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4244" r:id="rId2"/>
  </p:sldMasterIdLst>
  <p:notesMasterIdLst>
    <p:notesMasterId r:id="rId40"/>
  </p:notesMasterIdLst>
  <p:sldIdLst>
    <p:sldId id="773" r:id="rId3"/>
    <p:sldId id="832" r:id="rId4"/>
    <p:sldId id="901" r:id="rId5"/>
    <p:sldId id="899" r:id="rId6"/>
    <p:sldId id="900" r:id="rId7"/>
    <p:sldId id="869" r:id="rId8"/>
    <p:sldId id="867" r:id="rId9"/>
    <p:sldId id="871" r:id="rId10"/>
    <p:sldId id="879" r:id="rId11"/>
    <p:sldId id="905" r:id="rId12"/>
    <p:sldId id="880" r:id="rId13"/>
    <p:sldId id="881" r:id="rId14"/>
    <p:sldId id="882" r:id="rId15"/>
    <p:sldId id="885" r:id="rId16"/>
    <p:sldId id="884" r:id="rId17"/>
    <p:sldId id="908" r:id="rId18"/>
    <p:sldId id="906" r:id="rId19"/>
    <p:sldId id="888" r:id="rId20"/>
    <p:sldId id="889" r:id="rId21"/>
    <p:sldId id="890" r:id="rId22"/>
    <p:sldId id="850" r:id="rId23"/>
    <p:sldId id="846" r:id="rId24"/>
    <p:sldId id="847" r:id="rId25"/>
    <p:sldId id="907" r:id="rId26"/>
    <p:sldId id="849" r:id="rId27"/>
    <p:sldId id="835" r:id="rId28"/>
    <p:sldId id="909" r:id="rId29"/>
    <p:sldId id="910" r:id="rId30"/>
    <p:sldId id="911" r:id="rId31"/>
    <p:sldId id="858" r:id="rId32"/>
    <p:sldId id="895" r:id="rId33"/>
    <p:sldId id="896" r:id="rId34"/>
    <p:sldId id="897" r:id="rId35"/>
    <p:sldId id="912" r:id="rId36"/>
    <p:sldId id="913" r:id="rId37"/>
    <p:sldId id="857" r:id="rId38"/>
    <p:sldId id="794" r:id="rId3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9" d="100"/>
          <a:sy n="69" d="100"/>
        </p:scale>
        <p:origin x="756" y="60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1BCC70E-6A5D-442A-B1ED-23893E809606}" type="slidenum">
              <a:rPr lang="zh-CN" altLang="zh-CN">
                <a:ea typeface="宋体" panose="02010600030101010101" pitchFamily="2" charset="-122"/>
              </a:rPr>
              <a:pPr/>
              <a:t>22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　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F77ED6A-52D3-4B00-973C-D044969DADD1}" type="slidenum">
              <a:rPr lang="zh-CN" altLang="zh-CN">
                <a:ea typeface="宋体" panose="02010600030101010101" pitchFamily="2" charset="-122"/>
              </a:rPr>
              <a:pPr/>
              <a:t>23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1BCC70E-6A5D-442A-B1ED-23893E809606}" type="slidenum">
              <a:rPr lang="zh-CN" altLang="zh-CN">
                <a:ea typeface="宋体" panose="02010600030101010101" pitchFamily="2" charset="-122"/>
              </a:rPr>
              <a:pPr/>
              <a:t>24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857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　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5AA22AA-4E22-45F9-97FC-6D381ABAE46C}" type="slidenum">
              <a:rPr lang="zh-CN" altLang="zh-CN">
                <a:ea typeface="宋体" panose="02010600030101010101" pitchFamily="2" charset="-122"/>
              </a:rPr>
              <a:pPr/>
              <a:t>25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3D018BE-7F96-4DA7-AB07-243EA1615233}" type="slidenum">
              <a:rPr lang="zh-CN" altLang="zh-CN">
                <a:ea typeface="宋体" panose="02010600030101010101" pitchFamily="2" charset="-122"/>
              </a:rPr>
              <a:pPr/>
              <a:t>26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360D2-7284-4878-AC3F-662E1BF3640E}" type="slidenum"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74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1FB0AF4-786F-48FD-864B-D4AE08B95343}" type="slidenum">
              <a:rPr lang="zh-CN" altLang="zh-CN">
                <a:ea typeface="宋体" panose="02010600030101010101" pitchFamily="2" charset="-122"/>
              </a:rPr>
              <a:pPr/>
              <a:t>30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52CF816-9A48-4A94-8204-40F998828949}" type="slidenum">
              <a:rPr lang="zh-CN" altLang="zh-CN">
                <a:ea typeface="宋体" panose="02010600030101010101" pitchFamily="2" charset="-122"/>
              </a:rPr>
              <a:pPr/>
              <a:t>31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6E7F61B-C7E8-4302-A234-9DD7E46371B2}" type="slidenum">
              <a:rPr lang="zh-CN" altLang="zh-CN">
                <a:ea typeface="宋体" panose="02010600030101010101" pitchFamily="2" charset="-122"/>
              </a:rPr>
              <a:pPr/>
              <a:t>34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46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类型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C97ECBC-AE94-4E08-8467-7B0367435AF5}" type="slidenum">
              <a:rPr lang="zh-CN" altLang="zh-CN">
                <a:ea typeface="宋体" panose="02010600030101010101" pitchFamily="2" charset="-122"/>
              </a:rPr>
              <a:pPr/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49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8F54DEB-66C5-40A4-A464-4728A5C0CEE6}" type="slidenum">
              <a:rPr lang="zh-CN" altLang="zh-CN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6A92249-2C63-4EFF-94A4-75027A6C26D1}" type="slidenum">
              <a:rPr lang="zh-CN" altLang="zh-CN">
                <a:ea typeface="宋体" panose="02010600030101010101" pitchFamily="2" charset="-122"/>
              </a:rPr>
              <a:pPr/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657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197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8424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不常用，常用修改</a:t>
            </a:r>
            <a:r>
              <a:rPr lang="en-US" altLang="zh-CN" dirty="0" err="1" smtClean="0"/>
              <a:t>innerHTML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7524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DFA48B-3093-4058-9711-AA0BA71C7272}" type="slidenum">
              <a:rPr lang="zh-CN" altLang="zh-CN">
                <a:ea typeface="宋体" panose="02010600030101010101" pitchFamily="2" charset="-122"/>
              </a:rPr>
              <a:pPr/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887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610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313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977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69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27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622DAF-F9BF-42C0-903B-5BABC031D506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3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0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3185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7899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308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7107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4945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8426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574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795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9718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890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1683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0128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782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493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459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304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619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34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D9EB70-804C-4FBF-9DE3-D9D2E50763D8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55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demo4-1-1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4800" b="1" dirty="0" smtClean="0">
                <a:ea typeface="宋体" panose="02010600030101010101" pitchFamily="2" charset="-122"/>
              </a:rPr>
              <a:t>Web</a:t>
            </a:r>
            <a:r>
              <a:rPr lang="zh-CN" altLang="en-US" sz="4800" b="1" dirty="0" smtClean="0">
                <a:ea typeface="宋体" panose="02010600030101010101" pitchFamily="2" charset="-122"/>
              </a:rPr>
              <a:t>开发（二）</a:t>
            </a:r>
            <a:endParaRPr lang="zh-CN" altLang="zh-CN" sz="4800" b="1" dirty="0" smtClean="0">
              <a:ea typeface="宋体" panose="02010600030101010101" pitchFamily="2" charset="-122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675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--- 1-8 DOM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模型二</a:t>
            </a: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549459" y="1052513"/>
            <a:ext cx="11669346" cy="5545939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第二步：把生成的节点作为某一个节点（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）的子节点进行添加</a:t>
            </a:r>
            <a:endParaRPr lang="en-US" altLang="zh-CN" dirty="0" smtClean="0"/>
          </a:p>
          <a:p>
            <a:pPr lvl="1"/>
            <a:r>
              <a:rPr lang="zh-CN" altLang="en-US" sz="2400" dirty="0"/>
              <a:t>向</a:t>
            </a:r>
            <a:r>
              <a:rPr lang="zh-CN" altLang="en-US" sz="2400" dirty="0">
                <a:solidFill>
                  <a:srgbClr val="C00000"/>
                </a:solidFill>
              </a:rPr>
              <a:t>节点的子节点列表的末尾</a:t>
            </a:r>
            <a:r>
              <a:rPr lang="zh-CN" altLang="en-US" sz="2400" dirty="0"/>
              <a:t>添加新的子节点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node.appendChild</a:t>
            </a:r>
            <a:r>
              <a:rPr lang="en-US" altLang="zh-CN" sz="2400" dirty="0" smtClean="0">
                <a:solidFill>
                  <a:srgbClr val="FF0000"/>
                </a:solidFill>
              </a:rPr>
              <a:t>( </a:t>
            </a:r>
            <a:r>
              <a:rPr lang="en-US" altLang="zh-CN" sz="2400" dirty="0" err="1" smtClean="0"/>
              <a:t>newNode</a:t>
            </a:r>
            <a:r>
              <a:rPr lang="en-US" altLang="zh-CN" sz="2400" dirty="0" smtClean="0">
                <a:solidFill>
                  <a:srgbClr val="FF0000"/>
                </a:solidFill>
              </a:rPr>
              <a:t> )</a:t>
            </a:r>
          </a:p>
          <a:p>
            <a:pPr marL="168275" lvl="1" indent="0"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(“button");</a:t>
            </a:r>
          </a:p>
          <a:p>
            <a:pPr marL="168275" lvl="1" indent="0">
              <a:buFont typeface="Arial" charset="0"/>
              <a:buNone/>
              <a:defRPr/>
            </a:pP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document.body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.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appendChild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);</a:t>
            </a: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C00000"/>
                </a:solidFill>
              </a:rPr>
              <a:t>已</a:t>
            </a:r>
            <a:r>
              <a:rPr lang="zh-CN" altLang="en-US" sz="2400" dirty="0" smtClean="0">
                <a:solidFill>
                  <a:srgbClr val="C00000"/>
                </a:solidFill>
              </a:rPr>
              <a:t>有子</a:t>
            </a:r>
            <a:r>
              <a:rPr lang="zh-CN" altLang="en-US" sz="2400" dirty="0">
                <a:solidFill>
                  <a:srgbClr val="C00000"/>
                </a:solidFill>
              </a:rPr>
              <a:t>节点前</a:t>
            </a:r>
            <a:r>
              <a:rPr lang="zh-CN" altLang="en-US" sz="2400" dirty="0"/>
              <a:t>插入一个新的子节点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node.insertBefore</a:t>
            </a:r>
            <a:r>
              <a:rPr lang="en-US" altLang="zh-CN" sz="2400" dirty="0" smtClean="0">
                <a:solidFill>
                  <a:srgbClr val="FF0000"/>
                </a:solidFill>
              </a:rPr>
              <a:t>( </a:t>
            </a:r>
            <a:r>
              <a:rPr lang="en-US" altLang="zh-CN" sz="2400" dirty="0" err="1" smtClean="0"/>
              <a:t>newNode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oldNode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68275" lvl="1" indent="0"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(“button");</a:t>
            </a:r>
          </a:p>
          <a:p>
            <a:pPr marL="168275" lvl="1" indent="0">
              <a:buNone/>
              <a:defRPr/>
            </a:pP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document . body .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insertBefore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,  null );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① 添加一个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r>
              <a:rPr lang="zh-CN" altLang="en-US" dirty="0" smtClean="0">
                <a:latin typeface="+mn-ea"/>
                <a:ea typeface="+mn-ea"/>
              </a:rPr>
              <a:t>节点</a:t>
            </a: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976368" y="361563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3963227" y="3615632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962651" y="364509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3862977" y="3530610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6"/>
          <p:cNvCxnSpPr>
            <a:cxnSpLocks noChangeShapeType="1"/>
          </p:cNvCxnSpPr>
          <p:nvPr/>
        </p:nvCxnSpPr>
        <p:spPr bwMode="auto">
          <a:xfrm flipV="1">
            <a:off x="5998641" y="3546485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1413855" y="3530610"/>
            <a:ext cx="2233023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41112" y="5560523"/>
            <a:ext cx="745087" cy="461665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2206218" y="608530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4193077" y="6085305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矩形 15"/>
          <p:cNvSpPr>
            <a:spLocks noChangeArrowheads="1"/>
          </p:cNvSpPr>
          <p:nvPr/>
        </p:nvSpPr>
        <p:spPr bwMode="auto">
          <a:xfrm>
            <a:off x="6192501" y="6114772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4092827" y="6000283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6"/>
          <p:cNvCxnSpPr>
            <a:cxnSpLocks noChangeShapeType="1"/>
          </p:cNvCxnSpPr>
          <p:nvPr/>
        </p:nvCxnSpPr>
        <p:spPr bwMode="auto">
          <a:xfrm flipV="1">
            <a:off x="6228491" y="6016158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1643705" y="6000283"/>
            <a:ext cx="2233023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14"/>
          <p:cNvCxnSpPr>
            <a:cxnSpLocks noChangeShapeType="1"/>
          </p:cNvCxnSpPr>
          <p:nvPr/>
        </p:nvCxnSpPr>
        <p:spPr bwMode="auto">
          <a:xfrm flipH="1">
            <a:off x="7897416" y="5734056"/>
            <a:ext cx="935838" cy="0"/>
          </a:xfrm>
          <a:prstGeom prst="straightConnector1">
            <a:avLst/>
          </a:prstGeom>
          <a:noFill/>
          <a:ln w="5715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15"/>
          <p:cNvSpPr>
            <a:spLocks noChangeArrowheads="1"/>
          </p:cNvSpPr>
          <p:nvPr/>
        </p:nvSpPr>
        <p:spPr bwMode="auto">
          <a:xfrm>
            <a:off x="8985654" y="5372723"/>
            <a:ext cx="2794936" cy="1200329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rgbClr val="7030A0"/>
                </a:solidFill>
              </a:rPr>
              <a:t>可选</a:t>
            </a:r>
            <a:r>
              <a:rPr lang="zh-CN" altLang="en-US" sz="2400" dirty="0" smtClean="0">
                <a:solidFill>
                  <a:srgbClr val="7030A0"/>
                </a:solidFill>
              </a:rPr>
              <a:t>，如果</a:t>
            </a:r>
            <a:r>
              <a:rPr lang="zh-CN" altLang="en-US" sz="2400" dirty="0">
                <a:solidFill>
                  <a:srgbClr val="7030A0"/>
                </a:solidFill>
              </a:rPr>
              <a:t>未规定，</a:t>
            </a:r>
            <a:r>
              <a:rPr lang="zh-CN" altLang="en-US" sz="2400" dirty="0" smtClean="0">
                <a:solidFill>
                  <a:srgbClr val="7030A0"/>
                </a:solidFill>
              </a:rPr>
              <a:t>则会</a:t>
            </a:r>
            <a:r>
              <a:rPr lang="zh-CN" altLang="en-US" sz="2400" dirty="0">
                <a:solidFill>
                  <a:srgbClr val="7030A0"/>
                </a:solidFill>
              </a:rPr>
              <a:t>在结尾插入 </a:t>
            </a:r>
            <a:r>
              <a:rPr lang="en-US" altLang="zh-CN" sz="2400" dirty="0" err="1">
                <a:solidFill>
                  <a:srgbClr val="7030A0"/>
                </a:solidFill>
              </a:rPr>
              <a:t>newnode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4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8" grpId="0" animBg="1"/>
      <p:bldP spid="19" grpId="0"/>
      <p:bldP spid="20" grpId="0"/>
      <p:bldP spid="21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075" y="1195977"/>
            <a:ext cx="868680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demo1-8-2-1.html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实行添加一个图片、替换一个图片的功能</a:t>
            </a:r>
            <a:endParaRPr lang="en-US" altLang="zh-CN" sz="24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提示：使用</a:t>
            </a:r>
            <a:r>
              <a:rPr lang="en-US" altLang="zh-CN" sz="2400" dirty="0" smtClean="0"/>
              <a:t>document</a:t>
            </a:r>
            <a:r>
              <a:rPr lang="zh-CN" altLang="en-US" sz="2400" dirty="0" smtClean="0"/>
              <a:t>对象的创建结点的方法</a:t>
            </a:r>
            <a:endParaRPr lang="en-US" altLang="zh-CN" sz="2400" dirty="0" smtClean="0"/>
          </a:p>
          <a:p>
            <a:pPr marL="166688" lvl="1" indent="-166688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6F53"/>
                </a:solidFill>
              </a:rPr>
              <a:t>动手做</a:t>
            </a:r>
            <a:r>
              <a:rPr lang="en-US" altLang="zh-CN" sz="2800" dirty="0">
                <a:solidFill>
                  <a:srgbClr val="006F53"/>
                </a:solidFill>
              </a:rPr>
              <a:t>demo1-8-2-2.html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zh-CN" altLang="en-US" sz="2400" dirty="0" smtClean="0"/>
          </a:p>
        </p:txBody>
      </p:sp>
      <p:sp>
        <p:nvSpPr>
          <p:cNvPr id="3174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075" y="236538"/>
            <a:ext cx="7504113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实例代码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3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② 删除一个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19" y="979878"/>
            <a:ext cx="7550851" cy="504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 txBox="1">
            <a:spLocks/>
          </p:cNvSpPr>
          <p:nvPr/>
        </p:nvSpPr>
        <p:spPr bwMode="auto">
          <a:xfrm>
            <a:off x="1981200" y="2286000"/>
            <a:ext cx="84010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6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4" y="979878"/>
            <a:ext cx="11498476" cy="5546541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删除</a:t>
            </a:r>
            <a:r>
              <a:rPr lang="zh-CN" altLang="en-US" dirty="0"/>
              <a:t>一个</a:t>
            </a:r>
            <a:r>
              <a:rPr lang="zh-CN" altLang="en-US" dirty="0" smtClean="0"/>
              <a:t>元素节点或文本节点</a:t>
            </a:r>
            <a:endParaRPr lang="en-US" altLang="zh-CN" dirty="0" smtClean="0"/>
          </a:p>
          <a:p>
            <a:pPr marL="360000" lvl="1"/>
            <a:r>
              <a:rPr lang="zh-CN" altLang="en-US" sz="2400" dirty="0" smtClean="0"/>
              <a:t>从</a:t>
            </a:r>
            <a:r>
              <a:rPr lang="zh-CN" altLang="en-US" sz="2400" dirty="0"/>
              <a:t>子节点列表中删除某个节点：</a:t>
            </a:r>
            <a:r>
              <a:rPr lang="en-US" altLang="zh-CN" sz="2400" dirty="0" err="1">
                <a:solidFill>
                  <a:srgbClr val="FF0000"/>
                </a:solidFill>
              </a:rPr>
              <a:t>node.removeChild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node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129812" lvl="1" indent="0">
              <a:buNone/>
            </a:pPr>
            <a:r>
              <a:rPr lang="zh-CN" altLang="en-US" sz="2400" dirty="0">
                <a:solidFill>
                  <a:srgbClr val="006F53"/>
                </a:solidFill>
              </a:rPr>
              <a:t>例：</a:t>
            </a:r>
            <a:r>
              <a:rPr lang="zh-CN" altLang="en-US" sz="2400" dirty="0"/>
              <a:t>通过父节点删除本节点：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myParent.removeChild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/>
              <a:t>mySelfNode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)</a:t>
            </a:r>
          </a:p>
          <a:p>
            <a:pPr marL="129812" lvl="1" indent="0">
              <a:buNone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通过自己删除本节点：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mySelfNode.parentNode.removeChild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zh-CN" sz="2400" dirty="0" err="1"/>
              <a:t>mySelfNode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00"/>
            <a:endParaRPr lang="en-US" altLang="zh-CN" dirty="0" smtClean="0"/>
          </a:p>
          <a:p>
            <a:pPr marL="360000"/>
            <a:r>
              <a:rPr lang="zh-CN" altLang="en-US" dirty="0" smtClean="0"/>
              <a:t>删除一个属性节点</a:t>
            </a:r>
            <a:r>
              <a:rPr lang="zh-CN" altLang="en-US" sz="2400" dirty="0">
                <a:solidFill>
                  <a:srgbClr val="FF0000"/>
                </a:solidFill>
              </a:rPr>
              <a:t>：  </a:t>
            </a:r>
            <a:r>
              <a:rPr lang="en-US" altLang="zh-CN" sz="2400" dirty="0" err="1">
                <a:solidFill>
                  <a:srgbClr val="FF0000"/>
                </a:solidFill>
              </a:rPr>
              <a:t>node.attrName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= ‘  ’;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3796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② 删除一个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9545122" y="3649163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要移除的节点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10057815" y="3522761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8369789" y="2869700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 txBox="1">
            <a:spLocks/>
          </p:cNvSpPr>
          <p:nvPr/>
        </p:nvSpPr>
        <p:spPr bwMode="auto">
          <a:xfrm>
            <a:off x="-3484563" y="2347913"/>
            <a:ext cx="8229601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15000"/>
              </a:spcAft>
              <a:buClr>
                <a:schemeClr val="tx2"/>
              </a:buClr>
            </a:pPr>
            <a:endParaRPr lang="en-US" altLang="zh-CN" sz="2400" b="1">
              <a:solidFill>
                <a:srgbClr val="006F5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481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20763" y="1285875"/>
            <a:ext cx="1004570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/>
              <a:t>重新做</a:t>
            </a:r>
            <a:r>
              <a:rPr lang="en-US" altLang="zh-CN" dirty="0" smtClean="0"/>
              <a:t>demo1-8-2-1.html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实现替换图片节点的功能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方法一：先删除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中的所有节点，再添加新节点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方法二：对于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中的每一个节点，修改节点的属性或文本值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4820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1020763" y="236538"/>
            <a:ext cx="743108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实例代码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951789" y="3500438"/>
            <a:ext cx="30267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/>
              <a:t>demo1-8-2-3.html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951789" y="5013726"/>
            <a:ext cx="30267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/>
              <a:t>demo1-8-2-4.html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971675" y="2062163"/>
            <a:ext cx="84010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6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38" y="1123950"/>
            <a:ext cx="110204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修改一个元素节点（</a:t>
            </a:r>
            <a:r>
              <a:rPr lang="zh-CN" altLang="en-US" dirty="0"/>
              <a:t>用</a:t>
            </a:r>
            <a:r>
              <a:rPr lang="zh-CN" altLang="en-US" dirty="0" smtClean="0"/>
              <a:t>新节点替换某个子节点）：</a:t>
            </a:r>
            <a:r>
              <a:rPr lang="en-US" altLang="zh-CN" dirty="0" err="1" smtClean="0">
                <a:solidFill>
                  <a:srgbClr val="FF0000"/>
                </a:solidFill>
              </a:rPr>
              <a:t>oldNode.parentNode.replaceChild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newNode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oldNode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 smtClean="0"/>
              <a:t>修改一个文本节点（替换文本值）：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textNode.nodeValue</a:t>
            </a:r>
            <a:r>
              <a:rPr lang="en-US" altLang="zh-CN" dirty="0" smtClean="0"/>
              <a:t>  =  “ ”;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修改一个属性节点（覆盖原有属性）：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node.attrName</a:t>
            </a:r>
            <a:r>
              <a:rPr lang="en-US" altLang="zh-CN" dirty="0" smtClean="0"/>
              <a:t>  =  ‘</a:t>
            </a:r>
            <a:r>
              <a:rPr lang="en-US" altLang="zh-CN" dirty="0" err="1" smtClean="0"/>
              <a:t>newAttrValue</a:t>
            </a:r>
            <a:r>
              <a:rPr lang="en-US" altLang="zh-CN" dirty="0" smtClean="0"/>
              <a:t>’;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③ 修改一个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38" y="1123950"/>
            <a:ext cx="110204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节点替换的过程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）创建新的节点；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）找到旧的节点；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）站在父节点的角度，使用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replaceChild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旧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函数来替换。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③ 修改一个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3706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③ 修改一个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063669" y="1123944"/>
            <a:ext cx="877804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it-IT" altLang="zh-CN" sz="2600" dirty="0"/>
              <a:t>&lt;ul id="ls"&gt;&lt;li&gt;</a:t>
            </a:r>
            <a:r>
              <a:rPr lang="zh-CN" altLang="it-IT" sz="2600" dirty="0"/>
              <a:t>苹果</a:t>
            </a:r>
            <a:r>
              <a:rPr lang="it-IT" altLang="zh-CN" sz="2600" dirty="0"/>
              <a:t>&lt;/li&gt;&lt;li&gt;</a:t>
            </a:r>
            <a:r>
              <a:rPr lang="zh-CN" altLang="it-IT" sz="2600" dirty="0"/>
              <a:t>香蕉</a:t>
            </a:r>
            <a:r>
              <a:rPr lang="it-IT" altLang="zh-CN" sz="2600" dirty="0"/>
              <a:t>&lt;/li&gt;&lt;li&gt;</a:t>
            </a:r>
            <a:r>
              <a:rPr lang="zh-CN" altLang="it-IT" sz="2600" dirty="0"/>
              <a:t>西瓜</a:t>
            </a:r>
            <a:r>
              <a:rPr lang="it-IT" altLang="zh-CN" sz="2600" dirty="0"/>
              <a:t>&lt;/li&gt;&lt;/ul&gt;</a:t>
            </a:r>
            <a:endParaRPr lang="zh-CN" altLang="en-US" sz="2600" dirty="0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63670" y="1636706"/>
            <a:ext cx="8924792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txtnode</a:t>
            </a:r>
            <a:r>
              <a:rPr lang="en-US" altLang="zh-CN" sz="2600" dirty="0"/>
              <a:t>=</a:t>
            </a:r>
            <a:r>
              <a:rPr lang="en-US" altLang="zh-CN" sz="2600" dirty="0" err="1"/>
              <a:t>document.</a:t>
            </a:r>
            <a:r>
              <a:rPr lang="en-US" altLang="zh-CN" sz="2600" b="1" dirty="0" err="1">
                <a:solidFill>
                  <a:srgbClr val="FF0000"/>
                </a:solidFill>
              </a:rPr>
              <a:t>createTextNode</a:t>
            </a:r>
            <a:r>
              <a:rPr lang="en-US" altLang="zh-CN" sz="2600" b="1" dirty="0">
                <a:solidFill>
                  <a:srgbClr val="FF0000"/>
                </a:solidFill>
              </a:rPr>
              <a:t>("</a:t>
            </a:r>
            <a:r>
              <a:rPr lang="zh-CN" altLang="en-US" sz="2600" b="1" dirty="0">
                <a:solidFill>
                  <a:srgbClr val="FF0000"/>
                </a:solidFill>
              </a:rPr>
              <a:t>菠萝</a:t>
            </a:r>
            <a:r>
              <a:rPr lang="en-US" altLang="zh-CN" sz="2600" b="1" dirty="0">
                <a:solidFill>
                  <a:srgbClr val="FF0000"/>
                </a:solidFill>
              </a:rPr>
              <a:t>")</a:t>
            </a:r>
            <a:r>
              <a:rPr lang="en-US" altLang="zh-CN" sz="2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item=</a:t>
            </a:r>
            <a:r>
              <a:rPr lang="en-US" altLang="zh-CN" sz="2600" dirty="0" err="1"/>
              <a:t>document.getElementById</a:t>
            </a:r>
            <a:r>
              <a:rPr lang="en-US" altLang="zh-CN" sz="2600" dirty="0"/>
              <a:t>("ls").</a:t>
            </a:r>
            <a:r>
              <a:rPr lang="en-US" altLang="zh-CN" sz="2600" dirty="0" err="1"/>
              <a:t>childNodes</a:t>
            </a:r>
            <a:r>
              <a:rPr lang="en-US" altLang="zh-CN" sz="2600" dirty="0"/>
              <a:t>[0];</a:t>
            </a:r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oldtxtnode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item.childNodes</a:t>
            </a:r>
            <a:r>
              <a:rPr lang="en-US" altLang="zh-CN" sz="2600" dirty="0"/>
              <a:t>[0];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en-US" altLang="zh-CN" sz="2600" dirty="0" err="1" smtClean="0"/>
              <a:t>item.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replaceChild</a:t>
            </a:r>
            <a:r>
              <a:rPr lang="en-US" altLang="zh-CN" sz="2600" dirty="0"/>
              <a:t>( </a:t>
            </a:r>
            <a:r>
              <a:rPr lang="en-US" altLang="zh-CN" sz="2600" dirty="0" err="1"/>
              <a:t>txtnode</a:t>
            </a:r>
            <a:r>
              <a:rPr lang="en-US" altLang="zh-CN" sz="2600" dirty="0"/>
              <a:t> , </a:t>
            </a:r>
            <a:r>
              <a:rPr lang="en-US" altLang="zh-CN" sz="2600" dirty="0" err="1"/>
              <a:t>oldtxtnode</a:t>
            </a:r>
            <a:r>
              <a:rPr lang="en-US" altLang="zh-CN" sz="2600" dirty="0"/>
              <a:t> );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354558" y="2428869"/>
            <a:ext cx="399714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创建一个新的文本节点</a:t>
            </a:r>
          </a:p>
        </p:txBody>
      </p:sp>
      <p:cxnSp>
        <p:nvCxnSpPr>
          <p:cNvPr id="9" name="直接连接符 10"/>
          <p:cNvCxnSpPr>
            <a:cxnSpLocks noChangeShapeType="1"/>
          </p:cNvCxnSpPr>
          <p:nvPr/>
        </p:nvCxnSpPr>
        <p:spPr bwMode="auto">
          <a:xfrm>
            <a:off x="1712958" y="2285994"/>
            <a:ext cx="1133942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肘形连接符 9"/>
          <p:cNvCxnSpPr>
            <a:cxnSpLocks noChangeShapeType="1"/>
            <a:endCxn id="8" idx="1"/>
          </p:cNvCxnSpPr>
          <p:nvPr/>
        </p:nvCxnSpPr>
        <p:spPr bwMode="auto">
          <a:xfrm>
            <a:off x="2252708" y="2285994"/>
            <a:ext cx="2101850" cy="388144"/>
          </a:xfrm>
          <a:prstGeom prst="bentConnector3">
            <a:avLst>
              <a:gd name="adj1" fmla="val 1881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348208" y="3582981"/>
            <a:ext cx="4645828" cy="49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</a:rPr>
              <a:t>获取旧的元素节点</a:t>
            </a:r>
          </a:p>
        </p:txBody>
      </p:sp>
      <p:cxnSp>
        <p:nvCxnSpPr>
          <p:cNvPr id="12" name="直接连接符 16"/>
          <p:cNvCxnSpPr>
            <a:cxnSpLocks noChangeShapeType="1"/>
          </p:cNvCxnSpPr>
          <p:nvPr/>
        </p:nvCxnSpPr>
        <p:spPr bwMode="auto">
          <a:xfrm>
            <a:off x="1706608" y="3438519"/>
            <a:ext cx="687036" cy="0"/>
          </a:xfrm>
          <a:prstGeom prst="line">
            <a:avLst/>
          </a:prstGeom>
          <a:noFill/>
          <a:ln w="571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肘形连接符 17"/>
          <p:cNvCxnSpPr>
            <a:cxnSpLocks noChangeShapeType="1"/>
          </p:cNvCxnSpPr>
          <p:nvPr/>
        </p:nvCxnSpPr>
        <p:spPr bwMode="auto">
          <a:xfrm>
            <a:off x="2033633" y="3438519"/>
            <a:ext cx="2431306" cy="388937"/>
          </a:xfrm>
          <a:prstGeom prst="bentConnector3">
            <a:avLst>
              <a:gd name="adj1" fmla="val 424"/>
            </a:avLst>
          </a:prstGeom>
          <a:noFill/>
          <a:ln w="57150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3303633" y="1098544"/>
            <a:ext cx="750403" cy="517525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553347" y="6073064"/>
            <a:ext cx="9292653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it-IT" altLang="zh-CN" sz="2600" b="1" dirty="0">
                <a:solidFill>
                  <a:srgbClr val="FABE00"/>
                </a:solidFill>
              </a:rPr>
              <a:t>&lt;ul id=“ls”&gt;&lt;li&gt;</a:t>
            </a:r>
            <a:r>
              <a:rPr lang="zh-CN" altLang="en-US" sz="2600" b="1" dirty="0">
                <a:solidFill>
                  <a:srgbClr val="FABE00"/>
                </a:solidFill>
              </a:rPr>
              <a:t>菠萝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&lt;/li&gt;&lt;li&gt;</a:t>
            </a:r>
            <a:r>
              <a:rPr lang="zh-CN" altLang="it-IT" sz="2600" b="1" dirty="0">
                <a:solidFill>
                  <a:srgbClr val="FABE00"/>
                </a:solidFill>
              </a:rPr>
              <a:t>香蕉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&lt;/li&gt;&lt;li&gt;</a:t>
            </a:r>
            <a:r>
              <a:rPr lang="zh-CN" altLang="it-IT" sz="2600" b="1" dirty="0">
                <a:solidFill>
                  <a:srgbClr val="FABE00"/>
                </a:solidFill>
              </a:rPr>
              <a:t>西瓜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&lt;/li&gt;&lt;/ul&gt;</a:t>
            </a:r>
            <a:endParaRPr lang="zh-CN" altLang="en-US" sz="2600" b="1" dirty="0">
              <a:solidFill>
                <a:srgbClr val="FABE00"/>
              </a:solidFill>
            </a:endParaRPr>
          </a:p>
        </p:txBody>
      </p:sp>
      <p:cxnSp>
        <p:nvCxnSpPr>
          <p:cNvPr id="18" name="直接连接符 29"/>
          <p:cNvCxnSpPr>
            <a:cxnSpLocks noChangeShapeType="1"/>
          </p:cNvCxnSpPr>
          <p:nvPr/>
        </p:nvCxnSpPr>
        <p:spPr bwMode="auto">
          <a:xfrm flipV="1">
            <a:off x="1712958" y="5857287"/>
            <a:ext cx="5238907" cy="20835"/>
          </a:xfrm>
          <a:prstGeom prst="line">
            <a:avLst/>
          </a:prstGeom>
          <a:noFill/>
          <a:ln w="57150" algn="ctr">
            <a:solidFill>
              <a:srgbClr val="FAB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28"/>
          <p:cNvCxnSpPr>
            <a:cxnSpLocks noChangeShapeType="1"/>
          </p:cNvCxnSpPr>
          <p:nvPr/>
        </p:nvCxnSpPr>
        <p:spPr bwMode="auto">
          <a:xfrm>
            <a:off x="4354558" y="5857287"/>
            <a:ext cx="0" cy="381000"/>
          </a:xfrm>
          <a:prstGeom prst="straightConnector1">
            <a:avLst/>
          </a:prstGeom>
          <a:noFill/>
          <a:ln w="57150" algn="ctr">
            <a:solidFill>
              <a:srgbClr val="FABE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6"/>
          <p:cNvCxnSpPr>
            <a:cxnSpLocks noChangeShapeType="1"/>
          </p:cNvCxnSpPr>
          <p:nvPr/>
        </p:nvCxnSpPr>
        <p:spPr bwMode="auto">
          <a:xfrm>
            <a:off x="1712958" y="4697612"/>
            <a:ext cx="1133942" cy="0"/>
          </a:xfrm>
          <a:prstGeom prst="lin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肘形连接符 17"/>
          <p:cNvCxnSpPr>
            <a:cxnSpLocks noChangeShapeType="1"/>
          </p:cNvCxnSpPr>
          <p:nvPr/>
        </p:nvCxnSpPr>
        <p:spPr bwMode="auto">
          <a:xfrm>
            <a:off x="2197645" y="4697612"/>
            <a:ext cx="2431306" cy="388937"/>
          </a:xfrm>
          <a:prstGeom prst="bentConnector3">
            <a:avLst>
              <a:gd name="adj1" fmla="val 424"/>
            </a:avLst>
          </a:prstGeom>
          <a:noFill/>
          <a:ln w="5715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628951" y="4767966"/>
            <a:ext cx="4645828" cy="49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获取旧的文本节点</a:t>
            </a:r>
          </a:p>
        </p:txBody>
      </p:sp>
    </p:spTree>
    <p:extLst>
      <p:ext uri="{BB962C8B-B14F-4D97-AF65-F5344CB8AC3E}">
        <p14:creationId xmlns:p14="http://schemas.microsoft.com/office/powerpoint/2010/main" val="3253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11" grpId="0" build="p"/>
      <p:bldP spid="15" grpId="0" animBg="1"/>
      <p:bldP spid="17" grpId="0" animBg="1"/>
      <p:bldP spid="2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38" y="1123944"/>
            <a:ext cx="922496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节点对象</a:t>
            </a:r>
            <a:r>
              <a:rPr lang="zh-CN" altLang="en-US" dirty="0" smtClean="0">
                <a:solidFill>
                  <a:srgbClr val="FF0000"/>
                </a:solidFill>
              </a:rPr>
              <a:t>拥有事件属性</a:t>
            </a:r>
            <a:r>
              <a:rPr lang="en-US" altLang="zh-CN" dirty="0"/>
              <a:t>——</a:t>
            </a:r>
            <a:r>
              <a:rPr lang="zh-CN" altLang="en-US" dirty="0" smtClean="0"/>
              <a:t>用于指定事件处理函数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节点拥有的事件属性等同于标签中的事件属性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800" dirty="0" smtClean="0"/>
              <a:t>例：</a:t>
            </a:r>
            <a:endParaRPr lang="en-US" altLang="zh-CN" sz="2800" dirty="0" smtClean="0"/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imgNode</a:t>
            </a:r>
            <a:r>
              <a:rPr lang="en-US" altLang="zh-CN" sz="2400" dirty="0" err="1">
                <a:solidFill>
                  <a:srgbClr val="FF0000"/>
                </a:solidFill>
              </a:rPr>
              <a:t>.onclick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.onblur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.onfocus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window</a:t>
            </a:r>
            <a:r>
              <a:rPr lang="en-US" altLang="zh-CN" sz="2400" dirty="0" err="1">
                <a:solidFill>
                  <a:srgbClr val="FF0000"/>
                </a:solidFill>
              </a:rPr>
              <a:t>.onload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节点对象的事件属性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075" y="1285875"/>
            <a:ext cx="943768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将事件处理函数</a:t>
            </a:r>
            <a:r>
              <a:rPr lang="zh-CN" altLang="en-US" dirty="0" smtClean="0">
                <a:solidFill>
                  <a:srgbClr val="C00000"/>
                </a:solidFill>
              </a:rPr>
              <a:t>赋值给节点对象的事件属性</a:t>
            </a:r>
            <a:r>
              <a:rPr lang="zh-CN" altLang="en-US" dirty="0" smtClean="0"/>
              <a:t>即完成绑定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latin typeface="+mn-ea"/>
                <a:ea typeface="+mn-ea"/>
              </a:rPr>
              <a:t>例</a:t>
            </a:r>
            <a:r>
              <a:rPr lang="zh-CN" altLang="en-US" sz="2800" dirty="0" smtClean="0"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imgNode.onclick</a:t>
            </a:r>
            <a:r>
              <a:rPr lang="en-US" altLang="zh-CN" sz="2800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= function( ){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	    //...some code here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075" y="236538"/>
            <a:ext cx="7504113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节点对象的事件属性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6738938" y="5357813"/>
            <a:ext cx="3052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demo1-8-3.html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实例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latin typeface="+mj-ea"/>
                <a:ea typeface="+mj-ea"/>
              </a:rPr>
              <a:t>DOM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节点操作</a:t>
            </a:r>
            <a:endParaRPr lang="en-US" altLang="zh-CN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j-ea"/>
                <a:ea typeface="+mj-ea"/>
              </a:rPr>
              <a:t>DOM</a:t>
            </a:r>
            <a:r>
              <a:rPr lang="zh-CN" altLang="en-US" b="1" dirty="0">
                <a:latin typeface="+mj-ea"/>
                <a:ea typeface="+mj-ea"/>
              </a:rPr>
              <a:t>实例</a:t>
            </a:r>
            <a:r>
              <a:rPr lang="en-US" altLang="zh-CN" b="1" dirty="0">
                <a:latin typeface="+mj-ea"/>
                <a:ea typeface="+mj-ea"/>
              </a:rPr>
              <a:t>-</a:t>
            </a:r>
            <a:r>
              <a:rPr lang="zh-CN" altLang="en-US" b="1" dirty="0">
                <a:latin typeface="+mj-ea"/>
                <a:ea typeface="+mj-ea"/>
              </a:rPr>
              <a:t>表单操作</a:t>
            </a:r>
            <a:endParaRPr lang="en-US" altLang="zh-CN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j-ea"/>
                <a:ea typeface="+mj-ea"/>
              </a:rPr>
              <a:t>DOM</a:t>
            </a:r>
            <a:r>
              <a:rPr lang="zh-CN" altLang="en-US" b="1" dirty="0">
                <a:latin typeface="+mj-ea"/>
                <a:ea typeface="+mj-ea"/>
              </a:rPr>
              <a:t>实例</a:t>
            </a:r>
            <a:r>
              <a:rPr lang="en-US" altLang="zh-CN" b="1" dirty="0">
                <a:latin typeface="+mj-ea"/>
                <a:ea typeface="+mj-ea"/>
              </a:rPr>
              <a:t>-</a:t>
            </a:r>
            <a:r>
              <a:rPr lang="zh-CN" altLang="en-US" b="1" dirty="0">
                <a:latin typeface="+mj-ea"/>
                <a:ea typeface="+mj-ea"/>
              </a:rPr>
              <a:t>下拉菜单</a:t>
            </a:r>
            <a:endParaRPr lang="en-US" altLang="zh-CN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38" y="1285875"/>
            <a:ext cx="9796462" cy="46434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程序原则：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应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尽量使用节点对象属性</a:t>
            </a:r>
            <a:r>
              <a:rPr lang="zh-CN" altLang="en-US" sz="2400" dirty="0" smtClean="0">
                <a:latin typeface="+mn-ea"/>
                <a:ea typeface="+mn-ea"/>
              </a:rPr>
              <a:t>的方式来绑定事件处理函数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尽量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避免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标记属性</a:t>
            </a:r>
            <a:r>
              <a:rPr lang="zh-CN" altLang="en-US" sz="2400" dirty="0" smtClean="0">
                <a:latin typeface="+mn-ea"/>
                <a:ea typeface="+mn-ea"/>
              </a:rPr>
              <a:t>中绑定事件处理函数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优势：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HTML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en-US" altLang="zh-CN" sz="2400" dirty="0" smtClean="0">
                <a:latin typeface="+mn-ea"/>
                <a:ea typeface="+mn-ea"/>
              </a:rPr>
              <a:t>JS</a:t>
            </a:r>
            <a:r>
              <a:rPr lang="zh-CN" altLang="en-US" sz="2400" dirty="0" smtClean="0">
                <a:latin typeface="+mn-ea"/>
                <a:ea typeface="+mn-ea"/>
              </a:rPr>
              <a:t>程序代码分离，程序代码更为集中，</a:t>
            </a:r>
            <a:r>
              <a:rPr lang="en-US" altLang="zh-CN" sz="2400" dirty="0" smtClean="0">
                <a:latin typeface="+mn-ea"/>
                <a:ea typeface="+mn-ea"/>
              </a:rPr>
              <a:t>HTML</a:t>
            </a:r>
            <a:r>
              <a:rPr lang="zh-CN" altLang="en-US" sz="2400" dirty="0" smtClean="0">
                <a:latin typeface="+mn-ea"/>
                <a:ea typeface="+mn-ea"/>
              </a:rPr>
              <a:t>结构更为清晰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3.</a:t>
            </a:r>
            <a:r>
              <a:rPr lang="zh-CN" altLang="en-US" dirty="0" smtClean="0">
                <a:latin typeface="+mn-ea"/>
                <a:ea typeface="+mn-ea"/>
              </a:rPr>
              <a:t>节点对象的事件属性</a:t>
            </a:r>
          </a:p>
          <a:p>
            <a:pPr>
              <a:defRPr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  <a:ea typeface="+mn-ea"/>
              </a:rPr>
              <a:t>DOM</a:t>
            </a:r>
            <a:r>
              <a:rPr lang="zh-CN" altLang="en-US" b="1" dirty="0">
                <a:latin typeface="+mn-ea"/>
                <a:ea typeface="+mn-ea"/>
              </a:rPr>
              <a:t>节点操作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DOM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实例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表单操作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  <a:ea typeface="+mn-ea"/>
              </a:rPr>
              <a:t>DOM</a:t>
            </a:r>
            <a:r>
              <a:rPr lang="zh-CN" altLang="en-US" b="1" dirty="0">
                <a:latin typeface="+mn-ea"/>
                <a:ea typeface="+mn-ea"/>
              </a:rPr>
              <a:t>实例</a:t>
            </a:r>
            <a:r>
              <a:rPr lang="en-US" altLang="zh-CN" b="1" dirty="0">
                <a:latin typeface="+mn-ea"/>
                <a:ea typeface="+mn-ea"/>
              </a:rPr>
              <a:t>-</a:t>
            </a:r>
            <a:r>
              <a:rPr lang="zh-CN" altLang="en-US" b="1" dirty="0">
                <a:latin typeface="+mn-ea"/>
                <a:ea typeface="+mn-ea"/>
              </a:rPr>
              <a:t>下拉菜单</a:t>
            </a:r>
            <a:endParaRPr lang="en-US" altLang="zh-CN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实例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3"/>
          <p:cNvSpPr>
            <a:spLocks noChangeArrowheads="1"/>
          </p:cNvSpPr>
          <p:nvPr/>
        </p:nvSpPr>
        <p:spPr bwMode="auto">
          <a:xfrm>
            <a:off x="981075" y="258763"/>
            <a:ext cx="5137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文本框自动获得焦点</a:t>
            </a:r>
          </a:p>
        </p:txBody>
      </p:sp>
      <p:sp>
        <p:nvSpPr>
          <p:cNvPr id="36867" name="TextBox 9"/>
          <p:cNvSpPr txBox="1">
            <a:spLocks noChangeArrowheads="1"/>
          </p:cNvSpPr>
          <p:nvPr/>
        </p:nvSpPr>
        <p:spPr bwMode="auto">
          <a:xfrm>
            <a:off x="981075" y="1051911"/>
            <a:ext cx="9437688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为了给用户良好的浏览体验，在需要用户输入内容的表单页面让第一个文本框</a:t>
            </a:r>
            <a:r>
              <a:rPr lang="zh-CN" altLang="en-US" sz="24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自动获得输入焦点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可以省去用户鼠标单击文本框的麻烦。</a:t>
            </a:r>
          </a:p>
          <a:p>
            <a:pPr>
              <a:defRPr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0861" y="2348505"/>
            <a:ext cx="547370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461346" y="2348505"/>
            <a:ext cx="3290307" cy="150566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获得焦点：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边框高亮显示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光标闪动可直接输入</a:t>
            </a:r>
          </a:p>
        </p:txBody>
      </p:sp>
      <p:cxnSp>
        <p:nvCxnSpPr>
          <p:cNvPr id="7" name="直接箭头连接符 2"/>
          <p:cNvCxnSpPr>
            <a:cxnSpLocks noChangeShapeType="1"/>
          </p:cNvCxnSpPr>
          <p:nvPr/>
        </p:nvCxnSpPr>
        <p:spPr bwMode="auto">
          <a:xfrm flipH="1">
            <a:off x="6841461" y="2905086"/>
            <a:ext cx="62546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38709"/>
              </p:ext>
            </p:extLst>
          </p:nvPr>
        </p:nvGraphicFramePr>
        <p:xfrm>
          <a:off x="693526" y="4034221"/>
          <a:ext cx="10660883" cy="2746786"/>
        </p:xfrm>
        <a:graphic>
          <a:graphicData uri="http://schemas.openxmlformats.org/drawingml/2006/table">
            <a:tbl>
              <a:tblPr/>
              <a:tblGrid>
                <a:gridCol w="1184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6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951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方法</a:t>
                      </a: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 smtClean="0">
                          <a:effectLst/>
                        </a:rPr>
                        <a:t>支持的表单元素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733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dirty="0">
                          <a:solidFill>
                            <a:srgbClr val="C00000"/>
                          </a:solidFill>
                          <a:effectLst/>
                        </a:rPr>
                        <a:t>blur</a:t>
                      </a:r>
                      <a:r>
                        <a:rPr lang="en-US" sz="2000" b="1" u="none" dirty="0" smtClean="0">
                          <a:solidFill>
                            <a:srgbClr val="C00000"/>
                          </a:solidFill>
                          <a:effectLst/>
                        </a:rPr>
                        <a:t>( )</a:t>
                      </a:r>
                      <a:endParaRPr lang="en-US" sz="2000" b="1" u="non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从表单元素上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effectLst/>
                        </a:rPr>
                        <a:t>移开焦点。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 err="1" smtClean="0">
                          <a:effectLst/>
                        </a:rPr>
                        <a:t>Text,password,radio,checkbox,submit,reset,button,textarea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668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dirty="0">
                          <a:solidFill>
                            <a:srgbClr val="C00000"/>
                          </a:solidFill>
                          <a:effectLst/>
                        </a:rPr>
                        <a:t>focus</a:t>
                      </a:r>
                      <a:r>
                        <a:rPr lang="en-US" sz="2000" b="1" u="none" dirty="0" smtClean="0">
                          <a:solidFill>
                            <a:srgbClr val="C00000"/>
                          </a:solidFill>
                          <a:effectLst/>
                        </a:rPr>
                        <a:t>( )</a:t>
                      </a:r>
                      <a:endParaRPr lang="en-US" sz="2000" b="1" u="non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为表单元素赋予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effectLst/>
                        </a:rPr>
                        <a:t>焦点。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effectLst/>
                        </a:rPr>
                        <a:t>Text,password,radio,checkbox,submit,reset,button,textarea</a:t>
                      </a:r>
                      <a:endParaRPr lang="zh-CN" altLang="en-US" sz="2000" dirty="0" smtClean="0">
                        <a:effectLst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93">
                <a:tc>
                  <a:txBody>
                    <a:bodyPr/>
                    <a:lstStyle/>
                    <a:p>
                      <a:pPr fontAlgn="t"/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</a:rPr>
                        <a:t>click</a:t>
                      </a:r>
                      <a:r>
                        <a:rPr lang="en-US" sz="2000" b="0" u="none" dirty="0" smtClean="0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  <a:endParaRPr lang="en-US" sz="2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模拟</a:t>
                      </a:r>
                      <a:r>
                        <a:rPr lang="zh-CN" altLang="en-US" sz="2000" dirty="0" smtClean="0">
                          <a:effectLst/>
                        </a:rPr>
                        <a:t>在表单元素中</a:t>
                      </a:r>
                      <a:r>
                        <a:rPr lang="zh-CN" altLang="en-US" sz="2000" dirty="0">
                          <a:effectLst/>
                        </a:rPr>
                        <a:t>的一次鼠标点击。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effectLst/>
                        </a:rPr>
                        <a:t>radio,checkbox,submit,reset,button</a:t>
                      </a:r>
                      <a:endParaRPr lang="zh-CN" altLang="en-US" sz="2000" dirty="0" smtClean="0">
                        <a:effectLst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9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0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20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选取文本域中的内容。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effectLst/>
                        </a:rPr>
                        <a:t>Text,password</a:t>
                      </a:r>
                      <a:r>
                        <a:rPr lang="en-US" altLang="zh-CN" sz="2000" dirty="0" smtClean="0">
                          <a:effectLst/>
                        </a:rPr>
                        <a:t>, </a:t>
                      </a:r>
                      <a:r>
                        <a:rPr lang="en-US" altLang="zh-CN" sz="2000" dirty="0" err="1" smtClean="0">
                          <a:effectLst/>
                        </a:rPr>
                        <a:t>textarea</a:t>
                      </a:r>
                      <a:endParaRPr lang="zh-CN" altLang="en-US" sz="2000" dirty="0" smtClean="0">
                        <a:effectLst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3"/>
          <p:cNvSpPr>
            <a:spLocks noChangeArrowheads="1"/>
          </p:cNvSpPr>
          <p:nvPr/>
        </p:nvSpPr>
        <p:spPr bwMode="auto">
          <a:xfrm>
            <a:off x="981657" y="250825"/>
            <a:ext cx="513656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文本框自动获得焦点</a:t>
            </a:r>
          </a:p>
        </p:txBody>
      </p:sp>
      <p:sp>
        <p:nvSpPr>
          <p:cNvPr id="4505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获取所有</a:t>
            </a:r>
            <a:r>
              <a:rPr lang="en-US" altLang="zh-CN" dirty="0" smtClean="0">
                <a:latin typeface="+mn-ea"/>
                <a:ea typeface="+mn-ea"/>
              </a:rPr>
              <a:t>&lt;input&gt;</a:t>
            </a:r>
            <a:r>
              <a:rPr lang="zh-CN" altLang="en-US" dirty="0" smtClean="0">
                <a:latin typeface="+mn-ea"/>
                <a:ea typeface="+mn-ea"/>
              </a:rPr>
              <a:t>结点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在获取的节点集中寻找首个可输入文本的结点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为该节点设置聚焦效果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3"/>
          <p:cNvSpPr>
            <a:spLocks noChangeArrowheads="1"/>
          </p:cNvSpPr>
          <p:nvPr/>
        </p:nvSpPr>
        <p:spPr bwMode="auto">
          <a:xfrm>
            <a:off x="981075" y="258763"/>
            <a:ext cx="5137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文本框自动获得焦点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25" y="975303"/>
            <a:ext cx="9124950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7107025" y="5988628"/>
            <a:ext cx="2706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/>
              <a:t>demo1-8-5.html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54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9"/>
          <p:cNvSpPr txBox="1">
            <a:spLocks noChangeArrowheads="1"/>
          </p:cNvSpPr>
          <p:nvPr/>
        </p:nvSpPr>
        <p:spPr bwMode="auto">
          <a:xfrm>
            <a:off x="989013" y="1123944"/>
            <a:ext cx="88217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避免非法的</a:t>
            </a:r>
            <a:r>
              <a:rPr lang="zh-CN" altLang="en-US" sz="2800" dirty="0" smtClean="0">
                <a:latin typeface="+mn-ea"/>
                <a:ea typeface="+mn-ea"/>
              </a:rPr>
              <a:t>数据导致</a:t>
            </a:r>
            <a:r>
              <a:rPr lang="zh-CN" altLang="en-US" sz="2800" dirty="0">
                <a:latin typeface="+mn-ea"/>
                <a:ea typeface="+mn-ea"/>
              </a:rPr>
              <a:t>程序出问题甚至</a:t>
            </a:r>
            <a:r>
              <a:rPr lang="zh-CN" altLang="en-US" sz="2800" dirty="0" smtClean="0">
                <a:latin typeface="+mn-ea"/>
                <a:ea typeface="+mn-ea"/>
              </a:rPr>
              <a:t>崩溃</a:t>
            </a:r>
            <a:endParaRPr lang="en-US" altLang="zh-CN" sz="12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避免服务器端验证消耗服务器资源而且响应慢</a:t>
            </a: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981657" y="258763"/>
            <a:ext cx="308393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2799" y="2791274"/>
            <a:ext cx="5959735" cy="2150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3"/>
          <p:cNvSpPr>
            <a:spLocks noChangeArrowheads="1"/>
          </p:cNvSpPr>
          <p:nvPr/>
        </p:nvSpPr>
        <p:spPr bwMode="auto">
          <a:xfrm>
            <a:off x="981657" y="258763"/>
            <a:ext cx="308393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sp>
        <p:nvSpPr>
          <p:cNvPr id="51203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获取“用户名”控件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检测“用户名”是否为空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若非空给出验证通过信息</a:t>
            </a:r>
            <a:endParaRPr lang="en-US" altLang="zh-CN" dirty="0" smtClean="0"/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3"/>
          <p:cNvSpPr>
            <a:spLocks noChangeArrowheads="1"/>
          </p:cNvSpPr>
          <p:nvPr/>
        </p:nvSpPr>
        <p:spPr bwMode="auto">
          <a:xfrm>
            <a:off x="981658" y="258763"/>
            <a:ext cx="308393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pic>
        <p:nvPicPr>
          <p:cNvPr id="593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9" t="12144" r="79720" b="72701"/>
          <a:stretch>
            <a:fillRect/>
          </a:stretch>
        </p:blipFill>
        <p:spPr bwMode="auto">
          <a:xfrm>
            <a:off x="306641" y="2430544"/>
            <a:ext cx="3833980" cy="150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7" r="70883" b="72336"/>
          <a:stretch>
            <a:fillRect/>
          </a:stretch>
        </p:blipFill>
        <p:spPr bwMode="auto">
          <a:xfrm>
            <a:off x="6384926" y="1051911"/>
            <a:ext cx="4021314" cy="124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71329" b="73686"/>
          <a:stretch>
            <a:fillRect/>
          </a:stretch>
        </p:blipFill>
        <p:spPr bwMode="auto">
          <a:xfrm>
            <a:off x="6446839" y="3939066"/>
            <a:ext cx="3960411" cy="114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肘形连接符 2"/>
          <p:cNvCxnSpPr>
            <a:cxnSpLocks noChangeShapeType="1"/>
          </p:cNvCxnSpPr>
          <p:nvPr/>
        </p:nvCxnSpPr>
        <p:spPr bwMode="auto">
          <a:xfrm flipV="1">
            <a:off x="4075113" y="1268413"/>
            <a:ext cx="2366962" cy="1439862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肘形连接符 4"/>
          <p:cNvCxnSpPr>
            <a:cxnSpLocks noChangeShapeType="1"/>
          </p:cNvCxnSpPr>
          <p:nvPr/>
        </p:nvCxnSpPr>
        <p:spPr bwMode="auto">
          <a:xfrm>
            <a:off x="4075113" y="2708275"/>
            <a:ext cx="2366962" cy="15128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096000" y="2347914"/>
            <a:ext cx="4753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用户名为空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span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节点则删除，再新建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、创建文本节点</a:t>
            </a: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4679951" y="1708151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4662489" y="3543301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6096000" y="5115793"/>
            <a:ext cx="4753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用户名可用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span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节点则删除，再新建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、创建文本节点</a:t>
            </a: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3928955" y="2348926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失去焦点时</a:t>
            </a:r>
          </a:p>
        </p:txBody>
      </p:sp>
      <p:sp>
        <p:nvSpPr>
          <p:cNvPr id="21" name="矩形 20"/>
          <p:cNvSpPr/>
          <p:nvPr/>
        </p:nvSpPr>
        <p:spPr>
          <a:xfrm>
            <a:off x="693525" y="4235451"/>
            <a:ext cx="4249947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 smtClean="0">
                <a:solidFill>
                  <a:srgbClr val="0070C0"/>
                </a:solidFill>
                <a:latin typeface="微软雅黑"/>
                <a:ea typeface="微软雅黑"/>
              </a:rPr>
              <a:t>removeChild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createElement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createTextNode</a:t>
            </a:r>
            <a:r>
              <a:rPr lang="en-US" altLang="zh-CN" sz="2400" dirty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appendChild</a:t>
            </a:r>
            <a:r>
              <a:rPr lang="en-US" altLang="zh-CN" sz="2400" dirty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6105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3"/>
          <p:cNvSpPr>
            <a:spLocks noChangeArrowheads="1"/>
          </p:cNvSpPr>
          <p:nvPr/>
        </p:nvSpPr>
        <p:spPr bwMode="auto">
          <a:xfrm>
            <a:off x="981658" y="250825"/>
            <a:ext cx="677169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表单验证（用户名为空）</a:t>
            </a:r>
          </a:p>
        </p:txBody>
      </p:sp>
      <p:sp>
        <p:nvSpPr>
          <p:cNvPr id="2" name="矩形 1"/>
          <p:cNvSpPr/>
          <p:nvPr/>
        </p:nvSpPr>
        <p:spPr>
          <a:xfrm>
            <a:off x="773037" y="2074240"/>
            <a:ext cx="10156653" cy="44781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500" dirty="0"/>
              <a:t>if(</a:t>
            </a:r>
            <a:r>
              <a:rPr lang="en-US" altLang="zh-CN" sz="2500" dirty="0" err="1"/>
              <a:t>oldspan.length</a:t>
            </a:r>
            <a:r>
              <a:rPr lang="en-US" altLang="zh-CN" sz="2500" dirty="0"/>
              <a:t>&gt;0){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500" dirty="0"/>
              <a:t>        </a:t>
            </a:r>
            <a:r>
              <a:rPr lang="en-US" altLang="zh-CN" sz="2500" dirty="0" err="1"/>
              <a:t>oldspan</a:t>
            </a:r>
            <a:r>
              <a:rPr lang="en-US" altLang="zh-CN" sz="2500" dirty="0"/>
              <a:t>[0].</a:t>
            </a:r>
            <a:r>
              <a:rPr lang="en-US" altLang="zh-CN" sz="2500" dirty="0" err="1"/>
              <a:t>parentNode.</a:t>
            </a:r>
            <a:r>
              <a:rPr lang="en-US" altLang="zh-CN" sz="2500" b="1" dirty="0" err="1">
                <a:solidFill>
                  <a:srgbClr val="0070C0"/>
                </a:solidFill>
              </a:rPr>
              <a:t>removeChild</a:t>
            </a:r>
            <a:r>
              <a:rPr lang="en-US" altLang="zh-CN" sz="2500" dirty="0"/>
              <a:t>(</a:t>
            </a:r>
            <a:r>
              <a:rPr lang="en-US" altLang="zh-CN" sz="2500" dirty="0" err="1"/>
              <a:t>oldspan</a:t>
            </a:r>
            <a:r>
              <a:rPr lang="en-US" altLang="zh-CN" sz="2500" dirty="0"/>
              <a:t>[0]);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500" dirty="0"/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500" dirty="0" err="1"/>
              <a:t>var</a:t>
            </a:r>
            <a:r>
              <a:rPr lang="en-US" altLang="zh-CN" sz="2500" dirty="0"/>
              <a:t> </a:t>
            </a:r>
            <a:r>
              <a:rPr lang="en-US" altLang="zh-CN" sz="2500" dirty="0" err="1"/>
              <a:t>newspan</a:t>
            </a:r>
            <a:r>
              <a:rPr lang="en-US" altLang="zh-CN" sz="2500" dirty="0"/>
              <a:t>=</a:t>
            </a:r>
            <a:r>
              <a:rPr lang="en-US" altLang="zh-CN" sz="2500" dirty="0" err="1"/>
              <a:t>document.</a:t>
            </a:r>
            <a:r>
              <a:rPr lang="en-US" altLang="zh-CN" sz="2500" b="1" dirty="0" err="1">
                <a:solidFill>
                  <a:srgbClr val="0070C0"/>
                </a:solidFill>
              </a:rPr>
              <a:t>createElement</a:t>
            </a:r>
            <a:r>
              <a:rPr lang="en-US" altLang="zh-CN" sz="2500" dirty="0"/>
              <a:t>('span');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500" dirty="0" err="1"/>
              <a:t>username.parentNode.</a:t>
            </a:r>
            <a:r>
              <a:rPr lang="en-US" altLang="zh-CN" sz="2500" dirty="0" err="1">
                <a:solidFill>
                  <a:srgbClr val="FF0000"/>
                </a:solidFill>
              </a:rPr>
              <a:t>appendChild</a:t>
            </a:r>
            <a:r>
              <a:rPr lang="en-US" altLang="zh-CN" sz="2500" dirty="0"/>
              <a:t>(</a:t>
            </a:r>
            <a:r>
              <a:rPr lang="en-US" altLang="zh-CN" sz="2500" dirty="0" err="1"/>
              <a:t>newspan</a:t>
            </a:r>
            <a:r>
              <a:rPr lang="en-US" altLang="zh-CN" sz="2500" dirty="0"/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500" dirty="0" err="1"/>
              <a:t>var</a:t>
            </a:r>
            <a:r>
              <a:rPr lang="en-US" altLang="zh-CN" sz="2500" dirty="0"/>
              <a:t> </a:t>
            </a:r>
            <a:r>
              <a:rPr lang="en-US" altLang="zh-CN" sz="2500" dirty="0" err="1"/>
              <a:t>txtnode</a:t>
            </a:r>
            <a:r>
              <a:rPr lang="en-US" altLang="zh-CN" sz="2500" dirty="0"/>
              <a:t>=</a:t>
            </a:r>
            <a:r>
              <a:rPr lang="en-US" altLang="zh-CN" sz="2500" dirty="0" err="1"/>
              <a:t>document.</a:t>
            </a:r>
            <a:r>
              <a:rPr lang="en-US" altLang="zh-CN" sz="25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createTextNode</a:t>
            </a:r>
            <a:r>
              <a:rPr lang="en-US" altLang="zh-CN" sz="2500" dirty="0"/>
              <a:t>('</a:t>
            </a:r>
            <a:r>
              <a:rPr lang="zh-CN" altLang="en-US" sz="2500" dirty="0"/>
              <a:t>必须输入用户名</a:t>
            </a:r>
            <a:r>
              <a:rPr lang="en-US" altLang="zh-CN" sz="2500" dirty="0"/>
              <a:t>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500" dirty="0" err="1"/>
              <a:t>newspan.</a:t>
            </a:r>
            <a:r>
              <a:rPr lang="en-US" altLang="zh-CN" sz="2500" dirty="0" err="1">
                <a:solidFill>
                  <a:srgbClr val="FF0000"/>
                </a:solidFill>
              </a:rPr>
              <a:t>appendChild</a:t>
            </a:r>
            <a:r>
              <a:rPr lang="en-US" altLang="zh-CN" sz="2500" dirty="0"/>
              <a:t>(</a:t>
            </a:r>
            <a:r>
              <a:rPr lang="en-US" altLang="zh-CN" sz="2500" dirty="0" err="1"/>
              <a:t>txtnode</a:t>
            </a:r>
            <a:r>
              <a:rPr lang="en-US" altLang="zh-CN" sz="2500" dirty="0"/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500" dirty="0" err="1"/>
              <a:t>username.</a:t>
            </a:r>
            <a:r>
              <a:rPr lang="en-US" altLang="zh-CN" sz="2500" dirty="0" err="1">
                <a:solidFill>
                  <a:srgbClr val="7030A0"/>
                </a:solidFill>
              </a:rPr>
              <a:t>focus</a:t>
            </a:r>
            <a:r>
              <a:rPr lang="en-US" altLang="zh-CN" sz="2500" dirty="0">
                <a:solidFill>
                  <a:srgbClr val="7030A0"/>
                </a:solidFill>
              </a:rPr>
              <a:t>();//</a:t>
            </a:r>
            <a:r>
              <a:rPr lang="zh-CN" altLang="en-US" sz="2500" dirty="0"/>
              <a:t>重新聚焦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8" t="24184" r="9772" b="64751"/>
          <a:stretch>
            <a:fillRect/>
          </a:stretch>
        </p:blipFill>
        <p:spPr bwMode="auto">
          <a:xfrm>
            <a:off x="549459" y="968086"/>
            <a:ext cx="10603810" cy="95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3"/>
          <p:cNvSpPr>
            <a:spLocks noChangeArrowheads="1"/>
          </p:cNvSpPr>
          <p:nvPr/>
        </p:nvSpPr>
        <p:spPr bwMode="auto">
          <a:xfrm>
            <a:off x="909624" y="250825"/>
            <a:ext cx="56912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用户名可用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3855" y="1154114"/>
            <a:ext cx="9075949" cy="54938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if(</a:t>
            </a:r>
            <a:r>
              <a:rPr lang="en-US" altLang="zh-CN" sz="2600" dirty="0" err="1">
                <a:latin typeface="Arial" charset="0"/>
              </a:rPr>
              <a:t>oldspan.</a:t>
            </a:r>
            <a:r>
              <a:rPr lang="en-US" altLang="zh-CN" sz="2600" b="1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Arial" charset="0"/>
              </a:rPr>
              <a:t>length</a:t>
            </a:r>
            <a:r>
              <a:rPr lang="en-US" altLang="zh-CN" sz="2600" dirty="0">
                <a:latin typeface="Arial" charset="0"/>
              </a:rPr>
              <a:t>&gt;0){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	</a:t>
            </a:r>
            <a:r>
              <a:rPr lang="en-US" altLang="zh-CN" sz="2600" dirty="0" err="1">
                <a:latin typeface="Arial" charset="0"/>
              </a:rPr>
              <a:t>oldspan</a:t>
            </a:r>
            <a:r>
              <a:rPr lang="en-US" altLang="zh-CN" sz="2600" dirty="0">
                <a:latin typeface="Arial" charset="0"/>
              </a:rPr>
              <a:t>[0].</a:t>
            </a:r>
            <a:r>
              <a:rPr lang="en-US" altLang="zh-CN" sz="2600" dirty="0" err="1">
                <a:latin typeface="Arial" charset="0"/>
              </a:rPr>
              <a:t>parentNode</a:t>
            </a:r>
            <a:r>
              <a:rPr lang="en-US" altLang="zh-CN" sz="2600" dirty="0" err="1">
                <a:solidFill>
                  <a:srgbClr val="0070C0"/>
                </a:solidFill>
                <a:latin typeface="Arial" charset="0"/>
              </a:rPr>
              <a:t>.</a:t>
            </a:r>
            <a:r>
              <a:rPr lang="en-US" altLang="zh-CN" sz="2600" b="1" dirty="0" err="1">
                <a:solidFill>
                  <a:srgbClr val="0070C0"/>
                </a:solidFill>
                <a:latin typeface="Arial" charset="0"/>
              </a:rPr>
              <a:t>removeChild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oldspan</a:t>
            </a:r>
            <a:r>
              <a:rPr lang="en-US" altLang="zh-CN" sz="2600" dirty="0">
                <a:latin typeface="Arial" charset="0"/>
              </a:rPr>
              <a:t>[0]);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var</a:t>
            </a:r>
            <a:r>
              <a:rPr lang="en-US" altLang="zh-CN" sz="2600" dirty="0">
                <a:latin typeface="Arial" charset="0"/>
              </a:rPr>
              <a:t> </a:t>
            </a:r>
            <a:r>
              <a:rPr lang="en-US" altLang="zh-CN" sz="2600" dirty="0" err="1">
                <a:latin typeface="Arial" charset="0"/>
              </a:rPr>
              <a:t>newspan</a:t>
            </a:r>
            <a:r>
              <a:rPr lang="en-US" altLang="zh-CN" sz="2600" dirty="0">
                <a:latin typeface="Arial" charset="0"/>
              </a:rPr>
              <a:t>=</a:t>
            </a:r>
            <a:r>
              <a:rPr lang="en-US" altLang="zh-CN" sz="2600" dirty="0" err="1">
                <a:latin typeface="Arial" charset="0"/>
              </a:rPr>
              <a:t>document</a:t>
            </a:r>
            <a:r>
              <a:rPr lang="en-US" altLang="zh-CN" sz="2600" b="1" dirty="0" err="1">
                <a:solidFill>
                  <a:srgbClr val="0070C0"/>
                </a:solidFill>
                <a:latin typeface="Arial" charset="0"/>
              </a:rPr>
              <a:t>.createElement</a:t>
            </a:r>
            <a:r>
              <a:rPr lang="en-US" altLang="zh-CN" sz="2600" dirty="0">
                <a:latin typeface="Arial" charset="0"/>
              </a:rPr>
              <a:t>('span');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username.parentNode.</a:t>
            </a:r>
            <a:r>
              <a:rPr lang="en-US" altLang="zh-CN" sz="2600" b="1" dirty="0" err="1">
                <a:solidFill>
                  <a:srgbClr val="FF0000"/>
                </a:solidFill>
                <a:latin typeface="Arial" charset="0"/>
              </a:rPr>
              <a:t>appendChild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newspan</a:t>
            </a:r>
            <a:r>
              <a:rPr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var</a:t>
            </a:r>
            <a:r>
              <a:rPr lang="en-US" altLang="zh-CN" sz="2600" dirty="0">
                <a:latin typeface="Arial" charset="0"/>
              </a:rPr>
              <a:t> </a:t>
            </a:r>
            <a:r>
              <a:rPr lang="en-US" altLang="zh-CN" sz="2600" dirty="0" err="1">
                <a:latin typeface="Arial" charset="0"/>
              </a:rPr>
              <a:t>txtnode</a:t>
            </a:r>
            <a:r>
              <a:rPr lang="en-US" altLang="zh-CN" sz="2600" dirty="0">
                <a:latin typeface="Arial" charset="0"/>
              </a:rPr>
              <a:t>=</a:t>
            </a:r>
            <a:r>
              <a:rPr lang="en-US" altLang="zh-CN" sz="2600" dirty="0" err="1">
                <a:latin typeface="Arial" charset="0"/>
              </a:rPr>
              <a:t>document</a:t>
            </a:r>
            <a:r>
              <a:rPr lang="en-US" altLang="zh-CN" sz="2600" b="1" dirty="0" err="1">
                <a:solidFill>
                  <a:srgbClr val="7030A0"/>
                </a:solidFill>
                <a:latin typeface="Arial" charset="0"/>
              </a:rPr>
              <a:t>.createTextNode</a:t>
            </a:r>
            <a:r>
              <a:rPr lang="en-US" altLang="zh-CN" sz="2600" dirty="0">
                <a:latin typeface="Arial" charset="0"/>
              </a:rPr>
              <a:t>('</a:t>
            </a:r>
            <a:r>
              <a:rPr lang="zh-CN" altLang="en-US" sz="2600" dirty="0">
                <a:latin typeface="Arial" charset="0"/>
              </a:rPr>
              <a:t>用户名可以注册</a:t>
            </a:r>
            <a:r>
              <a:rPr lang="en-US" altLang="zh-CN" sz="2600" dirty="0">
                <a:latin typeface="Arial" charset="0"/>
              </a:rPr>
              <a:t>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newspan.</a:t>
            </a:r>
            <a:r>
              <a:rPr lang="en-US" altLang="zh-CN" sz="2600" b="1" dirty="0" err="1">
                <a:solidFill>
                  <a:srgbClr val="FF0000"/>
                </a:solidFill>
                <a:latin typeface="Arial" charset="0"/>
              </a:rPr>
              <a:t>appendChild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txtnode</a:t>
            </a:r>
            <a:r>
              <a:rPr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newspan.style.color</a:t>
            </a:r>
            <a:r>
              <a:rPr lang="en-US" altLang="zh-CN" sz="2600" dirty="0">
                <a:latin typeface="Arial" charset="0"/>
              </a:rPr>
              <a:t>='red</a:t>
            </a:r>
            <a:r>
              <a:rPr lang="en-US" altLang="zh-CN" sz="2600" dirty="0" smtClean="0">
                <a:latin typeface="Arial" charset="0"/>
              </a:rPr>
              <a:t>';</a:t>
            </a:r>
          </a:p>
          <a:p>
            <a:pPr>
              <a:lnSpc>
                <a:spcPct val="150000"/>
              </a:lnSpc>
              <a:defRPr/>
            </a:pPr>
            <a:endParaRPr lang="zh-CN" altLang="en-US" sz="2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981075" y="150813"/>
            <a:ext cx="3228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HTML DOM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123944"/>
            <a:ext cx="6873706" cy="45901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40891" y="979878"/>
            <a:ext cx="3385551" cy="5070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/>
              <a:t>HTML </a:t>
            </a:r>
            <a:r>
              <a:rPr lang="zh-CN" altLang="en-US" sz="2600" dirty="0" smtClean="0"/>
              <a:t>文档中的所有内容都是节点：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① 整个文档是一个</a:t>
            </a:r>
            <a:r>
              <a:rPr lang="zh-CN" altLang="en-US" sz="2600" dirty="0" smtClean="0">
                <a:solidFill>
                  <a:srgbClr val="FF0000"/>
                </a:solidFill>
              </a:rPr>
              <a:t>文档节点</a:t>
            </a:r>
            <a:r>
              <a:rPr lang="zh-CN" altLang="en-US" sz="2600" dirty="0" smtClean="0"/>
              <a:t> 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②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元素是</a:t>
            </a:r>
            <a:r>
              <a:rPr lang="zh-CN" altLang="en-US" sz="2600" dirty="0">
                <a:solidFill>
                  <a:srgbClr val="FF0000"/>
                </a:solidFill>
              </a:rPr>
              <a:t>元素节点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③ </a:t>
            </a:r>
            <a:r>
              <a:rPr lang="en-US" altLang="zh-CN" sz="2600" dirty="0" smtClean="0"/>
              <a:t>HTML </a:t>
            </a:r>
            <a:r>
              <a:rPr lang="zh-CN" altLang="en-US" sz="2600" dirty="0"/>
              <a:t>元素内的文本是</a:t>
            </a:r>
            <a:r>
              <a:rPr lang="zh-CN" altLang="en-US" sz="2600" dirty="0">
                <a:solidFill>
                  <a:srgbClr val="FF0000"/>
                </a:solidFill>
              </a:rPr>
              <a:t>文本节点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④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属性是</a:t>
            </a:r>
            <a:r>
              <a:rPr lang="zh-CN" altLang="en-US" sz="2600" dirty="0">
                <a:solidFill>
                  <a:srgbClr val="FF0000"/>
                </a:solidFill>
              </a:rPr>
              <a:t>属性节点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⑤ 注释</a:t>
            </a:r>
            <a:r>
              <a:rPr lang="zh-CN" altLang="en-US" sz="2600" dirty="0"/>
              <a:t>是</a:t>
            </a:r>
            <a:r>
              <a:rPr lang="zh-CN" altLang="en-US" sz="2600" dirty="0">
                <a:solidFill>
                  <a:srgbClr val="FF0000"/>
                </a:solidFill>
              </a:rPr>
              <a:t>注释节点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553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2"/>
          <p:cNvSpPr>
            <a:spLocks noChangeArrowheads="1"/>
          </p:cNvSpPr>
          <p:nvPr/>
        </p:nvSpPr>
        <p:spPr bwMode="auto">
          <a:xfrm>
            <a:off x="981657" y="258763"/>
            <a:ext cx="3258556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实例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60419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  <a:ea typeface="+mn-ea"/>
              </a:rPr>
              <a:t>DOM</a:t>
            </a:r>
            <a:r>
              <a:rPr lang="zh-CN" altLang="en-US" b="1" dirty="0">
                <a:latin typeface="+mn-ea"/>
                <a:ea typeface="+mn-ea"/>
              </a:rPr>
              <a:t>节点操作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  <a:ea typeface="+mn-ea"/>
              </a:rPr>
              <a:t>DOM</a:t>
            </a:r>
            <a:r>
              <a:rPr lang="zh-CN" altLang="en-US" b="1" dirty="0">
                <a:latin typeface="+mn-ea"/>
                <a:ea typeface="+mn-ea"/>
              </a:rPr>
              <a:t>实例</a:t>
            </a:r>
            <a:r>
              <a:rPr lang="en-US" altLang="zh-CN" b="1" dirty="0">
                <a:latin typeface="+mn-ea"/>
                <a:ea typeface="+mn-ea"/>
              </a:rPr>
              <a:t>-</a:t>
            </a:r>
            <a:r>
              <a:rPr lang="zh-CN" altLang="en-US" b="1" dirty="0">
                <a:latin typeface="+mn-ea"/>
                <a:ea typeface="+mn-ea"/>
              </a:rPr>
              <a:t>表单操作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DOM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实例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下拉菜单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4413" y="1195388"/>
            <a:ext cx="7376601" cy="2089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2467" name="矩形 3"/>
          <p:cNvSpPr>
            <a:spLocks noChangeArrowheads="1"/>
          </p:cNvSpPr>
          <p:nvPr/>
        </p:nvSpPr>
        <p:spPr bwMode="auto">
          <a:xfrm>
            <a:off x="981657" y="258763"/>
            <a:ext cx="324109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下拉菜单</a:t>
            </a:r>
          </a:p>
        </p:txBody>
      </p:sp>
      <p:sp>
        <p:nvSpPr>
          <p:cNvPr id="62468" name="矩形 10"/>
          <p:cNvSpPr>
            <a:spLocks noChangeArrowheads="1"/>
          </p:cNvSpPr>
          <p:nvPr/>
        </p:nvSpPr>
        <p:spPr bwMode="auto">
          <a:xfrm>
            <a:off x="1557920" y="3587750"/>
            <a:ext cx="886005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 当用户选择一个选项时延伸出另一个菜单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 常用于相同分类功能放在同一下拉菜单中，并把这个下拉式菜单置于主菜单的一个选项下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7392988" y="5805488"/>
            <a:ext cx="31213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demo1-8-7.html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3"/>
          <p:cNvSpPr>
            <a:spLocks noChangeArrowheads="1"/>
          </p:cNvSpPr>
          <p:nvPr/>
        </p:nvSpPr>
        <p:spPr bwMode="auto">
          <a:xfrm>
            <a:off x="909625" y="258763"/>
            <a:ext cx="331312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下拉菜单</a:t>
            </a:r>
          </a:p>
        </p:txBody>
      </p:sp>
      <p:sp>
        <p:nvSpPr>
          <p:cNvPr id="64515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557921" y="1071563"/>
            <a:ext cx="8715993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建立</a:t>
            </a:r>
            <a:r>
              <a:rPr lang="en-US" altLang="zh-CN" dirty="0" smtClean="0">
                <a:latin typeface="+mn-ea"/>
                <a:ea typeface="+mn-ea"/>
              </a:rPr>
              <a:t>HTML</a:t>
            </a:r>
            <a:r>
              <a:rPr lang="zh-CN" altLang="en-US" dirty="0" smtClean="0">
                <a:latin typeface="+mn-ea"/>
                <a:ea typeface="+mn-ea"/>
              </a:rPr>
              <a:t>文档结构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设置</a:t>
            </a:r>
            <a:r>
              <a:rPr lang="en-US" altLang="zh-CN" dirty="0" smtClean="0">
                <a:latin typeface="+mn-ea"/>
                <a:ea typeface="+mn-ea"/>
              </a:rPr>
              <a:t>CSS</a:t>
            </a:r>
            <a:r>
              <a:rPr lang="zh-CN" altLang="en-US" dirty="0" smtClean="0">
                <a:latin typeface="+mn-ea"/>
                <a:ea typeface="+mn-ea"/>
              </a:rPr>
              <a:t>属性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元素发生</a:t>
            </a:r>
            <a:r>
              <a:rPr lang="en-US" altLang="zh-CN" dirty="0" err="1" smtClean="0">
                <a:latin typeface="+mn-ea"/>
                <a:ea typeface="+mn-ea"/>
              </a:rPr>
              <a:t>onmouseover</a:t>
            </a:r>
            <a:r>
              <a:rPr lang="zh-CN" altLang="en-US" dirty="0" smtClean="0">
                <a:latin typeface="+mn-ea"/>
                <a:ea typeface="+mn-ea"/>
              </a:rPr>
              <a:t>事件时，添加类“</a:t>
            </a:r>
            <a:r>
              <a:rPr lang="en-US" altLang="zh-CN" dirty="0" err="1" smtClean="0">
                <a:latin typeface="+mn-ea"/>
                <a:ea typeface="+mn-ea"/>
              </a:rPr>
              <a:t>sfhover</a:t>
            </a:r>
            <a:r>
              <a:rPr lang="zh-CN" altLang="en-US" dirty="0" smtClean="0">
                <a:latin typeface="+mn-ea"/>
                <a:ea typeface="+mn-ea"/>
              </a:rPr>
              <a:t>”显示隐藏的子菜单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元素发生</a:t>
            </a:r>
            <a:r>
              <a:rPr lang="en-US" altLang="zh-CN" dirty="0" err="1" smtClean="0">
                <a:latin typeface="+mn-ea"/>
                <a:ea typeface="+mn-ea"/>
              </a:rPr>
              <a:t>onmouseout</a:t>
            </a:r>
            <a:r>
              <a:rPr lang="zh-CN" altLang="en-US" dirty="0" smtClean="0">
                <a:latin typeface="+mn-ea"/>
                <a:ea typeface="+mn-ea"/>
              </a:rPr>
              <a:t>事件时，移除类“</a:t>
            </a:r>
            <a:r>
              <a:rPr lang="en-US" altLang="zh-CN" dirty="0" err="1" smtClean="0">
                <a:latin typeface="+mn-ea"/>
                <a:ea typeface="+mn-ea"/>
              </a:rPr>
              <a:t>sfhover</a:t>
            </a:r>
            <a:r>
              <a:rPr lang="zh-CN" altLang="en-US" dirty="0" smtClean="0">
                <a:latin typeface="+mn-ea"/>
                <a:ea typeface="+mn-ea"/>
              </a:rPr>
              <a:t>”隐藏显示的子菜单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7" y="954019"/>
            <a:ext cx="7059613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39" name="组合 2"/>
          <p:cNvGrpSpPr>
            <a:grpSpLocks/>
          </p:cNvGrpSpPr>
          <p:nvPr/>
        </p:nvGrpSpPr>
        <p:grpSpPr bwMode="auto">
          <a:xfrm>
            <a:off x="369180" y="1126972"/>
            <a:ext cx="4466046" cy="4105279"/>
            <a:chOff x="1690688" y="1442905"/>
            <a:chExt cx="5475287" cy="4398962"/>
          </a:xfrm>
        </p:grpSpPr>
        <p:grpSp>
          <p:nvGrpSpPr>
            <p:cNvPr id="65541" name="组合 9"/>
            <p:cNvGrpSpPr>
              <a:grpSpLocks/>
            </p:cNvGrpSpPr>
            <p:nvPr/>
          </p:nvGrpSpPr>
          <p:grpSpPr bwMode="auto">
            <a:xfrm>
              <a:off x="1690688" y="1442905"/>
              <a:ext cx="5475287" cy="4398962"/>
              <a:chOff x="753361" y="931659"/>
              <a:chExt cx="5476288" cy="4399940"/>
            </a:xfrm>
          </p:grpSpPr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54948" y="931659"/>
                <a:ext cx="5474701" cy="277397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8201" name="Picture 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53361" y="3645299"/>
                <a:ext cx="5187310" cy="16863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65542" name="矩形 10"/>
            <p:cNvSpPr>
              <a:spLocks noChangeArrowheads="1"/>
            </p:cNvSpPr>
            <p:nvPr/>
          </p:nvSpPr>
          <p:spPr bwMode="auto">
            <a:xfrm>
              <a:off x="2411413" y="3387592"/>
              <a:ext cx="2952750" cy="50323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543" name="矩形 11"/>
            <p:cNvSpPr>
              <a:spLocks noChangeArrowheads="1"/>
            </p:cNvSpPr>
            <p:nvPr/>
          </p:nvSpPr>
          <p:spPr bwMode="auto">
            <a:xfrm>
              <a:off x="2627313" y="4540117"/>
              <a:ext cx="3241675" cy="50323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65540" name="矩形 3"/>
          <p:cNvSpPr>
            <a:spLocks noChangeArrowheads="1"/>
          </p:cNvSpPr>
          <p:nvPr/>
        </p:nvSpPr>
        <p:spPr bwMode="auto">
          <a:xfrm>
            <a:off x="981657" y="258763"/>
            <a:ext cx="324109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下拉菜单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2"/>
          <p:cNvSpPr>
            <a:spLocks noChangeArrowheads="1"/>
          </p:cNvSpPr>
          <p:nvPr/>
        </p:nvSpPr>
        <p:spPr bwMode="auto">
          <a:xfrm>
            <a:off x="909624" y="258763"/>
            <a:ext cx="319406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课下练习</a:t>
            </a: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12415" r="76997" b="70503"/>
          <a:stretch>
            <a:fillRect/>
          </a:stretch>
        </p:blipFill>
        <p:spPr bwMode="auto">
          <a:xfrm>
            <a:off x="3155950" y="2205039"/>
            <a:ext cx="554355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583488" y="5824538"/>
            <a:ext cx="30524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/>
              <a:t>demo1-8-8.html</a:t>
            </a:r>
            <a:endParaRPr lang="zh-CN" altLang="en-US" dirty="0"/>
          </a:p>
        </p:txBody>
      </p:sp>
      <p:sp>
        <p:nvSpPr>
          <p:cNvPr id="69637" name="矩形 1"/>
          <p:cNvSpPr>
            <a:spLocks noChangeArrowheads="1"/>
          </p:cNvSpPr>
          <p:nvPr/>
        </p:nvSpPr>
        <p:spPr bwMode="auto">
          <a:xfrm>
            <a:off x="2297113" y="1171575"/>
            <a:ext cx="26463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双向选择列表</a:t>
            </a:r>
          </a:p>
        </p:txBody>
      </p:sp>
    </p:spTree>
    <p:extLst>
      <p:ext uri="{BB962C8B-B14F-4D97-AF65-F5344CB8AC3E}">
        <p14:creationId xmlns:p14="http://schemas.microsoft.com/office/powerpoint/2010/main" val="462763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/>
          <p:cNvSpPr>
            <a:spLocks noChangeArrowheads="1"/>
          </p:cNvSpPr>
          <p:nvPr/>
        </p:nvSpPr>
        <p:spPr bwMode="auto">
          <a:xfrm>
            <a:off x="981657" y="258763"/>
            <a:ext cx="226319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节点小结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20521"/>
              </p:ext>
            </p:extLst>
          </p:nvPr>
        </p:nvGraphicFramePr>
        <p:xfrm>
          <a:off x="1009472" y="1700208"/>
          <a:ext cx="9036459" cy="2303463"/>
        </p:xfrm>
        <a:graphic>
          <a:graphicData uri="http://schemas.openxmlformats.org/drawingml/2006/table">
            <a:tbl>
              <a:tblPr/>
              <a:tblGrid>
                <a:gridCol w="2133175">
                  <a:extLst>
                    <a:ext uri="{9D8B030D-6E8A-4147-A177-3AD203B41FA5}">
                      <a16:colId xmlns:a16="http://schemas.microsoft.com/office/drawing/2014/main" val="1727682152"/>
                    </a:ext>
                  </a:extLst>
                </a:gridCol>
                <a:gridCol w="2305056">
                  <a:extLst>
                    <a:ext uri="{9D8B030D-6E8A-4147-A177-3AD203B41FA5}">
                      <a16:colId xmlns:a16="http://schemas.microsoft.com/office/drawing/2014/main" val="2143358440"/>
                    </a:ext>
                  </a:extLst>
                </a:gridCol>
                <a:gridCol w="2404904">
                  <a:extLst>
                    <a:ext uri="{9D8B030D-6E8A-4147-A177-3AD203B41FA5}">
                      <a16:colId xmlns:a16="http://schemas.microsoft.com/office/drawing/2014/main" val="1938613049"/>
                    </a:ext>
                  </a:extLst>
                </a:gridCol>
                <a:gridCol w="2193324">
                  <a:extLst>
                    <a:ext uri="{9D8B030D-6E8A-4147-A177-3AD203B41FA5}">
                      <a16:colId xmlns:a16="http://schemas.microsoft.com/office/drawing/2014/main" val="21269485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5147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大写标签名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3778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27995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5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/>
          <p:cNvSpPr>
            <a:spLocks noChangeArrowheads="1"/>
          </p:cNvSpPr>
          <p:nvPr/>
        </p:nvSpPr>
        <p:spPr bwMode="auto">
          <a:xfrm>
            <a:off x="981657" y="258763"/>
            <a:ext cx="2809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节点操作小结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38320" y="867452"/>
            <a:ext cx="10211858" cy="5878122"/>
          </a:xfrm>
          <a:solidFill>
            <a:schemeClr val="bg1"/>
          </a:solidFill>
        </p:spPr>
        <p:txBody>
          <a:bodyPr/>
          <a:lstStyle/>
          <a:p>
            <a:pPr marL="360000" indent="0"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添加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DOM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节点的过程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 </a:t>
            </a: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）创建新的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DOM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节点</a:t>
            </a:r>
            <a:endParaRPr lang="en-US" altLang="zh-CN" sz="2200" dirty="0" smtClean="0">
              <a:solidFill>
                <a:schemeClr val="tx1"/>
              </a:solidFill>
              <a:latin typeface="+mn-ea"/>
              <a:cs typeface="+mn-cs"/>
            </a:endParaRP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en-US" altLang="zh-CN" sz="2200" dirty="0" smtClean="0">
                <a:latin typeface="+mn-ea"/>
                <a:cs typeface="+mn-cs"/>
              </a:rPr>
              <a:t>		</a:t>
            </a:r>
            <a:r>
              <a:rPr lang="en-US" altLang="zh-CN" sz="2200" dirty="0" err="1" smtClean="0">
                <a:latin typeface="+mn-ea"/>
                <a:cs typeface="+mn-cs"/>
              </a:rPr>
              <a:t>document.createElement</a:t>
            </a:r>
            <a:r>
              <a:rPr lang="en-US" altLang="zh-CN" sz="2200" dirty="0" smtClean="0">
                <a:latin typeface="+mn-ea"/>
                <a:cs typeface="+mn-cs"/>
              </a:rPr>
              <a:t>(</a:t>
            </a:r>
            <a:r>
              <a:rPr lang="zh-CN" altLang="en-US" sz="2200" dirty="0" smtClean="0">
                <a:latin typeface="+mn-ea"/>
                <a:cs typeface="+mn-cs"/>
              </a:rPr>
              <a:t>元素名</a:t>
            </a:r>
            <a:r>
              <a:rPr lang="en-US" altLang="zh-CN" sz="2200" dirty="0" smtClean="0">
                <a:latin typeface="+mn-ea"/>
                <a:cs typeface="+mn-cs"/>
              </a:rPr>
              <a:t>) </a:t>
            </a:r>
            <a:endParaRPr lang="en-US" altLang="zh-CN" sz="2200" dirty="0">
              <a:latin typeface="+mn-ea"/>
              <a:cs typeface="+mn-cs"/>
            </a:endParaRP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en-US" altLang="zh-CN" sz="2200" dirty="0" smtClean="0">
                <a:latin typeface="+mn-ea"/>
                <a:cs typeface="+mn-cs"/>
              </a:rPr>
              <a:t>	</a:t>
            </a:r>
            <a:r>
              <a:rPr lang="en-US" altLang="zh-CN" sz="2200" dirty="0" err="1" smtClean="0">
                <a:latin typeface="+mn-ea"/>
                <a:cs typeface="+mn-cs"/>
              </a:rPr>
              <a:t>document.createTextNode</a:t>
            </a:r>
            <a:r>
              <a:rPr lang="en-US" altLang="zh-CN" sz="2200" dirty="0" smtClean="0">
                <a:latin typeface="+mn-ea"/>
                <a:cs typeface="+mn-cs"/>
              </a:rPr>
              <a:t>(</a:t>
            </a:r>
            <a:r>
              <a:rPr lang="zh-CN" altLang="en-US" sz="2200" dirty="0" smtClean="0">
                <a:latin typeface="+mn-ea"/>
                <a:cs typeface="+mn-cs"/>
              </a:rPr>
              <a:t>文本内容</a:t>
            </a:r>
            <a:r>
              <a:rPr lang="en-US" altLang="zh-CN" sz="2200" dirty="0" smtClean="0">
                <a:latin typeface="+mn-ea"/>
                <a:cs typeface="+mn-cs"/>
              </a:rPr>
              <a:t>)</a:t>
            </a: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）站在父节点的角度，插入新节点</a:t>
            </a:r>
            <a:endParaRPr lang="en-US" altLang="zh-CN" sz="220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 smtClean="0">
                <a:solidFill>
                  <a:srgbClr val="006F53"/>
                </a:solidFill>
                <a:latin typeface="+mn-ea"/>
                <a:cs typeface="+mn-cs"/>
              </a:rPr>
              <a:t>appendChild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目标节点的父节点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>
                <a:solidFill>
                  <a:srgbClr val="006F53"/>
                </a:solidFill>
                <a:latin typeface="+mn-ea"/>
                <a:cs typeface="+mn-cs"/>
              </a:rPr>
              <a:t>insertBefore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(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,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目标节点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 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360000" lvl="1" indent="0"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+mn-cs"/>
              </a:rPr>
              <a:t>删除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DOM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节点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cs typeface="+mn-cs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过程</a:t>
            </a:r>
            <a:endParaRPr lang="en-US" altLang="zh-CN" sz="2400" dirty="0" smtClean="0">
              <a:solidFill>
                <a:srgbClr val="C00000"/>
              </a:solidFill>
              <a:latin typeface="+mn-ea"/>
              <a:cs typeface="+mn-cs"/>
            </a:endParaRPr>
          </a:p>
          <a:p>
            <a:pPr marL="1080000" lvl="1" indent="0">
              <a:buNone/>
              <a:defRPr/>
            </a:pPr>
            <a:r>
              <a:rPr lang="zh-CN" altLang="en-US" sz="2200" dirty="0" smtClean="0"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latin typeface="+mn-ea"/>
                <a:cs typeface="+mn-cs"/>
              </a:rPr>
              <a:t>1</a:t>
            </a:r>
            <a:r>
              <a:rPr lang="zh-CN" altLang="en-US" sz="2200" dirty="0" smtClean="0">
                <a:latin typeface="+mn-ea"/>
                <a:cs typeface="+mn-cs"/>
              </a:rPr>
              <a:t>）找到旧的节点</a:t>
            </a:r>
            <a:endParaRPr lang="en-US" altLang="zh-CN" sz="2200" dirty="0" smtClean="0">
              <a:latin typeface="+mn-ea"/>
              <a:cs typeface="+mn-cs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latin typeface="+mn-ea"/>
                <a:cs typeface="+mn-cs"/>
              </a:rPr>
              <a:t>2</a:t>
            </a:r>
            <a:r>
              <a:rPr lang="zh-CN" altLang="en-US" sz="2200" dirty="0" smtClean="0">
                <a:latin typeface="+mn-ea"/>
                <a:cs typeface="+mn-cs"/>
              </a:rPr>
              <a:t>）删除旧节点</a:t>
            </a:r>
            <a:r>
              <a:rPr lang="en-US" altLang="zh-CN" sz="2200" dirty="0" smtClean="0">
                <a:latin typeface="+mn-ea"/>
                <a:cs typeface="+mn-cs"/>
              </a:rPr>
              <a:t>	   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旧节点的父节点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 </a:t>
            </a:r>
            <a:r>
              <a:rPr lang="en-US" altLang="zh-CN" sz="2200" dirty="0" err="1" smtClean="0">
                <a:solidFill>
                  <a:srgbClr val="006F53"/>
                </a:solidFill>
                <a:latin typeface="+mn-ea"/>
                <a:cs typeface="+mn-cs"/>
              </a:rPr>
              <a:t>removeChild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360000" lvl="1" indent="0">
              <a:lnSpc>
                <a:spcPts val="3300"/>
              </a:lnSpc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修改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DOM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节点的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过程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）创建新的节点</a:t>
            </a:r>
            <a:r>
              <a:rPr lang="zh-CN" altLang="en-US" sz="2200" dirty="0" smtClean="0">
                <a:latin typeface="+mn-ea"/>
              </a:rPr>
              <a:t>；（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）找到旧的节点；</a:t>
            </a: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en-US" sz="2200" dirty="0" smtClean="0">
                <a:latin typeface="+mn-ea"/>
              </a:rPr>
              <a:t>）修改旧的节点   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节点的父节点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>
                <a:solidFill>
                  <a:srgbClr val="006F53"/>
                </a:solidFill>
                <a:latin typeface="+mn-ea"/>
                <a:cs typeface="+mn-cs"/>
              </a:rPr>
              <a:t>replaceChild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,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节点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)</a:t>
            </a:r>
            <a:endParaRPr lang="zh-CN" altLang="en-US" sz="2200" dirty="0">
              <a:solidFill>
                <a:srgbClr val="006F53"/>
              </a:solidFill>
              <a:latin typeface="+mn-ea"/>
              <a:cs typeface="+mn-cs"/>
            </a:endParaRPr>
          </a:p>
          <a:p>
            <a:pPr marL="0" lvl="1" indent="0">
              <a:lnSpc>
                <a:spcPts val="3300"/>
              </a:lnSpc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+mn-ea"/>
            </a:endParaRPr>
          </a:p>
          <a:p>
            <a:pPr marL="0" lvl="1" indent="0">
              <a:lnSpc>
                <a:spcPts val="3300"/>
              </a:lnSpc>
              <a:buNone/>
              <a:defRPr/>
            </a:pPr>
            <a:endParaRPr lang="en-US" altLang="zh-CN" sz="2400" dirty="0">
              <a:solidFill>
                <a:srgbClr val="006F53"/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1.</a:t>
            </a:r>
            <a:r>
              <a:rPr lang="zh-CN" altLang="en-US" dirty="0" smtClean="0">
                <a:latin typeface="+mn-ea"/>
                <a:ea typeface="+mn-ea"/>
              </a:rPr>
              <a:t>节点属性</a:t>
            </a:r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909638" y="1123950"/>
            <a:ext cx="8940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每个节点都拥有包含着关于节点某些信息的属性。这些属性是：</a:t>
            </a: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3430779" y="2563813"/>
            <a:ext cx="5310188" cy="286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nodeName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（节点名称）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nodeValue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（节点值）</a:t>
            </a: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nodeType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（节点类型）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"/>
          <p:cNvSpPr>
            <a:spLocks noChangeArrowheads="1"/>
          </p:cNvSpPr>
          <p:nvPr/>
        </p:nvSpPr>
        <p:spPr bwMode="auto">
          <a:xfrm>
            <a:off x="997383" y="-92876"/>
            <a:ext cx="48402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①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nodeName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21507" name="矩形 4"/>
          <p:cNvSpPr>
            <a:spLocks noChangeArrowheads="1"/>
          </p:cNvSpPr>
          <p:nvPr/>
        </p:nvSpPr>
        <p:spPr bwMode="auto">
          <a:xfrm>
            <a:off x="1414463" y="1104900"/>
            <a:ext cx="648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 err="1">
                <a:solidFill>
                  <a:srgbClr val="006F53"/>
                </a:solidFill>
                <a:latin typeface="微软雅黑" pitchFamily="34" charset="-122"/>
                <a:cs typeface="+mn-cs"/>
              </a:rPr>
              <a:t>nodeName</a:t>
            </a:r>
            <a:r>
              <a:rPr lang="en-US" altLang="zh-CN" sz="2800" dirty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属性规定节点的名称</a:t>
            </a:r>
          </a:p>
        </p:txBody>
      </p:sp>
      <p:sp>
        <p:nvSpPr>
          <p:cNvPr id="2" name="矩形 1"/>
          <p:cNvSpPr/>
          <p:nvPr/>
        </p:nvSpPr>
        <p:spPr>
          <a:xfrm>
            <a:off x="1403350" y="1844675"/>
            <a:ext cx="9723438" cy="3093154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元素节点的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与标签名相同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属性节点的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与属性名相同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文本节点的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始终是 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#text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注：</a:t>
            </a:r>
            <a:r>
              <a:rPr lang="en-US" altLang="zh-CN" sz="2600" dirty="0" err="1" smtClean="0">
                <a:solidFill>
                  <a:schemeClr val="accent3"/>
                </a:solidFill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是只读的，</a:t>
            </a:r>
            <a:r>
              <a:rPr lang="en-US" altLang="zh-CN" sz="2600" dirty="0" err="1" smtClean="0">
                <a:solidFill>
                  <a:schemeClr val="accent3"/>
                </a:solidFill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始终包含 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HTML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元素的大写字母标签名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"/>
          <p:cNvSpPr>
            <a:spLocks noChangeArrowheads="1"/>
          </p:cNvSpPr>
          <p:nvPr/>
        </p:nvSpPr>
        <p:spPr bwMode="auto">
          <a:xfrm>
            <a:off x="981075" y="-100013"/>
            <a:ext cx="47736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② 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nodeValue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1413855" y="828675"/>
            <a:ext cx="9076158" cy="529375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sz="2800" dirty="0" err="1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nodeValue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属性规定节点的值。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元素节点的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 </a:t>
            </a:r>
            <a:r>
              <a:rPr lang="en-US" altLang="zh-CN" sz="2600" dirty="0">
                <a:latin typeface="微软雅黑" panose="020B0503020204020204" pitchFamily="34" charset="-122"/>
              </a:rPr>
              <a:t>undefined </a:t>
            </a:r>
            <a:r>
              <a:rPr lang="zh-CN" altLang="en-US" sz="2600" dirty="0">
                <a:latin typeface="微软雅黑" panose="020B0503020204020204" pitchFamily="34" charset="-122"/>
              </a:rPr>
              <a:t>或 </a:t>
            </a:r>
            <a:r>
              <a:rPr lang="en-US" altLang="zh-CN" sz="2600" dirty="0">
                <a:latin typeface="微软雅黑" panose="020B0503020204020204" pitchFamily="34" charset="-122"/>
              </a:rPr>
              <a:t>null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文本节点的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是文本本身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属性节点的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是属性值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注：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处理中的常见错误是希望元素节点包含文本。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例如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title&gt;DOM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教程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&lt;/title&gt;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，元素节点 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&lt;title&gt;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，包含值为 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"DOM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教程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"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的文本节点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可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通过节点的 </a:t>
            </a:r>
            <a:r>
              <a:rPr lang="en-US" altLang="zh-CN" sz="2600" dirty="0" err="1">
                <a:solidFill>
                  <a:schemeClr val="accent3"/>
                </a:solidFill>
                <a:latin typeface="微软雅黑" panose="020B0503020204020204" pitchFamily="34" charset="-122"/>
              </a:rPr>
              <a:t>innerHTML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属性来访问文本节点的值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2"/>
          <p:cNvSpPr>
            <a:spLocks noChangeArrowheads="1"/>
          </p:cNvSpPr>
          <p:nvPr/>
        </p:nvSpPr>
        <p:spPr bwMode="auto">
          <a:xfrm>
            <a:off x="909638" y="-100617"/>
            <a:ext cx="471963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③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nodeType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23555" name="矩形 4"/>
          <p:cNvSpPr>
            <a:spLocks noChangeArrowheads="1"/>
          </p:cNvSpPr>
          <p:nvPr/>
        </p:nvSpPr>
        <p:spPr bwMode="auto">
          <a:xfrm>
            <a:off x="1196975" y="1076745"/>
            <a:ext cx="782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 err="1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nodeType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属性可返回节点的类型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01179"/>
              </p:ext>
            </p:extLst>
          </p:nvPr>
        </p:nvGraphicFramePr>
        <p:xfrm>
          <a:off x="1317479" y="2350142"/>
          <a:ext cx="9036459" cy="2303463"/>
        </p:xfrm>
        <a:graphic>
          <a:graphicData uri="http://schemas.openxmlformats.org/drawingml/2006/table">
            <a:tbl>
              <a:tblPr/>
              <a:tblGrid>
                <a:gridCol w="1656759">
                  <a:extLst>
                    <a:ext uri="{9D8B030D-6E8A-4147-A177-3AD203B41FA5}">
                      <a16:colId xmlns:a16="http://schemas.microsoft.com/office/drawing/2014/main" val="1727682152"/>
                    </a:ext>
                  </a:extLst>
                </a:gridCol>
                <a:gridCol w="576264">
                  <a:extLst>
                    <a:ext uri="{9D8B030D-6E8A-4147-A177-3AD203B41FA5}">
                      <a16:colId xmlns:a16="http://schemas.microsoft.com/office/drawing/2014/main" val="2143358440"/>
                    </a:ext>
                  </a:extLst>
                </a:gridCol>
                <a:gridCol w="2401432">
                  <a:extLst>
                    <a:ext uri="{9D8B030D-6E8A-4147-A177-3AD203B41FA5}">
                      <a16:colId xmlns:a16="http://schemas.microsoft.com/office/drawing/2014/main" val="2438986491"/>
                    </a:ext>
                  </a:extLst>
                </a:gridCol>
                <a:gridCol w="2208680">
                  <a:extLst>
                    <a:ext uri="{9D8B030D-6E8A-4147-A177-3AD203B41FA5}">
                      <a16:colId xmlns:a16="http://schemas.microsoft.com/office/drawing/2014/main" val="1938613049"/>
                    </a:ext>
                  </a:extLst>
                </a:gridCol>
                <a:gridCol w="2193324">
                  <a:extLst>
                    <a:ext uri="{9D8B030D-6E8A-4147-A177-3AD203B41FA5}">
                      <a16:colId xmlns:a16="http://schemas.microsoft.com/office/drawing/2014/main" val="21269485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5147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3778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27995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节点的内容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52242"/>
                  </a:ext>
                </a:extLst>
              </a:tr>
            </a:tbl>
          </a:graphicData>
        </a:graphic>
      </p:graphicFrame>
      <p:sp>
        <p:nvSpPr>
          <p:cNvPr id="27678" name="矩形 4"/>
          <p:cNvSpPr>
            <a:spLocks noChangeArrowheads="1"/>
          </p:cNvSpPr>
          <p:nvPr/>
        </p:nvSpPr>
        <p:spPr bwMode="auto">
          <a:xfrm>
            <a:off x="1196975" y="1685074"/>
            <a:ext cx="7780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常用节点类型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: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679" name="TextBox 7"/>
          <p:cNvSpPr txBox="1">
            <a:spLocks noChangeArrowheads="1"/>
          </p:cNvSpPr>
          <p:nvPr/>
        </p:nvSpPr>
        <p:spPr bwMode="auto">
          <a:xfrm>
            <a:off x="5629275" y="6049606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demo1-8-1-1.html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45122" y="6049606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smtClean="0">
                <a:ea typeface="宋体" panose="02010600030101010101" pitchFamily="2" charset="-122"/>
              </a:rPr>
              <a:t>demo1-8-1-2.html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"/>
          <p:cNvSpPr>
            <a:spLocks noChangeArrowheads="1"/>
          </p:cNvSpPr>
          <p:nvPr/>
        </p:nvSpPr>
        <p:spPr bwMode="auto">
          <a:xfrm>
            <a:off x="909638" y="150813"/>
            <a:ext cx="361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节点操作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1196975" y="979878"/>
            <a:ext cx="8497888" cy="353943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Dom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提供了操作节点的方法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: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添加一个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  <a:endParaRPr lang="en-US" altLang="zh-CN" sz="2800" dirty="0" smtClean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删除一个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修改一个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561797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第一步：生成一个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360000" lvl="1"/>
            <a:r>
              <a:rPr lang="zh-CN" altLang="en-US" sz="2400" dirty="0" smtClean="0"/>
              <a:t>生成一个</a:t>
            </a:r>
            <a:r>
              <a:rPr lang="zh-CN" altLang="en-US" sz="2400" dirty="0" smtClean="0">
                <a:solidFill>
                  <a:srgbClr val="C00000"/>
                </a:solidFill>
              </a:rPr>
              <a:t>元素节点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document.createElement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name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/>
              <a:t>通过</a:t>
            </a:r>
            <a:r>
              <a:rPr lang="zh-CN" altLang="en-US" sz="2400" dirty="0" smtClean="0"/>
              <a:t>指定标签名创建</a:t>
            </a:r>
            <a:r>
              <a:rPr lang="zh-CN" altLang="en-US" sz="2400" dirty="0"/>
              <a:t>一个</a:t>
            </a:r>
            <a:r>
              <a:rPr lang="zh-CN" altLang="en-US" sz="2400" dirty="0" smtClean="0"/>
              <a:t>元素节点，返回</a:t>
            </a:r>
            <a:r>
              <a:rPr lang="zh-CN" altLang="en-US" sz="2400" dirty="0"/>
              <a:t>一个节点对象</a:t>
            </a:r>
            <a:r>
              <a:rPr lang="zh-CN" altLang="en-US" sz="2400" dirty="0" smtClean="0"/>
              <a:t>。</a:t>
            </a:r>
            <a:endParaRPr lang="en-US" altLang="zh-CN" sz="2400" dirty="0">
              <a:latin typeface="宋体" pitchFamily="2" charset="-122"/>
            </a:endParaRPr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(“button");</a:t>
            </a:r>
          </a:p>
          <a:p>
            <a:pPr marL="360000" lvl="1" indent="0"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00" lvl="1"/>
            <a:r>
              <a:rPr lang="zh-CN" altLang="en-US" sz="2400" dirty="0" smtClean="0"/>
              <a:t>生成一个</a:t>
            </a:r>
            <a:r>
              <a:rPr lang="zh-CN" altLang="en-US" sz="2400" dirty="0" smtClean="0">
                <a:solidFill>
                  <a:srgbClr val="C00000"/>
                </a:solidFill>
              </a:rPr>
              <a:t>文本节点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document.createTextNode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text 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 smtClean="0"/>
              <a:t>创建文本</a:t>
            </a:r>
            <a:r>
              <a:rPr lang="zh-CN" altLang="en-US" sz="2400" dirty="0"/>
              <a:t>节点，</a:t>
            </a:r>
            <a:r>
              <a:rPr lang="zh-CN" altLang="en-US" sz="2400" dirty="0" smtClean="0"/>
              <a:t>返回文本节点对象。</a:t>
            </a:r>
            <a:endParaRPr lang="en-US" altLang="zh-CN" sz="2400" dirty="0"/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tt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document.createTextNode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(“hello!");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① 添加一个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r>
              <a:rPr lang="zh-CN" altLang="en-US" dirty="0" smtClean="0">
                <a:latin typeface="+mn-ea"/>
                <a:ea typeface="+mn-ea"/>
              </a:rPr>
              <a:t>节点</a:t>
            </a:r>
          </a:p>
        </p:txBody>
      </p:sp>
      <p:cxnSp>
        <p:nvCxnSpPr>
          <p:cNvPr id="4" name="直接连接符 6"/>
          <p:cNvCxnSpPr>
            <a:cxnSpLocks noChangeShapeType="1"/>
          </p:cNvCxnSpPr>
          <p:nvPr/>
        </p:nvCxnSpPr>
        <p:spPr bwMode="auto">
          <a:xfrm>
            <a:off x="4716462" y="3533775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4500562" y="3644900"/>
            <a:ext cx="2520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创建元素节点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6" name="直接连接符 6"/>
          <p:cNvCxnSpPr>
            <a:cxnSpLocks noChangeShapeType="1"/>
          </p:cNvCxnSpPr>
          <p:nvPr/>
        </p:nvCxnSpPr>
        <p:spPr bwMode="auto">
          <a:xfrm>
            <a:off x="6948487" y="3549650"/>
            <a:ext cx="1370013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6907212" y="3644900"/>
            <a:ext cx="1729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html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元素名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12" name="直接连接符 6"/>
          <p:cNvCxnSpPr>
            <a:cxnSpLocks noChangeShapeType="1"/>
          </p:cNvCxnSpPr>
          <p:nvPr/>
        </p:nvCxnSpPr>
        <p:spPr bwMode="auto">
          <a:xfrm>
            <a:off x="4335462" y="5951106"/>
            <a:ext cx="2305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500562" y="6024131"/>
            <a:ext cx="2139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创建文本节点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14" name="直接连接符 6"/>
          <p:cNvCxnSpPr>
            <a:cxnSpLocks noChangeShapeType="1"/>
          </p:cNvCxnSpPr>
          <p:nvPr/>
        </p:nvCxnSpPr>
        <p:spPr bwMode="auto">
          <a:xfrm>
            <a:off x="6865937" y="5951106"/>
            <a:ext cx="1333500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6824662" y="6024131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文本字符串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157258790</TotalTime>
  <Pages>0</Pages>
  <Words>1493</Words>
  <Characters>0</Characters>
  <Application>Microsoft Office PowerPoint</Application>
  <DocSecurity>0</DocSecurity>
  <PresentationFormat>宽屏</PresentationFormat>
  <Lines>0</Lines>
  <Paragraphs>299</Paragraphs>
  <Slides>37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Franklin Gothic Book</vt:lpstr>
      <vt:lpstr>Wingdings</vt:lpstr>
      <vt:lpstr>Office 主题</vt:lpstr>
      <vt:lpstr>1_Office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2507</cp:revision>
  <cp:lastPrinted>1899-12-30T00:00:00Z</cp:lastPrinted>
  <dcterms:created xsi:type="dcterms:W3CDTF">2003-05-12T10:17:00Z</dcterms:created>
  <dcterms:modified xsi:type="dcterms:W3CDTF">2017-06-19T03:32:16Z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