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883" r:id="rId3"/>
    <p:sldId id="891" r:id="rId5"/>
    <p:sldId id="884" r:id="rId6"/>
    <p:sldId id="833" r:id="rId7"/>
    <p:sldId id="850" r:id="rId8"/>
    <p:sldId id="851" r:id="rId9"/>
    <p:sldId id="852" r:id="rId10"/>
    <p:sldId id="888" r:id="rId11"/>
    <p:sldId id="855" r:id="rId12"/>
    <p:sldId id="858" r:id="rId13"/>
    <p:sldId id="859" r:id="rId14"/>
    <p:sldId id="861" r:id="rId15"/>
    <p:sldId id="860" r:id="rId16"/>
    <p:sldId id="892" r:id="rId17"/>
    <p:sldId id="897" r:id="rId18"/>
    <p:sldId id="899" r:id="rId19"/>
    <p:sldId id="900" r:id="rId20"/>
    <p:sldId id="901" r:id="rId21"/>
    <p:sldId id="879" r:id="rId22"/>
    <p:sldId id="862" r:id="rId23"/>
    <p:sldId id="863" r:id="rId24"/>
    <p:sldId id="898" r:id="rId25"/>
    <p:sldId id="894" r:id="rId26"/>
    <p:sldId id="885" r:id="rId27"/>
    <p:sldId id="880" r:id="rId28"/>
    <p:sldId id="896" r:id="rId29"/>
    <p:sldId id="867" r:id="rId30"/>
    <p:sldId id="878" r:id="rId31"/>
    <p:sldId id="871" r:id="rId32"/>
    <p:sldId id="886" r:id="rId33"/>
    <p:sldId id="870" r:id="rId34"/>
    <p:sldId id="872" r:id="rId35"/>
    <p:sldId id="889" r:id="rId36"/>
    <p:sldId id="874" r:id="rId37"/>
    <p:sldId id="875" r:id="rId38"/>
    <p:sldId id="843" r:id="rId39"/>
    <p:sldId id="890" r:id="rId40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7" autoAdjust="0"/>
    <p:restoredTop sz="83978" autoAdjust="0"/>
  </p:normalViewPr>
  <p:slideViewPr>
    <p:cSldViewPr snapToObjects="1">
      <p:cViewPr varScale="1">
        <p:scale>
          <a:sx n="59" d="100"/>
          <a:sy n="59" d="100"/>
        </p:scale>
        <p:origin x="-1158" y="-84"/>
      </p:cViewPr>
      <p:guideLst>
        <p:guide orient="horz" pos="1584"/>
        <p:guide pos="1856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0" d="100"/>
          <a:sy n="50" d="100"/>
        </p:scale>
        <p:origin x="-2982" y="-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50FA7BE5-9B7D-4F20-881C-9A0B90E6FF72}" type="slidenum">
              <a:rPr lang="zh-CN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与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语言的区别： </a:t>
            </a:r>
            <a:endParaRPr lang="en-US" altLang="zh-CN" dirty="0" smtClean="0"/>
          </a:p>
          <a:p>
            <a:r>
              <a:rPr lang="en-US" altLang="zh-CN" dirty="0" smtClean="0"/>
              <a:t>Number</a:t>
            </a:r>
            <a:r>
              <a:rPr lang="zh-CN" altLang="en-US" dirty="0" smtClean="0"/>
              <a:t>：无整数和浮点数之分。  双精度浮点值。</a:t>
            </a:r>
            <a:endParaRPr lang="en-US" altLang="zh-CN" dirty="0" smtClean="0"/>
          </a:p>
          <a:p>
            <a:r>
              <a:rPr lang="en-US" altLang="zh-CN" dirty="0" smtClean="0"/>
              <a:t>String:</a:t>
            </a:r>
            <a:r>
              <a:rPr lang="zh-CN" altLang="en-US" dirty="0" smtClean="0"/>
              <a:t>无字符串和字符之分。  除了内存限制以为，对其长度没有限制。</a:t>
            </a:r>
            <a:endParaRPr lang="en-US" altLang="zh-CN" dirty="0" smtClean="0"/>
          </a:p>
          <a:p>
            <a:r>
              <a:rPr lang="en-US" altLang="zh-CN" dirty="0" smtClean="0"/>
              <a:t>Boolean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</a:t>
            </a:r>
            <a:r>
              <a:rPr lang="zh-CN" altLang="en-US" dirty="0" smtClean="0"/>
              <a:t>中无</a:t>
            </a:r>
            <a:r>
              <a:rPr lang="en-US" altLang="zh-CN" dirty="0" smtClean="0"/>
              <a:t>bool</a:t>
            </a:r>
            <a:r>
              <a:rPr lang="zh-CN" altLang="en-US" dirty="0" smtClean="0"/>
              <a:t>型。  逻辑数据类型，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在适当时会转换成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0.</a:t>
            </a:r>
            <a:endParaRPr lang="en-US" altLang="zh-CN" dirty="0" smtClean="0"/>
          </a:p>
          <a:p>
            <a:r>
              <a:rPr lang="en-US" altLang="zh-CN" dirty="0" smtClean="0"/>
              <a:t>Undefined</a:t>
            </a:r>
            <a:r>
              <a:rPr lang="zh-CN" altLang="en-US" dirty="0" smtClean="0"/>
              <a:t>：定义了一个变量而未为该变量赋值时，该变量的值就是</a:t>
            </a:r>
            <a:r>
              <a:rPr lang="en-US" altLang="zh-CN" dirty="0" smtClean="0"/>
              <a:t>undefined</a:t>
            </a:r>
            <a:r>
              <a:rPr lang="zh-CN" altLang="en-US" dirty="0" smtClean="0"/>
              <a:t>。（</a:t>
            </a:r>
            <a:r>
              <a:rPr lang="en-US" altLang="zh-CN" dirty="0" smtClean="0"/>
              <a:t>undefined</a:t>
            </a:r>
            <a:r>
              <a:rPr lang="zh-CN" altLang="en-US" dirty="0" smtClean="0"/>
              <a:t>含义：未定义、未明确）</a:t>
            </a:r>
            <a:endParaRPr lang="en-US" altLang="zh-CN" dirty="0" smtClean="0"/>
          </a:p>
          <a:p>
            <a:r>
              <a:rPr lang="en-US" altLang="zh-CN" dirty="0" smtClean="0"/>
              <a:t>Null</a:t>
            </a:r>
            <a:r>
              <a:rPr lang="zh-CN" altLang="en-US" dirty="0" smtClean="0"/>
              <a:t>：没有值，即缺少数据。可用于①变量还没有接收到值。②变量不再包含值。③函数没有返回值。④省略一个参数。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定义好变量后，需要对它们进行赋值、改变和执行计算，这些都由运算符来完成。算数运算符：加、减、乘、除、取余、累加、递减。</a:t>
            </a:r>
            <a:endParaRPr lang="en-US" altLang="zh-CN" dirty="0" smtClean="0"/>
          </a:p>
          <a:p>
            <a:r>
              <a:rPr lang="zh-CN" altLang="en-US" dirty="0" smtClean="0"/>
              <a:t>字符串运算符：将两个字符串连接成一个新字符串。该运算符要求两个操作数的数据类型都是字符串型。</a:t>
            </a:r>
            <a:endParaRPr lang="en-US" altLang="zh-CN" dirty="0" smtClean="0"/>
          </a:p>
          <a:p>
            <a:r>
              <a:rPr lang="zh-CN" altLang="en-US" dirty="0" smtClean="0"/>
              <a:t>赋值运算符：</a:t>
            </a:r>
            <a:r>
              <a:rPr lang="en-US" altLang="zh-CN" dirty="0" smtClean="0"/>
              <a:t>=</a:t>
            </a:r>
            <a:r>
              <a:rPr lang="zh-CN" altLang="en-US" dirty="0" smtClean="0"/>
              <a:t>将右边的值赋到左边；</a:t>
            </a:r>
            <a:r>
              <a:rPr lang="en-US" altLang="zh-CN" dirty="0" smtClean="0"/>
              <a:t>+=</a:t>
            </a:r>
            <a:r>
              <a:rPr lang="zh-CN" altLang="en-US" dirty="0" smtClean="0"/>
              <a:t>将左边的值加右边的值，并将结果赋给左边；*</a:t>
            </a:r>
            <a:r>
              <a:rPr lang="en-US" altLang="zh-CN" dirty="0" smtClean="0"/>
              <a:t>=</a:t>
            </a:r>
            <a:r>
              <a:rPr lang="zh-CN" altLang="en-US" dirty="0" smtClean="0"/>
              <a:t>将左边的值乘以右边的值，并将结果值赋给左边。</a:t>
            </a:r>
            <a:endParaRPr lang="en-US" altLang="zh-CN" dirty="0" smtClean="0"/>
          </a:p>
          <a:p>
            <a:r>
              <a:rPr lang="zh-CN" altLang="en-US" dirty="0" smtClean="0"/>
              <a:t>比较运算符：将两个操作数进行比较，返回一个布尔值来说明比较的结果。</a:t>
            </a:r>
            <a:endParaRPr lang="en-US" altLang="zh-CN" dirty="0" smtClean="0"/>
          </a:p>
          <a:p>
            <a:r>
              <a:rPr lang="zh-CN" altLang="en-US" dirty="0" smtClean="0"/>
              <a:t>逻辑运算符：逻辑与，两个条件都为真，结果才为真；逻辑或，两个条件中只要有一个为真，结果即为真；逻辑非，将结果取反，原条件为真返回假，原条件为假返回真。</a:t>
            </a:r>
            <a:endParaRPr lang="en-US" altLang="zh-CN" dirty="0" smtClean="0"/>
          </a:p>
          <a:p>
            <a:r>
              <a:rPr lang="zh-CN" altLang="en-US" dirty="0" smtClean="0"/>
              <a:t>条件运算符：</a:t>
            </a:r>
            <a:r>
              <a:rPr lang="en-US" altLang="zh-CN" dirty="0" smtClean="0"/>
              <a:t>JS</a:t>
            </a:r>
            <a:r>
              <a:rPr lang="zh-CN" altLang="en-US" dirty="0" smtClean="0"/>
              <a:t>中唯一一个三元运算符。执行方式与</a:t>
            </a:r>
            <a:r>
              <a:rPr lang="en-US" altLang="zh-CN" dirty="0" smtClean="0"/>
              <a:t>if…else</a:t>
            </a:r>
            <a:r>
              <a:rPr lang="zh-CN" altLang="en-US" dirty="0" smtClean="0"/>
              <a:t>相似。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test.html	</a:t>
            </a:r>
            <a:r>
              <a:rPr lang="en-US" altLang="zh-CN" dirty="0" err="1" smtClean="0"/>
              <a:t>x+y</a:t>
            </a:r>
            <a:r>
              <a:rPr lang="en-US" altLang="zh-CN" dirty="0" smtClean="0"/>
              <a:t>=33  z=53</a:t>
            </a:r>
            <a:r>
              <a:rPr lang="en-US" altLang="zh-CN" baseline="0" dirty="0" smtClean="0"/>
              <a:t>  </a:t>
            </a:r>
            <a:r>
              <a:rPr lang="en-US" altLang="zh-CN" baseline="0" dirty="0" err="1" smtClean="0"/>
              <a:t>x+y+z</a:t>
            </a:r>
            <a:r>
              <a:rPr lang="en-US" altLang="zh-CN" baseline="0" dirty="0" smtClean="0"/>
              <a:t>=3353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== true  === false </a:t>
            </a:r>
            <a:r>
              <a:rPr lang="zh-CN" altLang="en-US" dirty="0" smtClean="0"/>
              <a:t>类型和值都相等</a:t>
            </a:r>
            <a:r>
              <a:rPr lang="zh-CN" altLang="en-US" baseline="0" dirty="0" smtClean="0"/>
              <a:t>  改一下例子？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== true  === false </a:t>
            </a:r>
            <a:r>
              <a:rPr lang="zh-CN" altLang="en-US" dirty="0" smtClean="0"/>
              <a:t>类型和值都相等</a:t>
            </a:r>
            <a:r>
              <a:rPr lang="zh-CN" altLang="en-US" baseline="0" dirty="0" smtClean="0"/>
              <a:t>  改一下例子？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下面来看几道题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+</a:t>
            </a:r>
            <a:r>
              <a:rPr lang="zh-CN" altLang="en-US" dirty="0" smtClean="0"/>
              <a:t>是连接字符串运算符  </a:t>
            </a:r>
            <a:r>
              <a:rPr lang="en-US" altLang="zh-CN" dirty="0" smtClean="0"/>
              <a:t>0</a:t>
            </a:r>
            <a:r>
              <a:rPr lang="zh-CN" altLang="en-US" dirty="0" smtClean="0"/>
              <a:t>转换成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显式类型转换又叫强制类型转换，除了</a:t>
            </a:r>
            <a:r>
              <a:rPr lang="en-US" altLang="zh-CN" dirty="0" err="1" smtClean="0"/>
              <a:t>parseInt</a:t>
            </a:r>
            <a:r>
              <a:rPr lang="en-US" altLang="zh-CN" dirty="0" smtClean="0"/>
              <a:t>( )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parseFloat</a:t>
            </a:r>
            <a:r>
              <a:rPr lang="en-US" altLang="zh-CN" baseline="0" dirty="0" smtClean="0"/>
              <a:t>( ) Number( ) String( ) Boolean( )</a:t>
            </a:r>
            <a:endParaRPr lang="en-US" altLang="zh-CN" baseline="0" dirty="0" smtClean="0"/>
          </a:p>
          <a:p>
            <a:r>
              <a:rPr lang="en-US" altLang="zh-CN" dirty="0" smtClean="0"/>
              <a:t>String()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toString()</a:t>
            </a:r>
            <a:r>
              <a:rPr lang="zh-CN" altLang="en-US" dirty="0" smtClean="0"/>
              <a:t>的区别在于对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undefined</a:t>
            </a:r>
            <a:r>
              <a:rPr lang="zh-CN" altLang="en-US" dirty="0" smtClean="0"/>
              <a:t>转换的时候，</a:t>
            </a:r>
            <a:r>
              <a:rPr lang="en-US" altLang="zh-CN" dirty="0" smtClean="0"/>
              <a:t>String()</a:t>
            </a:r>
            <a:r>
              <a:rPr lang="zh-CN" altLang="en-US" dirty="0" smtClean="0"/>
              <a:t>可以把这两个转换成字符串，而</a:t>
            </a:r>
            <a:r>
              <a:rPr lang="en-US" altLang="zh-CN" dirty="0" smtClean="0"/>
              <a:t>toString()</a:t>
            </a:r>
            <a:r>
              <a:rPr lang="zh-CN" altLang="en-US" dirty="0" smtClean="0"/>
              <a:t>则会报错。</a:t>
            </a:r>
            <a:endParaRPr lang="en-US" altLang="zh-CN" dirty="0" smtClean="0"/>
          </a:p>
          <a:p>
            <a:r>
              <a:rPr lang="zh-CN" altLang="en-US" sz="1200" dirty="0" smtClean="0"/>
              <a:t>变量之前加 </a:t>
            </a:r>
            <a:r>
              <a:rPr lang="en-US" altLang="zh-CN" sz="1200" dirty="0" smtClean="0"/>
              <a:t>!! 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a1=123,a2=123.456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string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boolean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 smtClean="0"/>
          </a:p>
          <a:p>
            <a:pPr marL="0" lvl="2"/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构成相同、语法结构类似、编程工具不同、编程过程不同、运行方式不同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从位置 </a:t>
            </a:r>
            <a:r>
              <a:rPr lang="en-US" altLang="zh-CN" dirty="0" smtClean="0"/>
              <a:t>0 </a:t>
            </a:r>
            <a:r>
              <a:rPr lang="zh-CN" altLang="en-US" dirty="0" smtClean="0"/>
              <a:t>开始查看每个字符，直到找到第一个非有效的字符为止，然后把该字符之前的字符串转换成整数。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但对</a:t>
            </a:r>
            <a:r>
              <a:rPr lang="en-US" altLang="zh-CN" b="1" dirty="0" err="1" smtClean="0"/>
              <a:t>parseFloat</a:t>
            </a:r>
            <a:r>
              <a:rPr lang="en-US" altLang="zh-CN" b="1" dirty="0" smtClean="0"/>
              <a:t>()</a:t>
            </a:r>
            <a:r>
              <a:rPr lang="zh-CN" altLang="en-US" b="0" dirty="0" smtClean="0"/>
              <a:t>来说，第一个出现的小数点是有效字符。如果有两个小数点，第二个小数点将被看作无效的。</a:t>
            </a:r>
            <a:endParaRPr lang="zh-CN" altLang="en-US" b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 dirty="0" smtClean="0"/>
              <a:t>if </a:t>
            </a:r>
            <a:r>
              <a:rPr lang="zh-CN" altLang="en-US" i="1" dirty="0" smtClean="0"/>
              <a:t>语句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只有当指定条件为 </a:t>
            </a:r>
            <a:r>
              <a:rPr lang="en-US" altLang="zh-CN" dirty="0" smtClean="0"/>
              <a:t>true </a:t>
            </a:r>
            <a:r>
              <a:rPr lang="zh-CN" altLang="en-US" dirty="0" smtClean="0"/>
              <a:t>时，使用该语句来执行代码 </a:t>
            </a:r>
            <a:endParaRPr lang="zh-CN" altLang="en-US" dirty="0" smtClean="0"/>
          </a:p>
          <a:p>
            <a:r>
              <a:rPr lang="en-US" altLang="zh-CN" i="1" dirty="0" smtClean="0"/>
              <a:t>if...else </a:t>
            </a:r>
            <a:r>
              <a:rPr lang="zh-CN" altLang="en-US" i="1" dirty="0" smtClean="0"/>
              <a:t>语句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当条件为 </a:t>
            </a:r>
            <a:r>
              <a:rPr lang="en-US" altLang="zh-CN" dirty="0" smtClean="0"/>
              <a:t>true </a:t>
            </a:r>
            <a:r>
              <a:rPr lang="zh-CN" altLang="en-US" dirty="0" smtClean="0"/>
              <a:t>时执行代码，当条件为 </a:t>
            </a:r>
            <a:r>
              <a:rPr lang="en-US" altLang="zh-CN" dirty="0" smtClean="0"/>
              <a:t>false </a:t>
            </a:r>
            <a:r>
              <a:rPr lang="zh-CN" altLang="en-US" dirty="0" smtClean="0"/>
              <a:t>时执行其他代码 </a:t>
            </a:r>
            <a:endParaRPr lang="zh-CN" altLang="en-US" dirty="0" smtClean="0"/>
          </a:p>
          <a:p>
            <a:r>
              <a:rPr lang="en-US" altLang="zh-CN" i="1" dirty="0" smtClean="0"/>
              <a:t>if...else if....else </a:t>
            </a:r>
            <a:r>
              <a:rPr lang="zh-CN" altLang="en-US" i="1" dirty="0" smtClean="0"/>
              <a:t>语句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使用该语句来选择多个代码块之一来执行 </a:t>
            </a:r>
            <a:endParaRPr lang="zh-CN" altLang="en-US" dirty="0" smtClean="0"/>
          </a:p>
          <a:p>
            <a:r>
              <a:rPr lang="en-US" altLang="zh-CN" i="1" dirty="0" smtClean="0"/>
              <a:t>switch </a:t>
            </a:r>
            <a:r>
              <a:rPr lang="zh-CN" altLang="en-US" i="1" dirty="0" smtClean="0"/>
              <a:t>语句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使用该语句来选择多个代码块之一来执行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贴上例子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indexof</a:t>
            </a:r>
            <a:r>
              <a:rPr lang="en-US" altLang="zh-CN" dirty="0" smtClean="0"/>
              <a:t>:</a:t>
            </a:r>
            <a:r>
              <a:rPr lang="zh-CN" altLang="en-US" dirty="0" smtClean="0"/>
              <a:t>在字符串中寻找子串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如果您希望一遍又一遍地运行相同的代码，并且每次的值都不同，那么使用循环是很方便的。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i="1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循环代码块一定的次数 </a:t>
            </a:r>
            <a:endParaRPr lang="zh-CN" alt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i="1" dirty="0" smtClean="0"/>
              <a:t>while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当指定的条件为 </a:t>
            </a:r>
            <a:r>
              <a:rPr lang="en-US" altLang="zh-CN" dirty="0" smtClean="0"/>
              <a:t>true </a:t>
            </a:r>
            <a:r>
              <a:rPr lang="zh-CN" altLang="en-US" dirty="0" smtClean="0"/>
              <a:t>时循环指定的代码块 </a:t>
            </a:r>
            <a:endParaRPr lang="zh-CN" alt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w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如果一个变量没有通过</a:t>
            </a:r>
            <a:r>
              <a:rPr lang="en-US" altLang="zh-CN" dirty="0" err="1" smtClean="0"/>
              <a:t>var</a:t>
            </a:r>
            <a:r>
              <a:rPr lang="zh-CN" altLang="en-US" dirty="0" smtClean="0"/>
              <a:t>申明就被使用，那么该变量就自动被申明为全局变量。在同一个页面的不同的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文件中，如果都不用</a:t>
            </a:r>
            <a:r>
              <a:rPr lang="en-US" altLang="zh-CN" dirty="0" err="1" smtClean="0"/>
              <a:t>var</a:t>
            </a:r>
            <a:r>
              <a:rPr lang="zh-CN" altLang="en-US" dirty="0" smtClean="0"/>
              <a:t>申明，恰好都使用了变量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，将造成变量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互相影响，产生难以调试的错误结果。</a:t>
            </a:r>
            <a:endParaRPr lang="zh-CN" alt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var</a:t>
            </a:r>
            <a:r>
              <a:rPr lang="zh-CN" altLang="en-US" dirty="0" smtClean="0"/>
              <a:t>申明的变量则不是全局变量，它的范围被限制在该变量被申明的函数体内（函数的概念将稍后讲解），同名变量在不同的函数体内互不冲突。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http://www.jb51.net/article/87142.htm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其中，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中的一个重要对象，该对象表示整个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文档，可以通过该对象来访问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文档中的所有元素。</a:t>
            </a:r>
            <a:r>
              <a:rPr lang="en-US" altLang="zh-CN" dirty="0" smtClean="0"/>
              <a:t>Write</a:t>
            </a:r>
            <a:r>
              <a:rPr lang="zh-CN" altLang="en-US" dirty="0" smtClean="0"/>
              <a:t>（）是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对象的一个方法，该方法的作用是在网页中输出一行字符串。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有个例子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="1" dirty="0" smtClean="0"/>
              <a:t>注释与 </a:t>
            </a:r>
            <a:r>
              <a:rPr lang="en-US" altLang="zh-CN" b="1" dirty="0" smtClean="0"/>
              <a:t>Java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C </a:t>
            </a:r>
            <a:r>
              <a:rPr lang="zh-CN" altLang="en-US" b="1" dirty="0" smtClean="0"/>
              <a:t>和 </a:t>
            </a:r>
            <a:r>
              <a:rPr lang="en-US" altLang="zh-CN" b="1" dirty="0" smtClean="0"/>
              <a:t>PHP </a:t>
            </a:r>
            <a:r>
              <a:rPr lang="zh-CN" altLang="en-US" b="1" dirty="0" smtClean="0"/>
              <a:t>语言的注释相同</a:t>
            </a:r>
            <a:endParaRPr lang="zh-CN" altLang="en-US" b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变量的定义？存储单元。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在任何程序开发中，声明和使用变量都是最基础的知识。要使用变量，就必须首先声明变量，在</a:t>
            </a:r>
            <a:r>
              <a:rPr lang="en-US" altLang="zh-CN" dirty="0" smtClean="0"/>
              <a:t>JS</a:t>
            </a:r>
            <a:r>
              <a:rPr lang="zh-CN" altLang="en-US" dirty="0" smtClean="0"/>
              <a:t>中，可以使用关键字</a:t>
            </a:r>
            <a:r>
              <a:rPr lang="en-US" altLang="zh-CN" dirty="0" err="1" smtClean="0"/>
              <a:t>var</a:t>
            </a:r>
            <a:r>
              <a:rPr lang="zh-CN" altLang="en-US" dirty="0" smtClean="0"/>
              <a:t>声明变量（</a:t>
            </a:r>
            <a:r>
              <a:rPr lang="en-US" altLang="zh-CN" dirty="0" err="1" smtClean="0"/>
              <a:t>var:variable</a:t>
            </a:r>
            <a:r>
              <a:rPr lang="en-US" altLang="zh-CN" dirty="0" smtClean="0"/>
              <a:t> </a:t>
            </a:r>
            <a:r>
              <a:rPr lang="zh-CN" altLang="en-US" dirty="0" smtClean="0"/>
              <a:t>变量），而不必显示地声明变量的数据类型，</a:t>
            </a:r>
            <a:r>
              <a:rPr lang="en-US" altLang="zh-CN" dirty="0" smtClean="0"/>
              <a:t>JS</a:t>
            </a:r>
            <a:r>
              <a:rPr lang="zh-CN" altLang="en-US" dirty="0" smtClean="0"/>
              <a:t>会根据需要自动的进行数据类型的转换。如果不使用</a:t>
            </a:r>
            <a:r>
              <a:rPr lang="en-US" altLang="zh-CN" dirty="0" err="1" smtClean="0"/>
              <a:t>var</a:t>
            </a:r>
            <a:r>
              <a:rPr lang="zh-CN" altLang="en-US" dirty="0" smtClean="0"/>
              <a:t>关键字可能会导致程序不易阅读。</a:t>
            </a:r>
            <a:endParaRPr lang="en-US" altLang="zh-CN" dirty="0" smtClean="0"/>
          </a:p>
          <a:p>
            <a:r>
              <a:rPr lang="zh-CN" altLang="en-US" dirty="0" smtClean="0"/>
              <a:t>在声明变量时需要遵守变量命名规范，并且注意</a:t>
            </a:r>
            <a:r>
              <a:rPr lang="en-US" altLang="zh-CN" dirty="0" smtClean="0"/>
              <a:t>JS</a:t>
            </a:r>
            <a:r>
              <a:rPr lang="zh-CN" altLang="en-US" dirty="0" smtClean="0"/>
              <a:t>变量是区分大小写的。还有一点需要注意：变量名不能是一个关键字或逻辑常量（</a:t>
            </a:r>
            <a:r>
              <a:rPr lang="en-US" altLang="zh-CN" dirty="0" err="1" smtClean="0"/>
              <a:t>true,false,null,new,case,break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弱类型意味着用户不必显示地声明变量的数据类型，</a:t>
            </a:r>
            <a:r>
              <a:rPr lang="en-US" altLang="zh-CN" dirty="0" smtClean="0"/>
              <a:t>JS</a:t>
            </a:r>
            <a:r>
              <a:rPr lang="zh-CN" altLang="en-US" dirty="0" smtClean="0"/>
              <a:t>将根据需要自动进行数据类型转换。</a:t>
            </a:r>
            <a:endParaRPr lang="en-US" altLang="zh-CN" dirty="0" smtClean="0"/>
          </a:p>
          <a:p>
            <a:r>
              <a:rPr lang="zh-CN" altLang="en-US" dirty="0" smtClean="0"/>
              <a:t>数据类型就是将各种数据加以分类，每一个数据或变量都属于其中确定的一类。</a:t>
            </a:r>
            <a:endParaRPr lang="en-US" altLang="zh-CN" dirty="0" smtClean="0"/>
          </a:p>
          <a:p>
            <a:r>
              <a:rPr lang="en-US" altLang="zh-CN" dirty="0" smtClean="0"/>
              <a:t>undefined </a:t>
            </a:r>
            <a:r>
              <a:rPr lang="zh-CN" altLang="en-US" dirty="0" smtClean="0"/>
              <a:t>是声明了变量但未对其初始化时赋予该变量的值，</a:t>
            </a:r>
            <a:r>
              <a:rPr lang="en-US" altLang="zh-CN" dirty="0" smtClean="0"/>
              <a:t>null </a:t>
            </a:r>
            <a:r>
              <a:rPr lang="zh-CN" altLang="en-US" dirty="0" smtClean="0"/>
              <a:t>则用于表示尚未存在的对象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3.png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0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hyperlink" Target="js&#228;&#187;&#163;&#231;&#160;&#129;&#232;&#167;&#132;&#232;&#140;&#131;.doc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3129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4800" b="1" dirty="0"/>
              <a:t>Web</a:t>
            </a:r>
            <a:r>
              <a:rPr lang="zh-CN" altLang="en-US" sz="4800" b="1" dirty="0"/>
              <a:t>开发（二）</a:t>
            </a:r>
            <a:endParaRPr lang="zh-CN" altLang="zh-CN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 </a:t>
            </a:r>
            <a:r>
              <a:rPr lang="en-US" altLang="zh-CN" dirty="0">
                <a:latin typeface="+mj-ea"/>
                <a:ea typeface="+mj-ea"/>
              </a:rPr>
              <a:t>1-2 JS</a:t>
            </a:r>
            <a:r>
              <a:rPr lang="zh-CN" altLang="en-US" dirty="0">
                <a:latin typeface="+mj-ea"/>
                <a:ea typeface="+mj-ea"/>
              </a:rPr>
              <a:t>基础语法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1124744"/>
            <a:ext cx="9715500" cy="464343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JS</a:t>
            </a:r>
            <a:r>
              <a:rPr lang="zh-CN" altLang="en-US" dirty="0"/>
              <a:t>为动态类型语言，声明</a:t>
            </a:r>
            <a:r>
              <a:rPr lang="en-US" altLang="zh-CN" dirty="0"/>
              <a:t>/</a:t>
            </a:r>
            <a:r>
              <a:rPr lang="zh-CN" altLang="en-US" dirty="0"/>
              <a:t>创建变量时，不需指明数据类型</a:t>
            </a:r>
            <a:endParaRPr lang="zh-CN" altLang="en-US" dirty="0" smtClean="0"/>
          </a:p>
          <a:p>
            <a:pPr lvl="1"/>
            <a:r>
              <a:rPr lang="en-US" altLang="zh-CN" sz="2400" dirty="0"/>
              <a:t>var </a:t>
            </a:r>
            <a:r>
              <a:rPr lang="zh-CN" altLang="en-US" sz="2400" dirty="0"/>
              <a:t>变量名（</a:t>
            </a:r>
            <a:r>
              <a:rPr lang="en-US" altLang="zh-CN" sz="2400" dirty="0"/>
              <a:t>var </a:t>
            </a:r>
            <a:r>
              <a:rPr lang="zh-CN" altLang="en-US" sz="2400" dirty="0"/>
              <a:t>变量名</a:t>
            </a:r>
            <a:r>
              <a:rPr lang="en-US" altLang="zh-CN" sz="2400" dirty="0"/>
              <a:t>=</a:t>
            </a:r>
            <a:r>
              <a:rPr lang="zh-CN" altLang="en-US" sz="2400" dirty="0"/>
              <a:t>初值；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字符串值用</a:t>
            </a:r>
            <a:r>
              <a:rPr lang="en-US" altLang="zh-CN" sz="2400" dirty="0"/>
              <a:t>‘ ’</a:t>
            </a:r>
            <a:r>
              <a:rPr lang="zh-CN" altLang="en-US" sz="2400" dirty="0"/>
              <a:t>或</a:t>
            </a:r>
            <a:r>
              <a:rPr lang="en-US" altLang="zh-CN" sz="2400" dirty="0"/>
              <a:t>“ ”</a:t>
            </a:r>
            <a:r>
              <a:rPr lang="zh-CN" altLang="en-US" sz="2400" dirty="0"/>
              <a:t>引起来；</a:t>
            </a:r>
            <a:endParaRPr lang="zh-CN" altLang="en-US" sz="2400" dirty="0"/>
          </a:p>
          <a:p>
            <a:pPr marL="167005" lvl="1" indent="-167005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006F53"/>
                </a:solidFill>
                <a:cs typeface="+mn-cs"/>
              </a:rPr>
              <a:t> 变量名的规范</a:t>
            </a:r>
            <a:endParaRPr lang="en-US" altLang="zh-CN" sz="2800" dirty="0">
              <a:solidFill>
                <a:srgbClr val="006F53"/>
              </a:solidFill>
              <a:cs typeface="+mn-cs"/>
            </a:endParaRPr>
          </a:p>
          <a:p>
            <a:pPr lvl="1"/>
            <a:r>
              <a:rPr lang="zh-CN" altLang="en-US" sz="2400" dirty="0"/>
              <a:t>变量名</a:t>
            </a:r>
            <a:r>
              <a:rPr lang="zh-CN" altLang="en-US" sz="2400" dirty="0">
                <a:solidFill>
                  <a:srgbClr val="FF0000"/>
                </a:solidFill>
              </a:rPr>
              <a:t>区分大小写</a:t>
            </a:r>
            <a:r>
              <a:rPr lang="en-US" altLang="zh-CN" sz="2400" dirty="0"/>
              <a:t>; </a:t>
            </a:r>
            <a:endParaRPr lang="en-US" altLang="zh-CN" sz="2400" dirty="0"/>
          </a:p>
          <a:p>
            <a:pPr lvl="1"/>
            <a:r>
              <a:rPr lang="zh-CN" altLang="en-US" sz="2400" dirty="0" smtClean="0"/>
              <a:t>变量名以</a:t>
            </a:r>
            <a:r>
              <a:rPr lang="zh-CN" altLang="en-US" sz="2400" dirty="0">
                <a:solidFill>
                  <a:srgbClr val="FF0000"/>
                </a:solidFill>
              </a:rPr>
              <a:t>字母</a:t>
            </a:r>
            <a:r>
              <a:rPr lang="zh-CN" altLang="en-US" sz="2400" dirty="0"/>
              <a:t>或 </a:t>
            </a:r>
            <a:r>
              <a:rPr lang="en-US" altLang="zh-CN" sz="2400" dirty="0"/>
              <a:t>'</a:t>
            </a:r>
            <a:r>
              <a:rPr lang="en-US" altLang="zh-CN" sz="2400" dirty="0">
                <a:solidFill>
                  <a:srgbClr val="FF0000"/>
                </a:solidFill>
              </a:rPr>
              <a:t>_</a:t>
            </a:r>
            <a:r>
              <a:rPr lang="en-US" altLang="zh-CN" sz="2400" dirty="0"/>
              <a:t>' </a:t>
            </a:r>
            <a:r>
              <a:rPr lang="zh-CN" altLang="en-US" sz="2400" dirty="0"/>
              <a:t>或 </a:t>
            </a:r>
            <a:r>
              <a:rPr lang="en-US" altLang="zh-CN" sz="2400" dirty="0"/>
              <a:t>'</a:t>
            </a:r>
            <a:r>
              <a:rPr lang="en-US" altLang="zh-CN" sz="2400" dirty="0">
                <a:solidFill>
                  <a:srgbClr val="FF0000"/>
                </a:solidFill>
              </a:rPr>
              <a:t>$</a:t>
            </a:r>
            <a:r>
              <a:rPr lang="en-US" altLang="zh-CN" sz="2400" dirty="0"/>
              <a:t>' </a:t>
            </a:r>
            <a:r>
              <a:rPr lang="zh-CN" altLang="en-US" sz="2400" dirty="0"/>
              <a:t>开头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变量名不能是</a:t>
            </a:r>
            <a:r>
              <a:rPr lang="zh-CN" altLang="en-US" sz="2400" dirty="0" smtClean="0">
                <a:solidFill>
                  <a:srgbClr val="FF0000"/>
                </a:solidFill>
              </a:rPr>
              <a:t>关键字</a:t>
            </a:r>
            <a:r>
              <a:rPr lang="zh-CN" altLang="en-US" sz="2400" dirty="0" smtClean="0"/>
              <a:t>，</a:t>
            </a:r>
            <a:r>
              <a:rPr lang="zh-CN" altLang="en-US" sz="2400" dirty="0" smtClean="0">
                <a:solidFill>
                  <a:srgbClr val="FF0000"/>
                </a:solidFill>
              </a:rPr>
              <a:t>保留字</a:t>
            </a:r>
            <a:r>
              <a:rPr lang="zh-CN" altLang="en-US" sz="2400" dirty="0" smtClean="0"/>
              <a:t>；</a:t>
            </a:r>
            <a:endParaRPr lang="zh-CN" altLang="en-US" sz="2400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变量的创建和说明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005536" y="987444"/>
            <a:ext cx="10059016" cy="4643437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 JavaScript</a:t>
            </a:r>
            <a:r>
              <a:rPr lang="zh-CN" altLang="en-US" sz="3000" dirty="0"/>
              <a:t>是一种</a:t>
            </a:r>
            <a:r>
              <a:rPr lang="zh-CN" altLang="en-US" sz="3000" dirty="0">
                <a:solidFill>
                  <a:srgbClr val="FF0000"/>
                </a:solidFill>
              </a:rPr>
              <a:t>弱类型</a:t>
            </a:r>
            <a:r>
              <a:rPr lang="zh-CN" altLang="en-US" sz="3000" dirty="0"/>
              <a:t>的语言</a:t>
            </a:r>
            <a:endParaRPr lang="en-US" altLang="zh-CN" sz="3000" dirty="0"/>
          </a:p>
          <a:p>
            <a:r>
              <a:rPr lang="zh-CN" altLang="en-US" sz="3000" dirty="0"/>
              <a:t> </a:t>
            </a:r>
            <a:r>
              <a:rPr lang="zh-CN" altLang="en-US" sz="3000" dirty="0">
                <a:solidFill>
                  <a:srgbClr val="FF0000"/>
                </a:solidFill>
              </a:rPr>
              <a:t>弱类型</a:t>
            </a:r>
            <a:r>
              <a:rPr lang="zh-CN" altLang="en-US" sz="3000" dirty="0"/>
              <a:t>是指不同类型的变量之间可以相互赋值</a:t>
            </a:r>
            <a:r>
              <a:rPr lang="zh-CN" altLang="en-US" sz="3000" dirty="0" smtClean="0"/>
              <a:t>，但</a:t>
            </a:r>
            <a:r>
              <a:rPr lang="zh-CN" altLang="en-US" sz="3000" dirty="0"/>
              <a:t>在某一时刻，一个变量</a:t>
            </a:r>
            <a:r>
              <a:rPr lang="zh-CN" altLang="en-US" sz="3000" dirty="0">
                <a:solidFill>
                  <a:srgbClr val="FF0000"/>
                </a:solidFill>
              </a:rPr>
              <a:t>存在</a:t>
            </a:r>
            <a:r>
              <a:rPr lang="zh-CN" altLang="en-US" sz="3000" dirty="0"/>
              <a:t>某一种数据类型</a:t>
            </a:r>
            <a:endParaRPr lang="zh-CN" altLang="en-US" sz="3000" dirty="0"/>
          </a:p>
          <a:p>
            <a:pPr lvl="1"/>
            <a:r>
              <a:rPr lang="en-US" altLang="zh-CN" sz="2600" dirty="0" smtClean="0"/>
              <a:t>5 </a:t>
            </a:r>
            <a:r>
              <a:rPr lang="zh-CN" altLang="en-US" sz="2600" dirty="0" smtClean="0"/>
              <a:t>种</a:t>
            </a:r>
            <a:r>
              <a:rPr lang="zh-CN" altLang="en-US" sz="2600" dirty="0"/>
              <a:t>原始</a:t>
            </a:r>
            <a:r>
              <a:rPr lang="zh-CN" altLang="en-US" sz="2600" dirty="0" smtClean="0"/>
              <a:t>数据类型</a:t>
            </a:r>
            <a:r>
              <a:rPr lang="zh-CN" altLang="en-US" sz="2600" dirty="0"/>
              <a:t>：</a:t>
            </a:r>
            <a:r>
              <a:rPr lang="en-US" altLang="zh-CN" sz="2600" dirty="0"/>
              <a:t>Number</a:t>
            </a:r>
            <a:r>
              <a:rPr lang="zh-CN" altLang="en-US" sz="2600" dirty="0"/>
              <a:t>、</a:t>
            </a:r>
            <a:r>
              <a:rPr lang="en-US" altLang="zh-CN" sz="2600" dirty="0"/>
              <a:t>String</a:t>
            </a:r>
            <a:r>
              <a:rPr lang="zh-CN" altLang="en-US" sz="2600" dirty="0"/>
              <a:t>、</a:t>
            </a:r>
            <a:r>
              <a:rPr lang="en-US" altLang="zh-CN" sz="2600" dirty="0"/>
              <a:t>Boolean</a:t>
            </a:r>
            <a:r>
              <a:rPr lang="zh-CN" altLang="en-US" sz="2600" dirty="0"/>
              <a:t>、</a:t>
            </a:r>
            <a:r>
              <a:rPr lang="en-US" altLang="zh-CN" sz="2600" dirty="0"/>
              <a:t>Undefined</a:t>
            </a:r>
            <a:r>
              <a:rPr lang="zh-CN" altLang="en-US" sz="2600" dirty="0"/>
              <a:t>、</a:t>
            </a:r>
            <a:r>
              <a:rPr lang="en-US" altLang="zh-CN" sz="2600" dirty="0"/>
              <a:t>Null</a:t>
            </a:r>
            <a:endParaRPr lang="en-US" altLang="zh-CN" sz="2600" dirty="0"/>
          </a:p>
          <a:p>
            <a:pPr lvl="1"/>
            <a:r>
              <a:rPr lang="zh-CN" altLang="en-US" sz="2600" dirty="0"/>
              <a:t>获得变量在某一时刻的数据类型，使用</a:t>
            </a:r>
            <a:r>
              <a:rPr lang="en-US" altLang="zh-CN" sz="2600" dirty="0" err="1"/>
              <a:t>typeof</a:t>
            </a:r>
            <a:r>
              <a:rPr lang="zh-CN" altLang="en-US" sz="2600" dirty="0"/>
              <a:t>运算符</a:t>
            </a:r>
            <a:endParaRPr lang="en-US" altLang="zh-CN" sz="2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原始数据类型</a:t>
            </a:r>
            <a:endParaRPr lang="zh-CN" altLang="en-US" dirty="0"/>
          </a:p>
        </p:txBody>
      </p:sp>
      <p:sp>
        <p:nvSpPr>
          <p:cNvPr id="2" name="TextBox 7"/>
          <p:cNvSpPr txBox="1"/>
          <p:nvPr/>
        </p:nvSpPr>
        <p:spPr>
          <a:xfrm>
            <a:off x="8383643" y="5674168"/>
            <a:ext cx="313980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demo1-2-3</a:t>
            </a:r>
            <a:r>
              <a:rPr lang="en-US" altLang="zh-CN"/>
              <a:t>.html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998186" y="1055389"/>
            <a:ext cx="9715500" cy="464343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 Number</a:t>
            </a:r>
            <a:r>
              <a:rPr lang="zh-CN" altLang="en-US" dirty="0"/>
              <a:t>类型：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3.1415926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1e6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smtClean="0"/>
              <a:t> String</a:t>
            </a:r>
            <a:r>
              <a:rPr lang="zh-CN" altLang="en-US" dirty="0"/>
              <a:t>类型：</a:t>
            </a:r>
            <a:r>
              <a:rPr lang="zh-CN" altLang="en-US" dirty="0">
                <a:solidFill>
                  <a:schemeClr val="tx1"/>
                </a:solidFill>
              </a:rPr>
              <a:t>用</a:t>
            </a:r>
            <a:r>
              <a:rPr lang="en-US" altLang="zh-CN" dirty="0">
                <a:solidFill>
                  <a:schemeClr val="tx1"/>
                </a:solidFill>
              </a:rPr>
              <a:t>‘ ’</a:t>
            </a:r>
            <a:r>
              <a:rPr lang="zh-CN" altLang="en-US" dirty="0">
                <a:solidFill>
                  <a:schemeClr val="tx1"/>
                </a:solidFill>
              </a:rPr>
              <a:t>或</a:t>
            </a:r>
            <a:r>
              <a:rPr lang="en-US" altLang="zh-CN" dirty="0">
                <a:solidFill>
                  <a:schemeClr val="tx1"/>
                </a:solidFill>
              </a:rPr>
              <a:t>“ ”</a:t>
            </a:r>
            <a:r>
              <a:rPr lang="zh-CN" altLang="en-US" dirty="0">
                <a:solidFill>
                  <a:schemeClr val="tx1"/>
                </a:solidFill>
              </a:rPr>
              <a:t>引起一组</a:t>
            </a:r>
            <a:r>
              <a:rPr lang="zh-CN" altLang="en-US" dirty="0" smtClean="0">
                <a:solidFill>
                  <a:schemeClr val="tx1"/>
                </a:solidFill>
              </a:rPr>
              <a:t>字符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200" dirty="0"/>
              <a:t>如：</a:t>
            </a:r>
            <a:r>
              <a:rPr lang="en-US" altLang="zh-CN" sz="2200" dirty="0"/>
              <a:t>'hello'</a:t>
            </a:r>
            <a:r>
              <a:rPr lang="zh-CN" altLang="en-US" sz="2200" dirty="0"/>
              <a:t>、</a:t>
            </a:r>
            <a:r>
              <a:rPr lang="en-US" altLang="zh-CN" sz="2200" dirty="0"/>
              <a:t>"world"</a:t>
            </a:r>
            <a:r>
              <a:rPr lang="zh-CN" altLang="en-US" sz="2200" dirty="0"/>
              <a:t>、 </a:t>
            </a:r>
            <a:r>
              <a:rPr lang="en-US" altLang="zh-CN" sz="2200" dirty="0"/>
              <a:t>"34" </a:t>
            </a:r>
            <a:endParaRPr lang="en-US" altLang="zh-CN" sz="2200" dirty="0"/>
          </a:p>
          <a:p>
            <a:r>
              <a:rPr lang="en-US" altLang="zh-CN" dirty="0" smtClean="0"/>
              <a:t> Boolean</a:t>
            </a:r>
            <a:r>
              <a:rPr lang="zh-CN" altLang="en-US" dirty="0"/>
              <a:t>类型：</a:t>
            </a:r>
            <a:r>
              <a:rPr lang="en-US" altLang="zh-CN" dirty="0">
                <a:solidFill>
                  <a:schemeClr val="tx1"/>
                </a:solidFill>
              </a:rPr>
              <a:t>true  </a:t>
            </a:r>
            <a:r>
              <a:rPr lang="zh-CN" altLang="en-US" dirty="0">
                <a:solidFill>
                  <a:schemeClr val="tx1"/>
                </a:solidFill>
              </a:rPr>
              <a:t>或  </a:t>
            </a:r>
            <a:r>
              <a:rPr lang="en-US" altLang="zh-CN" dirty="0" smtClean="0">
                <a:solidFill>
                  <a:schemeClr val="tx1"/>
                </a:solidFill>
              </a:rPr>
              <a:t>false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/>
              <a:t> </a:t>
            </a:r>
            <a:r>
              <a:rPr lang="en-US" altLang="zh-CN" dirty="0" smtClean="0"/>
              <a:t>Undefined</a:t>
            </a:r>
            <a:r>
              <a:rPr lang="zh-CN" altLang="en-US" dirty="0" smtClean="0"/>
              <a:t>类型：</a:t>
            </a:r>
            <a:r>
              <a:rPr lang="zh-CN" altLang="en-US" dirty="0" smtClean="0">
                <a:solidFill>
                  <a:schemeClr val="tx1"/>
                </a:solidFill>
              </a:rPr>
              <a:t>只有一个值 </a:t>
            </a:r>
            <a:r>
              <a:rPr lang="en-US" altLang="zh-CN" dirty="0" smtClean="0">
                <a:solidFill>
                  <a:schemeClr val="tx1"/>
                </a:solidFill>
              </a:rPr>
              <a:t>undefined</a:t>
            </a:r>
            <a:endParaRPr lang="zh-CN" altLang="en-US" dirty="0" smtClean="0">
              <a:solidFill>
                <a:schemeClr val="tx1"/>
              </a:solidFill>
            </a:endParaRPr>
          </a:p>
          <a:p>
            <a:r>
              <a:rPr lang="en-US" altLang="zh-CN" dirty="0" smtClean="0"/>
              <a:t> Null</a:t>
            </a:r>
            <a:r>
              <a:rPr lang="zh-CN" altLang="en-US" dirty="0" smtClean="0"/>
              <a:t>类型：</a:t>
            </a:r>
            <a:r>
              <a:rPr lang="zh-CN" altLang="en-US" dirty="0" smtClean="0">
                <a:solidFill>
                  <a:schemeClr val="tx1"/>
                </a:solidFill>
              </a:rPr>
              <a:t>只有一个值 </a:t>
            </a:r>
            <a:r>
              <a:rPr lang="en-US" altLang="zh-CN" dirty="0" smtClean="0">
                <a:solidFill>
                  <a:schemeClr val="tx1"/>
                </a:solidFill>
              </a:rPr>
              <a:t>null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原始</a:t>
            </a:r>
            <a:r>
              <a:rPr lang="zh-CN" altLang="en-US" dirty="0" smtClean="0"/>
              <a:t>数据类型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原始</a:t>
            </a:r>
            <a:r>
              <a:rPr lang="zh-CN" altLang="en-US" dirty="0" smtClean="0"/>
              <a:t>数据类型</a:t>
            </a:r>
            <a:endParaRPr lang="zh-CN" altLang="en-US" dirty="0"/>
          </a:p>
        </p:txBody>
      </p:sp>
      <p:pic>
        <p:nvPicPr>
          <p:cNvPr id="2" name="图片 1" descr="1-2-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8275" y="857250"/>
            <a:ext cx="7619365" cy="50050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3643" y="5674168"/>
            <a:ext cx="313980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demo1-2-4</a:t>
            </a:r>
            <a:r>
              <a:rPr lang="en-US" altLang="zh-CN"/>
              <a:t>.html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90896" y="918864"/>
            <a:ext cx="9715500" cy="4643437"/>
          </a:xfrm>
        </p:spPr>
        <p:txBody>
          <a:bodyPr/>
          <a:lstStyle/>
          <a:p>
            <a:r>
              <a:rPr lang="zh-CN" altLang="en-US" dirty="0" smtClean="0"/>
              <a:t>与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语言的区别：</a:t>
            </a:r>
            <a:endParaRPr lang="en-US" altLang="zh-CN" dirty="0" smtClean="0"/>
          </a:p>
          <a:p>
            <a:pPr lvl="1"/>
            <a:r>
              <a:rPr lang="en-US" altLang="zh-CN" sz="2400" dirty="0"/>
              <a:t>Number</a:t>
            </a:r>
            <a:r>
              <a:rPr lang="zh-CN" altLang="en-US" sz="2400" dirty="0"/>
              <a:t>：无整数和浮点数之分</a:t>
            </a:r>
            <a:endParaRPr lang="en-US" altLang="zh-CN" sz="2400" dirty="0"/>
          </a:p>
          <a:p>
            <a:pPr lvl="1"/>
            <a:r>
              <a:rPr lang="en-US" altLang="zh-CN" sz="2400" dirty="0"/>
              <a:t>String : </a:t>
            </a:r>
            <a:r>
              <a:rPr lang="zh-CN" altLang="en-US" sz="2400" dirty="0"/>
              <a:t>无字符串和字符之分</a:t>
            </a:r>
            <a:endParaRPr lang="en-US" altLang="zh-CN" sz="2400" dirty="0"/>
          </a:p>
          <a:p>
            <a:pPr lvl="1"/>
            <a:r>
              <a:rPr lang="en-US" altLang="zh-CN" sz="2400" dirty="0"/>
              <a:t>Boolean</a:t>
            </a:r>
            <a:r>
              <a:rPr lang="zh-CN" altLang="en-US" sz="2400" dirty="0"/>
              <a:t>：</a:t>
            </a:r>
            <a:r>
              <a:rPr lang="en-US" altLang="zh-CN" sz="2400" dirty="0"/>
              <a:t>C </a:t>
            </a:r>
            <a:r>
              <a:rPr lang="zh-CN" altLang="en-US" sz="2400" dirty="0"/>
              <a:t>中无 </a:t>
            </a:r>
            <a:r>
              <a:rPr lang="en-US" altLang="zh-CN" sz="2400" dirty="0"/>
              <a:t>Bool </a:t>
            </a:r>
            <a:r>
              <a:rPr lang="zh-CN" altLang="en-US" sz="2400" dirty="0"/>
              <a:t>型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原始</a:t>
            </a:r>
            <a:r>
              <a:rPr lang="zh-CN" altLang="en-US" dirty="0" smtClean="0"/>
              <a:t>数据类型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91059" y="998506"/>
            <a:ext cx="7286625" cy="473257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 算术：</a:t>
            </a:r>
            <a:r>
              <a:rPr lang="en-US" altLang="zh-CN" dirty="0" smtClean="0"/>
              <a:t>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-</a:t>
            </a:r>
            <a:r>
              <a:rPr lang="zh-CN" altLang="en-US" dirty="0" smtClean="0"/>
              <a:t>、* 、</a:t>
            </a:r>
            <a:r>
              <a:rPr lang="en-US" altLang="zh-CN" dirty="0" smtClean="0"/>
              <a:t>/</a:t>
            </a:r>
            <a:r>
              <a:rPr lang="zh-CN" altLang="en-US" dirty="0" smtClean="0"/>
              <a:t>、</a:t>
            </a:r>
            <a:r>
              <a:rPr lang="en-US" altLang="zh-CN" dirty="0" smtClean="0"/>
              <a:t>%</a:t>
            </a:r>
            <a:r>
              <a:rPr lang="zh-CN" altLang="en-US" dirty="0" smtClean="0"/>
              <a:t>、</a:t>
            </a:r>
            <a:r>
              <a:rPr lang="en-US" altLang="zh-CN" dirty="0" smtClean="0"/>
              <a:t>++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--</a:t>
            </a:r>
            <a:endParaRPr lang="en-US" altLang="zh-CN" dirty="0" smtClean="0"/>
          </a:p>
          <a:p>
            <a:r>
              <a:rPr lang="zh-CN" altLang="en-US" dirty="0" smtClean="0"/>
              <a:t> 字符串连接：</a:t>
            </a:r>
            <a:r>
              <a:rPr lang="en-US" altLang="zh-CN" dirty="0" smtClean="0"/>
              <a:t>+</a:t>
            </a:r>
            <a:endParaRPr lang="en-US" altLang="zh-CN" dirty="0" smtClean="0"/>
          </a:p>
          <a:p>
            <a:r>
              <a:rPr lang="zh-CN" altLang="en-US" dirty="0" smtClean="0"/>
              <a:t> 赋值：</a:t>
            </a:r>
            <a:r>
              <a:rPr lang="en-US" altLang="zh-CN" dirty="0" smtClean="0"/>
              <a:t>=</a:t>
            </a:r>
            <a:r>
              <a:rPr lang="zh-CN" altLang="en-US" dirty="0" smtClean="0"/>
              <a:t>、</a:t>
            </a:r>
            <a:r>
              <a:rPr lang="en-US" altLang="zh-CN" dirty="0" smtClean="0"/>
              <a:t>+=</a:t>
            </a:r>
            <a:r>
              <a:rPr lang="zh-CN" altLang="en-US" dirty="0" smtClean="0"/>
              <a:t>、</a:t>
            </a:r>
            <a:r>
              <a:rPr lang="en-US" altLang="zh-CN" dirty="0" smtClean="0"/>
              <a:t>-=</a:t>
            </a:r>
            <a:r>
              <a:rPr lang="zh-CN" altLang="en-US" dirty="0" smtClean="0"/>
              <a:t>、*</a:t>
            </a:r>
            <a:r>
              <a:rPr lang="en-US" altLang="zh-CN" dirty="0" smtClean="0"/>
              <a:t>=</a:t>
            </a:r>
            <a:r>
              <a:rPr lang="zh-CN" altLang="en-US" dirty="0" smtClean="0"/>
              <a:t>、</a:t>
            </a:r>
            <a:r>
              <a:rPr lang="en-US" altLang="zh-CN" dirty="0" smtClean="0"/>
              <a:t>/=</a:t>
            </a:r>
            <a:r>
              <a:rPr lang="zh-CN" altLang="en-US" dirty="0" smtClean="0"/>
              <a:t>、</a:t>
            </a:r>
            <a:r>
              <a:rPr lang="en-US" altLang="zh-CN" dirty="0" smtClean="0"/>
              <a:t>%=</a:t>
            </a:r>
            <a:endParaRPr lang="en-US" altLang="zh-CN" dirty="0" smtClean="0"/>
          </a:p>
          <a:p>
            <a:r>
              <a:rPr lang="zh-CN" altLang="en-US" dirty="0" smtClean="0"/>
              <a:t> 比较：</a:t>
            </a:r>
            <a:r>
              <a:rPr lang="en-US" altLang="zh-CN" dirty="0" smtClean="0"/>
              <a:t>==</a:t>
            </a:r>
            <a:r>
              <a:rPr lang="zh-CN" altLang="en-US" dirty="0" smtClean="0"/>
              <a:t>、</a:t>
            </a:r>
            <a:r>
              <a:rPr lang="en-US" altLang="zh-CN" dirty="0" smtClean="0"/>
              <a:t>===</a:t>
            </a:r>
            <a:r>
              <a:rPr lang="zh-CN" altLang="en-US" dirty="0" smtClean="0"/>
              <a:t>、</a:t>
            </a:r>
            <a:r>
              <a:rPr lang="en-US" altLang="zh-CN" dirty="0" smtClean="0"/>
              <a:t>!=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&lt;=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&gt;= </a:t>
            </a:r>
            <a:endParaRPr lang="en-US" altLang="zh-CN" dirty="0" smtClean="0"/>
          </a:p>
          <a:p>
            <a:pPr marL="168275" lvl="1" indent="0">
              <a:buNone/>
            </a:pPr>
            <a:r>
              <a:rPr lang="en-US" altLang="zh-CN" sz="2600" dirty="0" smtClean="0"/>
              <a:t> ==</a:t>
            </a:r>
            <a:r>
              <a:rPr lang="zh-CN" altLang="en-US" sz="2600" dirty="0"/>
              <a:t>：值相等则为 </a:t>
            </a:r>
            <a:r>
              <a:rPr lang="en-US" altLang="zh-CN" sz="2600" dirty="0"/>
              <a:t>true</a:t>
            </a:r>
            <a:endParaRPr lang="en-US" altLang="zh-CN" sz="2600" dirty="0"/>
          </a:p>
          <a:p>
            <a:pPr marL="168275" lvl="1" indent="0">
              <a:buNone/>
            </a:pPr>
            <a:r>
              <a:rPr lang="en-US" altLang="zh-CN" sz="2600" dirty="0" smtClean="0"/>
              <a:t> ===</a:t>
            </a:r>
            <a:r>
              <a:rPr lang="zh-CN" altLang="en-US" sz="2600" dirty="0"/>
              <a:t>：类型和值都须相同则为 </a:t>
            </a:r>
            <a:r>
              <a:rPr lang="en-US" altLang="zh-CN" sz="2600" dirty="0"/>
              <a:t>true </a:t>
            </a:r>
            <a:endParaRPr lang="en-US" altLang="zh-CN" sz="2200" dirty="0"/>
          </a:p>
          <a:p>
            <a:r>
              <a:rPr lang="zh-CN" altLang="en-US" dirty="0" smtClean="0"/>
              <a:t> 逻辑：与</a:t>
            </a:r>
            <a:r>
              <a:rPr lang="en-US" altLang="zh-CN" dirty="0" smtClean="0"/>
              <a:t>(&amp;&amp;)</a:t>
            </a:r>
            <a:r>
              <a:rPr lang="zh-CN" altLang="en-US" dirty="0" smtClean="0"/>
              <a:t>、或</a:t>
            </a:r>
            <a:r>
              <a:rPr lang="en-US" altLang="zh-CN" dirty="0" smtClean="0"/>
              <a:t>(||)</a:t>
            </a:r>
            <a:r>
              <a:rPr lang="zh-CN" altLang="en-US" dirty="0" smtClean="0"/>
              <a:t>、非</a:t>
            </a:r>
            <a:r>
              <a:rPr lang="en-US" altLang="zh-CN" dirty="0" smtClean="0"/>
              <a:t>(!)</a:t>
            </a:r>
            <a:endParaRPr lang="en-US" altLang="zh-CN" dirty="0" smtClean="0"/>
          </a:p>
          <a:p>
            <a:r>
              <a:rPr lang="zh-CN" altLang="en-US" dirty="0" smtClean="0"/>
              <a:t> 条件：</a:t>
            </a:r>
            <a:r>
              <a:rPr lang="zh-CN" altLang="en-US" i="1" dirty="0" smtClean="0"/>
              <a:t>变量名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i="1" dirty="0" smtClean="0"/>
              <a:t>条件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r>
              <a:rPr lang="en-US" altLang="zh-CN" dirty="0" smtClean="0"/>
              <a:t>?</a:t>
            </a:r>
            <a:r>
              <a:rPr lang="zh-CN" altLang="en-US" dirty="0" smtClean="0"/>
              <a:t> </a:t>
            </a:r>
            <a:r>
              <a:rPr lang="zh-CN" altLang="en-US" i="1" dirty="0" smtClean="0"/>
              <a:t>值</a:t>
            </a:r>
            <a:r>
              <a:rPr lang="en-US" altLang="zh-CN" i="1" dirty="0" smtClean="0"/>
              <a:t>1</a:t>
            </a:r>
            <a:r>
              <a:rPr lang="zh-CN" altLang="en-US" i="1" dirty="0" smtClean="0"/>
              <a:t> 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zh-CN" altLang="en-US" i="1" dirty="0" smtClean="0"/>
              <a:t>值</a:t>
            </a:r>
            <a:r>
              <a:rPr lang="en-US" altLang="zh-CN" i="1" dirty="0" smtClean="0"/>
              <a:t>2</a:t>
            </a:r>
            <a:endParaRPr lang="zh-CN" altLang="en-US" i="1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运算符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使用“</a:t>
            </a:r>
            <a:r>
              <a:rPr lang="en-US" altLang="zh-CN" smtClean="0"/>
              <a:t>+</a:t>
            </a:r>
            <a:r>
              <a:rPr lang="zh-CN" altLang="en-US" smtClean="0"/>
              <a:t>”连接字符串</a:t>
            </a:r>
            <a:br>
              <a:rPr lang="en-US" altLang="zh-CN" smtClean="0"/>
            </a:br>
            <a:endParaRPr lang="zh-CN" altLang="en-US"/>
          </a:p>
        </p:txBody>
      </p:sp>
      <p:pic>
        <p:nvPicPr>
          <p:cNvPr id="2" name="图片 1" descr="1-2-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965" y="893445"/>
            <a:ext cx="9173210" cy="506920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3643" y="5674168"/>
            <a:ext cx="313980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demo1-2-5</a:t>
            </a:r>
            <a:r>
              <a:rPr lang="en-US" altLang="zh-CN"/>
              <a:t>.html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&lt;script type="text/</a:t>
            </a:r>
            <a:r>
              <a:rPr lang="en-US" altLang="zh-CN" dirty="0" err="1" smtClean="0">
                <a:latin typeface="Arial" panose="020B0604020202020204" pitchFamily="34" charset="0"/>
                <a:ea typeface="宋体" panose="02010600030101010101" pitchFamily="2" charset="-122"/>
              </a:rPr>
              <a:t>javascript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"&gt;</a:t>
            </a:r>
            <a:endParaRPr lang="en-US" altLang="zh-CN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var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x </a:t>
            </a:r>
            <a:r>
              <a:rPr lang="en-US" altLang="zh-CN" sz="2400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3;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var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y </a:t>
            </a:r>
            <a:r>
              <a:rPr lang="en-US" altLang="zh-CN" sz="2400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3;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var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z = “3”;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alert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(x </a:t>
            </a:r>
            <a:r>
              <a:rPr lang="en-US" altLang="zh-CN" sz="2400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==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y); //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改为：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x </a:t>
            </a:r>
            <a:r>
              <a:rPr lang="en-US" altLang="zh-CN" sz="2400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===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latin typeface="Arial" panose="020B0604020202020204" pitchFamily="34" charset="0"/>
                <a:ea typeface="宋体" panose="02010600030101010101" pitchFamily="2" charset="-122"/>
              </a:rPr>
              <a:t>z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&lt;/script&gt;</a:t>
            </a:r>
            <a:endParaRPr lang="en-US" altLang="zh-CN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比较运算符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&lt;script type="text/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javascript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"&gt;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600" dirty="0" err="1">
                <a:latin typeface="Arial" panose="020B0604020202020204" pitchFamily="34" charset="0"/>
                <a:ea typeface="宋体" panose="02010600030101010101" pitchFamily="2" charset="-122"/>
              </a:rPr>
              <a:t>var</a:t>
            </a:r>
            <a:r>
              <a:rPr lang="en-US" altLang="zh-CN" sz="2600" dirty="0">
                <a:latin typeface="Arial" panose="020B0604020202020204" pitchFamily="34" charset="0"/>
                <a:ea typeface="宋体" panose="02010600030101010101" pitchFamily="2" charset="-122"/>
              </a:rPr>
              <a:t> a </a:t>
            </a:r>
            <a:r>
              <a:rPr lang="en-US" altLang="zh-CN" sz="2600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lang="en-US" altLang="zh-CN" sz="2600" dirty="0">
                <a:latin typeface="Arial" panose="020B0604020202020204" pitchFamily="34" charset="0"/>
                <a:ea typeface="宋体" panose="02010600030101010101" pitchFamily="2" charset="-122"/>
              </a:rPr>
              <a:t> 39;</a:t>
            </a:r>
            <a:endParaRPr lang="en-US" altLang="zh-CN" sz="26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6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600" dirty="0" err="1">
                <a:latin typeface="Arial" panose="020B0604020202020204" pitchFamily="34" charset="0"/>
                <a:ea typeface="宋体" panose="02010600030101010101" pitchFamily="2" charset="-122"/>
              </a:rPr>
              <a:t>var</a:t>
            </a:r>
            <a:r>
              <a:rPr lang="en-US" altLang="zh-CN" sz="2600" dirty="0">
                <a:latin typeface="Arial" panose="020B0604020202020204" pitchFamily="34" charset="0"/>
                <a:ea typeface="宋体" panose="02010600030101010101" pitchFamily="2" charset="-122"/>
              </a:rPr>
              <a:t> b </a:t>
            </a:r>
            <a:r>
              <a:rPr lang="en-US" altLang="zh-CN" sz="2600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lang="en-US" altLang="zh-CN" sz="2600" dirty="0">
                <a:latin typeface="Arial" panose="020B0604020202020204" pitchFamily="34" charset="0"/>
                <a:ea typeface="宋体" panose="02010600030101010101" pitchFamily="2" charset="-122"/>
              </a:rPr>
              <a:t> 30;</a:t>
            </a:r>
            <a:endParaRPr lang="en-US" altLang="zh-CN" sz="26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600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600" dirty="0" err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document.write</a:t>
            </a:r>
            <a:r>
              <a:rPr lang="en-US" altLang="zh-CN" sz="2600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(a&gt;=b? "a</a:t>
            </a:r>
            <a:r>
              <a:rPr lang="zh-CN" altLang="en-US" sz="2600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大于等于</a:t>
            </a:r>
            <a:r>
              <a:rPr lang="en-US" altLang="zh-CN" sz="2600" dirty="0" err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b":"a</a:t>
            </a:r>
            <a:r>
              <a:rPr lang="zh-CN" altLang="en-US" sz="2600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小于</a:t>
            </a:r>
            <a:r>
              <a:rPr lang="en-US" altLang="zh-CN" sz="2600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b");</a:t>
            </a:r>
            <a:endParaRPr lang="en-US" altLang="zh-CN" sz="26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&lt;/script&gt;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条件运算符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3643" y="5674168"/>
            <a:ext cx="313980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demo1-2-6</a:t>
            </a:r>
            <a:r>
              <a:rPr lang="en-US" altLang="zh-CN"/>
              <a:t>.html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r>
              <a:rPr lang="en-US" altLang="zh-CN" dirty="0"/>
              <a:t>23 + " </a:t>
            </a:r>
            <a:r>
              <a:rPr lang="en-US" altLang="zh-CN" dirty="0" smtClean="0"/>
              <a:t>2</a:t>
            </a:r>
            <a:r>
              <a:rPr lang="en-US" altLang="zh-CN" dirty="0"/>
              <a:t> " = 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en-US" altLang="zh-CN" dirty="0"/>
              <a:t> 15/2 = </a:t>
            </a:r>
            <a:r>
              <a:rPr lang="en-US" altLang="zh-CN" dirty="0" smtClean="0"/>
              <a:t>?</a:t>
            </a:r>
            <a:endParaRPr lang="en-US" altLang="zh-CN" dirty="0" smtClean="0"/>
          </a:p>
          <a:p>
            <a:r>
              <a:rPr lang="en-US" altLang="zh-CN" dirty="0" smtClean="0"/>
              <a:t> 23 </a:t>
            </a:r>
            <a:r>
              <a:rPr lang="en-US" altLang="zh-CN" dirty="0"/>
              <a:t>– </a:t>
            </a:r>
            <a:r>
              <a:rPr lang="en-US" altLang="zh-CN" dirty="0" smtClean="0"/>
              <a:t>true </a:t>
            </a:r>
            <a:r>
              <a:rPr lang="en-US" altLang="zh-CN" dirty="0"/>
              <a:t>= </a:t>
            </a:r>
            <a:r>
              <a:rPr lang="en-US" altLang="zh-CN" dirty="0" smtClean="0"/>
              <a:t>?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/>
              <a:t>" </a:t>
            </a:r>
            <a:r>
              <a:rPr lang="en-US" altLang="zh-CN" dirty="0" smtClean="0"/>
              <a:t>95</a:t>
            </a:r>
            <a:r>
              <a:rPr lang="en-US" altLang="zh-CN" dirty="0"/>
              <a:t> " </a:t>
            </a:r>
            <a:r>
              <a:rPr lang="en-US" altLang="zh-CN" dirty="0" smtClean="0"/>
              <a:t>== 95  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/>
              <a:t>" </a:t>
            </a:r>
            <a:r>
              <a:rPr lang="en-US" altLang="zh-CN" dirty="0" smtClean="0"/>
              <a:t>95</a:t>
            </a:r>
            <a:r>
              <a:rPr lang="en-US" altLang="zh-CN" dirty="0"/>
              <a:t> " </a:t>
            </a:r>
            <a:r>
              <a:rPr lang="en-US" altLang="zh-CN" dirty="0" smtClean="0"/>
              <a:t>=== 95</a:t>
            </a:r>
            <a:endParaRPr lang="en-US" altLang="zh-CN" dirty="0" smtClean="0"/>
          </a:p>
          <a:p>
            <a:r>
              <a:rPr lang="en-US" altLang="zh-CN" dirty="0"/>
              <a:t> 	typeof 75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运算符</a:t>
            </a:r>
            <a:endParaRPr lang="zh-CN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393027" y="1428736"/>
            <a:ext cx="16962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</a:rPr>
              <a:t>—— 232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393027" y="2119962"/>
            <a:ext cx="15728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</a:rPr>
              <a:t>—— 7.5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404629" y="2834342"/>
            <a:ext cx="14863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</a:rPr>
              <a:t>—— 22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375671" y="3482044"/>
            <a:ext cx="176202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</a:rPr>
              <a:t>—— true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447703" y="4202374"/>
            <a:ext cx="18565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>
                <a:solidFill>
                  <a:srgbClr val="C00000"/>
                </a:solidFill>
                <a:latin typeface="微软雅黑" panose="020B0503020204020204" pitchFamily="34" charset="-122"/>
              </a:rPr>
              <a:t>—— false</a:t>
            </a:r>
            <a:endParaRPr lang="zh-CN" altLang="en-US" sz="280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389729" y="4922704"/>
            <a:ext cx="241604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</a:rPr>
              <a:t>—— 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number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语法特点：</a:t>
            </a:r>
            <a:endParaRPr lang="en-US" altLang="zh-CN" sz="32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类</a:t>
            </a:r>
            <a:r>
              <a:rPr lang="en-US" altLang="zh-CN" sz="2400" dirty="0"/>
              <a:t>C</a:t>
            </a:r>
            <a:r>
              <a:rPr lang="zh-CN" altLang="en-US" sz="2400" dirty="0" smtClean="0"/>
              <a:t>语言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弱类型：变量的数据类型可以任意转换</a:t>
            </a:r>
            <a:endParaRPr lang="zh-CN" altLang="en-US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动态类型：</a:t>
            </a:r>
            <a:r>
              <a:rPr lang="zh-CN" altLang="en-US" sz="2400" dirty="0"/>
              <a:t>变量创建时不用指定数据类型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语法概述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3000" y="1285875"/>
            <a:ext cx="11050270" cy="4643120"/>
          </a:xfrm>
        </p:spPr>
        <p:txBody>
          <a:bodyPr>
            <a:normAutofit fontScale="80000"/>
          </a:bodyPr>
          <a:lstStyle/>
          <a:p>
            <a:r>
              <a:rPr lang="zh-CN" altLang="en-US" dirty="0" smtClean="0"/>
              <a:t> 变量</a:t>
            </a:r>
            <a:r>
              <a:rPr lang="zh-CN" altLang="en-US" dirty="0"/>
              <a:t>在进行运算时，可能会发生隐式类型</a:t>
            </a:r>
            <a:r>
              <a:rPr lang="zh-CN" altLang="en-US" dirty="0" smtClean="0"/>
              <a:t>转换  </a:t>
            </a:r>
            <a:endParaRPr lang="zh-CN" altLang="en-US" sz="2400" dirty="0"/>
          </a:p>
          <a:p>
            <a:pPr lvl="1"/>
            <a:r>
              <a:rPr lang="zh-CN" altLang="en-US" sz="2400" dirty="0"/>
              <a:t>转换成 </a:t>
            </a:r>
            <a:r>
              <a:rPr lang="en-US" altLang="zh-CN" sz="2400" dirty="0"/>
              <a:t>String </a:t>
            </a:r>
            <a:r>
              <a:rPr lang="zh-CN" altLang="en-US" sz="2400" dirty="0"/>
              <a:t>类型：用 </a:t>
            </a:r>
            <a:r>
              <a:rPr lang="en-US" altLang="zh-CN" sz="2400" dirty="0"/>
              <a:t>+ </a:t>
            </a:r>
            <a:r>
              <a:rPr lang="zh-CN" altLang="en-US" sz="2400" dirty="0"/>
              <a:t>连接</a:t>
            </a:r>
            <a:endParaRPr lang="zh-CN" altLang="en-US" sz="2400" dirty="0"/>
          </a:p>
          <a:p>
            <a:pPr marL="168275" lvl="1" indent="0">
              <a:buNone/>
            </a:pPr>
            <a:r>
              <a:rPr lang="zh-CN" altLang="en-US" sz="2400" dirty="0">
                <a:sym typeface="+mn-ea"/>
              </a:rPr>
              <a:t>      如：</a:t>
            </a:r>
            <a:r>
              <a:rPr lang="en-US" altLang="zh-CN" sz="2400" dirty="0" err="1">
                <a:sym typeface="+mn-ea"/>
              </a:rPr>
              <a:t>var</a:t>
            </a:r>
            <a:r>
              <a:rPr lang="en-US" altLang="zh-CN" sz="2400" dirty="0">
                <a:sym typeface="+mn-ea"/>
              </a:rPr>
              <a:t>  </a:t>
            </a:r>
            <a:r>
              <a:rPr lang="en-US" altLang="zh-CN" sz="2400" dirty="0" smtClean="0">
                <a:sym typeface="+mn-ea"/>
              </a:rPr>
              <a:t>sum =</a:t>
            </a:r>
            <a:r>
              <a:rPr lang="zh-CN" altLang="en-US" sz="2400" dirty="0" smtClean="0">
                <a:sym typeface="+mn-ea"/>
              </a:rPr>
              <a:t>‘</a:t>
            </a:r>
            <a:r>
              <a:rPr lang="en-US" altLang="zh-CN" sz="2400" dirty="0" err="1" smtClean="0">
                <a:sym typeface="+mn-ea"/>
              </a:rPr>
              <a:t>img</a:t>
            </a:r>
            <a:r>
              <a:rPr lang="en-US" altLang="zh-CN" sz="2400" dirty="0" smtClean="0">
                <a:sym typeface="+mn-ea"/>
              </a:rPr>
              <a:t>’+ </a:t>
            </a:r>
            <a:r>
              <a:rPr lang="en-US" altLang="zh-CN" sz="2400" dirty="0">
                <a:sym typeface="+mn-ea"/>
              </a:rPr>
              <a:t>3 </a:t>
            </a:r>
            <a:r>
              <a:rPr lang="en-US" altLang="zh-CN" sz="2400" dirty="0" smtClean="0">
                <a:sym typeface="+mn-ea"/>
              </a:rPr>
              <a:t>+ ’</a:t>
            </a:r>
            <a:r>
              <a:rPr lang="en-US" altLang="zh-CN" sz="2400" dirty="0">
                <a:sym typeface="+mn-ea"/>
              </a:rPr>
              <a:t>.</a:t>
            </a:r>
            <a:r>
              <a:rPr lang="en-US" altLang="zh-CN" sz="2400" dirty="0" smtClean="0">
                <a:sym typeface="+mn-ea"/>
              </a:rPr>
              <a:t>jpg</a:t>
            </a:r>
            <a:r>
              <a:rPr lang="en-US" altLang="zh-CN" sz="2400" dirty="0">
                <a:sym typeface="+mn-ea"/>
              </a:rPr>
              <a:t>’;</a:t>
            </a:r>
            <a:endParaRPr lang="zh-CN" altLang="en-US" sz="2400" dirty="0"/>
          </a:p>
          <a:p>
            <a:pPr lvl="1"/>
            <a:r>
              <a:rPr lang="zh-CN" altLang="en-US" sz="2400" dirty="0" smtClean="0">
                <a:sym typeface="+mn-ea"/>
              </a:rPr>
              <a:t>转换成 </a:t>
            </a:r>
            <a:r>
              <a:rPr lang="en-US" altLang="zh-CN" sz="2400" dirty="0" smtClean="0">
                <a:sym typeface="+mn-ea"/>
              </a:rPr>
              <a:t>Boolean </a:t>
            </a:r>
            <a:r>
              <a:rPr lang="zh-CN" altLang="en-US" sz="2400" dirty="0" smtClean="0">
                <a:sym typeface="+mn-ea"/>
              </a:rPr>
              <a:t>类型：变量之前加 </a:t>
            </a:r>
            <a:r>
              <a:rPr lang="en-US" altLang="zh-CN" sz="2400" dirty="0" smtClean="0">
                <a:sym typeface="+mn-ea"/>
              </a:rPr>
              <a:t>!!</a:t>
            </a:r>
            <a:endParaRPr lang="zh-CN" altLang="en-US" sz="2400" dirty="0" smtClean="0"/>
          </a:p>
          <a:p>
            <a:r>
              <a:rPr lang="zh-CN" altLang="en-US" dirty="0" smtClean="0"/>
              <a:t> 可以</a:t>
            </a:r>
            <a:r>
              <a:rPr lang="zh-CN" altLang="en-US" dirty="0"/>
              <a:t>对变量进行显式类型转换</a:t>
            </a:r>
            <a:endParaRPr lang="zh-CN" altLang="en-US" dirty="0"/>
          </a:p>
          <a:p>
            <a:pPr lvl="1"/>
            <a:r>
              <a:rPr lang="zh-CN" altLang="en-US" sz="2400" dirty="0"/>
              <a:t>转换为 </a:t>
            </a:r>
            <a:r>
              <a:rPr lang="en-US" altLang="zh-CN" sz="2400" dirty="0"/>
              <a:t>Number </a:t>
            </a:r>
            <a:r>
              <a:rPr lang="zh-CN" altLang="en-US" sz="2400" dirty="0"/>
              <a:t>类型：</a:t>
            </a:r>
            <a:r>
              <a:rPr lang="en-US" altLang="zh-CN" sz="2400" dirty="0" err="1"/>
              <a:t>parseInt</a:t>
            </a:r>
            <a:r>
              <a:rPr lang="en-US" altLang="zh-CN" sz="2400" dirty="0"/>
              <a:t>()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parseFloat</a:t>
            </a:r>
            <a:r>
              <a:rPr lang="en-US" altLang="zh-CN" sz="2400" dirty="0"/>
              <a:t>()</a:t>
            </a:r>
            <a:r>
              <a:rPr lang="zh-CN" altLang="en-US" sz="2400" dirty="0"/>
              <a:t>、</a:t>
            </a:r>
            <a:r>
              <a:rPr lang="en-US" altLang="zh-CN" sz="2400" dirty="0"/>
              <a:t>Number()</a:t>
            </a:r>
            <a:endParaRPr lang="en-US" altLang="zh-CN" sz="2400" dirty="0"/>
          </a:p>
          <a:p>
            <a:pPr lvl="1"/>
            <a:r>
              <a:rPr lang="zh-CN" altLang="en-US" sz="2400" dirty="0"/>
              <a:t>转换为 </a:t>
            </a:r>
            <a:r>
              <a:rPr lang="en-US" altLang="zh-CN" sz="2400" dirty="0"/>
              <a:t>String </a:t>
            </a:r>
            <a:r>
              <a:rPr lang="zh-CN" altLang="en-US" sz="2400" dirty="0"/>
              <a:t>类型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String</a:t>
            </a:r>
            <a:r>
              <a:rPr lang="en-US" altLang="zh-CN" sz="2400" dirty="0"/>
              <a:t>()</a:t>
            </a:r>
            <a:endParaRPr lang="en-US" altLang="zh-CN" sz="2400" dirty="0"/>
          </a:p>
          <a:p>
            <a:pPr lvl="1"/>
            <a:r>
              <a:rPr lang="zh-CN" altLang="en-US" sz="2400" dirty="0"/>
              <a:t>转换为 </a:t>
            </a:r>
            <a:r>
              <a:rPr lang="en-US" altLang="zh-CN" sz="2400" dirty="0"/>
              <a:t>Boolean </a:t>
            </a:r>
            <a:r>
              <a:rPr lang="zh-CN" altLang="en-US" sz="2400" dirty="0"/>
              <a:t>类型</a:t>
            </a:r>
            <a:r>
              <a:rPr lang="zh-CN" altLang="en-US" sz="2400" dirty="0" smtClean="0"/>
              <a:t>：</a:t>
            </a:r>
            <a:r>
              <a:rPr lang="en-US" altLang="zh-CN" sz="2400" dirty="0"/>
              <a:t>Bollean()</a:t>
            </a:r>
            <a:endParaRPr lang="en-US" altLang="zh-CN" sz="2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数据类型转换</a:t>
            </a:r>
            <a:endParaRPr lang="zh-CN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790180" y="2341245"/>
            <a:ext cx="1928495" cy="52197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>
                <a:solidFill>
                  <a:srgbClr val="C00000"/>
                </a:solidFill>
                <a:latin typeface="微软雅黑" panose="020B0503020204020204" pitchFamily="34" charset="-122"/>
              </a:rPr>
              <a:t> img3.jpg</a:t>
            </a:r>
            <a:endParaRPr lang="zh-CN" altLang="en-US" sz="280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数据类型转换</a:t>
            </a:r>
            <a:endParaRPr lang="zh-CN" altLang="en-US"/>
          </a:p>
        </p:txBody>
      </p:sp>
      <p:pic>
        <p:nvPicPr>
          <p:cNvPr id="6" name="图片 5" descr="1-2-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355" y="902970"/>
            <a:ext cx="8975725" cy="51168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3643" y="5674168"/>
            <a:ext cx="313980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demo1-2-7</a:t>
            </a:r>
            <a:r>
              <a:rPr lang="en-US" altLang="zh-CN"/>
              <a:t>.html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600" dirty="0">
                <a:solidFill>
                  <a:srgbClr val="FF0000"/>
                </a:solidFill>
              </a:rPr>
              <a:t>+</a:t>
            </a:r>
            <a:r>
              <a:rPr lang="zh-CN" altLang="en-US" sz="2600" dirty="0"/>
              <a:t>左右出现字符串时，作为字符串连接运算符使用</a:t>
            </a:r>
            <a:endParaRPr lang="en-US" altLang="zh-CN" sz="2600" dirty="0"/>
          </a:p>
          <a:p>
            <a:r>
              <a:rPr lang="en-US" altLang="zh-CN" sz="2600" dirty="0" smtClean="0">
                <a:solidFill>
                  <a:srgbClr val="FF0000"/>
                </a:solidFill>
              </a:rPr>
              <a:t>- </a:t>
            </a:r>
            <a:r>
              <a:rPr lang="zh-CN" altLang="en-US" sz="2600" dirty="0">
                <a:solidFill>
                  <a:srgbClr val="FF0000"/>
                </a:solidFill>
              </a:rPr>
              <a:t>、</a:t>
            </a:r>
            <a:r>
              <a:rPr lang="en-US" altLang="zh-CN" sz="2600" dirty="0">
                <a:solidFill>
                  <a:srgbClr val="FF0000"/>
                </a:solidFill>
              </a:rPr>
              <a:t>*</a:t>
            </a:r>
            <a:r>
              <a:rPr lang="zh-CN" altLang="en-US" sz="2600" dirty="0">
                <a:solidFill>
                  <a:srgbClr val="FF0000"/>
                </a:solidFill>
              </a:rPr>
              <a:t>、</a:t>
            </a:r>
            <a:r>
              <a:rPr lang="en-US" altLang="zh-CN" sz="2600" dirty="0">
                <a:solidFill>
                  <a:srgbClr val="FF0000"/>
                </a:solidFill>
              </a:rPr>
              <a:t>/</a:t>
            </a:r>
            <a:r>
              <a:rPr lang="zh-CN" altLang="en-US" sz="2600" dirty="0">
                <a:solidFill>
                  <a:srgbClr val="FF0000"/>
                </a:solidFill>
              </a:rPr>
              <a:t>、</a:t>
            </a:r>
            <a:r>
              <a:rPr lang="en-US" altLang="zh-CN" sz="2600" dirty="0">
                <a:solidFill>
                  <a:srgbClr val="FF0000"/>
                </a:solidFill>
              </a:rPr>
              <a:t>%</a:t>
            </a:r>
            <a:r>
              <a:rPr lang="zh-CN" altLang="en-US" sz="2600" dirty="0"/>
              <a:t>左右出现字符串（布尔）时，将字符串（布尔）转换为数值类型</a:t>
            </a:r>
            <a:endParaRPr lang="en-US" altLang="zh-CN" sz="2600" dirty="0"/>
          </a:p>
          <a:p>
            <a:r>
              <a:rPr lang="zh-CN" altLang="en-US" sz="2600" dirty="0">
                <a:solidFill>
                  <a:srgbClr val="FF0000"/>
                </a:solidFill>
              </a:rPr>
              <a:t>比较运算符</a:t>
            </a:r>
            <a:r>
              <a:rPr lang="zh-CN" altLang="en-US" sz="2600" dirty="0"/>
              <a:t>左右出现数值和字符串时，会将字符串转换为数值，出现布尔类型时，会将布尔类型转换为数值类型</a:t>
            </a:r>
            <a:endParaRPr lang="en-US" altLang="zh-CN" sz="2600" dirty="0"/>
          </a:p>
          <a:p>
            <a:r>
              <a:rPr lang="zh-CN" altLang="en-US" sz="2600" dirty="0">
                <a:solidFill>
                  <a:srgbClr val="FF0000"/>
                </a:solidFill>
              </a:rPr>
              <a:t>逻辑运算符</a:t>
            </a:r>
            <a:r>
              <a:rPr lang="zh-CN" altLang="en-US" sz="2600" dirty="0"/>
              <a:t>会将数据类型转换为布尔类型之后再做运算</a:t>
            </a:r>
            <a:endParaRPr lang="en-US" altLang="zh-CN" sz="2600" dirty="0"/>
          </a:p>
          <a:p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运算符左右数据类型转换规则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90714" y="945168"/>
            <a:ext cx="8965726" cy="4968552"/>
          </a:xfrm>
        </p:spPr>
        <p:txBody>
          <a:bodyPr/>
          <a:lstStyle/>
          <a:p>
            <a:r>
              <a:rPr lang="zh-CN" altLang="en-US" sz="2600" dirty="0"/>
              <a:t>字符串转数值：</a:t>
            </a:r>
            <a:endParaRPr lang="en-US" altLang="zh-CN" sz="2600" dirty="0"/>
          </a:p>
          <a:p>
            <a:pPr lvl="1"/>
            <a:r>
              <a:rPr lang="zh-CN" altLang="en-US" sz="2400" dirty="0"/>
              <a:t>从左开始截取字符串中出现数字，</a:t>
            </a:r>
            <a:r>
              <a:rPr lang="zh-CN" altLang="en-US" sz="2400" dirty="0" smtClean="0"/>
              <a:t>直到遇到非数字字符</a:t>
            </a:r>
            <a:endParaRPr lang="en-US" altLang="zh-CN" dirty="0"/>
          </a:p>
          <a:p>
            <a:r>
              <a:rPr lang="zh-CN" altLang="en-US" sz="2600" dirty="0"/>
              <a:t>数值转布尔：</a:t>
            </a:r>
            <a:endParaRPr lang="en-US" altLang="zh-CN" sz="2600" dirty="0"/>
          </a:p>
          <a:p>
            <a:pPr lvl="1"/>
            <a:r>
              <a:rPr lang="en-US" altLang="zh-CN" sz="2400" dirty="0" smtClean="0"/>
              <a:t>0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false</a:t>
            </a:r>
            <a:r>
              <a:rPr lang="zh-CN" altLang="en-US" sz="2400" dirty="0" smtClean="0"/>
              <a:t>，其他为</a:t>
            </a:r>
            <a:r>
              <a:rPr lang="en-US" altLang="zh-CN" sz="2400" dirty="0" smtClean="0"/>
              <a:t>true</a:t>
            </a:r>
            <a:endParaRPr lang="en-US" altLang="zh-CN" sz="2400" dirty="0" smtClean="0"/>
          </a:p>
          <a:p>
            <a:r>
              <a:rPr lang="zh-CN" altLang="en-US" sz="2600" dirty="0"/>
              <a:t>布尔转数值：</a:t>
            </a:r>
            <a:endParaRPr lang="en-US" altLang="zh-CN" sz="2600" dirty="0"/>
          </a:p>
          <a:p>
            <a:pPr lvl="1"/>
            <a:r>
              <a:rPr lang="en-US" altLang="zh-CN" sz="2400" dirty="0" smtClean="0"/>
              <a:t>false</a:t>
            </a:r>
            <a:r>
              <a:rPr lang="zh-CN" altLang="en-US" sz="2400" dirty="0" smtClean="0"/>
              <a:t>为 </a:t>
            </a:r>
            <a:r>
              <a:rPr lang="en-US" altLang="zh-CN" sz="2400" dirty="0" smtClean="0"/>
              <a:t>0 , true</a:t>
            </a:r>
            <a:r>
              <a:rPr lang="zh-CN" altLang="en-US" sz="2400" dirty="0" smtClean="0"/>
              <a:t>为 </a:t>
            </a:r>
            <a:r>
              <a:rPr lang="en-US" altLang="zh-CN" sz="2400" dirty="0" smtClean="0"/>
              <a:t>1</a:t>
            </a:r>
            <a:endParaRPr lang="en-US" altLang="zh-CN" sz="2400" dirty="0" smtClean="0"/>
          </a:p>
          <a:p>
            <a:r>
              <a:rPr lang="zh-CN" altLang="en-US" sz="2600" dirty="0"/>
              <a:t>字符串转布尔：</a:t>
            </a:r>
            <a:endParaRPr lang="en-US" altLang="zh-CN" sz="2600" dirty="0"/>
          </a:p>
          <a:p>
            <a:pPr lvl="1"/>
            <a:r>
              <a:rPr lang="zh-CN" altLang="en-US" sz="2400" dirty="0" smtClean="0"/>
              <a:t>空字符串为</a:t>
            </a:r>
            <a:r>
              <a:rPr lang="en-US" altLang="zh-CN" sz="2400" dirty="0" smtClean="0"/>
              <a:t>false</a:t>
            </a:r>
            <a:r>
              <a:rPr lang="zh-CN" altLang="en-US" sz="2400" dirty="0" smtClean="0"/>
              <a:t>，其他为</a:t>
            </a:r>
            <a:r>
              <a:rPr lang="en-US" altLang="zh-CN" sz="2400" dirty="0" smtClean="0"/>
              <a:t>true</a:t>
            </a:r>
            <a:endParaRPr lang="en-US" altLang="zh-CN" sz="2400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数据类型转换规则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 txBox="1">
            <a:spLocks noChangeArrowheads="1"/>
          </p:cNvSpPr>
          <p:nvPr/>
        </p:nvSpPr>
        <p:spPr bwMode="auto">
          <a:xfrm>
            <a:off x="2281238" y="228600"/>
            <a:ext cx="18272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3" y="150018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/>
              <a:t>JavaScript</a:t>
            </a:r>
            <a:r>
              <a:rPr lang="zh-CN" altLang="en-US" sz="2800" b="1" dirty="0"/>
              <a:t>基础语法</a:t>
            </a:r>
            <a:endParaRPr lang="zh-CN" altLang="en-US" sz="2800" b="1" dirty="0"/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JavaScript</a:t>
            </a:r>
            <a:r>
              <a:rPr lang="zh-CN" altLang="en-US" sz="2800" b="1" dirty="0"/>
              <a:t>变量及内置数据类型</a:t>
            </a:r>
            <a:endParaRPr lang="zh-CN" altLang="en-US" sz="2800" b="1" dirty="0"/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</a:rPr>
              <a:t>JavaScript</a:t>
            </a:r>
            <a:r>
              <a:rPr lang="zh-CN" altLang="en-US" sz="2800" b="1" dirty="0">
                <a:solidFill>
                  <a:srgbClr val="FF0000"/>
                </a:solidFill>
              </a:rPr>
              <a:t>流程控制结构</a:t>
            </a:r>
            <a:endParaRPr lang="zh-CN" altLang="en-US" sz="2800" b="1" dirty="0">
              <a:solidFill>
                <a:srgbClr val="FF0000"/>
              </a:solidFill>
            </a:endParaRP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JavaScript</a:t>
            </a:r>
            <a:r>
              <a:rPr lang="zh-CN" altLang="en-US" sz="2800" b="1" dirty="0"/>
              <a:t>的基本代码规范</a:t>
            </a:r>
            <a:endParaRPr lang="zh-CN" altLang="en-US" sz="2800" b="1" dirty="0"/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/>
              <a:t>调试工具的使用</a:t>
            </a:r>
            <a:endParaRPr lang="en-US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If </a:t>
            </a:r>
            <a:r>
              <a:rPr lang="zh-CN" altLang="en-US" dirty="0" smtClean="0"/>
              <a:t>语句</a:t>
            </a:r>
            <a:endParaRPr lang="zh-CN" altLang="en-US" dirty="0"/>
          </a:p>
          <a:p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if…else </a:t>
            </a:r>
            <a:r>
              <a:rPr lang="zh-CN" altLang="en-US" dirty="0" smtClean="0">
                <a:latin typeface="+mj-ea"/>
                <a:ea typeface="+mj-ea"/>
              </a:rPr>
              <a:t>语句</a:t>
            </a:r>
            <a:endParaRPr lang="zh-CN" altLang="en-US" dirty="0">
              <a:latin typeface="+mj-ea"/>
              <a:ea typeface="+mj-ea"/>
            </a:endParaRPr>
          </a:p>
          <a:p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if…else  if…else </a:t>
            </a:r>
            <a:r>
              <a:rPr lang="zh-CN" altLang="en-US" dirty="0" smtClean="0">
                <a:latin typeface="+mn-ea"/>
                <a:ea typeface="+mn-ea"/>
              </a:rPr>
              <a:t>语句</a:t>
            </a:r>
            <a:endParaRPr lang="zh-CN" altLang="en-US" dirty="0">
              <a:latin typeface="+mn-ea"/>
              <a:ea typeface="+mn-ea"/>
            </a:endParaRPr>
          </a:p>
          <a:p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switch </a:t>
            </a:r>
            <a:r>
              <a:rPr lang="zh-CN" altLang="en-US" dirty="0" smtClean="0">
                <a:latin typeface="+mn-ea"/>
                <a:ea typeface="+mn-ea"/>
              </a:rPr>
              <a:t>语句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选择与分支语句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   </a:t>
            </a:r>
            <a:endParaRPr lang="en-US" altLang="zh-CN" dirty="0" smtClean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 smtClean="0"/>
              <a:t> 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选择与分支语句</a:t>
            </a:r>
            <a:endParaRPr lang="zh-CN" altLang="en-US"/>
          </a:p>
        </p:txBody>
      </p:sp>
      <p:pic>
        <p:nvPicPr>
          <p:cNvPr id="4" name="Picture 1" descr="C:\Documents and Settings\celin\Local Settings\Temporary Internet Files\Content.IE5\MFPJ12MY\MCj04463820000[1].wmf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206625" y="1663808"/>
            <a:ext cx="1736446" cy="1666037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4367209" y="2204440"/>
            <a:ext cx="56836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动手做：</a:t>
            </a:r>
            <a:r>
              <a:rPr lang="en-US" altLang="zh-CN"/>
              <a:t>demo2-4.html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2422317" y="4223289"/>
            <a:ext cx="7779564" cy="1449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7005" indent="-167005" defTabSz="0">
              <a:lnSpc>
                <a:spcPct val="150000"/>
              </a:lnSpc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6F53"/>
                </a:solidFill>
                <a:latin typeface="+mn-ea"/>
                <a:ea typeface="+mn-ea"/>
              </a:rPr>
              <a:t>检测自己的浏览器，</a:t>
            </a:r>
            <a:endParaRPr lang="en-US" altLang="zh-CN" sz="2800" dirty="0">
              <a:solidFill>
                <a:srgbClr val="006F53"/>
              </a:solidFill>
              <a:latin typeface="+mn-ea"/>
              <a:ea typeface="+mn-ea"/>
            </a:endParaRPr>
          </a:p>
          <a:p>
            <a:pPr marL="167005" indent="-167005" defTabSz="0">
              <a:lnSpc>
                <a:spcPct val="150000"/>
              </a:lnSpc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6F53"/>
                </a:solidFill>
                <a:latin typeface="+mn-ea"/>
                <a:ea typeface="+mn-ea"/>
              </a:rPr>
              <a:t>是否为</a:t>
            </a:r>
            <a:r>
              <a:rPr lang="en-US" altLang="zh-CN" sz="2800" dirty="0">
                <a:solidFill>
                  <a:srgbClr val="006F53"/>
                </a:solidFill>
                <a:latin typeface="+mn-ea"/>
                <a:ea typeface="+mn-ea"/>
              </a:rPr>
              <a:t>IE</a:t>
            </a:r>
            <a:r>
              <a:rPr lang="zh-CN" altLang="en-US" sz="2800" dirty="0">
                <a:solidFill>
                  <a:srgbClr val="006F53"/>
                </a:solidFill>
                <a:latin typeface="+mn-ea"/>
                <a:ea typeface="+mn-ea"/>
              </a:rPr>
              <a:t>浏览器、火狐浏览器、谷歌浏览器？</a:t>
            </a:r>
            <a:endParaRPr lang="en-US" altLang="zh-CN" sz="2800" dirty="0">
              <a:solidFill>
                <a:srgbClr val="006F53"/>
              </a:solidFill>
              <a:latin typeface="+mn-ea"/>
              <a:ea typeface="+mn-ea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43071" y="1025749"/>
            <a:ext cx="6344766" cy="2980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7"/>
          <p:cNvSpPr txBox="1"/>
          <p:nvPr/>
        </p:nvSpPr>
        <p:spPr>
          <a:xfrm>
            <a:off x="8383643" y="5674168"/>
            <a:ext cx="313980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demo1-2-8</a:t>
            </a:r>
            <a:r>
              <a:rPr lang="en-US" altLang="zh-CN"/>
              <a:t>.html</a:t>
            </a:r>
            <a:endParaRPr lang="zh-CN" altLang="en-US"/>
          </a:p>
        </p:txBody>
      </p:sp>
      <p:pic>
        <p:nvPicPr>
          <p:cNvPr id="6" name="图片 5" descr="分支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350" y="1025525"/>
            <a:ext cx="7219315" cy="337121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mtClean="0"/>
              <a:t> for</a:t>
            </a:r>
            <a:r>
              <a:rPr lang="zh-CN" altLang="en-US" smtClean="0"/>
              <a:t>循环</a:t>
            </a:r>
            <a:endParaRPr lang="en-US" altLang="zh-CN" smtClean="0"/>
          </a:p>
          <a:p>
            <a:r>
              <a:rPr lang="en-US" altLang="zh-CN" smtClean="0"/>
              <a:t> while</a:t>
            </a:r>
            <a:r>
              <a:rPr lang="zh-CN" altLang="en-US" smtClean="0"/>
              <a:t>循环</a:t>
            </a:r>
            <a:endParaRPr lang="en-US" altLang="zh-CN" smtClean="0"/>
          </a:p>
          <a:p>
            <a:r>
              <a:rPr lang="en-US" altLang="zh-CN" smtClean="0"/>
              <a:t> do…while</a:t>
            </a:r>
            <a:r>
              <a:rPr lang="zh-CN" altLang="en-US" smtClean="0"/>
              <a:t>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循环语句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   </a:t>
            </a:r>
            <a:endParaRPr lang="en-US" altLang="zh-CN" dirty="0" smtClean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 smtClean="0"/>
              <a:t> 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循环语句</a:t>
            </a:r>
            <a:endParaRPr lang="zh-CN" altLang="en-US"/>
          </a:p>
        </p:txBody>
      </p:sp>
      <p:pic>
        <p:nvPicPr>
          <p:cNvPr id="4" name="Picture 1" descr="C:\Documents and Settings\celin\Local Settings\Temporary Internet Files\Content.IE5\MFPJ12MY\MCj04463820000[1].wmf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206625" y="1124745"/>
            <a:ext cx="1736446" cy="1666037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4367209" y="1844825"/>
            <a:ext cx="5683623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动手做：</a:t>
            </a:r>
            <a:r>
              <a:rPr lang="en-US" altLang="zh-CN" sz="2800" dirty="0"/>
              <a:t>demo1-2-9</a:t>
            </a:r>
            <a:r>
              <a:rPr lang="en-US" altLang="zh-CN" sz="2800" dirty="0"/>
              <a:t>.html</a:t>
            </a:r>
            <a:endParaRPr lang="en-US" altLang="zh-CN" sz="2800" dirty="0"/>
          </a:p>
        </p:txBody>
      </p:sp>
      <p:sp>
        <p:nvSpPr>
          <p:cNvPr id="10" name="矩形 9"/>
          <p:cNvSpPr/>
          <p:nvPr/>
        </p:nvSpPr>
        <p:spPr>
          <a:xfrm>
            <a:off x="2206625" y="3004205"/>
            <a:ext cx="777956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800" dirty="0">
                <a:solidFill>
                  <a:srgbClr val="006F53"/>
                </a:solidFill>
                <a:latin typeface="+mn-ea"/>
                <a:ea typeface="+mn-ea"/>
              </a:rPr>
              <a:t>使用</a:t>
            </a:r>
            <a:r>
              <a:rPr lang="en-US" altLang="zh-CN" sz="2800" dirty="0">
                <a:solidFill>
                  <a:srgbClr val="006F53"/>
                </a:solidFill>
                <a:latin typeface="+mn-ea"/>
                <a:ea typeface="+mn-ea"/>
              </a:rPr>
              <a:t>for</a:t>
            </a:r>
            <a:r>
              <a:rPr lang="zh-CN" altLang="en-US" sz="2800" dirty="0">
                <a:solidFill>
                  <a:srgbClr val="006F53"/>
                </a:solidFill>
                <a:latin typeface="+mn-ea"/>
                <a:ea typeface="+mn-ea"/>
              </a:rPr>
              <a:t>循环，向文档中动态写入一个</a:t>
            </a:r>
            <a:r>
              <a:rPr lang="en-US" altLang="zh-CN" sz="2800" dirty="0">
                <a:solidFill>
                  <a:srgbClr val="006F53"/>
                </a:solidFill>
                <a:latin typeface="+mn-ea"/>
                <a:ea typeface="+mn-ea"/>
              </a:rPr>
              <a:t>4</a:t>
            </a:r>
            <a:r>
              <a:rPr lang="zh-CN" altLang="en-US" sz="2800" dirty="0">
                <a:solidFill>
                  <a:srgbClr val="006F53"/>
                </a:solidFill>
                <a:latin typeface="+mn-ea"/>
                <a:ea typeface="+mn-ea"/>
              </a:rPr>
              <a:t>行</a:t>
            </a:r>
            <a:r>
              <a:rPr lang="en-US" altLang="zh-CN" sz="2800" dirty="0">
                <a:solidFill>
                  <a:srgbClr val="006F53"/>
                </a:solidFill>
                <a:latin typeface="+mn-ea"/>
                <a:ea typeface="+mn-ea"/>
              </a:rPr>
              <a:t>4</a:t>
            </a:r>
            <a:r>
              <a:rPr lang="zh-CN" altLang="en-US" sz="2800" dirty="0">
                <a:solidFill>
                  <a:srgbClr val="006F53"/>
                </a:solidFill>
                <a:latin typeface="+mn-ea"/>
                <a:ea typeface="+mn-ea"/>
              </a:rPr>
              <a:t>列的表格，表格单元格内容为</a:t>
            </a:r>
            <a:r>
              <a:rPr lang="en-US" altLang="zh-CN" sz="2800" dirty="0">
                <a:solidFill>
                  <a:srgbClr val="006F53"/>
                </a:solidFill>
                <a:latin typeface="+mn-ea"/>
                <a:ea typeface="+mn-ea"/>
              </a:rPr>
              <a:t>&amp;nbsp; </a:t>
            </a:r>
            <a:endParaRPr lang="en-US" altLang="zh-CN" sz="2800" dirty="0">
              <a:solidFill>
                <a:srgbClr val="006F53"/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800" dirty="0">
                <a:solidFill>
                  <a:srgbClr val="006F53"/>
                </a:solidFill>
                <a:latin typeface="+mn-ea"/>
                <a:ea typeface="+mn-ea"/>
              </a:rPr>
              <a:t>使用</a:t>
            </a:r>
            <a:r>
              <a:rPr lang="en-US" altLang="zh-CN" sz="2800" dirty="0">
                <a:solidFill>
                  <a:srgbClr val="006F53"/>
                </a:solidFill>
                <a:latin typeface="+mn-ea"/>
                <a:ea typeface="+mn-ea"/>
              </a:rPr>
              <a:t>while</a:t>
            </a:r>
            <a:r>
              <a:rPr lang="zh-CN" altLang="en-US" sz="2800" dirty="0">
                <a:solidFill>
                  <a:srgbClr val="006F53"/>
                </a:solidFill>
                <a:latin typeface="+mn-ea"/>
                <a:ea typeface="+mn-ea"/>
              </a:rPr>
              <a:t>循环，向文档中动态写入一个</a:t>
            </a:r>
            <a:r>
              <a:rPr lang="en-US" altLang="zh-CN" sz="2800" dirty="0">
                <a:solidFill>
                  <a:srgbClr val="006F53"/>
                </a:solidFill>
                <a:latin typeface="+mn-ea"/>
                <a:ea typeface="+mn-ea"/>
              </a:rPr>
              <a:t>4</a:t>
            </a:r>
            <a:r>
              <a:rPr lang="zh-CN" altLang="en-US" sz="2800" dirty="0">
                <a:solidFill>
                  <a:srgbClr val="006F53"/>
                </a:solidFill>
                <a:latin typeface="+mn-ea"/>
                <a:ea typeface="+mn-ea"/>
              </a:rPr>
              <a:t>行</a:t>
            </a:r>
            <a:r>
              <a:rPr lang="en-US" altLang="zh-CN" sz="2800" dirty="0">
                <a:solidFill>
                  <a:srgbClr val="006F53"/>
                </a:solidFill>
                <a:latin typeface="+mn-ea"/>
                <a:ea typeface="+mn-ea"/>
              </a:rPr>
              <a:t>4</a:t>
            </a:r>
            <a:r>
              <a:rPr lang="zh-CN" altLang="en-US" sz="2800" dirty="0">
                <a:solidFill>
                  <a:srgbClr val="006F53"/>
                </a:solidFill>
                <a:latin typeface="+mn-ea"/>
                <a:ea typeface="+mn-ea"/>
              </a:rPr>
              <a:t>列的表格，表格单元格内容为</a:t>
            </a:r>
            <a:r>
              <a:rPr lang="en-US" altLang="zh-CN" sz="2800" dirty="0">
                <a:solidFill>
                  <a:srgbClr val="006F53"/>
                </a:solidFill>
                <a:latin typeface="+mn-ea"/>
                <a:ea typeface="+mn-ea"/>
              </a:rPr>
              <a:t>&amp;nbsp; </a:t>
            </a:r>
            <a:endParaRPr lang="zh-CN" altLang="en-US" sz="2800" dirty="0">
              <a:solidFill>
                <a:srgbClr val="006F53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如何终止循环？</a:t>
            </a:r>
            <a:endParaRPr lang="zh-CN" altLang="en-US" dirty="0" smtClean="0"/>
          </a:p>
          <a:p>
            <a:pPr lvl="1"/>
            <a:r>
              <a:rPr lang="zh-CN" altLang="en-US" sz="2400" dirty="0"/>
              <a:t>终止循环：</a:t>
            </a:r>
            <a:r>
              <a:rPr lang="en-US" altLang="zh-CN" sz="2400" dirty="0"/>
              <a:t>break ; </a:t>
            </a:r>
            <a:endParaRPr lang="en-US" altLang="zh-CN" sz="2400" dirty="0"/>
          </a:p>
          <a:p>
            <a:pPr lvl="1"/>
            <a:r>
              <a:rPr lang="zh-CN" altLang="en-US" sz="2400" dirty="0"/>
              <a:t>跳过本次循环： </a:t>
            </a:r>
            <a:r>
              <a:rPr lang="en-US" altLang="zh-CN" sz="2400" dirty="0"/>
              <a:t>continue ; </a:t>
            </a:r>
            <a:endParaRPr lang="en-US" altLang="zh-CN" sz="2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循环语句（终止循环）</a:t>
            </a: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241030" y="5674360"/>
            <a:ext cx="32829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demo1-2-10</a:t>
            </a:r>
            <a:r>
              <a:rPr lang="en-US" altLang="zh-CN"/>
              <a:t>.html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 txBox="1">
            <a:spLocks noChangeArrowheads="1"/>
          </p:cNvSpPr>
          <p:nvPr/>
        </p:nvSpPr>
        <p:spPr bwMode="auto">
          <a:xfrm>
            <a:off x="2281238" y="228600"/>
            <a:ext cx="18272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3" y="150018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</a:rPr>
              <a:t> JavaScript</a:t>
            </a:r>
            <a:r>
              <a:rPr lang="zh-CN" altLang="en-US" sz="2800" b="1" dirty="0">
                <a:solidFill>
                  <a:srgbClr val="FF0000"/>
                </a:solidFill>
              </a:rPr>
              <a:t>基础语法</a:t>
            </a:r>
            <a:endParaRPr lang="zh-CN" altLang="en-US" sz="2800" b="1" dirty="0">
              <a:solidFill>
                <a:srgbClr val="FF0000"/>
              </a:solidFill>
            </a:endParaRP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JavaScript</a:t>
            </a:r>
            <a:r>
              <a:rPr lang="zh-CN" altLang="en-US" sz="2800" b="1" dirty="0"/>
              <a:t>变量及内置数据类型</a:t>
            </a:r>
            <a:endParaRPr lang="zh-CN" altLang="en-US" sz="2800" b="1" dirty="0"/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JavaScript</a:t>
            </a:r>
            <a:r>
              <a:rPr lang="zh-CN" altLang="en-US" sz="2800" b="1" dirty="0"/>
              <a:t>流程控制结构</a:t>
            </a:r>
            <a:endParaRPr lang="zh-CN" altLang="en-US" sz="2800" b="1" dirty="0"/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JavaScript</a:t>
            </a:r>
            <a:r>
              <a:rPr lang="zh-CN" altLang="en-US" sz="2800" b="1" dirty="0"/>
              <a:t>的基本代码规范</a:t>
            </a:r>
            <a:endParaRPr lang="zh-CN" altLang="en-US" sz="2800" b="1" dirty="0"/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/>
              <a:t>调试工具的使用</a:t>
            </a:r>
            <a:endParaRPr lang="en-US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 txBox="1">
            <a:spLocks noChangeArrowheads="1"/>
          </p:cNvSpPr>
          <p:nvPr/>
        </p:nvSpPr>
        <p:spPr bwMode="auto">
          <a:xfrm>
            <a:off x="2281238" y="228600"/>
            <a:ext cx="18272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3" y="150018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/>
              <a:t>JavaScript</a:t>
            </a:r>
            <a:r>
              <a:rPr lang="zh-CN" altLang="en-US" sz="2800" b="1" dirty="0"/>
              <a:t>基础语法</a:t>
            </a:r>
            <a:endParaRPr lang="zh-CN" altLang="en-US" sz="2800" b="1" dirty="0"/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JavaScript</a:t>
            </a:r>
            <a:r>
              <a:rPr lang="zh-CN" altLang="en-US" sz="2800" b="1" dirty="0"/>
              <a:t>变量及内置数据类型</a:t>
            </a:r>
            <a:endParaRPr lang="zh-CN" altLang="en-US" sz="2800" b="1" dirty="0"/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JavaScript</a:t>
            </a:r>
            <a:r>
              <a:rPr lang="zh-CN" altLang="en-US" sz="2800" b="1" dirty="0"/>
              <a:t>流程控制结构</a:t>
            </a:r>
            <a:endParaRPr lang="zh-CN" altLang="en-US" sz="2800" b="1" dirty="0"/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</a:rPr>
              <a:t>JavaScript</a:t>
            </a:r>
            <a:r>
              <a:rPr lang="zh-CN" altLang="en-US" sz="2800" b="1" dirty="0">
                <a:solidFill>
                  <a:srgbClr val="FF0000"/>
                </a:solidFill>
              </a:rPr>
              <a:t>的基本代码规范</a:t>
            </a:r>
            <a:endParaRPr lang="zh-CN" altLang="en-US" sz="2800" b="1" dirty="0">
              <a:solidFill>
                <a:srgbClr val="FF0000"/>
              </a:solidFill>
            </a:endParaRP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调试工具的</a:t>
            </a:r>
            <a:r>
              <a:rPr lang="zh-CN" altLang="en-US" sz="2800" b="1" dirty="0"/>
              <a:t>使用</a:t>
            </a:r>
            <a:endParaRPr lang="en-US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latin typeface="+mj-ea"/>
                <a:ea typeface="+mj-ea"/>
              </a:rPr>
              <a:t>方便</a:t>
            </a:r>
            <a:r>
              <a:rPr lang="zh-CN" altLang="en-US" dirty="0">
                <a:latin typeface="+mj-ea"/>
                <a:ea typeface="+mj-ea"/>
              </a:rPr>
              <a:t>代码的交流和维护。</a:t>
            </a:r>
            <a:endParaRPr lang="zh-CN" altLang="en-US" dirty="0">
              <a:latin typeface="+mj-ea"/>
              <a:ea typeface="+mj-ea"/>
            </a:endParaRPr>
          </a:p>
          <a:p>
            <a:pPr eaLnBrk="1" hangingPunct="1"/>
            <a:r>
              <a:rPr lang="zh-CN" altLang="en-US" dirty="0">
                <a:latin typeface="+mj-ea"/>
                <a:ea typeface="+mj-ea"/>
              </a:rPr>
              <a:t> </a:t>
            </a:r>
            <a:r>
              <a:rPr lang="en-US" altLang="zh-CN" dirty="0" smtClean="0">
                <a:latin typeface="+mj-ea"/>
                <a:ea typeface="+mj-ea"/>
              </a:rPr>
              <a:t> </a:t>
            </a:r>
            <a:r>
              <a:rPr lang="zh-CN" altLang="en-US" dirty="0" smtClean="0">
                <a:latin typeface="+mj-ea"/>
                <a:ea typeface="+mj-ea"/>
              </a:rPr>
              <a:t>不</a:t>
            </a:r>
            <a:r>
              <a:rPr lang="zh-CN" altLang="en-US" dirty="0">
                <a:latin typeface="+mj-ea"/>
                <a:ea typeface="+mj-ea"/>
              </a:rPr>
              <a:t>影响编码的效率，不与大众习惯冲突。</a:t>
            </a:r>
            <a:endParaRPr lang="zh-CN" altLang="en-US" dirty="0">
              <a:latin typeface="+mj-ea"/>
              <a:ea typeface="+mj-ea"/>
            </a:endParaRPr>
          </a:p>
          <a:p>
            <a:pPr eaLnBrk="1" hangingPunct="1"/>
            <a:r>
              <a:rPr lang="zh-CN" altLang="en-US" dirty="0">
                <a:latin typeface="+mj-ea"/>
                <a:ea typeface="+mj-ea"/>
              </a:rPr>
              <a:t> </a:t>
            </a:r>
            <a:r>
              <a:rPr lang="en-US" altLang="zh-CN" dirty="0" smtClean="0">
                <a:latin typeface="+mj-ea"/>
                <a:ea typeface="+mj-ea"/>
              </a:rPr>
              <a:t> </a:t>
            </a:r>
            <a:r>
              <a:rPr lang="zh-CN" altLang="en-US" dirty="0" smtClean="0">
                <a:latin typeface="+mj-ea"/>
                <a:ea typeface="+mj-ea"/>
              </a:rPr>
              <a:t>使</a:t>
            </a:r>
            <a:r>
              <a:rPr lang="zh-CN" altLang="en-US" dirty="0">
                <a:latin typeface="+mj-ea"/>
                <a:ea typeface="+mj-ea"/>
              </a:rPr>
              <a:t>代码更美观、阅读更方便。</a:t>
            </a:r>
            <a:endParaRPr lang="zh-CN" altLang="en-US" dirty="0">
              <a:latin typeface="+mj-ea"/>
              <a:ea typeface="+mj-ea"/>
            </a:endParaRPr>
          </a:p>
          <a:p>
            <a:pPr eaLnBrk="1" hangingPunct="1"/>
            <a:r>
              <a:rPr lang="zh-CN" altLang="en-US" dirty="0">
                <a:latin typeface="+mj-ea"/>
                <a:ea typeface="+mj-ea"/>
              </a:rPr>
              <a:t> </a:t>
            </a:r>
            <a:r>
              <a:rPr lang="en-US" altLang="zh-CN" dirty="0" smtClean="0">
                <a:latin typeface="+mj-ea"/>
                <a:ea typeface="+mj-ea"/>
              </a:rPr>
              <a:t> </a:t>
            </a:r>
            <a:r>
              <a:rPr lang="zh-CN" altLang="en-US" dirty="0" smtClean="0">
                <a:latin typeface="+mj-ea"/>
                <a:ea typeface="+mj-ea"/>
              </a:rPr>
              <a:t>使</a:t>
            </a:r>
            <a:r>
              <a:rPr lang="zh-CN" altLang="en-US" dirty="0">
                <a:latin typeface="+mj-ea"/>
                <a:ea typeface="+mj-ea"/>
              </a:rPr>
              <a:t>代码的逻辑更清晰、更易于理解。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代码规范的重要性</a:t>
            </a:r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600231" y="5416458"/>
            <a:ext cx="3601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hlinkClick r:id="rId1" action="ppaction://hlinkfile"/>
              </a:rPr>
              <a:t>JavaScript</a:t>
            </a:r>
            <a:r>
              <a:rPr lang="zh-CN" altLang="en-US" sz="2400" dirty="0">
                <a:hlinkClick r:id="rId1" action="ppaction://hlinkfile"/>
              </a:rPr>
              <a:t>代码规范</a:t>
            </a:r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338724" y="1107370"/>
            <a:ext cx="8707556" cy="4643437"/>
          </a:xfrm>
        </p:spPr>
        <p:txBody>
          <a:bodyPr/>
          <a:lstStyle/>
          <a:p>
            <a:r>
              <a:rPr lang="zh-CN" altLang="en-US" dirty="0" smtClean="0"/>
              <a:t>变量定义</a:t>
            </a:r>
            <a:endParaRPr lang="en-US" altLang="zh-CN" dirty="0" smtClean="0"/>
          </a:p>
          <a:p>
            <a:pPr lvl="1"/>
            <a:r>
              <a:rPr lang="zh-CN" altLang="en-US" sz="2600" dirty="0"/>
              <a:t>尽量使用</a:t>
            </a:r>
            <a:r>
              <a:rPr lang="en-US" altLang="zh-CN" sz="2600" dirty="0" err="1"/>
              <a:t>var</a:t>
            </a:r>
            <a:r>
              <a:rPr lang="zh-CN" altLang="en-US" sz="2600" dirty="0"/>
              <a:t>关键字定义（否则会被当成全局变量）</a:t>
            </a:r>
            <a:endParaRPr lang="en-US" altLang="zh-CN" sz="2600" dirty="0"/>
          </a:p>
          <a:p>
            <a:pPr lvl="1"/>
            <a:r>
              <a:rPr lang="zh-CN" altLang="en-US" sz="2600" dirty="0"/>
              <a:t>尽量减少全局变量的使用</a:t>
            </a:r>
            <a:endParaRPr lang="en-US" altLang="zh-CN" sz="2600" dirty="0"/>
          </a:p>
          <a:p>
            <a:pPr lvl="1"/>
            <a:r>
              <a:rPr lang="zh-CN" altLang="en-US" sz="2600" dirty="0"/>
              <a:t>变量名定义要</a:t>
            </a:r>
            <a:r>
              <a:rPr lang="zh-CN" altLang="en-US" sz="2600" dirty="0">
                <a:solidFill>
                  <a:srgbClr val="FF0000"/>
                </a:solidFill>
              </a:rPr>
              <a:t>有意义</a:t>
            </a:r>
            <a:endParaRPr lang="en-US" altLang="zh-CN" sz="2600" dirty="0">
              <a:solidFill>
                <a:srgbClr val="FF0000"/>
              </a:solidFill>
            </a:endParaRPr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单行程序，以分号结束</a:t>
            </a:r>
            <a:endParaRPr lang="en-US" altLang="zh-CN" dirty="0" smtClean="0"/>
          </a:p>
          <a:p>
            <a:r>
              <a:rPr lang="zh-CN" altLang="en-US" dirty="0" smtClean="0"/>
              <a:t> 缩进和注释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mtClean="0"/>
              <a:t>JavaScript</a:t>
            </a:r>
            <a:r>
              <a:rPr lang="zh-CN" altLang="en-US" smtClean="0"/>
              <a:t>基本规范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 txBox="1">
            <a:spLocks noChangeArrowheads="1"/>
          </p:cNvSpPr>
          <p:nvPr/>
        </p:nvSpPr>
        <p:spPr bwMode="auto">
          <a:xfrm>
            <a:off x="2281238" y="228600"/>
            <a:ext cx="18272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3" y="150018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/>
              <a:t>JavaScript</a:t>
            </a:r>
            <a:r>
              <a:rPr lang="zh-CN" altLang="en-US" sz="2800" b="1" dirty="0"/>
              <a:t>基础语法</a:t>
            </a:r>
            <a:endParaRPr lang="zh-CN" altLang="en-US" sz="2800" b="1" dirty="0"/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JavaScript</a:t>
            </a:r>
            <a:r>
              <a:rPr lang="zh-CN" altLang="en-US" sz="2800" b="1" dirty="0"/>
              <a:t>变量及内置数据类型</a:t>
            </a:r>
            <a:endParaRPr lang="zh-CN" altLang="en-US" sz="2800" b="1" dirty="0"/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JavaScript</a:t>
            </a:r>
            <a:r>
              <a:rPr lang="zh-CN" altLang="en-US" sz="2800" b="1" dirty="0"/>
              <a:t>流程控制结构</a:t>
            </a:r>
            <a:endParaRPr lang="zh-CN" altLang="en-US" sz="2800" b="1" dirty="0"/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JavaScript</a:t>
            </a:r>
            <a:r>
              <a:rPr lang="zh-CN" altLang="en-US" sz="2800" b="1" dirty="0"/>
              <a:t>的基本代码规范</a:t>
            </a:r>
            <a:endParaRPr lang="zh-CN" altLang="en-US" sz="2800" b="1" dirty="0"/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</a:rPr>
              <a:t>调试工具的使用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谷歌开发者工具</a:t>
            </a:r>
            <a:endParaRPr lang="en-US" altLang="zh-CN" dirty="0" smtClean="0"/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firebug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调试</a:t>
            </a:r>
            <a:r>
              <a:rPr lang="zh-CN" altLang="en-US" dirty="0" smtClean="0"/>
              <a:t>工具的使用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483" y="4220714"/>
            <a:ext cx="7201949" cy="1368526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 bwMode="auto">
          <a:xfrm>
            <a:off x="4786706" y="4292747"/>
            <a:ext cx="360166" cy="1764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358745" y="5085110"/>
            <a:ext cx="360166" cy="1764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201" y="1979756"/>
            <a:ext cx="7237231" cy="168248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latin typeface="+mj-ea"/>
                <a:ea typeface="+mj-ea"/>
              </a:rPr>
              <a:t>控制台输出</a:t>
            </a:r>
            <a:r>
              <a:rPr lang="zh-CN" altLang="en-US" dirty="0" smtClean="0">
                <a:ea typeface="宋体" panose="02010600030101010101" pitchFamily="2" charset="-122"/>
              </a:rPr>
              <a:t>：</a:t>
            </a:r>
            <a:r>
              <a:rPr lang="en-US" altLang="zh-CN" dirty="0" smtClean="0">
                <a:ea typeface="宋体" panose="02010600030101010101" pitchFamily="2" charset="-122"/>
              </a:rPr>
              <a:t>console.log( )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 smtClean="0">
                <a:latin typeface="+mn-ea"/>
                <a:ea typeface="+mn-ea"/>
              </a:rPr>
              <a:t> 跟踪程序 </a:t>
            </a:r>
            <a:endParaRPr lang="en-US" altLang="zh-CN" dirty="0" smtClean="0">
              <a:latin typeface="+mn-ea"/>
              <a:ea typeface="+mn-ea"/>
            </a:endParaRPr>
          </a:p>
          <a:p>
            <a:pPr lvl="1" eaLnBrk="1" hangingPunct="1"/>
            <a:r>
              <a:rPr lang="zh-CN" altLang="en-US" sz="2400" dirty="0">
                <a:latin typeface="+mn-ea"/>
                <a:ea typeface="+mn-ea"/>
              </a:rPr>
              <a:t>监控错误</a:t>
            </a:r>
            <a:endParaRPr lang="en-US" altLang="zh-CN" sz="2400" dirty="0">
              <a:latin typeface="+mn-ea"/>
              <a:ea typeface="+mn-ea"/>
            </a:endParaRPr>
          </a:p>
          <a:p>
            <a:pPr lvl="1" eaLnBrk="1" hangingPunct="1"/>
            <a:r>
              <a:rPr lang="zh-CN" altLang="en-US" sz="2400" dirty="0">
                <a:latin typeface="+mn-ea"/>
                <a:ea typeface="+mn-ea"/>
              </a:rPr>
              <a:t>添加断点</a:t>
            </a:r>
            <a:endParaRPr lang="en-US" altLang="zh-CN" sz="2400" dirty="0">
              <a:latin typeface="+mn-ea"/>
              <a:ea typeface="+mn-ea"/>
            </a:endParaRPr>
          </a:p>
          <a:p>
            <a:pPr lvl="1" eaLnBrk="1" hangingPunct="1"/>
            <a:r>
              <a:rPr lang="zh-CN" altLang="en-US" sz="2400" dirty="0">
                <a:latin typeface="+mn-ea"/>
                <a:ea typeface="+mn-ea"/>
              </a:rPr>
              <a:t>单步、连续执行代码</a:t>
            </a:r>
            <a:endParaRPr lang="en-US" altLang="zh-CN" sz="2400" dirty="0">
              <a:latin typeface="+mn-ea"/>
              <a:ea typeface="+mn-ea"/>
            </a:endParaRPr>
          </a:p>
          <a:p>
            <a:pPr lvl="1" eaLnBrk="1" hangingPunct="1"/>
            <a:r>
              <a:rPr lang="zh-CN" altLang="en-US" sz="2400" dirty="0">
                <a:latin typeface="+mn-ea"/>
                <a:ea typeface="+mn-ea"/>
              </a:rPr>
              <a:t>退出调试</a:t>
            </a:r>
            <a:endParaRPr lang="en-US" altLang="zh-CN" sz="2400" dirty="0">
              <a:latin typeface="+mn-ea"/>
              <a:ea typeface="+mn-ea"/>
            </a:endParaRPr>
          </a:p>
          <a:p>
            <a:pPr eaLnBrk="1" hangingPunct="1"/>
            <a:endParaRPr lang="en-US" altLang="zh-CN" dirty="0" smtClean="0">
              <a:ea typeface="宋体" panose="02010600030101010101" pitchFamily="2" charset="-122"/>
            </a:endParaRPr>
          </a:p>
          <a:p>
            <a:pPr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调试</a:t>
            </a:r>
            <a:r>
              <a:rPr lang="zh-CN" altLang="en-US" smtClean="0"/>
              <a:t>工具的</a:t>
            </a:r>
            <a:r>
              <a:rPr lang="zh-CN" altLang="en-US" dirty="0"/>
              <a:t>使用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 JS</a:t>
            </a:r>
            <a:r>
              <a:rPr lang="zh-CN" altLang="en-US" dirty="0" smtClean="0"/>
              <a:t>中的语句和语句块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变量和</a:t>
            </a:r>
            <a:r>
              <a:rPr lang="zh-CN" altLang="en-US" dirty="0"/>
              <a:t>原始</a:t>
            </a:r>
            <a:r>
              <a:rPr lang="zh-CN" altLang="en-US" dirty="0" smtClean="0"/>
              <a:t>数据类型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JavaScript</a:t>
            </a:r>
            <a:r>
              <a:rPr lang="zh-CN" altLang="en-US" dirty="0"/>
              <a:t>的基本代码规范</a:t>
            </a:r>
            <a:endParaRPr lang="en-US" altLang="zh-CN" dirty="0"/>
          </a:p>
          <a:p>
            <a:pPr lvl="0"/>
            <a:r>
              <a:rPr lang="zh-CN" altLang="en-US" dirty="0"/>
              <a:t> </a:t>
            </a:r>
            <a:r>
              <a:rPr lang="zh-CN" altLang="en-US" dirty="0" smtClean="0"/>
              <a:t>使用开发者工具调试</a:t>
            </a:r>
            <a:r>
              <a:rPr lang="en-US" altLang="zh-CN" dirty="0" smtClean="0"/>
              <a:t>JavaScript</a:t>
            </a:r>
            <a:endParaRPr lang="en-US" altLang="zh-CN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小结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/>
              <a:t>Thank </a:t>
            </a:r>
            <a:r>
              <a:rPr lang="en-US" altLang="zh-CN" sz="5400">
                <a:solidFill>
                  <a:srgbClr val="FF0000"/>
                </a:solidFill>
              </a:rPr>
              <a:t>You</a:t>
            </a:r>
            <a:r>
              <a:rPr lang="zh-CN" altLang="en-US" sz="5400"/>
              <a:t>！</a:t>
            </a:r>
            <a:endParaRPr lang="zh-CN" altLang="zh-CN" sz="540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 JS</a:t>
            </a:r>
            <a:r>
              <a:rPr lang="zh-CN" altLang="en-US" dirty="0" smtClean="0"/>
              <a:t>语句：对于浏览器而言，语句就是命令，它告诉浏览器要做什么</a:t>
            </a:r>
            <a:endParaRPr lang="zh-CN" altLang="en-US" dirty="0" smtClean="0"/>
          </a:p>
          <a:p>
            <a:pPr lvl="2" indent="0">
              <a:buNone/>
            </a:pPr>
            <a:r>
              <a:rPr lang="zh-CN" altLang="en-US" sz="2400" dirty="0" smtClean="0"/>
              <a:t>   如</a:t>
            </a:r>
            <a:r>
              <a:rPr lang="zh-CN" altLang="en-US" sz="2400" dirty="0"/>
              <a:t>：</a:t>
            </a:r>
            <a:r>
              <a:rPr lang="en-US" altLang="zh-CN" sz="2400" dirty="0"/>
              <a:t>document.write("&lt;p&gt;Hello!&lt;/p&gt;");</a:t>
            </a:r>
            <a:endParaRPr lang="en-US" altLang="zh-CN" sz="1800" dirty="0"/>
          </a:p>
          <a:p>
            <a:r>
              <a:rPr lang="zh-CN" altLang="en-US" dirty="0" smtClean="0"/>
              <a:t>  语句通常以分号结束</a:t>
            </a:r>
            <a:endParaRPr lang="en-US" altLang="zh-CN" dirty="0" smtClean="0"/>
          </a:p>
          <a:p>
            <a:pPr lvl="2" indent="0">
              <a:buNone/>
            </a:pPr>
            <a:r>
              <a:rPr lang="zh-CN" altLang="en-US" sz="2400" dirty="0" smtClean="0"/>
              <a:t>   建议</a:t>
            </a:r>
            <a:r>
              <a:rPr lang="zh-CN" altLang="en-US" sz="2400" dirty="0"/>
              <a:t>使用分号；</a:t>
            </a:r>
            <a:endParaRPr lang="en-US" altLang="zh-CN" sz="1800" dirty="0"/>
          </a:p>
          <a:p>
            <a:r>
              <a:rPr lang="zh-CN" altLang="en-US" dirty="0" smtClean="0"/>
              <a:t> 一系列能被浏览器执行的语句构成</a:t>
            </a:r>
            <a:r>
              <a:rPr lang="en-US" altLang="zh-CN" dirty="0" smtClean="0"/>
              <a:t>JS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mtClean="0"/>
              <a:t>JS</a:t>
            </a:r>
            <a:r>
              <a:rPr lang="zh-CN" altLang="en-US" smtClean="0"/>
              <a:t>语句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mtClean="0"/>
              <a:t>JS</a:t>
            </a:r>
            <a:r>
              <a:rPr lang="zh-CN" altLang="en-US" smtClean="0"/>
              <a:t>语句</a:t>
            </a: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383643" y="5674168"/>
            <a:ext cx="3139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demo1-2-1.html</a:t>
            </a:r>
            <a:endParaRPr lang="zh-CN" altLang="en-US"/>
          </a:p>
        </p:txBody>
      </p:sp>
      <p:pic>
        <p:nvPicPr>
          <p:cNvPr id="2" name="图片 1" descr="1-2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6225" y="929005"/>
            <a:ext cx="7245350" cy="469455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921586" cy="4643437"/>
          </a:xfrm>
        </p:spPr>
        <p:txBody>
          <a:bodyPr/>
          <a:lstStyle/>
          <a:p>
            <a:r>
              <a:rPr lang="zh-CN" altLang="en-US" dirty="0" smtClean="0"/>
              <a:t>  语句块：多个语句可放在 “</a:t>
            </a:r>
            <a:r>
              <a:rPr lang="en-US" altLang="zh-CN" dirty="0" smtClean="0"/>
              <a:t>{”</a:t>
            </a:r>
            <a:r>
              <a:rPr lang="zh-CN" altLang="en-US" dirty="0" smtClean="0"/>
              <a:t>和“</a:t>
            </a:r>
            <a:r>
              <a:rPr lang="en-US" altLang="zh-CN" dirty="0" smtClean="0"/>
              <a:t>}”</a:t>
            </a:r>
            <a:r>
              <a:rPr lang="zh-CN" altLang="en-US" dirty="0" smtClean="0"/>
              <a:t>内，形成一个</a:t>
            </a:r>
            <a:r>
              <a:rPr lang="zh-CN" altLang="en-US" dirty="0" smtClean="0">
                <a:solidFill>
                  <a:srgbClr val="FF0000"/>
                </a:solidFill>
              </a:rPr>
              <a:t>语句块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  JavaScript</a:t>
            </a:r>
            <a:r>
              <a:rPr lang="zh-CN" altLang="en-US" dirty="0" smtClean="0"/>
              <a:t>代码的</a:t>
            </a:r>
            <a:r>
              <a:rPr lang="zh-CN" altLang="en-US" dirty="0" smtClean="0">
                <a:solidFill>
                  <a:srgbClr val="FF0000"/>
                </a:solidFill>
              </a:rPr>
              <a:t>执行次序</a:t>
            </a:r>
            <a:r>
              <a:rPr lang="zh-CN" altLang="en-US" dirty="0" smtClean="0"/>
              <a:t>与书写次序相同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zh-CN" altLang="en-US" dirty="0" smtClean="0"/>
              <a:t>语句块举例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mtClean="0"/>
              <a:t>JS</a:t>
            </a:r>
            <a:r>
              <a:rPr lang="zh-CN" altLang="en-US" smtClean="0"/>
              <a:t>语句块</a:t>
            </a: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383643" y="5674168"/>
            <a:ext cx="313980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demo1-2-2</a:t>
            </a:r>
            <a:r>
              <a:rPr lang="en-US" altLang="zh-CN"/>
              <a:t>.html</a:t>
            </a:r>
            <a:endParaRPr lang="zh-CN" altLang="en-US"/>
          </a:p>
        </p:txBody>
      </p:sp>
      <p:pic>
        <p:nvPicPr>
          <p:cNvPr id="5" name="图片 4" descr="1-2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3460" y="3536950"/>
            <a:ext cx="7959725" cy="213741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可以</a:t>
            </a:r>
            <a:r>
              <a:rPr lang="zh-CN" altLang="en-US" dirty="0"/>
              <a:t>添加注释来对 </a:t>
            </a:r>
            <a:r>
              <a:rPr lang="en-US" altLang="zh-CN" dirty="0"/>
              <a:t>JavaScript </a:t>
            </a:r>
            <a:r>
              <a:rPr lang="zh-CN" altLang="en-US" dirty="0"/>
              <a:t>进行解释</a:t>
            </a:r>
            <a:r>
              <a:rPr lang="zh-CN" altLang="en-US" dirty="0" smtClean="0"/>
              <a:t>，提高</a:t>
            </a:r>
            <a:r>
              <a:rPr lang="zh-CN" altLang="en-US" dirty="0"/>
              <a:t>代码的可读性</a:t>
            </a:r>
            <a:r>
              <a:rPr lang="zh-CN" altLang="en-US" dirty="0" smtClean="0"/>
              <a:t>。</a:t>
            </a:r>
            <a:r>
              <a:rPr lang="en-US" altLang="zh-CN" dirty="0"/>
              <a:t>JavaScript </a:t>
            </a:r>
            <a:r>
              <a:rPr lang="zh-CN" altLang="en-US" dirty="0"/>
              <a:t>不会执行注释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JS</a:t>
            </a:r>
            <a:r>
              <a:rPr lang="zh-CN" altLang="en-US" dirty="0" smtClean="0"/>
              <a:t>单行</a:t>
            </a:r>
            <a:r>
              <a:rPr lang="zh-CN" altLang="en-US" dirty="0"/>
              <a:t>注释：</a:t>
            </a:r>
            <a:r>
              <a:rPr lang="en-US" altLang="zh-CN" dirty="0" smtClean="0">
                <a:solidFill>
                  <a:srgbClr val="FF0000"/>
                </a:solidFill>
              </a:rPr>
              <a:t>//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JS</a:t>
            </a:r>
            <a:r>
              <a:rPr lang="zh-CN" altLang="en-US" dirty="0" smtClean="0"/>
              <a:t>多</a:t>
            </a:r>
            <a:r>
              <a:rPr lang="zh-CN" altLang="en-US" dirty="0"/>
              <a:t>行注释：</a:t>
            </a:r>
            <a:r>
              <a:rPr lang="en-US" altLang="zh-CN" dirty="0">
                <a:solidFill>
                  <a:srgbClr val="FF0000"/>
                </a:solidFill>
              </a:rPr>
              <a:t>/*  </a:t>
            </a:r>
            <a:r>
              <a:rPr lang="en-US" altLang="zh-CN" dirty="0" smtClean="0">
                <a:solidFill>
                  <a:srgbClr val="FF0000"/>
                </a:solidFill>
              </a:rPr>
              <a:t>*/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 在 </a:t>
            </a:r>
            <a:r>
              <a:rPr lang="en-US" altLang="zh-CN" dirty="0"/>
              <a:t>HTML </a:t>
            </a:r>
            <a:r>
              <a:rPr lang="zh-CN" altLang="en-US" dirty="0"/>
              <a:t>插入</a:t>
            </a:r>
            <a:r>
              <a:rPr lang="zh-CN" altLang="en-US" dirty="0" smtClean="0"/>
              <a:t>注释： </a:t>
            </a:r>
            <a:r>
              <a:rPr lang="en-US" altLang="zh-CN" dirty="0" smtClean="0">
                <a:solidFill>
                  <a:schemeClr val="tx1"/>
                </a:solidFill>
              </a:rPr>
              <a:t>&lt;!-- </a:t>
            </a:r>
            <a:r>
              <a:rPr lang="zh-CN" altLang="en-US" dirty="0" smtClean="0">
                <a:solidFill>
                  <a:schemeClr val="tx1"/>
                </a:solidFill>
              </a:rPr>
              <a:t>注释内容 </a:t>
            </a:r>
            <a:r>
              <a:rPr lang="en-US" altLang="zh-CN" dirty="0">
                <a:solidFill>
                  <a:schemeClr val="tx1"/>
                </a:solidFill>
              </a:rPr>
              <a:t>--&gt; 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/>
              <a:t> 在</a:t>
            </a:r>
            <a:r>
              <a:rPr lang="en-US" altLang="zh-CN" dirty="0" smtClean="0"/>
              <a:t>CSS</a:t>
            </a:r>
            <a:r>
              <a:rPr lang="zh-CN" altLang="en-US" dirty="0" smtClean="0"/>
              <a:t>中插入注释： </a:t>
            </a:r>
            <a:r>
              <a:rPr lang="en-US" altLang="zh-CN" dirty="0">
                <a:solidFill>
                  <a:schemeClr val="tx1"/>
                </a:solidFill>
              </a:rPr>
              <a:t>/*  */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mtClean="0"/>
              <a:t>JS</a:t>
            </a:r>
            <a:r>
              <a:rPr lang="zh-CN" altLang="en-US" smtClean="0"/>
              <a:t>注释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 txBox="1">
            <a:spLocks noChangeArrowheads="1"/>
          </p:cNvSpPr>
          <p:nvPr/>
        </p:nvSpPr>
        <p:spPr bwMode="auto">
          <a:xfrm>
            <a:off x="2281238" y="228600"/>
            <a:ext cx="18272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3" y="150018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/>
              <a:t>JavaScript</a:t>
            </a:r>
            <a:r>
              <a:rPr lang="zh-CN" altLang="en-US" sz="2800" b="1" dirty="0"/>
              <a:t>基础语法</a:t>
            </a:r>
            <a:endParaRPr lang="zh-CN" altLang="en-US" sz="2800" b="1" dirty="0"/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</a:rPr>
              <a:t>JavaScript</a:t>
            </a:r>
            <a:r>
              <a:rPr lang="zh-CN" altLang="en-US" sz="2800" b="1" dirty="0">
                <a:solidFill>
                  <a:srgbClr val="FF0000"/>
                </a:solidFill>
              </a:rPr>
              <a:t>变量及内置数据类型</a:t>
            </a:r>
            <a:endParaRPr lang="zh-CN" altLang="en-US" sz="2800" b="1" dirty="0">
              <a:solidFill>
                <a:srgbClr val="FF0000"/>
              </a:solidFill>
            </a:endParaRP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JavaScript</a:t>
            </a:r>
            <a:r>
              <a:rPr lang="zh-CN" altLang="en-US" sz="2800" b="1" dirty="0"/>
              <a:t>流程控制结构</a:t>
            </a:r>
            <a:endParaRPr lang="zh-CN" altLang="en-US" sz="2800" b="1" dirty="0"/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JavaScript</a:t>
            </a:r>
            <a:r>
              <a:rPr lang="zh-CN" altLang="en-US" sz="2800" b="1" dirty="0"/>
              <a:t>的基本代码规范</a:t>
            </a:r>
            <a:endParaRPr lang="zh-CN" altLang="en-US" sz="2800" b="1" dirty="0"/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/>
              <a:t>调试工具的使用</a:t>
            </a:r>
            <a:endParaRPr lang="en-US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1.0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3.1415926…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'hello'</a:t>
            </a:r>
            <a:r>
              <a:rPr lang="zh-CN" altLang="en-US" dirty="0" smtClean="0"/>
              <a:t>、</a:t>
            </a:r>
            <a:r>
              <a:rPr lang="en-US" altLang="zh-CN" dirty="0" smtClean="0"/>
              <a:t>"world"</a:t>
            </a:r>
            <a:r>
              <a:rPr lang="zh-CN" altLang="en-US" dirty="0" smtClean="0"/>
              <a:t>、 </a:t>
            </a:r>
            <a:r>
              <a:rPr lang="en-US" altLang="zh-CN" dirty="0" smtClean="0"/>
              <a:t>"34" …</a:t>
            </a:r>
            <a:endParaRPr lang="en-US" altLang="zh-CN" dirty="0" smtClean="0"/>
          </a:p>
          <a:p>
            <a:r>
              <a:rPr lang="en-US" altLang="zh-CN" dirty="0" smtClean="0"/>
              <a:t> true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false</a:t>
            </a:r>
            <a:endParaRPr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字面值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3067</Words>
  <Application>WPS 演示</Application>
  <PresentationFormat>自定义</PresentationFormat>
  <Paragraphs>310</Paragraphs>
  <Slides>37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2" baseType="lpstr">
      <vt:lpstr>Arial</vt:lpstr>
      <vt:lpstr>宋体</vt:lpstr>
      <vt:lpstr>Wingdings</vt:lpstr>
      <vt:lpstr>微软雅黑</vt:lpstr>
      <vt:lpstr>Office 主题</vt:lpstr>
      <vt:lpstr>Web开发（二）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onest</cp:lastModifiedBy>
  <cp:revision>2632</cp:revision>
  <cp:lastPrinted>2411-12-30T00:00:00Z</cp:lastPrinted>
  <dcterms:created xsi:type="dcterms:W3CDTF">2003-05-12T10:17:00Z</dcterms:created>
  <dcterms:modified xsi:type="dcterms:W3CDTF">2017-06-05T08:08:58Z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2052-10.1.0.6500</vt:lpwstr>
  </property>
</Properties>
</file>