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305" r:id="rId2"/>
    <p:sldId id="284" r:id="rId3"/>
    <p:sldId id="283" r:id="rId4"/>
    <p:sldId id="306" r:id="rId5"/>
    <p:sldId id="285" r:id="rId6"/>
    <p:sldId id="311" r:id="rId7"/>
    <p:sldId id="286" r:id="rId8"/>
    <p:sldId id="296" r:id="rId9"/>
    <p:sldId id="297" r:id="rId10"/>
    <p:sldId id="312" r:id="rId11"/>
    <p:sldId id="307" r:id="rId12"/>
    <p:sldId id="289" r:id="rId13"/>
    <p:sldId id="313" r:id="rId14"/>
    <p:sldId id="290" r:id="rId15"/>
    <p:sldId id="302" r:id="rId16"/>
    <p:sldId id="303" r:id="rId17"/>
    <p:sldId id="310" r:id="rId18"/>
    <p:sldId id="301" r:id="rId19"/>
    <p:sldId id="298" r:id="rId20"/>
    <p:sldId id="308" r:id="rId21"/>
    <p:sldId id="315" r:id="rId22"/>
    <p:sldId id="294" r:id="rId23"/>
    <p:sldId id="316" r:id="rId24"/>
    <p:sldId id="317" r:id="rId25"/>
    <p:sldId id="299" r:id="rId26"/>
    <p:sldId id="300" r:id="rId27"/>
    <p:sldId id="271" r:id="rId28"/>
    <p:sldId id="30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00CC"/>
    <a:srgbClr val="00660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91738" autoAdjust="0"/>
  </p:normalViewPr>
  <p:slideViewPr>
    <p:cSldViewPr>
      <p:cViewPr varScale="1">
        <p:scale>
          <a:sx n="74" d="100"/>
          <a:sy n="74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CB6-18B8-413C-B318-A699700D3BD1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ED35-8523-4EEF-81E9-D8096A4550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3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8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第二种声明方式是传统方式。但这两种声明方式没有区别。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0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第二种声明方式是传统方式。但这两种声明方式没有区别。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6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5393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79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638" y="6527800"/>
            <a:ext cx="34925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056313"/>
            <a:ext cx="3025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788988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jsref_replace.as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ref_obj_array.as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428875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smtClean="0"/>
              <a:t>Web</a:t>
            </a:r>
            <a:r>
              <a:rPr lang="zh-CN" altLang="en-US" sz="4800" b="1" smtClean="0"/>
              <a:t>开发（二）</a:t>
            </a:r>
            <a:endParaRPr lang="zh-CN" altLang="zh-CN" sz="4800" b="1" smtClean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857625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1-4 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字符串和数组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211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7224" y="1089819"/>
            <a:ext cx="7286625" cy="4643437"/>
          </a:xfrm>
        </p:spPr>
        <p:txBody>
          <a:bodyPr/>
          <a:lstStyle/>
          <a:p>
            <a:r>
              <a:rPr lang="en-US" altLang="zh-CN" b="1" dirty="0" smtClean="0"/>
              <a:t>replace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      用 </a:t>
            </a:r>
            <a:r>
              <a:rPr lang="en-US" altLang="zh-CN" sz="2400" dirty="0">
                <a:solidFill>
                  <a:schemeClr val="tx1"/>
                </a:solidFill>
              </a:rPr>
              <a:t>replace() </a:t>
            </a:r>
            <a:r>
              <a:rPr lang="zh-CN" altLang="en-US" sz="2400" dirty="0">
                <a:solidFill>
                  <a:schemeClr val="tx1"/>
                </a:solidFill>
              </a:rPr>
              <a:t>方法在字符串中用某些字符</a:t>
            </a:r>
            <a:r>
              <a:rPr lang="zh-CN" altLang="en-US" sz="2400" b="1" dirty="0">
                <a:solidFill>
                  <a:srgbClr val="C00000"/>
                </a:solidFill>
              </a:rPr>
              <a:t>替换</a:t>
            </a:r>
            <a:r>
              <a:rPr lang="zh-CN" altLang="en-US" sz="2400" dirty="0">
                <a:solidFill>
                  <a:schemeClr val="tx1"/>
                </a:solidFill>
              </a:rPr>
              <a:t>另一些</a:t>
            </a:r>
            <a:r>
              <a:rPr lang="zh-CN" altLang="en-US" sz="2400" b="1" dirty="0">
                <a:solidFill>
                  <a:srgbClr val="C00000"/>
                </a:solidFill>
              </a:rPr>
              <a:t>字符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例：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var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str</a:t>
            </a:r>
            <a:r>
              <a:rPr lang="en-US" altLang="zh-CN" sz="2400" dirty="0">
                <a:solidFill>
                  <a:schemeClr val="tx1"/>
                </a:solidFill>
              </a:rPr>
              <a:t>="Visit Microsoft!";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str.replace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dirty="0" err="1">
                <a:solidFill>
                  <a:schemeClr val="tx1"/>
                </a:solidFill>
              </a:rPr>
              <a:t>Visit","hello</a:t>
            </a:r>
            <a:r>
              <a:rPr lang="en-US" altLang="zh-CN" sz="2400" dirty="0" smtClean="0">
                <a:solidFill>
                  <a:schemeClr val="tx1"/>
                </a:solidFill>
              </a:rPr>
              <a:t>"));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8080"/>
                </a:solidFill>
              </a:rPr>
              <a:t>运行结果：</a:t>
            </a:r>
            <a:r>
              <a:rPr lang="en-US" altLang="zh-CN" sz="2400" dirty="0" smtClean="0">
                <a:solidFill>
                  <a:srgbClr val="008080"/>
                </a:solidFill>
              </a:rPr>
              <a:t>hello </a:t>
            </a:r>
            <a:r>
              <a:rPr lang="en-US" altLang="zh-CN" sz="2400" dirty="0">
                <a:solidFill>
                  <a:srgbClr val="008080"/>
                </a:solidFill>
              </a:rPr>
              <a:t>Microsoft</a:t>
            </a:r>
            <a:r>
              <a:rPr lang="en-US" altLang="zh-CN" sz="2400" dirty="0" smtClean="0">
                <a:solidFill>
                  <a:srgbClr val="008080"/>
                </a:solidFill>
              </a:rPr>
              <a:t>! </a:t>
            </a:r>
            <a:endParaRPr lang="en-US" altLang="zh-CN" sz="2400" dirty="0">
              <a:solidFill>
                <a:srgbClr val="00808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372200" y="2766799"/>
            <a:ext cx="1800200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sz="32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 smtClean="0"/>
              <a:t>区分大小写</a:t>
            </a:r>
            <a:endParaRPr lang="zh-CN" altLang="en-US" sz="2400" kern="0" dirty="0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7308304" y="2348880"/>
            <a:ext cx="0" cy="417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3779912" y="6114782"/>
            <a:ext cx="5508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更多：</a:t>
            </a:r>
            <a:r>
              <a:rPr lang="en-US" altLang="zh-CN" sz="1600" dirty="0" smtClean="0">
                <a:hlinkClick r:id="rId2"/>
              </a:rPr>
              <a:t>http</a:t>
            </a:r>
            <a:r>
              <a:rPr lang="en-US" altLang="zh-CN" sz="1600" dirty="0">
                <a:hlinkClick r:id="rId2"/>
              </a:rPr>
              <a:t>://</a:t>
            </a:r>
            <a:r>
              <a:rPr lang="en-US" altLang="zh-CN" sz="1600" dirty="0" smtClean="0">
                <a:hlinkClick r:id="rId2"/>
              </a:rPr>
              <a:t>www.w3school.com.cn/jsref/jsref_replace.asp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4932040" y="44624"/>
            <a:ext cx="216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这页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PPT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不需要请自行删除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</a:t>
            </a:r>
            <a:r>
              <a:rPr lang="zh-CN" altLang="en-US" sz="2800" b="1" dirty="0" smtClean="0"/>
              <a:t>数据</a:t>
            </a:r>
            <a:endParaRPr lang="zh-CN" altLang="en-US" sz="2800" b="1" dirty="0"/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使用数组表示多个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969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zh-CN" altLang="en-US" dirty="0" smtClean="0"/>
              <a:t>用来在单独的变量中存储一系列的值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本节开始的实例中：一条记录的表示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数组（</a:t>
            </a:r>
            <a:r>
              <a:rPr lang="en-US" altLang="zh-CN" dirty="0" smtClean="0">
                <a:solidFill>
                  <a:srgbClr val="FF0000"/>
                </a:solidFill>
              </a:rPr>
              <a:t>Array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sz="1100" dirty="0" smtClean="0"/>
          </a:p>
          <a:p>
            <a:r>
              <a:rPr lang="zh-CN" altLang="en-US" dirty="0" smtClean="0"/>
              <a:t>定义数组： </a:t>
            </a:r>
            <a:endParaRPr lang="en-US" altLang="zh-CN" dirty="0" smtClean="0"/>
          </a:p>
          <a:p>
            <a:pPr lvl="1"/>
            <a:r>
              <a:rPr lang="zh-CN" altLang="en-US" sz="2400" b="1" dirty="0" smtClean="0"/>
              <a:t>方式一：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通过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[ ]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方式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例：</a:t>
            </a:r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arr1 =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‘a’,‘b’,‘c’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sz="2400" b="1" dirty="0" smtClean="0"/>
              <a:t>方式二：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通过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new Array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方式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arr2 =</a:t>
            </a:r>
            <a:r>
              <a:rPr lang="en-US" altLang="zh-CN" dirty="0" smtClean="0">
                <a:solidFill>
                  <a:srgbClr val="FF0000"/>
                </a:solidFill>
              </a:rPr>
              <a:t>new Array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a’,‘b’,‘c</a:t>
            </a:r>
            <a:r>
              <a:rPr lang="en-US" altLang="zh-CN" dirty="0" smtClean="0"/>
              <a:t>’);</a:t>
            </a:r>
          </a:p>
          <a:p>
            <a:pPr marL="489812" lvl="1" indent="0">
              <a:buNone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268760"/>
            <a:ext cx="7628382" cy="4392488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new Array</a:t>
            </a:r>
            <a:r>
              <a:rPr lang="zh-CN" altLang="en-US" sz="2400" dirty="0" smtClean="0">
                <a:solidFill>
                  <a:srgbClr val="FF0000"/>
                </a:solidFill>
              </a:rPr>
              <a:t>方式定义数组时有三种形式：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zh-CN" altLang="zh-CN" sz="2400" dirty="0" smtClean="0">
                <a:solidFill>
                  <a:srgbClr val="FF0000"/>
                </a:solidFill>
                <a:latin typeface="Calibri"/>
              </a:rPr>
              <a:t>①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arr1 =</a:t>
            </a:r>
            <a:r>
              <a:rPr lang="en-US" altLang="zh-CN" sz="2400" dirty="0">
                <a:solidFill>
                  <a:srgbClr val="FF0000"/>
                </a:solidFill>
              </a:rPr>
              <a:t>new Array</a:t>
            </a:r>
            <a:r>
              <a:rPr lang="en-US" altLang="zh-CN" sz="2400" dirty="0" smtClean="0"/>
              <a:t>( );</a:t>
            </a:r>
          </a:p>
          <a:p>
            <a:pPr marL="168275" lvl="1" indent="0">
              <a:buNone/>
            </a:pPr>
            <a:r>
              <a:rPr lang="zh-CN" altLang="en-US" sz="2400" dirty="0">
                <a:latin typeface="Calibri"/>
              </a:rPr>
              <a:t> </a:t>
            </a:r>
            <a:r>
              <a:rPr lang="zh-CN" altLang="en-US" sz="2400" dirty="0" smtClean="0">
                <a:latin typeface="Calibri"/>
              </a:rPr>
              <a:t>    数组初始化，</a:t>
            </a:r>
            <a:r>
              <a:rPr lang="zh-CN" altLang="en-US" sz="2400" dirty="0">
                <a:latin typeface="Calibri"/>
              </a:rPr>
              <a:t>参数为空</a:t>
            </a:r>
            <a:endParaRPr lang="en-US" altLang="zh-CN" sz="2400" dirty="0" smtClean="0">
              <a:latin typeface="Calibri"/>
            </a:endParaRPr>
          </a:p>
          <a:p>
            <a:pPr marL="168275" lvl="1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alibri"/>
              </a:rPr>
              <a:t>②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arr2 </a:t>
            </a:r>
            <a:r>
              <a:rPr lang="en-US" altLang="zh-CN" sz="2400" dirty="0" smtClean="0"/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new </a:t>
            </a:r>
            <a:r>
              <a:rPr lang="en-US" altLang="zh-CN" sz="2400" dirty="0" smtClean="0">
                <a:solidFill>
                  <a:srgbClr val="FF0000"/>
                </a:solidFill>
              </a:rPr>
              <a:t>Array</a:t>
            </a:r>
            <a:r>
              <a:rPr lang="en-US" altLang="zh-CN" sz="2400" dirty="0" smtClean="0"/>
              <a:t>(3);</a:t>
            </a:r>
          </a:p>
          <a:p>
            <a:pPr marL="168275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libri"/>
              </a:rPr>
              <a:t>     </a:t>
            </a:r>
            <a:r>
              <a:rPr lang="zh-CN" altLang="en-US" sz="2400" dirty="0" smtClean="0">
                <a:latin typeface="Calibri"/>
              </a:rPr>
              <a:t>定义为数组元素个数为</a:t>
            </a:r>
            <a:r>
              <a:rPr lang="en-US" altLang="zh-CN" sz="2400" dirty="0" smtClean="0">
                <a:latin typeface="Calibri"/>
              </a:rPr>
              <a:t>3</a:t>
            </a:r>
          </a:p>
          <a:p>
            <a:pPr marL="168275" lvl="1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alibri"/>
              </a:rPr>
              <a:t>③</a:t>
            </a:r>
            <a:r>
              <a:rPr lang="zh-CN" altLang="en-US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arr3 =</a:t>
            </a:r>
            <a:r>
              <a:rPr lang="en-US" altLang="zh-CN" sz="2400" dirty="0" smtClean="0">
                <a:solidFill>
                  <a:srgbClr val="FF0000"/>
                </a:solidFill>
              </a:rPr>
              <a:t>new </a:t>
            </a:r>
            <a:r>
              <a:rPr lang="en-US" altLang="zh-CN" sz="2400" dirty="0">
                <a:solidFill>
                  <a:srgbClr val="FF0000"/>
                </a:solidFill>
              </a:rPr>
              <a:t>Array</a:t>
            </a:r>
            <a:r>
              <a:rPr lang="en-US" altLang="zh-CN" sz="2400" dirty="0"/>
              <a:t>(‘</a:t>
            </a:r>
            <a:r>
              <a:rPr lang="en-US" altLang="zh-CN" sz="2400" dirty="0" err="1"/>
              <a:t>a’,‘b’,‘c</a:t>
            </a:r>
            <a:r>
              <a:rPr lang="en-US" altLang="zh-CN" sz="2400" dirty="0" smtClean="0"/>
              <a:t>’);</a:t>
            </a:r>
          </a:p>
          <a:p>
            <a:pPr marL="168275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定义数组元素的值</a:t>
            </a:r>
            <a:endParaRPr lang="en-US" altLang="zh-CN" sz="2400" dirty="0" smtClean="0"/>
          </a:p>
          <a:p>
            <a:pPr marL="489812" lvl="1" indent="0">
              <a:buNone/>
            </a:pPr>
            <a:endParaRPr lang="en-US" altLang="zh-CN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定义数组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80112" y="6133946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demo1-4-2.</a:t>
            </a:r>
            <a:r>
              <a:rPr lang="zh-CN" altLang="en-US" dirty="0"/>
              <a:t>定义数组</a:t>
            </a:r>
            <a:r>
              <a:rPr lang="en-US" altLang="zh-CN" dirty="0"/>
              <a:t>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1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二维数组的实现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</p:spPr>
        <p:txBody>
          <a:bodyPr/>
          <a:lstStyle/>
          <a:p>
            <a:r>
              <a:rPr lang="zh-CN" altLang="en-US" dirty="0" smtClean="0"/>
              <a:t>多条记录的表示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 smtClean="0"/>
              <a:t>var</a:t>
            </a:r>
            <a:r>
              <a:rPr lang="en-US" altLang="zh-CN" b="1" dirty="0" smtClean="0"/>
              <a:t> msg=</a:t>
            </a:r>
            <a:r>
              <a:rPr lang="en-US" altLang="zh-CN" b="1" dirty="0" smtClean="0">
                <a:solidFill>
                  <a:srgbClr val="FF0000"/>
                </a:solidFill>
              </a:rPr>
              <a:t>[ </a:t>
            </a:r>
            <a:r>
              <a:rPr lang="en-US" altLang="zh-CN" b="1" dirty="0" smtClean="0"/>
              <a:t>[ </a:t>
            </a:r>
            <a:r>
              <a:rPr lang="en-US" altLang="zh-CN" b="1" dirty="0"/>
              <a:t>‘</a:t>
            </a:r>
            <a:r>
              <a:rPr lang="zh-CN" altLang="en-US" b="1" dirty="0"/>
              <a:t>张三</a:t>
            </a:r>
            <a:r>
              <a:rPr lang="en-US" altLang="zh-CN" b="1" dirty="0"/>
              <a:t>’,  ‘</a:t>
            </a:r>
            <a:r>
              <a:rPr lang="zh-CN" altLang="en-US" b="1" dirty="0"/>
              <a:t>男</a:t>
            </a:r>
            <a:r>
              <a:rPr lang="en-US" altLang="zh-CN" b="1" dirty="0"/>
              <a:t>’,  18 ],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b="1" dirty="0"/>
              <a:t>		       </a:t>
            </a:r>
            <a:r>
              <a:rPr lang="en-US" altLang="zh-CN" b="1" dirty="0" smtClean="0"/>
              <a:t>           [‘</a:t>
            </a:r>
            <a:r>
              <a:rPr lang="zh-CN" altLang="en-US" b="1" dirty="0"/>
              <a:t>李四</a:t>
            </a:r>
            <a:r>
              <a:rPr lang="en-US" altLang="zh-CN" b="1" dirty="0"/>
              <a:t>’,  ‘</a:t>
            </a:r>
            <a:r>
              <a:rPr lang="zh-CN" altLang="en-US" b="1" dirty="0"/>
              <a:t>女</a:t>
            </a:r>
            <a:r>
              <a:rPr lang="en-US" altLang="zh-CN" b="1" dirty="0"/>
              <a:t>’,  16 ],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b="1" dirty="0"/>
              <a:t>                        ……      </a:t>
            </a:r>
          </a:p>
          <a:p>
            <a:pPr marL="489812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      ]</a:t>
            </a:r>
            <a:r>
              <a:rPr lang="en-US" altLang="zh-CN" b="1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61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arr1[0]</a:t>
            </a:r>
          </a:p>
          <a:p>
            <a:pPr lvl="1"/>
            <a:r>
              <a:rPr lang="en-US" altLang="zh-CN" dirty="0" smtClean="0"/>
              <a:t>arr1[1]</a:t>
            </a:r>
          </a:p>
          <a:p>
            <a:pPr lvl="1"/>
            <a:r>
              <a:rPr lang="en-US" altLang="zh-CN" dirty="0" smtClean="0"/>
              <a:t>….</a:t>
            </a:r>
          </a:p>
          <a:p>
            <a:pPr lvl="1"/>
            <a:endParaRPr lang="en-US" altLang="zh-CN" sz="900" dirty="0"/>
          </a:p>
          <a:p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msg</a:t>
            </a:r>
            <a:r>
              <a:rPr lang="en-US" altLang="zh-CN" dirty="0" smtClean="0"/>
              <a:t>[0][0]</a:t>
            </a:r>
          </a:p>
          <a:p>
            <a:pPr lvl="1"/>
            <a:r>
              <a:rPr lang="en-US" altLang="zh-CN" dirty="0" err="1" smtClean="0"/>
              <a:t>msg</a:t>
            </a:r>
            <a:r>
              <a:rPr lang="en-US" altLang="zh-CN" dirty="0" smtClean="0"/>
              <a:t>[0][1]</a:t>
            </a:r>
          </a:p>
          <a:p>
            <a:pPr lvl="1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访问数组中的元素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返回数组长度的整数值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 = arr1.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length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获取数组长度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432415"/>
              </p:ext>
            </p:extLst>
          </p:nvPr>
        </p:nvGraphicFramePr>
        <p:xfrm>
          <a:off x="899592" y="1268760"/>
          <a:ext cx="7416824" cy="374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688632"/>
              </a:tblGrid>
              <a:tr h="639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13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join()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把数组的所有元素放入一个字符串。元素通过指定的分隔符进行分隔。</a:t>
                      </a:r>
                    </a:p>
                  </a:txBody>
                  <a:tcPr anchor="ctr"/>
                </a:tc>
              </a:tr>
              <a:tr h="639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pop()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删除并返回数组的最后一个元素 </a:t>
                      </a:r>
                    </a:p>
                  </a:txBody>
                  <a:tcPr anchor="ctr"/>
                </a:tc>
              </a:tr>
              <a:tr h="9133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push()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向数组的末尾添加一个或更多元素，并</a:t>
                      </a:r>
                      <a:br>
                        <a:rPr lang="zh-CN" altLang="en-US" sz="2400" dirty="0" smtClean="0"/>
                      </a:br>
                      <a:r>
                        <a:rPr lang="zh-CN" altLang="en-US" sz="2400" dirty="0" smtClean="0"/>
                        <a:t>返回新的长度 </a:t>
                      </a:r>
                    </a:p>
                  </a:txBody>
                  <a:tcPr anchor="ctr"/>
                </a:tc>
              </a:tr>
              <a:tr h="639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shift()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删除并返回数组的第一个元素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数组操作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99592" y="5157192"/>
            <a:ext cx="717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更多参考：</a:t>
            </a:r>
            <a:r>
              <a:rPr lang="en-US" altLang="zh-CN" sz="2000" dirty="0">
                <a:hlinkClick r:id="rId2"/>
              </a:rPr>
              <a:t>http://www.w3school.com.cn/js/jsref_obj_array.asp</a:t>
            </a:r>
            <a:endParaRPr lang="zh-CN" altLang="en-US" sz="20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253163" y="6159500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demo1-4-2.html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数组中的元素可以是不同的数据类型</a:t>
            </a:r>
            <a:endParaRPr lang="en-US" altLang="zh-CN" dirty="0"/>
          </a:p>
          <a:p>
            <a:r>
              <a:rPr lang="zh-CN" altLang="en-US" dirty="0" smtClean="0"/>
              <a:t>数组长度可变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中数组的特性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16"/>
          <a:stretch/>
        </p:blipFill>
        <p:spPr bwMode="auto">
          <a:xfrm>
            <a:off x="1115616" y="2924944"/>
            <a:ext cx="709753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5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267744" y="2492896"/>
            <a:ext cx="5876105" cy="3436434"/>
          </a:xfrm>
        </p:spPr>
        <p:txBody>
          <a:bodyPr/>
          <a:lstStyle/>
          <a:p>
            <a:r>
              <a:rPr lang="zh-CN" altLang="en-US" dirty="0" smtClean="0"/>
              <a:t>动手做：</a:t>
            </a:r>
            <a:r>
              <a:rPr lang="en-US" altLang="zh-CN" dirty="0" smtClean="0"/>
              <a:t>demo1-4-3.html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创建一个二维数组，存储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条帖子的内容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试一试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071563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74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980728"/>
            <a:ext cx="7560840" cy="4643437"/>
          </a:xfrm>
        </p:spPr>
        <p:txBody>
          <a:bodyPr/>
          <a:lstStyle/>
          <a:p>
            <a:pPr lvl="0"/>
            <a:r>
              <a:rPr lang="zh-CN" altLang="en-US" sz="2400" kern="0" dirty="0"/>
              <a:t>有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条帖子，欲放到一个表格中，每一条帖子包含（标题、发帖人</a:t>
            </a:r>
            <a:r>
              <a:rPr lang="zh-CN" altLang="en-US" sz="2400" kern="0" dirty="0" smtClean="0"/>
              <a:t>、</a:t>
            </a:r>
            <a:r>
              <a:rPr lang="zh-CN" altLang="en-US" sz="2400" kern="0" dirty="0"/>
              <a:t>帖子</a:t>
            </a:r>
            <a:r>
              <a:rPr lang="zh-CN" altLang="en-US" sz="2400" kern="0" dirty="0" smtClean="0"/>
              <a:t>概览</a:t>
            </a:r>
            <a:r>
              <a:rPr lang="zh-CN" altLang="en-US" sz="2400" kern="0" dirty="0"/>
              <a:t>、发贴时间）</a:t>
            </a:r>
            <a:r>
              <a:rPr lang="zh-CN" altLang="en-US" sz="2400" kern="0" dirty="0" smtClean="0"/>
              <a:t>信息。</a:t>
            </a:r>
            <a:endParaRPr lang="en-US" altLang="zh-CN" sz="2400" kern="0" dirty="0"/>
          </a:p>
          <a:p>
            <a:pPr lvl="0"/>
            <a:r>
              <a:rPr lang="zh-CN" altLang="en-US" sz="2400" kern="0" dirty="0"/>
              <a:t>要求在表格</a:t>
            </a:r>
            <a:r>
              <a:rPr lang="zh-CN" altLang="en-US" sz="2400" kern="0" dirty="0" smtClean="0"/>
              <a:t>的“帖子概览”列中</a:t>
            </a:r>
            <a:r>
              <a:rPr lang="zh-CN" altLang="en-US" sz="2400" kern="0" dirty="0"/>
              <a:t>，只显示前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个</a:t>
            </a:r>
            <a:r>
              <a:rPr lang="zh-CN" altLang="en-US" sz="2400" kern="0" dirty="0" smtClean="0"/>
              <a:t>字</a:t>
            </a:r>
            <a:endParaRPr lang="en-US" altLang="zh-CN" sz="2400" kern="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先看问题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7" r="55185" b="59602"/>
          <a:stretch/>
        </p:blipFill>
        <p:spPr bwMode="auto">
          <a:xfrm>
            <a:off x="467544" y="2820099"/>
            <a:ext cx="8352928" cy="305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使用字符串表示单个</a:t>
            </a:r>
            <a:r>
              <a:rPr lang="zh-CN" altLang="en-US" sz="2800" b="1" dirty="0" smtClean="0"/>
              <a:t>数据</a:t>
            </a:r>
            <a:endParaRPr lang="zh-CN" altLang="en-US" sz="2800" b="1" dirty="0"/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</a:t>
            </a:r>
            <a:r>
              <a:rPr lang="zh-CN" altLang="en-US" sz="2800" b="1" dirty="0" smtClean="0"/>
              <a:t>数据</a:t>
            </a:r>
            <a:endParaRPr lang="zh-CN" altLang="en-US" sz="2800" b="1" dirty="0"/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遍历数组把数据写入表格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286318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循环遍历数组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for … in</a:t>
            </a:r>
            <a:r>
              <a:rPr lang="zh-CN" altLang="en-US" dirty="0" smtClean="0"/>
              <a:t>语句遍历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语句</a:t>
            </a:r>
            <a:r>
              <a:rPr lang="zh-CN" altLang="en-US" dirty="0"/>
              <a:t>遍历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77495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循环遍历数组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52479"/>
            <a:ext cx="7176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index = 0 ; index &lt;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;  ++index)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依次处理每个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index 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77495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for…in</a:t>
            </a:r>
            <a:r>
              <a:rPr lang="zh-CN" altLang="en-US" dirty="0" smtClean="0"/>
              <a:t>循环遍历数组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933" y="3717032"/>
            <a:ext cx="7176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new Array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依次处理每个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[item]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7548" y="2060848"/>
            <a:ext cx="7536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for...in </a:t>
            </a:r>
            <a:r>
              <a:rPr lang="zh-CN" altLang="en-US" sz="2400" dirty="0"/>
              <a:t>语句用于</a:t>
            </a:r>
            <a:r>
              <a:rPr lang="zh-CN" altLang="en-US" sz="2400" b="1" dirty="0">
                <a:solidFill>
                  <a:srgbClr val="FF0000"/>
                </a:solidFill>
              </a:rPr>
              <a:t>遍历数组</a:t>
            </a:r>
            <a:r>
              <a:rPr lang="zh-CN" altLang="en-US" sz="2400" dirty="0"/>
              <a:t>或者</a:t>
            </a:r>
            <a:r>
              <a:rPr lang="zh-CN" altLang="en-US" sz="2400" b="1" dirty="0">
                <a:solidFill>
                  <a:srgbClr val="0070C0"/>
                </a:solidFill>
              </a:rPr>
              <a:t>对象的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属性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9556" y="2924944"/>
            <a:ext cx="7248868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语法：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  <a:cs typeface="宋体" pitchFamily="2" charset="-122"/>
              </a:rPr>
              <a:t>变量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in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数组</a:t>
            </a:r>
            <a:r>
              <a:rPr lang="en-US" altLang="zh-CN" sz="2400" dirty="0" smtClean="0">
                <a:solidFill>
                  <a:srgbClr val="000000"/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  <a:cs typeface="宋体" pitchFamily="2" charset="-122"/>
              </a:rPr>
              <a:t>对象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) {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//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执行代码 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444208" y="5948412"/>
            <a:ext cx="192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demo1-4-3.html</a:t>
            </a:r>
          </a:p>
        </p:txBody>
      </p:sp>
    </p:spTree>
    <p:extLst>
      <p:ext uri="{BB962C8B-B14F-4D97-AF65-F5344CB8AC3E}">
        <p14:creationId xmlns:p14="http://schemas.microsoft.com/office/powerpoint/2010/main" val="41733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77495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函数遍历数组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548" y="3503930"/>
            <a:ext cx="7176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new Array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arr.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alert(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value);//value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既数组元素</a:t>
            </a:r>
            <a:endParaRPr lang="en-US" altLang="zh-CN" sz="24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7548" y="2060848"/>
            <a:ext cx="7536900" cy="66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en-US" sz="2800" b="1" dirty="0">
                <a:solidFill>
                  <a:srgbClr val="FF0000"/>
                </a:solidFill>
              </a:rPr>
              <a:t>函数从头到尾把数组遍历一遍。</a:t>
            </a:r>
            <a:endParaRPr lang="zh-CN" alt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9556" y="2924944"/>
            <a:ext cx="7752924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语法：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j-ea"/>
                <a:ea typeface="+mj-ea"/>
                <a:cs typeface="宋体" pitchFamily="2" charset="-122"/>
              </a:rPr>
              <a:t>arr.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for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+mj-ea"/>
                <a:ea typeface="+mj-ea"/>
                <a:cs typeface="宋体" pitchFamily="2" charset="-122"/>
              </a:rPr>
              <a:t>Each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function(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cs typeface="宋体" pitchFamily="2" charset="-122"/>
              </a:rPr>
              <a:t>数组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cs typeface="宋体" pitchFamily="2" charset="-122"/>
              </a:rPr>
              <a:t>元素，索引，数组本身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  <a:cs typeface="宋体" pitchFamily="2" charset="-122"/>
              </a:rPr>
              <a:t>)</a:t>
            </a:r>
            <a:r>
              <a:rPr lang="en-US" altLang="zh-CN" sz="2400" dirty="0" smtClean="0">
                <a:solidFill>
                  <a:srgbClr val="C00000"/>
                </a:solidFill>
                <a:latin typeface="+mj-ea"/>
                <a:ea typeface="+mj-ea"/>
                <a:cs typeface="宋体" pitchFamily="2" charset="-122"/>
              </a:rPr>
              <a:t>{}</a:t>
            </a:r>
            <a:r>
              <a:rPr lang="zh-CN" altLang="en-US" sz="2400" dirty="0" smtClean="0">
                <a:solidFill>
                  <a:srgbClr val="0000CC"/>
                </a:solidFill>
                <a:latin typeface="+mj-ea"/>
                <a:ea typeface="+mj-ea"/>
                <a:cs typeface="宋体" pitchFamily="2" charset="-122"/>
              </a:rPr>
              <a:t>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508104" y="1412776"/>
            <a:ext cx="1656184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不兼容</a:t>
            </a:r>
          </a:p>
        </p:txBody>
      </p:sp>
      <p:sp>
        <p:nvSpPr>
          <p:cNvPr id="8" name="矩形 7"/>
          <p:cNvSpPr/>
          <p:nvPr/>
        </p:nvSpPr>
        <p:spPr>
          <a:xfrm>
            <a:off x="6444208" y="5948412"/>
            <a:ext cx="192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demo1-4-4.html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93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继续</a:t>
            </a:r>
            <a:r>
              <a:rPr lang="zh-CN" altLang="en-US" dirty="0" smtClean="0"/>
              <a:t>做</a:t>
            </a:r>
            <a:r>
              <a:rPr lang="en-US" altLang="zh-CN" dirty="0" smtClean="0"/>
              <a:t>demo1-4-5.html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 smtClean="0"/>
              <a:t>把创建好的帖子信息的二维数组，遍历输出</a:t>
            </a:r>
            <a:endParaRPr lang="en-US" altLang="zh-CN" sz="2400" dirty="0" smtClean="0"/>
          </a:p>
          <a:p>
            <a:pPr marL="489812" lvl="1" indent="0">
              <a:buNone/>
            </a:pPr>
            <a:r>
              <a:rPr lang="zh-CN" altLang="en-US" sz="2400" dirty="0" smtClean="0"/>
              <a:t>到表格中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添加上帖子概览功能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500570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数组创建：</a:t>
            </a:r>
            <a:r>
              <a:rPr lang="en-US" altLang="zh-CN" dirty="0" smtClean="0"/>
              <a:t>[ ]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数组遍历：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</a:t>
            </a:r>
            <a:endParaRPr lang="en-US" altLang="zh-CN" dirty="0" smtClean="0"/>
          </a:p>
          <a:p>
            <a:pPr marL="342900" lvl="1" indent="-342900">
              <a:buClrTx/>
              <a:buSzPct val="80000"/>
              <a:buBlip>
                <a:blip r:embed="rId2"/>
              </a:buBlip>
            </a:pPr>
            <a:r>
              <a:rPr lang="zh-CN" altLang="en-US" sz="2800" dirty="0" smtClean="0"/>
              <a:t>数组元素的访问：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[0][1</a:t>
            </a:r>
            <a:r>
              <a:rPr lang="en-US" altLang="zh-CN" sz="2800" dirty="0" smtClean="0"/>
              <a:t>]</a:t>
            </a:r>
          </a:p>
          <a:p>
            <a:r>
              <a:rPr lang="zh-CN" altLang="en-US" dirty="0" smtClean="0"/>
              <a:t>数组常用操作：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数组长度：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其它操作操作：详见参考手册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字符串的定义和作用</a:t>
            </a:r>
            <a:endParaRPr lang="en-US" altLang="zh-CN" dirty="0" smtClean="0"/>
          </a:p>
          <a:p>
            <a:r>
              <a:rPr lang="zh-CN" altLang="en-US" dirty="0" smtClean="0"/>
              <a:t>字符串的常用操作</a:t>
            </a:r>
            <a:endParaRPr lang="en-US" altLang="zh-CN" dirty="0" smtClean="0"/>
          </a:p>
          <a:p>
            <a:r>
              <a:rPr lang="zh-CN" altLang="en-US" dirty="0" smtClean="0"/>
              <a:t>数组的创建</a:t>
            </a:r>
            <a:endParaRPr lang="en-US" altLang="zh-CN" dirty="0" smtClean="0"/>
          </a:p>
          <a:p>
            <a:r>
              <a:rPr lang="zh-CN" altLang="en-US" dirty="0" smtClean="0"/>
              <a:t>数组元素的访问</a:t>
            </a:r>
            <a:endParaRPr lang="en-US" altLang="zh-CN" dirty="0" smtClean="0"/>
          </a:p>
          <a:p>
            <a:r>
              <a:rPr lang="zh-CN" altLang="en-US" dirty="0" smtClean="0"/>
              <a:t>数组元素的遍历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本节小结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71500" y="3143250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/>
              <a:t>Thank </a:t>
            </a:r>
            <a:r>
              <a:rPr lang="en-US" altLang="zh-CN" sz="5400" smtClean="0">
                <a:solidFill>
                  <a:srgbClr val="FF0000"/>
                </a:solidFill>
              </a:rPr>
              <a:t>You</a:t>
            </a:r>
            <a:r>
              <a:rPr lang="zh-CN" altLang="en-US" sz="5400" smtClean="0"/>
              <a:t>！</a:t>
            </a:r>
            <a:endParaRPr lang="zh-CN" altLang="zh-CN" sz="5400" smtClean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kern="0" dirty="0" smtClean="0"/>
              <a:t>如何表示各个单元格的</a:t>
            </a:r>
            <a:r>
              <a:rPr lang="zh-CN" altLang="en-US" kern="0" dirty="0"/>
              <a:t>信息</a:t>
            </a:r>
            <a:r>
              <a:rPr lang="zh-CN" altLang="en-US" kern="0" dirty="0" smtClean="0"/>
              <a:t>？</a:t>
            </a:r>
            <a:endParaRPr lang="en-US" altLang="zh-CN" kern="0" dirty="0"/>
          </a:p>
          <a:p>
            <a:pPr lvl="0"/>
            <a:r>
              <a:rPr lang="zh-CN" altLang="en-US" kern="0" dirty="0" smtClean="0"/>
              <a:t>如何表示一条记录的</a:t>
            </a:r>
            <a:r>
              <a:rPr lang="zh-CN" altLang="en-US" kern="0" dirty="0"/>
              <a:t>信息</a:t>
            </a:r>
            <a:r>
              <a:rPr lang="zh-CN" altLang="en-US" kern="0" dirty="0" smtClean="0"/>
              <a:t>？如何表示全部</a:t>
            </a:r>
            <a:r>
              <a:rPr lang="en-US" altLang="zh-CN" kern="0" dirty="0" smtClean="0"/>
              <a:t>100</a:t>
            </a:r>
            <a:r>
              <a:rPr lang="zh-CN" altLang="en-US" kern="0" dirty="0"/>
              <a:t>条</a:t>
            </a:r>
            <a:r>
              <a:rPr lang="zh-CN" altLang="en-US" kern="0" dirty="0" smtClean="0"/>
              <a:t>记录的信息？</a:t>
            </a:r>
            <a:endParaRPr lang="en-US" altLang="zh-CN" dirty="0" smtClean="0"/>
          </a:p>
          <a:p>
            <a:pPr lvl="0"/>
            <a:r>
              <a:rPr lang="zh-CN" altLang="en-US" kern="0" dirty="0"/>
              <a:t>如何把这些记录依次放到表格的每一行中</a:t>
            </a:r>
            <a:r>
              <a:rPr lang="zh-CN" altLang="en-US" kern="0" dirty="0" smtClean="0"/>
              <a:t>？</a:t>
            </a:r>
            <a:endParaRPr lang="en-US" altLang="zh-CN" dirty="0" smtClean="0"/>
          </a:p>
          <a:p>
            <a:pPr lvl="0"/>
            <a:r>
              <a:rPr lang="zh-CN" altLang="en-US" kern="0" dirty="0"/>
              <a:t>如何实现“帖子概览”中的文本缩略功能？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使用字符串表示单个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使用数组表示多个</a:t>
            </a:r>
            <a:r>
              <a:rPr lang="zh-CN" altLang="en-US" sz="2800" b="1" dirty="0" smtClean="0"/>
              <a:t>数据</a:t>
            </a:r>
            <a:endParaRPr lang="zh-CN" altLang="en-US" sz="2800" b="1" dirty="0"/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181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单元格</a:t>
            </a:r>
            <a:r>
              <a:rPr lang="zh-CN" altLang="en-US" dirty="0"/>
              <a:t>信息</a:t>
            </a:r>
            <a:r>
              <a:rPr lang="zh-CN" altLang="en-US" dirty="0" smtClean="0"/>
              <a:t>的</a:t>
            </a:r>
            <a:r>
              <a:rPr lang="zh-CN" altLang="en-US" dirty="0"/>
              <a:t>表示</a:t>
            </a:r>
            <a:r>
              <a:rPr lang="en-US" altLang="zh-CN" dirty="0" smtClean="0"/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字符串（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中，可以使用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类型存储字符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字符串中每个字符都有特定的位置，首字符从位置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字符串变量是由双引号或单引号来声明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400" dirty="0" smtClean="0"/>
              <a:t> text = 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dirty="0" err="1" smtClean="0"/>
              <a:t>abcdefg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en-US" altLang="zh-CN" sz="2400" dirty="0" smtClean="0"/>
              <a:t>;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052736"/>
            <a:ext cx="7286625" cy="4968552"/>
          </a:xfrm>
        </p:spPr>
        <p:txBody>
          <a:bodyPr/>
          <a:lstStyle/>
          <a:p>
            <a:r>
              <a:rPr lang="zh-CN" altLang="en-US" dirty="0" smtClean="0"/>
              <a:t>获得字符串的长度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通过字符串变量的</a:t>
            </a:r>
            <a:r>
              <a:rPr lang="en-US" altLang="zh-CN" sz="2400" dirty="0" smtClean="0">
                <a:solidFill>
                  <a:srgbClr val="FF0000"/>
                </a:solidFill>
              </a:rPr>
              <a:t>length</a:t>
            </a:r>
            <a:r>
              <a:rPr lang="zh-CN" altLang="en-US" sz="2400" dirty="0" smtClean="0"/>
              <a:t>属性获得</a:t>
            </a:r>
            <a:endParaRPr lang="en-US" altLang="zh-CN" sz="2400" dirty="0" smtClean="0"/>
          </a:p>
          <a:p>
            <a:r>
              <a:rPr lang="zh-CN" altLang="en-US" dirty="0" smtClean="0"/>
              <a:t>根据位置截取一段子串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通过字符串变量的</a:t>
            </a:r>
            <a:r>
              <a:rPr lang="en-US" altLang="zh-CN" sz="2400" dirty="0" smtClean="0">
                <a:solidFill>
                  <a:srgbClr val="FF0000"/>
                </a:solidFill>
              </a:rPr>
              <a:t>substr()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：截取的开始位置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：截取的长度</a:t>
            </a:r>
            <a:endParaRPr lang="en-US" altLang="zh-CN" dirty="0" smtClean="0"/>
          </a:p>
          <a:p>
            <a:r>
              <a:rPr lang="zh-CN" altLang="en-US" dirty="0" smtClean="0"/>
              <a:t>查找子串</a:t>
            </a:r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/>
              <a:t>方法，参数：要查找的子串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实现文本缩略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求出字符串长度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text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.length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比较帖子长度与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的关系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截取前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个字符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newText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text.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substr</a:t>
            </a:r>
            <a:r>
              <a:rPr lang="en-US" altLang="zh-CN" sz="2400" dirty="0" smtClean="0">
                <a:solidFill>
                  <a:srgbClr val="FF0000"/>
                </a:solidFill>
              </a:rPr>
              <a:t>(0, 5)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zh-CN" altLang="en-US" sz="2400" dirty="0" smtClean="0"/>
              <a:t>加上“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”符号  </a:t>
            </a:r>
            <a:r>
              <a:rPr lang="en-US" altLang="zh-CN" sz="2400" dirty="0" err="1" smtClean="0"/>
              <a:t>newText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+=</a:t>
            </a:r>
            <a:r>
              <a:rPr lang="en-US" altLang="zh-CN" sz="2400" dirty="0" smtClean="0"/>
              <a:t>“……”;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9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835696" y="2492896"/>
            <a:ext cx="6308153" cy="3436434"/>
          </a:xfrm>
        </p:spPr>
        <p:txBody>
          <a:bodyPr/>
          <a:lstStyle/>
          <a:p>
            <a:r>
              <a:rPr lang="zh-CN" altLang="en-US" dirty="0" smtClean="0"/>
              <a:t>动手做：</a:t>
            </a:r>
            <a:r>
              <a:rPr lang="en-US" altLang="zh-CN" dirty="0" smtClean="0"/>
              <a:t>demo1-4-1.html</a:t>
            </a:r>
            <a:endParaRPr lang="en-US" altLang="zh-CN" dirty="0"/>
          </a:p>
          <a:p>
            <a:pPr lvl="1"/>
            <a:r>
              <a:rPr lang="zh-CN" altLang="en-US" dirty="0" smtClean="0"/>
              <a:t>创建一个字符串，用来存储帖子的内容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只输出帖子内容的前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试一试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071563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2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字符串定义：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单引号或双引号定义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/>
              <a:t>字符串常用操作：</a:t>
            </a:r>
            <a:endParaRPr lang="en-US" altLang="zh-CN" dirty="0" smtClean="0"/>
          </a:p>
          <a:p>
            <a:pPr lvl="1"/>
            <a:r>
              <a:rPr lang="zh-CN" altLang="en-US" sz="2400" b="1" dirty="0" smtClean="0"/>
              <a:t>字符串长度：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length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属性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 smtClean="0"/>
              <a:t>截取子串：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substr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 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方法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 smtClean="0"/>
              <a:t>查找子串：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indexOf( 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方法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字符串连接运算符： </a:t>
            </a:r>
            <a:r>
              <a:rPr lang="en-US" altLang="zh-CN" sz="2400" dirty="0" smtClean="0"/>
              <a:t>+   +=</a:t>
            </a:r>
          </a:p>
          <a:p>
            <a:pPr lvl="1"/>
            <a:r>
              <a:rPr lang="zh-CN" altLang="en-US" dirty="0" smtClean="0"/>
              <a:t>其它常用操作：详见参考手册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1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1024</Words>
  <Application>Microsoft Office PowerPoint</Application>
  <PresentationFormat>全屏显示(4:3)</PresentationFormat>
  <Paragraphs>180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yiren</cp:lastModifiedBy>
  <cp:revision>189</cp:revision>
  <dcterms:created xsi:type="dcterms:W3CDTF">2013-01-31T00:22:32Z</dcterms:created>
  <dcterms:modified xsi:type="dcterms:W3CDTF">2017-06-05T04:22:56Z</dcterms:modified>
</cp:coreProperties>
</file>