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1"/>
  </p:notesMasterIdLst>
  <p:sldIdLst>
    <p:sldId id="284" r:id="rId3"/>
    <p:sldId id="288" r:id="rId4"/>
    <p:sldId id="289" r:id="rId5"/>
    <p:sldId id="260" r:id="rId6"/>
    <p:sldId id="290" r:id="rId7"/>
    <p:sldId id="291" r:id="rId8"/>
    <p:sldId id="292" r:id="rId9"/>
    <p:sldId id="293" r:id="rId10"/>
    <p:sldId id="321" r:id="rId11"/>
    <p:sldId id="266" r:id="rId12"/>
    <p:sldId id="294" r:id="rId13"/>
    <p:sldId id="295" r:id="rId14"/>
    <p:sldId id="296" r:id="rId15"/>
    <p:sldId id="301" r:id="rId16"/>
    <p:sldId id="302" r:id="rId17"/>
    <p:sldId id="322" r:id="rId18"/>
    <p:sldId id="305" r:id="rId19"/>
    <p:sldId id="303" r:id="rId20"/>
    <p:sldId id="304" r:id="rId21"/>
    <p:sldId id="306" r:id="rId22"/>
    <p:sldId id="308" r:id="rId23"/>
    <p:sldId id="309" r:id="rId24"/>
    <p:sldId id="307" r:id="rId25"/>
    <p:sldId id="310" r:id="rId26"/>
    <p:sldId id="297" r:id="rId27"/>
    <p:sldId id="298" r:id="rId28"/>
    <p:sldId id="299" r:id="rId29"/>
    <p:sldId id="313" r:id="rId30"/>
    <p:sldId id="314" r:id="rId31"/>
    <p:sldId id="315" r:id="rId32"/>
    <p:sldId id="316" r:id="rId33"/>
    <p:sldId id="317" r:id="rId34"/>
    <p:sldId id="311" r:id="rId35"/>
    <p:sldId id="312" r:id="rId36"/>
    <p:sldId id="318" r:id="rId37"/>
    <p:sldId id="319" r:id="rId38"/>
    <p:sldId id="320" r:id="rId39"/>
    <p:sldId id="28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对于前两个例子总结，过度到构造函数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6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3025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7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75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3427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4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3427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1216" y="260648"/>
            <a:ext cx="7067128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00" lvl="1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88988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47012" indent="-457200" algn="l" defTabSz="914400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638" y="6527800"/>
            <a:ext cx="34925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056313"/>
            <a:ext cx="3025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788988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/js_reference.asp" TargetMode="External"/><Relationship Id="rId2" Type="http://schemas.openxmlformats.org/officeDocument/2006/relationships/hyperlink" Target="http://www.w3school.com.cn/js/js_obj_date.asp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5750" y="2428875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开发（二）</a:t>
            </a:r>
            <a:endParaRPr lang="zh-CN" altLang="zh-CN" sz="4800" b="1">
              <a:solidFill>
                <a:srgbClr val="008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857625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--- 1-5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2789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定义对象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var </a:t>
            </a:r>
            <a:r>
              <a:rPr lang="en-US" altLang="zh-CN" i="1" dirty="0"/>
              <a:t>objName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	             </a:t>
            </a:r>
            <a:r>
              <a:rPr lang="en-US" altLang="zh-CN" i="1" dirty="0"/>
              <a:t>attrName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en-US" altLang="zh-CN" dirty="0"/>
              <a:t>attrValue 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	</a:t>
            </a:r>
            <a:r>
              <a:rPr lang="en-US" altLang="zh-CN" i="1" dirty="0"/>
              <a:t>methodName 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function(){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      		//some code...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		} 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			             ...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 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使用一对大括号表示对象，属性和方法写在之内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属性包括属性名和属性值，之间使用冒号分隔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属性和属性之间使用逗号分隔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方法同属性类似，只是值部分为一个函数体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28" y="607220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1-5-1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访问对象属性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方式一：通过 </a:t>
            </a:r>
            <a:r>
              <a:rPr lang="zh-CN" altLang="en-US" dirty="0">
                <a:solidFill>
                  <a:srgbClr val="FF0000"/>
                </a:solidFill>
              </a:rPr>
              <a:t>对象名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属性名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对象名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方法名</a:t>
            </a:r>
            <a:r>
              <a:rPr lang="en-US" altLang="zh-CN" dirty="0">
                <a:solidFill>
                  <a:srgbClr val="FF0000"/>
                </a:solidFill>
              </a:rPr>
              <a:t>( )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方式二：通过 </a:t>
            </a:r>
            <a:r>
              <a:rPr lang="zh-CN" altLang="en-US" dirty="0">
                <a:solidFill>
                  <a:srgbClr val="FF0000"/>
                </a:solidFill>
              </a:rPr>
              <a:t>对象名</a:t>
            </a:r>
            <a:r>
              <a:rPr lang="en-US" altLang="zh-CN" dirty="0">
                <a:solidFill>
                  <a:srgbClr val="FF0000"/>
                </a:solidFill>
              </a:rPr>
              <a:t>[“</a:t>
            </a:r>
            <a:r>
              <a:rPr lang="zh-CN" altLang="en-US" dirty="0">
                <a:solidFill>
                  <a:srgbClr val="FF0000"/>
                </a:solidFill>
              </a:rPr>
              <a:t>属性名</a:t>
            </a:r>
            <a:r>
              <a:rPr lang="en-US" altLang="zh-CN" dirty="0">
                <a:solidFill>
                  <a:srgbClr val="FF0000"/>
                </a:solidFill>
              </a:rPr>
              <a:t>” ]</a:t>
            </a:r>
          </a:p>
          <a:p>
            <a:endParaRPr lang="en-US" altLang="zh-CN" dirty="0"/>
          </a:p>
          <a:p>
            <a:r>
              <a:rPr lang="zh-CN" altLang="en-US" dirty="0"/>
              <a:t> 修改对象属性</a:t>
            </a:r>
            <a:endParaRPr lang="en-US" altLang="zh-CN" dirty="0"/>
          </a:p>
          <a:p>
            <a:pPr lvl="1"/>
            <a:r>
              <a:rPr lang="zh-CN" altLang="en-US" dirty="0"/>
              <a:t>直接赋值给对象属性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28" y="607220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遍历对象属性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for   in 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				for </a:t>
            </a:r>
            <a:r>
              <a:rPr lang="zh-CN" altLang="en-US" dirty="0"/>
              <a:t>（</a:t>
            </a:r>
            <a:r>
              <a:rPr lang="en-US" altLang="zh-CN" dirty="0"/>
              <a:t>var  </a:t>
            </a:r>
            <a:r>
              <a:rPr lang="en-US" altLang="zh-CN" i="1" dirty="0"/>
              <a:t>i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   </a:t>
            </a:r>
            <a:r>
              <a:rPr lang="en-US" altLang="zh-CN" i="1" dirty="0"/>
              <a:t>objName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   	        // i </a:t>
            </a:r>
            <a:r>
              <a:rPr lang="zh-CN" altLang="en-US" dirty="0"/>
              <a:t>在循环体内部的每次循环中代表一个属性名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// </a:t>
            </a:r>
            <a:r>
              <a:rPr lang="zh-CN" altLang="en-US" dirty="0"/>
              <a:t>通过 </a:t>
            </a:r>
            <a:r>
              <a:rPr lang="en-US" altLang="zh-CN" dirty="0"/>
              <a:t>objName[ i ] </a:t>
            </a:r>
            <a:r>
              <a:rPr lang="zh-CN" altLang="en-US" dirty="0"/>
              <a:t>访问到每一个属性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28" y="607220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添加对象属性</a:t>
            </a:r>
            <a:endParaRPr lang="en-US" altLang="zh-CN" dirty="0"/>
          </a:p>
          <a:p>
            <a:pPr lvl="1"/>
            <a:r>
              <a:rPr lang="zh-CN" altLang="en-US" dirty="0"/>
              <a:t>对象创建之后，要向对象添加属性，只需要为新属性赋值即可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删除对象属性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628" y="607220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1-5-4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天堂电影院最近播放</a:t>
            </a:r>
            <a:r>
              <a:rPr lang="en-US" altLang="zh-CN" dirty="0"/>
              <a:t>《</a:t>
            </a:r>
            <a:r>
              <a:rPr lang="zh-CN" altLang="en-US" dirty="0"/>
              <a:t>釜山行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七月与安生</a:t>
            </a:r>
            <a:r>
              <a:rPr lang="en-US" altLang="zh-CN" dirty="0"/>
              <a:t>》</a:t>
            </a:r>
            <a:r>
              <a:rPr lang="zh-CN" altLang="en-US" dirty="0"/>
              <a:t>两部电影。使用</a:t>
            </a:r>
            <a:r>
              <a:rPr lang="en-US" altLang="zh-CN" dirty="0"/>
              <a:t>JS</a:t>
            </a:r>
            <a:r>
              <a:rPr lang="zh-CN" altLang="en-US" dirty="0"/>
              <a:t>程序的对象分别来存储这两部电影的数据，包括：标题、类别、评分和播放时间（每天播放</a:t>
            </a:r>
            <a:r>
              <a:rPr lang="en-US" altLang="zh-CN" dirty="0"/>
              <a:t>3</a:t>
            </a:r>
            <a:r>
              <a:rPr lang="zh-CN" altLang="en-US" dirty="0"/>
              <a:t>次，时间自定）。</a:t>
            </a:r>
            <a:endParaRPr lang="en-US" altLang="zh-CN" dirty="0"/>
          </a:p>
          <a:p>
            <a:r>
              <a:rPr lang="zh-CN" altLang="en-US" dirty="0"/>
              <a:t>思考并写出这两个对象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628" y="607220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1-5-5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增加一项功能能够显示该电影下一次播放的时间</a:t>
            </a:r>
            <a:endParaRPr lang="en-US" altLang="zh-CN" dirty="0"/>
          </a:p>
          <a:p>
            <a:pPr lvl="1"/>
            <a:r>
              <a:rPr lang="zh-CN" altLang="en-US" dirty="0"/>
              <a:t>方式一：定义一个函数</a:t>
            </a:r>
            <a:r>
              <a:rPr lang="en-US" altLang="zh-CN" dirty="0"/>
              <a:t>getNextShowing</a:t>
            </a:r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r>
              <a:rPr lang="zh-CN" altLang="en-US" dirty="0"/>
              <a:t>方式二：扩展电影对象，增加一个方法</a:t>
            </a:r>
            <a:r>
              <a:rPr lang="en-US" altLang="zh-CN" dirty="0"/>
              <a:t>getNextShowing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868" y="3357562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1-5-6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5241" y="492919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1-5-7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7624" y="227687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以上实例中，哪种方法更合理？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7624" y="33569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或者，有没有更优化的方法？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sz="32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398463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400050" indent="182563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825500" indent="-241300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5862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扩展方法时，每个对象都要写一个功能类似的方法</a:t>
            </a:r>
            <a:endParaRPr lang="en-US" altLang="zh-CN" dirty="0"/>
          </a:p>
          <a:p>
            <a:r>
              <a:rPr lang="zh-CN" altLang="en-US" dirty="0"/>
              <a:t>如果再增加一个电影，结构相同的对象需要再定义一次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实例中存在的问题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46662" y="1484784"/>
            <a:ext cx="4333450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chemeClr val="bg1"/>
                </a:solidFill>
                <a:latin typeface="Arial" pitchFamily="34" charset="0"/>
              </a:rPr>
              <a:t>代码的可重用性低！！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关键字在对象内部使用，指代当前对象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2643182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1-5-8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能够创建出对象的一个特殊函数</a:t>
            </a:r>
            <a:endParaRPr lang="en-US" altLang="zh-CN" dirty="0"/>
          </a:p>
          <a:p>
            <a:pPr lvl="1"/>
            <a:r>
              <a:rPr lang="zh-CN" altLang="en-US" dirty="0"/>
              <a:t>类似一个工厂一样，能够生产对象</a:t>
            </a:r>
            <a:endParaRPr lang="en-US" altLang="zh-CN" dirty="0"/>
          </a:p>
          <a:p>
            <a:pPr lvl="1"/>
            <a:r>
              <a:rPr lang="zh-CN" altLang="en-US" dirty="0"/>
              <a:t>我们需要在工厂中设定“产品（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）”的“模板（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）”</a:t>
            </a:r>
            <a:endParaRPr lang="en-US" altLang="zh-CN" dirty="0"/>
          </a:p>
          <a:p>
            <a:pPr lvl="1"/>
            <a:r>
              <a:rPr lang="zh-CN" altLang="en-US" dirty="0"/>
              <a:t>在“生产产品（</a:t>
            </a:r>
            <a:r>
              <a:rPr lang="zh-CN" altLang="en-US" dirty="0">
                <a:solidFill>
                  <a:srgbClr val="FF0000"/>
                </a:solidFill>
              </a:rPr>
              <a:t>创建对象</a:t>
            </a:r>
            <a:r>
              <a:rPr lang="zh-CN" altLang="en-US" dirty="0"/>
              <a:t>）”时指定产品的“具体参数（</a:t>
            </a:r>
            <a:r>
              <a:rPr lang="zh-CN" altLang="en-US" dirty="0">
                <a:solidFill>
                  <a:srgbClr val="FF0000"/>
                </a:solidFill>
              </a:rPr>
              <a:t>属性值</a:t>
            </a:r>
            <a:r>
              <a:rPr lang="zh-CN" altLang="en-US" dirty="0"/>
              <a:t>）”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定义电影构造函数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658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function</a:t>
            </a:r>
            <a:r>
              <a:rPr lang="zh-CN" altLang="en-US" dirty="0"/>
              <a:t>关键字声明，为了区别普通函数，将</a:t>
            </a:r>
            <a:r>
              <a:rPr lang="zh-CN" altLang="en-US" dirty="0">
                <a:solidFill>
                  <a:srgbClr val="FF0000"/>
                </a:solidFill>
              </a:rPr>
              <a:t>构造函数首字母大写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构造函数的形参</a:t>
            </a:r>
            <a:r>
              <a:rPr lang="zh-CN" altLang="en-US" dirty="0">
                <a:solidFill>
                  <a:srgbClr val="FF0000"/>
                </a:solidFill>
              </a:rPr>
              <a:t>用于赋给对象的属性</a:t>
            </a:r>
            <a:endParaRPr lang="en-US" altLang="zh-CN" dirty="0"/>
          </a:p>
          <a:p>
            <a:r>
              <a:rPr lang="zh-CN" altLang="en-US" dirty="0"/>
              <a:t>在构造函数中，使用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指代对象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对象的属性和方法</a:t>
            </a:r>
            <a:r>
              <a:rPr lang="zh-CN" altLang="en-US" dirty="0">
                <a:solidFill>
                  <a:srgbClr val="FF0000"/>
                </a:solidFill>
              </a:rPr>
              <a:t>必须通过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构造函数的定义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构造函数不能被调用执行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 关键字来通过构造函数创建对象</a:t>
            </a:r>
            <a:endParaRPr lang="en-US" altLang="zh-CN" dirty="0"/>
          </a:p>
          <a:p>
            <a:pPr lvl="1"/>
            <a:r>
              <a:rPr lang="zh-CN" altLang="en-US" dirty="0"/>
              <a:t>将要赋给对象属性的值通过构造函数的参数传递给对象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使用构造函数创建对象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0430" y="392906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1-5-9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理解构造函数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500166" y="2571744"/>
            <a:ext cx="2143140" cy="12144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chemeClr val="bg1"/>
                </a:solidFill>
                <a:latin typeface="Arial" pitchFamily="34" charset="0"/>
              </a:rPr>
              <a:t>movie1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643570" y="2598638"/>
            <a:ext cx="2143140" cy="12144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chemeClr val="bg1"/>
                </a:solidFill>
                <a:latin typeface="Arial" pitchFamily="34" charset="0"/>
              </a:rPr>
              <a:t>movie2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286116" y="1071546"/>
            <a:ext cx="2714644" cy="12144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构造函数：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Movie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214686"/>
            <a:ext cx="13388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title</a:t>
            </a:r>
            <a:r>
              <a:rPr lang="zh-CN" altLang="en-US" dirty="0"/>
              <a:t>：</a:t>
            </a:r>
            <a:r>
              <a:rPr lang="en-US" altLang="zh-CN" dirty="0"/>
              <a:t>007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7554" y="3286124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raking:8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5918" y="3786190"/>
            <a:ext cx="15696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showtime:...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 bwMode="auto">
          <a:xfrm rot="5400000">
            <a:off x="3110215" y="1998291"/>
            <a:ext cx="463603" cy="683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</p:cNvCxnSpPr>
          <p:nvPr/>
        </p:nvCxnSpPr>
        <p:spPr bwMode="auto">
          <a:xfrm rot="16200000" flipH="1">
            <a:off x="5677340" y="2034009"/>
            <a:ext cx="535041" cy="683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4808" y="3357562"/>
            <a:ext cx="16850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title</a:t>
            </a:r>
            <a:r>
              <a:rPr lang="zh-CN" altLang="en-US" dirty="0"/>
              <a:t>：指环王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7950" y="3714752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raking:9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72396" y="3429000"/>
            <a:ext cx="15696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showtime:...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472" y="4786322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/>
              <a:t> 构造函数相当于模板，使用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关键字创建的是对象</a:t>
            </a:r>
            <a:endParaRPr lang="en-US" altLang="zh-CN" sz="24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/>
              <a:t> 方法由哪个对象调用，方法中出现的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就指代哪个对象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375" y="2428868"/>
            <a:ext cx="70403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2462" y="2428868"/>
            <a:ext cx="70403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 bwMode="auto">
          <a:xfrm>
            <a:off x="1214414" y="2628923"/>
            <a:ext cx="428628" cy="157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stCxn id="21" idx="1"/>
          </p:cNvCxnSpPr>
          <p:nvPr/>
        </p:nvCxnSpPr>
        <p:spPr bwMode="auto">
          <a:xfrm rot="10800000" flipV="1">
            <a:off x="7643834" y="2628922"/>
            <a:ext cx="428628" cy="228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包含的对象</a:t>
            </a:r>
            <a:endParaRPr lang="en-US" altLang="zh-CN" dirty="0"/>
          </a:p>
          <a:p>
            <a:pPr lvl="1"/>
            <a:r>
              <a:rPr lang="zh-CN" altLang="en-US" b="1" dirty="0"/>
              <a:t>自定义对象</a:t>
            </a:r>
            <a:endParaRPr lang="en-US" altLang="zh-CN" b="1" dirty="0"/>
          </a:p>
          <a:p>
            <a:pPr lvl="1"/>
            <a:r>
              <a:rPr lang="zh-CN" altLang="en-US" b="1" dirty="0"/>
              <a:t>内置对象</a:t>
            </a:r>
            <a:endParaRPr lang="en-US" altLang="zh-CN" b="1" dirty="0"/>
          </a:p>
          <a:p>
            <a:pPr lvl="1"/>
            <a:r>
              <a:rPr lang="zh-CN" altLang="en-US" b="1" dirty="0"/>
              <a:t>浏览器对象（</a:t>
            </a:r>
            <a:r>
              <a:rPr lang="en-US" altLang="zh-CN" b="1" dirty="0"/>
              <a:t>BOM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文档对象（</a:t>
            </a:r>
            <a:r>
              <a:rPr lang="en-US" altLang="zh-CN" b="1" dirty="0"/>
              <a:t>DOM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中的对象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提供了多种内置对象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</a:p>
          <a:p>
            <a:pPr lvl="1"/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Math</a:t>
            </a:r>
          </a:p>
          <a:p>
            <a:pPr lvl="1"/>
            <a:r>
              <a:rPr lang="en-US" altLang="zh-CN" dirty="0"/>
              <a:t>Date</a:t>
            </a:r>
          </a:p>
          <a:p>
            <a:pPr lvl="1"/>
            <a:r>
              <a:rPr lang="en-US" altLang="zh-CN" dirty="0"/>
              <a:t>...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对象处理字符串相关操作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String</a:t>
            </a:r>
            <a:r>
              <a:rPr lang="zh-CN" altLang="en-US" dirty="0"/>
              <a:t>对象，例：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      var str = </a:t>
            </a:r>
            <a:r>
              <a:rPr lang="en-US" altLang="zh-CN" dirty="0">
                <a:solidFill>
                  <a:srgbClr val="FF0000"/>
                </a:solidFill>
              </a:rPr>
              <a:t>new String</a:t>
            </a:r>
            <a:r>
              <a:rPr lang="en-US" altLang="zh-CN" dirty="0"/>
              <a:t>(“some string here”);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dirty="0"/>
              <a:t>获取字符长度</a:t>
            </a:r>
            <a:endParaRPr lang="en-US" altLang="zh-CN" dirty="0"/>
          </a:p>
          <a:p>
            <a:pPr lvl="1"/>
            <a:r>
              <a:rPr lang="zh-CN" altLang="en-US" dirty="0"/>
              <a:t>判断子串位置</a:t>
            </a:r>
            <a:endParaRPr lang="en-US" altLang="zh-CN" dirty="0"/>
          </a:p>
          <a:p>
            <a:pPr lvl="1"/>
            <a:r>
              <a:rPr lang="zh-CN" altLang="en-US" dirty="0"/>
              <a:t>截取子串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4" y="5857892"/>
            <a:ext cx="189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1-5-10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对象处理数组相关操作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Array</a:t>
            </a:r>
            <a:r>
              <a:rPr lang="zh-CN" altLang="en-US" dirty="0"/>
              <a:t>对象，例：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 var movies = </a:t>
            </a:r>
            <a:r>
              <a:rPr lang="en-US" altLang="zh-CN" dirty="0">
                <a:solidFill>
                  <a:srgbClr val="FF0000"/>
                </a:solidFill>
              </a:rPr>
              <a:t>new Array</a:t>
            </a:r>
            <a:r>
              <a:rPr lang="en-US" altLang="zh-CN" dirty="0"/>
              <a:t>(“007”, “</a:t>
            </a:r>
            <a:r>
              <a:rPr lang="zh-CN" altLang="en-US" dirty="0"/>
              <a:t>指环王</a:t>
            </a:r>
            <a:r>
              <a:rPr lang="en-US" altLang="zh-CN" dirty="0"/>
              <a:t>”);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dirty="0"/>
              <a:t>获取数组长度</a:t>
            </a:r>
            <a:endParaRPr lang="en-US" altLang="zh-CN" dirty="0"/>
          </a:p>
          <a:p>
            <a:pPr lvl="1"/>
            <a:r>
              <a:rPr lang="zh-CN" altLang="en-US" dirty="0"/>
              <a:t>向数组末尾增加元素</a:t>
            </a:r>
            <a:endParaRPr lang="en-US" altLang="zh-CN" dirty="0"/>
          </a:p>
          <a:p>
            <a:pPr lvl="1"/>
            <a:r>
              <a:rPr lang="zh-CN" altLang="en-US" dirty="0"/>
              <a:t>从数组末尾获取元素</a:t>
            </a:r>
          </a:p>
          <a:p>
            <a:pPr lvl="1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4" y="5857892"/>
            <a:ext cx="190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1-5-11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对象包含了一系列的数学运算的功能</a:t>
            </a:r>
            <a:endParaRPr lang="en-US" altLang="zh-CN" dirty="0"/>
          </a:p>
          <a:p>
            <a:pPr lvl="1"/>
            <a:r>
              <a:rPr lang="en-US" altLang="zh-CN" dirty="0"/>
              <a:t>Math</a:t>
            </a:r>
            <a:r>
              <a:rPr lang="zh-CN" altLang="en-US" dirty="0"/>
              <a:t>对象不需要创建，直接使用</a:t>
            </a:r>
            <a:endParaRPr lang="en-US" altLang="zh-CN" dirty="0"/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dirty="0"/>
              <a:t>四舍五入：</a:t>
            </a:r>
            <a:r>
              <a:rPr lang="en-US" altLang="zh-CN" dirty="0"/>
              <a:t>Math.</a:t>
            </a:r>
            <a:r>
              <a:rPr lang="en-US" dirty="0"/>
              <a:t> round( )</a:t>
            </a:r>
          </a:p>
          <a:p>
            <a:pPr lvl="1"/>
            <a:r>
              <a:rPr lang="zh-CN" altLang="en-US" dirty="0"/>
              <a:t>向下取整：</a:t>
            </a:r>
            <a:r>
              <a:rPr lang="en-US" altLang="zh-CN" dirty="0"/>
              <a:t>Math.floor( )</a:t>
            </a:r>
            <a:endParaRPr lang="en-US" dirty="0"/>
          </a:p>
          <a:p>
            <a:pPr lvl="1"/>
            <a:r>
              <a:rPr lang="zh-CN" altLang="en-US" dirty="0"/>
              <a:t>生成随机数：</a:t>
            </a:r>
            <a:r>
              <a:rPr lang="en-US" altLang="zh-CN" dirty="0"/>
              <a:t>Math.random( )</a:t>
            </a:r>
          </a:p>
          <a:p>
            <a:pPr lvl="1"/>
            <a:r>
              <a:rPr lang="zh-CN" altLang="en-US" dirty="0"/>
              <a:t>取到最大值：</a:t>
            </a:r>
            <a:r>
              <a:rPr lang="en-US" altLang="zh-CN" dirty="0"/>
              <a:t>Math.max( )</a:t>
            </a:r>
          </a:p>
          <a:p>
            <a:pPr lvl="1"/>
            <a:r>
              <a:rPr lang="zh-CN" altLang="en-US" dirty="0"/>
              <a:t>取到最小值：</a:t>
            </a:r>
            <a:r>
              <a:rPr lang="en-US" altLang="zh-CN" dirty="0"/>
              <a:t>Math.min( )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205" y="453897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1-5-12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4786314" y="5929330"/>
            <a:ext cx="3143272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思考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Math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Array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String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在内部实现时的不同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对象包含了一系列的日期时间处理的功能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对象，例：</a:t>
            </a:r>
            <a:r>
              <a:rPr lang="en-US" altLang="zh-CN" dirty="0"/>
              <a:t> var now= </a:t>
            </a:r>
            <a:r>
              <a:rPr lang="en-US" altLang="zh-CN" dirty="0">
                <a:solidFill>
                  <a:srgbClr val="FF0000"/>
                </a:solidFill>
              </a:rPr>
              <a:t>new Date</a:t>
            </a:r>
            <a:r>
              <a:rPr lang="en-US" altLang="zh-CN" dirty="0"/>
              <a:t>( 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1800" dirty="0"/>
              <a:t>获取当前日期时间：</a:t>
            </a:r>
            <a:r>
              <a:rPr lang="en-US" sz="1800" dirty="0"/>
              <a:t> toLocaleString( )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获取年份、月份、日期：</a:t>
            </a:r>
            <a:r>
              <a:rPr lang="en-US" altLang="zh-CN" sz="1800" dirty="0"/>
              <a:t>getFullYear()</a:t>
            </a:r>
            <a:r>
              <a:rPr lang="zh-CN" altLang="en-US" sz="1800" dirty="0"/>
              <a:t>、</a:t>
            </a:r>
            <a:r>
              <a:rPr lang="en-US" altLang="zh-CN" sz="1800" dirty="0"/>
              <a:t> getMonth()</a:t>
            </a:r>
            <a:r>
              <a:rPr lang="zh-CN" altLang="en-US" sz="1800" dirty="0"/>
              <a:t>、</a:t>
            </a:r>
            <a:r>
              <a:rPr lang="en-US" altLang="zh-CN" sz="1800" dirty="0"/>
              <a:t>getDate()</a:t>
            </a:r>
          </a:p>
          <a:p>
            <a:pPr lvl="1"/>
            <a:r>
              <a:rPr lang="zh-CN" altLang="en-US" sz="1800" dirty="0"/>
              <a:t>获取小时、分钟、秒钟：</a:t>
            </a:r>
            <a:r>
              <a:rPr lang="en-US" altLang="zh-CN" sz="1800" dirty="0"/>
              <a:t> getHours()</a:t>
            </a:r>
            <a:r>
              <a:rPr lang="zh-CN" altLang="en-US" sz="1800" dirty="0"/>
              <a:t>、</a:t>
            </a:r>
            <a:r>
              <a:rPr lang="en-US" altLang="zh-CN" sz="1800" dirty="0"/>
              <a:t> getMinutes()</a:t>
            </a:r>
            <a:r>
              <a:rPr lang="zh-CN" altLang="en-US" sz="1800" dirty="0"/>
              <a:t>、</a:t>
            </a:r>
            <a:r>
              <a:rPr lang="en-US" altLang="zh-CN" sz="1800" dirty="0"/>
              <a:t> getSeconds()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5140" y="6182045"/>
            <a:ext cx="190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1-5-13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关于内置对象的更多使用方法，可参考：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http://www.w3school.com.cn/js/js_obj_date.asp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http://www.w3school.com.cn/js/js_reference.asp</a:t>
            </a:r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参考文档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直接声明一个字符串变量和通过</a:t>
            </a:r>
            <a:r>
              <a:rPr lang="en-US" altLang="zh-CN" dirty="0"/>
              <a:t>String</a:t>
            </a:r>
            <a:r>
              <a:rPr lang="zh-CN" altLang="en-US" dirty="0"/>
              <a:t>对象创建的变量，在使用上有什么区别？</a:t>
            </a:r>
            <a:endParaRPr lang="en-US" altLang="zh-CN" dirty="0"/>
          </a:p>
          <a:p>
            <a:pPr lvl="1"/>
            <a:r>
              <a:rPr lang="zh-CN" altLang="en-US" dirty="0"/>
              <a:t>声明一个字符串变量，该变量也具有</a:t>
            </a:r>
            <a:r>
              <a:rPr lang="en-US" altLang="zh-CN" dirty="0"/>
              <a:t>String</a:t>
            </a:r>
            <a:r>
              <a:rPr lang="zh-CN" altLang="en-US" dirty="0"/>
              <a:t>对象的一系列属性和方法</a:t>
            </a:r>
            <a:endParaRPr lang="en-US" altLang="zh-CN" dirty="0"/>
          </a:p>
          <a:p>
            <a:pPr lvl="1"/>
            <a:r>
              <a:rPr lang="zh-CN" altLang="en-US" dirty="0"/>
              <a:t>字符串变量实质就是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同字符串一样，数组、布尔、数值类型的变量，本质上也都是对象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字符串变量和字符串对象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786314" y="5929330"/>
            <a:ext cx="3929090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JavaScript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中，“一切都是对象”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那些年我们一起用过的对象：</a:t>
            </a:r>
            <a:endParaRPr lang="en-US" altLang="zh-CN" dirty="0"/>
          </a:p>
          <a:p>
            <a:pPr lvl="1"/>
            <a:r>
              <a:rPr lang="en-US" altLang="zh-CN" dirty="0"/>
              <a:t>document.write( )</a:t>
            </a:r>
          </a:p>
          <a:p>
            <a:pPr lvl="1"/>
            <a:r>
              <a:rPr lang="en-US" altLang="zh-CN" dirty="0"/>
              <a:t>document.getElementById(“..”).value</a:t>
            </a:r>
          </a:p>
          <a:p>
            <a:pPr lvl="1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回顾程序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071802" y="4429132"/>
            <a:ext cx="3714776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这些是浏览器对象和文档对象，之后的课上将会具体学习！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7224" y="1000108"/>
            <a:ext cx="7286625" cy="4643437"/>
          </a:xfrm>
        </p:spPr>
        <p:txBody>
          <a:bodyPr/>
          <a:lstStyle/>
          <a:p>
            <a:r>
              <a:rPr lang="en-US" altLang="zh-CN" sz="2000" dirty="0"/>
              <a:t>JavaScript</a:t>
            </a:r>
            <a:r>
              <a:rPr lang="zh-CN" altLang="en-US" sz="2000" dirty="0"/>
              <a:t>的对象就是一些属性和方法的集合</a:t>
            </a:r>
            <a:endParaRPr lang="en-US" altLang="zh-CN" sz="2000" dirty="0"/>
          </a:p>
          <a:p>
            <a:r>
              <a:rPr lang="zh-CN" altLang="en-US" sz="2000" dirty="0"/>
              <a:t>属性的实质是一些数据，在程序中用变量保存</a:t>
            </a:r>
            <a:endParaRPr lang="en-US" altLang="zh-CN" sz="2000" dirty="0"/>
          </a:p>
          <a:p>
            <a:r>
              <a:rPr lang="zh-CN" altLang="en-US" sz="2000" dirty="0"/>
              <a:t>方法的实质是一些行为，在程序中用函数实现</a:t>
            </a:r>
            <a:endParaRPr lang="en-US" altLang="zh-CN" sz="2000" dirty="0"/>
          </a:p>
          <a:p>
            <a:r>
              <a:rPr lang="zh-CN" altLang="en-US" sz="2000" dirty="0"/>
              <a:t>创建对象，使用</a:t>
            </a:r>
            <a:r>
              <a:rPr lang="en-US" altLang="zh-CN" sz="2000" dirty="0"/>
              <a:t>{ } </a:t>
            </a:r>
            <a:r>
              <a:rPr lang="zh-CN" altLang="en-US" sz="2000" dirty="0"/>
              <a:t>，括号内部为属性名：属性值或方法名：方法体，属性和属性间用逗号分隔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/>
              <a:t>.</a:t>
            </a:r>
            <a:r>
              <a:rPr lang="zh-CN" altLang="en-US" sz="2000" dirty="0"/>
              <a:t>符号访问对象中的属性或方法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/>
              <a:t>[ ]</a:t>
            </a:r>
            <a:r>
              <a:rPr lang="zh-CN" altLang="en-US" sz="2000" dirty="0"/>
              <a:t>访问对象中的属性或方法</a:t>
            </a:r>
            <a:endParaRPr lang="en-US" altLang="zh-CN" sz="2000" dirty="0"/>
          </a:p>
          <a:p>
            <a:r>
              <a:rPr lang="zh-CN" altLang="en-US" sz="2000" dirty="0"/>
              <a:t>直接赋值就可以修改对象的属性值</a:t>
            </a:r>
            <a:endParaRPr lang="en-US" altLang="zh-CN" sz="2000" dirty="0"/>
          </a:p>
          <a:p>
            <a:r>
              <a:rPr lang="zh-CN" altLang="en-US" sz="2000" dirty="0"/>
              <a:t>为对象增加属性也通过直接赋值的方式</a:t>
            </a:r>
            <a:endParaRPr lang="en-US" altLang="zh-CN" sz="2000" dirty="0"/>
          </a:p>
          <a:p>
            <a:r>
              <a:rPr lang="zh-CN" altLang="en-US" sz="2000" dirty="0"/>
              <a:t>删除对象使用</a:t>
            </a:r>
            <a:r>
              <a:rPr lang="en-US" altLang="zh-CN" sz="2000" dirty="0"/>
              <a:t>delete</a:t>
            </a:r>
            <a:r>
              <a:rPr lang="zh-CN" altLang="en-US" sz="2000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7224" y="1071546"/>
            <a:ext cx="7286625" cy="4643437"/>
          </a:xfrm>
        </p:spPr>
        <p:txBody>
          <a:bodyPr/>
          <a:lstStyle/>
          <a:p>
            <a:r>
              <a:rPr lang="zh-CN" altLang="en-US" sz="2000" dirty="0"/>
              <a:t>在对象内部，使用</a:t>
            </a:r>
            <a:r>
              <a:rPr lang="en-US" altLang="zh-CN" sz="2000" dirty="0"/>
              <a:t>this</a:t>
            </a:r>
            <a:r>
              <a:rPr lang="zh-CN" altLang="en-US" sz="2000" dirty="0"/>
              <a:t>指代当前对象</a:t>
            </a:r>
            <a:endParaRPr lang="en-US" altLang="zh-CN" sz="2000" dirty="0"/>
          </a:p>
          <a:p>
            <a:r>
              <a:rPr lang="zh-CN" altLang="en-US" sz="2000" dirty="0"/>
              <a:t>当相同结构的对象太多时，可以声明一个构造函数，通过构造函数创建对象可实现很好的代码可重用性</a:t>
            </a:r>
            <a:endParaRPr lang="en-US" altLang="zh-CN" sz="2000" dirty="0"/>
          </a:p>
          <a:p>
            <a:r>
              <a:rPr lang="zh-CN" altLang="en-US" sz="2000" dirty="0"/>
              <a:t>构造函数内部，必须使用</a:t>
            </a:r>
            <a:r>
              <a:rPr lang="en-US" altLang="zh-CN" sz="2000" dirty="0"/>
              <a:t>this</a:t>
            </a:r>
            <a:r>
              <a:rPr lang="zh-CN" altLang="en-US" sz="2000" dirty="0"/>
              <a:t>访问对象的属性或方法</a:t>
            </a:r>
            <a:endParaRPr lang="en-US" altLang="zh-CN" sz="2000" dirty="0"/>
          </a:p>
          <a:p>
            <a:r>
              <a:rPr lang="zh-CN" altLang="en-US" sz="2000" dirty="0"/>
              <a:t>构造函数不能被直接调用，使用</a:t>
            </a:r>
            <a:r>
              <a:rPr lang="en-US" altLang="zh-CN" sz="2000" dirty="0"/>
              <a:t>new</a:t>
            </a:r>
            <a:r>
              <a:rPr lang="zh-CN" altLang="en-US" sz="2000" dirty="0"/>
              <a:t>关键字创建对象</a:t>
            </a:r>
            <a:endParaRPr lang="en-US" altLang="zh-CN" sz="2000" dirty="0"/>
          </a:p>
          <a:p>
            <a:r>
              <a:rPr lang="en-US" altLang="zh-CN" sz="2000" dirty="0"/>
              <a:t>JavaScript</a:t>
            </a:r>
            <a:r>
              <a:rPr lang="zh-CN" altLang="en-US" sz="2000" dirty="0"/>
              <a:t>对于一些常用的数据类型及其操作封装成了内置对象：</a:t>
            </a:r>
            <a:r>
              <a:rPr lang="en-US" altLang="zh-CN" sz="2000" dirty="0"/>
              <a:t>String</a:t>
            </a:r>
            <a:r>
              <a:rPr lang="zh-CN" altLang="en-US" sz="2000" dirty="0"/>
              <a:t>、</a:t>
            </a:r>
            <a:r>
              <a:rPr lang="en-US" altLang="zh-CN" sz="2000" dirty="0"/>
              <a:t>Array</a:t>
            </a:r>
            <a:r>
              <a:rPr lang="zh-CN" altLang="en-US" sz="2000" dirty="0"/>
              <a:t>、</a:t>
            </a:r>
            <a:r>
              <a:rPr lang="en-US" altLang="zh-CN" sz="2000" dirty="0"/>
              <a:t>Math</a:t>
            </a:r>
            <a:r>
              <a:rPr lang="zh-CN" altLang="en-US" sz="2000" dirty="0"/>
              <a:t>、</a:t>
            </a:r>
            <a:r>
              <a:rPr lang="en-US" altLang="zh-CN" sz="2000" dirty="0"/>
              <a:t>Date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000" dirty="0"/>
              <a:t>直接赋值的方式创建的变量，也是对象类型，具有该类对象的属性和方法，所以，“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中一切都是对象”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71500" y="3143250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程序语言的分类：</a:t>
            </a:r>
            <a:endParaRPr lang="en-US" altLang="zh-CN" dirty="0"/>
          </a:p>
          <a:p>
            <a:pPr lvl="1"/>
            <a:r>
              <a:rPr lang="zh-CN" altLang="en-US" dirty="0"/>
              <a:t>面向过程的程序语言（举例：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endParaRPr lang="en-US" altLang="zh-CN" dirty="0"/>
          </a:p>
          <a:p>
            <a:pPr lvl="1"/>
            <a:r>
              <a:rPr lang="zh-CN" altLang="en-US" dirty="0"/>
              <a:t>面向对象的程序语言（举例：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JavaScript</a:t>
            </a:r>
            <a:r>
              <a:rPr lang="zh-CN" altLang="en-US" dirty="0"/>
              <a:t>：是一门</a:t>
            </a:r>
            <a:r>
              <a:rPr lang="zh-CN" altLang="en-US" dirty="0">
                <a:solidFill>
                  <a:schemeClr val="accent3"/>
                </a:solidFill>
              </a:rPr>
              <a:t>基于对象</a:t>
            </a:r>
            <a:r>
              <a:rPr lang="zh-CN" altLang="en-US" dirty="0"/>
              <a:t>的语言</a:t>
            </a:r>
            <a:endParaRPr lang="en-US" altLang="zh-CN" dirty="0"/>
          </a:p>
          <a:p>
            <a:pPr lvl="1"/>
            <a:r>
              <a:rPr lang="zh-CN" altLang="en-US" dirty="0"/>
              <a:t>具有面向对象的一部分特征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chemeClr val="accent3"/>
                </a:solidFill>
              </a:rPr>
              <a:t>一切都是对象</a:t>
            </a:r>
            <a:endParaRPr lang="en-US" altLang="zh-CN" b="1" dirty="0">
              <a:solidFill>
                <a:schemeClr val="accent3"/>
              </a:solidFill>
            </a:endParaRP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对象简介</a:t>
            </a:r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某个具体的实物是一个对象（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比如：一只狗</a:t>
            </a:r>
            <a:endParaRPr lang="en-US" altLang="zh-CN" dirty="0"/>
          </a:p>
          <a:p>
            <a:r>
              <a:rPr lang="zh-CN" altLang="en-US" dirty="0"/>
              <a:t> 对象具有一些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从现实社会谈起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286124"/>
            <a:ext cx="4149600" cy="321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49502" y="3429000"/>
            <a:ext cx="172996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名字叫做</a:t>
            </a:r>
            <a:r>
              <a:rPr lang="en-US" altLang="zh-CN" sz="2000" b="1" dirty="0">
                <a:solidFill>
                  <a:schemeClr val="accent3"/>
                </a:solidFill>
              </a:rPr>
              <a:t>Lili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8394" y="4000504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品种：哈士奇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1270" y="4857760"/>
            <a:ext cx="147027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体重：</a:t>
            </a:r>
            <a:r>
              <a:rPr lang="en-US" altLang="zh-CN" sz="2000" b="1" dirty="0">
                <a:solidFill>
                  <a:schemeClr val="accent3"/>
                </a:solidFill>
              </a:rPr>
              <a:t>60</a:t>
            </a:r>
            <a:r>
              <a:rPr lang="zh-CN" altLang="en-US" sz="2000" b="1" dirty="0">
                <a:solidFill>
                  <a:schemeClr val="accent3"/>
                </a:solidFill>
              </a:rPr>
              <a:t>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6956" y="5715016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会做跳跃运动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属性：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3"/>
                </a:solidFill>
              </a:rPr>
              <a:t>通过变量来表示</a:t>
            </a:r>
            <a:endParaRPr lang="en-US" altLang="zh-CN" dirty="0">
              <a:solidFill>
                <a:schemeClr val="accent3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例：</a:t>
            </a:r>
            <a:r>
              <a:rPr lang="en-US" altLang="zh-CN" dirty="0"/>
              <a:t>       var name = “Lili”;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var breed = “Husky“;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var weight = 60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行为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3"/>
                </a:solidFill>
              </a:rPr>
              <a:t>通过函数来实现</a:t>
            </a:r>
            <a:endParaRPr lang="en-US" altLang="zh-CN" dirty="0">
              <a:solidFill>
                <a:schemeClr val="accent3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例：     </a:t>
            </a:r>
            <a:r>
              <a:rPr lang="en-US" altLang="zh-CN" dirty="0"/>
              <a:t>function jump( 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						                 ...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}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在程序中实现属性和行为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这些描述同一个实物的数据分散存在，如何将它们统一在一起？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中的对象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b="1" dirty="0">
                <a:solidFill>
                  <a:schemeClr val="accent3"/>
                </a:solidFill>
              </a:rPr>
              <a:t>一系列相关属性和方法的集合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2"/>
            <a:r>
              <a:rPr lang="zh-CN" altLang="en-US" b="1" dirty="0">
                <a:solidFill>
                  <a:schemeClr val="accent3"/>
                </a:solidFill>
              </a:rPr>
              <a:t>属性：与对象相关的值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2"/>
            <a:r>
              <a:rPr lang="zh-CN" altLang="en-US" b="1" dirty="0">
                <a:solidFill>
                  <a:schemeClr val="accent3"/>
                </a:solidFill>
              </a:rPr>
              <a:t>方法：能够在对象上执行的动作</a:t>
            </a:r>
            <a:endParaRPr lang="en-US" altLang="zh-CN" dirty="0">
              <a:solidFill>
                <a:schemeClr val="accent3"/>
              </a:solidFill>
            </a:endParaRPr>
          </a:p>
          <a:p>
            <a:pPr lvl="1"/>
            <a:r>
              <a:rPr lang="zh-CN" altLang="en-US" dirty="0"/>
              <a:t> </a:t>
            </a:r>
            <a:r>
              <a:rPr lang="zh-CN" altLang="en-US" b="1" dirty="0">
                <a:solidFill>
                  <a:schemeClr val="accent3"/>
                </a:solidFill>
              </a:rPr>
              <a:t>是一种数据类型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对象的实质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9978" y="4214818"/>
            <a:ext cx="437030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sz="32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398463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400050" indent="182563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825500" indent="-241300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zh-CN" altLang="en-US" dirty="0"/>
              <a:t>对象使用方法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7624" y="1268760"/>
            <a:ext cx="20826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定义对象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访问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修改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遍历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添加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62993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1472</Words>
  <Application>Microsoft Office PowerPoint</Application>
  <PresentationFormat>全屏显示(4:3)</PresentationFormat>
  <Paragraphs>257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Air</cp:lastModifiedBy>
  <cp:revision>451</cp:revision>
  <dcterms:created xsi:type="dcterms:W3CDTF">2013-01-31T00:22:32Z</dcterms:created>
  <dcterms:modified xsi:type="dcterms:W3CDTF">2017-06-16T08:52:31Z</dcterms:modified>
</cp:coreProperties>
</file>