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55" autoAdjust="0"/>
    <p:restoredTop sz="94660"/>
  </p:normalViewPr>
  <p:slideViewPr>
    <p:cSldViewPr snapToGrid="0">
      <p:cViewPr>
        <p:scale>
          <a:sx n="25" d="100"/>
          <a:sy n="25" d="100"/>
        </p:scale>
        <p:origin x="-7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21875"/>
          <c:y val="0"/>
          <c:w val="0.83169143700787407"/>
          <c:h val="0.8590176541275224"/>
        </c:manualLayout>
      </c:layout>
      <c:barChart>
        <c:barDir val="bar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정확도(%)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FE3-4CFB-A771-A81ECD449FB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FE3-4CFB-A771-A81ECD449FB2}"/>
              </c:ext>
            </c:extLst>
          </c:dPt>
          <c:cat>
            <c:strRef>
              <c:f>Sheet1!$A$2:$A$3</c:f>
              <c:strCache>
                <c:ptCount val="2"/>
                <c:pt idx="0">
                  <c:v>MATLAB</c:v>
                </c:pt>
                <c:pt idx="1">
                  <c:v>OpenCV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99</c:v>
                </c:pt>
                <c:pt idx="1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E3-4CFB-A771-A81ECD449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100"/>
        <c:axId val="-1189577616"/>
        <c:axId val="-1189576528"/>
      </c:barChart>
      <c:catAx>
        <c:axId val="-1189577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+mn-cs"/>
              </a:defRPr>
            </a:pPr>
            <a:endParaRPr lang="ko-KR"/>
          </a:p>
        </c:txPr>
        <c:crossAx val="-1189576528"/>
        <c:crosses val="autoZero"/>
        <c:auto val="1"/>
        <c:lblAlgn val="ctr"/>
        <c:lblOffset val="100"/>
        <c:noMultiLvlLbl val="0"/>
      </c:catAx>
      <c:valAx>
        <c:axId val="-1189576528"/>
        <c:scaling>
          <c:orientation val="minMax"/>
          <c:max val="100"/>
          <c:min val="7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189577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0.75719</cdr:x>
      <cdr:y>0.57276</cdr:y>
    </cdr:from>
    <cdr:to>
      <cdr:x>0.93375</cdr:x>
      <cdr:y>0.71751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F2E06C7-0A86-4E04-9B0A-6F538D015307}"/>
            </a:ext>
          </a:extLst>
        </cdr:cNvPr>
        <cdr:cNvSpPr txBox="1"/>
      </cdr:nvSpPr>
      <cdr:spPr>
        <a:xfrm xmlns:a="http://schemas.openxmlformats.org/drawingml/2006/main">
          <a:off x="4721924" y="2886201"/>
          <a:ext cx="1101061" cy="7293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r"/>
          <a:r>
            <a:rPr lang="en-US" altLang="ko-KR" sz="4500" b="1" dirty="0">
              <a:solidFill>
                <a:srgbClr val="FF0000"/>
              </a:solidFill>
              <a:ea typeface="DX경필명조B" panose="02010606000101010101" pitchFamily="2" charset="-127"/>
            </a:rPr>
            <a:t>99</a:t>
          </a:r>
          <a:endParaRPr lang="ko-KR" altLang="en-US" sz="4500" b="1" dirty="0">
            <a:solidFill>
              <a:srgbClr val="FF0000"/>
            </a:solidFill>
            <a:ea typeface="DX경필명조B" panose="02010606000101010101" pitchFamily="2" charset="-127"/>
          </a:endParaRPr>
        </a:p>
      </cdr:txBody>
    </cdr:sp>
  </cdr:relSizeAnchor>
  <cdr:relSizeAnchor xmlns:cdr="http://schemas.openxmlformats.org/drawingml/2006/chartDrawing">
    <cdr:from>
      <cdr:x>0.38</cdr:x>
      <cdr:y>0.92806</cdr:y>
    </cdr:from>
    <cdr:to>
      <cdr:x>0.66625</cdr:x>
      <cdr:y>0.98381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C6574087-19DC-4E30-B5E1-E4EC868044CE}"/>
            </a:ext>
          </a:extLst>
        </cdr:cNvPr>
        <cdr:cNvSpPr txBox="1"/>
      </cdr:nvSpPr>
      <cdr:spPr>
        <a:xfrm xmlns:a="http://schemas.openxmlformats.org/drawingml/2006/main">
          <a:off x="3088640" y="5242364"/>
          <a:ext cx="2326640" cy="3149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ko-KR" altLang="en-US" sz="1800" dirty="0">
              <a:latin typeface="DX경필명조B" panose="02010606000101010101" pitchFamily="2" charset="-127"/>
              <a:ea typeface="DX경필명조B" panose="02010606000101010101" pitchFamily="2" charset="-127"/>
            </a:rPr>
            <a:t>정확도</a:t>
          </a:r>
          <a:r>
            <a:rPr lang="en-US" altLang="ko-KR" sz="1800" dirty="0">
              <a:latin typeface="DX경필명조B" panose="02010606000101010101" pitchFamily="2" charset="-127"/>
              <a:ea typeface="DX경필명조B" panose="02010606000101010101" pitchFamily="2" charset="-127"/>
            </a:rPr>
            <a:t>(%)</a:t>
          </a:r>
          <a:endParaRPr lang="ko-KR" altLang="en-US" sz="1800" dirty="0">
            <a:latin typeface="DX경필명조B" panose="02010606000101010101" pitchFamily="2" charset="-127"/>
            <a:ea typeface="DX경필명조B" panose="02010606000101010101" pitchFamily="2" charset="-127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B0E-621D-4DD8-8F02-91E4DA0AB2DC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5507-6D2A-4203-9FC2-AB4E12C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3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B0E-621D-4DD8-8F02-91E4DA0AB2DC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5507-6D2A-4203-9FC2-AB4E12C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0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B0E-621D-4DD8-8F02-91E4DA0AB2DC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5507-6D2A-4203-9FC2-AB4E12C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B0E-621D-4DD8-8F02-91E4DA0AB2DC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5507-6D2A-4203-9FC2-AB4E12C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2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B0E-621D-4DD8-8F02-91E4DA0AB2DC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5507-6D2A-4203-9FC2-AB4E12C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3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B0E-621D-4DD8-8F02-91E4DA0AB2DC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5507-6D2A-4203-9FC2-AB4E12C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B0E-621D-4DD8-8F02-91E4DA0AB2DC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5507-6D2A-4203-9FC2-AB4E12C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4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B0E-621D-4DD8-8F02-91E4DA0AB2DC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5507-6D2A-4203-9FC2-AB4E12C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9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B0E-621D-4DD8-8F02-91E4DA0AB2DC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5507-6D2A-4203-9FC2-AB4E12C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79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B0E-621D-4DD8-8F02-91E4DA0AB2DC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5507-6D2A-4203-9FC2-AB4E12C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9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B0E-621D-4DD8-8F02-91E4DA0AB2DC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5507-6D2A-4203-9FC2-AB4E12C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00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BDB0E-621D-4DD8-8F02-91E4DA0AB2DC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05507-6D2A-4203-9FC2-AB4E12C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0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chart" Target="../charts/chart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D7E05-4CC0-45FA-B1EC-5939AE908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0"/>
            <a:ext cx="31028640" cy="2804160"/>
          </a:xfrm>
        </p:spPr>
        <p:txBody>
          <a:bodyPr>
            <a:normAutofit/>
          </a:bodyPr>
          <a:lstStyle/>
          <a:p>
            <a:r>
              <a:rPr lang="ko-KR" altLang="en-US" sz="9000" b="1" dirty="0"/>
              <a:t>자동차 번호판 숫자 영상 인식 프로그램의 성능 비교 연구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420A7D-AAAB-447C-A867-A50DAC460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9911" y="3474720"/>
            <a:ext cx="23138249" cy="2730955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김지은</a:t>
            </a:r>
            <a:r>
              <a:rPr lang="en-US" altLang="ko-KR" sz="6000" dirty="0"/>
              <a:t>, </a:t>
            </a:r>
            <a:r>
              <a:rPr lang="ko-KR" altLang="en-US" sz="6000" dirty="0"/>
              <a:t>김소연</a:t>
            </a:r>
            <a:r>
              <a:rPr lang="en-US" altLang="ko-KR" sz="6000" dirty="0"/>
              <a:t>, </a:t>
            </a:r>
            <a:r>
              <a:rPr lang="ko-KR" altLang="en-US" sz="6000" dirty="0" err="1"/>
              <a:t>정영주</a:t>
            </a:r>
            <a:endParaRPr lang="en-US" altLang="ko-KR" sz="6000" dirty="0"/>
          </a:p>
          <a:p>
            <a:r>
              <a:rPr lang="ko-KR" altLang="en-US" sz="4800" dirty="0"/>
              <a:t>숙명여자대학교</a:t>
            </a:r>
            <a:r>
              <a:rPr lang="en-US" altLang="ko-KR" sz="4800" dirty="0"/>
              <a:t> </a:t>
            </a:r>
            <a:r>
              <a:rPr lang="ko-KR" altLang="en-US" sz="4800" dirty="0"/>
              <a:t>법학과</a:t>
            </a:r>
            <a:r>
              <a:rPr lang="en-US" altLang="ko-KR" sz="4800" dirty="0"/>
              <a:t>, </a:t>
            </a:r>
            <a:r>
              <a:rPr lang="ko-KR" altLang="en-US" sz="4800" dirty="0"/>
              <a:t>숙명여자대학교 컴퓨터과학과</a:t>
            </a:r>
            <a:endParaRPr lang="ko-KR" altLang="en-US" sz="6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938CD4-4603-45A5-9EE5-ACE3282190EE}"/>
              </a:ext>
            </a:extLst>
          </p:cNvPr>
          <p:cNvSpPr/>
          <p:nvPr/>
        </p:nvSpPr>
        <p:spPr>
          <a:xfrm>
            <a:off x="914400" y="7081748"/>
            <a:ext cx="14447520" cy="506250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3600" b="1" dirty="0"/>
              <a:t> </a:t>
            </a:r>
            <a:r>
              <a:rPr lang="ko-KR" altLang="en-US" sz="3600" b="1" dirty="0"/>
              <a:t>프로젝트 개요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주차 관리 및 범죄 예방을 위해 자동차 번호판 인식 기술은 </a:t>
            </a:r>
            <a:r>
              <a:rPr lang="ko-KR" altLang="en-US" sz="3200" dirty="0" smtClean="0"/>
              <a:t>일상 생활에 </a:t>
            </a:r>
            <a:r>
              <a:rPr lang="ko-KR" altLang="en-US" sz="3200" dirty="0"/>
              <a:t>밀접하게 쓰이고 있음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다양한 각도에서 </a:t>
            </a:r>
            <a:r>
              <a:rPr lang="ko-KR" altLang="en-US" sz="3200" dirty="0" smtClean="0"/>
              <a:t>찍힌 </a:t>
            </a:r>
            <a:r>
              <a:rPr lang="ko-KR" altLang="en-US" sz="3200" dirty="0"/>
              <a:t>차량 영상의 번호판 숫자 인식 성능을 향상시키기 위해 본 논문은 </a:t>
            </a:r>
            <a:r>
              <a:rPr lang="en-US" altLang="ko-KR" sz="3200" dirty="0"/>
              <a:t>OpenCV </a:t>
            </a:r>
            <a:r>
              <a:rPr lang="ko-KR" altLang="en-US" sz="3200" dirty="0"/>
              <a:t>라이브러리에서 제공하는 </a:t>
            </a:r>
            <a:r>
              <a:rPr lang="en-US" altLang="ko-KR" sz="3200" dirty="0"/>
              <a:t>k-NN </a:t>
            </a:r>
            <a:r>
              <a:rPr lang="ko-KR" altLang="en-US" sz="3200" dirty="0"/>
              <a:t>알고리즘과 </a:t>
            </a:r>
            <a:r>
              <a:rPr lang="en-US" altLang="ko-KR" sz="3200" dirty="0"/>
              <a:t>MATLAB</a:t>
            </a:r>
            <a:r>
              <a:rPr lang="ko-KR" altLang="en-US" sz="3200" dirty="0"/>
              <a:t>의 </a:t>
            </a:r>
            <a:r>
              <a:rPr lang="en-US" altLang="ko-KR" sz="3200" dirty="0"/>
              <a:t>CNN</a:t>
            </a:r>
            <a:r>
              <a:rPr lang="ko-KR" altLang="en-US" sz="3200" dirty="0"/>
              <a:t>알고리즘을 이용한 번호판 숫자 인식 시스템의 정확도를 비교함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번호판 숫자 인식을 위한 적절한 학습 데이터를 탐색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5B1599-7C4D-448C-B3FD-EF877BAED297}"/>
              </a:ext>
            </a:extLst>
          </p:cNvPr>
          <p:cNvSpPr/>
          <p:nvPr/>
        </p:nvSpPr>
        <p:spPr>
          <a:xfrm>
            <a:off x="883920" y="13535299"/>
            <a:ext cx="14447520" cy="745356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3600" b="1" dirty="0"/>
              <a:t>OpenCV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이미지 프로세싱 라이브러리로 디지털화된 영상에 적용할 수 있음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본 논문에서는 이를 활용해 자동차 영상에서 번호판 영역 탐색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k-NN </a:t>
            </a:r>
            <a:r>
              <a:rPr lang="ko-KR" altLang="en-US" sz="3200" dirty="0"/>
              <a:t>알고리즘으로 숫자를 인식하는 과정과 잘라낸 숫자 영상을 저장하는 과정 처리</a:t>
            </a:r>
            <a:endParaRPr lang="en-US" altLang="ko-K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/>
          </a:p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3600" b="1" dirty="0"/>
              <a:t>CNN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err="1"/>
              <a:t>컨볼루셔널</a:t>
            </a:r>
            <a:r>
              <a:rPr lang="ko-KR" altLang="en-US" sz="3200" dirty="0"/>
              <a:t> 계층을 넣은 </a:t>
            </a:r>
            <a:r>
              <a:rPr lang="ko-KR" altLang="en-US" sz="3200" dirty="0" err="1"/>
              <a:t>뉴럴</a:t>
            </a:r>
            <a:r>
              <a:rPr lang="ko-KR" altLang="en-US" sz="3200" dirty="0"/>
              <a:t> 네트워크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err="1" smtClean="0"/>
              <a:t>컨볼루셔널</a:t>
            </a:r>
            <a:r>
              <a:rPr lang="ko-KR" altLang="en-US" sz="3200" dirty="0" smtClean="0"/>
              <a:t> </a:t>
            </a:r>
            <a:r>
              <a:rPr lang="ko-KR" altLang="en-US" sz="3200" dirty="0"/>
              <a:t>계층은 </a:t>
            </a:r>
            <a:r>
              <a:rPr lang="ko-KR" altLang="en-US" sz="3200" dirty="0" err="1"/>
              <a:t>합성곱을</a:t>
            </a:r>
            <a:r>
              <a:rPr lang="ko-KR" altLang="en-US" sz="3200" dirty="0"/>
              <a:t> 행하는 계층이며</a:t>
            </a:r>
            <a:r>
              <a:rPr lang="en-US" altLang="ko-KR" sz="3200" dirty="0"/>
              <a:t>, </a:t>
            </a:r>
            <a:r>
              <a:rPr lang="ko-KR" altLang="en-US" sz="3200" dirty="0"/>
              <a:t>이 연산을 통해 입력 데이터의 주특성을 추출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이는 이미지를 해석하는 데에 특히 유용하며</a:t>
            </a:r>
            <a:r>
              <a:rPr lang="en-US" altLang="ko-KR" sz="3200" dirty="0"/>
              <a:t>, </a:t>
            </a:r>
            <a:r>
              <a:rPr lang="ko-KR" altLang="en-US" sz="3200" dirty="0"/>
              <a:t>이를 활용하여 자동차 번호판 인식에 사용</a:t>
            </a:r>
            <a:endParaRPr lang="ko-KR" altLang="en-US" sz="4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94B9D9-59B3-4410-B2D9-612B998AF13B}"/>
              </a:ext>
            </a:extLst>
          </p:cNvPr>
          <p:cNvSpPr/>
          <p:nvPr/>
        </p:nvSpPr>
        <p:spPr>
          <a:xfrm>
            <a:off x="888775" y="22379912"/>
            <a:ext cx="14447520" cy="2026614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ko-KR" sz="3200" dirty="0"/>
          </a:p>
          <a:p>
            <a:pPr algn="ctr"/>
            <a:endParaRPr lang="ko-KR" altLang="en-US" sz="3200" dirty="0"/>
          </a:p>
          <a:p>
            <a:pPr marL="571500" indent="-571500">
              <a:buFont typeface="Wingdings" panose="05000000000000000000" pitchFamily="2" charset="2"/>
              <a:buChar char="u"/>
            </a:pPr>
            <a:endParaRPr lang="en-US" altLang="ko-KR" sz="3600" b="1" dirty="0"/>
          </a:p>
          <a:p>
            <a:pPr marL="571500" indent="-571500">
              <a:buFont typeface="Wingdings" panose="05000000000000000000" pitchFamily="2" charset="2"/>
              <a:buChar char="u"/>
            </a:pPr>
            <a:endParaRPr lang="en-US" altLang="ko-KR" sz="3600" b="1" dirty="0"/>
          </a:p>
          <a:p>
            <a:pPr marL="571500" indent="-571500">
              <a:buFont typeface="Wingdings" panose="05000000000000000000" pitchFamily="2" charset="2"/>
              <a:buChar char="u"/>
            </a:pPr>
            <a:endParaRPr lang="en-US" altLang="ko-KR" sz="3600" b="1" dirty="0"/>
          </a:p>
          <a:p>
            <a:pPr marL="571500" indent="-571500">
              <a:buFont typeface="Wingdings" panose="05000000000000000000" pitchFamily="2" charset="2"/>
              <a:buChar char="u"/>
            </a:pPr>
            <a:endParaRPr lang="en-US" altLang="ko-KR" sz="3600" b="1" dirty="0"/>
          </a:p>
          <a:p>
            <a:pPr marL="571500" indent="-571500">
              <a:buFont typeface="Wingdings" panose="05000000000000000000" pitchFamily="2" charset="2"/>
              <a:buChar char="u"/>
            </a:pPr>
            <a:endParaRPr lang="en-US" altLang="ko-KR" sz="3600" b="1" dirty="0"/>
          </a:p>
          <a:p>
            <a:pPr marL="571500" indent="-571500">
              <a:buFont typeface="Wingdings" panose="05000000000000000000" pitchFamily="2" charset="2"/>
              <a:buChar char="u"/>
            </a:pPr>
            <a:endParaRPr lang="en-US" altLang="ko-KR" sz="3600" b="1" dirty="0"/>
          </a:p>
          <a:p>
            <a:pPr marL="571500" indent="-571500">
              <a:buFont typeface="Wingdings" panose="05000000000000000000" pitchFamily="2" charset="2"/>
              <a:buChar char="u"/>
            </a:pPr>
            <a:endParaRPr lang="en-US" altLang="ko-KR" sz="3600" b="1" dirty="0"/>
          </a:p>
          <a:p>
            <a:endParaRPr lang="en-US" altLang="ko-KR" sz="3600" b="1" dirty="0" smtClean="0"/>
          </a:p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3600" b="1" dirty="0" smtClean="0"/>
              <a:t>SVM</a:t>
            </a:r>
            <a:r>
              <a:rPr lang="ko-KR" altLang="en-US" sz="3600" b="1" dirty="0"/>
              <a:t>을 활용한 자동차 번호판 영역 인식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자동차 영상에서 번호판 영역을 인식하기 위해서 번호판 영상 </a:t>
            </a:r>
            <a:r>
              <a:rPr lang="en-US" altLang="ko-KR" sz="3200" dirty="0"/>
              <a:t>70</a:t>
            </a:r>
            <a:r>
              <a:rPr lang="ko-KR" altLang="en-US" sz="3200" dirty="0"/>
              <a:t>개와 </a:t>
            </a:r>
            <a:r>
              <a:rPr lang="ko-KR" altLang="en-US" sz="3200" dirty="0" smtClean="0"/>
              <a:t>번호판이 아닌 </a:t>
            </a:r>
            <a:r>
              <a:rPr lang="ko-KR" altLang="en-US" sz="3200" dirty="0"/>
              <a:t>영상 </a:t>
            </a:r>
            <a:r>
              <a:rPr lang="en-US" altLang="ko-KR" sz="3200" dirty="0"/>
              <a:t>70</a:t>
            </a:r>
            <a:r>
              <a:rPr lang="ko-KR" altLang="en-US" sz="3200" dirty="0"/>
              <a:t>개를 </a:t>
            </a:r>
            <a:r>
              <a:rPr lang="en-US" altLang="ko-KR" sz="3200" dirty="0"/>
              <a:t>SVM </a:t>
            </a:r>
            <a:r>
              <a:rPr lang="ko-KR" altLang="en-US" sz="3200" dirty="0"/>
              <a:t>모델에 학습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차량 영상에 대해 가로로 긴 모양인 번호판을 하나의 영역으로 표시하기 위해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수평 </a:t>
            </a:r>
            <a:r>
              <a:rPr lang="ko-KR" altLang="en-US" sz="3200" dirty="0" err="1"/>
              <a:t>소벨마스크를</a:t>
            </a:r>
            <a:r>
              <a:rPr lang="ko-KR" altLang="en-US" sz="3200" dirty="0"/>
              <a:t> 적용하면 수직 방향의 </a:t>
            </a:r>
            <a:r>
              <a:rPr lang="ko-KR" altLang="en-US" sz="3200" dirty="0" err="1"/>
              <a:t>엣지가</a:t>
            </a:r>
            <a:r>
              <a:rPr lang="ko-KR" altLang="en-US" sz="3200" dirty="0"/>
              <a:t> 검출</a:t>
            </a:r>
            <a:r>
              <a:rPr lang="en-US" altLang="ko-KR" sz="3200" dirty="0"/>
              <a:t>( </a:t>
            </a:r>
            <a:r>
              <a:rPr lang="ko-KR" altLang="en-US" sz="3200" dirty="0"/>
              <a:t>그림 </a:t>
            </a:r>
            <a:r>
              <a:rPr lang="en-US" altLang="ko-KR" sz="3200" dirty="0"/>
              <a:t>3)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그림</a:t>
            </a:r>
            <a:r>
              <a:rPr lang="en-US" altLang="ko-KR" sz="3200" dirty="0"/>
              <a:t> 3</a:t>
            </a:r>
            <a:r>
              <a:rPr lang="ko-KR" altLang="en-US" sz="3200" dirty="0"/>
              <a:t>에 닫힘 마스크를 가로로 길게 설정한 후 </a:t>
            </a:r>
            <a:r>
              <a:rPr lang="ko-KR" altLang="en-US" sz="3200" b="1" dirty="0" err="1"/>
              <a:t>모폴로지</a:t>
            </a:r>
            <a:r>
              <a:rPr lang="ko-KR" altLang="en-US" sz="3200" b="1" dirty="0"/>
              <a:t> 닫힘 연산</a:t>
            </a:r>
            <a:r>
              <a:rPr lang="ko-KR" altLang="en-US" sz="3200" dirty="0"/>
              <a:t>을 수행</a:t>
            </a:r>
            <a:r>
              <a:rPr lang="en-US" altLang="ko-KR" sz="3200" dirty="0"/>
              <a:t>(</a:t>
            </a:r>
            <a:r>
              <a:rPr lang="ko-KR" altLang="en-US" sz="3200" dirty="0"/>
              <a:t> 그림 </a:t>
            </a:r>
            <a:r>
              <a:rPr lang="en-US" altLang="ko-KR" sz="3200" dirty="0"/>
              <a:t>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SVM</a:t>
            </a:r>
            <a:r>
              <a:rPr lang="ko-KR" altLang="en-US" sz="3200" dirty="0"/>
              <a:t>으로 학습한 데이터와 하나씩 비교해 번호판이 맞는지 판별</a:t>
            </a:r>
            <a:r>
              <a:rPr lang="en-US" altLang="ko-KR" sz="3200" dirty="0"/>
              <a:t>(</a:t>
            </a:r>
            <a:r>
              <a:rPr lang="ko-KR" altLang="en-US" sz="3200" dirty="0"/>
              <a:t>그림 </a:t>
            </a:r>
            <a:r>
              <a:rPr lang="en-US" altLang="ko-KR" sz="3200" dirty="0"/>
              <a:t>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endParaRPr lang="en-US" altLang="ko-KR" sz="3600" b="1" dirty="0"/>
          </a:p>
          <a:p>
            <a:pPr marL="571500" indent="-571500">
              <a:buFont typeface="Wingdings" panose="05000000000000000000" pitchFamily="2" charset="2"/>
              <a:buChar char="u"/>
            </a:pPr>
            <a:endParaRPr lang="en-US" altLang="ko-KR" sz="3600" b="1" dirty="0" smtClean="0"/>
          </a:p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3600" b="1" dirty="0" smtClean="0"/>
              <a:t>KNN</a:t>
            </a:r>
            <a:r>
              <a:rPr lang="ko-KR" altLang="en-US" sz="3600" b="1" dirty="0"/>
              <a:t>을 활용한 번호판 숫자 인식</a:t>
            </a:r>
            <a:endParaRPr lang="en-US" altLang="ko-KR" sz="3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번호판의 숫자를 인식하기 위해 숫자 분류를 위해 </a:t>
            </a:r>
            <a:r>
              <a:rPr lang="en-US" altLang="ko-KR" sz="3200" dirty="0"/>
              <a:t>k-NN </a:t>
            </a:r>
            <a:r>
              <a:rPr lang="ko-KR" altLang="en-US" sz="3200" dirty="0"/>
              <a:t>알고리즘 사용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 </a:t>
            </a:r>
            <a:r>
              <a:rPr lang="ko-KR" altLang="en-US" sz="3200" dirty="0"/>
              <a:t>학습 데이터</a:t>
            </a:r>
            <a:r>
              <a:rPr lang="en-US" altLang="ko-KR" sz="3200" dirty="0"/>
              <a:t>: </a:t>
            </a:r>
            <a:r>
              <a:rPr lang="ko-KR" altLang="en-US" sz="3200" dirty="0"/>
              <a:t>숫자 이미지를 </a:t>
            </a:r>
            <a:r>
              <a:rPr lang="en-US" altLang="ko-KR" sz="3200" dirty="0"/>
              <a:t>0</a:t>
            </a:r>
            <a:r>
              <a:rPr lang="ko-KR" altLang="en-US" sz="3200" dirty="0"/>
              <a:t>부터 </a:t>
            </a:r>
            <a:r>
              <a:rPr lang="en-US" altLang="ko-KR" sz="3200" dirty="0"/>
              <a:t>9</a:t>
            </a:r>
            <a:r>
              <a:rPr lang="ko-KR" altLang="en-US" sz="3200" dirty="0"/>
              <a:t>까지 </a:t>
            </a:r>
            <a:r>
              <a:rPr lang="en-US" altLang="ko-KR" sz="3200" dirty="0"/>
              <a:t>10</a:t>
            </a:r>
            <a:r>
              <a:rPr lang="ko-KR" altLang="en-US" sz="3200" dirty="0"/>
              <a:t>개의 클래스로 나누어 각 숫자 당 </a:t>
            </a:r>
            <a:r>
              <a:rPr lang="en-US" altLang="ko-KR" sz="3200" dirty="0"/>
              <a:t>20</a:t>
            </a:r>
            <a:r>
              <a:rPr lang="ko-KR" altLang="en-US" sz="3200" dirty="0"/>
              <a:t>개 씩 제공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SVM</a:t>
            </a:r>
            <a:r>
              <a:rPr lang="ko-KR" altLang="en-US" sz="3200" dirty="0"/>
              <a:t>을 통해 검출한 번호판 영상을 </a:t>
            </a:r>
            <a:r>
              <a:rPr lang="ko-KR" altLang="en-US" sz="3200" dirty="0" err="1"/>
              <a:t>이진화시키고</a:t>
            </a:r>
            <a:r>
              <a:rPr lang="ko-KR" altLang="en-US" sz="3200" dirty="0"/>
              <a:t> 테두리 픽셀을 제거</a:t>
            </a:r>
            <a:r>
              <a:rPr lang="en-US" altLang="ko-KR" sz="3200" dirty="0"/>
              <a:t>(</a:t>
            </a:r>
            <a:r>
              <a:rPr lang="ko-KR" altLang="en-US" sz="3200" dirty="0"/>
              <a:t>그림</a:t>
            </a:r>
            <a:r>
              <a:rPr lang="en-US" altLang="ko-KR" sz="3200" dirty="0"/>
              <a:t>6)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전처리한 영상에서 숫자 객체를 찾아냄</a:t>
            </a:r>
            <a:r>
              <a:rPr lang="en-US" altLang="ko-KR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번호판 영상에서 검색된 </a:t>
            </a:r>
            <a:r>
              <a:rPr lang="en-US" altLang="ko-KR" sz="3200" dirty="0"/>
              <a:t>6</a:t>
            </a:r>
            <a:r>
              <a:rPr lang="ko-KR" altLang="en-US" sz="3200" dirty="0"/>
              <a:t>개의 숫자 객체</a:t>
            </a:r>
            <a:r>
              <a:rPr lang="en-US" altLang="ko-KR" sz="3200" dirty="0"/>
              <a:t>(</a:t>
            </a:r>
            <a:r>
              <a:rPr lang="ko-KR" altLang="en-US" sz="3200" dirty="0"/>
              <a:t>그림</a:t>
            </a:r>
            <a:r>
              <a:rPr lang="en-US" altLang="ko-KR" sz="3200" dirty="0"/>
              <a:t>7)</a:t>
            </a:r>
            <a:r>
              <a:rPr lang="ko-KR" altLang="en-US" sz="3200" dirty="0"/>
              <a:t>를 </a:t>
            </a:r>
            <a:r>
              <a:rPr lang="en-US" altLang="ko-KR" sz="3200" dirty="0"/>
              <a:t>k-NN</a:t>
            </a:r>
            <a:r>
              <a:rPr lang="ko-KR" altLang="en-US" sz="3200" dirty="0"/>
              <a:t>으로 학습한 데이터를 이용해 각각의 숫자 클래스로 분류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A9478C0-ECDA-454C-AAFE-3F2DFAD10C65}"/>
              </a:ext>
            </a:extLst>
          </p:cNvPr>
          <p:cNvSpPr/>
          <p:nvPr/>
        </p:nvSpPr>
        <p:spPr>
          <a:xfrm>
            <a:off x="2621280" y="6556455"/>
            <a:ext cx="11033760" cy="1031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           론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50F9EAD-9CEE-4C4A-ADBF-0472BB0E87CF}"/>
              </a:ext>
            </a:extLst>
          </p:cNvPr>
          <p:cNvSpPr/>
          <p:nvPr/>
        </p:nvSpPr>
        <p:spPr>
          <a:xfrm>
            <a:off x="2618040" y="12952927"/>
            <a:ext cx="11033760" cy="1031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 기술  및  특징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A0B2EA-F0CA-40AA-A570-9CF36B712E32}"/>
              </a:ext>
            </a:extLst>
          </p:cNvPr>
          <p:cNvSpPr/>
          <p:nvPr/>
        </p:nvSpPr>
        <p:spPr>
          <a:xfrm>
            <a:off x="2618040" y="21858863"/>
            <a:ext cx="11033760" cy="1031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OpenCV </a:t>
            </a:r>
            <a:r>
              <a:rPr lang="ko-KR" altLang="en-US" sz="4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 설명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3D721E9-BFBA-4E4C-9B9F-C074C18C7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653" y="23088229"/>
            <a:ext cx="12066849" cy="375413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6346EEA-8B32-40A8-A2DC-D0806333C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75056" y="31870829"/>
            <a:ext cx="2655527" cy="265552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03E19BE-8043-4E79-A055-1128A47CA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311" y="31870828"/>
            <a:ext cx="2655527" cy="265552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4BB9D26-94FC-4B68-AEE0-F2D3F1706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612" y="31870827"/>
            <a:ext cx="2655528" cy="26555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4CE93C1-799B-42DB-BCB9-C3E2856CECA4}"/>
              </a:ext>
            </a:extLst>
          </p:cNvPr>
          <p:cNvSpPr txBox="1"/>
          <p:nvPr/>
        </p:nvSpPr>
        <p:spPr>
          <a:xfrm>
            <a:off x="5057590" y="34790493"/>
            <a:ext cx="24449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그림</a:t>
            </a:r>
            <a:r>
              <a:rPr lang="en-US" altLang="ko-KR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3, </a:t>
            </a:r>
            <a:r>
              <a:rPr lang="ko-KR" altLang="en-US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이진 영상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70770D-B339-428F-9151-7B908D9DCBB9}"/>
              </a:ext>
            </a:extLst>
          </p:cNvPr>
          <p:cNvSpPr txBox="1"/>
          <p:nvPr/>
        </p:nvSpPr>
        <p:spPr>
          <a:xfrm>
            <a:off x="8165325" y="34805646"/>
            <a:ext cx="30348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그림</a:t>
            </a:r>
            <a:r>
              <a:rPr lang="en-US" altLang="ko-KR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4. </a:t>
            </a:r>
            <a:r>
              <a:rPr lang="ko-KR" altLang="en-US" sz="25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모폴로지</a:t>
            </a:r>
            <a:r>
              <a:rPr lang="ko-KR" altLang="en-US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영상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E06795-D6A5-43A2-BCE9-EEB8C743B39F}"/>
              </a:ext>
            </a:extLst>
          </p:cNvPr>
          <p:cNvSpPr txBox="1"/>
          <p:nvPr/>
        </p:nvSpPr>
        <p:spPr>
          <a:xfrm>
            <a:off x="1395590" y="34737376"/>
            <a:ext cx="24449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그림</a:t>
            </a:r>
            <a:r>
              <a:rPr lang="en-US" altLang="ko-KR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2. </a:t>
            </a:r>
            <a:r>
              <a:rPr lang="ko-KR" altLang="en-US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원본 영상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DD3D90-6F80-4923-9C7F-F9DFF638730D}"/>
              </a:ext>
            </a:extLst>
          </p:cNvPr>
          <p:cNvSpPr txBox="1"/>
          <p:nvPr/>
        </p:nvSpPr>
        <p:spPr>
          <a:xfrm>
            <a:off x="11655170" y="34860477"/>
            <a:ext cx="33297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그림</a:t>
            </a:r>
            <a:r>
              <a:rPr lang="en-US" altLang="ko-KR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5. </a:t>
            </a:r>
            <a:r>
              <a:rPr lang="ko-KR" altLang="en-US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번호판 후보영역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99CAB11-1796-4B2F-B242-5DC8596B9883}"/>
              </a:ext>
            </a:extLst>
          </p:cNvPr>
          <p:cNvSpPr/>
          <p:nvPr/>
        </p:nvSpPr>
        <p:spPr>
          <a:xfrm>
            <a:off x="17034125" y="7075910"/>
            <a:ext cx="14447520" cy="1501806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571500" indent="-571500">
              <a:buFont typeface="Wingdings" panose="05000000000000000000" pitchFamily="2" charset="2"/>
              <a:buChar char="u"/>
            </a:pPr>
            <a:endParaRPr lang="en-US" altLang="ko-KR" sz="3600" b="1" dirty="0"/>
          </a:p>
          <a:p>
            <a:pPr marL="571500" indent="-571500">
              <a:buFont typeface="Wingdings" panose="05000000000000000000" pitchFamily="2" charset="2"/>
              <a:buChar char="u"/>
            </a:pPr>
            <a:endParaRPr lang="en-US" altLang="ko-KR" sz="3600" b="1" dirty="0"/>
          </a:p>
          <a:p>
            <a:pPr marL="571500" indent="-571500">
              <a:buFont typeface="Wingdings" panose="05000000000000000000" pitchFamily="2" charset="2"/>
              <a:buChar char="u"/>
            </a:pPr>
            <a:endParaRPr lang="en-US" altLang="ko-KR" sz="3600" b="1" dirty="0"/>
          </a:p>
          <a:p>
            <a:pPr marL="571500" indent="-571500">
              <a:buFont typeface="Wingdings" panose="05000000000000000000" pitchFamily="2" charset="2"/>
              <a:buChar char="u"/>
            </a:pPr>
            <a:endParaRPr lang="en-US" altLang="ko-KR" sz="3600" b="1" dirty="0"/>
          </a:p>
          <a:p>
            <a:pPr marL="571500" indent="-571500">
              <a:buFont typeface="Wingdings" panose="05000000000000000000" pitchFamily="2" charset="2"/>
              <a:buChar char="u"/>
            </a:pPr>
            <a:endParaRPr lang="en-US" altLang="ko-KR" sz="3600" b="1" dirty="0"/>
          </a:p>
          <a:p>
            <a:pPr marL="571500" indent="-571500">
              <a:buFont typeface="Wingdings" panose="05000000000000000000" pitchFamily="2" charset="2"/>
              <a:buChar char="u"/>
            </a:pPr>
            <a:endParaRPr lang="en-US" altLang="ko-KR" sz="3600" b="1" dirty="0"/>
          </a:p>
          <a:p>
            <a:pPr marL="571500" indent="-571500">
              <a:buFont typeface="Wingdings" panose="05000000000000000000" pitchFamily="2" charset="2"/>
              <a:buChar char="u"/>
            </a:pPr>
            <a:endParaRPr lang="en-US" altLang="ko-KR" sz="3600" b="1" dirty="0"/>
          </a:p>
          <a:p>
            <a:pPr marL="571500" indent="-571500">
              <a:buFont typeface="Wingdings" panose="05000000000000000000" pitchFamily="2" charset="2"/>
              <a:buChar char="u"/>
            </a:pPr>
            <a:endParaRPr lang="en-US" altLang="ko-KR" sz="3600" b="1" dirty="0"/>
          </a:p>
          <a:p>
            <a:pPr marL="571500" indent="-571500">
              <a:buFont typeface="Wingdings" panose="05000000000000000000" pitchFamily="2" charset="2"/>
              <a:buChar char="u"/>
            </a:pPr>
            <a:endParaRPr lang="en-US" altLang="ko-KR" sz="3600" b="1" dirty="0"/>
          </a:p>
          <a:p>
            <a:pPr marL="571500" indent="-571500">
              <a:buFont typeface="Wingdings" panose="05000000000000000000" pitchFamily="2" charset="2"/>
              <a:buChar char="u"/>
            </a:pPr>
            <a:r>
              <a:rPr lang="ko-KR" altLang="en-US" sz="3600" b="1" dirty="0"/>
              <a:t>숫자 데이터 </a:t>
            </a:r>
            <a:r>
              <a:rPr lang="ko-KR" altLang="en-US" sz="3600" b="1" dirty="0" err="1"/>
              <a:t>전처리</a:t>
            </a:r>
            <a:endParaRPr lang="ko-KR" altLang="en-US" sz="3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숫자 영상은 </a:t>
            </a:r>
            <a:r>
              <a:rPr lang="en-US" altLang="ko-KR" sz="3200" dirty="0"/>
              <a:t>MNIST</a:t>
            </a:r>
            <a:r>
              <a:rPr lang="ko-KR" altLang="en-US" sz="3200" dirty="0"/>
              <a:t>와 우리가 직접 찍은 자동차 번호판에서 추출해낸 번호 사용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자동차 번호판에서 번호를 추출해 내는 방식은 </a:t>
            </a:r>
            <a:r>
              <a:rPr lang="en-US" altLang="ko-KR" sz="3200" dirty="0"/>
              <a:t>SVM</a:t>
            </a:r>
            <a:r>
              <a:rPr lang="ko-KR" altLang="en-US" sz="3200" dirty="0"/>
              <a:t>동일하게 사용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 MNIST </a:t>
            </a:r>
            <a:r>
              <a:rPr lang="ko-KR" altLang="en-US" sz="3200" dirty="0"/>
              <a:t>영상의 형식은 </a:t>
            </a:r>
            <a:r>
              <a:rPr lang="en-US" altLang="ko-KR" sz="3200" dirty="0"/>
              <a:t>28X28</a:t>
            </a:r>
            <a:r>
              <a:rPr lang="ko-KR" altLang="en-US" sz="3200" dirty="0"/>
              <a:t>픽셀</a:t>
            </a:r>
            <a:r>
              <a:rPr lang="en-US" altLang="ko-KR" sz="3200" dirty="0"/>
              <a:t>, </a:t>
            </a:r>
            <a:r>
              <a:rPr lang="ko-KR" altLang="en-US" sz="3200" dirty="0"/>
              <a:t>상하좌우 </a:t>
            </a:r>
            <a:r>
              <a:rPr lang="en-US" altLang="ko-KR" sz="3200" dirty="0"/>
              <a:t>4</a:t>
            </a:r>
            <a:r>
              <a:rPr lang="ko-KR" altLang="en-US" sz="3200" dirty="0"/>
              <a:t>픽셀 </a:t>
            </a:r>
            <a:r>
              <a:rPr lang="en-US" altLang="ko-KR" sz="3200" dirty="0"/>
              <a:t>padding</a:t>
            </a:r>
            <a:r>
              <a:rPr lang="ko-KR" altLang="en-US" sz="3200" dirty="0"/>
              <a:t>이 적용되어 있음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이와 동일하게 자동차 번호판의 숫자 영상도 조정함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3600" b="1" dirty="0"/>
              <a:t>CNN</a:t>
            </a:r>
            <a:endParaRPr lang="en-US" altLang="ko-K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전처리를 완료한 숫자 영상을 </a:t>
            </a:r>
            <a:r>
              <a:rPr lang="en-US" altLang="ko-KR" sz="3200" dirty="0"/>
              <a:t>Convolutional </a:t>
            </a:r>
            <a:r>
              <a:rPr lang="ko-KR" altLang="en-US" sz="3200" dirty="0"/>
              <a:t>계층에 입력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Convolutional </a:t>
            </a:r>
            <a:r>
              <a:rPr lang="ko-KR" altLang="en-US" sz="3200" dirty="0"/>
              <a:t>계층에 </a:t>
            </a:r>
            <a:r>
              <a:rPr lang="en-US" altLang="ko-KR" sz="3200" dirty="0"/>
              <a:t>9X9</a:t>
            </a:r>
            <a:r>
              <a:rPr lang="ko-KR" altLang="en-US" sz="3200" dirty="0"/>
              <a:t>픽셀의 필터 </a:t>
            </a:r>
            <a:r>
              <a:rPr lang="en-US" altLang="ko-KR" sz="3200" dirty="0"/>
              <a:t>20</a:t>
            </a:r>
            <a:r>
              <a:rPr lang="ko-KR" altLang="en-US" sz="3200" dirty="0"/>
              <a:t>개를 사용</a:t>
            </a:r>
            <a:r>
              <a:rPr lang="en-US" altLang="ko-KR" sz="3200" dirty="0"/>
              <a:t>. </a:t>
            </a:r>
            <a:r>
              <a:rPr lang="ko-KR" altLang="en-US" sz="3200" dirty="0"/>
              <a:t>그 결과로 </a:t>
            </a:r>
            <a:r>
              <a:rPr lang="en-US" altLang="ko-KR" sz="3200" dirty="0"/>
              <a:t>20X20</a:t>
            </a:r>
            <a:r>
              <a:rPr lang="ko-KR" altLang="en-US" sz="3200" dirty="0"/>
              <a:t>픽셀의 영상 </a:t>
            </a:r>
            <a:r>
              <a:rPr lang="en-US" altLang="ko-KR" sz="3200" dirty="0"/>
              <a:t>20</a:t>
            </a:r>
            <a:r>
              <a:rPr lang="ko-KR" altLang="en-US" sz="3200" dirty="0"/>
              <a:t>개 생성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활성함수로 사용한 </a:t>
            </a:r>
            <a:r>
              <a:rPr lang="en-US" altLang="ko-KR" sz="3200" dirty="0" err="1"/>
              <a:t>ReLU</a:t>
            </a:r>
            <a:r>
              <a:rPr lang="en-US" altLang="ko-KR" sz="3200" dirty="0"/>
              <a:t> </a:t>
            </a:r>
            <a:r>
              <a:rPr lang="ko-KR" altLang="en-US" sz="3200" dirty="0"/>
              <a:t>계층을 지나면 각 픽셀 중 </a:t>
            </a:r>
            <a:r>
              <a:rPr lang="en-US" altLang="ko-KR" sz="3200" dirty="0"/>
              <a:t>0</a:t>
            </a:r>
            <a:r>
              <a:rPr lang="ko-KR" altLang="en-US" sz="3200" dirty="0"/>
              <a:t>보다 작은 값은 </a:t>
            </a:r>
            <a:r>
              <a:rPr lang="en-US" altLang="ko-KR" sz="3200" dirty="0"/>
              <a:t>0</a:t>
            </a:r>
            <a:r>
              <a:rPr lang="ko-KR" altLang="en-US" sz="3200" dirty="0"/>
              <a:t>이 되고 </a:t>
            </a:r>
            <a:r>
              <a:rPr lang="en-US" altLang="ko-KR" sz="3200" dirty="0"/>
              <a:t>0</a:t>
            </a:r>
            <a:r>
              <a:rPr lang="ko-KR" altLang="en-US" sz="3200" dirty="0"/>
              <a:t>보다 큰 값은 유지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 </a:t>
            </a:r>
            <a:r>
              <a:rPr lang="en-US" altLang="ko-KR" sz="3200" dirty="0" err="1"/>
              <a:t>ReLU</a:t>
            </a:r>
            <a:r>
              <a:rPr lang="en-US" altLang="ko-KR" sz="3200" dirty="0"/>
              <a:t> </a:t>
            </a:r>
            <a:r>
              <a:rPr lang="ko-KR" altLang="en-US" sz="3200" dirty="0"/>
              <a:t>계층까지 완료된 영상을 </a:t>
            </a:r>
            <a:r>
              <a:rPr lang="en-US" altLang="ko-KR" sz="3200" dirty="0"/>
              <a:t>pooling </a:t>
            </a:r>
            <a:r>
              <a:rPr lang="ko-KR" altLang="en-US" sz="3200" dirty="0"/>
              <a:t>계층에 넣어 계산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Pooling</a:t>
            </a:r>
            <a:r>
              <a:rPr lang="ko-KR" altLang="en-US" sz="3200" dirty="0"/>
              <a:t> 계층에서 </a:t>
            </a:r>
            <a:r>
              <a:rPr lang="en-US" altLang="ko-KR" sz="3200" dirty="0"/>
              <a:t>average pooling</a:t>
            </a:r>
            <a:r>
              <a:rPr lang="ko-KR" altLang="en-US" sz="3200" dirty="0"/>
              <a:t>을 시행함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그 결과를 </a:t>
            </a:r>
            <a:r>
              <a:rPr lang="en-US" altLang="ko-KR" sz="3200" dirty="0" err="1"/>
              <a:t>softmax</a:t>
            </a:r>
            <a:r>
              <a:rPr lang="en-US" altLang="ko-KR" sz="3200" dirty="0"/>
              <a:t> </a:t>
            </a:r>
            <a:r>
              <a:rPr lang="ko-KR" altLang="en-US" sz="3200" dirty="0"/>
              <a:t>계층에 넣어 </a:t>
            </a:r>
            <a:r>
              <a:rPr lang="ko-KR" altLang="en-US" sz="3200" dirty="0" smtClean="0"/>
              <a:t>분류함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5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961AFA2-09F8-41DC-BEC8-1CB6A78ADA53}"/>
              </a:ext>
            </a:extLst>
          </p:cNvPr>
          <p:cNvSpPr/>
          <p:nvPr/>
        </p:nvSpPr>
        <p:spPr>
          <a:xfrm>
            <a:off x="18760462" y="6550617"/>
            <a:ext cx="11033760" cy="1031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CNN</a:t>
            </a:r>
            <a:r>
              <a:rPr lang="ko-KR" altLang="en-US" sz="4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기능 설명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32AD12-1BEB-466B-9035-55DFD1C30C71}"/>
              </a:ext>
            </a:extLst>
          </p:cNvPr>
          <p:cNvSpPr txBox="1"/>
          <p:nvPr/>
        </p:nvSpPr>
        <p:spPr>
          <a:xfrm>
            <a:off x="6889999" y="26914676"/>
            <a:ext cx="33281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그림</a:t>
            </a:r>
            <a:r>
              <a:rPr lang="en-US" altLang="ko-KR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1. OpenCV </a:t>
            </a:r>
            <a:r>
              <a:rPr lang="ko-KR" altLang="en-US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구조도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939E6BF3-66DA-4699-939D-B214B4508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30699" y="14634228"/>
            <a:ext cx="11582400" cy="245745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08DA6DF-E45C-416E-AD9F-0A9BE81CB429}"/>
              </a:ext>
            </a:extLst>
          </p:cNvPr>
          <p:cNvSpPr txBox="1"/>
          <p:nvPr/>
        </p:nvSpPr>
        <p:spPr>
          <a:xfrm>
            <a:off x="22623879" y="17071610"/>
            <a:ext cx="41440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그림</a:t>
            </a:r>
            <a:r>
              <a:rPr lang="en-US" altLang="ko-KR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9. </a:t>
            </a:r>
            <a:r>
              <a:rPr lang="ko-KR" altLang="en-US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숫자 영상</a:t>
            </a:r>
            <a:r>
              <a:rPr lang="en-US" altLang="ko-KR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</a:t>
            </a:r>
            <a:r>
              <a:rPr lang="ko-KR" altLang="en-US" sz="25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전처리</a:t>
            </a:r>
            <a:r>
              <a:rPr lang="ko-KR" altLang="en-US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과정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8F5D0DF-6971-4B7E-A002-EB7728F1C4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89974" y="7808270"/>
            <a:ext cx="11276395" cy="341481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D3C21FD-5BD1-4F9F-BBB1-B6B1EFB7458A}"/>
              </a:ext>
            </a:extLst>
          </p:cNvPr>
          <p:cNvSpPr txBox="1"/>
          <p:nvPr/>
        </p:nvSpPr>
        <p:spPr>
          <a:xfrm>
            <a:off x="22922644" y="11315202"/>
            <a:ext cx="27093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그림</a:t>
            </a:r>
            <a:r>
              <a:rPr lang="en-US" altLang="ko-KR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8. CNN</a:t>
            </a:r>
            <a:r>
              <a:rPr lang="ko-KR" altLang="en-US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구조도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8346B21-4413-41D1-9D12-22FDE45DD92D}"/>
              </a:ext>
            </a:extLst>
          </p:cNvPr>
          <p:cNvSpPr/>
          <p:nvPr/>
        </p:nvSpPr>
        <p:spPr>
          <a:xfrm>
            <a:off x="17048043" y="23587852"/>
            <a:ext cx="14447520" cy="1905820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3600" b="1" dirty="0"/>
              <a:t> </a:t>
            </a:r>
          </a:p>
          <a:p>
            <a:endParaRPr lang="en-US" altLang="ko-KR" sz="3600" b="1" dirty="0"/>
          </a:p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3600" b="1" dirty="0"/>
              <a:t>OpenCV</a:t>
            </a:r>
            <a:r>
              <a:rPr lang="ko-KR" altLang="en-US" sz="3600" b="1" dirty="0"/>
              <a:t>와 </a:t>
            </a:r>
            <a:r>
              <a:rPr lang="en-US" altLang="ko-KR" sz="3600" b="1" dirty="0"/>
              <a:t>CNN </a:t>
            </a:r>
            <a:r>
              <a:rPr lang="ko-KR" altLang="en-US" sz="3600" b="1" dirty="0"/>
              <a:t>결과 </a:t>
            </a:r>
            <a:r>
              <a:rPr lang="ko-KR" altLang="en-US" sz="3600" b="1" dirty="0" smtClean="0"/>
              <a:t>비교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n-ea"/>
              </a:rPr>
              <a:t>OpenCV</a:t>
            </a:r>
            <a:r>
              <a:rPr lang="ko-KR" altLang="en-US" sz="3200" dirty="0" smtClean="0">
                <a:latin typeface="+mn-ea"/>
              </a:rPr>
              <a:t>에서는 최대 </a:t>
            </a:r>
            <a:r>
              <a:rPr lang="en-US" altLang="ko-KR" sz="3200" dirty="0" smtClean="0">
                <a:latin typeface="+mn-ea"/>
              </a:rPr>
              <a:t>89%</a:t>
            </a:r>
            <a:r>
              <a:rPr lang="ko-KR" altLang="en-US" sz="3200" dirty="0" smtClean="0">
                <a:latin typeface="+mn-ea"/>
              </a:rPr>
              <a:t>의 정확도를 보였던 것에 비해 </a:t>
            </a:r>
            <a:r>
              <a:rPr lang="en-US" altLang="ko-KR" sz="3200" dirty="0" smtClean="0">
                <a:latin typeface="+mn-ea"/>
              </a:rPr>
              <a:t>CNN</a:t>
            </a:r>
            <a:r>
              <a:rPr lang="ko-KR" altLang="en-US" sz="3200" dirty="0" smtClean="0">
                <a:latin typeface="+mn-ea"/>
              </a:rPr>
              <a:t>의 정확도는 최대 </a:t>
            </a:r>
            <a:r>
              <a:rPr lang="en-US" altLang="ko-KR" sz="3200" dirty="0" smtClean="0">
                <a:latin typeface="+mn-ea"/>
              </a:rPr>
              <a:t>99%</a:t>
            </a:r>
            <a:r>
              <a:rPr lang="ko-KR" altLang="en-US" sz="3200" dirty="0" smtClean="0">
                <a:latin typeface="+mn-ea"/>
              </a:rPr>
              <a:t>를 보임</a:t>
            </a:r>
            <a:endParaRPr lang="en-US" altLang="ko-KR" sz="3200" dirty="0" smtClean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 smtClean="0"/>
          </a:p>
          <a:p>
            <a:pPr marL="571500" indent="-571500">
              <a:buFont typeface="Wingdings" panose="05000000000000000000" pitchFamily="2" charset="2"/>
              <a:buChar char="u"/>
            </a:pPr>
            <a:r>
              <a:rPr lang="ko-KR" altLang="en-US" sz="3600" b="1" dirty="0" smtClean="0"/>
              <a:t>학습데이터에 따른 </a:t>
            </a:r>
            <a:r>
              <a:rPr lang="en-US" altLang="ko-KR" sz="3600" b="1" dirty="0" smtClean="0"/>
              <a:t>CNN </a:t>
            </a:r>
            <a:r>
              <a:rPr lang="ko-KR" altLang="en-US" sz="3600" b="1" dirty="0" smtClean="0"/>
              <a:t>실험 결과 비교</a:t>
            </a:r>
            <a:endParaRPr lang="en-US" altLang="ko-KR" sz="36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번호판 </a:t>
            </a:r>
            <a:r>
              <a:rPr lang="ko-KR" altLang="en-US" sz="3200" dirty="0"/>
              <a:t>영상 중 숫자만 자른 영상 </a:t>
            </a:r>
            <a:r>
              <a:rPr lang="en-US" altLang="ko-KR" sz="3200" dirty="0"/>
              <a:t>300</a:t>
            </a:r>
            <a:r>
              <a:rPr lang="ko-KR" altLang="en-US" sz="3200" dirty="0"/>
              <a:t>개를 </a:t>
            </a:r>
            <a:r>
              <a:rPr lang="ko-KR" altLang="en-US" sz="3200" dirty="0" smtClean="0"/>
              <a:t>사용</a:t>
            </a:r>
            <a:endParaRPr lang="en-US" altLang="ko-KR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첫번째 실험</a:t>
            </a:r>
            <a:r>
              <a:rPr lang="en-US" altLang="ko-KR" sz="3200" dirty="0" smtClean="0"/>
              <a:t>: MNIST </a:t>
            </a:r>
            <a:r>
              <a:rPr lang="ko-KR" altLang="en-US" sz="3200" dirty="0" smtClean="0"/>
              <a:t>데이터 </a:t>
            </a:r>
            <a:r>
              <a:rPr lang="en-US" altLang="ko-KR" sz="3200" dirty="0" smtClean="0"/>
              <a:t>10,000</a:t>
            </a:r>
            <a:r>
              <a:rPr lang="ko-KR" altLang="en-US" sz="3200" dirty="0" smtClean="0"/>
              <a:t>개 학습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>3</a:t>
            </a:r>
            <a:r>
              <a:rPr lang="ko-KR" altLang="en-US" sz="3200" dirty="0"/>
              <a:t>회에 </a:t>
            </a:r>
            <a:r>
              <a:rPr lang="en-US" altLang="ko-KR" sz="3200" dirty="0"/>
              <a:t>68.5246%, 10</a:t>
            </a:r>
            <a:r>
              <a:rPr lang="ko-KR" altLang="en-US" sz="3200" dirty="0"/>
              <a:t>회에 </a:t>
            </a:r>
            <a:r>
              <a:rPr lang="en-US" altLang="ko-KR" sz="3200" dirty="0"/>
              <a:t>81.6393%, 50</a:t>
            </a:r>
            <a:r>
              <a:rPr lang="ko-KR" altLang="en-US" sz="3200" dirty="0"/>
              <a:t>회에 </a:t>
            </a:r>
            <a:r>
              <a:rPr lang="en-US" altLang="ko-KR" sz="3200" dirty="0"/>
              <a:t>83.7158%</a:t>
            </a:r>
            <a:r>
              <a:rPr lang="ko-KR" altLang="en-US" sz="3200" dirty="0"/>
              <a:t>의 결과가 </a:t>
            </a:r>
            <a:r>
              <a:rPr lang="ko-KR" altLang="en-US" sz="3200" dirty="0" smtClean="0"/>
              <a:t>나옴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ko-KR" altLang="en-US" sz="3200" dirty="0" smtClean="0"/>
              <a:t>횟수의 </a:t>
            </a:r>
            <a:r>
              <a:rPr lang="ko-KR" altLang="en-US" sz="3200" dirty="0"/>
              <a:t>증가에 따라 정확도가 높아지긴 했지만 높아지는 데에 </a:t>
            </a:r>
            <a:r>
              <a:rPr lang="ko-KR" altLang="en-US" sz="3200" dirty="0" smtClean="0"/>
              <a:t>한계 있음</a:t>
            </a:r>
            <a:endParaRPr lang="en-US" altLang="ko-K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두번째 실험</a:t>
            </a:r>
            <a:r>
              <a:rPr lang="en-US" altLang="ko-KR" sz="3200" dirty="0" smtClean="0"/>
              <a:t>: MNIST </a:t>
            </a:r>
            <a:r>
              <a:rPr lang="ko-KR" altLang="en-US" sz="3200" dirty="0" smtClean="0"/>
              <a:t>데이터 중 </a:t>
            </a:r>
            <a:r>
              <a:rPr lang="ko-KR" altLang="en-US" sz="3200" dirty="0"/>
              <a:t>자동차 번호판 숫자와 거리가 </a:t>
            </a:r>
            <a:r>
              <a:rPr lang="ko-KR" altLang="en-US" sz="3200" dirty="0" smtClean="0"/>
              <a:t>가까운 영상 </a:t>
            </a:r>
            <a:r>
              <a:rPr lang="en-US" altLang="ko-KR" sz="3200" dirty="0" smtClean="0"/>
              <a:t>9628</a:t>
            </a:r>
            <a:r>
              <a:rPr lang="ko-KR" altLang="en-US" sz="3200" dirty="0" smtClean="0"/>
              <a:t>개 학습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 smtClean="0"/>
              <a:t>3</a:t>
            </a:r>
            <a:r>
              <a:rPr lang="ko-KR" altLang="en-US" sz="3200" dirty="0"/>
              <a:t>회에 </a:t>
            </a:r>
            <a:r>
              <a:rPr lang="en-US" altLang="ko-KR" sz="3200" dirty="0"/>
              <a:t>70.3333%, 10</a:t>
            </a:r>
            <a:r>
              <a:rPr lang="ko-KR" altLang="en-US" sz="3200" dirty="0"/>
              <a:t>회에 </a:t>
            </a:r>
            <a:r>
              <a:rPr lang="en-US" altLang="ko-KR" sz="3200" dirty="0"/>
              <a:t>83%, 50</a:t>
            </a:r>
            <a:r>
              <a:rPr lang="ko-KR" altLang="en-US" sz="3200" dirty="0"/>
              <a:t>회에 </a:t>
            </a:r>
            <a:r>
              <a:rPr lang="en-US" altLang="ko-KR" sz="3200" dirty="0"/>
              <a:t>85.6666%</a:t>
            </a:r>
            <a:r>
              <a:rPr lang="ko-KR" altLang="en-US" sz="3200" dirty="0"/>
              <a:t>의 </a:t>
            </a:r>
            <a:r>
              <a:rPr lang="ko-KR" altLang="en-US" sz="3200" dirty="0" smtClean="0"/>
              <a:t>결과가 나옴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ko-KR" altLang="en-US" sz="3200" dirty="0" smtClean="0"/>
              <a:t>앞선 </a:t>
            </a:r>
            <a:r>
              <a:rPr lang="ko-KR" altLang="en-US" sz="3200" dirty="0"/>
              <a:t>실험보단 정확도가 </a:t>
            </a:r>
            <a:r>
              <a:rPr lang="ko-KR" altLang="en-US" sz="3200" dirty="0" smtClean="0"/>
              <a:t>횟수 별 </a:t>
            </a:r>
            <a:r>
              <a:rPr lang="en-US" altLang="ko-KR" sz="3200" dirty="0"/>
              <a:t>2%</a:t>
            </a:r>
            <a:r>
              <a:rPr lang="ko-KR" altLang="en-US" sz="3200" dirty="0"/>
              <a:t>정도 </a:t>
            </a:r>
            <a:r>
              <a:rPr lang="ko-KR" altLang="en-US" sz="3200" dirty="0" smtClean="0"/>
              <a:t>높아짐</a:t>
            </a:r>
            <a:endParaRPr lang="en-US" altLang="ko-K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세번째 실험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수정한 </a:t>
            </a:r>
            <a:r>
              <a:rPr lang="en-US" altLang="ko-KR" sz="3200" dirty="0"/>
              <a:t>MNIST </a:t>
            </a:r>
            <a:r>
              <a:rPr lang="ko-KR" altLang="en-US" sz="3200" dirty="0" smtClean="0"/>
              <a:t>데이터와 번호판 영상 </a:t>
            </a:r>
            <a:r>
              <a:rPr lang="en-US" altLang="ko-KR" sz="3200" dirty="0" smtClean="0"/>
              <a:t>615</a:t>
            </a:r>
            <a:r>
              <a:rPr lang="ko-KR" altLang="en-US" sz="3200" dirty="0" smtClean="0"/>
              <a:t>개를 더해 </a:t>
            </a:r>
            <a:r>
              <a:rPr lang="ko-KR" altLang="en-US" sz="3200" dirty="0"/>
              <a:t>총 </a:t>
            </a:r>
            <a:r>
              <a:rPr lang="en-US" altLang="ko-KR" sz="3200" dirty="0"/>
              <a:t>10243</a:t>
            </a:r>
            <a:r>
              <a:rPr lang="ko-KR" altLang="en-US" sz="3200" dirty="0"/>
              <a:t>개의 영상으로 </a:t>
            </a:r>
            <a:r>
              <a:rPr lang="ko-KR" altLang="en-US" sz="3200" dirty="0" smtClean="0"/>
              <a:t>학습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 smtClean="0"/>
              <a:t>3</a:t>
            </a:r>
            <a:r>
              <a:rPr lang="ko-KR" altLang="en-US" sz="3200" dirty="0"/>
              <a:t>회에 </a:t>
            </a:r>
            <a:r>
              <a:rPr lang="en-US" altLang="ko-KR" sz="3200" dirty="0"/>
              <a:t>97.6666%, 10</a:t>
            </a:r>
            <a:r>
              <a:rPr lang="ko-KR" altLang="en-US" sz="3200" dirty="0"/>
              <a:t>회에 </a:t>
            </a:r>
            <a:r>
              <a:rPr lang="en-US" altLang="ko-KR" sz="3200" dirty="0"/>
              <a:t>98%, 50</a:t>
            </a:r>
            <a:r>
              <a:rPr lang="ko-KR" altLang="en-US" sz="3200" dirty="0"/>
              <a:t>회에 </a:t>
            </a:r>
            <a:r>
              <a:rPr lang="en-US" altLang="ko-KR" sz="3200" dirty="0"/>
              <a:t>99%</a:t>
            </a:r>
            <a:r>
              <a:rPr lang="ko-KR" altLang="en-US" sz="3200" dirty="0"/>
              <a:t>로 이전 실험 결과와 비교하였을 때 확연히 </a:t>
            </a:r>
            <a:r>
              <a:rPr lang="ko-KR" altLang="en-US" sz="3200" dirty="0" smtClean="0"/>
              <a:t>높은 정확도를 보임</a:t>
            </a:r>
            <a:endParaRPr lang="en-US" altLang="ko-KR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b="1" dirty="0" smtClean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ko-KR" altLang="en-US" sz="3600" b="1" dirty="0" smtClean="0"/>
              <a:t> 발전 방향</a:t>
            </a:r>
            <a:endParaRPr lang="en-US" altLang="ko-KR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앞으로 노란색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초록색 번호판도 인식할 수 있도록 개선할 예정</a:t>
            </a:r>
            <a:endParaRPr lang="en-US" altLang="ko-KR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번호판 인식 기능을 통한 주차 관련 문제 해결 및 귀가 택시 안전 </a:t>
            </a:r>
            <a:r>
              <a:rPr lang="ko-KR" altLang="en-US" sz="3200" dirty="0" smtClean="0"/>
              <a:t>어플리케이션을 개발할 수 있음</a:t>
            </a:r>
            <a:endParaRPr lang="en-US" altLang="ko-KR" sz="3600" dirty="0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809D65B6-D9FB-462F-9CCE-44680C2DB3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0425" y="33872611"/>
            <a:ext cx="7576257" cy="5048308"/>
          </a:xfrm>
          <a:prstGeom prst="rect">
            <a:avLst/>
          </a:prstGeom>
        </p:spPr>
      </p:pic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E82EE4A6-0339-4873-B9CC-7BB4804CA484}"/>
              </a:ext>
            </a:extLst>
          </p:cNvPr>
          <p:cNvSpPr/>
          <p:nvPr/>
        </p:nvSpPr>
        <p:spPr>
          <a:xfrm>
            <a:off x="18782163" y="23005481"/>
            <a:ext cx="11033760" cy="1278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실험   </a:t>
            </a:r>
            <a:r>
              <a:rPr lang="ko-KR" altLang="en-US" sz="4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  및  결론</a:t>
            </a:r>
            <a:endParaRPr lang="ko-KR" altLang="en-US" sz="4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BA1C3047-65DA-4769-A8D6-0849F9F29E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64740" y="31868003"/>
            <a:ext cx="2644333" cy="2802152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AB423CF1-19A5-4899-A7D0-DAF951EA9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6364" y="40374059"/>
            <a:ext cx="4227150" cy="1389548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6D9C0DD1-63A3-436B-9919-1288F869F2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5325" y="40477605"/>
            <a:ext cx="6338793" cy="1223705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4CAA6953-7162-42D7-8011-DD6455DC9499}"/>
              </a:ext>
            </a:extLst>
          </p:cNvPr>
          <p:cNvSpPr txBox="1"/>
          <p:nvPr/>
        </p:nvSpPr>
        <p:spPr>
          <a:xfrm>
            <a:off x="2181451" y="41816724"/>
            <a:ext cx="37369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그림</a:t>
            </a:r>
            <a:r>
              <a:rPr lang="en-US" altLang="ko-KR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6. </a:t>
            </a:r>
            <a:r>
              <a:rPr lang="ko-KR" altLang="en-US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번호판 </a:t>
            </a:r>
            <a:r>
              <a:rPr lang="ko-KR" altLang="en-US" sz="25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전처리</a:t>
            </a:r>
            <a:r>
              <a:rPr lang="ko-KR" altLang="en-US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영상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2BF5669-1A4F-40F0-BDD5-2352D8EA2503}"/>
              </a:ext>
            </a:extLst>
          </p:cNvPr>
          <p:cNvSpPr txBox="1"/>
          <p:nvPr/>
        </p:nvSpPr>
        <p:spPr>
          <a:xfrm>
            <a:off x="9878081" y="41893448"/>
            <a:ext cx="35541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그림</a:t>
            </a:r>
            <a:r>
              <a:rPr lang="en-US" altLang="ko-KR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7. </a:t>
            </a:r>
            <a:r>
              <a:rPr lang="ko-KR" altLang="en-US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번호판 숫자 객체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705BDB9-779C-4C5C-83B3-BA8CA3581D22}"/>
              </a:ext>
            </a:extLst>
          </p:cNvPr>
          <p:cNvSpPr/>
          <p:nvPr/>
        </p:nvSpPr>
        <p:spPr>
          <a:xfrm>
            <a:off x="25798834" y="33930165"/>
            <a:ext cx="3240388" cy="232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E3532F-A42B-4202-B59D-F4F91364D3A9}"/>
              </a:ext>
            </a:extLst>
          </p:cNvPr>
          <p:cNvSpPr txBox="1"/>
          <p:nvPr/>
        </p:nvSpPr>
        <p:spPr>
          <a:xfrm>
            <a:off x="24311799" y="33495123"/>
            <a:ext cx="59260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표 </a:t>
            </a:r>
            <a:r>
              <a:rPr lang="en-US" altLang="ko-KR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2</a:t>
            </a:r>
            <a:r>
              <a:rPr lang="en-US" altLang="ko-KR" sz="2500" dirty="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. </a:t>
            </a:r>
            <a:r>
              <a:rPr lang="ko-KR" altLang="en-US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학습데이터와 학습 횟수 </a:t>
            </a:r>
            <a:r>
              <a:rPr lang="ko-KR" altLang="en-US" sz="2500" dirty="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별 정확도</a:t>
            </a:r>
            <a:endParaRPr lang="ko-KR" altLang="en-US" sz="25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239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4" name="차트 43">
            <a:extLst>
              <a:ext uri="{FF2B5EF4-FFF2-40B4-BE49-F238E27FC236}">
                <a16:creationId xmlns:a16="http://schemas.microsoft.com/office/drawing/2014/main" id="{AB8AAE5B-29D1-474A-9737-B631DD19C8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05650"/>
              </p:ext>
            </p:extLst>
          </p:nvPr>
        </p:nvGraphicFramePr>
        <p:xfrm>
          <a:off x="17320953" y="34149785"/>
          <a:ext cx="6236128" cy="5039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CBE3532F-A42B-4202-B59D-F4F91364D3A9}"/>
              </a:ext>
            </a:extLst>
          </p:cNvPr>
          <p:cNvSpPr txBox="1"/>
          <p:nvPr/>
        </p:nvSpPr>
        <p:spPr>
          <a:xfrm>
            <a:off x="17642780" y="33495123"/>
            <a:ext cx="59260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표 </a:t>
            </a:r>
            <a:r>
              <a:rPr lang="en-US" altLang="ko-KR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1</a:t>
            </a:r>
            <a:r>
              <a:rPr lang="en-US" altLang="ko-KR" sz="2500" dirty="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. </a:t>
            </a:r>
            <a:r>
              <a:rPr lang="en-US" altLang="ko-KR" sz="2500" dirty="0" err="1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OpenCV</a:t>
            </a:r>
            <a:r>
              <a:rPr lang="ko-KR" altLang="en-US" sz="2500" dirty="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와</a:t>
            </a:r>
            <a:r>
              <a:rPr lang="en-US" altLang="ko-KR" sz="25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</a:t>
            </a:r>
            <a:r>
              <a:rPr lang="en-US" altLang="ko-KR" sz="2500" dirty="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CNN </a:t>
            </a:r>
            <a:r>
              <a:rPr lang="ko-KR" altLang="en-US" sz="2500" dirty="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결과 비교</a:t>
            </a:r>
            <a:endParaRPr lang="ko-KR" altLang="en-US" sz="25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02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531</Words>
  <Application>Microsoft Office PowerPoint</Application>
  <PresentationFormat>사용자 지정</PresentationFormat>
  <Paragraphs>122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DX경필명조B</vt:lpstr>
      <vt:lpstr>HY헤드라인M</vt:lpstr>
      <vt:lpstr>맑은 고딕</vt:lpstr>
      <vt:lpstr>Arial</vt:lpstr>
      <vt:lpstr>Calibri</vt:lpstr>
      <vt:lpstr>Calibri Light</vt:lpstr>
      <vt:lpstr>Wingdings</vt:lpstr>
      <vt:lpstr>Office 테마</vt:lpstr>
      <vt:lpstr>자동차 번호판 숫자 영상 인식 프로그램의 성능 비교 연구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자동차 번호판 숫자 영상 인식 프로그램의 성능 비교 연구</dc:title>
  <dc:creator>kim jieun</dc:creator>
  <cp:lastModifiedBy>조 윤민</cp:lastModifiedBy>
  <cp:revision>32</cp:revision>
  <dcterms:created xsi:type="dcterms:W3CDTF">2018-10-31T04:25:57Z</dcterms:created>
  <dcterms:modified xsi:type="dcterms:W3CDTF">2018-11-01T08:26:24Z</dcterms:modified>
</cp:coreProperties>
</file>