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handoutMasterIdLst>
    <p:handoutMasterId r:id="rId15"/>
  </p:handoutMasterIdLst>
  <p:sldIdLst>
    <p:sldId id="257" r:id="rId2"/>
    <p:sldId id="258" r:id="rId3"/>
    <p:sldId id="259" r:id="rId4"/>
    <p:sldId id="260" r:id="rId5"/>
    <p:sldId id="271" r:id="rId6"/>
    <p:sldId id="261" r:id="rId7"/>
    <p:sldId id="262" r:id="rId8"/>
    <p:sldId id="263" r:id="rId9"/>
    <p:sldId id="264" r:id="rId10"/>
    <p:sldId id="265" r:id="rId11"/>
    <p:sldId id="266"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9911" autoAdjust="0"/>
  </p:normalViewPr>
  <p:slideViewPr>
    <p:cSldViewPr snapToGrid="0">
      <p:cViewPr>
        <p:scale>
          <a:sx n="77" d="100"/>
          <a:sy n="77" d="100"/>
        </p:scale>
        <p:origin x="498" y="0"/>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3/12/2018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3/12/2018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8</a:t>
            </a:fld>
            <a:endParaRPr lang="en-US" dirty="0"/>
          </a:p>
        </p:txBody>
      </p:sp>
    </p:spTree>
    <p:extLst>
      <p:ext uri="{BB962C8B-B14F-4D97-AF65-F5344CB8AC3E}">
        <p14:creationId xmlns:p14="http://schemas.microsoft.com/office/powerpoint/2010/main" val="90865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3/12/2018</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3/12/2018</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3/12/2018</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3/12/2018</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3/12/2018</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3/12/2018</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3/12/2018</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3/12/2018</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3/12/2018</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3/12/2018</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3/12/2018</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3/12/2018</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android.com/guide/components/activities/state-changes.html" TargetMode="External"/><Relationship Id="rId2" Type="http://schemas.openxmlformats.org/officeDocument/2006/relationships/hyperlink" Target="https://developer.android.com/guide/components/intents-filter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android.com/guide/platform/images/android-stack_2x.p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eveloper.android.com/guide/platform/index.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hyperlink" Target="https://developer.android.com/guide/components/activities/activity-lifecycle.html#ondestroy" TargetMode="External"/><Relationship Id="rId3" Type="http://schemas.openxmlformats.org/officeDocument/2006/relationships/hyperlink" Target="https://developer.android.com/guide/components/activities/activity-lifecycle.html#oncreate" TargetMode="External"/><Relationship Id="rId7" Type="http://schemas.openxmlformats.org/officeDocument/2006/relationships/hyperlink" Target="https://developer.android.com/guide/components/activities/activity-lifecycle.html#onstop"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developer.android.com/guide/components/activities/activity-lifecycle.html#onpause" TargetMode="External"/><Relationship Id="rId5" Type="http://schemas.openxmlformats.org/officeDocument/2006/relationships/hyperlink" Target="https://developer.android.com/guide/components/activities/activity-lifecycle.html#onresume" TargetMode="External"/><Relationship Id="rId4" Type="http://schemas.openxmlformats.org/officeDocument/2006/relationships/hyperlink" Target="https://developer.android.com/guide/components/activities/activity-lifecycle.html#onstart"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 Development for the Android platform using the Android SDK</a:t>
            </a:r>
            <a:endParaRPr lang="en-US" dirty="0"/>
          </a:p>
        </p:txBody>
      </p:sp>
      <p:sp>
        <p:nvSpPr>
          <p:cNvPr id="3" name="Subtitle 2"/>
          <p:cNvSpPr>
            <a:spLocks noGrp="1"/>
          </p:cNvSpPr>
          <p:nvPr>
            <p:ph type="subTitle" idx="1"/>
          </p:nvPr>
        </p:nvSpPr>
        <p:spPr/>
        <p:txBody>
          <a:bodyPr/>
          <a:lstStyle/>
          <a:p>
            <a:r>
              <a:rPr lang="en-US" dirty="0" smtClean="0"/>
              <a:t>Introductory Stuff</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1958"/>
            <a:ext cx="10972800" cy="1066800"/>
          </a:xfrm>
        </p:spPr>
        <p:txBody>
          <a:bodyPr/>
          <a:lstStyle/>
          <a:p>
            <a:r>
              <a:rPr lang="en-US" dirty="0" smtClean="0"/>
              <a:t>Passing Information from one Activity to another </a:t>
            </a:r>
            <a:endParaRPr lang="en-US" dirty="0"/>
          </a:p>
        </p:txBody>
      </p:sp>
      <p:sp>
        <p:nvSpPr>
          <p:cNvPr id="3" name="Text Placeholder 2"/>
          <p:cNvSpPr>
            <a:spLocks noGrp="1"/>
          </p:cNvSpPr>
          <p:nvPr>
            <p:ph idx="1"/>
          </p:nvPr>
        </p:nvSpPr>
        <p:spPr>
          <a:xfrm>
            <a:off x="609600" y="1708758"/>
            <a:ext cx="10972800" cy="4325112"/>
          </a:xfrm>
        </p:spPr>
        <p:txBody>
          <a:bodyPr>
            <a:normAutofit lnSpcReduction="10000"/>
          </a:bodyPr>
          <a:lstStyle/>
          <a:p>
            <a:r>
              <a:rPr lang="en-US" dirty="0" smtClean="0"/>
              <a:t>Intents at play here as well.</a:t>
            </a:r>
            <a:endParaRPr lang="en-US" dirty="0"/>
          </a:p>
          <a:p>
            <a:r>
              <a:rPr lang="en-US" dirty="0" smtClean="0"/>
              <a:t>Intents contain a method known as </a:t>
            </a:r>
            <a:r>
              <a:rPr lang="en-US" dirty="0" err="1" smtClean="0"/>
              <a:t>putExtra</a:t>
            </a:r>
            <a:r>
              <a:rPr lang="en-US" dirty="0" smtClean="0"/>
              <a:t>(String, ______). The first parameter is the key which is of type String and the second parameter can be primitives, String instance, instance of class that implements the interface </a:t>
            </a:r>
            <a:r>
              <a:rPr lang="en-US" dirty="0" err="1" smtClean="0"/>
              <a:t>java.io.Serializable</a:t>
            </a:r>
            <a:r>
              <a:rPr lang="en-US" dirty="0" smtClean="0"/>
              <a:t> or instance of class that implements the interface </a:t>
            </a:r>
            <a:r>
              <a:rPr lang="en-US" dirty="0" err="1" smtClean="0"/>
              <a:t>android.os.Parcelable</a:t>
            </a:r>
            <a:r>
              <a:rPr lang="en-US" dirty="0" smtClean="0"/>
              <a:t>.</a:t>
            </a:r>
          </a:p>
          <a:p>
            <a:r>
              <a:rPr lang="en-US" dirty="0" smtClean="0"/>
              <a:t>In the target Activity, create an </a:t>
            </a:r>
            <a:r>
              <a:rPr lang="en-US" dirty="0" err="1" smtClean="0"/>
              <a:t>android.os.Bundle</a:t>
            </a:r>
            <a:r>
              <a:rPr lang="en-US" dirty="0" smtClean="0"/>
              <a:t> instance and call </a:t>
            </a:r>
            <a:r>
              <a:rPr lang="en-US" dirty="0" err="1" smtClean="0"/>
              <a:t>getIntent</a:t>
            </a:r>
            <a:r>
              <a:rPr lang="en-US" dirty="0" smtClean="0"/>
              <a:t>().</a:t>
            </a:r>
            <a:r>
              <a:rPr lang="en-US" dirty="0" err="1" smtClean="0"/>
              <a:t>getExtras</a:t>
            </a:r>
            <a:r>
              <a:rPr lang="en-US" dirty="0" smtClean="0"/>
              <a:t>() chain of methods. Using the bundle instance you can obtain the data passed from the source Activity by using getter methods for the bundle instance(like get(Object), </a:t>
            </a:r>
            <a:r>
              <a:rPr lang="en-US" dirty="0" err="1" smtClean="0"/>
              <a:t>getInt</a:t>
            </a:r>
            <a:r>
              <a:rPr lang="en-US" dirty="0" smtClean="0"/>
              <a:t>(String).</a:t>
            </a:r>
          </a:p>
          <a:p>
            <a:endParaRPr lang="en-US" dirty="0"/>
          </a:p>
        </p:txBody>
      </p:sp>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9745"/>
            <a:ext cx="10972800" cy="1066800"/>
          </a:xfrm>
        </p:spPr>
        <p:txBody>
          <a:bodyPr/>
          <a:lstStyle/>
          <a:p>
            <a:r>
              <a:rPr lang="en-US" dirty="0" smtClean="0"/>
              <a:t>Exercise:</a:t>
            </a:r>
            <a:endParaRPr lang="en-US" dirty="0"/>
          </a:p>
        </p:txBody>
      </p:sp>
      <p:sp>
        <p:nvSpPr>
          <p:cNvPr id="3" name="Content Placeholder 2"/>
          <p:cNvSpPr>
            <a:spLocks noGrp="1"/>
          </p:cNvSpPr>
          <p:nvPr>
            <p:ph idx="1"/>
          </p:nvPr>
        </p:nvSpPr>
        <p:spPr>
          <a:xfrm>
            <a:off x="609600" y="1846545"/>
            <a:ext cx="10972800" cy="4325112"/>
          </a:xfrm>
        </p:spPr>
        <p:txBody>
          <a:bodyPr/>
          <a:lstStyle/>
          <a:p>
            <a:r>
              <a:rPr lang="en-US" dirty="0" smtClean="0"/>
              <a:t>Create an app that takes in two numbers entered in </a:t>
            </a:r>
            <a:r>
              <a:rPr lang="en-US" dirty="0" err="1" smtClean="0"/>
              <a:t>TextFields</a:t>
            </a:r>
            <a:r>
              <a:rPr lang="en-US" dirty="0" smtClean="0"/>
              <a:t>, adds them and displays their sum in the </a:t>
            </a:r>
            <a:r>
              <a:rPr lang="en-US" dirty="0" err="1" smtClean="0"/>
              <a:t>TextField</a:t>
            </a:r>
            <a:r>
              <a:rPr lang="en-US" dirty="0" smtClean="0"/>
              <a:t> of another Activity.</a:t>
            </a:r>
            <a:endParaRPr lang="en-US" dirty="0"/>
          </a:p>
          <a:p>
            <a:r>
              <a:rPr lang="en-US" dirty="0" smtClean="0"/>
              <a:t>Implement a mechanism to travel back and forth between the two activities in the about mentioned exercise.</a:t>
            </a:r>
            <a:endParaRPr lang="en-US" dirty="0"/>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a:xfrm>
            <a:off x="609600" y="2249424"/>
            <a:ext cx="10972800" cy="1483332"/>
          </a:xfrm>
        </p:spPr>
        <p:txBody>
          <a:bodyPr/>
          <a:lstStyle/>
          <a:p>
            <a:r>
              <a:rPr lang="en-US" dirty="0" smtClean="0">
                <a:hlinkClick r:id="rId2"/>
              </a:rPr>
              <a:t>More on Intents and Intent-Filters</a:t>
            </a:r>
            <a:r>
              <a:rPr lang="en-US" dirty="0" smtClean="0"/>
              <a:t>.</a:t>
            </a:r>
            <a:endParaRPr lang="en-US" dirty="0"/>
          </a:p>
          <a:p>
            <a:r>
              <a:rPr lang="en-US" dirty="0" smtClean="0">
                <a:hlinkClick r:id="rId3"/>
              </a:rPr>
              <a:t>More on Activity State Changes</a:t>
            </a:r>
            <a:r>
              <a:rPr lang="en-US" dirty="0" smtClean="0"/>
              <a:t>.</a:t>
            </a:r>
            <a:endParaRPr lang="en-US" dirty="0"/>
          </a:p>
        </p:txBody>
      </p:sp>
      <p:sp>
        <p:nvSpPr>
          <p:cNvPr id="4" name="Title 1"/>
          <p:cNvSpPr txBox="1">
            <a:spLocks/>
          </p:cNvSpPr>
          <p:nvPr/>
        </p:nvSpPr>
        <p:spPr>
          <a:xfrm>
            <a:off x="609600" y="3238980"/>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smtClean="0"/>
              <a:t>Advanced Task</a:t>
            </a:r>
            <a:endParaRPr lang="en-US" dirty="0"/>
          </a:p>
        </p:txBody>
      </p:sp>
      <p:sp>
        <p:nvSpPr>
          <p:cNvPr id="5" name="Content Placeholder 2"/>
          <p:cNvSpPr txBox="1">
            <a:spLocks/>
          </p:cNvSpPr>
          <p:nvPr/>
        </p:nvSpPr>
        <p:spPr>
          <a:xfrm>
            <a:off x="609600" y="4105906"/>
            <a:ext cx="10972800" cy="1483332"/>
          </a:xfrm>
          <a:prstGeom prst="rect">
            <a:avLst/>
          </a:prstGeom>
        </p:spPr>
        <p:txBody>
          <a:bodyPr vert="horz">
            <a:normAutofit fontScale="62500" lnSpcReduction="20000"/>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dirty="0" smtClean="0"/>
              <a:t>Make a simple calculator and not-so-simple converter app. On opening the app, the user gets to choose between using the simple calculator or the not-so-simple calculator. If the user chooses the simple calculator then direct the user to the simple calculator(full implementation. Number input, calculation and result output) and if the uses chooses other, then direct them to the not-so-simple calculator(implement trigonometric functions and factorials here).</a:t>
            </a:r>
          </a:p>
          <a:p>
            <a:pPr marL="109728" indent="0">
              <a:buNone/>
            </a:pPr>
            <a:r>
              <a:rPr lang="en-US" dirty="0" smtClean="0"/>
              <a:t>This app should contain a minimum of 3 Activities.</a:t>
            </a:r>
            <a:endParaRPr lang="en-US" dirty="0"/>
          </a:p>
        </p:txBody>
      </p:sp>
    </p:spTree>
    <p:extLst>
      <p:ext uri="{BB962C8B-B14F-4D97-AF65-F5344CB8AC3E}">
        <p14:creationId xmlns:p14="http://schemas.microsoft.com/office/powerpoint/2010/main" val="68765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smtClean="0"/>
              <a:t>What is the Android platform? </a:t>
            </a:r>
            <a:endParaRPr lang="en-US" dirty="0"/>
          </a:p>
          <a:p>
            <a:r>
              <a:rPr lang="en-US" dirty="0"/>
              <a:t>Why should you care? </a:t>
            </a:r>
            <a:endParaRPr lang="en-US" dirty="0" smtClean="0"/>
          </a:p>
          <a:p>
            <a:r>
              <a:rPr lang="en-US" dirty="0" smtClean="0"/>
              <a:t>A little about the </a:t>
            </a:r>
            <a:r>
              <a:rPr lang="en-US" smtClean="0"/>
              <a:t>course.</a:t>
            </a:r>
            <a:endParaRPr lang="en-US" dirty="0" smtClean="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Platform Architecture </a:t>
            </a:r>
            <a:endParaRPr lang="en-US" dirty="0"/>
          </a:p>
        </p:txBody>
      </p:sp>
      <p:sp>
        <p:nvSpPr>
          <p:cNvPr id="3" name="Content Placeholder 2"/>
          <p:cNvSpPr>
            <a:spLocks noGrp="1"/>
          </p:cNvSpPr>
          <p:nvPr>
            <p:ph idx="1"/>
          </p:nvPr>
        </p:nvSpPr>
        <p:spPr/>
        <p:txBody>
          <a:bodyPr/>
          <a:lstStyle/>
          <a:p>
            <a:r>
              <a:rPr lang="en-US" dirty="0" smtClean="0">
                <a:hlinkClick r:id="rId3"/>
              </a:rPr>
              <a:t>Click on this link to go to the image for Architecture(internet connection required)</a:t>
            </a:r>
            <a:endParaRPr lang="en-US" dirty="0" smtClean="0"/>
          </a:p>
          <a:p>
            <a:r>
              <a:rPr lang="en-US" dirty="0" smtClean="0">
                <a:hlinkClick r:id="rId4"/>
              </a:rPr>
              <a:t>Click here to go to the Android Developers documentation page(internet connection required)</a:t>
            </a:r>
            <a:endParaRPr lang="en-US" dirty="0" smtClean="0"/>
          </a:p>
          <a:p>
            <a:endParaRPr lang="en-US" dirty="0" smtClean="0"/>
          </a:p>
          <a:p>
            <a:endParaRPr lang="en-US" dirty="0"/>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82624"/>
            <a:ext cx="10972800" cy="1066800"/>
          </a:xfrm>
        </p:spPr>
        <p:txBody>
          <a:bodyPr/>
          <a:lstStyle/>
          <a:p>
            <a:r>
              <a:rPr lang="en-US" dirty="0" smtClean="0"/>
              <a:t>Android Application Components(Main)</a:t>
            </a:r>
            <a:endParaRPr lang="en-US" dirty="0"/>
          </a:p>
        </p:txBody>
      </p:sp>
      <p:sp>
        <p:nvSpPr>
          <p:cNvPr id="3" name="Content Placeholder 2"/>
          <p:cNvSpPr>
            <a:spLocks noGrp="1"/>
          </p:cNvSpPr>
          <p:nvPr>
            <p:ph idx="1"/>
          </p:nvPr>
        </p:nvSpPr>
        <p:spPr/>
        <p:txBody>
          <a:bodyPr/>
          <a:lstStyle/>
          <a:p>
            <a:r>
              <a:rPr lang="en-US" dirty="0" smtClean="0"/>
              <a:t>Activity: Manage the UI and direct user interaction. It is a single screen.</a:t>
            </a:r>
            <a:br>
              <a:rPr lang="en-US" dirty="0" smtClean="0"/>
            </a:br>
            <a:endParaRPr lang="en-US" dirty="0" smtClean="0"/>
          </a:p>
          <a:p>
            <a:r>
              <a:rPr lang="en-US" dirty="0" smtClean="0"/>
              <a:t>Service: Does background tasks. No UI. Push your heavy lifting here(Multithreading?).</a:t>
            </a:r>
            <a:br>
              <a:rPr lang="en-US" dirty="0" smtClean="0"/>
            </a:br>
            <a:endParaRPr lang="en-US" dirty="0"/>
          </a:p>
          <a:p>
            <a:r>
              <a:rPr lang="en-US" dirty="0" smtClean="0"/>
              <a:t>Broadcast Receiver</a:t>
            </a:r>
            <a:r>
              <a:rPr lang="en-US" dirty="0" smtClean="0"/>
              <a:t>: Manages “screams” from the OS or other apps</a:t>
            </a:r>
            <a:r>
              <a:rPr lang="en-US" dirty="0" smtClean="0"/>
              <a:t>.</a:t>
            </a:r>
            <a:br>
              <a:rPr lang="en-US" dirty="0" smtClean="0"/>
            </a:br>
            <a:endParaRPr lang="en-US" dirty="0" smtClean="0"/>
          </a:p>
          <a:p>
            <a:r>
              <a:rPr lang="en-US" dirty="0" smtClean="0"/>
              <a:t>Content Provider: Supplies data from one application to another upon request. (How does WhatsApp access the user’s contact list?)</a:t>
            </a:r>
            <a:endParaRPr lang="en-US" dirty="0"/>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60975"/>
            <a:ext cx="10972800" cy="1066800"/>
          </a:xfrm>
        </p:spPr>
        <p:txBody>
          <a:bodyPr/>
          <a:lstStyle/>
          <a:p>
            <a:r>
              <a:rPr lang="en-US" dirty="0" smtClean="0"/>
              <a:t>The AndroidManifext.xml</a:t>
            </a:r>
            <a:endParaRPr lang="en-US" dirty="0"/>
          </a:p>
        </p:txBody>
      </p:sp>
      <p:sp>
        <p:nvSpPr>
          <p:cNvPr id="3" name="Content Placeholder 2"/>
          <p:cNvSpPr>
            <a:spLocks noGrp="1"/>
          </p:cNvSpPr>
          <p:nvPr>
            <p:ph idx="1"/>
          </p:nvPr>
        </p:nvSpPr>
        <p:spPr>
          <a:xfrm>
            <a:off x="609600" y="1727775"/>
            <a:ext cx="10972800" cy="1421055"/>
          </a:xfrm>
        </p:spPr>
        <p:txBody>
          <a:bodyPr>
            <a:normAutofit/>
          </a:bodyPr>
          <a:lstStyle/>
          <a:p>
            <a:pPr marL="109728" indent="0">
              <a:buNone/>
            </a:pPr>
            <a:r>
              <a:rPr lang="en-US" dirty="0" smtClean="0"/>
              <a:t>As the name suggest, it’s kind of like a manifest of the app which is required by the build tools, the Android OS and Play Store for various important information about the app.</a:t>
            </a:r>
          </a:p>
          <a:p>
            <a:pPr marL="109728" indent="0">
              <a:buNone/>
            </a:pPr>
            <a:endParaRPr lang="en-US" sz="3600" dirty="0" smtClean="0">
              <a:latin typeface="+mj-lt"/>
            </a:endParaRPr>
          </a:p>
          <a:p>
            <a:pPr marL="109728" indent="0">
              <a:buNone/>
            </a:pPr>
            <a:endParaRPr lang="en-US" sz="3600" dirty="0">
              <a:latin typeface="+mj-lt"/>
            </a:endParaRPr>
          </a:p>
        </p:txBody>
      </p:sp>
      <p:sp>
        <p:nvSpPr>
          <p:cNvPr id="5" name="TextBox 4"/>
          <p:cNvSpPr txBox="1"/>
          <p:nvPr/>
        </p:nvSpPr>
        <p:spPr>
          <a:xfrm>
            <a:off x="772732" y="3045799"/>
            <a:ext cx="7431110" cy="584775"/>
          </a:xfrm>
          <a:prstGeom prst="rect">
            <a:avLst/>
          </a:prstGeom>
          <a:noFill/>
        </p:spPr>
        <p:txBody>
          <a:bodyPr wrap="square" rtlCol="0">
            <a:spAutoFit/>
          </a:bodyPr>
          <a:lstStyle/>
          <a:p>
            <a:r>
              <a:rPr lang="en-US" sz="3200" dirty="0" smtClean="0">
                <a:solidFill>
                  <a:schemeClr val="accent3">
                    <a:lumMod val="50000"/>
                  </a:schemeClr>
                </a:solidFill>
                <a:latin typeface="+mj-lt"/>
              </a:rPr>
              <a:t>Contents</a:t>
            </a:r>
            <a:endParaRPr lang="en-US" sz="3200" dirty="0">
              <a:solidFill>
                <a:schemeClr val="accent3">
                  <a:lumMod val="50000"/>
                </a:schemeClr>
              </a:solidFill>
              <a:latin typeface="+mj-lt"/>
            </a:endParaRPr>
          </a:p>
        </p:txBody>
      </p:sp>
      <p:sp>
        <p:nvSpPr>
          <p:cNvPr id="6" name="TextBox 5"/>
          <p:cNvSpPr txBox="1"/>
          <p:nvPr/>
        </p:nvSpPr>
        <p:spPr>
          <a:xfrm>
            <a:off x="772732" y="3630574"/>
            <a:ext cx="10809668"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solidFill>
                  <a:schemeClr val="accent3">
                    <a:lumMod val="50000"/>
                  </a:schemeClr>
                </a:solidFill>
              </a:rPr>
              <a:t>The app’s package name</a:t>
            </a:r>
          </a:p>
          <a:p>
            <a:pPr marL="457200" indent="-457200">
              <a:buFont typeface="Arial" panose="020B0604020202020204" pitchFamily="34" charset="0"/>
              <a:buChar char="•"/>
            </a:pPr>
            <a:r>
              <a:rPr lang="en-US" sz="2800" dirty="0" smtClean="0">
                <a:solidFill>
                  <a:schemeClr val="accent3">
                    <a:lumMod val="50000"/>
                  </a:schemeClr>
                </a:solidFill>
              </a:rPr>
              <a:t>The main components’ declaration(activities, services, etc.)</a:t>
            </a:r>
            <a:r>
              <a:rPr lang="en-US" sz="2800" dirty="0">
                <a:solidFill>
                  <a:schemeClr val="accent3">
                    <a:lumMod val="50000"/>
                  </a:schemeClr>
                </a:solidFill>
              </a:rPr>
              <a:t> </a:t>
            </a:r>
            <a:r>
              <a:rPr lang="en-US" sz="2800" dirty="0" smtClean="0">
                <a:solidFill>
                  <a:schemeClr val="accent3">
                    <a:lumMod val="50000"/>
                  </a:schemeClr>
                </a:solidFill>
              </a:rPr>
              <a:t>and their basic properties. </a:t>
            </a:r>
            <a:endParaRPr lang="en-US" sz="2800" dirty="0">
              <a:solidFill>
                <a:schemeClr val="accent3">
                  <a:lumMod val="50000"/>
                </a:schemeClr>
              </a:solidFill>
            </a:endParaRPr>
          </a:p>
          <a:p>
            <a:pPr marL="457200" indent="-457200">
              <a:buFont typeface="Arial" panose="020B0604020202020204" pitchFamily="34" charset="0"/>
              <a:buChar char="•"/>
            </a:pPr>
            <a:r>
              <a:rPr lang="en-US" sz="2800" dirty="0" smtClean="0">
                <a:solidFill>
                  <a:schemeClr val="accent3">
                    <a:lumMod val="50000"/>
                  </a:schemeClr>
                </a:solidFill>
              </a:rPr>
              <a:t>Permission to access protected parts of the system or other apps. Example: internet usage by your app must be stated here.</a:t>
            </a:r>
          </a:p>
          <a:p>
            <a:pPr marL="457200" indent="-457200">
              <a:buFont typeface="Arial" panose="020B0604020202020204" pitchFamily="34" charset="0"/>
              <a:buChar char="•"/>
            </a:pPr>
            <a:r>
              <a:rPr lang="en-US" sz="2800" dirty="0">
                <a:solidFill>
                  <a:schemeClr val="accent3">
                    <a:lumMod val="50000"/>
                  </a:schemeClr>
                </a:solidFill>
              </a:rPr>
              <a:t>The hardware and software features the app requires, which affects which devices can install the app from Google Play.</a:t>
            </a:r>
            <a:endParaRPr lang="en-US" sz="2800" dirty="0" smtClean="0">
              <a:solidFill>
                <a:schemeClr val="accent3">
                  <a:lumMod val="50000"/>
                </a:schemeClr>
              </a:solidFill>
            </a:endParaRPr>
          </a:p>
        </p:txBody>
      </p:sp>
    </p:spTree>
    <p:extLst>
      <p:ext uri="{BB962C8B-B14F-4D97-AF65-F5344CB8AC3E}">
        <p14:creationId xmlns:p14="http://schemas.microsoft.com/office/powerpoint/2010/main" val="89273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Activities</a:t>
            </a:r>
            <a:endParaRPr lang="en-US" dirty="0"/>
          </a:p>
        </p:txBody>
      </p:sp>
      <p:sp>
        <p:nvSpPr>
          <p:cNvPr id="6" name="Text Placeholder 5"/>
          <p:cNvSpPr>
            <a:spLocks noGrp="1"/>
          </p:cNvSpPr>
          <p:nvPr>
            <p:ph sz="half" idx="1"/>
          </p:nvPr>
        </p:nvSpPr>
        <p:spPr/>
        <p:txBody>
          <a:bodyPr/>
          <a:lstStyle/>
          <a:p>
            <a:r>
              <a:rPr lang="en-US" dirty="0" smtClean="0"/>
              <a:t>The entry point of the user’s interaction with the app. It is a fundamental component. You may also call an activity as “screen”(non-technical term).</a:t>
            </a:r>
            <a:endParaRPr lang="en-US" dirty="0"/>
          </a:p>
          <a:p>
            <a:r>
              <a:rPr lang="en-US" dirty="0" smtClean="0"/>
              <a:t>Activities within an app have almost “zero” “”dependencies”” among each other.</a:t>
            </a:r>
            <a:endParaRPr lang="en-US" dirty="0" smtClean="0"/>
          </a:p>
          <a:p>
            <a:r>
              <a:rPr lang="en-US" dirty="0" smtClean="0"/>
              <a:t>Handling of all user interaction actions are performed here.</a:t>
            </a:r>
          </a:p>
          <a:p>
            <a:r>
              <a:rPr lang="en-US" dirty="0" smtClean="0"/>
              <a:t>Has lifecycle callback methods that is used to perform tasks `(Google main method vs. lifecycle methods). (Example: </a:t>
            </a:r>
            <a:r>
              <a:rPr lang="en-US" dirty="0" err="1" smtClean="0"/>
              <a:t>onCreate</a:t>
            </a:r>
            <a:r>
              <a:rPr lang="en-US" dirty="0" smtClean="0"/>
              <a:t>(), </a:t>
            </a:r>
            <a:r>
              <a:rPr lang="en-US" dirty="0" err="1" smtClean="0"/>
              <a:t>onResume</a:t>
            </a:r>
            <a:r>
              <a:rPr lang="en-US" dirty="0" smtClean="0"/>
              <a:t>(), </a:t>
            </a:r>
            <a:r>
              <a:rPr lang="en-US" dirty="0" err="1" smtClean="0"/>
              <a:t>onDestroy</a:t>
            </a:r>
            <a:r>
              <a:rPr lang="en-US" dirty="0" smtClean="0"/>
              <a:t>(), etc.)</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94401" y="1143000"/>
            <a:ext cx="5347868" cy="5448300"/>
          </a:xfrm>
        </p:spPr>
      </p:pic>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98491"/>
            <a:ext cx="10972800" cy="631065"/>
          </a:xfrm>
        </p:spPr>
        <p:txBody>
          <a:bodyPr>
            <a:normAutofit fontScale="90000"/>
          </a:bodyPr>
          <a:lstStyle/>
          <a:p>
            <a:r>
              <a:rPr lang="en-US" dirty="0" smtClean="0"/>
              <a:t>Activity Lifecycle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1132" y="798491"/>
            <a:ext cx="4561268" cy="6059509"/>
          </a:xfrm>
        </p:spPr>
      </p:pic>
      <p:sp>
        <p:nvSpPr>
          <p:cNvPr id="6" name="TextBox 5"/>
          <p:cNvSpPr txBox="1"/>
          <p:nvPr/>
        </p:nvSpPr>
        <p:spPr>
          <a:xfrm>
            <a:off x="609600" y="1628384"/>
            <a:ext cx="2672219"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solidFill>
                  <a:schemeClr val="accent3">
                    <a:lumMod val="50000"/>
                  </a:schemeClr>
                </a:solidFill>
                <a:hlinkClick r:id="rId3"/>
              </a:rPr>
              <a:t>onCreate</a:t>
            </a:r>
            <a:r>
              <a:rPr lang="en-US" sz="2800" dirty="0" smtClean="0">
                <a:solidFill>
                  <a:schemeClr val="accent3">
                    <a:lumMod val="50000"/>
                  </a:schemeClr>
                </a:solidFill>
                <a:hlinkClick r:id="rId3"/>
              </a:rPr>
              <a:t>()</a:t>
            </a:r>
            <a:endParaRPr lang="en-US" sz="2800" dirty="0" smtClean="0">
              <a:solidFill>
                <a:schemeClr val="accent3">
                  <a:lumMod val="50000"/>
                </a:schemeClr>
              </a:solidFill>
            </a:endParaRPr>
          </a:p>
          <a:p>
            <a:pPr marL="457200" indent="-457200">
              <a:buFont typeface="Arial" panose="020B0604020202020204" pitchFamily="34" charset="0"/>
              <a:buChar char="•"/>
            </a:pPr>
            <a:r>
              <a:rPr lang="en-US" sz="2800" dirty="0" err="1" smtClean="0">
                <a:solidFill>
                  <a:schemeClr val="accent3">
                    <a:lumMod val="50000"/>
                  </a:schemeClr>
                </a:solidFill>
                <a:hlinkClick r:id="rId4"/>
              </a:rPr>
              <a:t>onStart</a:t>
            </a:r>
            <a:r>
              <a:rPr lang="en-US" sz="2800" dirty="0" smtClean="0">
                <a:solidFill>
                  <a:schemeClr val="accent3">
                    <a:lumMod val="50000"/>
                  </a:schemeClr>
                </a:solidFill>
                <a:hlinkClick r:id="rId4"/>
              </a:rPr>
              <a:t>()</a:t>
            </a:r>
            <a:endParaRPr lang="en-US" sz="2800" dirty="0" smtClean="0">
              <a:solidFill>
                <a:schemeClr val="accent3">
                  <a:lumMod val="50000"/>
                </a:schemeClr>
              </a:solidFill>
            </a:endParaRPr>
          </a:p>
          <a:p>
            <a:pPr marL="457200" indent="-457200">
              <a:buFont typeface="Arial" panose="020B0604020202020204" pitchFamily="34" charset="0"/>
              <a:buChar char="•"/>
            </a:pPr>
            <a:r>
              <a:rPr lang="en-US" sz="2800" dirty="0" err="1" smtClean="0">
                <a:solidFill>
                  <a:schemeClr val="accent3">
                    <a:lumMod val="50000"/>
                  </a:schemeClr>
                </a:solidFill>
                <a:hlinkClick r:id="rId5"/>
              </a:rPr>
              <a:t>onResume</a:t>
            </a:r>
            <a:r>
              <a:rPr lang="en-US" sz="2800" dirty="0" smtClean="0">
                <a:solidFill>
                  <a:schemeClr val="accent3">
                    <a:lumMod val="50000"/>
                  </a:schemeClr>
                </a:solidFill>
                <a:hlinkClick r:id="rId5"/>
              </a:rPr>
              <a:t>()</a:t>
            </a:r>
            <a:endParaRPr lang="en-US" sz="2800" dirty="0" smtClean="0">
              <a:solidFill>
                <a:schemeClr val="accent3">
                  <a:lumMod val="50000"/>
                </a:schemeClr>
              </a:solidFill>
            </a:endParaRPr>
          </a:p>
          <a:p>
            <a:pPr marL="457200" indent="-457200">
              <a:buFont typeface="Arial" panose="020B0604020202020204" pitchFamily="34" charset="0"/>
              <a:buChar char="•"/>
            </a:pPr>
            <a:r>
              <a:rPr lang="en-US" sz="2800" dirty="0" err="1" smtClean="0">
                <a:solidFill>
                  <a:schemeClr val="accent3">
                    <a:lumMod val="50000"/>
                  </a:schemeClr>
                </a:solidFill>
                <a:hlinkClick r:id="rId6"/>
              </a:rPr>
              <a:t>onPause</a:t>
            </a:r>
            <a:r>
              <a:rPr lang="en-US" sz="2800" dirty="0" smtClean="0">
                <a:solidFill>
                  <a:schemeClr val="accent3">
                    <a:lumMod val="50000"/>
                  </a:schemeClr>
                </a:solidFill>
                <a:hlinkClick r:id="rId6"/>
              </a:rPr>
              <a:t>()</a:t>
            </a:r>
            <a:endParaRPr lang="en-US" sz="2800" dirty="0" smtClean="0">
              <a:solidFill>
                <a:schemeClr val="accent3">
                  <a:lumMod val="50000"/>
                </a:schemeClr>
              </a:solidFill>
            </a:endParaRPr>
          </a:p>
          <a:p>
            <a:pPr marL="457200" indent="-457200">
              <a:buFont typeface="Arial" panose="020B0604020202020204" pitchFamily="34" charset="0"/>
              <a:buChar char="•"/>
            </a:pPr>
            <a:r>
              <a:rPr lang="en-US" sz="2800" dirty="0" err="1" smtClean="0">
                <a:solidFill>
                  <a:schemeClr val="accent3">
                    <a:lumMod val="50000"/>
                  </a:schemeClr>
                </a:solidFill>
                <a:hlinkClick r:id="rId7"/>
              </a:rPr>
              <a:t>onStop</a:t>
            </a:r>
            <a:r>
              <a:rPr lang="en-US" sz="2800" dirty="0" smtClean="0">
                <a:solidFill>
                  <a:schemeClr val="accent3">
                    <a:lumMod val="50000"/>
                  </a:schemeClr>
                </a:solidFill>
                <a:hlinkClick r:id="rId7"/>
              </a:rPr>
              <a:t>()</a:t>
            </a:r>
            <a:endParaRPr lang="en-US" sz="2800" dirty="0" smtClean="0">
              <a:solidFill>
                <a:schemeClr val="accent3">
                  <a:lumMod val="50000"/>
                </a:schemeClr>
              </a:solidFill>
            </a:endParaRPr>
          </a:p>
          <a:p>
            <a:pPr marL="457200" indent="-457200">
              <a:buFont typeface="Arial" panose="020B0604020202020204" pitchFamily="34" charset="0"/>
              <a:buChar char="•"/>
            </a:pPr>
            <a:r>
              <a:rPr lang="en-US" sz="2800" dirty="0" err="1" smtClean="0">
                <a:solidFill>
                  <a:schemeClr val="accent3">
                    <a:lumMod val="50000"/>
                  </a:schemeClr>
                </a:solidFill>
                <a:hlinkClick r:id="rId8"/>
              </a:rPr>
              <a:t>onDestroy</a:t>
            </a:r>
            <a:r>
              <a:rPr lang="en-US" sz="2800" dirty="0" smtClean="0">
                <a:solidFill>
                  <a:schemeClr val="accent3">
                    <a:lumMod val="50000"/>
                  </a:schemeClr>
                </a:solidFill>
                <a:hlinkClick r:id="rId8"/>
              </a:rPr>
              <a:t>()</a:t>
            </a:r>
            <a:endParaRPr lang="en-US" sz="2800" dirty="0">
              <a:solidFill>
                <a:schemeClr val="accent3">
                  <a:lumMod val="50000"/>
                </a:schemeClr>
              </a:solidFill>
            </a:endParaRPr>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7220"/>
            <a:ext cx="10972800" cy="1066800"/>
          </a:xfrm>
        </p:spPr>
        <p:txBody>
          <a:bodyPr/>
          <a:lstStyle/>
          <a:p>
            <a:r>
              <a:rPr lang="en-US" dirty="0" smtClean="0"/>
              <a:t>Switching between Activities</a:t>
            </a:r>
            <a:endParaRPr lang="en-US" dirty="0"/>
          </a:p>
        </p:txBody>
      </p:sp>
      <p:sp>
        <p:nvSpPr>
          <p:cNvPr id="3" name="Content Placeholder 2"/>
          <p:cNvSpPr>
            <a:spLocks noGrp="1"/>
          </p:cNvSpPr>
          <p:nvPr>
            <p:ph idx="1"/>
          </p:nvPr>
        </p:nvSpPr>
        <p:spPr>
          <a:xfrm>
            <a:off x="609600" y="2023955"/>
            <a:ext cx="10972800" cy="4325112"/>
          </a:xfrm>
        </p:spPr>
        <p:txBody>
          <a:bodyPr>
            <a:normAutofit lnSpcReduction="10000"/>
          </a:bodyPr>
          <a:lstStyle/>
          <a:p>
            <a:r>
              <a:rPr lang="en-US" dirty="0" smtClean="0"/>
              <a:t>There are 2 standard ways in which we can switch between activities.</a:t>
            </a:r>
            <a:br>
              <a:rPr lang="en-US" dirty="0" smtClean="0"/>
            </a:br>
            <a:endParaRPr lang="en-US" dirty="0"/>
          </a:p>
          <a:p>
            <a:r>
              <a:rPr lang="en-US" dirty="0" smtClean="0"/>
              <a:t>The most standard way is to use the method </a:t>
            </a:r>
            <a:r>
              <a:rPr lang="en-US" dirty="0" err="1" smtClean="0"/>
              <a:t>startActivity</a:t>
            </a:r>
            <a:r>
              <a:rPr lang="en-US" dirty="0" smtClean="0"/>
              <a:t>(Intent). The intent parameter is an Intent instance that can be initialized via a constructor taking the present activity and the target activity as the parameters (like this: Intent </a:t>
            </a:r>
            <a:r>
              <a:rPr lang="en-US" dirty="0" err="1" smtClean="0"/>
              <a:t>i</a:t>
            </a:r>
            <a:r>
              <a:rPr lang="en-US" dirty="0" smtClean="0"/>
              <a:t> = new Intent(</a:t>
            </a:r>
            <a:r>
              <a:rPr lang="en-US" dirty="0" err="1" smtClean="0"/>
              <a:t>source.class,dest.class</a:t>
            </a:r>
            <a:r>
              <a:rPr lang="en-US" dirty="0" smtClean="0"/>
              <a:t>);).</a:t>
            </a:r>
            <a:br>
              <a:rPr lang="en-US" dirty="0" smtClean="0"/>
            </a:br>
            <a:endParaRPr lang="en-US" dirty="0" smtClean="0"/>
          </a:p>
          <a:p>
            <a:r>
              <a:rPr lang="en-US" dirty="0" smtClean="0"/>
              <a:t>Another way is to use </a:t>
            </a:r>
            <a:r>
              <a:rPr lang="en-US" dirty="0" err="1" smtClean="0"/>
              <a:t>startActivityForResult</a:t>
            </a:r>
            <a:r>
              <a:rPr lang="en-US" dirty="0" smtClean="0"/>
              <a:t>(</a:t>
            </a:r>
            <a:r>
              <a:rPr lang="en-US" dirty="0" err="1" smtClean="0"/>
              <a:t>Intent,int</a:t>
            </a:r>
            <a:r>
              <a:rPr lang="en-US" dirty="0" smtClean="0"/>
              <a:t>). This is used when you want to get some result back after the ending of an activity. We will skip this for now.</a:t>
            </a:r>
            <a:endParaRPr lang="en-US" dirty="0"/>
          </a:p>
        </p:txBody>
      </p:sp>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method order during Activity switch</a:t>
            </a:r>
            <a:endParaRPr lang="en-US" dirty="0"/>
          </a:p>
        </p:txBody>
      </p:sp>
      <p:sp>
        <p:nvSpPr>
          <p:cNvPr id="4" name="Text Placeholder 3"/>
          <p:cNvSpPr>
            <a:spLocks noGrp="1"/>
          </p:cNvSpPr>
          <p:nvPr>
            <p:ph sz="half" idx="1"/>
          </p:nvPr>
        </p:nvSpPr>
        <p:spPr>
          <a:xfrm>
            <a:off x="609600" y="3107664"/>
            <a:ext cx="10972800" cy="1522956"/>
          </a:xfrm>
        </p:spPr>
        <p:txBody>
          <a:bodyPr/>
          <a:lstStyle/>
          <a:p>
            <a:r>
              <a:rPr lang="en-US" dirty="0" smtClean="0"/>
              <a:t>Activity A's </a:t>
            </a:r>
            <a:r>
              <a:rPr lang="en-US" dirty="0" err="1" smtClean="0"/>
              <a:t>onPause</a:t>
            </a:r>
            <a:r>
              <a:rPr lang="en-US" dirty="0" smtClean="0"/>
              <a:t>() method executes.</a:t>
            </a:r>
            <a:endParaRPr lang="en-US" dirty="0" smtClean="0"/>
          </a:p>
          <a:p>
            <a:r>
              <a:rPr lang="en-US" dirty="0" smtClean="0"/>
              <a:t>Activity B's </a:t>
            </a:r>
            <a:r>
              <a:rPr lang="en-US" dirty="0" err="1" smtClean="0"/>
              <a:t>onCreate</a:t>
            </a:r>
            <a:r>
              <a:rPr lang="en-US" dirty="0" smtClean="0"/>
              <a:t>(), </a:t>
            </a:r>
            <a:r>
              <a:rPr lang="en-US" dirty="0" err="1" smtClean="0"/>
              <a:t>onStart</a:t>
            </a:r>
            <a:r>
              <a:rPr lang="en-US" dirty="0" smtClean="0"/>
              <a:t>(), and </a:t>
            </a:r>
            <a:r>
              <a:rPr lang="en-US" dirty="0" err="1" smtClean="0"/>
              <a:t>onResume</a:t>
            </a:r>
            <a:r>
              <a:rPr lang="en-US" dirty="0" smtClean="0"/>
              <a:t>() methods execute in sequence. (Activity B now has user focus.)</a:t>
            </a:r>
            <a:endParaRPr lang="en-US" dirty="0" smtClean="0"/>
          </a:p>
          <a:p>
            <a:r>
              <a:rPr lang="en-US" dirty="0" smtClean="0"/>
              <a:t>Then, if Activity A is no longer visible on screen, its </a:t>
            </a:r>
            <a:r>
              <a:rPr lang="en-US" dirty="0" err="1" smtClean="0"/>
              <a:t>onStop</a:t>
            </a:r>
            <a:r>
              <a:rPr lang="en-US" dirty="0" smtClean="0"/>
              <a:t>() method executes.</a:t>
            </a:r>
            <a:endParaRPr lang="en-US" dirty="0" smtClean="0"/>
          </a:p>
          <a:p>
            <a:endParaRPr lang="en-US" dirty="0"/>
          </a:p>
        </p:txBody>
      </p:sp>
      <p:sp>
        <p:nvSpPr>
          <p:cNvPr id="6" name="TextBox 5"/>
          <p:cNvSpPr txBox="1"/>
          <p:nvPr/>
        </p:nvSpPr>
        <p:spPr>
          <a:xfrm>
            <a:off x="609600" y="2304789"/>
            <a:ext cx="9536482" cy="707886"/>
          </a:xfrm>
          <a:prstGeom prst="rect">
            <a:avLst/>
          </a:prstGeom>
          <a:noFill/>
        </p:spPr>
        <p:txBody>
          <a:bodyPr wrap="square" rtlCol="0">
            <a:spAutoFit/>
          </a:bodyPr>
          <a:lstStyle/>
          <a:p>
            <a:r>
              <a:rPr lang="en-US" sz="2000" dirty="0" smtClean="0">
                <a:solidFill>
                  <a:schemeClr val="accent3">
                    <a:lumMod val="50000"/>
                  </a:schemeClr>
                </a:solidFill>
              </a:rPr>
              <a:t>Lets that that we have 2 Activities A and B. When we transition from Activity A to Activity B, the following events take place in sequence:</a:t>
            </a:r>
            <a:endParaRPr lang="en-US" sz="2000" dirty="0">
              <a:solidFill>
                <a:schemeClr val="accent3">
                  <a:lumMod val="50000"/>
                </a:schemeClr>
              </a:solidFill>
            </a:endParaRPr>
          </a:p>
        </p:txBody>
      </p:sp>
      <p:sp>
        <p:nvSpPr>
          <p:cNvPr id="7" name="TextBox 6"/>
          <p:cNvSpPr txBox="1"/>
          <p:nvPr/>
        </p:nvSpPr>
        <p:spPr>
          <a:xfrm>
            <a:off x="609601" y="5135671"/>
            <a:ext cx="10972800" cy="707886"/>
          </a:xfrm>
          <a:prstGeom prst="rect">
            <a:avLst/>
          </a:prstGeom>
          <a:noFill/>
        </p:spPr>
        <p:txBody>
          <a:bodyPr wrap="square" rtlCol="0">
            <a:spAutoFit/>
          </a:bodyPr>
          <a:lstStyle/>
          <a:p>
            <a:r>
              <a:rPr lang="en-US" sz="2000" dirty="0" smtClean="0">
                <a:solidFill>
                  <a:schemeClr val="accent3">
                    <a:lumMod val="50000"/>
                  </a:schemeClr>
                </a:solidFill>
              </a:rPr>
              <a:t>This predictable sequence allows for management of transition of information from one activity to another.</a:t>
            </a:r>
            <a:endParaRPr lang="en-US" sz="2000" dirty="0">
              <a:solidFill>
                <a:schemeClr val="accent3">
                  <a:lumMod val="50000"/>
                </a:schemeClr>
              </a:solidFill>
            </a:endParaRPr>
          </a:p>
        </p:txBody>
      </p:sp>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presentation</Template>
  <TotalTime>378</TotalTime>
  <Words>755</Words>
  <Application>Microsoft Office PowerPoint</Application>
  <PresentationFormat>Widescreen</PresentationFormat>
  <Paragraphs>69</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Georgia</vt:lpstr>
      <vt:lpstr>Wingdings 2</vt:lpstr>
      <vt:lpstr>Training presentation</vt:lpstr>
      <vt:lpstr>Application Development for the Android platform using the Android SDK</vt:lpstr>
      <vt:lpstr>Introduction</vt:lpstr>
      <vt:lpstr>Android Platform Architecture </vt:lpstr>
      <vt:lpstr>Android Application Components(Main)</vt:lpstr>
      <vt:lpstr>The AndroidManifext.xml</vt:lpstr>
      <vt:lpstr>Activities</vt:lpstr>
      <vt:lpstr>Activity Lifecycle </vt:lpstr>
      <vt:lpstr>Switching between Activities</vt:lpstr>
      <vt:lpstr>Lifecycle method order during Activity switch</vt:lpstr>
      <vt:lpstr>Passing Information from one Activity to another </vt:lpstr>
      <vt:lpstr>Exercise:</vt:lpstr>
      <vt:lpstr>Further Reading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Development for the Android platform using the Android SDK</dc:title>
  <dc:creator>Shankhadeep Ghoshal</dc:creator>
  <cp:lastModifiedBy>Shankhadeep Ghoshal</cp:lastModifiedBy>
  <cp:revision>25</cp:revision>
  <dcterms:created xsi:type="dcterms:W3CDTF">2018-03-12T19:55:06Z</dcterms:created>
  <dcterms:modified xsi:type="dcterms:W3CDTF">2018-03-13T02:13:20Z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