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 on problem solving in the real world. Breaking down a problem and pseudocoding.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worry too much about object and self. For now think of them as standard conventions that must be used.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the most basic necessity of a class. However, there is a lot more that will be added to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all Contacts may have an email, work phone, or birthday, but a Contact needs to have a first and last name. The self.X instance variables are being initialized with values here.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all Contacts may have an email, work phone, or birthday, but a Contact needs to have a first and last name. The self.X instance variables are being initialized with values here.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You may want to add variables(attributes) that are useful to your class, but are not required in creating a new instance. </a:t>
            </a:r>
            <a:r>
              <a:rPr lang="en" sz="1000">
                <a:highlight>
                  <a:srgbClr val="FFFFFF"/>
                </a:highlight>
              </a:rPr>
              <a:t>The rule of thumb is, don't </a:t>
            </a:r>
            <a:r>
              <a:rPr i="1" lang="en" sz="1000">
                <a:highlight>
                  <a:srgbClr val="FFFFFF"/>
                </a:highlight>
              </a:rPr>
              <a:t>introduce</a:t>
            </a:r>
            <a:r>
              <a:rPr lang="en" sz="1000">
                <a:highlight>
                  <a:srgbClr val="FFFFFF"/>
                </a:highlight>
              </a:rPr>
              <a:t> a new attribute outside of the __init__ method, otherwise you've given the user an object that isn't fully initialized.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Notice how the send_email method is able to make use of the attribute </a:t>
            </a:r>
            <a:r>
              <a:rPr b="1" lang="en"/>
              <a:t>self.email</a:t>
            </a:r>
            <a:r>
              <a:rPr lang="en"/>
              <a:t> even though it is NOT a parameter to the method! All variables in the class are useable throughout the class!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It’s your turn to try to recreate the Contact class.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Notice values are passed in that correspond to the parameters "first_name" and "last_name" but not "self"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diana_contact is now an object that holds an instance of Contact.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Notice values are passed in that correspond to the parameters "first_name" and "last_name" but not "self"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This looks similar to the convention for calling a function.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Similarly, a function is a set of instructions often with parameters. It doesn’t do anything on it’s own. It must be called with values passed in as parameters for its instructions to be run.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different ways you could model this data, so here’s one option with using a dictionary within a dictionary.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order to print the attributes, you must access each one.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the type() function on a class object.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a quick demo.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Classes are an advanced topic that takes some repetition for it to sink in. It’s a worthy topic because it scratches the surface of OOP (object oriented programming).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works, but isn’t great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rgbClr val="EE604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rgbClr val="EE604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EE604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EE604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EE604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4406300"/>
            <a:ext cx="65307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3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EE6048"/>
              </a:buClr>
              <a:buSzPct val="100000"/>
              <a:buNone/>
              <a:defRPr b="1" sz="3600">
                <a:solidFill>
                  <a:srgbClr val="EE6048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19925" y="4411450"/>
            <a:ext cx="1609726" cy="4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diana@hackbrightacademy.com" TargetMode="External"/><Relationship Id="rId4" Type="http://schemas.openxmlformats.org/officeDocument/2006/relationships/hyperlink" Target="mailto:amy@hackbrightacademy.com" TargetMode="External"/><Relationship Id="rId5" Type="http://schemas.openxmlformats.org/officeDocument/2006/relationships/hyperlink" Target="mailto:wes@hackbrightacademy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Appetizer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50" y="1306225"/>
            <a:ext cx="2348900" cy="351354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5396500" y="1306225"/>
            <a:ext cx="32904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How would you model a contacts list using Python? What data structure would you use? Pseudocode it and then try it in Sublime!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Trebuchet MS"/>
              <a:buAutoNum type="arabicPeriod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Add a couple contacts.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Trebuchet MS"/>
              <a:buAutoNum type="arabicPeriod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Change the mobile number for one of the contacts to 888-888-8888.</a:t>
            </a:r>
          </a:p>
          <a:p>
            <a:pPr indent="-330200" lvl="0" marL="457200">
              <a:spcBef>
                <a:spcPts val="0"/>
              </a:spcBef>
              <a:buSzPct val="100000"/>
              <a:buFont typeface="Trebuchet MS"/>
              <a:buAutoNum type="arabicPeriod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Change the last name of one of your contacts to "Williams"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300" y="1306225"/>
            <a:ext cx="2348900" cy="35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</a:t>
            </a:r>
            <a:r>
              <a:rPr lang="en" sz="4800"/>
              <a:t>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Classes are user-defined data structures that provide the ability to model data and functionality.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in 3 steps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Font typeface="Trebuchet MS"/>
              <a:buAutoNum type="arabicPeriod"/>
            </a:pPr>
            <a:r>
              <a:rPr lang="en" u="sng">
                <a:latin typeface="Trebuchet MS"/>
                <a:ea typeface="Trebuchet MS"/>
                <a:cs typeface="Trebuchet MS"/>
                <a:sym typeface="Trebuchet MS"/>
              </a:rPr>
              <a:t>Create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a class which is a template of data and functions that is well associated</a:t>
            </a:r>
          </a:p>
          <a:p>
            <a:pPr indent="-419100" lvl="0" marL="457200" rtl="0">
              <a:spcBef>
                <a:spcPts val="0"/>
              </a:spcBef>
              <a:buFont typeface="Trebuchet MS"/>
              <a:buAutoNum type="arabicPeriod"/>
            </a:pPr>
            <a:r>
              <a:rPr lang="en" u="sng">
                <a:latin typeface="Trebuchet MS"/>
                <a:ea typeface="Trebuchet MS"/>
                <a:cs typeface="Trebuchet MS"/>
                <a:sym typeface="Trebuchet MS"/>
              </a:rPr>
              <a:t>Instantiate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an instance of the class, which is called an object</a:t>
            </a:r>
          </a:p>
          <a:p>
            <a:pPr indent="-419100" lvl="0" marL="457200" rtl="0">
              <a:spcBef>
                <a:spcPts val="0"/>
              </a:spcBef>
              <a:buFont typeface="Trebuchet MS"/>
              <a:buAutoNum type="arabicPeriod"/>
            </a:pPr>
            <a:r>
              <a:rPr lang="en" u="sng">
                <a:latin typeface="Trebuchet MS"/>
                <a:ea typeface="Trebuchet MS"/>
                <a:cs typeface="Trebuchet MS"/>
                <a:sym typeface="Trebuchet MS"/>
              </a:rPr>
              <a:t>Use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the object by calling methods and accessing attributes defined in the 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1 - Create a Class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t_name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last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self.first_name = first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_name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self.last_name = last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_name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1 - Create a Class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first_name, last_name):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self.first_name = first_name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self.last_name = last_name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597825" y="3110425"/>
            <a:ext cx="4152900" cy="1572600"/>
          </a:xfrm>
          <a:prstGeom prst="rect">
            <a:avLst/>
          </a:prstGeom>
          <a:noFill/>
          <a:ln cap="flat" cmpd="sng" w="19050">
            <a:solidFill>
              <a:srgbClr val="CC0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chemeClr val="accent1"/>
                </a:solidFill>
                <a:highlight>
                  <a:srgbClr val="FFFF00"/>
                </a:highlight>
              </a:rPr>
              <a:t>Note that we use “CamelCase” to designate that Contact is a class (unlike variables and functions for which we usually use snake_case).</a:t>
            </a:r>
          </a:p>
        </p:txBody>
      </p:sp>
      <p:sp>
        <p:nvSpPr>
          <p:cNvPr id="125" name="Shape 125"/>
          <p:cNvSpPr/>
          <p:nvPr/>
        </p:nvSpPr>
        <p:spPr>
          <a:xfrm>
            <a:off x="2111275" y="639153"/>
            <a:ext cx="6402500" cy="2540775"/>
          </a:xfrm>
          <a:custGeom>
            <a:pathLst>
              <a:path extrusionOk="0" h="101631" w="256100">
                <a:moveTo>
                  <a:pt x="156737" y="101631"/>
                </a:moveTo>
                <a:cubicBezTo>
                  <a:pt x="172607" y="85123"/>
                  <a:pt x="278084" y="14689"/>
                  <a:pt x="251962" y="2584"/>
                </a:cubicBezTo>
                <a:cubicBezTo>
                  <a:pt x="225839" y="-9521"/>
                  <a:pt x="41993" y="24594"/>
                  <a:pt x="0" y="28997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Class Recipe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063375"/>
            <a:ext cx="8229600" cy="380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lang="en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(object)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first_name, last_name):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.first_name = first_name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.last_name = last_name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700"/>
              <a:t> - </a:t>
            </a:r>
            <a:r>
              <a:rPr lang="en" sz="1600"/>
              <a:t>Tells the computer you want to create a class.</a:t>
            </a:r>
            <a:br>
              <a:rPr lang="en" sz="1600"/>
            </a:br>
            <a:r>
              <a:rPr lang="en" sz="17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lang="en" sz="1700"/>
              <a:t> - The name of the class you are making.</a:t>
            </a:r>
            <a:br>
              <a:rPr lang="en" sz="1700"/>
            </a:br>
            <a:r>
              <a:rPr lang="en" sz="17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(object)</a:t>
            </a:r>
            <a:r>
              <a:rPr lang="en" sz="1700"/>
              <a:t> - </a:t>
            </a:r>
            <a:r>
              <a:rPr lang="en" sz="1600"/>
              <a:t>What the class </a:t>
            </a:r>
            <a:r>
              <a:rPr i="1" lang="en" sz="1600"/>
              <a:t>inherits</a:t>
            </a:r>
            <a:r>
              <a:rPr lang="en" sz="1600"/>
              <a:t> from. For now, just type this exactly.</a:t>
            </a:r>
            <a:br>
              <a:rPr lang="en" sz="1600"/>
            </a:br>
            <a:r>
              <a:rPr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700">
                <a:solidFill>
                  <a:srgbClr val="000000"/>
                </a:solidFill>
              </a:rPr>
              <a:t> - </a:t>
            </a:r>
            <a:r>
              <a:rPr lang="en" sz="1600">
                <a:solidFill>
                  <a:srgbClr val="000000"/>
                </a:solidFill>
              </a:rPr>
              <a:t>A special method that gets run when you create an </a:t>
            </a:r>
            <a:r>
              <a:rPr i="1" lang="en" sz="1600">
                <a:solidFill>
                  <a:srgbClr val="000000"/>
                </a:solidFill>
              </a:rPr>
              <a:t>instance</a:t>
            </a:r>
            <a:r>
              <a:rPr lang="en" sz="1600">
                <a:solidFill>
                  <a:srgbClr val="000000"/>
                </a:solidFill>
              </a:rPr>
              <a:t> of a class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700">
                <a:solidFill>
                  <a:srgbClr val="000000"/>
                </a:solidFill>
              </a:rPr>
              <a:t> - </a:t>
            </a:r>
            <a:r>
              <a:rPr lang="en" sz="1600">
                <a:solidFill>
                  <a:srgbClr val="000000"/>
                </a:solidFill>
              </a:rPr>
              <a:t>Refers to the particular </a:t>
            </a:r>
            <a:r>
              <a:rPr i="1" lang="en" sz="1600">
                <a:solidFill>
                  <a:srgbClr val="000000"/>
                </a:solidFill>
              </a:rPr>
              <a:t>instance</a:t>
            </a:r>
            <a:r>
              <a:rPr lang="en" sz="1600">
                <a:solidFill>
                  <a:srgbClr val="000000"/>
                </a:solidFill>
              </a:rPr>
              <a:t> of the object you are creating. You don’t pass an argument for self, Python automatically assumes what self is.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.first_name</a:t>
            </a:r>
            <a:r>
              <a:rPr lang="en" sz="1800"/>
              <a:t> - </a:t>
            </a:r>
            <a:r>
              <a:rPr lang="en" sz="1600"/>
              <a:t>Variables part of the instance are called attributes.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E6048"/>
                </a:solidFill>
              </a:rPr>
              <a:t>The</a:t>
            </a:r>
            <a:r>
              <a:rPr b="0" lang="en">
                <a:solidFill>
                  <a:srgbClr val="EE6048"/>
                </a:solidFill>
              </a:rPr>
              <a:t> </a:t>
            </a:r>
            <a:r>
              <a:rPr b="0" lang="en">
                <a:solidFill>
                  <a:srgbClr val="EE6048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>
                <a:solidFill>
                  <a:srgbClr val="EE6048"/>
                </a:solidFill>
                <a:latin typeface="Trebuchet MS"/>
                <a:ea typeface="Trebuchet MS"/>
                <a:cs typeface="Trebuchet MS"/>
                <a:sym typeface="Trebuchet MS"/>
              </a:rPr>
              <a:t> method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What parameters should go into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 method?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Generally, only the values that are necessary to create a new instance.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first_name, last_name):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self.first_name = first_name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self.last_name = last_name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E6048"/>
                </a:solidFill>
              </a:rPr>
              <a:t>The</a:t>
            </a:r>
            <a:r>
              <a:rPr b="0" lang="en">
                <a:solidFill>
                  <a:srgbClr val="EE6048"/>
                </a:solidFill>
              </a:rPr>
              <a:t> </a:t>
            </a:r>
            <a:r>
              <a:rPr b="0" lang="en">
                <a:solidFill>
                  <a:srgbClr val="EE6048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>
                <a:solidFill>
                  <a:srgbClr val="EE6048"/>
                </a:solidFill>
                <a:latin typeface="Trebuchet MS"/>
                <a:ea typeface="Trebuchet MS"/>
                <a:cs typeface="Trebuchet MS"/>
                <a:sym typeface="Trebuchet MS"/>
              </a:rPr>
              <a:t> method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Remember </a:t>
            </a:r>
            <a:r>
              <a:rPr lang="en" sz="2400" u="sng"/>
              <a:t>optional</a:t>
            </a:r>
            <a:r>
              <a:rPr lang="en" sz="2400"/>
              <a:t> parameters? You can use them when defining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2400"/>
              <a:t> method!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first_name, last_name, </a:t>
            </a:r>
            <a:r>
              <a:rPr lang="en" sz="18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email = "", mobile_phone = ""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self.first_name = first_name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self.last_name = last_name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self.email = email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self.mobile_phone = mobile_phone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Class </a:t>
            </a:r>
            <a:r>
              <a:rPr i="1" lang="en"/>
              <a:t>(cont.)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Let’s keep adding to our class! We can add functions and more variables.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- Attributes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Variables that are part of the class are called </a:t>
            </a:r>
            <a:r>
              <a:rPr lang="en" sz="2400"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attributes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. These are denoted with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self.variable_name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first_name, last_name):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self.first_name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= first_name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self.last_name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= last_name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Appetizer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What were some observations or difficulties?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6871175" y="4238025"/>
            <a:ext cx="1836300" cy="6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14025"/>
            <a:ext cx="8554500" cy="3725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Classes can contain functions. These are called </a:t>
            </a:r>
            <a:r>
              <a:rPr i="1" lang="en" sz="2400"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first_name, last_name, email):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self.first_name = first_name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self.last_name = last_name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self.email = email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def send_email(self, message):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print "To: %s - %s" % (self.email, message)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- Methods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on </a:t>
            </a:r>
            <a:r>
              <a:rPr i="1" lang="en"/>
              <a:t>self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252525"/>
              </a:buClr>
              <a:buSzPct val="100000"/>
              <a:buFont typeface="Trebuchet MS"/>
            </a:pPr>
            <a:r>
              <a:rPr i="1"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self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is how we refer to things in th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is instance of the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class. </a:t>
            </a:r>
          </a:p>
          <a:p>
            <a:pPr indent="-381000" lvl="0" marL="457200" rtl="0">
              <a:spcBef>
                <a:spcPts val="0"/>
              </a:spcBef>
              <a:buClr>
                <a:srgbClr val="252525"/>
              </a:buClr>
              <a:buSzPct val="100000"/>
              <a:buFont typeface="Trebuchet MS"/>
            </a:pPr>
            <a:r>
              <a:rPr i="1"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self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is the first parameter in any function defined inside a class. </a:t>
            </a:r>
          </a:p>
          <a:p>
            <a:pPr indent="-381000" lvl="0" marL="457200" rtl="0">
              <a:spcBef>
                <a:spcPts val="0"/>
              </a:spcBef>
              <a:buClr>
                <a:srgbClr val="252525"/>
              </a:buClr>
              <a:buSzPct val="100000"/>
              <a:buFont typeface="Trebuchet MS"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To access these functions and variables elsewhere inside the class, their name must be preceded with </a:t>
            </a:r>
            <a:r>
              <a:rPr i="1"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self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and a dot. (e.g. 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self.variable_name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Time!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Activity 1 in the portal.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2 - Instantiate an Instance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Now that we know how to define a new class, let’s use it!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After a </a:t>
            </a: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is defined, it can be used by </a:t>
            </a: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instantiating an instance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of it. The resulting instance is called an </a:t>
            </a: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Instantiate an Instance of the Class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57325" y="1219900"/>
            <a:ext cx="82296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__init__(self, first_name, last_name):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self.first_name = first_name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self.last_name = last_name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contact_diana = Contact("Diana", "Banana")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E6048"/>
                </a:solidFill>
              </a:rPr>
              <a:t>The</a:t>
            </a:r>
            <a:r>
              <a:rPr b="0" lang="en">
                <a:solidFill>
                  <a:srgbClr val="EE6048"/>
                </a:solidFill>
              </a:rPr>
              <a:t> </a:t>
            </a:r>
            <a:r>
              <a:rPr b="0" lang="en">
                <a:solidFill>
                  <a:srgbClr val="EE6048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>
                <a:solidFill>
                  <a:srgbClr val="EE6048"/>
                </a:solidFill>
                <a:latin typeface="Trebuchet MS"/>
                <a:ea typeface="Trebuchet MS"/>
                <a:cs typeface="Trebuchet MS"/>
                <a:sym typeface="Trebuchet MS"/>
              </a:rPr>
              <a:t> method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Notice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 method isn’t called explicitly. It is automatically called when an instance is created!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Instantiate an Instance of the Class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1000" y="1232500"/>
            <a:ext cx="8328600" cy="3723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first_name, last_name):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self.first_name = first_name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self.last_name = last_name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contact_diana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"Diana"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highlight>
                  <a:srgbClr val="FFFFFF"/>
                </a:highlight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57200" y="3909575"/>
            <a:ext cx="2179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Variable assigned with the Contact </a:t>
            </a:r>
            <a:r>
              <a:rPr i="1" lang="en">
                <a:solidFill>
                  <a:schemeClr val="dk1"/>
                </a:solidFill>
              </a:rPr>
              <a:t>object</a:t>
            </a:r>
            <a:r>
              <a:rPr lang="en">
                <a:solidFill>
                  <a:schemeClr val="dk1"/>
                </a:solidFill>
              </a:rPr>
              <a:t>.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1256750" y="3698700"/>
            <a:ext cx="2100" cy="27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4856375" y="2075825"/>
            <a:ext cx="1200575" cy="1202875"/>
          </a:xfrm>
          <a:custGeom>
            <a:pathLst>
              <a:path extrusionOk="0" h="48115" w="48023">
                <a:moveTo>
                  <a:pt x="25003" y="48115"/>
                </a:moveTo>
                <a:cubicBezTo>
                  <a:pt x="28755" y="43316"/>
                  <a:pt x="51686" y="27340"/>
                  <a:pt x="47519" y="19321"/>
                </a:cubicBezTo>
                <a:cubicBezTo>
                  <a:pt x="43351" y="11301"/>
                  <a:pt x="7919" y="3220"/>
                  <a:pt x="0" y="0"/>
                </a:cubicBezTo>
              </a:path>
            </a:pathLst>
          </a:custGeom>
          <a:noFill/>
          <a:ln cap="flat" cmpd="sng" w="19050">
            <a:solidFill>
              <a:srgbClr val="CC020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2" name="Shape 202"/>
          <p:cNvSpPr/>
          <p:nvPr/>
        </p:nvSpPr>
        <p:spPr>
          <a:xfrm>
            <a:off x="6353400" y="2075825"/>
            <a:ext cx="1200575" cy="1202875"/>
          </a:xfrm>
          <a:custGeom>
            <a:pathLst>
              <a:path extrusionOk="0" h="48115" w="48023">
                <a:moveTo>
                  <a:pt x="25003" y="48115"/>
                </a:moveTo>
                <a:cubicBezTo>
                  <a:pt x="28755" y="43316"/>
                  <a:pt x="51686" y="27340"/>
                  <a:pt x="47519" y="19321"/>
                </a:cubicBezTo>
                <a:cubicBezTo>
                  <a:pt x="43351" y="11301"/>
                  <a:pt x="7919" y="3220"/>
                  <a:pt x="0" y="0"/>
                </a:cubicBezTo>
              </a:path>
            </a:pathLst>
          </a:custGeom>
          <a:noFill/>
          <a:ln cap="flat" cmpd="sng" w="19050">
            <a:solidFill>
              <a:srgbClr val="CC020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3" name="Shape 203"/>
          <p:cNvSpPr txBox="1"/>
          <p:nvPr/>
        </p:nvSpPr>
        <p:spPr>
          <a:xfrm>
            <a:off x="2859025" y="3909575"/>
            <a:ext cx="178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Name of the class we want to create an instance of.</a:t>
            </a:r>
          </a:p>
        </p:txBody>
      </p:sp>
      <p:cxnSp>
        <p:nvCxnSpPr>
          <p:cNvPr id="204" name="Shape 204"/>
          <p:cNvCxnSpPr/>
          <p:nvPr/>
        </p:nvCxnSpPr>
        <p:spPr>
          <a:xfrm flipH="1" rot="10800000">
            <a:off x="3609750" y="3696000"/>
            <a:ext cx="6600" cy="283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" name="Shape 205"/>
          <p:cNvSpPr txBox="1"/>
          <p:nvPr/>
        </p:nvSpPr>
        <p:spPr>
          <a:xfrm>
            <a:off x="4589100" y="3853475"/>
            <a:ext cx="365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Arguments to the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__init__ </a:t>
            </a:r>
            <a:r>
              <a:rPr lang="en">
                <a:solidFill>
                  <a:schemeClr val="accent1"/>
                </a:solidFill>
              </a:rPr>
              <a:t>method.</a:t>
            </a:r>
            <a:br>
              <a:rPr lang="en">
                <a:solidFill>
                  <a:schemeClr val="accent1"/>
                </a:solidFill>
              </a:rPr>
            </a:br>
            <a:r>
              <a:rPr b="1" lang="en">
                <a:solidFill>
                  <a:schemeClr val="accent1"/>
                </a:solidFill>
              </a:rPr>
              <a:t>Notice</a:t>
            </a:r>
            <a:r>
              <a:rPr lang="en">
                <a:solidFill>
                  <a:schemeClr val="accent1"/>
                </a:solidFill>
              </a:rPr>
              <a:t> how there is not an argument that maps to the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accent1"/>
                </a:solidFill>
              </a:rPr>
              <a:t> parameter.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6247800" y="3698700"/>
            <a:ext cx="2100" cy="27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vs Object 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is like a </a:t>
            </a:r>
            <a:r>
              <a:rPr lang="en" u="sng">
                <a:latin typeface="Trebuchet MS"/>
                <a:ea typeface="Trebuchet MS"/>
                <a:cs typeface="Trebuchet MS"/>
                <a:sym typeface="Trebuchet MS"/>
              </a:rPr>
              <a:t>blueprint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for building a house. By itself, it doesn’t do anything.</a:t>
            </a:r>
            <a:br>
              <a:rPr lang="en"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An </a:t>
            </a: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is a </a:t>
            </a:r>
            <a:r>
              <a:rPr lang="en" u="sng">
                <a:latin typeface="Trebuchet MS"/>
                <a:ea typeface="Trebuchet MS"/>
                <a:cs typeface="Trebuchet MS"/>
                <a:sym typeface="Trebuchet MS"/>
              </a:rPr>
              <a:t>house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built by using the blueprint.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many instances...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146550"/>
            <a:ext cx="8523900" cy="3892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first_name, last_name, 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mobile_phone =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self.first_name = first_name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self.last_name = last_name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Self.mobile_phone = mobile_phone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contact_diana = Contact("Diana", "Banana",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"555-555-555"</a:t>
            </a:r>
            <a:r>
              <a:rPr lang="en" sz="18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contact_amy = Contact("Amy", "Smith")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contact_wes = Contact("Wes", "Jones")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highlight>
                  <a:srgbClr val="FFFFFF"/>
                </a:highlight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3 - Use the object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After an object is created, we can call the </a:t>
            </a:r>
            <a:r>
              <a:rPr i="1" lang="en"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that we defined in the class.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contact_diana = Contact("Diana", "Banana")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contact_diana.send_email("Hi! How are you?")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Appetizer - Add contacts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7000" y="1200150"/>
            <a:ext cx="89769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contacts[("Diana","Banana")] = {"mobile":"415-555-5555", "work":"415-888-5000","email":"</a:t>
            </a:r>
            <a:r>
              <a:rPr lang="en" sz="19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diana@hackbrightacademy.com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"}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conta</a:t>
            </a:r>
            <a:r>
              <a:rPr lang="en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cts[("Amy","Smith")]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= {"mobile":"415-555-5000", "work":"415-888-8000","email":"</a:t>
            </a:r>
            <a:r>
              <a:rPr lang="en" sz="19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amy@hackbrightacademy.com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"}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contacts[("Wes","Jones")] = {"mobile":"415-800-5000", "work":"415-555-8000","email":"</a:t>
            </a:r>
            <a:r>
              <a:rPr lang="en" sz="19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wes@hackbrightacademy.com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"}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505750" y="1614250"/>
            <a:ext cx="2373000" cy="4818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89125" y="1289025"/>
            <a:ext cx="1517700" cy="325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</a:rPr>
              <a:t>Tuple as the</a:t>
            </a:r>
            <a:r>
              <a:rPr lang="en" sz="1200"/>
              <a:t> </a:t>
            </a:r>
            <a:r>
              <a:rPr lang="en" sz="1200">
                <a:solidFill>
                  <a:schemeClr val="accent1"/>
                </a:solidFill>
              </a:rPr>
              <a:t>key</a:t>
            </a:r>
          </a:p>
        </p:txBody>
      </p:sp>
      <p:cxnSp>
        <p:nvCxnSpPr>
          <p:cNvPr id="55" name="Shape 55"/>
          <p:cNvCxnSpPr>
            <a:stCxn id="54" idx="3"/>
            <a:endCxn id="53" idx="0"/>
          </p:cNvCxnSpPr>
          <p:nvPr/>
        </p:nvCxnSpPr>
        <p:spPr>
          <a:xfrm>
            <a:off x="1806825" y="1451625"/>
            <a:ext cx="885300" cy="16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" name="Shape 56"/>
          <p:cNvSpPr/>
          <p:nvPr/>
        </p:nvSpPr>
        <p:spPr>
          <a:xfrm>
            <a:off x="5396500" y="1216750"/>
            <a:ext cx="1999500" cy="39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accent1"/>
                </a:solidFill>
              </a:rPr>
              <a:t>Value is another dictionary.</a:t>
            </a:r>
          </a:p>
        </p:txBody>
      </p:sp>
      <p:cxnSp>
        <p:nvCxnSpPr>
          <p:cNvPr id="57" name="Shape 57"/>
          <p:cNvCxnSpPr>
            <a:stCxn id="56" idx="1"/>
          </p:cNvCxnSpPr>
          <p:nvPr/>
        </p:nvCxnSpPr>
        <p:spPr>
          <a:xfrm flipH="1">
            <a:off x="5131600" y="1415500"/>
            <a:ext cx="264900" cy="31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 txBox="1"/>
          <p:nvPr/>
        </p:nvSpPr>
        <p:spPr>
          <a:xfrm>
            <a:off x="8877800" y="3494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the attributes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After an object is created, we can 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access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change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the </a:t>
            </a:r>
            <a:r>
              <a:rPr i="1" lang="en">
                <a:latin typeface="Trebuchet MS"/>
                <a:ea typeface="Trebuchet MS"/>
                <a:cs typeface="Trebuchet MS"/>
                <a:sym typeface="Trebuchet MS"/>
              </a:rPr>
              <a:t>attributes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in the class.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contact_diana = Contact("Diana", "Banana")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contact_diana.last_name = "Williams"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contact_diana</a:t>
            </a:r>
            <a:r>
              <a:rPr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.mobile_phone = "888-888-8888"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contact_diana.last_name </a:t>
            </a:r>
            <a:r>
              <a:rPr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⇒ Williams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with other data structures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146550"/>
            <a:ext cx="8523900" cy="3892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These objects are just another type of data that can be stored in other data structures too. Let’s add 3 Contact objects to a list and iterate through the list.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contact_diana = Contact("Diana", "Banana")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contact_amy = Contact("Amy", "Smith")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contact_wes = Contact("Wes", "Jones")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contact_list = []</a:t>
            </a:r>
            <a:b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contact_list.append(contact_diana)</a:t>
            </a:r>
            <a:b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contact_list.append(contact_amy)</a:t>
            </a:r>
            <a:b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contact_list.append(contact_wes)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 info in contact_list:</a:t>
            </a:r>
            <a:b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print info.first_name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highlight>
                  <a:srgbClr val="FFFFFF"/>
                </a:highlight>
              </a:rPr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358375"/>
            <a:ext cx="84480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are a Type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Contact(object):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__init__(self, first_name, last_name):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self.first_name = first_name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self.last_name = last_name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contact_diana = Contact("Diana", "Banana")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type(contact_diana) </a:t>
            </a:r>
            <a:r>
              <a:rPr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⇒</a:t>
            </a: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'contact.Contact'&gt;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a Class 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We can also use the class </a:t>
            </a:r>
            <a:r>
              <a:rPr lang="en"/>
              <a:t>in other files by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importing it in a different file.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contact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620800" y="2847425"/>
            <a:ext cx="3810300" cy="684000"/>
          </a:xfrm>
          <a:prstGeom prst="rect">
            <a:avLst/>
          </a:prstGeom>
          <a:noFill/>
          <a:ln cap="flat" cmpd="sng" w="19050">
            <a:solidFill>
              <a:srgbClr val="CC02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name of the file without the .py extension</a:t>
            </a:r>
          </a:p>
        </p:txBody>
      </p:sp>
      <p:cxnSp>
        <p:nvCxnSpPr>
          <p:cNvPr id="250" name="Shape 250"/>
          <p:cNvCxnSpPr>
            <a:stCxn id="249" idx="1"/>
          </p:cNvCxnSpPr>
          <p:nvPr/>
        </p:nvCxnSpPr>
        <p:spPr>
          <a:xfrm rot="10800000">
            <a:off x="3889100" y="3189425"/>
            <a:ext cx="731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on Classes		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>
                <a:highlight>
                  <a:srgbClr val="FFFFFF"/>
                </a:highlight>
              </a:rPr>
              <a:t>A class is a container for shared variables and functions. These variables called attributes are accessible to all the methods from within the class without having to be passed as parameters.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Classes keep code organized.</a:t>
            </a:r>
          </a:p>
          <a:p>
            <a:pPr indent="-374650" lvl="0" marL="457200" rtl="0">
              <a:spcBef>
                <a:spcPts val="0"/>
              </a:spcBef>
              <a:buSzPct val="100000"/>
              <a:buChar char="●"/>
            </a:pPr>
            <a:r>
              <a:rPr lang="en" sz="2300"/>
              <a:t>Classes allow for more complex modelling of data and functionality, which mirrors the real world more closely.</a:t>
            </a:r>
          </a:p>
          <a:p>
            <a:pPr indent="-374650" lvl="0" marL="457200" rtl="0">
              <a:spcBef>
                <a:spcPts val="0"/>
              </a:spcBef>
              <a:buSzPct val="100000"/>
              <a:buChar char="●"/>
            </a:pPr>
            <a:r>
              <a:rPr lang="en" sz="2300"/>
              <a:t>Just like any other data structure, use classes only when it makes logical sense.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358375"/>
            <a:ext cx="84480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Terminology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>
                <a:highlight>
                  <a:srgbClr val="FFFFFF"/>
                </a:highlight>
              </a:rPr>
              <a:t>Object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>
                <a:highlight>
                  <a:srgbClr val="FFFFFF"/>
                </a:highlight>
              </a:rPr>
              <a:t>An instance of a Class.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>
                <a:highlight>
                  <a:srgbClr val="FFFFFF"/>
                </a:highlight>
              </a:rPr>
              <a:t>Attributes</a:t>
            </a:r>
            <a:r>
              <a:rPr lang="en" sz="2400">
                <a:highlight>
                  <a:srgbClr val="FFFFFF"/>
                </a:highlight>
              </a:rPr>
              <a:t> 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>
                <a:highlight>
                  <a:srgbClr val="FFFFFF"/>
                </a:highlight>
              </a:rPr>
              <a:t>Variables of a class such as name, email, weight, etc.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>
                <a:highlight>
                  <a:srgbClr val="FFFFFF"/>
                </a:highlight>
              </a:rPr>
              <a:t>Methods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>
                <a:highlight>
                  <a:srgbClr val="FFFFFF"/>
                </a:highlight>
              </a:rPr>
              <a:t>Functions that act on an </a:t>
            </a:r>
            <a:r>
              <a:rPr b="1" lang="en" sz="2000">
                <a:highlight>
                  <a:srgbClr val="FFFFFF"/>
                </a:highlight>
              </a:rPr>
              <a:t>object</a:t>
            </a:r>
            <a:r>
              <a:rPr lang="en" sz="2000">
                <a:highlight>
                  <a:srgbClr val="FFFFFF"/>
                </a:highlight>
              </a:rPr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/>
              <a:t>Instantiating</a:t>
            </a:r>
            <a:r>
              <a:rPr lang="en" sz="2400"/>
              <a:t> </a:t>
            </a:r>
            <a:r>
              <a:rPr lang="en" sz="2000"/>
              <a:t>is developer speak for creating an object.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○"/>
            </a:pPr>
            <a:r>
              <a:rPr lang="en" sz="2000"/>
              <a:t>The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__init__ </a:t>
            </a:r>
            <a:r>
              <a:rPr lang="en" sz="2000"/>
              <a:t>method is automatically called when creating an object. This </a:t>
            </a:r>
            <a:r>
              <a:rPr b="1" lang="en" sz="2000"/>
              <a:t>method</a:t>
            </a:r>
            <a:r>
              <a:rPr lang="en" sz="2000"/>
              <a:t> initializes attributes with values.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Time!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Activity 2 in the portal.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Exit Survey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3838"/>
                </a:solidFill>
                <a:latin typeface="Trebuchet MS"/>
                <a:ea typeface="Trebuchet MS"/>
                <a:cs typeface="Trebuchet MS"/>
                <a:sym typeface="Trebuchet MS"/>
              </a:rPr>
              <a:t>Please give us your feedback by filling out the survey on your por</a:t>
            </a:r>
            <a:r>
              <a:rPr lang="en">
                <a:solidFill>
                  <a:srgbClr val="383838"/>
                </a:solidFill>
              </a:rPr>
              <a:t>tal</a:t>
            </a:r>
            <a:r>
              <a:rPr lang="en">
                <a:solidFill>
                  <a:srgbClr val="383838"/>
                </a:solidFill>
                <a:latin typeface="Trebuchet MS"/>
                <a:ea typeface="Trebuchet MS"/>
                <a:cs typeface="Trebuchet MS"/>
                <a:sym typeface="Trebuchet MS"/>
              </a:rPr>
              <a:t>. Thanks!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383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383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383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Appetizer - Access contact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contact1 = contacts[("Banana","Diana")]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 contact1 </a:t>
            </a:r>
            <a:r>
              <a:rPr lang="en"/>
              <a:t>⇒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{'mobile': '415-555-5555', 'work': '415-888-5000', 'email': 'diana@hackbrightacademy.com', 'birthday': '2/21/1990'}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Appetizer - Update contact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Access the mobile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contact1 = contacts[("Banana","Diana")]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mobile_number = contact1["mobile"]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 mobile_number </a:t>
            </a:r>
            <a:r>
              <a:rPr lang="en"/>
              <a:t>⇒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415-555-5555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Update the mobile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contact1["mobile"] = "888-888-8888"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Appetizer - Difficulties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139925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rebuchet MS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What if you want to change the last name because you spelled it wrong? </a:t>
            </a:r>
            <a:r>
              <a:rPr lang="en" sz="2400"/>
              <a:t>You can’t since it’s a tuple.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rebuchet MS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This data seems a bit too complex for this data structure. It’s somewhat difficult and confusing to use.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rebuchet MS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Dictionaries also do not give us the ability to model behavior/functionality that we may want. Ex. Send email, send text, share contact,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48650" y="137225"/>
            <a:ext cx="8246700" cy="10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Appetizer - Conclusions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3050" y="1222800"/>
            <a:ext cx="8507700" cy="378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rebuchet MS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We want to be able to access and update </a:t>
            </a: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every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 piece of information in a Contact, including the first and last name.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Trebuchet MS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We also want to be able to model behaviors like Send Email, Send Text, and Share Contact.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Trebuchet MS"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We can do all this by using a Class!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48650" y="137225"/>
            <a:ext cx="8246700" cy="10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3050" y="1222800"/>
            <a:ext cx="8507700" cy="378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6:45pm -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Code Appetizer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7:15pm - Lecture Part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7:45pm - Activity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8:05pm - Break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8:15pm - Lecture Part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8:40pm - Activity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9:10pm - Survey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48650" y="137225"/>
            <a:ext cx="8246700" cy="10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48650" y="1186325"/>
            <a:ext cx="8507700" cy="378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Font typeface="Trebuchet MS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Introduction to Classes</a:t>
            </a:r>
          </a:p>
          <a:p>
            <a:pPr indent="-419100" lvl="0" marL="457200" rtl="0">
              <a:spcBef>
                <a:spcPts val="0"/>
              </a:spcBef>
              <a:buFont typeface="Trebuchet MS"/>
            </a:pPr>
            <a:r>
              <a:rPr lang="en"/>
              <a:t>Creating a class</a:t>
            </a:r>
          </a:p>
          <a:p>
            <a:pPr indent="-419100" lvl="0" marL="457200" rtl="0">
              <a:spcBef>
                <a:spcPts val="0"/>
              </a:spcBef>
              <a:buFont typeface="Trebuchet MS"/>
            </a:pPr>
            <a:r>
              <a:rPr lang="en"/>
              <a:t>Using classes</a:t>
            </a:r>
          </a:p>
          <a:p>
            <a:pPr indent="-419100" lvl="0" marL="457200" rtl="0">
              <a:spcBef>
                <a:spcPts val="0"/>
              </a:spcBef>
              <a:buFont typeface="Trebuchet MS"/>
            </a:pPr>
            <a:r>
              <a:rPr lang="en"/>
              <a:t>Using classes as modules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ckbright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