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Lst>
  <p:sldSz cx="12192000" cy="6858000"/>
  <p:notesSz cx="6858000" cy="9144000"/>
  <p:embeddedFontLst>
    <p:embeddedFont>
      <p:font typeface="Palatino Linotype" panose="02040502050505030304" pitchFamily="18" charset="0"/>
      <p:regular r:id="rId94"/>
      <p:bold r:id="rId95"/>
      <p:italic r:id="rId96"/>
      <p:boldItalic r:id="rId97"/>
    </p:embeddedFont>
    <p:embeddedFont>
      <p:font typeface="Calibri" panose="020F0502020204030204" pitchFamily="34" charset="0"/>
      <p:regular r:id="rId98"/>
      <p:bold r:id="rId99"/>
      <p:italic r:id="rId100"/>
      <p:boldItalic r:id="rId101"/>
    </p:embeddedFont>
    <p:embeddedFont>
      <p:font typeface="Comic Sans MS" panose="030F0702030302020204" pitchFamily="66" charset="0"/>
      <p:regular r:id="rId102"/>
      <p:bold r:id="rId103"/>
      <p:italic r:id="rId104"/>
      <p:boldItalic r:id="rId105"/>
    </p:embeddedFont>
    <p:embeddedFont>
      <p:font typeface="Corbel" panose="020B0503020204020204" pitchFamily="34" charset="0"/>
      <p:regular r:id="rId106"/>
      <p:bold r:id="rId107"/>
      <p:italic r:id="rId108"/>
      <p:boldItalic r:id="rId109"/>
    </p:embeddedFont>
    <p:embeddedFont>
      <p:font typeface="Century Gothic" panose="020B0502020202020204" pitchFamily="34" charset="0"/>
      <p:regular r:id="rId110"/>
      <p:bold r:id="rId111"/>
      <p:italic r:id="rId112"/>
      <p:boldItalic r:id="rId113"/>
    </p:embeddedFont>
    <p:embeddedFont>
      <p:font typeface="Rosarivo" panose="020B0604020202020204" charset="0"/>
      <p:regular r:id="rId114"/>
      <p:italic r:id="rId1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6" roundtripDataSignature="AMtx7mhnrO9oIkKInN7Ow8ffr6jpimot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9.fntdata"/><Relationship Id="rId16" Type="http://schemas.openxmlformats.org/officeDocument/2006/relationships/slide" Target="slides/slide15.xml"/><Relationship Id="rId107" Type="http://schemas.openxmlformats.org/officeDocument/2006/relationships/font" Target="fonts/font1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2.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0.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0.fntdata"/><Relationship Id="rId108" Type="http://schemas.openxmlformats.org/officeDocument/2006/relationships/font" Target="fonts/font1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1.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4.fntdata"/><Relationship Id="rId104" Type="http://schemas.openxmlformats.org/officeDocument/2006/relationships/font" Target="fonts/font11.fntdata"/><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7.fntdata"/><Relationship Id="rId115" Type="http://schemas.openxmlformats.org/officeDocument/2006/relationships/font" Target="fonts/font2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7.fntdata"/><Relationship Id="rId105"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The process of changing a system after it has been delivered and is in use is called software maintenance.</a:t>
            </a:r>
            <a:endParaRPr/>
          </a:p>
          <a:p>
            <a:pPr marL="0" lvl="0" indent="0" algn="l" rtl="0">
              <a:spcBef>
                <a:spcPts val="360"/>
              </a:spcBef>
              <a:spcAft>
                <a:spcPts val="0"/>
              </a:spcAft>
              <a:buNone/>
            </a:pPr>
            <a:endParaRPr/>
          </a:p>
        </p:txBody>
      </p:sp>
      <p:sp>
        <p:nvSpPr>
          <p:cNvPr id="186" name="Google Shape;18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4" name="Google Shape;19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Some reasons for changes: </a:t>
            </a:r>
            <a:endParaRPr/>
          </a:p>
          <a:p>
            <a:pPr marL="457200" lvl="1" indent="0" algn="l" rtl="0">
              <a:lnSpc>
                <a:spcPct val="90000"/>
              </a:lnSpc>
              <a:spcBef>
                <a:spcPts val="360"/>
              </a:spcBef>
              <a:spcAft>
                <a:spcPts val="0"/>
              </a:spcAft>
              <a:buNone/>
            </a:pPr>
            <a:r>
              <a:rPr lang="en-US"/>
              <a:t>Software errors </a:t>
            </a:r>
            <a:endParaRPr/>
          </a:p>
          <a:p>
            <a:pPr marL="457200" lvl="1" indent="0" algn="l" rtl="0">
              <a:lnSpc>
                <a:spcPct val="90000"/>
              </a:lnSpc>
              <a:spcBef>
                <a:spcPts val="360"/>
              </a:spcBef>
              <a:spcAft>
                <a:spcPts val="0"/>
              </a:spcAft>
              <a:buNone/>
            </a:pPr>
            <a:r>
              <a:rPr lang="en-US"/>
              <a:t>Installation of new hardware</a:t>
            </a:r>
            <a:endParaRPr/>
          </a:p>
          <a:p>
            <a:pPr marL="457200" lvl="1" indent="0" algn="l" rtl="0">
              <a:lnSpc>
                <a:spcPct val="90000"/>
              </a:lnSpc>
              <a:spcBef>
                <a:spcPts val="360"/>
              </a:spcBef>
              <a:spcAft>
                <a:spcPts val="0"/>
              </a:spcAft>
              <a:buNone/>
            </a:pPr>
            <a:r>
              <a:rPr lang="en-US"/>
              <a:t>Customer needs</a:t>
            </a:r>
            <a:endParaRPr/>
          </a:p>
          <a:p>
            <a:pPr marL="0" lvl="0" indent="0" algn="l" rtl="0">
              <a:spcBef>
                <a:spcPts val="360"/>
              </a:spcBef>
              <a:spcAft>
                <a:spcPts val="0"/>
              </a:spcAft>
              <a:buNone/>
            </a:pPr>
            <a:endParaRPr/>
          </a:p>
        </p:txBody>
      </p:sp>
      <p:sp>
        <p:nvSpPr>
          <p:cNvPr id="195" name="Google Shape;19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4" name="Google Shape;2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rgbClr val="FF3300"/>
              </a:buClr>
              <a:buSzPts val="1200"/>
              <a:buFont typeface="Calibri"/>
              <a:buAutoNum type="romanLcPeriod"/>
            </a:pPr>
            <a:r>
              <a:rPr lang="en-US" sz="1200" b="1" i="1">
                <a:solidFill>
                  <a:srgbClr val="FF3300"/>
                </a:solidFill>
              </a:rPr>
              <a:t>Corrective maintenance</a:t>
            </a:r>
            <a:r>
              <a:rPr lang="en-US" sz="1200"/>
              <a:t> that concerns with fixing reported errors in the software.</a:t>
            </a:r>
            <a:endParaRPr/>
          </a:p>
          <a:p>
            <a:pPr marL="514350" lvl="0" indent="-514350" algn="l" rtl="0">
              <a:spcBef>
                <a:spcPts val="360"/>
              </a:spcBef>
              <a:spcAft>
                <a:spcPts val="0"/>
              </a:spcAft>
              <a:buClr>
                <a:srgbClr val="FF3300"/>
              </a:buClr>
              <a:buSzPts val="1200"/>
              <a:buFont typeface="Calibri"/>
              <a:buAutoNum type="romanLcPeriod"/>
            </a:pPr>
            <a:r>
              <a:rPr lang="en-US" sz="1200" b="1" i="1">
                <a:solidFill>
                  <a:srgbClr val="FF3300"/>
                </a:solidFill>
              </a:rPr>
              <a:t>Adaptive maintenance</a:t>
            </a:r>
            <a:r>
              <a:rPr lang="en-US" sz="1200"/>
              <a:t> that requires changing the software to some new environment such as a different hardware platform or for use with a different operating system</a:t>
            </a:r>
            <a:endParaRPr/>
          </a:p>
          <a:p>
            <a:pPr marL="514350" lvl="0" indent="-514350" algn="l" rtl="0">
              <a:spcBef>
                <a:spcPts val="360"/>
              </a:spcBef>
              <a:spcAft>
                <a:spcPts val="0"/>
              </a:spcAft>
              <a:buClr>
                <a:srgbClr val="FF3300"/>
              </a:buClr>
              <a:buSzPts val="1200"/>
              <a:buFont typeface="Calibri"/>
              <a:buAutoNum type="romanLcPeriod"/>
            </a:pPr>
            <a:r>
              <a:rPr lang="en-US" sz="1200" b="1" i="1">
                <a:solidFill>
                  <a:srgbClr val="FF3300"/>
                </a:solidFill>
              </a:rPr>
              <a:t>Perfective maintenance</a:t>
            </a:r>
            <a:r>
              <a:rPr lang="en-US" sz="1200"/>
              <a:t> involves implementing new functional or non-functional system requirements. These are generated by software customers as their organization or business changes</a:t>
            </a:r>
            <a:endParaRPr sz="1200"/>
          </a:p>
          <a:p>
            <a:pPr marL="0" lvl="0" indent="0" algn="l" rtl="0">
              <a:spcBef>
                <a:spcPts val="360"/>
              </a:spcBef>
              <a:spcAft>
                <a:spcPts val="0"/>
              </a:spcAft>
              <a:buNone/>
            </a:pPr>
            <a:endParaRPr/>
          </a:p>
        </p:txBody>
      </p:sp>
      <p:sp>
        <p:nvSpPr>
          <p:cNvPr id="205" name="Google Shape;20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3" name="Google Shape;21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rgbClr val="FF3300"/>
              </a:buClr>
              <a:buSzPts val="1200"/>
              <a:buFont typeface="Calibri"/>
              <a:buAutoNum type="romanLcPeriod"/>
            </a:pPr>
            <a:r>
              <a:rPr lang="en-US" sz="1200" b="1" i="1">
                <a:solidFill>
                  <a:srgbClr val="FF3300"/>
                </a:solidFill>
              </a:rPr>
              <a:t>Corrective maintenance</a:t>
            </a:r>
            <a:r>
              <a:rPr lang="en-US" sz="1200"/>
              <a:t> that concerns with fixing reported errors in the software.</a:t>
            </a:r>
            <a:endParaRPr/>
          </a:p>
          <a:p>
            <a:pPr marL="514350" lvl="0" indent="-514350" algn="l" rtl="0">
              <a:spcBef>
                <a:spcPts val="360"/>
              </a:spcBef>
              <a:spcAft>
                <a:spcPts val="0"/>
              </a:spcAft>
              <a:buClr>
                <a:srgbClr val="FF3300"/>
              </a:buClr>
              <a:buSzPts val="1200"/>
              <a:buFont typeface="Calibri"/>
              <a:buAutoNum type="romanLcPeriod"/>
            </a:pPr>
            <a:r>
              <a:rPr lang="en-US" sz="1200" b="1" i="1">
                <a:solidFill>
                  <a:srgbClr val="FF3300"/>
                </a:solidFill>
              </a:rPr>
              <a:t>Adaptive maintenance</a:t>
            </a:r>
            <a:r>
              <a:rPr lang="en-US" sz="1200"/>
              <a:t> that requires changing the software to some new environment such as a different hardware platform or for use with a different operating system</a:t>
            </a:r>
            <a:endParaRPr/>
          </a:p>
          <a:p>
            <a:pPr marL="514350" lvl="0" indent="-514350" algn="l" rtl="0">
              <a:spcBef>
                <a:spcPts val="360"/>
              </a:spcBef>
              <a:spcAft>
                <a:spcPts val="0"/>
              </a:spcAft>
              <a:buClr>
                <a:srgbClr val="FF3300"/>
              </a:buClr>
              <a:buSzPts val="1200"/>
              <a:buFont typeface="Calibri"/>
              <a:buAutoNum type="romanLcPeriod"/>
            </a:pPr>
            <a:r>
              <a:rPr lang="en-US" sz="1200" b="1" i="1">
                <a:solidFill>
                  <a:srgbClr val="FF3300"/>
                </a:solidFill>
              </a:rPr>
              <a:t>Perfective maintenance</a:t>
            </a:r>
            <a:r>
              <a:rPr lang="en-US" sz="1200"/>
              <a:t> involves implementing new functional or non-functional system requirements. These are generated by software customers as their organization or business changes</a:t>
            </a:r>
            <a:endParaRPr sz="1200"/>
          </a:p>
          <a:p>
            <a:pPr marL="0" lvl="0" indent="0" algn="l" rtl="0">
              <a:spcBef>
                <a:spcPts val="360"/>
              </a:spcBef>
              <a:spcAft>
                <a:spcPts val="0"/>
              </a:spcAft>
              <a:buNone/>
            </a:pPr>
            <a:endParaRPr/>
          </a:p>
        </p:txBody>
      </p:sp>
      <p:sp>
        <p:nvSpPr>
          <p:cNvPr id="214" name="Google Shape;21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3" name="Google Shape;22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rgbClr val="FF3300"/>
              </a:buClr>
              <a:buSzPts val="1200"/>
              <a:buFont typeface="Calibri"/>
              <a:buAutoNum type="romanLcPeriod"/>
            </a:pPr>
            <a:r>
              <a:rPr lang="en-US" sz="1200" b="1" i="1">
                <a:solidFill>
                  <a:srgbClr val="FF3300"/>
                </a:solidFill>
              </a:rPr>
              <a:t>Corrective maintenance</a:t>
            </a:r>
            <a:r>
              <a:rPr lang="en-US" sz="1200"/>
              <a:t> that concerns with fixing reported errors in the software.</a:t>
            </a:r>
            <a:endParaRPr/>
          </a:p>
          <a:p>
            <a:pPr marL="514350" lvl="0" indent="-514350" algn="l" rtl="0">
              <a:spcBef>
                <a:spcPts val="360"/>
              </a:spcBef>
              <a:spcAft>
                <a:spcPts val="0"/>
              </a:spcAft>
              <a:buClr>
                <a:srgbClr val="FF3300"/>
              </a:buClr>
              <a:buSzPts val="1200"/>
              <a:buFont typeface="Calibri"/>
              <a:buAutoNum type="romanLcPeriod"/>
            </a:pPr>
            <a:r>
              <a:rPr lang="en-US" sz="1200" b="1" i="1">
                <a:solidFill>
                  <a:srgbClr val="FF3300"/>
                </a:solidFill>
              </a:rPr>
              <a:t>Adaptive maintenance</a:t>
            </a:r>
            <a:r>
              <a:rPr lang="en-US" sz="1200"/>
              <a:t> that requires changing the software to some new environment such as a different hardware platform or for use with a different operating system</a:t>
            </a:r>
            <a:endParaRPr/>
          </a:p>
          <a:p>
            <a:pPr marL="514350" lvl="0" indent="-514350" algn="l" rtl="0">
              <a:spcBef>
                <a:spcPts val="360"/>
              </a:spcBef>
              <a:spcAft>
                <a:spcPts val="0"/>
              </a:spcAft>
              <a:buClr>
                <a:srgbClr val="FF3300"/>
              </a:buClr>
              <a:buSzPts val="1200"/>
              <a:buFont typeface="Calibri"/>
              <a:buAutoNum type="romanLcPeriod"/>
            </a:pPr>
            <a:r>
              <a:rPr lang="en-US" sz="1200" b="1" i="1">
                <a:solidFill>
                  <a:srgbClr val="FF3300"/>
                </a:solidFill>
              </a:rPr>
              <a:t>Perfective maintenance</a:t>
            </a:r>
            <a:r>
              <a:rPr lang="en-US" sz="1200"/>
              <a:t> involves implementing new functional or non-functional system requirements. These are generated by software customers as their organization or business changes</a:t>
            </a:r>
            <a:endParaRPr sz="1200"/>
          </a:p>
          <a:p>
            <a:pPr marL="0" lvl="0" indent="0" algn="l" rtl="0">
              <a:spcBef>
                <a:spcPts val="360"/>
              </a:spcBef>
              <a:spcAft>
                <a:spcPts val="0"/>
              </a:spcAft>
              <a:buNone/>
            </a:pPr>
            <a:endParaRPr/>
          </a:p>
        </p:txBody>
      </p:sp>
      <p:sp>
        <p:nvSpPr>
          <p:cNvPr id="224" name="Google Shape;22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3" name="Google Shape;23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234" name="Google Shape;23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244" name="Google Shape;24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3" name="Google Shape;2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254" name="Google Shape;25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3" name="Google Shape;2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264" name="Google Shape;26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3" name="Google Shape;27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274" name="Google Shape;27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3" name="Google Shape;28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284" name="Google Shape;28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294" name="Google Shape;29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304" name="Google Shape;304;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3" name="Google Shape;31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314" name="Google Shape;31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3" name="Google Shape;32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324" name="Google Shape;32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3" name="Google Shape;33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The maintenance costs are related to a number of product, process and organizational factors:-  </a:t>
            </a:r>
            <a:endParaRPr/>
          </a:p>
          <a:p>
            <a:pPr marL="457200" lvl="1" indent="0" algn="l" rtl="0">
              <a:spcBef>
                <a:spcPts val="0"/>
              </a:spcBef>
              <a:spcAft>
                <a:spcPts val="0"/>
              </a:spcAft>
              <a:buNone/>
            </a:pPr>
            <a:r>
              <a:rPr lang="en-US" sz="2000"/>
              <a:t>Module independence</a:t>
            </a:r>
            <a:endParaRPr/>
          </a:p>
          <a:p>
            <a:pPr marL="457200" lvl="1" indent="0" algn="l" rtl="0">
              <a:spcBef>
                <a:spcPts val="0"/>
              </a:spcBef>
              <a:spcAft>
                <a:spcPts val="0"/>
              </a:spcAft>
              <a:buNone/>
            </a:pPr>
            <a:r>
              <a:rPr lang="en-US" sz="2000"/>
              <a:t>Programming language</a:t>
            </a:r>
            <a:endParaRPr/>
          </a:p>
          <a:p>
            <a:pPr marL="457200" lvl="1" indent="0" algn="l" rtl="0">
              <a:spcBef>
                <a:spcPts val="0"/>
              </a:spcBef>
              <a:spcAft>
                <a:spcPts val="0"/>
              </a:spcAft>
              <a:buNone/>
            </a:pPr>
            <a:r>
              <a:rPr lang="en-US" sz="2000"/>
              <a:t>Programming style</a:t>
            </a:r>
            <a:endParaRPr/>
          </a:p>
          <a:p>
            <a:pPr marL="457200" lvl="1" indent="0" algn="l" rtl="0">
              <a:spcBef>
                <a:spcPts val="0"/>
              </a:spcBef>
              <a:spcAft>
                <a:spcPts val="0"/>
              </a:spcAft>
              <a:buNone/>
            </a:pPr>
            <a:r>
              <a:rPr lang="en-US" sz="2000"/>
              <a:t>Program validation and testing </a:t>
            </a:r>
            <a:endParaRPr/>
          </a:p>
          <a:p>
            <a:pPr marL="457200" lvl="1" indent="0" algn="l" rtl="0">
              <a:spcBef>
                <a:spcPts val="0"/>
              </a:spcBef>
              <a:spcAft>
                <a:spcPts val="0"/>
              </a:spcAft>
              <a:buNone/>
            </a:pPr>
            <a:r>
              <a:rPr lang="en-US" sz="2000"/>
              <a:t>The quality of program documentation</a:t>
            </a:r>
            <a:endParaRPr/>
          </a:p>
          <a:p>
            <a:pPr marL="457200" lvl="1" indent="0" algn="l" rtl="0">
              <a:spcBef>
                <a:spcPts val="0"/>
              </a:spcBef>
              <a:spcAft>
                <a:spcPts val="0"/>
              </a:spcAft>
              <a:buNone/>
            </a:pPr>
            <a:r>
              <a:rPr lang="en-US" sz="2000"/>
              <a:t>The configuration management techniques used</a:t>
            </a:r>
            <a:endParaRPr/>
          </a:p>
          <a:p>
            <a:pPr marL="457200" lvl="1" indent="0" algn="l" rtl="0">
              <a:spcBef>
                <a:spcPts val="0"/>
              </a:spcBef>
              <a:spcAft>
                <a:spcPts val="0"/>
              </a:spcAft>
              <a:buNone/>
            </a:pPr>
            <a:r>
              <a:rPr lang="en-US" sz="2000"/>
              <a:t>The application domain</a:t>
            </a:r>
            <a:endParaRPr/>
          </a:p>
          <a:p>
            <a:pPr marL="457200" lvl="1" indent="0" algn="l" rtl="0">
              <a:spcBef>
                <a:spcPts val="0"/>
              </a:spcBef>
              <a:spcAft>
                <a:spcPts val="0"/>
              </a:spcAft>
              <a:buNone/>
            </a:pPr>
            <a:r>
              <a:rPr lang="en-US" sz="2000"/>
              <a:t>Staff stability</a:t>
            </a:r>
            <a:endParaRPr/>
          </a:p>
          <a:p>
            <a:pPr marL="457200" lvl="1" indent="0" algn="l" rtl="0">
              <a:spcBef>
                <a:spcPts val="0"/>
              </a:spcBef>
              <a:spcAft>
                <a:spcPts val="0"/>
              </a:spcAft>
              <a:buNone/>
            </a:pPr>
            <a:r>
              <a:rPr lang="en-US" sz="2000"/>
              <a:t>The age of the program</a:t>
            </a:r>
            <a:endParaRPr/>
          </a:p>
          <a:p>
            <a:pPr marL="457200" lvl="1" indent="0" algn="l" rtl="0">
              <a:spcBef>
                <a:spcPts val="0"/>
              </a:spcBef>
              <a:spcAft>
                <a:spcPts val="0"/>
              </a:spcAft>
              <a:buNone/>
            </a:pPr>
            <a:r>
              <a:rPr lang="en-US" sz="2000"/>
              <a:t>The dependence of the program on its external environment</a:t>
            </a:r>
            <a:endParaRPr/>
          </a:p>
          <a:p>
            <a:pPr marL="457200" lvl="1" indent="0" algn="l" rtl="0">
              <a:spcBef>
                <a:spcPts val="0"/>
              </a:spcBef>
              <a:spcAft>
                <a:spcPts val="0"/>
              </a:spcAft>
              <a:buNone/>
            </a:pPr>
            <a:r>
              <a:rPr lang="en-US" sz="2000"/>
              <a:t>Hardware stability </a:t>
            </a:r>
            <a:endParaRPr/>
          </a:p>
          <a:p>
            <a:pPr marL="0" lvl="0" indent="0" algn="l" rtl="0">
              <a:spcBef>
                <a:spcPts val="360"/>
              </a:spcBef>
              <a:spcAft>
                <a:spcPts val="0"/>
              </a:spcAft>
              <a:buNone/>
            </a:pPr>
            <a:endParaRPr/>
          </a:p>
        </p:txBody>
      </p:sp>
      <p:sp>
        <p:nvSpPr>
          <p:cNvPr id="334" name="Google Shape;33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3" name="Google Shape;34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1" name="Google Shape;3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9" name="Google Shape;35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7" name="Google Shape;3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5" name="Google Shape;3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3" name="Google Shape;3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1" name="Google Shape;39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7" name="Google Shape;40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4" name="Google Shape;41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1" name="Google Shape;42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200"/>
              <a:t>In some businesses, it has been estimated that 80% of all software expenditure is consumed by system maintenance and evolution (Yourdon, 1989)</a:t>
            </a:r>
            <a:endParaRPr/>
          </a:p>
          <a:p>
            <a:pPr marL="0" lvl="0" indent="0" algn="l" rtl="0">
              <a:lnSpc>
                <a:spcPct val="90000"/>
              </a:lnSpc>
              <a:spcBef>
                <a:spcPts val="360"/>
              </a:spcBef>
              <a:spcAft>
                <a:spcPts val="0"/>
              </a:spcAft>
              <a:buNone/>
            </a:pPr>
            <a:r>
              <a:rPr lang="en-US" sz="1200"/>
              <a:t>This is particularly true for legacy system</a:t>
            </a:r>
            <a:endParaRPr/>
          </a:p>
          <a:p>
            <a:pPr marL="0" lvl="0" indent="0" algn="l" rtl="0">
              <a:lnSpc>
                <a:spcPct val="90000"/>
              </a:lnSpc>
              <a:spcBef>
                <a:spcPts val="360"/>
              </a:spcBef>
              <a:spcAft>
                <a:spcPts val="0"/>
              </a:spcAft>
              <a:buNone/>
            </a:pPr>
            <a:r>
              <a:rPr lang="en-US" sz="1200"/>
              <a:t>In 1990, it was estimated (Ulrich, 1990) that there were 120 billion lines of source code of legacy system!</a:t>
            </a:r>
            <a:endParaRPr/>
          </a:p>
          <a:p>
            <a:pPr marL="0" lvl="0" indent="0" algn="l" rtl="0">
              <a:spcBef>
                <a:spcPts val="360"/>
              </a:spcBef>
              <a:spcAft>
                <a:spcPts val="0"/>
              </a:spcAft>
              <a:buNone/>
            </a:pPr>
            <a:endParaRPr/>
          </a:p>
        </p:txBody>
      </p:sp>
      <p:sp>
        <p:nvSpPr>
          <p:cNvPr id="422" name="Google Shape;422;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1" name="Google Shape;43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In 1990 there were an estimated 120 billion lines of source code being</a:t>
            </a:r>
            <a:endParaRPr/>
          </a:p>
          <a:p>
            <a:pPr marL="0" lvl="0" indent="0" algn="l" rtl="0">
              <a:spcBef>
                <a:spcPts val="360"/>
              </a:spcBef>
              <a:spcAft>
                <a:spcPts val="0"/>
              </a:spcAft>
              <a:buNone/>
            </a:pPr>
            <a:r>
              <a:rPr lang="en-US"/>
              <a:t>maintained (Ulrich, 1990).</a:t>
            </a:r>
            <a:endParaRPr/>
          </a:p>
          <a:p>
            <a:pPr marL="0" lvl="0" indent="0" algn="l" rtl="0">
              <a:spcBef>
                <a:spcPts val="360"/>
              </a:spcBef>
              <a:spcAft>
                <a:spcPts val="0"/>
              </a:spcAft>
              <a:buNone/>
            </a:pPr>
            <a:r>
              <a:rPr lang="en-US"/>
              <a:t>• In 2000 there are already about 250 billion lines of source code being</a:t>
            </a:r>
            <a:endParaRPr/>
          </a:p>
          <a:p>
            <a:pPr marL="0" lvl="0" indent="0" algn="l" rtl="0">
              <a:spcBef>
                <a:spcPts val="360"/>
              </a:spcBef>
              <a:spcAft>
                <a:spcPts val="0"/>
              </a:spcAft>
              <a:buNone/>
            </a:pPr>
            <a:r>
              <a:rPr lang="en-US"/>
              <a:t>maintained, and that number is increasing (Sommerville, 2000).</a:t>
            </a:r>
            <a:endParaRPr/>
          </a:p>
          <a:p>
            <a:pPr marL="0" lvl="0" indent="0" algn="l" rtl="0">
              <a:spcBef>
                <a:spcPts val="360"/>
              </a:spcBef>
              <a:spcAft>
                <a:spcPts val="0"/>
              </a:spcAft>
              <a:buNone/>
            </a:pPr>
            <a:r>
              <a:rPr lang="en-US"/>
              <a:t>• As a result, the amount of code maintained doubles in size every 7 years</a:t>
            </a:r>
            <a:endParaRPr/>
          </a:p>
          <a:p>
            <a:pPr marL="0" lvl="0" indent="0" algn="l" rtl="0">
              <a:spcBef>
                <a:spcPts val="360"/>
              </a:spcBef>
              <a:spcAft>
                <a:spcPts val="0"/>
              </a:spcAft>
              <a:buNone/>
            </a:pPr>
            <a:r>
              <a:rPr lang="en-US"/>
              <a:t>(Müller et al., 1994).</a:t>
            </a:r>
            <a:endParaRPr/>
          </a:p>
          <a:p>
            <a:pPr marL="0" lvl="0" indent="0" algn="l" rtl="0">
              <a:spcBef>
                <a:spcPts val="360"/>
              </a:spcBef>
              <a:spcAft>
                <a:spcPts val="0"/>
              </a:spcAft>
              <a:buNone/>
            </a:pPr>
            <a:r>
              <a:rPr lang="en-US"/>
              <a:t>• Older languages are not dead. E.g. 70% or more of the still active business</a:t>
            </a:r>
            <a:endParaRPr/>
          </a:p>
          <a:p>
            <a:pPr marL="0" lvl="0" indent="0" algn="l" rtl="0">
              <a:spcBef>
                <a:spcPts val="360"/>
              </a:spcBef>
              <a:spcAft>
                <a:spcPts val="0"/>
              </a:spcAft>
              <a:buNone/>
            </a:pPr>
            <a:r>
              <a:rPr lang="en-US"/>
              <a:t>applications are written in COBOL (Giga Information Group).</a:t>
            </a:r>
            <a:endParaRPr/>
          </a:p>
          <a:p>
            <a:pPr marL="0" lvl="0" indent="0" algn="l" rtl="0">
              <a:spcBef>
                <a:spcPts val="360"/>
              </a:spcBef>
              <a:spcAft>
                <a:spcPts val="0"/>
              </a:spcAft>
              <a:buNone/>
            </a:pPr>
            <a:r>
              <a:rPr lang="en-US"/>
              <a:t>• There are at least 200 billion lines of COBOL-code still existing in</a:t>
            </a:r>
            <a:endParaRPr/>
          </a:p>
          <a:p>
            <a:pPr marL="0" lvl="0" indent="0" algn="l" rtl="0">
              <a:spcBef>
                <a:spcPts val="360"/>
              </a:spcBef>
              <a:spcAft>
                <a:spcPts val="0"/>
              </a:spcAft>
              <a:buNone/>
            </a:pPr>
            <a:r>
              <a:rPr lang="en-US"/>
              <a:t>mainframe computers alone (Gartner Group).</a:t>
            </a:r>
            <a:endParaRPr/>
          </a:p>
        </p:txBody>
      </p:sp>
      <p:sp>
        <p:nvSpPr>
          <p:cNvPr id="432" name="Google Shape;432;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2" name="Google Shape;44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a:solidFill>
                  <a:srgbClr val="C00000"/>
                </a:solidFill>
              </a:rPr>
              <a:t>Legacy systems </a:t>
            </a:r>
            <a:r>
              <a:rPr lang="en-US" sz="2400"/>
              <a:t>are system, which have been in existence for some time and which are essential for the successful functioning of an organization.</a:t>
            </a:r>
            <a:endParaRPr/>
          </a:p>
          <a:p>
            <a:pPr marL="0" lvl="0" indent="0" algn="just" rtl="0">
              <a:spcBef>
                <a:spcPts val="720"/>
              </a:spcBef>
              <a:spcAft>
                <a:spcPts val="0"/>
              </a:spcAft>
              <a:buNone/>
            </a:pPr>
            <a:r>
              <a:rPr lang="en-US" sz="2400"/>
              <a:t>Why do they still exist?</a:t>
            </a:r>
            <a:endParaRPr/>
          </a:p>
          <a:p>
            <a:pPr marL="457200" lvl="1" indent="0" algn="just" rtl="0">
              <a:spcBef>
                <a:spcPts val="600"/>
              </a:spcBef>
              <a:spcAft>
                <a:spcPts val="0"/>
              </a:spcAft>
              <a:buNone/>
            </a:pPr>
            <a:r>
              <a:rPr lang="en-US" sz="2000"/>
              <a:t>Business procedures &amp; knowledge of system may not documented elsewhere </a:t>
            </a:r>
            <a:endParaRPr/>
          </a:p>
          <a:p>
            <a:pPr marL="457200" lvl="1" indent="0" algn="just" rtl="0">
              <a:spcBef>
                <a:spcPts val="600"/>
              </a:spcBef>
              <a:spcAft>
                <a:spcPts val="0"/>
              </a:spcAft>
              <a:buNone/>
            </a:pPr>
            <a:r>
              <a:rPr lang="en-US" sz="2000"/>
              <a:t>Hence, too risky to rewrite them</a:t>
            </a:r>
            <a:endParaRPr sz="2000"/>
          </a:p>
        </p:txBody>
      </p:sp>
      <p:sp>
        <p:nvSpPr>
          <p:cNvPr id="443" name="Google Shape;443;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4" name="Google Shape;454;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US" sz="2400"/>
              <a:t>Most legacy systems were developed before software engineering techniques were widely used. </a:t>
            </a:r>
            <a:endParaRPr/>
          </a:p>
          <a:p>
            <a:pPr marL="0" lvl="0" indent="0" algn="just" rtl="0">
              <a:spcBef>
                <a:spcPts val="720"/>
              </a:spcBef>
              <a:spcAft>
                <a:spcPts val="0"/>
              </a:spcAft>
              <a:buNone/>
            </a:pPr>
            <a:r>
              <a:rPr lang="en-US" sz="2400"/>
              <a:t>Therefore …  </a:t>
            </a:r>
            <a:endParaRPr/>
          </a:p>
          <a:p>
            <a:pPr marL="457200" lvl="1" indent="0" algn="just" rtl="0">
              <a:spcBef>
                <a:spcPts val="600"/>
              </a:spcBef>
              <a:spcAft>
                <a:spcPts val="0"/>
              </a:spcAft>
              <a:buNone/>
            </a:pPr>
            <a:r>
              <a:rPr lang="en-US" sz="2000"/>
              <a:t>The system may be poorly structured</a:t>
            </a:r>
            <a:endParaRPr/>
          </a:p>
          <a:p>
            <a:pPr marL="457200" lvl="1" indent="0" algn="just" rtl="0">
              <a:spcBef>
                <a:spcPts val="600"/>
              </a:spcBef>
              <a:spcAft>
                <a:spcPts val="0"/>
              </a:spcAft>
              <a:buNone/>
            </a:pPr>
            <a:r>
              <a:rPr lang="en-US" sz="2000"/>
              <a:t>Documentation may be out-of-date</a:t>
            </a:r>
            <a:endParaRPr/>
          </a:p>
          <a:p>
            <a:pPr marL="457200" lvl="1" indent="0" algn="l" rtl="0">
              <a:spcBef>
                <a:spcPts val="600"/>
              </a:spcBef>
              <a:spcAft>
                <a:spcPts val="0"/>
              </a:spcAft>
              <a:buNone/>
            </a:pPr>
            <a:r>
              <a:rPr lang="en-US" sz="2000"/>
              <a:t>Documentation may be inconsistent </a:t>
            </a:r>
            <a:endParaRPr/>
          </a:p>
          <a:p>
            <a:pPr marL="457200" lvl="1" indent="0" algn="l" rtl="0">
              <a:spcBef>
                <a:spcPts val="600"/>
              </a:spcBef>
              <a:spcAft>
                <a:spcPts val="0"/>
              </a:spcAft>
              <a:buNone/>
            </a:pPr>
            <a:r>
              <a:rPr lang="en-US" sz="2000"/>
              <a:t>Etc.</a:t>
            </a:r>
            <a:endParaRPr/>
          </a:p>
          <a:p>
            <a:pPr marL="0" lvl="0" indent="0" algn="l" rtl="0">
              <a:spcBef>
                <a:spcPts val="720"/>
              </a:spcBef>
              <a:spcAft>
                <a:spcPts val="0"/>
              </a:spcAft>
              <a:buNone/>
            </a:pPr>
            <a:r>
              <a:rPr lang="en-US" sz="2400"/>
              <a:t>Developers can be long gone!</a:t>
            </a:r>
            <a:endParaRPr sz="2400"/>
          </a:p>
        </p:txBody>
      </p:sp>
      <p:sp>
        <p:nvSpPr>
          <p:cNvPr id="455" name="Google Shape;455;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5" name="Google Shape;46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6" name="Google Shape;466;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Vary considerably depending on the type of software being maintained, the development processes used and the people involved</a:t>
            </a:r>
            <a:endParaRPr/>
          </a:p>
          <a:p>
            <a:pPr marL="0" lvl="0" indent="0" algn="l" rtl="0">
              <a:spcBef>
                <a:spcPts val="360"/>
              </a:spcBef>
              <a:spcAft>
                <a:spcPts val="0"/>
              </a:spcAft>
              <a:buNone/>
            </a:pPr>
            <a:r>
              <a:rPr lang="en-US"/>
              <a:t>Can be formal or informal process </a:t>
            </a:r>
            <a:endParaRPr/>
          </a:p>
          <a:p>
            <a:pPr marL="0" lvl="0" indent="0" algn="l" rtl="0">
              <a:spcBef>
                <a:spcPts val="360"/>
              </a:spcBef>
              <a:spcAft>
                <a:spcPts val="0"/>
              </a:spcAft>
              <a:buNone/>
            </a:pPr>
            <a:r>
              <a:rPr lang="en-US"/>
              <a:t>System change proposals are the driver for system evolution</a:t>
            </a:r>
            <a:endParaRPr/>
          </a:p>
          <a:p>
            <a:pPr marL="0" lvl="0" indent="0" algn="l" rtl="0">
              <a:spcBef>
                <a:spcPts val="360"/>
              </a:spcBef>
              <a:spcAft>
                <a:spcPts val="0"/>
              </a:spcAft>
              <a:buNone/>
            </a:pPr>
            <a:endParaRPr/>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6" name="Google Shape;47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4" name="Google Shape;48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2" name="Google Shape;49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0" name="Google Shape;50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8" name="Google Shape;50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6" name="Google Shape;53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4" name="Google Shape;56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None/>
            </a:pPr>
            <a:r>
              <a:rPr lang="en-US" sz="2400"/>
              <a:t>The simplest form of software re-engineering is program translation where source code in one programming language is translated to source code in some other language (Fortran 🡪 C).</a:t>
            </a:r>
            <a:endParaRPr/>
          </a:p>
          <a:p>
            <a:pPr marL="0" lvl="0" indent="0" algn="just" rtl="0">
              <a:lnSpc>
                <a:spcPct val="80000"/>
              </a:lnSpc>
              <a:spcBef>
                <a:spcPts val="720"/>
              </a:spcBef>
              <a:spcAft>
                <a:spcPts val="0"/>
              </a:spcAft>
              <a:buNone/>
            </a:pPr>
            <a:r>
              <a:rPr lang="en-US" sz="2400"/>
              <a:t>Source level translation may be needed for the following reasons: -</a:t>
            </a:r>
            <a:endParaRPr/>
          </a:p>
          <a:p>
            <a:pPr marL="457200" lvl="1" indent="0" algn="just" rtl="0">
              <a:lnSpc>
                <a:spcPct val="80000"/>
              </a:lnSpc>
              <a:spcBef>
                <a:spcPts val="600"/>
              </a:spcBef>
              <a:spcAft>
                <a:spcPts val="0"/>
              </a:spcAft>
              <a:buNone/>
            </a:pPr>
            <a:r>
              <a:rPr lang="en-US" sz="2000" b="1">
                <a:solidFill>
                  <a:schemeClr val="lt2"/>
                </a:solidFill>
              </a:rPr>
              <a:t>hardware platform update</a:t>
            </a:r>
            <a:r>
              <a:rPr lang="en-US" sz="2000"/>
              <a:t>: compilers for original language may not work on new hardware</a:t>
            </a:r>
            <a:endParaRPr/>
          </a:p>
          <a:p>
            <a:pPr marL="457200" lvl="1" indent="0" algn="just" rtl="0">
              <a:lnSpc>
                <a:spcPct val="80000"/>
              </a:lnSpc>
              <a:spcBef>
                <a:spcPts val="600"/>
              </a:spcBef>
              <a:spcAft>
                <a:spcPts val="0"/>
              </a:spcAft>
              <a:buNone/>
            </a:pPr>
            <a:r>
              <a:rPr lang="en-US" sz="2000" b="1">
                <a:solidFill>
                  <a:schemeClr val="lt2"/>
                </a:solidFill>
              </a:rPr>
              <a:t>staff skill shortages</a:t>
            </a:r>
            <a:r>
              <a:rPr lang="en-US" sz="2000"/>
              <a:t>: maintenance staff do not know the obsolete language </a:t>
            </a:r>
            <a:endParaRPr/>
          </a:p>
          <a:p>
            <a:pPr marL="457200" lvl="1" indent="0" algn="just" rtl="0">
              <a:lnSpc>
                <a:spcPct val="80000"/>
              </a:lnSpc>
              <a:spcBef>
                <a:spcPts val="600"/>
              </a:spcBef>
              <a:spcAft>
                <a:spcPts val="0"/>
              </a:spcAft>
              <a:buNone/>
            </a:pPr>
            <a:r>
              <a:rPr lang="en-US" sz="2000" b="1">
                <a:solidFill>
                  <a:schemeClr val="lt2"/>
                </a:solidFill>
              </a:rPr>
              <a:t>organizational policy changes</a:t>
            </a:r>
            <a:r>
              <a:rPr lang="en-US" sz="2000"/>
              <a:t>: standardize on a few languages to minimize support cost</a:t>
            </a:r>
            <a:endParaRPr/>
          </a:p>
          <a:p>
            <a:pPr marL="0" lvl="0" indent="0" algn="l" rtl="0">
              <a:spcBef>
                <a:spcPts val="360"/>
              </a:spcBef>
              <a:spcAft>
                <a:spcPts val="0"/>
              </a:spcAft>
              <a:buNone/>
            </a:pPr>
            <a:endParaRPr/>
          </a:p>
        </p:txBody>
      </p:sp>
      <p:sp>
        <p:nvSpPr>
          <p:cNvPr id="565" name="Google Shape;565;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75" name="Google Shape;57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6" name="Google Shape;58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t>Economically unrealistic unless automatic translator (CASE tools) is available</a:t>
            </a:r>
            <a:endParaRPr/>
          </a:p>
          <a:p>
            <a:pPr marL="0" lvl="0" indent="0" algn="l" rtl="0">
              <a:spcBef>
                <a:spcPts val="360"/>
              </a:spcBef>
              <a:spcAft>
                <a:spcPts val="0"/>
              </a:spcAft>
              <a:buNone/>
            </a:pPr>
            <a:r>
              <a:rPr lang="en-US" sz="1200"/>
              <a:t>REFINE system has powerful pattern matching and program translation capabilities</a:t>
            </a:r>
            <a:endParaRPr/>
          </a:p>
          <a:p>
            <a:pPr marL="0" lvl="0" indent="0" algn="l" rtl="0">
              <a:spcBef>
                <a:spcPts val="360"/>
              </a:spcBef>
              <a:spcAft>
                <a:spcPts val="0"/>
              </a:spcAft>
              <a:buNone/>
            </a:pPr>
            <a:r>
              <a:rPr lang="en-US" sz="1200"/>
              <a:t>Some manual work is still needed though</a:t>
            </a:r>
            <a:endParaRPr/>
          </a:p>
          <a:p>
            <a:pPr marL="0" lvl="0" indent="0" algn="l" rtl="0">
              <a:spcBef>
                <a:spcPts val="360"/>
              </a:spcBef>
              <a:spcAft>
                <a:spcPts val="0"/>
              </a:spcAft>
              <a:buNone/>
            </a:pPr>
            <a:endParaRPr/>
          </a:p>
        </p:txBody>
      </p:sp>
      <p:sp>
        <p:nvSpPr>
          <p:cNvPr id="587" name="Google Shape;58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6" name="Google Shape;59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4" name="Google Shape;62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t>Reverse engineering is the process of deriving a system's design and specification from its source code. </a:t>
            </a:r>
            <a:endParaRPr/>
          </a:p>
          <a:p>
            <a:pPr marL="0" lvl="0" indent="0" algn="l" rtl="0">
              <a:spcBef>
                <a:spcPts val="360"/>
              </a:spcBef>
              <a:spcAft>
                <a:spcPts val="0"/>
              </a:spcAft>
              <a:buNone/>
            </a:pPr>
            <a:r>
              <a:rPr lang="en-US" sz="1200"/>
              <a:t>In other words, reverse engineering is the process of analyzing software with the objective of recovering its design and specification (documentation).</a:t>
            </a:r>
            <a:endParaRPr/>
          </a:p>
          <a:p>
            <a:pPr marL="0" lvl="0" indent="0" algn="just" rtl="0">
              <a:spcBef>
                <a:spcPts val="360"/>
              </a:spcBef>
              <a:spcAft>
                <a:spcPts val="0"/>
              </a:spcAft>
              <a:buNone/>
            </a:pPr>
            <a:r>
              <a:rPr lang="en-US" sz="1200"/>
              <a:t>Reverse engineering is normally part of s/w re-engineering process. </a:t>
            </a:r>
            <a:endParaRPr/>
          </a:p>
          <a:p>
            <a:pPr marL="0" lvl="0" indent="0" algn="just" rtl="0">
              <a:spcBef>
                <a:spcPts val="360"/>
              </a:spcBef>
              <a:spcAft>
                <a:spcPts val="0"/>
              </a:spcAft>
              <a:buNone/>
            </a:pPr>
            <a:r>
              <a:rPr lang="en-US" sz="1200"/>
              <a:t>The design &amp; specification are recovered to help understand a program before reorganizing/ modularizing its structure. </a:t>
            </a:r>
            <a:endParaRPr sz="1200"/>
          </a:p>
          <a:p>
            <a:pPr marL="0" lvl="0" indent="0" algn="l" rtl="0">
              <a:spcBef>
                <a:spcPts val="360"/>
              </a:spcBef>
              <a:spcAft>
                <a:spcPts val="0"/>
              </a:spcAft>
              <a:buNone/>
            </a:pPr>
            <a:endParaRPr/>
          </a:p>
        </p:txBody>
      </p:sp>
      <p:sp>
        <p:nvSpPr>
          <p:cNvPr id="625" name="Google Shape;625;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5" name="Google Shape;63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1" name="Google Shape;66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1" name="Google Shape;67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1" name="Google Shape;68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91" name="Google Shape;69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1" name="Google Shape;70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8" name="Google Shape;70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6" name="Google Shape;73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46" name="Google Shape;74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Fundamental activities:</a:t>
            </a:r>
            <a:endParaRPr/>
          </a:p>
          <a:p>
            <a:pPr marL="457200" lvl="1" indent="0" algn="l" rtl="0">
              <a:spcBef>
                <a:spcPts val="360"/>
              </a:spcBef>
              <a:spcAft>
                <a:spcPts val="0"/>
              </a:spcAft>
              <a:buNone/>
            </a:pPr>
            <a:r>
              <a:rPr lang="en-US"/>
              <a:t>Change analysis</a:t>
            </a:r>
            <a:endParaRPr/>
          </a:p>
          <a:p>
            <a:pPr marL="457200" lvl="1" indent="0" algn="l" rtl="0">
              <a:spcBef>
                <a:spcPts val="360"/>
              </a:spcBef>
              <a:spcAft>
                <a:spcPts val="0"/>
              </a:spcAft>
              <a:buNone/>
            </a:pPr>
            <a:r>
              <a:rPr lang="en-US"/>
              <a:t>Release planning</a:t>
            </a:r>
            <a:endParaRPr/>
          </a:p>
          <a:p>
            <a:pPr marL="457200" lvl="1" indent="0" algn="l" rtl="0">
              <a:spcBef>
                <a:spcPts val="360"/>
              </a:spcBef>
              <a:spcAft>
                <a:spcPts val="0"/>
              </a:spcAft>
              <a:buNone/>
            </a:pPr>
            <a:r>
              <a:rPr lang="en-US"/>
              <a:t>System implementation</a:t>
            </a:r>
            <a:endParaRPr/>
          </a:p>
          <a:p>
            <a:pPr marL="457200" lvl="1" indent="0" algn="l" rtl="0">
              <a:spcBef>
                <a:spcPts val="360"/>
              </a:spcBef>
              <a:spcAft>
                <a:spcPts val="0"/>
              </a:spcAft>
              <a:buNone/>
            </a:pPr>
            <a:r>
              <a:rPr lang="en-US"/>
              <a:t>System release</a:t>
            </a:r>
            <a:endParaRPr/>
          </a:p>
          <a:p>
            <a:pPr marL="0" lvl="0" indent="0" algn="l" rtl="0">
              <a:spcBef>
                <a:spcPts val="360"/>
              </a:spcBef>
              <a:spcAft>
                <a:spcPts val="0"/>
              </a:spcAft>
              <a:buNone/>
            </a:pPr>
            <a:endParaRPr/>
          </a:p>
        </p:txBody>
      </p:sp>
      <p:sp>
        <p:nvSpPr>
          <p:cNvPr id="126" name="Google Shape;12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6" name="Google Shape;756;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t>The control structure of the program is analysed and modified </a:t>
            </a:r>
            <a:endParaRPr/>
          </a:p>
          <a:p>
            <a:pPr marL="0" lvl="0" indent="0" algn="l" rtl="0">
              <a:spcBef>
                <a:spcPts val="360"/>
              </a:spcBef>
              <a:spcAft>
                <a:spcPts val="0"/>
              </a:spcAft>
              <a:buNone/>
            </a:pPr>
            <a:r>
              <a:rPr lang="en-US" sz="1200"/>
              <a:t>E.g. Restructuring/replacing ‘spaghetti’ program structure such as </a:t>
            </a:r>
            <a:r>
              <a:rPr lang="en-US" sz="1200" b="1" i="1"/>
              <a:t>gotos</a:t>
            </a:r>
            <a:r>
              <a:rPr lang="en-US" sz="1200"/>
              <a:t> with </a:t>
            </a:r>
            <a:r>
              <a:rPr lang="en-US" sz="1200" b="1" i="1"/>
              <a:t>if-then-else</a:t>
            </a:r>
            <a:r>
              <a:rPr lang="en-US" sz="1200" b="1"/>
              <a:t> </a:t>
            </a:r>
            <a:r>
              <a:rPr lang="en-US" sz="1200"/>
              <a:t>conditions and </a:t>
            </a:r>
            <a:r>
              <a:rPr lang="en-US" sz="1200" b="1" i="1"/>
              <a:t>while</a:t>
            </a:r>
            <a:r>
              <a:rPr lang="en-US" sz="1200"/>
              <a:t> loops</a:t>
            </a:r>
            <a:endParaRPr/>
          </a:p>
          <a:p>
            <a:pPr marL="0" lvl="0" indent="0" algn="l" rtl="0">
              <a:spcBef>
                <a:spcPts val="360"/>
              </a:spcBef>
              <a:spcAft>
                <a:spcPts val="0"/>
              </a:spcAft>
              <a:buNone/>
            </a:pPr>
            <a:r>
              <a:rPr lang="en-US" sz="1200"/>
              <a:t>Complex conditions can also be simplified</a:t>
            </a:r>
            <a:endParaRPr/>
          </a:p>
          <a:p>
            <a:pPr marL="0" lvl="0" indent="0" algn="l" rtl="0">
              <a:spcBef>
                <a:spcPts val="360"/>
              </a:spcBef>
              <a:spcAft>
                <a:spcPts val="0"/>
              </a:spcAft>
              <a:buNone/>
            </a:pPr>
            <a:r>
              <a:rPr lang="en-US" sz="1200"/>
              <a:t>This makes a program more readable and easier to understand i.e. more maintainable</a:t>
            </a:r>
            <a:endParaRPr/>
          </a:p>
          <a:p>
            <a:pPr marL="0" lvl="0" indent="0" algn="l" rtl="0">
              <a:spcBef>
                <a:spcPts val="360"/>
              </a:spcBef>
              <a:spcAft>
                <a:spcPts val="0"/>
              </a:spcAft>
              <a:buNone/>
            </a:pPr>
            <a:endParaRPr/>
          </a:p>
        </p:txBody>
      </p:sp>
      <p:sp>
        <p:nvSpPr>
          <p:cNvPr id="757" name="Google Shape;757;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4" name="Google Shape;76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1" name="Google Shape;77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1" name="Google Shape;78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9" name="Google Shape;80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9" name="Google Shape;819;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t>Related parts of the program are </a:t>
            </a:r>
            <a:r>
              <a:rPr lang="en-US" sz="1200">
                <a:solidFill>
                  <a:srgbClr val="C00000"/>
                </a:solidFill>
              </a:rPr>
              <a:t>grouped</a:t>
            </a:r>
            <a:r>
              <a:rPr lang="en-US" sz="1200"/>
              <a:t> together and </a:t>
            </a:r>
            <a:r>
              <a:rPr lang="en-US" sz="1200">
                <a:solidFill>
                  <a:srgbClr val="C00000"/>
                </a:solidFill>
              </a:rPr>
              <a:t>redundancy is removed</a:t>
            </a:r>
            <a:r>
              <a:rPr lang="en-US" sz="1200"/>
              <a:t>. </a:t>
            </a:r>
            <a:endParaRPr/>
          </a:p>
          <a:p>
            <a:pPr marL="0" lvl="0" indent="0" algn="l" rtl="0">
              <a:spcBef>
                <a:spcPts val="360"/>
              </a:spcBef>
              <a:spcAft>
                <a:spcPts val="0"/>
              </a:spcAft>
              <a:buNone/>
            </a:pPr>
            <a:r>
              <a:rPr lang="en-US" sz="1200"/>
              <a:t>May </a:t>
            </a:r>
            <a:r>
              <a:rPr lang="en-US" sz="1200">
                <a:solidFill>
                  <a:srgbClr val="C00000"/>
                </a:solidFill>
              </a:rPr>
              <a:t>involve architectural transformation </a:t>
            </a:r>
            <a:r>
              <a:rPr lang="en-US" sz="1200"/>
              <a:t>where centralised system may modified to run on a distributed platform </a:t>
            </a:r>
            <a:endParaRPr/>
          </a:p>
          <a:p>
            <a:pPr marL="0" lvl="0" indent="0" algn="l" rtl="0">
              <a:spcBef>
                <a:spcPts val="360"/>
              </a:spcBef>
              <a:spcAft>
                <a:spcPts val="0"/>
              </a:spcAft>
              <a:buNone/>
            </a:pPr>
            <a:endParaRPr/>
          </a:p>
        </p:txBody>
      </p:sp>
      <p:sp>
        <p:nvSpPr>
          <p:cNvPr id="820" name="Google Shape;820;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0" name="Google Shape;83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8" name="Google Shape;85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5" name="Google Shape;86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2" name="Google Shape;87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2" name="Google Shape;902;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19" name="Google Shape;919;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9" name="Google Shape;92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9" name="Google Shape;939;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9" name="Google Shape;949;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9" name="Google Shape;959;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9" name="Google Shape;969;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81" name="Google Shape;98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3" name="Google Shape;993;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3" name="Google Shape;1003;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2" name="Google Shape;1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5" name="Google Shape;1015;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6" name="Google Shape;1016;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8" name="Google Shape;1028;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1200"/>
              <a:t>the </a:t>
            </a:r>
            <a:r>
              <a:rPr lang="en-US" sz="1200">
                <a:solidFill>
                  <a:srgbClr val="FF0000"/>
                </a:solidFill>
              </a:rPr>
              <a:t>quality</a:t>
            </a:r>
            <a:r>
              <a:rPr lang="en-US" sz="1200"/>
              <a:t> of the software to be re-engineered</a:t>
            </a:r>
            <a:endParaRPr/>
          </a:p>
          <a:p>
            <a:pPr marL="0" lvl="0" indent="0" algn="just" rtl="0">
              <a:spcBef>
                <a:spcPts val="360"/>
              </a:spcBef>
              <a:spcAft>
                <a:spcPts val="0"/>
              </a:spcAft>
              <a:buNone/>
            </a:pPr>
            <a:r>
              <a:rPr lang="en-US" sz="1200"/>
              <a:t>the </a:t>
            </a:r>
            <a:r>
              <a:rPr lang="en-US" sz="1200">
                <a:solidFill>
                  <a:srgbClr val="FF0000"/>
                </a:solidFill>
              </a:rPr>
              <a:t>tool support</a:t>
            </a:r>
            <a:r>
              <a:rPr lang="en-US" sz="1200"/>
              <a:t> available for re-engineering</a:t>
            </a:r>
            <a:endParaRPr/>
          </a:p>
          <a:p>
            <a:pPr marL="0" lvl="0" indent="0" algn="just" rtl="0">
              <a:spcBef>
                <a:spcPts val="360"/>
              </a:spcBef>
              <a:spcAft>
                <a:spcPts val="0"/>
              </a:spcAft>
              <a:buNone/>
            </a:pPr>
            <a:r>
              <a:rPr lang="en-US" sz="1200"/>
              <a:t>the extent of </a:t>
            </a:r>
            <a:r>
              <a:rPr lang="en-US" sz="1200">
                <a:solidFill>
                  <a:srgbClr val="FF0000"/>
                </a:solidFill>
              </a:rPr>
              <a:t>data conversion </a:t>
            </a:r>
            <a:r>
              <a:rPr lang="en-US" sz="1200"/>
              <a:t>required</a:t>
            </a:r>
            <a:endParaRPr/>
          </a:p>
          <a:p>
            <a:pPr marL="0" lvl="0" indent="0" algn="l" rtl="0">
              <a:spcBef>
                <a:spcPts val="360"/>
              </a:spcBef>
              <a:spcAft>
                <a:spcPts val="0"/>
              </a:spcAft>
              <a:buNone/>
            </a:pPr>
            <a:r>
              <a:rPr lang="en-US" sz="1200"/>
              <a:t>the availability of </a:t>
            </a:r>
            <a:r>
              <a:rPr lang="en-US" sz="1200">
                <a:solidFill>
                  <a:srgbClr val="FF0000"/>
                </a:solidFill>
              </a:rPr>
              <a:t>expert staff </a:t>
            </a:r>
            <a:endParaRPr/>
          </a:p>
          <a:p>
            <a:pPr marL="0" lvl="0" indent="0" algn="l" rtl="0">
              <a:spcBef>
                <a:spcPts val="360"/>
              </a:spcBef>
              <a:spcAft>
                <a:spcPts val="0"/>
              </a:spcAft>
              <a:buNone/>
            </a:pPr>
            <a:endParaRPr/>
          </a:p>
        </p:txBody>
      </p:sp>
      <p:sp>
        <p:nvSpPr>
          <p:cNvPr id="1029" name="Google Shape;1029;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4" name="Google Shape;1044;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a:t>Advantages of re-engineering over developing software from scratch are:</a:t>
            </a:r>
            <a:endParaRPr/>
          </a:p>
          <a:p>
            <a:pPr marL="457200" lvl="1" indent="0" algn="just" rtl="0">
              <a:spcBef>
                <a:spcPts val="360"/>
              </a:spcBef>
              <a:spcAft>
                <a:spcPts val="0"/>
              </a:spcAft>
              <a:buNone/>
            </a:pPr>
            <a:r>
              <a:rPr lang="en-US"/>
              <a:t>reduced risk</a:t>
            </a:r>
            <a:endParaRPr/>
          </a:p>
          <a:p>
            <a:pPr marL="457200" lvl="1" indent="0" algn="just" rtl="0">
              <a:spcBef>
                <a:spcPts val="360"/>
              </a:spcBef>
              <a:spcAft>
                <a:spcPts val="0"/>
              </a:spcAft>
              <a:buNone/>
            </a:pPr>
            <a:r>
              <a:rPr lang="en-US"/>
              <a:t>reduced cost</a:t>
            </a:r>
            <a:endParaRPr/>
          </a:p>
          <a:p>
            <a:pPr marL="457200" lvl="1" indent="0" algn="just" rtl="0">
              <a:spcBef>
                <a:spcPts val="360"/>
              </a:spcBef>
              <a:spcAft>
                <a:spcPts val="0"/>
              </a:spcAft>
              <a:buNone/>
            </a:pPr>
            <a:r>
              <a:rPr lang="en-US"/>
              <a:t>reduced effort</a:t>
            </a:r>
            <a:endParaRPr/>
          </a:p>
          <a:p>
            <a:pPr marL="457200" lvl="1" indent="0" algn="l" rtl="0">
              <a:spcBef>
                <a:spcPts val="360"/>
              </a:spcBef>
              <a:spcAft>
                <a:spcPts val="0"/>
              </a:spcAft>
              <a:buNone/>
            </a:pPr>
            <a:r>
              <a:rPr lang="en-US"/>
              <a:t>reduced development time </a:t>
            </a:r>
            <a:endParaRPr/>
          </a:p>
          <a:p>
            <a:pPr marL="0" lvl="0" indent="0" algn="l" rtl="0">
              <a:spcBef>
                <a:spcPts val="360"/>
              </a:spcBef>
              <a:spcAft>
                <a:spcPts val="0"/>
              </a:spcAft>
              <a:buNone/>
            </a:pPr>
            <a:endParaRPr/>
          </a:p>
        </p:txBody>
      </p:sp>
      <p:sp>
        <p:nvSpPr>
          <p:cNvPr id="1045" name="Google Shape;1045;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1" name="Google Shape;1061;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4" name="Google Shape;1074;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1" name="Google Shape;1081;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8" name="Google Shape;1088;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5" name="Google Shape;1095;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3" name="Google Shape;1123;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a:t>Many legacy systems are </a:t>
            </a:r>
            <a:r>
              <a:rPr lang="en-US" sz="2400">
                <a:solidFill>
                  <a:srgbClr val="FF0000"/>
                </a:solidFill>
              </a:rPr>
              <a:t>critical business systems</a:t>
            </a:r>
            <a:endParaRPr/>
          </a:p>
          <a:p>
            <a:pPr marL="0" lvl="0" indent="0" algn="l" rtl="0">
              <a:spcBef>
                <a:spcPts val="720"/>
              </a:spcBef>
              <a:spcAft>
                <a:spcPts val="0"/>
              </a:spcAft>
              <a:buNone/>
            </a:pPr>
            <a:r>
              <a:rPr lang="en-US" sz="2400"/>
              <a:t>Four strategies for evolving legacy system:</a:t>
            </a:r>
            <a:endParaRPr/>
          </a:p>
          <a:p>
            <a:pPr marL="457200" lvl="1" indent="0" algn="l" rtl="0">
              <a:spcBef>
                <a:spcPts val="360"/>
              </a:spcBef>
              <a:spcAft>
                <a:spcPts val="0"/>
              </a:spcAft>
              <a:buNone/>
            </a:pPr>
            <a:r>
              <a:rPr lang="en-US">
                <a:solidFill>
                  <a:srgbClr val="C00000"/>
                </a:solidFill>
              </a:rPr>
              <a:t>Scrap</a:t>
            </a:r>
            <a:r>
              <a:rPr lang="en-US">
                <a:solidFill>
                  <a:srgbClr val="0070C0"/>
                </a:solidFill>
              </a:rPr>
              <a:t> the system completely</a:t>
            </a:r>
            <a:endParaRPr/>
          </a:p>
          <a:p>
            <a:pPr marL="457200" lvl="1" indent="0" algn="l" rtl="0">
              <a:spcBef>
                <a:spcPts val="360"/>
              </a:spcBef>
              <a:spcAft>
                <a:spcPts val="0"/>
              </a:spcAft>
              <a:buNone/>
            </a:pPr>
            <a:r>
              <a:rPr lang="en-US">
                <a:solidFill>
                  <a:srgbClr val="C00000"/>
                </a:solidFill>
              </a:rPr>
              <a:t>Leave</a:t>
            </a:r>
            <a:r>
              <a:rPr lang="en-US">
                <a:solidFill>
                  <a:srgbClr val="0070C0"/>
                </a:solidFill>
              </a:rPr>
              <a:t> the system unchanged and continue with regular maintenance</a:t>
            </a:r>
            <a:endParaRPr/>
          </a:p>
          <a:p>
            <a:pPr marL="457200" lvl="1" indent="0" algn="l" rtl="0">
              <a:spcBef>
                <a:spcPts val="360"/>
              </a:spcBef>
              <a:spcAft>
                <a:spcPts val="0"/>
              </a:spcAft>
              <a:buNone/>
            </a:pPr>
            <a:r>
              <a:rPr lang="en-US">
                <a:solidFill>
                  <a:srgbClr val="C00000"/>
                </a:solidFill>
              </a:rPr>
              <a:t>Re-engineer</a:t>
            </a:r>
            <a:r>
              <a:rPr lang="en-US">
                <a:solidFill>
                  <a:srgbClr val="0070C0"/>
                </a:solidFill>
              </a:rPr>
              <a:t> the system to improve it maintainability</a:t>
            </a:r>
            <a:endParaRPr/>
          </a:p>
          <a:p>
            <a:pPr marL="457200" lvl="1" indent="0" algn="l" rtl="0">
              <a:spcBef>
                <a:spcPts val="360"/>
              </a:spcBef>
              <a:spcAft>
                <a:spcPts val="0"/>
              </a:spcAft>
              <a:buNone/>
            </a:pPr>
            <a:r>
              <a:rPr lang="en-US">
                <a:solidFill>
                  <a:srgbClr val="C00000"/>
                </a:solidFill>
              </a:rPr>
              <a:t>Replace all or part </a:t>
            </a:r>
            <a:r>
              <a:rPr lang="en-US">
                <a:solidFill>
                  <a:srgbClr val="0070C0"/>
                </a:solidFill>
              </a:rPr>
              <a:t>of the system with a new system</a:t>
            </a:r>
            <a:endParaRPr>
              <a:solidFill>
                <a:srgbClr val="0070C0"/>
              </a:solidFill>
            </a:endParaRPr>
          </a:p>
          <a:p>
            <a:pPr marL="0" lvl="0" indent="0" algn="l" rtl="0">
              <a:spcBef>
                <a:spcPts val="360"/>
              </a:spcBef>
              <a:spcAft>
                <a:spcPts val="0"/>
              </a:spcAft>
              <a:buNone/>
            </a:pPr>
            <a:endParaRPr/>
          </a:p>
        </p:txBody>
      </p:sp>
      <p:sp>
        <p:nvSpPr>
          <p:cNvPr id="1124" name="Google Shape;1124;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7" name="Google Shape;1137;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a:t>When assessing legacy system, both </a:t>
            </a:r>
            <a:r>
              <a:rPr lang="en-US" sz="2400">
                <a:solidFill>
                  <a:srgbClr val="FF0000"/>
                </a:solidFill>
              </a:rPr>
              <a:t>business</a:t>
            </a:r>
            <a:r>
              <a:rPr lang="en-US" sz="2400"/>
              <a:t> and </a:t>
            </a:r>
            <a:r>
              <a:rPr lang="en-US" sz="2400">
                <a:solidFill>
                  <a:srgbClr val="FF0000"/>
                </a:solidFill>
              </a:rPr>
              <a:t>technical</a:t>
            </a:r>
            <a:r>
              <a:rPr lang="en-US" sz="2400"/>
              <a:t> perspective should consider (Warren, 1998)</a:t>
            </a:r>
            <a:endParaRPr/>
          </a:p>
          <a:p>
            <a:pPr marL="457200" lvl="1" indent="0" algn="l" rtl="0">
              <a:spcBef>
                <a:spcPts val="600"/>
              </a:spcBef>
              <a:spcAft>
                <a:spcPts val="0"/>
              </a:spcAft>
              <a:buNone/>
            </a:pPr>
            <a:r>
              <a:rPr lang="en-US" sz="2000">
                <a:solidFill>
                  <a:srgbClr val="0070C0"/>
                </a:solidFill>
              </a:rPr>
              <a:t>Low quality, low business value </a:t>
            </a:r>
            <a:r>
              <a:rPr lang="en-US" sz="2000"/>
              <a:t>🡪 scrapped</a:t>
            </a:r>
            <a:endParaRPr/>
          </a:p>
          <a:p>
            <a:pPr marL="457200" lvl="1" indent="0" algn="l" rtl="0">
              <a:spcBef>
                <a:spcPts val="600"/>
              </a:spcBef>
              <a:spcAft>
                <a:spcPts val="0"/>
              </a:spcAft>
              <a:buNone/>
            </a:pPr>
            <a:r>
              <a:rPr lang="en-US" sz="2000">
                <a:solidFill>
                  <a:srgbClr val="0070C0"/>
                </a:solidFill>
              </a:rPr>
              <a:t>Low quality, high business value </a:t>
            </a:r>
            <a:r>
              <a:rPr lang="en-US" sz="2000"/>
              <a:t>🡪 re-engineer or replace with suitable off-the-shelf system</a:t>
            </a:r>
            <a:endParaRPr/>
          </a:p>
          <a:p>
            <a:pPr marL="457200" lvl="1" indent="0" algn="l" rtl="0">
              <a:spcBef>
                <a:spcPts val="600"/>
              </a:spcBef>
              <a:spcAft>
                <a:spcPts val="0"/>
              </a:spcAft>
              <a:buNone/>
            </a:pPr>
            <a:r>
              <a:rPr lang="en-US" sz="2000">
                <a:solidFill>
                  <a:srgbClr val="0070C0"/>
                </a:solidFill>
              </a:rPr>
              <a:t>High quality, low business value </a:t>
            </a:r>
            <a:r>
              <a:rPr lang="en-US" sz="2000"/>
              <a:t>🡪 normal system maintenance and scrapped if change become expensive</a:t>
            </a:r>
            <a:endParaRPr/>
          </a:p>
          <a:p>
            <a:pPr marL="457200" lvl="1" indent="0" algn="l" rtl="0">
              <a:spcBef>
                <a:spcPts val="600"/>
              </a:spcBef>
              <a:spcAft>
                <a:spcPts val="0"/>
              </a:spcAft>
              <a:buNone/>
            </a:pPr>
            <a:r>
              <a:rPr lang="en-US" sz="2000">
                <a:solidFill>
                  <a:srgbClr val="0070C0"/>
                </a:solidFill>
              </a:rPr>
              <a:t>High quality, high business value </a:t>
            </a:r>
            <a:r>
              <a:rPr lang="en-US" sz="2000"/>
              <a:t>🡪Normal system maintenance </a:t>
            </a:r>
            <a:endParaRPr sz="2000"/>
          </a:p>
          <a:p>
            <a:pPr marL="0" lvl="0" indent="0" algn="l" rtl="0">
              <a:spcBef>
                <a:spcPts val="360"/>
              </a:spcBef>
              <a:spcAft>
                <a:spcPts val="0"/>
              </a:spcAft>
              <a:buNone/>
            </a:pPr>
            <a:endParaRPr/>
          </a:p>
        </p:txBody>
      </p:sp>
      <p:sp>
        <p:nvSpPr>
          <p:cNvPr id="1138" name="Google Shape;1138;p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8" name="Google Shape;1158;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5" name="Google Shape;1165;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94"/>
          <p:cNvSpPr txBox="1">
            <a:spLocks noGrp="1"/>
          </p:cNvSpPr>
          <p:nvPr>
            <p:ph type="ctrTitle"/>
          </p:nvPr>
        </p:nvSpPr>
        <p:spPr>
          <a:xfrm>
            <a:off x="3657600" y="1752600"/>
            <a:ext cx="7315200" cy="838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4"/>
          <p:cNvSpPr txBox="1">
            <a:spLocks noGrp="1"/>
          </p:cNvSpPr>
          <p:nvPr>
            <p:ph type="subTitle" idx="1"/>
          </p:nvPr>
        </p:nvSpPr>
        <p:spPr>
          <a:xfrm>
            <a:off x="3657600" y="2743200"/>
            <a:ext cx="7315200" cy="457200"/>
          </a:xfrm>
          <a:prstGeom prst="rect">
            <a:avLst/>
          </a:prstGeom>
          <a:noFill/>
          <a:ln>
            <a:noFill/>
          </a:ln>
        </p:spPr>
        <p:txBody>
          <a:bodyPr spcFirstLastPara="1" wrap="square" lIns="91425" tIns="45700" rIns="91425" bIns="45700" anchor="t" anchorCtr="0">
            <a:noAutofit/>
          </a:bodyPr>
          <a:lstStyle>
            <a:lvl1pPr lvl="0" algn="l">
              <a:spcBef>
                <a:spcPts val="400"/>
              </a:spcBef>
              <a:spcAft>
                <a:spcPts val="0"/>
              </a:spcAft>
              <a:buClr>
                <a:srgbClr val="1F1F2E"/>
              </a:buClr>
              <a:buSzPts val="2000"/>
              <a:buFont typeface="Century Gothic"/>
              <a:buNone/>
              <a:defRPr sz="2000"/>
            </a:lvl1pPr>
            <a:lvl2pPr lvl="1" algn="l">
              <a:spcBef>
                <a:spcPts val="360"/>
              </a:spcBef>
              <a:spcAft>
                <a:spcPts val="0"/>
              </a:spcAft>
              <a:buClr>
                <a:srgbClr val="1F1F2E"/>
              </a:buClr>
              <a:buSzPts val="1800"/>
              <a:buChar char="–"/>
              <a:defRPr/>
            </a:lvl2pPr>
            <a:lvl3pPr lvl="2" algn="l">
              <a:spcBef>
                <a:spcPts val="360"/>
              </a:spcBef>
              <a:spcAft>
                <a:spcPts val="0"/>
              </a:spcAft>
              <a:buClr>
                <a:srgbClr val="1F1F2E"/>
              </a:buClr>
              <a:buSzPts val="1800"/>
              <a:buChar char="•"/>
              <a:defRPr/>
            </a:lvl3pPr>
            <a:lvl4pPr lvl="3" algn="l">
              <a:spcBef>
                <a:spcPts val="360"/>
              </a:spcBef>
              <a:spcAft>
                <a:spcPts val="0"/>
              </a:spcAft>
              <a:buClr>
                <a:srgbClr val="1F1F2E"/>
              </a:buClr>
              <a:buSzPts val="1800"/>
              <a:buChar char="–"/>
              <a:defRPr/>
            </a:lvl4pPr>
            <a:lvl5pPr lvl="4" algn="l">
              <a:spcBef>
                <a:spcPts val="360"/>
              </a:spcBef>
              <a:spcAft>
                <a:spcPts val="0"/>
              </a:spcAft>
              <a:buClr>
                <a:srgbClr val="1F1F2E"/>
              </a:buClr>
              <a:buSzPts val="1800"/>
              <a:buChar char="»"/>
              <a:defRPr/>
            </a:lvl5pPr>
            <a:lvl6pPr lvl="5" algn="l">
              <a:spcBef>
                <a:spcPts val="360"/>
              </a:spcBef>
              <a:spcAft>
                <a:spcPts val="0"/>
              </a:spcAft>
              <a:buClr>
                <a:srgbClr val="79551B"/>
              </a:buClr>
              <a:buSzPts val="1800"/>
              <a:buChar char="»"/>
              <a:defRPr/>
            </a:lvl6pPr>
            <a:lvl7pPr lvl="6" algn="l">
              <a:spcBef>
                <a:spcPts val="360"/>
              </a:spcBef>
              <a:spcAft>
                <a:spcPts val="0"/>
              </a:spcAft>
              <a:buClr>
                <a:srgbClr val="79551B"/>
              </a:buClr>
              <a:buSzPts val="1800"/>
              <a:buChar char="»"/>
              <a:defRPr/>
            </a:lvl7pPr>
            <a:lvl8pPr lvl="7" algn="l">
              <a:spcBef>
                <a:spcPts val="360"/>
              </a:spcBef>
              <a:spcAft>
                <a:spcPts val="0"/>
              </a:spcAft>
              <a:buClr>
                <a:srgbClr val="79551B"/>
              </a:buClr>
              <a:buSzPts val="1800"/>
              <a:buChar char="»"/>
              <a:defRPr/>
            </a:lvl8pPr>
            <a:lvl9pPr lvl="8" algn="l">
              <a:spcBef>
                <a:spcPts val="360"/>
              </a:spcBef>
              <a:spcAft>
                <a:spcPts val="0"/>
              </a:spcAft>
              <a:buClr>
                <a:srgbClr val="79551B"/>
              </a:buClr>
              <a:buSzPts val="1800"/>
              <a:buChar char="»"/>
              <a:defRPr/>
            </a:lvl9pPr>
          </a:lstStyle>
          <a:p>
            <a:endParaRPr/>
          </a:p>
        </p:txBody>
      </p:sp>
      <p:sp>
        <p:nvSpPr>
          <p:cNvPr id="18" name="Google Shape;18;p94"/>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4"/>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03"/>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3"/>
          <p:cNvSpPr txBox="1">
            <a:spLocks noGrp="1"/>
          </p:cNvSpPr>
          <p:nvPr>
            <p:ph type="body" idx="1"/>
          </p:nvPr>
        </p:nvSpPr>
        <p:spPr>
          <a:xfrm rot="5400000">
            <a:off x="4150784" y="-1102783"/>
            <a:ext cx="3886200" cy="97493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1F1F2E"/>
              </a:buClr>
              <a:buSzPts val="1800"/>
              <a:buChar char="•"/>
              <a:defRPr/>
            </a:lvl1pPr>
            <a:lvl2pPr marL="914400" lvl="1" indent="-342900" algn="l">
              <a:spcBef>
                <a:spcPts val="360"/>
              </a:spcBef>
              <a:spcAft>
                <a:spcPts val="0"/>
              </a:spcAft>
              <a:buClr>
                <a:srgbClr val="1F1F2E"/>
              </a:buClr>
              <a:buSzPts val="1800"/>
              <a:buChar char="–"/>
              <a:defRPr/>
            </a:lvl2pPr>
            <a:lvl3pPr marL="1371600" lvl="2" indent="-342900" algn="l">
              <a:spcBef>
                <a:spcPts val="360"/>
              </a:spcBef>
              <a:spcAft>
                <a:spcPts val="0"/>
              </a:spcAft>
              <a:buClr>
                <a:srgbClr val="1F1F2E"/>
              </a:buClr>
              <a:buSzPts val="1800"/>
              <a:buChar char="•"/>
              <a:defRPr/>
            </a:lvl3pPr>
            <a:lvl4pPr marL="1828800" lvl="3" indent="-342900" algn="l">
              <a:spcBef>
                <a:spcPts val="360"/>
              </a:spcBef>
              <a:spcAft>
                <a:spcPts val="0"/>
              </a:spcAft>
              <a:buClr>
                <a:srgbClr val="1F1F2E"/>
              </a:buClr>
              <a:buSzPts val="1800"/>
              <a:buChar char="–"/>
              <a:defRPr/>
            </a:lvl4pPr>
            <a:lvl5pPr marL="2286000" lvl="4" indent="-342900" algn="l">
              <a:spcBef>
                <a:spcPts val="360"/>
              </a:spcBef>
              <a:spcAft>
                <a:spcPts val="0"/>
              </a:spcAft>
              <a:buClr>
                <a:srgbClr val="1F1F2E"/>
              </a:buClr>
              <a:buSzPts val="1800"/>
              <a:buChar char="»"/>
              <a:defRPr/>
            </a:lvl5pPr>
            <a:lvl6pPr marL="2743200" lvl="5" indent="-342900" algn="l">
              <a:spcBef>
                <a:spcPts val="360"/>
              </a:spcBef>
              <a:spcAft>
                <a:spcPts val="0"/>
              </a:spcAft>
              <a:buClr>
                <a:srgbClr val="79551B"/>
              </a:buClr>
              <a:buSzPts val="1800"/>
              <a:buChar char="»"/>
              <a:defRPr/>
            </a:lvl6pPr>
            <a:lvl7pPr marL="3200400" lvl="6" indent="-342900" algn="l">
              <a:spcBef>
                <a:spcPts val="360"/>
              </a:spcBef>
              <a:spcAft>
                <a:spcPts val="0"/>
              </a:spcAft>
              <a:buClr>
                <a:srgbClr val="79551B"/>
              </a:buClr>
              <a:buSzPts val="1800"/>
              <a:buChar char="»"/>
              <a:defRPr/>
            </a:lvl7pPr>
            <a:lvl8pPr marL="3657600" lvl="7" indent="-342900" algn="l">
              <a:spcBef>
                <a:spcPts val="360"/>
              </a:spcBef>
              <a:spcAft>
                <a:spcPts val="0"/>
              </a:spcAft>
              <a:buClr>
                <a:srgbClr val="79551B"/>
              </a:buClr>
              <a:buSzPts val="1800"/>
              <a:buChar char="»"/>
              <a:defRPr/>
            </a:lvl8pPr>
            <a:lvl9pPr marL="4114800" lvl="8" indent="-342900" algn="l">
              <a:spcBef>
                <a:spcPts val="360"/>
              </a:spcBef>
              <a:spcAft>
                <a:spcPts val="0"/>
              </a:spcAft>
              <a:buClr>
                <a:srgbClr val="79551B"/>
              </a:buClr>
              <a:buSzPts val="1800"/>
              <a:buChar char="»"/>
              <a:defRPr/>
            </a:lvl9pPr>
          </a:lstStyle>
          <a:p>
            <a:endParaRPr/>
          </a:p>
        </p:txBody>
      </p:sp>
      <p:sp>
        <p:nvSpPr>
          <p:cNvPr id="76" name="Google Shape;76;p103"/>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3"/>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04"/>
          <p:cNvSpPr txBox="1">
            <a:spLocks noGrp="1"/>
          </p:cNvSpPr>
          <p:nvPr>
            <p:ph type="title"/>
          </p:nvPr>
        </p:nvSpPr>
        <p:spPr>
          <a:xfrm rot="5400000">
            <a:off x="7578726" y="2325159"/>
            <a:ext cx="4953000" cy="182668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4"/>
          <p:cNvSpPr txBox="1">
            <a:spLocks noGrp="1"/>
          </p:cNvSpPr>
          <p:nvPr>
            <p:ph type="body" idx="1"/>
          </p:nvPr>
        </p:nvSpPr>
        <p:spPr>
          <a:xfrm rot="5400000">
            <a:off x="3820584" y="596900"/>
            <a:ext cx="4953000" cy="5283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1F1F2E"/>
              </a:buClr>
              <a:buSzPts val="1800"/>
              <a:buChar char="•"/>
              <a:defRPr/>
            </a:lvl1pPr>
            <a:lvl2pPr marL="914400" lvl="1" indent="-342900" algn="l">
              <a:spcBef>
                <a:spcPts val="360"/>
              </a:spcBef>
              <a:spcAft>
                <a:spcPts val="0"/>
              </a:spcAft>
              <a:buClr>
                <a:srgbClr val="1F1F2E"/>
              </a:buClr>
              <a:buSzPts val="1800"/>
              <a:buChar char="–"/>
              <a:defRPr/>
            </a:lvl2pPr>
            <a:lvl3pPr marL="1371600" lvl="2" indent="-342900" algn="l">
              <a:spcBef>
                <a:spcPts val="360"/>
              </a:spcBef>
              <a:spcAft>
                <a:spcPts val="0"/>
              </a:spcAft>
              <a:buClr>
                <a:srgbClr val="1F1F2E"/>
              </a:buClr>
              <a:buSzPts val="1800"/>
              <a:buChar char="•"/>
              <a:defRPr/>
            </a:lvl3pPr>
            <a:lvl4pPr marL="1828800" lvl="3" indent="-342900" algn="l">
              <a:spcBef>
                <a:spcPts val="360"/>
              </a:spcBef>
              <a:spcAft>
                <a:spcPts val="0"/>
              </a:spcAft>
              <a:buClr>
                <a:srgbClr val="1F1F2E"/>
              </a:buClr>
              <a:buSzPts val="1800"/>
              <a:buChar char="–"/>
              <a:defRPr/>
            </a:lvl4pPr>
            <a:lvl5pPr marL="2286000" lvl="4" indent="-342900" algn="l">
              <a:spcBef>
                <a:spcPts val="360"/>
              </a:spcBef>
              <a:spcAft>
                <a:spcPts val="0"/>
              </a:spcAft>
              <a:buClr>
                <a:srgbClr val="1F1F2E"/>
              </a:buClr>
              <a:buSzPts val="1800"/>
              <a:buChar char="»"/>
              <a:defRPr/>
            </a:lvl5pPr>
            <a:lvl6pPr marL="2743200" lvl="5" indent="-342900" algn="l">
              <a:spcBef>
                <a:spcPts val="360"/>
              </a:spcBef>
              <a:spcAft>
                <a:spcPts val="0"/>
              </a:spcAft>
              <a:buClr>
                <a:srgbClr val="79551B"/>
              </a:buClr>
              <a:buSzPts val="1800"/>
              <a:buChar char="»"/>
              <a:defRPr/>
            </a:lvl6pPr>
            <a:lvl7pPr marL="3200400" lvl="6" indent="-342900" algn="l">
              <a:spcBef>
                <a:spcPts val="360"/>
              </a:spcBef>
              <a:spcAft>
                <a:spcPts val="0"/>
              </a:spcAft>
              <a:buClr>
                <a:srgbClr val="79551B"/>
              </a:buClr>
              <a:buSzPts val="1800"/>
              <a:buChar char="»"/>
              <a:defRPr/>
            </a:lvl7pPr>
            <a:lvl8pPr marL="3657600" lvl="7" indent="-342900" algn="l">
              <a:spcBef>
                <a:spcPts val="360"/>
              </a:spcBef>
              <a:spcAft>
                <a:spcPts val="0"/>
              </a:spcAft>
              <a:buClr>
                <a:srgbClr val="79551B"/>
              </a:buClr>
              <a:buSzPts val="1800"/>
              <a:buChar char="»"/>
              <a:defRPr/>
            </a:lvl8pPr>
            <a:lvl9pPr marL="4114800" lvl="8" indent="-342900" algn="l">
              <a:spcBef>
                <a:spcPts val="360"/>
              </a:spcBef>
              <a:spcAft>
                <a:spcPts val="0"/>
              </a:spcAft>
              <a:buClr>
                <a:srgbClr val="79551B"/>
              </a:buClr>
              <a:buSzPts val="1800"/>
              <a:buChar char="»"/>
              <a:defRPr/>
            </a:lvl9pPr>
          </a:lstStyle>
          <a:p>
            <a:endParaRPr/>
          </a:p>
        </p:txBody>
      </p:sp>
      <p:sp>
        <p:nvSpPr>
          <p:cNvPr id="82" name="Google Shape;82;p104"/>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4"/>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5"/>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1F1F2E"/>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5"/>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1F1F2E"/>
              </a:buClr>
              <a:buSzPts val="2800"/>
              <a:buFont typeface="Century Gothic"/>
              <a:buChar char="•"/>
              <a:defRPr>
                <a:solidFill>
                  <a:srgbClr val="1F1F2E"/>
                </a:solidFill>
                <a:latin typeface="Century Gothic"/>
                <a:ea typeface="Century Gothic"/>
                <a:cs typeface="Century Gothic"/>
                <a:sym typeface="Century Gothic"/>
              </a:defRPr>
            </a:lvl1pPr>
            <a:lvl2pPr marL="914400" lvl="1" indent="-381000" algn="l">
              <a:spcBef>
                <a:spcPts val="480"/>
              </a:spcBef>
              <a:spcAft>
                <a:spcPts val="0"/>
              </a:spcAft>
              <a:buClr>
                <a:srgbClr val="1F1F2E"/>
              </a:buClr>
              <a:buSzPts val="2400"/>
              <a:buFont typeface="Century Gothic"/>
              <a:buChar char="–"/>
              <a:defRPr>
                <a:solidFill>
                  <a:srgbClr val="1F1F2E"/>
                </a:solidFill>
                <a:latin typeface="Century Gothic"/>
                <a:ea typeface="Century Gothic"/>
                <a:cs typeface="Century Gothic"/>
                <a:sym typeface="Century Gothic"/>
              </a:defRPr>
            </a:lvl2pPr>
            <a:lvl3pPr marL="1371600" lvl="2" indent="-355600" algn="l">
              <a:spcBef>
                <a:spcPts val="400"/>
              </a:spcBef>
              <a:spcAft>
                <a:spcPts val="0"/>
              </a:spcAft>
              <a:buClr>
                <a:srgbClr val="1F1F2E"/>
              </a:buClr>
              <a:buSzPts val="2000"/>
              <a:buFont typeface="Century Gothic"/>
              <a:buChar char="•"/>
              <a:defRPr>
                <a:solidFill>
                  <a:srgbClr val="1F1F2E"/>
                </a:solidFill>
                <a:latin typeface="Century Gothic"/>
                <a:ea typeface="Century Gothic"/>
                <a:cs typeface="Century Gothic"/>
                <a:sym typeface="Century Gothic"/>
              </a:defRPr>
            </a:lvl3pPr>
            <a:lvl4pPr marL="1828800" lvl="3" indent="-342900" algn="l">
              <a:spcBef>
                <a:spcPts val="360"/>
              </a:spcBef>
              <a:spcAft>
                <a:spcPts val="0"/>
              </a:spcAft>
              <a:buClr>
                <a:srgbClr val="1F1F2E"/>
              </a:buClr>
              <a:buSzPts val="1800"/>
              <a:buFont typeface="Century Gothic"/>
              <a:buChar char="–"/>
              <a:defRPr>
                <a:solidFill>
                  <a:srgbClr val="1F1F2E"/>
                </a:solidFill>
                <a:latin typeface="Century Gothic"/>
                <a:ea typeface="Century Gothic"/>
                <a:cs typeface="Century Gothic"/>
                <a:sym typeface="Century Gothic"/>
              </a:defRPr>
            </a:lvl4pPr>
            <a:lvl5pPr marL="2286000" lvl="4" indent="-330200" algn="l">
              <a:spcBef>
                <a:spcPts val="320"/>
              </a:spcBef>
              <a:spcAft>
                <a:spcPts val="0"/>
              </a:spcAft>
              <a:buClr>
                <a:srgbClr val="1F1F2E"/>
              </a:buClr>
              <a:buSzPts val="1600"/>
              <a:buFont typeface="Century Gothic"/>
              <a:buChar char="»"/>
              <a:defRPr>
                <a:solidFill>
                  <a:srgbClr val="1F1F2E"/>
                </a:solidFill>
                <a:latin typeface="Century Gothic"/>
                <a:ea typeface="Century Gothic"/>
                <a:cs typeface="Century Gothic"/>
                <a:sym typeface="Century Gothic"/>
              </a:defRPr>
            </a:lvl5pPr>
            <a:lvl6pPr marL="2743200" lvl="5" indent="-342900" algn="l">
              <a:spcBef>
                <a:spcPts val="360"/>
              </a:spcBef>
              <a:spcAft>
                <a:spcPts val="0"/>
              </a:spcAft>
              <a:buClr>
                <a:srgbClr val="79551B"/>
              </a:buClr>
              <a:buSzPts val="1800"/>
              <a:buChar char="»"/>
              <a:defRPr/>
            </a:lvl6pPr>
            <a:lvl7pPr marL="3200400" lvl="6" indent="-342900" algn="l">
              <a:spcBef>
                <a:spcPts val="360"/>
              </a:spcBef>
              <a:spcAft>
                <a:spcPts val="0"/>
              </a:spcAft>
              <a:buClr>
                <a:srgbClr val="79551B"/>
              </a:buClr>
              <a:buSzPts val="1800"/>
              <a:buChar char="»"/>
              <a:defRPr/>
            </a:lvl7pPr>
            <a:lvl8pPr marL="3657600" lvl="7" indent="-342900" algn="l">
              <a:spcBef>
                <a:spcPts val="360"/>
              </a:spcBef>
              <a:spcAft>
                <a:spcPts val="0"/>
              </a:spcAft>
              <a:buClr>
                <a:srgbClr val="79551B"/>
              </a:buClr>
              <a:buSzPts val="1800"/>
              <a:buChar char="»"/>
              <a:defRPr/>
            </a:lvl8pPr>
            <a:lvl9pPr marL="4114800" lvl="8" indent="-342900" algn="l">
              <a:spcBef>
                <a:spcPts val="360"/>
              </a:spcBef>
              <a:spcAft>
                <a:spcPts val="0"/>
              </a:spcAft>
              <a:buClr>
                <a:srgbClr val="79551B"/>
              </a:buClr>
              <a:buSzPts val="1800"/>
              <a:buChar char="»"/>
              <a:defRPr/>
            </a:lvl9pPr>
          </a:lstStyle>
          <a:p>
            <a:endParaRPr/>
          </a:p>
        </p:txBody>
      </p:sp>
      <p:sp>
        <p:nvSpPr>
          <p:cNvPr id="24" name="Google Shape;24;p95"/>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5"/>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6"/>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5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1F1F2E"/>
              </a:buClr>
              <a:buSzPts val="2000"/>
              <a:buFont typeface="Century Gothic"/>
              <a:buNone/>
              <a:defRPr sz="2000"/>
            </a:lvl1pPr>
            <a:lvl2pPr marL="914400" lvl="1" indent="-228600" algn="l">
              <a:spcBef>
                <a:spcPts val="360"/>
              </a:spcBef>
              <a:spcAft>
                <a:spcPts val="0"/>
              </a:spcAft>
              <a:buClr>
                <a:srgbClr val="1F1F2E"/>
              </a:buClr>
              <a:buSzPts val="1800"/>
              <a:buFont typeface="Century Gothic"/>
              <a:buNone/>
              <a:defRPr sz="1800"/>
            </a:lvl2pPr>
            <a:lvl3pPr marL="1371600" lvl="2" indent="-228600" algn="l">
              <a:spcBef>
                <a:spcPts val="320"/>
              </a:spcBef>
              <a:spcAft>
                <a:spcPts val="0"/>
              </a:spcAft>
              <a:buClr>
                <a:srgbClr val="1F1F2E"/>
              </a:buClr>
              <a:buSzPts val="1600"/>
              <a:buFont typeface="Century Gothic"/>
              <a:buNone/>
              <a:defRPr sz="1600"/>
            </a:lvl3pPr>
            <a:lvl4pPr marL="1828800" lvl="3" indent="-228600" algn="l">
              <a:spcBef>
                <a:spcPts val="280"/>
              </a:spcBef>
              <a:spcAft>
                <a:spcPts val="0"/>
              </a:spcAft>
              <a:buClr>
                <a:srgbClr val="1F1F2E"/>
              </a:buClr>
              <a:buSzPts val="1400"/>
              <a:buFont typeface="Century Gothic"/>
              <a:buNone/>
              <a:defRPr sz="1400"/>
            </a:lvl4pPr>
            <a:lvl5pPr marL="2286000" lvl="4" indent="-228600" algn="l">
              <a:spcBef>
                <a:spcPts val="280"/>
              </a:spcBef>
              <a:spcAft>
                <a:spcPts val="0"/>
              </a:spcAft>
              <a:buClr>
                <a:srgbClr val="1F1F2E"/>
              </a:buClr>
              <a:buSzPts val="1400"/>
              <a:buFont typeface="Century Gothic"/>
              <a:buNone/>
              <a:defRPr sz="1400"/>
            </a:lvl5pPr>
            <a:lvl6pPr marL="2743200" lvl="5" indent="-228600" algn="l">
              <a:spcBef>
                <a:spcPts val="280"/>
              </a:spcBef>
              <a:spcAft>
                <a:spcPts val="0"/>
              </a:spcAft>
              <a:buClr>
                <a:srgbClr val="79551B"/>
              </a:buClr>
              <a:buSzPts val="1400"/>
              <a:buFont typeface="Palatino Linotype"/>
              <a:buNone/>
              <a:defRPr sz="1400"/>
            </a:lvl6pPr>
            <a:lvl7pPr marL="3200400" lvl="6" indent="-228600" algn="l">
              <a:spcBef>
                <a:spcPts val="280"/>
              </a:spcBef>
              <a:spcAft>
                <a:spcPts val="0"/>
              </a:spcAft>
              <a:buClr>
                <a:srgbClr val="79551B"/>
              </a:buClr>
              <a:buSzPts val="1400"/>
              <a:buFont typeface="Palatino Linotype"/>
              <a:buNone/>
              <a:defRPr sz="1400"/>
            </a:lvl7pPr>
            <a:lvl8pPr marL="3657600" lvl="7" indent="-228600" algn="l">
              <a:spcBef>
                <a:spcPts val="280"/>
              </a:spcBef>
              <a:spcAft>
                <a:spcPts val="0"/>
              </a:spcAft>
              <a:buClr>
                <a:srgbClr val="79551B"/>
              </a:buClr>
              <a:buSzPts val="1400"/>
              <a:buFont typeface="Palatino Linotype"/>
              <a:buNone/>
              <a:defRPr sz="1400"/>
            </a:lvl8pPr>
            <a:lvl9pPr marL="4114800" lvl="8" indent="-228600" algn="l">
              <a:spcBef>
                <a:spcPts val="280"/>
              </a:spcBef>
              <a:spcAft>
                <a:spcPts val="0"/>
              </a:spcAft>
              <a:buClr>
                <a:srgbClr val="79551B"/>
              </a:buClr>
              <a:buSzPts val="1400"/>
              <a:buFont typeface="Palatino Linotype"/>
              <a:buNone/>
              <a:defRPr sz="1400"/>
            </a:lvl9pPr>
          </a:lstStyle>
          <a:p>
            <a:endParaRPr/>
          </a:p>
        </p:txBody>
      </p:sp>
      <p:sp>
        <p:nvSpPr>
          <p:cNvPr id="30" name="Google Shape;30;p96"/>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6"/>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97"/>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1F1F2E"/>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7"/>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7"/>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97"/>
          <p:cNvSpPr/>
          <p:nvPr/>
        </p:nvSpPr>
        <p:spPr>
          <a:xfrm>
            <a:off x="952464" y="1714488"/>
            <a:ext cx="10296000" cy="45720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98"/>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8"/>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99"/>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9"/>
          <p:cNvSpPr txBox="1">
            <a:spLocks noGrp="1"/>
          </p:cNvSpPr>
          <p:nvPr>
            <p:ph type="body" idx="1"/>
          </p:nvPr>
        </p:nvSpPr>
        <p:spPr>
          <a:xfrm>
            <a:off x="3655484" y="1828800"/>
            <a:ext cx="3553883" cy="3886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1F1F2E"/>
              </a:buClr>
              <a:buSzPts val="2800"/>
              <a:buFont typeface="Century Gothic"/>
              <a:buChar char="•"/>
              <a:defRPr sz="2800"/>
            </a:lvl1pPr>
            <a:lvl2pPr marL="914400" lvl="1" indent="-381000" algn="l">
              <a:spcBef>
                <a:spcPts val="480"/>
              </a:spcBef>
              <a:spcAft>
                <a:spcPts val="0"/>
              </a:spcAft>
              <a:buClr>
                <a:srgbClr val="1F1F2E"/>
              </a:buClr>
              <a:buSzPts val="2400"/>
              <a:buFont typeface="Century Gothic"/>
              <a:buChar char="–"/>
              <a:defRPr sz="2400"/>
            </a:lvl2pPr>
            <a:lvl3pPr marL="1371600" lvl="2" indent="-355600" algn="l">
              <a:spcBef>
                <a:spcPts val="400"/>
              </a:spcBef>
              <a:spcAft>
                <a:spcPts val="0"/>
              </a:spcAft>
              <a:buClr>
                <a:srgbClr val="1F1F2E"/>
              </a:buClr>
              <a:buSzPts val="2000"/>
              <a:buFont typeface="Century Gothic"/>
              <a:buChar char="•"/>
              <a:defRPr sz="2000"/>
            </a:lvl3pPr>
            <a:lvl4pPr marL="1828800" lvl="3" indent="-342900" algn="l">
              <a:spcBef>
                <a:spcPts val="360"/>
              </a:spcBef>
              <a:spcAft>
                <a:spcPts val="0"/>
              </a:spcAft>
              <a:buClr>
                <a:srgbClr val="1F1F2E"/>
              </a:buClr>
              <a:buSzPts val="1800"/>
              <a:buFont typeface="Century Gothic"/>
              <a:buChar char="–"/>
              <a:defRPr sz="1800"/>
            </a:lvl4pPr>
            <a:lvl5pPr marL="2286000" lvl="4" indent="-342900" algn="l">
              <a:spcBef>
                <a:spcPts val="360"/>
              </a:spcBef>
              <a:spcAft>
                <a:spcPts val="0"/>
              </a:spcAft>
              <a:buClr>
                <a:srgbClr val="1F1F2E"/>
              </a:buClr>
              <a:buSzPts val="1800"/>
              <a:buFont typeface="Century Gothic"/>
              <a:buChar char="»"/>
              <a:defRPr sz="1800"/>
            </a:lvl5pPr>
            <a:lvl6pPr marL="2743200" lvl="5" indent="-342900" algn="l">
              <a:spcBef>
                <a:spcPts val="360"/>
              </a:spcBef>
              <a:spcAft>
                <a:spcPts val="0"/>
              </a:spcAft>
              <a:buClr>
                <a:srgbClr val="79551B"/>
              </a:buClr>
              <a:buSzPts val="1800"/>
              <a:buFont typeface="Palatino Linotype"/>
              <a:buChar char="»"/>
              <a:defRPr sz="1800"/>
            </a:lvl6pPr>
            <a:lvl7pPr marL="3200400" lvl="6" indent="-342900" algn="l">
              <a:spcBef>
                <a:spcPts val="360"/>
              </a:spcBef>
              <a:spcAft>
                <a:spcPts val="0"/>
              </a:spcAft>
              <a:buClr>
                <a:srgbClr val="79551B"/>
              </a:buClr>
              <a:buSzPts val="1800"/>
              <a:buFont typeface="Palatino Linotype"/>
              <a:buChar char="»"/>
              <a:defRPr sz="1800"/>
            </a:lvl7pPr>
            <a:lvl8pPr marL="3657600" lvl="7" indent="-342900" algn="l">
              <a:spcBef>
                <a:spcPts val="360"/>
              </a:spcBef>
              <a:spcAft>
                <a:spcPts val="0"/>
              </a:spcAft>
              <a:buClr>
                <a:srgbClr val="79551B"/>
              </a:buClr>
              <a:buSzPts val="1800"/>
              <a:buFont typeface="Palatino Linotype"/>
              <a:buChar char="»"/>
              <a:defRPr sz="1800"/>
            </a:lvl8pPr>
            <a:lvl9pPr marL="4114800" lvl="8" indent="-342900" algn="l">
              <a:spcBef>
                <a:spcPts val="360"/>
              </a:spcBef>
              <a:spcAft>
                <a:spcPts val="0"/>
              </a:spcAft>
              <a:buClr>
                <a:srgbClr val="79551B"/>
              </a:buClr>
              <a:buSzPts val="1800"/>
              <a:buFont typeface="Palatino Linotype"/>
              <a:buChar char="»"/>
              <a:defRPr sz="1800"/>
            </a:lvl9pPr>
          </a:lstStyle>
          <a:p>
            <a:endParaRPr/>
          </a:p>
        </p:txBody>
      </p:sp>
      <p:sp>
        <p:nvSpPr>
          <p:cNvPr id="46" name="Google Shape;46;p99"/>
          <p:cNvSpPr txBox="1">
            <a:spLocks noGrp="1"/>
          </p:cNvSpPr>
          <p:nvPr>
            <p:ph type="body" idx="2"/>
          </p:nvPr>
        </p:nvSpPr>
        <p:spPr>
          <a:xfrm>
            <a:off x="7412567" y="1828800"/>
            <a:ext cx="3556000" cy="3886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1F1F2E"/>
              </a:buClr>
              <a:buSzPts val="2800"/>
              <a:buFont typeface="Century Gothic"/>
              <a:buChar char="•"/>
              <a:defRPr sz="2800"/>
            </a:lvl1pPr>
            <a:lvl2pPr marL="914400" lvl="1" indent="-381000" algn="l">
              <a:spcBef>
                <a:spcPts val="480"/>
              </a:spcBef>
              <a:spcAft>
                <a:spcPts val="0"/>
              </a:spcAft>
              <a:buClr>
                <a:srgbClr val="1F1F2E"/>
              </a:buClr>
              <a:buSzPts val="2400"/>
              <a:buFont typeface="Century Gothic"/>
              <a:buChar char="–"/>
              <a:defRPr sz="2400"/>
            </a:lvl2pPr>
            <a:lvl3pPr marL="1371600" lvl="2" indent="-355600" algn="l">
              <a:spcBef>
                <a:spcPts val="400"/>
              </a:spcBef>
              <a:spcAft>
                <a:spcPts val="0"/>
              </a:spcAft>
              <a:buClr>
                <a:srgbClr val="1F1F2E"/>
              </a:buClr>
              <a:buSzPts val="2000"/>
              <a:buFont typeface="Century Gothic"/>
              <a:buChar char="•"/>
              <a:defRPr sz="2000"/>
            </a:lvl3pPr>
            <a:lvl4pPr marL="1828800" lvl="3" indent="-342900" algn="l">
              <a:spcBef>
                <a:spcPts val="360"/>
              </a:spcBef>
              <a:spcAft>
                <a:spcPts val="0"/>
              </a:spcAft>
              <a:buClr>
                <a:srgbClr val="1F1F2E"/>
              </a:buClr>
              <a:buSzPts val="1800"/>
              <a:buFont typeface="Century Gothic"/>
              <a:buChar char="–"/>
              <a:defRPr sz="1800"/>
            </a:lvl4pPr>
            <a:lvl5pPr marL="2286000" lvl="4" indent="-342900" algn="l">
              <a:spcBef>
                <a:spcPts val="360"/>
              </a:spcBef>
              <a:spcAft>
                <a:spcPts val="0"/>
              </a:spcAft>
              <a:buClr>
                <a:srgbClr val="1F1F2E"/>
              </a:buClr>
              <a:buSzPts val="1800"/>
              <a:buFont typeface="Century Gothic"/>
              <a:buChar char="»"/>
              <a:defRPr sz="1800"/>
            </a:lvl5pPr>
            <a:lvl6pPr marL="2743200" lvl="5" indent="-342900" algn="l">
              <a:spcBef>
                <a:spcPts val="360"/>
              </a:spcBef>
              <a:spcAft>
                <a:spcPts val="0"/>
              </a:spcAft>
              <a:buClr>
                <a:srgbClr val="79551B"/>
              </a:buClr>
              <a:buSzPts val="1800"/>
              <a:buFont typeface="Palatino Linotype"/>
              <a:buChar char="»"/>
              <a:defRPr sz="1800"/>
            </a:lvl6pPr>
            <a:lvl7pPr marL="3200400" lvl="6" indent="-342900" algn="l">
              <a:spcBef>
                <a:spcPts val="360"/>
              </a:spcBef>
              <a:spcAft>
                <a:spcPts val="0"/>
              </a:spcAft>
              <a:buClr>
                <a:srgbClr val="79551B"/>
              </a:buClr>
              <a:buSzPts val="1800"/>
              <a:buFont typeface="Palatino Linotype"/>
              <a:buChar char="»"/>
              <a:defRPr sz="1800"/>
            </a:lvl7pPr>
            <a:lvl8pPr marL="3657600" lvl="7" indent="-342900" algn="l">
              <a:spcBef>
                <a:spcPts val="360"/>
              </a:spcBef>
              <a:spcAft>
                <a:spcPts val="0"/>
              </a:spcAft>
              <a:buClr>
                <a:srgbClr val="79551B"/>
              </a:buClr>
              <a:buSzPts val="1800"/>
              <a:buFont typeface="Palatino Linotype"/>
              <a:buChar char="»"/>
              <a:defRPr sz="1800"/>
            </a:lvl8pPr>
            <a:lvl9pPr marL="4114800" lvl="8" indent="-342900" algn="l">
              <a:spcBef>
                <a:spcPts val="360"/>
              </a:spcBef>
              <a:spcAft>
                <a:spcPts val="0"/>
              </a:spcAft>
              <a:buClr>
                <a:srgbClr val="79551B"/>
              </a:buClr>
              <a:buSzPts val="1800"/>
              <a:buFont typeface="Palatino Linotype"/>
              <a:buChar char="»"/>
              <a:defRPr sz="1800"/>
            </a:lvl9pPr>
          </a:lstStyle>
          <a:p>
            <a:endParaRPr/>
          </a:p>
        </p:txBody>
      </p:sp>
      <p:sp>
        <p:nvSpPr>
          <p:cNvPr id="47" name="Google Shape;47;p99"/>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9"/>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0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1F1F2E"/>
              </a:buClr>
              <a:buSzPts val="2400"/>
              <a:buFont typeface="Century Gothic"/>
              <a:buNone/>
              <a:defRPr sz="2400" b="1"/>
            </a:lvl1pPr>
            <a:lvl2pPr marL="914400" lvl="1" indent="-228600" algn="l">
              <a:spcBef>
                <a:spcPts val="400"/>
              </a:spcBef>
              <a:spcAft>
                <a:spcPts val="0"/>
              </a:spcAft>
              <a:buClr>
                <a:srgbClr val="1F1F2E"/>
              </a:buClr>
              <a:buSzPts val="2000"/>
              <a:buFont typeface="Century Gothic"/>
              <a:buNone/>
              <a:defRPr sz="2000" b="1"/>
            </a:lvl2pPr>
            <a:lvl3pPr marL="1371600" lvl="2" indent="-228600" algn="l">
              <a:spcBef>
                <a:spcPts val="360"/>
              </a:spcBef>
              <a:spcAft>
                <a:spcPts val="0"/>
              </a:spcAft>
              <a:buClr>
                <a:srgbClr val="1F1F2E"/>
              </a:buClr>
              <a:buSzPts val="1800"/>
              <a:buFont typeface="Century Gothic"/>
              <a:buNone/>
              <a:defRPr sz="1800" b="1"/>
            </a:lvl3pPr>
            <a:lvl4pPr marL="1828800" lvl="3" indent="-228600" algn="l">
              <a:spcBef>
                <a:spcPts val="320"/>
              </a:spcBef>
              <a:spcAft>
                <a:spcPts val="0"/>
              </a:spcAft>
              <a:buClr>
                <a:srgbClr val="1F1F2E"/>
              </a:buClr>
              <a:buSzPts val="1600"/>
              <a:buFont typeface="Century Gothic"/>
              <a:buNone/>
              <a:defRPr sz="1600" b="1"/>
            </a:lvl4pPr>
            <a:lvl5pPr marL="2286000" lvl="4" indent="-228600" algn="l">
              <a:spcBef>
                <a:spcPts val="320"/>
              </a:spcBef>
              <a:spcAft>
                <a:spcPts val="0"/>
              </a:spcAft>
              <a:buClr>
                <a:srgbClr val="1F1F2E"/>
              </a:buClr>
              <a:buSzPts val="1600"/>
              <a:buFont typeface="Century Gothic"/>
              <a:buNone/>
              <a:defRPr sz="1600" b="1"/>
            </a:lvl5pPr>
            <a:lvl6pPr marL="2743200" lvl="5" indent="-228600" algn="l">
              <a:spcBef>
                <a:spcPts val="320"/>
              </a:spcBef>
              <a:spcAft>
                <a:spcPts val="0"/>
              </a:spcAft>
              <a:buClr>
                <a:srgbClr val="79551B"/>
              </a:buClr>
              <a:buSzPts val="1600"/>
              <a:buFont typeface="Palatino Linotype"/>
              <a:buNone/>
              <a:defRPr sz="1600" b="1"/>
            </a:lvl6pPr>
            <a:lvl7pPr marL="3200400" lvl="6" indent="-228600" algn="l">
              <a:spcBef>
                <a:spcPts val="320"/>
              </a:spcBef>
              <a:spcAft>
                <a:spcPts val="0"/>
              </a:spcAft>
              <a:buClr>
                <a:srgbClr val="79551B"/>
              </a:buClr>
              <a:buSzPts val="1600"/>
              <a:buFont typeface="Palatino Linotype"/>
              <a:buNone/>
              <a:defRPr sz="1600" b="1"/>
            </a:lvl7pPr>
            <a:lvl8pPr marL="3657600" lvl="7" indent="-228600" algn="l">
              <a:spcBef>
                <a:spcPts val="320"/>
              </a:spcBef>
              <a:spcAft>
                <a:spcPts val="0"/>
              </a:spcAft>
              <a:buClr>
                <a:srgbClr val="79551B"/>
              </a:buClr>
              <a:buSzPts val="1600"/>
              <a:buFont typeface="Palatino Linotype"/>
              <a:buNone/>
              <a:defRPr sz="1600" b="1"/>
            </a:lvl8pPr>
            <a:lvl9pPr marL="4114800" lvl="8" indent="-228600" algn="l">
              <a:spcBef>
                <a:spcPts val="320"/>
              </a:spcBef>
              <a:spcAft>
                <a:spcPts val="0"/>
              </a:spcAft>
              <a:buClr>
                <a:srgbClr val="79551B"/>
              </a:buClr>
              <a:buSzPts val="1600"/>
              <a:buFont typeface="Palatino Linotype"/>
              <a:buNone/>
              <a:defRPr sz="1600" b="1"/>
            </a:lvl9pPr>
          </a:lstStyle>
          <a:p>
            <a:endParaRPr/>
          </a:p>
        </p:txBody>
      </p:sp>
      <p:sp>
        <p:nvSpPr>
          <p:cNvPr id="53" name="Google Shape;53;p10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1F1F2E"/>
              </a:buClr>
              <a:buSzPts val="2400"/>
              <a:buFont typeface="Century Gothic"/>
              <a:buChar char="•"/>
              <a:defRPr sz="2400"/>
            </a:lvl1pPr>
            <a:lvl2pPr marL="914400" lvl="1" indent="-355600" algn="l">
              <a:spcBef>
                <a:spcPts val="400"/>
              </a:spcBef>
              <a:spcAft>
                <a:spcPts val="0"/>
              </a:spcAft>
              <a:buClr>
                <a:srgbClr val="1F1F2E"/>
              </a:buClr>
              <a:buSzPts val="2000"/>
              <a:buFont typeface="Century Gothic"/>
              <a:buChar char="–"/>
              <a:defRPr sz="2000"/>
            </a:lvl2pPr>
            <a:lvl3pPr marL="1371600" lvl="2" indent="-342900" algn="l">
              <a:spcBef>
                <a:spcPts val="360"/>
              </a:spcBef>
              <a:spcAft>
                <a:spcPts val="0"/>
              </a:spcAft>
              <a:buClr>
                <a:srgbClr val="1F1F2E"/>
              </a:buClr>
              <a:buSzPts val="1800"/>
              <a:buFont typeface="Century Gothic"/>
              <a:buChar char="•"/>
              <a:defRPr sz="1800"/>
            </a:lvl3pPr>
            <a:lvl4pPr marL="1828800" lvl="3" indent="-330200" algn="l">
              <a:spcBef>
                <a:spcPts val="320"/>
              </a:spcBef>
              <a:spcAft>
                <a:spcPts val="0"/>
              </a:spcAft>
              <a:buClr>
                <a:srgbClr val="1F1F2E"/>
              </a:buClr>
              <a:buSzPts val="1600"/>
              <a:buFont typeface="Century Gothic"/>
              <a:buChar char="–"/>
              <a:defRPr sz="1600"/>
            </a:lvl4pPr>
            <a:lvl5pPr marL="2286000" lvl="4" indent="-330200" algn="l">
              <a:spcBef>
                <a:spcPts val="320"/>
              </a:spcBef>
              <a:spcAft>
                <a:spcPts val="0"/>
              </a:spcAft>
              <a:buClr>
                <a:srgbClr val="1F1F2E"/>
              </a:buClr>
              <a:buSzPts val="1600"/>
              <a:buFont typeface="Century Gothic"/>
              <a:buChar char="»"/>
              <a:defRPr sz="1600"/>
            </a:lvl5pPr>
            <a:lvl6pPr marL="2743200" lvl="5" indent="-330200" algn="l">
              <a:spcBef>
                <a:spcPts val="320"/>
              </a:spcBef>
              <a:spcAft>
                <a:spcPts val="0"/>
              </a:spcAft>
              <a:buClr>
                <a:srgbClr val="79551B"/>
              </a:buClr>
              <a:buSzPts val="1600"/>
              <a:buFont typeface="Palatino Linotype"/>
              <a:buChar char="»"/>
              <a:defRPr sz="1600"/>
            </a:lvl6pPr>
            <a:lvl7pPr marL="3200400" lvl="6" indent="-330200" algn="l">
              <a:spcBef>
                <a:spcPts val="320"/>
              </a:spcBef>
              <a:spcAft>
                <a:spcPts val="0"/>
              </a:spcAft>
              <a:buClr>
                <a:srgbClr val="79551B"/>
              </a:buClr>
              <a:buSzPts val="1600"/>
              <a:buFont typeface="Palatino Linotype"/>
              <a:buChar char="»"/>
              <a:defRPr sz="1600"/>
            </a:lvl7pPr>
            <a:lvl8pPr marL="3657600" lvl="7" indent="-330200" algn="l">
              <a:spcBef>
                <a:spcPts val="320"/>
              </a:spcBef>
              <a:spcAft>
                <a:spcPts val="0"/>
              </a:spcAft>
              <a:buClr>
                <a:srgbClr val="79551B"/>
              </a:buClr>
              <a:buSzPts val="1600"/>
              <a:buFont typeface="Palatino Linotype"/>
              <a:buChar char="»"/>
              <a:defRPr sz="1600"/>
            </a:lvl8pPr>
            <a:lvl9pPr marL="4114800" lvl="8" indent="-330200" algn="l">
              <a:spcBef>
                <a:spcPts val="320"/>
              </a:spcBef>
              <a:spcAft>
                <a:spcPts val="0"/>
              </a:spcAft>
              <a:buClr>
                <a:srgbClr val="79551B"/>
              </a:buClr>
              <a:buSzPts val="1600"/>
              <a:buFont typeface="Palatino Linotype"/>
              <a:buChar char="»"/>
              <a:defRPr sz="1600"/>
            </a:lvl9pPr>
          </a:lstStyle>
          <a:p>
            <a:endParaRPr/>
          </a:p>
        </p:txBody>
      </p:sp>
      <p:sp>
        <p:nvSpPr>
          <p:cNvPr id="54" name="Google Shape;54;p10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1F1F2E"/>
              </a:buClr>
              <a:buSzPts val="2400"/>
              <a:buFont typeface="Century Gothic"/>
              <a:buNone/>
              <a:defRPr sz="2400" b="1"/>
            </a:lvl1pPr>
            <a:lvl2pPr marL="914400" lvl="1" indent="-228600" algn="l">
              <a:spcBef>
                <a:spcPts val="400"/>
              </a:spcBef>
              <a:spcAft>
                <a:spcPts val="0"/>
              </a:spcAft>
              <a:buClr>
                <a:srgbClr val="1F1F2E"/>
              </a:buClr>
              <a:buSzPts val="2000"/>
              <a:buFont typeface="Century Gothic"/>
              <a:buNone/>
              <a:defRPr sz="2000" b="1"/>
            </a:lvl2pPr>
            <a:lvl3pPr marL="1371600" lvl="2" indent="-228600" algn="l">
              <a:spcBef>
                <a:spcPts val="360"/>
              </a:spcBef>
              <a:spcAft>
                <a:spcPts val="0"/>
              </a:spcAft>
              <a:buClr>
                <a:srgbClr val="1F1F2E"/>
              </a:buClr>
              <a:buSzPts val="1800"/>
              <a:buFont typeface="Century Gothic"/>
              <a:buNone/>
              <a:defRPr sz="1800" b="1"/>
            </a:lvl3pPr>
            <a:lvl4pPr marL="1828800" lvl="3" indent="-228600" algn="l">
              <a:spcBef>
                <a:spcPts val="320"/>
              </a:spcBef>
              <a:spcAft>
                <a:spcPts val="0"/>
              </a:spcAft>
              <a:buClr>
                <a:srgbClr val="1F1F2E"/>
              </a:buClr>
              <a:buSzPts val="1600"/>
              <a:buFont typeface="Century Gothic"/>
              <a:buNone/>
              <a:defRPr sz="1600" b="1"/>
            </a:lvl4pPr>
            <a:lvl5pPr marL="2286000" lvl="4" indent="-228600" algn="l">
              <a:spcBef>
                <a:spcPts val="320"/>
              </a:spcBef>
              <a:spcAft>
                <a:spcPts val="0"/>
              </a:spcAft>
              <a:buClr>
                <a:srgbClr val="1F1F2E"/>
              </a:buClr>
              <a:buSzPts val="1600"/>
              <a:buFont typeface="Century Gothic"/>
              <a:buNone/>
              <a:defRPr sz="1600" b="1"/>
            </a:lvl5pPr>
            <a:lvl6pPr marL="2743200" lvl="5" indent="-228600" algn="l">
              <a:spcBef>
                <a:spcPts val="320"/>
              </a:spcBef>
              <a:spcAft>
                <a:spcPts val="0"/>
              </a:spcAft>
              <a:buClr>
                <a:srgbClr val="79551B"/>
              </a:buClr>
              <a:buSzPts val="1600"/>
              <a:buFont typeface="Palatino Linotype"/>
              <a:buNone/>
              <a:defRPr sz="1600" b="1"/>
            </a:lvl6pPr>
            <a:lvl7pPr marL="3200400" lvl="6" indent="-228600" algn="l">
              <a:spcBef>
                <a:spcPts val="320"/>
              </a:spcBef>
              <a:spcAft>
                <a:spcPts val="0"/>
              </a:spcAft>
              <a:buClr>
                <a:srgbClr val="79551B"/>
              </a:buClr>
              <a:buSzPts val="1600"/>
              <a:buFont typeface="Palatino Linotype"/>
              <a:buNone/>
              <a:defRPr sz="1600" b="1"/>
            </a:lvl7pPr>
            <a:lvl8pPr marL="3657600" lvl="7" indent="-228600" algn="l">
              <a:spcBef>
                <a:spcPts val="320"/>
              </a:spcBef>
              <a:spcAft>
                <a:spcPts val="0"/>
              </a:spcAft>
              <a:buClr>
                <a:srgbClr val="79551B"/>
              </a:buClr>
              <a:buSzPts val="1600"/>
              <a:buFont typeface="Palatino Linotype"/>
              <a:buNone/>
              <a:defRPr sz="1600" b="1"/>
            </a:lvl8pPr>
            <a:lvl9pPr marL="4114800" lvl="8" indent="-228600" algn="l">
              <a:spcBef>
                <a:spcPts val="320"/>
              </a:spcBef>
              <a:spcAft>
                <a:spcPts val="0"/>
              </a:spcAft>
              <a:buClr>
                <a:srgbClr val="79551B"/>
              </a:buClr>
              <a:buSzPts val="1600"/>
              <a:buFont typeface="Palatino Linotype"/>
              <a:buNone/>
              <a:defRPr sz="1600" b="1"/>
            </a:lvl9pPr>
          </a:lstStyle>
          <a:p>
            <a:endParaRPr/>
          </a:p>
        </p:txBody>
      </p:sp>
      <p:sp>
        <p:nvSpPr>
          <p:cNvPr id="55" name="Google Shape;55;p10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1F1F2E"/>
              </a:buClr>
              <a:buSzPts val="2400"/>
              <a:buFont typeface="Century Gothic"/>
              <a:buChar char="•"/>
              <a:defRPr sz="2400"/>
            </a:lvl1pPr>
            <a:lvl2pPr marL="914400" lvl="1" indent="-355600" algn="l">
              <a:spcBef>
                <a:spcPts val="400"/>
              </a:spcBef>
              <a:spcAft>
                <a:spcPts val="0"/>
              </a:spcAft>
              <a:buClr>
                <a:srgbClr val="1F1F2E"/>
              </a:buClr>
              <a:buSzPts val="2000"/>
              <a:buFont typeface="Century Gothic"/>
              <a:buChar char="–"/>
              <a:defRPr sz="2000"/>
            </a:lvl2pPr>
            <a:lvl3pPr marL="1371600" lvl="2" indent="-342900" algn="l">
              <a:spcBef>
                <a:spcPts val="360"/>
              </a:spcBef>
              <a:spcAft>
                <a:spcPts val="0"/>
              </a:spcAft>
              <a:buClr>
                <a:srgbClr val="1F1F2E"/>
              </a:buClr>
              <a:buSzPts val="1800"/>
              <a:buFont typeface="Century Gothic"/>
              <a:buChar char="•"/>
              <a:defRPr sz="1800"/>
            </a:lvl3pPr>
            <a:lvl4pPr marL="1828800" lvl="3" indent="-330200" algn="l">
              <a:spcBef>
                <a:spcPts val="320"/>
              </a:spcBef>
              <a:spcAft>
                <a:spcPts val="0"/>
              </a:spcAft>
              <a:buClr>
                <a:srgbClr val="1F1F2E"/>
              </a:buClr>
              <a:buSzPts val="1600"/>
              <a:buFont typeface="Century Gothic"/>
              <a:buChar char="–"/>
              <a:defRPr sz="1600"/>
            </a:lvl4pPr>
            <a:lvl5pPr marL="2286000" lvl="4" indent="-330200" algn="l">
              <a:spcBef>
                <a:spcPts val="320"/>
              </a:spcBef>
              <a:spcAft>
                <a:spcPts val="0"/>
              </a:spcAft>
              <a:buClr>
                <a:srgbClr val="1F1F2E"/>
              </a:buClr>
              <a:buSzPts val="1600"/>
              <a:buFont typeface="Century Gothic"/>
              <a:buChar char="»"/>
              <a:defRPr sz="1600"/>
            </a:lvl5pPr>
            <a:lvl6pPr marL="2743200" lvl="5" indent="-330200" algn="l">
              <a:spcBef>
                <a:spcPts val="320"/>
              </a:spcBef>
              <a:spcAft>
                <a:spcPts val="0"/>
              </a:spcAft>
              <a:buClr>
                <a:srgbClr val="79551B"/>
              </a:buClr>
              <a:buSzPts val="1600"/>
              <a:buFont typeface="Palatino Linotype"/>
              <a:buChar char="»"/>
              <a:defRPr sz="1600"/>
            </a:lvl6pPr>
            <a:lvl7pPr marL="3200400" lvl="6" indent="-330200" algn="l">
              <a:spcBef>
                <a:spcPts val="320"/>
              </a:spcBef>
              <a:spcAft>
                <a:spcPts val="0"/>
              </a:spcAft>
              <a:buClr>
                <a:srgbClr val="79551B"/>
              </a:buClr>
              <a:buSzPts val="1600"/>
              <a:buFont typeface="Palatino Linotype"/>
              <a:buChar char="»"/>
              <a:defRPr sz="1600"/>
            </a:lvl7pPr>
            <a:lvl8pPr marL="3657600" lvl="7" indent="-330200" algn="l">
              <a:spcBef>
                <a:spcPts val="320"/>
              </a:spcBef>
              <a:spcAft>
                <a:spcPts val="0"/>
              </a:spcAft>
              <a:buClr>
                <a:srgbClr val="79551B"/>
              </a:buClr>
              <a:buSzPts val="1600"/>
              <a:buFont typeface="Palatino Linotype"/>
              <a:buChar char="»"/>
              <a:defRPr sz="1600"/>
            </a:lvl8pPr>
            <a:lvl9pPr marL="4114800" lvl="8" indent="-330200" algn="l">
              <a:spcBef>
                <a:spcPts val="320"/>
              </a:spcBef>
              <a:spcAft>
                <a:spcPts val="0"/>
              </a:spcAft>
              <a:buClr>
                <a:srgbClr val="79551B"/>
              </a:buClr>
              <a:buSzPts val="1600"/>
              <a:buFont typeface="Palatino Linotype"/>
              <a:buChar char="»"/>
              <a:defRPr sz="1600"/>
            </a:lvl9pPr>
          </a:lstStyle>
          <a:p>
            <a:endParaRPr/>
          </a:p>
        </p:txBody>
      </p:sp>
      <p:sp>
        <p:nvSpPr>
          <p:cNvPr id="56" name="Google Shape;56;p100"/>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0"/>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1"/>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1"/>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1F1F2E"/>
              </a:buClr>
              <a:buSzPts val="3200"/>
              <a:buFont typeface="Century Gothic"/>
              <a:buChar char="•"/>
              <a:defRPr sz="3200"/>
            </a:lvl1pPr>
            <a:lvl2pPr marL="914400" lvl="1" indent="-406400" algn="l">
              <a:spcBef>
                <a:spcPts val="560"/>
              </a:spcBef>
              <a:spcAft>
                <a:spcPts val="0"/>
              </a:spcAft>
              <a:buClr>
                <a:srgbClr val="1F1F2E"/>
              </a:buClr>
              <a:buSzPts val="2800"/>
              <a:buFont typeface="Century Gothic"/>
              <a:buChar char="–"/>
              <a:defRPr sz="2800"/>
            </a:lvl2pPr>
            <a:lvl3pPr marL="1371600" lvl="2" indent="-381000" algn="l">
              <a:spcBef>
                <a:spcPts val="480"/>
              </a:spcBef>
              <a:spcAft>
                <a:spcPts val="0"/>
              </a:spcAft>
              <a:buClr>
                <a:srgbClr val="1F1F2E"/>
              </a:buClr>
              <a:buSzPts val="2400"/>
              <a:buFont typeface="Century Gothic"/>
              <a:buChar char="•"/>
              <a:defRPr sz="2400"/>
            </a:lvl3pPr>
            <a:lvl4pPr marL="1828800" lvl="3" indent="-355600" algn="l">
              <a:spcBef>
                <a:spcPts val="400"/>
              </a:spcBef>
              <a:spcAft>
                <a:spcPts val="0"/>
              </a:spcAft>
              <a:buClr>
                <a:srgbClr val="1F1F2E"/>
              </a:buClr>
              <a:buSzPts val="2000"/>
              <a:buFont typeface="Century Gothic"/>
              <a:buChar char="–"/>
              <a:defRPr sz="2000"/>
            </a:lvl4pPr>
            <a:lvl5pPr marL="2286000" lvl="4" indent="-355600" algn="l">
              <a:spcBef>
                <a:spcPts val="400"/>
              </a:spcBef>
              <a:spcAft>
                <a:spcPts val="0"/>
              </a:spcAft>
              <a:buClr>
                <a:srgbClr val="1F1F2E"/>
              </a:buClr>
              <a:buSzPts val="2000"/>
              <a:buFont typeface="Century Gothic"/>
              <a:buChar char="»"/>
              <a:defRPr sz="2000"/>
            </a:lvl5pPr>
            <a:lvl6pPr marL="2743200" lvl="5" indent="-355600" algn="l">
              <a:spcBef>
                <a:spcPts val="400"/>
              </a:spcBef>
              <a:spcAft>
                <a:spcPts val="0"/>
              </a:spcAft>
              <a:buClr>
                <a:srgbClr val="79551B"/>
              </a:buClr>
              <a:buSzPts val="2000"/>
              <a:buFont typeface="Palatino Linotype"/>
              <a:buChar char="»"/>
              <a:defRPr sz="2000"/>
            </a:lvl6pPr>
            <a:lvl7pPr marL="3200400" lvl="6" indent="-355600" algn="l">
              <a:spcBef>
                <a:spcPts val="400"/>
              </a:spcBef>
              <a:spcAft>
                <a:spcPts val="0"/>
              </a:spcAft>
              <a:buClr>
                <a:srgbClr val="79551B"/>
              </a:buClr>
              <a:buSzPts val="2000"/>
              <a:buFont typeface="Palatino Linotype"/>
              <a:buChar char="»"/>
              <a:defRPr sz="2000"/>
            </a:lvl7pPr>
            <a:lvl8pPr marL="3657600" lvl="7" indent="-355600" algn="l">
              <a:spcBef>
                <a:spcPts val="400"/>
              </a:spcBef>
              <a:spcAft>
                <a:spcPts val="0"/>
              </a:spcAft>
              <a:buClr>
                <a:srgbClr val="79551B"/>
              </a:buClr>
              <a:buSzPts val="2000"/>
              <a:buFont typeface="Palatino Linotype"/>
              <a:buChar char="»"/>
              <a:defRPr sz="2000"/>
            </a:lvl8pPr>
            <a:lvl9pPr marL="4114800" lvl="8" indent="-355600" algn="l">
              <a:spcBef>
                <a:spcPts val="400"/>
              </a:spcBef>
              <a:spcAft>
                <a:spcPts val="0"/>
              </a:spcAft>
              <a:buClr>
                <a:srgbClr val="79551B"/>
              </a:buClr>
              <a:buSzPts val="2000"/>
              <a:buFont typeface="Palatino Linotype"/>
              <a:buChar char="»"/>
              <a:defRPr sz="2000"/>
            </a:lvl9pPr>
          </a:lstStyle>
          <a:p>
            <a:endParaRPr/>
          </a:p>
        </p:txBody>
      </p:sp>
      <p:sp>
        <p:nvSpPr>
          <p:cNvPr id="62" name="Google Shape;62;p10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1F1F2E"/>
              </a:buClr>
              <a:buSzPts val="1400"/>
              <a:buFont typeface="Century Gothic"/>
              <a:buNone/>
              <a:defRPr sz="1400"/>
            </a:lvl1pPr>
            <a:lvl2pPr marL="914400" lvl="1" indent="-228600" algn="l">
              <a:spcBef>
                <a:spcPts val="240"/>
              </a:spcBef>
              <a:spcAft>
                <a:spcPts val="0"/>
              </a:spcAft>
              <a:buClr>
                <a:srgbClr val="1F1F2E"/>
              </a:buClr>
              <a:buSzPts val="1200"/>
              <a:buFont typeface="Century Gothic"/>
              <a:buNone/>
              <a:defRPr sz="1200"/>
            </a:lvl2pPr>
            <a:lvl3pPr marL="1371600" lvl="2" indent="-228600" algn="l">
              <a:spcBef>
                <a:spcPts val="200"/>
              </a:spcBef>
              <a:spcAft>
                <a:spcPts val="0"/>
              </a:spcAft>
              <a:buClr>
                <a:srgbClr val="1F1F2E"/>
              </a:buClr>
              <a:buSzPts val="1000"/>
              <a:buFont typeface="Century Gothic"/>
              <a:buNone/>
              <a:defRPr sz="1000"/>
            </a:lvl3pPr>
            <a:lvl4pPr marL="1828800" lvl="3" indent="-228600" algn="l">
              <a:spcBef>
                <a:spcPts val="180"/>
              </a:spcBef>
              <a:spcAft>
                <a:spcPts val="0"/>
              </a:spcAft>
              <a:buClr>
                <a:srgbClr val="1F1F2E"/>
              </a:buClr>
              <a:buSzPts val="900"/>
              <a:buFont typeface="Century Gothic"/>
              <a:buNone/>
              <a:defRPr sz="900"/>
            </a:lvl4pPr>
            <a:lvl5pPr marL="2286000" lvl="4" indent="-228600" algn="l">
              <a:spcBef>
                <a:spcPts val="180"/>
              </a:spcBef>
              <a:spcAft>
                <a:spcPts val="0"/>
              </a:spcAft>
              <a:buClr>
                <a:srgbClr val="1F1F2E"/>
              </a:buClr>
              <a:buSzPts val="900"/>
              <a:buFont typeface="Century Gothic"/>
              <a:buNone/>
              <a:defRPr sz="900"/>
            </a:lvl5pPr>
            <a:lvl6pPr marL="2743200" lvl="5" indent="-228600" algn="l">
              <a:spcBef>
                <a:spcPts val="180"/>
              </a:spcBef>
              <a:spcAft>
                <a:spcPts val="0"/>
              </a:spcAft>
              <a:buClr>
                <a:srgbClr val="79551B"/>
              </a:buClr>
              <a:buSzPts val="900"/>
              <a:buFont typeface="Palatino Linotype"/>
              <a:buNone/>
              <a:defRPr sz="900"/>
            </a:lvl6pPr>
            <a:lvl7pPr marL="3200400" lvl="6" indent="-228600" algn="l">
              <a:spcBef>
                <a:spcPts val="180"/>
              </a:spcBef>
              <a:spcAft>
                <a:spcPts val="0"/>
              </a:spcAft>
              <a:buClr>
                <a:srgbClr val="79551B"/>
              </a:buClr>
              <a:buSzPts val="900"/>
              <a:buFont typeface="Palatino Linotype"/>
              <a:buNone/>
              <a:defRPr sz="900"/>
            </a:lvl7pPr>
            <a:lvl8pPr marL="3657600" lvl="7" indent="-228600" algn="l">
              <a:spcBef>
                <a:spcPts val="180"/>
              </a:spcBef>
              <a:spcAft>
                <a:spcPts val="0"/>
              </a:spcAft>
              <a:buClr>
                <a:srgbClr val="79551B"/>
              </a:buClr>
              <a:buSzPts val="900"/>
              <a:buFont typeface="Palatino Linotype"/>
              <a:buNone/>
              <a:defRPr sz="900"/>
            </a:lvl8pPr>
            <a:lvl9pPr marL="4114800" lvl="8" indent="-228600" algn="l">
              <a:spcBef>
                <a:spcPts val="180"/>
              </a:spcBef>
              <a:spcAft>
                <a:spcPts val="0"/>
              </a:spcAft>
              <a:buClr>
                <a:srgbClr val="79551B"/>
              </a:buClr>
              <a:buSzPts val="900"/>
              <a:buFont typeface="Palatino Linotype"/>
              <a:buNone/>
              <a:defRPr sz="900"/>
            </a:lvl9pPr>
          </a:lstStyle>
          <a:p>
            <a:endParaRPr/>
          </a:p>
        </p:txBody>
      </p:sp>
      <p:sp>
        <p:nvSpPr>
          <p:cNvPr id="63" name="Google Shape;63;p101"/>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1"/>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2"/>
          <p:cNvSpPr>
            <a:spLocks noGrp="1"/>
          </p:cNvSpPr>
          <p:nvPr>
            <p:ph type="pic" idx="2"/>
          </p:nvPr>
        </p:nvSpPr>
        <p:spPr>
          <a:xfrm>
            <a:off x="2389717" y="612775"/>
            <a:ext cx="7315200" cy="4114800"/>
          </a:xfrm>
          <a:prstGeom prst="rect">
            <a:avLst/>
          </a:prstGeom>
          <a:noFill/>
          <a:ln>
            <a:noFill/>
          </a:ln>
        </p:spPr>
      </p:sp>
      <p:sp>
        <p:nvSpPr>
          <p:cNvPr id="69" name="Google Shape;69;p10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1F1F2E"/>
              </a:buClr>
              <a:buSzPts val="1400"/>
              <a:buFont typeface="Century Gothic"/>
              <a:buNone/>
              <a:defRPr sz="1400"/>
            </a:lvl1pPr>
            <a:lvl2pPr marL="914400" lvl="1" indent="-228600" algn="l">
              <a:spcBef>
                <a:spcPts val="240"/>
              </a:spcBef>
              <a:spcAft>
                <a:spcPts val="0"/>
              </a:spcAft>
              <a:buClr>
                <a:srgbClr val="1F1F2E"/>
              </a:buClr>
              <a:buSzPts val="1200"/>
              <a:buFont typeface="Century Gothic"/>
              <a:buNone/>
              <a:defRPr sz="1200"/>
            </a:lvl2pPr>
            <a:lvl3pPr marL="1371600" lvl="2" indent="-228600" algn="l">
              <a:spcBef>
                <a:spcPts val="200"/>
              </a:spcBef>
              <a:spcAft>
                <a:spcPts val="0"/>
              </a:spcAft>
              <a:buClr>
                <a:srgbClr val="1F1F2E"/>
              </a:buClr>
              <a:buSzPts val="1000"/>
              <a:buFont typeface="Century Gothic"/>
              <a:buNone/>
              <a:defRPr sz="1000"/>
            </a:lvl3pPr>
            <a:lvl4pPr marL="1828800" lvl="3" indent="-228600" algn="l">
              <a:spcBef>
                <a:spcPts val="180"/>
              </a:spcBef>
              <a:spcAft>
                <a:spcPts val="0"/>
              </a:spcAft>
              <a:buClr>
                <a:srgbClr val="1F1F2E"/>
              </a:buClr>
              <a:buSzPts val="900"/>
              <a:buFont typeface="Century Gothic"/>
              <a:buNone/>
              <a:defRPr sz="900"/>
            </a:lvl4pPr>
            <a:lvl5pPr marL="2286000" lvl="4" indent="-228600" algn="l">
              <a:spcBef>
                <a:spcPts val="180"/>
              </a:spcBef>
              <a:spcAft>
                <a:spcPts val="0"/>
              </a:spcAft>
              <a:buClr>
                <a:srgbClr val="1F1F2E"/>
              </a:buClr>
              <a:buSzPts val="900"/>
              <a:buFont typeface="Century Gothic"/>
              <a:buNone/>
              <a:defRPr sz="900"/>
            </a:lvl5pPr>
            <a:lvl6pPr marL="2743200" lvl="5" indent="-228600" algn="l">
              <a:spcBef>
                <a:spcPts val="180"/>
              </a:spcBef>
              <a:spcAft>
                <a:spcPts val="0"/>
              </a:spcAft>
              <a:buClr>
                <a:srgbClr val="79551B"/>
              </a:buClr>
              <a:buSzPts val="900"/>
              <a:buFont typeface="Palatino Linotype"/>
              <a:buNone/>
              <a:defRPr sz="900"/>
            </a:lvl6pPr>
            <a:lvl7pPr marL="3200400" lvl="6" indent="-228600" algn="l">
              <a:spcBef>
                <a:spcPts val="180"/>
              </a:spcBef>
              <a:spcAft>
                <a:spcPts val="0"/>
              </a:spcAft>
              <a:buClr>
                <a:srgbClr val="79551B"/>
              </a:buClr>
              <a:buSzPts val="900"/>
              <a:buFont typeface="Palatino Linotype"/>
              <a:buNone/>
              <a:defRPr sz="900"/>
            </a:lvl7pPr>
            <a:lvl8pPr marL="3657600" lvl="7" indent="-228600" algn="l">
              <a:spcBef>
                <a:spcPts val="180"/>
              </a:spcBef>
              <a:spcAft>
                <a:spcPts val="0"/>
              </a:spcAft>
              <a:buClr>
                <a:srgbClr val="79551B"/>
              </a:buClr>
              <a:buSzPts val="900"/>
              <a:buFont typeface="Palatino Linotype"/>
              <a:buNone/>
              <a:defRPr sz="900"/>
            </a:lvl8pPr>
            <a:lvl9pPr marL="4114800" lvl="8" indent="-228600" algn="l">
              <a:spcBef>
                <a:spcPts val="180"/>
              </a:spcBef>
              <a:spcAft>
                <a:spcPts val="0"/>
              </a:spcAft>
              <a:buClr>
                <a:srgbClr val="79551B"/>
              </a:buClr>
              <a:buSzPts val="900"/>
              <a:buFont typeface="Palatino Linotype"/>
              <a:buNone/>
              <a:defRPr sz="900"/>
            </a:lvl9pPr>
          </a:lstStyle>
          <a:p>
            <a:endParaRPr/>
          </a:p>
        </p:txBody>
      </p:sp>
      <p:sp>
        <p:nvSpPr>
          <p:cNvPr id="70" name="Google Shape;70;p102"/>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2"/>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200">
                <a:solidFill>
                  <a:srgbClr val="79551B"/>
                </a:solidFill>
                <a:latin typeface="Palatino Linotype"/>
                <a:ea typeface="Palatino Linotype"/>
                <a:cs typeface="Palatino Linotype"/>
                <a:sym typeface="Palatino Linotype"/>
              </a:defRPr>
            </a:lvl1pPr>
            <a:lvl2pPr marL="0" lvl="1" indent="0" algn="r">
              <a:spcBef>
                <a:spcPts val="0"/>
              </a:spcBef>
              <a:spcAft>
                <a:spcPts val="0"/>
              </a:spcAft>
              <a:buNone/>
              <a:defRPr sz="1200">
                <a:solidFill>
                  <a:srgbClr val="79551B"/>
                </a:solidFill>
                <a:latin typeface="Palatino Linotype"/>
                <a:ea typeface="Palatino Linotype"/>
                <a:cs typeface="Palatino Linotype"/>
                <a:sym typeface="Palatino Linotype"/>
              </a:defRPr>
            </a:lvl2pPr>
            <a:lvl3pPr marL="0" lvl="2" indent="0" algn="r">
              <a:spcBef>
                <a:spcPts val="0"/>
              </a:spcBef>
              <a:spcAft>
                <a:spcPts val="0"/>
              </a:spcAft>
              <a:buNone/>
              <a:defRPr sz="1200">
                <a:solidFill>
                  <a:srgbClr val="79551B"/>
                </a:solidFill>
                <a:latin typeface="Palatino Linotype"/>
                <a:ea typeface="Palatino Linotype"/>
                <a:cs typeface="Palatino Linotype"/>
                <a:sym typeface="Palatino Linotype"/>
              </a:defRPr>
            </a:lvl3pPr>
            <a:lvl4pPr marL="0" lvl="3" indent="0" algn="r">
              <a:spcBef>
                <a:spcPts val="0"/>
              </a:spcBef>
              <a:spcAft>
                <a:spcPts val="0"/>
              </a:spcAft>
              <a:buNone/>
              <a:defRPr sz="1200">
                <a:solidFill>
                  <a:srgbClr val="79551B"/>
                </a:solidFill>
                <a:latin typeface="Palatino Linotype"/>
                <a:ea typeface="Palatino Linotype"/>
                <a:cs typeface="Palatino Linotype"/>
                <a:sym typeface="Palatino Linotype"/>
              </a:defRPr>
            </a:lvl4pPr>
            <a:lvl5pPr marL="0" lvl="4" indent="0" algn="r">
              <a:spcBef>
                <a:spcPts val="0"/>
              </a:spcBef>
              <a:spcAft>
                <a:spcPts val="0"/>
              </a:spcAft>
              <a:buNone/>
              <a:defRPr sz="1200">
                <a:solidFill>
                  <a:srgbClr val="79551B"/>
                </a:solidFill>
                <a:latin typeface="Palatino Linotype"/>
                <a:ea typeface="Palatino Linotype"/>
                <a:cs typeface="Palatino Linotype"/>
                <a:sym typeface="Palatino Linotype"/>
              </a:defRPr>
            </a:lvl5pPr>
            <a:lvl6pPr marL="0" lvl="5" indent="0" algn="r">
              <a:spcBef>
                <a:spcPts val="0"/>
              </a:spcBef>
              <a:spcAft>
                <a:spcPts val="0"/>
              </a:spcAft>
              <a:buNone/>
              <a:defRPr sz="1200">
                <a:solidFill>
                  <a:srgbClr val="79551B"/>
                </a:solidFill>
                <a:latin typeface="Palatino Linotype"/>
                <a:ea typeface="Palatino Linotype"/>
                <a:cs typeface="Palatino Linotype"/>
                <a:sym typeface="Palatino Linotype"/>
              </a:defRPr>
            </a:lvl6pPr>
            <a:lvl7pPr marL="0" lvl="6" indent="0" algn="r">
              <a:spcBef>
                <a:spcPts val="0"/>
              </a:spcBef>
              <a:spcAft>
                <a:spcPts val="0"/>
              </a:spcAft>
              <a:buNone/>
              <a:defRPr sz="1200">
                <a:solidFill>
                  <a:srgbClr val="79551B"/>
                </a:solidFill>
                <a:latin typeface="Palatino Linotype"/>
                <a:ea typeface="Palatino Linotype"/>
                <a:cs typeface="Palatino Linotype"/>
                <a:sym typeface="Palatino Linotype"/>
              </a:defRPr>
            </a:lvl7pPr>
            <a:lvl8pPr marL="0" lvl="7" indent="0" algn="r">
              <a:spcBef>
                <a:spcPts val="0"/>
              </a:spcBef>
              <a:spcAft>
                <a:spcPts val="0"/>
              </a:spcAft>
              <a:buNone/>
              <a:defRPr sz="1200">
                <a:solidFill>
                  <a:srgbClr val="79551B"/>
                </a:solidFill>
                <a:latin typeface="Palatino Linotype"/>
                <a:ea typeface="Palatino Linotype"/>
                <a:cs typeface="Palatino Linotype"/>
                <a:sym typeface="Palatino Linotype"/>
              </a:defRPr>
            </a:lvl8pPr>
            <a:lvl9pPr marL="0" lvl="8" indent="0" algn="r">
              <a:spcBef>
                <a:spcPts val="0"/>
              </a:spcBef>
              <a:spcAft>
                <a:spcPts val="0"/>
              </a:spcAft>
              <a:buNone/>
              <a:defRPr sz="1200">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93"/>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1F1F2E"/>
                </a:solidFill>
                <a:latin typeface="Century Gothic"/>
                <a:ea typeface="Century Gothic"/>
                <a:cs typeface="Century Gothic"/>
                <a:sym typeface="Century Gothic"/>
              </a:defRPr>
            </a:lvl1pPr>
            <a:lvl2pPr marR="0" lvl="1"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2pPr>
            <a:lvl3pPr marR="0" lvl="2"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3pPr>
            <a:lvl4pPr marR="0" lvl="3"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4pPr>
            <a:lvl5pPr marR="0" lvl="4"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5pPr>
            <a:lvl6pPr marR="0" lvl="5"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6pPr>
            <a:lvl7pPr marR="0" lvl="6"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7pPr>
            <a:lvl8pPr marR="0" lvl="7"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8pPr>
            <a:lvl9pPr marR="0" lvl="8" algn="l" rtl="0">
              <a:spcBef>
                <a:spcPts val="0"/>
              </a:spcBef>
              <a:spcAft>
                <a:spcPts val="0"/>
              </a:spcAft>
              <a:buSzPts val="1400"/>
              <a:buNone/>
              <a:defRPr sz="3200" b="0" i="0" u="none" strike="noStrike" cap="none">
                <a:solidFill>
                  <a:srgbClr val="79551B"/>
                </a:solidFill>
                <a:latin typeface="Palatino Linotype"/>
                <a:ea typeface="Palatino Linotype"/>
                <a:cs typeface="Palatino Linotype"/>
                <a:sym typeface="Palatino Linotype"/>
              </a:defRPr>
            </a:lvl9pPr>
          </a:lstStyle>
          <a:p>
            <a:endParaRPr/>
          </a:p>
        </p:txBody>
      </p:sp>
      <p:sp>
        <p:nvSpPr>
          <p:cNvPr id="11" name="Google Shape;11;p93"/>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1F1F2E"/>
              </a:buClr>
              <a:buSzPts val="2800"/>
              <a:buFont typeface="Century Gothic"/>
              <a:buChar char="•"/>
              <a:defRPr sz="2800" b="0" i="0" u="none" strike="noStrike" cap="none">
                <a:solidFill>
                  <a:srgbClr val="1F1F2E"/>
                </a:solidFill>
                <a:latin typeface="Century Gothic"/>
                <a:ea typeface="Century Gothic"/>
                <a:cs typeface="Century Gothic"/>
                <a:sym typeface="Century Gothic"/>
              </a:defRPr>
            </a:lvl1pPr>
            <a:lvl2pPr marL="914400" marR="0" lvl="1" indent="-381000" algn="l" rtl="0">
              <a:spcBef>
                <a:spcPts val="480"/>
              </a:spcBef>
              <a:spcAft>
                <a:spcPts val="0"/>
              </a:spcAft>
              <a:buClr>
                <a:srgbClr val="1F1F2E"/>
              </a:buClr>
              <a:buSzPts val="2400"/>
              <a:buFont typeface="Century Gothic"/>
              <a:buChar char="–"/>
              <a:defRPr sz="2400" b="0" i="0" u="none" strike="noStrike" cap="none">
                <a:solidFill>
                  <a:srgbClr val="1F1F2E"/>
                </a:solidFill>
                <a:latin typeface="Century Gothic"/>
                <a:ea typeface="Century Gothic"/>
                <a:cs typeface="Century Gothic"/>
                <a:sym typeface="Century Gothic"/>
              </a:defRPr>
            </a:lvl2pPr>
            <a:lvl3pPr marL="1371600" marR="0" lvl="2" indent="-355600" algn="l" rtl="0">
              <a:spcBef>
                <a:spcPts val="400"/>
              </a:spcBef>
              <a:spcAft>
                <a:spcPts val="0"/>
              </a:spcAft>
              <a:buClr>
                <a:srgbClr val="1F1F2E"/>
              </a:buClr>
              <a:buSzPts val="2000"/>
              <a:buFont typeface="Century Gothic"/>
              <a:buChar char="•"/>
              <a:defRPr sz="2000" b="0" i="0" u="none" strike="noStrike" cap="none">
                <a:solidFill>
                  <a:srgbClr val="1F1F2E"/>
                </a:solidFill>
                <a:latin typeface="Century Gothic"/>
                <a:ea typeface="Century Gothic"/>
                <a:cs typeface="Century Gothic"/>
                <a:sym typeface="Century Gothic"/>
              </a:defRPr>
            </a:lvl3pPr>
            <a:lvl4pPr marL="1828800" marR="0" lvl="3" indent="-342900" algn="l" rtl="0">
              <a:spcBef>
                <a:spcPts val="360"/>
              </a:spcBef>
              <a:spcAft>
                <a:spcPts val="0"/>
              </a:spcAft>
              <a:buClr>
                <a:srgbClr val="1F1F2E"/>
              </a:buClr>
              <a:buSzPts val="1800"/>
              <a:buFont typeface="Century Gothic"/>
              <a:buChar char="–"/>
              <a:defRPr sz="1800" b="0" i="0" u="none" strike="noStrike" cap="none">
                <a:solidFill>
                  <a:srgbClr val="1F1F2E"/>
                </a:solidFill>
                <a:latin typeface="Century Gothic"/>
                <a:ea typeface="Century Gothic"/>
                <a:cs typeface="Century Gothic"/>
                <a:sym typeface="Century Gothic"/>
              </a:defRPr>
            </a:lvl4pPr>
            <a:lvl5pPr marL="2286000" marR="0" lvl="4" indent="-330200" algn="l" rtl="0">
              <a:spcBef>
                <a:spcPts val="320"/>
              </a:spcBef>
              <a:spcAft>
                <a:spcPts val="0"/>
              </a:spcAft>
              <a:buClr>
                <a:srgbClr val="1F1F2E"/>
              </a:buClr>
              <a:buSzPts val="1600"/>
              <a:buFont typeface="Century Gothic"/>
              <a:buChar char="»"/>
              <a:defRPr sz="1600" b="0" i="0" u="none" strike="noStrike" cap="none">
                <a:solidFill>
                  <a:srgbClr val="1F1F2E"/>
                </a:solidFill>
                <a:latin typeface="Century Gothic"/>
                <a:ea typeface="Century Gothic"/>
                <a:cs typeface="Century Gothic"/>
                <a:sym typeface="Century Gothic"/>
              </a:defRPr>
            </a:lvl5pPr>
            <a:lvl6pPr marL="2743200" marR="0" lvl="5" indent="-330200" algn="l" rtl="0">
              <a:spcBef>
                <a:spcPts val="320"/>
              </a:spcBef>
              <a:spcAft>
                <a:spcPts val="0"/>
              </a:spcAft>
              <a:buClr>
                <a:srgbClr val="79551B"/>
              </a:buClr>
              <a:buSzPts val="1600"/>
              <a:buFont typeface="Palatino Linotype"/>
              <a:buChar char="»"/>
              <a:defRPr sz="1600" b="0" i="0" u="none" strike="noStrike" cap="none">
                <a:solidFill>
                  <a:srgbClr val="79551B"/>
                </a:solidFill>
                <a:latin typeface="Palatino Linotype"/>
                <a:ea typeface="Palatino Linotype"/>
                <a:cs typeface="Palatino Linotype"/>
                <a:sym typeface="Palatino Linotype"/>
              </a:defRPr>
            </a:lvl6pPr>
            <a:lvl7pPr marL="3200400" marR="0" lvl="6" indent="-330200" algn="l" rtl="0">
              <a:spcBef>
                <a:spcPts val="320"/>
              </a:spcBef>
              <a:spcAft>
                <a:spcPts val="0"/>
              </a:spcAft>
              <a:buClr>
                <a:srgbClr val="79551B"/>
              </a:buClr>
              <a:buSzPts val="1600"/>
              <a:buFont typeface="Palatino Linotype"/>
              <a:buChar char="»"/>
              <a:defRPr sz="1600" b="0" i="0" u="none" strike="noStrike" cap="none">
                <a:solidFill>
                  <a:srgbClr val="79551B"/>
                </a:solidFill>
                <a:latin typeface="Palatino Linotype"/>
                <a:ea typeface="Palatino Linotype"/>
                <a:cs typeface="Palatino Linotype"/>
                <a:sym typeface="Palatino Linotype"/>
              </a:defRPr>
            </a:lvl7pPr>
            <a:lvl8pPr marL="3657600" marR="0" lvl="7" indent="-330200" algn="l" rtl="0">
              <a:spcBef>
                <a:spcPts val="320"/>
              </a:spcBef>
              <a:spcAft>
                <a:spcPts val="0"/>
              </a:spcAft>
              <a:buClr>
                <a:srgbClr val="79551B"/>
              </a:buClr>
              <a:buSzPts val="1600"/>
              <a:buFont typeface="Palatino Linotype"/>
              <a:buChar char="»"/>
              <a:defRPr sz="1600" b="0" i="0" u="none" strike="noStrike" cap="none">
                <a:solidFill>
                  <a:srgbClr val="79551B"/>
                </a:solidFill>
                <a:latin typeface="Palatino Linotype"/>
                <a:ea typeface="Palatino Linotype"/>
                <a:cs typeface="Palatino Linotype"/>
                <a:sym typeface="Palatino Linotype"/>
              </a:defRPr>
            </a:lvl8pPr>
            <a:lvl9pPr marL="4114800" marR="0" lvl="8" indent="-330200" algn="l" rtl="0">
              <a:spcBef>
                <a:spcPts val="320"/>
              </a:spcBef>
              <a:spcAft>
                <a:spcPts val="0"/>
              </a:spcAft>
              <a:buClr>
                <a:srgbClr val="79551B"/>
              </a:buClr>
              <a:buSzPts val="1600"/>
              <a:buFont typeface="Palatino Linotype"/>
              <a:buChar char="»"/>
              <a:defRPr sz="1600" b="0" i="0" u="none" strike="noStrike" cap="none">
                <a:solidFill>
                  <a:srgbClr val="79551B"/>
                </a:solidFill>
                <a:latin typeface="Palatino Linotype"/>
                <a:ea typeface="Palatino Linotype"/>
                <a:cs typeface="Palatino Linotype"/>
                <a:sym typeface="Palatino Linotype"/>
              </a:defRPr>
            </a:lvl9pPr>
          </a:lstStyle>
          <a:p>
            <a:endParaRPr/>
          </a:p>
        </p:txBody>
      </p:sp>
      <p:sp>
        <p:nvSpPr>
          <p:cNvPr id="12" name="Google Shape;12;p93"/>
          <p:cNvSpPr txBox="1">
            <a:spLocks noGrp="1"/>
          </p:cNvSpPr>
          <p:nvPr>
            <p:ph type="dt" idx="10"/>
          </p:nvPr>
        </p:nvSpPr>
        <p:spPr>
          <a:xfrm>
            <a:off x="1219200" y="5886450"/>
            <a:ext cx="2336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rgbClr val="79551B"/>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93"/>
          <p:cNvSpPr txBox="1">
            <a:spLocks noGrp="1"/>
          </p:cNvSpPr>
          <p:nvPr>
            <p:ph type="ftr" idx="11"/>
          </p:nvPr>
        </p:nvSpPr>
        <p:spPr>
          <a:xfrm>
            <a:off x="4165600" y="5886450"/>
            <a:ext cx="3860800" cy="381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0" i="0" u="none" strike="noStrike" cap="none">
                <a:solidFill>
                  <a:srgbClr val="79551B"/>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9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1pPr>
            <a:lvl2pPr marL="0" marR="0" lvl="1"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2pPr>
            <a:lvl3pPr marL="0" marR="0" lvl="2"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3pPr>
            <a:lvl4pPr marL="0" marR="0" lvl="3"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4pPr>
            <a:lvl5pPr marL="0" marR="0" lvl="4"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5pPr>
            <a:lvl6pPr marL="0" marR="0" lvl="5"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6pPr>
            <a:lvl7pPr marL="0" marR="0" lvl="6"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7pPr>
            <a:lvl8pPr marL="0" marR="0" lvl="7"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8pPr>
            <a:lvl9pPr marL="0" marR="0" lvl="8" indent="0" algn="r" rtl="0">
              <a:spcBef>
                <a:spcPts val="0"/>
              </a:spcBef>
              <a:spcAft>
                <a:spcPts val="0"/>
              </a:spcAft>
              <a:buNone/>
              <a:defRPr sz="1200" b="0" i="0" u="none" strike="noStrike" cap="none">
                <a:solidFill>
                  <a:srgbClr val="79551B"/>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1.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3.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3657600" y="1752600"/>
            <a:ext cx="73152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Evolution</a:t>
            </a:r>
            <a:endParaRPr/>
          </a:p>
        </p:txBody>
      </p:sp>
      <p:sp>
        <p:nvSpPr>
          <p:cNvPr id="90" name="Google Shape;90;p1"/>
          <p:cNvSpPr txBox="1">
            <a:spLocks noGrp="1"/>
          </p:cNvSpPr>
          <p:nvPr>
            <p:ph type="subTitle" idx="1"/>
          </p:nvPr>
        </p:nvSpPr>
        <p:spPr>
          <a:xfrm>
            <a:off x="3657600" y="2743200"/>
            <a:ext cx="73152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F1F2E"/>
              </a:buClr>
              <a:buSzPts val="2000"/>
              <a:buFont typeface="Century Gothic"/>
              <a:buNone/>
            </a:pPr>
            <a:r>
              <a:rPr lang="en-US" dirty="0"/>
              <a:t>Chapter </a:t>
            </a:r>
            <a:r>
              <a:rPr lang="en-US" dirty="0" smtClean="0"/>
              <a:t>10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Maintenance</a:t>
            </a:r>
            <a:endParaRPr/>
          </a:p>
        </p:txBody>
      </p:sp>
      <p:pic>
        <p:nvPicPr>
          <p:cNvPr id="189" name="Google Shape;189;p10" descr="http://www.strategicdriven.com/wp-content/uploads/2013/05/stick-figure-at-desk-monitoring-strategy.jpg"/>
          <p:cNvPicPr preferRelativeResize="0"/>
          <p:nvPr/>
        </p:nvPicPr>
        <p:blipFill rotWithShape="1">
          <a:blip r:embed="rId3">
            <a:alphaModFix/>
          </a:blip>
          <a:srcRect/>
          <a:stretch/>
        </p:blipFill>
        <p:spPr>
          <a:xfrm>
            <a:off x="7167570" y="3214687"/>
            <a:ext cx="1943100" cy="2352675"/>
          </a:xfrm>
          <a:prstGeom prst="rect">
            <a:avLst/>
          </a:prstGeom>
          <a:noFill/>
          <a:ln>
            <a:noFill/>
          </a:ln>
        </p:spPr>
      </p:pic>
      <p:sp>
        <p:nvSpPr>
          <p:cNvPr id="190" name="Google Shape;190;p10"/>
          <p:cNvSpPr txBox="1"/>
          <p:nvPr/>
        </p:nvSpPr>
        <p:spPr>
          <a:xfrm>
            <a:off x="2595538" y="2786058"/>
            <a:ext cx="4786346"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32324C"/>
                </a:solidFill>
                <a:latin typeface="Comic Sans MS"/>
                <a:ea typeface="Comic Sans MS"/>
                <a:cs typeface="Comic Sans MS"/>
                <a:sym typeface="Comic Sans MS"/>
              </a:rPr>
              <a:t>Process of changing system after it is delivered</a:t>
            </a:r>
            <a:endParaRPr sz="2500">
              <a:solidFill>
                <a:srgbClr val="32324C"/>
              </a:solidFill>
              <a:latin typeface="Comic Sans MS"/>
              <a:ea typeface="Comic Sans MS"/>
              <a:cs typeface="Comic Sans MS"/>
              <a:sym typeface="Comic Sans MS"/>
            </a:endParaRPr>
          </a:p>
        </p:txBody>
      </p:sp>
      <p:sp>
        <p:nvSpPr>
          <p:cNvPr id="191" name="Google Shape;191;p1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8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Maintenance</a:t>
            </a:r>
            <a:endParaRPr/>
          </a:p>
        </p:txBody>
      </p:sp>
      <p:pic>
        <p:nvPicPr>
          <p:cNvPr id="198" name="Google Shape;198;p11" descr="http://www.strategicdriven.com/wp-content/uploads/2013/05/stick-figure-at-desk-monitoring-strategy.jpg"/>
          <p:cNvPicPr preferRelativeResize="0"/>
          <p:nvPr/>
        </p:nvPicPr>
        <p:blipFill rotWithShape="1">
          <a:blip r:embed="rId3">
            <a:alphaModFix/>
          </a:blip>
          <a:srcRect/>
          <a:stretch/>
        </p:blipFill>
        <p:spPr>
          <a:xfrm>
            <a:off x="7167570" y="3214687"/>
            <a:ext cx="1943100" cy="2352675"/>
          </a:xfrm>
          <a:prstGeom prst="rect">
            <a:avLst/>
          </a:prstGeom>
          <a:noFill/>
          <a:ln>
            <a:noFill/>
          </a:ln>
        </p:spPr>
      </p:pic>
      <p:sp>
        <p:nvSpPr>
          <p:cNvPr id="199" name="Google Shape;199;p11"/>
          <p:cNvSpPr txBox="1"/>
          <p:nvPr/>
        </p:nvSpPr>
        <p:spPr>
          <a:xfrm>
            <a:off x="2166910" y="2500306"/>
            <a:ext cx="5643602" cy="1823576"/>
          </a:xfrm>
          <a:prstGeom prst="rect">
            <a:avLst/>
          </a:prstGeom>
          <a:noFill/>
          <a:ln>
            <a:noFill/>
          </a:ln>
        </p:spPr>
        <p:txBody>
          <a:bodyPr spcFirstLastPara="1" wrap="square" lIns="91425" tIns="45700" rIns="91425" bIns="45700" anchor="t" anchorCtr="0">
            <a:spAutoFit/>
          </a:bodyPr>
          <a:lstStyle/>
          <a:p>
            <a:pPr marL="457200" marR="0" lvl="1" indent="-158750" algn="l" rtl="0">
              <a:lnSpc>
                <a:spcPct val="150000"/>
              </a:lnSpc>
              <a:spcBef>
                <a:spcPts val="0"/>
              </a:spcBef>
              <a:spcAft>
                <a:spcPts val="0"/>
              </a:spcAft>
              <a:buClr>
                <a:srgbClr val="32324C"/>
              </a:buClr>
              <a:buSzPts val="2500"/>
              <a:buFont typeface="Noto Sans Symbols"/>
              <a:buChar char="✔"/>
            </a:pPr>
            <a:r>
              <a:rPr lang="en-US" sz="2500" b="0" i="0" u="none" strike="noStrike" cap="none">
                <a:solidFill>
                  <a:srgbClr val="32324C"/>
                </a:solidFill>
                <a:latin typeface="Comic Sans MS"/>
                <a:ea typeface="Comic Sans MS"/>
                <a:cs typeface="Comic Sans MS"/>
                <a:sym typeface="Comic Sans MS"/>
              </a:rPr>
              <a:t>Software errors </a:t>
            </a:r>
            <a:endParaRPr/>
          </a:p>
          <a:p>
            <a:pPr marL="457200" marR="0" lvl="1" indent="-158750" algn="l" rtl="0">
              <a:lnSpc>
                <a:spcPct val="150000"/>
              </a:lnSpc>
              <a:spcBef>
                <a:spcPts val="0"/>
              </a:spcBef>
              <a:spcAft>
                <a:spcPts val="0"/>
              </a:spcAft>
              <a:buClr>
                <a:srgbClr val="32324C"/>
              </a:buClr>
              <a:buSzPts val="2500"/>
              <a:buFont typeface="Noto Sans Symbols"/>
              <a:buChar char="✔"/>
            </a:pPr>
            <a:r>
              <a:rPr lang="en-US" sz="2500" b="0" i="0" u="none" strike="noStrike" cap="none">
                <a:solidFill>
                  <a:srgbClr val="32324C"/>
                </a:solidFill>
                <a:latin typeface="Comic Sans MS"/>
                <a:ea typeface="Comic Sans MS"/>
                <a:cs typeface="Comic Sans MS"/>
                <a:sym typeface="Comic Sans MS"/>
              </a:rPr>
              <a:t>Installation of new hardware</a:t>
            </a:r>
            <a:endParaRPr/>
          </a:p>
          <a:p>
            <a:pPr marL="457200" marR="0" lvl="1" indent="-158750" algn="l" rtl="0">
              <a:lnSpc>
                <a:spcPct val="150000"/>
              </a:lnSpc>
              <a:spcBef>
                <a:spcPts val="0"/>
              </a:spcBef>
              <a:spcAft>
                <a:spcPts val="0"/>
              </a:spcAft>
              <a:buClr>
                <a:srgbClr val="32324C"/>
              </a:buClr>
              <a:buSzPts val="2500"/>
              <a:buFont typeface="Noto Sans Symbols"/>
              <a:buChar char="✔"/>
            </a:pPr>
            <a:r>
              <a:rPr lang="en-US" sz="2500" b="0" i="0" u="none" strike="noStrike" cap="none">
                <a:solidFill>
                  <a:srgbClr val="32324C"/>
                </a:solidFill>
                <a:latin typeface="Comic Sans MS"/>
                <a:ea typeface="Comic Sans MS"/>
                <a:cs typeface="Comic Sans MS"/>
                <a:sym typeface="Comic Sans MS"/>
              </a:rPr>
              <a:t>Customer needs</a:t>
            </a:r>
            <a:endParaRPr/>
          </a:p>
        </p:txBody>
      </p:sp>
      <p:sp>
        <p:nvSpPr>
          <p:cNvPr id="200" name="Google Shape;200;p11"/>
          <p:cNvSpPr/>
          <p:nvPr/>
        </p:nvSpPr>
        <p:spPr>
          <a:xfrm>
            <a:off x="7024694" y="5572140"/>
            <a:ext cx="23647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2324C"/>
                </a:solidFill>
                <a:latin typeface="Arial"/>
                <a:ea typeface="Arial"/>
                <a:cs typeface="Arial"/>
                <a:sym typeface="Arial"/>
              </a:rPr>
              <a:t>Reasons for changes</a:t>
            </a:r>
            <a:endParaRPr sz="1800">
              <a:solidFill>
                <a:srgbClr val="32324C"/>
              </a:solidFill>
              <a:latin typeface="Arial"/>
              <a:ea typeface="Arial"/>
              <a:cs typeface="Arial"/>
              <a:sym typeface="Arial"/>
            </a:endParaRPr>
          </a:p>
        </p:txBody>
      </p:sp>
      <p:sp>
        <p:nvSpPr>
          <p:cNvPr id="201" name="Google Shape;201;p1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8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Types of Software Maintenance</a:t>
            </a:r>
            <a:endParaRPr/>
          </a:p>
        </p:txBody>
      </p:sp>
      <p:pic>
        <p:nvPicPr>
          <p:cNvPr id="208" name="Google Shape;208;p12" descr="http://webshop.km-comp.hr/images/servis/repair_logo.jpg"/>
          <p:cNvPicPr preferRelativeResize="0"/>
          <p:nvPr/>
        </p:nvPicPr>
        <p:blipFill rotWithShape="1">
          <a:blip r:embed="rId3">
            <a:alphaModFix/>
          </a:blip>
          <a:srcRect/>
          <a:stretch/>
        </p:blipFill>
        <p:spPr>
          <a:xfrm>
            <a:off x="2381225" y="2357431"/>
            <a:ext cx="3009067" cy="3000396"/>
          </a:xfrm>
          <a:prstGeom prst="rect">
            <a:avLst/>
          </a:prstGeom>
          <a:noFill/>
          <a:ln>
            <a:noFill/>
          </a:ln>
        </p:spPr>
      </p:pic>
      <p:sp>
        <p:nvSpPr>
          <p:cNvPr id="209" name="Google Shape;209;p12"/>
          <p:cNvSpPr/>
          <p:nvPr/>
        </p:nvSpPr>
        <p:spPr>
          <a:xfrm>
            <a:off x="5524497" y="2643182"/>
            <a:ext cx="535132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dirty="0">
                <a:solidFill>
                  <a:srgbClr val="32324C"/>
                </a:solidFill>
                <a:latin typeface="Comic Sans MS"/>
                <a:ea typeface="Comic Sans MS"/>
                <a:cs typeface="Comic Sans MS"/>
                <a:sym typeface="Comic Sans MS"/>
              </a:rPr>
              <a:t>Corrective </a:t>
            </a:r>
            <a:r>
              <a:rPr lang="en-US" sz="2800" b="1" i="1" dirty="0" smtClean="0">
                <a:solidFill>
                  <a:srgbClr val="32324C"/>
                </a:solidFill>
                <a:latin typeface="Comic Sans MS"/>
                <a:ea typeface="Comic Sans MS"/>
                <a:cs typeface="Comic Sans MS"/>
                <a:sym typeface="Comic Sans MS"/>
              </a:rPr>
              <a:t>Maintenance</a:t>
            </a:r>
          </a:p>
          <a:p>
            <a:pPr lvl="0"/>
            <a:r>
              <a:rPr lang="en-US" dirty="0"/>
              <a:t>CM is a type of maintenance task or action is usually performed after equipment failure. </a:t>
            </a:r>
          </a:p>
        </p:txBody>
      </p:sp>
      <p:sp>
        <p:nvSpPr>
          <p:cNvPr id="210" name="Google Shape;210;p1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8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Types of Software Maintenance</a:t>
            </a:r>
            <a:endParaRPr/>
          </a:p>
        </p:txBody>
      </p:sp>
      <p:pic>
        <p:nvPicPr>
          <p:cNvPr id="217" name="Google Shape;217;p13" descr="http://webshop.km-comp.hr/images/servis/repair_logo.jpg"/>
          <p:cNvPicPr preferRelativeResize="0"/>
          <p:nvPr/>
        </p:nvPicPr>
        <p:blipFill rotWithShape="1">
          <a:blip r:embed="rId3">
            <a:alphaModFix/>
          </a:blip>
          <a:srcRect/>
          <a:stretch/>
        </p:blipFill>
        <p:spPr>
          <a:xfrm>
            <a:off x="2381225" y="2357431"/>
            <a:ext cx="3009067" cy="3000396"/>
          </a:xfrm>
          <a:prstGeom prst="rect">
            <a:avLst/>
          </a:prstGeom>
          <a:noFill/>
          <a:ln>
            <a:noFill/>
          </a:ln>
        </p:spPr>
      </p:pic>
      <p:sp>
        <p:nvSpPr>
          <p:cNvPr id="218" name="Google Shape;218;p13"/>
          <p:cNvSpPr/>
          <p:nvPr/>
        </p:nvSpPr>
        <p:spPr>
          <a:xfrm>
            <a:off x="5524497" y="2643182"/>
            <a:ext cx="409278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a:solidFill>
                  <a:srgbClr val="32324C"/>
                </a:solidFill>
                <a:latin typeface="Comic Sans MS"/>
                <a:ea typeface="Comic Sans MS"/>
                <a:cs typeface="Comic Sans MS"/>
                <a:sym typeface="Comic Sans MS"/>
              </a:rPr>
              <a:t>Adaptive Maintenance</a:t>
            </a:r>
            <a:r>
              <a:rPr lang="en-US" sz="2800">
                <a:solidFill>
                  <a:srgbClr val="32324C"/>
                </a:solidFill>
                <a:latin typeface="Comic Sans MS"/>
                <a:ea typeface="Comic Sans MS"/>
                <a:cs typeface="Comic Sans MS"/>
                <a:sym typeface="Comic Sans MS"/>
              </a:rPr>
              <a:t> </a:t>
            </a:r>
            <a:endParaRPr sz="2800">
              <a:solidFill>
                <a:srgbClr val="32324C"/>
              </a:solidFill>
              <a:latin typeface="Comic Sans MS"/>
              <a:ea typeface="Comic Sans MS"/>
              <a:cs typeface="Comic Sans MS"/>
              <a:sym typeface="Comic Sans MS"/>
            </a:endParaRPr>
          </a:p>
        </p:txBody>
      </p:sp>
      <p:sp>
        <p:nvSpPr>
          <p:cNvPr id="219" name="Google Shape;219;p13"/>
          <p:cNvSpPr txBox="1"/>
          <p:nvPr/>
        </p:nvSpPr>
        <p:spPr>
          <a:xfrm>
            <a:off x="6167438" y="3429000"/>
            <a:ext cx="3500462" cy="18235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rgbClr val="32324C"/>
                </a:solidFill>
                <a:latin typeface="Comic Sans MS"/>
                <a:ea typeface="Comic Sans MS"/>
                <a:cs typeface="Comic Sans MS"/>
                <a:sym typeface="Comic Sans MS"/>
              </a:rPr>
              <a:t>New environment:</a:t>
            </a:r>
            <a:endParaRPr/>
          </a:p>
          <a:p>
            <a:pPr marL="0" marR="0" lvl="0" indent="-158750" algn="l" rtl="0">
              <a:lnSpc>
                <a:spcPct val="150000"/>
              </a:lnSpc>
              <a:spcBef>
                <a:spcPts val="0"/>
              </a:spcBef>
              <a:spcAft>
                <a:spcPts val="0"/>
              </a:spcAft>
              <a:buClr>
                <a:srgbClr val="32324C"/>
              </a:buClr>
              <a:buSzPts val="2500"/>
              <a:buFont typeface="Noto Sans Symbols"/>
              <a:buChar char="✔"/>
            </a:pPr>
            <a:r>
              <a:rPr lang="en-US" sz="2500">
                <a:solidFill>
                  <a:srgbClr val="32324C"/>
                </a:solidFill>
                <a:latin typeface="Comic Sans MS"/>
                <a:ea typeface="Comic Sans MS"/>
                <a:cs typeface="Comic Sans MS"/>
                <a:sym typeface="Comic Sans MS"/>
              </a:rPr>
              <a:t> hardware platform</a:t>
            </a:r>
            <a:endParaRPr/>
          </a:p>
          <a:p>
            <a:pPr marL="0" marR="0" lvl="0" indent="-158750" algn="l" rtl="0">
              <a:lnSpc>
                <a:spcPct val="150000"/>
              </a:lnSpc>
              <a:spcBef>
                <a:spcPts val="0"/>
              </a:spcBef>
              <a:spcAft>
                <a:spcPts val="0"/>
              </a:spcAft>
              <a:buClr>
                <a:srgbClr val="32324C"/>
              </a:buClr>
              <a:buSzPts val="2500"/>
              <a:buFont typeface="Noto Sans Symbols"/>
              <a:buChar char="✔"/>
            </a:pPr>
            <a:r>
              <a:rPr lang="en-US" sz="2500">
                <a:solidFill>
                  <a:srgbClr val="32324C"/>
                </a:solidFill>
                <a:latin typeface="Comic Sans MS"/>
                <a:ea typeface="Comic Sans MS"/>
                <a:cs typeface="Comic Sans MS"/>
                <a:sym typeface="Comic Sans MS"/>
              </a:rPr>
              <a:t> OS</a:t>
            </a:r>
            <a:endParaRPr sz="2500">
              <a:solidFill>
                <a:srgbClr val="32324C"/>
              </a:solidFill>
              <a:latin typeface="Comic Sans MS"/>
              <a:ea typeface="Comic Sans MS"/>
              <a:cs typeface="Comic Sans MS"/>
              <a:sym typeface="Comic Sans MS"/>
            </a:endParaRPr>
          </a:p>
        </p:txBody>
      </p:sp>
      <p:sp>
        <p:nvSpPr>
          <p:cNvPr id="220" name="Google Shape;220;p1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8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8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Types of Software Maintenance</a:t>
            </a:r>
            <a:endParaRPr/>
          </a:p>
        </p:txBody>
      </p:sp>
      <p:pic>
        <p:nvPicPr>
          <p:cNvPr id="227" name="Google Shape;227;p14" descr="http://webshop.km-comp.hr/images/servis/repair_logo.jpg"/>
          <p:cNvPicPr preferRelativeResize="0"/>
          <p:nvPr/>
        </p:nvPicPr>
        <p:blipFill rotWithShape="1">
          <a:blip r:embed="rId3">
            <a:alphaModFix/>
          </a:blip>
          <a:srcRect/>
          <a:stretch/>
        </p:blipFill>
        <p:spPr>
          <a:xfrm>
            <a:off x="2381225" y="2357431"/>
            <a:ext cx="3009067" cy="3000396"/>
          </a:xfrm>
          <a:prstGeom prst="rect">
            <a:avLst/>
          </a:prstGeom>
          <a:noFill/>
          <a:ln>
            <a:noFill/>
          </a:ln>
        </p:spPr>
      </p:pic>
      <p:sp>
        <p:nvSpPr>
          <p:cNvPr id="228" name="Google Shape;228;p14"/>
          <p:cNvSpPr/>
          <p:nvPr/>
        </p:nvSpPr>
        <p:spPr>
          <a:xfrm>
            <a:off x="5524497" y="2643182"/>
            <a:ext cx="43604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a:solidFill>
                  <a:srgbClr val="32324C"/>
                </a:solidFill>
                <a:latin typeface="Comic Sans MS"/>
                <a:ea typeface="Comic Sans MS"/>
                <a:cs typeface="Comic Sans MS"/>
                <a:sym typeface="Comic Sans MS"/>
              </a:rPr>
              <a:t>Perfective Maintenance</a:t>
            </a:r>
            <a:r>
              <a:rPr lang="en-US" sz="2800">
                <a:solidFill>
                  <a:srgbClr val="32324C"/>
                </a:solidFill>
                <a:latin typeface="Comic Sans MS"/>
                <a:ea typeface="Comic Sans MS"/>
                <a:cs typeface="Comic Sans MS"/>
                <a:sym typeface="Comic Sans MS"/>
              </a:rPr>
              <a:t> </a:t>
            </a:r>
            <a:endParaRPr sz="2800">
              <a:solidFill>
                <a:srgbClr val="32324C"/>
              </a:solidFill>
              <a:latin typeface="Comic Sans MS"/>
              <a:ea typeface="Comic Sans MS"/>
              <a:cs typeface="Comic Sans MS"/>
              <a:sym typeface="Comic Sans MS"/>
            </a:endParaRPr>
          </a:p>
        </p:txBody>
      </p:sp>
      <p:sp>
        <p:nvSpPr>
          <p:cNvPr id="229" name="Google Shape;229;p14"/>
          <p:cNvSpPr txBox="1"/>
          <p:nvPr/>
        </p:nvSpPr>
        <p:spPr>
          <a:xfrm>
            <a:off x="5595934" y="3429001"/>
            <a:ext cx="4286280" cy="124649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a:solidFill>
                  <a:srgbClr val="32324C"/>
                </a:solidFill>
                <a:latin typeface="Comic Sans MS"/>
                <a:ea typeface="Comic Sans MS"/>
                <a:cs typeface="Comic Sans MS"/>
                <a:sym typeface="Comic Sans MS"/>
              </a:rPr>
              <a:t>New functional/non-functional requirements</a:t>
            </a:r>
            <a:endParaRPr sz="2500">
              <a:solidFill>
                <a:srgbClr val="32324C"/>
              </a:solidFill>
              <a:latin typeface="Comic Sans MS"/>
              <a:ea typeface="Comic Sans MS"/>
              <a:cs typeface="Comic Sans MS"/>
              <a:sym typeface="Comic Sans MS"/>
            </a:endParaRPr>
          </a:p>
        </p:txBody>
      </p:sp>
      <p:sp>
        <p:nvSpPr>
          <p:cNvPr id="230" name="Google Shape;230;p1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8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fade">
                                      <p:cBhvr>
                                        <p:cTn id="12" dur="8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237" name="Google Shape;237;p15"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238" name="Google Shape;238;p15"/>
          <p:cNvSpPr/>
          <p:nvPr/>
        </p:nvSpPr>
        <p:spPr>
          <a:xfrm>
            <a:off x="2695013" y="2190751"/>
            <a:ext cx="3743332"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Module independence</a:t>
            </a:r>
            <a:endParaRPr/>
          </a:p>
        </p:txBody>
      </p:sp>
      <p:sp>
        <p:nvSpPr>
          <p:cNvPr id="239" name="Google Shape;239;p15"/>
          <p:cNvSpPr txBox="1"/>
          <p:nvPr/>
        </p:nvSpPr>
        <p:spPr>
          <a:xfrm>
            <a:off x="2704976" y="3237699"/>
            <a:ext cx="4266040"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High independency, low cost </a:t>
            </a:r>
            <a:endParaRPr/>
          </a:p>
        </p:txBody>
      </p:sp>
      <p:sp>
        <p:nvSpPr>
          <p:cNvPr id="240" name="Google Shape;240;p1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6"/>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247" name="Google Shape;247;p16"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248" name="Google Shape;248;p16"/>
          <p:cNvSpPr/>
          <p:nvPr/>
        </p:nvSpPr>
        <p:spPr>
          <a:xfrm>
            <a:off x="2695014" y="2190751"/>
            <a:ext cx="3945311"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Programming Language</a:t>
            </a:r>
            <a:endParaRPr/>
          </a:p>
        </p:txBody>
      </p:sp>
      <p:sp>
        <p:nvSpPr>
          <p:cNvPr id="249" name="Google Shape;249;p16"/>
          <p:cNvSpPr txBox="1"/>
          <p:nvPr/>
        </p:nvSpPr>
        <p:spPr>
          <a:xfrm>
            <a:off x="2704976" y="3237699"/>
            <a:ext cx="4831184"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High level programming language</a:t>
            </a:r>
            <a:endParaRPr/>
          </a:p>
        </p:txBody>
      </p:sp>
      <p:sp>
        <p:nvSpPr>
          <p:cNvPr id="250" name="Google Shape;250;p1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257" name="Google Shape;257;p17"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258" name="Google Shape;258;p17"/>
          <p:cNvSpPr/>
          <p:nvPr/>
        </p:nvSpPr>
        <p:spPr>
          <a:xfrm>
            <a:off x="2695014" y="2190751"/>
            <a:ext cx="3328155"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Programming Style</a:t>
            </a:r>
            <a:endParaRPr/>
          </a:p>
        </p:txBody>
      </p:sp>
      <p:sp>
        <p:nvSpPr>
          <p:cNvPr id="259" name="Google Shape;259;p17"/>
          <p:cNvSpPr txBox="1"/>
          <p:nvPr/>
        </p:nvSpPr>
        <p:spPr>
          <a:xfrm>
            <a:off x="2704976" y="3237699"/>
            <a:ext cx="5479256"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Good structure 🡪 low cost</a:t>
            </a:r>
            <a:endParaRPr sz="2800">
              <a:solidFill>
                <a:srgbClr val="5F4315"/>
              </a:solidFill>
              <a:latin typeface="Comic Sans MS"/>
              <a:ea typeface="Comic Sans MS"/>
              <a:cs typeface="Comic Sans MS"/>
              <a:sym typeface="Comic Sans MS"/>
            </a:endParaRPr>
          </a:p>
        </p:txBody>
      </p:sp>
      <p:sp>
        <p:nvSpPr>
          <p:cNvPr id="260" name="Google Shape;260;p1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8"/>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267" name="Google Shape;267;p18"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268" name="Google Shape;268;p18"/>
          <p:cNvSpPr/>
          <p:nvPr/>
        </p:nvSpPr>
        <p:spPr>
          <a:xfrm>
            <a:off x="2695014" y="2190751"/>
            <a:ext cx="5044971"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Program Validation &amp; Testing</a:t>
            </a:r>
            <a:endParaRPr/>
          </a:p>
        </p:txBody>
      </p:sp>
      <p:sp>
        <p:nvSpPr>
          <p:cNvPr id="269" name="Google Shape;269;p18"/>
          <p:cNvSpPr txBox="1"/>
          <p:nvPr/>
        </p:nvSpPr>
        <p:spPr>
          <a:xfrm>
            <a:off x="2704976" y="3237699"/>
            <a:ext cx="4266040"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More time spent in testing, ↓error, ↓cost</a:t>
            </a:r>
            <a:endParaRPr sz="2800">
              <a:solidFill>
                <a:srgbClr val="5F4315"/>
              </a:solidFill>
              <a:latin typeface="Comic Sans MS"/>
              <a:ea typeface="Comic Sans MS"/>
              <a:cs typeface="Comic Sans MS"/>
              <a:sym typeface="Comic Sans MS"/>
            </a:endParaRPr>
          </a:p>
        </p:txBody>
      </p:sp>
      <p:sp>
        <p:nvSpPr>
          <p:cNvPr id="270" name="Google Shape;270;p1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9"/>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277" name="Google Shape;277;p19"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278" name="Google Shape;278;p19"/>
          <p:cNvSpPr/>
          <p:nvPr/>
        </p:nvSpPr>
        <p:spPr>
          <a:xfrm>
            <a:off x="2695013" y="2190751"/>
            <a:ext cx="4017446"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Documentation Quality</a:t>
            </a:r>
            <a:endParaRPr/>
          </a:p>
        </p:txBody>
      </p:sp>
      <p:sp>
        <p:nvSpPr>
          <p:cNvPr id="279" name="Google Shape;279;p19"/>
          <p:cNvSpPr txBox="1"/>
          <p:nvPr/>
        </p:nvSpPr>
        <p:spPr>
          <a:xfrm>
            <a:off x="2704976" y="3237699"/>
            <a:ext cx="4266040"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Good quality, good understanding, ↓cost</a:t>
            </a:r>
            <a:endParaRPr sz="2800">
              <a:solidFill>
                <a:srgbClr val="5F4315"/>
              </a:solidFill>
              <a:latin typeface="Comic Sans MS"/>
              <a:ea typeface="Comic Sans MS"/>
              <a:cs typeface="Comic Sans MS"/>
              <a:sym typeface="Comic Sans MS"/>
            </a:endParaRPr>
          </a:p>
        </p:txBody>
      </p:sp>
      <p:sp>
        <p:nvSpPr>
          <p:cNvPr id="280" name="Google Shape;280;p1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Table of Contents</a:t>
            </a:r>
            <a:endParaRPr/>
          </a:p>
        </p:txBody>
      </p:sp>
      <p:sp>
        <p:nvSpPr>
          <p:cNvPr id="96" name="Google Shape;96;p2"/>
          <p:cNvSpPr txBox="1">
            <a:spLocks noGrp="1"/>
          </p:cNvSpPr>
          <p:nvPr>
            <p:ph type="body" idx="1"/>
          </p:nvPr>
        </p:nvSpPr>
        <p:spPr>
          <a:xfrm>
            <a:off x="2809852" y="1752600"/>
            <a:ext cx="6643734" cy="3886200"/>
          </a:xfrm>
          <a:prstGeom prst="rect">
            <a:avLst/>
          </a:prstGeom>
          <a:noFill/>
          <a:ln>
            <a:noFill/>
          </a:ln>
        </p:spPr>
        <p:txBody>
          <a:bodyPr spcFirstLastPara="1" wrap="square" lIns="91425" tIns="45700" rIns="91425" bIns="45700" anchor="t" anchorCtr="0">
            <a:noAutofit/>
          </a:bodyPr>
          <a:lstStyle/>
          <a:p>
            <a:pPr marL="450850" lvl="0" indent="-450850" algn="l" rtl="0">
              <a:spcBef>
                <a:spcPts val="0"/>
              </a:spcBef>
              <a:spcAft>
                <a:spcPts val="0"/>
              </a:spcAft>
              <a:buClr>
                <a:srgbClr val="1F1F2E"/>
              </a:buClr>
              <a:buSzPts val="2800"/>
              <a:buFont typeface="Century Gothic"/>
              <a:buNone/>
            </a:pPr>
            <a:r>
              <a:rPr lang="en-US"/>
              <a:t>a) Introduction - Software Evolution Process</a:t>
            </a:r>
            <a:endParaRPr/>
          </a:p>
          <a:p>
            <a:pPr marL="342900" lvl="0" indent="-342900" algn="l" rtl="0">
              <a:spcBef>
                <a:spcPts val="560"/>
              </a:spcBef>
              <a:spcAft>
                <a:spcPts val="0"/>
              </a:spcAft>
              <a:buClr>
                <a:srgbClr val="1F1F2E"/>
              </a:buClr>
              <a:buSzPts val="2800"/>
              <a:buFont typeface="Century Gothic"/>
              <a:buNone/>
            </a:pPr>
            <a:r>
              <a:rPr lang="en-US"/>
              <a:t>b) Software Maintenance</a:t>
            </a:r>
            <a:endParaRPr/>
          </a:p>
          <a:p>
            <a:pPr marL="450850" lvl="0" indent="-450850" algn="l" rtl="0">
              <a:spcBef>
                <a:spcPts val="560"/>
              </a:spcBef>
              <a:spcAft>
                <a:spcPts val="0"/>
              </a:spcAft>
              <a:buClr>
                <a:srgbClr val="1F1F2E"/>
              </a:buClr>
              <a:buSzPts val="2800"/>
              <a:buFont typeface="Century Gothic"/>
              <a:buNone/>
            </a:pPr>
            <a:r>
              <a:rPr lang="en-US"/>
              <a:t>c) Software Reengineering &amp; Reverse Engineering</a:t>
            </a:r>
            <a:endParaRPr/>
          </a:p>
          <a:p>
            <a:pPr marL="342900" lvl="0" indent="-342900" algn="l" rtl="0">
              <a:spcBef>
                <a:spcPts val="560"/>
              </a:spcBef>
              <a:spcAft>
                <a:spcPts val="0"/>
              </a:spcAft>
              <a:buClr>
                <a:srgbClr val="1F1F2E"/>
              </a:buClr>
              <a:buSzPts val="2800"/>
              <a:buFont typeface="Century Gothic"/>
              <a:buNone/>
            </a:pPr>
            <a:endParaRPr/>
          </a:p>
        </p:txBody>
      </p:sp>
      <p:sp>
        <p:nvSpPr>
          <p:cNvPr id="97" name="Google Shape;97;p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287" name="Google Shape;287;p20"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288" name="Google Shape;288;p20"/>
          <p:cNvSpPr/>
          <p:nvPr/>
        </p:nvSpPr>
        <p:spPr>
          <a:xfrm>
            <a:off x="2695014" y="2190751"/>
            <a:ext cx="6617517"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Configuration Management Techniques</a:t>
            </a:r>
            <a:endParaRPr/>
          </a:p>
        </p:txBody>
      </p:sp>
      <p:sp>
        <p:nvSpPr>
          <p:cNvPr id="289" name="Google Shape;289;p20"/>
          <p:cNvSpPr txBox="1"/>
          <p:nvPr/>
        </p:nvSpPr>
        <p:spPr>
          <a:xfrm>
            <a:off x="2704976" y="3237699"/>
            <a:ext cx="4266040" cy="138499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Effect technique 🡪 easy to keep track all versions, ↓cost</a:t>
            </a:r>
            <a:endParaRPr sz="2800">
              <a:solidFill>
                <a:srgbClr val="5F4315"/>
              </a:solidFill>
              <a:latin typeface="Comic Sans MS"/>
              <a:ea typeface="Comic Sans MS"/>
              <a:cs typeface="Comic Sans MS"/>
              <a:sym typeface="Comic Sans MS"/>
            </a:endParaRPr>
          </a:p>
        </p:txBody>
      </p:sp>
      <p:sp>
        <p:nvSpPr>
          <p:cNvPr id="290" name="Google Shape;290;p2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1"/>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297" name="Google Shape;297;p21"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298" name="Google Shape;298;p21"/>
          <p:cNvSpPr/>
          <p:nvPr/>
        </p:nvSpPr>
        <p:spPr>
          <a:xfrm>
            <a:off x="2695013" y="2190751"/>
            <a:ext cx="3355406"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Application Domain</a:t>
            </a:r>
            <a:endParaRPr/>
          </a:p>
        </p:txBody>
      </p:sp>
      <p:sp>
        <p:nvSpPr>
          <p:cNvPr id="299" name="Google Shape;299;p21"/>
          <p:cNvSpPr txBox="1"/>
          <p:nvPr/>
        </p:nvSpPr>
        <p:spPr>
          <a:xfrm>
            <a:off x="2704976" y="3237699"/>
            <a:ext cx="4687168" cy="138499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New application domain, less understanding, </a:t>
            </a:r>
            <a:r>
              <a:rPr lang="en-US" sz="2800">
                <a:solidFill>
                  <a:srgbClr val="5F4315"/>
                </a:solidFill>
                <a:latin typeface="Times New Roman"/>
                <a:ea typeface="Times New Roman"/>
                <a:cs typeface="Times New Roman"/>
                <a:sym typeface="Times New Roman"/>
              </a:rPr>
              <a:t>↑</a:t>
            </a:r>
            <a:r>
              <a:rPr lang="en-US" sz="2800">
                <a:solidFill>
                  <a:srgbClr val="5F4315"/>
                </a:solidFill>
                <a:latin typeface="Comic Sans MS"/>
                <a:ea typeface="Comic Sans MS"/>
                <a:cs typeface="Comic Sans MS"/>
                <a:sym typeface="Comic Sans MS"/>
              </a:rPr>
              <a:t>cost</a:t>
            </a:r>
            <a:endParaRPr sz="2800">
              <a:solidFill>
                <a:srgbClr val="5F4315"/>
              </a:solidFill>
              <a:latin typeface="Comic Sans MS"/>
              <a:ea typeface="Comic Sans MS"/>
              <a:cs typeface="Comic Sans MS"/>
              <a:sym typeface="Comic Sans MS"/>
            </a:endParaRPr>
          </a:p>
        </p:txBody>
      </p:sp>
      <p:sp>
        <p:nvSpPr>
          <p:cNvPr id="300" name="Google Shape;300;p2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2"/>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307" name="Google Shape;307;p22"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308" name="Google Shape;308;p22"/>
          <p:cNvSpPr/>
          <p:nvPr/>
        </p:nvSpPr>
        <p:spPr>
          <a:xfrm>
            <a:off x="2695014" y="2190751"/>
            <a:ext cx="2733441"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Staff Stability</a:t>
            </a:r>
            <a:endParaRPr/>
          </a:p>
        </p:txBody>
      </p:sp>
      <p:sp>
        <p:nvSpPr>
          <p:cNvPr id="309" name="Google Shape;309;p22"/>
          <p:cNvSpPr txBox="1"/>
          <p:nvPr/>
        </p:nvSpPr>
        <p:spPr>
          <a:xfrm>
            <a:off x="2704976" y="3237698"/>
            <a:ext cx="4687168" cy="181588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New project reassignment, </a:t>
            </a:r>
            <a:r>
              <a:rPr lang="en-US" sz="2800">
                <a:solidFill>
                  <a:srgbClr val="5F4315"/>
                </a:solidFill>
                <a:latin typeface="Times New Roman"/>
                <a:ea typeface="Times New Roman"/>
                <a:cs typeface="Times New Roman"/>
                <a:sym typeface="Times New Roman"/>
              </a:rPr>
              <a:t>↑</a:t>
            </a:r>
            <a:r>
              <a:rPr lang="en-US" sz="2800">
                <a:solidFill>
                  <a:srgbClr val="5F4315"/>
                </a:solidFill>
                <a:latin typeface="Comic Sans MS"/>
                <a:ea typeface="Comic Sans MS"/>
                <a:cs typeface="Comic Sans MS"/>
                <a:sym typeface="Comic Sans MS"/>
              </a:rPr>
              <a:t>cost</a:t>
            </a:r>
            <a:endParaRPr/>
          </a:p>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Same staff maintain, </a:t>
            </a:r>
            <a:r>
              <a:rPr lang="en-US" sz="2800">
                <a:solidFill>
                  <a:srgbClr val="5F4315"/>
                </a:solidFill>
                <a:latin typeface="Times New Roman"/>
                <a:ea typeface="Times New Roman"/>
                <a:cs typeface="Times New Roman"/>
                <a:sym typeface="Times New Roman"/>
              </a:rPr>
              <a:t>↓</a:t>
            </a:r>
            <a:r>
              <a:rPr lang="en-US" sz="2800">
                <a:solidFill>
                  <a:srgbClr val="5F4315"/>
                </a:solidFill>
                <a:latin typeface="Comic Sans MS"/>
                <a:ea typeface="Comic Sans MS"/>
                <a:cs typeface="Comic Sans MS"/>
                <a:sym typeface="Comic Sans MS"/>
              </a:rPr>
              <a:t>cost</a:t>
            </a:r>
            <a:endParaRPr sz="2800">
              <a:solidFill>
                <a:srgbClr val="5F4315"/>
              </a:solidFill>
              <a:latin typeface="Comic Sans MS"/>
              <a:ea typeface="Comic Sans MS"/>
              <a:cs typeface="Comic Sans MS"/>
              <a:sym typeface="Comic Sans MS"/>
            </a:endParaRPr>
          </a:p>
        </p:txBody>
      </p:sp>
      <p:sp>
        <p:nvSpPr>
          <p:cNvPr id="310" name="Google Shape;310;p2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3"/>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317" name="Google Shape;317;p23"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318" name="Google Shape;318;p23"/>
          <p:cNvSpPr/>
          <p:nvPr/>
        </p:nvSpPr>
        <p:spPr>
          <a:xfrm>
            <a:off x="2695014" y="2190751"/>
            <a:ext cx="3485249" cy="480131"/>
          </a:xfrm>
          <a:prstGeom prst="rect">
            <a:avLst/>
          </a:prstGeom>
          <a:noFill/>
          <a:ln>
            <a:noFill/>
          </a:ln>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Age of the program</a:t>
            </a:r>
            <a:endParaRPr/>
          </a:p>
        </p:txBody>
      </p:sp>
      <p:sp>
        <p:nvSpPr>
          <p:cNvPr id="319" name="Google Shape;319;p23"/>
          <p:cNvSpPr txBox="1"/>
          <p:nvPr/>
        </p:nvSpPr>
        <p:spPr>
          <a:xfrm>
            <a:off x="2704976" y="3237699"/>
            <a:ext cx="4687168"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&gt; older, &gt; maintenance it receives, &gt; cost </a:t>
            </a:r>
            <a:endParaRPr/>
          </a:p>
        </p:txBody>
      </p:sp>
      <p:sp>
        <p:nvSpPr>
          <p:cNvPr id="320" name="Google Shape;320;p2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327" name="Google Shape;327;p24"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328" name="Google Shape;328;p24"/>
          <p:cNvSpPr/>
          <p:nvPr/>
        </p:nvSpPr>
        <p:spPr>
          <a:xfrm>
            <a:off x="2695014" y="2190751"/>
            <a:ext cx="6137291" cy="954107"/>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The dependence of the program on its external environment</a:t>
            </a:r>
            <a:endParaRPr/>
          </a:p>
        </p:txBody>
      </p:sp>
      <p:sp>
        <p:nvSpPr>
          <p:cNvPr id="329" name="Google Shape;329;p24"/>
          <p:cNvSpPr txBox="1"/>
          <p:nvPr/>
        </p:nvSpPr>
        <p:spPr>
          <a:xfrm>
            <a:off x="2704976" y="3237699"/>
            <a:ext cx="4687168"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&gt; depend on environment changes, &gt; cost  </a:t>
            </a:r>
            <a:endParaRPr/>
          </a:p>
        </p:txBody>
      </p:sp>
      <p:sp>
        <p:nvSpPr>
          <p:cNvPr id="330" name="Google Shape;330;p2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Factors that Affecting Maintenance Cost</a:t>
            </a:r>
            <a:endParaRPr/>
          </a:p>
        </p:txBody>
      </p:sp>
      <p:pic>
        <p:nvPicPr>
          <p:cNvPr id="337" name="Google Shape;337;p25" descr="http://www.yourradioplace.com/images/AVC_Corp/avctech/OnsiteComputerRepairs.jpg"/>
          <p:cNvPicPr preferRelativeResize="0"/>
          <p:nvPr/>
        </p:nvPicPr>
        <p:blipFill rotWithShape="1">
          <a:blip r:embed="rId3">
            <a:alphaModFix/>
          </a:blip>
          <a:srcRect/>
          <a:stretch/>
        </p:blipFill>
        <p:spPr>
          <a:xfrm>
            <a:off x="6881818" y="3714752"/>
            <a:ext cx="3067050" cy="2486026"/>
          </a:xfrm>
          <a:prstGeom prst="rect">
            <a:avLst/>
          </a:prstGeom>
          <a:noFill/>
          <a:ln>
            <a:noFill/>
          </a:ln>
        </p:spPr>
      </p:pic>
      <p:sp>
        <p:nvSpPr>
          <p:cNvPr id="338" name="Google Shape;338;p25"/>
          <p:cNvSpPr/>
          <p:nvPr/>
        </p:nvSpPr>
        <p:spPr>
          <a:xfrm>
            <a:off x="2695014" y="2190750"/>
            <a:ext cx="6137291"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US" sz="2800" b="0" i="0" u="none" strike="noStrike" cap="none">
                <a:solidFill>
                  <a:srgbClr val="0C0CFF"/>
                </a:solidFill>
                <a:latin typeface="Comic Sans MS"/>
                <a:ea typeface="Comic Sans MS"/>
                <a:cs typeface="Comic Sans MS"/>
                <a:sym typeface="Comic Sans MS"/>
              </a:rPr>
              <a:t>Hardware stability</a:t>
            </a:r>
            <a:endParaRPr/>
          </a:p>
        </p:txBody>
      </p:sp>
      <p:sp>
        <p:nvSpPr>
          <p:cNvPr id="339" name="Google Shape;339;p25"/>
          <p:cNvSpPr txBox="1"/>
          <p:nvPr/>
        </p:nvSpPr>
        <p:spPr>
          <a:xfrm>
            <a:off x="2704976" y="3237699"/>
            <a:ext cx="4687168" cy="138499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5F4315"/>
              </a:buClr>
              <a:buSzPts val="2800"/>
              <a:buFont typeface="Noto Sans Symbols"/>
              <a:buChar char="✔"/>
            </a:pPr>
            <a:r>
              <a:rPr lang="en-US" sz="2800">
                <a:solidFill>
                  <a:srgbClr val="5F4315"/>
                </a:solidFill>
                <a:latin typeface="Comic Sans MS"/>
                <a:ea typeface="Comic Sans MS"/>
                <a:cs typeface="Comic Sans MS"/>
                <a:sym typeface="Comic Sans MS"/>
              </a:rPr>
              <a:t>If hardware no need to change, &lt; cost (rarely happen)  </a:t>
            </a:r>
            <a:endParaRPr/>
          </a:p>
        </p:txBody>
      </p:sp>
      <p:sp>
        <p:nvSpPr>
          <p:cNvPr id="340" name="Google Shape;340;p2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6"/>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Maintenance Cost</a:t>
            </a:r>
            <a:endParaRPr/>
          </a:p>
        </p:txBody>
      </p:sp>
      <p:sp>
        <p:nvSpPr>
          <p:cNvPr id="346" name="Google Shape;346;p26"/>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F1F2E"/>
              </a:buClr>
              <a:buSzPts val="2800"/>
              <a:buFont typeface="Century Gothic"/>
              <a:buNone/>
            </a:pPr>
            <a:r>
              <a:rPr lang="en-US"/>
              <a:t>The costs of adding functionality to a system after it has been put into operation are usually much greater than providing similar functionality when software is originally developed.  </a:t>
            </a:r>
            <a:endParaRPr/>
          </a:p>
          <a:p>
            <a:pPr marL="0" lvl="0" indent="0" algn="l" rtl="0">
              <a:spcBef>
                <a:spcPts val="560"/>
              </a:spcBef>
              <a:spcAft>
                <a:spcPts val="0"/>
              </a:spcAft>
              <a:buClr>
                <a:srgbClr val="1F1F2E"/>
              </a:buClr>
              <a:buSzPts val="2800"/>
              <a:buFont typeface="Century Gothic"/>
              <a:buNone/>
            </a:pPr>
            <a:endParaRPr/>
          </a:p>
          <a:p>
            <a:pPr marL="0" lvl="0" indent="0" algn="l" rtl="0">
              <a:spcBef>
                <a:spcPts val="560"/>
              </a:spcBef>
              <a:spcAft>
                <a:spcPts val="0"/>
              </a:spcAft>
              <a:buClr>
                <a:srgbClr val="1F1F2E"/>
              </a:buClr>
              <a:buSzPts val="2800"/>
              <a:buFont typeface="Century Gothic"/>
              <a:buNone/>
            </a:pPr>
            <a:r>
              <a:rPr lang="en-US"/>
              <a:t>WHY?</a:t>
            </a:r>
            <a:endParaRPr/>
          </a:p>
        </p:txBody>
      </p:sp>
      <p:pic>
        <p:nvPicPr>
          <p:cNvPr id="347" name="Google Shape;347;p26" descr="http://www.exponent.com/files/Uploads/Images/construction%20consulting/cost%20and%20damages/dollar%20sign.jpg"/>
          <p:cNvPicPr preferRelativeResize="0"/>
          <p:nvPr/>
        </p:nvPicPr>
        <p:blipFill rotWithShape="1">
          <a:blip r:embed="rId3">
            <a:alphaModFix/>
          </a:blip>
          <a:srcRect/>
          <a:stretch/>
        </p:blipFill>
        <p:spPr>
          <a:xfrm>
            <a:off x="8184232" y="4833156"/>
            <a:ext cx="1760984" cy="1320738"/>
          </a:xfrm>
          <a:prstGeom prst="rect">
            <a:avLst/>
          </a:prstGeom>
          <a:noFill/>
          <a:ln>
            <a:noFill/>
          </a:ln>
        </p:spPr>
      </p:pic>
      <p:sp>
        <p:nvSpPr>
          <p:cNvPr id="348" name="Google Shape;348;p2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Maintenance Cost</a:t>
            </a:r>
            <a:endParaRPr/>
          </a:p>
        </p:txBody>
      </p:sp>
      <p:sp>
        <p:nvSpPr>
          <p:cNvPr id="354" name="Google Shape;354;p27"/>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Clr>
                <a:srgbClr val="1F1F2E"/>
              </a:buClr>
              <a:buSzPts val="2000"/>
              <a:buFont typeface="Century Gothic"/>
              <a:buChar char="–"/>
            </a:pPr>
            <a:r>
              <a:rPr lang="en-US" sz="2000"/>
              <a:t>Maintenance staff are often relatively </a:t>
            </a:r>
            <a:r>
              <a:rPr lang="en-US" sz="2000">
                <a:solidFill>
                  <a:srgbClr val="6600FF"/>
                </a:solidFill>
              </a:rPr>
              <a:t>inexperienced and unfamiliar</a:t>
            </a:r>
            <a:r>
              <a:rPr lang="en-US" sz="2000"/>
              <a:t> with the application domain </a:t>
            </a:r>
            <a:endParaRPr/>
          </a:p>
          <a:p>
            <a:pPr marL="742950" lvl="1" indent="-285750" algn="l" rtl="0">
              <a:lnSpc>
                <a:spcPct val="90000"/>
              </a:lnSpc>
              <a:spcBef>
                <a:spcPts val="400"/>
              </a:spcBef>
              <a:spcAft>
                <a:spcPts val="0"/>
              </a:spcAft>
              <a:buClr>
                <a:srgbClr val="1F1F2E"/>
              </a:buClr>
              <a:buSzPts val="2000"/>
              <a:buFont typeface="Century Gothic"/>
              <a:buChar char="–"/>
            </a:pPr>
            <a:r>
              <a:rPr lang="en-US" sz="2000"/>
              <a:t>The </a:t>
            </a:r>
            <a:r>
              <a:rPr lang="en-US" sz="2000">
                <a:solidFill>
                  <a:srgbClr val="6600FF"/>
                </a:solidFill>
              </a:rPr>
              <a:t>programs</a:t>
            </a:r>
            <a:r>
              <a:rPr lang="en-US" sz="2000"/>
              <a:t> being maintained may have been developed many years ago </a:t>
            </a:r>
            <a:r>
              <a:rPr lang="en-US" sz="2000">
                <a:solidFill>
                  <a:srgbClr val="6600FF"/>
                </a:solidFill>
              </a:rPr>
              <a:t>without modern software engineering techniques. </a:t>
            </a:r>
            <a:r>
              <a:rPr lang="en-US" sz="2000"/>
              <a:t>Therefore they may be unstructured and difficult to understand.</a:t>
            </a:r>
            <a:endParaRPr/>
          </a:p>
          <a:p>
            <a:pPr marL="742950" lvl="1" indent="-285750" algn="l" rtl="0">
              <a:lnSpc>
                <a:spcPct val="90000"/>
              </a:lnSpc>
              <a:spcBef>
                <a:spcPts val="400"/>
              </a:spcBef>
              <a:spcAft>
                <a:spcPts val="0"/>
              </a:spcAft>
              <a:buClr>
                <a:srgbClr val="6600FF"/>
              </a:buClr>
              <a:buSzPts val="2000"/>
              <a:buFont typeface="Century Gothic"/>
              <a:buChar char="–"/>
            </a:pPr>
            <a:r>
              <a:rPr lang="en-US" sz="2000">
                <a:solidFill>
                  <a:srgbClr val="6600FF"/>
                </a:solidFill>
              </a:rPr>
              <a:t>Changes</a:t>
            </a:r>
            <a:r>
              <a:rPr lang="en-US" sz="2000"/>
              <a:t> made to a program may </a:t>
            </a:r>
            <a:r>
              <a:rPr lang="en-US" sz="2000">
                <a:solidFill>
                  <a:srgbClr val="6600FF"/>
                </a:solidFill>
              </a:rPr>
              <a:t>introduce new faults</a:t>
            </a:r>
            <a:r>
              <a:rPr lang="en-US" sz="2000"/>
              <a:t>, which trigger further change requests.</a:t>
            </a:r>
            <a:endParaRPr/>
          </a:p>
        </p:txBody>
      </p:sp>
      <p:pic>
        <p:nvPicPr>
          <p:cNvPr id="355" name="Google Shape;355;p27" descr="http://www.exponent.com/files/Uploads/Images/construction%20consulting/cost%20and%20damages/dollar%20sign.jpg"/>
          <p:cNvPicPr preferRelativeResize="0"/>
          <p:nvPr/>
        </p:nvPicPr>
        <p:blipFill rotWithShape="1">
          <a:blip r:embed="rId3">
            <a:alphaModFix/>
          </a:blip>
          <a:srcRect/>
          <a:stretch/>
        </p:blipFill>
        <p:spPr>
          <a:xfrm>
            <a:off x="8184232" y="4833156"/>
            <a:ext cx="1760984" cy="1320738"/>
          </a:xfrm>
          <a:prstGeom prst="rect">
            <a:avLst/>
          </a:prstGeom>
          <a:noFill/>
          <a:ln>
            <a:noFill/>
          </a:ln>
        </p:spPr>
      </p:pic>
      <p:sp>
        <p:nvSpPr>
          <p:cNvPr id="356" name="Google Shape;356;p2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8"/>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Maintenance Cost</a:t>
            </a:r>
            <a:endParaRPr/>
          </a:p>
        </p:txBody>
      </p:sp>
      <p:pic>
        <p:nvPicPr>
          <p:cNvPr id="362" name="Google Shape;362;p28" descr="http://www.exponent.com/files/Uploads/Images/construction%20consulting/cost%20and%20damages/dollar%20sign.jpg"/>
          <p:cNvPicPr preferRelativeResize="0"/>
          <p:nvPr/>
        </p:nvPicPr>
        <p:blipFill rotWithShape="1">
          <a:blip r:embed="rId3">
            <a:alphaModFix/>
          </a:blip>
          <a:srcRect/>
          <a:stretch/>
        </p:blipFill>
        <p:spPr>
          <a:xfrm>
            <a:off x="8040216" y="4725144"/>
            <a:ext cx="1905000" cy="1428750"/>
          </a:xfrm>
          <a:prstGeom prst="rect">
            <a:avLst/>
          </a:prstGeom>
          <a:noFill/>
          <a:ln>
            <a:noFill/>
          </a:ln>
        </p:spPr>
      </p:pic>
      <p:sp>
        <p:nvSpPr>
          <p:cNvPr id="363" name="Google Shape;363;p28"/>
          <p:cNvSpPr/>
          <p:nvPr/>
        </p:nvSpPr>
        <p:spPr>
          <a:xfrm>
            <a:off x="2495600" y="2348880"/>
            <a:ext cx="7161584" cy="2088232"/>
          </a:xfrm>
          <a:prstGeom prst="roundRect">
            <a:avLst>
              <a:gd name="adj" fmla="val 16667"/>
            </a:avLst>
          </a:prstGeom>
          <a:gradFill>
            <a:gsLst>
              <a:gs pos="0">
                <a:srgbClr val="3A3ACB"/>
              </a:gs>
              <a:gs pos="80000">
                <a:srgbClr val="4B4BFF"/>
              </a:gs>
              <a:gs pos="100000">
                <a:srgbClr val="4949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a:solidFill>
                  <a:schemeClr val="lt1"/>
                </a:solidFill>
                <a:latin typeface="Arial"/>
                <a:ea typeface="Arial"/>
                <a:cs typeface="Arial"/>
                <a:sym typeface="Arial"/>
              </a:rPr>
              <a:t>Maintenance staff:</a:t>
            </a:r>
            <a:endParaRPr/>
          </a:p>
          <a:p>
            <a:pPr marL="914400" marR="0" lvl="0" indent="-457200" algn="l" rtl="0">
              <a:spcBef>
                <a:spcPts val="0"/>
              </a:spcBef>
              <a:spcAft>
                <a:spcPts val="0"/>
              </a:spcAft>
              <a:buClr>
                <a:schemeClr val="lt1"/>
              </a:buClr>
              <a:buSzPts val="2800"/>
              <a:buFont typeface="Noto Sans Symbols"/>
              <a:buChar char="⮚"/>
            </a:pPr>
            <a:r>
              <a:rPr lang="en-US" sz="2800">
                <a:solidFill>
                  <a:schemeClr val="lt1"/>
                </a:solidFill>
                <a:latin typeface="Arial"/>
                <a:ea typeface="Arial"/>
                <a:cs typeface="Arial"/>
                <a:sym typeface="Arial"/>
              </a:rPr>
              <a:t>Inexperience</a:t>
            </a:r>
            <a:endParaRPr/>
          </a:p>
          <a:p>
            <a:pPr marL="914400" marR="0" lvl="0" indent="-457200" algn="l" rtl="0">
              <a:spcBef>
                <a:spcPts val="0"/>
              </a:spcBef>
              <a:spcAft>
                <a:spcPts val="0"/>
              </a:spcAft>
              <a:buClr>
                <a:schemeClr val="lt1"/>
              </a:buClr>
              <a:buSzPts val="2800"/>
              <a:buFont typeface="Noto Sans Symbols"/>
              <a:buChar char="⮚"/>
            </a:pPr>
            <a:r>
              <a:rPr lang="en-US" sz="2800">
                <a:solidFill>
                  <a:schemeClr val="lt1"/>
                </a:solidFill>
                <a:latin typeface="Arial"/>
                <a:ea typeface="Arial"/>
                <a:cs typeface="Arial"/>
                <a:sym typeface="Arial"/>
              </a:rPr>
              <a:t>Unfamiliar with application domain</a:t>
            </a:r>
            <a:endParaRPr/>
          </a:p>
        </p:txBody>
      </p:sp>
      <p:sp>
        <p:nvSpPr>
          <p:cNvPr id="364" name="Google Shape;364;p2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9"/>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Maintenance Cost</a:t>
            </a:r>
            <a:endParaRPr/>
          </a:p>
        </p:txBody>
      </p:sp>
      <p:pic>
        <p:nvPicPr>
          <p:cNvPr id="370" name="Google Shape;370;p29" descr="http://www.exponent.com/files/Uploads/Images/construction%20consulting/cost%20and%20damages/dollar%20sign.jpg"/>
          <p:cNvPicPr preferRelativeResize="0"/>
          <p:nvPr/>
        </p:nvPicPr>
        <p:blipFill rotWithShape="1">
          <a:blip r:embed="rId3">
            <a:alphaModFix/>
          </a:blip>
          <a:srcRect/>
          <a:stretch/>
        </p:blipFill>
        <p:spPr>
          <a:xfrm>
            <a:off x="8040216" y="4725144"/>
            <a:ext cx="1905000" cy="1428750"/>
          </a:xfrm>
          <a:prstGeom prst="rect">
            <a:avLst/>
          </a:prstGeom>
          <a:noFill/>
          <a:ln>
            <a:noFill/>
          </a:ln>
        </p:spPr>
      </p:pic>
      <p:sp>
        <p:nvSpPr>
          <p:cNvPr id="371" name="Google Shape;371;p29"/>
          <p:cNvSpPr/>
          <p:nvPr/>
        </p:nvSpPr>
        <p:spPr>
          <a:xfrm>
            <a:off x="2495600" y="2348880"/>
            <a:ext cx="7161584" cy="2088232"/>
          </a:xfrm>
          <a:prstGeom prst="roundRect">
            <a:avLst>
              <a:gd name="adj" fmla="val 16667"/>
            </a:avLst>
          </a:prstGeom>
          <a:gradFill>
            <a:gsLst>
              <a:gs pos="0">
                <a:srgbClr val="3A3ACB"/>
              </a:gs>
              <a:gs pos="80000">
                <a:srgbClr val="4B4BFF"/>
              </a:gs>
              <a:gs pos="100000">
                <a:srgbClr val="4949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a:solidFill>
                  <a:schemeClr val="lt1"/>
                </a:solidFill>
                <a:latin typeface="Arial"/>
                <a:ea typeface="Arial"/>
                <a:cs typeface="Arial"/>
                <a:sym typeface="Arial"/>
              </a:rPr>
              <a:t>Old program:</a:t>
            </a:r>
            <a:endParaRPr/>
          </a:p>
          <a:p>
            <a:pPr marL="914400" marR="0" lvl="0" indent="-457200" algn="l" rtl="0">
              <a:spcBef>
                <a:spcPts val="0"/>
              </a:spcBef>
              <a:spcAft>
                <a:spcPts val="0"/>
              </a:spcAft>
              <a:buClr>
                <a:schemeClr val="lt1"/>
              </a:buClr>
              <a:buSzPts val="2800"/>
              <a:buFont typeface="Noto Sans Symbols"/>
              <a:buChar char="⮚"/>
            </a:pPr>
            <a:r>
              <a:rPr lang="en-US" sz="2800">
                <a:solidFill>
                  <a:schemeClr val="lt1"/>
                </a:solidFill>
                <a:latin typeface="Arial"/>
                <a:ea typeface="Arial"/>
                <a:cs typeface="Arial"/>
                <a:sym typeface="Arial"/>
              </a:rPr>
              <a:t>Old engineering technique</a:t>
            </a:r>
            <a:endParaRPr/>
          </a:p>
          <a:p>
            <a:pPr marL="914400" marR="0" lvl="0" indent="-457200" algn="l" rtl="0">
              <a:spcBef>
                <a:spcPts val="0"/>
              </a:spcBef>
              <a:spcAft>
                <a:spcPts val="0"/>
              </a:spcAft>
              <a:buClr>
                <a:schemeClr val="lt1"/>
              </a:buClr>
              <a:buSzPts val="2800"/>
              <a:buFont typeface="Noto Sans Symbols"/>
              <a:buChar char="⮚"/>
            </a:pPr>
            <a:r>
              <a:rPr lang="en-US" sz="2800">
                <a:solidFill>
                  <a:schemeClr val="lt1"/>
                </a:solidFill>
                <a:latin typeface="Arial"/>
                <a:ea typeface="Arial"/>
                <a:cs typeface="Arial"/>
                <a:sym typeface="Arial"/>
              </a:rPr>
              <a:t>Unstructured</a:t>
            </a:r>
            <a:endParaRPr/>
          </a:p>
          <a:p>
            <a:pPr marL="914400" marR="0" lvl="0" indent="-457200" algn="l" rtl="0">
              <a:spcBef>
                <a:spcPts val="0"/>
              </a:spcBef>
              <a:spcAft>
                <a:spcPts val="0"/>
              </a:spcAft>
              <a:buClr>
                <a:schemeClr val="lt1"/>
              </a:buClr>
              <a:buSzPts val="2800"/>
              <a:buFont typeface="Noto Sans Symbols"/>
              <a:buChar char="⮚"/>
            </a:pPr>
            <a:r>
              <a:rPr lang="en-US" sz="2800">
                <a:solidFill>
                  <a:schemeClr val="lt1"/>
                </a:solidFill>
                <a:latin typeface="Arial"/>
                <a:ea typeface="Arial"/>
                <a:cs typeface="Arial"/>
                <a:sym typeface="Arial"/>
              </a:rPr>
              <a:t>Difficult to understand</a:t>
            </a:r>
            <a:endParaRPr/>
          </a:p>
        </p:txBody>
      </p:sp>
      <p:sp>
        <p:nvSpPr>
          <p:cNvPr id="372" name="Google Shape;372;p2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p>
            <a:pPr marL="534988" lvl="0" indent="-534988" algn="l" rtl="0">
              <a:spcBef>
                <a:spcPts val="0"/>
              </a:spcBef>
              <a:spcAft>
                <a:spcPts val="0"/>
              </a:spcAft>
              <a:buNone/>
            </a:pPr>
            <a:r>
              <a:rPr lang="en-US"/>
              <a:t>a) Introduction - Software Evolution Process</a:t>
            </a:r>
            <a:endParaRPr/>
          </a:p>
        </p:txBody>
      </p:sp>
      <p:sp>
        <p:nvSpPr>
          <p:cNvPr id="104" name="Google Shape;104;p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Maintenance Cost</a:t>
            </a:r>
            <a:endParaRPr/>
          </a:p>
        </p:txBody>
      </p:sp>
      <p:pic>
        <p:nvPicPr>
          <p:cNvPr id="378" name="Google Shape;378;p30" descr="http://www.exponent.com/files/Uploads/Images/construction%20consulting/cost%20and%20damages/dollar%20sign.jpg"/>
          <p:cNvPicPr preferRelativeResize="0"/>
          <p:nvPr/>
        </p:nvPicPr>
        <p:blipFill rotWithShape="1">
          <a:blip r:embed="rId3">
            <a:alphaModFix/>
          </a:blip>
          <a:srcRect/>
          <a:stretch/>
        </p:blipFill>
        <p:spPr>
          <a:xfrm>
            <a:off x="8040216" y="4725144"/>
            <a:ext cx="1905000" cy="1428750"/>
          </a:xfrm>
          <a:prstGeom prst="rect">
            <a:avLst/>
          </a:prstGeom>
          <a:noFill/>
          <a:ln>
            <a:noFill/>
          </a:ln>
        </p:spPr>
      </p:pic>
      <p:sp>
        <p:nvSpPr>
          <p:cNvPr id="379" name="Google Shape;379;p30"/>
          <p:cNvSpPr/>
          <p:nvPr/>
        </p:nvSpPr>
        <p:spPr>
          <a:xfrm>
            <a:off x="2495600" y="2348880"/>
            <a:ext cx="7161584" cy="2088232"/>
          </a:xfrm>
          <a:prstGeom prst="roundRect">
            <a:avLst>
              <a:gd name="adj" fmla="val 16667"/>
            </a:avLst>
          </a:prstGeom>
          <a:gradFill>
            <a:gsLst>
              <a:gs pos="0">
                <a:srgbClr val="3A3ACB"/>
              </a:gs>
              <a:gs pos="80000">
                <a:srgbClr val="4B4BFF"/>
              </a:gs>
              <a:gs pos="100000">
                <a:srgbClr val="4949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1" indent="0" algn="l" rtl="0">
              <a:lnSpc>
                <a:spcPct val="90000"/>
              </a:lnSpc>
              <a:spcBef>
                <a:spcPts val="0"/>
              </a:spcBef>
              <a:spcAft>
                <a:spcPts val="0"/>
              </a:spcAft>
              <a:buNone/>
            </a:pPr>
            <a:r>
              <a:rPr lang="en-US" sz="2600" b="0" i="0" u="none" strike="noStrike" cap="none">
                <a:solidFill>
                  <a:schemeClr val="lt1"/>
                </a:solidFill>
                <a:latin typeface="Arial"/>
                <a:ea typeface="Arial"/>
                <a:cs typeface="Arial"/>
                <a:sym typeface="Arial"/>
              </a:rPr>
              <a:t>Changes 🡪 new faults 🡪 further change request</a:t>
            </a:r>
            <a:endParaRPr sz="2600" b="0" i="0" u="none" strike="noStrike" cap="none">
              <a:solidFill>
                <a:schemeClr val="lt1"/>
              </a:solidFill>
              <a:latin typeface="Arial"/>
              <a:ea typeface="Arial"/>
              <a:cs typeface="Arial"/>
              <a:sym typeface="Arial"/>
            </a:endParaRPr>
          </a:p>
        </p:txBody>
      </p:sp>
      <p:sp>
        <p:nvSpPr>
          <p:cNvPr id="380" name="Google Shape;380;p3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Maintenance Cost</a:t>
            </a:r>
            <a:endParaRPr/>
          </a:p>
        </p:txBody>
      </p:sp>
      <p:pic>
        <p:nvPicPr>
          <p:cNvPr id="386" name="Google Shape;386;p31" descr="http://www.exponent.com/files/Uploads/Images/construction%20consulting/cost%20and%20damages/dollar%20sign.jpg"/>
          <p:cNvPicPr preferRelativeResize="0"/>
          <p:nvPr/>
        </p:nvPicPr>
        <p:blipFill rotWithShape="1">
          <a:blip r:embed="rId3">
            <a:alphaModFix/>
          </a:blip>
          <a:srcRect/>
          <a:stretch/>
        </p:blipFill>
        <p:spPr>
          <a:xfrm>
            <a:off x="8040216" y="4725144"/>
            <a:ext cx="1905000" cy="1428750"/>
          </a:xfrm>
          <a:prstGeom prst="rect">
            <a:avLst/>
          </a:prstGeom>
          <a:noFill/>
          <a:ln>
            <a:noFill/>
          </a:ln>
        </p:spPr>
      </p:pic>
      <p:sp>
        <p:nvSpPr>
          <p:cNvPr id="387" name="Google Shape;387;p31"/>
          <p:cNvSpPr/>
          <p:nvPr/>
        </p:nvSpPr>
        <p:spPr>
          <a:xfrm>
            <a:off x="2495600" y="2348880"/>
            <a:ext cx="7161584" cy="2088232"/>
          </a:xfrm>
          <a:prstGeom prst="roundRect">
            <a:avLst>
              <a:gd name="adj" fmla="val 16667"/>
            </a:avLst>
          </a:prstGeom>
          <a:gradFill>
            <a:gsLst>
              <a:gs pos="0">
                <a:srgbClr val="3A3ACB"/>
              </a:gs>
              <a:gs pos="80000">
                <a:srgbClr val="4B4BFF"/>
              </a:gs>
              <a:gs pos="100000">
                <a:srgbClr val="4949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457200" marR="0" lvl="1" indent="0" algn="just" rtl="0">
              <a:lnSpc>
                <a:spcPct val="90000"/>
              </a:lnSpc>
              <a:spcBef>
                <a:spcPts val="0"/>
              </a:spcBef>
              <a:spcAft>
                <a:spcPts val="0"/>
              </a:spcAft>
              <a:buNone/>
            </a:pPr>
            <a:r>
              <a:rPr lang="en-US" sz="2600" b="0" i="0" u="none" strike="noStrike" cap="none">
                <a:solidFill>
                  <a:schemeClr val="lt1"/>
                </a:solidFill>
                <a:latin typeface="Arial"/>
                <a:ea typeface="Arial"/>
                <a:cs typeface="Arial"/>
                <a:sym typeface="Arial"/>
              </a:rPr>
              <a:t>Change 🡪 structure degraded 🡪 harder to understand, less cohesive</a:t>
            </a:r>
            <a:endParaRPr sz="2600" b="0" i="0" u="none" strike="noStrike" cap="none">
              <a:solidFill>
                <a:schemeClr val="lt1"/>
              </a:solidFill>
              <a:latin typeface="Arial"/>
              <a:ea typeface="Arial"/>
              <a:cs typeface="Arial"/>
              <a:sym typeface="Arial"/>
            </a:endParaRPr>
          </a:p>
        </p:txBody>
      </p:sp>
      <p:sp>
        <p:nvSpPr>
          <p:cNvPr id="388" name="Google Shape;388;p3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Maintenance Cost</a:t>
            </a:r>
            <a:endParaRPr/>
          </a:p>
        </p:txBody>
      </p:sp>
      <p:pic>
        <p:nvPicPr>
          <p:cNvPr id="394" name="Google Shape;394;p32" descr="http://www.exponent.com/files/Uploads/Images/construction%20consulting/cost%20and%20damages/dollar%20sign.jpg"/>
          <p:cNvPicPr preferRelativeResize="0"/>
          <p:nvPr/>
        </p:nvPicPr>
        <p:blipFill rotWithShape="1">
          <a:blip r:embed="rId3">
            <a:alphaModFix/>
          </a:blip>
          <a:srcRect/>
          <a:stretch/>
        </p:blipFill>
        <p:spPr>
          <a:xfrm>
            <a:off x="8040216" y="4725144"/>
            <a:ext cx="1905000" cy="1428750"/>
          </a:xfrm>
          <a:prstGeom prst="rect">
            <a:avLst/>
          </a:prstGeom>
          <a:noFill/>
          <a:ln>
            <a:noFill/>
          </a:ln>
        </p:spPr>
      </p:pic>
      <p:sp>
        <p:nvSpPr>
          <p:cNvPr id="395" name="Google Shape;395;p32"/>
          <p:cNvSpPr/>
          <p:nvPr/>
        </p:nvSpPr>
        <p:spPr>
          <a:xfrm>
            <a:off x="2495600" y="2348880"/>
            <a:ext cx="7161584" cy="2088232"/>
          </a:xfrm>
          <a:prstGeom prst="roundRect">
            <a:avLst>
              <a:gd name="adj" fmla="val 16667"/>
            </a:avLst>
          </a:prstGeom>
          <a:gradFill>
            <a:gsLst>
              <a:gs pos="0">
                <a:srgbClr val="3A3ACB"/>
              </a:gs>
              <a:gs pos="80000">
                <a:srgbClr val="4B4BFF"/>
              </a:gs>
              <a:gs pos="100000">
                <a:srgbClr val="4949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457200" marR="0" lvl="1" indent="0" algn="just" rtl="0">
              <a:lnSpc>
                <a:spcPct val="90000"/>
              </a:lnSpc>
              <a:spcBef>
                <a:spcPts val="0"/>
              </a:spcBef>
              <a:spcAft>
                <a:spcPts val="0"/>
              </a:spcAft>
              <a:buNone/>
            </a:pPr>
            <a:r>
              <a:rPr lang="en-US" sz="2600" b="0" i="0" u="none" strike="noStrike" cap="none">
                <a:solidFill>
                  <a:schemeClr val="lt1"/>
                </a:solidFill>
                <a:latin typeface="Arial"/>
                <a:ea typeface="Arial"/>
                <a:cs typeface="Arial"/>
                <a:sym typeface="Arial"/>
              </a:rPr>
              <a:t>Change 🡪 documentation link missing 🡪 unreliable document 🡪 difficult to understand program</a:t>
            </a:r>
            <a:endParaRPr sz="2600" b="0" i="0" u="none" strike="noStrike" cap="none">
              <a:solidFill>
                <a:schemeClr val="lt1"/>
              </a:solidFill>
              <a:latin typeface="Arial"/>
              <a:ea typeface="Arial"/>
              <a:cs typeface="Arial"/>
              <a:sym typeface="Arial"/>
            </a:endParaRPr>
          </a:p>
        </p:txBody>
      </p:sp>
      <p:sp>
        <p:nvSpPr>
          <p:cNvPr id="396" name="Google Shape;396;p3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 Software Reengineering</a:t>
            </a:r>
            <a:endParaRPr/>
          </a:p>
        </p:txBody>
      </p:sp>
      <p:sp>
        <p:nvSpPr>
          <p:cNvPr id="411" name="Google Shape;411;p3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
                                        </p:tgtEl>
                                        <p:attrNameLst>
                                          <p:attrName>style.visibility</p:attrName>
                                        </p:attrNameLst>
                                      </p:cBhvr>
                                      <p:to>
                                        <p:strVal val="visible"/>
                                      </p:to>
                                    </p:set>
                                    <p:animEffect transition="in" filter="fade">
                                      <p:cBhvr>
                                        <p:cTn id="7" dur="80"/>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5"/>
          <p:cNvSpPr txBox="1">
            <a:spLocks noGrp="1"/>
          </p:cNvSpPr>
          <p:nvPr>
            <p:ph type="title"/>
          </p:nvPr>
        </p:nvSpPr>
        <p:spPr>
          <a:xfrm>
            <a:off x="1055441" y="762000"/>
            <a:ext cx="8694986"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Lesson Objectives</a:t>
            </a:r>
            <a:endParaRPr/>
          </a:p>
        </p:txBody>
      </p:sp>
      <p:sp>
        <p:nvSpPr>
          <p:cNvPr id="417" name="Google Shape;417;p35"/>
          <p:cNvSpPr txBox="1">
            <a:spLocks noGrp="1"/>
          </p:cNvSpPr>
          <p:nvPr>
            <p:ph type="body" idx="1"/>
          </p:nvPr>
        </p:nvSpPr>
        <p:spPr>
          <a:xfrm>
            <a:off x="1055441" y="1905001"/>
            <a:ext cx="9917359" cy="43021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F1F2E"/>
              </a:buClr>
              <a:buSzPts val="2800"/>
              <a:buFont typeface="Century Gothic"/>
              <a:buChar char="•"/>
            </a:pPr>
            <a:r>
              <a:rPr lang="en-US"/>
              <a:t>What is software reengineering </a:t>
            </a:r>
            <a:endParaRPr/>
          </a:p>
          <a:p>
            <a:pPr marL="342900" lvl="0" indent="-342900" algn="l" rtl="0">
              <a:spcBef>
                <a:spcPts val="560"/>
              </a:spcBef>
              <a:spcAft>
                <a:spcPts val="0"/>
              </a:spcAft>
              <a:buClr>
                <a:srgbClr val="1F1F2E"/>
              </a:buClr>
              <a:buSzPts val="2800"/>
              <a:buFont typeface="Century Gothic"/>
              <a:buChar char="•"/>
            </a:pPr>
            <a:r>
              <a:rPr lang="en-US"/>
              <a:t>Differentiate software reengineering to reverse engineering</a:t>
            </a:r>
            <a:endParaRPr/>
          </a:p>
          <a:p>
            <a:pPr marL="342900" lvl="0" indent="-342900" algn="l" rtl="0">
              <a:spcBef>
                <a:spcPts val="560"/>
              </a:spcBef>
              <a:spcAft>
                <a:spcPts val="0"/>
              </a:spcAft>
              <a:buClr>
                <a:srgbClr val="1F1F2E"/>
              </a:buClr>
              <a:buSzPts val="2800"/>
              <a:buFont typeface="Century Gothic"/>
              <a:buChar char="•"/>
            </a:pPr>
            <a:r>
              <a:rPr lang="en-US"/>
              <a:t>The advantages and disadvantages of software reengineering</a:t>
            </a:r>
            <a:endParaRPr/>
          </a:p>
          <a:p>
            <a:pPr marL="342900" lvl="0" indent="-342900" algn="l" rtl="0">
              <a:spcBef>
                <a:spcPts val="560"/>
              </a:spcBef>
              <a:spcAft>
                <a:spcPts val="0"/>
              </a:spcAft>
              <a:buClr>
                <a:srgbClr val="1F1F2E"/>
              </a:buClr>
              <a:buSzPts val="2800"/>
              <a:buFont typeface="Century Gothic"/>
              <a:buChar char="•"/>
            </a:pPr>
            <a:r>
              <a:rPr lang="en-US"/>
              <a:t>Legacy system management </a:t>
            </a:r>
            <a:endParaRPr/>
          </a:p>
        </p:txBody>
      </p:sp>
      <p:sp>
        <p:nvSpPr>
          <p:cNvPr id="418" name="Google Shape;418;p3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pic>
        <p:nvPicPr>
          <p:cNvPr id="425" name="Google Shape;425;p36" descr="http://interloper.com/graphics/systems_upgrades_kits/systems/specialty/dos-computer.jpg"/>
          <p:cNvPicPr preferRelativeResize="0"/>
          <p:nvPr/>
        </p:nvPicPr>
        <p:blipFill rotWithShape="1">
          <a:blip r:embed="rId3">
            <a:alphaModFix/>
          </a:blip>
          <a:srcRect/>
          <a:stretch/>
        </p:blipFill>
        <p:spPr>
          <a:xfrm>
            <a:off x="2666976" y="2571745"/>
            <a:ext cx="2500330" cy="2643207"/>
          </a:xfrm>
          <a:prstGeom prst="rect">
            <a:avLst/>
          </a:prstGeom>
          <a:noFill/>
          <a:ln>
            <a:noFill/>
          </a:ln>
        </p:spPr>
      </p:pic>
      <p:sp>
        <p:nvSpPr>
          <p:cNvPr id="426" name="Google Shape;426;p36"/>
          <p:cNvSpPr txBox="1"/>
          <p:nvPr/>
        </p:nvSpPr>
        <p:spPr>
          <a:xfrm>
            <a:off x="2595538" y="5286388"/>
            <a:ext cx="26432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Legacy System</a:t>
            </a:r>
            <a:endParaRPr sz="1800">
              <a:solidFill>
                <a:srgbClr val="5F4315"/>
              </a:solidFill>
              <a:latin typeface="Arial"/>
              <a:ea typeface="Arial"/>
              <a:cs typeface="Arial"/>
              <a:sym typeface="Arial"/>
            </a:endParaRPr>
          </a:p>
        </p:txBody>
      </p:sp>
      <p:sp>
        <p:nvSpPr>
          <p:cNvPr id="427" name="Google Shape;427;p36"/>
          <p:cNvSpPr txBox="1"/>
          <p:nvPr/>
        </p:nvSpPr>
        <p:spPr>
          <a:xfrm>
            <a:off x="5310182" y="2682572"/>
            <a:ext cx="4357718" cy="12464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80% of Software Expenditure is on system maintenance &amp; evolution</a:t>
            </a:r>
            <a:endParaRPr sz="2500">
              <a:solidFill>
                <a:srgbClr val="5F4315"/>
              </a:solidFill>
              <a:latin typeface="Arial"/>
              <a:ea typeface="Arial"/>
              <a:cs typeface="Arial"/>
              <a:sym typeface="Arial"/>
            </a:endParaRPr>
          </a:p>
        </p:txBody>
      </p:sp>
      <p:sp>
        <p:nvSpPr>
          <p:cNvPr id="428" name="Google Shape;428;p3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7"/>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pic>
        <p:nvPicPr>
          <p:cNvPr id="435" name="Google Shape;435;p37" descr="http://interloper.com/graphics/systems_upgrades_kits/systems/specialty/dos-computer.jpg"/>
          <p:cNvPicPr preferRelativeResize="0"/>
          <p:nvPr/>
        </p:nvPicPr>
        <p:blipFill rotWithShape="1">
          <a:blip r:embed="rId3">
            <a:alphaModFix/>
          </a:blip>
          <a:srcRect/>
          <a:stretch/>
        </p:blipFill>
        <p:spPr>
          <a:xfrm>
            <a:off x="2666976" y="2571745"/>
            <a:ext cx="2500330" cy="2643207"/>
          </a:xfrm>
          <a:prstGeom prst="rect">
            <a:avLst/>
          </a:prstGeom>
          <a:noFill/>
          <a:ln>
            <a:noFill/>
          </a:ln>
        </p:spPr>
      </p:pic>
      <p:sp>
        <p:nvSpPr>
          <p:cNvPr id="436" name="Google Shape;436;p37"/>
          <p:cNvSpPr txBox="1"/>
          <p:nvPr/>
        </p:nvSpPr>
        <p:spPr>
          <a:xfrm>
            <a:off x="2595538" y="5286388"/>
            <a:ext cx="26432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Legacy System</a:t>
            </a:r>
            <a:endParaRPr sz="1800">
              <a:solidFill>
                <a:srgbClr val="5F4315"/>
              </a:solidFill>
              <a:latin typeface="Arial"/>
              <a:ea typeface="Arial"/>
              <a:cs typeface="Arial"/>
              <a:sym typeface="Arial"/>
            </a:endParaRPr>
          </a:p>
        </p:txBody>
      </p:sp>
      <p:sp>
        <p:nvSpPr>
          <p:cNvPr id="437" name="Google Shape;437;p37"/>
          <p:cNvSpPr txBox="1"/>
          <p:nvPr/>
        </p:nvSpPr>
        <p:spPr>
          <a:xfrm>
            <a:off x="5310182" y="2682571"/>
            <a:ext cx="4357718"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1990 🡪 120 billion LOC being maintained  </a:t>
            </a:r>
            <a:endParaRPr sz="2500">
              <a:solidFill>
                <a:srgbClr val="5F4315"/>
              </a:solidFill>
              <a:latin typeface="Arial"/>
              <a:ea typeface="Arial"/>
              <a:cs typeface="Arial"/>
              <a:sym typeface="Arial"/>
            </a:endParaRPr>
          </a:p>
        </p:txBody>
      </p:sp>
      <p:sp>
        <p:nvSpPr>
          <p:cNvPr id="438" name="Google Shape;438;p37"/>
          <p:cNvSpPr txBox="1"/>
          <p:nvPr/>
        </p:nvSpPr>
        <p:spPr>
          <a:xfrm>
            <a:off x="5310182" y="3853110"/>
            <a:ext cx="4357718"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2000 🡪 250 billion LOC being maintained  </a:t>
            </a:r>
            <a:endParaRPr sz="2500">
              <a:solidFill>
                <a:srgbClr val="5F4315"/>
              </a:solidFill>
              <a:latin typeface="Arial"/>
              <a:ea typeface="Arial"/>
              <a:cs typeface="Arial"/>
              <a:sym typeface="Arial"/>
            </a:endParaRPr>
          </a:p>
        </p:txBody>
      </p:sp>
      <p:sp>
        <p:nvSpPr>
          <p:cNvPr id="439" name="Google Shape;439;p3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0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8"/>
                                        </p:tgtEl>
                                        <p:attrNameLst>
                                          <p:attrName>style.visibility</p:attrName>
                                        </p:attrNameLst>
                                      </p:cBhvr>
                                      <p:to>
                                        <p:strVal val="visible"/>
                                      </p:to>
                                    </p:set>
                                    <p:animEffect transition="in" filter="fade">
                                      <p:cBhvr>
                                        <p:cTn id="12" dur="1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8"/>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pic>
        <p:nvPicPr>
          <p:cNvPr id="446" name="Google Shape;446;p38" descr="http://interloper.com/graphics/systems_upgrades_kits/systems/specialty/dos-computer.jpg"/>
          <p:cNvPicPr preferRelativeResize="0"/>
          <p:nvPr/>
        </p:nvPicPr>
        <p:blipFill rotWithShape="1">
          <a:blip r:embed="rId3">
            <a:alphaModFix/>
          </a:blip>
          <a:srcRect/>
          <a:stretch/>
        </p:blipFill>
        <p:spPr>
          <a:xfrm>
            <a:off x="2666976" y="2571745"/>
            <a:ext cx="2500330" cy="2643207"/>
          </a:xfrm>
          <a:prstGeom prst="rect">
            <a:avLst/>
          </a:prstGeom>
          <a:noFill/>
          <a:ln>
            <a:noFill/>
          </a:ln>
        </p:spPr>
      </p:pic>
      <p:sp>
        <p:nvSpPr>
          <p:cNvPr id="447" name="Google Shape;447;p38"/>
          <p:cNvSpPr txBox="1"/>
          <p:nvPr/>
        </p:nvSpPr>
        <p:spPr>
          <a:xfrm>
            <a:off x="2595538" y="5286388"/>
            <a:ext cx="26432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Legacy System</a:t>
            </a:r>
            <a:endParaRPr sz="1800">
              <a:solidFill>
                <a:srgbClr val="5F4315"/>
              </a:solidFill>
              <a:latin typeface="Arial"/>
              <a:ea typeface="Arial"/>
              <a:cs typeface="Arial"/>
              <a:sym typeface="Arial"/>
            </a:endParaRPr>
          </a:p>
        </p:txBody>
      </p:sp>
      <p:sp>
        <p:nvSpPr>
          <p:cNvPr id="448" name="Google Shape;448;p38"/>
          <p:cNvSpPr txBox="1"/>
          <p:nvPr/>
        </p:nvSpPr>
        <p:spPr>
          <a:xfrm>
            <a:off x="5310182" y="2682571"/>
            <a:ext cx="435771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Why exist?</a:t>
            </a:r>
            <a:endParaRPr sz="2500">
              <a:solidFill>
                <a:srgbClr val="5F4315"/>
              </a:solidFill>
              <a:latin typeface="Arial"/>
              <a:ea typeface="Arial"/>
              <a:cs typeface="Arial"/>
              <a:sym typeface="Arial"/>
            </a:endParaRPr>
          </a:p>
        </p:txBody>
      </p:sp>
      <p:sp>
        <p:nvSpPr>
          <p:cNvPr id="449" name="Google Shape;449;p38"/>
          <p:cNvSpPr txBox="1"/>
          <p:nvPr/>
        </p:nvSpPr>
        <p:spPr>
          <a:xfrm>
            <a:off x="5310182" y="3500439"/>
            <a:ext cx="4357718" cy="12464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Business procedures &amp; knowledge of system may not documented elsewhere</a:t>
            </a:r>
            <a:endParaRPr sz="2500">
              <a:solidFill>
                <a:srgbClr val="5F4315"/>
              </a:solidFill>
              <a:latin typeface="Arial"/>
              <a:ea typeface="Arial"/>
              <a:cs typeface="Arial"/>
              <a:sym typeface="Arial"/>
            </a:endParaRPr>
          </a:p>
        </p:txBody>
      </p:sp>
      <p:sp>
        <p:nvSpPr>
          <p:cNvPr id="450" name="Google Shape;450;p38"/>
          <p:cNvSpPr txBox="1"/>
          <p:nvPr/>
        </p:nvSpPr>
        <p:spPr>
          <a:xfrm>
            <a:off x="5310182" y="4929198"/>
            <a:ext cx="435771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Too risky to rewrite them </a:t>
            </a:r>
            <a:endParaRPr sz="2500">
              <a:solidFill>
                <a:srgbClr val="5F4315"/>
              </a:solidFill>
              <a:latin typeface="Arial"/>
              <a:ea typeface="Arial"/>
              <a:cs typeface="Arial"/>
              <a:sym typeface="Arial"/>
            </a:endParaRPr>
          </a:p>
        </p:txBody>
      </p:sp>
      <p:sp>
        <p:nvSpPr>
          <p:cNvPr id="451" name="Google Shape;451;p3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1000"/>
                                        <p:tgtEl>
                                          <p:spTgt spid="4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9"/>
                                        </p:tgtEl>
                                        <p:attrNameLst>
                                          <p:attrName>style.visibility</p:attrName>
                                        </p:attrNameLst>
                                      </p:cBhvr>
                                      <p:to>
                                        <p:strVal val="visible"/>
                                      </p:to>
                                    </p:set>
                                    <p:animEffect transition="in" filter="fade">
                                      <p:cBhvr>
                                        <p:cTn id="12" dur="1000"/>
                                        <p:tgtEl>
                                          <p:spTgt spid="4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
                                        </p:tgtEl>
                                        <p:attrNameLst>
                                          <p:attrName>style.visibility</p:attrName>
                                        </p:attrNameLst>
                                      </p:cBhvr>
                                      <p:to>
                                        <p:strVal val="visible"/>
                                      </p:to>
                                    </p:set>
                                    <p:animEffect transition="in" filter="fade">
                                      <p:cBhvr>
                                        <p:cTn id="17" dur="10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9"/>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pic>
        <p:nvPicPr>
          <p:cNvPr id="458" name="Google Shape;458;p39" descr="http://interloper.com/graphics/systems_upgrades_kits/systems/specialty/dos-computer.jpg"/>
          <p:cNvPicPr preferRelativeResize="0"/>
          <p:nvPr/>
        </p:nvPicPr>
        <p:blipFill rotWithShape="1">
          <a:blip r:embed="rId3">
            <a:alphaModFix/>
          </a:blip>
          <a:srcRect/>
          <a:stretch/>
        </p:blipFill>
        <p:spPr>
          <a:xfrm>
            <a:off x="2666976" y="2571745"/>
            <a:ext cx="2500330" cy="2643207"/>
          </a:xfrm>
          <a:prstGeom prst="rect">
            <a:avLst/>
          </a:prstGeom>
          <a:noFill/>
          <a:ln>
            <a:noFill/>
          </a:ln>
        </p:spPr>
      </p:pic>
      <p:sp>
        <p:nvSpPr>
          <p:cNvPr id="459" name="Google Shape;459;p39"/>
          <p:cNvSpPr txBox="1"/>
          <p:nvPr/>
        </p:nvSpPr>
        <p:spPr>
          <a:xfrm>
            <a:off x="2595538" y="5286388"/>
            <a:ext cx="26432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Legacy System</a:t>
            </a:r>
            <a:endParaRPr sz="1800">
              <a:solidFill>
                <a:srgbClr val="5F4315"/>
              </a:solidFill>
              <a:latin typeface="Arial"/>
              <a:ea typeface="Arial"/>
              <a:cs typeface="Arial"/>
              <a:sym typeface="Arial"/>
            </a:endParaRPr>
          </a:p>
        </p:txBody>
      </p:sp>
      <p:sp>
        <p:nvSpPr>
          <p:cNvPr id="460" name="Google Shape;460;p39"/>
          <p:cNvSpPr txBox="1"/>
          <p:nvPr/>
        </p:nvSpPr>
        <p:spPr>
          <a:xfrm>
            <a:off x="5310182" y="1928802"/>
            <a:ext cx="435771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Problems:</a:t>
            </a:r>
            <a:endParaRPr sz="2500">
              <a:solidFill>
                <a:srgbClr val="5F4315"/>
              </a:solidFill>
              <a:latin typeface="Arial"/>
              <a:ea typeface="Arial"/>
              <a:cs typeface="Arial"/>
              <a:sym typeface="Arial"/>
            </a:endParaRPr>
          </a:p>
        </p:txBody>
      </p:sp>
      <p:sp>
        <p:nvSpPr>
          <p:cNvPr id="461" name="Google Shape;461;p39"/>
          <p:cNvSpPr txBox="1"/>
          <p:nvPr/>
        </p:nvSpPr>
        <p:spPr>
          <a:xfrm>
            <a:off x="5310182" y="2643182"/>
            <a:ext cx="4643470" cy="1631216"/>
          </a:xfrm>
          <a:prstGeom prst="rect">
            <a:avLst/>
          </a:prstGeom>
          <a:noFill/>
          <a:ln>
            <a:noFill/>
          </a:ln>
        </p:spPr>
        <p:txBody>
          <a:bodyPr spcFirstLastPara="1" wrap="square" lIns="91425" tIns="45700" rIns="91425" bIns="45700" anchor="t" anchorCtr="0">
            <a:spAutoFit/>
          </a:bodyPr>
          <a:lstStyle/>
          <a:p>
            <a:pPr marL="354013" marR="0" lvl="0" indent="-354013" algn="l" rtl="0">
              <a:spcBef>
                <a:spcPts val="0"/>
              </a:spcBef>
              <a:spcAft>
                <a:spcPts val="0"/>
              </a:spcAft>
              <a:buClr>
                <a:srgbClr val="5F4315"/>
              </a:buClr>
              <a:buSzPts val="2500"/>
              <a:buFont typeface="Noto Sans Symbols"/>
              <a:buChar char="⮚"/>
            </a:pPr>
            <a:r>
              <a:rPr lang="en-US" sz="2500">
                <a:solidFill>
                  <a:srgbClr val="5F4315"/>
                </a:solidFill>
                <a:latin typeface="Arial"/>
                <a:ea typeface="Arial"/>
                <a:cs typeface="Arial"/>
                <a:sym typeface="Arial"/>
              </a:rPr>
              <a:t>Poor structure</a:t>
            </a:r>
            <a:endParaRPr/>
          </a:p>
          <a:p>
            <a:pPr marL="354013" marR="0" lvl="0" indent="-354013" algn="l" rtl="0">
              <a:spcBef>
                <a:spcPts val="0"/>
              </a:spcBef>
              <a:spcAft>
                <a:spcPts val="0"/>
              </a:spcAft>
              <a:buClr>
                <a:srgbClr val="5F4315"/>
              </a:buClr>
              <a:buSzPts val="2500"/>
              <a:buFont typeface="Noto Sans Symbols"/>
              <a:buChar char="⮚"/>
            </a:pPr>
            <a:r>
              <a:rPr lang="en-US" sz="2500">
                <a:solidFill>
                  <a:srgbClr val="5F4315"/>
                </a:solidFill>
                <a:latin typeface="Arial"/>
                <a:ea typeface="Arial"/>
                <a:cs typeface="Arial"/>
                <a:sym typeface="Arial"/>
              </a:rPr>
              <a:t>Outdated documentation</a:t>
            </a:r>
            <a:endParaRPr/>
          </a:p>
          <a:p>
            <a:pPr marL="354013" marR="0" lvl="0" indent="-354013" algn="l" rtl="0">
              <a:spcBef>
                <a:spcPts val="0"/>
              </a:spcBef>
              <a:spcAft>
                <a:spcPts val="0"/>
              </a:spcAft>
              <a:buClr>
                <a:srgbClr val="5F4315"/>
              </a:buClr>
              <a:buSzPts val="2500"/>
              <a:buFont typeface="Noto Sans Symbols"/>
              <a:buChar char="⮚"/>
            </a:pPr>
            <a:r>
              <a:rPr lang="en-US" sz="2500">
                <a:solidFill>
                  <a:srgbClr val="5F4315"/>
                </a:solidFill>
                <a:latin typeface="Arial"/>
                <a:ea typeface="Arial"/>
                <a:cs typeface="Arial"/>
                <a:sym typeface="Arial"/>
              </a:rPr>
              <a:t>Inconsistent documentation</a:t>
            </a:r>
            <a:endParaRPr/>
          </a:p>
          <a:p>
            <a:pPr marL="354013" marR="0" lvl="0" indent="-354013" algn="l" rtl="0">
              <a:spcBef>
                <a:spcPts val="0"/>
              </a:spcBef>
              <a:spcAft>
                <a:spcPts val="0"/>
              </a:spcAft>
              <a:buClr>
                <a:srgbClr val="5F4315"/>
              </a:buClr>
              <a:buSzPts val="2500"/>
              <a:buFont typeface="Noto Sans Symbols"/>
              <a:buChar char="⮚"/>
            </a:pPr>
            <a:r>
              <a:rPr lang="en-US" sz="2500">
                <a:solidFill>
                  <a:srgbClr val="5F4315"/>
                </a:solidFill>
                <a:latin typeface="Arial"/>
                <a:ea typeface="Arial"/>
                <a:cs typeface="Arial"/>
                <a:sym typeface="Arial"/>
              </a:rPr>
              <a:t>Etc.</a:t>
            </a:r>
            <a:endParaRPr sz="2500">
              <a:solidFill>
                <a:srgbClr val="5F4315"/>
              </a:solidFill>
              <a:latin typeface="Arial"/>
              <a:ea typeface="Arial"/>
              <a:cs typeface="Arial"/>
              <a:sym typeface="Arial"/>
            </a:endParaRPr>
          </a:p>
        </p:txBody>
      </p:sp>
      <p:sp>
        <p:nvSpPr>
          <p:cNvPr id="462" name="Google Shape;462;p3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1000"/>
                                        <p:tgtEl>
                                          <p:spTgt spid="4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1">
                                            <p:txEl>
                                              <p:pRg st="0" end="0"/>
                                            </p:txEl>
                                          </p:spTgt>
                                        </p:tgtEl>
                                        <p:attrNameLst>
                                          <p:attrName>style.visibility</p:attrName>
                                        </p:attrNameLst>
                                      </p:cBhvr>
                                      <p:to>
                                        <p:strVal val="visible"/>
                                      </p:to>
                                    </p:set>
                                    <p:animEffect transition="in" filter="fade">
                                      <p:cBhvr>
                                        <p:cTn id="12" dur="2000"/>
                                        <p:tgtEl>
                                          <p:spTgt spid="4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1">
                                            <p:txEl>
                                              <p:pRg st="1" end="1"/>
                                            </p:txEl>
                                          </p:spTgt>
                                        </p:tgtEl>
                                        <p:attrNameLst>
                                          <p:attrName>style.visibility</p:attrName>
                                        </p:attrNameLst>
                                      </p:cBhvr>
                                      <p:to>
                                        <p:strVal val="visible"/>
                                      </p:to>
                                    </p:set>
                                    <p:animEffect transition="in" filter="fade">
                                      <p:cBhvr>
                                        <p:cTn id="17" dur="2000"/>
                                        <p:tgtEl>
                                          <p:spTgt spid="46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1">
                                            <p:txEl>
                                              <p:pRg st="2" end="2"/>
                                            </p:txEl>
                                          </p:spTgt>
                                        </p:tgtEl>
                                        <p:attrNameLst>
                                          <p:attrName>style.visibility</p:attrName>
                                        </p:attrNameLst>
                                      </p:cBhvr>
                                      <p:to>
                                        <p:strVal val="visible"/>
                                      </p:to>
                                    </p:set>
                                    <p:animEffect transition="in" filter="fade">
                                      <p:cBhvr>
                                        <p:cTn id="22" dur="2000"/>
                                        <p:tgtEl>
                                          <p:spTgt spid="46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1">
                                            <p:txEl>
                                              <p:pRg st="3" end="3"/>
                                            </p:txEl>
                                          </p:spTgt>
                                        </p:tgtEl>
                                        <p:attrNameLst>
                                          <p:attrName>style.visibility</p:attrName>
                                        </p:attrNameLst>
                                      </p:cBhvr>
                                      <p:to>
                                        <p:strVal val="visible"/>
                                      </p:to>
                                    </p:set>
                                    <p:animEffect transition="in" filter="fade">
                                      <p:cBhvr>
                                        <p:cTn id="27" dur="2000"/>
                                        <p:tgtEl>
                                          <p:spTgt spid="4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Introduction</a:t>
            </a:r>
            <a:endParaRPr/>
          </a:p>
        </p:txBody>
      </p:sp>
      <p:pic>
        <p:nvPicPr>
          <p:cNvPr id="469" name="Google Shape;469;p40" descr="http://interloper.com/graphics/systems_upgrades_kits/systems/specialty/dos-computer.jpg"/>
          <p:cNvPicPr preferRelativeResize="0"/>
          <p:nvPr/>
        </p:nvPicPr>
        <p:blipFill rotWithShape="1">
          <a:blip r:embed="rId3">
            <a:alphaModFix/>
          </a:blip>
          <a:srcRect/>
          <a:stretch/>
        </p:blipFill>
        <p:spPr>
          <a:xfrm>
            <a:off x="2666976" y="2571745"/>
            <a:ext cx="2500330" cy="2643207"/>
          </a:xfrm>
          <a:prstGeom prst="rect">
            <a:avLst/>
          </a:prstGeom>
          <a:noFill/>
          <a:ln>
            <a:noFill/>
          </a:ln>
        </p:spPr>
      </p:pic>
      <p:sp>
        <p:nvSpPr>
          <p:cNvPr id="470" name="Google Shape;470;p40"/>
          <p:cNvSpPr txBox="1"/>
          <p:nvPr/>
        </p:nvSpPr>
        <p:spPr>
          <a:xfrm>
            <a:off x="2595538" y="5286388"/>
            <a:ext cx="26432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Legacy System</a:t>
            </a:r>
            <a:endParaRPr sz="1800">
              <a:solidFill>
                <a:srgbClr val="5F4315"/>
              </a:solidFill>
              <a:latin typeface="Arial"/>
              <a:ea typeface="Arial"/>
              <a:cs typeface="Arial"/>
              <a:sym typeface="Arial"/>
            </a:endParaRPr>
          </a:p>
        </p:txBody>
      </p:sp>
      <p:sp>
        <p:nvSpPr>
          <p:cNvPr id="471" name="Google Shape;471;p40"/>
          <p:cNvSpPr txBox="1"/>
          <p:nvPr/>
        </p:nvSpPr>
        <p:spPr>
          <a:xfrm>
            <a:off x="5310182" y="2880508"/>
            <a:ext cx="435771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5F4315"/>
                </a:solidFill>
                <a:latin typeface="Arial"/>
                <a:ea typeface="Arial"/>
                <a:cs typeface="Arial"/>
                <a:sym typeface="Arial"/>
              </a:rPr>
              <a:t>Solution?</a:t>
            </a:r>
            <a:endParaRPr sz="2500">
              <a:solidFill>
                <a:srgbClr val="5F4315"/>
              </a:solidFill>
              <a:latin typeface="Arial"/>
              <a:ea typeface="Arial"/>
              <a:cs typeface="Arial"/>
              <a:sym typeface="Arial"/>
            </a:endParaRPr>
          </a:p>
        </p:txBody>
      </p:sp>
      <p:sp>
        <p:nvSpPr>
          <p:cNvPr id="472" name="Google Shape;472;p40"/>
          <p:cNvSpPr txBox="1"/>
          <p:nvPr/>
        </p:nvSpPr>
        <p:spPr>
          <a:xfrm>
            <a:off x="5310182" y="3594888"/>
            <a:ext cx="4643470" cy="477054"/>
          </a:xfrm>
          <a:prstGeom prst="rect">
            <a:avLst/>
          </a:prstGeom>
          <a:noFill/>
          <a:ln>
            <a:noFill/>
          </a:ln>
        </p:spPr>
        <p:txBody>
          <a:bodyPr spcFirstLastPara="1" wrap="square" lIns="91425" tIns="45700" rIns="91425" bIns="45700" anchor="t" anchorCtr="0">
            <a:spAutoFit/>
          </a:bodyPr>
          <a:lstStyle/>
          <a:p>
            <a:pPr marL="354013" marR="0" lvl="0" indent="-354013" algn="l" rtl="0">
              <a:spcBef>
                <a:spcPts val="0"/>
              </a:spcBef>
              <a:spcAft>
                <a:spcPts val="0"/>
              </a:spcAft>
              <a:buNone/>
            </a:pPr>
            <a:r>
              <a:rPr lang="en-US" sz="2500" b="1" dirty="0">
                <a:solidFill>
                  <a:srgbClr val="0C0CFF"/>
                </a:solidFill>
                <a:latin typeface="Comic Sans MS"/>
                <a:ea typeface="Comic Sans MS"/>
                <a:cs typeface="Comic Sans MS"/>
                <a:sym typeface="Comic Sans MS"/>
              </a:rPr>
              <a:t>Software Reengineering</a:t>
            </a:r>
            <a:endParaRPr sz="2500" b="1" dirty="0">
              <a:solidFill>
                <a:srgbClr val="0C0CFF"/>
              </a:solidFill>
              <a:latin typeface="Comic Sans MS"/>
              <a:ea typeface="Comic Sans MS"/>
              <a:cs typeface="Comic Sans MS"/>
              <a:sym typeface="Comic Sans MS"/>
            </a:endParaRPr>
          </a:p>
        </p:txBody>
      </p:sp>
      <p:sp>
        <p:nvSpPr>
          <p:cNvPr id="473" name="Google Shape;473;p4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
                                        </p:tgtEl>
                                        <p:attrNameLst>
                                          <p:attrName>style.visibility</p:attrName>
                                        </p:attrNameLst>
                                      </p:cBhvr>
                                      <p:to>
                                        <p:strVal val="visible"/>
                                      </p:to>
                                    </p:set>
                                    <p:animEffect transition="in" filter="fade">
                                      <p:cBhvr>
                                        <p:cTn id="7" dur="1000"/>
                                        <p:tgtEl>
                                          <p:spTgt spid="4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2"/>
                                        </p:tgtEl>
                                        <p:attrNameLst>
                                          <p:attrName>style.visibility</p:attrName>
                                        </p:attrNameLst>
                                      </p:cBhvr>
                                      <p:to>
                                        <p:strVal val="visible"/>
                                      </p:to>
                                    </p:set>
                                    <p:animEffect transition="in" filter="fade">
                                      <p:cBhvr>
                                        <p:cTn id="12" dur="8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a) Introduction – Software Evolution Process</a:t>
            </a:r>
            <a:endParaRPr sz="2800"/>
          </a:p>
        </p:txBody>
      </p:sp>
      <p:pic>
        <p:nvPicPr>
          <p:cNvPr id="111" name="Google Shape;111;p4" descr="http://victorstuff.com/wp-content/uploads/2013/05/Evolution.jpg"/>
          <p:cNvPicPr preferRelativeResize="0"/>
          <p:nvPr/>
        </p:nvPicPr>
        <p:blipFill rotWithShape="1">
          <a:blip r:embed="rId3">
            <a:alphaModFix/>
          </a:blip>
          <a:srcRect/>
          <a:stretch/>
        </p:blipFill>
        <p:spPr>
          <a:xfrm>
            <a:off x="3024166" y="2214554"/>
            <a:ext cx="3429024" cy="1349722"/>
          </a:xfrm>
          <a:prstGeom prst="rect">
            <a:avLst/>
          </a:prstGeom>
          <a:noFill/>
          <a:ln>
            <a:noFill/>
          </a:ln>
        </p:spPr>
      </p:pic>
      <p:sp>
        <p:nvSpPr>
          <p:cNvPr id="112" name="Google Shape;112;p4"/>
          <p:cNvSpPr txBox="1"/>
          <p:nvPr/>
        </p:nvSpPr>
        <p:spPr>
          <a:xfrm>
            <a:off x="5238744" y="3643315"/>
            <a:ext cx="4889704" cy="1815882"/>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rgbClr val="79551B"/>
                </a:solidFill>
                <a:latin typeface="Arial"/>
                <a:ea typeface="Arial"/>
                <a:cs typeface="Arial"/>
                <a:sym typeface="Arial"/>
              </a:rPr>
              <a:t>Vary:</a:t>
            </a:r>
            <a:endParaRPr/>
          </a:p>
          <a:p>
            <a:pPr marL="623888" marR="0" lvl="0" indent="-260350" algn="l" rtl="0">
              <a:spcBef>
                <a:spcPts val="0"/>
              </a:spcBef>
              <a:spcAft>
                <a:spcPts val="0"/>
              </a:spcAft>
              <a:buClr>
                <a:srgbClr val="79551B"/>
              </a:buClr>
              <a:buSzPts val="2800"/>
              <a:buFont typeface="Noto Sans Symbols"/>
              <a:buChar char="⮚"/>
            </a:pPr>
            <a:r>
              <a:rPr lang="en-US" sz="2800">
                <a:solidFill>
                  <a:srgbClr val="79551B"/>
                </a:solidFill>
                <a:latin typeface="Arial"/>
                <a:ea typeface="Arial"/>
                <a:cs typeface="Arial"/>
                <a:sym typeface="Arial"/>
              </a:rPr>
              <a:t>Type of SW</a:t>
            </a:r>
            <a:endParaRPr/>
          </a:p>
          <a:p>
            <a:pPr marL="623888" marR="0" lvl="0" indent="-260350" algn="l" rtl="0">
              <a:spcBef>
                <a:spcPts val="0"/>
              </a:spcBef>
              <a:spcAft>
                <a:spcPts val="0"/>
              </a:spcAft>
              <a:buClr>
                <a:srgbClr val="79551B"/>
              </a:buClr>
              <a:buSzPts val="2800"/>
              <a:buFont typeface="Noto Sans Symbols"/>
              <a:buChar char="⮚"/>
            </a:pPr>
            <a:r>
              <a:rPr lang="en-US" sz="2800">
                <a:solidFill>
                  <a:srgbClr val="79551B"/>
                </a:solidFill>
                <a:latin typeface="Arial"/>
                <a:ea typeface="Arial"/>
                <a:cs typeface="Arial"/>
                <a:sym typeface="Arial"/>
              </a:rPr>
              <a:t>Development processes</a:t>
            </a:r>
            <a:endParaRPr/>
          </a:p>
          <a:p>
            <a:pPr marL="623888" marR="0" lvl="0" indent="-260350" algn="l" rtl="0">
              <a:spcBef>
                <a:spcPts val="0"/>
              </a:spcBef>
              <a:spcAft>
                <a:spcPts val="0"/>
              </a:spcAft>
              <a:buClr>
                <a:srgbClr val="79551B"/>
              </a:buClr>
              <a:buSzPts val="2800"/>
              <a:buFont typeface="Noto Sans Symbols"/>
              <a:buChar char="⮚"/>
            </a:pPr>
            <a:r>
              <a:rPr lang="en-US" sz="2800">
                <a:solidFill>
                  <a:srgbClr val="79551B"/>
                </a:solidFill>
                <a:latin typeface="Arial"/>
                <a:ea typeface="Arial"/>
                <a:cs typeface="Arial"/>
                <a:sym typeface="Arial"/>
              </a:rPr>
              <a:t>People involved</a:t>
            </a:r>
            <a:endParaRPr sz="2800">
              <a:solidFill>
                <a:srgbClr val="79551B"/>
              </a:solidFill>
              <a:latin typeface="Arial"/>
              <a:ea typeface="Arial"/>
              <a:cs typeface="Arial"/>
              <a:sym typeface="Arial"/>
            </a:endParaRPr>
          </a:p>
        </p:txBody>
      </p:sp>
      <p:sp>
        <p:nvSpPr>
          <p:cNvPr id="113" name="Google Shape;113;p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1"/>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 Objectives</a:t>
            </a:r>
            <a:endParaRPr/>
          </a:p>
        </p:txBody>
      </p:sp>
      <p:pic>
        <p:nvPicPr>
          <p:cNvPr id="479" name="Google Shape;479;p41" descr="http://www.turnergroupmalta.com/files/u2/Gear_pushers.jpg"/>
          <p:cNvPicPr preferRelativeResize="0"/>
          <p:nvPr/>
        </p:nvPicPr>
        <p:blipFill rotWithShape="1">
          <a:blip r:embed="rId3">
            <a:alphaModFix/>
          </a:blip>
          <a:srcRect/>
          <a:stretch/>
        </p:blipFill>
        <p:spPr>
          <a:xfrm>
            <a:off x="6738942" y="2714620"/>
            <a:ext cx="2857500" cy="2857500"/>
          </a:xfrm>
          <a:prstGeom prst="rect">
            <a:avLst/>
          </a:prstGeom>
          <a:noFill/>
          <a:ln>
            <a:noFill/>
          </a:ln>
        </p:spPr>
      </p:pic>
      <p:sp>
        <p:nvSpPr>
          <p:cNvPr id="480" name="Google Shape;480;p41"/>
          <p:cNvSpPr txBox="1"/>
          <p:nvPr/>
        </p:nvSpPr>
        <p:spPr>
          <a:xfrm>
            <a:off x="2524100" y="2428868"/>
            <a:ext cx="4643470" cy="2015936"/>
          </a:xfrm>
          <a:prstGeom prst="rect">
            <a:avLst/>
          </a:prstGeom>
          <a:noFill/>
          <a:ln>
            <a:noFill/>
          </a:ln>
        </p:spPr>
        <p:txBody>
          <a:bodyPr spcFirstLastPara="1" wrap="square" lIns="91425" tIns="45700" rIns="91425" bIns="45700" anchor="t" anchorCtr="0">
            <a:spAutoFit/>
          </a:bodyPr>
          <a:lstStyle/>
          <a:p>
            <a:pPr marL="354013" marR="0" lvl="0" indent="-354013" algn="l" rtl="0">
              <a:spcBef>
                <a:spcPts val="0"/>
              </a:spcBef>
              <a:spcAft>
                <a:spcPts val="0"/>
              </a:spcAft>
              <a:buNone/>
            </a:pPr>
            <a:r>
              <a:rPr lang="en-US" sz="2500" b="1">
                <a:solidFill>
                  <a:srgbClr val="0C0CFF"/>
                </a:solidFill>
                <a:latin typeface="Comic Sans MS"/>
                <a:ea typeface="Comic Sans MS"/>
                <a:cs typeface="Comic Sans MS"/>
                <a:sym typeface="Comic Sans MS"/>
              </a:rPr>
              <a:t>Improve system structure</a:t>
            </a:r>
            <a:endParaRPr/>
          </a:p>
          <a:p>
            <a:pPr marL="354013" marR="0" lvl="0" indent="-354013" algn="l" rtl="0">
              <a:spcBef>
                <a:spcPts val="0"/>
              </a:spcBef>
              <a:spcAft>
                <a:spcPts val="0"/>
              </a:spcAft>
              <a:buNone/>
            </a:pPr>
            <a:endParaRPr sz="2500" b="1">
              <a:solidFill>
                <a:srgbClr val="0C0CFF"/>
              </a:solidFill>
              <a:latin typeface="Comic Sans MS"/>
              <a:ea typeface="Comic Sans MS"/>
              <a:cs typeface="Comic Sans MS"/>
              <a:sym typeface="Comic Sans MS"/>
            </a:endParaRPr>
          </a:p>
          <a:p>
            <a:pPr marL="354013" marR="0" lvl="0" indent="-354013" algn="l" rtl="0">
              <a:spcBef>
                <a:spcPts val="0"/>
              </a:spcBef>
              <a:spcAft>
                <a:spcPts val="0"/>
              </a:spcAft>
              <a:buNone/>
            </a:pPr>
            <a:r>
              <a:rPr lang="en-US" sz="2500" b="1">
                <a:solidFill>
                  <a:srgbClr val="0C0CFF"/>
                </a:solidFill>
                <a:latin typeface="Comic Sans MS"/>
                <a:ea typeface="Comic Sans MS"/>
                <a:cs typeface="Comic Sans MS"/>
                <a:sym typeface="Comic Sans MS"/>
              </a:rPr>
              <a:t>New system documentation</a:t>
            </a:r>
            <a:endParaRPr/>
          </a:p>
          <a:p>
            <a:pPr marL="354013" marR="0" lvl="0" indent="-354013" algn="l" rtl="0">
              <a:spcBef>
                <a:spcPts val="0"/>
              </a:spcBef>
              <a:spcAft>
                <a:spcPts val="0"/>
              </a:spcAft>
              <a:buNone/>
            </a:pPr>
            <a:endParaRPr sz="2500" b="1">
              <a:solidFill>
                <a:srgbClr val="0C0CFF"/>
              </a:solidFill>
              <a:latin typeface="Comic Sans MS"/>
              <a:ea typeface="Comic Sans MS"/>
              <a:cs typeface="Comic Sans MS"/>
              <a:sym typeface="Comic Sans MS"/>
            </a:endParaRPr>
          </a:p>
          <a:p>
            <a:pPr marL="354013" marR="0" lvl="0" indent="-354013" algn="l" rtl="0">
              <a:spcBef>
                <a:spcPts val="0"/>
              </a:spcBef>
              <a:spcAft>
                <a:spcPts val="0"/>
              </a:spcAft>
              <a:buNone/>
            </a:pPr>
            <a:r>
              <a:rPr lang="en-US" sz="2500" b="1">
                <a:solidFill>
                  <a:srgbClr val="0C0CFF"/>
                </a:solidFill>
                <a:latin typeface="Comic Sans MS"/>
                <a:ea typeface="Comic Sans MS"/>
                <a:cs typeface="Comic Sans MS"/>
                <a:sym typeface="Comic Sans MS"/>
              </a:rPr>
              <a:t>Easy understand system</a:t>
            </a:r>
            <a:endParaRPr sz="2500" b="1">
              <a:solidFill>
                <a:srgbClr val="0C0CFF"/>
              </a:solidFill>
              <a:latin typeface="Comic Sans MS"/>
              <a:ea typeface="Comic Sans MS"/>
              <a:cs typeface="Comic Sans MS"/>
              <a:sym typeface="Comic Sans MS"/>
            </a:endParaRPr>
          </a:p>
        </p:txBody>
      </p:sp>
      <p:sp>
        <p:nvSpPr>
          <p:cNvPr id="481" name="Google Shape;481;p4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0">
                                            <p:txEl>
                                              <p:pRg st="0" end="0"/>
                                            </p:txEl>
                                          </p:spTgt>
                                        </p:tgtEl>
                                        <p:attrNameLst>
                                          <p:attrName>style.visibility</p:attrName>
                                        </p:attrNameLst>
                                      </p:cBhvr>
                                      <p:to>
                                        <p:strVal val="visible"/>
                                      </p:to>
                                    </p:set>
                                    <p:animEffect transition="in" filter="fade">
                                      <p:cBhvr>
                                        <p:cTn id="7" dur="500"/>
                                        <p:tgtEl>
                                          <p:spTgt spid="4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0">
                                            <p:txEl>
                                              <p:pRg st="1" end="1"/>
                                            </p:txEl>
                                          </p:spTgt>
                                        </p:tgtEl>
                                        <p:attrNameLst>
                                          <p:attrName>style.visibility</p:attrName>
                                        </p:attrNameLst>
                                      </p:cBhvr>
                                      <p:to>
                                        <p:strVal val="visible"/>
                                      </p:to>
                                    </p:set>
                                    <p:animEffect transition="in" filter="fade">
                                      <p:cBhvr>
                                        <p:cTn id="12" dur="500"/>
                                        <p:tgtEl>
                                          <p:spTgt spid="4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0">
                                            <p:txEl>
                                              <p:pRg st="2" end="2"/>
                                            </p:txEl>
                                          </p:spTgt>
                                        </p:tgtEl>
                                        <p:attrNameLst>
                                          <p:attrName>style.visibility</p:attrName>
                                        </p:attrNameLst>
                                      </p:cBhvr>
                                      <p:to>
                                        <p:strVal val="visible"/>
                                      </p:to>
                                    </p:set>
                                    <p:animEffect transition="in" filter="fade">
                                      <p:cBhvr>
                                        <p:cTn id="17" dur="500"/>
                                        <p:tgtEl>
                                          <p:spTgt spid="4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0">
                                            <p:txEl>
                                              <p:pRg st="3" end="3"/>
                                            </p:txEl>
                                          </p:spTgt>
                                        </p:tgtEl>
                                        <p:attrNameLst>
                                          <p:attrName>style.visibility</p:attrName>
                                        </p:attrNameLst>
                                      </p:cBhvr>
                                      <p:to>
                                        <p:strVal val="visible"/>
                                      </p:to>
                                    </p:set>
                                    <p:animEffect transition="in" filter="fade">
                                      <p:cBhvr>
                                        <p:cTn id="22" dur="500"/>
                                        <p:tgtEl>
                                          <p:spTgt spid="4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0">
                                            <p:txEl>
                                              <p:pRg st="4" end="4"/>
                                            </p:txEl>
                                          </p:spTgt>
                                        </p:tgtEl>
                                        <p:attrNameLst>
                                          <p:attrName>style.visibility</p:attrName>
                                        </p:attrNameLst>
                                      </p:cBhvr>
                                      <p:to>
                                        <p:strVal val="visible"/>
                                      </p:to>
                                    </p:set>
                                    <p:animEffect transition="in" filter="fade">
                                      <p:cBhvr>
                                        <p:cTn id="27" dur="500"/>
                                        <p:tgtEl>
                                          <p:spTgt spid="4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2"/>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 Objectives</a:t>
            </a:r>
            <a:endParaRPr/>
          </a:p>
        </p:txBody>
      </p:sp>
      <p:pic>
        <p:nvPicPr>
          <p:cNvPr id="487" name="Google Shape;487;p42" descr="http://www.turnergroupmalta.com/files/u2/Gear_pushers.jpg"/>
          <p:cNvPicPr preferRelativeResize="0"/>
          <p:nvPr/>
        </p:nvPicPr>
        <p:blipFill rotWithShape="1">
          <a:blip r:embed="rId3">
            <a:alphaModFix/>
          </a:blip>
          <a:srcRect/>
          <a:stretch/>
        </p:blipFill>
        <p:spPr>
          <a:xfrm>
            <a:off x="6738942" y="2714620"/>
            <a:ext cx="2857500" cy="2857500"/>
          </a:xfrm>
          <a:prstGeom prst="rect">
            <a:avLst/>
          </a:prstGeom>
          <a:noFill/>
          <a:ln>
            <a:noFill/>
          </a:ln>
        </p:spPr>
      </p:pic>
      <p:sp>
        <p:nvSpPr>
          <p:cNvPr id="488" name="Google Shape;488;p42"/>
          <p:cNvSpPr txBox="1"/>
          <p:nvPr/>
        </p:nvSpPr>
        <p:spPr>
          <a:xfrm>
            <a:off x="2452662" y="2786058"/>
            <a:ext cx="500066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0C0CFF"/>
                </a:solidFill>
                <a:latin typeface="Comic Sans MS"/>
                <a:ea typeface="Comic Sans MS"/>
                <a:cs typeface="Comic Sans MS"/>
                <a:sym typeface="Comic Sans MS"/>
              </a:rPr>
              <a:t>Re-implement legacy system to make them easy to maintain</a:t>
            </a:r>
            <a:endParaRPr sz="2500" b="1">
              <a:solidFill>
                <a:srgbClr val="0C0CFF"/>
              </a:solidFill>
              <a:latin typeface="Comic Sans MS"/>
              <a:ea typeface="Comic Sans MS"/>
              <a:cs typeface="Comic Sans MS"/>
              <a:sym typeface="Comic Sans MS"/>
            </a:endParaRPr>
          </a:p>
        </p:txBody>
      </p:sp>
      <p:sp>
        <p:nvSpPr>
          <p:cNvPr id="489" name="Google Shape;489;p4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
                                            <p:txEl>
                                              <p:pRg st="0" end="0"/>
                                            </p:txEl>
                                          </p:spTgt>
                                        </p:tgtEl>
                                        <p:attrNameLst>
                                          <p:attrName>style.visibility</p:attrName>
                                        </p:attrNameLst>
                                      </p:cBhvr>
                                      <p:to>
                                        <p:strVal val="visible"/>
                                      </p:to>
                                    </p:set>
                                    <p:animEffect transition="in" filter="fade">
                                      <p:cBhvr>
                                        <p:cTn id="7" dur="500"/>
                                        <p:tgtEl>
                                          <p:spTgt spid="4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3"/>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 Objectives</a:t>
            </a:r>
            <a:endParaRPr/>
          </a:p>
        </p:txBody>
      </p:sp>
      <p:pic>
        <p:nvPicPr>
          <p:cNvPr id="495" name="Google Shape;495;p43" descr="http://www.turnergroupmalta.com/files/u2/Gear_pushers.jpg"/>
          <p:cNvPicPr preferRelativeResize="0"/>
          <p:nvPr/>
        </p:nvPicPr>
        <p:blipFill rotWithShape="1">
          <a:blip r:embed="rId3">
            <a:alphaModFix/>
          </a:blip>
          <a:srcRect/>
          <a:stretch/>
        </p:blipFill>
        <p:spPr>
          <a:xfrm>
            <a:off x="6738942" y="2714620"/>
            <a:ext cx="2857500" cy="2857500"/>
          </a:xfrm>
          <a:prstGeom prst="rect">
            <a:avLst/>
          </a:prstGeom>
          <a:noFill/>
          <a:ln>
            <a:noFill/>
          </a:ln>
        </p:spPr>
      </p:pic>
      <p:sp>
        <p:nvSpPr>
          <p:cNvPr id="496" name="Google Shape;496;p43"/>
          <p:cNvSpPr txBox="1"/>
          <p:nvPr/>
        </p:nvSpPr>
        <p:spPr>
          <a:xfrm>
            <a:off x="2452662" y="2039274"/>
            <a:ext cx="5000660" cy="3747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0C0CFF"/>
                </a:solidFill>
                <a:latin typeface="Comic Sans MS"/>
                <a:ea typeface="Comic Sans MS"/>
                <a:cs typeface="Comic Sans MS"/>
                <a:sym typeface="Comic Sans MS"/>
              </a:rPr>
              <a:t>How?</a:t>
            </a:r>
            <a:endParaRPr/>
          </a:p>
          <a:p>
            <a:pPr marL="0" marR="0" lvl="0" indent="0" algn="l" rtl="0">
              <a:spcBef>
                <a:spcPts val="0"/>
              </a:spcBef>
              <a:spcAft>
                <a:spcPts val="0"/>
              </a:spcAft>
              <a:buNone/>
            </a:pPr>
            <a:endParaRPr sz="2500" b="1">
              <a:solidFill>
                <a:srgbClr val="0C0CFF"/>
              </a:solidFill>
              <a:latin typeface="Comic Sans MS"/>
              <a:ea typeface="Comic Sans MS"/>
              <a:cs typeface="Comic Sans MS"/>
              <a:sym typeface="Comic Sans MS"/>
            </a:endParaRPr>
          </a:p>
          <a:p>
            <a:pPr marL="0" marR="0" lvl="0" indent="-158750" algn="l" rtl="0">
              <a:lnSpc>
                <a:spcPct val="150000"/>
              </a:lnSpc>
              <a:spcBef>
                <a:spcPts val="0"/>
              </a:spcBef>
              <a:spcAft>
                <a:spcPts val="0"/>
              </a:spcAft>
              <a:buClr>
                <a:srgbClr val="0C0CFF"/>
              </a:buClr>
              <a:buSzPts val="2500"/>
              <a:buFont typeface="Comic Sans MS"/>
              <a:buChar char="•"/>
            </a:pPr>
            <a:r>
              <a:rPr lang="en-US" sz="2500" b="1">
                <a:solidFill>
                  <a:srgbClr val="0C0CFF"/>
                </a:solidFill>
                <a:latin typeface="Comic Sans MS"/>
                <a:ea typeface="Comic Sans MS"/>
                <a:cs typeface="Comic Sans MS"/>
                <a:sym typeface="Comic Sans MS"/>
              </a:rPr>
              <a:t> Source code translation</a:t>
            </a:r>
            <a:endParaRPr/>
          </a:p>
          <a:p>
            <a:pPr marL="0" marR="0" lvl="0" indent="-158750" algn="l" rtl="0">
              <a:lnSpc>
                <a:spcPct val="150000"/>
              </a:lnSpc>
              <a:spcBef>
                <a:spcPts val="0"/>
              </a:spcBef>
              <a:spcAft>
                <a:spcPts val="0"/>
              </a:spcAft>
              <a:buClr>
                <a:srgbClr val="0C0CFF"/>
              </a:buClr>
              <a:buSzPts val="2500"/>
              <a:buFont typeface="Comic Sans MS"/>
              <a:buChar char="•"/>
            </a:pPr>
            <a:r>
              <a:rPr lang="en-US" sz="2500" b="1">
                <a:solidFill>
                  <a:srgbClr val="0C0CFF"/>
                </a:solidFill>
                <a:latin typeface="Comic Sans MS"/>
                <a:ea typeface="Comic Sans MS"/>
                <a:cs typeface="Comic Sans MS"/>
                <a:sym typeface="Comic Sans MS"/>
              </a:rPr>
              <a:t> Reverse Engineering </a:t>
            </a:r>
            <a:endParaRPr/>
          </a:p>
          <a:p>
            <a:pPr marL="0" marR="0" lvl="0" indent="-158750" algn="l" rtl="0">
              <a:lnSpc>
                <a:spcPct val="150000"/>
              </a:lnSpc>
              <a:spcBef>
                <a:spcPts val="0"/>
              </a:spcBef>
              <a:spcAft>
                <a:spcPts val="0"/>
              </a:spcAft>
              <a:buClr>
                <a:srgbClr val="0C0CFF"/>
              </a:buClr>
              <a:buSzPts val="2500"/>
              <a:buFont typeface="Comic Sans MS"/>
              <a:buChar char="•"/>
            </a:pPr>
            <a:r>
              <a:rPr lang="en-US" sz="2500" b="1">
                <a:solidFill>
                  <a:srgbClr val="0C0CFF"/>
                </a:solidFill>
                <a:latin typeface="Comic Sans MS"/>
                <a:ea typeface="Comic Sans MS"/>
                <a:cs typeface="Comic Sans MS"/>
                <a:sym typeface="Comic Sans MS"/>
              </a:rPr>
              <a:t> Program restructuring</a:t>
            </a:r>
            <a:endParaRPr/>
          </a:p>
          <a:p>
            <a:pPr marL="0" marR="0" lvl="0" indent="-158750" algn="l" rtl="0">
              <a:lnSpc>
                <a:spcPct val="150000"/>
              </a:lnSpc>
              <a:spcBef>
                <a:spcPts val="0"/>
              </a:spcBef>
              <a:spcAft>
                <a:spcPts val="0"/>
              </a:spcAft>
              <a:buClr>
                <a:srgbClr val="0C0CFF"/>
              </a:buClr>
              <a:buSzPts val="2500"/>
              <a:buFont typeface="Comic Sans MS"/>
              <a:buChar char="•"/>
            </a:pPr>
            <a:r>
              <a:rPr lang="en-US" sz="2500" b="1">
                <a:solidFill>
                  <a:srgbClr val="0C0CFF"/>
                </a:solidFill>
                <a:latin typeface="Comic Sans MS"/>
                <a:ea typeface="Comic Sans MS"/>
                <a:cs typeface="Comic Sans MS"/>
                <a:sym typeface="Comic Sans MS"/>
              </a:rPr>
              <a:t> Program modularization</a:t>
            </a:r>
            <a:endParaRPr/>
          </a:p>
          <a:p>
            <a:pPr marL="0" marR="0" lvl="0" indent="-158750" algn="l" rtl="0">
              <a:lnSpc>
                <a:spcPct val="150000"/>
              </a:lnSpc>
              <a:spcBef>
                <a:spcPts val="0"/>
              </a:spcBef>
              <a:spcAft>
                <a:spcPts val="0"/>
              </a:spcAft>
              <a:buClr>
                <a:srgbClr val="0C0CFF"/>
              </a:buClr>
              <a:buSzPts val="2500"/>
              <a:buFont typeface="Comic Sans MS"/>
              <a:buChar char="•"/>
            </a:pPr>
            <a:r>
              <a:rPr lang="en-US" sz="2500" b="1">
                <a:solidFill>
                  <a:srgbClr val="0C0CFF"/>
                </a:solidFill>
                <a:latin typeface="Comic Sans MS"/>
                <a:ea typeface="Comic Sans MS"/>
                <a:cs typeface="Comic Sans MS"/>
                <a:sym typeface="Comic Sans MS"/>
              </a:rPr>
              <a:t> Data reengineering</a:t>
            </a:r>
            <a:endParaRPr/>
          </a:p>
        </p:txBody>
      </p:sp>
      <p:sp>
        <p:nvSpPr>
          <p:cNvPr id="497" name="Google Shape;497;p4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xEl>
                                              <p:pRg st="0" end="0"/>
                                            </p:txEl>
                                          </p:spTgt>
                                        </p:tgtEl>
                                        <p:attrNameLst>
                                          <p:attrName>style.visibility</p:attrName>
                                        </p:attrNameLst>
                                      </p:cBhvr>
                                      <p:to>
                                        <p:strVal val="visible"/>
                                      </p:to>
                                    </p:set>
                                    <p:animEffect transition="in" filter="fade">
                                      <p:cBhvr>
                                        <p:cTn id="7" dur="500"/>
                                        <p:tgtEl>
                                          <p:spTgt spid="4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6">
                                            <p:txEl>
                                              <p:pRg st="1" end="1"/>
                                            </p:txEl>
                                          </p:spTgt>
                                        </p:tgtEl>
                                        <p:attrNameLst>
                                          <p:attrName>style.visibility</p:attrName>
                                        </p:attrNameLst>
                                      </p:cBhvr>
                                      <p:to>
                                        <p:strVal val="visible"/>
                                      </p:to>
                                    </p:set>
                                    <p:animEffect transition="in" filter="fade">
                                      <p:cBhvr>
                                        <p:cTn id="12" dur="500"/>
                                        <p:tgtEl>
                                          <p:spTgt spid="4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6">
                                            <p:txEl>
                                              <p:pRg st="2" end="2"/>
                                            </p:txEl>
                                          </p:spTgt>
                                        </p:tgtEl>
                                        <p:attrNameLst>
                                          <p:attrName>style.visibility</p:attrName>
                                        </p:attrNameLst>
                                      </p:cBhvr>
                                      <p:to>
                                        <p:strVal val="visible"/>
                                      </p:to>
                                    </p:set>
                                    <p:animEffect transition="in" filter="fade">
                                      <p:cBhvr>
                                        <p:cTn id="17" dur="500"/>
                                        <p:tgtEl>
                                          <p:spTgt spid="4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
                                            <p:txEl>
                                              <p:pRg st="3" end="3"/>
                                            </p:txEl>
                                          </p:spTgt>
                                        </p:tgtEl>
                                        <p:attrNameLst>
                                          <p:attrName>style.visibility</p:attrName>
                                        </p:attrNameLst>
                                      </p:cBhvr>
                                      <p:to>
                                        <p:strVal val="visible"/>
                                      </p:to>
                                    </p:set>
                                    <p:animEffect transition="in" filter="fade">
                                      <p:cBhvr>
                                        <p:cTn id="22" dur="500"/>
                                        <p:tgtEl>
                                          <p:spTgt spid="4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6">
                                            <p:txEl>
                                              <p:pRg st="4" end="4"/>
                                            </p:txEl>
                                          </p:spTgt>
                                        </p:tgtEl>
                                        <p:attrNameLst>
                                          <p:attrName>style.visibility</p:attrName>
                                        </p:attrNameLst>
                                      </p:cBhvr>
                                      <p:to>
                                        <p:strVal val="visible"/>
                                      </p:to>
                                    </p:set>
                                    <p:animEffect transition="in" filter="fade">
                                      <p:cBhvr>
                                        <p:cTn id="27" dur="500"/>
                                        <p:tgtEl>
                                          <p:spTgt spid="4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6">
                                            <p:txEl>
                                              <p:pRg st="5" end="5"/>
                                            </p:txEl>
                                          </p:spTgt>
                                        </p:tgtEl>
                                        <p:attrNameLst>
                                          <p:attrName>style.visibility</p:attrName>
                                        </p:attrNameLst>
                                      </p:cBhvr>
                                      <p:to>
                                        <p:strVal val="visible"/>
                                      </p:to>
                                    </p:set>
                                    <p:animEffect transition="in" filter="fade">
                                      <p:cBhvr>
                                        <p:cTn id="32" dur="500"/>
                                        <p:tgtEl>
                                          <p:spTgt spid="4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6">
                                            <p:txEl>
                                              <p:pRg st="6" end="6"/>
                                            </p:txEl>
                                          </p:spTgt>
                                        </p:tgtEl>
                                        <p:attrNameLst>
                                          <p:attrName>style.visibility</p:attrName>
                                        </p:attrNameLst>
                                      </p:cBhvr>
                                      <p:to>
                                        <p:strVal val="visible"/>
                                      </p:to>
                                    </p:set>
                                    <p:animEffect transition="in" filter="fade">
                                      <p:cBhvr>
                                        <p:cTn id="37" dur="500"/>
                                        <p:tgtEl>
                                          <p:spTgt spid="4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501"/>
        <p:cNvGrpSpPr/>
        <p:nvPr/>
      </p:nvGrpSpPr>
      <p:grpSpPr>
        <a:xfrm>
          <a:off x="0" y="0"/>
          <a:ext cx="0" cy="0"/>
          <a:chOff x="0" y="0"/>
          <a:chExt cx="0" cy="0"/>
        </a:xfrm>
      </p:grpSpPr>
      <p:sp>
        <p:nvSpPr>
          <p:cNvPr id="502" name="Google Shape;502;p44"/>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Introduction</a:t>
            </a:r>
            <a:endParaRPr/>
          </a:p>
        </p:txBody>
      </p:sp>
      <p:sp>
        <p:nvSpPr>
          <p:cNvPr id="503" name="Google Shape;503;p44"/>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1F1F2E"/>
              </a:buClr>
              <a:buSzPts val="2000"/>
              <a:buFont typeface="Century Gothic"/>
              <a:buChar char="•"/>
            </a:pPr>
            <a:r>
              <a:rPr lang="en-US" sz="2000"/>
              <a:t>The main objectives of system re-engineering are to: </a:t>
            </a:r>
            <a:endParaRPr/>
          </a:p>
          <a:p>
            <a:pPr marL="742950" lvl="1" indent="-285750" algn="just" rtl="0">
              <a:lnSpc>
                <a:spcPct val="90000"/>
              </a:lnSpc>
              <a:spcBef>
                <a:spcPts val="360"/>
              </a:spcBef>
              <a:spcAft>
                <a:spcPts val="0"/>
              </a:spcAft>
              <a:buClr>
                <a:srgbClr val="1F1F2E"/>
              </a:buClr>
              <a:buSzPts val="1800"/>
              <a:buFont typeface="Century Gothic"/>
              <a:buChar char="–"/>
            </a:pPr>
            <a:r>
              <a:rPr lang="en-US" sz="1800"/>
              <a:t>improve the system structure</a:t>
            </a:r>
            <a:endParaRPr/>
          </a:p>
          <a:p>
            <a:pPr marL="742950" lvl="1" indent="-285750" algn="just" rtl="0">
              <a:lnSpc>
                <a:spcPct val="90000"/>
              </a:lnSpc>
              <a:spcBef>
                <a:spcPts val="360"/>
              </a:spcBef>
              <a:spcAft>
                <a:spcPts val="0"/>
              </a:spcAft>
              <a:buClr>
                <a:srgbClr val="1F1F2E"/>
              </a:buClr>
              <a:buSzPts val="1800"/>
              <a:buFont typeface="Century Gothic"/>
              <a:buChar char="–"/>
            </a:pPr>
            <a:r>
              <a:rPr lang="en-US" sz="1800"/>
              <a:t>create new system documentations</a:t>
            </a:r>
            <a:endParaRPr/>
          </a:p>
          <a:p>
            <a:pPr marL="742950" lvl="1" indent="-285750" algn="just" rtl="0">
              <a:lnSpc>
                <a:spcPct val="90000"/>
              </a:lnSpc>
              <a:spcBef>
                <a:spcPts val="360"/>
              </a:spcBef>
              <a:spcAft>
                <a:spcPts val="0"/>
              </a:spcAft>
              <a:buClr>
                <a:srgbClr val="1F1F2E"/>
              </a:buClr>
              <a:buSzPts val="1800"/>
              <a:buFont typeface="Century Gothic"/>
              <a:buChar char="–"/>
            </a:pPr>
            <a:r>
              <a:rPr lang="en-US" sz="1800"/>
              <a:t>make it easier to understand. </a:t>
            </a:r>
            <a:endParaRPr/>
          </a:p>
          <a:p>
            <a:pPr marL="342900" lvl="0" indent="-342900" algn="just" rtl="0">
              <a:lnSpc>
                <a:spcPct val="90000"/>
              </a:lnSpc>
              <a:spcBef>
                <a:spcPts val="400"/>
              </a:spcBef>
              <a:spcAft>
                <a:spcPts val="0"/>
              </a:spcAft>
              <a:buClr>
                <a:srgbClr val="1F1F2E"/>
              </a:buClr>
              <a:buSzPts val="2000"/>
              <a:buFont typeface="Century Gothic"/>
              <a:buNone/>
            </a:pPr>
            <a:r>
              <a:rPr lang="en-US" sz="2000"/>
              <a:t>    So, the cost of future system maintenance should therefore be reduced.</a:t>
            </a:r>
            <a:endParaRPr/>
          </a:p>
          <a:p>
            <a:pPr marL="342900" lvl="0" indent="-342900" algn="just" rtl="0">
              <a:lnSpc>
                <a:spcPct val="90000"/>
              </a:lnSpc>
              <a:spcBef>
                <a:spcPts val="400"/>
              </a:spcBef>
              <a:spcAft>
                <a:spcPts val="0"/>
              </a:spcAft>
              <a:buClr>
                <a:srgbClr val="1F1F2E"/>
              </a:buClr>
              <a:buSzPts val="2000"/>
              <a:buFont typeface="Century Gothic"/>
              <a:buChar char="•"/>
            </a:pPr>
            <a:r>
              <a:rPr lang="en-US" sz="2000"/>
              <a:t>In other words, software re-engineering is concerned with taking existing legacy systems and </a:t>
            </a:r>
            <a:r>
              <a:rPr lang="en-US" sz="2000" b="1"/>
              <a:t>re-implementing</a:t>
            </a:r>
            <a:r>
              <a:rPr lang="en-US" sz="2000"/>
              <a:t> them to make them more maintainable.</a:t>
            </a:r>
            <a:endParaRPr sz="1800"/>
          </a:p>
          <a:p>
            <a:pPr marL="742950" lvl="1" indent="-171450" algn="just" rtl="0">
              <a:lnSpc>
                <a:spcPct val="90000"/>
              </a:lnSpc>
              <a:spcBef>
                <a:spcPts val="360"/>
              </a:spcBef>
              <a:spcAft>
                <a:spcPts val="0"/>
              </a:spcAft>
              <a:buClr>
                <a:srgbClr val="1F1F2E"/>
              </a:buClr>
              <a:buSzPts val="1800"/>
              <a:buFont typeface="Century Gothic"/>
              <a:buNone/>
            </a:pPr>
            <a:endParaRPr sz="1800"/>
          </a:p>
        </p:txBody>
      </p:sp>
      <p:sp>
        <p:nvSpPr>
          <p:cNvPr id="504" name="Google Shape;504;p4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
        <p:nvSpPr>
          <p:cNvPr id="505" name="Google Shape;505;p44"/>
          <p:cNvSpPr/>
          <p:nvPr/>
        </p:nvSpPr>
        <p:spPr>
          <a:xfrm>
            <a:off x="2783632" y="4797152"/>
            <a:ext cx="2916206" cy="1371600"/>
          </a:xfrm>
          <a:prstGeom prst="wedgeRoundRectCallout">
            <a:avLst>
              <a:gd name="adj1" fmla="val 8361"/>
              <a:gd name="adj2" fmla="val -64773"/>
              <a:gd name="adj3"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How?</a:t>
            </a:r>
            <a:endParaRPr/>
          </a:p>
          <a:p>
            <a:pPr marL="0" marR="0" lvl="0" indent="-1270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Source code translation</a:t>
            </a:r>
            <a:endParaRPr/>
          </a:p>
          <a:p>
            <a:pPr marL="0" marR="0" lvl="0" indent="-1270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Program restructuring</a:t>
            </a:r>
            <a:endParaRPr/>
          </a:p>
          <a:p>
            <a:pPr marL="0" marR="0" lvl="0" indent="-1270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Data reengineering etc</a:t>
            </a:r>
            <a:endParaRPr sz="20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2000"/>
                                        <p:tgtEl>
                                          <p:spTgt spid="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5"/>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511" name="Google Shape;511;p4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44</a:t>
            </a:fld>
            <a:endParaRPr/>
          </a:p>
        </p:txBody>
      </p:sp>
      <p:sp>
        <p:nvSpPr>
          <p:cNvPr id="512" name="Google Shape;512;p45"/>
          <p:cNvSpPr txBox="1"/>
          <p:nvPr/>
        </p:nvSpPr>
        <p:spPr>
          <a:xfrm>
            <a:off x="2452662" y="1785927"/>
            <a:ext cx="1357322"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Program </a:t>
            </a:r>
            <a:endParaRPr/>
          </a:p>
        </p:txBody>
      </p:sp>
      <p:sp>
        <p:nvSpPr>
          <p:cNvPr id="513" name="Google Shape;513;p45"/>
          <p:cNvSpPr txBox="1"/>
          <p:nvPr/>
        </p:nvSpPr>
        <p:spPr>
          <a:xfrm>
            <a:off x="5453058" y="5357827"/>
            <a:ext cx="1581152"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Structured Program </a:t>
            </a:r>
            <a:endParaRPr/>
          </a:p>
        </p:txBody>
      </p:sp>
      <p:sp>
        <p:nvSpPr>
          <p:cNvPr id="514" name="Google Shape;514;p45"/>
          <p:cNvSpPr txBox="1"/>
          <p:nvPr/>
        </p:nvSpPr>
        <p:spPr>
          <a:xfrm>
            <a:off x="5595934" y="1785927"/>
            <a:ext cx="1295400"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Program Document</a:t>
            </a:r>
            <a:endParaRPr sz="1800">
              <a:solidFill>
                <a:srgbClr val="5F4315"/>
              </a:solidFill>
              <a:latin typeface="Arial"/>
              <a:ea typeface="Arial"/>
              <a:cs typeface="Arial"/>
              <a:sym typeface="Arial"/>
            </a:endParaRPr>
          </a:p>
        </p:txBody>
      </p:sp>
      <p:sp>
        <p:nvSpPr>
          <p:cNvPr id="515" name="Google Shape;515;p45"/>
          <p:cNvSpPr txBox="1"/>
          <p:nvPr/>
        </p:nvSpPr>
        <p:spPr>
          <a:xfrm>
            <a:off x="7024694" y="1785927"/>
            <a:ext cx="160971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Modularized Program </a:t>
            </a:r>
            <a:endParaRPr/>
          </a:p>
        </p:txBody>
      </p:sp>
      <p:sp>
        <p:nvSpPr>
          <p:cNvPr id="516" name="Google Shape;516;p45"/>
          <p:cNvSpPr txBox="1"/>
          <p:nvPr/>
        </p:nvSpPr>
        <p:spPr>
          <a:xfrm>
            <a:off x="7910538" y="5357827"/>
            <a:ext cx="1828800"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Re-engineered Data </a:t>
            </a:r>
            <a:endParaRPr/>
          </a:p>
        </p:txBody>
      </p:sp>
      <p:sp>
        <p:nvSpPr>
          <p:cNvPr id="517" name="Google Shape;517;p45"/>
          <p:cNvSpPr txBox="1"/>
          <p:nvPr/>
        </p:nvSpPr>
        <p:spPr>
          <a:xfrm>
            <a:off x="8739206" y="1785927"/>
            <a:ext cx="121444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Data </a:t>
            </a:r>
            <a:endParaRPr/>
          </a:p>
        </p:txBody>
      </p:sp>
      <p:sp>
        <p:nvSpPr>
          <p:cNvPr id="518" name="Google Shape;518;p45"/>
          <p:cNvSpPr/>
          <p:nvPr/>
        </p:nvSpPr>
        <p:spPr>
          <a:xfrm>
            <a:off x="2238348" y="3429000"/>
            <a:ext cx="1785950" cy="8382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Source code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translation </a:t>
            </a:r>
            <a:endParaRPr/>
          </a:p>
        </p:txBody>
      </p:sp>
      <p:sp>
        <p:nvSpPr>
          <p:cNvPr id="519" name="Google Shape;519;p45"/>
          <p:cNvSpPr/>
          <p:nvPr/>
        </p:nvSpPr>
        <p:spPr>
          <a:xfrm>
            <a:off x="3095604" y="4429132"/>
            <a:ext cx="2681286"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structure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Improvement</a:t>
            </a:r>
            <a:endParaRPr/>
          </a:p>
        </p:txBody>
      </p:sp>
      <p:sp>
        <p:nvSpPr>
          <p:cNvPr id="520" name="Google Shape;520;p45"/>
          <p:cNvSpPr/>
          <p:nvPr/>
        </p:nvSpPr>
        <p:spPr>
          <a:xfrm>
            <a:off x="3381356" y="2500306"/>
            <a:ext cx="2286016" cy="766762"/>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Reverse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Engineering</a:t>
            </a:r>
            <a:endParaRPr/>
          </a:p>
        </p:txBody>
      </p:sp>
      <p:sp>
        <p:nvSpPr>
          <p:cNvPr id="521" name="Google Shape;521;p45"/>
          <p:cNvSpPr/>
          <p:nvPr/>
        </p:nvSpPr>
        <p:spPr>
          <a:xfrm>
            <a:off x="5024430" y="3657600"/>
            <a:ext cx="2428892"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Modularization</a:t>
            </a:r>
            <a:endParaRPr/>
          </a:p>
        </p:txBody>
      </p:sp>
      <p:sp>
        <p:nvSpPr>
          <p:cNvPr id="522" name="Google Shape;522;p45"/>
          <p:cNvSpPr/>
          <p:nvPr/>
        </p:nvSpPr>
        <p:spPr>
          <a:xfrm>
            <a:off x="7739074" y="3662362"/>
            <a:ext cx="2171688" cy="909646"/>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Re-engineering</a:t>
            </a:r>
            <a:endParaRPr sz="1800">
              <a:solidFill>
                <a:schemeClr val="lt1"/>
              </a:solidFill>
              <a:latin typeface="Arial"/>
              <a:ea typeface="Arial"/>
              <a:cs typeface="Arial"/>
              <a:sym typeface="Arial"/>
            </a:endParaRPr>
          </a:p>
        </p:txBody>
      </p:sp>
      <p:cxnSp>
        <p:nvCxnSpPr>
          <p:cNvPr id="523" name="Google Shape;523;p45"/>
          <p:cNvCxnSpPr>
            <a:stCxn id="512" idx="2"/>
            <a:endCxn id="518" idx="0"/>
          </p:cNvCxnSpPr>
          <p:nvPr/>
        </p:nvCxnSpPr>
        <p:spPr>
          <a:xfrm>
            <a:off x="3131323" y="2436802"/>
            <a:ext cx="0" cy="992100"/>
          </a:xfrm>
          <a:prstGeom prst="straightConnector1">
            <a:avLst/>
          </a:prstGeom>
          <a:noFill/>
          <a:ln w="9525" cap="flat" cmpd="sng">
            <a:solidFill>
              <a:srgbClr val="5C5578"/>
            </a:solidFill>
            <a:prstDash val="solid"/>
            <a:round/>
            <a:headEnd type="none" w="sm" len="sm"/>
            <a:tailEnd type="stealth" w="med" len="med"/>
          </a:ln>
        </p:spPr>
      </p:cxnSp>
      <p:cxnSp>
        <p:nvCxnSpPr>
          <p:cNvPr id="524" name="Google Shape;524;p45"/>
          <p:cNvCxnSpPr>
            <a:stCxn id="518" idx="0"/>
            <a:endCxn id="520" idx="2"/>
          </p:cNvCxnSpPr>
          <p:nvPr/>
        </p:nvCxnSpPr>
        <p:spPr>
          <a:xfrm rot="10800000" flipH="1">
            <a:off x="3131323" y="2883600"/>
            <a:ext cx="249900" cy="545400"/>
          </a:xfrm>
          <a:prstGeom prst="straightConnector1">
            <a:avLst/>
          </a:prstGeom>
          <a:noFill/>
          <a:ln w="9525" cap="flat" cmpd="sng">
            <a:solidFill>
              <a:srgbClr val="5C5578"/>
            </a:solidFill>
            <a:prstDash val="solid"/>
            <a:round/>
            <a:headEnd type="none" w="sm" len="sm"/>
            <a:tailEnd type="stealth" w="med" len="med"/>
          </a:ln>
        </p:spPr>
      </p:cxnSp>
      <p:cxnSp>
        <p:nvCxnSpPr>
          <p:cNvPr id="525" name="Google Shape;525;p45"/>
          <p:cNvCxnSpPr>
            <a:stCxn id="518" idx="4"/>
            <a:endCxn id="519" idx="1"/>
          </p:cNvCxnSpPr>
          <p:nvPr/>
        </p:nvCxnSpPr>
        <p:spPr>
          <a:xfrm>
            <a:off x="3131323" y="4267200"/>
            <a:ext cx="357000" cy="295800"/>
          </a:xfrm>
          <a:prstGeom prst="straightConnector1">
            <a:avLst/>
          </a:prstGeom>
          <a:noFill/>
          <a:ln w="9525" cap="flat" cmpd="sng">
            <a:solidFill>
              <a:srgbClr val="5C5578"/>
            </a:solidFill>
            <a:prstDash val="solid"/>
            <a:round/>
            <a:headEnd type="none" w="sm" len="sm"/>
            <a:tailEnd type="stealth" w="med" len="med"/>
          </a:ln>
        </p:spPr>
      </p:cxnSp>
      <p:cxnSp>
        <p:nvCxnSpPr>
          <p:cNvPr id="526" name="Google Shape;526;p45"/>
          <p:cNvCxnSpPr>
            <a:stCxn id="520" idx="0"/>
            <a:endCxn id="514" idx="1"/>
          </p:cNvCxnSpPr>
          <p:nvPr/>
        </p:nvCxnSpPr>
        <p:spPr>
          <a:xfrm rot="10800000" flipH="1">
            <a:off x="4524364" y="2109106"/>
            <a:ext cx="1071600" cy="391200"/>
          </a:xfrm>
          <a:prstGeom prst="straightConnector1">
            <a:avLst/>
          </a:prstGeom>
          <a:noFill/>
          <a:ln w="9525" cap="flat" cmpd="sng">
            <a:solidFill>
              <a:srgbClr val="5C5578"/>
            </a:solidFill>
            <a:prstDash val="solid"/>
            <a:round/>
            <a:headEnd type="none" w="sm" len="sm"/>
            <a:tailEnd type="stealth" w="med" len="med"/>
          </a:ln>
        </p:spPr>
      </p:cxnSp>
      <p:cxnSp>
        <p:nvCxnSpPr>
          <p:cNvPr id="527" name="Google Shape;527;p45"/>
          <p:cNvCxnSpPr>
            <a:stCxn id="519" idx="4"/>
            <a:endCxn id="513" idx="1"/>
          </p:cNvCxnSpPr>
          <p:nvPr/>
        </p:nvCxnSpPr>
        <p:spPr>
          <a:xfrm>
            <a:off x="4436247" y="5343532"/>
            <a:ext cx="1016700" cy="337500"/>
          </a:xfrm>
          <a:prstGeom prst="straightConnector1">
            <a:avLst/>
          </a:prstGeom>
          <a:noFill/>
          <a:ln w="9525" cap="flat" cmpd="sng">
            <a:solidFill>
              <a:srgbClr val="5C5578"/>
            </a:solidFill>
            <a:prstDash val="solid"/>
            <a:round/>
            <a:headEnd type="none" w="sm" len="sm"/>
            <a:tailEnd type="stealth" w="med" len="med"/>
          </a:ln>
        </p:spPr>
      </p:cxnSp>
      <p:cxnSp>
        <p:nvCxnSpPr>
          <p:cNvPr id="528" name="Google Shape;528;p45"/>
          <p:cNvCxnSpPr>
            <a:stCxn id="514" idx="2"/>
            <a:endCxn id="521" idx="0"/>
          </p:cNvCxnSpPr>
          <p:nvPr/>
        </p:nvCxnSpPr>
        <p:spPr>
          <a:xfrm flipH="1">
            <a:off x="6238834" y="2432258"/>
            <a:ext cx="4800" cy="1225200"/>
          </a:xfrm>
          <a:prstGeom prst="straightConnector1">
            <a:avLst/>
          </a:prstGeom>
          <a:noFill/>
          <a:ln w="9525" cap="flat" cmpd="sng">
            <a:solidFill>
              <a:srgbClr val="5C5578"/>
            </a:solidFill>
            <a:prstDash val="solid"/>
            <a:round/>
            <a:headEnd type="none" w="sm" len="sm"/>
            <a:tailEnd type="stealth" w="med" len="med"/>
          </a:ln>
        </p:spPr>
      </p:cxnSp>
      <p:cxnSp>
        <p:nvCxnSpPr>
          <p:cNvPr id="529" name="Google Shape;529;p45"/>
          <p:cNvCxnSpPr>
            <a:stCxn id="513" idx="0"/>
            <a:endCxn id="521" idx="4"/>
          </p:cNvCxnSpPr>
          <p:nvPr/>
        </p:nvCxnSpPr>
        <p:spPr>
          <a:xfrm rot="10800000">
            <a:off x="6238834" y="4572127"/>
            <a:ext cx="4800" cy="785700"/>
          </a:xfrm>
          <a:prstGeom prst="straightConnector1">
            <a:avLst/>
          </a:prstGeom>
          <a:noFill/>
          <a:ln w="9525" cap="flat" cmpd="sng">
            <a:solidFill>
              <a:srgbClr val="5C5578"/>
            </a:solidFill>
            <a:prstDash val="solid"/>
            <a:round/>
            <a:headEnd type="none" w="sm" len="sm"/>
            <a:tailEnd type="stealth" w="med" len="med"/>
          </a:ln>
        </p:spPr>
      </p:cxnSp>
      <p:cxnSp>
        <p:nvCxnSpPr>
          <p:cNvPr id="530" name="Google Shape;530;p45"/>
          <p:cNvCxnSpPr>
            <a:stCxn id="521" idx="7"/>
            <a:endCxn id="515" idx="2"/>
          </p:cNvCxnSpPr>
          <p:nvPr/>
        </p:nvCxnSpPr>
        <p:spPr>
          <a:xfrm rot="10800000" flipH="1">
            <a:off x="7097619" y="2436711"/>
            <a:ext cx="732000" cy="1354800"/>
          </a:xfrm>
          <a:prstGeom prst="straightConnector1">
            <a:avLst/>
          </a:prstGeom>
          <a:noFill/>
          <a:ln w="9525" cap="flat" cmpd="sng">
            <a:solidFill>
              <a:srgbClr val="5C5578"/>
            </a:solidFill>
            <a:prstDash val="solid"/>
            <a:round/>
            <a:headEnd type="none" w="sm" len="sm"/>
            <a:tailEnd type="stealth" w="med" len="med"/>
          </a:ln>
        </p:spPr>
      </p:cxnSp>
      <p:cxnSp>
        <p:nvCxnSpPr>
          <p:cNvPr id="531" name="Google Shape;531;p45"/>
          <p:cNvCxnSpPr>
            <a:stCxn id="515" idx="2"/>
            <a:endCxn id="522" idx="0"/>
          </p:cNvCxnSpPr>
          <p:nvPr/>
        </p:nvCxnSpPr>
        <p:spPr>
          <a:xfrm>
            <a:off x="7829552" y="2436802"/>
            <a:ext cx="995400" cy="1225500"/>
          </a:xfrm>
          <a:prstGeom prst="straightConnector1">
            <a:avLst/>
          </a:prstGeom>
          <a:noFill/>
          <a:ln w="9525" cap="flat" cmpd="sng">
            <a:solidFill>
              <a:srgbClr val="5C5578"/>
            </a:solidFill>
            <a:prstDash val="solid"/>
            <a:round/>
            <a:headEnd type="none" w="sm" len="sm"/>
            <a:tailEnd type="stealth" w="med" len="med"/>
          </a:ln>
        </p:spPr>
      </p:cxnSp>
      <p:cxnSp>
        <p:nvCxnSpPr>
          <p:cNvPr id="532" name="Google Shape;532;p45"/>
          <p:cNvCxnSpPr>
            <a:stCxn id="522" idx="4"/>
            <a:endCxn id="516" idx="0"/>
          </p:cNvCxnSpPr>
          <p:nvPr/>
        </p:nvCxnSpPr>
        <p:spPr>
          <a:xfrm>
            <a:off x="8824918" y="4572008"/>
            <a:ext cx="0" cy="785700"/>
          </a:xfrm>
          <a:prstGeom prst="straightConnector1">
            <a:avLst/>
          </a:prstGeom>
          <a:noFill/>
          <a:ln w="9525" cap="flat" cmpd="sng">
            <a:solidFill>
              <a:srgbClr val="5C5578"/>
            </a:solidFill>
            <a:prstDash val="solid"/>
            <a:round/>
            <a:headEnd type="none" w="sm" len="sm"/>
            <a:tailEnd type="stealth" w="med" len="med"/>
          </a:ln>
        </p:spPr>
      </p:cxnSp>
      <p:cxnSp>
        <p:nvCxnSpPr>
          <p:cNvPr id="533" name="Google Shape;533;p45"/>
          <p:cNvCxnSpPr>
            <a:stCxn id="517" idx="2"/>
            <a:endCxn id="522" idx="0"/>
          </p:cNvCxnSpPr>
          <p:nvPr/>
        </p:nvCxnSpPr>
        <p:spPr>
          <a:xfrm flipH="1">
            <a:off x="8825029" y="2436802"/>
            <a:ext cx="521400" cy="1225500"/>
          </a:xfrm>
          <a:prstGeom prst="straightConnector1">
            <a:avLst/>
          </a:prstGeom>
          <a:noFill/>
          <a:ln w="9525" cap="flat" cmpd="sng">
            <a:solidFill>
              <a:srgbClr val="5C5578"/>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539" name="Google Shape;539;p4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
        <p:nvSpPr>
          <p:cNvPr id="540" name="Google Shape;540;p46"/>
          <p:cNvSpPr txBox="1"/>
          <p:nvPr/>
        </p:nvSpPr>
        <p:spPr>
          <a:xfrm>
            <a:off x="2452662" y="1785927"/>
            <a:ext cx="1357322"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Program </a:t>
            </a:r>
            <a:endParaRPr/>
          </a:p>
        </p:txBody>
      </p:sp>
      <p:sp>
        <p:nvSpPr>
          <p:cNvPr id="541" name="Google Shape;541;p46"/>
          <p:cNvSpPr txBox="1"/>
          <p:nvPr/>
        </p:nvSpPr>
        <p:spPr>
          <a:xfrm>
            <a:off x="5453058" y="5357827"/>
            <a:ext cx="1581152"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Structured Program </a:t>
            </a:r>
            <a:endParaRPr/>
          </a:p>
        </p:txBody>
      </p:sp>
      <p:sp>
        <p:nvSpPr>
          <p:cNvPr id="542" name="Google Shape;542;p46"/>
          <p:cNvSpPr txBox="1"/>
          <p:nvPr/>
        </p:nvSpPr>
        <p:spPr>
          <a:xfrm>
            <a:off x="5595934" y="1785927"/>
            <a:ext cx="1295400"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Program Document</a:t>
            </a:r>
            <a:endParaRPr sz="1800">
              <a:solidFill>
                <a:srgbClr val="5F4315"/>
              </a:solidFill>
              <a:latin typeface="Arial"/>
              <a:ea typeface="Arial"/>
              <a:cs typeface="Arial"/>
              <a:sym typeface="Arial"/>
            </a:endParaRPr>
          </a:p>
        </p:txBody>
      </p:sp>
      <p:sp>
        <p:nvSpPr>
          <p:cNvPr id="543" name="Google Shape;543;p46"/>
          <p:cNvSpPr txBox="1"/>
          <p:nvPr/>
        </p:nvSpPr>
        <p:spPr>
          <a:xfrm>
            <a:off x="7024694" y="1785927"/>
            <a:ext cx="160971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Modularized Program </a:t>
            </a:r>
            <a:endParaRPr/>
          </a:p>
        </p:txBody>
      </p:sp>
      <p:sp>
        <p:nvSpPr>
          <p:cNvPr id="544" name="Google Shape;544;p46"/>
          <p:cNvSpPr txBox="1"/>
          <p:nvPr/>
        </p:nvSpPr>
        <p:spPr>
          <a:xfrm>
            <a:off x="7910538" y="5357827"/>
            <a:ext cx="1828800"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Re-engineered Data </a:t>
            </a:r>
            <a:endParaRPr/>
          </a:p>
        </p:txBody>
      </p:sp>
      <p:sp>
        <p:nvSpPr>
          <p:cNvPr id="545" name="Google Shape;545;p46"/>
          <p:cNvSpPr txBox="1"/>
          <p:nvPr/>
        </p:nvSpPr>
        <p:spPr>
          <a:xfrm>
            <a:off x="8739206" y="1785927"/>
            <a:ext cx="121444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Data </a:t>
            </a:r>
            <a:endParaRPr/>
          </a:p>
        </p:txBody>
      </p:sp>
      <p:sp>
        <p:nvSpPr>
          <p:cNvPr id="546" name="Google Shape;546;p46"/>
          <p:cNvSpPr/>
          <p:nvPr/>
        </p:nvSpPr>
        <p:spPr>
          <a:xfrm>
            <a:off x="2238348" y="3429000"/>
            <a:ext cx="1785950" cy="838200"/>
          </a:xfrm>
          <a:prstGeom prst="ellipse">
            <a:avLst/>
          </a:prstGeom>
          <a:solidFill>
            <a:srgbClr val="C0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Source code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translation </a:t>
            </a:r>
            <a:endParaRPr/>
          </a:p>
        </p:txBody>
      </p:sp>
      <p:sp>
        <p:nvSpPr>
          <p:cNvPr id="547" name="Google Shape;547;p46"/>
          <p:cNvSpPr/>
          <p:nvPr/>
        </p:nvSpPr>
        <p:spPr>
          <a:xfrm>
            <a:off x="3095604" y="4429132"/>
            <a:ext cx="2681286"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structure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Improvement</a:t>
            </a:r>
            <a:endParaRPr/>
          </a:p>
        </p:txBody>
      </p:sp>
      <p:sp>
        <p:nvSpPr>
          <p:cNvPr id="548" name="Google Shape;548;p46"/>
          <p:cNvSpPr/>
          <p:nvPr/>
        </p:nvSpPr>
        <p:spPr>
          <a:xfrm>
            <a:off x="3381356" y="2500306"/>
            <a:ext cx="2286016" cy="766762"/>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Reverse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Engineering</a:t>
            </a:r>
            <a:endParaRPr/>
          </a:p>
        </p:txBody>
      </p:sp>
      <p:sp>
        <p:nvSpPr>
          <p:cNvPr id="549" name="Google Shape;549;p46"/>
          <p:cNvSpPr/>
          <p:nvPr/>
        </p:nvSpPr>
        <p:spPr>
          <a:xfrm>
            <a:off x="5024430" y="3657600"/>
            <a:ext cx="2428892"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Modularization</a:t>
            </a:r>
            <a:endParaRPr/>
          </a:p>
        </p:txBody>
      </p:sp>
      <p:sp>
        <p:nvSpPr>
          <p:cNvPr id="550" name="Google Shape;550;p46"/>
          <p:cNvSpPr/>
          <p:nvPr/>
        </p:nvSpPr>
        <p:spPr>
          <a:xfrm>
            <a:off x="7739074" y="3662362"/>
            <a:ext cx="2171688" cy="909646"/>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Re-engineering</a:t>
            </a:r>
            <a:endParaRPr sz="1800">
              <a:solidFill>
                <a:schemeClr val="lt1"/>
              </a:solidFill>
              <a:latin typeface="Arial"/>
              <a:ea typeface="Arial"/>
              <a:cs typeface="Arial"/>
              <a:sym typeface="Arial"/>
            </a:endParaRPr>
          </a:p>
        </p:txBody>
      </p:sp>
      <p:cxnSp>
        <p:nvCxnSpPr>
          <p:cNvPr id="551" name="Google Shape;551;p46"/>
          <p:cNvCxnSpPr>
            <a:stCxn id="540" idx="2"/>
            <a:endCxn id="546" idx="0"/>
          </p:cNvCxnSpPr>
          <p:nvPr/>
        </p:nvCxnSpPr>
        <p:spPr>
          <a:xfrm>
            <a:off x="3131323" y="2436802"/>
            <a:ext cx="0" cy="992100"/>
          </a:xfrm>
          <a:prstGeom prst="straightConnector1">
            <a:avLst/>
          </a:prstGeom>
          <a:noFill/>
          <a:ln w="9525" cap="flat" cmpd="sng">
            <a:solidFill>
              <a:srgbClr val="5C5578"/>
            </a:solidFill>
            <a:prstDash val="solid"/>
            <a:round/>
            <a:headEnd type="none" w="sm" len="sm"/>
            <a:tailEnd type="stealth" w="med" len="med"/>
          </a:ln>
        </p:spPr>
      </p:cxnSp>
      <p:cxnSp>
        <p:nvCxnSpPr>
          <p:cNvPr id="552" name="Google Shape;552;p46"/>
          <p:cNvCxnSpPr>
            <a:stCxn id="546" idx="0"/>
            <a:endCxn id="548" idx="2"/>
          </p:cNvCxnSpPr>
          <p:nvPr/>
        </p:nvCxnSpPr>
        <p:spPr>
          <a:xfrm rot="10800000" flipH="1">
            <a:off x="3131323" y="2883600"/>
            <a:ext cx="249900" cy="545400"/>
          </a:xfrm>
          <a:prstGeom prst="straightConnector1">
            <a:avLst/>
          </a:prstGeom>
          <a:noFill/>
          <a:ln w="9525" cap="flat" cmpd="sng">
            <a:solidFill>
              <a:srgbClr val="5C5578"/>
            </a:solidFill>
            <a:prstDash val="solid"/>
            <a:round/>
            <a:headEnd type="none" w="sm" len="sm"/>
            <a:tailEnd type="stealth" w="med" len="med"/>
          </a:ln>
        </p:spPr>
      </p:cxnSp>
      <p:cxnSp>
        <p:nvCxnSpPr>
          <p:cNvPr id="553" name="Google Shape;553;p46"/>
          <p:cNvCxnSpPr>
            <a:stCxn id="546" idx="4"/>
            <a:endCxn id="547" idx="1"/>
          </p:cNvCxnSpPr>
          <p:nvPr/>
        </p:nvCxnSpPr>
        <p:spPr>
          <a:xfrm>
            <a:off x="3131323" y="4267200"/>
            <a:ext cx="357000" cy="295800"/>
          </a:xfrm>
          <a:prstGeom prst="straightConnector1">
            <a:avLst/>
          </a:prstGeom>
          <a:noFill/>
          <a:ln w="9525" cap="flat" cmpd="sng">
            <a:solidFill>
              <a:srgbClr val="5C5578"/>
            </a:solidFill>
            <a:prstDash val="solid"/>
            <a:round/>
            <a:headEnd type="none" w="sm" len="sm"/>
            <a:tailEnd type="stealth" w="med" len="med"/>
          </a:ln>
        </p:spPr>
      </p:cxnSp>
      <p:cxnSp>
        <p:nvCxnSpPr>
          <p:cNvPr id="554" name="Google Shape;554;p46"/>
          <p:cNvCxnSpPr>
            <a:stCxn id="548" idx="0"/>
            <a:endCxn id="542" idx="1"/>
          </p:cNvCxnSpPr>
          <p:nvPr/>
        </p:nvCxnSpPr>
        <p:spPr>
          <a:xfrm rot="10800000" flipH="1">
            <a:off x="4524364" y="2109106"/>
            <a:ext cx="1071600" cy="391200"/>
          </a:xfrm>
          <a:prstGeom prst="straightConnector1">
            <a:avLst/>
          </a:prstGeom>
          <a:noFill/>
          <a:ln w="9525" cap="flat" cmpd="sng">
            <a:solidFill>
              <a:srgbClr val="5C5578"/>
            </a:solidFill>
            <a:prstDash val="solid"/>
            <a:round/>
            <a:headEnd type="none" w="sm" len="sm"/>
            <a:tailEnd type="stealth" w="med" len="med"/>
          </a:ln>
        </p:spPr>
      </p:cxnSp>
      <p:cxnSp>
        <p:nvCxnSpPr>
          <p:cNvPr id="555" name="Google Shape;555;p46"/>
          <p:cNvCxnSpPr>
            <a:stCxn id="547" idx="4"/>
            <a:endCxn id="541" idx="1"/>
          </p:cNvCxnSpPr>
          <p:nvPr/>
        </p:nvCxnSpPr>
        <p:spPr>
          <a:xfrm>
            <a:off x="4436247" y="5343532"/>
            <a:ext cx="1016700" cy="337500"/>
          </a:xfrm>
          <a:prstGeom prst="straightConnector1">
            <a:avLst/>
          </a:prstGeom>
          <a:noFill/>
          <a:ln w="9525" cap="flat" cmpd="sng">
            <a:solidFill>
              <a:srgbClr val="5C5578"/>
            </a:solidFill>
            <a:prstDash val="solid"/>
            <a:round/>
            <a:headEnd type="none" w="sm" len="sm"/>
            <a:tailEnd type="stealth" w="med" len="med"/>
          </a:ln>
        </p:spPr>
      </p:cxnSp>
      <p:cxnSp>
        <p:nvCxnSpPr>
          <p:cNvPr id="556" name="Google Shape;556;p46"/>
          <p:cNvCxnSpPr>
            <a:stCxn id="542" idx="2"/>
            <a:endCxn id="549" idx="0"/>
          </p:cNvCxnSpPr>
          <p:nvPr/>
        </p:nvCxnSpPr>
        <p:spPr>
          <a:xfrm flipH="1">
            <a:off x="6238834" y="2432258"/>
            <a:ext cx="4800" cy="1225200"/>
          </a:xfrm>
          <a:prstGeom prst="straightConnector1">
            <a:avLst/>
          </a:prstGeom>
          <a:noFill/>
          <a:ln w="9525" cap="flat" cmpd="sng">
            <a:solidFill>
              <a:srgbClr val="5C5578"/>
            </a:solidFill>
            <a:prstDash val="solid"/>
            <a:round/>
            <a:headEnd type="none" w="sm" len="sm"/>
            <a:tailEnd type="stealth" w="med" len="med"/>
          </a:ln>
        </p:spPr>
      </p:cxnSp>
      <p:cxnSp>
        <p:nvCxnSpPr>
          <p:cNvPr id="557" name="Google Shape;557;p46"/>
          <p:cNvCxnSpPr>
            <a:stCxn id="541" idx="0"/>
            <a:endCxn id="549" idx="4"/>
          </p:cNvCxnSpPr>
          <p:nvPr/>
        </p:nvCxnSpPr>
        <p:spPr>
          <a:xfrm rot="10800000">
            <a:off x="6238834" y="4572127"/>
            <a:ext cx="4800" cy="785700"/>
          </a:xfrm>
          <a:prstGeom prst="straightConnector1">
            <a:avLst/>
          </a:prstGeom>
          <a:noFill/>
          <a:ln w="9525" cap="flat" cmpd="sng">
            <a:solidFill>
              <a:srgbClr val="5C5578"/>
            </a:solidFill>
            <a:prstDash val="solid"/>
            <a:round/>
            <a:headEnd type="none" w="sm" len="sm"/>
            <a:tailEnd type="stealth" w="med" len="med"/>
          </a:ln>
        </p:spPr>
      </p:cxnSp>
      <p:cxnSp>
        <p:nvCxnSpPr>
          <p:cNvPr id="558" name="Google Shape;558;p46"/>
          <p:cNvCxnSpPr>
            <a:stCxn id="549" idx="7"/>
            <a:endCxn id="543" idx="2"/>
          </p:cNvCxnSpPr>
          <p:nvPr/>
        </p:nvCxnSpPr>
        <p:spPr>
          <a:xfrm rot="10800000" flipH="1">
            <a:off x="7097619" y="2436711"/>
            <a:ext cx="732000" cy="1354800"/>
          </a:xfrm>
          <a:prstGeom prst="straightConnector1">
            <a:avLst/>
          </a:prstGeom>
          <a:noFill/>
          <a:ln w="9525" cap="flat" cmpd="sng">
            <a:solidFill>
              <a:srgbClr val="5C5578"/>
            </a:solidFill>
            <a:prstDash val="solid"/>
            <a:round/>
            <a:headEnd type="none" w="sm" len="sm"/>
            <a:tailEnd type="stealth" w="med" len="med"/>
          </a:ln>
        </p:spPr>
      </p:cxnSp>
      <p:cxnSp>
        <p:nvCxnSpPr>
          <p:cNvPr id="559" name="Google Shape;559;p46"/>
          <p:cNvCxnSpPr>
            <a:stCxn id="543" idx="2"/>
            <a:endCxn id="550" idx="0"/>
          </p:cNvCxnSpPr>
          <p:nvPr/>
        </p:nvCxnSpPr>
        <p:spPr>
          <a:xfrm>
            <a:off x="7829552" y="2436802"/>
            <a:ext cx="995400" cy="1225500"/>
          </a:xfrm>
          <a:prstGeom prst="straightConnector1">
            <a:avLst/>
          </a:prstGeom>
          <a:noFill/>
          <a:ln w="9525" cap="flat" cmpd="sng">
            <a:solidFill>
              <a:srgbClr val="5C5578"/>
            </a:solidFill>
            <a:prstDash val="solid"/>
            <a:round/>
            <a:headEnd type="none" w="sm" len="sm"/>
            <a:tailEnd type="stealth" w="med" len="med"/>
          </a:ln>
        </p:spPr>
      </p:cxnSp>
      <p:cxnSp>
        <p:nvCxnSpPr>
          <p:cNvPr id="560" name="Google Shape;560;p46"/>
          <p:cNvCxnSpPr>
            <a:stCxn id="550" idx="4"/>
            <a:endCxn id="544" idx="0"/>
          </p:cNvCxnSpPr>
          <p:nvPr/>
        </p:nvCxnSpPr>
        <p:spPr>
          <a:xfrm>
            <a:off x="8824918" y="4572008"/>
            <a:ext cx="0" cy="785700"/>
          </a:xfrm>
          <a:prstGeom prst="straightConnector1">
            <a:avLst/>
          </a:prstGeom>
          <a:noFill/>
          <a:ln w="9525" cap="flat" cmpd="sng">
            <a:solidFill>
              <a:srgbClr val="5C5578"/>
            </a:solidFill>
            <a:prstDash val="solid"/>
            <a:round/>
            <a:headEnd type="none" w="sm" len="sm"/>
            <a:tailEnd type="stealth" w="med" len="med"/>
          </a:ln>
        </p:spPr>
      </p:cxnSp>
      <p:cxnSp>
        <p:nvCxnSpPr>
          <p:cNvPr id="561" name="Google Shape;561;p46"/>
          <p:cNvCxnSpPr>
            <a:stCxn id="545" idx="2"/>
            <a:endCxn id="550" idx="0"/>
          </p:cNvCxnSpPr>
          <p:nvPr/>
        </p:nvCxnSpPr>
        <p:spPr>
          <a:xfrm flipH="1">
            <a:off x="8825029" y="2436802"/>
            <a:ext cx="521400" cy="1225500"/>
          </a:xfrm>
          <a:prstGeom prst="straightConnector1">
            <a:avLst/>
          </a:prstGeom>
          <a:noFill/>
          <a:ln w="9525" cap="flat" cmpd="sng">
            <a:solidFill>
              <a:srgbClr val="5C5578"/>
            </a:solidFill>
            <a:prstDash val="solid"/>
            <a:round/>
            <a:headEnd type="none" w="sm" len="sm"/>
            <a:tailEnd type="stealth"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7"/>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568" name="Google Shape;568;p47" descr="http://www.turnergroupmalta.com/files/u2/Gear_pushers.jpg"/>
          <p:cNvPicPr preferRelativeResize="0"/>
          <p:nvPr/>
        </p:nvPicPr>
        <p:blipFill rotWithShape="1">
          <a:blip r:embed="rId3">
            <a:alphaModFix/>
          </a:blip>
          <a:srcRect/>
          <a:stretch/>
        </p:blipFill>
        <p:spPr>
          <a:xfrm>
            <a:off x="2738414" y="2594756"/>
            <a:ext cx="2286016" cy="2286016"/>
          </a:xfrm>
          <a:prstGeom prst="rect">
            <a:avLst/>
          </a:prstGeom>
          <a:noFill/>
          <a:ln>
            <a:noFill/>
          </a:ln>
        </p:spPr>
      </p:pic>
      <p:sp>
        <p:nvSpPr>
          <p:cNvPr id="569" name="Google Shape;569;p47"/>
          <p:cNvSpPr txBox="1"/>
          <p:nvPr/>
        </p:nvSpPr>
        <p:spPr>
          <a:xfrm>
            <a:off x="5453058" y="2357431"/>
            <a:ext cx="5251454"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Translate source code into another programming language</a:t>
            </a:r>
            <a:endParaRPr sz="2500" b="1">
              <a:solidFill>
                <a:srgbClr val="32324C"/>
              </a:solidFill>
              <a:latin typeface="Comic Sans MS"/>
              <a:ea typeface="Comic Sans MS"/>
              <a:cs typeface="Comic Sans MS"/>
              <a:sym typeface="Comic Sans MS"/>
            </a:endParaRPr>
          </a:p>
        </p:txBody>
      </p:sp>
      <p:sp>
        <p:nvSpPr>
          <p:cNvPr id="570" name="Google Shape;570;p47"/>
          <p:cNvSpPr txBox="1"/>
          <p:nvPr/>
        </p:nvSpPr>
        <p:spPr>
          <a:xfrm>
            <a:off x="5453058" y="3897017"/>
            <a:ext cx="428628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Fortran 🡪 C</a:t>
            </a:r>
            <a:endParaRPr sz="2500" b="1">
              <a:solidFill>
                <a:srgbClr val="32324C"/>
              </a:solidFill>
              <a:latin typeface="Comic Sans MS"/>
              <a:ea typeface="Comic Sans MS"/>
              <a:cs typeface="Comic Sans MS"/>
              <a:sym typeface="Comic Sans MS"/>
            </a:endParaRPr>
          </a:p>
        </p:txBody>
      </p:sp>
      <p:sp>
        <p:nvSpPr>
          <p:cNvPr id="571" name="Google Shape;571;p47"/>
          <p:cNvSpPr txBox="1"/>
          <p:nvPr/>
        </p:nvSpPr>
        <p:spPr>
          <a:xfrm>
            <a:off x="1952596" y="5029154"/>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Source Code Translation </a:t>
            </a:r>
            <a:endParaRPr sz="2000" b="1">
              <a:solidFill>
                <a:srgbClr val="C00000"/>
              </a:solidFill>
              <a:latin typeface="Comic Sans MS"/>
              <a:ea typeface="Comic Sans MS"/>
              <a:cs typeface="Comic Sans MS"/>
              <a:sym typeface="Comic Sans MS"/>
            </a:endParaRPr>
          </a:p>
        </p:txBody>
      </p:sp>
      <p:sp>
        <p:nvSpPr>
          <p:cNvPr id="572" name="Google Shape;572;p4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1000"/>
                                        <p:tgtEl>
                                          <p:spTgt spid="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0"/>
                                        </p:tgtEl>
                                        <p:attrNameLst>
                                          <p:attrName>style.visibility</p:attrName>
                                        </p:attrNameLst>
                                      </p:cBhvr>
                                      <p:to>
                                        <p:strVal val="visible"/>
                                      </p:to>
                                    </p:set>
                                    <p:animEffect transition="in" filter="fade">
                                      <p:cBhvr>
                                        <p:cTn id="12" dur="1000"/>
                                        <p:tgtEl>
                                          <p:spTgt spid="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8"/>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579" name="Google Shape;579;p48" descr="http://www.turnergroupmalta.com/files/u2/Gear_pushers.jpg"/>
          <p:cNvPicPr preferRelativeResize="0"/>
          <p:nvPr/>
        </p:nvPicPr>
        <p:blipFill rotWithShape="1">
          <a:blip r:embed="rId3">
            <a:alphaModFix/>
          </a:blip>
          <a:srcRect/>
          <a:stretch/>
        </p:blipFill>
        <p:spPr>
          <a:xfrm>
            <a:off x="2738414" y="2594756"/>
            <a:ext cx="2286016" cy="2286016"/>
          </a:xfrm>
          <a:prstGeom prst="rect">
            <a:avLst/>
          </a:prstGeom>
          <a:noFill/>
          <a:ln>
            <a:noFill/>
          </a:ln>
        </p:spPr>
      </p:pic>
      <p:sp>
        <p:nvSpPr>
          <p:cNvPr id="580" name="Google Shape;580;p48"/>
          <p:cNvSpPr txBox="1"/>
          <p:nvPr/>
        </p:nvSpPr>
        <p:spPr>
          <a:xfrm>
            <a:off x="1952596" y="5029154"/>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Source Code Translation </a:t>
            </a:r>
            <a:endParaRPr sz="2000" b="1">
              <a:solidFill>
                <a:srgbClr val="C00000"/>
              </a:solidFill>
              <a:latin typeface="Comic Sans MS"/>
              <a:ea typeface="Comic Sans MS"/>
              <a:cs typeface="Comic Sans MS"/>
              <a:sym typeface="Comic Sans MS"/>
            </a:endParaRPr>
          </a:p>
        </p:txBody>
      </p:sp>
      <p:sp>
        <p:nvSpPr>
          <p:cNvPr id="581" name="Google Shape;581;p48"/>
          <p:cNvSpPr txBox="1"/>
          <p:nvPr/>
        </p:nvSpPr>
        <p:spPr>
          <a:xfrm>
            <a:off x="5453058" y="2357430"/>
            <a:ext cx="428628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Why?</a:t>
            </a:r>
            <a:endParaRPr sz="2500" b="1">
              <a:solidFill>
                <a:srgbClr val="32324C"/>
              </a:solidFill>
              <a:latin typeface="Comic Sans MS"/>
              <a:ea typeface="Comic Sans MS"/>
              <a:cs typeface="Comic Sans MS"/>
              <a:sym typeface="Comic Sans MS"/>
            </a:endParaRPr>
          </a:p>
        </p:txBody>
      </p:sp>
      <p:sp>
        <p:nvSpPr>
          <p:cNvPr id="582" name="Google Shape;582;p48"/>
          <p:cNvSpPr txBox="1"/>
          <p:nvPr/>
        </p:nvSpPr>
        <p:spPr>
          <a:xfrm>
            <a:off x="5953124" y="2714620"/>
            <a:ext cx="4823396" cy="2400657"/>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32324C"/>
              </a:buClr>
              <a:buSzPts val="2500"/>
              <a:buFont typeface="Comic Sans MS"/>
              <a:buChar char="•"/>
            </a:pPr>
            <a:r>
              <a:rPr lang="en-US" sz="2500" b="1">
                <a:solidFill>
                  <a:srgbClr val="32324C"/>
                </a:solidFill>
                <a:latin typeface="Comic Sans MS"/>
                <a:ea typeface="Comic Sans MS"/>
                <a:cs typeface="Comic Sans MS"/>
                <a:sym typeface="Comic Sans MS"/>
              </a:rPr>
              <a:t>Hardware platform update</a:t>
            </a:r>
            <a:endParaRPr/>
          </a:p>
          <a:p>
            <a:pPr marL="354013" marR="0" lvl="0" indent="-354013" algn="l" rtl="0">
              <a:lnSpc>
                <a:spcPct val="150000"/>
              </a:lnSpc>
              <a:spcBef>
                <a:spcPts val="0"/>
              </a:spcBef>
              <a:spcAft>
                <a:spcPts val="0"/>
              </a:spcAft>
              <a:buClr>
                <a:srgbClr val="32324C"/>
              </a:buClr>
              <a:buSzPts val="2500"/>
              <a:buFont typeface="Comic Sans MS"/>
              <a:buChar char="•"/>
            </a:pPr>
            <a:r>
              <a:rPr lang="en-US" sz="2500" b="1">
                <a:solidFill>
                  <a:srgbClr val="32324C"/>
                </a:solidFill>
                <a:latin typeface="Comic Sans MS"/>
                <a:ea typeface="Comic Sans MS"/>
                <a:cs typeface="Comic Sans MS"/>
                <a:sym typeface="Comic Sans MS"/>
              </a:rPr>
              <a:t>Staff skill shortage</a:t>
            </a:r>
            <a:endParaRPr/>
          </a:p>
          <a:p>
            <a:pPr marL="354013" marR="0" lvl="0" indent="-354013" algn="l" rtl="0">
              <a:lnSpc>
                <a:spcPct val="150000"/>
              </a:lnSpc>
              <a:spcBef>
                <a:spcPts val="0"/>
              </a:spcBef>
              <a:spcAft>
                <a:spcPts val="0"/>
              </a:spcAft>
              <a:buClr>
                <a:srgbClr val="32324C"/>
              </a:buClr>
              <a:buSzPts val="2500"/>
              <a:buFont typeface="Comic Sans MS"/>
              <a:buChar char="•"/>
            </a:pPr>
            <a:r>
              <a:rPr lang="en-US" sz="2500" b="1">
                <a:solidFill>
                  <a:srgbClr val="32324C"/>
                </a:solidFill>
                <a:latin typeface="Comic Sans MS"/>
                <a:ea typeface="Comic Sans MS"/>
                <a:cs typeface="Comic Sans MS"/>
                <a:sym typeface="Comic Sans MS"/>
              </a:rPr>
              <a:t>Organizational policy change</a:t>
            </a:r>
            <a:endParaRPr sz="2500" b="1">
              <a:solidFill>
                <a:srgbClr val="32324C"/>
              </a:solidFill>
              <a:latin typeface="Comic Sans MS"/>
              <a:ea typeface="Comic Sans MS"/>
              <a:cs typeface="Comic Sans MS"/>
              <a:sym typeface="Comic Sans MS"/>
            </a:endParaRPr>
          </a:p>
        </p:txBody>
      </p:sp>
      <p:sp>
        <p:nvSpPr>
          <p:cNvPr id="583" name="Google Shape;583;p4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gtEl>
                                        <p:attrNameLst>
                                          <p:attrName>style.visibility</p:attrName>
                                        </p:attrNameLst>
                                      </p:cBhvr>
                                      <p:to>
                                        <p:strVal val="visible"/>
                                      </p:to>
                                    </p:set>
                                    <p:animEffect transition="in" filter="fade">
                                      <p:cBhvr>
                                        <p:cTn id="7" dur="1000"/>
                                        <p:tgtEl>
                                          <p:spTgt spid="5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xEl>
                                              <p:pRg st="0" end="0"/>
                                            </p:txEl>
                                          </p:spTgt>
                                        </p:tgtEl>
                                        <p:attrNameLst>
                                          <p:attrName>style.visibility</p:attrName>
                                        </p:attrNameLst>
                                      </p:cBhvr>
                                      <p:to>
                                        <p:strVal val="visible"/>
                                      </p:to>
                                    </p:set>
                                    <p:animEffect transition="in" filter="fade">
                                      <p:cBhvr>
                                        <p:cTn id="12" dur="500"/>
                                        <p:tgtEl>
                                          <p:spTgt spid="5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2">
                                            <p:txEl>
                                              <p:pRg st="1" end="1"/>
                                            </p:txEl>
                                          </p:spTgt>
                                        </p:tgtEl>
                                        <p:attrNameLst>
                                          <p:attrName>style.visibility</p:attrName>
                                        </p:attrNameLst>
                                      </p:cBhvr>
                                      <p:to>
                                        <p:strVal val="visible"/>
                                      </p:to>
                                    </p:set>
                                    <p:animEffect transition="in" filter="fade">
                                      <p:cBhvr>
                                        <p:cTn id="17" dur="500"/>
                                        <p:tgtEl>
                                          <p:spTgt spid="5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2">
                                            <p:txEl>
                                              <p:pRg st="2" end="2"/>
                                            </p:txEl>
                                          </p:spTgt>
                                        </p:tgtEl>
                                        <p:attrNameLst>
                                          <p:attrName>style.visibility</p:attrName>
                                        </p:attrNameLst>
                                      </p:cBhvr>
                                      <p:to>
                                        <p:strVal val="visible"/>
                                      </p:to>
                                    </p:set>
                                    <p:animEffect transition="in" filter="fade">
                                      <p:cBhvr>
                                        <p:cTn id="22" dur="500"/>
                                        <p:tgtEl>
                                          <p:spTgt spid="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9"/>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590" name="Google Shape;590;p49" descr="http://www.turnergroupmalta.com/files/u2/Gear_pushers.jpg"/>
          <p:cNvPicPr preferRelativeResize="0"/>
          <p:nvPr/>
        </p:nvPicPr>
        <p:blipFill rotWithShape="1">
          <a:blip r:embed="rId3">
            <a:alphaModFix/>
          </a:blip>
          <a:srcRect/>
          <a:stretch/>
        </p:blipFill>
        <p:spPr>
          <a:xfrm>
            <a:off x="2738414" y="2594756"/>
            <a:ext cx="2286016" cy="2286016"/>
          </a:xfrm>
          <a:prstGeom prst="rect">
            <a:avLst/>
          </a:prstGeom>
          <a:noFill/>
          <a:ln>
            <a:noFill/>
          </a:ln>
        </p:spPr>
      </p:pic>
      <p:sp>
        <p:nvSpPr>
          <p:cNvPr id="591" name="Google Shape;591;p49"/>
          <p:cNvSpPr txBox="1"/>
          <p:nvPr/>
        </p:nvSpPr>
        <p:spPr>
          <a:xfrm>
            <a:off x="1952596" y="5029154"/>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Source Code Translation </a:t>
            </a:r>
            <a:endParaRPr sz="2000" b="1">
              <a:solidFill>
                <a:srgbClr val="C00000"/>
              </a:solidFill>
              <a:latin typeface="Comic Sans MS"/>
              <a:ea typeface="Comic Sans MS"/>
              <a:cs typeface="Comic Sans MS"/>
              <a:sym typeface="Comic Sans MS"/>
            </a:endParaRPr>
          </a:p>
        </p:txBody>
      </p:sp>
      <p:sp>
        <p:nvSpPr>
          <p:cNvPr id="592" name="Google Shape;592;p49"/>
          <p:cNvSpPr txBox="1"/>
          <p:nvPr/>
        </p:nvSpPr>
        <p:spPr>
          <a:xfrm>
            <a:off x="5810248" y="2571744"/>
            <a:ext cx="4071966" cy="1823576"/>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32324C"/>
              </a:buClr>
              <a:buSzPts val="2500"/>
              <a:buFont typeface="Comic Sans MS"/>
              <a:buChar char="•"/>
            </a:pPr>
            <a:r>
              <a:rPr lang="en-US" sz="2500" b="1">
                <a:solidFill>
                  <a:srgbClr val="32324C"/>
                </a:solidFill>
                <a:latin typeface="Comic Sans MS"/>
                <a:ea typeface="Comic Sans MS"/>
                <a:cs typeface="Comic Sans MS"/>
                <a:sym typeface="Comic Sans MS"/>
              </a:rPr>
              <a:t>CASE tool </a:t>
            </a:r>
            <a:endParaRPr/>
          </a:p>
          <a:p>
            <a:pPr marL="354013" marR="0" lvl="0" indent="-354013" algn="l" rtl="0">
              <a:lnSpc>
                <a:spcPct val="150000"/>
              </a:lnSpc>
              <a:spcBef>
                <a:spcPts val="0"/>
              </a:spcBef>
              <a:spcAft>
                <a:spcPts val="0"/>
              </a:spcAft>
              <a:buClr>
                <a:srgbClr val="32324C"/>
              </a:buClr>
              <a:buSzPts val="2500"/>
              <a:buFont typeface="Comic Sans MS"/>
              <a:buChar char="•"/>
            </a:pPr>
            <a:r>
              <a:rPr lang="en-US" sz="2500" b="1">
                <a:solidFill>
                  <a:srgbClr val="32324C"/>
                </a:solidFill>
                <a:latin typeface="Comic Sans MS"/>
                <a:ea typeface="Comic Sans MS"/>
                <a:cs typeface="Comic Sans MS"/>
                <a:sym typeface="Comic Sans MS"/>
              </a:rPr>
              <a:t>E.g. REFINE</a:t>
            </a:r>
            <a:endParaRPr/>
          </a:p>
          <a:p>
            <a:pPr marL="354013" marR="0" lvl="0" indent="-354013" algn="l" rtl="0">
              <a:lnSpc>
                <a:spcPct val="150000"/>
              </a:lnSpc>
              <a:spcBef>
                <a:spcPts val="0"/>
              </a:spcBef>
              <a:spcAft>
                <a:spcPts val="0"/>
              </a:spcAft>
              <a:buClr>
                <a:srgbClr val="32324C"/>
              </a:buClr>
              <a:buSzPts val="2500"/>
              <a:buFont typeface="Comic Sans MS"/>
              <a:buChar char="•"/>
            </a:pPr>
            <a:r>
              <a:rPr lang="en-US" sz="2500" b="1">
                <a:solidFill>
                  <a:srgbClr val="32324C"/>
                </a:solidFill>
                <a:latin typeface="Comic Sans MS"/>
                <a:ea typeface="Comic Sans MS"/>
                <a:cs typeface="Comic Sans MS"/>
                <a:sym typeface="Comic Sans MS"/>
              </a:rPr>
              <a:t>Still need manual work</a:t>
            </a:r>
            <a:endParaRPr sz="2500" b="1">
              <a:solidFill>
                <a:srgbClr val="32324C"/>
              </a:solidFill>
              <a:latin typeface="Comic Sans MS"/>
              <a:ea typeface="Comic Sans MS"/>
              <a:cs typeface="Comic Sans MS"/>
              <a:sym typeface="Comic Sans MS"/>
            </a:endParaRPr>
          </a:p>
        </p:txBody>
      </p:sp>
      <p:sp>
        <p:nvSpPr>
          <p:cNvPr id="593" name="Google Shape;593;p4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
                                            <p:txEl>
                                              <p:pRg st="0" end="0"/>
                                            </p:txEl>
                                          </p:spTgt>
                                        </p:tgtEl>
                                        <p:attrNameLst>
                                          <p:attrName>style.visibility</p:attrName>
                                        </p:attrNameLst>
                                      </p:cBhvr>
                                      <p:to>
                                        <p:strVal val="visible"/>
                                      </p:to>
                                    </p:set>
                                    <p:animEffect transition="in" filter="fade">
                                      <p:cBhvr>
                                        <p:cTn id="7" dur="500"/>
                                        <p:tgtEl>
                                          <p:spTgt spid="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2">
                                            <p:txEl>
                                              <p:pRg st="1" end="1"/>
                                            </p:txEl>
                                          </p:spTgt>
                                        </p:tgtEl>
                                        <p:attrNameLst>
                                          <p:attrName>style.visibility</p:attrName>
                                        </p:attrNameLst>
                                      </p:cBhvr>
                                      <p:to>
                                        <p:strVal val="visible"/>
                                      </p:to>
                                    </p:set>
                                    <p:animEffect transition="in" filter="fade">
                                      <p:cBhvr>
                                        <p:cTn id="12" dur="500"/>
                                        <p:tgtEl>
                                          <p:spTgt spid="5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2">
                                            <p:txEl>
                                              <p:pRg st="2" end="2"/>
                                            </p:txEl>
                                          </p:spTgt>
                                        </p:tgtEl>
                                        <p:attrNameLst>
                                          <p:attrName>style.visibility</p:attrName>
                                        </p:attrNameLst>
                                      </p:cBhvr>
                                      <p:to>
                                        <p:strVal val="visible"/>
                                      </p:to>
                                    </p:set>
                                    <p:animEffect transition="in" filter="fade">
                                      <p:cBhvr>
                                        <p:cTn id="17" dur="500"/>
                                        <p:tgtEl>
                                          <p:spTgt spid="5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599" name="Google Shape;599;p5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
        <p:nvSpPr>
          <p:cNvPr id="600" name="Google Shape;600;p50"/>
          <p:cNvSpPr txBox="1"/>
          <p:nvPr/>
        </p:nvSpPr>
        <p:spPr>
          <a:xfrm>
            <a:off x="2452662" y="1785927"/>
            <a:ext cx="1357322"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Program </a:t>
            </a:r>
            <a:endParaRPr/>
          </a:p>
        </p:txBody>
      </p:sp>
      <p:sp>
        <p:nvSpPr>
          <p:cNvPr id="601" name="Google Shape;601;p50"/>
          <p:cNvSpPr txBox="1"/>
          <p:nvPr/>
        </p:nvSpPr>
        <p:spPr>
          <a:xfrm>
            <a:off x="5453058" y="5357827"/>
            <a:ext cx="1581152"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Structured Program </a:t>
            </a:r>
            <a:endParaRPr/>
          </a:p>
        </p:txBody>
      </p:sp>
      <p:sp>
        <p:nvSpPr>
          <p:cNvPr id="602" name="Google Shape;602;p50"/>
          <p:cNvSpPr txBox="1"/>
          <p:nvPr/>
        </p:nvSpPr>
        <p:spPr>
          <a:xfrm>
            <a:off x="5595934" y="1785927"/>
            <a:ext cx="1295400"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Program Document</a:t>
            </a:r>
            <a:endParaRPr sz="1800">
              <a:solidFill>
                <a:srgbClr val="5F4315"/>
              </a:solidFill>
              <a:latin typeface="Arial"/>
              <a:ea typeface="Arial"/>
              <a:cs typeface="Arial"/>
              <a:sym typeface="Arial"/>
            </a:endParaRPr>
          </a:p>
        </p:txBody>
      </p:sp>
      <p:sp>
        <p:nvSpPr>
          <p:cNvPr id="603" name="Google Shape;603;p50"/>
          <p:cNvSpPr txBox="1"/>
          <p:nvPr/>
        </p:nvSpPr>
        <p:spPr>
          <a:xfrm>
            <a:off x="7024694" y="1785927"/>
            <a:ext cx="160971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Modularized Program </a:t>
            </a:r>
            <a:endParaRPr/>
          </a:p>
        </p:txBody>
      </p:sp>
      <p:sp>
        <p:nvSpPr>
          <p:cNvPr id="604" name="Google Shape;604;p50"/>
          <p:cNvSpPr txBox="1"/>
          <p:nvPr/>
        </p:nvSpPr>
        <p:spPr>
          <a:xfrm>
            <a:off x="7910538" y="5357827"/>
            <a:ext cx="1828800"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Re-engineered Data </a:t>
            </a:r>
            <a:endParaRPr/>
          </a:p>
        </p:txBody>
      </p:sp>
      <p:sp>
        <p:nvSpPr>
          <p:cNvPr id="605" name="Google Shape;605;p50"/>
          <p:cNvSpPr txBox="1"/>
          <p:nvPr/>
        </p:nvSpPr>
        <p:spPr>
          <a:xfrm>
            <a:off x="8739206" y="1785927"/>
            <a:ext cx="121444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Data </a:t>
            </a:r>
            <a:endParaRPr/>
          </a:p>
        </p:txBody>
      </p:sp>
      <p:sp>
        <p:nvSpPr>
          <p:cNvPr id="606" name="Google Shape;606;p50"/>
          <p:cNvSpPr/>
          <p:nvPr/>
        </p:nvSpPr>
        <p:spPr>
          <a:xfrm>
            <a:off x="2238348" y="3429000"/>
            <a:ext cx="1785950" cy="8382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Source code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translation </a:t>
            </a:r>
            <a:endParaRPr/>
          </a:p>
        </p:txBody>
      </p:sp>
      <p:sp>
        <p:nvSpPr>
          <p:cNvPr id="607" name="Google Shape;607;p50"/>
          <p:cNvSpPr/>
          <p:nvPr/>
        </p:nvSpPr>
        <p:spPr>
          <a:xfrm>
            <a:off x="3095604" y="4429132"/>
            <a:ext cx="2681286"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structure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Improvement</a:t>
            </a:r>
            <a:endParaRPr/>
          </a:p>
        </p:txBody>
      </p:sp>
      <p:sp>
        <p:nvSpPr>
          <p:cNvPr id="608" name="Google Shape;608;p50"/>
          <p:cNvSpPr/>
          <p:nvPr/>
        </p:nvSpPr>
        <p:spPr>
          <a:xfrm>
            <a:off x="3381356" y="2500306"/>
            <a:ext cx="2286016" cy="766762"/>
          </a:xfrm>
          <a:prstGeom prst="ellipse">
            <a:avLst/>
          </a:prstGeom>
          <a:solidFill>
            <a:srgbClr val="C0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Reverse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Engineering</a:t>
            </a:r>
            <a:endParaRPr/>
          </a:p>
        </p:txBody>
      </p:sp>
      <p:sp>
        <p:nvSpPr>
          <p:cNvPr id="609" name="Google Shape;609;p50"/>
          <p:cNvSpPr/>
          <p:nvPr/>
        </p:nvSpPr>
        <p:spPr>
          <a:xfrm>
            <a:off x="5024430" y="3657600"/>
            <a:ext cx="2428892"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Modularization</a:t>
            </a:r>
            <a:endParaRPr/>
          </a:p>
        </p:txBody>
      </p:sp>
      <p:sp>
        <p:nvSpPr>
          <p:cNvPr id="610" name="Google Shape;610;p50"/>
          <p:cNvSpPr/>
          <p:nvPr/>
        </p:nvSpPr>
        <p:spPr>
          <a:xfrm>
            <a:off x="7739074" y="3662362"/>
            <a:ext cx="2171688" cy="909646"/>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Re-engineering</a:t>
            </a:r>
            <a:endParaRPr sz="1800">
              <a:solidFill>
                <a:schemeClr val="lt1"/>
              </a:solidFill>
              <a:latin typeface="Arial"/>
              <a:ea typeface="Arial"/>
              <a:cs typeface="Arial"/>
              <a:sym typeface="Arial"/>
            </a:endParaRPr>
          </a:p>
        </p:txBody>
      </p:sp>
      <p:cxnSp>
        <p:nvCxnSpPr>
          <p:cNvPr id="611" name="Google Shape;611;p50"/>
          <p:cNvCxnSpPr>
            <a:stCxn id="600" idx="2"/>
            <a:endCxn id="606" idx="0"/>
          </p:cNvCxnSpPr>
          <p:nvPr/>
        </p:nvCxnSpPr>
        <p:spPr>
          <a:xfrm>
            <a:off x="3131323" y="2436802"/>
            <a:ext cx="0" cy="992100"/>
          </a:xfrm>
          <a:prstGeom prst="straightConnector1">
            <a:avLst/>
          </a:prstGeom>
          <a:noFill/>
          <a:ln w="9525" cap="flat" cmpd="sng">
            <a:solidFill>
              <a:srgbClr val="5C5578"/>
            </a:solidFill>
            <a:prstDash val="solid"/>
            <a:round/>
            <a:headEnd type="none" w="sm" len="sm"/>
            <a:tailEnd type="stealth" w="med" len="med"/>
          </a:ln>
        </p:spPr>
      </p:cxnSp>
      <p:cxnSp>
        <p:nvCxnSpPr>
          <p:cNvPr id="612" name="Google Shape;612;p50"/>
          <p:cNvCxnSpPr>
            <a:stCxn id="606" idx="0"/>
            <a:endCxn id="608" idx="2"/>
          </p:cNvCxnSpPr>
          <p:nvPr/>
        </p:nvCxnSpPr>
        <p:spPr>
          <a:xfrm rot="10800000" flipH="1">
            <a:off x="3131323" y="2883600"/>
            <a:ext cx="249900" cy="545400"/>
          </a:xfrm>
          <a:prstGeom prst="straightConnector1">
            <a:avLst/>
          </a:prstGeom>
          <a:noFill/>
          <a:ln w="9525" cap="flat" cmpd="sng">
            <a:solidFill>
              <a:srgbClr val="5C5578"/>
            </a:solidFill>
            <a:prstDash val="solid"/>
            <a:round/>
            <a:headEnd type="none" w="sm" len="sm"/>
            <a:tailEnd type="stealth" w="med" len="med"/>
          </a:ln>
        </p:spPr>
      </p:cxnSp>
      <p:cxnSp>
        <p:nvCxnSpPr>
          <p:cNvPr id="613" name="Google Shape;613;p50"/>
          <p:cNvCxnSpPr>
            <a:stCxn id="606" idx="4"/>
            <a:endCxn id="607" idx="1"/>
          </p:cNvCxnSpPr>
          <p:nvPr/>
        </p:nvCxnSpPr>
        <p:spPr>
          <a:xfrm>
            <a:off x="3131323" y="4267200"/>
            <a:ext cx="357000" cy="295800"/>
          </a:xfrm>
          <a:prstGeom prst="straightConnector1">
            <a:avLst/>
          </a:prstGeom>
          <a:noFill/>
          <a:ln w="9525" cap="flat" cmpd="sng">
            <a:solidFill>
              <a:srgbClr val="5C5578"/>
            </a:solidFill>
            <a:prstDash val="solid"/>
            <a:round/>
            <a:headEnd type="none" w="sm" len="sm"/>
            <a:tailEnd type="stealth" w="med" len="med"/>
          </a:ln>
        </p:spPr>
      </p:cxnSp>
      <p:cxnSp>
        <p:nvCxnSpPr>
          <p:cNvPr id="614" name="Google Shape;614;p50"/>
          <p:cNvCxnSpPr>
            <a:stCxn id="608" idx="0"/>
            <a:endCxn id="602" idx="1"/>
          </p:cNvCxnSpPr>
          <p:nvPr/>
        </p:nvCxnSpPr>
        <p:spPr>
          <a:xfrm rot="10800000" flipH="1">
            <a:off x="4524364" y="2109106"/>
            <a:ext cx="1071600" cy="391200"/>
          </a:xfrm>
          <a:prstGeom prst="straightConnector1">
            <a:avLst/>
          </a:prstGeom>
          <a:noFill/>
          <a:ln w="9525" cap="flat" cmpd="sng">
            <a:solidFill>
              <a:srgbClr val="5C5578"/>
            </a:solidFill>
            <a:prstDash val="solid"/>
            <a:round/>
            <a:headEnd type="none" w="sm" len="sm"/>
            <a:tailEnd type="stealth" w="med" len="med"/>
          </a:ln>
        </p:spPr>
      </p:cxnSp>
      <p:cxnSp>
        <p:nvCxnSpPr>
          <p:cNvPr id="615" name="Google Shape;615;p50"/>
          <p:cNvCxnSpPr>
            <a:stCxn id="607" idx="4"/>
            <a:endCxn id="601" idx="1"/>
          </p:cNvCxnSpPr>
          <p:nvPr/>
        </p:nvCxnSpPr>
        <p:spPr>
          <a:xfrm>
            <a:off x="4436247" y="5343532"/>
            <a:ext cx="1016700" cy="337500"/>
          </a:xfrm>
          <a:prstGeom prst="straightConnector1">
            <a:avLst/>
          </a:prstGeom>
          <a:noFill/>
          <a:ln w="9525" cap="flat" cmpd="sng">
            <a:solidFill>
              <a:srgbClr val="5C5578"/>
            </a:solidFill>
            <a:prstDash val="solid"/>
            <a:round/>
            <a:headEnd type="none" w="sm" len="sm"/>
            <a:tailEnd type="stealth" w="med" len="med"/>
          </a:ln>
        </p:spPr>
      </p:cxnSp>
      <p:cxnSp>
        <p:nvCxnSpPr>
          <p:cNvPr id="616" name="Google Shape;616;p50"/>
          <p:cNvCxnSpPr>
            <a:stCxn id="602" idx="2"/>
            <a:endCxn id="609" idx="0"/>
          </p:cNvCxnSpPr>
          <p:nvPr/>
        </p:nvCxnSpPr>
        <p:spPr>
          <a:xfrm flipH="1">
            <a:off x="6238834" y="2432258"/>
            <a:ext cx="4800" cy="1225200"/>
          </a:xfrm>
          <a:prstGeom prst="straightConnector1">
            <a:avLst/>
          </a:prstGeom>
          <a:noFill/>
          <a:ln w="9525" cap="flat" cmpd="sng">
            <a:solidFill>
              <a:srgbClr val="5C5578"/>
            </a:solidFill>
            <a:prstDash val="solid"/>
            <a:round/>
            <a:headEnd type="none" w="sm" len="sm"/>
            <a:tailEnd type="stealth" w="med" len="med"/>
          </a:ln>
        </p:spPr>
      </p:cxnSp>
      <p:cxnSp>
        <p:nvCxnSpPr>
          <p:cNvPr id="617" name="Google Shape;617;p50"/>
          <p:cNvCxnSpPr>
            <a:stCxn id="601" idx="0"/>
            <a:endCxn id="609" idx="4"/>
          </p:cNvCxnSpPr>
          <p:nvPr/>
        </p:nvCxnSpPr>
        <p:spPr>
          <a:xfrm rot="10800000">
            <a:off x="6238834" y="4572127"/>
            <a:ext cx="4800" cy="785700"/>
          </a:xfrm>
          <a:prstGeom prst="straightConnector1">
            <a:avLst/>
          </a:prstGeom>
          <a:noFill/>
          <a:ln w="9525" cap="flat" cmpd="sng">
            <a:solidFill>
              <a:srgbClr val="5C5578"/>
            </a:solidFill>
            <a:prstDash val="solid"/>
            <a:round/>
            <a:headEnd type="none" w="sm" len="sm"/>
            <a:tailEnd type="stealth" w="med" len="med"/>
          </a:ln>
        </p:spPr>
      </p:cxnSp>
      <p:cxnSp>
        <p:nvCxnSpPr>
          <p:cNvPr id="618" name="Google Shape;618;p50"/>
          <p:cNvCxnSpPr>
            <a:stCxn id="609" idx="7"/>
            <a:endCxn id="603" idx="2"/>
          </p:cNvCxnSpPr>
          <p:nvPr/>
        </p:nvCxnSpPr>
        <p:spPr>
          <a:xfrm rot="10800000" flipH="1">
            <a:off x="7097619" y="2436711"/>
            <a:ext cx="732000" cy="1354800"/>
          </a:xfrm>
          <a:prstGeom prst="straightConnector1">
            <a:avLst/>
          </a:prstGeom>
          <a:noFill/>
          <a:ln w="9525" cap="flat" cmpd="sng">
            <a:solidFill>
              <a:srgbClr val="5C5578"/>
            </a:solidFill>
            <a:prstDash val="solid"/>
            <a:round/>
            <a:headEnd type="none" w="sm" len="sm"/>
            <a:tailEnd type="stealth" w="med" len="med"/>
          </a:ln>
        </p:spPr>
      </p:cxnSp>
      <p:cxnSp>
        <p:nvCxnSpPr>
          <p:cNvPr id="619" name="Google Shape;619;p50"/>
          <p:cNvCxnSpPr>
            <a:stCxn id="603" idx="2"/>
            <a:endCxn id="610" idx="0"/>
          </p:cNvCxnSpPr>
          <p:nvPr/>
        </p:nvCxnSpPr>
        <p:spPr>
          <a:xfrm>
            <a:off x="7829552" y="2436802"/>
            <a:ext cx="995400" cy="1225500"/>
          </a:xfrm>
          <a:prstGeom prst="straightConnector1">
            <a:avLst/>
          </a:prstGeom>
          <a:noFill/>
          <a:ln w="9525" cap="flat" cmpd="sng">
            <a:solidFill>
              <a:srgbClr val="5C5578"/>
            </a:solidFill>
            <a:prstDash val="solid"/>
            <a:round/>
            <a:headEnd type="none" w="sm" len="sm"/>
            <a:tailEnd type="stealth" w="med" len="med"/>
          </a:ln>
        </p:spPr>
      </p:cxnSp>
      <p:cxnSp>
        <p:nvCxnSpPr>
          <p:cNvPr id="620" name="Google Shape;620;p50"/>
          <p:cNvCxnSpPr>
            <a:stCxn id="610" idx="4"/>
            <a:endCxn id="604" idx="0"/>
          </p:cNvCxnSpPr>
          <p:nvPr/>
        </p:nvCxnSpPr>
        <p:spPr>
          <a:xfrm>
            <a:off x="8824918" y="4572008"/>
            <a:ext cx="0" cy="785700"/>
          </a:xfrm>
          <a:prstGeom prst="straightConnector1">
            <a:avLst/>
          </a:prstGeom>
          <a:noFill/>
          <a:ln w="9525" cap="flat" cmpd="sng">
            <a:solidFill>
              <a:srgbClr val="5C5578"/>
            </a:solidFill>
            <a:prstDash val="solid"/>
            <a:round/>
            <a:headEnd type="none" w="sm" len="sm"/>
            <a:tailEnd type="stealth" w="med" len="med"/>
          </a:ln>
        </p:spPr>
      </p:cxnSp>
      <p:cxnSp>
        <p:nvCxnSpPr>
          <p:cNvPr id="621" name="Google Shape;621;p50"/>
          <p:cNvCxnSpPr>
            <a:stCxn id="605" idx="2"/>
            <a:endCxn id="610" idx="0"/>
          </p:cNvCxnSpPr>
          <p:nvPr/>
        </p:nvCxnSpPr>
        <p:spPr>
          <a:xfrm flipH="1">
            <a:off x="8825029" y="2436802"/>
            <a:ext cx="521400" cy="1225500"/>
          </a:xfrm>
          <a:prstGeom prst="straightConnector1">
            <a:avLst/>
          </a:prstGeom>
          <a:noFill/>
          <a:ln w="9525" cap="flat" cmpd="sng">
            <a:solidFill>
              <a:srgbClr val="5C5578"/>
            </a:solidFill>
            <a:prstDash val="solid"/>
            <a:round/>
            <a:headEnd type="none" w="sm" len="sm"/>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a) Introduction – Software Evolution Process</a:t>
            </a:r>
            <a:endParaRPr sz="2800"/>
          </a:p>
        </p:txBody>
      </p:sp>
      <p:pic>
        <p:nvPicPr>
          <p:cNvPr id="119" name="Google Shape;119;p5" descr="http://victorstuff.com/wp-content/uploads/2013/05/Evolution.jpg"/>
          <p:cNvPicPr preferRelativeResize="0"/>
          <p:nvPr/>
        </p:nvPicPr>
        <p:blipFill rotWithShape="1">
          <a:blip r:embed="rId3">
            <a:alphaModFix/>
          </a:blip>
          <a:srcRect/>
          <a:stretch/>
        </p:blipFill>
        <p:spPr>
          <a:xfrm>
            <a:off x="3024166" y="2214554"/>
            <a:ext cx="3429024" cy="1349722"/>
          </a:xfrm>
          <a:prstGeom prst="rect">
            <a:avLst/>
          </a:prstGeom>
          <a:noFill/>
          <a:ln>
            <a:noFill/>
          </a:ln>
        </p:spPr>
      </p:pic>
      <p:sp>
        <p:nvSpPr>
          <p:cNvPr id="120" name="Google Shape;120;p5"/>
          <p:cNvSpPr txBox="1"/>
          <p:nvPr/>
        </p:nvSpPr>
        <p:spPr>
          <a:xfrm>
            <a:off x="5238744" y="3643314"/>
            <a:ext cx="5734056" cy="52322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79551B"/>
                </a:solidFill>
                <a:latin typeface="Arial"/>
                <a:ea typeface="Arial"/>
                <a:cs typeface="Arial"/>
                <a:sym typeface="Arial"/>
              </a:rPr>
              <a:t>Formal / Informal</a:t>
            </a:r>
            <a:endParaRPr sz="2800">
              <a:solidFill>
                <a:srgbClr val="79551B"/>
              </a:solidFill>
              <a:latin typeface="Arial"/>
              <a:ea typeface="Arial"/>
              <a:cs typeface="Arial"/>
              <a:sym typeface="Arial"/>
            </a:endParaRPr>
          </a:p>
        </p:txBody>
      </p:sp>
      <p:sp>
        <p:nvSpPr>
          <p:cNvPr id="121" name="Google Shape;121;p5"/>
          <p:cNvSpPr txBox="1"/>
          <p:nvPr/>
        </p:nvSpPr>
        <p:spPr>
          <a:xfrm>
            <a:off x="5238744" y="4324658"/>
            <a:ext cx="5734056" cy="52322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79551B"/>
                </a:solidFill>
                <a:latin typeface="Arial"/>
                <a:ea typeface="Arial"/>
                <a:cs typeface="Arial"/>
                <a:sym typeface="Arial"/>
              </a:rPr>
              <a:t>Driver: system change proposals</a:t>
            </a:r>
            <a:endParaRPr sz="2800">
              <a:solidFill>
                <a:srgbClr val="79551B"/>
              </a:solidFill>
              <a:latin typeface="Arial"/>
              <a:ea typeface="Arial"/>
              <a:cs typeface="Arial"/>
              <a:sym typeface="Arial"/>
            </a:endParaRPr>
          </a:p>
        </p:txBody>
      </p:sp>
      <p:sp>
        <p:nvSpPr>
          <p:cNvPr id="122" name="Google Shape;122;p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51"/>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628" name="Google Shape;628;p51" descr="http://manufacturing-index.com/wp-content/uploads/index-logo-blue.jpg"/>
          <p:cNvPicPr preferRelativeResize="0"/>
          <p:nvPr/>
        </p:nvPicPr>
        <p:blipFill rotWithShape="1">
          <a:blip r:embed="rId3">
            <a:alphaModFix/>
          </a:blip>
          <a:srcRect/>
          <a:stretch/>
        </p:blipFill>
        <p:spPr>
          <a:xfrm>
            <a:off x="2738414" y="2857497"/>
            <a:ext cx="2428892" cy="1214447"/>
          </a:xfrm>
          <a:prstGeom prst="rect">
            <a:avLst/>
          </a:prstGeom>
          <a:noFill/>
          <a:ln>
            <a:noFill/>
          </a:ln>
        </p:spPr>
      </p:pic>
      <p:pic>
        <p:nvPicPr>
          <p:cNvPr id="629" name="Google Shape;629;p51" descr="http://www.sdsd.com/assets/Uploads/documents.png"/>
          <p:cNvPicPr preferRelativeResize="0"/>
          <p:nvPr/>
        </p:nvPicPr>
        <p:blipFill rotWithShape="1">
          <a:blip r:embed="rId4">
            <a:alphaModFix/>
          </a:blip>
          <a:srcRect/>
          <a:stretch/>
        </p:blipFill>
        <p:spPr>
          <a:xfrm>
            <a:off x="4238612" y="3286124"/>
            <a:ext cx="1438268" cy="1438268"/>
          </a:xfrm>
          <a:prstGeom prst="rect">
            <a:avLst/>
          </a:prstGeom>
          <a:noFill/>
          <a:ln>
            <a:noFill/>
          </a:ln>
        </p:spPr>
      </p:pic>
      <p:sp>
        <p:nvSpPr>
          <p:cNvPr id="630" name="Google Shape;630;p51"/>
          <p:cNvSpPr txBox="1"/>
          <p:nvPr/>
        </p:nvSpPr>
        <p:spPr>
          <a:xfrm>
            <a:off x="1952596" y="4857760"/>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Reverse Engineering</a:t>
            </a:r>
            <a:endParaRPr sz="2000" b="1">
              <a:solidFill>
                <a:srgbClr val="C00000"/>
              </a:solidFill>
              <a:latin typeface="Comic Sans MS"/>
              <a:ea typeface="Comic Sans MS"/>
              <a:cs typeface="Comic Sans MS"/>
              <a:sym typeface="Comic Sans MS"/>
            </a:endParaRPr>
          </a:p>
        </p:txBody>
      </p:sp>
      <p:sp>
        <p:nvSpPr>
          <p:cNvPr id="631" name="Google Shape;631;p51"/>
          <p:cNvSpPr txBox="1"/>
          <p:nvPr/>
        </p:nvSpPr>
        <p:spPr>
          <a:xfrm>
            <a:off x="5810248" y="2571744"/>
            <a:ext cx="4071966" cy="18235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Derive system design &amp; specification 🡪 documentation</a:t>
            </a:r>
            <a:endParaRPr sz="2500" b="1">
              <a:solidFill>
                <a:srgbClr val="32324C"/>
              </a:solidFill>
              <a:latin typeface="Comic Sans MS"/>
              <a:ea typeface="Comic Sans MS"/>
              <a:cs typeface="Comic Sans MS"/>
              <a:sym typeface="Comic Sans MS"/>
            </a:endParaRPr>
          </a:p>
        </p:txBody>
      </p:sp>
      <p:sp>
        <p:nvSpPr>
          <p:cNvPr id="632" name="Google Shape;632;p5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1">
                                            <p:txEl>
                                              <p:pRg st="0" end="0"/>
                                            </p:txEl>
                                          </p:spTgt>
                                        </p:tgtEl>
                                        <p:attrNameLst>
                                          <p:attrName>style.visibility</p:attrName>
                                        </p:attrNameLst>
                                      </p:cBhvr>
                                      <p:to>
                                        <p:strVal val="visible"/>
                                      </p:to>
                                    </p:set>
                                    <p:animEffect transition="in" filter="fade">
                                      <p:cBhvr>
                                        <p:cTn id="7" dur="500"/>
                                        <p:tgtEl>
                                          <p:spTgt spid="6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2"/>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638" name="Google Shape;638;p52"/>
          <p:cNvSpPr txBox="1"/>
          <p:nvPr/>
        </p:nvSpPr>
        <p:spPr>
          <a:xfrm>
            <a:off x="2309786" y="1785926"/>
            <a:ext cx="42862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C00000"/>
                </a:solidFill>
                <a:latin typeface="Comic Sans MS"/>
                <a:ea typeface="Comic Sans MS"/>
                <a:cs typeface="Comic Sans MS"/>
                <a:sym typeface="Comic Sans MS"/>
              </a:rPr>
              <a:t>Reverse Engineering</a:t>
            </a:r>
            <a:endParaRPr sz="2000" b="1">
              <a:solidFill>
                <a:srgbClr val="C00000"/>
              </a:solidFill>
              <a:latin typeface="Comic Sans MS"/>
              <a:ea typeface="Comic Sans MS"/>
              <a:cs typeface="Comic Sans MS"/>
              <a:sym typeface="Comic Sans MS"/>
            </a:endParaRPr>
          </a:p>
        </p:txBody>
      </p:sp>
      <p:sp>
        <p:nvSpPr>
          <p:cNvPr id="639" name="Google Shape;639;p52"/>
          <p:cNvSpPr txBox="1"/>
          <p:nvPr/>
        </p:nvSpPr>
        <p:spPr>
          <a:xfrm>
            <a:off x="2238348" y="3649808"/>
            <a:ext cx="1857388" cy="707886"/>
          </a:xfrm>
          <a:prstGeom prst="rect">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32324C"/>
                </a:solidFill>
                <a:latin typeface="Corbel"/>
                <a:ea typeface="Corbel"/>
                <a:cs typeface="Corbel"/>
                <a:sym typeface="Corbel"/>
              </a:rPr>
              <a:t>System to be re-engineered </a:t>
            </a:r>
            <a:endParaRPr sz="2000">
              <a:solidFill>
                <a:srgbClr val="32324C"/>
              </a:solidFill>
              <a:latin typeface="Corbel"/>
              <a:ea typeface="Corbel"/>
              <a:cs typeface="Corbel"/>
              <a:sym typeface="Corbel"/>
            </a:endParaRPr>
          </a:p>
        </p:txBody>
      </p:sp>
      <p:sp>
        <p:nvSpPr>
          <p:cNvPr id="640" name="Google Shape;640;p52"/>
          <p:cNvSpPr/>
          <p:nvPr/>
        </p:nvSpPr>
        <p:spPr>
          <a:xfrm>
            <a:off x="3452794" y="2357430"/>
            <a:ext cx="2071702" cy="1000132"/>
          </a:xfrm>
          <a:prstGeom prst="ellipse">
            <a:avLst/>
          </a:prstGeom>
          <a:gradFill>
            <a:gsLst>
              <a:gs pos="0">
                <a:srgbClr val="D8D8ED"/>
              </a:gs>
              <a:gs pos="35000">
                <a:srgbClr val="E3E3F2"/>
              </a:gs>
              <a:gs pos="100000">
                <a:srgbClr val="F3F3FA"/>
              </a:gs>
            </a:gsLst>
            <a:lin ang="16200000" scaled="0"/>
          </a:gradFill>
          <a:ln w="9525" cap="flat" cmpd="sng">
            <a:solidFill>
              <a:srgbClr val="B2B2C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orbel"/>
                <a:ea typeface="Corbel"/>
                <a:cs typeface="Corbel"/>
                <a:sym typeface="Corbel"/>
              </a:rPr>
              <a:t>Automated analysis</a:t>
            </a:r>
            <a:endParaRPr sz="2000">
              <a:solidFill>
                <a:schemeClr val="dk1"/>
              </a:solidFill>
              <a:latin typeface="Corbel"/>
              <a:ea typeface="Corbel"/>
              <a:cs typeface="Corbel"/>
              <a:sym typeface="Corbel"/>
            </a:endParaRPr>
          </a:p>
        </p:txBody>
      </p:sp>
      <p:sp>
        <p:nvSpPr>
          <p:cNvPr id="641" name="Google Shape;641;p52"/>
          <p:cNvSpPr/>
          <p:nvPr/>
        </p:nvSpPr>
        <p:spPr>
          <a:xfrm>
            <a:off x="3452794" y="4714884"/>
            <a:ext cx="2071702" cy="1000132"/>
          </a:xfrm>
          <a:prstGeom prst="ellipse">
            <a:avLst/>
          </a:prstGeom>
          <a:gradFill>
            <a:gsLst>
              <a:gs pos="0">
                <a:srgbClr val="D8D8ED"/>
              </a:gs>
              <a:gs pos="35000">
                <a:srgbClr val="E3E3F2"/>
              </a:gs>
              <a:gs pos="100000">
                <a:srgbClr val="F3F3FA"/>
              </a:gs>
            </a:gsLst>
            <a:lin ang="16200000" scaled="0"/>
          </a:gradFill>
          <a:ln w="9525" cap="flat" cmpd="sng">
            <a:solidFill>
              <a:srgbClr val="B2B2C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orbel"/>
                <a:ea typeface="Corbel"/>
                <a:cs typeface="Corbel"/>
                <a:sym typeface="Corbel"/>
              </a:rPr>
              <a:t>Manual annotation</a:t>
            </a:r>
            <a:endParaRPr sz="2000">
              <a:solidFill>
                <a:schemeClr val="dk1"/>
              </a:solidFill>
              <a:latin typeface="Corbel"/>
              <a:ea typeface="Corbel"/>
              <a:cs typeface="Corbel"/>
              <a:sym typeface="Corbel"/>
            </a:endParaRPr>
          </a:p>
        </p:txBody>
      </p:sp>
      <p:sp>
        <p:nvSpPr>
          <p:cNvPr id="642" name="Google Shape;642;p52"/>
          <p:cNvSpPr txBox="1"/>
          <p:nvPr/>
        </p:nvSpPr>
        <p:spPr>
          <a:xfrm>
            <a:off x="5024430" y="3556346"/>
            <a:ext cx="1857388" cy="1015663"/>
          </a:xfrm>
          <a:prstGeom prst="rect">
            <a:avLst/>
          </a:prstGeom>
          <a:gradFill>
            <a:gsLst>
              <a:gs pos="0">
                <a:srgbClr val="3A3ACB"/>
              </a:gs>
              <a:gs pos="80000">
                <a:srgbClr val="4B4BFF"/>
              </a:gs>
              <a:gs pos="100000">
                <a:srgbClr val="4949FF"/>
              </a:gs>
            </a:gsLst>
            <a:lin ang="16200000" scaled="0"/>
          </a:gradFill>
          <a:ln w="9525" cap="flat" cmpd="sng">
            <a:solidFill>
              <a:srgbClr val="5F5FF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lt1"/>
                </a:solidFill>
                <a:latin typeface="Corbel"/>
                <a:ea typeface="Corbel"/>
                <a:cs typeface="Corbel"/>
                <a:sym typeface="Corbel"/>
              </a:rPr>
              <a:t>System Information Store</a:t>
            </a:r>
            <a:endParaRPr sz="2000">
              <a:solidFill>
                <a:schemeClr val="lt1"/>
              </a:solidFill>
              <a:latin typeface="Corbel"/>
              <a:ea typeface="Corbel"/>
              <a:cs typeface="Corbel"/>
              <a:sym typeface="Corbel"/>
            </a:endParaRPr>
          </a:p>
        </p:txBody>
      </p:sp>
      <p:sp>
        <p:nvSpPr>
          <p:cNvPr id="643" name="Google Shape;643;p52"/>
          <p:cNvSpPr/>
          <p:nvPr/>
        </p:nvSpPr>
        <p:spPr>
          <a:xfrm>
            <a:off x="7239008" y="3571876"/>
            <a:ext cx="2071702" cy="1000132"/>
          </a:xfrm>
          <a:prstGeom prst="ellipse">
            <a:avLst/>
          </a:prstGeom>
          <a:gradFill>
            <a:gsLst>
              <a:gs pos="0">
                <a:srgbClr val="D8D8ED"/>
              </a:gs>
              <a:gs pos="35000">
                <a:srgbClr val="E3E3F2"/>
              </a:gs>
              <a:gs pos="100000">
                <a:srgbClr val="F3F3FA"/>
              </a:gs>
            </a:gsLst>
            <a:lin ang="16200000" scaled="0"/>
          </a:gradFill>
          <a:ln w="9525" cap="flat" cmpd="sng">
            <a:solidFill>
              <a:srgbClr val="B2B2C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orbel"/>
                <a:ea typeface="Corbel"/>
                <a:cs typeface="Corbel"/>
                <a:sym typeface="Corbel"/>
              </a:rPr>
              <a:t>Document Generation</a:t>
            </a:r>
            <a:endParaRPr sz="2000">
              <a:solidFill>
                <a:schemeClr val="dk1"/>
              </a:solidFill>
              <a:latin typeface="Corbel"/>
              <a:ea typeface="Corbel"/>
              <a:cs typeface="Corbel"/>
              <a:sym typeface="Corbel"/>
            </a:endParaRPr>
          </a:p>
        </p:txBody>
      </p:sp>
      <p:cxnSp>
        <p:nvCxnSpPr>
          <p:cNvPr id="644" name="Google Shape;644;p52"/>
          <p:cNvCxnSpPr>
            <a:stCxn id="639" idx="0"/>
            <a:endCxn id="640" idx="2"/>
          </p:cNvCxnSpPr>
          <p:nvPr/>
        </p:nvCxnSpPr>
        <p:spPr>
          <a:xfrm rot="10800000" flipH="1">
            <a:off x="3167042" y="2857508"/>
            <a:ext cx="285900" cy="792300"/>
          </a:xfrm>
          <a:prstGeom prst="straightConnector1">
            <a:avLst/>
          </a:prstGeom>
          <a:noFill/>
          <a:ln w="9525" cap="flat" cmpd="sng">
            <a:solidFill>
              <a:srgbClr val="5C5578"/>
            </a:solidFill>
            <a:prstDash val="solid"/>
            <a:round/>
            <a:headEnd type="none" w="sm" len="sm"/>
            <a:tailEnd type="stealth" w="med" len="med"/>
          </a:ln>
        </p:spPr>
      </p:cxnSp>
      <p:cxnSp>
        <p:nvCxnSpPr>
          <p:cNvPr id="645" name="Google Shape;645;p52"/>
          <p:cNvCxnSpPr>
            <a:stCxn id="639" idx="2"/>
            <a:endCxn id="641" idx="1"/>
          </p:cNvCxnSpPr>
          <p:nvPr/>
        </p:nvCxnSpPr>
        <p:spPr>
          <a:xfrm>
            <a:off x="3167042" y="4357694"/>
            <a:ext cx="589200" cy="503700"/>
          </a:xfrm>
          <a:prstGeom prst="straightConnector1">
            <a:avLst/>
          </a:prstGeom>
          <a:noFill/>
          <a:ln w="9525" cap="flat" cmpd="sng">
            <a:solidFill>
              <a:srgbClr val="5C5578"/>
            </a:solidFill>
            <a:prstDash val="solid"/>
            <a:round/>
            <a:headEnd type="none" w="sm" len="sm"/>
            <a:tailEnd type="stealth" w="med" len="med"/>
          </a:ln>
        </p:spPr>
      </p:cxnSp>
      <p:cxnSp>
        <p:nvCxnSpPr>
          <p:cNvPr id="646" name="Google Shape;646;p52"/>
          <p:cNvCxnSpPr>
            <a:stCxn id="640" idx="6"/>
            <a:endCxn id="642" idx="0"/>
          </p:cNvCxnSpPr>
          <p:nvPr/>
        </p:nvCxnSpPr>
        <p:spPr>
          <a:xfrm>
            <a:off x="5524496" y="2857496"/>
            <a:ext cx="428700" cy="699000"/>
          </a:xfrm>
          <a:prstGeom prst="straightConnector1">
            <a:avLst/>
          </a:prstGeom>
          <a:noFill/>
          <a:ln w="9525" cap="flat" cmpd="sng">
            <a:solidFill>
              <a:srgbClr val="5C5578"/>
            </a:solidFill>
            <a:prstDash val="solid"/>
            <a:round/>
            <a:headEnd type="none" w="sm" len="sm"/>
            <a:tailEnd type="stealth" w="med" len="med"/>
          </a:ln>
        </p:spPr>
      </p:cxnSp>
      <p:cxnSp>
        <p:nvCxnSpPr>
          <p:cNvPr id="647" name="Google Shape;647;p52"/>
          <p:cNvCxnSpPr>
            <a:stCxn id="641" idx="6"/>
            <a:endCxn id="642" idx="2"/>
          </p:cNvCxnSpPr>
          <p:nvPr/>
        </p:nvCxnSpPr>
        <p:spPr>
          <a:xfrm rot="10800000" flipH="1">
            <a:off x="5524496" y="4572050"/>
            <a:ext cx="428700" cy="642900"/>
          </a:xfrm>
          <a:prstGeom prst="straightConnector1">
            <a:avLst/>
          </a:prstGeom>
          <a:noFill/>
          <a:ln w="9525" cap="flat" cmpd="sng">
            <a:solidFill>
              <a:srgbClr val="5C5578"/>
            </a:solidFill>
            <a:prstDash val="solid"/>
            <a:round/>
            <a:headEnd type="none" w="sm" len="sm"/>
            <a:tailEnd type="stealth" w="med" len="med"/>
          </a:ln>
        </p:spPr>
      </p:cxnSp>
      <p:cxnSp>
        <p:nvCxnSpPr>
          <p:cNvPr id="648" name="Google Shape;648;p52"/>
          <p:cNvCxnSpPr>
            <a:stCxn id="642" idx="3"/>
            <a:endCxn id="643" idx="2"/>
          </p:cNvCxnSpPr>
          <p:nvPr/>
        </p:nvCxnSpPr>
        <p:spPr>
          <a:xfrm>
            <a:off x="6881818" y="4064178"/>
            <a:ext cx="357300" cy="7800"/>
          </a:xfrm>
          <a:prstGeom prst="straightConnector1">
            <a:avLst/>
          </a:prstGeom>
          <a:noFill/>
          <a:ln w="9525" cap="flat" cmpd="sng">
            <a:solidFill>
              <a:srgbClr val="5C5578"/>
            </a:solidFill>
            <a:prstDash val="solid"/>
            <a:round/>
            <a:headEnd type="none" w="sm" len="sm"/>
            <a:tailEnd type="stealth" w="med" len="med"/>
          </a:ln>
        </p:spPr>
      </p:cxnSp>
      <p:sp>
        <p:nvSpPr>
          <p:cNvPr id="649" name="Google Shape;649;p52"/>
          <p:cNvSpPr txBox="1"/>
          <p:nvPr/>
        </p:nvSpPr>
        <p:spPr>
          <a:xfrm>
            <a:off x="5667372" y="1857365"/>
            <a:ext cx="1368000" cy="1015663"/>
          </a:xfrm>
          <a:prstGeom prst="rect">
            <a:avLst/>
          </a:prstGeom>
          <a:gradFill>
            <a:gsLst>
              <a:gs pos="0">
                <a:srgbClr val="3A3ACB"/>
              </a:gs>
              <a:gs pos="80000">
                <a:srgbClr val="4B4BFF"/>
              </a:gs>
              <a:gs pos="100000">
                <a:srgbClr val="4949FF"/>
              </a:gs>
            </a:gsLst>
            <a:lin ang="16200000" scaled="0"/>
          </a:gradFill>
          <a:ln w="9525" cap="flat" cmpd="sng">
            <a:solidFill>
              <a:srgbClr val="5F5FF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lt1"/>
                </a:solidFill>
                <a:latin typeface="Corbel"/>
                <a:ea typeface="Corbel"/>
                <a:cs typeface="Corbel"/>
                <a:sym typeface="Corbel"/>
              </a:rPr>
              <a:t>Program Structured Diagram</a:t>
            </a:r>
            <a:endParaRPr sz="2000">
              <a:solidFill>
                <a:schemeClr val="lt1"/>
              </a:solidFill>
              <a:latin typeface="Corbel"/>
              <a:ea typeface="Corbel"/>
              <a:cs typeface="Corbel"/>
              <a:sym typeface="Corbel"/>
            </a:endParaRPr>
          </a:p>
        </p:txBody>
      </p:sp>
      <p:sp>
        <p:nvSpPr>
          <p:cNvPr id="650" name="Google Shape;650;p52"/>
          <p:cNvSpPr txBox="1"/>
          <p:nvPr/>
        </p:nvSpPr>
        <p:spPr>
          <a:xfrm>
            <a:off x="7096132" y="1857365"/>
            <a:ext cx="1368000" cy="1015663"/>
          </a:xfrm>
          <a:prstGeom prst="rect">
            <a:avLst/>
          </a:prstGeom>
          <a:gradFill>
            <a:gsLst>
              <a:gs pos="0">
                <a:srgbClr val="3A3ACB"/>
              </a:gs>
              <a:gs pos="80000">
                <a:srgbClr val="4B4BFF"/>
              </a:gs>
              <a:gs pos="100000">
                <a:srgbClr val="4949FF"/>
              </a:gs>
            </a:gsLst>
            <a:lin ang="16200000" scaled="0"/>
          </a:gradFill>
          <a:ln w="9525" cap="flat" cmpd="sng">
            <a:solidFill>
              <a:srgbClr val="5F5FF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lt1"/>
                </a:solidFill>
                <a:latin typeface="Corbel"/>
                <a:ea typeface="Corbel"/>
                <a:cs typeface="Corbel"/>
                <a:sym typeface="Corbel"/>
              </a:rPr>
              <a:t>Data Structured Diagram</a:t>
            </a:r>
            <a:endParaRPr sz="2000">
              <a:solidFill>
                <a:schemeClr val="lt1"/>
              </a:solidFill>
              <a:latin typeface="Corbel"/>
              <a:ea typeface="Corbel"/>
              <a:cs typeface="Corbel"/>
              <a:sym typeface="Corbel"/>
            </a:endParaRPr>
          </a:p>
        </p:txBody>
      </p:sp>
      <p:sp>
        <p:nvSpPr>
          <p:cNvPr id="651" name="Google Shape;651;p52"/>
          <p:cNvSpPr txBox="1"/>
          <p:nvPr/>
        </p:nvSpPr>
        <p:spPr>
          <a:xfrm>
            <a:off x="8524892" y="1857364"/>
            <a:ext cx="1428760" cy="1015200"/>
          </a:xfrm>
          <a:prstGeom prst="rect">
            <a:avLst/>
          </a:prstGeom>
          <a:gradFill>
            <a:gsLst>
              <a:gs pos="0">
                <a:srgbClr val="3A3ACB"/>
              </a:gs>
              <a:gs pos="80000">
                <a:srgbClr val="4B4BFF"/>
              </a:gs>
              <a:gs pos="100000">
                <a:srgbClr val="4949FF"/>
              </a:gs>
            </a:gsLst>
            <a:lin ang="16200000" scaled="0"/>
          </a:gradFill>
          <a:ln w="9525" cap="flat" cmpd="sng">
            <a:solidFill>
              <a:srgbClr val="5F5FF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orbel"/>
                <a:ea typeface="Corbel"/>
                <a:cs typeface="Corbel"/>
                <a:sym typeface="Corbel"/>
              </a:rPr>
              <a:t>Traceability Materials</a:t>
            </a:r>
            <a:endParaRPr sz="2000">
              <a:solidFill>
                <a:schemeClr val="lt1"/>
              </a:solidFill>
              <a:latin typeface="Corbel"/>
              <a:ea typeface="Corbel"/>
              <a:cs typeface="Corbel"/>
              <a:sym typeface="Corbel"/>
            </a:endParaRPr>
          </a:p>
        </p:txBody>
      </p:sp>
      <p:cxnSp>
        <p:nvCxnSpPr>
          <p:cNvPr id="652" name="Google Shape;652;p52"/>
          <p:cNvCxnSpPr>
            <a:stCxn id="643" idx="0"/>
            <a:endCxn id="649" idx="2"/>
          </p:cNvCxnSpPr>
          <p:nvPr/>
        </p:nvCxnSpPr>
        <p:spPr>
          <a:xfrm rot="10800000">
            <a:off x="6351259" y="2873176"/>
            <a:ext cx="1923600" cy="698700"/>
          </a:xfrm>
          <a:prstGeom prst="straightConnector1">
            <a:avLst/>
          </a:prstGeom>
          <a:noFill/>
          <a:ln w="9525" cap="flat" cmpd="sng">
            <a:solidFill>
              <a:srgbClr val="5C5578"/>
            </a:solidFill>
            <a:prstDash val="solid"/>
            <a:round/>
            <a:headEnd type="none" w="sm" len="sm"/>
            <a:tailEnd type="stealth" w="med" len="med"/>
          </a:ln>
        </p:spPr>
      </p:cxnSp>
      <p:cxnSp>
        <p:nvCxnSpPr>
          <p:cNvPr id="653" name="Google Shape;653;p52"/>
          <p:cNvCxnSpPr>
            <a:stCxn id="643" idx="0"/>
            <a:endCxn id="650" idx="2"/>
          </p:cNvCxnSpPr>
          <p:nvPr/>
        </p:nvCxnSpPr>
        <p:spPr>
          <a:xfrm rot="10800000">
            <a:off x="7780159" y="2873176"/>
            <a:ext cx="494700" cy="698700"/>
          </a:xfrm>
          <a:prstGeom prst="straightConnector1">
            <a:avLst/>
          </a:prstGeom>
          <a:noFill/>
          <a:ln w="9525" cap="flat" cmpd="sng">
            <a:solidFill>
              <a:srgbClr val="5C5578"/>
            </a:solidFill>
            <a:prstDash val="solid"/>
            <a:round/>
            <a:headEnd type="none" w="sm" len="sm"/>
            <a:tailEnd type="stealth" w="med" len="med"/>
          </a:ln>
        </p:spPr>
      </p:cxnSp>
      <p:cxnSp>
        <p:nvCxnSpPr>
          <p:cNvPr id="654" name="Google Shape;654;p52"/>
          <p:cNvCxnSpPr>
            <a:stCxn id="643" idx="0"/>
            <a:endCxn id="651" idx="2"/>
          </p:cNvCxnSpPr>
          <p:nvPr/>
        </p:nvCxnSpPr>
        <p:spPr>
          <a:xfrm rot="10800000" flipH="1">
            <a:off x="8274859" y="2872576"/>
            <a:ext cx="964500" cy="699300"/>
          </a:xfrm>
          <a:prstGeom prst="straightConnector1">
            <a:avLst/>
          </a:prstGeom>
          <a:noFill/>
          <a:ln w="9525" cap="flat" cmpd="sng">
            <a:solidFill>
              <a:srgbClr val="5C5578"/>
            </a:solidFill>
            <a:prstDash val="solid"/>
            <a:round/>
            <a:headEnd type="none" w="sm" len="sm"/>
            <a:tailEnd type="stealth" w="med" len="med"/>
          </a:ln>
        </p:spPr>
      </p:cxnSp>
      <p:sp>
        <p:nvSpPr>
          <p:cNvPr id="655" name="Google Shape;655;p52"/>
          <p:cNvSpPr txBox="1"/>
          <p:nvPr/>
        </p:nvSpPr>
        <p:spPr>
          <a:xfrm>
            <a:off x="3381356" y="3143249"/>
            <a:ext cx="2071702"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rgbClr val="C00000"/>
                </a:solidFill>
                <a:latin typeface="Comic Sans MS"/>
                <a:ea typeface="Comic Sans MS"/>
                <a:cs typeface="Comic Sans MS"/>
                <a:sym typeface="Comic Sans MS"/>
              </a:rPr>
              <a:t>Discover structure</a:t>
            </a:r>
            <a:endParaRPr sz="1500">
              <a:solidFill>
                <a:srgbClr val="C00000"/>
              </a:solidFill>
              <a:latin typeface="Comic Sans MS"/>
              <a:ea typeface="Comic Sans MS"/>
              <a:cs typeface="Comic Sans MS"/>
              <a:sym typeface="Comic Sans MS"/>
            </a:endParaRPr>
          </a:p>
        </p:txBody>
      </p:sp>
      <p:sp>
        <p:nvSpPr>
          <p:cNvPr id="656" name="Google Shape;656;p52"/>
          <p:cNvSpPr txBox="1"/>
          <p:nvPr/>
        </p:nvSpPr>
        <p:spPr>
          <a:xfrm>
            <a:off x="4952992" y="4534596"/>
            <a:ext cx="2428892"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rgbClr val="C00000"/>
                </a:solidFill>
                <a:latin typeface="Comic Sans MS"/>
                <a:ea typeface="Comic Sans MS"/>
                <a:cs typeface="Comic Sans MS"/>
                <a:sym typeface="Comic Sans MS"/>
              </a:rPr>
              <a:t>All info about system</a:t>
            </a:r>
            <a:endParaRPr sz="1500">
              <a:solidFill>
                <a:srgbClr val="C00000"/>
              </a:solidFill>
              <a:latin typeface="Comic Sans MS"/>
              <a:ea typeface="Comic Sans MS"/>
              <a:cs typeface="Comic Sans MS"/>
              <a:sym typeface="Comic Sans MS"/>
            </a:endParaRPr>
          </a:p>
        </p:txBody>
      </p:sp>
      <p:sp>
        <p:nvSpPr>
          <p:cNvPr id="657" name="Google Shape;657;p52"/>
          <p:cNvSpPr/>
          <p:nvPr/>
        </p:nvSpPr>
        <p:spPr>
          <a:xfrm flipH="1">
            <a:off x="6453190" y="5357826"/>
            <a:ext cx="2428892" cy="78483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4543" y="-379144"/>
                </a:lnTo>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rgbClr val="C00000"/>
                </a:solidFill>
                <a:latin typeface="Comic Sans MS"/>
                <a:ea typeface="Comic Sans MS"/>
                <a:cs typeface="Comic Sans MS"/>
                <a:sym typeface="Comic Sans MS"/>
              </a:rPr>
              <a:t>Show where entities in the system are defined and matrices</a:t>
            </a:r>
            <a:endParaRPr sz="1500">
              <a:solidFill>
                <a:srgbClr val="C00000"/>
              </a:solidFill>
              <a:latin typeface="Comic Sans MS"/>
              <a:ea typeface="Comic Sans MS"/>
              <a:cs typeface="Comic Sans MS"/>
              <a:sym typeface="Comic Sans MS"/>
            </a:endParaRPr>
          </a:p>
        </p:txBody>
      </p:sp>
      <p:sp>
        <p:nvSpPr>
          <p:cNvPr id="658" name="Google Shape;658;p5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5"/>
                                        </p:tgtEl>
                                        <p:attrNameLst>
                                          <p:attrName>style.visibility</p:attrName>
                                        </p:attrNameLst>
                                      </p:cBhvr>
                                      <p:to>
                                        <p:strVal val="visible"/>
                                      </p:to>
                                    </p:set>
                                    <p:animEffect transition="in" filter="fade">
                                      <p:cBhvr>
                                        <p:cTn id="17" dur="80"/>
                                        <p:tgtEl>
                                          <p:spTgt spid="6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4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4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56"/>
                                        </p:tgtEl>
                                        <p:attrNameLst>
                                          <p:attrName>style.visibility</p:attrName>
                                        </p:attrNameLst>
                                      </p:cBhvr>
                                      <p:to>
                                        <p:strVal val="visible"/>
                                      </p:to>
                                    </p:set>
                                    <p:animEffect transition="in" filter="fade">
                                      <p:cBhvr>
                                        <p:cTn id="36" dur="80"/>
                                        <p:tgtEl>
                                          <p:spTgt spid="65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57"/>
                                        </p:tgtEl>
                                        <p:attrNameLst>
                                          <p:attrName>style.visibility</p:attrName>
                                        </p:attrNameLst>
                                      </p:cBhvr>
                                      <p:to>
                                        <p:strVal val="visible"/>
                                      </p:to>
                                    </p:set>
                                    <p:animEffect transition="in" filter="fade">
                                      <p:cBhvr>
                                        <p:cTn id="61" dur="80"/>
                                        <p:tgtEl>
                                          <p:spTgt spid="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53"/>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664" name="Google Shape;664;p53" descr="http://manufacturing-index.com/wp-content/uploads/index-logo-blue.jpg"/>
          <p:cNvPicPr preferRelativeResize="0"/>
          <p:nvPr/>
        </p:nvPicPr>
        <p:blipFill rotWithShape="1">
          <a:blip r:embed="rId3">
            <a:alphaModFix/>
          </a:blip>
          <a:srcRect/>
          <a:stretch/>
        </p:blipFill>
        <p:spPr>
          <a:xfrm>
            <a:off x="2738414" y="2857497"/>
            <a:ext cx="2428892" cy="1214447"/>
          </a:xfrm>
          <a:prstGeom prst="rect">
            <a:avLst/>
          </a:prstGeom>
          <a:noFill/>
          <a:ln>
            <a:noFill/>
          </a:ln>
        </p:spPr>
      </p:pic>
      <p:pic>
        <p:nvPicPr>
          <p:cNvPr id="665" name="Google Shape;665;p53" descr="http://www.sdsd.com/assets/Uploads/documents.png"/>
          <p:cNvPicPr preferRelativeResize="0"/>
          <p:nvPr/>
        </p:nvPicPr>
        <p:blipFill rotWithShape="1">
          <a:blip r:embed="rId4">
            <a:alphaModFix/>
          </a:blip>
          <a:srcRect/>
          <a:stretch/>
        </p:blipFill>
        <p:spPr>
          <a:xfrm>
            <a:off x="4238612" y="3286124"/>
            <a:ext cx="1438268" cy="1438268"/>
          </a:xfrm>
          <a:prstGeom prst="rect">
            <a:avLst/>
          </a:prstGeom>
          <a:noFill/>
          <a:ln>
            <a:noFill/>
          </a:ln>
        </p:spPr>
      </p:pic>
      <p:sp>
        <p:nvSpPr>
          <p:cNvPr id="666" name="Google Shape;666;p53"/>
          <p:cNvSpPr txBox="1"/>
          <p:nvPr/>
        </p:nvSpPr>
        <p:spPr>
          <a:xfrm>
            <a:off x="1952596" y="4857760"/>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C00000"/>
                </a:solidFill>
                <a:latin typeface="Comic Sans MS"/>
                <a:ea typeface="Comic Sans MS"/>
                <a:cs typeface="Comic Sans MS"/>
                <a:sym typeface="Comic Sans MS"/>
              </a:rPr>
              <a:t>Reverse Engineering</a:t>
            </a:r>
            <a:endParaRPr sz="2000" b="1" dirty="0">
              <a:solidFill>
                <a:srgbClr val="C00000"/>
              </a:solidFill>
              <a:latin typeface="Comic Sans MS"/>
              <a:ea typeface="Comic Sans MS"/>
              <a:cs typeface="Comic Sans MS"/>
              <a:sym typeface="Comic Sans MS"/>
            </a:endParaRPr>
          </a:p>
        </p:txBody>
      </p:sp>
      <p:sp>
        <p:nvSpPr>
          <p:cNvPr id="667" name="Google Shape;667;p53"/>
          <p:cNvSpPr/>
          <p:nvPr/>
        </p:nvSpPr>
        <p:spPr>
          <a:xfrm>
            <a:off x="5810248" y="2143116"/>
            <a:ext cx="5038280" cy="3143272"/>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80"/>
              <a:buFont typeface="Noto Sans Symbols"/>
              <a:buNone/>
            </a:pPr>
            <a:r>
              <a:rPr lang="en-US" sz="2400">
                <a:solidFill>
                  <a:srgbClr val="32324C"/>
                </a:solidFill>
                <a:latin typeface="Century Gothic"/>
                <a:ea typeface="Century Gothic"/>
                <a:cs typeface="Century Gothic"/>
                <a:sym typeface="Century Gothic"/>
              </a:rPr>
              <a:t>In other words, reverse engineering is the process of analyzing software with the objective of recovering its design and specification (</a:t>
            </a:r>
            <a:r>
              <a:rPr lang="en-US" sz="2400">
                <a:solidFill>
                  <a:srgbClr val="C00000"/>
                </a:solidFill>
                <a:latin typeface="Century Gothic"/>
                <a:ea typeface="Century Gothic"/>
                <a:cs typeface="Century Gothic"/>
                <a:sym typeface="Century Gothic"/>
              </a:rPr>
              <a:t>documentation</a:t>
            </a:r>
            <a:r>
              <a:rPr lang="en-US" sz="2400">
                <a:solidFill>
                  <a:srgbClr val="32324C"/>
                </a:solidFill>
                <a:latin typeface="Century Gothic"/>
                <a:ea typeface="Century Gothic"/>
                <a:cs typeface="Century Gothic"/>
                <a:sym typeface="Century Gothic"/>
              </a:rPr>
              <a:t>).</a:t>
            </a:r>
            <a:endParaRPr sz="1800">
              <a:solidFill>
                <a:srgbClr val="32324C"/>
              </a:solidFill>
              <a:latin typeface="Century Gothic"/>
              <a:ea typeface="Century Gothic"/>
              <a:cs typeface="Century Gothic"/>
              <a:sym typeface="Century Gothic"/>
            </a:endParaRPr>
          </a:p>
        </p:txBody>
      </p:sp>
      <p:sp>
        <p:nvSpPr>
          <p:cNvPr id="668" name="Google Shape;668;p5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7"/>
                                        </p:tgtEl>
                                        <p:attrNameLst>
                                          <p:attrName>style.visibility</p:attrName>
                                        </p:attrNameLst>
                                      </p:cBhvr>
                                      <p:to>
                                        <p:strVal val="visible"/>
                                      </p:to>
                                    </p:set>
                                    <p:anim calcmode="lin" valueType="num">
                                      <p:cBhvr additive="base">
                                        <p:cTn id="7" dur="500"/>
                                        <p:tgtEl>
                                          <p:spTgt spid="6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54"/>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674" name="Google Shape;674;p54" descr="http://manufacturing-index.com/wp-content/uploads/index-logo-blue.jpg"/>
          <p:cNvPicPr preferRelativeResize="0"/>
          <p:nvPr/>
        </p:nvPicPr>
        <p:blipFill rotWithShape="1">
          <a:blip r:embed="rId3">
            <a:alphaModFix/>
          </a:blip>
          <a:srcRect/>
          <a:stretch/>
        </p:blipFill>
        <p:spPr>
          <a:xfrm>
            <a:off x="2738414" y="2857497"/>
            <a:ext cx="2428892" cy="1214447"/>
          </a:xfrm>
          <a:prstGeom prst="rect">
            <a:avLst/>
          </a:prstGeom>
          <a:noFill/>
          <a:ln>
            <a:noFill/>
          </a:ln>
        </p:spPr>
      </p:pic>
      <p:pic>
        <p:nvPicPr>
          <p:cNvPr id="675" name="Google Shape;675;p54" descr="http://www.sdsd.com/assets/Uploads/documents.png"/>
          <p:cNvPicPr preferRelativeResize="0"/>
          <p:nvPr/>
        </p:nvPicPr>
        <p:blipFill rotWithShape="1">
          <a:blip r:embed="rId4">
            <a:alphaModFix/>
          </a:blip>
          <a:srcRect/>
          <a:stretch/>
        </p:blipFill>
        <p:spPr>
          <a:xfrm>
            <a:off x="4238612" y="3286124"/>
            <a:ext cx="1438268" cy="1438268"/>
          </a:xfrm>
          <a:prstGeom prst="rect">
            <a:avLst/>
          </a:prstGeom>
          <a:noFill/>
          <a:ln>
            <a:noFill/>
          </a:ln>
        </p:spPr>
      </p:pic>
      <p:sp>
        <p:nvSpPr>
          <p:cNvPr id="676" name="Google Shape;676;p54"/>
          <p:cNvSpPr txBox="1"/>
          <p:nvPr/>
        </p:nvSpPr>
        <p:spPr>
          <a:xfrm>
            <a:off x="1952596" y="4857760"/>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Reverse Engineering</a:t>
            </a:r>
            <a:endParaRPr sz="2000" b="1">
              <a:solidFill>
                <a:srgbClr val="C00000"/>
              </a:solidFill>
              <a:latin typeface="Comic Sans MS"/>
              <a:ea typeface="Comic Sans MS"/>
              <a:cs typeface="Comic Sans MS"/>
              <a:sym typeface="Comic Sans MS"/>
            </a:endParaRPr>
          </a:p>
        </p:txBody>
      </p:sp>
      <p:sp>
        <p:nvSpPr>
          <p:cNvPr id="677" name="Google Shape;677;p54"/>
          <p:cNvSpPr txBox="1"/>
          <p:nvPr/>
        </p:nvSpPr>
        <p:spPr>
          <a:xfrm>
            <a:off x="5810248" y="2571744"/>
            <a:ext cx="4822256" cy="124649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Documentation 🡪 input to Program Modularization</a:t>
            </a:r>
            <a:endParaRPr sz="2500" b="1">
              <a:solidFill>
                <a:srgbClr val="32324C"/>
              </a:solidFill>
              <a:latin typeface="Comic Sans MS"/>
              <a:ea typeface="Comic Sans MS"/>
              <a:cs typeface="Comic Sans MS"/>
              <a:sym typeface="Comic Sans MS"/>
            </a:endParaRPr>
          </a:p>
        </p:txBody>
      </p:sp>
      <p:sp>
        <p:nvSpPr>
          <p:cNvPr id="678" name="Google Shape;678;p5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7">
                                            <p:txEl>
                                              <p:pRg st="0" end="0"/>
                                            </p:txEl>
                                          </p:spTgt>
                                        </p:tgtEl>
                                        <p:attrNameLst>
                                          <p:attrName>style.visibility</p:attrName>
                                        </p:attrNameLst>
                                      </p:cBhvr>
                                      <p:to>
                                        <p:strVal val="visible"/>
                                      </p:to>
                                    </p:set>
                                    <p:animEffect transition="in" filter="fade">
                                      <p:cBhvr>
                                        <p:cTn id="7" dur="500"/>
                                        <p:tgtEl>
                                          <p:spTgt spid="6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55"/>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684" name="Google Shape;684;p55" descr="http://manufacturing-index.com/wp-content/uploads/index-logo-blue.jpg"/>
          <p:cNvPicPr preferRelativeResize="0"/>
          <p:nvPr/>
        </p:nvPicPr>
        <p:blipFill rotWithShape="1">
          <a:blip r:embed="rId3">
            <a:alphaModFix/>
          </a:blip>
          <a:srcRect/>
          <a:stretch/>
        </p:blipFill>
        <p:spPr>
          <a:xfrm>
            <a:off x="2738414" y="2857497"/>
            <a:ext cx="2428892" cy="1214447"/>
          </a:xfrm>
          <a:prstGeom prst="rect">
            <a:avLst/>
          </a:prstGeom>
          <a:noFill/>
          <a:ln>
            <a:noFill/>
          </a:ln>
        </p:spPr>
      </p:pic>
      <p:pic>
        <p:nvPicPr>
          <p:cNvPr id="685" name="Google Shape;685;p55" descr="http://www.sdsd.com/assets/Uploads/documents.png"/>
          <p:cNvPicPr preferRelativeResize="0"/>
          <p:nvPr/>
        </p:nvPicPr>
        <p:blipFill rotWithShape="1">
          <a:blip r:embed="rId4">
            <a:alphaModFix/>
          </a:blip>
          <a:srcRect/>
          <a:stretch/>
        </p:blipFill>
        <p:spPr>
          <a:xfrm>
            <a:off x="4238612" y="3286124"/>
            <a:ext cx="1438268" cy="1438268"/>
          </a:xfrm>
          <a:prstGeom prst="rect">
            <a:avLst/>
          </a:prstGeom>
          <a:noFill/>
          <a:ln>
            <a:noFill/>
          </a:ln>
        </p:spPr>
      </p:pic>
      <p:sp>
        <p:nvSpPr>
          <p:cNvPr id="686" name="Google Shape;686;p55"/>
          <p:cNvSpPr txBox="1"/>
          <p:nvPr/>
        </p:nvSpPr>
        <p:spPr>
          <a:xfrm>
            <a:off x="1952596" y="4857760"/>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Reverse Engineering</a:t>
            </a:r>
            <a:endParaRPr sz="2000" b="1">
              <a:solidFill>
                <a:srgbClr val="C00000"/>
              </a:solidFill>
              <a:latin typeface="Comic Sans MS"/>
              <a:ea typeface="Comic Sans MS"/>
              <a:cs typeface="Comic Sans MS"/>
              <a:sym typeface="Comic Sans MS"/>
            </a:endParaRPr>
          </a:p>
        </p:txBody>
      </p:sp>
      <p:sp>
        <p:nvSpPr>
          <p:cNvPr id="687" name="Google Shape;687;p55"/>
          <p:cNvSpPr txBox="1"/>
          <p:nvPr/>
        </p:nvSpPr>
        <p:spPr>
          <a:xfrm>
            <a:off x="5810248" y="2571745"/>
            <a:ext cx="4606232" cy="18235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Documentation 🡪 input to requirement specification for program replacement</a:t>
            </a:r>
            <a:endParaRPr sz="2500" b="1">
              <a:solidFill>
                <a:srgbClr val="32324C"/>
              </a:solidFill>
              <a:latin typeface="Comic Sans MS"/>
              <a:ea typeface="Comic Sans MS"/>
              <a:cs typeface="Comic Sans MS"/>
              <a:sym typeface="Comic Sans MS"/>
            </a:endParaRPr>
          </a:p>
        </p:txBody>
      </p:sp>
      <p:sp>
        <p:nvSpPr>
          <p:cNvPr id="688" name="Google Shape;688;p5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7">
                                            <p:txEl>
                                              <p:pRg st="0" end="0"/>
                                            </p:txEl>
                                          </p:spTgt>
                                        </p:tgtEl>
                                        <p:attrNameLst>
                                          <p:attrName>style.visibility</p:attrName>
                                        </p:attrNameLst>
                                      </p:cBhvr>
                                      <p:to>
                                        <p:strVal val="visible"/>
                                      </p:to>
                                    </p:set>
                                    <p:animEffect transition="in" filter="fade">
                                      <p:cBhvr>
                                        <p:cTn id="7" dur="500"/>
                                        <p:tgtEl>
                                          <p:spTgt spid="6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6"/>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694" name="Google Shape;694;p56" descr="http://manufacturing-index.com/wp-content/uploads/index-logo-blue.jpg"/>
          <p:cNvPicPr preferRelativeResize="0"/>
          <p:nvPr/>
        </p:nvPicPr>
        <p:blipFill rotWithShape="1">
          <a:blip r:embed="rId3">
            <a:alphaModFix/>
          </a:blip>
          <a:srcRect/>
          <a:stretch/>
        </p:blipFill>
        <p:spPr>
          <a:xfrm>
            <a:off x="2738414" y="2857497"/>
            <a:ext cx="2428892" cy="1214447"/>
          </a:xfrm>
          <a:prstGeom prst="rect">
            <a:avLst/>
          </a:prstGeom>
          <a:noFill/>
          <a:ln>
            <a:noFill/>
          </a:ln>
        </p:spPr>
      </p:pic>
      <p:pic>
        <p:nvPicPr>
          <p:cNvPr id="695" name="Google Shape;695;p56" descr="http://www.sdsd.com/assets/Uploads/documents.png"/>
          <p:cNvPicPr preferRelativeResize="0"/>
          <p:nvPr/>
        </p:nvPicPr>
        <p:blipFill rotWithShape="1">
          <a:blip r:embed="rId4">
            <a:alphaModFix/>
          </a:blip>
          <a:srcRect/>
          <a:stretch/>
        </p:blipFill>
        <p:spPr>
          <a:xfrm>
            <a:off x="4238612" y="3286124"/>
            <a:ext cx="1438268" cy="1438268"/>
          </a:xfrm>
          <a:prstGeom prst="rect">
            <a:avLst/>
          </a:prstGeom>
          <a:noFill/>
          <a:ln>
            <a:noFill/>
          </a:ln>
        </p:spPr>
      </p:pic>
      <p:sp>
        <p:nvSpPr>
          <p:cNvPr id="696" name="Google Shape;696;p56"/>
          <p:cNvSpPr txBox="1"/>
          <p:nvPr/>
        </p:nvSpPr>
        <p:spPr>
          <a:xfrm>
            <a:off x="1952596" y="4857760"/>
            <a:ext cx="428628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Reverse Engineering</a:t>
            </a:r>
            <a:endParaRPr sz="2000" b="1">
              <a:solidFill>
                <a:srgbClr val="C00000"/>
              </a:solidFill>
              <a:latin typeface="Comic Sans MS"/>
              <a:ea typeface="Comic Sans MS"/>
              <a:cs typeface="Comic Sans MS"/>
              <a:sym typeface="Comic Sans MS"/>
            </a:endParaRPr>
          </a:p>
        </p:txBody>
      </p:sp>
      <p:sp>
        <p:nvSpPr>
          <p:cNvPr id="697" name="Google Shape;697;p56"/>
          <p:cNvSpPr txBox="1"/>
          <p:nvPr/>
        </p:nvSpPr>
        <p:spPr>
          <a:xfrm>
            <a:off x="5810248" y="2571745"/>
            <a:ext cx="4071966" cy="124649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Documentation 🡪 help program maintenance </a:t>
            </a:r>
            <a:endParaRPr sz="2500" b="1">
              <a:solidFill>
                <a:srgbClr val="32324C"/>
              </a:solidFill>
              <a:latin typeface="Comic Sans MS"/>
              <a:ea typeface="Comic Sans MS"/>
              <a:cs typeface="Comic Sans MS"/>
              <a:sym typeface="Comic Sans MS"/>
            </a:endParaRPr>
          </a:p>
        </p:txBody>
      </p:sp>
      <p:sp>
        <p:nvSpPr>
          <p:cNvPr id="698" name="Google Shape;698;p5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7">
                                            <p:txEl>
                                              <p:pRg st="0" end="0"/>
                                            </p:txEl>
                                          </p:spTgt>
                                        </p:tgtEl>
                                        <p:attrNameLst>
                                          <p:attrName>style.visibility</p:attrName>
                                        </p:attrNameLst>
                                      </p:cBhvr>
                                      <p:to>
                                        <p:strVal val="visible"/>
                                      </p:to>
                                    </p:set>
                                    <p:animEffect transition="in" filter="fade">
                                      <p:cBhvr>
                                        <p:cTn id="7" dur="500"/>
                                        <p:tgtEl>
                                          <p:spTgt spid="6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702"/>
        <p:cNvGrpSpPr/>
        <p:nvPr/>
      </p:nvGrpSpPr>
      <p:grpSpPr>
        <a:xfrm>
          <a:off x="0" y="0"/>
          <a:ext cx="0" cy="0"/>
          <a:chOff x="0" y="0"/>
          <a:chExt cx="0" cy="0"/>
        </a:xfrm>
      </p:grpSpPr>
      <p:sp>
        <p:nvSpPr>
          <p:cNvPr id="703" name="Google Shape;703;p57"/>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Software Re-engineering Process</a:t>
            </a:r>
            <a:br>
              <a:rPr lang="en-US" sz="2800"/>
            </a:br>
            <a:r>
              <a:rPr lang="en-US" sz="2800"/>
              <a:t>2. Reverse Engineering</a:t>
            </a:r>
            <a:endParaRPr sz="2800"/>
          </a:p>
        </p:txBody>
      </p:sp>
      <p:sp>
        <p:nvSpPr>
          <p:cNvPr id="704" name="Google Shape;704;p57"/>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1F1F2E"/>
              </a:buClr>
              <a:buSzPts val="2000"/>
              <a:buFont typeface="Century Gothic"/>
              <a:buNone/>
            </a:pPr>
            <a:r>
              <a:rPr lang="en-US" sz="2000"/>
              <a:t>Further more, </a:t>
            </a:r>
            <a:endParaRPr/>
          </a:p>
          <a:p>
            <a:pPr marL="342900" lvl="0" indent="-342900" algn="just" rtl="0">
              <a:spcBef>
                <a:spcPts val="400"/>
              </a:spcBef>
              <a:spcAft>
                <a:spcPts val="0"/>
              </a:spcAft>
              <a:buClr>
                <a:srgbClr val="1F1F2E"/>
              </a:buClr>
              <a:buSzPts val="2000"/>
              <a:buFont typeface="Century Gothic"/>
              <a:buChar char="•"/>
            </a:pPr>
            <a:r>
              <a:rPr lang="en-US" sz="2000"/>
              <a:t>The design and specification of an existing system may be reverse engineered so that they can serve as an input to the requirements specification for that program's replacement.</a:t>
            </a:r>
            <a:endParaRPr/>
          </a:p>
          <a:p>
            <a:pPr marL="342900" lvl="0" indent="-342900" algn="just" rtl="0">
              <a:spcBef>
                <a:spcPts val="400"/>
              </a:spcBef>
              <a:spcAft>
                <a:spcPts val="0"/>
              </a:spcAft>
              <a:buClr>
                <a:srgbClr val="1F1F2E"/>
              </a:buClr>
              <a:buSzPts val="2000"/>
              <a:buFont typeface="Century Gothic"/>
              <a:buChar char="•"/>
            </a:pPr>
            <a:r>
              <a:rPr lang="en-US" sz="2000"/>
              <a:t>Alternatively, the design and specification may be reverse engineered so that they are available to help program maintenance. With this additional information, it may not be necessary to re-engineer the system source code.</a:t>
            </a:r>
            <a:endParaRPr/>
          </a:p>
        </p:txBody>
      </p:sp>
      <p:sp>
        <p:nvSpPr>
          <p:cNvPr id="705" name="Google Shape;705;p5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8"/>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711" name="Google Shape;711;p5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sp>
        <p:nvSpPr>
          <p:cNvPr id="712" name="Google Shape;712;p58"/>
          <p:cNvSpPr txBox="1"/>
          <p:nvPr/>
        </p:nvSpPr>
        <p:spPr>
          <a:xfrm>
            <a:off x="2452662" y="1785927"/>
            <a:ext cx="1357322"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Program </a:t>
            </a:r>
            <a:endParaRPr/>
          </a:p>
        </p:txBody>
      </p:sp>
      <p:sp>
        <p:nvSpPr>
          <p:cNvPr id="713" name="Google Shape;713;p58"/>
          <p:cNvSpPr txBox="1"/>
          <p:nvPr/>
        </p:nvSpPr>
        <p:spPr>
          <a:xfrm>
            <a:off x="5453058" y="5357827"/>
            <a:ext cx="1581152"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Structured Program </a:t>
            </a:r>
            <a:endParaRPr/>
          </a:p>
        </p:txBody>
      </p:sp>
      <p:sp>
        <p:nvSpPr>
          <p:cNvPr id="714" name="Google Shape;714;p58"/>
          <p:cNvSpPr txBox="1"/>
          <p:nvPr/>
        </p:nvSpPr>
        <p:spPr>
          <a:xfrm>
            <a:off x="5595934" y="1785927"/>
            <a:ext cx="1295400"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Program Document</a:t>
            </a:r>
            <a:endParaRPr sz="1800">
              <a:solidFill>
                <a:srgbClr val="5F4315"/>
              </a:solidFill>
              <a:latin typeface="Arial"/>
              <a:ea typeface="Arial"/>
              <a:cs typeface="Arial"/>
              <a:sym typeface="Arial"/>
            </a:endParaRPr>
          </a:p>
        </p:txBody>
      </p:sp>
      <p:sp>
        <p:nvSpPr>
          <p:cNvPr id="715" name="Google Shape;715;p58"/>
          <p:cNvSpPr txBox="1"/>
          <p:nvPr/>
        </p:nvSpPr>
        <p:spPr>
          <a:xfrm>
            <a:off x="7024694" y="1785927"/>
            <a:ext cx="160971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Modularized Program </a:t>
            </a:r>
            <a:endParaRPr/>
          </a:p>
        </p:txBody>
      </p:sp>
      <p:sp>
        <p:nvSpPr>
          <p:cNvPr id="716" name="Google Shape;716;p58"/>
          <p:cNvSpPr txBox="1"/>
          <p:nvPr/>
        </p:nvSpPr>
        <p:spPr>
          <a:xfrm>
            <a:off x="7910538" y="5357827"/>
            <a:ext cx="1828800"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Re-engineered Data </a:t>
            </a:r>
            <a:endParaRPr/>
          </a:p>
        </p:txBody>
      </p:sp>
      <p:sp>
        <p:nvSpPr>
          <p:cNvPr id="717" name="Google Shape;717;p58"/>
          <p:cNvSpPr txBox="1"/>
          <p:nvPr/>
        </p:nvSpPr>
        <p:spPr>
          <a:xfrm>
            <a:off x="8739206" y="1785927"/>
            <a:ext cx="121444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Data </a:t>
            </a:r>
            <a:endParaRPr/>
          </a:p>
        </p:txBody>
      </p:sp>
      <p:sp>
        <p:nvSpPr>
          <p:cNvPr id="718" name="Google Shape;718;p58"/>
          <p:cNvSpPr/>
          <p:nvPr/>
        </p:nvSpPr>
        <p:spPr>
          <a:xfrm>
            <a:off x="2238348" y="3429000"/>
            <a:ext cx="1785950" cy="8382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Source code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translation </a:t>
            </a:r>
            <a:endParaRPr/>
          </a:p>
        </p:txBody>
      </p:sp>
      <p:sp>
        <p:nvSpPr>
          <p:cNvPr id="719" name="Google Shape;719;p58"/>
          <p:cNvSpPr/>
          <p:nvPr/>
        </p:nvSpPr>
        <p:spPr>
          <a:xfrm>
            <a:off x="3095604" y="4429132"/>
            <a:ext cx="2681286" cy="914400"/>
          </a:xfrm>
          <a:prstGeom prst="ellipse">
            <a:avLst/>
          </a:prstGeom>
          <a:solidFill>
            <a:srgbClr val="C0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structure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Improvement</a:t>
            </a:r>
            <a:endParaRPr/>
          </a:p>
        </p:txBody>
      </p:sp>
      <p:sp>
        <p:nvSpPr>
          <p:cNvPr id="720" name="Google Shape;720;p58"/>
          <p:cNvSpPr/>
          <p:nvPr/>
        </p:nvSpPr>
        <p:spPr>
          <a:xfrm>
            <a:off x="3381356" y="2500306"/>
            <a:ext cx="2286016" cy="766762"/>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Reverse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Engineering</a:t>
            </a:r>
            <a:endParaRPr/>
          </a:p>
        </p:txBody>
      </p:sp>
      <p:sp>
        <p:nvSpPr>
          <p:cNvPr id="721" name="Google Shape;721;p58"/>
          <p:cNvSpPr/>
          <p:nvPr/>
        </p:nvSpPr>
        <p:spPr>
          <a:xfrm>
            <a:off x="5024430" y="3657600"/>
            <a:ext cx="2428892"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Modularization</a:t>
            </a:r>
            <a:endParaRPr/>
          </a:p>
        </p:txBody>
      </p:sp>
      <p:sp>
        <p:nvSpPr>
          <p:cNvPr id="722" name="Google Shape;722;p58"/>
          <p:cNvSpPr/>
          <p:nvPr/>
        </p:nvSpPr>
        <p:spPr>
          <a:xfrm>
            <a:off x="7739074" y="3662362"/>
            <a:ext cx="2171688" cy="909646"/>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Re-engineering</a:t>
            </a:r>
            <a:endParaRPr sz="1800">
              <a:solidFill>
                <a:schemeClr val="lt1"/>
              </a:solidFill>
              <a:latin typeface="Arial"/>
              <a:ea typeface="Arial"/>
              <a:cs typeface="Arial"/>
              <a:sym typeface="Arial"/>
            </a:endParaRPr>
          </a:p>
        </p:txBody>
      </p:sp>
      <p:cxnSp>
        <p:nvCxnSpPr>
          <p:cNvPr id="723" name="Google Shape;723;p58"/>
          <p:cNvCxnSpPr>
            <a:stCxn id="712" idx="2"/>
            <a:endCxn id="718" idx="0"/>
          </p:cNvCxnSpPr>
          <p:nvPr/>
        </p:nvCxnSpPr>
        <p:spPr>
          <a:xfrm>
            <a:off x="3131323" y="2436802"/>
            <a:ext cx="0" cy="992100"/>
          </a:xfrm>
          <a:prstGeom prst="straightConnector1">
            <a:avLst/>
          </a:prstGeom>
          <a:noFill/>
          <a:ln w="9525" cap="flat" cmpd="sng">
            <a:solidFill>
              <a:srgbClr val="5C5578"/>
            </a:solidFill>
            <a:prstDash val="solid"/>
            <a:round/>
            <a:headEnd type="none" w="sm" len="sm"/>
            <a:tailEnd type="stealth" w="med" len="med"/>
          </a:ln>
        </p:spPr>
      </p:cxnSp>
      <p:cxnSp>
        <p:nvCxnSpPr>
          <p:cNvPr id="724" name="Google Shape;724;p58"/>
          <p:cNvCxnSpPr>
            <a:stCxn id="718" idx="0"/>
            <a:endCxn id="720" idx="2"/>
          </p:cNvCxnSpPr>
          <p:nvPr/>
        </p:nvCxnSpPr>
        <p:spPr>
          <a:xfrm rot="10800000" flipH="1">
            <a:off x="3131323" y="2883600"/>
            <a:ext cx="249900" cy="545400"/>
          </a:xfrm>
          <a:prstGeom prst="straightConnector1">
            <a:avLst/>
          </a:prstGeom>
          <a:noFill/>
          <a:ln w="9525" cap="flat" cmpd="sng">
            <a:solidFill>
              <a:srgbClr val="5C5578"/>
            </a:solidFill>
            <a:prstDash val="solid"/>
            <a:round/>
            <a:headEnd type="none" w="sm" len="sm"/>
            <a:tailEnd type="stealth" w="med" len="med"/>
          </a:ln>
        </p:spPr>
      </p:cxnSp>
      <p:cxnSp>
        <p:nvCxnSpPr>
          <p:cNvPr id="725" name="Google Shape;725;p58"/>
          <p:cNvCxnSpPr>
            <a:stCxn id="718" idx="4"/>
            <a:endCxn id="719" idx="1"/>
          </p:cNvCxnSpPr>
          <p:nvPr/>
        </p:nvCxnSpPr>
        <p:spPr>
          <a:xfrm>
            <a:off x="3131323" y="4267200"/>
            <a:ext cx="357000" cy="295800"/>
          </a:xfrm>
          <a:prstGeom prst="straightConnector1">
            <a:avLst/>
          </a:prstGeom>
          <a:noFill/>
          <a:ln w="9525" cap="flat" cmpd="sng">
            <a:solidFill>
              <a:srgbClr val="5C5578"/>
            </a:solidFill>
            <a:prstDash val="solid"/>
            <a:round/>
            <a:headEnd type="none" w="sm" len="sm"/>
            <a:tailEnd type="stealth" w="med" len="med"/>
          </a:ln>
        </p:spPr>
      </p:cxnSp>
      <p:cxnSp>
        <p:nvCxnSpPr>
          <p:cNvPr id="726" name="Google Shape;726;p58"/>
          <p:cNvCxnSpPr>
            <a:stCxn id="720" idx="0"/>
            <a:endCxn id="714" idx="1"/>
          </p:cNvCxnSpPr>
          <p:nvPr/>
        </p:nvCxnSpPr>
        <p:spPr>
          <a:xfrm rot="10800000" flipH="1">
            <a:off x="4524364" y="2109106"/>
            <a:ext cx="1071600" cy="391200"/>
          </a:xfrm>
          <a:prstGeom prst="straightConnector1">
            <a:avLst/>
          </a:prstGeom>
          <a:noFill/>
          <a:ln w="9525" cap="flat" cmpd="sng">
            <a:solidFill>
              <a:srgbClr val="5C5578"/>
            </a:solidFill>
            <a:prstDash val="solid"/>
            <a:round/>
            <a:headEnd type="none" w="sm" len="sm"/>
            <a:tailEnd type="stealth" w="med" len="med"/>
          </a:ln>
        </p:spPr>
      </p:cxnSp>
      <p:cxnSp>
        <p:nvCxnSpPr>
          <p:cNvPr id="727" name="Google Shape;727;p58"/>
          <p:cNvCxnSpPr>
            <a:stCxn id="719" idx="4"/>
            <a:endCxn id="713" idx="1"/>
          </p:cNvCxnSpPr>
          <p:nvPr/>
        </p:nvCxnSpPr>
        <p:spPr>
          <a:xfrm>
            <a:off x="4436247" y="5343532"/>
            <a:ext cx="1016700" cy="337500"/>
          </a:xfrm>
          <a:prstGeom prst="straightConnector1">
            <a:avLst/>
          </a:prstGeom>
          <a:noFill/>
          <a:ln w="9525" cap="flat" cmpd="sng">
            <a:solidFill>
              <a:srgbClr val="5C5578"/>
            </a:solidFill>
            <a:prstDash val="solid"/>
            <a:round/>
            <a:headEnd type="none" w="sm" len="sm"/>
            <a:tailEnd type="stealth" w="med" len="med"/>
          </a:ln>
        </p:spPr>
      </p:cxnSp>
      <p:cxnSp>
        <p:nvCxnSpPr>
          <p:cNvPr id="728" name="Google Shape;728;p58"/>
          <p:cNvCxnSpPr>
            <a:stCxn id="714" idx="2"/>
            <a:endCxn id="721" idx="0"/>
          </p:cNvCxnSpPr>
          <p:nvPr/>
        </p:nvCxnSpPr>
        <p:spPr>
          <a:xfrm flipH="1">
            <a:off x="6238834" y="2432258"/>
            <a:ext cx="4800" cy="1225200"/>
          </a:xfrm>
          <a:prstGeom prst="straightConnector1">
            <a:avLst/>
          </a:prstGeom>
          <a:noFill/>
          <a:ln w="9525" cap="flat" cmpd="sng">
            <a:solidFill>
              <a:srgbClr val="5C5578"/>
            </a:solidFill>
            <a:prstDash val="solid"/>
            <a:round/>
            <a:headEnd type="none" w="sm" len="sm"/>
            <a:tailEnd type="stealth" w="med" len="med"/>
          </a:ln>
        </p:spPr>
      </p:cxnSp>
      <p:cxnSp>
        <p:nvCxnSpPr>
          <p:cNvPr id="729" name="Google Shape;729;p58"/>
          <p:cNvCxnSpPr>
            <a:stCxn id="713" idx="0"/>
            <a:endCxn id="721" idx="4"/>
          </p:cNvCxnSpPr>
          <p:nvPr/>
        </p:nvCxnSpPr>
        <p:spPr>
          <a:xfrm rot="10800000">
            <a:off x="6238834" y="4572127"/>
            <a:ext cx="4800" cy="785700"/>
          </a:xfrm>
          <a:prstGeom prst="straightConnector1">
            <a:avLst/>
          </a:prstGeom>
          <a:noFill/>
          <a:ln w="9525" cap="flat" cmpd="sng">
            <a:solidFill>
              <a:srgbClr val="5C5578"/>
            </a:solidFill>
            <a:prstDash val="solid"/>
            <a:round/>
            <a:headEnd type="none" w="sm" len="sm"/>
            <a:tailEnd type="stealth" w="med" len="med"/>
          </a:ln>
        </p:spPr>
      </p:cxnSp>
      <p:cxnSp>
        <p:nvCxnSpPr>
          <p:cNvPr id="730" name="Google Shape;730;p58"/>
          <p:cNvCxnSpPr>
            <a:stCxn id="721" idx="7"/>
            <a:endCxn id="715" idx="2"/>
          </p:cNvCxnSpPr>
          <p:nvPr/>
        </p:nvCxnSpPr>
        <p:spPr>
          <a:xfrm rot="10800000" flipH="1">
            <a:off x="7097619" y="2436711"/>
            <a:ext cx="732000" cy="1354800"/>
          </a:xfrm>
          <a:prstGeom prst="straightConnector1">
            <a:avLst/>
          </a:prstGeom>
          <a:noFill/>
          <a:ln w="9525" cap="flat" cmpd="sng">
            <a:solidFill>
              <a:srgbClr val="5C5578"/>
            </a:solidFill>
            <a:prstDash val="solid"/>
            <a:round/>
            <a:headEnd type="none" w="sm" len="sm"/>
            <a:tailEnd type="stealth" w="med" len="med"/>
          </a:ln>
        </p:spPr>
      </p:cxnSp>
      <p:cxnSp>
        <p:nvCxnSpPr>
          <p:cNvPr id="731" name="Google Shape;731;p58"/>
          <p:cNvCxnSpPr>
            <a:stCxn id="715" idx="2"/>
            <a:endCxn id="722" idx="0"/>
          </p:cNvCxnSpPr>
          <p:nvPr/>
        </p:nvCxnSpPr>
        <p:spPr>
          <a:xfrm>
            <a:off x="7829552" y="2436802"/>
            <a:ext cx="995400" cy="1225500"/>
          </a:xfrm>
          <a:prstGeom prst="straightConnector1">
            <a:avLst/>
          </a:prstGeom>
          <a:noFill/>
          <a:ln w="9525" cap="flat" cmpd="sng">
            <a:solidFill>
              <a:srgbClr val="5C5578"/>
            </a:solidFill>
            <a:prstDash val="solid"/>
            <a:round/>
            <a:headEnd type="none" w="sm" len="sm"/>
            <a:tailEnd type="stealth" w="med" len="med"/>
          </a:ln>
        </p:spPr>
      </p:cxnSp>
      <p:cxnSp>
        <p:nvCxnSpPr>
          <p:cNvPr id="732" name="Google Shape;732;p58"/>
          <p:cNvCxnSpPr>
            <a:stCxn id="722" idx="4"/>
            <a:endCxn id="716" idx="0"/>
          </p:cNvCxnSpPr>
          <p:nvPr/>
        </p:nvCxnSpPr>
        <p:spPr>
          <a:xfrm>
            <a:off x="8824918" y="4572008"/>
            <a:ext cx="0" cy="785700"/>
          </a:xfrm>
          <a:prstGeom prst="straightConnector1">
            <a:avLst/>
          </a:prstGeom>
          <a:noFill/>
          <a:ln w="9525" cap="flat" cmpd="sng">
            <a:solidFill>
              <a:srgbClr val="5C5578"/>
            </a:solidFill>
            <a:prstDash val="solid"/>
            <a:round/>
            <a:headEnd type="none" w="sm" len="sm"/>
            <a:tailEnd type="stealth" w="med" len="med"/>
          </a:ln>
        </p:spPr>
      </p:cxnSp>
      <p:cxnSp>
        <p:nvCxnSpPr>
          <p:cNvPr id="733" name="Google Shape;733;p58"/>
          <p:cNvCxnSpPr>
            <a:stCxn id="717" idx="2"/>
            <a:endCxn id="722" idx="0"/>
          </p:cNvCxnSpPr>
          <p:nvPr/>
        </p:nvCxnSpPr>
        <p:spPr>
          <a:xfrm flipH="1">
            <a:off x="8825029" y="2436802"/>
            <a:ext cx="521400" cy="1225500"/>
          </a:xfrm>
          <a:prstGeom prst="straightConnector1">
            <a:avLst/>
          </a:prstGeom>
          <a:noFill/>
          <a:ln w="9525" cap="flat" cmpd="sng">
            <a:solidFill>
              <a:srgbClr val="5C5578"/>
            </a:solidFill>
            <a:prstDash val="solid"/>
            <a:round/>
            <a:headEnd type="none" w="sm" len="sm"/>
            <a:tailEnd type="stealth"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9"/>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739" name="Google Shape;739;p59" descr="http://www.webseoanalytics.com/blog/wp-content/uploads/2010/10/link-structure-nodes.jpg"/>
          <p:cNvPicPr preferRelativeResize="0"/>
          <p:nvPr/>
        </p:nvPicPr>
        <p:blipFill rotWithShape="1">
          <a:blip r:embed="rId3">
            <a:alphaModFix/>
          </a:blip>
          <a:srcRect/>
          <a:stretch/>
        </p:blipFill>
        <p:spPr>
          <a:xfrm>
            <a:off x="2452662" y="2821778"/>
            <a:ext cx="3000396" cy="2250297"/>
          </a:xfrm>
          <a:prstGeom prst="rect">
            <a:avLst/>
          </a:prstGeom>
          <a:noFill/>
          <a:ln>
            <a:noFill/>
          </a:ln>
        </p:spPr>
      </p:pic>
      <p:sp>
        <p:nvSpPr>
          <p:cNvPr id="740" name="Google Shape;740;p59"/>
          <p:cNvSpPr txBox="1"/>
          <p:nvPr/>
        </p:nvSpPr>
        <p:spPr>
          <a:xfrm>
            <a:off x="2309786" y="5078568"/>
            <a:ext cx="335758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Program Structure Improvement </a:t>
            </a:r>
            <a:endParaRPr sz="2000" b="1">
              <a:solidFill>
                <a:srgbClr val="C00000"/>
              </a:solidFill>
              <a:latin typeface="Comic Sans MS"/>
              <a:ea typeface="Comic Sans MS"/>
              <a:cs typeface="Comic Sans MS"/>
              <a:sym typeface="Comic Sans MS"/>
            </a:endParaRPr>
          </a:p>
        </p:txBody>
      </p:sp>
      <p:sp>
        <p:nvSpPr>
          <p:cNvPr id="741" name="Google Shape;741;p59"/>
          <p:cNvSpPr txBox="1"/>
          <p:nvPr/>
        </p:nvSpPr>
        <p:spPr>
          <a:xfrm>
            <a:off x="5810248" y="2571744"/>
            <a:ext cx="4071966"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Control Structure</a:t>
            </a:r>
            <a:endParaRPr sz="2500" b="1">
              <a:solidFill>
                <a:srgbClr val="32324C"/>
              </a:solidFill>
              <a:latin typeface="Comic Sans MS"/>
              <a:ea typeface="Comic Sans MS"/>
              <a:cs typeface="Comic Sans MS"/>
              <a:sym typeface="Comic Sans MS"/>
            </a:endParaRPr>
          </a:p>
        </p:txBody>
      </p:sp>
      <p:sp>
        <p:nvSpPr>
          <p:cNvPr id="742" name="Google Shape;742;p59"/>
          <p:cNvSpPr txBox="1"/>
          <p:nvPr/>
        </p:nvSpPr>
        <p:spPr>
          <a:xfrm>
            <a:off x="5810248" y="3429001"/>
            <a:ext cx="4071966" cy="124649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E.g. ‘spaghetti’ program structure</a:t>
            </a:r>
            <a:endParaRPr sz="2500" b="1">
              <a:solidFill>
                <a:srgbClr val="32324C"/>
              </a:solidFill>
              <a:latin typeface="Comic Sans MS"/>
              <a:ea typeface="Comic Sans MS"/>
              <a:cs typeface="Comic Sans MS"/>
              <a:sym typeface="Comic Sans MS"/>
            </a:endParaRPr>
          </a:p>
        </p:txBody>
      </p:sp>
      <p:sp>
        <p:nvSpPr>
          <p:cNvPr id="743" name="Google Shape;743;p5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1">
                                            <p:txEl>
                                              <p:pRg st="0" end="0"/>
                                            </p:txEl>
                                          </p:spTgt>
                                        </p:tgtEl>
                                        <p:attrNameLst>
                                          <p:attrName>style.visibility</p:attrName>
                                        </p:attrNameLst>
                                      </p:cBhvr>
                                      <p:to>
                                        <p:strVal val="visible"/>
                                      </p:to>
                                    </p:set>
                                    <p:animEffect transition="in" filter="fade">
                                      <p:cBhvr>
                                        <p:cTn id="7" dur="500"/>
                                        <p:tgtEl>
                                          <p:spTgt spid="7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2">
                                            <p:txEl>
                                              <p:pRg st="0" end="0"/>
                                            </p:txEl>
                                          </p:spTgt>
                                        </p:tgtEl>
                                        <p:attrNameLst>
                                          <p:attrName>style.visibility</p:attrName>
                                        </p:attrNameLst>
                                      </p:cBhvr>
                                      <p:to>
                                        <p:strVal val="visible"/>
                                      </p:to>
                                    </p:set>
                                    <p:animEffect transition="in" filter="fade">
                                      <p:cBhvr>
                                        <p:cTn id="12" dur="500"/>
                                        <p:tgtEl>
                                          <p:spTgt spid="7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749" name="Google Shape;749;p60" descr="http://www.webseoanalytics.com/blog/wp-content/uploads/2010/10/link-structure-nodes.jpg"/>
          <p:cNvPicPr preferRelativeResize="0"/>
          <p:nvPr/>
        </p:nvPicPr>
        <p:blipFill rotWithShape="1">
          <a:blip r:embed="rId3">
            <a:alphaModFix/>
          </a:blip>
          <a:srcRect/>
          <a:stretch/>
        </p:blipFill>
        <p:spPr>
          <a:xfrm>
            <a:off x="2452662" y="2821778"/>
            <a:ext cx="3000396" cy="2250297"/>
          </a:xfrm>
          <a:prstGeom prst="rect">
            <a:avLst/>
          </a:prstGeom>
          <a:noFill/>
          <a:ln>
            <a:noFill/>
          </a:ln>
        </p:spPr>
      </p:pic>
      <p:sp>
        <p:nvSpPr>
          <p:cNvPr id="750" name="Google Shape;750;p60"/>
          <p:cNvSpPr txBox="1"/>
          <p:nvPr/>
        </p:nvSpPr>
        <p:spPr>
          <a:xfrm>
            <a:off x="2309786" y="5078568"/>
            <a:ext cx="335758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Program Structure Improvement </a:t>
            </a:r>
            <a:endParaRPr sz="2000" b="1">
              <a:solidFill>
                <a:srgbClr val="C00000"/>
              </a:solidFill>
              <a:latin typeface="Comic Sans MS"/>
              <a:ea typeface="Comic Sans MS"/>
              <a:cs typeface="Comic Sans MS"/>
              <a:sym typeface="Comic Sans MS"/>
            </a:endParaRPr>
          </a:p>
        </p:txBody>
      </p:sp>
      <p:sp>
        <p:nvSpPr>
          <p:cNvPr id="751" name="Google Shape;751;p60"/>
          <p:cNvSpPr txBox="1"/>
          <p:nvPr/>
        </p:nvSpPr>
        <p:spPr>
          <a:xfrm>
            <a:off x="5810248" y="2571744"/>
            <a:ext cx="4071966"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Control Structure</a:t>
            </a:r>
            <a:endParaRPr sz="2500" b="1">
              <a:solidFill>
                <a:srgbClr val="32324C"/>
              </a:solidFill>
              <a:latin typeface="Comic Sans MS"/>
              <a:ea typeface="Comic Sans MS"/>
              <a:cs typeface="Comic Sans MS"/>
              <a:sym typeface="Comic Sans MS"/>
            </a:endParaRPr>
          </a:p>
        </p:txBody>
      </p:sp>
      <p:sp>
        <p:nvSpPr>
          <p:cNvPr id="752" name="Google Shape;752;p60"/>
          <p:cNvSpPr txBox="1"/>
          <p:nvPr/>
        </p:nvSpPr>
        <p:spPr>
          <a:xfrm>
            <a:off x="5810248" y="3429001"/>
            <a:ext cx="4071966" cy="124649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Simplify complex conditions </a:t>
            </a:r>
            <a:endParaRPr sz="2500" b="1">
              <a:solidFill>
                <a:srgbClr val="32324C"/>
              </a:solidFill>
              <a:latin typeface="Comic Sans MS"/>
              <a:ea typeface="Comic Sans MS"/>
              <a:cs typeface="Comic Sans MS"/>
              <a:sym typeface="Comic Sans MS"/>
            </a:endParaRPr>
          </a:p>
        </p:txBody>
      </p:sp>
      <p:sp>
        <p:nvSpPr>
          <p:cNvPr id="753" name="Google Shape;753;p6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1">
                                            <p:txEl>
                                              <p:pRg st="0" end="0"/>
                                            </p:txEl>
                                          </p:spTgt>
                                        </p:tgtEl>
                                        <p:attrNameLst>
                                          <p:attrName>style.visibility</p:attrName>
                                        </p:attrNameLst>
                                      </p:cBhvr>
                                      <p:to>
                                        <p:strVal val="visible"/>
                                      </p:to>
                                    </p:set>
                                    <p:animEffect transition="in" filter="fade">
                                      <p:cBhvr>
                                        <p:cTn id="7" dur="500"/>
                                        <p:tgtEl>
                                          <p:spTgt spid="7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2">
                                            <p:txEl>
                                              <p:pRg st="0" end="0"/>
                                            </p:txEl>
                                          </p:spTgt>
                                        </p:tgtEl>
                                        <p:attrNameLst>
                                          <p:attrName>style.visibility</p:attrName>
                                        </p:attrNameLst>
                                      </p:cBhvr>
                                      <p:to>
                                        <p:strVal val="visible"/>
                                      </p:to>
                                    </p:set>
                                    <p:animEffect transition="in" filter="fade">
                                      <p:cBhvr>
                                        <p:cTn id="12" dur="500"/>
                                        <p:tgtEl>
                                          <p:spTgt spid="7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a) Introduction – Software Evolution Process</a:t>
            </a:r>
            <a:endParaRPr sz="2800"/>
          </a:p>
        </p:txBody>
      </p:sp>
      <p:grpSp>
        <p:nvGrpSpPr>
          <p:cNvPr id="129" name="Google Shape;129;p6"/>
          <p:cNvGrpSpPr/>
          <p:nvPr/>
        </p:nvGrpSpPr>
        <p:grpSpPr>
          <a:xfrm>
            <a:off x="5908569" y="3976258"/>
            <a:ext cx="2235200" cy="2235200"/>
            <a:chOff x="2844800" y="1828800"/>
            <a:chExt cx="2235200" cy="2235200"/>
          </a:xfrm>
        </p:grpSpPr>
        <p:sp>
          <p:nvSpPr>
            <p:cNvPr id="130" name="Google Shape;130;p6"/>
            <p:cNvSpPr/>
            <p:nvPr/>
          </p:nvSpPr>
          <p:spPr>
            <a:xfrm>
              <a:off x="2844800" y="1828800"/>
              <a:ext cx="2235200" cy="2235200"/>
            </a:xfrm>
            <a:custGeom>
              <a:avLst/>
              <a:gdLst/>
              <a:ahLst/>
              <a:cxnLst/>
              <a:rect l="l" t="t" r="r" b="b"/>
              <a:pathLst>
                <a:path w="120000" h="120000" extrusionOk="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294173" y="2352387"/>
              <a:ext cx="1336454" cy="1148937"/>
            </a:xfrm>
            <a:prstGeom prst="rect">
              <a:avLst/>
            </a:prstGeom>
            <a:noFill/>
            <a:ln>
              <a:noFill/>
            </a:ln>
            <a:effectLst>
              <a:outerShdw blurRad="40000" dist="23000" dir="5400000" rotWithShape="0">
                <a:srgbClr val="000000">
                  <a:alpha val="34901"/>
                </a:srgbClr>
              </a:outerShdw>
            </a:effectLst>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None/>
              </a:pPr>
              <a:r>
                <a:rPr lang="en-US" sz="1800" b="1">
                  <a:solidFill>
                    <a:srgbClr val="FFFF00"/>
                  </a:solidFill>
                  <a:latin typeface="Arial"/>
                  <a:ea typeface="Arial"/>
                  <a:cs typeface="Arial"/>
                  <a:sym typeface="Arial"/>
                </a:rPr>
                <a:t>Change Analysis</a:t>
              </a:r>
              <a:endParaRPr sz="1800" b="1">
                <a:solidFill>
                  <a:srgbClr val="FFFF00"/>
                </a:solidFill>
                <a:latin typeface="Arial"/>
                <a:ea typeface="Arial"/>
                <a:cs typeface="Arial"/>
                <a:sym typeface="Arial"/>
              </a:endParaRPr>
            </a:p>
          </p:txBody>
        </p:sp>
      </p:grpSp>
      <p:grpSp>
        <p:nvGrpSpPr>
          <p:cNvPr id="132" name="Google Shape;132;p6"/>
          <p:cNvGrpSpPr/>
          <p:nvPr/>
        </p:nvGrpSpPr>
        <p:grpSpPr>
          <a:xfrm>
            <a:off x="4451529" y="4066843"/>
            <a:ext cx="1625600" cy="1625600"/>
            <a:chOff x="1544320" y="1300480"/>
            <a:chExt cx="1625600" cy="1625600"/>
          </a:xfrm>
        </p:grpSpPr>
        <p:sp>
          <p:nvSpPr>
            <p:cNvPr id="133" name="Google Shape;133;p6"/>
            <p:cNvSpPr/>
            <p:nvPr/>
          </p:nvSpPr>
          <p:spPr>
            <a:xfrm>
              <a:off x="1544320" y="1300480"/>
              <a:ext cx="1625600" cy="1625600"/>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1827933" y="1712204"/>
              <a:ext cx="1004176" cy="802152"/>
            </a:xfrm>
            <a:prstGeom prst="rect">
              <a:avLst/>
            </a:prstGeom>
            <a:noFill/>
            <a:ln>
              <a:noFill/>
            </a:ln>
            <a:effectLst>
              <a:outerShdw blurRad="40000" dist="23000" dir="5400000" rotWithShape="0">
                <a:srgbClr val="000000">
                  <a:alpha val="34901"/>
                </a:srgbClr>
              </a:outerShdw>
            </a:effectLst>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None/>
              </a:pPr>
              <a:r>
                <a:rPr lang="en-US" sz="1800" b="1">
                  <a:solidFill>
                    <a:srgbClr val="FFFF00"/>
                  </a:solidFill>
                  <a:latin typeface="Arial"/>
                  <a:ea typeface="Arial"/>
                  <a:cs typeface="Arial"/>
                  <a:sym typeface="Arial"/>
                </a:rPr>
                <a:t>Release Planning</a:t>
              </a:r>
              <a:endParaRPr sz="1800" b="1">
                <a:solidFill>
                  <a:srgbClr val="FFFF00"/>
                </a:solidFill>
                <a:latin typeface="Arial"/>
                <a:ea typeface="Arial"/>
                <a:cs typeface="Arial"/>
                <a:sym typeface="Arial"/>
              </a:endParaRPr>
            </a:p>
          </p:txBody>
        </p:sp>
      </p:grpSp>
      <p:grpSp>
        <p:nvGrpSpPr>
          <p:cNvPr id="135" name="Google Shape;135;p6"/>
          <p:cNvGrpSpPr/>
          <p:nvPr/>
        </p:nvGrpSpPr>
        <p:grpSpPr>
          <a:xfrm>
            <a:off x="2962504" y="1434770"/>
            <a:ext cx="3136562" cy="3147475"/>
            <a:chOff x="1967839" y="118488"/>
            <a:chExt cx="2208061" cy="2149971"/>
          </a:xfrm>
        </p:grpSpPr>
        <p:sp>
          <p:nvSpPr>
            <p:cNvPr id="136" name="Google Shape;136;p6"/>
            <p:cNvSpPr/>
            <p:nvPr/>
          </p:nvSpPr>
          <p:spPr>
            <a:xfrm rot="-900000">
              <a:off x="2161752" y="324432"/>
              <a:ext cx="1820235" cy="1738083"/>
            </a:xfrm>
            <a:custGeom>
              <a:avLst/>
              <a:gdLst/>
              <a:ahLst/>
              <a:cxnLst/>
              <a:rect l="l" t="t" r="r" b="b"/>
              <a:pathLst>
                <a:path w="120000" h="120000" extrusionOk="0">
                  <a:moveTo>
                    <a:pt x="90044" y="30393"/>
                  </a:moveTo>
                  <a:lnTo>
                    <a:pt x="107329" y="24837"/>
                  </a:lnTo>
                  <a:lnTo>
                    <a:pt x="113930" y="36174"/>
                  </a:lnTo>
                  <a:lnTo>
                    <a:pt x="100881" y="49005"/>
                  </a:lnTo>
                  <a:lnTo>
                    <a:pt x="100881" y="49005"/>
                  </a:lnTo>
                  <a:cubicBezTo>
                    <a:pt x="102850" y="56205"/>
                    <a:pt x="102850" y="63795"/>
                    <a:pt x="100881" y="70995"/>
                  </a:cubicBezTo>
                  <a:lnTo>
                    <a:pt x="113930" y="83826"/>
                  </a:lnTo>
                  <a:lnTo>
                    <a:pt x="107329" y="95163"/>
                  </a:lnTo>
                  <a:lnTo>
                    <a:pt x="90044" y="89607"/>
                  </a:lnTo>
                  <a:cubicBezTo>
                    <a:pt x="84740" y="94898"/>
                    <a:pt x="78111" y="98693"/>
                    <a:pt x="70837" y="100602"/>
                  </a:cubicBezTo>
                  <a:lnTo>
                    <a:pt x="66690" y="118602"/>
                  </a:lnTo>
                  <a:lnTo>
                    <a:pt x="53310" y="118602"/>
                  </a:lnTo>
                  <a:lnTo>
                    <a:pt x="49163" y="100602"/>
                  </a:lnTo>
                  <a:lnTo>
                    <a:pt x="49163" y="100602"/>
                  </a:lnTo>
                  <a:cubicBezTo>
                    <a:pt x="41889" y="98693"/>
                    <a:pt x="35260" y="94898"/>
                    <a:pt x="29956" y="89607"/>
                  </a:cubicBezTo>
                  <a:lnTo>
                    <a:pt x="12671" y="95163"/>
                  </a:lnTo>
                  <a:lnTo>
                    <a:pt x="6070" y="83826"/>
                  </a:lnTo>
                  <a:lnTo>
                    <a:pt x="19119" y="70995"/>
                  </a:lnTo>
                  <a:lnTo>
                    <a:pt x="19119" y="70995"/>
                  </a:lnTo>
                  <a:cubicBezTo>
                    <a:pt x="17150" y="63795"/>
                    <a:pt x="17150" y="56205"/>
                    <a:pt x="19119" y="49005"/>
                  </a:cubicBezTo>
                  <a:lnTo>
                    <a:pt x="6070" y="36174"/>
                  </a:lnTo>
                  <a:lnTo>
                    <a:pt x="12671" y="24837"/>
                  </a:lnTo>
                  <a:lnTo>
                    <a:pt x="29956" y="30393"/>
                  </a:lnTo>
                  <a:lnTo>
                    <a:pt x="29956" y="30393"/>
                  </a:lnTo>
                  <a:cubicBezTo>
                    <a:pt x="35260" y="25102"/>
                    <a:pt x="41889" y="21307"/>
                    <a:pt x="49163" y="19398"/>
                  </a:cubicBezTo>
                  <a:lnTo>
                    <a:pt x="53310" y="1398"/>
                  </a:lnTo>
                  <a:lnTo>
                    <a:pt x="66690" y="1398"/>
                  </a:lnTo>
                  <a:lnTo>
                    <a:pt x="70837" y="19398"/>
                  </a:lnTo>
                  <a:lnTo>
                    <a:pt x="70837" y="19398"/>
                  </a:lnTo>
                  <a:cubicBezTo>
                    <a:pt x="78111" y="21307"/>
                    <a:pt x="84740" y="25102"/>
                    <a:pt x="90044" y="30393"/>
                  </a:cubicBezTo>
                  <a:close/>
                </a:path>
              </a:pathLst>
            </a:cu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362914" y="714814"/>
              <a:ext cx="1535712" cy="894080"/>
            </a:xfrm>
            <a:prstGeom prst="rect">
              <a:avLst/>
            </a:prstGeom>
            <a:noFill/>
            <a:ln>
              <a:noFill/>
            </a:ln>
            <a:effectLst>
              <a:outerShdw blurRad="40000" dist="23000" dir="5400000" rotWithShape="0">
                <a:srgbClr val="000000">
                  <a:alpha val="34901"/>
                </a:srgbClr>
              </a:outerShdw>
            </a:effectLst>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None/>
              </a:pPr>
              <a:r>
                <a:rPr lang="en-US" sz="1800" b="1">
                  <a:solidFill>
                    <a:srgbClr val="FFFF00"/>
                  </a:solidFill>
                  <a:latin typeface="Arial"/>
                  <a:ea typeface="Arial"/>
                  <a:cs typeface="Arial"/>
                  <a:sym typeface="Arial"/>
                </a:rPr>
                <a:t>System Implementation</a:t>
              </a:r>
              <a:endParaRPr sz="1800" b="1">
                <a:solidFill>
                  <a:srgbClr val="FFFF00"/>
                </a:solidFill>
                <a:latin typeface="Arial"/>
                <a:ea typeface="Arial"/>
                <a:cs typeface="Arial"/>
                <a:sym typeface="Arial"/>
              </a:endParaRPr>
            </a:p>
          </p:txBody>
        </p:sp>
      </p:grpSp>
      <p:sp>
        <p:nvSpPr>
          <p:cNvPr id="138" name="Google Shape;138;p6"/>
          <p:cNvSpPr/>
          <p:nvPr/>
        </p:nvSpPr>
        <p:spPr>
          <a:xfrm>
            <a:off x="5735274" y="3639778"/>
            <a:ext cx="2861056" cy="2861056"/>
          </a:xfrm>
          <a:custGeom>
            <a:avLst/>
            <a:gdLst/>
            <a:ahLst/>
            <a:cxnLst/>
            <a:rect l="l" t="t" r="r" b="b"/>
            <a:pathLst>
              <a:path w="120000" h="120000" extrusionOk="0">
                <a:moveTo>
                  <a:pt x="54575" y="4013"/>
                </a:moveTo>
                <a:lnTo>
                  <a:pt x="54575" y="4013"/>
                </a:lnTo>
                <a:cubicBezTo>
                  <a:pt x="77695" y="1773"/>
                  <a:pt x="99815" y="13974"/>
                  <a:pt x="110252" y="34726"/>
                </a:cubicBezTo>
                <a:cubicBezTo>
                  <a:pt x="120689" y="55478"/>
                  <a:pt x="117296" y="80511"/>
                  <a:pt x="101713" y="97736"/>
                </a:cubicBezTo>
                <a:lnTo>
                  <a:pt x="104270" y="100466"/>
                </a:lnTo>
                <a:lnTo>
                  <a:pt x="96534" y="98998"/>
                </a:lnTo>
                <a:lnTo>
                  <a:pt x="95297" y="90887"/>
                </a:lnTo>
                <a:lnTo>
                  <a:pt x="97853" y="93616"/>
                </a:lnTo>
                <a:cubicBezTo>
                  <a:pt x="111679" y="78048"/>
                  <a:pt x="114562" y="55603"/>
                  <a:pt x="105122" y="37045"/>
                </a:cubicBezTo>
                <a:cubicBezTo>
                  <a:pt x="95681" y="18488"/>
                  <a:pt x="75841" y="7603"/>
                  <a:pt x="55118" y="9611"/>
                </a:cubicBezTo>
                <a:close/>
              </a:path>
            </a:pathLst>
          </a:custGeom>
          <a:gradFill>
            <a:gsLst>
              <a:gs pos="0">
                <a:srgbClr val="433D5D"/>
              </a:gs>
              <a:gs pos="80000">
                <a:srgbClr val="58517B"/>
              </a:gs>
              <a:gs pos="100000">
                <a:srgbClr val="59507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rot="-5246025">
            <a:off x="4095064" y="4045999"/>
            <a:ext cx="2078736" cy="2078736"/>
          </a:xfrm>
          <a:custGeom>
            <a:avLst/>
            <a:gdLst/>
            <a:ahLst/>
            <a:cxnLst/>
            <a:rect l="l" t="t" r="r" b="b"/>
            <a:pathLst>
              <a:path w="120000" h="120000" extrusionOk="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gradFill>
            <a:gsLst>
              <a:gs pos="0">
                <a:srgbClr val="433D5D"/>
              </a:gs>
              <a:gs pos="80000">
                <a:srgbClr val="58517B"/>
              </a:gs>
              <a:gs pos="100000">
                <a:srgbClr val="59507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6"/>
          <p:cNvGrpSpPr/>
          <p:nvPr/>
        </p:nvGrpSpPr>
        <p:grpSpPr>
          <a:xfrm>
            <a:off x="5627730" y="2249886"/>
            <a:ext cx="1950720" cy="1950720"/>
            <a:chOff x="2275839" y="-1"/>
            <a:chExt cx="1950720" cy="1950720"/>
          </a:xfrm>
        </p:grpSpPr>
        <p:sp>
          <p:nvSpPr>
            <p:cNvPr id="141" name="Google Shape;141;p6"/>
            <p:cNvSpPr/>
            <p:nvPr/>
          </p:nvSpPr>
          <p:spPr>
            <a:xfrm rot="-900000">
              <a:off x="2454821" y="178981"/>
              <a:ext cx="1592756" cy="1592756"/>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804160" y="528320"/>
              <a:ext cx="894080" cy="894080"/>
            </a:xfrm>
            <a:prstGeom prst="rect">
              <a:avLst/>
            </a:prstGeom>
            <a:noFill/>
            <a:ln>
              <a:noFill/>
            </a:ln>
            <a:effectLst>
              <a:outerShdw blurRad="40000" dist="23000" dir="5400000" rotWithShape="0">
                <a:srgbClr val="000000">
                  <a:alpha val="34901"/>
                </a:srgbClr>
              </a:outerShdw>
            </a:effectLst>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None/>
              </a:pPr>
              <a:r>
                <a:rPr lang="en-US" sz="1800" b="1">
                  <a:solidFill>
                    <a:srgbClr val="FFFF00"/>
                  </a:solidFill>
                  <a:latin typeface="Arial"/>
                  <a:ea typeface="Arial"/>
                  <a:cs typeface="Arial"/>
                  <a:sym typeface="Arial"/>
                </a:rPr>
                <a:t>System Release</a:t>
              </a:r>
              <a:endParaRPr sz="1800" b="1">
                <a:solidFill>
                  <a:srgbClr val="FFFF00"/>
                </a:solidFill>
                <a:latin typeface="Arial"/>
                <a:ea typeface="Arial"/>
                <a:cs typeface="Arial"/>
                <a:sym typeface="Arial"/>
              </a:endParaRPr>
            </a:p>
          </p:txBody>
        </p:sp>
      </p:grpSp>
      <p:sp>
        <p:nvSpPr>
          <p:cNvPr id="143" name="Google Shape;143;p6"/>
          <p:cNvSpPr/>
          <p:nvPr/>
        </p:nvSpPr>
        <p:spPr>
          <a:xfrm rot="5400000">
            <a:off x="5449522" y="2000240"/>
            <a:ext cx="2241296" cy="2241296"/>
          </a:xfrm>
          <a:custGeom>
            <a:avLst/>
            <a:gdLst/>
            <a:ahLst/>
            <a:cxnLst/>
            <a:rect l="l" t="t" r="r" b="b"/>
            <a:pathLst>
              <a:path w="120000" h="120000" extrusionOk="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gradFill>
            <a:gsLst>
              <a:gs pos="0">
                <a:srgbClr val="433D5D"/>
              </a:gs>
              <a:gs pos="80000">
                <a:srgbClr val="58517B"/>
              </a:gs>
              <a:gs pos="100000">
                <a:srgbClr val="59507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rot="-1403268" flipH="1">
            <a:off x="2713187" y="1736179"/>
            <a:ext cx="2861056" cy="2861056"/>
          </a:xfrm>
          <a:custGeom>
            <a:avLst/>
            <a:gdLst/>
            <a:ahLst/>
            <a:cxnLst/>
            <a:rect l="l" t="t" r="r" b="b"/>
            <a:pathLst>
              <a:path w="120000" h="120000" extrusionOk="0">
                <a:moveTo>
                  <a:pt x="54575" y="4013"/>
                </a:moveTo>
                <a:lnTo>
                  <a:pt x="54575" y="4013"/>
                </a:lnTo>
                <a:cubicBezTo>
                  <a:pt x="77695" y="1773"/>
                  <a:pt x="99815" y="13974"/>
                  <a:pt x="110252" y="34726"/>
                </a:cubicBezTo>
                <a:cubicBezTo>
                  <a:pt x="120689" y="55478"/>
                  <a:pt x="117296" y="80511"/>
                  <a:pt x="101713" y="97736"/>
                </a:cubicBezTo>
                <a:lnTo>
                  <a:pt x="104270" y="100466"/>
                </a:lnTo>
                <a:lnTo>
                  <a:pt x="96534" y="98998"/>
                </a:lnTo>
                <a:lnTo>
                  <a:pt x="95297" y="90887"/>
                </a:lnTo>
                <a:lnTo>
                  <a:pt x="97853" y="93616"/>
                </a:lnTo>
                <a:cubicBezTo>
                  <a:pt x="111679" y="78048"/>
                  <a:pt x="114562" y="55603"/>
                  <a:pt x="105122" y="37045"/>
                </a:cubicBezTo>
                <a:cubicBezTo>
                  <a:pt x="95681" y="18488"/>
                  <a:pt x="75841" y="7603"/>
                  <a:pt x="55118" y="9611"/>
                </a:cubicBezTo>
                <a:close/>
              </a:path>
            </a:pathLst>
          </a:custGeom>
          <a:gradFill>
            <a:gsLst>
              <a:gs pos="0">
                <a:srgbClr val="433D5D"/>
              </a:gs>
              <a:gs pos="80000">
                <a:srgbClr val="58517B"/>
              </a:gs>
              <a:gs pos="100000">
                <a:srgbClr val="59507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txBox="1"/>
          <p:nvPr/>
        </p:nvSpPr>
        <p:spPr>
          <a:xfrm>
            <a:off x="8108690" y="6016342"/>
            <a:ext cx="212946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2324C"/>
                </a:solidFill>
                <a:latin typeface="Arial"/>
                <a:ea typeface="Arial"/>
                <a:cs typeface="Arial"/>
                <a:sym typeface="Arial"/>
              </a:rPr>
              <a:t>Fundamental Activities</a:t>
            </a:r>
            <a:endParaRPr/>
          </a:p>
        </p:txBody>
      </p:sp>
      <p:sp>
        <p:nvSpPr>
          <p:cNvPr id="146" name="Google Shape;146;p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61"/>
          <p:cNvSpPr/>
          <p:nvPr/>
        </p:nvSpPr>
        <p:spPr>
          <a:xfrm>
            <a:off x="2927648" y="764704"/>
            <a:ext cx="6552728" cy="5355312"/>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F1F2E"/>
                </a:solidFill>
                <a:latin typeface="Arial"/>
                <a:ea typeface="Arial"/>
                <a:cs typeface="Arial"/>
                <a:sym typeface="Arial"/>
              </a:rPr>
              <a:t>Start:	Get (Time-on, Time-off, Setting, Temp, Switch)</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if Switch = off goto off</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if Switch = on goto on</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goto CntrID</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off:	if Heating-status = on goto Sw-off</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goto loop</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on:	if Heating-status = off goto Sw-on </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goto loop</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CntrId:	if Time = Time-on goto on</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if Time = Time-off goto off</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if Time &lt; Time-on goto Start</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if Time &gt; Time-off goto Start</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if Temp &gt; Setting then goto off</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if Temp &lt; Setting then goto on</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Sw-off:	Heating-status := off</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	goto Switch</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Sw-on:	Heating-status := on</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Switch:	Switch-heating</a:t>
            </a:r>
            <a:endParaRPr sz="1400">
              <a:solidFill>
                <a:srgbClr val="1F1F2E"/>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1F1F2E"/>
                </a:solidFill>
                <a:latin typeface="Arial"/>
                <a:ea typeface="Arial"/>
                <a:cs typeface="Arial"/>
                <a:sym typeface="Arial"/>
              </a:rPr>
              <a:t>loop:	goto Start</a:t>
            </a:r>
            <a:endParaRPr sz="1400">
              <a:solidFill>
                <a:srgbClr val="1F1F2E"/>
              </a:solidFill>
              <a:latin typeface="Times New Roman"/>
              <a:ea typeface="Times New Roman"/>
              <a:cs typeface="Times New Roman"/>
              <a:sym typeface="Times New Roman"/>
            </a:endParaRPr>
          </a:p>
        </p:txBody>
      </p:sp>
      <p:sp>
        <p:nvSpPr>
          <p:cNvPr id="760" name="Google Shape;760;p61"/>
          <p:cNvSpPr/>
          <p:nvPr/>
        </p:nvSpPr>
        <p:spPr>
          <a:xfrm>
            <a:off x="2855640" y="6095944"/>
            <a:ext cx="44678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1F2E"/>
                </a:solidFill>
                <a:latin typeface="Century Gothic"/>
                <a:ea typeface="Century Gothic"/>
                <a:cs typeface="Century Gothic"/>
                <a:sym typeface="Century Gothic"/>
              </a:rPr>
              <a:t>A control program with spaghetti logic</a:t>
            </a:r>
            <a:endParaRPr sz="1800">
              <a:solidFill>
                <a:srgbClr val="1F1F2E"/>
              </a:solidFill>
              <a:latin typeface="Century Gothic"/>
              <a:ea typeface="Century Gothic"/>
              <a:cs typeface="Century Gothic"/>
              <a:sym typeface="Century Gothic"/>
            </a:endParaRPr>
          </a:p>
        </p:txBody>
      </p:sp>
      <p:sp>
        <p:nvSpPr>
          <p:cNvPr id="761" name="Google Shape;761;p6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62"/>
          <p:cNvSpPr/>
          <p:nvPr/>
        </p:nvSpPr>
        <p:spPr>
          <a:xfrm>
            <a:off x="2855640" y="1844824"/>
            <a:ext cx="6552728" cy="2308324"/>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Loop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Get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Case 	Switch off</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When	On -&gt;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When	Off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When	Controlled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End Case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End Loop</a:t>
            </a:r>
            <a:endParaRPr sz="1400">
              <a:solidFill>
                <a:srgbClr val="1F1F2E"/>
              </a:solidFill>
              <a:latin typeface="Times New Roman"/>
              <a:ea typeface="Times New Roman"/>
              <a:cs typeface="Times New Roman"/>
              <a:sym typeface="Times New Roman"/>
            </a:endParaRPr>
          </a:p>
        </p:txBody>
      </p:sp>
      <p:sp>
        <p:nvSpPr>
          <p:cNvPr id="767" name="Google Shape;767;p62"/>
          <p:cNvSpPr/>
          <p:nvPr/>
        </p:nvSpPr>
        <p:spPr>
          <a:xfrm>
            <a:off x="2832230" y="4365104"/>
            <a:ext cx="34195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F1F2E"/>
                </a:solidFill>
                <a:latin typeface="Century Gothic"/>
                <a:ea typeface="Century Gothic"/>
                <a:cs typeface="Century Gothic"/>
                <a:sym typeface="Century Gothic"/>
              </a:rPr>
              <a:t>a </a:t>
            </a:r>
            <a:r>
              <a:rPr lang="en-US" sz="1800" b="1">
                <a:solidFill>
                  <a:srgbClr val="1F1F2E"/>
                </a:solidFill>
                <a:highlight>
                  <a:srgbClr val="FFFF00"/>
                </a:highlight>
                <a:latin typeface="Century Gothic"/>
                <a:ea typeface="Century Gothic"/>
                <a:cs typeface="Century Gothic"/>
                <a:sym typeface="Century Gothic"/>
              </a:rPr>
              <a:t>structured</a:t>
            </a:r>
            <a:r>
              <a:rPr lang="en-US" sz="1800" b="1">
                <a:solidFill>
                  <a:srgbClr val="1F1F2E"/>
                </a:solidFill>
                <a:latin typeface="Century Gothic"/>
                <a:ea typeface="Century Gothic"/>
                <a:cs typeface="Century Gothic"/>
                <a:sym typeface="Century Gothic"/>
              </a:rPr>
              <a:t> control program</a:t>
            </a:r>
            <a:endParaRPr sz="1800" b="1">
              <a:solidFill>
                <a:srgbClr val="1F1F2E"/>
              </a:solidFill>
              <a:latin typeface="Century Gothic"/>
              <a:ea typeface="Century Gothic"/>
              <a:cs typeface="Century Gothic"/>
              <a:sym typeface="Century Gothic"/>
            </a:endParaRPr>
          </a:p>
        </p:txBody>
      </p:sp>
      <p:sp>
        <p:nvSpPr>
          <p:cNvPr id="768" name="Google Shape;768;p6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63"/>
          <p:cNvSpPr/>
          <p:nvPr/>
        </p:nvSpPr>
        <p:spPr>
          <a:xfrm>
            <a:off x="2927649" y="2617748"/>
            <a:ext cx="6479081" cy="52322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1F1F2E"/>
                </a:solidFill>
                <a:latin typeface="Rosarivo"/>
                <a:ea typeface="Rosarivo"/>
                <a:cs typeface="Rosarivo"/>
                <a:sym typeface="Rosarivo"/>
              </a:rPr>
              <a:t>if not (A &gt; B and (C &lt; D or not (E &gt; F))) …</a:t>
            </a:r>
            <a:endParaRPr sz="1800" b="1">
              <a:solidFill>
                <a:srgbClr val="1F1F2E"/>
              </a:solidFill>
              <a:latin typeface="Rosarivo"/>
              <a:ea typeface="Rosarivo"/>
              <a:cs typeface="Rosarivo"/>
              <a:sym typeface="Rosarivo"/>
            </a:endParaRPr>
          </a:p>
        </p:txBody>
      </p:sp>
      <p:sp>
        <p:nvSpPr>
          <p:cNvPr id="774" name="Google Shape;774;p63"/>
          <p:cNvSpPr/>
          <p:nvPr/>
        </p:nvSpPr>
        <p:spPr>
          <a:xfrm>
            <a:off x="2927648" y="4417948"/>
            <a:ext cx="5255541" cy="52322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if A &lt;= B and (C &gt;= D or E &gt; F)…</a:t>
            </a:r>
            <a:endParaRPr sz="1800" b="1">
              <a:solidFill>
                <a:srgbClr val="1F1F2E"/>
              </a:solidFill>
              <a:latin typeface="Rosarivo"/>
              <a:ea typeface="Rosarivo"/>
              <a:cs typeface="Rosarivo"/>
              <a:sym typeface="Rosarivo"/>
            </a:endParaRPr>
          </a:p>
        </p:txBody>
      </p:sp>
      <p:sp>
        <p:nvSpPr>
          <p:cNvPr id="775" name="Google Shape;775;p63"/>
          <p:cNvSpPr/>
          <p:nvPr/>
        </p:nvSpPr>
        <p:spPr>
          <a:xfrm>
            <a:off x="2897982" y="2156084"/>
            <a:ext cx="254909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1F1F2E"/>
                </a:solidFill>
                <a:latin typeface="Times New Roman"/>
                <a:ea typeface="Times New Roman"/>
                <a:cs typeface="Times New Roman"/>
                <a:sym typeface="Times New Roman"/>
              </a:rPr>
              <a:t>Complex condition</a:t>
            </a:r>
            <a:endParaRPr sz="2400">
              <a:solidFill>
                <a:srgbClr val="1F1F2E"/>
              </a:solidFill>
              <a:latin typeface="Arial"/>
              <a:ea typeface="Arial"/>
              <a:cs typeface="Arial"/>
              <a:sym typeface="Arial"/>
            </a:endParaRPr>
          </a:p>
        </p:txBody>
      </p:sp>
      <p:sp>
        <p:nvSpPr>
          <p:cNvPr id="776" name="Google Shape;776;p63"/>
          <p:cNvSpPr/>
          <p:nvPr/>
        </p:nvSpPr>
        <p:spPr>
          <a:xfrm>
            <a:off x="2900962" y="3956284"/>
            <a:ext cx="27190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1F1F2E"/>
                </a:solidFill>
                <a:latin typeface="Times New Roman"/>
                <a:ea typeface="Times New Roman"/>
                <a:cs typeface="Times New Roman"/>
                <a:sym typeface="Times New Roman"/>
              </a:rPr>
              <a:t>Simplified condition</a:t>
            </a:r>
            <a:endParaRPr sz="2400">
              <a:solidFill>
                <a:srgbClr val="1F1F2E"/>
              </a:solidFill>
              <a:latin typeface="Arial"/>
              <a:ea typeface="Arial"/>
              <a:cs typeface="Arial"/>
              <a:sym typeface="Arial"/>
            </a:endParaRPr>
          </a:p>
        </p:txBody>
      </p:sp>
      <p:sp>
        <p:nvSpPr>
          <p:cNvPr id="777" name="Google Shape;777;p63"/>
          <p:cNvSpPr/>
          <p:nvPr/>
        </p:nvSpPr>
        <p:spPr>
          <a:xfrm>
            <a:off x="2866769" y="966211"/>
            <a:ext cx="544251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F1F2E"/>
                </a:solidFill>
                <a:latin typeface="Century Gothic"/>
                <a:ea typeface="Century Gothic"/>
                <a:cs typeface="Century Gothic"/>
                <a:sym typeface="Century Gothic"/>
              </a:rPr>
              <a:t>Example of Condition Simplification</a:t>
            </a:r>
            <a:endParaRPr sz="2400" b="1">
              <a:solidFill>
                <a:srgbClr val="1F1F2E"/>
              </a:solidFill>
              <a:latin typeface="Century Gothic"/>
              <a:ea typeface="Century Gothic"/>
              <a:cs typeface="Century Gothic"/>
              <a:sym typeface="Century Gothic"/>
            </a:endParaRPr>
          </a:p>
        </p:txBody>
      </p:sp>
      <p:sp>
        <p:nvSpPr>
          <p:cNvPr id="778" name="Google Shape;778;p6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4"/>
                                        </p:tgtEl>
                                        <p:attrNameLst>
                                          <p:attrName>style.visibility</p:attrName>
                                        </p:attrNameLst>
                                      </p:cBhvr>
                                      <p:to>
                                        <p:strVal val="visible"/>
                                      </p:to>
                                    </p:set>
                                    <p:animEffect transition="in" filter="fade">
                                      <p:cBhvr>
                                        <p:cTn id="7" dur="500"/>
                                        <p:tgtEl>
                                          <p:spTgt spid="774"/>
                                        </p:tgtEl>
                                      </p:cBhvr>
                                    </p:animEffect>
                                  </p:childTnLst>
                                </p:cTn>
                              </p:par>
                              <p:par>
                                <p:cTn id="8" presetID="10" presetClass="entr" presetSubtype="0" fill="hold" nodeType="withEffect">
                                  <p:stCondLst>
                                    <p:cond delay="0"/>
                                  </p:stCondLst>
                                  <p:childTnLst>
                                    <p:set>
                                      <p:cBhvr>
                                        <p:cTn id="9" dur="1" fill="hold">
                                          <p:stCondLst>
                                            <p:cond delay="0"/>
                                          </p:stCondLst>
                                        </p:cTn>
                                        <p:tgtEl>
                                          <p:spTgt spid="776"/>
                                        </p:tgtEl>
                                        <p:attrNameLst>
                                          <p:attrName>style.visibility</p:attrName>
                                        </p:attrNameLst>
                                      </p:cBhvr>
                                      <p:to>
                                        <p:strVal val="visible"/>
                                      </p:to>
                                    </p:set>
                                    <p:animEffect transition="in" filter="fade">
                                      <p:cBhvr>
                                        <p:cTn id="10" dur="500"/>
                                        <p:tgtEl>
                                          <p:spTgt spid="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4"/>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784" name="Google Shape;784;p6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sp>
        <p:nvSpPr>
          <p:cNvPr id="785" name="Google Shape;785;p64"/>
          <p:cNvSpPr txBox="1"/>
          <p:nvPr/>
        </p:nvSpPr>
        <p:spPr>
          <a:xfrm>
            <a:off x="2452662" y="1785927"/>
            <a:ext cx="1357322"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Program </a:t>
            </a:r>
            <a:endParaRPr/>
          </a:p>
        </p:txBody>
      </p:sp>
      <p:sp>
        <p:nvSpPr>
          <p:cNvPr id="786" name="Google Shape;786;p64"/>
          <p:cNvSpPr txBox="1"/>
          <p:nvPr/>
        </p:nvSpPr>
        <p:spPr>
          <a:xfrm>
            <a:off x="5453058" y="5357827"/>
            <a:ext cx="1581152"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Structured Program </a:t>
            </a:r>
            <a:endParaRPr/>
          </a:p>
        </p:txBody>
      </p:sp>
      <p:sp>
        <p:nvSpPr>
          <p:cNvPr id="787" name="Google Shape;787;p64"/>
          <p:cNvSpPr txBox="1"/>
          <p:nvPr/>
        </p:nvSpPr>
        <p:spPr>
          <a:xfrm>
            <a:off x="5595934" y="1785927"/>
            <a:ext cx="1295400"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Program Document</a:t>
            </a:r>
            <a:endParaRPr sz="1800">
              <a:solidFill>
                <a:srgbClr val="5F4315"/>
              </a:solidFill>
              <a:latin typeface="Arial"/>
              <a:ea typeface="Arial"/>
              <a:cs typeface="Arial"/>
              <a:sym typeface="Arial"/>
            </a:endParaRPr>
          </a:p>
        </p:txBody>
      </p:sp>
      <p:sp>
        <p:nvSpPr>
          <p:cNvPr id="788" name="Google Shape;788;p64"/>
          <p:cNvSpPr txBox="1"/>
          <p:nvPr/>
        </p:nvSpPr>
        <p:spPr>
          <a:xfrm>
            <a:off x="7024694" y="1785927"/>
            <a:ext cx="160971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Modularized Program </a:t>
            </a:r>
            <a:endParaRPr/>
          </a:p>
        </p:txBody>
      </p:sp>
      <p:sp>
        <p:nvSpPr>
          <p:cNvPr id="789" name="Google Shape;789;p64"/>
          <p:cNvSpPr txBox="1"/>
          <p:nvPr/>
        </p:nvSpPr>
        <p:spPr>
          <a:xfrm>
            <a:off x="7910538" y="5357827"/>
            <a:ext cx="1828800"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Re-engineered Data </a:t>
            </a:r>
            <a:endParaRPr/>
          </a:p>
        </p:txBody>
      </p:sp>
      <p:sp>
        <p:nvSpPr>
          <p:cNvPr id="790" name="Google Shape;790;p64"/>
          <p:cNvSpPr txBox="1"/>
          <p:nvPr/>
        </p:nvSpPr>
        <p:spPr>
          <a:xfrm>
            <a:off x="8739206" y="1785927"/>
            <a:ext cx="121444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Data </a:t>
            </a:r>
            <a:endParaRPr/>
          </a:p>
        </p:txBody>
      </p:sp>
      <p:sp>
        <p:nvSpPr>
          <p:cNvPr id="791" name="Google Shape;791;p64"/>
          <p:cNvSpPr/>
          <p:nvPr/>
        </p:nvSpPr>
        <p:spPr>
          <a:xfrm>
            <a:off x="2238348" y="3429000"/>
            <a:ext cx="1785950" cy="8382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Source code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translation </a:t>
            </a:r>
            <a:endParaRPr/>
          </a:p>
        </p:txBody>
      </p:sp>
      <p:sp>
        <p:nvSpPr>
          <p:cNvPr id="792" name="Google Shape;792;p64"/>
          <p:cNvSpPr/>
          <p:nvPr/>
        </p:nvSpPr>
        <p:spPr>
          <a:xfrm>
            <a:off x="3095604" y="4429132"/>
            <a:ext cx="2681286"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structure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Improvement</a:t>
            </a:r>
            <a:endParaRPr/>
          </a:p>
        </p:txBody>
      </p:sp>
      <p:sp>
        <p:nvSpPr>
          <p:cNvPr id="793" name="Google Shape;793;p64"/>
          <p:cNvSpPr/>
          <p:nvPr/>
        </p:nvSpPr>
        <p:spPr>
          <a:xfrm>
            <a:off x="3381356" y="2500306"/>
            <a:ext cx="2286016" cy="766762"/>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Reverse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Engineering</a:t>
            </a:r>
            <a:endParaRPr/>
          </a:p>
        </p:txBody>
      </p:sp>
      <p:sp>
        <p:nvSpPr>
          <p:cNvPr id="794" name="Google Shape;794;p64"/>
          <p:cNvSpPr/>
          <p:nvPr/>
        </p:nvSpPr>
        <p:spPr>
          <a:xfrm>
            <a:off x="5024430" y="3657600"/>
            <a:ext cx="2428892" cy="914400"/>
          </a:xfrm>
          <a:prstGeom prst="ellipse">
            <a:avLst/>
          </a:prstGeom>
          <a:solidFill>
            <a:srgbClr val="C0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Modularization</a:t>
            </a:r>
            <a:endParaRPr/>
          </a:p>
        </p:txBody>
      </p:sp>
      <p:sp>
        <p:nvSpPr>
          <p:cNvPr id="795" name="Google Shape;795;p64"/>
          <p:cNvSpPr/>
          <p:nvPr/>
        </p:nvSpPr>
        <p:spPr>
          <a:xfrm>
            <a:off x="7739074" y="3662362"/>
            <a:ext cx="2171688" cy="909646"/>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Re-engineering</a:t>
            </a:r>
            <a:endParaRPr sz="1800">
              <a:solidFill>
                <a:schemeClr val="lt1"/>
              </a:solidFill>
              <a:latin typeface="Arial"/>
              <a:ea typeface="Arial"/>
              <a:cs typeface="Arial"/>
              <a:sym typeface="Arial"/>
            </a:endParaRPr>
          </a:p>
        </p:txBody>
      </p:sp>
      <p:cxnSp>
        <p:nvCxnSpPr>
          <p:cNvPr id="796" name="Google Shape;796;p64"/>
          <p:cNvCxnSpPr>
            <a:stCxn id="785" idx="2"/>
            <a:endCxn id="791" idx="0"/>
          </p:cNvCxnSpPr>
          <p:nvPr/>
        </p:nvCxnSpPr>
        <p:spPr>
          <a:xfrm>
            <a:off x="3131323" y="2436802"/>
            <a:ext cx="0" cy="992100"/>
          </a:xfrm>
          <a:prstGeom prst="straightConnector1">
            <a:avLst/>
          </a:prstGeom>
          <a:noFill/>
          <a:ln w="9525" cap="flat" cmpd="sng">
            <a:solidFill>
              <a:srgbClr val="5C5578"/>
            </a:solidFill>
            <a:prstDash val="solid"/>
            <a:round/>
            <a:headEnd type="none" w="sm" len="sm"/>
            <a:tailEnd type="stealth" w="med" len="med"/>
          </a:ln>
        </p:spPr>
      </p:cxnSp>
      <p:cxnSp>
        <p:nvCxnSpPr>
          <p:cNvPr id="797" name="Google Shape;797;p64"/>
          <p:cNvCxnSpPr>
            <a:stCxn id="791" idx="0"/>
            <a:endCxn id="793" idx="2"/>
          </p:cNvCxnSpPr>
          <p:nvPr/>
        </p:nvCxnSpPr>
        <p:spPr>
          <a:xfrm rot="10800000" flipH="1">
            <a:off x="3131323" y="2883600"/>
            <a:ext cx="249900" cy="545400"/>
          </a:xfrm>
          <a:prstGeom prst="straightConnector1">
            <a:avLst/>
          </a:prstGeom>
          <a:noFill/>
          <a:ln w="9525" cap="flat" cmpd="sng">
            <a:solidFill>
              <a:srgbClr val="5C5578"/>
            </a:solidFill>
            <a:prstDash val="solid"/>
            <a:round/>
            <a:headEnd type="none" w="sm" len="sm"/>
            <a:tailEnd type="stealth" w="med" len="med"/>
          </a:ln>
        </p:spPr>
      </p:cxnSp>
      <p:cxnSp>
        <p:nvCxnSpPr>
          <p:cNvPr id="798" name="Google Shape;798;p64"/>
          <p:cNvCxnSpPr>
            <a:stCxn id="791" idx="4"/>
            <a:endCxn id="792" idx="1"/>
          </p:cNvCxnSpPr>
          <p:nvPr/>
        </p:nvCxnSpPr>
        <p:spPr>
          <a:xfrm>
            <a:off x="3131323" y="4267200"/>
            <a:ext cx="357000" cy="295800"/>
          </a:xfrm>
          <a:prstGeom prst="straightConnector1">
            <a:avLst/>
          </a:prstGeom>
          <a:noFill/>
          <a:ln w="9525" cap="flat" cmpd="sng">
            <a:solidFill>
              <a:srgbClr val="5C5578"/>
            </a:solidFill>
            <a:prstDash val="solid"/>
            <a:round/>
            <a:headEnd type="none" w="sm" len="sm"/>
            <a:tailEnd type="stealth" w="med" len="med"/>
          </a:ln>
        </p:spPr>
      </p:cxnSp>
      <p:cxnSp>
        <p:nvCxnSpPr>
          <p:cNvPr id="799" name="Google Shape;799;p64"/>
          <p:cNvCxnSpPr>
            <a:stCxn id="793" idx="0"/>
            <a:endCxn id="787" idx="1"/>
          </p:cNvCxnSpPr>
          <p:nvPr/>
        </p:nvCxnSpPr>
        <p:spPr>
          <a:xfrm rot="10800000" flipH="1">
            <a:off x="4524364" y="2109106"/>
            <a:ext cx="1071600" cy="391200"/>
          </a:xfrm>
          <a:prstGeom prst="straightConnector1">
            <a:avLst/>
          </a:prstGeom>
          <a:noFill/>
          <a:ln w="9525" cap="flat" cmpd="sng">
            <a:solidFill>
              <a:srgbClr val="5C5578"/>
            </a:solidFill>
            <a:prstDash val="solid"/>
            <a:round/>
            <a:headEnd type="none" w="sm" len="sm"/>
            <a:tailEnd type="stealth" w="med" len="med"/>
          </a:ln>
        </p:spPr>
      </p:cxnSp>
      <p:cxnSp>
        <p:nvCxnSpPr>
          <p:cNvPr id="800" name="Google Shape;800;p64"/>
          <p:cNvCxnSpPr>
            <a:stCxn id="792" idx="4"/>
            <a:endCxn id="786" idx="1"/>
          </p:cNvCxnSpPr>
          <p:nvPr/>
        </p:nvCxnSpPr>
        <p:spPr>
          <a:xfrm>
            <a:off x="4436247" y="5343532"/>
            <a:ext cx="1016700" cy="337500"/>
          </a:xfrm>
          <a:prstGeom prst="straightConnector1">
            <a:avLst/>
          </a:prstGeom>
          <a:noFill/>
          <a:ln w="9525" cap="flat" cmpd="sng">
            <a:solidFill>
              <a:srgbClr val="5C5578"/>
            </a:solidFill>
            <a:prstDash val="solid"/>
            <a:round/>
            <a:headEnd type="none" w="sm" len="sm"/>
            <a:tailEnd type="stealth" w="med" len="med"/>
          </a:ln>
        </p:spPr>
      </p:cxnSp>
      <p:cxnSp>
        <p:nvCxnSpPr>
          <p:cNvPr id="801" name="Google Shape;801;p64"/>
          <p:cNvCxnSpPr>
            <a:stCxn id="787" idx="2"/>
            <a:endCxn id="794" idx="0"/>
          </p:cNvCxnSpPr>
          <p:nvPr/>
        </p:nvCxnSpPr>
        <p:spPr>
          <a:xfrm flipH="1">
            <a:off x="6238834" y="2432258"/>
            <a:ext cx="4800" cy="1225200"/>
          </a:xfrm>
          <a:prstGeom prst="straightConnector1">
            <a:avLst/>
          </a:prstGeom>
          <a:noFill/>
          <a:ln w="9525" cap="flat" cmpd="sng">
            <a:solidFill>
              <a:srgbClr val="5C5578"/>
            </a:solidFill>
            <a:prstDash val="solid"/>
            <a:round/>
            <a:headEnd type="none" w="sm" len="sm"/>
            <a:tailEnd type="stealth" w="med" len="med"/>
          </a:ln>
        </p:spPr>
      </p:cxnSp>
      <p:cxnSp>
        <p:nvCxnSpPr>
          <p:cNvPr id="802" name="Google Shape;802;p64"/>
          <p:cNvCxnSpPr>
            <a:stCxn id="786" idx="0"/>
            <a:endCxn id="794" idx="4"/>
          </p:cNvCxnSpPr>
          <p:nvPr/>
        </p:nvCxnSpPr>
        <p:spPr>
          <a:xfrm rot="10800000">
            <a:off x="6238834" y="4572127"/>
            <a:ext cx="4800" cy="785700"/>
          </a:xfrm>
          <a:prstGeom prst="straightConnector1">
            <a:avLst/>
          </a:prstGeom>
          <a:noFill/>
          <a:ln w="9525" cap="flat" cmpd="sng">
            <a:solidFill>
              <a:srgbClr val="5C5578"/>
            </a:solidFill>
            <a:prstDash val="solid"/>
            <a:round/>
            <a:headEnd type="none" w="sm" len="sm"/>
            <a:tailEnd type="stealth" w="med" len="med"/>
          </a:ln>
        </p:spPr>
      </p:cxnSp>
      <p:cxnSp>
        <p:nvCxnSpPr>
          <p:cNvPr id="803" name="Google Shape;803;p64"/>
          <p:cNvCxnSpPr>
            <a:stCxn id="794" idx="7"/>
            <a:endCxn id="788" idx="2"/>
          </p:cNvCxnSpPr>
          <p:nvPr/>
        </p:nvCxnSpPr>
        <p:spPr>
          <a:xfrm rot="10800000" flipH="1">
            <a:off x="7097619" y="2436711"/>
            <a:ext cx="732000" cy="1354800"/>
          </a:xfrm>
          <a:prstGeom prst="straightConnector1">
            <a:avLst/>
          </a:prstGeom>
          <a:noFill/>
          <a:ln w="9525" cap="flat" cmpd="sng">
            <a:solidFill>
              <a:srgbClr val="5C5578"/>
            </a:solidFill>
            <a:prstDash val="solid"/>
            <a:round/>
            <a:headEnd type="none" w="sm" len="sm"/>
            <a:tailEnd type="stealth" w="med" len="med"/>
          </a:ln>
        </p:spPr>
      </p:cxnSp>
      <p:cxnSp>
        <p:nvCxnSpPr>
          <p:cNvPr id="804" name="Google Shape;804;p64"/>
          <p:cNvCxnSpPr>
            <a:stCxn id="788" idx="2"/>
            <a:endCxn id="795" idx="0"/>
          </p:cNvCxnSpPr>
          <p:nvPr/>
        </p:nvCxnSpPr>
        <p:spPr>
          <a:xfrm>
            <a:off x="7829552" y="2436802"/>
            <a:ext cx="995400" cy="1225500"/>
          </a:xfrm>
          <a:prstGeom prst="straightConnector1">
            <a:avLst/>
          </a:prstGeom>
          <a:noFill/>
          <a:ln w="9525" cap="flat" cmpd="sng">
            <a:solidFill>
              <a:srgbClr val="5C5578"/>
            </a:solidFill>
            <a:prstDash val="solid"/>
            <a:round/>
            <a:headEnd type="none" w="sm" len="sm"/>
            <a:tailEnd type="stealth" w="med" len="med"/>
          </a:ln>
        </p:spPr>
      </p:cxnSp>
      <p:cxnSp>
        <p:nvCxnSpPr>
          <p:cNvPr id="805" name="Google Shape;805;p64"/>
          <p:cNvCxnSpPr>
            <a:stCxn id="795" idx="4"/>
            <a:endCxn id="789" idx="0"/>
          </p:cNvCxnSpPr>
          <p:nvPr/>
        </p:nvCxnSpPr>
        <p:spPr>
          <a:xfrm>
            <a:off x="8824918" y="4572008"/>
            <a:ext cx="0" cy="785700"/>
          </a:xfrm>
          <a:prstGeom prst="straightConnector1">
            <a:avLst/>
          </a:prstGeom>
          <a:noFill/>
          <a:ln w="9525" cap="flat" cmpd="sng">
            <a:solidFill>
              <a:srgbClr val="5C5578"/>
            </a:solidFill>
            <a:prstDash val="solid"/>
            <a:round/>
            <a:headEnd type="none" w="sm" len="sm"/>
            <a:tailEnd type="stealth" w="med" len="med"/>
          </a:ln>
        </p:spPr>
      </p:cxnSp>
      <p:cxnSp>
        <p:nvCxnSpPr>
          <p:cNvPr id="806" name="Google Shape;806;p64"/>
          <p:cNvCxnSpPr>
            <a:stCxn id="790" idx="2"/>
            <a:endCxn id="795" idx="0"/>
          </p:cNvCxnSpPr>
          <p:nvPr/>
        </p:nvCxnSpPr>
        <p:spPr>
          <a:xfrm flipH="1">
            <a:off x="8825029" y="2436802"/>
            <a:ext cx="521400" cy="1225500"/>
          </a:xfrm>
          <a:prstGeom prst="straightConnector1">
            <a:avLst/>
          </a:prstGeom>
          <a:noFill/>
          <a:ln w="9525" cap="flat" cmpd="sng">
            <a:solidFill>
              <a:srgbClr val="5C5578"/>
            </a:solidFill>
            <a:prstDash val="solid"/>
            <a:round/>
            <a:headEnd type="none" w="sm" len="sm"/>
            <a:tailEnd type="stealth"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5"/>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812" name="Google Shape;812;p65" descr="http://www.typohosting.nl/fileadmin/afbeeldingen/modules.jpg"/>
          <p:cNvPicPr preferRelativeResize="0"/>
          <p:nvPr/>
        </p:nvPicPr>
        <p:blipFill rotWithShape="1">
          <a:blip r:embed="rId3">
            <a:alphaModFix/>
          </a:blip>
          <a:srcRect/>
          <a:stretch/>
        </p:blipFill>
        <p:spPr>
          <a:xfrm>
            <a:off x="6953256" y="3286124"/>
            <a:ext cx="2714644" cy="2606058"/>
          </a:xfrm>
          <a:prstGeom prst="rect">
            <a:avLst/>
          </a:prstGeom>
          <a:noFill/>
          <a:ln>
            <a:noFill/>
          </a:ln>
        </p:spPr>
      </p:pic>
      <p:sp>
        <p:nvSpPr>
          <p:cNvPr id="813" name="Google Shape;813;p65"/>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Program Modularization</a:t>
            </a:r>
            <a:endParaRPr sz="2000" b="1">
              <a:solidFill>
                <a:srgbClr val="C00000"/>
              </a:solidFill>
              <a:latin typeface="Comic Sans MS"/>
              <a:ea typeface="Comic Sans MS"/>
              <a:cs typeface="Comic Sans MS"/>
              <a:sym typeface="Comic Sans MS"/>
            </a:endParaRPr>
          </a:p>
        </p:txBody>
      </p:sp>
      <p:sp>
        <p:nvSpPr>
          <p:cNvPr id="814" name="Google Shape;814;p65"/>
          <p:cNvSpPr txBox="1"/>
          <p:nvPr/>
        </p:nvSpPr>
        <p:spPr>
          <a:xfrm>
            <a:off x="2952728" y="2285992"/>
            <a:ext cx="4071966"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Group related parts</a:t>
            </a:r>
            <a:endParaRPr sz="2500" b="1">
              <a:solidFill>
                <a:srgbClr val="32324C"/>
              </a:solidFill>
              <a:latin typeface="Comic Sans MS"/>
              <a:ea typeface="Comic Sans MS"/>
              <a:cs typeface="Comic Sans MS"/>
              <a:sym typeface="Comic Sans MS"/>
            </a:endParaRPr>
          </a:p>
        </p:txBody>
      </p:sp>
      <p:sp>
        <p:nvSpPr>
          <p:cNvPr id="815" name="Google Shape;815;p65"/>
          <p:cNvSpPr txBox="1"/>
          <p:nvPr/>
        </p:nvSpPr>
        <p:spPr>
          <a:xfrm>
            <a:off x="2952728" y="3180575"/>
            <a:ext cx="4071966"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Remove redundancy</a:t>
            </a:r>
            <a:endParaRPr sz="2500" b="1">
              <a:solidFill>
                <a:srgbClr val="32324C"/>
              </a:solidFill>
              <a:latin typeface="Comic Sans MS"/>
              <a:ea typeface="Comic Sans MS"/>
              <a:cs typeface="Comic Sans MS"/>
              <a:sym typeface="Comic Sans MS"/>
            </a:endParaRPr>
          </a:p>
        </p:txBody>
      </p:sp>
      <p:sp>
        <p:nvSpPr>
          <p:cNvPr id="816" name="Google Shape;816;p6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4">
                                            <p:txEl>
                                              <p:pRg st="0" end="0"/>
                                            </p:txEl>
                                          </p:spTgt>
                                        </p:tgtEl>
                                        <p:attrNameLst>
                                          <p:attrName>style.visibility</p:attrName>
                                        </p:attrNameLst>
                                      </p:cBhvr>
                                      <p:to>
                                        <p:strVal val="visible"/>
                                      </p:to>
                                    </p:set>
                                    <p:animEffect transition="in" filter="fade">
                                      <p:cBhvr>
                                        <p:cTn id="7" dur="500"/>
                                        <p:tgtEl>
                                          <p:spTgt spid="8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5">
                                            <p:txEl>
                                              <p:pRg st="0" end="0"/>
                                            </p:txEl>
                                          </p:spTgt>
                                        </p:tgtEl>
                                        <p:attrNameLst>
                                          <p:attrName>style.visibility</p:attrName>
                                        </p:attrNameLst>
                                      </p:cBhvr>
                                      <p:to>
                                        <p:strVal val="visible"/>
                                      </p:to>
                                    </p:set>
                                    <p:animEffect transition="in" filter="fade">
                                      <p:cBhvr>
                                        <p:cTn id="12" dur="500"/>
                                        <p:tgtEl>
                                          <p:spTgt spid="8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66"/>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pic>
        <p:nvPicPr>
          <p:cNvPr id="823" name="Google Shape;823;p66" descr="http://www.typohosting.nl/fileadmin/afbeeldingen/modules.jpg"/>
          <p:cNvPicPr preferRelativeResize="0"/>
          <p:nvPr/>
        </p:nvPicPr>
        <p:blipFill rotWithShape="1">
          <a:blip r:embed="rId3">
            <a:alphaModFix/>
          </a:blip>
          <a:srcRect/>
          <a:stretch/>
        </p:blipFill>
        <p:spPr>
          <a:xfrm>
            <a:off x="6953256" y="3286124"/>
            <a:ext cx="2714644" cy="2606058"/>
          </a:xfrm>
          <a:prstGeom prst="rect">
            <a:avLst/>
          </a:prstGeom>
          <a:noFill/>
          <a:ln>
            <a:noFill/>
          </a:ln>
        </p:spPr>
      </p:pic>
      <p:sp>
        <p:nvSpPr>
          <p:cNvPr id="824" name="Google Shape;824;p66"/>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Program Modularization</a:t>
            </a:r>
            <a:endParaRPr sz="2000" b="1">
              <a:solidFill>
                <a:srgbClr val="C00000"/>
              </a:solidFill>
              <a:latin typeface="Comic Sans MS"/>
              <a:ea typeface="Comic Sans MS"/>
              <a:cs typeface="Comic Sans MS"/>
              <a:sym typeface="Comic Sans MS"/>
            </a:endParaRPr>
          </a:p>
        </p:txBody>
      </p:sp>
      <p:sp>
        <p:nvSpPr>
          <p:cNvPr id="825" name="Google Shape;825;p66"/>
          <p:cNvSpPr txBox="1"/>
          <p:nvPr/>
        </p:nvSpPr>
        <p:spPr>
          <a:xfrm>
            <a:off x="2952728" y="2285992"/>
            <a:ext cx="5000660" cy="6694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Architectural transformation</a:t>
            </a:r>
            <a:endParaRPr sz="2500" b="1">
              <a:solidFill>
                <a:srgbClr val="32324C"/>
              </a:solidFill>
              <a:latin typeface="Comic Sans MS"/>
              <a:ea typeface="Comic Sans MS"/>
              <a:cs typeface="Comic Sans MS"/>
              <a:sym typeface="Comic Sans MS"/>
            </a:endParaRPr>
          </a:p>
        </p:txBody>
      </p:sp>
      <p:sp>
        <p:nvSpPr>
          <p:cNvPr id="826" name="Google Shape;826;p66"/>
          <p:cNvSpPr txBox="1"/>
          <p:nvPr/>
        </p:nvSpPr>
        <p:spPr>
          <a:xfrm>
            <a:off x="2952728" y="3180575"/>
            <a:ext cx="4071966" cy="18235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a:solidFill>
                  <a:srgbClr val="32324C"/>
                </a:solidFill>
                <a:latin typeface="Comic Sans MS"/>
                <a:ea typeface="Comic Sans MS"/>
                <a:cs typeface="Comic Sans MS"/>
                <a:sym typeface="Comic Sans MS"/>
              </a:rPr>
              <a:t>E.g. centralized system run on distributed platform</a:t>
            </a:r>
            <a:endParaRPr sz="2500" b="1">
              <a:solidFill>
                <a:srgbClr val="32324C"/>
              </a:solidFill>
              <a:latin typeface="Comic Sans MS"/>
              <a:ea typeface="Comic Sans MS"/>
              <a:cs typeface="Comic Sans MS"/>
              <a:sym typeface="Comic Sans MS"/>
            </a:endParaRPr>
          </a:p>
        </p:txBody>
      </p:sp>
      <p:sp>
        <p:nvSpPr>
          <p:cNvPr id="827" name="Google Shape;827;p6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5">
                                            <p:txEl>
                                              <p:pRg st="0" end="0"/>
                                            </p:txEl>
                                          </p:spTgt>
                                        </p:tgtEl>
                                        <p:attrNameLst>
                                          <p:attrName>style.visibility</p:attrName>
                                        </p:attrNameLst>
                                      </p:cBhvr>
                                      <p:to>
                                        <p:strVal val="visible"/>
                                      </p:to>
                                    </p:set>
                                    <p:animEffect transition="in" filter="fade">
                                      <p:cBhvr>
                                        <p:cTn id="7" dur="500"/>
                                        <p:tgtEl>
                                          <p:spTgt spid="8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6">
                                            <p:txEl>
                                              <p:pRg st="0" end="0"/>
                                            </p:txEl>
                                          </p:spTgt>
                                        </p:tgtEl>
                                        <p:attrNameLst>
                                          <p:attrName>style.visibility</p:attrName>
                                        </p:attrNameLst>
                                      </p:cBhvr>
                                      <p:to>
                                        <p:strVal val="visible"/>
                                      </p:to>
                                    </p:set>
                                    <p:animEffect transition="in" filter="fade">
                                      <p:cBhvr>
                                        <p:cTn id="12" dur="500"/>
                                        <p:tgtEl>
                                          <p:spTgt spid="8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67"/>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The Re-engineering Process </a:t>
            </a:r>
            <a:endParaRPr/>
          </a:p>
        </p:txBody>
      </p:sp>
      <p:sp>
        <p:nvSpPr>
          <p:cNvPr id="833" name="Google Shape;833;p6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
        <p:nvSpPr>
          <p:cNvPr id="834" name="Google Shape;834;p67"/>
          <p:cNvSpPr txBox="1"/>
          <p:nvPr/>
        </p:nvSpPr>
        <p:spPr>
          <a:xfrm>
            <a:off x="2452662" y="1785927"/>
            <a:ext cx="1357322"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Program </a:t>
            </a:r>
            <a:endParaRPr/>
          </a:p>
        </p:txBody>
      </p:sp>
      <p:sp>
        <p:nvSpPr>
          <p:cNvPr id="835" name="Google Shape;835;p67"/>
          <p:cNvSpPr txBox="1"/>
          <p:nvPr/>
        </p:nvSpPr>
        <p:spPr>
          <a:xfrm>
            <a:off x="5453058" y="5357827"/>
            <a:ext cx="1581152"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Structured Program </a:t>
            </a:r>
            <a:endParaRPr/>
          </a:p>
        </p:txBody>
      </p:sp>
      <p:sp>
        <p:nvSpPr>
          <p:cNvPr id="836" name="Google Shape;836;p67"/>
          <p:cNvSpPr txBox="1"/>
          <p:nvPr/>
        </p:nvSpPr>
        <p:spPr>
          <a:xfrm>
            <a:off x="5595934" y="1785927"/>
            <a:ext cx="1295400"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Program Document</a:t>
            </a:r>
            <a:endParaRPr sz="1800">
              <a:solidFill>
                <a:srgbClr val="5F4315"/>
              </a:solidFill>
              <a:latin typeface="Arial"/>
              <a:ea typeface="Arial"/>
              <a:cs typeface="Arial"/>
              <a:sym typeface="Arial"/>
            </a:endParaRPr>
          </a:p>
        </p:txBody>
      </p:sp>
      <p:sp>
        <p:nvSpPr>
          <p:cNvPr id="837" name="Google Shape;837;p67"/>
          <p:cNvSpPr txBox="1"/>
          <p:nvPr/>
        </p:nvSpPr>
        <p:spPr>
          <a:xfrm>
            <a:off x="7024694" y="1785927"/>
            <a:ext cx="160971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Modularized Program </a:t>
            </a:r>
            <a:endParaRPr/>
          </a:p>
        </p:txBody>
      </p:sp>
      <p:sp>
        <p:nvSpPr>
          <p:cNvPr id="838" name="Google Shape;838;p67"/>
          <p:cNvSpPr txBox="1"/>
          <p:nvPr/>
        </p:nvSpPr>
        <p:spPr>
          <a:xfrm>
            <a:off x="7910538" y="5357827"/>
            <a:ext cx="1828800"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Re-engineered Data </a:t>
            </a:r>
            <a:endParaRPr/>
          </a:p>
        </p:txBody>
      </p:sp>
      <p:sp>
        <p:nvSpPr>
          <p:cNvPr id="839" name="Google Shape;839;p67"/>
          <p:cNvSpPr txBox="1"/>
          <p:nvPr/>
        </p:nvSpPr>
        <p:spPr>
          <a:xfrm>
            <a:off x="8739206" y="1785927"/>
            <a:ext cx="121444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Data </a:t>
            </a:r>
            <a:endParaRPr/>
          </a:p>
        </p:txBody>
      </p:sp>
      <p:sp>
        <p:nvSpPr>
          <p:cNvPr id="840" name="Google Shape;840;p67"/>
          <p:cNvSpPr/>
          <p:nvPr/>
        </p:nvSpPr>
        <p:spPr>
          <a:xfrm>
            <a:off x="2238348" y="3429000"/>
            <a:ext cx="1785950" cy="8382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Source code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translation </a:t>
            </a:r>
            <a:endParaRPr/>
          </a:p>
        </p:txBody>
      </p:sp>
      <p:sp>
        <p:nvSpPr>
          <p:cNvPr id="841" name="Google Shape;841;p67"/>
          <p:cNvSpPr/>
          <p:nvPr/>
        </p:nvSpPr>
        <p:spPr>
          <a:xfrm>
            <a:off x="3095604" y="4429132"/>
            <a:ext cx="2681286"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structure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Improvement</a:t>
            </a:r>
            <a:endParaRPr/>
          </a:p>
        </p:txBody>
      </p:sp>
      <p:sp>
        <p:nvSpPr>
          <p:cNvPr id="842" name="Google Shape;842;p67"/>
          <p:cNvSpPr/>
          <p:nvPr/>
        </p:nvSpPr>
        <p:spPr>
          <a:xfrm>
            <a:off x="3381356" y="2500306"/>
            <a:ext cx="2286016" cy="766762"/>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Reverse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Engineering</a:t>
            </a:r>
            <a:endParaRPr/>
          </a:p>
        </p:txBody>
      </p:sp>
      <p:sp>
        <p:nvSpPr>
          <p:cNvPr id="843" name="Google Shape;843;p67"/>
          <p:cNvSpPr/>
          <p:nvPr/>
        </p:nvSpPr>
        <p:spPr>
          <a:xfrm>
            <a:off x="5024430" y="3657600"/>
            <a:ext cx="2428892"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Modularization</a:t>
            </a:r>
            <a:endParaRPr/>
          </a:p>
        </p:txBody>
      </p:sp>
      <p:sp>
        <p:nvSpPr>
          <p:cNvPr id="844" name="Google Shape;844;p67"/>
          <p:cNvSpPr/>
          <p:nvPr/>
        </p:nvSpPr>
        <p:spPr>
          <a:xfrm>
            <a:off x="7739074" y="3662362"/>
            <a:ext cx="2171688" cy="909646"/>
          </a:xfrm>
          <a:prstGeom prst="ellipse">
            <a:avLst/>
          </a:prstGeom>
          <a:solidFill>
            <a:srgbClr val="C0000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Re-engineering</a:t>
            </a:r>
            <a:endParaRPr sz="1800">
              <a:solidFill>
                <a:schemeClr val="lt1"/>
              </a:solidFill>
              <a:latin typeface="Arial"/>
              <a:ea typeface="Arial"/>
              <a:cs typeface="Arial"/>
              <a:sym typeface="Arial"/>
            </a:endParaRPr>
          </a:p>
        </p:txBody>
      </p:sp>
      <p:cxnSp>
        <p:nvCxnSpPr>
          <p:cNvPr id="845" name="Google Shape;845;p67"/>
          <p:cNvCxnSpPr>
            <a:stCxn id="834" idx="2"/>
            <a:endCxn id="840" idx="0"/>
          </p:cNvCxnSpPr>
          <p:nvPr/>
        </p:nvCxnSpPr>
        <p:spPr>
          <a:xfrm>
            <a:off x="3131323" y="2436802"/>
            <a:ext cx="0" cy="992100"/>
          </a:xfrm>
          <a:prstGeom prst="straightConnector1">
            <a:avLst/>
          </a:prstGeom>
          <a:noFill/>
          <a:ln w="9525" cap="flat" cmpd="sng">
            <a:solidFill>
              <a:srgbClr val="5C5578"/>
            </a:solidFill>
            <a:prstDash val="solid"/>
            <a:round/>
            <a:headEnd type="none" w="sm" len="sm"/>
            <a:tailEnd type="stealth" w="med" len="med"/>
          </a:ln>
        </p:spPr>
      </p:cxnSp>
      <p:cxnSp>
        <p:nvCxnSpPr>
          <p:cNvPr id="846" name="Google Shape;846;p67"/>
          <p:cNvCxnSpPr>
            <a:stCxn id="840" idx="0"/>
            <a:endCxn id="842" idx="2"/>
          </p:cNvCxnSpPr>
          <p:nvPr/>
        </p:nvCxnSpPr>
        <p:spPr>
          <a:xfrm rot="10800000" flipH="1">
            <a:off x="3131323" y="2883600"/>
            <a:ext cx="249900" cy="545400"/>
          </a:xfrm>
          <a:prstGeom prst="straightConnector1">
            <a:avLst/>
          </a:prstGeom>
          <a:noFill/>
          <a:ln w="9525" cap="flat" cmpd="sng">
            <a:solidFill>
              <a:srgbClr val="5C5578"/>
            </a:solidFill>
            <a:prstDash val="solid"/>
            <a:round/>
            <a:headEnd type="none" w="sm" len="sm"/>
            <a:tailEnd type="stealth" w="med" len="med"/>
          </a:ln>
        </p:spPr>
      </p:cxnSp>
      <p:cxnSp>
        <p:nvCxnSpPr>
          <p:cNvPr id="847" name="Google Shape;847;p67"/>
          <p:cNvCxnSpPr>
            <a:stCxn id="840" idx="4"/>
            <a:endCxn id="841" idx="1"/>
          </p:cNvCxnSpPr>
          <p:nvPr/>
        </p:nvCxnSpPr>
        <p:spPr>
          <a:xfrm>
            <a:off x="3131323" y="4267200"/>
            <a:ext cx="357000" cy="295800"/>
          </a:xfrm>
          <a:prstGeom prst="straightConnector1">
            <a:avLst/>
          </a:prstGeom>
          <a:noFill/>
          <a:ln w="9525" cap="flat" cmpd="sng">
            <a:solidFill>
              <a:srgbClr val="5C5578"/>
            </a:solidFill>
            <a:prstDash val="solid"/>
            <a:round/>
            <a:headEnd type="none" w="sm" len="sm"/>
            <a:tailEnd type="stealth" w="med" len="med"/>
          </a:ln>
        </p:spPr>
      </p:cxnSp>
      <p:cxnSp>
        <p:nvCxnSpPr>
          <p:cNvPr id="848" name="Google Shape;848;p67"/>
          <p:cNvCxnSpPr>
            <a:stCxn id="842" idx="0"/>
            <a:endCxn id="836" idx="1"/>
          </p:cNvCxnSpPr>
          <p:nvPr/>
        </p:nvCxnSpPr>
        <p:spPr>
          <a:xfrm rot="10800000" flipH="1">
            <a:off x="4524364" y="2109106"/>
            <a:ext cx="1071600" cy="391200"/>
          </a:xfrm>
          <a:prstGeom prst="straightConnector1">
            <a:avLst/>
          </a:prstGeom>
          <a:noFill/>
          <a:ln w="9525" cap="flat" cmpd="sng">
            <a:solidFill>
              <a:srgbClr val="5C5578"/>
            </a:solidFill>
            <a:prstDash val="solid"/>
            <a:round/>
            <a:headEnd type="none" w="sm" len="sm"/>
            <a:tailEnd type="stealth" w="med" len="med"/>
          </a:ln>
        </p:spPr>
      </p:cxnSp>
      <p:cxnSp>
        <p:nvCxnSpPr>
          <p:cNvPr id="849" name="Google Shape;849;p67"/>
          <p:cNvCxnSpPr>
            <a:stCxn id="841" idx="4"/>
            <a:endCxn id="835" idx="1"/>
          </p:cNvCxnSpPr>
          <p:nvPr/>
        </p:nvCxnSpPr>
        <p:spPr>
          <a:xfrm>
            <a:off x="4436247" y="5343532"/>
            <a:ext cx="1016700" cy="337500"/>
          </a:xfrm>
          <a:prstGeom prst="straightConnector1">
            <a:avLst/>
          </a:prstGeom>
          <a:noFill/>
          <a:ln w="9525" cap="flat" cmpd="sng">
            <a:solidFill>
              <a:srgbClr val="5C5578"/>
            </a:solidFill>
            <a:prstDash val="solid"/>
            <a:round/>
            <a:headEnd type="none" w="sm" len="sm"/>
            <a:tailEnd type="stealth" w="med" len="med"/>
          </a:ln>
        </p:spPr>
      </p:cxnSp>
      <p:cxnSp>
        <p:nvCxnSpPr>
          <p:cNvPr id="850" name="Google Shape;850;p67"/>
          <p:cNvCxnSpPr>
            <a:stCxn id="836" idx="2"/>
            <a:endCxn id="843" idx="0"/>
          </p:cNvCxnSpPr>
          <p:nvPr/>
        </p:nvCxnSpPr>
        <p:spPr>
          <a:xfrm flipH="1">
            <a:off x="6238834" y="2432258"/>
            <a:ext cx="4800" cy="1225200"/>
          </a:xfrm>
          <a:prstGeom prst="straightConnector1">
            <a:avLst/>
          </a:prstGeom>
          <a:noFill/>
          <a:ln w="9525" cap="flat" cmpd="sng">
            <a:solidFill>
              <a:srgbClr val="5C5578"/>
            </a:solidFill>
            <a:prstDash val="solid"/>
            <a:round/>
            <a:headEnd type="none" w="sm" len="sm"/>
            <a:tailEnd type="stealth" w="med" len="med"/>
          </a:ln>
        </p:spPr>
      </p:cxnSp>
      <p:cxnSp>
        <p:nvCxnSpPr>
          <p:cNvPr id="851" name="Google Shape;851;p67"/>
          <p:cNvCxnSpPr>
            <a:stCxn id="835" idx="0"/>
            <a:endCxn id="843" idx="4"/>
          </p:cNvCxnSpPr>
          <p:nvPr/>
        </p:nvCxnSpPr>
        <p:spPr>
          <a:xfrm rot="10800000">
            <a:off x="6238834" y="4572127"/>
            <a:ext cx="4800" cy="785700"/>
          </a:xfrm>
          <a:prstGeom prst="straightConnector1">
            <a:avLst/>
          </a:prstGeom>
          <a:noFill/>
          <a:ln w="9525" cap="flat" cmpd="sng">
            <a:solidFill>
              <a:srgbClr val="5C5578"/>
            </a:solidFill>
            <a:prstDash val="solid"/>
            <a:round/>
            <a:headEnd type="none" w="sm" len="sm"/>
            <a:tailEnd type="stealth" w="med" len="med"/>
          </a:ln>
        </p:spPr>
      </p:cxnSp>
      <p:cxnSp>
        <p:nvCxnSpPr>
          <p:cNvPr id="852" name="Google Shape;852;p67"/>
          <p:cNvCxnSpPr>
            <a:stCxn id="843" idx="7"/>
            <a:endCxn id="837" idx="2"/>
          </p:cNvCxnSpPr>
          <p:nvPr/>
        </p:nvCxnSpPr>
        <p:spPr>
          <a:xfrm rot="10800000" flipH="1">
            <a:off x="7097619" y="2436711"/>
            <a:ext cx="732000" cy="1354800"/>
          </a:xfrm>
          <a:prstGeom prst="straightConnector1">
            <a:avLst/>
          </a:prstGeom>
          <a:noFill/>
          <a:ln w="9525" cap="flat" cmpd="sng">
            <a:solidFill>
              <a:srgbClr val="5C5578"/>
            </a:solidFill>
            <a:prstDash val="solid"/>
            <a:round/>
            <a:headEnd type="none" w="sm" len="sm"/>
            <a:tailEnd type="stealth" w="med" len="med"/>
          </a:ln>
        </p:spPr>
      </p:cxnSp>
      <p:cxnSp>
        <p:nvCxnSpPr>
          <p:cNvPr id="853" name="Google Shape;853;p67"/>
          <p:cNvCxnSpPr>
            <a:stCxn id="837" idx="2"/>
            <a:endCxn id="844" idx="0"/>
          </p:cNvCxnSpPr>
          <p:nvPr/>
        </p:nvCxnSpPr>
        <p:spPr>
          <a:xfrm>
            <a:off x="7829552" y="2436802"/>
            <a:ext cx="995400" cy="1225500"/>
          </a:xfrm>
          <a:prstGeom prst="straightConnector1">
            <a:avLst/>
          </a:prstGeom>
          <a:noFill/>
          <a:ln w="9525" cap="flat" cmpd="sng">
            <a:solidFill>
              <a:srgbClr val="5C5578"/>
            </a:solidFill>
            <a:prstDash val="solid"/>
            <a:round/>
            <a:headEnd type="none" w="sm" len="sm"/>
            <a:tailEnd type="stealth" w="med" len="med"/>
          </a:ln>
        </p:spPr>
      </p:cxnSp>
      <p:cxnSp>
        <p:nvCxnSpPr>
          <p:cNvPr id="854" name="Google Shape;854;p67"/>
          <p:cNvCxnSpPr>
            <a:stCxn id="844" idx="4"/>
            <a:endCxn id="838" idx="0"/>
          </p:cNvCxnSpPr>
          <p:nvPr/>
        </p:nvCxnSpPr>
        <p:spPr>
          <a:xfrm>
            <a:off x="8824918" y="4572008"/>
            <a:ext cx="0" cy="785700"/>
          </a:xfrm>
          <a:prstGeom prst="straightConnector1">
            <a:avLst/>
          </a:prstGeom>
          <a:noFill/>
          <a:ln w="9525" cap="flat" cmpd="sng">
            <a:solidFill>
              <a:srgbClr val="5C5578"/>
            </a:solidFill>
            <a:prstDash val="solid"/>
            <a:round/>
            <a:headEnd type="none" w="sm" len="sm"/>
            <a:tailEnd type="stealth" w="med" len="med"/>
          </a:ln>
        </p:spPr>
      </p:cxnSp>
      <p:cxnSp>
        <p:nvCxnSpPr>
          <p:cNvPr id="855" name="Google Shape;855;p67"/>
          <p:cNvCxnSpPr>
            <a:stCxn id="839" idx="2"/>
            <a:endCxn id="844" idx="0"/>
          </p:cNvCxnSpPr>
          <p:nvPr/>
        </p:nvCxnSpPr>
        <p:spPr>
          <a:xfrm flipH="1">
            <a:off x="8825029" y="2436802"/>
            <a:ext cx="521400" cy="1225500"/>
          </a:xfrm>
          <a:prstGeom prst="straightConnector1">
            <a:avLst/>
          </a:prstGeom>
          <a:noFill/>
          <a:ln w="9525" cap="flat" cmpd="sng">
            <a:solidFill>
              <a:srgbClr val="5C5578"/>
            </a:solidFill>
            <a:prstDash val="solid"/>
            <a:round/>
            <a:headEnd type="none" w="sm" len="sm"/>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0" name="Google Shape;860;p68"/>
          <p:cNvSpPr txBox="1">
            <a:spLocks noGrp="1"/>
          </p:cNvSpPr>
          <p:nvPr>
            <p:ph type="title"/>
          </p:nvPr>
        </p:nvSpPr>
        <p:spPr>
          <a:xfrm>
            <a:off x="1219201" y="838200"/>
            <a:ext cx="9749400"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Software Re-engineering Process</a:t>
            </a:r>
            <a:br>
              <a:rPr lang="en-US" sz="2800"/>
            </a:br>
            <a:r>
              <a:rPr lang="en-US" sz="2800"/>
              <a:t>5. Data Re-engineering</a:t>
            </a:r>
            <a:endParaRPr sz="2800"/>
          </a:p>
        </p:txBody>
      </p:sp>
      <p:sp>
        <p:nvSpPr>
          <p:cNvPr id="861" name="Google Shape;861;p68"/>
          <p:cNvSpPr txBox="1">
            <a:spLocks noGrp="1"/>
          </p:cNvSpPr>
          <p:nvPr>
            <p:ph type="body" idx="1"/>
          </p:nvPr>
        </p:nvSpPr>
        <p:spPr>
          <a:xfrm>
            <a:off x="1219201" y="1905000"/>
            <a:ext cx="9749400" cy="3886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F1F2E"/>
              </a:buClr>
              <a:buSzPts val="2000"/>
              <a:buFont typeface="Century Gothic"/>
              <a:buChar char="•"/>
            </a:pPr>
            <a:r>
              <a:rPr lang="en-US" sz="2000"/>
              <a:t>How to re-engineer? (refer diagram)</a:t>
            </a:r>
            <a:endParaRPr/>
          </a:p>
          <a:p>
            <a:pPr marL="342900" lvl="0" indent="-342900" algn="just" rtl="0">
              <a:spcBef>
                <a:spcPts val="400"/>
              </a:spcBef>
              <a:spcAft>
                <a:spcPts val="0"/>
              </a:spcAft>
              <a:buClr>
                <a:srgbClr val="1F1F2E"/>
              </a:buClr>
              <a:buSzPts val="2000"/>
              <a:buFont typeface="Century Gothic"/>
              <a:buChar char="•"/>
            </a:pPr>
            <a:r>
              <a:rPr lang="en-US" sz="2000"/>
              <a:t>Some of the problems (b4 data re-engineering) with data which can arise in legacy systems made up of several cooperating programs are: -</a:t>
            </a:r>
            <a:endParaRPr/>
          </a:p>
          <a:p>
            <a:pPr marL="742950" lvl="1" indent="-285750" algn="just" rtl="0">
              <a:spcBef>
                <a:spcPts val="400"/>
              </a:spcBef>
              <a:spcAft>
                <a:spcPts val="0"/>
              </a:spcAft>
              <a:buClr>
                <a:srgbClr val="1F1F2E"/>
              </a:buClr>
              <a:buSzPts val="2000"/>
              <a:buFont typeface="Century Gothic"/>
              <a:buChar char="–"/>
            </a:pPr>
            <a:r>
              <a:rPr lang="en-US" sz="2000"/>
              <a:t>data naming (for files/attributes) problems</a:t>
            </a:r>
            <a:endParaRPr/>
          </a:p>
          <a:p>
            <a:pPr marL="742950" lvl="1" indent="-285750" algn="just" rtl="0">
              <a:spcBef>
                <a:spcPts val="400"/>
              </a:spcBef>
              <a:spcAft>
                <a:spcPts val="0"/>
              </a:spcAft>
              <a:buClr>
                <a:srgbClr val="1F1F2E"/>
              </a:buClr>
              <a:buSzPts val="2000"/>
              <a:buFont typeface="Century Gothic"/>
              <a:buChar char="–"/>
            </a:pPr>
            <a:r>
              <a:rPr lang="en-US" sz="2000"/>
              <a:t>field length problems: assigned diff length in diff program!</a:t>
            </a:r>
            <a:endParaRPr/>
          </a:p>
          <a:p>
            <a:pPr marL="742950" lvl="1" indent="-285750" algn="just" rtl="0">
              <a:spcBef>
                <a:spcPts val="400"/>
              </a:spcBef>
              <a:spcAft>
                <a:spcPts val="0"/>
              </a:spcAft>
              <a:buClr>
                <a:srgbClr val="1F1F2E"/>
              </a:buClr>
              <a:buSzPts val="2000"/>
              <a:buFont typeface="Century Gothic"/>
              <a:buChar char="–"/>
            </a:pPr>
            <a:r>
              <a:rPr lang="en-US" sz="2000"/>
              <a:t>record organization problems : same entity may be org differently in diff programs, e.g. COBOL language. </a:t>
            </a:r>
            <a:endParaRPr/>
          </a:p>
          <a:p>
            <a:pPr marL="742950" lvl="1" indent="-285750" algn="just" rtl="0">
              <a:spcBef>
                <a:spcPts val="400"/>
              </a:spcBef>
              <a:spcAft>
                <a:spcPts val="0"/>
              </a:spcAft>
              <a:buClr>
                <a:srgbClr val="1F1F2E"/>
              </a:buClr>
              <a:buSzPts val="2000"/>
              <a:buFont typeface="Century Gothic"/>
              <a:buChar char="–"/>
            </a:pPr>
            <a:r>
              <a:rPr lang="en-US" sz="2000"/>
              <a:t>hard-coded literals/values: such as tax rate</a:t>
            </a:r>
            <a:endParaRPr/>
          </a:p>
          <a:p>
            <a:pPr marL="742950" lvl="1" indent="-285750" algn="l" rtl="0">
              <a:spcBef>
                <a:spcPts val="400"/>
              </a:spcBef>
              <a:spcAft>
                <a:spcPts val="0"/>
              </a:spcAft>
              <a:buClr>
                <a:srgbClr val="1F1F2E"/>
              </a:buClr>
              <a:buSzPts val="2000"/>
              <a:buFont typeface="Century Gothic"/>
              <a:buChar char="–"/>
            </a:pPr>
            <a:r>
              <a:rPr lang="en-US" sz="2000"/>
              <a:t>no data dictionary: to define their representation etc.</a:t>
            </a:r>
            <a:endParaRPr/>
          </a:p>
        </p:txBody>
      </p:sp>
      <p:sp>
        <p:nvSpPr>
          <p:cNvPr id="862" name="Google Shape;862;p6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866"/>
        <p:cNvGrpSpPr/>
        <p:nvPr/>
      </p:nvGrpSpPr>
      <p:grpSpPr>
        <a:xfrm>
          <a:off x="0" y="0"/>
          <a:ext cx="0" cy="0"/>
          <a:chOff x="0" y="0"/>
          <a:chExt cx="0" cy="0"/>
        </a:xfrm>
      </p:grpSpPr>
      <p:sp>
        <p:nvSpPr>
          <p:cNvPr id="867" name="Google Shape;867;p69"/>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Software Re-engineering Process</a:t>
            </a:r>
            <a:br>
              <a:rPr lang="en-US" sz="2800"/>
            </a:br>
            <a:r>
              <a:rPr lang="en-US" sz="2800"/>
              <a:t>5. Data Re-engineering</a:t>
            </a:r>
            <a:endParaRPr sz="2800"/>
          </a:p>
        </p:txBody>
      </p:sp>
      <p:sp>
        <p:nvSpPr>
          <p:cNvPr id="868" name="Google Shape;868;p69"/>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FF0000"/>
              </a:buClr>
              <a:buSzPts val="2000"/>
              <a:buFont typeface="Century Gothic"/>
              <a:buChar char="•"/>
            </a:pPr>
            <a:r>
              <a:rPr lang="en-US" sz="2000">
                <a:solidFill>
                  <a:srgbClr val="FF0000"/>
                </a:solidFill>
              </a:rPr>
              <a:t>Data values</a:t>
            </a:r>
            <a:r>
              <a:rPr lang="en-US" sz="2000"/>
              <a:t> may also be stored in an inconsistent way. After the data definitions have been re-engineered, the data values must also be converted to conform to the new structure. Some of the data value inconsistencies problems (before data re-engineering) are:</a:t>
            </a:r>
            <a:endParaRPr/>
          </a:p>
          <a:p>
            <a:pPr marL="742950" lvl="1" indent="-285750" algn="just" rtl="0">
              <a:lnSpc>
                <a:spcPct val="90000"/>
              </a:lnSpc>
              <a:spcBef>
                <a:spcPts val="400"/>
              </a:spcBef>
              <a:spcAft>
                <a:spcPts val="0"/>
              </a:spcAft>
              <a:buClr>
                <a:srgbClr val="1F1F2E"/>
              </a:buClr>
              <a:buSzPts val="2000"/>
              <a:buFont typeface="Century Gothic"/>
              <a:buChar char="–"/>
            </a:pPr>
            <a:r>
              <a:rPr lang="en-US" sz="2000"/>
              <a:t>Inconsistent default values: different date format?</a:t>
            </a:r>
            <a:endParaRPr/>
          </a:p>
          <a:p>
            <a:pPr marL="742950" lvl="1" indent="-285750" algn="just" rtl="0">
              <a:lnSpc>
                <a:spcPct val="90000"/>
              </a:lnSpc>
              <a:spcBef>
                <a:spcPts val="400"/>
              </a:spcBef>
              <a:spcAft>
                <a:spcPts val="0"/>
              </a:spcAft>
              <a:buClr>
                <a:srgbClr val="1F1F2E"/>
              </a:buClr>
              <a:buSzPts val="2000"/>
              <a:buFont typeface="Century Gothic"/>
              <a:buChar char="–"/>
            </a:pPr>
            <a:r>
              <a:rPr lang="en-US" sz="2000"/>
              <a:t>Inconsistent validation rules</a:t>
            </a:r>
            <a:endParaRPr/>
          </a:p>
          <a:p>
            <a:pPr marL="742950" lvl="1" indent="-285750" algn="just" rtl="0">
              <a:lnSpc>
                <a:spcPct val="90000"/>
              </a:lnSpc>
              <a:spcBef>
                <a:spcPts val="400"/>
              </a:spcBef>
              <a:spcAft>
                <a:spcPts val="0"/>
              </a:spcAft>
              <a:buClr>
                <a:srgbClr val="1F1F2E"/>
              </a:buClr>
              <a:buSzPts val="2000"/>
              <a:buFont typeface="Century Gothic"/>
              <a:buChar char="–"/>
            </a:pPr>
            <a:r>
              <a:rPr lang="en-US" sz="2000"/>
              <a:t>Inconsistent units: kg vs pound</a:t>
            </a:r>
            <a:endParaRPr/>
          </a:p>
          <a:p>
            <a:pPr marL="742950" lvl="1" indent="-285750" algn="just" rtl="0">
              <a:lnSpc>
                <a:spcPct val="90000"/>
              </a:lnSpc>
              <a:spcBef>
                <a:spcPts val="400"/>
              </a:spcBef>
              <a:spcAft>
                <a:spcPts val="0"/>
              </a:spcAft>
              <a:buClr>
                <a:srgbClr val="1F1F2E"/>
              </a:buClr>
              <a:buSzPts val="2000"/>
              <a:buFont typeface="Century Gothic"/>
              <a:buChar char="–"/>
            </a:pPr>
            <a:r>
              <a:rPr lang="en-US" sz="2000"/>
              <a:t>Inconsistent representation semantic</a:t>
            </a:r>
            <a:endParaRPr/>
          </a:p>
          <a:p>
            <a:pPr marL="742950" lvl="1" indent="-285750" algn="just" rtl="0">
              <a:lnSpc>
                <a:spcPct val="90000"/>
              </a:lnSpc>
              <a:spcBef>
                <a:spcPts val="400"/>
              </a:spcBef>
              <a:spcAft>
                <a:spcPts val="0"/>
              </a:spcAft>
              <a:buClr>
                <a:srgbClr val="1F1F2E"/>
              </a:buClr>
              <a:buSzPts val="2000"/>
              <a:buFont typeface="Century Gothic"/>
              <a:buChar char="–"/>
            </a:pPr>
            <a:r>
              <a:rPr lang="en-US" sz="2000"/>
              <a:t>Inconsistent handling of negative values</a:t>
            </a:r>
            <a:endParaRPr/>
          </a:p>
        </p:txBody>
      </p:sp>
      <p:sp>
        <p:nvSpPr>
          <p:cNvPr id="869" name="Google Shape;869;p6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7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solidFill>
                <a:srgbClr val="FF0000"/>
              </a:solidFill>
              <a:latin typeface="Arial"/>
              <a:ea typeface="Arial"/>
              <a:cs typeface="Arial"/>
              <a:sym typeface="Arial"/>
            </a:endParaRPr>
          </a:p>
        </p:txBody>
      </p:sp>
      <p:sp>
        <p:nvSpPr>
          <p:cNvPr id="875" name="Google Shape;875;p70"/>
          <p:cNvSpPr/>
          <p:nvPr/>
        </p:nvSpPr>
        <p:spPr>
          <a:xfrm>
            <a:off x="2347898" y="3810000"/>
            <a:ext cx="1676400" cy="762000"/>
          </a:xfrm>
          <a:prstGeom prst="flowChartMagneticDisk">
            <a:avLst/>
          </a:prstGeom>
          <a:gradFill>
            <a:gsLst>
              <a:gs pos="0">
                <a:srgbClr val="3333B9"/>
              </a:gs>
              <a:gs pos="80000">
                <a:srgbClr val="4444F3"/>
              </a:gs>
              <a:gs pos="100000">
                <a:srgbClr val="4141F7"/>
              </a:gs>
            </a:gsLst>
            <a:lin ang="16200000" scaled="0"/>
          </a:gra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File 1</a:t>
            </a:r>
            <a:endParaRPr/>
          </a:p>
        </p:txBody>
      </p:sp>
      <p:sp>
        <p:nvSpPr>
          <p:cNvPr id="876" name="Google Shape;876;p70"/>
          <p:cNvSpPr/>
          <p:nvPr/>
        </p:nvSpPr>
        <p:spPr>
          <a:xfrm>
            <a:off x="4300537" y="3810000"/>
            <a:ext cx="1676400" cy="762000"/>
          </a:xfrm>
          <a:prstGeom prst="flowChartMagneticDisk">
            <a:avLst/>
          </a:prstGeom>
          <a:gradFill>
            <a:gsLst>
              <a:gs pos="0">
                <a:srgbClr val="3333B9"/>
              </a:gs>
              <a:gs pos="80000">
                <a:srgbClr val="4444F3"/>
              </a:gs>
              <a:gs pos="100000">
                <a:srgbClr val="4141F7"/>
              </a:gs>
            </a:gsLst>
            <a:lin ang="16200000" scaled="0"/>
          </a:gra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File 2</a:t>
            </a:r>
            <a:endParaRPr/>
          </a:p>
        </p:txBody>
      </p:sp>
      <p:sp>
        <p:nvSpPr>
          <p:cNvPr id="877" name="Google Shape;877;p70"/>
          <p:cNvSpPr/>
          <p:nvPr/>
        </p:nvSpPr>
        <p:spPr>
          <a:xfrm>
            <a:off x="6253176" y="3810000"/>
            <a:ext cx="1676400" cy="762000"/>
          </a:xfrm>
          <a:prstGeom prst="flowChartMagneticDisk">
            <a:avLst/>
          </a:prstGeom>
          <a:gradFill>
            <a:gsLst>
              <a:gs pos="0">
                <a:srgbClr val="3333B9"/>
              </a:gs>
              <a:gs pos="80000">
                <a:srgbClr val="4444F3"/>
              </a:gs>
              <a:gs pos="100000">
                <a:srgbClr val="4141F7"/>
              </a:gs>
            </a:gsLst>
            <a:lin ang="16200000" scaled="0"/>
          </a:gra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File 3</a:t>
            </a:r>
            <a:endParaRPr/>
          </a:p>
        </p:txBody>
      </p:sp>
      <p:sp>
        <p:nvSpPr>
          <p:cNvPr id="878" name="Google Shape;878;p70"/>
          <p:cNvSpPr/>
          <p:nvPr/>
        </p:nvSpPr>
        <p:spPr>
          <a:xfrm>
            <a:off x="8205814" y="3810000"/>
            <a:ext cx="1676400" cy="762000"/>
          </a:xfrm>
          <a:prstGeom prst="flowChartMagneticDisk">
            <a:avLst/>
          </a:prstGeom>
          <a:gradFill>
            <a:gsLst>
              <a:gs pos="0">
                <a:srgbClr val="3333B9"/>
              </a:gs>
              <a:gs pos="80000">
                <a:srgbClr val="4444F3"/>
              </a:gs>
              <a:gs pos="100000">
                <a:srgbClr val="4141F7"/>
              </a:gs>
            </a:gsLst>
            <a:lin ang="16200000" scaled="0"/>
          </a:gra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File 4</a:t>
            </a:r>
            <a:endParaRPr/>
          </a:p>
        </p:txBody>
      </p:sp>
      <p:sp>
        <p:nvSpPr>
          <p:cNvPr id="879" name="Google Shape;879;p70"/>
          <p:cNvSpPr/>
          <p:nvPr/>
        </p:nvSpPr>
        <p:spPr>
          <a:xfrm>
            <a:off x="3124200" y="2362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1</a:t>
            </a:r>
            <a:endParaRPr/>
          </a:p>
        </p:txBody>
      </p:sp>
      <p:sp>
        <p:nvSpPr>
          <p:cNvPr id="880" name="Google Shape;880;p70"/>
          <p:cNvSpPr/>
          <p:nvPr/>
        </p:nvSpPr>
        <p:spPr>
          <a:xfrm>
            <a:off x="5410200" y="2362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2</a:t>
            </a:r>
            <a:endParaRPr/>
          </a:p>
        </p:txBody>
      </p:sp>
      <p:sp>
        <p:nvSpPr>
          <p:cNvPr id="881" name="Google Shape;881;p70"/>
          <p:cNvSpPr/>
          <p:nvPr/>
        </p:nvSpPr>
        <p:spPr>
          <a:xfrm>
            <a:off x="7696200" y="2362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3</a:t>
            </a:r>
            <a:endParaRPr/>
          </a:p>
        </p:txBody>
      </p:sp>
      <p:sp>
        <p:nvSpPr>
          <p:cNvPr id="882" name="Google Shape;882;p70"/>
          <p:cNvSpPr/>
          <p:nvPr/>
        </p:nvSpPr>
        <p:spPr>
          <a:xfrm>
            <a:off x="7848600" y="5410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6</a:t>
            </a:r>
            <a:endParaRPr/>
          </a:p>
        </p:txBody>
      </p:sp>
      <p:sp>
        <p:nvSpPr>
          <p:cNvPr id="883" name="Google Shape;883;p70"/>
          <p:cNvSpPr/>
          <p:nvPr/>
        </p:nvSpPr>
        <p:spPr>
          <a:xfrm>
            <a:off x="5486400" y="5410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5</a:t>
            </a:r>
            <a:endParaRPr/>
          </a:p>
        </p:txBody>
      </p:sp>
      <p:sp>
        <p:nvSpPr>
          <p:cNvPr id="884" name="Google Shape;884;p70"/>
          <p:cNvSpPr/>
          <p:nvPr/>
        </p:nvSpPr>
        <p:spPr>
          <a:xfrm>
            <a:off x="3124200" y="54864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4</a:t>
            </a:r>
            <a:endParaRPr/>
          </a:p>
        </p:txBody>
      </p:sp>
      <p:cxnSp>
        <p:nvCxnSpPr>
          <p:cNvPr id="885" name="Google Shape;885;p70"/>
          <p:cNvCxnSpPr/>
          <p:nvPr/>
        </p:nvCxnSpPr>
        <p:spPr>
          <a:xfrm flipH="1">
            <a:off x="3276600" y="2895600"/>
            <a:ext cx="304800" cy="8382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86" name="Google Shape;886;p70"/>
          <p:cNvCxnSpPr/>
          <p:nvPr/>
        </p:nvCxnSpPr>
        <p:spPr>
          <a:xfrm>
            <a:off x="4191000" y="2895600"/>
            <a:ext cx="838200" cy="9144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87" name="Google Shape;887;p70"/>
          <p:cNvCxnSpPr/>
          <p:nvPr/>
        </p:nvCxnSpPr>
        <p:spPr>
          <a:xfrm flipH="1">
            <a:off x="5334000" y="2895600"/>
            <a:ext cx="685800" cy="9144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88" name="Google Shape;888;p70"/>
          <p:cNvCxnSpPr/>
          <p:nvPr/>
        </p:nvCxnSpPr>
        <p:spPr>
          <a:xfrm>
            <a:off x="6248400" y="2895600"/>
            <a:ext cx="838200" cy="9144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89" name="Google Shape;889;p70"/>
          <p:cNvCxnSpPr/>
          <p:nvPr/>
        </p:nvCxnSpPr>
        <p:spPr>
          <a:xfrm>
            <a:off x="6858000" y="2895600"/>
            <a:ext cx="2133600" cy="9144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0" name="Google Shape;890;p70"/>
          <p:cNvCxnSpPr/>
          <p:nvPr/>
        </p:nvCxnSpPr>
        <p:spPr>
          <a:xfrm>
            <a:off x="8763000" y="2895600"/>
            <a:ext cx="609600" cy="9144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1" name="Google Shape;891;p70"/>
          <p:cNvCxnSpPr/>
          <p:nvPr/>
        </p:nvCxnSpPr>
        <p:spPr>
          <a:xfrm flipH="1">
            <a:off x="7543800" y="2895600"/>
            <a:ext cx="762000" cy="9144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2" name="Google Shape;892;p70"/>
          <p:cNvCxnSpPr/>
          <p:nvPr/>
        </p:nvCxnSpPr>
        <p:spPr>
          <a:xfrm>
            <a:off x="3048000" y="4572000"/>
            <a:ext cx="685800" cy="8382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3" name="Google Shape;893;p70"/>
          <p:cNvCxnSpPr/>
          <p:nvPr/>
        </p:nvCxnSpPr>
        <p:spPr>
          <a:xfrm rot="10800000" flipH="1">
            <a:off x="4267200" y="4572000"/>
            <a:ext cx="2590800" cy="9144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4" name="Google Shape;894;p70"/>
          <p:cNvCxnSpPr/>
          <p:nvPr/>
        </p:nvCxnSpPr>
        <p:spPr>
          <a:xfrm>
            <a:off x="4876800" y="4572000"/>
            <a:ext cx="1143000" cy="8382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5" name="Google Shape;895;p70"/>
          <p:cNvCxnSpPr/>
          <p:nvPr/>
        </p:nvCxnSpPr>
        <p:spPr>
          <a:xfrm flipH="1">
            <a:off x="6553200" y="4572000"/>
            <a:ext cx="914400" cy="8382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6" name="Google Shape;896;p70"/>
          <p:cNvCxnSpPr/>
          <p:nvPr/>
        </p:nvCxnSpPr>
        <p:spPr>
          <a:xfrm>
            <a:off x="7772400" y="4572000"/>
            <a:ext cx="685800" cy="7620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897" name="Google Shape;897;p70"/>
          <p:cNvCxnSpPr/>
          <p:nvPr/>
        </p:nvCxnSpPr>
        <p:spPr>
          <a:xfrm flipH="1">
            <a:off x="8686800" y="4572000"/>
            <a:ext cx="609600" cy="838200"/>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sp>
        <p:nvSpPr>
          <p:cNvPr id="898" name="Google Shape;898;p7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69</a:t>
            </a:fld>
            <a:endParaRPr/>
          </a:p>
        </p:txBody>
      </p:sp>
      <p:sp>
        <p:nvSpPr>
          <p:cNvPr id="899" name="Google Shape;899;p70"/>
          <p:cNvSpPr txBox="1"/>
          <p:nvPr/>
        </p:nvSpPr>
        <p:spPr>
          <a:xfrm>
            <a:off x="2238348" y="1785926"/>
            <a:ext cx="464347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C00000"/>
                </a:solidFill>
                <a:latin typeface="Comic Sans MS"/>
                <a:ea typeface="Comic Sans MS"/>
                <a:cs typeface="Comic Sans MS"/>
                <a:sym typeface="Comic Sans MS"/>
              </a:rPr>
              <a:t>Data Re-engineering (Before)</a:t>
            </a:r>
            <a:endParaRPr sz="2000" b="1">
              <a:solidFill>
                <a:srgbClr val="C00000"/>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a) Introduction – Software Evolution Process</a:t>
            </a:r>
            <a:endParaRPr sz="2800"/>
          </a:p>
        </p:txBody>
      </p:sp>
      <p:sp>
        <p:nvSpPr>
          <p:cNvPr id="152" name="Google Shape;152;p7"/>
          <p:cNvSpPr/>
          <p:nvPr/>
        </p:nvSpPr>
        <p:spPr>
          <a:xfrm>
            <a:off x="2309786" y="2357430"/>
            <a:ext cx="1214446"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Change Request</a:t>
            </a:r>
            <a:endParaRPr sz="1800">
              <a:solidFill>
                <a:schemeClr val="lt1"/>
              </a:solidFill>
              <a:latin typeface="Arial"/>
              <a:ea typeface="Arial"/>
              <a:cs typeface="Arial"/>
              <a:sym typeface="Arial"/>
            </a:endParaRPr>
          </a:p>
        </p:txBody>
      </p:sp>
      <p:sp>
        <p:nvSpPr>
          <p:cNvPr id="153" name="Google Shape;153;p7"/>
          <p:cNvSpPr/>
          <p:nvPr/>
        </p:nvSpPr>
        <p:spPr>
          <a:xfrm>
            <a:off x="3792124" y="2357430"/>
            <a:ext cx="1214446"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Impact Analysis</a:t>
            </a:r>
            <a:endParaRPr sz="1800">
              <a:solidFill>
                <a:schemeClr val="lt1"/>
              </a:solidFill>
              <a:latin typeface="Arial"/>
              <a:ea typeface="Arial"/>
              <a:cs typeface="Arial"/>
              <a:sym typeface="Arial"/>
            </a:endParaRPr>
          </a:p>
        </p:txBody>
      </p:sp>
      <p:sp>
        <p:nvSpPr>
          <p:cNvPr id="154" name="Google Shape;154;p7"/>
          <p:cNvSpPr/>
          <p:nvPr/>
        </p:nvSpPr>
        <p:spPr>
          <a:xfrm>
            <a:off x="5274462" y="2357430"/>
            <a:ext cx="1214446"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Release Planning</a:t>
            </a:r>
            <a:endParaRPr sz="1800">
              <a:solidFill>
                <a:schemeClr val="lt1"/>
              </a:solidFill>
              <a:latin typeface="Arial"/>
              <a:ea typeface="Arial"/>
              <a:cs typeface="Arial"/>
              <a:sym typeface="Arial"/>
            </a:endParaRPr>
          </a:p>
        </p:txBody>
      </p:sp>
      <p:sp>
        <p:nvSpPr>
          <p:cNvPr id="155" name="Google Shape;155;p7"/>
          <p:cNvSpPr/>
          <p:nvPr/>
        </p:nvSpPr>
        <p:spPr>
          <a:xfrm>
            <a:off x="6756800" y="2357430"/>
            <a:ext cx="1785950"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Arial"/>
                <a:ea typeface="Arial"/>
                <a:cs typeface="Arial"/>
                <a:sym typeface="Arial"/>
              </a:rPr>
              <a:t>Change Implementation</a:t>
            </a:r>
            <a:endParaRPr sz="1600">
              <a:solidFill>
                <a:schemeClr val="lt1"/>
              </a:solidFill>
              <a:latin typeface="Arial"/>
              <a:ea typeface="Arial"/>
              <a:cs typeface="Arial"/>
              <a:sym typeface="Arial"/>
            </a:endParaRPr>
          </a:p>
        </p:txBody>
      </p:sp>
      <p:sp>
        <p:nvSpPr>
          <p:cNvPr id="156" name="Google Shape;156;p7"/>
          <p:cNvSpPr/>
          <p:nvPr/>
        </p:nvSpPr>
        <p:spPr>
          <a:xfrm>
            <a:off x="8810644" y="2357430"/>
            <a:ext cx="1098784"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System Release</a:t>
            </a:r>
            <a:endParaRPr sz="1800">
              <a:solidFill>
                <a:schemeClr val="lt1"/>
              </a:solidFill>
              <a:latin typeface="Arial"/>
              <a:ea typeface="Arial"/>
              <a:cs typeface="Arial"/>
              <a:sym typeface="Arial"/>
            </a:endParaRPr>
          </a:p>
        </p:txBody>
      </p:sp>
      <p:sp>
        <p:nvSpPr>
          <p:cNvPr id="157" name="Google Shape;157;p7"/>
          <p:cNvSpPr/>
          <p:nvPr/>
        </p:nvSpPr>
        <p:spPr>
          <a:xfrm>
            <a:off x="3524232" y="4214818"/>
            <a:ext cx="1214446"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Fault Repair</a:t>
            </a:r>
            <a:endParaRPr sz="1800">
              <a:solidFill>
                <a:schemeClr val="lt1"/>
              </a:solidFill>
              <a:latin typeface="Arial"/>
              <a:ea typeface="Arial"/>
              <a:cs typeface="Arial"/>
              <a:sym typeface="Arial"/>
            </a:endParaRPr>
          </a:p>
        </p:txBody>
      </p:sp>
      <p:sp>
        <p:nvSpPr>
          <p:cNvPr id="158" name="Google Shape;158;p7"/>
          <p:cNvSpPr/>
          <p:nvPr/>
        </p:nvSpPr>
        <p:spPr>
          <a:xfrm>
            <a:off x="5095868" y="4214818"/>
            <a:ext cx="1571636"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Platform Adaptation</a:t>
            </a:r>
            <a:endParaRPr sz="1800">
              <a:solidFill>
                <a:schemeClr val="lt1"/>
              </a:solidFill>
              <a:latin typeface="Arial"/>
              <a:ea typeface="Arial"/>
              <a:cs typeface="Arial"/>
              <a:sym typeface="Arial"/>
            </a:endParaRPr>
          </a:p>
        </p:txBody>
      </p:sp>
      <p:sp>
        <p:nvSpPr>
          <p:cNvPr id="159" name="Google Shape;159;p7"/>
          <p:cNvSpPr/>
          <p:nvPr/>
        </p:nvSpPr>
        <p:spPr>
          <a:xfrm>
            <a:off x="6953256" y="4214818"/>
            <a:ext cx="1785950" cy="857256"/>
          </a:xfrm>
          <a:prstGeom prst="rect">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System Enhancement</a:t>
            </a:r>
            <a:endParaRPr sz="1800">
              <a:solidFill>
                <a:schemeClr val="lt1"/>
              </a:solidFill>
              <a:latin typeface="Arial"/>
              <a:ea typeface="Arial"/>
              <a:cs typeface="Arial"/>
              <a:sym typeface="Arial"/>
            </a:endParaRPr>
          </a:p>
        </p:txBody>
      </p:sp>
      <p:cxnSp>
        <p:nvCxnSpPr>
          <p:cNvPr id="160" name="Google Shape;160;p7"/>
          <p:cNvCxnSpPr>
            <a:stCxn id="154" idx="2"/>
            <a:endCxn id="158" idx="0"/>
          </p:cNvCxnSpPr>
          <p:nvPr/>
        </p:nvCxnSpPr>
        <p:spPr>
          <a:xfrm>
            <a:off x="5881685" y="3214686"/>
            <a:ext cx="0" cy="1000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1" name="Google Shape;161;p7"/>
          <p:cNvCxnSpPr>
            <a:stCxn id="154" idx="2"/>
            <a:endCxn id="157" idx="0"/>
          </p:cNvCxnSpPr>
          <p:nvPr/>
        </p:nvCxnSpPr>
        <p:spPr>
          <a:xfrm rot="5400000">
            <a:off x="4506485" y="2839686"/>
            <a:ext cx="1000200" cy="1750200"/>
          </a:xfrm>
          <a:prstGeom prst="bentConnector3">
            <a:avLst>
              <a:gd name="adj1" fmla="val 4999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2" name="Google Shape;162;p7"/>
          <p:cNvCxnSpPr>
            <a:stCxn id="154" idx="2"/>
            <a:endCxn id="159" idx="0"/>
          </p:cNvCxnSpPr>
          <p:nvPr/>
        </p:nvCxnSpPr>
        <p:spPr>
          <a:xfrm rot="-5400000" flipH="1">
            <a:off x="6363785" y="2732586"/>
            <a:ext cx="1000200" cy="1964400"/>
          </a:xfrm>
          <a:prstGeom prst="bentConnector3">
            <a:avLst>
              <a:gd name="adj1" fmla="val 4999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3" name="Google Shape;163;p7"/>
          <p:cNvCxnSpPr>
            <a:stCxn id="155" idx="0"/>
            <a:endCxn id="154" idx="0"/>
          </p:cNvCxnSpPr>
          <p:nvPr/>
        </p:nvCxnSpPr>
        <p:spPr>
          <a:xfrm rot="5400000">
            <a:off x="6765375" y="1473630"/>
            <a:ext cx="600" cy="1768200"/>
          </a:xfrm>
          <a:prstGeom prst="bentConnector3">
            <a:avLst>
              <a:gd name="adj1" fmla="val -3796758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4" name="Google Shape;164;p7"/>
          <p:cNvCxnSpPr>
            <a:stCxn id="156" idx="0"/>
            <a:endCxn id="152" idx="0"/>
          </p:cNvCxnSpPr>
          <p:nvPr/>
        </p:nvCxnSpPr>
        <p:spPr>
          <a:xfrm rot="5400000">
            <a:off x="6138186" y="-863820"/>
            <a:ext cx="600" cy="6443100"/>
          </a:xfrm>
          <a:prstGeom prst="bentConnector3">
            <a:avLst>
              <a:gd name="adj1" fmla="val -77296775"/>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5" name="Google Shape;165;p7"/>
          <p:cNvCxnSpPr>
            <a:stCxn id="152" idx="3"/>
            <a:endCxn id="153" idx="1"/>
          </p:cNvCxnSpPr>
          <p:nvPr/>
        </p:nvCxnSpPr>
        <p:spPr>
          <a:xfrm>
            <a:off x="3524232" y="2786058"/>
            <a:ext cx="267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6" name="Google Shape;166;p7"/>
          <p:cNvCxnSpPr>
            <a:stCxn id="153" idx="3"/>
            <a:endCxn id="154" idx="1"/>
          </p:cNvCxnSpPr>
          <p:nvPr/>
        </p:nvCxnSpPr>
        <p:spPr>
          <a:xfrm>
            <a:off x="5006570" y="2786058"/>
            <a:ext cx="267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7" name="Google Shape;167;p7"/>
          <p:cNvCxnSpPr>
            <a:stCxn id="154" idx="3"/>
            <a:endCxn id="155" idx="1"/>
          </p:cNvCxnSpPr>
          <p:nvPr/>
        </p:nvCxnSpPr>
        <p:spPr>
          <a:xfrm>
            <a:off x="6488908" y="2786058"/>
            <a:ext cx="267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68" name="Google Shape;168;p7"/>
          <p:cNvCxnSpPr>
            <a:stCxn id="155" idx="3"/>
            <a:endCxn id="156" idx="1"/>
          </p:cNvCxnSpPr>
          <p:nvPr/>
        </p:nvCxnSpPr>
        <p:spPr>
          <a:xfrm>
            <a:off x="8542750" y="2786058"/>
            <a:ext cx="267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9" name="Google Shape;169;p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71"/>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solidFill>
                <a:srgbClr val="FF0000"/>
              </a:solidFill>
              <a:latin typeface="Arial"/>
              <a:ea typeface="Arial"/>
              <a:cs typeface="Arial"/>
              <a:sym typeface="Arial"/>
            </a:endParaRPr>
          </a:p>
        </p:txBody>
      </p:sp>
      <p:sp>
        <p:nvSpPr>
          <p:cNvPr id="905" name="Google Shape;905;p71"/>
          <p:cNvSpPr/>
          <p:nvPr/>
        </p:nvSpPr>
        <p:spPr>
          <a:xfrm>
            <a:off x="4267200" y="3657600"/>
            <a:ext cx="2971800" cy="1295400"/>
          </a:xfrm>
          <a:prstGeom prst="flowChartMagneticDisk">
            <a:avLst/>
          </a:prstGeom>
          <a:gradFill>
            <a:gsLst>
              <a:gs pos="0">
                <a:srgbClr val="3333B9"/>
              </a:gs>
              <a:gs pos="80000">
                <a:srgbClr val="4444F3"/>
              </a:gs>
              <a:gs pos="100000">
                <a:srgbClr val="4141F7"/>
              </a:gs>
            </a:gsLst>
            <a:lin ang="16200000" scaled="0"/>
          </a:gradFill>
          <a:ln w="952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Relational DBMS</a:t>
            </a:r>
            <a:endParaRPr/>
          </a:p>
        </p:txBody>
      </p:sp>
      <p:sp>
        <p:nvSpPr>
          <p:cNvPr id="906" name="Google Shape;906;p71"/>
          <p:cNvSpPr/>
          <p:nvPr/>
        </p:nvSpPr>
        <p:spPr>
          <a:xfrm>
            <a:off x="2286000" y="2362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1</a:t>
            </a:r>
            <a:endParaRPr/>
          </a:p>
        </p:txBody>
      </p:sp>
      <p:sp>
        <p:nvSpPr>
          <p:cNvPr id="907" name="Google Shape;907;p71"/>
          <p:cNvSpPr/>
          <p:nvPr/>
        </p:nvSpPr>
        <p:spPr>
          <a:xfrm>
            <a:off x="4191000" y="2362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2</a:t>
            </a:r>
            <a:endParaRPr/>
          </a:p>
        </p:txBody>
      </p:sp>
      <p:sp>
        <p:nvSpPr>
          <p:cNvPr id="908" name="Google Shape;908;p71"/>
          <p:cNvSpPr/>
          <p:nvPr/>
        </p:nvSpPr>
        <p:spPr>
          <a:xfrm>
            <a:off x="6172200" y="2362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3</a:t>
            </a:r>
            <a:endParaRPr/>
          </a:p>
        </p:txBody>
      </p:sp>
      <p:sp>
        <p:nvSpPr>
          <p:cNvPr id="909" name="Google Shape;909;p71"/>
          <p:cNvSpPr/>
          <p:nvPr/>
        </p:nvSpPr>
        <p:spPr>
          <a:xfrm>
            <a:off x="8153400" y="2362200"/>
            <a:ext cx="1676400" cy="533400"/>
          </a:xfrm>
          <a:prstGeom prst="roundRect">
            <a:avLst>
              <a:gd name="adj" fmla="val 16667"/>
            </a:avLst>
          </a:prstGeom>
          <a:gradFill>
            <a:gsLst>
              <a:gs pos="0">
                <a:srgbClr val="C0BAD2"/>
              </a:gs>
              <a:gs pos="35000">
                <a:srgbClr val="D2CFDE"/>
              </a:gs>
              <a:gs pos="100000">
                <a:srgbClr val="ECECF3"/>
              </a:gs>
            </a:gsLst>
            <a:lin ang="16200000" scaled="0"/>
          </a:gradFill>
          <a:ln w="9525" cap="flat" cmpd="sng">
            <a:solidFill>
              <a:srgbClr val="5C557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Program 4</a:t>
            </a:r>
            <a:endParaRPr/>
          </a:p>
        </p:txBody>
      </p:sp>
      <p:cxnSp>
        <p:nvCxnSpPr>
          <p:cNvPr id="910" name="Google Shape;910;p71"/>
          <p:cNvCxnSpPr/>
          <p:nvPr/>
        </p:nvCxnSpPr>
        <p:spPr>
          <a:xfrm>
            <a:off x="3124200" y="2895600"/>
            <a:ext cx="1676400" cy="762000"/>
          </a:xfrm>
          <a:prstGeom prst="straightConnector1">
            <a:avLst/>
          </a:prstGeom>
          <a:noFill/>
          <a:ln w="25400" cap="flat" cmpd="sng">
            <a:solidFill>
              <a:schemeClr val="accent6"/>
            </a:solidFill>
            <a:prstDash val="solid"/>
            <a:round/>
            <a:headEnd type="none" w="med" len="med"/>
            <a:tailEnd type="triangle" w="med" len="med"/>
          </a:ln>
          <a:effectLst>
            <a:outerShdw blurRad="40000" dist="20000" dir="5400000" rotWithShape="0">
              <a:srgbClr val="000000">
                <a:alpha val="37647"/>
              </a:srgbClr>
            </a:outerShdw>
          </a:effectLst>
        </p:spPr>
      </p:cxnSp>
      <p:cxnSp>
        <p:nvCxnSpPr>
          <p:cNvPr id="911" name="Google Shape;911;p71"/>
          <p:cNvCxnSpPr/>
          <p:nvPr/>
        </p:nvCxnSpPr>
        <p:spPr>
          <a:xfrm>
            <a:off x="5105400" y="2895600"/>
            <a:ext cx="76200" cy="762000"/>
          </a:xfrm>
          <a:prstGeom prst="straightConnector1">
            <a:avLst/>
          </a:prstGeom>
          <a:noFill/>
          <a:ln w="25400" cap="flat" cmpd="sng">
            <a:solidFill>
              <a:schemeClr val="accent6"/>
            </a:solidFill>
            <a:prstDash val="solid"/>
            <a:round/>
            <a:headEnd type="none" w="med" len="med"/>
            <a:tailEnd type="triangle" w="med" len="med"/>
          </a:ln>
          <a:effectLst>
            <a:outerShdw blurRad="40000" dist="20000" dir="5400000" rotWithShape="0">
              <a:srgbClr val="000000">
                <a:alpha val="37647"/>
              </a:srgbClr>
            </a:outerShdw>
          </a:effectLst>
        </p:spPr>
      </p:cxnSp>
      <p:cxnSp>
        <p:nvCxnSpPr>
          <p:cNvPr id="912" name="Google Shape;912;p71"/>
          <p:cNvCxnSpPr/>
          <p:nvPr/>
        </p:nvCxnSpPr>
        <p:spPr>
          <a:xfrm flipH="1">
            <a:off x="6172200" y="2895600"/>
            <a:ext cx="685800" cy="762000"/>
          </a:xfrm>
          <a:prstGeom prst="straightConnector1">
            <a:avLst/>
          </a:prstGeom>
          <a:noFill/>
          <a:ln w="25400" cap="flat" cmpd="sng">
            <a:solidFill>
              <a:schemeClr val="accent6"/>
            </a:solidFill>
            <a:prstDash val="solid"/>
            <a:round/>
            <a:headEnd type="none" w="med" len="med"/>
            <a:tailEnd type="triangle" w="med" len="med"/>
          </a:ln>
          <a:effectLst>
            <a:outerShdw blurRad="40000" dist="20000" dir="5400000" rotWithShape="0">
              <a:srgbClr val="000000">
                <a:alpha val="37647"/>
              </a:srgbClr>
            </a:outerShdw>
          </a:effectLst>
        </p:spPr>
      </p:cxnSp>
      <p:cxnSp>
        <p:nvCxnSpPr>
          <p:cNvPr id="913" name="Google Shape;913;p71"/>
          <p:cNvCxnSpPr/>
          <p:nvPr/>
        </p:nvCxnSpPr>
        <p:spPr>
          <a:xfrm flipH="1">
            <a:off x="6858000" y="2895600"/>
            <a:ext cx="2209800" cy="838200"/>
          </a:xfrm>
          <a:prstGeom prst="straightConnector1">
            <a:avLst/>
          </a:prstGeom>
          <a:noFill/>
          <a:ln w="25400" cap="flat" cmpd="sng">
            <a:solidFill>
              <a:schemeClr val="accent6"/>
            </a:solidFill>
            <a:prstDash val="solid"/>
            <a:round/>
            <a:headEnd type="none" w="med" len="med"/>
            <a:tailEnd type="triangle" w="med" len="med"/>
          </a:ln>
          <a:effectLst>
            <a:outerShdw blurRad="40000" dist="20000" dir="5400000" rotWithShape="0">
              <a:srgbClr val="000000">
                <a:alpha val="37647"/>
              </a:srgbClr>
            </a:outerShdw>
          </a:effectLst>
        </p:spPr>
      </p:cxnSp>
      <p:sp>
        <p:nvSpPr>
          <p:cNvPr id="914" name="Google Shape;914;p71"/>
          <p:cNvSpPr txBox="1"/>
          <p:nvPr/>
        </p:nvSpPr>
        <p:spPr>
          <a:xfrm>
            <a:off x="7848600" y="4724400"/>
            <a:ext cx="1676400" cy="1328738"/>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More manageable </a:t>
            </a:r>
            <a:endParaRPr/>
          </a:p>
          <a:p>
            <a:pPr marL="0" marR="0" lvl="0" indent="-114300" algn="l" rtl="0">
              <a:spcBef>
                <a:spcPts val="900"/>
              </a:spcBef>
              <a:spcAft>
                <a:spcPts val="0"/>
              </a:spcAft>
              <a:buClr>
                <a:schemeClr val="lt1"/>
              </a:buClr>
              <a:buSzPts val="1800"/>
              <a:buFont typeface="Arial"/>
              <a:buChar char="•"/>
            </a:pPr>
            <a:r>
              <a:rPr lang="en-US" sz="1800">
                <a:solidFill>
                  <a:schemeClr val="lt1"/>
                </a:solidFill>
                <a:latin typeface="Arial"/>
                <a:ea typeface="Arial"/>
                <a:cs typeface="Arial"/>
                <a:sym typeface="Arial"/>
              </a:rPr>
              <a:t>Advantages of DBMS</a:t>
            </a:r>
            <a:endParaRPr/>
          </a:p>
        </p:txBody>
      </p:sp>
      <p:sp>
        <p:nvSpPr>
          <p:cNvPr id="915" name="Google Shape;915;p7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70</a:t>
            </a:fld>
            <a:endParaRPr/>
          </a:p>
        </p:txBody>
      </p:sp>
      <p:sp>
        <p:nvSpPr>
          <p:cNvPr id="916" name="Google Shape;916;p71"/>
          <p:cNvSpPr txBox="1"/>
          <p:nvPr/>
        </p:nvSpPr>
        <p:spPr>
          <a:xfrm>
            <a:off x="2238348" y="1785926"/>
            <a:ext cx="464347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C00000"/>
                </a:solidFill>
                <a:latin typeface="Comic Sans MS"/>
                <a:ea typeface="Comic Sans MS"/>
                <a:cs typeface="Comic Sans MS"/>
                <a:sym typeface="Comic Sans MS"/>
              </a:rPr>
              <a:t>Data Re-engineering (After)</a:t>
            </a:r>
            <a:endParaRPr sz="2000" b="1">
              <a:solidFill>
                <a:srgbClr val="C00000"/>
              </a:solidFill>
              <a:latin typeface="Comic Sans MS"/>
              <a:ea typeface="Comic Sans MS"/>
              <a:cs typeface="Comic Sans MS"/>
              <a:sym typeface="Comic Sans M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pic>
        <p:nvPicPr>
          <p:cNvPr id="921" name="Google Shape;921;p72"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22" name="Google Shape;922;p72"/>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23" name="Google Shape;923;p72"/>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24" name="Google Shape;924;p72"/>
          <p:cNvSpPr txBox="1"/>
          <p:nvPr/>
        </p:nvSpPr>
        <p:spPr>
          <a:xfrm>
            <a:off x="2238348" y="1857364"/>
            <a:ext cx="714380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data before re-engineering:</a:t>
            </a:r>
            <a:endParaRPr sz="2500" b="1">
              <a:solidFill>
                <a:srgbClr val="32324C"/>
              </a:solidFill>
              <a:latin typeface="Comic Sans MS"/>
              <a:ea typeface="Comic Sans MS"/>
              <a:cs typeface="Comic Sans MS"/>
              <a:sym typeface="Comic Sans MS"/>
            </a:endParaRPr>
          </a:p>
        </p:txBody>
      </p:sp>
      <p:sp>
        <p:nvSpPr>
          <p:cNvPr id="925" name="Google Shape;925;p72"/>
          <p:cNvSpPr txBox="1"/>
          <p:nvPr/>
        </p:nvSpPr>
        <p:spPr>
          <a:xfrm>
            <a:off x="2666976" y="2428869"/>
            <a:ext cx="5572164" cy="1246495"/>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Data naming problems (file/attributes)</a:t>
            </a:r>
            <a:endParaRPr/>
          </a:p>
        </p:txBody>
      </p:sp>
      <p:sp>
        <p:nvSpPr>
          <p:cNvPr id="926" name="Google Shape;926;p7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4">
                                            <p:txEl>
                                              <p:pRg st="0" end="0"/>
                                            </p:txEl>
                                          </p:spTgt>
                                        </p:tgtEl>
                                        <p:attrNameLst>
                                          <p:attrName>style.visibility</p:attrName>
                                        </p:attrNameLst>
                                      </p:cBhvr>
                                      <p:to>
                                        <p:strVal val="visible"/>
                                      </p:to>
                                    </p:set>
                                    <p:animEffect transition="in" filter="fade">
                                      <p:cBhvr>
                                        <p:cTn id="7" dur="500"/>
                                        <p:tgtEl>
                                          <p:spTgt spid="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5">
                                            <p:txEl>
                                              <p:pRg st="0" end="0"/>
                                            </p:txEl>
                                          </p:spTgt>
                                        </p:tgtEl>
                                        <p:attrNameLst>
                                          <p:attrName>style.visibility</p:attrName>
                                        </p:attrNameLst>
                                      </p:cBhvr>
                                      <p:to>
                                        <p:strVal val="visible"/>
                                      </p:to>
                                    </p:set>
                                    <p:animEffect transition="in" filter="fade">
                                      <p:cBhvr>
                                        <p:cTn id="12" dur="500"/>
                                        <p:tgtEl>
                                          <p:spTgt spid="9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pic>
        <p:nvPicPr>
          <p:cNvPr id="931" name="Google Shape;931;p73"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32" name="Google Shape;932;p73"/>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33" name="Google Shape;933;p73"/>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34" name="Google Shape;934;p73"/>
          <p:cNvSpPr txBox="1"/>
          <p:nvPr/>
        </p:nvSpPr>
        <p:spPr>
          <a:xfrm>
            <a:off x="2238348" y="1857364"/>
            <a:ext cx="714380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data before re-engineering:</a:t>
            </a:r>
            <a:endParaRPr sz="2500" b="1">
              <a:solidFill>
                <a:srgbClr val="32324C"/>
              </a:solidFill>
              <a:latin typeface="Comic Sans MS"/>
              <a:ea typeface="Comic Sans MS"/>
              <a:cs typeface="Comic Sans MS"/>
              <a:sym typeface="Comic Sans MS"/>
            </a:endParaRPr>
          </a:p>
        </p:txBody>
      </p:sp>
      <p:sp>
        <p:nvSpPr>
          <p:cNvPr id="935" name="Google Shape;935;p73"/>
          <p:cNvSpPr txBox="1"/>
          <p:nvPr/>
        </p:nvSpPr>
        <p:spPr>
          <a:xfrm>
            <a:off x="2666976" y="2428868"/>
            <a:ext cx="5572164" cy="669414"/>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Field length problems</a:t>
            </a:r>
            <a:endParaRPr sz="2500" b="1">
              <a:solidFill>
                <a:srgbClr val="32324C"/>
              </a:solidFill>
              <a:latin typeface="Comic Sans MS"/>
              <a:ea typeface="Comic Sans MS"/>
              <a:cs typeface="Comic Sans MS"/>
              <a:sym typeface="Comic Sans MS"/>
            </a:endParaRPr>
          </a:p>
        </p:txBody>
      </p:sp>
      <p:sp>
        <p:nvSpPr>
          <p:cNvPr id="936" name="Google Shape;936;p7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pic>
        <p:nvPicPr>
          <p:cNvPr id="941" name="Google Shape;941;p74"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42" name="Google Shape;942;p74"/>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43" name="Google Shape;943;p74"/>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44" name="Google Shape;944;p74"/>
          <p:cNvSpPr txBox="1"/>
          <p:nvPr/>
        </p:nvSpPr>
        <p:spPr>
          <a:xfrm>
            <a:off x="2238348" y="1857364"/>
            <a:ext cx="714380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data before re-engineering:</a:t>
            </a:r>
            <a:endParaRPr sz="2500" b="1">
              <a:solidFill>
                <a:srgbClr val="32324C"/>
              </a:solidFill>
              <a:latin typeface="Comic Sans MS"/>
              <a:ea typeface="Comic Sans MS"/>
              <a:cs typeface="Comic Sans MS"/>
              <a:sym typeface="Comic Sans MS"/>
            </a:endParaRPr>
          </a:p>
        </p:txBody>
      </p:sp>
      <p:sp>
        <p:nvSpPr>
          <p:cNvPr id="945" name="Google Shape;945;p74"/>
          <p:cNvSpPr txBox="1"/>
          <p:nvPr/>
        </p:nvSpPr>
        <p:spPr>
          <a:xfrm>
            <a:off x="2666976" y="2428868"/>
            <a:ext cx="5572164" cy="669414"/>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Record organization problems</a:t>
            </a:r>
            <a:endParaRPr sz="2500" b="1">
              <a:solidFill>
                <a:srgbClr val="32324C"/>
              </a:solidFill>
              <a:latin typeface="Comic Sans MS"/>
              <a:ea typeface="Comic Sans MS"/>
              <a:cs typeface="Comic Sans MS"/>
              <a:sym typeface="Comic Sans MS"/>
            </a:endParaRPr>
          </a:p>
        </p:txBody>
      </p:sp>
      <p:sp>
        <p:nvSpPr>
          <p:cNvPr id="946" name="Google Shape;946;p7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pic>
        <p:nvPicPr>
          <p:cNvPr id="951" name="Google Shape;951;p75"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52" name="Google Shape;952;p75"/>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53" name="Google Shape;953;p75"/>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54" name="Google Shape;954;p75"/>
          <p:cNvSpPr txBox="1"/>
          <p:nvPr/>
        </p:nvSpPr>
        <p:spPr>
          <a:xfrm>
            <a:off x="2238348" y="1857364"/>
            <a:ext cx="714380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data before re-engineering:</a:t>
            </a:r>
            <a:endParaRPr sz="2500" b="1">
              <a:solidFill>
                <a:srgbClr val="32324C"/>
              </a:solidFill>
              <a:latin typeface="Comic Sans MS"/>
              <a:ea typeface="Comic Sans MS"/>
              <a:cs typeface="Comic Sans MS"/>
              <a:sym typeface="Comic Sans MS"/>
            </a:endParaRPr>
          </a:p>
        </p:txBody>
      </p:sp>
      <p:sp>
        <p:nvSpPr>
          <p:cNvPr id="955" name="Google Shape;955;p75"/>
          <p:cNvSpPr txBox="1"/>
          <p:nvPr/>
        </p:nvSpPr>
        <p:spPr>
          <a:xfrm>
            <a:off x="2666976" y="2428868"/>
            <a:ext cx="5572164" cy="669414"/>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Hard-coded literals/values</a:t>
            </a:r>
            <a:endParaRPr sz="2500" b="1">
              <a:solidFill>
                <a:srgbClr val="32324C"/>
              </a:solidFill>
              <a:latin typeface="Comic Sans MS"/>
              <a:ea typeface="Comic Sans MS"/>
              <a:cs typeface="Comic Sans MS"/>
              <a:sym typeface="Comic Sans MS"/>
            </a:endParaRPr>
          </a:p>
        </p:txBody>
      </p:sp>
      <p:sp>
        <p:nvSpPr>
          <p:cNvPr id="956" name="Google Shape;956;p7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961" name="Google Shape;961;p76"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62" name="Google Shape;962;p76"/>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63" name="Google Shape;963;p76"/>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64" name="Google Shape;964;p76"/>
          <p:cNvSpPr txBox="1"/>
          <p:nvPr/>
        </p:nvSpPr>
        <p:spPr>
          <a:xfrm>
            <a:off x="2238348" y="1857364"/>
            <a:ext cx="714380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data before re-engineering:</a:t>
            </a:r>
            <a:endParaRPr sz="2500" b="1">
              <a:solidFill>
                <a:srgbClr val="32324C"/>
              </a:solidFill>
              <a:latin typeface="Comic Sans MS"/>
              <a:ea typeface="Comic Sans MS"/>
              <a:cs typeface="Comic Sans MS"/>
              <a:sym typeface="Comic Sans MS"/>
            </a:endParaRPr>
          </a:p>
        </p:txBody>
      </p:sp>
      <p:sp>
        <p:nvSpPr>
          <p:cNvPr id="965" name="Google Shape;965;p76"/>
          <p:cNvSpPr txBox="1"/>
          <p:nvPr/>
        </p:nvSpPr>
        <p:spPr>
          <a:xfrm>
            <a:off x="2666976" y="2428868"/>
            <a:ext cx="5572164" cy="669414"/>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No data dictionary</a:t>
            </a:r>
            <a:endParaRPr sz="2500" b="1">
              <a:solidFill>
                <a:srgbClr val="32324C"/>
              </a:solidFill>
              <a:latin typeface="Comic Sans MS"/>
              <a:ea typeface="Comic Sans MS"/>
              <a:cs typeface="Comic Sans MS"/>
              <a:sym typeface="Comic Sans MS"/>
            </a:endParaRPr>
          </a:p>
        </p:txBody>
      </p:sp>
      <p:sp>
        <p:nvSpPr>
          <p:cNvPr id="966" name="Google Shape;966;p7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pic>
        <p:nvPicPr>
          <p:cNvPr id="971" name="Google Shape;971;p77"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72" name="Google Shape;972;p77"/>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73" name="Google Shape;973;p77"/>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74" name="Google Shape;974;p77"/>
          <p:cNvSpPr txBox="1"/>
          <p:nvPr/>
        </p:nvSpPr>
        <p:spPr>
          <a:xfrm>
            <a:off x="2238348" y="1857364"/>
            <a:ext cx="71438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a:t>
            </a:r>
            <a:r>
              <a:rPr lang="en-US" sz="2500" b="1">
                <a:solidFill>
                  <a:srgbClr val="C00000"/>
                </a:solidFill>
                <a:latin typeface="Comic Sans MS"/>
                <a:ea typeface="Comic Sans MS"/>
                <a:cs typeface="Comic Sans MS"/>
                <a:sym typeface="Comic Sans MS"/>
              </a:rPr>
              <a:t>data value inconsistencies</a:t>
            </a:r>
            <a:r>
              <a:rPr lang="en-US" sz="2500" b="1">
                <a:solidFill>
                  <a:srgbClr val="32324C"/>
                </a:solidFill>
                <a:latin typeface="Comic Sans MS"/>
                <a:ea typeface="Comic Sans MS"/>
                <a:cs typeface="Comic Sans MS"/>
                <a:sym typeface="Comic Sans MS"/>
              </a:rPr>
              <a:t> before re-engineering:</a:t>
            </a:r>
            <a:endParaRPr sz="2500" b="1">
              <a:solidFill>
                <a:srgbClr val="32324C"/>
              </a:solidFill>
              <a:latin typeface="Comic Sans MS"/>
              <a:ea typeface="Comic Sans MS"/>
              <a:cs typeface="Comic Sans MS"/>
              <a:sym typeface="Comic Sans MS"/>
            </a:endParaRPr>
          </a:p>
        </p:txBody>
      </p:sp>
      <p:sp>
        <p:nvSpPr>
          <p:cNvPr id="975" name="Google Shape;975;p77"/>
          <p:cNvSpPr txBox="1"/>
          <p:nvPr/>
        </p:nvSpPr>
        <p:spPr>
          <a:xfrm>
            <a:off x="2666976" y="3180575"/>
            <a:ext cx="5572164" cy="669414"/>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Inconsistent default value</a:t>
            </a:r>
            <a:endParaRPr sz="2500" b="1">
              <a:solidFill>
                <a:srgbClr val="32324C"/>
              </a:solidFill>
              <a:latin typeface="Comic Sans MS"/>
              <a:ea typeface="Comic Sans MS"/>
              <a:cs typeface="Comic Sans MS"/>
              <a:sym typeface="Comic Sans MS"/>
            </a:endParaRPr>
          </a:p>
        </p:txBody>
      </p:sp>
      <p:sp>
        <p:nvSpPr>
          <p:cNvPr id="976" name="Google Shape;976;p77"/>
          <p:cNvSpPr/>
          <p:nvPr/>
        </p:nvSpPr>
        <p:spPr>
          <a:xfrm>
            <a:off x="3024166" y="4572008"/>
            <a:ext cx="3857652" cy="1214446"/>
          </a:xfrm>
          <a:prstGeom prst="wedgeRoundRectCallout">
            <a:avLst>
              <a:gd name="adj1" fmla="val 21357"/>
              <a:gd name="adj2" fmla="val -116311"/>
              <a:gd name="adj3" fmla="val 16667"/>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Arial"/>
                <a:ea typeface="Arial"/>
                <a:cs typeface="Arial"/>
                <a:sym typeface="Arial"/>
              </a:rPr>
              <a:t>Different program assign different default value to the same logical data item.</a:t>
            </a:r>
            <a:endParaRPr/>
          </a:p>
        </p:txBody>
      </p:sp>
      <p:pic>
        <p:nvPicPr>
          <p:cNvPr id="977" name="Google Shape;977;p77" descr="C:\Documents and Settings\TARC\Local Settings\Temporary Internet Files\Content.IE5\9BDFGJQK\MC900432688[1].png"/>
          <p:cNvPicPr preferRelativeResize="0"/>
          <p:nvPr/>
        </p:nvPicPr>
        <p:blipFill rotWithShape="1">
          <a:blip r:embed="rId4">
            <a:alphaModFix/>
          </a:blip>
          <a:srcRect/>
          <a:stretch/>
        </p:blipFill>
        <p:spPr>
          <a:xfrm>
            <a:off x="9739338" y="6000768"/>
            <a:ext cx="457200" cy="457200"/>
          </a:xfrm>
          <a:prstGeom prst="rect">
            <a:avLst/>
          </a:prstGeom>
          <a:noFill/>
          <a:ln>
            <a:noFill/>
          </a:ln>
        </p:spPr>
      </p:pic>
      <p:sp>
        <p:nvSpPr>
          <p:cNvPr id="978" name="Google Shape;978;p7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6"/>
                                        </p:tgtEl>
                                        <p:attrNameLst>
                                          <p:attrName>style.visibility</p:attrName>
                                        </p:attrNameLst>
                                      </p:cBhvr>
                                      <p:to>
                                        <p:strVal val="visible"/>
                                      </p:to>
                                    </p:set>
                                    <p:animEffect transition="in" filter="fade">
                                      <p:cBhvr>
                                        <p:cTn id="7" dur="500"/>
                                        <p:tgtEl>
                                          <p:spTgt spid="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pic>
        <p:nvPicPr>
          <p:cNvPr id="983" name="Google Shape;983;p78"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84" name="Google Shape;984;p78"/>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85" name="Google Shape;985;p78"/>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86" name="Google Shape;986;p78"/>
          <p:cNvSpPr txBox="1"/>
          <p:nvPr/>
        </p:nvSpPr>
        <p:spPr>
          <a:xfrm>
            <a:off x="2238348" y="1857364"/>
            <a:ext cx="71438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a:t>
            </a:r>
            <a:r>
              <a:rPr lang="en-US" sz="2500" b="1">
                <a:solidFill>
                  <a:srgbClr val="C00000"/>
                </a:solidFill>
                <a:latin typeface="Comic Sans MS"/>
                <a:ea typeface="Comic Sans MS"/>
                <a:cs typeface="Comic Sans MS"/>
                <a:sym typeface="Comic Sans MS"/>
              </a:rPr>
              <a:t>data value inconsistencies</a:t>
            </a:r>
            <a:r>
              <a:rPr lang="en-US" sz="2500" b="1">
                <a:solidFill>
                  <a:srgbClr val="32324C"/>
                </a:solidFill>
                <a:latin typeface="Comic Sans MS"/>
                <a:ea typeface="Comic Sans MS"/>
                <a:cs typeface="Comic Sans MS"/>
                <a:sym typeface="Comic Sans MS"/>
              </a:rPr>
              <a:t> before re-engineering:</a:t>
            </a:r>
            <a:endParaRPr sz="2500" b="1">
              <a:solidFill>
                <a:srgbClr val="32324C"/>
              </a:solidFill>
              <a:latin typeface="Comic Sans MS"/>
              <a:ea typeface="Comic Sans MS"/>
              <a:cs typeface="Comic Sans MS"/>
              <a:sym typeface="Comic Sans MS"/>
            </a:endParaRPr>
          </a:p>
        </p:txBody>
      </p:sp>
      <p:sp>
        <p:nvSpPr>
          <p:cNvPr id="987" name="Google Shape;987;p78"/>
          <p:cNvSpPr txBox="1"/>
          <p:nvPr/>
        </p:nvSpPr>
        <p:spPr>
          <a:xfrm>
            <a:off x="2666976" y="3180575"/>
            <a:ext cx="5572164" cy="669414"/>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Inconsistent validation rules</a:t>
            </a:r>
            <a:endParaRPr sz="2500" b="1">
              <a:solidFill>
                <a:srgbClr val="32324C"/>
              </a:solidFill>
              <a:latin typeface="Comic Sans MS"/>
              <a:ea typeface="Comic Sans MS"/>
              <a:cs typeface="Comic Sans MS"/>
              <a:sym typeface="Comic Sans MS"/>
            </a:endParaRPr>
          </a:p>
        </p:txBody>
      </p:sp>
      <p:pic>
        <p:nvPicPr>
          <p:cNvPr id="988" name="Google Shape;988;p78" descr="C:\Documents and Settings\TARC\Local Settings\Temporary Internet Files\Content.IE5\9BDFGJQK\MC900432688[1].png"/>
          <p:cNvPicPr preferRelativeResize="0"/>
          <p:nvPr/>
        </p:nvPicPr>
        <p:blipFill rotWithShape="1">
          <a:blip r:embed="rId4">
            <a:alphaModFix/>
          </a:blip>
          <a:srcRect/>
          <a:stretch/>
        </p:blipFill>
        <p:spPr>
          <a:xfrm>
            <a:off x="9739338" y="6000768"/>
            <a:ext cx="457200" cy="457200"/>
          </a:xfrm>
          <a:prstGeom prst="rect">
            <a:avLst/>
          </a:prstGeom>
          <a:noFill/>
          <a:ln>
            <a:noFill/>
          </a:ln>
        </p:spPr>
      </p:pic>
      <p:sp>
        <p:nvSpPr>
          <p:cNvPr id="989" name="Google Shape;989;p78"/>
          <p:cNvSpPr/>
          <p:nvPr/>
        </p:nvSpPr>
        <p:spPr>
          <a:xfrm>
            <a:off x="3024166" y="4572008"/>
            <a:ext cx="3857652" cy="1214446"/>
          </a:xfrm>
          <a:prstGeom prst="wedgeRoundRectCallout">
            <a:avLst>
              <a:gd name="adj1" fmla="val 21357"/>
              <a:gd name="adj2" fmla="val -116311"/>
              <a:gd name="adj3" fmla="val 16667"/>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Arial"/>
                <a:ea typeface="Arial"/>
                <a:cs typeface="Arial"/>
                <a:sym typeface="Arial"/>
              </a:rPr>
              <a:t>Data written by one program may be rejected by another</a:t>
            </a:r>
            <a:endParaRPr/>
          </a:p>
        </p:txBody>
      </p:sp>
      <p:sp>
        <p:nvSpPr>
          <p:cNvPr id="990" name="Google Shape;990;p7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9"/>
                                        </p:tgtEl>
                                        <p:attrNameLst>
                                          <p:attrName>style.visibility</p:attrName>
                                        </p:attrNameLst>
                                      </p:cBhvr>
                                      <p:to>
                                        <p:strVal val="visible"/>
                                      </p:to>
                                    </p:set>
                                    <p:animEffect transition="in" filter="fade">
                                      <p:cBhvr>
                                        <p:cTn id="7" dur="500"/>
                                        <p:tgtEl>
                                          <p:spTgt spid="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pic>
        <p:nvPicPr>
          <p:cNvPr id="995" name="Google Shape;995;p79"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996" name="Google Shape;996;p79"/>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997" name="Google Shape;997;p79"/>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998" name="Google Shape;998;p79"/>
          <p:cNvSpPr txBox="1"/>
          <p:nvPr/>
        </p:nvSpPr>
        <p:spPr>
          <a:xfrm>
            <a:off x="2238348" y="1857364"/>
            <a:ext cx="71438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a:t>
            </a:r>
            <a:r>
              <a:rPr lang="en-US" sz="2500" b="1">
                <a:solidFill>
                  <a:srgbClr val="C00000"/>
                </a:solidFill>
                <a:latin typeface="Comic Sans MS"/>
                <a:ea typeface="Comic Sans MS"/>
                <a:cs typeface="Comic Sans MS"/>
                <a:sym typeface="Comic Sans MS"/>
              </a:rPr>
              <a:t>data value inconsistencies</a:t>
            </a:r>
            <a:r>
              <a:rPr lang="en-US" sz="2500" b="1">
                <a:solidFill>
                  <a:srgbClr val="32324C"/>
                </a:solidFill>
                <a:latin typeface="Comic Sans MS"/>
                <a:ea typeface="Comic Sans MS"/>
                <a:cs typeface="Comic Sans MS"/>
                <a:sym typeface="Comic Sans MS"/>
              </a:rPr>
              <a:t> before re-engineering:</a:t>
            </a:r>
            <a:endParaRPr sz="2500" b="1">
              <a:solidFill>
                <a:srgbClr val="32324C"/>
              </a:solidFill>
              <a:latin typeface="Comic Sans MS"/>
              <a:ea typeface="Comic Sans MS"/>
              <a:cs typeface="Comic Sans MS"/>
              <a:sym typeface="Comic Sans MS"/>
            </a:endParaRPr>
          </a:p>
        </p:txBody>
      </p:sp>
      <p:sp>
        <p:nvSpPr>
          <p:cNvPr id="999" name="Google Shape;999;p79"/>
          <p:cNvSpPr txBox="1"/>
          <p:nvPr/>
        </p:nvSpPr>
        <p:spPr>
          <a:xfrm>
            <a:off x="2666976" y="3180575"/>
            <a:ext cx="5572164" cy="669414"/>
          </a:xfrm>
          <a:prstGeom prst="rect">
            <a:avLst/>
          </a:prstGeom>
          <a:noFill/>
          <a:ln>
            <a:noFill/>
          </a:ln>
        </p:spPr>
        <p:txBody>
          <a:bodyPr spcFirstLastPara="1" wrap="square" lIns="91425" tIns="45700" rIns="91425" bIns="45700" anchor="t" anchorCtr="0">
            <a:spAutoFit/>
          </a:bodyPr>
          <a:lstStyle/>
          <a:p>
            <a:pPr marL="354013" marR="0" lvl="0" indent="-354013" algn="l" rtl="0">
              <a:lnSpc>
                <a:spcPct val="150000"/>
              </a:lnSpc>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Inconsistent units </a:t>
            </a:r>
            <a:endParaRPr sz="2500" b="1">
              <a:solidFill>
                <a:srgbClr val="32324C"/>
              </a:solidFill>
              <a:latin typeface="Comic Sans MS"/>
              <a:ea typeface="Comic Sans MS"/>
              <a:cs typeface="Comic Sans MS"/>
              <a:sym typeface="Comic Sans MS"/>
            </a:endParaRPr>
          </a:p>
        </p:txBody>
      </p:sp>
      <p:sp>
        <p:nvSpPr>
          <p:cNvPr id="1000" name="Google Shape;1000;p7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pic>
        <p:nvPicPr>
          <p:cNvPr id="1005" name="Google Shape;1005;p80"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1006" name="Google Shape;1006;p8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1007" name="Google Shape;1007;p80"/>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1008" name="Google Shape;1008;p80"/>
          <p:cNvSpPr txBox="1"/>
          <p:nvPr/>
        </p:nvSpPr>
        <p:spPr>
          <a:xfrm>
            <a:off x="2238348" y="1857364"/>
            <a:ext cx="71438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a:t>
            </a:r>
            <a:r>
              <a:rPr lang="en-US" sz="2500" b="1">
                <a:solidFill>
                  <a:srgbClr val="C00000"/>
                </a:solidFill>
                <a:latin typeface="Comic Sans MS"/>
                <a:ea typeface="Comic Sans MS"/>
                <a:cs typeface="Comic Sans MS"/>
                <a:sym typeface="Comic Sans MS"/>
              </a:rPr>
              <a:t>data value inconsistencies</a:t>
            </a:r>
            <a:r>
              <a:rPr lang="en-US" sz="2500" b="1">
                <a:solidFill>
                  <a:srgbClr val="32324C"/>
                </a:solidFill>
                <a:latin typeface="Comic Sans MS"/>
                <a:ea typeface="Comic Sans MS"/>
                <a:cs typeface="Comic Sans MS"/>
                <a:sym typeface="Comic Sans MS"/>
              </a:rPr>
              <a:t> before re-engineering:</a:t>
            </a:r>
            <a:endParaRPr sz="2500" b="1">
              <a:solidFill>
                <a:srgbClr val="32324C"/>
              </a:solidFill>
              <a:latin typeface="Comic Sans MS"/>
              <a:ea typeface="Comic Sans MS"/>
              <a:cs typeface="Comic Sans MS"/>
              <a:sym typeface="Comic Sans MS"/>
            </a:endParaRPr>
          </a:p>
        </p:txBody>
      </p:sp>
      <p:sp>
        <p:nvSpPr>
          <p:cNvPr id="1009" name="Google Shape;1009;p80"/>
          <p:cNvSpPr txBox="1"/>
          <p:nvPr/>
        </p:nvSpPr>
        <p:spPr>
          <a:xfrm>
            <a:off x="2666976" y="3180575"/>
            <a:ext cx="5572164" cy="861774"/>
          </a:xfrm>
          <a:prstGeom prst="rect">
            <a:avLst/>
          </a:prstGeom>
          <a:noFill/>
          <a:ln>
            <a:noFill/>
          </a:ln>
        </p:spPr>
        <p:txBody>
          <a:bodyPr spcFirstLastPara="1" wrap="square" lIns="91425" tIns="45700" rIns="91425" bIns="45700" anchor="t" anchorCtr="0">
            <a:spAutoFit/>
          </a:bodyPr>
          <a:lstStyle/>
          <a:p>
            <a:pPr marL="354013" marR="0" lvl="0" indent="-354013" algn="l" rtl="0">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Inconsistent representation semantic</a:t>
            </a:r>
            <a:endParaRPr sz="2500" b="1">
              <a:solidFill>
                <a:srgbClr val="32324C"/>
              </a:solidFill>
              <a:latin typeface="Comic Sans MS"/>
              <a:ea typeface="Comic Sans MS"/>
              <a:cs typeface="Comic Sans MS"/>
              <a:sym typeface="Comic Sans MS"/>
            </a:endParaRPr>
          </a:p>
        </p:txBody>
      </p:sp>
      <p:pic>
        <p:nvPicPr>
          <p:cNvPr id="1010" name="Google Shape;1010;p80" descr="C:\Documents and Settings\TARC\Local Settings\Temporary Internet Files\Content.IE5\9BDFGJQK\MC900432688[1].png"/>
          <p:cNvPicPr preferRelativeResize="0"/>
          <p:nvPr/>
        </p:nvPicPr>
        <p:blipFill rotWithShape="1">
          <a:blip r:embed="rId4">
            <a:alphaModFix/>
          </a:blip>
          <a:srcRect/>
          <a:stretch/>
        </p:blipFill>
        <p:spPr>
          <a:xfrm>
            <a:off x="9739338" y="6000768"/>
            <a:ext cx="457200" cy="457200"/>
          </a:xfrm>
          <a:prstGeom prst="rect">
            <a:avLst/>
          </a:prstGeom>
          <a:noFill/>
          <a:ln>
            <a:noFill/>
          </a:ln>
        </p:spPr>
      </p:pic>
      <p:sp>
        <p:nvSpPr>
          <p:cNvPr id="1011" name="Google Shape;1011;p80"/>
          <p:cNvSpPr/>
          <p:nvPr/>
        </p:nvSpPr>
        <p:spPr>
          <a:xfrm>
            <a:off x="3024166" y="4572008"/>
            <a:ext cx="3857652" cy="1214446"/>
          </a:xfrm>
          <a:prstGeom prst="wedgeRoundRectCallout">
            <a:avLst>
              <a:gd name="adj1" fmla="val -22609"/>
              <a:gd name="adj2" fmla="val -98095"/>
              <a:gd name="adj3" fmla="val 16667"/>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Multiple ways of using uppercase  to convey meaning in text strings</a:t>
            </a:r>
            <a:endParaRPr sz="2200">
              <a:solidFill>
                <a:schemeClr val="dk1"/>
              </a:solidFill>
              <a:latin typeface="Arial"/>
              <a:ea typeface="Arial"/>
              <a:cs typeface="Arial"/>
              <a:sym typeface="Arial"/>
            </a:endParaRPr>
          </a:p>
        </p:txBody>
      </p:sp>
      <p:sp>
        <p:nvSpPr>
          <p:cNvPr id="1012" name="Google Shape;1012;p8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1"/>
                                        </p:tgtEl>
                                        <p:attrNameLst>
                                          <p:attrName>style.visibility</p:attrName>
                                        </p:attrNameLst>
                                      </p:cBhvr>
                                      <p:to>
                                        <p:strVal val="visible"/>
                                      </p:to>
                                    </p:set>
                                    <p:animEffect transition="in" filter="fade">
                                      <p:cBhvr>
                                        <p:cTn id="7" dur="500"/>
                                        <p:tgtEl>
                                          <p:spTgt spid="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p>
            <a:pPr marL="530225" lvl="0" indent="-530225" algn="l" rtl="0">
              <a:spcBef>
                <a:spcPts val="0"/>
              </a:spcBef>
              <a:spcAft>
                <a:spcPts val="0"/>
              </a:spcAft>
              <a:buNone/>
            </a:pPr>
            <a:r>
              <a:rPr lang="en-US"/>
              <a:t>b)	Software Maintenance</a:t>
            </a:r>
            <a:endParaRPr/>
          </a:p>
        </p:txBody>
      </p:sp>
      <p:sp>
        <p:nvSpPr>
          <p:cNvPr id="175" name="Google Shape;175;p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pic>
        <p:nvPicPr>
          <p:cNvPr id="1018" name="Google Shape;1018;p81" descr="http://www.marblewebsites.co.uk/images/database.jpg"/>
          <p:cNvPicPr preferRelativeResize="0"/>
          <p:nvPr/>
        </p:nvPicPr>
        <p:blipFill rotWithShape="1">
          <a:blip r:embed="rId3">
            <a:alphaModFix/>
          </a:blip>
          <a:srcRect/>
          <a:stretch/>
        </p:blipFill>
        <p:spPr>
          <a:xfrm>
            <a:off x="7000908" y="3541480"/>
            <a:ext cx="2595554" cy="2459288"/>
          </a:xfrm>
          <a:prstGeom prst="rect">
            <a:avLst/>
          </a:prstGeom>
          <a:noFill/>
          <a:ln>
            <a:noFill/>
          </a:ln>
        </p:spPr>
      </p:pic>
      <p:sp>
        <p:nvSpPr>
          <p:cNvPr id="1019" name="Google Shape;1019;p81"/>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1020" name="Google Shape;1020;p81"/>
          <p:cNvSpPr txBox="1"/>
          <p:nvPr/>
        </p:nvSpPr>
        <p:spPr>
          <a:xfrm>
            <a:off x="6667504" y="5743534"/>
            <a:ext cx="335758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C00000"/>
                </a:solidFill>
                <a:latin typeface="Comic Sans MS"/>
                <a:ea typeface="Comic Sans MS"/>
                <a:cs typeface="Comic Sans MS"/>
                <a:sym typeface="Comic Sans MS"/>
              </a:rPr>
              <a:t>Data Re-engineering</a:t>
            </a:r>
            <a:endParaRPr sz="2000" b="1">
              <a:solidFill>
                <a:srgbClr val="C00000"/>
              </a:solidFill>
              <a:latin typeface="Comic Sans MS"/>
              <a:ea typeface="Comic Sans MS"/>
              <a:cs typeface="Comic Sans MS"/>
              <a:sym typeface="Comic Sans MS"/>
            </a:endParaRPr>
          </a:p>
        </p:txBody>
      </p:sp>
      <p:sp>
        <p:nvSpPr>
          <p:cNvPr id="1021" name="Google Shape;1021;p81"/>
          <p:cNvSpPr txBox="1"/>
          <p:nvPr/>
        </p:nvSpPr>
        <p:spPr>
          <a:xfrm>
            <a:off x="2238348" y="1857364"/>
            <a:ext cx="71438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32324C"/>
                </a:solidFill>
                <a:latin typeface="Comic Sans MS"/>
                <a:ea typeface="Comic Sans MS"/>
                <a:cs typeface="Comic Sans MS"/>
                <a:sym typeface="Comic Sans MS"/>
              </a:rPr>
              <a:t>Problems with </a:t>
            </a:r>
            <a:r>
              <a:rPr lang="en-US" sz="2500" b="1">
                <a:solidFill>
                  <a:srgbClr val="C00000"/>
                </a:solidFill>
                <a:latin typeface="Comic Sans MS"/>
                <a:ea typeface="Comic Sans MS"/>
                <a:cs typeface="Comic Sans MS"/>
                <a:sym typeface="Comic Sans MS"/>
              </a:rPr>
              <a:t>data value inconsistencies</a:t>
            </a:r>
            <a:r>
              <a:rPr lang="en-US" sz="2500" b="1">
                <a:solidFill>
                  <a:srgbClr val="32324C"/>
                </a:solidFill>
                <a:latin typeface="Comic Sans MS"/>
                <a:ea typeface="Comic Sans MS"/>
                <a:cs typeface="Comic Sans MS"/>
                <a:sym typeface="Comic Sans MS"/>
              </a:rPr>
              <a:t> before re-engineering:</a:t>
            </a:r>
            <a:endParaRPr sz="2500" b="1">
              <a:solidFill>
                <a:srgbClr val="32324C"/>
              </a:solidFill>
              <a:latin typeface="Comic Sans MS"/>
              <a:ea typeface="Comic Sans MS"/>
              <a:cs typeface="Comic Sans MS"/>
              <a:sym typeface="Comic Sans MS"/>
            </a:endParaRPr>
          </a:p>
        </p:txBody>
      </p:sp>
      <p:sp>
        <p:nvSpPr>
          <p:cNvPr id="1022" name="Google Shape;1022;p81"/>
          <p:cNvSpPr txBox="1"/>
          <p:nvPr/>
        </p:nvSpPr>
        <p:spPr>
          <a:xfrm>
            <a:off x="2666976" y="3180575"/>
            <a:ext cx="5572164" cy="861774"/>
          </a:xfrm>
          <a:prstGeom prst="rect">
            <a:avLst/>
          </a:prstGeom>
          <a:noFill/>
          <a:ln>
            <a:noFill/>
          </a:ln>
        </p:spPr>
        <p:txBody>
          <a:bodyPr spcFirstLastPara="1" wrap="square" lIns="91425" tIns="45700" rIns="91425" bIns="45700" anchor="t" anchorCtr="0">
            <a:spAutoFit/>
          </a:bodyPr>
          <a:lstStyle/>
          <a:p>
            <a:pPr marL="354013" marR="0" lvl="0" indent="-354013" algn="l" rtl="0">
              <a:spcBef>
                <a:spcPts val="0"/>
              </a:spcBef>
              <a:spcAft>
                <a:spcPts val="0"/>
              </a:spcAft>
              <a:buClr>
                <a:srgbClr val="1F1FD3"/>
              </a:buClr>
              <a:buSzPts val="2500"/>
              <a:buFont typeface="Noto Sans Symbols"/>
              <a:buChar char="🗶"/>
            </a:pPr>
            <a:r>
              <a:rPr lang="en-US" sz="2500" b="1">
                <a:solidFill>
                  <a:srgbClr val="32324C"/>
                </a:solidFill>
                <a:latin typeface="Comic Sans MS"/>
                <a:ea typeface="Comic Sans MS"/>
                <a:cs typeface="Comic Sans MS"/>
                <a:sym typeface="Comic Sans MS"/>
              </a:rPr>
              <a:t>Inconsistent handling of negative values</a:t>
            </a:r>
            <a:endParaRPr sz="2500" b="1">
              <a:solidFill>
                <a:srgbClr val="32324C"/>
              </a:solidFill>
              <a:latin typeface="Comic Sans MS"/>
              <a:ea typeface="Comic Sans MS"/>
              <a:cs typeface="Comic Sans MS"/>
              <a:sym typeface="Comic Sans MS"/>
            </a:endParaRPr>
          </a:p>
        </p:txBody>
      </p:sp>
      <p:pic>
        <p:nvPicPr>
          <p:cNvPr id="1023" name="Google Shape;1023;p81" descr="C:\Documents and Settings\TARC\Local Settings\Temporary Internet Files\Content.IE5\9BDFGJQK\MC900432688[1].png"/>
          <p:cNvPicPr preferRelativeResize="0"/>
          <p:nvPr/>
        </p:nvPicPr>
        <p:blipFill rotWithShape="1">
          <a:blip r:embed="rId4">
            <a:alphaModFix/>
          </a:blip>
          <a:srcRect/>
          <a:stretch/>
        </p:blipFill>
        <p:spPr>
          <a:xfrm>
            <a:off x="9739338" y="6000768"/>
            <a:ext cx="457200" cy="457200"/>
          </a:xfrm>
          <a:prstGeom prst="rect">
            <a:avLst/>
          </a:prstGeom>
          <a:noFill/>
          <a:ln>
            <a:noFill/>
          </a:ln>
        </p:spPr>
      </p:pic>
      <p:sp>
        <p:nvSpPr>
          <p:cNvPr id="1024" name="Google Shape;1024;p81"/>
          <p:cNvSpPr/>
          <p:nvPr/>
        </p:nvSpPr>
        <p:spPr>
          <a:xfrm>
            <a:off x="2738414" y="4572008"/>
            <a:ext cx="4286280" cy="1214446"/>
          </a:xfrm>
          <a:prstGeom prst="wedgeRoundRectCallout">
            <a:avLst>
              <a:gd name="adj1" fmla="val -22609"/>
              <a:gd name="adj2" fmla="val -98095"/>
              <a:gd name="adj3" fmla="val 16667"/>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a:solidFill>
                  <a:schemeClr val="dk1"/>
                </a:solidFill>
                <a:latin typeface="Arial"/>
                <a:ea typeface="Arial"/>
                <a:cs typeface="Arial"/>
                <a:sym typeface="Arial"/>
              </a:rPr>
              <a:t>Some programs do not accept   –ve value, some programs accept &amp; convert to +ve value.</a:t>
            </a:r>
            <a:endParaRPr/>
          </a:p>
        </p:txBody>
      </p:sp>
      <p:sp>
        <p:nvSpPr>
          <p:cNvPr id="1025" name="Google Shape;1025;p8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
                                        </p:tgtEl>
                                        <p:attrNameLst>
                                          <p:attrName>style.visibility</p:attrName>
                                        </p:attrNameLst>
                                      </p:cBhvr>
                                      <p:to>
                                        <p:strVal val="visible"/>
                                      </p:to>
                                    </p:set>
                                    <p:animEffect transition="in" filter="fade">
                                      <p:cBhvr>
                                        <p:cTn id="7"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82"/>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Cost Factors of Re-engineering</a:t>
            </a:r>
            <a:endParaRPr/>
          </a:p>
        </p:txBody>
      </p:sp>
      <p:pic>
        <p:nvPicPr>
          <p:cNvPr id="1032" name="Google Shape;1032;p82" descr="https://immigrationidaho.com/wp-content/uploads/2012/01/i601-hardship-waiver-cost.jpg"/>
          <p:cNvPicPr preferRelativeResize="0"/>
          <p:nvPr/>
        </p:nvPicPr>
        <p:blipFill rotWithShape="1">
          <a:blip r:embed="rId3">
            <a:alphaModFix/>
          </a:blip>
          <a:srcRect/>
          <a:stretch/>
        </p:blipFill>
        <p:spPr>
          <a:xfrm>
            <a:off x="4524364" y="2285992"/>
            <a:ext cx="3000396" cy="3000396"/>
          </a:xfrm>
          <a:prstGeom prst="rect">
            <a:avLst/>
          </a:prstGeom>
          <a:noFill/>
          <a:ln>
            <a:noFill/>
          </a:ln>
        </p:spPr>
      </p:pic>
      <p:pic>
        <p:nvPicPr>
          <p:cNvPr id="1033" name="Google Shape;1033;p82" descr="http://images.inmagine.com/400nwm/ingram/ingcsc/ingcsc1374.jpg"/>
          <p:cNvPicPr preferRelativeResize="0"/>
          <p:nvPr/>
        </p:nvPicPr>
        <p:blipFill rotWithShape="1">
          <a:blip r:embed="rId4">
            <a:alphaModFix/>
          </a:blip>
          <a:srcRect/>
          <a:stretch/>
        </p:blipFill>
        <p:spPr>
          <a:xfrm>
            <a:off x="7024694" y="4643446"/>
            <a:ext cx="1058340" cy="857256"/>
          </a:xfrm>
          <a:prstGeom prst="rect">
            <a:avLst/>
          </a:prstGeom>
          <a:noFill/>
          <a:ln>
            <a:noFill/>
          </a:ln>
        </p:spPr>
      </p:pic>
      <p:sp>
        <p:nvSpPr>
          <p:cNvPr id="1034" name="Google Shape;1034;p82"/>
          <p:cNvSpPr txBox="1"/>
          <p:nvPr/>
        </p:nvSpPr>
        <p:spPr>
          <a:xfrm>
            <a:off x="8096264" y="5000636"/>
            <a:ext cx="1857388"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Software Quality</a:t>
            </a:r>
            <a:endParaRPr sz="2600">
              <a:solidFill>
                <a:srgbClr val="32324C"/>
              </a:solidFill>
              <a:latin typeface="Century Gothic"/>
              <a:ea typeface="Century Gothic"/>
              <a:cs typeface="Century Gothic"/>
              <a:sym typeface="Century Gothic"/>
            </a:endParaRPr>
          </a:p>
        </p:txBody>
      </p:sp>
      <p:pic>
        <p:nvPicPr>
          <p:cNvPr id="1035" name="Google Shape;1035;p82" descr="http://images.inmagine.com/400nwm/ingram/ingcsc/ingcsc1374.jpg"/>
          <p:cNvPicPr preferRelativeResize="0"/>
          <p:nvPr/>
        </p:nvPicPr>
        <p:blipFill rotWithShape="1">
          <a:blip r:embed="rId4">
            <a:alphaModFix/>
          </a:blip>
          <a:srcRect/>
          <a:stretch/>
        </p:blipFill>
        <p:spPr>
          <a:xfrm rot="10800000" flipH="1">
            <a:off x="7096132" y="2571744"/>
            <a:ext cx="1058340" cy="857256"/>
          </a:xfrm>
          <a:prstGeom prst="rect">
            <a:avLst/>
          </a:prstGeom>
          <a:noFill/>
          <a:ln>
            <a:noFill/>
          </a:ln>
        </p:spPr>
      </p:pic>
      <p:sp>
        <p:nvSpPr>
          <p:cNvPr id="1036" name="Google Shape;1036;p82"/>
          <p:cNvSpPr txBox="1"/>
          <p:nvPr/>
        </p:nvSpPr>
        <p:spPr>
          <a:xfrm>
            <a:off x="8167702" y="2428868"/>
            <a:ext cx="1857388"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Tool support</a:t>
            </a:r>
            <a:endParaRPr sz="2600">
              <a:solidFill>
                <a:srgbClr val="32324C"/>
              </a:solidFill>
              <a:latin typeface="Century Gothic"/>
              <a:ea typeface="Century Gothic"/>
              <a:cs typeface="Century Gothic"/>
              <a:sym typeface="Century Gothic"/>
            </a:endParaRPr>
          </a:p>
        </p:txBody>
      </p:sp>
      <p:pic>
        <p:nvPicPr>
          <p:cNvPr id="1037" name="Google Shape;1037;p82" descr="http://images.inmagine.com/400nwm/ingram/ingcsc/ingcsc1374.jpg"/>
          <p:cNvPicPr preferRelativeResize="0"/>
          <p:nvPr/>
        </p:nvPicPr>
        <p:blipFill rotWithShape="1">
          <a:blip r:embed="rId4">
            <a:alphaModFix/>
          </a:blip>
          <a:srcRect/>
          <a:stretch/>
        </p:blipFill>
        <p:spPr>
          <a:xfrm rot="10800000">
            <a:off x="3881422" y="2428868"/>
            <a:ext cx="1058340" cy="857256"/>
          </a:xfrm>
          <a:prstGeom prst="rect">
            <a:avLst/>
          </a:prstGeom>
          <a:noFill/>
          <a:ln>
            <a:noFill/>
          </a:ln>
        </p:spPr>
      </p:pic>
      <p:sp>
        <p:nvSpPr>
          <p:cNvPr id="1038" name="Google Shape;1038;p82"/>
          <p:cNvSpPr txBox="1"/>
          <p:nvPr/>
        </p:nvSpPr>
        <p:spPr>
          <a:xfrm>
            <a:off x="2381256" y="2064900"/>
            <a:ext cx="2214546"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Extent of Data Conversion</a:t>
            </a:r>
            <a:endParaRPr sz="2600">
              <a:solidFill>
                <a:srgbClr val="32324C"/>
              </a:solidFill>
              <a:latin typeface="Century Gothic"/>
              <a:ea typeface="Century Gothic"/>
              <a:cs typeface="Century Gothic"/>
              <a:sym typeface="Century Gothic"/>
            </a:endParaRPr>
          </a:p>
        </p:txBody>
      </p:sp>
      <p:pic>
        <p:nvPicPr>
          <p:cNvPr id="1039" name="Google Shape;1039;p82" descr="http://images.inmagine.com/400nwm/ingram/ingcsc/ingcsc1374.jpg"/>
          <p:cNvPicPr preferRelativeResize="0"/>
          <p:nvPr/>
        </p:nvPicPr>
        <p:blipFill rotWithShape="1">
          <a:blip r:embed="rId4">
            <a:alphaModFix/>
          </a:blip>
          <a:srcRect/>
          <a:stretch/>
        </p:blipFill>
        <p:spPr>
          <a:xfrm flipH="1">
            <a:off x="3952860" y="4357694"/>
            <a:ext cx="1058340" cy="857256"/>
          </a:xfrm>
          <a:prstGeom prst="rect">
            <a:avLst/>
          </a:prstGeom>
          <a:noFill/>
          <a:ln>
            <a:noFill/>
          </a:ln>
        </p:spPr>
      </p:pic>
      <p:sp>
        <p:nvSpPr>
          <p:cNvPr id="1040" name="Google Shape;1040;p82"/>
          <p:cNvSpPr txBox="1"/>
          <p:nvPr/>
        </p:nvSpPr>
        <p:spPr>
          <a:xfrm>
            <a:off x="2452662" y="4393836"/>
            <a:ext cx="1857388"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Expert Staff</a:t>
            </a:r>
            <a:endParaRPr sz="2600">
              <a:solidFill>
                <a:srgbClr val="32324C"/>
              </a:solidFill>
              <a:latin typeface="Century Gothic"/>
              <a:ea typeface="Century Gothic"/>
              <a:cs typeface="Century Gothic"/>
              <a:sym typeface="Century Gothic"/>
            </a:endParaRPr>
          </a:p>
        </p:txBody>
      </p:sp>
      <p:sp>
        <p:nvSpPr>
          <p:cNvPr id="1041" name="Google Shape;1041;p8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83"/>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Advantages of Re-engineering</a:t>
            </a:r>
            <a:endParaRPr/>
          </a:p>
        </p:txBody>
      </p:sp>
      <p:pic>
        <p:nvPicPr>
          <p:cNvPr id="1048" name="Google Shape;1048;p83" descr="http://images.inmagine.com/400nwm/ingram/ingcsc/ingcsc1374.jpg"/>
          <p:cNvPicPr preferRelativeResize="0"/>
          <p:nvPr/>
        </p:nvPicPr>
        <p:blipFill rotWithShape="1">
          <a:blip r:embed="rId3">
            <a:alphaModFix/>
          </a:blip>
          <a:srcRect/>
          <a:stretch/>
        </p:blipFill>
        <p:spPr>
          <a:xfrm>
            <a:off x="7024694" y="4572008"/>
            <a:ext cx="1058340" cy="857256"/>
          </a:xfrm>
          <a:prstGeom prst="rect">
            <a:avLst/>
          </a:prstGeom>
          <a:noFill/>
          <a:ln>
            <a:noFill/>
          </a:ln>
        </p:spPr>
      </p:pic>
      <p:sp>
        <p:nvSpPr>
          <p:cNvPr id="1049" name="Google Shape;1049;p83"/>
          <p:cNvSpPr txBox="1"/>
          <p:nvPr/>
        </p:nvSpPr>
        <p:spPr>
          <a:xfrm>
            <a:off x="8096264" y="4500570"/>
            <a:ext cx="1857388"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Reduced risk</a:t>
            </a:r>
            <a:endParaRPr sz="2600">
              <a:solidFill>
                <a:srgbClr val="32324C"/>
              </a:solidFill>
              <a:latin typeface="Century Gothic"/>
              <a:ea typeface="Century Gothic"/>
              <a:cs typeface="Century Gothic"/>
              <a:sym typeface="Century Gothic"/>
            </a:endParaRPr>
          </a:p>
        </p:txBody>
      </p:sp>
      <p:pic>
        <p:nvPicPr>
          <p:cNvPr id="1050" name="Google Shape;1050;p83" descr="http://images.inmagine.com/400nwm/ingram/ingcsc/ingcsc1374.jpg"/>
          <p:cNvPicPr preferRelativeResize="0"/>
          <p:nvPr/>
        </p:nvPicPr>
        <p:blipFill rotWithShape="1">
          <a:blip r:embed="rId3">
            <a:alphaModFix/>
          </a:blip>
          <a:srcRect/>
          <a:stretch/>
        </p:blipFill>
        <p:spPr>
          <a:xfrm rot="10800000" flipH="1">
            <a:off x="7096132" y="2571744"/>
            <a:ext cx="1058340" cy="857256"/>
          </a:xfrm>
          <a:prstGeom prst="rect">
            <a:avLst/>
          </a:prstGeom>
          <a:noFill/>
          <a:ln>
            <a:noFill/>
          </a:ln>
        </p:spPr>
      </p:pic>
      <p:sp>
        <p:nvSpPr>
          <p:cNvPr id="1051" name="Google Shape;1051;p83"/>
          <p:cNvSpPr txBox="1"/>
          <p:nvPr/>
        </p:nvSpPr>
        <p:spPr>
          <a:xfrm>
            <a:off x="8167702" y="2428868"/>
            <a:ext cx="1857388"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Reduced cost</a:t>
            </a:r>
            <a:endParaRPr sz="2600">
              <a:solidFill>
                <a:srgbClr val="32324C"/>
              </a:solidFill>
              <a:latin typeface="Century Gothic"/>
              <a:ea typeface="Century Gothic"/>
              <a:cs typeface="Century Gothic"/>
              <a:sym typeface="Century Gothic"/>
            </a:endParaRPr>
          </a:p>
        </p:txBody>
      </p:sp>
      <p:pic>
        <p:nvPicPr>
          <p:cNvPr id="1052" name="Google Shape;1052;p83" descr="http://images.inmagine.com/400nwm/ingram/ingcsc/ingcsc1374.jpg"/>
          <p:cNvPicPr preferRelativeResize="0"/>
          <p:nvPr/>
        </p:nvPicPr>
        <p:blipFill rotWithShape="1">
          <a:blip r:embed="rId3">
            <a:alphaModFix/>
          </a:blip>
          <a:srcRect/>
          <a:stretch/>
        </p:blipFill>
        <p:spPr>
          <a:xfrm rot="10800000">
            <a:off x="3881422" y="2428868"/>
            <a:ext cx="1058340" cy="857256"/>
          </a:xfrm>
          <a:prstGeom prst="rect">
            <a:avLst/>
          </a:prstGeom>
          <a:noFill/>
          <a:ln>
            <a:noFill/>
          </a:ln>
        </p:spPr>
      </p:pic>
      <p:sp>
        <p:nvSpPr>
          <p:cNvPr id="1053" name="Google Shape;1053;p83"/>
          <p:cNvSpPr txBox="1"/>
          <p:nvPr/>
        </p:nvSpPr>
        <p:spPr>
          <a:xfrm>
            <a:off x="2381256" y="2064900"/>
            <a:ext cx="221454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Reduced effort</a:t>
            </a:r>
            <a:endParaRPr sz="2600">
              <a:solidFill>
                <a:srgbClr val="32324C"/>
              </a:solidFill>
              <a:latin typeface="Century Gothic"/>
              <a:ea typeface="Century Gothic"/>
              <a:cs typeface="Century Gothic"/>
              <a:sym typeface="Century Gothic"/>
            </a:endParaRPr>
          </a:p>
        </p:txBody>
      </p:sp>
      <p:pic>
        <p:nvPicPr>
          <p:cNvPr id="1054" name="Google Shape;1054;p83" descr="http://images.inmagine.com/400nwm/ingram/ingcsc/ingcsc1374.jpg"/>
          <p:cNvPicPr preferRelativeResize="0"/>
          <p:nvPr/>
        </p:nvPicPr>
        <p:blipFill rotWithShape="1">
          <a:blip r:embed="rId3">
            <a:alphaModFix/>
          </a:blip>
          <a:srcRect/>
          <a:stretch/>
        </p:blipFill>
        <p:spPr>
          <a:xfrm flipH="1">
            <a:off x="3952860" y="4357694"/>
            <a:ext cx="1058340" cy="857256"/>
          </a:xfrm>
          <a:prstGeom prst="rect">
            <a:avLst/>
          </a:prstGeom>
          <a:noFill/>
          <a:ln>
            <a:noFill/>
          </a:ln>
        </p:spPr>
      </p:pic>
      <p:sp>
        <p:nvSpPr>
          <p:cNvPr id="1055" name="Google Shape;1055;p83"/>
          <p:cNvSpPr txBox="1"/>
          <p:nvPr/>
        </p:nvSpPr>
        <p:spPr>
          <a:xfrm>
            <a:off x="2309786" y="3857628"/>
            <a:ext cx="2428892"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Reduced development time</a:t>
            </a:r>
            <a:endParaRPr sz="2600">
              <a:solidFill>
                <a:srgbClr val="32324C"/>
              </a:solidFill>
              <a:latin typeface="Century Gothic"/>
              <a:ea typeface="Century Gothic"/>
              <a:cs typeface="Century Gothic"/>
              <a:sym typeface="Century Gothic"/>
            </a:endParaRPr>
          </a:p>
        </p:txBody>
      </p:sp>
      <p:pic>
        <p:nvPicPr>
          <p:cNvPr id="1056" name="Google Shape;1056;p83" descr="http://www.bpmleader.com/wp-content/uploads/2013/11/Competitive-advantage-2.png"/>
          <p:cNvPicPr preferRelativeResize="0"/>
          <p:nvPr/>
        </p:nvPicPr>
        <p:blipFill rotWithShape="1">
          <a:blip r:embed="rId4">
            <a:alphaModFix/>
          </a:blip>
          <a:srcRect/>
          <a:stretch/>
        </p:blipFill>
        <p:spPr>
          <a:xfrm>
            <a:off x="4667260" y="3071822"/>
            <a:ext cx="2857500" cy="1857376"/>
          </a:xfrm>
          <a:prstGeom prst="rect">
            <a:avLst/>
          </a:prstGeom>
          <a:noFill/>
          <a:ln>
            <a:noFill/>
          </a:ln>
        </p:spPr>
      </p:pic>
      <p:sp>
        <p:nvSpPr>
          <p:cNvPr id="1057" name="Google Shape;1057;p83"/>
          <p:cNvSpPr txBox="1"/>
          <p:nvPr/>
        </p:nvSpPr>
        <p:spPr>
          <a:xfrm>
            <a:off x="8096264" y="5357827"/>
            <a:ext cx="17859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C0CFF"/>
                </a:solidFill>
                <a:latin typeface="Arial"/>
                <a:ea typeface="Arial"/>
                <a:cs typeface="Arial"/>
                <a:sym typeface="Arial"/>
              </a:rPr>
              <a:t>Business critical software</a:t>
            </a:r>
            <a:endParaRPr sz="1800">
              <a:solidFill>
                <a:srgbClr val="0C0CFF"/>
              </a:solidFill>
              <a:latin typeface="Arial"/>
              <a:ea typeface="Arial"/>
              <a:cs typeface="Arial"/>
              <a:sym typeface="Arial"/>
            </a:endParaRPr>
          </a:p>
        </p:txBody>
      </p:sp>
      <p:sp>
        <p:nvSpPr>
          <p:cNvPr id="1058" name="Google Shape;1058;p83"/>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57"/>
                                        </p:tgtEl>
                                        <p:attrNameLst>
                                          <p:attrName>style.visibility</p:attrName>
                                        </p:attrNameLst>
                                      </p:cBhvr>
                                      <p:to>
                                        <p:strVal val="visible"/>
                                      </p:to>
                                    </p:set>
                                    <p:animEffect transition="in" filter="fade">
                                      <p:cBhvr>
                                        <p:cTn id="13" dur="80"/>
                                        <p:tgtEl>
                                          <p:spTgt spid="105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5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5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5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5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pic>
        <p:nvPicPr>
          <p:cNvPr id="1063" name="Google Shape;1063;p84" descr="http://www.rocketswag.com/computer/images/List-Of-Internet-Domain-Extensions.jpg"/>
          <p:cNvPicPr preferRelativeResize="0"/>
          <p:nvPr/>
        </p:nvPicPr>
        <p:blipFill rotWithShape="1">
          <a:blip r:embed="rId3">
            <a:alphaModFix/>
          </a:blip>
          <a:srcRect/>
          <a:stretch/>
        </p:blipFill>
        <p:spPr>
          <a:xfrm>
            <a:off x="4873090" y="2214554"/>
            <a:ext cx="2937422" cy="2928958"/>
          </a:xfrm>
          <a:prstGeom prst="rect">
            <a:avLst/>
          </a:prstGeom>
          <a:noFill/>
          <a:ln>
            <a:noFill/>
          </a:ln>
        </p:spPr>
      </p:pic>
      <p:sp>
        <p:nvSpPr>
          <p:cNvPr id="1064" name="Google Shape;1064;p84"/>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Disadvantages of Re-engineering</a:t>
            </a:r>
            <a:endParaRPr/>
          </a:p>
        </p:txBody>
      </p:sp>
      <p:pic>
        <p:nvPicPr>
          <p:cNvPr id="1065" name="Google Shape;1065;p84" descr="http://images.inmagine.com/400nwm/ingram/ingcsc/ingcsc1374.jpg"/>
          <p:cNvPicPr preferRelativeResize="0"/>
          <p:nvPr/>
        </p:nvPicPr>
        <p:blipFill rotWithShape="1">
          <a:blip r:embed="rId4">
            <a:alphaModFix/>
          </a:blip>
          <a:srcRect/>
          <a:stretch/>
        </p:blipFill>
        <p:spPr>
          <a:xfrm rot="10800000" flipH="1">
            <a:off x="7096132" y="2571744"/>
            <a:ext cx="1058340" cy="857256"/>
          </a:xfrm>
          <a:prstGeom prst="rect">
            <a:avLst/>
          </a:prstGeom>
          <a:noFill/>
          <a:ln>
            <a:noFill/>
          </a:ln>
        </p:spPr>
      </p:pic>
      <p:sp>
        <p:nvSpPr>
          <p:cNvPr id="1066" name="Google Shape;1066;p84"/>
          <p:cNvSpPr txBox="1"/>
          <p:nvPr/>
        </p:nvSpPr>
        <p:spPr>
          <a:xfrm>
            <a:off x="8167702" y="2428868"/>
            <a:ext cx="1857388"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Practical limits</a:t>
            </a:r>
            <a:endParaRPr sz="2600">
              <a:solidFill>
                <a:srgbClr val="32324C"/>
              </a:solidFill>
              <a:latin typeface="Century Gothic"/>
              <a:ea typeface="Century Gothic"/>
              <a:cs typeface="Century Gothic"/>
              <a:sym typeface="Century Gothic"/>
            </a:endParaRPr>
          </a:p>
        </p:txBody>
      </p:sp>
      <p:pic>
        <p:nvPicPr>
          <p:cNvPr id="1067" name="Google Shape;1067;p84" descr="http://images.inmagine.com/400nwm/ingram/ingcsc/ingcsc1374.jpg"/>
          <p:cNvPicPr preferRelativeResize="0"/>
          <p:nvPr/>
        </p:nvPicPr>
        <p:blipFill rotWithShape="1">
          <a:blip r:embed="rId4">
            <a:alphaModFix/>
          </a:blip>
          <a:srcRect/>
          <a:stretch/>
        </p:blipFill>
        <p:spPr>
          <a:xfrm rot="10800000">
            <a:off x="4180404" y="2500306"/>
            <a:ext cx="1058340" cy="857256"/>
          </a:xfrm>
          <a:prstGeom prst="rect">
            <a:avLst/>
          </a:prstGeom>
          <a:noFill/>
          <a:ln>
            <a:noFill/>
          </a:ln>
        </p:spPr>
      </p:pic>
      <p:sp>
        <p:nvSpPr>
          <p:cNvPr id="1068" name="Google Shape;1068;p84"/>
          <p:cNvSpPr txBox="1"/>
          <p:nvPr/>
        </p:nvSpPr>
        <p:spPr>
          <a:xfrm>
            <a:off x="2524132" y="2107820"/>
            <a:ext cx="2214546"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Tools support</a:t>
            </a:r>
            <a:endParaRPr sz="2600">
              <a:solidFill>
                <a:srgbClr val="32324C"/>
              </a:solidFill>
              <a:latin typeface="Century Gothic"/>
              <a:ea typeface="Century Gothic"/>
              <a:cs typeface="Century Gothic"/>
              <a:sym typeface="Century Gothic"/>
            </a:endParaRPr>
          </a:p>
        </p:txBody>
      </p:sp>
      <p:pic>
        <p:nvPicPr>
          <p:cNvPr id="1069" name="Google Shape;1069;p84" descr="http://images.inmagine.com/400nwm/ingram/ingcsc/ingcsc1374.jpg"/>
          <p:cNvPicPr preferRelativeResize="0"/>
          <p:nvPr/>
        </p:nvPicPr>
        <p:blipFill rotWithShape="1">
          <a:blip r:embed="rId4">
            <a:alphaModFix/>
          </a:blip>
          <a:srcRect/>
          <a:stretch/>
        </p:blipFill>
        <p:spPr>
          <a:xfrm flipH="1">
            <a:off x="4180404" y="4143380"/>
            <a:ext cx="1058340" cy="857256"/>
          </a:xfrm>
          <a:prstGeom prst="rect">
            <a:avLst/>
          </a:prstGeom>
          <a:noFill/>
          <a:ln>
            <a:noFill/>
          </a:ln>
        </p:spPr>
      </p:pic>
      <p:sp>
        <p:nvSpPr>
          <p:cNvPr id="1070" name="Google Shape;1070;p84"/>
          <p:cNvSpPr txBox="1"/>
          <p:nvPr/>
        </p:nvSpPr>
        <p:spPr>
          <a:xfrm>
            <a:off x="2452662" y="3893770"/>
            <a:ext cx="2428892"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rgbClr val="32324C"/>
                </a:solidFill>
                <a:latin typeface="Century Gothic"/>
                <a:ea typeface="Century Gothic"/>
                <a:cs typeface="Century Gothic"/>
                <a:sym typeface="Century Gothic"/>
              </a:rPr>
              <a:t>Knowledge engineers</a:t>
            </a:r>
            <a:endParaRPr sz="2600">
              <a:solidFill>
                <a:srgbClr val="32324C"/>
              </a:solidFill>
              <a:latin typeface="Century Gothic"/>
              <a:ea typeface="Century Gothic"/>
              <a:cs typeface="Century Gothic"/>
              <a:sym typeface="Century Gothic"/>
            </a:endParaRPr>
          </a:p>
        </p:txBody>
      </p:sp>
      <p:sp>
        <p:nvSpPr>
          <p:cNvPr id="1071" name="Google Shape;1071;p84"/>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8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Software Re-engineering = Reverse Engineering?</a:t>
            </a:r>
            <a:endParaRPr/>
          </a:p>
        </p:txBody>
      </p:sp>
      <p:sp>
        <p:nvSpPr>
          <p:cNvPr id="1078" name="Google Shape;1078;p85"/>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6"/>
                                        </p:tgtEl>
                                        <p:attrNameLst>
                                          <p:attrName>style.visibility</p:attrName>
                                        </p:attrNameLst>
                                      </p:cBhvr>
                                      <p:to>
                                        <p:strVal val="visible"/>
                                      </p:to>
                                    </p:set>
                                    <p:animEffect transition="in" filter="fade">
                                      <p:cBhvr>
                                        <p:cTn id="7" dur="80"/>
                                        <p:tgtEl>
                                          <p:spTgt spid="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Shape 1082"/>
        <p:cNvGrpSpPr/>
        <p:nvPr/>
      </p:nvGrpSpPr>
      <p:grpSpPr>
        <a:xfrm>
          <a:off x="0" y="0"/>
          <a:ext cx="0" cy="0"/>
          <a:chOff x="0" y="0"/>
          <a:chExt cx="0" cy="0"/>
        </a:xfrm>
      </p:grpSpPr>
      <p:sp>
        <p:nvSpPr>
          <p:cNvPr id="1083" name="Google Shape;1083;p86"/>
          <p:cNvSpPr txBox="1">
            <a:spLocks noGrp="1"/>
          </p:cNvSpPr>
          <p:nvPr>
            <p:ph type="title"/>
          </p:nvPr>
        </p:nvSpPr>
        <p:spPr>
          <a:xfrm>
            <a:off x="2514600" y="609600"/>
            <a:ext cx="7325816"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Software Re-engineering = Reverse Engineering? </a:t>
            </a:r>
            <a:endParaRPr/>
          </a:p>
        </p:txBody>
      </p:sp>
      <p:sp>
        <p:nvSpPr>
          <p:cNvPr id="1084" name="Google Shape;1084;p86"/>
          <p:cNvSpPr txBox="1">
            <a:spLocks noGrp="1"/>
          </p:cNvSpPr>
          <p:nvPr>
            <p:ph type="body" idx="1"/>
          </p:nvPr>
        </p:nvSpPr>
        <p:spPr>
          <a:xfrm>
            <a:off x="2514600" y="1828801"/>
            <a:ext cx="7325816" cy="43021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70C0"/>
              </a:buClr>
              <a:buSzPts val="2000"/>
              <a:buFont typeface="Century Gothic"/>
              <a:buChar char="•"/>
            </a:pPr>
            <a:r>
              <a:rPr lang="en-US" sz="2000">
                <a:solidFill>
                  <a:srgbClr val="0070C0"/>
                </a:solidFill>
              </a:rPr>
              <a:t>NO!</a:t>
            </a:r>
            <a:r>
              <a:rPr lang="en-US" sz="2000"/>
              <a:t> </a:t>
            </a:r>
            <a:endParaRPr/>
          </a:p>
          <a:p>
            <a:pPr marL="342900" lvl="0" indent="-342900" algn="l" rtl="0">
              <a:spcBef>
                <a:spcPts val="400"/>
              </a:spcBef>
              <a:spcAft>
                <a:spcPts val="0"/>
              </a:spcAft>
              <a:buClr>
                <a:srgbClr val="1F1F2E"/>
              </a:buClr>
              <a:buSzPts val="2000"/>
              <a:buFont typeface="Century Gothic"/>
              <a:buChar char="•"/>
            </a:pPr>
            <a:r>
              <a:rPr lang="en-US" sz="2000"/>
              <a:t>The main objectives of system re-engineering are to </a:t>
            </a:r>
            <a:r>
              <a:rPr lang="en-US" sz="2000">
                <a:solidFill>
                  <a:srgbClr val="FF0000"/>
                </a:solidFill>
              </a:rPr>
              <a:t>improve the system structure, create new system documentations and make it easier to understand</a:t>
            </a:r>
            <a:r>
              <a:rPr lang="en-US" sz="2000"/>
              <a:t>. The main methods of s/w re-engineering :</a:t>
            </a:r>
            <a:endParaRPr/>
          </a:p>
          <a:p>
            <a:pPr marL="342900" lvl="0" indent="-342900" algn="l" rtl="0">
              <a:spcBef>
                <a:spcPts val="400"/>
              </a:spcBef>
              <a:spcAft>
                <a:spcPts val="0"/>
              </a:spcAft>
              <a:buClr>
                <a:srgbClr val="1F1F2E"/>
              </a:buClr>
              <a:buSzPts val="2000"/>
              <a:buFont typeface="Century Gothic"/>
              <a:buChar char="•"/>
            </a:pPr>
            <a:r>
              <a:rPr lang="en-US" sz="2000"/>
              <a:t>i) source  code translation,   ii) program restructuring,  iii) data re-engineering  and iv) reverse engineering   </a:t>
            </a:r>
            <a:endParaRPr/>
          </a:p>
          <a:p>
            <a:pPr marL="342900" lvl="0" indent="-342900" algn="l" rtl="0">
              <a:spcBef>
                <a:spcPts val="400"/>
              </a:spcBef>
              <a:spcAft>
                <a:spcPts val="0"/>
              </a:spcAft>
              <a:buClr>
                <a:srgbClr val="1F1F2E"/>
              </a:buClr>
              <a:buSzPts val="2000"/>
              <a:buFont typeface="Century Gothic"/>
              <a:buChar char="•"/>
            </a:pPr>
            <a:r>
              <a:rPr lang="en-US" sz="2000"/>
              <a:t>However, the main objective of reverse engineering is  to </a:t>
            </a:r>
            <a:r>
              <a:rPr lang="en-US" sz="2000">
                <a:solidFill>
                  <a:srgbClr val="FF0000"/>
                </a:solidFill>
              </a:rPr>
              <a:t>derive system's design </a:t>
            </a:r>
            <a:r>
              <a:rPr lang="en-US" sz="2000"/>
              <a:t>and</a:t>
            </a:r>
            <a:r>
              <a:rPr lang="en-US" sz="2000">
                <a:solidFill>
                  <a:srgbClr val="FF0000"/>
                </a:solidFill>
              </a:rPr>
              <a:t> specification</a:t>
            </a:r>
            <a:r>
              <a:rPr lang="en-US" sz="2000"/>
              <a:t> from its source code. It is normally part of s/w re-engineering process. </a:t>
            </a:r>
            <a:endParaRPr/>
          </a:p>
        </p:txBody>
      </p:sp>
      <p:sp>
        <p:nvSpPr>
          <p:cNvPr id="1085" name="Google Shape;1085;p86"/>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4">
                                            <p:txEl>
                                              <p:pRg st="0" end="0"/>
                                            </p:txEl>
                                          </p:spTgt>
                                        </p:tgtEl>
                                        <p:attrNameLst>
                                          <p:attrName>style.visibility</p:attrName>
                                        </p:attrNameLst>
                                      </p:cBhvr>
                                      <p:to>
                                        <p:strVal val="visible"/>
                                      </p:to>
                                    </p:set>
                                    <p:anim calcmode="lin" valueType="num">
                                      <p:cBhvr additive="base">
                                        <p:cTn id="7" dur="500"/>
                                        <p:tgtEl>
                                          <p:spTgt spid="10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84">
                                            <p:txEl>
                                              <p:pRg st="1" end="1"/>
                                            </p:txEl>
                                          </p:spTgt>
                                        </p:tgtEl>
                                        <p:attrNameLst>
                                          <p:attrName>style.visibility</p:attrName>
                                        </p:attrNameLst>
                                      </p:cBhvr>
                                      <p:to>
                                        <p:strVal val="visible"/>
                                      </p:to>
                                    </p:set>
                                    <p:anim calcmode="lin" valueType="num">
                                      <p:cBhvr additive="base">
                                        <p:cTn id="12" dur="500"/>
                                        <p:tgtEl>
                                          <p:spTgt spid="10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84">
                                            <p:txEl>
                                              <p:pRg st="2" end="2"/>
                                            </p:txEl>
                                          </p:spTgt>
                                        </p:tgtEl>
                                        <p:attrNameLst>
                                          <p:attrName>style.visibility</p:attrName>
                                        </p:attrNameLst>
                                      </p:cBhvr>
                                      <p:to>
                                        <p:strVal val="visible"/>
                                      </p:to>
                                    </p:set>
                                    <p:anim calcmode="lin" valueType="num">
                                      <p:cBhvr additive="base">
                                        <p:cTn id="17" dur="500"/>
                                        <p:tgtEl>
                                          <p:spTgt spid="10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84">
                                            <p:txEl>
                                              <p:pRg st="3" end="3"/>
                                            </p:txEl>
                                          </p:spTgt>
                                        </p:tgtEl>
                                        <p:attrNameLst>
                                          <p:attrName>style.visibility</p:attrName>
                                        </p:attrNameLst>
                                      </p:cBhvr>
                                      <p:to>
                                        <p:strVal val="visible"/>
                                      </p:to>
                                    </p:set>
                                    <p:anim calcmode="lin" valueType="num">
                                      <p:cBhvr additive="base">
                                        <p:cTn id="22" dur="500"/>
                                        <p:tgtEl>
                                          <p:spTgt spid="108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87"/>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Revolution</a:t>
            </a:r>
            <a:endParaRPr/>
          </a:p>
        </p:txBody>
      </p:sp>
      <p:sp>
        <p:nvSpPr>
          <p:cNvPr id="1091" name="Google Shape;1091;p87"/>
          <p:cNvSpPr txBox="1">
            <a:spLocks noGrp="1"/>
          </p:cNvSpPr>
          <p:nvPr>
            <p:ph type="body" idx="1"/>
          </p:nvPr>
        </p:nvSpPr>
        <p:spPr>
          <a:xfrm>
            <a:off x="1775520" y="1752600"/>
            <a:ext cx="8568952" cy="3886200"/>
          </a:xfrm>
          <a:prstGeom prst="rect">
            <a:avLst/>
          </a:prstGeom>
          <a:noFill/>
          <a:ln>
            <a:noFill/>
          </a:ln>
        </p:spPr>
        <p:txBody>
          <a:bodyPr spcFirstLastPara="1" wrap="square" lIns="91425" tIns="45700" rIns="91425" bIns="45700" anchor="t" anchorCtr="0">
            <a:noAutofit/>
          </a:bodyPr>
          <a:lstStyle/>
          <a:p>
            <a:pPr marL="450850" lvl="0" indent="-450850" algn="l" rtl="0">
              <a:spcBef>
                <a:spcPts val="0"/>
              </a:spcBef>
              <a:spcAft>
                <a:spcPts val="0"/>
              </a:spcAft>
              <a:buClr>
                <a:srgbClr val="1F1F2E"/>
              </a:buClr>
              <a:buSzPts val="2800"/>
              <a:buFont typeface="Century Gothic"/>
              <a:buNone/>
            </a:pPr>
            <a:r>
              <a:rPr lang="en-US"/>
              <a:t>a) Introduction - Software Evolution Process</a:t>
            </a:r>
            <a:endParaRPr/>
          </a:p>
          <a:p>
            <a:pPr marL="342900" lvl="0" indent="-342900" algn="l" rtl="0">
              <a:spcBef>
                <a:spcPts val="560"/>
              </a:spcBef>
              <a:spcAft>
                <a:spcPts val="0"/>
              </a:spcAft>
              <a:buClr>
                <a:srgbClr val="1F1F2E"/>
              </a:buClr>
              <a:buSzPts val="2800"/>
              <a:buFont typeface="Century Gothic"/>
              <a:buNone/>
            </a:pPr>
            <a:r>
              <a:rPr lang="en-US"/>
              <a:t>b) Software Maintenance</a:t>
            </a:r>
            <a:endParaRPr/>
          </a:p>
          <a:p>
            <a:pPr marL="450850" lvl="0" indent="-450850" algn="l" rtl="0">
              <a:spcBef>
                <a:spcPts val="560"/>
              </a:spcBef>
              <a:spcAft>
                <a:spcPts val="0"/>
              </a:spcAft>
              <a:buClr>
                <a:srgbClr val="1F1F2E"/>
              </a:buClr>
              <a:buSzPts val="2800"/>
              <a:buFont typeface="Century Gothic"/>
              <a:buNone/>
            </a:pPr>
            <a:r>
              <a:rPr lang="en-US"/>
              <a:t>c) Software Reengineering</a:t>
            </a:r>
            <a:endParaRPr/>
          </a:p>
          <a:p>
            <a:pPr marL="917575" lvl="0" indent="-342900" algn="l" rtl="0">
              <a:spcBef>
                <a:spcPts val="560"/>
              </a:spcBef>
              <a:spcAft>
                <a:spcPts val="0"/>
              </a:spcAft>
              <a:buClr>
                <a:srgbClr val="1F1F2E"/>
              </a:buClr>
              <a:buSzPts val="2800"/>
              <a:buFont typeface="Century Gothic"/>
              <a:buChar char="•"/>
            </a:pPr>
            <a:r>
              <a:rPr lang="en-US"/>
              <a:t>Source Code Translation</a:t>
            </a:r>
            <a:endParaRPr/>
          </a:p>
          <a:p>
            <a:pPr marL="917575" lvl="0" indent="-342900" algn="l" rtl="0">
              <a:spcBef>
                <a:spcPts val="560"/>
              </a:spcBef>
              <a:spcAft>
                <a:spcPts val="0"/>
              </a:spcAft>
              <a:buClr>
                <a:srgbClr val="1F1F2E"/>
              </a:buClr>
              <a:buSzPts val="2800"/>
              <a:buFont typeface="Century Gothic"/>
              <a:buChar char="•"/>
            </a:pPr>
            <a:r>
              <a:rPr lang="en-US"/>
              <a:t>Program Structure Improvement</a:t>
            </a:r>
            <a:endParaRPr/>
          </a:p>
          <a:p>
            <a:pPr marL="917575" lvl="0" indent="-342900" algn="l" rtl="0">
              <a:spcBef>
                <a:spcPts val="560"/>
              </a:spcBef>
              <a:spcAft>
                <a:spcPts val="0"/>
              </a:spcAft>
              <a:buClr>
                <a:srgbClr val="1F1F2E"/>
              </a:buClr>
              <a:buSzPts val="2800"/>
              <a:buFont typeface="Century Gothic"/>
              <a:buChar char="•"/>
            </a:pPr>
            <a:r>
              <a:rPr lang="en-US"/>
              <a:t>Reverse Engineering</a:t>
            </a:r>
            <a:endParaRPr/>
          </a:p>
          <a:p>
            <a:pPr marL="917575" lvl="0" indent="-342900" algn="l" rtl="0">
              <a:spcBef>
                <a:spcPts val="560"/>
              </a:spcBef>
              <a:spcAft>
                <a:spcPts val="0"/>
              </a:spcAft>
              <a:buClr>
                <a:srgbClr val="1F1F2E"/>
              </a:buClr>
              <a:buSzPts val="2800"/>
              <a:buFont typeface="Century Gothic"/>
              <a:buChar char="•"/>
            </a:pPr>
            <a:r>
              <a:rPr lang="en-US"/>
              <a:t>Program Modularization</a:t>
            </a:r>
            <a:endParaRPr/>
          </a:p>
          <a:p>
            <a:pPr marL="917575" lvl="0" indent="-342900" algn="l" rtl="0">
              <a:spcBef>
                <a:spcPts val="560"/>
              </a:spcBef>
              <a:spcAft>
                <a:spcPts val="0"/>
              </a:spcAft>
              <a:buClr>
                <a:srgbClr val="1F1F2E"/>
              </a:buClr>
              <a:buSzPts val="2800"/>
              <a:buFont typeface="Century Gothic"/>
              <a:buChar char="•"/>
            </a:pPr>
            <a:r>
              <a:rPr lang="en-US"/>
              <a:t>Data Re-engineering</a:t>
            </a:r>
            <a:endParaRPr/>
          </a:p>
        </p:txBody>
      </p:sp>
      <p:sp>
        <p:nvSpPr>
          <p:cNvPr id="1092" name="Google Shape;1092;p87"/>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88"/>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Software Re-engineering Process</a:t>
            </a:r>
            <a:endParaRPr/>
          </a:p>
        </p:txBody>
      </p:sp>
      <p:sp>
        <p:nvSpPr>
          <p:cNvPr id="1098" name="Google Shape;1098;p88"/>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87</a:t>
            </a:fld>
            <a:endParaRPr/>
          </a:p>
        </p:txBody>
      </p:sp>
      <p:sp>
        <p:nvSpPr>
          <p:cNvPr id="1099" name="Google Shape;1099;p88"/>
          <p:cNvSpPr txBox="1"/>
          <p:nvPr/>
        </p:nvSpPr>
        <p:spPr>
          <a:xfrm>
            <a:off x="2452662" y="1785927"/>
            <a:ext cx="1357322"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Program </a:t>
            </a:r>
            <a:endParaRPr/>
          </a:p>
        </p:txBody>
      </p:sp>
      <p:sp>
        <p:nvSpPr>
          <p:cNvPr id="1100" name="Google Shape;1100;p88"/>
          <p:cNvSpPr txBox="1"/>
          <p:nvPr/>
        </p:nvSpPr>
        <p:spPr>
          <a:xfrm>
            <a:off x="5453058" y="5357827"/>
            <a:ext cx="1581152"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Structured Program </a:t>
            </a:r>
            <a:endParaRPr/>
          </a:p>
        </p:txBody>
      </p:sp>
      <p:sp>
        <p:nvSpPr>
          <p:cNvPr id="1101" name="Google Shape;1101;p88"/>
          <p:cNvSpPr txBox="1"/>
          <p:nvPr/>
        </p:nvSpPr>
        <p:spPr>
          <a:xfrm>
            <a:off x="5595934" y="1785927"/>
            <a:ext cx="1295400" cy="64633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Program Document</a:t>
            </a:r>
            <a:endParaRPr sz="1800">
              <a:solidFill>
                <a:srgbClr val="5F4315"/>
              </a:solidFill>
              <a:latin typeface="Arial"/>
              <a:ea typeface="Arial"/>
              <a:cs typeface="Arial"/>
              <a:sym typeface="Arial"/>
            </a:endParaRPr>
          </a:p>
        </p:txBody>
      </p:sp>
      <p:sp>
        <p:nvSpPr>
          <p:cNvPr id="1102" name="Google Shape;1102;p88"/>
          <p:cNvSpPr txBox="1"/>
          <p:nvPr/>
        </p:nvSpPr>
        <p:spPr>
          <a:xfrm>
            <a:off x="7024694" y="1785927"/>
            <a:ext cx="160971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Modularized Program </a:t>
            </a:r>
            <a:endParaRPr/>
          </a:p>
        </p:txBody>
      </p:sp>
      <p:sp>
        <p:nvSpPr>
          <p:cNvPr id="1103" name="Google Shape;1103;p88"/>
          <p:cNvSpPr txBox="1"/>
          <p:nvPr/>
        </p:nvSpPr>
        <p:spPr>
          <a:xfrm>
            <a:off x="7910538" y="5357827"/>
            <a:ext cx="1828800"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Re-engineered Data </a:t>
            </a:r>
            <a:endParaRPr/>
          </a:p>
        </p:txBody>
      </p:sp>
      <p:sp>
        <p:nvSpPr>
          <p:cNvPr id="1104" name="Google Shape;1104;p88"/>
          <p:cNvSpPr txBox="1"/>
          <p:nvPr/>
        </p:nvSpPr>
        <p:spPr>
          <a:xfrm>
            <a:off x="8739206" y="1785927"/>
            <a:ext cx="1214446" cy="65087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5F4315"/>
                </a:solidFill>
                <a:latin typeface="Arial"/>
                <a:ea typeface="Arial"/>
                <a:cs typeface="Arial"/>
                <a:sym typeface="Arial"/>
              </a:rPr>
              <a:t>Original Data </a:t>
            </a:r>
            <a:endParaRPr/>
          </a:p>
        </p:txBody>
      </p:sp>
      <p:sp>
        <p:nvSpPr>
          <p:cNvPr id="1105" name="Google Shape;1105;p88"/>
          <p:cNvSpPr/>
          <p:nvPr/>
        </p:nvSpPr>
        <p:spPr>
          <a:xfrm>
            <a:off x="2238348" y="3429000"/>
            <a:ext cx="1785950" cy="8382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Source code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translation </a:t>
            </a:r>
            <a:endParaRPr/>
          </a:p>
        </p:txBody>
      </p:sp>
      <p:sp>
        <p:nvSpPr>
          <p:cNvPr id="1106" name="Google Shape;1106;p88"/>
          <p:cNvSpPr/>
          <p:nvPr/>
        </p:nvSpPr>
        <p:spPr>
          <a:xfrm>
            <a:off x="3095604" y="4429132"/>
            <a:ext cx="2681286"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structure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Improvement</a:t>
            </a:r>
            <a:endParaRPr/>
          </a:p>
        </p:txBody>
      </p:sp>
      <p:sp>
        <p:nvSpPr>
          <p:cNvPr id="1107" name="Google Shape;1107;p88"/>
          <p:cNvSpPr/>
          <p:nvPr/>
        </p:nvSpPr>
        <p:spPr>
          <a:xfrm>
            <a:off x="3381356" y="2500306"/>
            <a:ext cx="2286016" cy="766762"/>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Reverse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Engineering</a:t>
            </a:r>
            <a:endParaRPr/>
          </a:p>
        </p:txBody>
      </p:sp>
      <p:sp>
        <p:nvSpPr>
          <p:cNvPr id="1108" name="Google Shape;1108;p88"/>
          <p:cNvSpPr/>
          <p:nvPr/>
        </p:nvSpPr>
        <p:spPr>
          <a:xfrm>
            <a:off x="5024430" y="3657600"/>
            <a:ext cx="2428892" cy="914400"/>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Program </a:t>
            </a:r>
            <a:endParaRPr sz="1800">
              <a:solidFill>
                <a:schemeClr val="lt1"/>
              </a:solidFill>
              <a:latin typeface="Arial"/>
              <a:ea typeface="Arial"/>
              <a:cs typeface="Arial"/>
              <a:sym typeface="Arial"/>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Modularization</a:t>
            </a:r>
            <a:endParaRPr/>
          </a:p>
        </p:txBody>
      </p:sp>
      <p:sp>
        <p:nvSpPr>
          <p:cNvPr id="1109" name="Google Shape;1109;p88"/>
          <p:cNvSpPr/>
          <p:nvPr/>
        </p:nvSpPr>
        <p:spPr>
          <a:xfrm>
            <a:off x="7739074" y="3662362"/>
            <a:ext cx="2171688" cy="909646"/>
          </a:xfrm>
          <a:prstGeom prst="ellipse">
            <a:avLst/>
          </a:prstGeom>
          <a:gradFill>
            <a:gsLst>
              <a:gs pos="0">
                <a:srgbClr val="3333B9"/>
              </a:gs>
              <a:gs pos="80000">
                <a:srgbClr val="4444F3"/>
              </a:gs>
              <a:gs pos="100000">
                <a:srgbClr val="4141F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Data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Re-engineering</a:t>
            </a:r>
            <a:endParaRPr sz="1800">
              <a:solidFill>
                <a:schemeClr val="lt1"/>
              </a:solidFill>
              <a:latin typeface="Arial"/>
              <a:ea typeface="Arial"/>
              <a:cs typeface="Arial"/>
              <a:sym typeface="Arial"/>
            </a:endParaRPr>
          </a:p>
        </p:txBody>
      </p:sp>
      <p:cxnSp>
        <p:nvCxnSpPr>
          <p:cNvPr id="1110" name="Google Shape;1110;p88"/>
          <p:cNvCxnSpPr>
            <a:stCxn id="1099" idx="2"/>
            <a:endCxn id="1105" idx="0"/>
          </p:cNvCxnSpPr>
          <p:nvPr/>
        </p:nvCxnSpPr>
        <p:spPr>
          <a:xfrm>
            <a:off x="3131323" y="2436802"/>
            <a:ext cx="0" cy="992100"/>
          </a:xfrm>
          <a:prstGeom prst="straightConnector1">
            <a:avLst/>
          </a:prstGeom>
          <a:noFill/>
          <a:ln w="9525" cap="flat" cmpd="sng">
            <a:solidFill>
              <a:srgbClr val="5C5578"/>
            </a:solidFill>
            <a:prstDash val="solid"/>
            <a:round/>
            <a:headEnd type="none" w="sm" len="sm"/>
            <a:tailEnd type="stealth" w="med" len="med"/>
          </a:ln>
        </p:spPr>
      </p:cxnSp>
      <p:cxnSp>
        <p:nvCxnSpPr>
          <p:cNvPr id="1111" name="Google Shape;1111;p88"/>
          <p:cNvCxnSpPr>
            <a:stCxn id="1105" idx="0"/>
            <a:endCxn id="1107" idx="2"/>
          </p:cNvCxnSpPr>
          <p:nvPr/>
        </p:nvCxnSpPr>
        <p:spPr>
          <a:xfrm rot="10800000" flipH="1">
            <a:off x="3131323" y="2883600"/>
            <a:ext cx="249900" cy="545400"/>
          </a:xfrm>
          <a:prstGeom prst="straightConnector1">
            <a:avLst/>
          </a:prstGeom>
          <a:noFill/>
          <a:ln w="9525" cap="flat" cmpd="sng">
            <a:solidFill>
              <a:srgbClr val="5C5578"/>
            </a:solidFill>
            <a:prstDash val="solid"/>
            <a:round/>
            <a:headEnd type="none" w="sm" len="sm"/>
            <a:tailEnd type="stealth" w="med" len="med"/>
          </a:ln>
        </p:spPr>
      </p:cxnSp>
      <p:cxnSp>
        <p:nvCxnSpPr>
          <p:cNvPr id="1112" name="Google Shape;1112;p88"/>
          <p:cNvCxnSpPr>
            <a:stCxn id="1105" idx="4"/>
            <a:endCxn id="1106" idx="1"/>
          </p:cNvCxnSpPr>
          <p:nvPr/>
        </p:nvCxnSpPr>
        <p:spPr>
          <a:xfrm>
            <a:off x="3131323" y="4267200"/>
            <a:ext cx="357000" cy="295800"/>
          </a:xfrm>
          <a:prstGeom prst="straightConnector1">
            <a:avLst/>
          </a:prstGeom>
          <a:noFill/>
          <a:ln w="9525" cap="flat" cmpd="sng">
            <a:solidFill>
              <a:srgbClr val="5C5578"/>
            </a:solidFill>
            <a:prstDash val="solid"/>
            <a:round/>
            <a:headEnd type="none" w="sm" len="sm"/>
            <a:tailEnd type="stealth" w="med" len="med"/>
          </a:ln>
        </p:spPr>
      </p:cxnSp>
      <p:cxnSp>
        <p:nvCxnSpPr>
          <p:cNvPr id="1113" name="Google Shape;1113;p88"/>
          <p:cNvCxnSpPr>
            <a:stCxn id="1107" idx="0"/>
            <a:endCxn id="1101" idx="1"/>
          </p:cNvCxnSpPr>
          <p:nvPr/>
        </p:nvCxnSpPr>
        <p:spPr>
          <a:xfrm rot="10800000" flipH="1">
            <a:off x="4524364" y="2109106"/>
            <a:ext cx="1071600" cy="391200"/>
          </a:xfrm>
          <a:prstGeom prst="straightConnector1">
            <a:avLst/>
          </a:prstGeom>
          <a:noFill/>
          <a:ln w="9525" cap="flat" cmpd="sng">
            <a:solidFill>
              <a:srgbClr val="5C5578"/>
            </a:solidFill>
            <a:prstDash val="solid"/>
            <a:round/>
            <a:headEnd type="none" w="sm" len="sm"/>
            <a:tailEnd type="stealth" w="med" len="med"/>
          </a:ln>
        </p:spPr>
      </p:cxnSp>
      <p:cxnSp>
        <p:nvCxnSpPr>
          <p:cNvPr id="1114" name="Google Shape;1114;p88"/>
          <p:cNvCxnSpPr>
            <a:stCxn id="1106" idx="4"/>
            <a:endCxn id="1100" idx="1"/>
          </p:cNvCxnSpPr>
          <p:nvPr/>
        </p:nvCxnSpPr>
        <p:spPr>
          <a:xfrm>
            <a:off x="4436247" y="5343532"/>
            <a:ext cx="1016700" cy="337500"/>
          </a:xfrm>
          <a:prstGeom prst="straightConnector1">
            <a:avLst/>
          </a:prstGeom>
          <a:noFill/>
          <a:ln w="9525" cap="flat" cmpd="sng">
            <a:solidFill>
              <a:srgbClr val="5C5578"/>
            </a:solidFill>
            <a:prstDash val="solid"/>
            <a:round/>
            <a:headEnd type="none" w="sm" len="sm"/>
            <a:tailEnd type="stealth" w="med" len="med"/>
          </a:ln>
        </p:spPr>
      </p:cxnSp>
      <p:cxnSp>
        <p:nvCxnSpPr>
          <p:cNvPr id="1115" name="Google Shape;1115;p88"/>
          <p:cNvCxnSpPr>
            <a:stCxn id="1101" idx="2"/>
            <a:endCxn id="1108" idx="0"/>
          </p:cNvCxnSpPr>
          <p:nvPr/>
        </p:nvCxnSpPr>
        <p:spPr>
          <a:xfrm flipH="1">
            <a:off x="6238834" y="2432258"/>
            <a:ext cx="4800" cy="1225200"/>
          </a:xfrm>
          <a:prstGeom prst="straightConnector1">
            <a:avLst/>
          </a:prstGeom>
          <a:noFill/>
          <a:ln w="9525" cap="flat" cmpd="sng">
            <a:solidFill>
              <a:srgbClr val="5C5578"/>
            </a:solidFill>
            <a:prstDash val="solid"/>
            <a:round/>
            <a:headEnd type="none" w="sm" len="sm"/>
            <a:tailEnd type="stealth" w="med" len="med"/>
          </a:ln>
        </p:spPr>
      </p:cxnSp>
      <p:cxnSp>
        <p:nvCxnSpPr>
          <p:cNvPr id="1116" name="Google Shape;1116;p88"/>
          <p:cNvCxnSpPr>
            <a:stCxn id="1100" idx="0"/>
            <a:endCxn id="1108" idx="4"/>
          </p:cNvCxnSpPr>
          <p:nvPr/>
        </p:nvCxnSpPr>
        <p:spPr>
          <a:xfrm rot="10800000">
            <a:off x="6238834" y="4572127"/>
            <a:ext cx="4800" cy="785700"/>
          </a:xfrm>
          <a:prstGeom prst="straightConnector1">
            <a:avLst/>
          </a:prstGeom>
          <a:noFill/>
          <a:ln w="9525" cap="flat" cmpd="sng">
            <a:solidFill>
              <a:srgbClr val="5C5578"/>
            </a:solidFill>
            <a:prstDash val="solid"/>
            <a:round/>
            <a:headEnd type="none" w="sm" len="sm"/>
            <a:tailEnd type="stealth" w="med" len="med"/>
          </a:ln>
        </p:spPr>
      </p:cxnSp>
      <p:cxnSp>
        <p:nvCxnSpPr>
          <p:cNvPr id="1117" name="Google Shape;1117;p88"/>
          <p:cNvCxnSpPr>
            <a:stCxn id="1108" idx="7"/>
            <a:endCxn id="1102" idx="2"/>
          </p:cNvCxnSpPr>
          <p:nvPr/>
        </p:nvCxnSpPr>
        <p:spPr>
          <a:xfrm rot="10800000" flipH="1">
            <a:off x="7097619" y="2436711"/>
            <a:ext cx="732000" cy="1354800"/>
          </a:xfrm>
          <a:prstGeom prst="straightConnector1">
            <a:avLst/>
          </a:prstGeom>
          <a:noFill/>
          <a:ln w="9525" cap="flat" cmpd="sng">
            <a:solidFill>
              <a:srgbClr val="5C5578"/>
            </a:solidFill>
            <a:prstDash val="solid"/>
            <a:round/>
            <a:headEnd type="none" w="sm" len="sm"/>
            <a:tailEnd type="stealth" w="med" len="med"/>
          </a:ln>
        </p:spPr>
      </p:cxnSp>
      <p:cxnSp>
        <p:nvCxnSpPr>
          <p:cNvPr id="1118" name="Google Shape;1118;p88"/>
          <p:cNvCxnSpPr>
            <a:stCxn id="1102" idx="2"/>
            <a:endCxn id="1109" idx="0"/>
          </p:cNvCxnSpPr>
          <p:nvPr/>
        </p:nvCxnSpPr>
        <p:spPr>
          <a:xfrm>
            <a:off x="7829552" y="2436802"/>
            <a:ext cx="995400" cy="1225500"/>
          </a:xfrm>
          <a:prstGeom prst="straightConnector1">
            <a:avLst/>
          </a:prstGeom>
          <a:noFill/>
          <a:ln w="9525" cap="flat" cmpd="sng">
            <a:solidFill>
              <a:srgbClr val="5C5578"/>
            </a:solidFill>
            <a:prstDash val="solid"/>
            <a:round/>
            <a:headEnd type="none" w="sm" len="sm"/>
            <a:tailEnd type="stealth" w="med" len="med"/>
          </a:ln>
        </p:spPr>
      </p:cxnSp>
      <p:cxnSp>
        <p:nvCxnSpPr>
          <p:cNvPr id="1119" name="Google Shape;1119;p88"/>
          <p:cNvCxnSpPr>
            <a:stCxn id="1109" idx="4"/>
            <a:endCxn id="1103" idx="0"/>
          </p:cNvCxnSpPr>
          <p:nvPr/>
        </p:nvCxnSpPr>
        <p:spPr>
          <a:xfrm>
            <a:off x="8824918" y="4572008"/>
            <a:ext cx="0" cy="785700"/>
          </a:xfrm>
          <a:prstGeom prst="straightConnector1">
            <a:avLst/>
          </a:prstGeom>
          <a:noFill/>
          <a:ln w="9525" cap="flat" cmpd="sng">
            <a:solidFill>
              <a:srgbClr val="5C5578"/>
            </a:solidFill>
            <a:prstDash val="solid"/>
            <a:round/>
            <a:headEnd type="none" w="sm" len="sm"/>
            <a:tailEnd type="stealth" w="med" len="med"/>
          </a:ln>
        </p:spPr>
      </p:cxnSp>
      <p:cxnSp>
        <p:nvCxnSpPr>
          <p:cNvPr id="1120" name="Google Shape;1120;p88"/>
          <p:cNvCxnSpPr>
            <a:stCxn id="1104" idx="2"/>
            <a:endCxn id="1109" idx="0"/>
          </p:cNvCxnSpPr>
          <p:nvPr/>
        </p:nvCxnSpPr>
        <p:spPr>
          <a:xfrm flipH="1">
            <a:off x="8825029" y="2436802"/>
            <a:ext cx="521400" cy="1225500"/>
          </a:xfrm>
          <a:prstGeom prst="straightConnector1">
            <a:avLst/>
          </a:prstGeom>
          <a:noFill/>
          <a:ln w="9525" cap="flat" cmpd="sng">
            <a:solidFill>
              <a:srgbClr val="5C5578"/>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0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89"/>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Legacy System Management</a:t>
            </a:r>
            <a:endParaRPr/>
          </a:p>
        </p:txBody>
      </p:sp>
      <p:grpSp>
        <p:nvGrpSpPr>
          <p:cNvPr id="1127" name="Google Shape;1127;p89"/>
          <p:cNvGrpSpPr/>
          <p:nvPr/>
        </p:nvGrpSpPr>
        <p:grpSpPr>
          <a:xfrm>
            <a:off x="2809852" y="2285992"/>
            <a:ext cx="2619370" cy="2643206"/>
            <a:chOff x="2928926" y="2071678"/>
            <a:chExt cx="3333750" cy="3429024"/>
          </a:xfrm>
        </p:grpSpPr>
        <p:pic>
          <p:nvPicPr>
            <p:cNvPr id="1128" name="Google Shape;1128;p89" descr="http://www.old-computers.com/museum/photos/Cifer_2683_System_s1.jpg"/>
            <p:cNvPicPr preferRelativeResize="0"/>
            <p:nvPr/>
          </p:nvPicPr>
          <p:blipFill rotWithShape="1">
            <a:blip r:embed="rId3">
              <a:alphaModFix/>
            </a:blip>
            <a:srcRect/>
            <a:stretch/>
          </p:blipFill>
          <p:spPr>
            <a:xfrm>
              <a:off x="2928926" y="2071678"/>
              <a:ext cx="3333750" cy="3343275"/>
            </a:xfrm>
            <a:prstGeom prst="rect">
              <a:avLst/>
            </a:prstGeom>
            <a:noFill/>
            <a:ln>
              <a:noFill/>
            </a:ln>
          </p:spPr>
        </p:pic>
        <p:sp>
          <p:nvSpPr>
            <p:cNvPr id="1129" name="Google Shape;1129;p89"/>
            <p:cNvSpPr/>
            <p:nvPr/>
          </p:nvSpPr>
          <p:spPr>
            <a:xfrm>
              <a:off x="3071802" y="5214950"/>
              <a:ext cx="1428760" cy="28575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30" name="Google Shape;1130;p89"/>
          <p:cNvSpPr/>
          <p:nvPr/>
        </p:nvSpPr>
        <p:spPr>
          <a:xfrm>
            <a:off x="5953124" y="1928802"/>
            <a:ext cx="3714776" cy="857256"/>
          </a:xfrm>
          <a:prstGeom prst="rect">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a:solidFill>
                  <a:schemeClr val="dk1"/>
                </a:solidFill>
                <a:latin typeface="Century Gothic"/>
                <a:ea typeface="Century Gothic"/>
                <a:cs typeface="Century Gothic"/>
                <a:sym typeface="Century Gothic"/>
              </a:rPr>
              <a:t>Scrap the system</a:t>
            </a:r>
            <a:endParaRPr sz="2500">
              <a:solidFill>
                <a:schemeClr val="dk1"/>
              </a:solidFill>
              <a:latin typeface="Century Gothic"/>
              <a:ea typeface="Century Gothic"/>
              <a:cs typeface="Century Gothic"/>
              <a:sym typeface="Century Gothic"/>
            </a:endParaRPr>
          </a:p>
        </p:txBody>
      </p:sp>
      <p:sp>
        <p:nvSpPr>
          <p:cNvPr id="1131" name="Google Shape;1131;p89"/>
          <p:cNvSpPr/>
          <p:nvPr/>
        </p:nvSpPr>
        <p:spPr>
          <a:xfrm>
            <a:off x="5953124" y="2928934"/>
            <a:ext cx="3714776" cy="857256"/>
          </a:xfrm>
          <a:prstGeom prst="rect">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a:solidFill>
                  <a:schemeClr val="dk1"/>
                </a:solidFill>
                <a:latin typeface="Century Gothic"/>
                <a:ea typeface="Century Gothic"/>
                <a:cs typeface="Century Gothic"/>
                <a:sym typeface="Century Gothic"/>
              </a:rPr>
              <a:t>Leave it unchanged</a:t>
            </a:r>
            <a:endParaRPr sz="2500">
              <a:solidFill>
                <a:schemeClr val="dk1"/>
              </a:solidFill>
              <a:latin typeface="Century Gothic"/>
              <a:ea typeface="Century Gothic"/>
              <a:cs typeface="Century Gothic"/>
              <a:sym typeface="Century Gothic"/>
            </a:endParaRPr>
          </a:p>
        </p:txBody>
      </p:sp>
      <p:sp>
        <p:nvSpPr>
          <p:cNvPr id="1132" name="Google Shape;1132;p89"/>
          <p:cNvSpPr/>
          <p:nvPr/>
        </p:nvSpPr>
        <p:spPr>
          <a:xfrm>
            <a:off x="5953124" y="3929066"/>
            <a:ext cx="3714776" cy="857256"/>
          </a:xfrm>
          <a:prstGeom prst="rect">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a:solidFill>
                  <a:schemeClr val="dk1"/>
                </a:solidFill>
                <a:latin typeface="Century Gothic"/>
                <a:ea typeface="Century Gothic"/>
                <a:cs typeface="Century Gothic"/>
                <a:sym typeface="Century Gothic"/>
              </a:rPr>
              <a:t>Re-engineer</a:t>
            </a:r>
            <a:endParaRPr sz="2500">
              <a:solidFill>
                <a:schemeClr val="dk1"/>
              </a:solidFill>
              <a:latin typeface="Century Gothic"/>
              <a:ea typeface="Century Gothic"/>
              <a:cs typeface="Century Gothic"/>
              <a:sym typeface="Century Gothic"/>
            </a:endParaRPr>
          </a:p>
        </p:txBody>
      </p:sp>
      <p:sp>
        <p:nvSpPr>
          <p:cNvPr id="1133" name="Google Shape;1133;p89"/>
          <p:cNvSpPr/>
          <p:nvPr/>
        </p:nvSpPr>
        <p:spPr>
          <a:xfrm>
            <a:off x="5953124" y="4929198"/>
            <a:ext cx="3714776" cy="857256"/>
          </a:xfrm>
          <a:prstGeom prst="rect">
            <a:avLst/>
          </a:prstGeom>
          <a:gradFill>
            <a:gsLst>
              <a:gs pos="0">
                <a:srgbClr val="EDEDED"/>
              </a:gs>
              <a:gs pos="35000">
                <a:srgbClr val="F2F2F2"/>
              </a:gs>
              <a:gs pos="100000">
                <a:srgbClr val="FAFAFA"/>
              </a:gs>
            </a:gsLst>
            <a:lin ang="16200000" scaled="0"/>
          </a:gradFill>
          <a:ln w="9525" cap="flat" cmpd="sng">
            <a:solidFill>
              <a:srgbClr val="D4D4D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a:solidFill>
                  <a:schemeClr val="dk1"/>
                </a:solidFill>
                <a:latin typeface="Century Gothic"/>
                <a:ea typeface="Century Gothic"/>
                <a:cs typeface="Century Gothic"/>
                <a:sym typeface="Century Gothic"/>
              </a:rPr>
              <a:t>Replace all/part</a:t>
            </a:r>
            <a:endParaRPr sz="2500">
              <a:solidFill>
                <a:schemeClr val="dk1"/>
              </a:solidFill>
              <a:latin typeface="Century Gothic"/>
              <a:ea typeface="Century Gothic"/>
              <a:cs typeface="Century Gothic"/>
              <a:sym typeface="Century Gothic"/>
            </a:endParaRPr>
          </a:p>
        </p:txBody>
      </p:sp>
      <p:sp>
        <p:nvSpPr>
          <p:cNvPr id="1134" name="Google Shape;1134;p8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1000"/>
                                        <p:tgtEl>
                                          <p:spTgt spid="1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1"/>
                                        </p:tgtEl>
                                        <p:attrNameLst>
                                          <p:attrName>style.visibility</p:attrName>
                                        </p:attrNameLst>
                                      </p:cBhvr>
                                      <p:to>
                                        <p:strVal val="visible"/>
                                      </p:to>
                                    </p:set>
                                    <p:animEffect transition="in" filter="fade">
                                      <p:cBhvr>
                                        <p:cTn id="12" dur="1000"/>
                                        <p:tgtEl>
                                          <p:spTgt spid="11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2"/>
                                        </p:tgtEl>
                                        <p:attrNameLst>
                                          <p:attrName>style.visibility</p:attrName>
                                        </p:attrNameLst>
                                      </p:cBhvr>
                                      <p:to>
                                        <p:strVal val="visible"/>
                                      </p:to>
                                    </p:set>
                                    <p:animEffect transition="in" filter="fade">
                                      <p:cBhvr>
                                        <p:cTn id="17" dur="1000"/>
                                        <p:tgtEl>
                                          <p:spTgt spid="11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3"/>
                                        </p:tgtEl>
                                        <p:attrNameLst>
                                          <p:attrName>style.visibility</p:attrName>
                                        </p:attrNameLst>
                                      </p:cBhvr>
                                      <p:to>
                                        <p:strVal val="visible"/>
                                      </p:to>
                                    </p:set>
                                    <p:animEffect transition="in" filter="fade">
                                      <p:cBhvr>
                                        <p:cTn id="22" dur="1000"/>
                                        <p:tgtEl>
                                          <p:spTgt spid="1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90"/>
          <p:cNvSpPr txBox="1">
            <a:spLocks noGrp="1"/>
          </p:cNvSpPr>
          <p:nvPr>
            <p:ph type="title"/>
          </p:nvPr>
        </p:nvSpPr>
        <p:spPr>
          <a:xfrm>
            <a:off x="1007435" y="762000"/>
            <a:ext cx="10232101"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Legacy System Management</a:t>
            </a:r>
            <a:endParaRPr/>
          </a:p>
        </p:txBody>
      </p:sp>
      <p:grpSp>
        <p:nvGrpSpPr>
          <p:cNvPr id="1141" name="Google Shape;1141;p90"/>
          <p:cNvGrpSpPr/>
          <p:nvPr/>
        </p:nvGrpSpPr>
        <p:grpSpPr>
          <a:xfrm>
            <a:off x="2524100" y="2385948"/>
            <a:ext cx="6865884" cy="3757696"/>
            <a:chOff x="1000100" y="2385948"/>
            <a:chExt cx="6865884" cy="3757696"/>
          </a:xfrm>
        </p:grpSpPr>
        <p:cxnSp>
          <p:nvCxnSpPr>
            <p:cNvPr id="1142" name="Google Shape;1142;p90"/>
            <p:cNvCxnSpPr/>
            <p:nvPr/>
          </p:nvCxnSpPr>
          <p:spPr>
            <a:xfrm rot="10800000">
              <a:off x="2285984" y="2385948"/>
              <a:ext cx="0" cy="3276000"/>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143" name="Google Shape;1143;p90"/>
            <p:cNvCxnSpPr/>
            <p:nvPr/>
          </p:nvCxnSpPr>
          <p:spPr>
            <a:xfrm>
              <a:off x="2285984" y="5667326"/>
              <a:ext cx="5580000" cy="0"/>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1144" name="Google Shape;1144;p90"/>
            <p:cNvSpPr txBox="1"/>
            <p:nvPr/>
          </p:nvSpPr>
          <p:spPr>
            <a:xfrm>
              <a:off x="2666984" y="2679637"/>
              <a:ext cx="12954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2324C"/>
                  </a:solidFill>
                  <a:latin typeface="Arial"/>
                  <a:ea typeface="Arial"/>
                  <a:cs typeface="Arial"/>
                  <a:sym typeface="Arial"/>
                </a:rPr>
                <a:t>Low Q, </a:t>
              </a:r>
              <a:endParaRPr/>
            </a:p>
            <a:p>
              <a:pPr marL="0" marR="0" lvl="0" indent="0" algn="l" rtl="0">
                <a:spcBef>
                  <a:spcPts val="0"/>
                </a:spcBef>
                <a:spcAft>
                  <a:spcPts val="0"/>
                </a:spcAft>
                <a:buNone/>
              </a:pPr>
              <a:r>
                <a:rPr lang="en-US" sz="1800">
                  <a:solidFill>
                    <a:srgbClr val="32324C"/>
                  </a:solidFill>
                  <a:latin typeface="Arial"/>
                  <a:ea typeface="Arial"/>
                  <a:cs typeface="Arial"/>
                  <a:sym typeface="Arial"/>
                </a:rPr>
                <a:t>High BV</a:t>
              </a:r>
              <a:endParaRPr sz="1800">
                <a:solidFill>
                  <a:srgbClr val="32324C"/>
                </a:solidFill>
                <a:latin typeface="Arial"/>
                <a:ea typeface="Arial"/>
                <a:cs typeface="Arial"/>
                <a:sym typeface="Arial"/>
              </a:endParaRPr>
            </a:p>
          </p:txBody>
        </p:sp>
        <p:sp>
          <p:nvSpPr>
            <p:cNvPr id="1145" name="Google Shape;1145;p90"/>
            <p:cNvSpPr txBox="1"/>
            <p:nvPr/>
          </p:nvSpPr>
          <p:spPr>
            <a:xfrm>
              <a:off x="5000613" y="4600526"/>
              <a:ext cx="12954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2324C"/>
                  </a:solidFill>
                  <a:latin typeface="Arial"/>
                  <a:ea typeface="Arial"/>
                  <a:cs typeface="Arial"/>
                  <a:sym typeface="Arial"/>
                </a:rPr>
                <a:t>High Q, </a:t>
              </a:r>
              <a:endParaRPr/>
            </a:p>
            <a:p>
              <a:pPr marL="0" marR="0" lvl="0" indent="0" algn="l" rtl="0">
                <a:spcBef>
                  <a:spcPts val="0"/>
                </a:spcBef>
                <a:spcAft>
                  <a:spcPts val="0"/>
                </a:spcAft>
                <a:buNone/>
              </a:pPr>
              <a:r>
                <a:rPr lang="en-US" sz="1800">
                  <a:solidFill>
                    <a:srgbClr val="32324C"/>
                  </a:solidFill>
                  <a:latin typeface="Arial"/>
                  <a:ea typeface="Arial"/>
                  <a:cs typeface="Arial"/>
                  <a:sym typeface="Arial"/>
                </a:rPr>
                <a:t>Low BV</a:t>
              </a:r>
              <a:endParaRPr sz="1800">
                <a:solidFill>
                  <a:srgbClr val="32324C"/>
                </a:solidFill>
                <a:latin typeface="Arial"/>
                <a:ea typeface="Arial"/>
                <a:cs typeface="Arial"/>
                <a:sym typeface="Arial"/>
              </a:endParaRPr>
            </a:p>
          </p:txBody>
        </p:sp>
        <p:sp>
          <p:nvSpPr>
            <p:cNvPr id="1146" name="Google Shape;1146;p90"/>
            <p:cNvSpPr txBox="1"/>
            <p:nvPr/>
          </p:nvSpPr>
          <p:spPr>
            <a:xfrm>
              <a:off x="5000613" y="2671700"/>
              <a:ext cx="12954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2324C"/>
                  </a:solidFill>
                  <a:latin typeface="Arial"/>
                  <a:ea typeface="Arial"/>
                  <a:cs typeface="Arial"/>
                  <a:sym typeface="Arial"/>
                </a:rPr>
                <a:t>High Q, </a:t>
              </a:r>
              <a:endParaRPr/>
            </a:p>
            <a:p>
              <a:pPr marL="0" marR="0" lvl="0" indent="0" algn="l" rtl="0">
                <a:spcBef>
                  <a:spcPts val="0"/>
                </a:spcBef>
                <a:spcAft>
                  <a:spcPts val="0"/>
                </a:spcAft>
                <a:buNone/>
              </a:pPr>
              <a:r>
                <a:rPr lang="en-US" sz="1800">
                  <a:solidFill>
                    <a:srgbClr val="32324C"/>
                  </a:solidFill>
                  <a:latin typeface="Arial"/>
                  <a:ea typeface="Arial"/>
                  <a:cs typeface="Arial"/>
                  <a:sym typeface="Arial"/>
                </a:rPr>
                <a:t>High BV</a:t>
              </a:r>
              <a:endParaRPr sz="1800">
                <a:solidFill>
                  <a:srgbClr val="32324C"/>
                </a:solidFill>
                <a:latin typeface="Arial"/>
                <a:ea typeface="Arial"/>
                <a:cs typeface="Arial"/>
                <a:sym typeface="Arial"/>
              </a:endParaRPr>
            </a:p>
          </p:txBody>
        </p:sp>
        <p:sp>
          <p:nvSpPr>
            <p:cNvPr id="1147" name="Google Shape;1147;p90"/>
            <p:cNvSpPr txBox="1"/>
            <p:nvPr/>
          </p:nvSpPr>
          <p:spPr>
            <a:xfrm>
              <a:off x="2647934" y="4600526"/>
              <a:ext cx="12954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2324C"/>
                  </a:solidFill>
                  <a:latin typeface="Arial"/>
                  <a:ea typeface="Arial"/>
                  <a:cs typeface="Arial"/>
                  <a:sym typeface="Arial"/>
                </a:rPr>
                <a:t>Low Q, </a:t>
              </a:r>
              <a:endParaRPr/>
            </a:p>
            <a:p>
              <a:pPr marL="0" marR="0" lvl="0" indent="0" algn="l" rtl="0">
                <a:spcBef>
                  <a:spcPts val="0"/>
                </a:spcBef>
                <a:spcAft>
                  <a:spcPts val="0"/>
                </a:spcAft>
                <a:buNone/>
              </a:pPr>
              <a:r>
                <a:rPr lang="en-US" sz="1800">
                  <a:solidFill>
                    <a:srgbClr val="32324C"/>
                  </a:solidFill>
                  <a:latin typeface="Arial"/>
                  <a:ea typeface="Arial"/>
                  <a:cs typeface="Arial"/>
                  <a:sym typeface="Arial"/>
                </a:rPr>
                <a:t>Low BV</a:t>
              </a:r>
              <a:endParaRPr sz="1800">
                <a:solidFill>
                  <a:srgbClr val="32324C"/>
                </a:solidFill>
                <a:latin typeface="Arial"/>
                <a:ea typeface="Arial"/>
                <a:cs typeface="Arial"/>
                <a:sym typeface="Arial"/>
              </a:endParaRPr>
            </a:p>
          </p:txBody>
        </p:sp>
        <p:sp>
          <p:nvSpPr>
            <p:cNvPr id="1148" name="Google Shape;1148;p90"/>
            <p:cNvSpPr txBox="1"/>
            <p:nvPr/>
          </p:nvSpPr>
          <p:spPr>
            <a:xfrm>
              <a:off x="1000100" y="3671832"/>
              <a:ext cx="149385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rgbClr val="C00000"/>
                  </a:solidFill>
                  <a:latin typeface="Arial"/>
                  <a:ea typeface="Arial"/>
                  <a:cs typeface="Arial"/>
                  <a:sym typeface="Arial"/>
                </a:rPr>
                <a:t>Business Value</a:t>
              </a:r>
              <a:endParaRPr sz="2000" i="1">
                <a:solidFill>
                  <a:srgbClr val="C00000"/>
                </a:solidFill>
                <a:latin typeface="Arial"/>
                <a:ea typeface="Arial"/>
                <a:cs typeface="Arial"/>
                <a:sym typeface="Arial"/>
              </a:endParaRPr>
            </a:p>
          </p:txBody>
        </p:sp>
        <p:sp>
          <p:nvSpPr>
            <p:cNvPr id="1149" name="Google Shape;1149;p90"/>
            <p:cNvSpPr txBox="1"/>
            <p:nvPr/>
          </p:nvSpPr>
          <p:spPr>
            <a:xfrm>
              <a:off x="4010880" y="5743534"/>
              <a:ext cx="263758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rgbClr val="C00000"/>
                  </a:solidFill>
                  <a:latin typeface="Arial"/>
                  <a:ea typeface="Arial"/>
                  <a:cs typeface="Arial"/>
                  <a:sym typeface="Arial"/>
                </a:rPr>
                <a:t>System Quality</a:t>
              </a:r>
              <a:endParaRPr sz="2000" i="1">
                <a:solidFill>
                  <a:srgbClr val="C00000"/>
                </a:solidFill>
                <a:latin typeface="Arial"/>
                <a:ea typeface="Arial"/>
                <a:cs typeface="Arial"/>
                <a:sym typeface="Arial"/>
              </a:endParaRPr>
            </a:p>
          </p:txBody>
        </p:sp>
        <p:sp>
          <p:nvSpPr>
            <p:cNvPr id="1150" name="Google Shape;1150;p90"/>
            <p:cNvSpPr txBox="1"/>
            <p:nvPr/>
          </p:nvSpPr>
          <p:spPr>
            <a:xfrm>
              <a:off x="2647934" y="5172030"/>
              <a:ext cx="928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Arial"/>
                  <a:ea typeface="Arial"/>
                  <a:cs typeface="Arial"/>
                  <a:sym typeface="Arial"/>
                </a:rPr>
                <a:t>Scrap</a:t>
              </a:r>
              <a:endParaRPr sz="1800" b="1">
                <a:solidFill>
                  <a:srgbClr val="C00000"/>
                </a:solidFill>
                <a:latin typeface="Arial"/>
                <a:ea typeface="Arial"/>
                <a:cs typeface="Arial"/>
                <a:sym typeface="Arial"/>
              </a:endParaRPr>
            </a:p>
          </p:txBody>
        </p:sp>
        <p:sp>
          <p:nvSpPr>
            <p:cNvPr id="1151" name="Google Shape;1151;p90"/>
            <p:cNvSpPr txBox="1"/>
            <p:nvPr/>
          </p:nvSpPr>
          <p:spPr>
            <a:xfrm>
              <a:off x="5005388" y="5172030"/>
              <a:ext cx="285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Arial"/>
                  <a:ea typeface="Arial"/>
                  <a:cs typeface="Arial"/>
                  <a:sym typeface="Arial"/>
                </a:rPr>
                <a:t>Unchanged/ scrap if exp</a:t>
              </a:r>
              <a:endParaRPr sz="1800" b="1">
                <a:solidFill>
                  <a:srgbClr val="C00000"/>
                </a:solidFill>
                <a:latin typeface="Arial"/>
                <a:ea typeface="Arial"/>
                <a:cs typeface="Arial"/>
                <a:sym typeface="Arial"/>
              </a:endParaRPr>
            </a:p>
          </p:txBody>
        </p:sp>
        <p:sp>
          <p:nvSpPr>
            <p:cNvPr id="1152" name="Google Shape;1152;p90"/>
            <p:cNvSpPr txBox="1"/>
            <p:nvPr/>
          </p:nvSpPr>
          <p:spPr>
            <a:xfrm>
              <a:off x="2647934" y="3213029"/>
              <a:ext cx="17145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Arial"/>
                  <a:ea typeface="Arial"/>
                  <a:cs typeface="Arial"/>
                  <a:sym typeface="Arial"/>
                </a:rPr>
                <a:t>Re-engineer/ replace</a:t>
              </a:r>
              <a:endParaRPr sz="1800" b="1">
                <a:solidFill>
                  <a:srgbClr val="C00000"/>
                </a:solidFill>
                <a:latin typeface="Arial"/>
                <a:ea typeface="Arial"/>
                <a:cs typeface="Arial"/>
                <a:sym typeface="Arial"/>
              </a:endParaRPr>
            </a:p>
          </p:txBody>
        </p:sp>
        <p:sp>
          <p:nvSpPr>
            <p:cNvPr id="1153" name="Google Shape;1153;p90"/>
            <p:cNvSpPr txBox="1"/>
            <p:nvPr/>
          </p:nvSpPr>
          <p:spPr>
            <a:xfrm>
              <a:off x="5005388" y="3213029"/>
              <a:ext cx="15716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Arial"/>
                  <a:ea typeface="Arial"/>
                  <a:cs typeface="Arial"/>
                  <a:sym typeface="Arial"/>
                </a:rPr>
                <a:t>Maintain </a:t>
              </a:r>
              <a:endParaRPr sz="1800" b="1">
                <a:solidFill>
                  <a:srgbClr val="C00000"/>
                </a:solidFill>
                <a:latin typeface="Arial"/>
                <a:ea typeface="Arial"/>
                <a:cs typeface="Arial"/>
                <a:sym typeface="Arial"/>
              </a:endParaRPr>
            </a:p>
          </p:txBody>
        </p:sp>
      </p:grpSp>
      <p:sp>
        <p:nvSpPr>
          <p:cNvPr id="1154" name="Google Shape;1154;p90"/>
          <p:cNvSpPr/>
          <p:nvPr/>
        </p:nvSpPr>
        <p:spPr>
          <a:xfrm>
            <a:off x="2238349" y="1714488"/>
            <a:ext cx="30187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32324C"/>
                </a:solidFill>
                <a:latin typeface="Arial"/>
                <a:ea typeface="Arial"/>
                <a:cs typeface="Arial"/>
                <a:sym typeface="Arial"/>
              </a:rPr>
              <a:t>Legacy system assessment</a:t>
            </a:r>
            <a:endParaRPr sz="1800" dirty="0">
              <a:solidFill>
                <a:srgbClr val="32324C"/>
              </a:solidFill>
              <a:latin typeface="Arial"/>
              <a:ea typeface="Arial"/>
              <a:cs typeface="Arial"/>
              <a:sym typeface="Arial"/>
            </a:endParaRPr>
          </a:p>
        </p:txBody>
      </p:sp>
      <p:sp>
        <p:nvSpPr>
          <p:cNvPr id="1155" name="Google Shape;1155;p90"/>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Lesson Objectives   </a:t>
            </a:r>
            <a:endParaRPr/>
          </a:p>
        </p:txBody>
      </p:sp>
      <p:sp>
        <p:nvSpPr>
          <p:cNvPr id="181" name="Google Shape;181;p9"/>
          <p:cNvSpPr txBox="1">
            <a:spLocks noGrp="1"/>
          </p:cNvSpPr>
          <p:nvPr>
            <p:ph type="body" idx="1"/>
          </p:nvPr>
        </p:nvSpPr>
        <p:spPr>
          <a:xfrm>
            <a:off x="1487488" y="1828801"/>
            <a:ext cx="9289032" cy="43021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F1F2E"/>
              </a:buClr>
              <a:buSzPts val="2800"/>
              <a:buFont typeface="Century Gothic"/>
              <a:buChar char="•"/>
            </a:pPr>
            <a:r>
              <a:rPr lang="en-US"/>
              <a:t>Explain various types of software maintenance</a:t>
            </a:r>
            <a:endParaRPr/>
          </a:p>
          <a:p>
            <a:pPr marL="342900" lvl="0" indent="-342900" algn="l" rtl="0">
              <a:spcBef>
                <a:spcPts val="560"/>
              </a:spcBef>
              <a:spcAft>
                <a:spcPts val="0"/>
              </a:spcAft>
              <a:buClr>
                <a:srgbClr val="1F1F2E"/>
              </a:buClr>
              <a:buSzPts val="2800"/>
              <a:buFont typeface="Century Gothic"/>
              <a:buChar char="•"/>
            </a:pPr>
            <a:r>
              <a:rPr lang="en-US"/>
              <a:t>Factors affect maintenance costs </a:t>
            </a:r>
            <a:endParaRPr/>
          </a:p>
        </p:txBody>
      </p:sp>
      <p:sp>
        <p:nvSpPr>
          <p:cNvPr id="182" name="Google Shape;182;p9"/>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91"/>
          <p:cNvSpPr txBox="1">
            <a:spLocks noGrp="1"/>
          </p:cNvSpPr>
          <p:nvPr>
            <p:ph type="title"/>
          </p:nvPr>
        </p:nvSpPr>
        <p:spPr>
          <a:xfrm>
            <a:off x="1219201" y="762000"/>
            <a:ext cx="9749367"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Recall</a:t>
            </a:r>
            <a:endParaRPr/>
          </a:p>
        </p:txBody>
      </p:sp>
      <p:sp>
        <p:nvSpPr>
          <p:cNvPr id="1161" name="Google Shape;1161;p91"/>
          <p:cNvSpPr txBox="1">
            <a:spLocks noGrp="1"/>
          </p:cNvSpPr>
          <p:nvPr>
            <p:ph type="body" idx="1"/>
          </p:nvPr>
        </p:nvSpPr>
        <p:spPr>
          <a:xfrm>
            <a:off x="1219201" y="1828800"/>
            <a:ext cx="9749367" cy="3886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F1F2E"/>
              </a:buClr>
              <a:buSzPts val="2800"/>
              <a:buFont typeface="Century Gothic"/>
              <a:buChar char="•"/>
            </a:pPr>
            <a:r>
              <a:rPr lang="en-US"/>
              <a:t>Can you list the main activities in software reengineering? </a:t>
            </a:r>
            <a:endParaRPr/>
          </a:p>
        </p:txBody>
      </p:sp>
      <p:sp>
        <p:nvSpPr>
          <p:cNvPr id="1162" name="Google Shape;1162;p91"/>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92"/>
          <p:cNvSpPr txBox="1">
            <a:spLocks noGrp="1"/>
          </p:cNvSpPr>
          <p:nvPr>
            <p:ph type="title"/>
          </p:nvPr>
        </p:nvSpPr>
        <p:spPr>
          <a:xfrm>
            <a:off x="1415481" y="762000"/>
            <a:ext cx="8334946" cy="506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Quiz</a:t>
            </a:r>
            <a:endParaRPr/>
          </a:p>
        </p:txBody>
      </p:sp>
      <p:sp>
        <p:nvSpPr>
          <p:cNvPr id="1168" name="Google Shape;1168;p92"/>
          <p:cNvSpPr txBox="1">
            <a:spLocks noGrp="1"/>
          </p:cNvSpPr>
          <p:nvPr>
            <p:ph type="body" idx="1"/>
          </p:nvPr>
        </p:nvSpPr>
        <p:spPr>
          <a:xfrm>
            <a:off x="1271464" y="1412776"/>
            <a:ext cx="9701336" cy="430222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F1F2E"/>
              </a:buClr>
              <a:buSzPts val="2800"/>
              <a:buFont typeface="Century Gothic"/>
              <a:buNone/>
            </a:pPr>
            <a:r>
              <a:rPr lang="en-US"/>
              <a:t>An online trading legacy system in organization ACE serves millions of customer since 1980s. The system maintenance cost is high due to incomplete documentation, poor structured coding and outdated programming language used. Suggest a strategy to the organization to evolve the system.</a:t>
            </a:r>
            <a:endParaRPr/>
          </a:p>
          <a:p>
            <a:pPr marL="0" lvl="0" indent="0" algn="l" rtl="0">
              <a:spcBef>
                <a:spcPts val="560"/>
              </a:spcBef>
              <a:spcAft>
                <a:spcPts val="0"/>
              </a:spcAft>
              <a:buClr>
                <a:srgbClr val="1F1F2E"/>
              </a:buClr>
              <a:buSzPts val="2800"/>
              <a:buFont typeface="Century Gothic"/>
              <a:buNone/>
            </a:pPr>
            <a:r>
              <a:rPr lang="en-US"/>
              <a:t>Hint: Scrap, Re-engineer, Maintain or Unchange</a:t>
            </a:r>
            <a:endParaRPr/>
          </a:p>
        </p:txBody>
      </p:sp>
      <p:sp>
        <p:nvSpPr>
          <p:cNvPr id="1169" name="Google Shape;1169;p92"/>
          <p:cNvSpPr txBox="1">
            <a:spLocks noGrp="1"/>
          </p:cNvSpPr>
          <p:nvPr>
            <p:ph type="sldNum" idx="12"/>
          </p:nvPr>
        </p:nvSpPr>
        <p:spPr>
          <a:xfrm>
            <a:off x="8636000" y="5886450"/>
            <a:ext cx="2336800"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inthian columns design template">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3647</Words>
  <Application>Microsoft Office PowerPoint</Application>
  <PresentationFormat>Widescreen</PresentationFormat>
  <Paragraphs>857</Paragraphs>
  <Slides>91</Slides>
  <Notes>91</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Palatino Linotype</vt:lpstr>
      <vt:lpstr>Calibri</vt:lpstr>
      <vt:lpstr>Comic Sans MS</vt:lpstr>
      <vt:lpstr>Noto Sans Symbols</vt:lpstr>
      <vt:lpstr>Corbel</vt:lpstr>
      <vt:lpstr>Century Gothic</vt:lpstr>
      <vt:lpstr>Times New Roman</vt:lpstr>
      <vt:lpstr>Arial</vt:lpstr>
      <vt:lpstr>Rosarivo</vt:lpstr>
      <vt:lpstr>Corinthian columns design template</vt:lpstr>
      <vt:lpstr>Software Evolution</vt:lpstr>
      <vt:lpstr>Table of Contents</vt:lpstr>
      <vt:lpstr>a) Introduction - Software Evolution Process</vt:lpstr>
      <vt:lpstr>a) Introduction – Software Evolution Process</vt:lpstr>
      <vt:lpstr>a) Introduction – Software Evolution Process</vt:lpstr>
      <vt:lpstr>a) Introduction – Software Evolution Process</vt:lpstr>
      <vt:lpstr>a) Introduction – Software Evolution Process</vt:lpstr>
      <vt:lpstr>b) Software Maintenance</vt:lpstr>
      <vt:lpstr>Lesson Objectives   </vt:lpstr>
      <vt:lpstr>Software Maintenance</vt:lpstr>
      <vt:lpstr>Software Maintenance</vt:lpstr>
      <vt:lpstr>Types of Software Maintenance</vt:lpstr>
      <vt:lpstr>Types of Software Maintenance</vt:lpstr>
      <vt:lpstr>Types of Software Maintenance</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Factors that Affecting Maintenance Cost</vt:lpstr>
      <vt:lpstr>Maintenance Cost</vt:lpstr>
      <vt:lpstr>Maintenance Cost</vt:lpstr>
      <vt:lpstr>Maintenance Cost</vt:lpstr>
      <vt:lpstr>Maintenance Cost</vt:lpstr>
      <vt:lpstr>Maintenance Cost</vt:lpstr>
      <vt:lpstr>Maintenance Cost</vt:lpstr>
      <vt:lpstr>Maintenance Cost</vt:lpstr>
      <vt:lpstr>c) Software Reengineering</vt:lpstr>
      <vt:lpstr>Lesson Objectives</vt:lpstr>
      <vt:lpstr>Introduction</vt:lpstr>
      <vt:lpstr>Introduction</vt:lpstr>
      <vt:lpstr>Introduction</vt:lpstr>
      <vt:lpstr>Introduction</vt:lpstr>
      <vt:lpstr>Introduction</vt:lpstr>
      <vt:lpstr>Software Reengineering - Objectives</vt:lpstr>
      <vt:lpstr>Software Reengineering - Objectives</vt:lpstr>
      <vt:lpstr>Software Reengineering - Objectives</vt:lpstr>
      <vt:lpstr>Introduction</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 2. Reverse Engineering</vt:lpstr>
      <vt:lpstr>Software Re-engineering Process</vt:lpstr>
      <vt:lpstr>Software Re-engineering Process</vt:lpstr>
      <vt:lpstr>Software Re-engineering Process</vt:lpstr>
      <vt:lpstr>PowerPoint Presentation</vt:lpstr>
      <vt:lpstr>PowerPoint Presentation</vt:lpstr>
      <vt:lpstr>PowerPoint Presentation</vt:lpstr>
      <vt:lpstr>Software Re-engineering Process</vt:lpstr>
      <vt:lpstr>Software Re-engineering Process</vt:lpstr>
      <vt:lpstr>Software Re-engineering Process</vt:lpstr>
      <vt:lpstr>The Re-engineering Process </vt:lpstr>
      <vt:lpstr>Software Re-engineering Process 5. Data Re-engineering</vt:lpstr>
      <vt:lpstr>Software Re-engineering Process 5. Data Re-engineering</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Software Re-engineering Process</vt:lpstr>
      <vt:lpstr>Cost Factors of Re-engineering</vt:lpstr>
      <vt:lpstr>Advantages of Re-engineering</vt:lpstr>
      <vt:lpstr>Disadvantages of Re-engineering</vt:lpstr>
      <vt:lpstr>Software Re-engineering = Reverse Engineering?</vt:lpstr>
      <vt:lpstr>Software Re-engineering = Reverse Engineering? </vt:lpstr>
      <vt:lpstr>Software Revolution</vt:lpstr>
      <vt:lpstr>Software Re-engineering Process</vt:lpstr>
      <vt:lpstr>Legacy System Management</vt:lpstr>
      <vt:lpstr>Legacy System Management</vt:lpstr>
      <vt:lpstr>Recall</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dc:title>
  <dc:creator>ruthting</dc:creator>
  <cp:lastModifiedBy>TAR UC</cp:lastModifiedBy>
  <cp:revision>4</cp:revision>
  <dcterms:created xsi:type="dcterms:W3CDTF">2014-12-04T18:14:18Z</dcterms:created>
  <dcterms:modified xsi:type="dcterms:W3CDTF">2023-05-03T01:44:39Z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TC011594391033</vt:lpwstr>
  </property>
</Properties>
</file>