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embeddedFontLst>
    <p:embeddedFont>
      <p:font typeface="Calibri" panose="020F0502020204030204" pitchFamily="34" charset="0"/>
      <p:regular r:id="rId36"/>
      <p:bold r:id="rId37"/>
      <p:italic r:id="rId38"/>
      <p:boldItalic r:id="rId39"/>
    </p:embeddedFont>
    <p:embeddedFont>
      <p:font typeface="Century Gothic" panose="020B0502020202020204" pitchFamily="34" charset="0"/>
      <p:regular r:id="rId40"/>
      <p:bold r:id="rId41"/>
      <p:italic r:id="rId42"/>
      <p:boldItalic r:id="rId43"/>
    </p:embeddedFont>
    <p:embeddedFont>
      <p:font typeface="Comic Sans MS" panose="030F0702030302020204" pitchFamily="66" charset="0"/>
      <p:regular r:id="rId44"/>
      <p:bold r:id="rId45"/>
      <p:italic r:id="rId46"/>
      <p:boldItalic r:id="rId47"/>
    </p:embeddedFont>
    <p:embeddedFont>
      <p:font typeface="Georgia" panose="02040502050405020303" pitchFamily="18"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j+cP7vU55rbxNRsBfIvhIyXjze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8" name="Google Shape;9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Use a section header for each of the topics, so there is a clear transition to the audience. </a:t>
            </a:r>
            <a:endParaRPr/>
          </a:p>
          <a:p>
            <a:pPr marL="0" lvl="0" indent="0" algn="l" rtl="0">
              <a:spcBef>
                <a:spcPts val="0"/>
              </a:spcBef>
              <a:spcAft>
                <a:spcPts val="0"/>
              </a:spcAft>
              <a:buNone/>
            </a:pPr>
            <a:endParaRPr/>
          </a:p>
        </p:txBody>
      </p:sp>
      <p:sp>
        <p:nvSpPr>
          <p:cNvPr id="179" name="Google Shape;179;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Keep it brief. Make your text as brief as possible to maintain a larger font size.</a:t>
            </a:r>
            <a:endParaRPr/>
          </a:p>
          <a:p>
            <a:pPr marL="0" lvl="0" indent="0" algn="l" rtl="0">
              <a:spcBef>
                <a:spcPts val="0"/>
              </a:spcBef>
              <a:spcAft>
                <a:spcPts val="0"/>
              </a:spcAft>
              <a:buNone/>
            </a:pPr>
            <a:endParaRPr/>
          </a:p>
        </p:txBody>
      </p:sp>
      <p:sp>
        <p:nvSpPr>
          <p:cNvPr id="230" name="Google Shape;230;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1">
                <a:solidFill>
                  <a:schemeClr val="dk1"/>
                </a:solidFill>
                <a:latin typeface="Calibri"/>
                <a:ea typeface="Calibri"/>
                <a:cs typeface="Calibri"/>
                <a:sym typeface="Calibri"/>
              </a:rPr>
              <a:t>Tangling</a:t>
            </a:r>
            <a:r>
              <a:rPr lang="en-US" sz="1200">
                <a:solidFill>
                  <a:schemeClr val="dk1"/>
                </a:solidFill>
                <a:latin typeface="Calibri"/>
                <a:ea typeface="Calibri"/>
                <a:cs typeface="Calibri"/>
                <a:sym typeface="Calibri"/>
              </a:rPr>
              <a:t> occurs when a module in a system includes code that implements different system requirements.</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US" sz="1200" b="1">
                <a:solidFill>
                  <a:schemeClr val="dk1"/>
                </a:solidFill>
                <a:latin typeface="Calibri"/>
                <a:ea typeface="Calibri"/>
                <a:cs typeface="Calibri"/>
                <a:sym typeface="Calibri"/>
              </a:rPr>
              <a:t>Scattering</a:t>
            </a:r>
            <a:r>
              <a:rPr lang="en-US" sz="1200">
                <a:solidFill>
                  <a:schemeClr val="dk1"/>
                </a:solidFill>
                <a:latin typeface="Calibri"/>
                <a:ea typeface="Calibri"/>
                <a:cs typeface="Calibri"/>
                <a:sym typeface="Calibri"/>
              </a:rPr>
              <a:t> occurs when the implementation of a single concern (a logical requirement or set of requirements) is scattered across several components in a program. This is likely to occur when requirements related to secondary functional concerns or policy concerns are implemented.</a:t>
            </a:r>
            <a:endParaRPr/>
          </a:p>
          <a:p>
            <a:pPr marL="0" lvl="0" indent="0" algn="l" rtl="0">
              <a:spcBef>
                <a:spcPts val="0"/>
              </a:spcBef>
              <a:spcAft>
                <a:spcPts val="0"/>
              </a:spcAft>
              <a:buNone/>
            </a:pPr>
            <a:endParaRPr/>
          </a:p>
        </p:txBody>
      </p:sp>
      <p:sp>
        <p:nvSpPr>
          <p:cNvPr id="242" name="Google Shape;242;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None/>
            </a:pPr>
            <a:r>
              <a:rPr lang="en-US"/>
              <a:t>Give a brief overview of the presentation. Describe the major focus of the presentation and why it is important.</a:t>
            </a:r>
            <a:endParaRPr/>
          </a:p>
          <a:p>
            <a:pPr marL="0" lvl="0" indent="0" algn="l" rtl="0">
              <a:lnSpc>
                <a:spcPct val="80000"/>
              </a:lnSpc>
              <a:spcBef>
                <a:spcPts val="0"/>
              </a:spcBef>
              <a:spcAft>
                <a:spcPts val="0"/>
              </a:spcAft>
              <a:buNone/>
            </a:pPr>
            <a:r>
              <a:rPr lang="en-US"/>
              <a:t>Introduce each of the major topics.</a:t>
            </a:r>
            <a:endParaRPr/>
          </a:p>
          <a:p>
            <a:pPr marL="0" lvl="0" indent="0" algn="l" rtl="0">
              <a:spcBef>
                <a:spcPts val="0"/>
              </a:spcBef>
              <a:spcAft>
                <a:spcPts val="0"/>
              </a:spcAft>
              <a:buNone/>
            </a:pPr>
            <a:r>
              <a:rPr lang="en-US"/>
              <a:t>To provide a road map for the audience, you can repeat this Overview slide throughout the presentation, highlighting the particular topic you will discuss next.</a:t>
            </a:r>
            <a:endParaRPr/>
          </a:p>
        </p:txBody>
      </p:sp>
      <p:sp>
        <p:nvSpPr>
          <p:cNvPr id="105" name="Google Shape;105;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0: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Microsoft </a:t>
            </a:r>
            <a:r>
              <a:rPr lang="en-US" b="1"/>
              <a:t>Engineering Excellence</a:t>
            </a:r>
            <a:endParaRPr/>
          </a:p>
        </p:txBody>
      </p:sp>
      <p:sp>
        <p:nvSpPr>
          <p:cNvPr id="267" name="Google Shape;267;p20: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Microsoft Confidential</a:t>
            </a:r>
            <a:endParaRPr/>
          </a:p>
        </p:txBody>
      </p:sp>
      <p:sp>
        <p:nvSpPr>
          <p:cNvPr id="268" name="Google Shape;268;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
        <p:nvSpPr>
          <p:cNvPr id="269" name="Google Shape;269;p20:notes"/>
          <p:cNvSpPr>
            <a:spLocks noGrp="1" noRot="1" noChangeAspect="1"/>
          </p:cNvSpPr>
          <p:nvPr>
            <p:ph type="sldImg" idx="3"/>
          </p:nvPr>
        </p:nvSpPr>
        <p:spPr>
          <a:xfrm>
            <a:off x="381000" y="45085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0" name="Google Shape;270;p20:notes"/>
          <p:cNvSpPr txBox="1">
            <a:spLocks noGrp="1"/>
          </p:cNvSpPr>
          <p:nvPr>
            <p:ph type="body" idx="1"/>
          </p:nvPr>
        </p:nvSpPr>
        <p:spPr>
          <a:xfrm>
            <a:off x="307492" y="4130103"/>
            <a:ext cx="6261652" cy="459386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Google Shape;287;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7: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Microsoft </a:t>
            </a:r>
            <a:r>
              <a:rPr lang="en-US" b="1"/>
              <a:t>Engineering Excellence</a:t>
            </a:r>
            <a:endParaRPr/>
          </a:p>
        </p:txBody>
      </p:sp>
      <p:sp>
        <p:nvSpPr>
          <p:cNvPr id="333" name="Google Shape;333;p27: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Microsoft Confidential</a:t>
            </a:r>
            <a:endParaRPr/>
          </a:p>
        </p:txBody>
      </p:sp>
      <p:sp>
        <p:nvSpPr>
          <p:cNvPr id="334" name="Google Shape;334;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
        <p:nvSpPr>
          <p:cNvPr id="335" name="Google Shape;335;p27:notes"/>
          <p:cNvSpPr>
            <a:spLocks noGrp="1" noRot="1" noChangeAspect="1"/>
          </p:cNvSpPr>
          <p:nvPr>
            <p:ph type="sldImg" idx="3"/>
          </p:nvPr>
        </p:nvSpPr>
        <p:spPr>
          <a:xfrm>
            <a:off x="381000" y="45085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6" name="Google Shape;336;p27:notes"/>
          <p:cNvSpPr txBox="1">
            <a:spLocks noGrp="1"/>
          </p:cNvSpPr>
          <p:nvPr>
            <p:ph type="body" idx="1"/>
          </p:nvPr>
        </p:nvSpPr>
        <p:spPr>
          <a:xfrm>
            <a:off x="307492" y="4130104"/>
            <a:ext cx="6261652" cy="455482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a:t>This is another option for an Overview slides using transitions.</a:t>
            </a:r>
            <a:endParaRPr sz="1200"/>
          </a:p>
          <a:p>
            <a:pPr marL="0" lvl="0" indent="0" algn="l" rtl="0">
              <a:spcBef>
                <a:spcPts val="0"/>
              </a:spcBef>
              <a:spcAft>
                <a:spcPts val="0"/>
              </a:spcAft>
              <a:buNone/>
            </a:pPr>
            <a:endParaRPr/>
          </a:p>
        </p:txBody>
      </p:sp>
      <p:sp>
        <p:nvSpPr>
          <p:cNvPr id="112" name="Google Shape;112;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Times New Roman"/>
              <a:buAutoNum type="arabicPeriod"/>
            </a:pPr>
            <a:r>
              <a:rPr lang="en-US" sz="1200">
                <a:latin typeface="Times New Roman"/>
                <a:ea typeface="Times New Roman"/>
                <a:cs typeface="Times New Roman"/>
                <a:sym typeface="Times New Roman"/>
              </a:rPr>
              <a:t>Core system design: at this stage, you design the system architecture to support the core functionality of the system. The architecture must also take into account quality of service requirements such as performance and dependability.</a:t>
            </a:r>
            <a:endParaRPr/>
          </a:p>
          <a:p>
            <a:pPr marL="228600" lvl="0" indent="-228600" algn="l" rtl="0">
              <a:spcBef>
                <a:spcPts val="0"/>
              </a:spcBef>
              <a:spcAft>
                <a:spcPts val="0"/>
              </a:spcAft>
              <a:buClr>
                <a:schemeClr val="dk1"/>
              </a:buClr>
              <a:buSzPts val="1200"/>
              <a:buFont typeface="Times New Roman"/>
              <a:buAutoNum type="arabicPeriod"/>
            </a:pPr>
            <a:r>
              <a:rPr lang="en-US" sz="1200">
                <a:latin typeface="Times New Roman"/>
                <a:ea typeface="Times New Roman"/>
                <a:cs typeface="Times New Roman"/>
                <a:sym typeface="Times New Roman"/>
              </a:rPr>
              <a:t>Aspect identification and design. Starting with the extensions identified in the system requirements, you should analyze these to see if they are aspects in themselves or if they should be broken down into several aspects. Once aspects have been identified, these can then be separately designed, taking into account the design of the core system features.</a:t>
            </a:r>
            <a:endParaRPr/>
          </a:p>
          <a:p>
            <a:pPr marL="228600" lvl="0" indent="-228600" algn="l" rtl="0">
              <a:spcBef>
                <a:spcPts val="0"/>
              </a:spcBef>
              <a:spcAft>
                <a:spcPts val="0"/>
              </a:spcAft>
              <a:buClr>
                <a:schemeClr val="dk1"/>
              </a:buClr>
              <a:buSzPts val="1200"/>
              <a:buFont typeface="Times New Roman"/>
              <a:buAutoNum type="arabicPeriod"/>
            </a:pPr>
            <a:r>
              <a:rPr lang="en-US" sz="1200">
                <a:latin typeface="Times New Roman"/>
                <a:ea typeface="Times New Roman"/>
                <a:cs typeface="Times New Roman"/>
                <a:sym typeface="Times New Roman"/>
              </a:rPr>
              <a:t>Composition design. At this stage, you analyze the core system and aspect designs to discover where the aspects should be composed with the core system. Essentially, you are identifying the join points in a program at which aspects will be woven.</a:t>
            </a:r>
            <a:endParaRPr/>
          </a:p>
          <a:p>
            <a:pPr marL="228600" lvl="0" indent="-228600" algn="l" rtl="0">
              <a:spcBef>
                <a:spcPts val="0"/>
              </a:spcBef>
              <a:spcAft>
                <a:spcPts val="0"/>
              </a:spcAft>
              <a:buClr>
                <a:schemeClr val="dk1"/>
              </a:buClr>
              <a:buSzPts val="1200"/>
              <a:buFont typeface="Times New Roman"/>
              <a:buAutoNum type="arabicPeriod"/>
            </a:pPr>
            <a:r>
              <a:rPr lang="en-US" sz="1200">
                <a:latin typeface="Times New Roman"/>
                <a:ea typeface="Times New Roman"/>
                <a:cs typeface="Times New Roman"/>
                <a:sym typeface="Times New Roman"/>
              </a:rPr>
              <a:t>Conflict analysis and resolution. A problem with aspects is that they may interfere with each other when they are composed with the core system. Conflicts occur when there is a pointcut clash with different aspects specifying that they should be composed at the same point into the program. However, there may be more subtle conflicts. When aspects are designed independently, they may make assumptions about the core system functionality that has to be modified. However, when several aspects are composed, one aspect may affect the functionality of the system in a way that was not anticipated by other aspects. The overall system behavior may then not be as expected. </a:t>
            </a:r>
            <a:endParaRPr/>
          </a:p>
          <a:p>
            <a:pPr marL="228600" lvl="0" indent="-228600" algn="l" rtl="0">
              <a:spcBef>
                <a:spcPts val="0"/>
              </a:spcBef>
              <a:spcAft>
                <a:spcPts val="0"/>
              </a:spcAft>
              <a:buClr>
                <a:schemeClr val="dk1"/>
              </a:buClr>
              <a:buSzPts val="1200"/>
              <a:buFont typeface="Times New Roman"/>
              <a:buAutoNum type="arabicPeriod"/>
            </a:pPr>
            <a:r>
              <a:rPr lang="en-US" sz="1200">
                <a:latin typeface="Times New Roman"/>
                <a:ea typeface="Times New Roman"/>
                <a:cs typeface="Times New Roman"/>
                <a:sym typeface="Times New Roman"/>
              </a:rPr>
              <a:t>Name design. This is an important design activity that defines standards for naming entities in the program. This is essential to avoid the problem of accidental pointcuts. These occur when, at some program join point, the name accidentally matches that in a pointcut pattern. The advice is therefore unintentionally applied at that point. </a:t>
            </a:r>
            <a:endParaRPr sz="12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372" name="Google Shape;372;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31: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Microsoft </a:t>
            </a:r>
            <a:r>
              <a:rPr lang="en-US" b="1"/>
              <a:t>Engineering Excellence</a:t>
            </a:r>
            <a:endParaRPr/>
          </a:p>
        </p:txBody>
      </p:sp>
      <p:sp>
        <p:nvSpPr>
          <p:cNvPr id="396" name="Google Shape;396;p3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Microsoft Confidential</a:t>
            </a:r>
            <a:endParaRPr/>
          </a:p>
        </p:txBody>
      </p:sp>
      <p:sp>
        <p:nvSpPr>
          <p:cNvPr id="397" name="Google Shape;397;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
        <p:nvSpPr>
          <p:cNvPr id="398" name="Google Shape;398;p31:notes"/>
          <p:cNvSpPr>
            <a:spLocks noGrp="1" noRot="1" noChangeAspect="1"/>
          </p:cNvSpPr>
          <p:nvPr>
            <p:ph type="sldImg" idx="3"/>
          </p:nvPr>
        </p:nvSpPr>
        <p:spPr>
          <a:xfrm>
            <a:off x="381000" y="45085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9" name="Google Shape;399;p31:notes"/>
          <p:cNvSpPr txBox="1">
            <a:spLocks noGrp="1"/>
          </p:cNvSpPr>
          <p:nvPr>
            <p:ph type="body" idx="1"/>
          </p:nvPr>
        </p:nvSpPr>
        <p:spPr>
          <a:xfrm>
            <a:off x="307492" y="4130103"/>
            <a:ext cx="6261652" cy="46032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Is your presentation as crisp as possible? Consider moving extra content to the appendix.</a:t>
            </a:r>
            <a:endParaRPr/>
          </a:p>
          <a:p>
            <a:pPr marL="0" lvl="0" indent="0" algn="l" rtl="0">
              <a:spcBef>
                <a:spcPts val="0"/>
              </a:spcBef>
              <a:spcAft>
                <a:spcPts val="0"/>
              </a:spcAft>
              <a:buNone/>
            </a:pPr>
            <a:r>
              <a:rPr lang="en-US"/>
              <a:t>Use appendix slides to store content that you might want to refer to during the Question slide or that may be useful for attendees to investigate deeper in the future.</a:t>
            </a:r>
            <a:endParaRPr/>
          </a:p>
          <a:p>
            <a:pPr marL="0" lvl="0" indent="0" algn="l" rtl="0">
              <a:spcBef>
                <a:spcPts val="0"/>
              </a:spcBef>
              <a:spcAft>
                <a:spcPts val="0"/>
              </a:spcAft>
              <a:buClr>
                <a:schemeClr val="dk1"/>
              </a:buClr>
              <a:buSzPts val="1200"/>
              <a:buFont typeface="Calibri"/>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7"/>
        <p:cNvGrpSpPr/>
        <p:nvPr/>
      </p:nvGrpSpPr>
      <p:grpSpPr>
        <a:xfrm>
          <a:off x="0" y="0"/>
          <a:ext cx="0" cy="0"/>
          <a:chOff x="0" y="0"/>
          <a:chExt cx="0" cy="0"/>
        </a:xfrm>
      </p:grpSpPr>
      <p:pic>
        <p:nvPicPr>
          <p:cNvPr id="18" name="Google Shape;18;p35"/>
          <p:cNvPicPr preferRelativeResize="0"/>
          <p:nvPr/>
        </p:nvPicPr>
        <p:blipFill rotWithShape="1">
          <a:blip r:embed="rId2">
            <a:alphaModFix/>
          </a:blip>
          <a:srcRect/>
          <a:stretch/>
        </p:blipFill>
        <p:spPr>
          <a:xfrm>
            <a:off x="58058" y="0"/>
            <a:ext cx="12133943" cy="6879771"/>
          </a:xfrm>
          <a:prstGeom prst="rect">
            <a:avLst/>
          </a:prstGeom>
          <a:noFill/>
          <a:ln>
            <a:noFill/>
          </a:ln>
        </p:spPr>
      </p:pic>
      <p:sp>
        <p:nvSpPr>
          <p:cNvPr id="19" name="Google Shape;19;p35"/>
          <p:cNvSpPr txBox="1">
            <a:spLocks noGrp="1"/>
          </p:cNvSpPr>
          <p:nvPr>
            <p:ph type="ctrTitle"/>
          </p:nvPr>
        </p:nvSpPr>
        <p:spPr>
          <a:xfrm>
            <a:off x="3454400" y="2286001"/>
            <a:ext cx="8240299" cy="1470025"/>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rgbClr val="003300"/>
              </a:buClr>
              <a:buSzPts val="4400"/>
              <a:buFont typeface="Calibri"/>
              <a:buNone/>
              <a:defRPr b="1" cap="small">
                <a:solidFill>
                  <a:srgbClr val="0033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5"/>
          <p:cNvSpPr txBox="1">
            <a:spLocks noGrp="1"/>
          </p:cNvSpPr>
          <p:nvPr>
            <p:ph type="subTitle" idx="1"/>
          </p:nvPr>
        </p:nvSpPr>
        <p:spPr>
          <a:xfrm>
            <a:off x="5283200" y="4038600"/>
            <a:ext cx="6363371" cy="990600"/>
          </a:xfrm>
          <a:prstGeom prst="rect">
            <a:avLst/>
          </a:prstGeom>
          <a:noFill/>
          <a:ln>
            <a:noFill/>
          </a:ln>
        </p:spPr>
        <p:txBody>
          <a:bodyPr spcFirstLastPara="1" wrap="square" lIns="91425" tIns="45700" rIns="91425" bIns="45700" anchor="t" anchorCtr="0">
            <a:normAutofit/>
          </a:bodyPr>
          <a:lstStyle>
            <a:lvl1pPr lvl="0" algn="r">
              <a:spcBef>
                <a:spcPts val="400"/>
              </a:spcBef>
              <a:spcAft>
                <a:spcPts val="0"/>
              </a:spcAft>
              <a:buClr>
                <a:schemeClr val="dk1"/>
              </a:buClr>
              <a:buSzPts val="2000"/>
              <a:buNone/>
              <a:defRPr sz="2000" b="0">
                <a:solidFill>
                  <a:schemeClr val="dk1"/>
                </a:solidFill>
                <a:latin typeface="Georgia"/>
                <a:ea typeface="Georgia"/>
                <a:cs typeface="Georgia"/>
                <a:sym typeface="Georgia"/>
              </a:defRPr>
            </a:lvl1pPr>
            <a:lvl2pPr lvl="1" algn="ctr">
              <a:spcBef>
                <a:spcPts val="480"/>
              </a:spcBef>
              <a:spcAft>
                <a:spcPts val="0"/>
              </a:spcAft>
              <a:buClr>
                <a:srgbClr val="888888"/>
              </a:buClr>
              <a:buSzPts val="2400"/>
              <a:buNone/>
              <a:defRPr>
                <a:solidFill>
                  <a:srgbClr val="888888"/>
                </a:solidFill>
              </a:defRPr>
            </a:lvl2pPr>
            <a:lvl3pPr lvl="2" algn="ctr">
              <a:spcBef>
                <a:spcPts val="400"/>
              </a:spcBef>
              <a:spcAft>
                <a:spcPts val="0"/>
              </a:spcAft>
              <a:buClr>
                <a:srgbClr val="888888"/>
              </a:buClr>
              <a:buSzPts val="2000"/>
              <a:buNone/>
              <a:defRPr>
                <a:solidFill>
                  <a:srgbClr val="888888"/>
                </a:solidFill>
              </a:defRPr>
            </a:lvl3pPr>
            <a:lvl4pPr lvl="3" algn="ctr">
              <a:spcBef>
                <a:spcPts val="360"/>
              </a:spcBef>
              <a:spcAft>
                <a:spcPts val="0"/>
              </a:spcAft>
              <a:buClr>
                <a:srgbClr val="888888"/>
              </a:buClr>
              <a:buSzPts val="1800"/>
              <a:buNone/>
              <a:defRPr>
                <a:solidFill>
                  <a:srgbClr val="888888"/>
                </a:solidFill>
              </a:defRPr>
            </a:lvl4pPr>
            <a:lvl5pPr lvl="4" algn="ctr">
              <a:spcBef>
                <a:spcPts val="36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pic>
        <p:nvPicPr>
          <p:cNvPr id="21" name="Google Shape;21;p35"/>
          <p:cNvPicPr preferRelativeResize="0"/>
          <p:nvPr/>
        </p:nvPicPr>
        <p:blipFill rotWithShape="1">
          <a:blip r:embed="rId3">
            <a:alphaModFix/>
          </a:blip>
          <a:srcRect/>
          <a:stretch/>
        </p:blipFill>
        <p:spPr>
          <a:xfrm>
            <a:off x="0" y="1251"/>
            <a:ext cx="4962157" cy="6858000"/>
          </a:xfrm>
          <a:prstGeom prst="rect">
            <a:avLst/>
          </a:prstGeom>
          <a:noFill/>
          <a:ln>
            <a:noFill/>
          </a:ln>
        </p:spPr>
      </p:pic>
      <p:sp>
        <p:nvSpPr>
          <p:cNvPr id="22" name="Google Shape;22;p35"/>
          <p:cNvSpPr>
            <a:spLocks noGrp="1"/>
          </p:cNvSpPr>
          <p:nvPr>
            <p:ph type="pic" idx="2"/>
          </p:nvPr>
        </p:nvSpPr>
        <p:spPr>
          <a:xfrm>
            <a:off x="9144000" y="5105400"/>
            <a:ext cx="2438400" cy="990600"/>
          </a:xfrm>
          <a:prstGeom prst="rect">
            <a:avLst/>
          </a:prstGeom>
          <a:noFill/>
          <a:ln>
            <a:noFill/>
          </a:ln>
        </p:spPr>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44"/>
          <p:cNvSpPr txBox="1">
            <a:spLocks noGrp="1"/>
          </p:cNvSpPr>
          <p:nvPr>
            <p:ph type="title"/>
          </p:nvPr>
        </p:nvSpPr>
        <p:spPr>
          <a:xfrm>
            <a:off x="1016000" y="274638"/>
            <a:ext cx="1076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44"/>
          <p:cNvSpPr txBox="1">
            <a:spLocks noGrp="1"/>
          </p:cNvSpPr>
          <p:nvPr>
            <p:ph type="body" idx="1"/>
          </p:nvPr>
        </p:nvSpPr>
        <p:spPr>
          <a:xfrm rot="5400000">
            <a:off x="4137819" y="-1521618"/>
            <a:ext cx="4525963" cy="1076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44"/>
          <p:cNvSpPr txBox="1">
            <a:spLocks noGrp="1"/>
          </p:cNvSpPr>
          <p:nvPr>
            <p:ph type="dt" idx="10"/>
          </p:nvPr>
        </p:nvSpPr>
        <p:spPr>
          <a:xfrm>
            <a:off x="10160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4"/>
          <p:cNvSpPr txBox="1">
            <a:spLocks noGrp="1"/>
          </p:cNvSpPr>
          <p:nvPr>
            <p:ph type="ftr" idx="11"/>
          </p:nvPr>
        </p:nvSpPr>
        <p:spPr>
          <a:xfrm>
            <a:off x="44704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44"/>
          <p:cNvSpPr txBox="1">
            <a:spLocks noGrp="1"/>
          </p:cNvSpPr>
          <p:nvPr>
            <p:ph type="sldNum" idx="12"/>
          </p:nvPr>
        </p:nvSpPr>
        <p:spPr>
          <a:xfrm>
            <a:off x="89408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45"/>
          <p:cNvSpPr txBox="1">
            <a:spLocks noGrp="1"/>
          </p:cNvSpPr>
          <p:nvPr>
            <p:ph type="title"/>
          </p:nvPr>
        </p:nvSpPr>
        <p:spPr>
          <a:xfrm rot="5400000">
            <a:off x="7488238" y="1828802"/>
            <a:ext cx="5851525"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45"/>
          <p:cNvSpPr txBox="1">
            <a:spLocks noGrp="1"/>
          </p:cNvSpPr>
          <p:nvPr>
            <p:ph type="body" idx="1"/>
          </p:nvPr>
        </p:nvSpPr>
        <p:spPr>
          <a:xfrm rot="5400000">
            <a:off x="2001838" y="-711199"/>
            <a:ext cx="5851525" cy="78232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45"/>
          <p:cNvSpPr txBox="1">
            <a:spLocks noGrp="1"/>
          </p:cNvSpPr>
          <p:nvPr>
            <p:ph type="dt" idx="10"/>
          </p:nvPr>
        </p:nvSpPr>
        <p:spPr>
          <a:xfrm>
            <a:off x="10160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5"/>
          <p:cNvSpPr txBox="1">
            <a:spLocks noGrp="1"/>
          </p:cNvSpPr>
          <p:nvPr>
            <p:ph type="ftr" idx="11"/>
          </p:nvPr>
        </p:nvSpPr>
        <p:spPr>
          <a:xfrm>
            <a:off x="44704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45"/>
          <p:cNvSpPr txBox="1">
            <a:spLocks noGrp="1"/>
          </p:cNvSpPr>
          <p:nvPr>
            <p:ph type="sldNum" idx="12"/>
          </p:nvPr>
        </p:nvSpPr>
        <p:spPr>
          <a:xfrm>
            <a:off x="89408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1"/>
        <p:cNvGrpSpPr/>
        <p:nvPr/>
      </p:nvGrpSpPr>
      <p:grpSpPr>
        <a:xfrm>
          <a:off x="0" y="0"/>
          <a:ext cx="0" cy="0"/>
          <a:chOff x="0" y="0"/>
          <a:chExt cx="0" cy="0"/>
        </a:xfrm>
      </p:grpSpPr>
      <p:sp>
        <p:nvSpPr>
          <p:cNvPr id="92" name="Google Shape;92;p46"/>
          <p:cNvSpPr txBox="1">
            <a:spLocks noGrp="1"/>
          </p:cNvSpPr>
          <p:nvPr>
            <p:ph type="dt" idx="10"/>
          </p:nvPr>
        </p:nvSpPr>
        <p:spPr>
          <a:xfrm>
            <a:off x="10160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46"/>
          <p:cNvSpPr txBox="1">
            <a:spLocks noGrp="1"/>
          </p:cNvSpPr>
          <p:nvPr>
            <p:ph type="ftr" idx="11"/>
          </p:nvPr>
        </p:nvSpPr>
        <p:spPr>
          <a:xfrm>
            <a:off x="44704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6"/>
          <p:cNvSpPr txBox="1">
            <a:spLocks noGrp="1"/>
          </p:cNvSpPr>
          <p:nvPr>
            <p:ph type="sldNum" idx="12"/>
          </p:nvPr>
        </p:nvSpPr>
        <p:spPr>
          <a:xfrm>
            <a:off x="89408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36"/>
          <p:cNvSpPr txBox="1">
            <a:spLocks noGrp="1"/>
          </p:cNvSpPr>
          <p:nvPr>
            <p:ph type="title"/>
          </p:nvPr>
        </p:nvSpPr>
        <p:spPr>
          <a:xfrm>
            <a:off x="1016000" y="269632"/>
            <a:ext cx="1076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6"/>
          <p:cNvSpPr txBox="1">
            <a:spLocks noGrp="1"/>
          </p:cNvSpPr>
          <p:nvPr>
            <p:ph type="body" idx="1"/>
          </p:nvPr>
        </p:nvSpPr>
        <p:spPr>
          <a:xfrm>
            <a:off x="1016000" y="1596413"/>
            <a:ext cx="10769600" cy="429736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atin typeface="Calibri"/>
                <a:ea typeface="Calibri"/>
                <a:cs typeface="Calibri"/>
                <a:sym typeface="Calibri"/>
              </a:defRPr>
            </a:lvl1pPr>
            <a:lvl2pPr marL="914400" lvl="1" indent="-406400" algn="l">
              <a:spcBef>
                <a:spcPts val="560"/>
              </a:spcBef>
              <a:spcAft>
                <a:spcPts val="0"/>
              </a:spcAft>
              <a:buClr>
                <a:schemeClr val="dk1"/>
              </a:buClr>
              <a:buSzPts val="2800"/>
              <a:buChar char="–"/>
              <a:defRPr sz="2800">
                <a:latin typeface="Calibri"/>
                <a:ea typeface="Calibri"/>
                <a:cs typeface="Calibri"/>
                <a:sym typeface="Calibri"/>
              </a:defRPr>
            </a:lvl2pPr>
            <a:lvl3pPr marL="1371600" lvl="2" indent="-381000" algn="l">
              <a:spcBef>
                <a:spcPts val="480"/>
              </a:spcBef>
              <a:spcAft>
                <a:spcPts val="0"/>
              </a:spcAft>
              <a:buClr>
                <a:schemeClr val="dk1"/>
              </a:buClr>
              <a:buSzPts val="2400"/>
              <a:buChar char="•"/>
              <a:defRPr sz="2400">
                <a:latin typeface="Calibri"/>
                <a:ea typeface="Calibri"/>
                <a:cs typeface="Calibri"/>
                <a:sym typeface="Calibri"/>
              </a:defRPr>
            </a:lvl3pPr>
            <a:lvl4pPr marL="1828800" lvl="3" indent="-381000" algn="l">
              <a:spcBef>
                <a:spcPts val="480"/>
              </a:spcBef>
              <a:spcAft>
                <a:spcPts val="0"/>
              </a:spcAft>
              <a:buClr>
                <a:schemeClr val="dk1"/>
              </a:buClr>
              <a:buSzPts val="2400"/>
              <a:buChar char="–"/>
              <a:defRPr sz="2400">
                <a:latin typeface="Calibri"/>
                <a:ea typeface="Calibri"/>
                <a:cs typeface="Calibri"/>
                <a:sym typeface="Calibri"/>
              </a:defRPr>
            </a:lvl4pPr>
            <a:lvl5pPr marL="2286000" lvl="4" indent="-381000" algn="l">
              <a:spcBef>
                <a:spcPts val="480"/>
              </a:spcBef>
              <a:spcAft>
                <a:spcPts val="0"/>
              </a:spcAft>
              <a:buClr>
                <a:schemeClr val="dk1"/>
              </a:buClr>
              <a:buSzPts val="2400"/>
              <a:buChar char="»"/>
              <a:defRPr sz="2400">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36"/>
          <p:cNvSpPr txBox="1">
            <a:spLocks noGrp="1"/>
          </p:cNvSpPr>
          <p:nvPr>
            <p:ph type="dt" idx="10"/>
          </p:nvPr>
        </p:nvSpPr>
        <p:spPr>
          <a:xfrm>
            <a:off x="10160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6"/>
          <p:cNvSpPr txBox="1">
            <a:spLocks noGrp="1"/>
          </p:cNvSpPr>
          <p:nvPr>
            <p:ph type="ftr" idx="11"/>
          </p:nvPr>
        </p:nvSpPr>
        <p:spPr>
          <a:xfrm>
            <a:off x="44704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6"/>
          <p:cNvSpPr txBox="1">
            <a:spLocks noGrp="1"/>
          </p:cNvSpPr>
          <p:nvPr>
            <p:ph type="sldNum" idx="12"/>
          </p:nvPr>
        </p:nvSpPr>
        <p:spPr>
          <a:xfrm>
            <a:off x="89408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9" name="Google Shape;29;p36"/>
          <p:cNvCxnSpPr/>
          <p:nvPr/>
        </p:nvCxnSpPr>
        <p:spPr>
          <a:xfrm>
            <a:off x="761963" y="1428736"/>
            <a:ext cx="11430037" cy="1588"/>
          </a:xfrm>
          <a:prstGeom prst="straightConnector1">
            <a:avLst/>
          </a:prstGeom>
          <a:noFill/>
          <a:ln w="9525" cap="flat" cmpd="sng">
            <a:solidFill>
              <a:srgbClr val="4A7DBA"/>
            </a:solidFill>
            <a:prstDash val="solid"/>
            <a:round/>
            <a:headEnd type="none" w="sm" len="sm"/>
            <a:tailEnd type="none" w="sm" len="sm"/>
          </a:ln>
        </p:spPr>
      </p:cxnSp>
    </p:spTree>
  </p:cSld>
  <p:clrMapOvr>
    <a:masterClrMapping/>
  </p:clrMapOvr>
  <p:transition spd="slow">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ackground Only">
  <p:cSld name="Background Only">
    <p:spTree>
      <p:nvGrpSpPr>
        <p:cNvPr id="1" name="Shape 30"/>
        <p:cNvGrpSpPr/>
        <p:nvPr/>
      </p:nvGrpSpPr>
      <p:grpSpPr>
        <a:xfrm>
          <a:off x="0" y="0"/>
          <a:ext cx="0" cy="0"/>
          <a:chOff x="0" y="0"/>
          <a:chExt cx="0" cy="0"/>
        </a:xfrm>
      </p:grpSpPr>
      <p:pic>
        <p:nvPicPr>
          <p:cNvPr id="31" name="Google Shape;31;p37"/>
          <p:cNvPicPr preferRelativeResize="0"/>
          <p:nvPr/>
        </p:nvPicPr>
        <p:blipFill rotWithShape="1">
          <a:blip r:embed="rId2">
            <a:alphaModFix/>
          </a:blip>
          <a:srcRect/>
          <a:stretch/>
        </p:blipFill>
        <p:spPr>
          <a:xfrm>
            <a:off x="58058" y="0"/>
            <a:ext cx="12133943" cy="6879771"/>
          </a:xfrm>
          <a:prstGeom prst="rect">
            <a:avLst/>
          </a:prstGeom>
          <a:noFill/>
          <a:ln>
            <a:noFill/>
          </a:ln>
        </p:spPr>
      </p:pic>
      <p:sp>
        <p:nvSpPr>
          <p:cNvPr id="32" name="Google Shape;32;p37"/>
          <p:cNvSpPr txBox="1">
            <a:spLocks noGrp="1"/>
          </p:cNvSpPr>
          <p:nvPr>
            <p:ph type="dt" idx="10"/>
          </p:nvPr>
        </p:nvSpPr>
        <p:spPr>
          <a:xfrm>
            <a:off x="10160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7"/>
          <p:cNvSpPr txBox="1">
            <a:spLocks noGrp="1"/>
          </p:cNvSpPr>
          <p:nvPr>
            <p:ph type="ftr" idx="11"/>
          </p:nvPr>
        </p:nvSpPr>
        <p:spPr>
          <a:xfrm>
            <a:off x="44704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7"/>
          <p:cNvSpPr txBox="1">
            <a:spLocks noGrp="1"/>
          </p:cNvSpPr>
          <p:nvPr>
            <p:ph type="sldNum" idx="12"/>
          </p:nvPr>
        </p:nvSpPr>
        <p:spPr>
          <a:xfrm>
            <a:off x="89408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spTree>
      <p:nvGrpSpPr>
        <p:cNvPr id="1" name="Shape 35"/>
        <p:cNvGrpSpPr/>
        <p:nvPr/>
      </p:nvGrpSpPr>
      <p:grpSpPr>
        <a:xfrm>
          <a:off x="0" y="0"/>
          <a:ext cx="0" cy="0"/>
          <a:chOff x="0" y="0"/>
          <a:chExt cx="0" cy="0"/>
        </a:xfrm>
      </p:grpSpPr>
      <p:pic>
        <p:nvPicPr>
          <p:cNvPr id="36" name="Google Shape;36;p38"/>
          <p:cNvPicPr preferRelativeResize="0"/>
          <p:nvPr/>
        </p:nvPicPr>
        <p:blipFill rotWithShape="1">
          <a:blip r:embed="rId2">
            <a:alphaModFix/>
          </a:blip>
          <a:srcRect/>
          <a:stretch/>
        </p:blipFill>
        <p:spPr>
          <a:xfrm>
            <a:off x="58058" y="0"/>
            <a:ext cx="12133943" cy="6879771"/>
          </a:xfrm>
          <a:prstGeom prst="rect">
            <a:avLst/>
          </a:prstGeom>
          <a:noFill/>
          <a:ln>
            <a:noFill/>
          </a:ln>
        </p:spPr>
      </p:pic>
      <p:pic>
        <p:nvPicPr>
          <p:cNvPr id="37" name="Google Shape;37;p38"/>
          <p:cNvPicPr preferRelativeResize="0"/>
          <p:nvPr/>
        </p:nvPicPr>
        <p:blipFill rotWithShape="1">
          <a:blip r:embed="rId3">
            <a:alphaModFix/>
          </a:blip>
          <a:srcRect/>
          <a:stretch/>
        </p:blipFill>
        <p:spPr>
          <a:xfrm rot="5400000">
            <a:off x="4684632" y="-4705653"/>
            <a:ext cx="2819400" cy="12230708"/>
          </a:xfrm>
          <a:prstGeom prst="rect">
            <a:avLst/>
          </a:prstGeom>
          <a:noFill/>
          <a:ln>
            <a:noFill/>
          </a:ln>
        </p:spPr>
      </p:pic>
      <p:sp>
        <p:nvSpPr>
          <p:cNvPr id="38" name="Google Shape;38;p38"/>
          <p:cNvSpPr txBox="1">
            <a:spLocks noGrp="1"/>
          </p:cNvSpPr>
          <p:nvPr>
            <p:ph type="title"/>
          </p:nvPr>
        </p:nvSpPr>
        <p:spPr>
          <a:xfrm>
            <a:off x="6096000" y="3048000"/>
            <a:ext cx="5791200" cy="13620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003300"/>
              </a:buClr>
              <a:buSzPts val="4000"/>
              <a:buFont typeface="Calibri"/>
              <a:buNone/>
              <a:defRPr sz="4000" b="1" cap="small">
                <a:solidFill>
                  <a:srgbClr val="0033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8"/>
          <p:cNvSpPr txBox="1">
            <a:spLocks noGrp="1"/>
          </p:cNvSpPr>
          <p:nvPr>
            <p:ph type="dt" idx="10"/>
          </p:nvPr>
        </p:nvSpPr>
        <p:spPr>
          <a:xfrm>
            <a:off x="10160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8"/>
          <p:cNvSpPr txBox="1">
            <a:spLocks noGrp="1"/>
          </p:cNvSpPr>
          <p:nvPr>
            <p:ph type="ftr" idx="11"/>
          </p:nvPr>
        </p:nvSpPr>
        <p:spPr>
          <a:xfrm>
            <a:off x="44704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8"/>
          <p:cNvSpPr txBox="1">
            <a:spLocks noGrp="1"/>
          </p:cNvSpPr>
          <p:nvPr>
            <p:ph type="sldNum" idx="12"/>
          </p:nvPr>
        </p:nvSpPr>
        <p:spPr>
          <a:xfrm>
            <a:off x="89408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2" name="Google Shape;42;p38"/>
          <p:cNvSpPr>
            <a:spLocks noGrp="1"/>
          </p:cNvSpPr>
          <p:nvPr>
            <p:ph type="pic" idx="2"/>
          </p:nvPr>
        </p:nvSpPr>
        <p:spPr>
          <a:xfrm>
            <a:off x="9042400" y="5334000"/>
            <a:ext cx="2844800" cy="990600"/>
          </a:xfrm>
          <a:prstGeom prst="rect">
            <a:avLst/>
          </a:prstGeom>
          <a:noFill/>
          <a:ln>
            <a:noFill/>
          </a:ln>
        </p:spPr>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9"/>
          <p:cNvSpPr txBox="1">
            <a:spLocks noGrp="1"/>
          </p:cNvSpPr>
          <p:nvPr>
            <p:ph type="title"/>
          </p:nvPr>
        </p:nvSpPr>
        <p:spPr>
          <a:xfrm>
            <a:off x="1016000" y="274638"/>
            <a:ext cx="1076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39"/>
          <p:cNvSpPr txBox="1">
            <a:spLocks noGrp="1"/>
          </p:cNvSpPr>
          <p:nvPr>
            <p:ph type="dt" idx="10"/>
          </p:nvPr>
        </p:nvSpPr>
        <p:spPr>
          <a:xfrm>
            <a:off x="10160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9"/>
          <p:cNvSpPr txBox="1">
            <a:spLocks noGrp="1"/>
          </p:cNvSpPr>
          <p:nvPr>
            <p:ph type="ftr" idx="11"/>
          </p:nvPr>
        </p:nvSpPr>
        <p:spPr>
          <a:xfrm>
            <a:off x="44704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9"/>
          <p:cNvSpPr txBox="1">
            <a:spLocks noGrp="1"/>
          </p:cNvSpPr>
          <p:nvPr>
            <p:ph type="sldNum" idx="12"/>
          </p:nvPr>
        </p:nvSpPr>
        <p:spPr>
          <a:xfrm>
            <a:off x="89408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8" name="Google Shape;48;p39"/>
          <p:cNvCxnSpPr/>
          <p:nvPr/>
        </p:nvCxnSpPr>
        <p:spPr>
          <a:xfrm>
            <a:off x="761963" y="1428736"/>
            <a:ext cx="11430037" cy="1588"/>
          </a:xfrm>
          <a:prstGeom prst="straightConnector1">
            <a:avLst/>
          </a:prstGeom>
          <a:noFill/>
          <a:ln w="9525" cap="flat" cmpd="sng">
            <a:solidFill>
              <a:srgbClr val="4A7DBA"/>
            </a:solidFill>
            <a:prstDash val="solid"/>
            <a:round/>
            <a:headEnd type="none" w="sm" len="sm"/>
            <a:tailEnd type="none" w="sm" len="sm"/>
          </a:ln>
        </p:spPr>
      </p:cxn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1016000" y="274638"/>
            <a:ext cx="1076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9144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2" name="Google Shape;52;p40"/>
          <p:cNvSpPr txBox="1">
            <a:spLocks noGrp="1"/>
          </p:cNvSpPr>
          <p:nvPr>
            <p:ph type="body" idx="2"/>
          </p:nvPr>
        </p:nvSpPr>
        <p:spPr>
          <a:xfrm>
            <a:off x="65024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3" name="Google Shape;53;p40"/>
          <p:cNvSpPr txBox="1">
            <a:spLocks noGrp="1"/>
          </p:cNvSpPr>
          <p:nvPr>
            <p:ph type="dt" idx="10"/>
          </p:nvPr>
        </p:nvSpPr>
        <p:spPr>
          <a:xfrm>
            <a:off x="10160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0"/>
          <p:cNvSpPr txBox="1">
            <a:spLocks noGrp="1"/>
          </p:cNvSpPr>
          <p:nvPr>
            <p:ph type="ftr" idx="11"/>
          </p:nvPr>
        </p:nvSpPr>
        <p:spPr>
          <a:xfrm>
            <a:off x="44704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40"/>
          <p:cNvSpPr txBox="1">
            <a:spLocks noGrp="1"/>
          </p:cNvSpPr>
          <p:nvPr>
            <p:ph type="sldNum" idx="12"/>
          </p:nvPr>
        </p:nvSpPr>
        <p:spPr>
          <a:xfrm>
            <a:off x="89408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41"/>
          <p:cNvSpPr txBox="1">
            <a:spLocks noGrp="1"/>
          </p:cNvSpPr>
          <p:nvPr>
            <p:ph type="title"/>
          </p:nvPr>
        </p:nvSpPr>
        <p:spPr>
          <a:xfrm>
            <a:off x="1016000" y="274638"/>
            <a:ext cx="1076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41"/>
          <p:cNvSpPr txBox="1">
            <a:spLocks noGrp="1"/>
          </p:cNvSpPr>
          <p:nvPr>
            <p:ph type="body" idx="1"/>
          </p:nvPr>
        </p:nvSpPr>
        <p:spPr>
          <a:xfrm>
            <a:off x="9144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9" name="Google Shape;59;p41"/>
          <p:cNvSpPr txBox="1">
            <a:spLocks noGrp="1"/>
          </p:cNvSpPr>
          <p:nvPr>
            <p:ph type="body" idx="2"/>
          </p:nvPr>
        </p:nvSpPr>
        <p:spPr>
          <a:xfrm>
            <a:off x="9144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0" name="Google Shape;60;p41"/>
          <p:cNvSpPr txBox="1">
            <a:spLocks noGrp="1"/>
          </p:cNvSpPr>
          <p:nvPr>
            <p:ph type="body" idx="3"/>
          </p:nvPr>
        </p:nvSpPr>
        <p:spPr>
          <a:xfrm>
            <a:off x="64981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1" name="Google Shape;61;p41"/>
          <p:cNvSpPr txBox="1">
            <a:spLocks noGrp="1"/>
          </p:cNvSpPr>
          <p:nvPr>
            <p:ph type="body" idx="4"/>
          </p:nvPr>
        </p:nvSpPr>
        <p:spPr>
          <a:xfrm>
            <a:off x="64981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2" name="Google Shape;62;p41"/>
          <p:cNvSpPr txBox="1">
            <a:spLocks noGrp="1"/>
          </p:cNvSpPr>
          <p:nvPr>
            <p:ph type="dt" idx="10"/>
          </p:nvPr>
        </p:nvSpPr>
        <p:spPr>
          <a:xfrm>
            <a:off x="10160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1"/>
          <p:cNvSpPr txBox="1">
            <a:spLocks noGrp="1"/>
          </p:cNvSpPr>
          <p:nvPr>
            <p:ph type="ftr" idx="11"/>
          </p:nvPr>
        </p:nvSpPr>
        <p:spPr>
          <a:xfrm>
            <a:off x="44704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1"/>
          <p:cNvSpPr txBox="1">
            <a:spLocks noGrp="1"/>
          </p:cNvSpPr>
          <p:nvPr>
            <p:ph type="sldNum" idx="12"/>
          </p:nvPr>
        </p:nvSpPr>
        <p:spPr>
          <a:xfrm>
            <a:off x="89408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42"/>
          <p:cNvSpPr txBox="1">
            <a:spLocks noGrp="1"/>
          </p:cNvSpPr>
          <p:nvPr>
            <p:ph type="title"/>
          </p:nvPr>
        </p:nvSpPr>
        <p:spPr>
          <a:xfrm>
            <a:off x="9144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2"/>
          <p:cNvSpPr txBox="1">
            <a:spLocks noGrp="1"/>
          </p:cNvSpPr>
          <p:nvPr>
            <p:ph type="body" idx="1"/>
          </p:nvPr>
        </p:nvSpPr>
        <p:spPr>
          <a:xfrm>
            <a:off x="50715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42"/>
          <p:cNvSpPr txBox="1">
            <a:spLocks noGrp="1"/>
          </p:cNvSpPr>
          <p:nvPr>
            <p:ph type="body" idx="2"/>
          </p:nvPr>
        </p:nvSpPr>
        <p:spPr>
          <a:xfrm>
            <a:off x="9144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42"/>
          <p:cNvSpPr txBox="1">
            <a:spLocks noGrp="1"/>
          </p:cNvSpPr>
          <p:nvPr>
            <p:ph type="dt" idx="10"/>
          </p:nvPr>
        </p:nvSpPr>
        <p:spPr>
          <a:xfrm>
            <a:off x="10160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2"/>
          <p:cNvSpPr txBox="1">
            <a:spLocks noGrp="1"/>
          </p:cNvSpPr>
          <p:nvPr>
            <p:ph type="ftr" idx="11"/>
          </p:nvPr>
        </p:nvSpPr>
        <p:spPr>
          <a:xfrm>
            <a:off x="44704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2"/>
          <p:cNvSpPr txBox="1">
            <a:spLocks noGrp="1"/>
          </p:cNvSpPr>
          <p:nvPr>
            <p:ph type="sldNum" idx="12"/>
          </p:nvPr>
        </p:nvSpPr>
        <p:spPr>
          <a:xfrm>
            <a:off x="89408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43"/>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3"/>
          <p:cNvSpPr>
            <a:spLocks noGrp="1"/>
          </p:cNvSpPr>
          <p:nvPr>
            <p:ph type="pic" idx="2"/>
          </p:nvPr>
        </p:nvSpPr>
        <p:spPr>
          <a:xfrm>
            <a:off x="2389717" y="612775"/>
            <a:ext cx="7315200" cy="4114800"/>
          </a:xfrm>
          <a:prstGeom prst="rect">
            <a:avLst/>
          </a:prstGeom>
          <a:noFill/>
          <a:ln>
            <a:noFill/>
          </a:ln>
        </p:spPr>
      </p:sp>
      <p:sp>
        <p:nvSpPr>
          <p:cNvPr id="75" name="Google Shape;75;p43"/>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43"/>
          <p:cNvSpPr txBox="1">
            <a:spLocks noGrp="1"/>
          </p:cNvSpPr>
          <p:nvPr>
            <p:ph type="dt" idx="10"/>
          </p:nvPr>
        </p:nvSpPr>
        <p:spPr>
          <a:xfrm>
            <a:off x="10160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3"/>
          <p:cNvSpPr txBox="1">
            <a:spLocks noGrp="1"/>
          </p:cNvSpPr>
          <p:nvPr>
            <p:ph type="ftr" idx="11"/>
          </p:nvPr>
        </p:nvSpPr>
        <p:spPr>
          <a:xfrm>
            <a:off x="44704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3"/>
          <p:cNvSpPr txBox="1">
            <a:spLocks noGrp="1"/>
          </p:cNvSpPr>
          <p:nvPr>
            <p:ph type="sldNum" idx="12"/>
          </p:nvPr>
        </p:nvSpPr>
        <p:spPr>
          <a:xfrm>
            <a:off x="89408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34"/>
          <p:cNvPicPr preferRelativeResize="0"/>
          <p:nvPr/>
        </p:nvPicPr>
        <p:blipFill rotWithShape="1">
          <a:blip r:embed="rId14">
            <a:alphaModFix/>
          </a:blip>
          <a:srcRect/>
          <a:stretch/>
        </p:blipFill>
        <p:spPr>
          <a:xfrm>
            <a:off x="58058" y="0"/>
            <a:ext cx="12133943" cy="6879771"/>
          </a:xfrm>
          <a:prstGeom prst="rect">
            <a:avLst/>
          </a:prstGeom>
          <a:noFill/>
          <a:ln>
            <a:noFill/>
          </a:ln>
        </p:spPr>
      </p:pic>
      <p:sp>
        <p:nvSpPr>
          <p:cNvPr id="11" name="Google Shape;11;p34"/>
          <p:cNvSpPr txBox="1">
            <a:spLocks noGrp="1"/>
          </p:cNvSpPr>
          <p:nvPr>
            <p:ph type="title"/>
          </p:nvPr>
        </p:nvSpPr>
        <p:spPr>
          <a:xfrm>
            <a:off x="1016000" y="274638"/>
            <a:ext cx="1076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34"/>
          <p:cNvSpPr txBox="1">
            <a:spLocks noGrp="1"/>
          </p:cNvSpPr>
          <p:nvPr>
            <p:ph type="body" idx="1"/>
          </p:nvPr>
        </p:nvSpPr>
        <p:spPr>
          <a:xfrm>
            <a:off x="1016000" y="1600201"/>
            <a:ext cx="10769600" cy="4525963"/>
          </a:xfrm>
          <a:prstGeom prst="rect">
            <a:avLst/>
          </a:prstGeom>
          <a:noFill/>
          <a:ln>
            <a:noFill/>
          </a:ln>
        </p:spPr>
        <p:txBody>
          <a:bodyPr spcFirstLastPara="1" wrap="square" lIns="91425" tIns="45700" rIns="91425" bIns="45700" anchor="t" anchorCtr="0">
            <a:norm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Google Shape;13;p34"/>
          <p:cNvSpPr txBox="1">
            <a:spLocks noGrp="1"/>
          </p:cNvSpPr>
          <p:nvPr>
            <p:ph type="dt" idx="10"/>
          </p:nvPr>
        </p:nvSpPr>
        <p:spPr>
          <a:xfrm>
            <a:off x="10160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4"/>
          <p:cNvSpPr txBox="1">
            <a:spLocks noGrp="1"/>
          </p:cNvSpPr>
          <p:nvPr>
            <p:ph type="ftr" idx="11"/>
          </p:nvPr>
        </p:nvSpPr>
        <p:spPr>
          <a:xfrm>
            <a:off x="44704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34"/>
          <p:cNvSpPr txBox="1">
            <a:spLocks noGrp="1"/>
          </p:cNvSpPr>
          <p:nvPr>
            <p:ph type="sldNum" idx="12"/>
          </p:nvPr>
        </p:nvSpPr>
        <p:spPr>
          <a:xfrm>
            <a:off x="89408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6" name="Google Shape;16;p34"/>
          <p:cNvPicPr preferRelativeResize="0"/>
          <p:nvPr/>
        </p:nvPicPr>
        <p:blipFill rotWithShape="1">
          <a:blip r:embed="rId15">
            <a:alphaModFix/>
          </a:blip>
          <a:srcRect/>
          <a:stretch/>
        </p:blipFill>
        <p:spPr>
          <a:xfrm>
            <a:off x="-203199" y="-109183"/>
            <a:ext cx="1091609" cy="708318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dir="d"/>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ctrTitle"/>
          </p:nvPr>
        </p:nvSpPr>
        <p:spPr>
          <a:xfrm>
            <a:off x="3454400" y="2286001"/>
            <a:ext cx="8240299" cy="1470025"/>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Clr>
                <a:srgbClr val="003300"/>
              </a:buClr>
              <a:buSzPts val="4400"/>
              <a:buFont typeface="Calibri"/>
              <a:buNone/>
            </a:pPr>
            <a:r>
              <a:rPr lang="en-US"/>
              <a:t>Aspect Oriented Software Engineering (AOSE)</a:t>
            </a:r>
            <a:endParaRPr/>
          </a:p>
        </p:txBody>
      </p:sp>
      <p:sp>
        <p:nvSpPr>
          <p:cNvPr id="101" name="Google Shape;101;p1"/>
          <p:cNvSpPr txBox="1">
            <a:spLocks noGrp="1"/>
          </p:cNvSpPr>
          <p:nvPr>
            <p:ph type="subTitle" idx="1"/>
          </p:nvPr>
        </p:nvSpPr>
        <p:spPr>
          <a:xfrm>
            <a:off x="5283200" y="4038600"/>
            <a:ext cx="6363371" cy="990600"/>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Clr>
                <a:schemeClr val="dk1"/>
              </a:buClr>
              <a:buSzPts val="2400"/>
              <a:buNone/>
            </a:pPr>
            <a:r>
              <a:rPr lang="en-US" sz="2400" dirty="0">
                <a:latin typeface="Calibri"/>
                <a:ea typeface="Calibri"/>
                <a:cs typeface="Calibri"/>
                <a:sym typeface="Calibri"/>
              </a:rPr>
              <a:t>Chapter 11</a:t>
            </a:r>
            <a:endParaRPr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0"/>
          <p:cNvSpPr txBox="1"/>
          <p:nvPr/>
        </p:nvSpPr>
        <p:spPr>
          <a:xfrm>
            <a:off x="4114801" y="114087"/>
            <a:ext cx="6477000" cy="14001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a:solidFill>
                  <a:schemeClr val="dk1"/>
                </a:solidFill>
                <a:latin typeface="Century Gothic"/>
                <a:ea typeface="Century Gothic"/>
                <a:cs typeface="Century Gothic"/>
                <a:sym typeface="Century Gothic"/>
              </a:rPr>
              <a:t>Different Types of Stakeholder Concern</a:t>
            </a:r>
            <a:endParaRPr/>
          </a:p>
        </p:txBody>
      </p:sp>
      <p:pic>
        <p:nvPicPr>
          <p:cNvPr id="173" name="Google Shape;173;p10"/>
          <p:cNvPicPr preferRelativeResize="0"/>
          <p:nvPr/>
        </p:nvPicPr>
        <p:blipFill rotWithShape="1">
          <a:blip r:embed="rId3">
            <a:alphaModFix/>
          </a:blip>
          <a:srcRect/>
          <a:stretch/>
        </p:blipFill>
        <p:spPr>
          <a:xfrm rot="-846669" flipH="1">
            <a:off x="1632261" y="-3142205"/>
            <a:ext cx="2895600" cy="6861081"/>
          </a:xfrm>
          <a:prstGeom prst="rect">
            <a:avLst/>
          </a:prstGeom>
          <a:noFill/>
          <a:ln>
            <a:noFill/>
          </a:ln>
        </p:spPr>
      </p:pic>
      <p:pic>
        <p:nvPicPr>
          <p:cNvPr id="174" name="Google Shape;174;p10"/>
          <p:cNvPicPr preferRelativeResize="0"/>
          <p:nvPr/>
        </p:nvPicPr>
        <p:blipFill rotWithShape="1">
          <a:blip r:embed="rId4">
            <a:alphaModFix/>
          </a:blip>
          <a:srcRect/>
          <a:stretch/>
        </p:blipFill>
        <p:spPr>
          <a:xfrm>
            <a:off x="3053862" y="2123798"/>
            <a:ext cx="3042138" cy="3057803"/>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sp>
        <p:nvSpPr>
          <p:cNvPr id="175" name="Google Shape;175;p10"/>
          <p:cNvSpPr/>
          <p:nvPr/>
        </p:nvSpPr>
        <p:spPr>
          <a:xfrm>
            <a:off x="5791201" y="1676401"/>
            <a:ext cx="5561383"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C00000"/>
                </a:solidFill>
                <a:latin typeface="Calibri"/>
                <a:ea typeface="Calibri"/>
                <a:cs typeface="Calibri"/>
                <a:sym typeface="Calibri"/>
              </a:rPr>
              <a:t>Organizational Concerns</a:t>
            </a:r>
            <a:endParaRPr sz="2800" b="1">
              <a:solidFill>
                <a:srgbClr val="C00000"/>
              </a:solidFill>
              <a:latin typeface="Century Gothic"/>
              <a:ea typeface="Century Gothic"/>
              <a:cs typeface="Century Gothic"/>
              <a:sym typeface="Century Gothic"/>
            </a:endParaRPr>
          </a:p>
          <a:p>
            <a:pPr marL="0" marR="0" lvl="0" indent="0" algn="l" rtl="0">
              <a:spcBef>
                <a:spcPts val="0"/>
              </a:spcBef>
              <a:spcAft>
                <a:spcPts val="0"/>
              </a:spcAft>
              <a:buNone/>
            </a:pPr>
            <a:endParaRPr sz="2800">
              <a:solidFill>
                <a:srgbClr val="C00000"/>
              </a:solidFill>
              <a:latin typeface="Century Gothic"/>
              <a:ea typeface="Century Gothic"/>
              <a:cs typeface="Century Gothic"/>
              <a:sym typeface="Century Gothic"/>
            </a:endParaRPr>
          </a:p>
          <a:p>
            <a:pPr marL="914400" marR="0" lvl="1" indent="-457200" algn="l" rtl="0">
              <a:spcBef>
                <a:spcPts val="0"/>
              </a:spcBef>
              <a:spcAft>
                <a:spcPts val="0"/>
              </a:spcAft>
              <a:buClr>
                <a:schemeClr val="dk1"/>
              </a:buClr>
              <a:buSzPts val="2800"/>
              <a:buFont typeface="Century Gothic"/>
              <a:buChar char="•"/>
            </a:pPr>
            <a:r>
              <a:rPr lang="en-US" sz="2800" b="0" i="0" u="none" strike="noStrike" cap="none">
                <a:solidFill>
                  <a:schemeClr val="dk1"/>
                </a:solidFill>
                <a:latin typeface="Century Gothic"/>
                <a:ea typeface="Century Gothic"/>
                <a:cs typeface="Century Gothic"/>
                <a:sym typeface="Century Gothic"/>
              </a:rPr>
              <a:t>Organizational goals &amp; priorities. </a:t>
            </a:r>
            <a:endParaRPr/>
          </a:p>
          <a:p>
            <a:pPr marL="914400" marR="0" lvl="1" indent="-279400" algn="l" rtl="0">
              <a:spcBef>
                <a:spcPts val="0"/>
              </a:spcBef>
              <a:spcAft>
                <a:spcPts val="0"/>
              </a:spcAft>
              <a:buClr>
                <a:schemeClr val="dk1"/>
              </a:buClr>
              <a:buSzPts val="2800"/>
              <a:buFont typeface="Calibri"/>
              <a:buNone/>
            </a:pPr>
            <a:endParaRPr sz="2800" b="0" i="0" u="none" strike="noStrike" cap="none">
              <a:solidFill>
                <a:schemeClr val="dk1"/>
              </a:solidFill>
              <a:latin typeface="Century Gothic"/>
              <a:ea typeface="Century Gothic"/>
              <a:cs typeface="Century Gothic"/>
              <a:sym typeface="Century Gothic"/>
            </a:endParaRPr>
          </a:p>
          <a:p>
            <a:pPr marL="914400" marR="0" lvl="1" indent="-457200" algn="l" rtl="0">
              <a:spcBef>
                <a:spcPts val="0"/>
              </a:spcBef>
              <a:spcAft>
                <a:spcPts val="0"/>
              </a:spcAft>
              <a:buClr>
                <a:schemeClr val="dk1"/>
              </a:buClr>
              <a:buSzPts val="2800"/>
              <a:buFont typeface="Century Gothic"/>
              <a:buChar char="•"/>
            </a:pPr>
            <a:r>
              <a:rPr lang="en-US" sz="2800" b="0" i="0" u="none" strike="noStrike" cap="none">
                <a:solidFill>
                  <a:schemeClr val="dk1"/>
                </a:solidFill>
                <a:latin typeface="Century Gothic"/>
                <a:ea typeface="Century Gothic"/>
                <a:cs typeface="Century Gothic"/>
                <a:sym typeface="Century Gothic"/>
              </a:rPr>
              <a:t>E.g. produce SW within budget, make use of existing assets, maintain reputation</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fade">
                                      <p:cBhvr>
                                        <p:cTn id="7" dur="20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1"/>
          <p:cNvSpPr txBox="1">
            <a:spLocks noGrp="1"/>
          </p:cNvSpPr>
          <p:nvPr>
            <p:ph type="title"/>
          </p:nvPr>
        </p:nvSpPr>
        <p:spPr>
          <a:xfrm>
            <a:off x="3810000" y="3048001"/>
            <a:ext cx="6629400" cy="1362075"/>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rgbClr val="003300"/>
              </a:buClr>
              <a:buSzPct val="100000"/>
              <a:buFont typeface="Calibri"/>
              <a:buNone/>
            </a:pPr>
            <a:r>
              <a:rPr lang="en-US" sz="5400"/>
              <a:t>Cross Cutting Concerns</a:t>
            </a:r>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2"/>
          <p:cNvSpPr txBox="1">
            <a:spLocks noGrp="1"/>
          </p:cNvSpPr>
          <p:nvPr>
            <p:ph type="title"/>
          </p:nvPr>
        </p:nvSpPr>
        <p:spPr>
          <a:xfrm>
            <a:off x="1016000" y="274638"/>
            <a:ext cx="1076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Cross-Cutting Concerns</a:t>
            </a:r>
            <a:endParaRPr/>
          </a:p>
        </p:txBody>
      </p:sp>
      <p:sp>
        <p:nvSpPr>
          <p:cNvPr id="187" name="Google Shape;187;p12"/>
          <p:cNvSpPr/>
          <p:nvPr/>
        </p:nvSpPr>
        <p:spPr>
          <a:xfrm>
            <a:off x="2895600" y="1752601"/>
            <a:ext cx="73914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entury Gothic"/>
                <a:ea typeface="Century Gothic"/>
                <a:cs typeface="Century Gothic"/>
                <a:sym typeface="Century Gothic"/>
              </a:rPr>
              <a:t>Core Concerns</a:t>
            </a:r>
            <a:r>
              <a:rPr lang="en-US" sz="2800">
                <a:solidFill>
                  <a:schemeClr val="dk1"/>
                </a:solidFill>
                <a:latin typeface="Century Gothic"/>
                <a:ea typeface="Century Gothic"/>
                <a:cs typeface="Century Gothic"/>
                <a:sym typeface="Century Gothic"/>
              </a:rPr>
              <a:t>:</a:t>
            </a:r>
            <a:endParaRPr/>
          </a:p>
          <a:p>
            <a:pPr marL="0" marR="0" lvl="0" indent="0" algn="l" rtl="0">
              <a:spcBef>
                <a:spcPts val="0"/>
              </a:spcBef>
              <a:spcAft>
                <a:spcPts val="0"/>
              </a:spcAft>
              <a:buNone/>
            </a:pPr>
            <a:endParaRPr sz="2800">
              <a:solidFill>
                <a:schemeClr val="dk1"/>
              </a:solidFill>
              <a:latin typeface="Century Gothic"/>
              <a:ea typeface="Century Gothic"/>
              <a:cs typeface="Century Gothic"/>
              <a:sym typeface="Century Gothic"/>
            </a:endParaRPr>
          </a:p>
          <a:p>
            <a:pPr marL="914400" marR="0" lvl="1" indent="-457200" algn="l" rtl="0">
              <a:spcBef>
                <a:spcPts val="0"/>
              </a:spcBef>
              <a:spcAft>
                <a:spcPts val="0"/>
              </a:spcAft>
              <a:buClr>
                <a:schemeClr val="dk1"/>
              </a:buClr>
              <a:buSzPts val="2800"/>
              <a:buFont typeface="Noto Sans Symbols"/>
              <a:buChar char="⮚"/>
            </a:pPr>
            <a:r>
              <a:rPr lang="en-US" sz="2800" b="0" i="0" u="none" strike="noStrike" cap="none">
                <a:solidFill>
                  <a:schemeClr val="dk1"/>
                </a:solidFill>
                <a:latin typeface="Century Gothic"/>
                <a:ea typeface="Century Gothic"/>
                <a:cs typeface="Century Gothic"/>
                <a:sym typeface="Century Gothic"/>
              </a:rPr>
              <a:t>Those functional concerns that relate to its </a:t>
            </a:r>
            <a:r>
              <a:rPr lang="en-US" sz="2800" b="0" i="0" u="none" strike="noStrike" cap="none">
                <a:solidFill>
                  <a:srgbClr val="C00000"/>
                </a:solidFill>
                <a:latin typeface="Century Gothic"/>
                <a:ea typeface="Century Gothic"/>
                <a:cs typeface="Century Gothic"/>
                <a:sym typeface="Century Gothic"/>
              </a:rPr>
              <a:t>primary purpose</a:t>
            </a:r>
            <a:endParaRPr/>
          </a:p>
          <a:p>
            <a:pPr marL="457200" marR="0" lvl="1" indent="0" algn="l" rtl="0">
              <a:spcBef>
                <a:spcPts val="0"/>
              </a:spcBef>
              <a:spcAft>
                <a:spcPts val="0"/>
              </a:spcAft>
              <a:buNone/>
            </a:pPr>
            <a:endParaRPr sz="2800" b="0" i="0" u="none" strike="noStrike" cap="none">
              <a:solidFill>
                <a:schemeClr val="dk1"/>
              </a:solidFill>
              <a:latin typeface="Century Gothic"/>
              <a:ea typeface="Century Gothic"/>
              <a:cs typeface="Century Gothic"/>
              <a:sym typeface="Century Gothic"/>
            </a:endParaRPr>
          </a:p>
          <a:p>
            <a:pPr marL="914400" marR="0" lvl="1" indent="-457200" algn="l" rtl="0">
              <a:spcBef>
                <a:spcPts val="0"/>
              </a:spcBef>
              <a:spcAft>
                <a:spcPts val="0"/>
              </a:spcAft>
              <a:buClr>
                <a:schemeClr val="dk1"/>
              </a:buClr>
              <a:buSzPts val="2800"/>
              <a:buFont typeface="Noto Sans Symbols"/>
              <a:buChar char="⮚"/>
            </a:pPr>
            <a:r>
              <a:rPr lang="en-US" sz="2800" b="0" i="0" u="none" strike="noStrike" cap="none">
                <a:solidFill>
                  <a:schemeClr val="dk1"/>
                </a:solidFill>
                <a:latin typeface="Century Gothic"/>
                <a:ea typeface="Century Gothic"/>
                <a:cs typeface="Century Gothic"/>
                <a:sym typeface="Century Gothic"/>
              </a:rPr>
              <a:t>E.g., a hospital patient information system: core functional concerns are the creating, editing, retrieval, and management of patient records.</a:t>
            </a:r>
            <a:endParaRPr/>
          </a:p>
        </p:txBody>
      </p:sp>
    </p:spTree>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3"/>
          <p:cNvSpPr txBox="1">
            <a:spLocks noGrp="1"/>
          </p:cNvSpPr>
          <p:nvPr>
            <p:ph type="title"/>
          </p:nvPr>
        </p:nvSpPr>
        <p:spPr>
          <a:xfrm>
            <a:off x="1016000" y="274638"/>
            <a:ext cx="1076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Cross-Cutting Concerns</a:t>
            </a:r>
            <a:endParaRPr/>
          </a:p>
        </p:txBody>
      </p:sp>
      <p:sp>
        <p:nvSpPr>
          <p:cNvPr id="193" name="Google Shape;193;p13"/>
          <p:cNvSpPr/>
          <p:nvPr/>
        </p:nvSpPr>
        <p:spPr>
          <a:xfrm>
            <a:off x="2895600" y="1752600"/>
            <a:ext cx="7391400"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entury Gothic"/>
                <a:ea typeface="Century Gothic"/>
                <a:cs typeface="Century Gothic"/>
                <a:sym typeface="Century Gothic"/>
              </a:rPr>
              <a:t>Secondary Functional Concerns</a:t>
            </a:r>
            <a:r>
              <a:rPr lang="en-US" sz="2800">
                <a:solidFill>
                  <a:schemeClr val="dk1"/>
                </a:solidFill>
                <a:latin typeface="Century Gothic"/>
                <a:ea typeface="Century Gothic"/>
                <a:cs typeface="Century Gothic"/>
                <a:sym typeface="Century Gothic"/>
              </a:rPr>
              <a:t>:</a:t>
            </a:r>
            <a:endParaRPr/>
          </a:p>
          <a:p>
            <a:pPr marL="0" marR="0" lvl="0" indent="0" algn="l" rtl="0">
              <a:spcBef>
                <a:spcPts val="0"/>
              </a:spcBef>
              <a:spcAft>
                <a:spcPts val="0"/>
              </a:spcAft>
              <a:buNone/>
            </a:pPr>
            <a:endParaRPr sz="2800">
              <a:solidFill>
                <a:schemeClr val="dk1"/>
              </a:solidFill>
              <a:latin typeface="Century Gothic"/>
              <a:ea typeface="Century Gothic"/>
              <a:cs typeface="Century Gothic"/>
              <a:sym typeface="Century Gothic"/>
            </a:endParaRPr>
          </a:p>
          <a:p>
            <a:pPr marL="914400" marR="0" lvl="1" indent="-457200" algn="l" rtl="0">
              <a:spcBef>
                <a:spcPts val="0"/>
              </a:spcBef>
              <a:spcAft>
                <a:spcPts val="0"/>
              </a:spcAft>
              <a:buClr>
                <a:schemeClr val="dk1"/>
              </a:buClr>
              <a:buSzPts val="2800"/>
              <a:buFont typeface="Noto Sans Symbols"/>
              <a:buChar char="⮚"/>
            </a:pPr>
            <a:r>
              <a:rPr lang="en-US" sz="2800" b="0" i="0" u="none" strike="noStrike" cap="none">
                <a:solidFill>
                  <a:schemeClr val="dk1"/>
                </a:solidFill>
                <a:latin typeface="Century Gothic"/>
                <a:ea typeface="Century Gothic"/>
                <a:cs typeface="Century Gothic"/>
                <a:sym typeface="Century Gothic"/>
              </a:rPr>
              <a:t>Non-functional requirements</a:t>
            </a:r>
            <a:endParaRPr sz="2800" b="0" i="0" u="none" strike="noStrike" cap="none">
              <a:solidFill>
                <a:srgbClr val="C00000"/>
              </a:solidFill>
              <a:latin typeface="Century Gothic"/>
              <a:ea typeface="Century Gothic"/>
              <a:cs typeface="Century Gothic"/>
              <a:sym typeface="Century Gothic"/>
            </a:endParaRPr>
          </a:p>
          <a:p>
            <a:pPr marL="457200" marR="0" lvl="1" indent="0" algn="l" rtl="0">
              <a:spcBef>
                <a:spcPts val="0"/>
              </a:spcBef>
              <a:spcAft>
                <a:spcPts val="0"/>
              </a:spcAft>
              <a:buNone/>
            </a:pPr>
            <a:endParaRPr sz="2800" b="0" i="0" u="none" strike="noStrike" cap="none">
              <a:solidFill>
                <a:schemeClr val="dk1"/>
              </a:solidFill>
              <a:latin typeface="Century Gothic"/>
              <a:ea typeface="Century Gothic"/>
              <a:cs typeface="Century Gothic"/>
              <a:sym typeface="Century Gothic"/>
            </a:endParaRPr>
          </a:p>
        </p:txBody>
      </p:sp>
    </p:spTree>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4"/>
          <p:cNvSpPr txBox="1">
            <a:spLocks noGrp="1"/>
          </p:cNvSpPr>
          <p:nvPr>
            <p:ph type="title"/>
          </p:nvPr>
        </p:nvSpPr>
        <p:spPr>
          <a:xfrm>
            <a:off x="1016000" y="274638"/>
            <a:ext cx="1076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Cross-Cutting Concerns</a:t>
            </a:r>
            <a:endParaRPr/>
          </a:p>
        </p:txBody>
      </p:sp>
      <p:sp>
        <p:nvSpPr>
          <p:cNvPr id="199" name="Google Shape;199;p14"/>
          <p:cNvSpPr/>
          <p:nvPr/>
        </p:nvSpPr>
        <p:spPr>
          <a:xfrm>
            <a:off x="3791744" y="2348880"/>
            <a:ext cx="504056" cy="3528392"/>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 name="Google Shape;200;p14"/>
          <p:cNvSpPr/>
          <p:nvPr/>
        </p:nvSpPr>
        <p:spPr>
          <a:xfrm>
            <a:off x="5843972" y="2348880"/>
            <a:ext cx="504056" cy="3528392"/>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 name="Google Shape;201;p14"/>
          <p:cNvSpPr/>
          <p:nvPr/>
        </p:nvSpPr>
        <p:spPr>
          <a:xfrm>
            <a:off x="7896200" y="2348880"/>
            <a:ext cx="504056" cy="3528392"/>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 name="Google Shape;202;p14"/>
          <p:cNvSpPr txBox="1"/>
          <p:nvPr/>
        </p:nvSpPr>
        <p:spPr>
          <a:xfrm>
            <a:off x="2783632" y="4005064"/>
            <a:ext cx="6552728" cy="369332"/>
          </a:xfrm>
          <a:prstGeom prst="rect">
            <a:avLst/>
          </a:prstGeom>
          <a:solidFill>
            <a:srgbClr val="FFFF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Security Requirements</a:t>
            </a:r>
            <a:endParaRPr sz="1800">
              <a:solidFill>
                <a:schemeClr val="dk1"/>
              </a:solidFill>
              <a:latin typeface="Calibri"/>
              <a:ea typeface="Calibri"/>
              <a:cs typeface="Calibri"/>
              <a:sym typeface="Calibri"/>
            </a:endParaRPr>
          </a:p>
        </p:txBody>
      </p:sp>
      <p:sp>
        <p:nvSpPr>
          <p:cNvPr id="203" name="Google Shape;203;p14"/>
          <p:cNvSpPr txBox="1"/>
          <p:nvPr/>
        </p:nvSpPr>
        <p:spPr>
          <a:xfrm>
            <a:off x="2783632" y="4797152"/>
            <a:ext cx="6552728" cy="369332"/>
          </a:xfrm>
          <a:prstGeom prst="rect">
            <a:avLst/>
          </a:prstGeom>
          <a:solidFill>
            <a:srgbClr val="FFFF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Recovery Requirements</a:t>
            </a:r>
            <a:endParaRPr sz="1800">
              <a:solidFill>
                <a:schemeClr val="dk1"/>
              </a:solidFill>
              <a:latin typeface="Calibri"/>
              <a:ea typeface="Calibri"/>
              <a:cs typeface="Calibri"/>
              <a:sym typeface="Calibri"/>
            </a:endParaRPr>
          </a:p>
        </p:txBody>
      </p:sp>
      <p:sp>
        <p:nvSpPr>
          <p:cNvPr id="204" name="Google Shape;204;p14"/>
          <p:cNvSpPr txBox="1"/>
          <p:nvPr/>
        </p:nvSpPr>
        <p:spPr>
          <a:xfrm>
            <a:off x="3071664" y="1630542"/>
            <a:ext cx="187220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0C0C0C"/>
                </a:solidFill>
                <a:latin typeface="Calibri"/>
                <a:ea typeface="Calibri"/>
                <a:cs typeface="Calibri"/>
                <a:sym typeface="Calibri"/>
              </a:rPr>
              <a:t>New Customer Requirements</a:t>
            </a:r>
            <a:endParaRPr sz="1800">
              <a:solidFill>
                <a:srgbClr val="0C0C0C"/>
              </a:solidFill>
              <a:latin typeface="Calibri"/>
              <a:ea typeface="Calibri"/>
              <a:cs typeface="Calibri"/>
              <a:sym typeface="Calibri"/>
            </a:endParaRPr>
          </a:p>
        </p:txBody>
      </p:sp>
      <p:sp>
        <p:nvSpPr>
          <p:cNvPr id="205" name="Google Shape;205;p14"/>
          <p:cNvSpPr txBox="1"/>
          <p:nvPr/>
        </p:nvSpPr>
        <p:spPr>
          <a:xfrm>
            <a:off x="5159896" y="1628801"/>
            <a:ext cx="187220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0C0C0C"/>
                </a:solidFill>
                <a:latin typeface="Calibri"/>
                <a:ea typeface="Calibri"/>
                <a:cs typeface="Calibri"/>
                <a:sym typeface="Calibri"/>
              </a:rPr>
              <a:t>Account Requirements</a:t>
            </a:r>
            <a:endParaRPr sz="1800">
              <a:solidFill>
                <a:srgbClr val="0C0C0C"/>
              </a:solidFill>
              <a:latin typeface="Calibri"/>
              <a:ea typeface="Calibri"/>
              <a:cs typeface="Calibri"/>
              <a:sym typeface="Calibri"/>
            </a:endParaRPr>
          </a:p>
        </p:txBody>
      </p:sp>
      <p:sp>
        <p:nvSpPr>
          <p:cNvPr id="206" name="Google Shape;206;p14"/>
          <p:cNvSpPr txBox="1"/>
          <p:nvPr/>
        </p:nvSpPr>
        <p:spPr>
          <a:xfrm>
            <a:off x="7248128" y="1412776"/>
            <a:ext cx="1872208"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0C0C0C"/>
                </a:solidFill>
                <a:latin typeface="Calibri"/>
                <a:ea typeface="Calibri"/>
                <a:cs typeface="Calibri"/>
                <a:sym typeface="Calibri"/>
              </a:rPr>
              <a:t>Customer Management Requirements</a:t>
            </a:r>
            <a:endParaRPr sz="1800">
              <a:solidFill>
                <a:srgbClr val="0C0C0C"/>
              </a:solidFill>
              <a:latin typeface="Calibri"/>
              <a:ea typeface="Calibri"/>
              <a:cs typeface="Calibri"/>
              <a:sym typeface="Calibri"/>
            </a:endParaRPr>
          </a:p>
        </p:txBody>
      </p:sp>
      <p:sp>
        <p:nvSpPr>
          <p:cNvPr id="207" name="Google Shape;207;p14"/>
          <p:cNvSpPr txBox="1"/>
          <p:nvPr/>
        </p:nvSpPr>
        <p:spPr>
          <a:xfrm>
            <a:off x="5159896" y="6096000"/>
            <a:ext cx="187220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0C0C0C"/>
                </a:solidFill>
                <a:latin typeface="Calibri"/>
                <a:ea typeface="Calibri"/>
                <a:cs typeface="Calibri"/>
                <a:sym typeface="Calibri"/>
              </a:rPr>
              <a:t>Core Concerns</a:t>
            </a:r>
            <a:endParaRPr sz="1800" b="1">
              <a:solidFill>
                <a:srgbClr val="0C0C0C"/>
              </a:solidFill>
              <a:latin typeface="Calibri"/>
              <a:ea typeface="Calibri"/>
              <a:cs typeface="Calibri"/>
              <a:sym typeface="Calibri"/>
            </a:endParaRPr>
          </a:p>
        </p:txBody>
      </p:sp>
      <p:sp>
        <p:nvSpPr>
          <p:cNvPr id="208" name="Google Shape;208;p14"/>
          <p:cNvSpPr/>
          <p:nvPr/>
        </p:nvSpPr>
        <p:spPr>
          <a:xfrm>
            <a:off x="1524000" y="6562220"/>
            <a:ext cx="7812360"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Calibri"/>
                <a:ea typeface="Calibri"/>
                <a:cs typeface="Calibri"/>
                <a:sym typeface="Calibri"/>
              </a:rPr>
              <a:t>Figure 21.1 pg 569 cross-cutting concerns Internet banking service.</a:t>
            </a:r>
            <a:endParaRPr/>
          </a:p>
        </p:txBody>
      </p:sp>
      <p:sp>
        <p:nvSpPr>
          <p:cNvPr id="209" name="Google Shape;209;p14"/>
          <p:cNvSpPr/>
          <p:nvPr/>
        </p:nvSpPr>
        <p:spPr>
          <a:xfrm>
            <a:off x="7391400" y="2514600"/>
            <a:ext cx="3048000" cy="914400"/>
          </a:xfrm>
          <a:prstGeom prst="wedgeRectCallout">
            <a:avLst>
              <a:gd name="adj1" fmla="val -51342"/>
              <a:gd name="adj2" fmla="val 139788"/>
            </a:avLst>
          </a:prstGeom>
          <a:gradFill>
            <a:gsLst>
              <a:gs pos="0">
                <a:srgbClr val="FFA09D"/>
              </a:gs>
              <a:gs pos="35000">
                <a:srgbClr val="FFBCBC"/>
              </a:gs>
              <a:gs pos="100000">
                <a:srgbClr val="FFE2E2"/>
              </a:gs>
            </a:gsLst>
            <a:lin ang="16200000" scaled="0"/>
          </a:gradFill>
          <a:ln w="9525" cap="flat" cmpd="sng">
            <a:solidFill>
              <a:srgbClr val="BD4B4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500">
                <a:solidFill>
                  <a:schemeClr val="dk1"/>
                </a:solidFill>
                <a:latin typeface="Calibri"/>
                <a:ea typeface="Calibri"/>
                <a:cs typeface="Calibri"/>
                <a:sym typeface="Calibri"/>
              </a:rPr>
              <a:t>Can be secondary concerns</a:t>
            </a:r>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5"/>
          <p:cNvSpPr txBox="1">
            <a:spLocks noGrp="1"/>
          </p:cNvSpPr>
          <p:nvPr>
            <p:ph type="title"/>
          </p:nvPr>
        </p:nvSpPr>
        <p:spPr>
          <a:xfrm>
            <a:off x="5562600" y="457201"/>
            <a:ext cx="4800600" cy="1362075"/>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003300"/>
              </a:buClr>
              <a:buSzPts val="4000"/>
              <a:buFont typeface="Calibri"/>
              <a:buNone/>
            </a:pPr>
            <a:r>
              <a:rPr lang="en-US"/>
              <a:t>AOSE Basic Concepts</a:t>
            </a:r>
            <a:endParaRPr/>
          </a:p>
        </p:txBody>
      </p:sp>
      <p:sp>
        <p:nvSpPr>
          <p:cNvPr id="215" name="Google Shape;215;p15"/>
          <p:cNvSpPr txBox="1"/>
          <p:nvPr/>
        </p:nvSpPr>
        <p:spPr>
          <a:xfrm>
            <a:off x="2743200" y="2286001"/>
            <a:ext cx="7696200" cy="3382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500"/>
              <a:buFont typeface="Arial"/>
              <a:buChar char="•"/>
            </a:pPr>
            <a:r>
              <a:rPr lang="en-US" sz="3500">
                <a:solidFill>
                  <a:schemeClr val="dk1"/>
                </a:solidFill>
                <a:latin typeface="Century Gothic"/>
                <a:ea typeface="Century Gothic"/>
                <a:cs typeface="Century Gothic"/>
                <a:sym typeface="Century Gothic"/>
              </a:rPr>
              <a:t>Concern</a:t>
            </a:r>
            <a:endParaRPr/>
          </a:p>
          <a:p>
            <a:pPr marL="342900" marR="0" lvl="0" indent="-342900" algn="l" rtl="0">
              <a:spcBef>
                <a:spcPts val="700"/>
              </a:spcBef>
              <a:spcAft>
                <a:spcPts val="0"/>
              </a:spcAft>
              <a:buClr>
                <a:schemeClr val="dk1"/>
              </a:buClr>
              <a:buSzPts val="3500"/>
              <a:buFont typeface="Arial"/>
              <a:buChar char="•"/>
            </a:pPr>
            <a:r>
              <a:rPr lang="en-US" sz="3500">
                <a:solidFill>
                  <a:schemeClr val="dk1"/>
                </a:solidFill>
                <a:latin typeface="Century Gothic"/>
                <a:ea typeface="Century Gothic"/>
                <a:cs typeface="Century Gothic"/>
                <a:sym typeface="Century Gothic"/>
              </a:rPr>
              <a:t>Separation of Concern</a:t>
            </a:r>
            <a:endParaRPr/>
          </a:p>
          <a:p>
            <a:pPr marL="342900" marR="0" lvl="0" indent="-342900" algn="l" rtl="0">
              <a:spcBef>
                <a:spcPts val="700"/>
              </a:spcBef>
              <a:spcAft>
                <a:spcPts val="0"/>
              </a:spcAft>
              <a:buClr>
                <a:schemeClr val="dk1"/>
              </a:buClr>
              <a:buSzPts val="3500"/>
              <a:buFont typeface="Arial"/>
              <a:buChar char="•"/>
            </a:pPr>
            <a:r>
              <a:rPr lang="en-US" sz="3500">
                <a:solidFill>
                  <a:schemeClr val="dk1"/>
                </a:solidFill>
                <a:latin typeface="Century Gothic"/>
                <a:ea typeface="Century Gothic"/>
                <a:cs typeface="Century Gothic"/>
                <a:sym typeface="Century Gothic"/>
              </a:rPr>
              <a:t>Different types of Concern</a:t>
            </a:r>
            <a:endParaRPr/>
          </a:p>
          <a:p>
            <a:pPr marL="342900" marR="0" lvl="0" indent="-342900" algn="l" rtl="0">
              <a:spcBef>
                <a:spcPts val="700"/>
              </a:spcBef>
              <a:spcAft>
                <a:spcPts val="0"/>
              </a:spcAft>
              <a:buClr>
                <a:schemeClr val="dk1"/>
              </a:buClr>
              <a:buSzPts val="3500"/>
              <a:buFont typeface="Arial"/>
              <a:buChar char="•"/>
            </a:pPr>
            <a:r>
              <a:rPr lang="en-US" sz="3500">
                <a:solidFill>
                  <a:schemeClr val="dk1"/>
                </a:solidFill>
                <a:latin typeface="Century Gothic"/>
                <a:ea typeface="Century Gothic"/>
                <a:cs typeface="Century Gothic"/>
                <a:sym typeface="Century Gothic"/>
              </a:rPr>
              <a:t>Core vs. Secondary Concern</a:t>
            </a:r>
            <a:endParaRPr/>
          </a:p>
          <a:p>
            <a:pPr marL="342900" marR="0" lvl="0" indent="-342900" algn="l" rtl="0">
              <a:spcBef>
                <a:spcPts val="700"/>
              </a:spcBef>
              <a:spcAft>
                <a:spcPts val="0"/>
              </a:spcAft>
              <a:buClr>
                <a:schemeClr val="dk1"/>
              </a:buClr>
              <a:buSzPts val="3500"/>
              <a:buFont typeface="Arial"/>
              <a:buChar char="•"/>
            </a:pPr>
            <a:r>
              <a:rPr lang="en-US" sz="3500">
                <a:solidFill>
                  <a:schemeClr val="dk1"/>
                </a:solidFill>
                <a:latin typeface="Century Gothic"/>
                <a:ea typeface="Century Gothic"/>
                <a:cs typeface="Century Gothic"/>
                <a:sym typeface="Century Gothic"/>
              </a:rPr>
              <a:t>Cross-cutting concern</a:t>
            </a:r>
            <a:endParaRPr/>
          </a:p>
        </p:txBody>
      </p:sp>
    </p:spTree>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6"/>
          <p:cNvSpPr txBox="1">
            <a:spLocks noGrp="1"/>
          </p:cNvSpPr>
          <p:nvPr>
            <p:ph type="title"/>
          </p:nvPr>
        </p:nvSpPr>
        <p:spPr>
          <a:xfrm>
            <a:off x="1016000" y="269632"/>
            <a:ext cx="1076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Exercise</a:t>
            </a:r>
            <a:endParaRPr/>
          </a:p>
        </p:txBody>
      </p:sp>
      <p:sp>
        <p:nvSpPr>
          <p:cNvPr id="221" name="Google Shape;221;p16"/>
          <p:cNvSpPr txBox="1">
            <a:spLocks noGrp="1"/>
          </p:cNvSpPr>
          <p:nvPr>
            <p:ph type="body" idx="1"/>
          </p:nvPr>
        </p:nvSpPr>
        <p:spPr>
          <a:xfrm>
            <a:off x="1016000" y="1596413"/>
            <a:ext cx="10769600" cy="42973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You are a software manager who propose to use Aspect Oriented Software Engineering (AOSE) to develop an online movie ticketing system.</a:t>
            </a:r>
            <a:endParaRPr/>
          </a:p>
          <a:p>
            <a:pPr marL="0" lvl="0" indent="0" algn="l" rtl="0">
              <a:spcBef>
                <a:spcPts val="640"/>
              </a:spcBef>
              <a:spcAft>
                <a:spcPts val="0"/>
              </a:spcAft>
              <a:buClr>
                <a:schemeClr val="dk1"/>
              </a:buClr>
              <a:buSzPts val="3200"/>
              <a:buNone/>
            </a:pPr>
            <a:endParaRPr/>
          </a:p>
          <a:p>
            <a:pPr marL="0" lvl="0" indent="0" algn="l" rtl="0">
              <a:spcBef>
                <a:spcPts val="640"/>
              </a:spcBef>
              <a:spcAft>
                <a:spcPts val="0"/>
              </a:spcAft>
              <a:buClr>
                <a:schemeClr val="dk1"/>
              </a:buClr>
              <a:buSzPts val="3200"/>
              <a:buNone/>
            </a:pPr>
            <a:r>
              <a:rPr lang="en-US"/>
              <a:t>Construct a simple diagram to show </a:t>
            </a:r>
            <a:r>
              <a:rPr lang="en-US" b="1"/>
              <a:t>THREE</a:t>
            </a:r>
            <a:r>
              <a:rPr lang="en-US"/>
              <a:t> core concerns and </a:t>
            </a:r>
            <a:r>
              <a:rPr lang="en-US" b="1"/>
              <a:t>ONE</a:t>
            </a:r>
            <a:r>
              <a:rPr lang="en-US"/>
              <a:t> cross-cutting concern.</a:t>
            </a:r>
            <a:endParaRPr/>
          </a:p>
        </p:txBody>
      </p:sp>
    </p:spTree>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7"/>
          <p:cNvSpPr txBox="1">
            <a:spLocks noGrp="1"/>
          </p:cNvSpPr>
          <p:nvPr>
            <p:ph type="title"/>
          </p:nvPr>
        </p:nvSpPr>
        <p:spPr>
          <a:xfrm>
            <a:off x="3276600" y="3048001"/>
            <a:ext cx="7162800" cy="1362075"/>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003300"/>
              </a:buClr>
              <a:buSzPts val="4000"/>
              <a:buFont typeface="Calibri"/>
              <a:buNone/>
            </a:pPr>
            <a:r>
              <a:rPr lang="en-US"/>
              <a:t>Problem with Programming Language Abstraction</a:t>
            </a:r>
            <a:endParaRPr/>
          </a:p>
        </p:txBody>
      </p:sp>
    </p:spTree>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1016000" y="274638"/>
            <a:ext cx="1076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Tangling</a:t>
            </a:r>
            <a:endParaRPr/>
          </a:p>
        </p:txBody>
      </p:sp>
      <p:sp>
        <p:nvSpPr>
          <p:cNvPr id="233" name="Google Shape;233;p18"/>
          <p:cNvSpPr txBox="1"/>
          <p:nvPr/>
        </p:nvSpPr>
        <p:spPr>
          <a:xfrm>
            <a:off x="2247256" y="2151550"/>
            <a:ext cx="8280920" cy="3693319"/>
          </a:xfrm>
          <a:prstGeom prst="rect">
            <a:avLst/>
          </a:prstGeom>
          <a:solidFill>
            <a:srgbClr val="17365D"/>
          </a:solidFill>
          <a:ln>
            <a:noFill/>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Synchronized void put (SensorRecord rec)</a:t>
            </a:r>
            <a:endParaRPr/>
          </a:p>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a:t>
            </a:r>
            <a:endParaRPr/>
          </a:p>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	//check that there is space in the buffer; wait if not</a:t>
            </a:r>
            <a:endParaRPr/>
          </a:p>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	if (numberOfEntries == bufsize)</a:t>
            </a:r>
            <a:endParaRPr/>
          </a:p>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		wait();</a:t>
            </a:r>
            <a:endParaRPr/>
          </a:p>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	//add record at end of buffer</a:t>
            </a:r>
            <a:endParaRPr/>
          </a:p>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	store[back] = new SensorRecord(rec.sensorid, rec.sensorVal);</a:t>
            </a:r>
            <a:endParaRPr/>
          </a:p>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	back = back + 1;</a:t>
            </a:r>
            <a:endParaRPr/>
          </a:p>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	//if at end of buffer, next entry is at the beginning</a:t>
            </a:r>
            <a:endParaRPr/>
          </a:p>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	… …</a:t>
            </a:r>
            <a:endParaRPr/>
          </a:p>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	//indicate that buffer is available</a:t>
            </a:r>
            <a:endParaRPr/>
          </a:p>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	notify();</a:t>
            </a:r>
            <a:endParaRPr/>
          </a:p>
          <a:p>
            <a:pPr marL="0" marR="0" lvl="0" indent="0" algn="l" rtl="0">
              <a:spcBef>
                <a:spcPts val="0"/>
              </a:spcBef>
              <a:spcAft>
                <a:spcPts val="0"/>
              </a:spcAft>
              <a:buNone/>
            </a:pPr>
            <a:r>
              <a:rPr lang="en-US" sz="1800">
                <a:solidFill>
                  <a:schemeClr val="lt1"/>
                </a:solidFill>
                <a:latin typeface="Century Gothic"/>
                <a:ea typeface="Century Gothic"/>
                <a:cs typeface="Century Gothic"/>
                <a:sym typeface="Century Gothic"/>
              </a:rPr>
              <a:t>}//put</a:t>
            </a:r>
            <a:endParaRPr sz="1800">
              <a:solidFill>
                <a:schemeClr val="lt1"/>
              </a:solidFill>
              <a:latin typeface="Century Gothic"/>
              <a:ea typeface="Century Gothic"/>
              <a:cs typeface="Century Gothic"/>
              <a:sym typeface="Century Gothic"/>
            </a:endParaRPr>
          </a:p>
        </p:txBody>
      </p:sp>
      <p:sp>
        <p:nvSpPr>
          <p:cNvPr id="234" name="Google Shape;234;p18"/>
          <p:cNvSpPr/>
          <p:nvPr/>
        </p:nvSpPr>
        <p:spPr>
          <a:xfrm>
            <a:off x="2247256" y="3015645"/>
            <a:ext cx="8280920" cy="540000"/>
          </a:xfrm>
          <a:prstGeom prst="rect">
            <a:avLst/>
          </a:prstGeom>
          <a:solidFill>
            <a:srgbClr val="FFFF00">
              <a:alpha val="2901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 name="Google Shape;235;p18"/>
          <p:cNvSpPr/>
          <p:nvPr/>
        </p:nvSpPr>
        <p:spPr>
          <a:xfrm>
            <a:off x="2247256" y="5247893"/>
            <a:ext cx="8280920" cy="288032"/>
          </a:xfrm>
          <a:prstGeom prst="rect">
            <a:avLst/>
          </a:prstGeom>
          <a:solidFill>
            <a:srgbClr val="FFFF00">
              <a:alpha val="2901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18"/>
          <p:cNvSpPr txBox="1"/>
          <p:nvPr/>
        </p:nvSpPr>
        <p:spPr>
          <a:xfrm>
            <a:off x="6553200" y="1143000"/>
            <a:ext cx="3657600" cy="861774"/>
          </a:xfrm>
          <a:prstGeom prst="rect">
            <a:avLst/>
          </a:prstGeom>
          <a:gradFill>
            <a:gsLst>
              <a:gs pos="0">
                <a:srgbClr val="FFA09D"/>
              </a:gs>
              <a:gs pos="35000">
                <a:srgbClr val="FFBCBC"/>
              </a:gs>
              <a:gs pos="100000">
                <a:srgbClr val="FFE2E2"/>
              </a:gs>
            </a:gsLst>
            <a:lin ang="16200000" scaled="0"/>
          </a:gradFill>
          <a:ln w="9525" cap="flat" cmpd="sng">
            <a:solidFill>
              <a:srgbClr val="BD4B4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rgbClr val="0C0C0C"/>
                </a:solidFill>
                <a:latin typeface="Calibri"/>
                <a:ea typeface="Calibri"/>
                <a:cs typeface="Calibri"/>
                <a:sym typeface="Calibri"/>
              </a:rPr>
              <a:t>Secondary Concern: Synchronization Concern</a:t>
            </a:r>
            <a:endParaRPr sz="2500">
              <a:solidFill>
                <a:srgbClr val="0C0C0C"/>
              </a:solidFill>
              <a:latin typeface="Calibri"/>
              <a:ea typeface="Calibri"/>
              <a:cs typeface="Calibri"/>
              <a:sym typeface="Calibri"/>
            </a:endParaRPr>
          </a:p>
        </p:txBody>
      </p:sp>
      <p:cxnSp>
        <p:nvCxnSpPr>
          <p:cNvPr id="237" name="Google Shape;237;p18"/>
          <p:cNvCxnSpPr>
            <a:stCxn id="236" idx="2"/>
          </p:cNvCxnSpPr>
          <p:nvPr/>
        </p:nvCxnSpPr>
        <p:spPr>
          <a:xfrm>
            <a:off x="8382000" y="2004774"/>
            <a:ext cx="306600" cy="3387000"/>
          </a:xfrm>
          <a:prstGeom prst="straightConnector1">
            <a:avLst/>
          </a:prstGeom>
          <a:noFill/>
          <a:ln w="9525" cap="flat" cmpd="sng">
            <a:solidFill>
              <a:srgbClr val="BD4B48"/>
            </a:solidFill>
            <a:prstDash val="solid"/>
            <a:round/>
            <a:headEnd type="none" w="sm" len="sm"/>
            <a:tailEnd type="stealth" w="med" len="med"/>
          </a:ln>
        </p:spPr>
      </p:cxnSp>
      <p:cxnSp>
        <p:nvCxnSpPr>
          <p:cNvPr id="238" name="Google Shape;238;p18"/>
          <p:cNvCxnSpPr>
            <a:stCxn id="236" idx="2"/>
          </p:cNvCxnSpPr>
          <p:nvPr/>
        </p:nvCxnSpPr>
        <p:spPr>
          <a:xfrm flipH="1">
            <a:off x="8001000" y="2004774"/>
            <a:ext cx="381000" cy="1281000"/>
          </a:xfrm>
          <a:prstGeom prst="straightConnector1">
            <a:avLst/>
          </a:prstGeom>
          <a:noFill/>
          <a:ln w="9525" cap="flat" cmpd="sng">
            <a:solidFill>
              <a:srgbClr val="BD4B48"/>
            </a:solidFill>
            <a:prstDash val="solid"/>
            <a:round/>
            <a:headEnd type="none" w="sm" len="sm"/>
            <a:tailEnd type="stealth" w="med" len="med"/>
          </a:ln>
        </p:spPr>
      </p:cxn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fade">
                                      <p:cBhvr>
                                        <p:cTn id="7" dur="500"/>
                                        <p:tgtEl>
                                          <p:spTgt spid="234"/>
                                        </p:tgtEl>
                                      </p:cBhvr>
                                    </p:animEffect>
                                  </p:childTnLst>
                                </p:cTn>
                              </p:par>
                              <p:par>
                                <p:cTn id="8" presetID="10" presetClass="entr" presetSubtype="0" fill="hold" nodeType="withEffect">
                                  <p:stCondLst>
                                    <p:cond delay="0"/>
                                  </p:stCondLst>
                                  <p:childTnLst>
                                    <p:set>
                                      <p:cBhvr>
                                        <p:cTn id="9" dur="1" fill="hold">
                                          <p:stCondLst>
                                            <p:cond delay="0"/>
                                          </p:stCondLst>
                                        </p:cTn>
                                        <p:tgtEl>
                                          <p:spTgt spid="235"/>
                                        </p:tgtEl>
                                        <p:attrNameLst>
                                          <p:attrName>style.visibility</p:attrName>
                                        </p:attrNameLst>
                                      </p:cBhvr>
                                      <p:to>
                                        <p:strVal val="visible"/>
                                      </p:to>
                                    </p:set>
                                    <p:animEffect transition="in" filter="fade">
                                      <p:cBhvr>
                                        <p:cTn id="10" dur="500"/>
                                        <p:tgtEl>
                                          <p:spTgt spid="235"/>
                                        </p:tgtEl>
                                      </p:cBhvr>
                                    </p:animEffect>
                                  </p:childTnLst>
                                </p:cTn>
                              </p:par>
                              <p:par>
                                <p:cTn id="11" presetID="10" presetClass="entr" presetSubtype="0" fill="hold" nodeType="withEffect">
                                  <p:stCondLst>
                                    <p:cond delay="0"/>
                                  </p:stCondLst>
                                  <p:childTnLst>
                                    <p:set>
                                      <p:cBhvr>
                                        <p:cTn id="12" dur="1" fill="hold">
                                          <p:stCondLst>
                                            <p:cond delay="0"/>
                                          </p:stCondLst>
                                        </p:cTn>
                                        <p:tgtEl>
                                          <p:spTgt spid="238"/>
                                        </p:tgtEl>
                                        <p:attrNameLst>
                                          <p:attrName>style.visibility</p:attrName>
                                        </p:attrNameLst>
                                      </p:cBhvr>
                                      <p:to>
                                        <p:strVal val="visible"/>
                                      </p:to>
                                    </p:set>
                                    <p:animEffect transition="in" filter="fade">
                                      <p:cBhvr>
                                        <p:cTn id="13" dur="500"/>
                                        <p:tgtEl>
                                          <p:spTgt spid="238"/>
                                        </p:tgtEl>
                                      </p:cBhvr>
                                    </p:animEffect>
                                  </p:childTnLst>
                                </p:cTn>
                              </p:par>
                              <p:par>
                                <p:cTn id="14" presetID="10" presetClass="entr" presetSubtype="0" fill="hold" nodeType="withEffect">
                                  <p:stCondLst>
                                    <p:cond delay="0"/>
                                  </p:stCondLst>
                                  <p:childTnLst>
                                    <p:set>
                                      <p:cBhvr>
                                        <p:cTn id="15" dur="1" fill="hold">
                                          <p:stCondLst>
                                            <p:cond delay="0"/>
                                          </p:stCondLst>
                                        </p:cTn>
                                        <p:tgtEl>
                                          <p:spTgt spid="237"/>
                                        </p:tgtEl>
                                        <p:attrNameLst>
                                          <p:attrName>style.visibility</p:attrName>
                                        </p:attrNameLst>
                                      </p:cBhvr>
                                      <p:to>
                                        <p:strVal val="visible"/>
                                      </p:to>
                                    </p:set>
                                    <p:animEffect transition="in" filter="fade">
                                      <p:cBhvr>
                                        <p:cTn id="16" dur="500"/>
                                        <p:tgtEl>
                                          <p:spTgt spid="237"/>
                                        </p:tgtEl>
                                      </p:cBhvr>
                                    </p:animEffect>
                                  </p:childTnLst>
                                </p:cTn>
                              </p:par>
                              <p:par>
                                <p:cTn id="17" presetID="10" presetClass="entr" presetSubtype="0" fill="hold" nodeType="withEffect">
                                  <p:stCondLst>
                                    <p:cond delay="0"/>
                                  </p:stCondLst>
                                  <p:childTnLst>
                                    <p:set>
                                      <p:cBhvr>
                                        <p:cTn id="18" dur="1" fill="hold">
                                          <p:stCondLst>
                                            <p:cond delay="0"/>
                                          </p:stCondLst>
                                        </p:cTn>
                                        <p:tgtEl>
                                          <p:spTgt spid="236"/>
                                        </p:tgtEl>
                                        <p:attrNameLst>
                                          <p:attrName>style.visibility</p:attrName>
                                        </p:attrNameLst>
                                      </p:cBhvr>
                                      <p:to>
                                        <p:strVal val="visible"/>
                                      </p:to>
                                    </p:set>
                                    <p:animEffect transition="in" filter="fade">
                                      <p:cBhvr>
                                        <p:cTn id="19" dur="500"/>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9"/>
          <p:cNvSpPr txBox="1">
            <a:spLocks noGrp="1"/>
          </p:cNvSpPr>
          <p:nvPr>
            <p:ph type="title"/>
          </p:nvPr>
        </p:nvSpPr>
        <p:spPr>
          <a:xfrm>
            <a:off x="1016000" y="274638"/>
            <a:ext cx="1076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Scattering</a:t>
            </a:r>
            <a:endParaRPr/>
          </a:p>
        </p:txBody>
      </p:sp>
      <p:grpSp>
        <p:nvGrpSpPr>
          <p:cNvPr id="245" name="Google Shape;245;p19"/>
          <p:cNvGrpSpPr/>
          <p:nvPr/>
        </p:nvGrpSpPr>
        <p:grpSpPr>
          <a:xfrm>
            <a:off x="2724421" y="1328425"/>
            <a:ext cx="7219948" cy="4301285"/>
            <a:chOff x="2257" y="261625"/>
            <a:chExt cx="7219948" cy="4301285"/>
          </a:xfrm>
        </p:grpSpPr>
        <p:sp>
          <p:nvSpPr>
            <p:cNvPr id="246" name="Google Shape;246;p19"/>
            <p:cNvSpPr/>
            <p:nvPr/>
          </p:nvSpPr>
          <p:spPr>
            <a:xfrm>
              <a:off x="2257" y="261625"/>
              <a:ext cx="2201203" cy="604800"/>
            </a:xfrm>
            <a:prstGeom prst="rect">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txBox="1"/>
            <p:nvPr/>
          </p:nvSpPr>
          <p:spPr>
            <a:xfrm>
              <a:off x="2257" y="261625"/>
              <a:ext cx="2201203" cy="604800"/>
            </a:xfrm>
            <a:prstGeom prst="rect">
              <a:avLst/>
            </a:prstGeom>
            <a:noFill/>
            <a:ln>
              <a:noFill/>
            </a:ln>
          </p:spPr>
          <p:txBody>
            <a:bodyPr spcFirstLastPara="1" wrap="square" lIns="149350" tIns="85325" rIns="149350" bIns="85325" anchor="ctr" anchorCtr="0">
              <a:noAutofit/>
            </a:bodyPr>
            <a:lstStyle/>
            <a:p>
              <a:pPr marL="0" marR="0" lvl="0" indent="0" algn="ctr" rtl="0">
                <a:lnSpc>
                  <a:spcPct val="90000"/>
                </a:lnSpc>
                <a:spcBef>
                  <a:spcPts val="0"/>
                </a:spcBef>
                <a:spcAft>
                  <a:spcPts val="0"/>
                </a:spcAft>
                <a:buNone/>
              </a:pPr>
              <a:r>
                <a:rPr lang="en-US" sz="2100" b="1">
                  <a:solidFill>
                    <a:schemeClr val="lt1"/>
                  </a:solidFill>
                  <a:latin typeface="Calibri"/>
                  <a:ea typeface="Calibri"/>
                  <a:cs typeface="Calibri"/>
                  <a:sym typeface="Calibri"/>
                </a:rPr>
                <a:t>Patient</a:t>
              </a:r>
              <a:endParaRPr sz="2100" b="1">
                <a:solidFill>
                  <a:schemeClr val="lt1"/>
                </a:solidFill>
                <a:latin typeface="Calibri"/>
                <a:ea typeface="Calibri"/>
                <a:cs typeface="Calibri"/>
                <a:sym typeface="Calibri"/>
              </a:endParaRPr>
            </a:p>
          </p:txBody>
        </p:sp>
        <p:sp>
          <p:nvSpPr>
            <p:cNvPr id="248" name="Google Shape;248;p19"/>
            <p:cNvSpPr/>
            <p:nvPr/>
          </p:nvSpPr>
          <p:spPr>
            <a:xfrm>
              <a:off x="2257" y="866425"/>
              <a:ext cx="2201203" cy="3696485"/>
            </a:xfrm>
            <a:prstGeom prst="rect">
              <a:avLst/>
            </a:prstGeom>
            <a:solidFill>
              <a:srgbClr val="CFD7E7">
                <a:alpha val="89803"/>
              </a:srgbClr>
            </a:solidFill>
            <a:ln w="9525" cap="flat" cmpd="sng">
              <a:solidFill>
                <a:srgbClr val="CFD7E7">
                  <a:alpha val="89803"/>
                </a:srgbClr>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txBox="1"/>
            <p:nvPr/>
          </p:nvSpPr>
          <p:spPr>
            <a:xfrm>
              <a:off x="2257" y="866425"/>
              <a:ext cx="2201203" cy="3696485"/>
            </a:xfrm>
            <a:prstGeom prst="rect">
              <a:avLst/>
            </a:prstGeom>
            <a:noFill/>
            <a:ln>
              <a:noFill/>
            </a:ln>
          </p:spPr>
          <p:txBody>
            <a:bodyPr spcFirstLastPara="1" wrap="square" lIns="112000" tIns="112000" rIns="149350" bIns="168000" anchor="t" anchorCtr="0">
              <a:noAutofit/>
            </a:bodyPr>
            <a:lstStyle/>
            <a:p>
              <a:pPr marL="228600" marR="0" lvl="1" indent="-228600" algn="l" rtl="0">
                <a:lnSpc>
                  <a:spcPct val="90000"/>
                </a:lnSpc>
                <a:spcBef>
                  <a:spcPts val="0"/>
                </a:spcBef>
                <a:spcAft>
                  <a:spcPts val="0"/>
                </a:spcAft>
                <a:buClr>
                  <a:schemeClr val="dk1"/>
                </a:buClr>
                <a:buSzPts val="2100"/>
                <a:buFont typeface="Calibri"/>
                <a:buChar char="•"/>
              </a:pPr>
              <a:r>
                <a:rPr lang="en-US" sz="2100" b="0" i="0" u="none" strike="noStrike" cap="none">
                  <a:solidFill>
                    <a:schemeClr val="dk1"/>
                  </a:solidFill>
                  <a:latin typeface="Calibri"/>
                  <a:ea typeface="Calibri"/>
                  <a:cs typeface="Calibri"/>
                  <a:sym typeface="Calibri"/>
                </a:rPr>
                <a:t>&lt;attribute decls&gt;</a:t>
              </a:r>
              <a:endParaRPr sz="21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315"/>
                </a:spcBef>
                <a:spcAft>
                  <a:spcPts val="0"/>
                </a:spcAft>
                <a:buClr>
                  <a:schemeClr val="dk1"/>
                </a:buClr>
                <a:buSzPts val="2100"/>
                <a:buFont typeface="Calibri"/>
                <a:buChar char="•"/>
              </a:pPr>
              <a:r>
                <a:rPr lang="en-US" sz="2100" b="0" i="0" u="none" strike="noStrike" cap="none">
                  <a:solidFill>
                    <a:schemeClr val="dk1"/>
                  </a:solidFill>
                  <a:latin typeface="Calibri"/>
                  <a:ea typeface="Calibri"/>
                  <a:cs typeface="Calibri"/>
                  <a:sym typeface="Calibri"/>
                </a:rPr>
                <a:t>getName()</a:t>
              </a:r>
              <a:endParaRPr sz="21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315"/>
                </a:spcBef>
                <a:spcAft>
                  <a:spcPts val="0"/>
                </a:spcAft>
                <a:buClr>
                  <a:schemeClr val="dk1"/>
                </a:buClr>
                <a:buSzPts val="2100"/>
                <a:buFont typeface="Calibri"/>
                <a:buChar char="•"/>
              </a:pPr>
              <a:r>
                <a:rPr lang="en-US" sz="2100" b="0" i="0" u="none" strike="noStrike" cap="none">
                  <a:solidFill>
                    <a:schemeClr val="dk1"/>
                  </a:solidFill>
                  <a:latin typeface="Calibri"/>
                  <a:ea typeface="Calibri"/>
                  <a:cs typeface="Calibri"/>
                  <a:sym typeface="Calibri"/>
                </a:rPr>
                <a:t>editName()</a:t>
              </a:r>
              <a:endParaRPr sz="21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315"/>
                </a:spcBef>
                <a:spcAft>
                  <a:spcPts val="0"/>
                </a:spcAft>
                <a:buClr>
                  <a:schemeClr val="dk1"/>
                </a:buClr>
                <a:buSzPts val="2100"/>
                <a:buFont typeface="Calibri"/>
                <a:buChar char="•"/>
              </a:pPr>
              <a:r>
                <a:rPr lang="en-US" sz="2100" b="0" i="0" u="none" strike="noStrike" cap="none">
                  <a:solidFill>
                    <a:schemeClr val="dk1"/>
                  </a:solidFill>
                  <a:latin typeface="Calibri"/>
                  <a:ea typeface="Calibri"/>
                  <a:cs typeface="Calibri"/>
                  <a:sym typeface="Calibri"/>
                </a:rPr>
                <a:t>getAddress()</a:t>
              </a:r>
              <a:endParaRPr sz="21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315"/>
                </a:spcBef>
                <a:spcAft>
                  <a:spcPts val="0"/>
                </a:spcAft>
                <a:buClr>
                  <a:schemeClr val="dk1"/>
                </a:buClr>
                <a:buSzPts val="2100"/>
                <a:buFont typeface="Calibri"/>
                <a:buChar char="•"/>
              </a:pPr>
              <a:r>
                <a:rPr lang="en-US" sz="2100" b="0" i="0" u="none" strike="noStrike" cap="none">
                  <a:solidFill>
                    <a:schemeClr val="dk1"/>
                  </a:solidFill>
                  <a:latin typeface="Calibri"/>
                  <a:ea typeface="Calibri"/>
                  <a:cs typeface="Calibri"/>
                  <a:sym typeface="Calibri"/>
                </a:rPr>
                <a:t>editAddress()</a:t>
              </a:r>
              <a:endParaRPr sz="21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315"/>
                </a:spcBef>
                <a:spcAft>
                  <a:spcPts val="0"/>
                </a:spcAft>
                <a:buClr>
                  <a:schemeClr val="dk1"/>
                </a:buClr>
                <a:buSzPts val="2100"/>
                <a:buFont typeface="Calibri"/>
                <a:buChar char="•"/>
              </a:pPr>
              <a:r>
                <a:rPr lang="en-US" sz="2100" b="0" i="0" u="none" strike="noStrike" cap="none">
                  <a:solidFill>
                    <a:schemeClr val="dk1"/>
                  </a:solidFill>
                  <a:latin typeface="Calibri"/>
                  <a:ea typeface="Calibri"/>
                  <a:cs typeface="Calibri"/>
                  <a:sym typeface="Calibri"/>
                </a:rPr>
                <a:t>… …</a:t>
              </a:r>
              <a:endParaRPr sz="21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315"/>
                </a:spcBef>
                <a:spcAft>
                  <a:spcPts val="0"/>
                </a:spcAft>
                <a:buClr>
                  <a:schemeClr val="dk1"/>
                </a:buClr>
                <a:buSzPts val="2100"/>
                <a:buFont typeface="Calibri"/>
                <a:buChar char="•"/>
              </a:pPr>
              <a:r>
                <a:rPr lang="en-US" sz="2100" b="0" i="0" u="none" strike="noStrike" cap="none">
                  <a:solidFill>
                    <a:schemeClr val="dk1"/>
                  </a:solidFill>
                  <a:latin typeface="Calibri"/>
                  <a:ea typeface="Calibri"/>
                  <a:cs typeface="Calibri"/>
                  <a:sym typeface="Calibri"/>
                </a:rPr>
                <a:t>Anonymize()</a:t>
              </a:r>
              <a:endParaRPr sz="21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315"/>
                </a:spcBef>
                <a:spcAft>
                  <a:spcPts val="0"/>
                </a:spcAft>
                <a:buClr>
                  <a:schemeClr val="dk1"/>
                </a:buClr>
                <a:buSzPts val="2100"/>
                <a:buFont typeface="Calibri"/>
                <a:buChar char="•"/>
              </a:pPr>
              <a:r>
                <a:rPr lang="en-US" sz="2100" b="0" i="0" u="none" strike="noStrike" cap="none">
                  <a:solidFill>
                    <a:schemeClr val="dk1"/>
                  </a:solidFill>
                  <a:latin typeface="Calibri"/>
                  <a:ea typeface="Calibri"/>
                  <a:cs typeface="Calibri"/>
                  <a:sym typeface="Calibri"/>
                </a:rPr>
                <a:t>… …</a:t>
              </a:r>
              <a:endParaRPr sz="2100" b="0" i="0" u="none" strike="noStrike" cap="none">
                <a:solidFill>
                  <a:schemeClr val="dk1"/>
                </a:solidFill>
                <a:latin typeface="Calibri"/>
                <a:ea typeface="Calibri"/>
                <a:cs typeface="Calibri"/>
                <a:sym typeface="Calibri"/>
              </a:endParaRPr>
            </a:p>
          </p:txBody>
        </p:sp>
        <p:sp>
          <p:nvSpPr>
            <p:cNvPr id="250" name="Google Shape;250;p19"/>
            <p:cNvSpPr/>
            <p:nvPr/>
          </p:nvSpPr>
          <p:spPr>
            <a:xfrm>
              <a:off x="2511630" y="261625"/>
              <a:ext cx="2201203" cy="604800"/>
            </a:xfrm>
            <a:prstGeom prst="rect">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txBox="1"/>
            <p:nvPr/>
          </p:nvSpPr>
          <p:spPr>
            <a:xfrm>
              <a:off x="2511630" y="261625"/>
              <a:ext cx="2201203" cy="604800"/>
            </a:xfrm>
            <a:prstGeom prst="rect">
              <a:avLst/>
            </a:prstGeom>
            <a:noFill/>
            <a:ln>
              <a:noFill/>
            </a:ln>
          </p:spPr>
          <p:txBody>
            <a:bodyPr spcFirstLastPara="1" wrap="square" lIns="149350" tIns="85325" rIns="149350" bIns="85325" anchor="ctr" anchorCtr="0">
              <a:noAutofit/>
            </a:bodyPr>
            <a:lstStyle/>
            <a:p>
              <a:pPr marL="0" marR="0" lvl="0" indent="0" algn="ctr" rtl="0">
                <a:lnSpc>
                  <a:spcPct val="90000"/>
                </a:lnSpc>
                <a:spcBef>
                  <a:spcPts val="0"/>
                </a:spcBef>
                <a:spcAft>
                  <a:spcPts val="0"/>
                </a:spcAft>
                <a:buNone/>
              </a:pPr>
              <a:r>
                <a:rPr lang="en-US" sz="2100" b="1">
                  <a:solidFill>
                    <a:schemeClr val="lt1"/>
                  </a:solidFill>
                  <a:latin typeface="Calibri"/>
                  <a:ea typeface="Calibri"/>
                  <a:cs typeface="Calibri"/>
                  <a:sym typeface="Calibri"/>
                </a:rPr>
                <a:t>Image</a:t>
              </a:r>
              <a:endParaRPr sz="2100" b="1">
                <a:solidFill>
                  <a:schemeClr val="lt1"/>
                </a:solidFill>
                <a:latin typeface="Calibri"/>
                <a:ea typeface="Calibri"/>
                <a:cs typeface="Calibri"/>
                <a:sym typeface="Calibri"/>
              </a:endParaRPr>
            </a:p>
          </p:txBody>
        </p:sp>
        <p:sp>
          <p:nvSpPr>
            <p:cNvPr id="252" name="Google Shape;252;p19"/>
            <p:cNvSpPr/>
            <p:nvPr/>
          </p:nvSpPr>
          <p:spPr>
            <a:xfrm>
              <a:off x="2511630" y="866425"/>
              <a:ext cx="2201203" cy="3696485"/>
            </a:xfrm>
            <a:prstGeom prst="rect">
              <a:avLst/>
            </a:prstGeom>
            <a:solidFill>
              <a:srgbClr val="CFD7E7">
                <a:alpha val="89803"/>
              </a:srgbClr>
            </a:solidFill>
            <a:ln w="9525" cap="flat" cmpd="sng">
              <a:solidFill>
                <a:srgbClr val="CFD7E7">
                  <a:alpha val="89803"/>
                </a:srgbClr>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txBox="1"/>
            <p:nvPr/>
          </p:nvSpPr>
          <p:spPr>
            <a:xfrm>
              <a:off x="2511630" y="866425"/>
              <a:ext cx="2201203" cy="3696485"/>
            </a:xfrm>
            <a:prstGeom prst="rect">
              <a:avLst/>
            </a:prstGeom>
            <a:noFill/>
            <a:ln>
              <a:noFill/>
            </a:ln>
          </p:spPr>
          <p:txBody>
            <a:bodyPr spcFirstLastPara="1" wrap="square" lIns="112000" tIns="112000" rIns="149350" bIns="168000" anchor="t" anchorCtr="0">
              <a:noAutofit/>
            </a:bodyPr>
            <a:lstStyle/>
            <a:p>
              <a:pPr marL="228600" marR="0" lvl="1" indent="-228600" algn="l" rtl="0">
                <a:lnSpc>
                  <a:spcPct val="90000"/>
                </a:lnSpc>
                <a:spcBef>
                  <a:spcPts val="0"/>
                </a:spcBef>
                <a:spcAft>
                  <a:spcPts val="0"/>
                </a:spcAft>
                <a:buClr>
                  <a:schemeClr val="dk1"/>
                </a:buClr>
                <a:buSzPts val="2100"/>
                <a:buFont typeface="Calibri"/>
                <a:buChar char="•"/>
              </a:pPr>
              <a:r>
                <a:rPr lang="en-US" sz="2100" b="0" i="0" u="none" strike="noStrike" cap="none">
                  <a:solidFill>
                    <a:schemeClr val="dk1"/>
                  </a:solidFill>
                  <a:latin typeface="Calibri"/>
                  <a:ea typeface="Calibri"/>
                  <a:cs typeface="Calibri"/>
                  <a:sym typeface="Calibri"/>
                </a:rPr>
                <a:t>&lt;attribute decls&gt;</a:t>
              </a:r>
              <a:endParaRPr sz="21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315"/>
                </a:spcBef>
                <a:spcAft>
                  <a:spcPts val="0"/>
                </a:spcAft>
                <a:buClr>
                  <a:schemeClr val="dk1"/>
                </a:buClr>
                <a:buSzPts val="2100"/>
                <a:buFont typeface="Calibri"/>
                <a:buChar char="•"/>
              </a:pPr>
              <a:r>
                <a:rPr lang="en-US" sz="2100" b="0" i="0" u="none" strike="noStrike" cap="none">
                  <a:solidFill>
                    <a:schemeClr val="dk1"/>
                  </a:solidFill>
                  <a:latin typeface="Calibri"/>
                  <a:ea typeface="Calibri"/>
                  <a:cs typeface="Calibri"/>
                  <a:sym typeface="Calibri"/>
                </a:rPr>
                <a:t>getModality()</a:t>
              </a:r>
              <a:endParaRPr sz="21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315"/>
                </a:spcBef>
                <a:spcAft>
                  <a:spcPts val="0"/>
                </a:spcAft>
                <a:buClr>
                  <a:schemeClr val="dk1"/>
                </a:buClr>
                <a:buSzPts val="2100"/>
                <a:buFont typeface="Calibri"/>
                <a:buChar char="•"/>
              </a:pPr>
              <a:r>
                <a:rPr lang="en-US" sz="2100" b="0" i="0" u="none" strike="noStrike" cap="none">
                  <a:solidFill>
                    <a:schemeClr val="dk1"/>
                  </a:solidFill>
                  <a:latin typeface="Calibri"/>
                  <a:ea typeface="Calibri"/>
                  <a:cs typeface="Calibri"/>
                  <a:sym typeface="Calibri"/>
                </a:rPr>
                <a:t>Archive()</a:t>
              </a:r>
              <a:endParaRPr sz="21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315"/>
                </a:spcBef>
                <a:spcAft>
                  <a:spcPts val="0"/>
                </a:spcAft>
                <a:buClr>
                  <a:schemeClr val="dk1"/>
                </a:buClr>
                <a:buSzPts val="2100"/>
                <a:buFont typeface="Calibri"/>
                <a:buChar char="•"/>
              </a:pPr>
              <a:r>
                <a:rPr lang="en-US" sz="2100" b="0" i="0" u="none" strike="noStrike" cap="none">
                  <a:solidFill>
                    <a:schemeClr val="dk1"/>
                  </a:solidFill>
                  <a:latin typeface="Calibri"/>
                  <a:ea typeface="Calibri"/>
                  <a:cs typeface="Calibri"/>
                  <a:sym typeface="Calibri"/>
                </a:rPr>
                <a:t>getDate()</a:t>
              </a:r>
              <a:endParaRPr sz="21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315"/>
                </a:spcBef>
                <a:spcAft>
                  <a:spcPts val="0"/>
                </a:spcAft>
                <a:buClr>
                  <a:schemeClr val="dk1"/>
                </a:buClr>
                <a:buSzPts val="2100"/>
                <a:buFont typeface="Calibri"/>
                <a:buChar char="•"/>
              </a:pPr>
              <a:r>
                <a:rPr lang="en-US" sz="2100" b="0" i="0" u="none" strike="noStrike" cap="none">
                  <a:solidFill>
                    <a:schemeClr val="dk1"/>
                  </a:solidFill>
                  <a:latin typeface="Calibri"/>
                  <a:ea typeface="Calibri"/>
                  <a:cs typeface="Calibri"/>
                  <a:sym typeface="Calibri"/>
                </a:rPr>
                <a:t>editDate()</a:t>
              </a:r>
              <a:endParaRPr sz="21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315"/>
                </a:spcBef>
                <a:spcAft>
                  <a:spcPts val="0"/>
                </a:spcAft>
                <a:buClr>
                  <a:schemeClr val="dk1"/>
                </a:buClr>
                <a:buSzPts val="2100"/>
                <a:buFont typeface="Calibri"/>
                <a:buChar char="•"/>
              </a:pPr>
              <a:r>
                <a:rPr lang="en-US" sz="2100" b="0" i="0" u="none" strike="noStrike" cap="none">
                  <a:solidFill>
                    <a:schemeClr val="dk1"/>
                  </a:solidFill>
                  <a:latin typeface="Calibri"/>
                  <a:ea typeface="Calibri"/>
                  <a:cs typeface="Calibri"/>
                  <a:sym typeface="Calibri"/>
                </a:rPr>
                <a:t>… …</a:t>
              </a:r>
              <a:endParaRPr sz="21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315"/>
                </a:spcBef>
                <a:spcAft>
                  <a:spcPts val="0"/>
                </a:spcAft>
                <a:buClr>
                  <a:schemeClr val="dk1"/>
                </a:buClr>
                <a:buSzPts val="2100"/>
                <a:buFont typeface="Calibri"/>
                <a:buChar char="•"/>
              </a:pPr>
              <a:r>
                <a:rPr lang="en-US" sz="2100" b="0" i="0" u="none" strike="noStrike" cap="none">
                  <a:solidFill>
                    <a:schemeClr val="dk1"/>
                  </a:solidFill>
                  <a:latin typeface="Calibri"/>
                  <a:ea typeface="Calibri"/>
                  <a:cs typeface="Calibri"/>
                  <a:sym typeface="Calibri"/>
                </a:rPr>
                <a:t>saveDiagnosis()</a:t>
              </a:r>
              <a:endParaRPr sz="21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315"/>
                </a:spcBef>
                <a:spcAft>
                  <a:spcPts val="0"/>
                </a:spcAft>
                <a:buClr>
                  <a:schemeClr val="dk1"/>
                </a:buClr>
                <a:buSzPts val="2100"/>
                <a:buFont typeface="Calibri"/>
                <a:buChar char="•"/>
              </a:pPr>
              <a:r>
                <a:rPr lang="en-US" sz="2100" b="0" i="0" u="none" strike="noStrike" cap="none">
                  <a:solidFill>
                    <a:schemeClr val="dk1"/>
                  </a:solidFill>
                  <a:latin typeface="Calibri"/>
                  <a:ea typeface="Calibri"/>
                  <a:cs typeface="Calibri"/>
                  <a:sym typeface="Calibri"/>
                </a:rPr>
                <a:t>saveType()</a:t>
              </a:r>
              <a:endParaRPr sz="21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315"/>
                </a:spcBef>
                <a:spcAft>
                  <a:spcPts val="0"/>
                </a:spcAft>
                <a:buClr>
                  <a:schemeClr val="dk1"/>
                </a:buClr>
                <a:buSzPts val="2100"/>
                <a:buFont typeface="Calibri"/>
                <a:buChar char="•"/>
              </a:pPr>
              <a:r>
                <a:rPr lang="en-US" sz="2100" b="0" i="0" u="none" strike="noStrike" cap="none">
                  <a:solidFill>
                    <a:schemeClr val="dk1"/>
                  </a:solidFill>
                  <a:latin typeface="Calibri"/>
                  <a:ea typeface="Calibri"/>
                  <a:cs typeface="Calibri"/>
                  <a:sym typeface="Calibri"/>
                </a:rPr>
                <a:t>… …</a:t>
              </a:r>
              <a:endParaRPr sz="2100" b="0" i="0" u="none" strike="noStrike" cap="none">
                <a:solidFill>
                  <a:schemeClr val="dk1"/>
                </a:solidFill>
                <a:latin typeface="Calibri"/>
                <a:ea typeface="Calibri"/>
                <a:cs typeface="Calibri"/>
                <a:sym typeface="Calibri"/>
              </a:endParaRPr>
            </a:p>
          </p:txBody>
        </p:sp>
        <p:sp>
          <p:nvSpPr>
            <p:cNvPr id="254" name="Google Shape;254;p19"/>
            <p:cNvSpPr/>
            <p:nvPr/>
          </p:nvSpPr>
          <p:spPr>
            <a:xfrm>
              <a:off x="5021002" y="261625"/>
              <a:ext cx="2201203" cy="604800"/>
            </a:xfrm>
            <a:prstGeom prst="rect">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txBox="1"/>
            <p:nvPr/>
          </p:nvSpPr>
          <p:spPr>
            <a:xfrm>
              <a:off x="5021002" y="261625"/>
              <a:ext cx="2201203" cy="604800"/>
            </a:xfrm>
            <a:prstGeom prst="rect">
              <a:avLst/>
            </a:prstGeom>
            <a:noFill/>
            <a:ln>
              <a:noFill/>
            </a:ln>
          </p:spPr>
          <p:txBody>
            <a:bodyPr spcFirstLastPara="1" wrap="square" lIns="149350" tIns="85325" rIns="149350" bIns="85325" anchor="ctr" anchorCtr="0">
              <a:noAutofit/>
            </a:bodyPr>
            <a:lstStyle/>
            <a:p>
              <a:pPr marL="0" marR="0" lvl="0" indent="0" algn="ctr" rtl="0">
                <a:lnSpc>
                  <a:spcPct val="90000"/>
                </a:lnSpc>
                <a:spcBef>
                  <a:spcPts val="0"/>
                </a:spcBef>
                <a:spcAft>
                  <a:spcPts val="0"/>
                </a:spcAft>
                <a:buNone/>
              </a:pPr>
              <a:r>
                <a:rPr lang="en-US" sz="2100" b="1">
                  <a:solidFill>
                    <a:schemeClr val="lt1"/>
                  </a:solidFill>
                  <a:latin typeface="Calibri"/>
                  <a:ea typeface="Calibri"/>
                  <a:cs typeface="Calibri"/>
                  <a:sym typeface="Calibri"/>
                </a:rPr>
                <a:t>Consultation</a:t>
              </a:r>
              <a:endParaRPr sz="2100" b="1">
                <a:solidFill>
                  <a:schemeClr val="lt1"/>
                </a:solidFill>
                <a:latin typeface="Calibri"/>
                <a:ea typeface="Calibri"/>
                <a:cs typeface="Calibri"/>
                <a:sym typeface="Calibri"/>
              </a:endParaRPr>
            </a:p>
          </p:txBody>
        </p:sp>
        <p:sp>
          <p:nvSpPr>
            <p:cNvPr id="256" name="Google Shape;256;p19"/>
            <p:cNvSpPr/>
            <p:nvPr/>
          </p:nvSpPr>
          <p:spPr>
            <a:xfrm>
              <a:off x="5021002" y="866425"/>
              <a:ext cx="2201203" cy="3696485"/>
            </a:xfrm>
            <a:prstGeom prst="rect">
              <a:avLst/>
            </a:prstGeom>
            <a:solidFill>
              <a:srgbClr val="CFD7E7">
                <a:alpha val="89803"/>
              </a:srgbClr>
            </a:solidFill>
            <a:ln w="9525" cap="flat" cmpd="sng">
              <a:solidFill>
                <a:srgbClr val="CFD7E7">
                  <a:alpha val="89803"/>
                </a:srgbClr>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txBox="1"/>
            <p:nvPr/>
          </p:nvSpPr>
          <p:spPr>
            <a:xfrm>
              <a:off x="5021002" y="866425"/>
              <a:ext cx="2201203" cy="3696485"/>
            </a:xfrm>
            <a:prstGeom prst="rect">
              <a:avLst/>
            </a:prstGeom>
            <a:noFill/>
            <a:ln>
              <a:noFill/>
            </a:ln>
          </p:spPr>
          <p:txBody>
            <a:bodyPr spcFirstLastPara="1" wrap="square" lIns="112000" tIns="112000" rIns="149350" bIns="168000" anchor="t" anchorCtr="0">
              <a:noAutofit/>
            </a:bodyPr>
            <a:lstStyle/>
            <a:p>
              <a:pPr marL="228600" marR="0" lvl="1" indent="-228600" algn="l" rtl="0">
                <a:lnSpc>
                  <a:spcPct val="90000"/>
                </a:lnSpc>
                <a:spcBef>
                  <a:spcPts val="0"/>
                </a:spcBef>
                <a:spcAft>
                  <a:spcPts val="0"/>
                </a:spcAft>
                <a:buClr>
                  <a:schemeClr val="dk1"/>
                </a:buClr>
                <a:buSzPts val="2100"/>
                <a:buFont typeface="Calibri"/>
                <a:buChar char="•"/>
              </a:pPr>
              <a:r>
                <a:rPr lang="en-US" sz="2100" b="0" i="0" u="none" strike="noStrike" cap="none">
                  <a:solidFill>
                    <a:schemeClr val="dk1"/>
                  </a:solidFill>
                  <a:latin typeface="Calibri"/>
                  <a:ea typeface="Calibri"/>
                  <a:cs typeface="Calibri"/>
                  <a:sym typeface="Calibri"/>
                </a:rPr>
                <a:t>&lt;attribute decls&gt;</a:t>
              </a:r>
              <a:endParaRPr sz="21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315"/>
                </a:spcBef>
                <a:spcAft>
                  <a:spcPts val="0"/>
                </a:spcAft>
                <a:buClr>
                  <a:schemeClr val="dk1"/>
                </a:buClr>
                <a:buSzPts val="2100"/>
                <a:buFont typeface="Calibri"/>
                <a:buChar char="•"/>
              </a:pPr>
              <a:r>
                <a:rPr lang="en-US" sz="2100" b="0" i="0" u="none" strike="noStrike" cap="none">
                  <a:solidFill>
                    <a:schemeClr val="dk1"/>
                  </a:solidFill>
                  <a:latin typeface="Calibri"/>
                  <a:ea typeface="Calibri"/>
                  <a:cs typeface="Calibri"/>
                  <a:sym typeface="Calibri"/>
                </a:rPr>
                <a:t>makeAppoint()</a:t>
              </a:r>
              <a:endParaRPr sz="21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315"/>
                </a:spcBef>
                <a:spcAft>
                  <a:spcPts val="0"/>
                </a:spcAft>
                <a:buClr>
                  <a:schemeClr val="dk1"/>
                </a:buClr>
                <a:buSzPts val="2100"/>
                <a:buFont typeface="Calibri"/>
                <a:buChar char="•"/>
              </a:pPr>
              <a:r>
                <a:rPr lang="en-US" sz="2100" b="0" i="0" u="none" strike="noStrike" cap="none">
                  <a:solidFill>
                    <a:schemeClr val="dk1"/>
                  </a:solidFill>
                  <a:latin typeface="Calibri"/>
                  <a:ea typeface="Calibri"/>
                  <a:cs typeface="Calibri"/>
                  <a:sym typeface="Calibri"/>
                </a:rPr>
                <a:t>cancelAppoint()</a:t>
              </a:r>
              <a:endParaRPr sz="21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315"/>
                </a:spcBef>
                <a:spcAft>
                  <a:spcPts val="0"/>
                </a:spcAft>
                <a:buClr>
                  <a:schemeClr val="dk1"/>
                </a:buClr>
                <a:buSzPts val="2100"/>
                <a:buFont typeface="Calibri"/>
                <a:buChar char="•"/>
              </a:pPr>
              <a:r>
                <a:rPr lang="en-US" sz="2100" b="0" i="0" u="none" strike="noStrike" cap="none">
                  <a:solidFill>
                    <a:schemeClr val="dk1"/>
                  </a:solidFill>
                  <a:latin typeface="Calibri"/>
                  <a:ea typeface="Calibri"/>
                  <a:cs typeface="Calibri"/>
                  <a:sym typeface="Calibri"/>
                </a:rPr>
                <a:t>assignNurse()</a:t>
              </a:r>
              <a:endParaRPr sz="21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315"/>
                </a:spcBef>
                <a:spcAft>
                  <a:spcPts val="0"/>
                </a:spcAft>
                <a:buClr>
                  <a:schemeClr val="dk1"/>
                </a:buClr>
                <a:buSzPts val="2100"/>
                <a:buFont typeface="Calibri"/>
                <a:buChar char="•"/>
              </a:pPr>
              <a:r>
                <a:rPr lang="en-US" sz="2100" b="0" i="0" u="none" strike="noStrike" cap="none">
                  <a:solidFill>
                    <a:schemeClr val="dk1"/>
                  </a:solidFill>
                  <a:latin typeface="Calibri"/>
                  <a:ea typeface="Calibri"/>
                  <a:cs typeface="Calibri"/>
                  <a:sym typeface="Calibri"/>
                </a:rPr>
                <a:t>bookEquip()</a:t>
              </a:r>
              <a:endParaRPr sz="21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315"/>
                </a:spcBef>
                <a:spcAft>
                  <a:spcPts val="0"/>
                </a:spcAft>
                <a:buClr>
                  <a:schemeClr val="dk1"/>
                </a:buClr>
                <a:buSzPts val="2100"/>
                <a:buFont typeface="Calibri"/>
                <a:buChar char="•"/>
              </a:pPr>
              <a:r>
                <a:rPr lang="en-US" sz="2100" b="0" i="0" u="none" strike="noStrike" cap="none">
                  <a:solidFill>
                    <a:schemeClr val="dk1"/>
                  </a:solidFill>
                  <a:latin typeface="Calibri"/>
                  <a:ea typeface="Calibri"/>
                  <a:cs typeface="Calibri"/>
                  <a:sym typeface="Calibri"/>
                </a:rPr>
                <a:t>… …</a:t>
              </a:r>
              <a:endParaRPr sz="21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315"/>
                </a:spcBef>
                <a:spcAft>
                  <a:spcPts val="0"/>
                </a:spcAft>
                <a:buClr>
                  <a:schemeClr val="dk1"/>
                </a:buClr>
                <a:buSzPts val="2100"/>
                <a:buFont typeface="Calibri"/>
                <a:buChar char="•"/>
              </a:pPr>
              <a:r>
                <a:rPr lang="en-US" sz="2100" b="0" i="0" u="none" strike="noStrike" cap="none">
                  <a:solidFill>
                    <a:schemeClr val="dk1"/>
                  </a:solidFill>
                  <a:latin typeface="Calibri"/>
                  <a:ea typeface="Calibri"/>
                  <a:cs typeface="Calibri"/>
                  <a:sym typeface="Calibri"/>
                </a:rPr>
                <a:t>Anonymize()</a:t>
              </a:r>
              <a:endParaRPr sz="21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315"/>
                </a:spcBef>
                <a:spcAft>
                  <a:spcPts val="0"/>
                </a:spcAft>
                <a:buClr>
                  <a:schemeClr val="dk1"/>
                </a:buClr>
                <a:buSzPts val="2100"/>
                <a:buFont typeface="Calibri"/>
                <a:buChar char="•"/>
              </a:pPr>
              <a:r>
                <a:rPr lang="en-US" sz="2100" b="0" i="0" u="none" strike="noStrike" cap="none">
                  <a:solidFill>
                    <a:schemeClr val="dk1"/>
                  </a:solidFill>
                  <a:latin typeface="Calibri"/>
                  <a:ea typeface="Calibri"/>
                  <a:cs typeface="Calibri"/>
                  <a:sym typeface="Calibri"/>
                </a:rPr>
                <a:t>saveConsult()</a:t>
              </a:r>
              <a:endParaRPr sz="2100" b="0" i="0" u="none" strike="noStrike" cap="none">
                <a:solidFill>
                  <a:schemeClr val="dk1"/>
                </a:solidFill>
                <a:latin typeface="Calibri"/>
                <a:ea typeface="Calibri"/>
                <a:cs typeface="Calibri"/>
                <a:sym typeface="Calibri"/>
              </a:endParaRPr>
            </a:p>
            <a:p>
              <a:pPr marL="228600" marR="0" lvl="1" indent="-228600" algn="l" rtl="0">
                <a:lnSpc>
                  <a:spcPct val="90000"/>
                </a:lnSpc>
                <a:spcBef>
                  <a:spcPts val="315"/>
                </a:spcBef>
                <a:spcAft>
                  <a:spcPts val="0"/>
                </a:spcAft>
                <a:buClr>
                  <a:schemeClr val="dk1"/>
                </a:buClr>
                <a:buSzPts val="2100"/>
                <a:buFont typeface="Calibri"/>
                <a:buChar char="•"/>
              </a:pPr>
              <a:r>
                <a:rPr lang="en-US" sz="2100" b="0" i="0" u="none" strike="noStrike" cap="none">
                  <a:solidFill>
                    <a:schemeClr val="dk1"/>
                  </a:solidFill>
                  <a:latin typeface="Calibri"/>
                  <a:ea typeface="Calibri"/>
                  <a:cs typeface="Calibri"/>
                  <a:sym typeface="Calibri"/>
                </a:rPr>
                <a:t>… …</a:t>
              </a:r>
              <a:endParaRPr sz="2100" b="0" i="0" u="none" strike="noStrike" cap="none">
                <a:solidFill>
                  <a:schemeClr val="dk1"/>
                </a:solidFill>
                <a:latin typeface="Calibri"/>
                <a:ea typeface="Calibri"/>
                <a:cs typeface="Calibri"/>
                <a:sym typeface="Calibri"/>
              </a:endParaRPr>
            </a:p>
          </p:txBody>
        </p:sp>
      </p:grpSp>
      <p:cxnSp>
        <p:nvCxnSpPr>
          <p:cNvPr id="258" name="Google Shape;258;p19"/>
          <p:cNvCxnSpPr/>
          <p:nvPr/>
        </p:nvCxnSpPr>
        <p:spPr>
          <a:xfrm>
            <a:off x="2817836" y="2650976"/>
            <a:ext cx="2088232" cy="0"/>
          </a:xfrm>
          <a:prstGeom prst="straightConnector1">
            <a:avLst/>
          </a:prstGeom>
          <a:noFill/>
          <a:ln w="9525" cap="flat" cmpd="sng">
            <a:solidFill>
              <a:srgbClr val="4A7DBA"/>
            </a:solidFill>
            <a:prstDash val="solid"/>
            <a:round/>
            <a:headEnd type="none" w="sm" len="sm"/>
            <a:tailEnd type="none" w="sm" len="sm"/>
          </a:ln>
        </p:spPr>
      </p:cxnSp>
      <p:cxnSp>
        <p:nvCxnSpPr>
          <p:cNvPr id="259" name="Google Shape;259;p19"/>
          <p:cNvCxnSpPr/>
          <p:nvPr/>
        </p:nvCxnSpPr>
        <p:spPr>
          <a:xfrm>
            <a:off x="5266108" y="2650976"/>
            <a:ext cx="2088232" cy="0"/>
          </a:xfrm>
          <a:prstGeom prst="straightConnector1">
            <a:avLst/>
          </a:prstGeom>
          <a:noFill/>
          <a:ln w="9525" cap="flat" cmpd="sng">
            <a:solidFill>
              <a:srgbClr val="4A7DBA"/>
            </a:solidFill>
            <a:prstDash val="solid"/>
            <a:round/>
            <a:headEnd type="none" w="sm" len="sm"/>
            <a:tailEnd type="none" w="sm" len="sm"/>
          </a:ln>
        </p:spPr>
      </p:cxnSp>
      <p:cxnSp>
        <p:nvCxnSpPr>
          <p:cNvPr id="260" name="Google Shape;260;p19"/>
          <p:cNvCxnSpPr/>
          <p:nvPr/>
        </p:nvCxnSpPr>
        <p:spPr>
          <a:xfrm>
            <a:off x="7786388" y="2650976"/>
            <a:ext cx="2088232" cy="0"/>
          </a:xfrm>
          <a:prstGeom prst="straightConnector1">
            <a:avLst/>
          </a:prstGeom>
          <a:noFill/>
          <a:ln w="9525" cap="flat" cmpd="sng">
            <a:solidFill>
              <a:srgbClr val="4A7DBA"/>
            </a:solidFill>
            <a:prstDash val="solid"/>
            <a:round/>
            <a:headEnd type="none" w="sm" len="sm"/>
            <a:tailEnd type="none" w="sm" len="sm"/>
          </a:ln>
        </p:spPr>
      </p:cxnSp>
      <p:sp>
        <p:nvSpPr>
          <p:cNvPr id="261" name="Google Shape;261;p19"/>
          <p:cNvSpPr/>
          <p:nvPr/>
        </p:nvSpPr>
        <p:spPr>
          <a:xfrm>
            <a:off x="2745828" y="4091136"/>
            <a:ext cx="7200800" cy="1008112"/>
          </a:xfrm>
          <a:prstGeom prst="rect">
            <a:avLst/>
          </a:prstGeom>
          <a:solidFill>
            <a:srgbClr val="FFFF00">
              <a:alpha val="27843"/>
            </a:srgb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 name="Google Shape;262;p19"/>
          <p:cNvSpPr txBox="1"/>
          <p:nvPr/>
        </p:nvSpPr>
        <p:spPr>
          <a:xfrm>
            <a:off x="4648200" y="5890175"/>
            <a:ext cx="5575942" cy="861774"/>
          </a:xfrm>
          <a:prstGeom prst="rect">
            <a:avLst/>
          </a:prstGeom>
          <a:gradFill>
            <a:gsLst>
              <a:gs pos="0">
                <a:srgbClr val="FFA09D"/>
              </a:gs>
              <a:gs pos="35000">
                <a:srgbClr val="FFBCBC"/>
              </a:gs>
              <a:gs pos="100000">
                <a:srgbClr val="FFE2E2"/>
              </a:gs>
            </a:gsLst>
            <a:lin ang="16200000" scaled="0"/>
          </a:gradFill>
          <a:ln w="9525" cap="flat" cmpd="sng">
            <a:solidFill>
              <a:srgbClr val="BD4B4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Secondary concern: </a:t>
            </a:r>
            <a:endParaRPr/>
          </a:p>
          <a:p>
            <a:pPr marL="0" marR="0" lvl="0" indent="0" algn="l" rtl="0">
              <a:spcBef>
                <a:spcPts val="0"/>
              </a:spcBef>
              <a:spcAft>
                <a:spcPts val="0"/>
              </a:spcAft>
              <a:buNone/>
            </a:pPr>
            <a:r>
              <a:rPr lang="en-US" sz="2500">
                <a:solidFill>
                  <a:schemeClr val="dk1"/>
                </a:solidFill>
                <a:latin typeface="Calibri"/>
                <a:ea typeface="Calibri"/>
                <a:cs typeface="Calibri"/>
                <a:sym typeface="Calibri"/>
              </a:rPr>
              <a:t>maintenance of statistical information</a:t>
            </a:r>
            <a:endParaRPr sz="2500">
              <a:solidFill>
                <a:schemeClr val="dk1"/>
              </a:solidFill>
              <a:latin typeface="Calibri"/>
              <a:ea typeface="Calibri"/>
              <a:cs typeface="Calibri"/>
              <a:sym typeface="Calibri"/>
            </a:endParaRPr>
          </a:p>
        </p:txBody>
      </p:sp>
      <p:cxnSp>
        <p:nvCxnSpPr>
          <p:cNvPr id="263" name="Google Shape;263;p19"/>
          <p:cNvCxnSpPr>
            <a:stCxn id="262" idx="0"/>
          </p:cNvCxnSpPr>
          <p:nvPr/>
        </p:nvCxnSpPr>
        <p:spPr>
          <a:xfrm rot="10800000" flipH="1">
            <a:off x="7436171" y="4882175"/>
            <a:ext cx="1347900" cy="1008000"/>
          </a:xfrm>
          <a:prstGeom prst="straightConnector1">
            <a:avLst/>
          </a:prstGeom>
          <a:noFill/>
          <a:ln w="9525" cap="flat" cmpd="sng">
            <a:solidFill>
              <a:schemeClr val="dk1"/>
            </a:solidFill>
            <a:prstDash val="solid"/>
            <a:round/>
            <a:headEnd type="none" w="sm" len="sm"/>
            <a:tailEnd type="stealth" w="med" len="med"/>
          </a:ln>
        </p:spPr>
      </p:cxnSp>
      <p:cxnSp>
        <p:nvCxnSpPr>
          <p:cNvPr id="264" name="Google Shape;264;p19"/>
          <p:cNvCxnSpPr>
            <a:stCxn id="262" idx="0"/>
          </p:cNvCxnSpPr>
          <p:nvPr/>
        </p:nvCxnSpPr>
        <p:spPr>
          <a:xfrm rot="10800000">
            <a:off x="3959471" y="4810175"/>
            <a:ext cx="3476700" cy="1080000"/>
          </a:xfrm>
          <a:prstGeom prst="straightConnector1">
            <a:avLst/>
          </a:prstGeom>
          <a:noFill/>
          <a:ln w="9525" cap="flat" cmpd="sng">
            <a:solidFill>
              <a:schemeClr val="dk1"/>
            </a:solidFill>
            <a:prstDash val="solid"/>
            <a:round/>
            <a:headEnd type="none" w="sm" len="sm"/>
            <a:tailEnd type="stealth" w="med" len="med"/>
          </a:ln>
        </p:spPr>
      </p:cxn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2"/>
                                        </p:tgtEl>
                                        <p:attrNameLst>
                                          <p:attrName>style.visibility</p:attrName>
                                        </p:attrNameLst>
                                      </p:cBhvr>
                                      <p:to>
                                        <p:strVal val="visible"/>
                                      </p:to>
                                    </p:set>
                                    <p:animEffect transition="in" filter="fade">
                                      <p:cBhvr>
                                        <p:cTn id="7" dur="500"/>
                                        <p:tgtEl>
                                          <p:spTgt spid="262"/>
                                        </p:tgtEl>
                                      </p:cBhvr>
                                    </p:animEffect>
                                  </p:childTnLst>
                                </p:cTn>
                              </p:par>
                              <p:par>
                                <p:cTn id="8" presetID="10" presetClass="entr" presetSubtype="0" fill="hold" nodeType="withEffect">
                                  <p:stCondLst>
                                    <p:cond delay="0"/>
                                  </p:stCondLst>
                                  <p:childTnLst>
                                    <p:set>
                                      <p:cBhvr>
                                        <p:cTn id="9" dur="1" fill="hold">
                                          <p:stCondLst>
                                            <p:cond delay="0"/>
                                          </p:stCondLst>
                                        </p:cTn>
                                        <p:tgtEl>
                                          <p:spTgt spid="263"/>
                                        </p:tgtEl>
                                        <p:attrNameLst>
                                          <p:attrName>style.visibility</p:attrName>
                                        </p:attrNameLst>
                                      </p:cBhvr>
                                      <p:to>
                                        <p:strVal val="visible"/>
                                      </p:to>
                                    </p:set>
                                    <p:animEffect transition="in" filter="fade">
                                      <p:cBhvr>
                                        <p:cTn id="10" dur="500"/>
                                        <p:tgtEl>
                                          <p:spTgt spid="263"/>
                                        </p:tgtEl>
                                      </p:cBhvr>
                                    </p:animEffect>
                                  </p:childTnLst>
                                </p:cTn>
                              </p:par>
                              <p:par>
                                <p:cTn id="11" presetID="10" presetClass="entr" presetSubtype="0" fill="hold" nodeType="with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fade">
                                      <p:cBhvr>
                                        <p:cTn id="13" dur="500"/>
                                        <p:tgtEl>
                                          <p:spTgt spid="264"/>
                                        </p:tgtEl>
                                      </p:cBhvr>
                                    </p:animEffect>
                                  </p:childTnLst>
                                </p:cTn>
                              </p:par>
                              <p:par>
                                <p:cTn id="14" presetID="10" presetClass="entr" presetSubtype="0" fill="hold" nodeType="withEffect">
                                  <p:stCondLst>
                                    <p:cond delay="0"/>
                                  </p:stCondLst>
                                  <p:childTnLst>
                                    <p:set>
                                      <p:cBhvr>
                                        <p:cTn id="15" dur="1" fill="hold">
                                          <p:stCondLst>
                                            <p:cond delay="0"/>
                                          </p:stCondLst>
                                        </p:cTn>
                                        <p:tgtEl>
                                          <p:spTgt spid="261"/>
                                        </p:tgtEl>
                                        <p:attrNameLst>
                                          <p:attrName>style.visibility</p:attrName>
                                        </p:attrNameLst>
                                      </p:cBhvr>
                                      <p:to>
                                        <p:strVal val="visible"/>
                                      </p:to>
                                    </p:set>
                                    <p:animEffect transition="in" filter="fade">
                                      <p:cBhvr>
                                        <p:cTn id="16" dur="500"/>
                                        <p:tgtEl>
                                          <p:spTgt spid="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1016000" y="269632"/>
            <a:ext cx="1076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Objectives</a:t>
            </a:r>
            <a:endParaRPr/>
          </a:p>
        </p:txBody>
      </p:sp>
      <p:sp>
        <p:nvSpPr>
          <p:cNvPr id="108" name="Google Shape;108;p2"/>
          <p:cNvSpPr txBox="1">
            <a:spLocks noGrp="1"/>
          </p:cNvSpPr>
          <p:nvPr>
            <p:ph type="body" idx="1"/>
          </p:nvPr>
        </p:nvSpPr>
        <p:spPr>
          <a:xfrm>
            <a:off x="1016000" y="1596413"/>
            <a:ext cx="10769600" cy="4297363"/>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Clr>
                <a:schemeClr val="dk1"/>
              </a:buClr>
              <a:buSzPct val="100000"/>
              <a:buNone/>
            </a:pPr>
            <a:r>
              <a:rPr lang="en-US"/>
              <a:t>After this lecture, you will:</a:t>
            </a:r>
            <a:endParaRPr/>
          </a:p>
          <a:p>
            <a:pPr marL="342900" lvl="0" indent="-342900" algn="l" rtl="0">
              <a:spcBef>
                <a:spcPts val="592"/>
              </a:spcBef>
              <a:spcAft>
                <a:spcPts val="0"/>
              </a:spcAft>
              <a:buClr>
                <a:schemeClr val="dk1"/>
              </a:buClr>
              <a:buSzPct val="100000"/>
              <a:buChar char="•"/>
            </a:pPr>
            <a:r>
              <a:rPr lang="en-US"/>
              <a:t>Understand why the </a:t>
            </a:r>
            <a:r>
              <a:rPr lang="en-US">
                <a:solidFill>
                  <a:srgbClr val="C00000"/>
                </a:solidFill>
              </a:rPr>
              <a:t>separation of concerns </a:t>
            </a:r>
            <a:r>
              <a:rPr lang="en-US"/>
              <a:t>is a good guiding principle for software development</a:t>
            </a:r>
            <a:endParaRPr/>
          </a:p>
          <a:p>
            <a:pPr marL="342900" lvl="0" indent="-342900" algn="l" rtl="0">
              <a:spcBef>
                <a:spcPts val="592"/>
              </a:spcBef>
              <a:spcAft>
                <a:spcPts val="0"/>
              </a:spcAft>
              <a:buClr>
                <a:schemeClr val="dk1"/>
              </a:buClr>
              <a:buSzPct val="100000"/>
              <a:buChar char="•"/>
            </a:pPr>
            <a:r>
              <a:rPr lang="en-US"/>
              <a:t>Understand the fundamental ideas underlying </a:t>
            </a:r>
            <a:r>
              <a:rPr lang="en-US">
                <a:solidFill>
                  <a:srgbClr val="C00000"/>
                </a:solidFill>
              </a:rPr>
              <a:t>aspects and aspect-oriented software development</a:t>
            </a:r>
            <a:endParaRPr>
              <a:solidFill>
                <a:srgbClr val="C00000"/>
              </a:solidFill>
            </a:endParaRPr>
          </a:p>
          <a:p>
            <a:pPr marL="342900" lvl="0" indent="-342900" algn="l" rtl="0">
              <a:spcBef>
                <a:spcPts val="592"/>
              </a:spcBef>
              <a:spcAft>
                <a:spcPts val="0"/>
              </a:spcAft>
              <a:buClr>
                <a:schemeClr val="dk1"/>
              </a:buClr>
              <a:buSzPct val="100000"/>
              <a:buChar char="•"/>
            </a:pPr>
            <a:r>
              <a:rPr lang="en-US"/>
              <a:t>Understand how an aspect-oriented approach may be used for requirements engineering, software design, and programming</a:t>
            </a:r>
            <a:endParaRPr/>
          </a:p>
          <a:p>
            <a:pPr marL="342900" lvl="0" indent="-342900" algn="l" rtl="0">
              <a:spcBef>
                <a:spcPts val="592"/>
              </a:spcBef>
              <a:spcAft>
                <a:spcPts val="0"/>
              </a:spcAft>
              <a:buClr>
                <a:schemeClr val="dk1"/>
              </a:buClr>
              <a:buSzPct val="100000"/>
              <a:buChar char="•"/>
            </a:pPr>
            <a:r>
              <a:rPr lang="en-US"/>
              <a:t>Be aware of the </a:t>
            </a:r>
            <a:r>
              <a:rPr lang="en-US">
                <a:solidFill>
                  <a:srgbClr val="C00000"/>
                </a:solidFill>
              </a:rPr>
              <a:t>difficulties of testing </a:t>
            </a:r>
            <a:r>
              <a:rPr lang="en-US"/>
              <a:t>aspect-oriented systems.</a:t>
            </a:r>
            <a:endParaRPr/>
          </a:p>
        </p:txBody>
      </p:sp>
    </p:spTree>
  </p:cSld>
  <p:clrMapOvr>
    <a:masterClrMapping/>
  </p:clrMapOvr>
  <p:transition spd="slow">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0"/>
          <p:cNvSpPr txBox="1">
            <a:spLocks noGrp="1"/>
          </p:cNvSpPr>
          <p:nvPr>
            <p:ph type="title"/>
          </p:nvPr>
        </p:nvSpPr>
        <p:spPr>
          <a:xfrm>
            <a:off x="2365248" y="301752"/>
            <a:ext cx="80772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Calibri"/>
              <a:buNone/>
            </a:pPr>
            <a:r>
              <a:rPr lang="en-US"/>
              <a:t>Problems with Tangling &amp; Scattering</a:t>
            </a:r>
            <a:endParaRPr/>
          </a:p>
        </p:txBody>
      </p:sp>
      <p:sp>
        <p:nvSpPr>
          <p:cNvPr id="273" name="Google Shape;273;p20"/>
          <p:cNvSpPr txBox="1"/>
          <p:nvPr/>
        </p:nvSpPr>
        <p:spPr>
          <a:xfrm>
            <a:off x="2438400" y="2020962"/>
            <a:ext cx="3200400"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00" b="1">
                <a:solidFill>
                  <a:schemeClr val="dk1"/>
                </a:solidFill>
                <a:latin typeface="Century Gothic"/>
                <a:ea typeface="Century Gothic"/>
                <a:cs typeface="Century Gothic"/>
                <a:sym typeface="Century Gothic"/>
              </a:rPr>
              <a:t>SRS change</a:t>
            </a:r>
            <a:endParaRPr/>
          </a:p>
        </p:txBody>
      </p:sp>
      <p:pic>
        <p:nvPicPr>
          <p:cNvPr id="274" name="Google Shape;274;p20" descr="http://www.ourlord.com/img/icons/left-arrow-icon.png"/>
          <p:cNvPicPr preferRelativeResize="0"/>
          <p:nvPr/>
        </p:nvPicPr>
        <p:blipFill rotWithShape="1">
          <a:blip r:embed="rId3">
            <a:alphaModFix/>
          </a:blip>
          <a:srcRect/>
          <a:stretch/>
        </p:blipFill>
        <p:spPr>
          <a:xfrm rot="-4771533">
            <a:off x="4975282" y="1933678"/>
            <a:ext cx="1567303" cy="1252531"/>
          </a:xfrm>
          <a:prstGeom prst="rect">
            <a:avLst/>
          </a:prstGeom>
          <a:noFill/>
          <a:ln>
            <a:noFill/>
          </a:ln>
        </p:spPr>
      </p:pic>
      <p:sp>
        <p:nvSpPr>
          <p:cNvPr id="275" name="Google Shape;275;p20"/>
          <p:cNvSpPr txBox="1"/>
          <p:nvPr/>
        </p:nvSpPr>
        <p:spPr>
          <a:xfrm>
            <a:off x="5257800" y="3128918"/>
            <a:ext cx="4953000" cy="17081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00">
                <a:solidFill>
                  <a:schemeClr val="dk1"/>
                </a:solidFill>
                <a:latin typeface="Century Gothic"/>
                <a:ea typeface="Century Gothic"/>
                <a:cs typeface="Century Gothic"/>
                <a:sym typeface="Century Gothic"/>
              </a:rPr>
              <a:t>Spend time looking for components to change</a:t>
            </a:r>
            <a:endParaRPr/>
          </a:p>
        </p:txBody>
      </p:sp>
      <p:pic>
        <p:nvPicPr>
          <p:cNvPr id="276" name="Google Shape;276;p20" descr="http://www.ourlord.com/img/icons/left-arrow-icon.png"/>
          <p:cNvPicPr preferRelativeResize="0"/>
          <p:nvPr/>
        </p:nvPicPr>
        <p:blipFill rotWithShape="1">
          <a:blip r:embed="rId3">
            <a:alphaModFix/>
          </a:blip>
          <a:srcRect/>
          <a:stretch/>
        </p:blipFill>
        <p:spPr>
          <a:xfrm rot="3450867" flipH="1">
            <a:off x="4079243" y="4472345"/>
            <a:ext cx="1567303" cy="1252531"/>
          </a:xfrm>
          <a:prstGeom prst="rect">
            <a:avLst/>
          </a:prstGeom>
          <a:noFill/>
          <a:ln>
            <a:noFill/>
          </a:ln>
        </p:spPr>
      </p:pic>
      <p:sp>
        <p:nvSpPr>
          <p:cNvPr id="277" name="Google Shape;277;p20"/>
          <p:cNvSpPr txBox="1"/>
          <p:nvPr/>
        </p:nvSpPr>
        <p:spPr>
          <a:xfrm>
            <a:off x="5029200" y="5465058"/>
            <a:ext cx="3200400"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00">
                <a:solidFill>
                  <a:schemeClr val="dk1"/>
                </a:solidFill>
                <a:latin typeface="Century Gothic"/>
                <a:ea typeface="Century Gothic"/>
                <a:cs typeface="Century Gothic"/>
                <a:sym typeface="Century Gothic"/>
              </a:rPr>
              <a:t>Expensive </a:t>
            </a:r>
            <a:endParaRPr/>
          </a:p>
        </p:txBody>
      </p:sp>
      <p:pic>
        <p:nvPicPr>
          <p:cNvPr id="278" name="Google Shape;278;p20" descr="http://www.ourlord.com/img/icons/left-arrow-icon.png"/>
          <p:cNvPicPr preferRelativeResize="0"/>
          <p:nvPr/>
        </p:nvPicPr>
        <p:blipFill rotWithShape="1">
          <a:blip r:embed="rId3">
            <a:alphaModFix/>
          </a:blip>
          <a:srcRect/>
          <a:stretch/>
        </p:blipFill>
        <p:spPr>
          <a:xfrm rot="7951604" flipH="1">
            <a:off x="3852296" y="2934514"/>
            <a:ext cx="1567303" cy="1252531"/>
          </a:xfrm>
          <a:prstGeom prst="rect">
            <a:avLst/>
          </a:prstGeom>
          <a:noFill/>
          <a:ln>
            <a:noFill/>
          </a:ln>
        </p:spPr>
      </p:pic>
      <p:sp>
        <p:nvSpPr>
          <p:cNvPr id="279" name="Google Shape;279;p20"/>
          <p:cNvSpPr txBox="1"/>
          <p:nvPr/>
        </p:nvSpPr>
        <p:spPr>
          <a:xfrm>
            <a:off x="2907224" y="3733800"/>
            <a:ext cx="2198176"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00">
                <a:solidFill>
                  <a:schemeClr val="dk1"/>
                </a:solidFill>
                <a:latin typeface="Century Gothic"/>
                <a:ea typeface="Century Gothic"/>
                <a:cs typeface="Century Gothic"/>
                <a:sym typeface="Century Gothic"/>
              </a:rPr>
              <a:t>Risky</a:t>
            </a:r>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4"/>
                                        </p:tgtEl>
                                        <p:attrNameLst>
                                          <p:attrName>style.visibility</p:attrName>
                                        </p:attrNameLst>
                                      </p:cBhvr>
                                      <p:to>
                                        <p:strVal val="visible"/>
                                      </p:to>
                                    </p:set>
                                    <p:animEffect transition="in" filter="fade">
                                      <p:cBhvr>
                                        <p:cTn id="7" dur="500"/>
                                        <p:tgtEl>
                                          <p:spTgt spid="2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5"/>
                                        </p:tgtEl>
                                        <p:attrNameLst>
                                          <p:attrName>style.visibility</p:attrName>
                                        </p:attrNameLst>
                                      </p:cBhvr>
                                      <p:to>
                                        <p:strVal val="visible"/>
                                      </p:to>
                                    </p:set>
                                    <p:animEffect transition="in" filter="fade">
                                      <p:cBhvr>
                                        <p:cTn id="12" dur="500"/>
                                        <p:tgtEl>
                                          <p:spTgt spid="2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6"/>
                                        </p:tgtEl>
                                        <p:attrNameLst>
                                          <p:attrName>style.visibility</p:attrName>
                                        </p:attrNameLst>
                                      </p:cBhvr>
                                      <p:to>
                                        <p:strVal val="visible"/>
                                      </p:to>
                                    </p:set>
                                    <p:animEffect transition="in" filter="fade">
                                      <p:cBhvr>
                                        <p:cTn id="17" dur="500"/>
                                        <p:tgtEl>
                                          <p:spTgt spid="2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7"/>
                                        </p:tgtEl>
                                        <p:attrNameLst>
                                          <p:attrName>style.visibility</p:attrName>
                                        </p:attrNameLst>
                                      </p:cBhvr>
                                      <p:to>
                                        <p:strVal val="visible"/>
                                      </p:to>
                                    </p:set>
                                    <p:animEffect transition="in" filter="fade">
                                      <p:cBhvr>
                                        <p:cTn id="22" dur="500"/>
                                        <p:tgtEl>
                                          <p:spTgt spid="27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8"/>
                                        </p:tgtEl>
                                        <p:attrNameLst>
                                          <p:attrName>style.visibility</p:attrName>
                                        </p:attrNameLst>
                                      </p:cBhvr>
                                      <p:to>
                                        <p:strVal val="visible"/>
                                      </p:to>
                                    </p:set>
                                    <p:animEffect transition="in" filter="fade">
                                      <p:cBhvr>
                                        <p:cTn id="27" dur="500"/>
                                        <p:tgtEl>
                                          <p:spTgt spid="27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9"/>
                                        </p:tgtEl>
                                        <p:attrNameLst>
                                          <p:attrName>style.visibility</p:attrName>
                                        </p:attrNameLst>
                                      </p:cBhvr>
                                      <p:to>
                                        <p:strVal val="visible"/>
                                      </p:to>
                                    </p:set>
                                    <p:animEffect transition="in" filter="fade">
                                      <p:cBhvr>
                                        <p:cTn id="32" dur="5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2895600" y="3048001"/>
            <a:ext cx="7543800" cy="1362075"/>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003300"/>
              </a:buClr>
              <a:buSzPts val="4000"/>
              <a:buFont typeface="Calibri"/>
              <a:buNone/>
            </a:pPr>
            <a:r>
              <a:rPr lang="en-US"/>
              <a:t>Aspects, Join Points, and Pointcuts</a:t>
            </a:r>
            <a:endParaRPr/>
          </a:p>
        </p:txBody>
      </p:sp>
    </p:spTree>
  </p:cSld>
  <p:clrMapOvr>
    <a:masterClrMapping/>
  </p:clrMapOvr>
  <p:transition spd="slow">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2"/>
          <p:cNvSpPr txBox="1">
            <a:spLocks noGrp="1"/>
          </p:cNvSpPr>
          <p:nvPr>
            <p:ph type="title"/>
          </p:nvPr>
        </p:nvSpPr>
        <p:spPr>
          <a:xfrm>
            <a:off x="1016000" y="274638"/>
            <a:ext cx="1076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Aspects, Join Points, and Pointcuts</a:t>
            </a:r>
            <a:endParaRPr/>
          </a:p>
        </p:txBody>
      </p:sp>
      <p:sp>
        <p:nvSpPr>
          <p:cNvPr id="291" name="Google Shape;291;p22"/>
          <p:cNvSpPr txBox="1"/>
          <p:nvPr/>
        </p:nvSpPr>
        <p:spPr>
          <a:xfrm>
            <a:off x="2438400" y="2020962"/>
            <a:ext cx="2085964"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00" b="1">
                <a:solidFill>
                  <a:schemeClr val="dk1"/>
                </a:solidFill>
                <a:latin typeface="Century Gothic"/>
                <a:ea typeface="Century Gothic"/>
                <a:cs typeface="Century Gothic"/>
                <a:sym typeface="Century Gothic"/>
              </a:rPr>
              <a:t>Advice</a:t>
            </a:r>
            <a:endParaRPr/>
          </a:p>
        </p:txBody>
      </p:sp>
      <p:sp>
        <p:nvSpPr>
          <p:cNvPr id="292" name="Google Shape;292;p22"/>
          <p:cNvSpPr txBox="1"/>
          <p:nvPr/>
        </p:nvSpPr>
        <p:spPr>
          <a:xfrm>
            <a:off x="4681550" y="2000240"/>
            <a:ext cx="5557854"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00">
                <a:solidFill>
                  <a:schemeClr val="dk1"/>
                </a:solidFill>
                <a:latin typeface="Century Gothic"/>
                <a:ea typeface="Century Gothic"/>
                <a:cs typeface="Century Gothic"/>
                <a:sym typeface="Century Gothic"/>
              </a:rPr>
              <a:t>- Code</a:t>
            </a:r>
            <a:endParaRPr/>
          </a:p>
        </p:txBody>
      </p:sp>
      <p:sp>
        <p:nvSpPr>
          <p:cNvPr id="293" name="Google Shape;293;p22"/>
          <p:cNvSpPr txBox="1"/>
          <p:nvPr/>
        </p:nvSpPr>
        <p:spPr>
          <a:xfrm>
            <a:off x="2438400" y="2726620"/>
            <a:ext cx="2085964"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00" b="1">
                <a:solidFill>
                  <a:schemeClr val="dk1"/>
                </a:solidFill>
                <a:latin typeface="Century Gothic"/>
                <a:ea typeface="Century Gothic"/>
                <a:cs typeface="Century Gothic"/>
                <a:sym typeface="Century Gothic"/>
              </a:rPr>
              <a:t>Aspect</a:t>
            </a:r>
            <a:endParaRPr/>
          </a:p>
        </p:txBody>
      </p:sp>
      <p:sp>
        <p:nvSpPr>
          <p:cNvPr id="294" name="Google Shape;294;p22"/>
          <p:cNvSpPr txBox="1"/>
          <p:nvPr/>
        </p:nvSpPr>
        <p:spPr>
          <a:xfrm>
            <a:off x="4681550" y="2705898"/>
            <a:ext cx="5557854" cy="1708160"/>
          </a:xfrm>
          <a:prstGeom prst="rect">
            <a:avLst/>
          </a:prstGeom>
          <a:noFill/>
          <a:ln>
            <a:noFill/>
          </a:ln>
        </p:spPr>
        <p:txBody>
          <a:bodyPr spcFirstLastPara="1" wrap="square" lIns="91425" tIns="45700" rIns="91425" bIns="45700" anchor="t" anchorCtr="0">
            <a:spAutoFit/>
          </a:bodyPr>
          <a:lstStyle/>
          <a:p>
            <a:pPr marL="261938" marR="0" lvl="0" indent="-261938" algn="l" rtl="0">
              <a:spcBef>
                <a:spcPts val="0"/>
              </a:spcBef>
              <a:spcAft>
                <a:spcPts val="0"/>
              </a:spcAft>
              <a:buNone/>
            </a:pPr>
            <a:r>
              <a:rPr lang="en-US" sz="3500">
                <a:solidFill>
                  <a:schemeClr val="dk1"/>
                </a:solidFill>
                <a:latin typeface="Century Gothic"/>
                <a:ea typeface="Century Gothic"/>
                <a:cs typeface="Century Gothic"/>
                <a:sym typeface="Century Gothic"/>
              </a:rPr>
              <a:t>- Define concern, pointcut &amp; advice associate with concern</a:t>
            </a:r>
            <a:endParaRPr/>
          </a:p>
        </p:txBody>
      </p:sp>
      <p:sp>
        <p:nvSpPr>
          <p:cNvPr id="295" name="Google Shape;295;p22"/>
          <p:cNvSpPr txBox="1"/>
          <p:nvPr/>
        </p:nvSpPr>
        <p:spPr>
          <a:xfrm>
            <a:off x="2438400" y="4584008"/>
            <a:ext cx="2228840"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00" b="1">
                <a:solidFill>
                  <a:schemeClr val="dk1"/>
                </a:solidFill>
                <a:latin typeface="Century Gothic"/>
                <a:ea typeface="Century Gothic"/>
                <a:cs typeface="Century Gothic"/>
                <a:sym typeface="Century Gothic"/>
              </a:rPr>
              <a:t>Join Point</a:t>
            </a:r>
            <a:endParaRPr/>
          </a:p>
        </p:txBody>
      </p:sp>
      <p:sp>
        <p:nvSpPr>
          <p:cNvPr id="296" name="Google Shape;296;p22"/>
          <p:cNvSpPr txBox="1"/>
          <p:nvPr/>
        </p:nvSpPr>
        <p:spPr>
          <a:xfrm>
            <a:off x="4681550" y="4563286"/>
            <a:ext cx="5557854"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00">
                <a:solidFill>
                  <a:schemeClr val="dk1"/>
                </a:solidFill>
                <a:latin typeface="Century Gothic"/>
                <a:ea typeface="Century Gothic"/>
                <a:cs typeface="Century Gothic"/>
                <a:sym typeface="Century Gothic"/>
              </a:rPr>
              <a:t>- Event</a:t>
            </a:r>
            <a:endParaRPr/>
          </a:p>
        </p:txBody>
      </p:sp>
      <p:sp>
        <p:nvSpPr>
          <p:cNvPr id="297" name="Google Shape;297;p22"/>
          <p:cNvSpPr txBox="1"/>
          <p:nvPr/>
        </p:nvSpPr>
        <p:spPr>
          <a:xfrm>
            <a:off x="2438400" y="5298388"/>
            <a:ext cx="2085964"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00" b="1">
                <a:solidFill>
                  <a:schemeClr val="dk1"/>
                </a:solidFill>
                <a:latin typeface="Century Gothic"/>
                <a:ea typeface="Century Gothic"/>
                <a:cs typeface="Century Gothic"/>
                <a:sym typeface="Century Gothic"/>
              </a:rPr>
              <a:t>Pointcut</a:t>
            </a:r>
            <a:endParaRPr sz="3500" b="1">
              <a:solidFill>
                <a:schemeClr val="dk1"/>
              </a:solidFill>
              <a:latin typeface="Century Gothic"/>
              <a:ea typeface="Century Gothic"/>
              <a:cs typeface="Century Gothic"/>
              <a:sym typeface="Century Gothic"/>
            </a:endParaRPr>
          </a:p>
        </p:txBody>
      </p:sp>
      <p:sp>
        <p:nvSpPr>
          <p:cNvPr id="298" name="Google Shape;298;p22"/>
          <p:cNvSpPr txBox="1"/>
          <p:nvPr/>
        </p:nvSpPr>
        <p:spPr>
          <a:xfrm>
            <a:off x="4681550" y="5277667"/>
            <a:ext cx="5557854" cy="1169551"/>
          </a:xfrm>
          <a:prstGeom prst="rect">
            <a:avLst/>
          </a:prstGeom>
          <a:noFill/>
          <a:ln>
            <a:noFill/>
          </a:ln>
        </p:spPr>
        <p:txBody>
          <a:bodyPr spcFirstLastPara="1" wrap="square" lIns="91425" tIns="45700" rIns="91425" bIns="45700" anchor="t" anchorCtr="0">
            <a:spAutoFit/>
          </a:bodyPr>
          <a:lstStyle/>
          <a:p>
            <a:pPr marL="261938" marR="0" lvl="0" indent="-261938" algn="l" rtl="0">
              <a:spcBef>
                <a:spcPts val="0"/>
              </a:spcBef>
              <a:spcAft>
                <a:spcPts val="0"/>
              </a:spcAft>
              <a:buNone/>
            </a:pPr>
            <a:r>
              <a:rPr lang="en-US" sz="3500">
                <a:solidFill>
                  <a:schemeClr val="dk1"/>
                </a:solidFill>
                <a:latin typeface="Century Gothic"/>
                <a:ea typeface="Century Gothic"/>
                <a:cs typeface="Century Gothic"/>
                <a:sym typeface="Century Gothic"/>
              </a:rPr>
              <a:t>- Statement defines join point</a:t>
            </a:r>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1"/>
                                        </p:tgtEl>
                                        <p:attrNameLst>
                                          <p:attrName>style.visibility</p:attrName>
                                        </p:attrNameLst>
                                      </p:cBhvr>
                                      <p:to>
                                        <p:strVal val="visible"/>
                                      </p:to>
                                    </p:set>
                                    <p:animEffect transition="in" filter="fade">
                                      <p:cBhvr>
                                        <p:cTn id="7" dur="80"/>
                                        <p:tgtEl>
                                          <p:spTgt spid="291"/>
                                        </p:tgtEl>
                                      </p:cBhvr>
                                    </p:animEffect>
                                  </p:childTnLst>
                                </p:cTn>
                              </p:par>
                              <p:par>
                                <p:cTn id="8" presetID="10" presetClass="entr" presetSubtype="0" fill="hold" nodeType="withEffect">
                                  <p:stCondLst>
                                    <p:cond delay="0"/>
                                  </p:stCondLst>
                                  <p:childTnLst>
                                    <p:set>
                                      <p:cBhvr>
                                        <p:cTn id="9" dur="1" fill="hold">
                                          <p:stCondLst>
                                            <p:cond delay="0"/>
                                          </p:stCondLst>
                                        </p:cTn>
                                        <p:tgtEl>
                                          <p:spTgt spid="292"/>
                                        </p:tgtEl>
                                        <p:attrNameLst>
                                          <p:attrName>style.visibility</p:attrName>
                                        </p:attrNameLst>
                                      </p:cBhvr>
                                      <p:to>
                                        <p:strVal val="visible"/>
                                      </p:to>
                                    </p:set>
                                    <p:animEffect transition="in" filter="fade">
                                      <p:cBhvr>
                                        <p:cTn id="10" dur="80"/>
                                        <p:tgtEl>
                                          <p:spTgt spid="29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93"/>
                                        </p:tgtEl>
                                        <p:attrNameLst>
                                          <p:attrName>style.visibility</p:attrName>
                                        </p:attrNameLst>
                                      </p:cBhvr>
                                      <p:to>
                                        <p:strVal val="visible"/>
                                      </p:to>
                                    </p:set>
                                    <p:animEffect transition="in" filter="fade">
                                      <p:cBhvr>
                                        <p:cTn id="15" dur="80"/>
                                        <p:tgtEl>
                                          <p:spTgt spid="293"/>
                                        </p:tgtEl>
                                      </p:cBhvr>
                                    </p:animEffect>
                                  </p:childTnLst>
                                </p:cTn>
                              </p:par>
                              <p:par>
                                <p:cTn id="16" presetID="10" presetClass="entr" presetSubtype="0" fill="hold" nodeType="withEffect">
                                  <p:stCondLst>
                                    <p:cond delay="0"/>
                                  </p:stCondLst>
                                  <p:childTnLst>
                                    <p:set>
                                      <p:cBhvr>
                                        <p:cTn id="17" dur="1" fill="hold">
                                          <p:stCondLst>
                                            <p:cond delay="0"/>
                                          </p:stCondLst>
                                        </p:cTn>
                                        <p:tgtEl>
                                          <p:spTgt spid="294"/>
                                        </p:tgtEl>
                                        <p:attrNameLst>
                                          <p:attrName>style.visibility</p:attrName>
                                        </p:attrNameLst>
                                      </p:cBhvr>
                                      <p:to>
                                        <p:strVal val="visible"/>
                                      </p:to>
                                    </p:set>
                                    <p:animEffect transition="in" filter="fade">
                                      <p:cBhvr>
                                        <p:cTn id="18" dur="80"/>
                                        <p:tgtEl>
                                          <p:spTgt spid="29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95"/>
                                        </p:tgtEl>
                                        <p:attrNameLst>
                                          <p:attrName>style.visibility</p:attrName>
                                        </p:attrNameLst>
                                      </p:cBhvr>
                                      <p:to>
                                        <p:strVal val="visible"/>
                                      </p:to>
                                    </p:set>
                                    <p:animEffect transition="in" filter="fade">
                                      <p:cBhvr>
                                        <p:cTn id="23" dur="80"/>
                                        <p:tgtEl>
                                          <p:spTgt spid="295"/>
                                        </p:tgtEl>
                                      </p:cBhvr>
                                    </p:animEffect>
                                  </p:childTnLst>
                                </p:cTn>
                              </p:par>
                              <p:par>
                                <p:cTn id="24" presetID="10" presetClass="entr" presetSubtype="0" fill="hold" nodeType="withEffect">
                                  <p:stCondLst>
                                    <p:cond delay="0"/>
                                  </p:stCondLst>
                                  <p:childTnLst>
                                    <p:set>
                                      <p:cBhvr>
                                        <p:cTn id="25" dur="1" fill="hold">
                                          <p:stCondLst>
                                            <p:cond delay="0"/>
                                          </p:stCondLst>
                                        </p:cTn>
                                        <p:tgtEl>
                                          <p:spTgt spid="296"/>
                                        </p:tgtEl>
                                        <p:attrNameLst>
                                          <p:attrName>style.visibility</p:attrName>
                                        </p:attrNameLst>
                                      </p:cBhvr>
                                      <p:to>
                                        <p:strVal val="visible"/>
                                      </p:to>
                                    </p:set>
                                    <p:animEffect transition="in" filter="fade">
                                      <p:cBhvr>
                                        <p:cTn id="26" dur="80"/>
                                        <p:tgtEl>
                                          <p:spTgt spid="29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97"/>
                                        </p:tgtEl>
                                        <p:attrNameLst>
                                          <p:attrName>style.visibility</p:attrName>
                                        </p:attrNameLst>
                                      </p:cBhvr>
                                      <p:to>
                                        <p:strVal val="visible"/>
                                      </p:to>
                                    </p:set>
                                    <p:animEffect transition="in" filter="fade">
                                      <p:cBhvr>
                                        <p:cTn id="31" dur="80"/>
                                        <p:tgtEl>
                                          <p:spTgt spid="297"/>
                                        </p:tgtEl>
                                      </p:cBhvr>
                                    </p:animEffect>
                                  </p:childTnLst>
                                </p:cTn>
                              </p:par>
                              <p:par>
                                <p:cTn id="32" presetID="10" presetClass="entr" presetSubtype="0" fill="hold" nodeType="withEffect">
                                  <p:stCondLst>
                                    <p:cond delay="0"/>
                                  </p:stCondLst>
                                  <p:childTnLst>
                                    <p:set>
                                      <p:cBhvr>
                                        <p:cTn id="33" dur="1" fill="hold">
                                          <p:stCondLst>
                                            <p:cond delay="0"/>
                                          </p:stCondLst>
                                        </p:cTn>
                                        <p:tgtEl>
                                          <p:spTgt spid="298"/>
                                        </p:tgtEl>
                                        <p:attrNameLst>
                                          <p:attrName>style.visibility</p:attrName>
                                        </p:attrNameLst>
                                      </p:cBhvr>
                                      <p:to>
                                        <p:strVal val="visible"/>
                                      </p:to>
                                    </p:set>
                                    <p:animEffect transition="in" filter="fade">
                                      <p:cBhvr>
                                        <p:cTn id="34" dur="80"/>
                                        <p:tgtEl>
                                          <p:spTgt spid="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016000" y="274638"/>
            <a:ext cx="1076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Aspects, Join Points, and Pointcuts</a:t>
            </a:r>
            <a:endParaRPr/>
          </a:p>
        </p:txBody>
      </p:sp>
      <p:sp>
        <p:nvSpPr>
          <p:cNvPr id="305" name="Google Shape;305;p23"/>
          <p:cNvSpPr txBox="1"/>
          <p:nvPr/>
        </p:nvSpPr>
        <p:spPr>
          <a:xfrm>
            <a:off x="2438400" y="2020963"/>
            <a:ext cx="3086096" cy="116955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00" b="1">
                <a:solidFill>
                  <a:schemeClr val="dk1"/>
                </a:solidFill>
                <a:latin typeface="Century Gothic"/>
                <a:ea typeface="Century Gothic"/>
                <a:cs typeface="Century Gothic"/>
                <a:sym typeface="Century Gothic"/>
              </a:rPr>
              <a:t>Join Point Model</a:t>
            </a:r>
            <a:endParaRPr/>
          </a:p>
        </p:txBody>
      </p:sp>
      <p:sp>
        <p:nvSpPr>
          <p:cNvPr id="306" name="Google Shape;306;p23"/>
          <p:cNvSpPr txBox="1"/>
          <p:nvPr/>
        </p:nvSpPr>
        <p:spPr>
          <a:xfrm>
            <a:off x="4681550" y="2000240"/>
            <a:ext cx="5557854"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00">
                <a:solidFill>
                  <a:schemeClr val="dk1"/>
                </a:solidFill>
                <a:latin typeface="Century Gothic"/>
                <a:ea typeface="Century Gothic"/>
                <a:cs typeface="Century Gothic"/>
                <a:sym typeface="Century Gothic"/>
              </a:rPr>
              <a:t>- A set of events</a:t>
            </a:r>
            <a:endParaRPr/>
          </a:p>
        </p:txBody>
      </p:sp>
      <p:sp>
        <p:nvSpPr>
          <p:cNvPr id="307" name="Google Shape;307;p23"/>
          <p:cNvSpPr txBox="1"/>
          <p:nvPr/>
        </p:nvSpPr>
        <p:spPr>
          <a:xfrm>
            <a:off x="2438400" y="3806912"/>
            <a:ext cx="2085964"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00" b="1">
                <a:solidFill>
                  <a:schemeClr val="dk1"/>
                </a:solidFill>
                <a:latin typeface="Century Gothic"/>
                <a:ea typeface="Century Gothic"/>
                <a:cs typeface="Century Gothic"/>
                <a:sym typeface="Century Gothic"/>
              </a:rPr>
              <a:t>Weaving</a:t>
            </a:r>
            <a:endParaRPr/>
          </a:p>
        </p:txBody>
      </p:sp>
      <p:sp>
        <p:nvSpPr>
          <p:cNvPr id="308" name="Google Shape;308;p23"/>
          <p:cNvSpPr txBox="1"/>
          <p:nvPr/>
        </p:nvSpPr>
        <p:spPr>
          <a:xfrm>
            <a:off x="4681550" y="3786190"/>
            <a:ext cx="5557854" cy="2308324"/>
          </a:xfrm>
          <a:prstGeom prst="rect">
            <a:avLst/>
          </a:prstGeom>
          <a:noFill/>
          <a:ln>
            <a:noFill/>
          </a:ln>
        </p:spPr>
        <p:txBody>
          <a:bodyPr spcFirstLastPara="1" wrap="square" lIns="91425" tIns="45700" rIns="91425" bIns="45700" anchor="t" anchorCtr="0">
            <a:spAutoFit/>
          </a:bodyPr>
          <a:lstStyle/>
          <a:p>
            <a:pPr marL="261938" marR="0" lvl="0" indent="-261938" algn="l" rtl="0">
              <a:spcBef>
                <a:spcPts val="0"/>
              </a:spcBef>
              <a:spcAft>
                <a:spcPts val="0"/>
              </a:spcAft>
              <a:buNone/>
            </a:pPr>
            <a:r>
              <a:rPr lang="en-US" sz="3500">
                <a:solidFill>
                  <a:schemeClr val="dk1"/>
                </a:solidFill>
                <a:latin typeface="Century Gothic"/>
                <a:ea typeface="Century Gothic"/>
                <a:cs typeface="Century Gothic"/>
                <a:sym typeface="Century Gothic"/>
              </a:rPr>
              <a:t>- Incorporation of advice code at the specified join points by an aspect weaver</a:t>
            </a:r>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fade">
                                      <p:cBhvr>
                                        <p:cTn id="7" dur="80"/>
                                        <p:tgtEl>
                                          <p:spTgt spid="305"/>
                                        </p:tgtEl>
                                      </p:cBhvr>
                                    </p:animEffect>
                                  </p:childTnLst>
                                </p:cTn>
                              </p:par>
                              <p:par>
                                <p:cTn id="8" presetID="10" presetClass="entr" presetSubtype="0" fill="hold" nodeType="withEffect">
                                  <p:stCondLst>
                                    <p:cond delay="0"/>
                                  </p:stCondLst>
                                  <p:childTnLst>
                                    <p:set>
                                      <p:cBhvr>
                                        <p:cTn id="9" dur="1" fill="hold">
                                          <p:stCondLst>
                                            <p:cond delay="0"/>
                                          </p:stCondLst>
                                        </p:cTn>
                                        <p:tgtEl>
                                          <p:spTgt spid="306"/>
                                        </p:tgtEl>
                                        <p:attrNameLst>
                                          <p:attrName>style.visibility</p:attrName>
                                        </p:attrNameLst>
                                      </p:cBhvr>
                                      <p:to>
                                        <p:strVal val="visible"/>
                                      </p:to>
                                    </p:set>
                                    <p:animEffect transition="in" filter="fade">
                                      <p:cBhvr>
                                        <p:cTn id="10" dur="80"/>
                                        <p:tgtEl>
                                          <p:spTgt spid="30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7"/>
                                        </p:tgtEl>
                                        <p:attrNameLst>
                                          <p:attrName>style.visibility</p:attrName>
                                        </p:attrNameLst>
                                      </p:cBhvr>
                                      <p:to>
                                        <p:strVal val="visible"/>
                                      </p:to>
                                    </p:set>
                                    <p:animEffect transition="in" filter="fade">
                                      <p:cBhvr>
                                        <p:cTn id="15" dur="80"/>
                                        <p:tgtEl>
                                          <p:spTgt spid="307"/>
                                        </p:tgtEl>
                                      </p:cBhvr>
                                    </p:animEffect>
                                  </p:childTnLst>
                                </p:cTn>
                              </p:par>
                              <p:par>
                                <p:cTn id="16" presetID="10" presetClass="entr" presetSubtype="0" fill="hold" nodeType="withEffect">
                                  <p:stCondLst>
                                    <p:cond delay="0"/>
                                  </p:stCondLst>
                                  <p:childTnLst>
                                    <p:set>
                                      <p:cBhvr>
                                        <p:cTn id="17" dur="1" fill="hold">
                                          <p:stCondLst>
                                            <p:cond delay="0"/>
                                          </p:stCondLst>
                                        </p:cTn>
                                        <p:tgtEl>
                                          <p:spTgt spid="308"/>
                                        </p:tgtEl>
                                        <p:attrNameLst>
                                          <p:attrName>style.visibility</p:attrName>
                                        </p:attrNameLst>
                                      </p:cBhvr>
                                      <p:to>
                                        <p:strVal val="visible"/>
                                      </p:to>
                                    </p:set>
                                    <p:animEffect transition="in" filter="fade">
                                      <p:cBhvr>
                                        <p:cTn id="18" dur="80"/>
                                        <p:tgtEl>
                                          <p:spTgt spid="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4"/>
          <p:cNvSpPr txBox="1">
            <a:spLocks noGrp="1"/>
          </p:cNvSpPr>
          <p:nvPr>
            <p:ph type="title"/>
          </p:nvPr>
        </p:nvSpPr>
        <p:spPr>
          <a:xfrm>
            <a:off x="1016000" y="274638"/>
            <a:ext cx="1076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Aspects, Join Points, and Pointcuts</a:t>
            </a:r>
            <a:endParaRPr/>
          </a:p>
        </p:txBody>
      </p:sp>
      <p:sp>
        <p:nvSpPr>
          <p:cNvPr id="314" name="Google Shape;314;p24"/>
          <p:cNvSpPr txBox="1"/>
          <p:nvPr/>
        </p:nvSpPr>
        <p:spPr>
          <a:xfrm>
            <a:off x="1016000" y="1530002"/>
            <a:ext cx="9544496" cy="5256584"/>
          </a:xfrm>
          <a:prstGeom prst="rect">
            <a:avLst/>
          </a:prstGeom>
          <a:gradFill>
            <a:gsLst>
              <a:gs pos="0">
                <a:srgbClr val="9FC3FF"/>
              </a:gs>
              <a:gs pos="35000">
                <a:srgbClr val="BDD5FF"/>
              </a:gs>
              <a:gs pos="100000">
                <a:srgbClr val="E4EEFF"/>
              </a:gs>
            </a:gsLst>
            <a:lin ang="16200000" scaled="0"/>
          </a:gradFill>
          <a:ln w="9525" cap="flat" cmpd="sng">
            <a:solidFill>
              <a:srgbClr val="4A7DBA"/>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342900" marR="0" lvl="0" indent="-342900" algn="l" rtl="0">
              <a:spcBef>
                <a:spcPts val="0"/>
              </a:spcBef>
              <a:spcAft>
                <a:spcPts val="0"/>
              </a:spcAft>
              <a:buNone/>
            </a:pPr>
            <a:r>
              <a:rPr lang="en-US" sz="1600" b="1">
                <a:solidFill>
                  <a:srgbClr val="C00000"/>
                </a:solidFill>
                <a:latin typeface="Century Gothic"/>
                <a:ea typeface="Century Gothic"/>
                <a:cs typeface="Century Gothic"/>
                <a:sym typeface="Century Gothic"/>
              </a:rPr>
              <a:t>aspect</a:t>
            </a:r>
            <a:r>
              <a:rPr lang="en-US" sz="1600">
                <a:solidFill>
                  <a:schemeClr val="dk1"/>
                </a:solidFill>
                <a:latin typeface="Century Gothic"/>
                <a:ea typeface="Century Gothic"/>
                <a:cs typeface="Century Gothic"/>
                <a:sym typeface="Century Gothic"/>
              </a:rPr>
              <a:t> authentication</a:t>
            </a:r>
            <a:endParaRPr/>
          </a:p>
          <a:p>
            <a:pPr marL="342900" marR="0" lvl="0" indent="-342900" algn="l" rtl="0">
              <a:spcBef>
                <a:spcPts val="320"/>
              </a:spcBef>
              <a:spcAft>
                <a:spcPts val="0"/>
              </a:spcAft>
              <a:buNone/>
            </a:pPr>
            <a:r>
              <a:rPr lang="en-US" sz="1600">
                <a:solidFill>
                  <a:schemeClr val="dk1"/>
                </a:solidFill>
                <a:latin typeface="Century Gothic"/>
                <a:ea typeface="Century Gothic"/>
                <a:cs typeface="Century Gothic"/>
                <a:sym typeface="Century Gothic"/>
              </a:rPr>
              <a:t>{</a:t>
            </a:r>
            <a:endParaRPr/>
          </a:p>
          <a:p>
            <a:pPr marL="342900" marR="0" lvl="0" indent="-342900" algn="l" rtl="0">
              <a:spcBef>
                <a:spcPts val="320"/>
              </a:spcBef>
              <a:spcAft>
                <a:spcPts val="0"/>
              </a:spcAft>
              <a:buNone/>
            </a:pPr>
            <a:r>
              <a:rPr lang="en-US" sz="1600">
                <a:solidFill>
                  <a:schemeClr val="dk1"/>
                </a:solidFill>
                <a:latin typeface="Century Gothic"/>
                <a:ea typeface="Century Gothic"/>
                <a:cs typeface="Century Gothic"/>
                <a:sym typeface="Century Gothic"/>
              </a:rPr>
              <a:t>	before: call(public void update*(…)//this is a </a:t>
            </a:r>
            <a:r>
              <a:rPr lang="en-US" sz="1600" b="1">
                <a:solidFill>
                  <a:srgbClr val="C00000"/>
                </a:solidFill>
                <a:latin typeface="Century Gothic"/>
                <a:ea typeface="Century Gothic"/>
                <a:cs typeface="Century Gothic"/>
                <a:sym typeface="Century Gothic"/>
              </a:rPr>
              <a:t>pointcut</a:t>
            </a:r>
            <a:endParaRPr sz="1600" b="1">
              <a:solidFill>
                <a:srgbClr val="C00000"/>
              </a:solidFill>
              <a:latin typeface="Century Gothic"/>
              <a:ea typeface="Century Gothic"/>
              <a:cs typeface="Century Gothic"/>
              <a:sym typeface="Century Gothic"/>
            </a:endParaRPr>
          </a:p>
          <a:p>
            <a:pPr marL="342900" marR="0" lvl="0" indent="-342900" algn="l" rtl="0">
              <a:spcBef>
                <a:spcPts val="320"/>
              </a:spcBef>
              <a:spcAft>
                <a:spcPts val="0"/>
              </a:spcAft>
              <a:buNone/>
            </a:pPr>
            <a:r>
              <a:rPr lang="en-US" sz="1600">
                <a:solidFill>
                  <a:schemeClr val="dk1"/>
                </a:solidFill>
                <a:latin typeface="Century Gothic"/>
                <a:ea typeface="Century Gothic"/>
                <a:cs typeface="Century Gothic"/>
                <a:sym typeface="Century Gothic"/>
              </a:rPr>
              <a:t>	{</a:t>
            </a:r>
            <a:endParaRPr/>
          </a:p>
          <a:p>
            <a:pPr marL="342900" marR="0" lvl="0" indent="-342900" algn="l" rtl="0">
              <a:spcBef>
                <a:spcPts val="320"/>
              </a:spcBef>
              <a:spcAft>
                <a:spcPts val="0"/>
              </a:spcAft>
              <a:buNone/>
            </a:pPr>
            <a:r>
              <a:rPr lang="en-US" sz="1600">
                <a:solidFill>
                  <a:schemeClr val="dk1"/>
                </a:solidFill>
                <a:latin typeface="Century Gothic"/>
                <a:ea typeface="Century Gothic"/>
                <a:cs typeface="Century Gothic"/>
                <a:sym typeface="Century Gothic"/>
              </a:rPr>
              <a:t>		//this is the </a:t>
            </a:r>
            <a:r>
              <a:rPr lang="en-US" sz="1600" b="1">
                <a:solidFill>
                  <a:srgbClr val="C00000"/>
                </a:solidFill>
                <a:latin typeface="Century Gothic"/>
                <a:ea typeface="Century Gothic"/>
                <a:cs typeface="Century Gothic"/>
                <a:sym typeface="Century Gothic"/>
              </a:rPr>
              <a:t>advice</a:t>
            </a:r>
            <a:r>
              <a:rPr lang="en-US" sz="1600">
                <a:solidFill>
                  <a:schemeClr val="dk1"/>
                </a:solidFill>
                <a:latin typeface="Century Gothic"/>
                <a:ea typeface="Century Gothic"/>
                <a:cs typeface="Century Gothic"/>
                <a:sym typeface="Century Gothic"/>
              </a:rPr>
              <a:t> that should be executed when woven into executing sys 	</a:t>
            </a:r>
            <a:endParaRPr sz="1600">
              <a:solidFill>
                <a:schemeClr val="dk1"/>
              </a:solidFill>
              <a:latin typeface="Century Gothic"/>
              <a:ea typeface="Century Gothic"/>
              <a:cs typeface="Century Gothic"/>
              <a:sym typeface="Century Gothic"/>
            </a:endParaRPr>
          </a:p>
          <a:p>
            <a:pPr marL="342900" marR="0" lvl="0" indent="-342900" algn="l" rtl="0">
              <a:spcBef>
                <a:spcPts val="320"/>
              </a:spcBef>
              <a:spcAft>
                <a:spcPts val="0"/>
              </a:spcAft>
              <a:buNone/>
            </a:pPr>
            <a:r>
              <a:rPr lang="en-US" sz="1600">
                <a:solidFill>
                  <a:schemeClr val="dk1"/>
                </a:solidFill>
                <a:latin typeface="Century Gothic"/>
                <a:ea typeface="Century Gothic"/>
                <a:cs typeface="Century Gothic"/>
                <a:sym typeface="Century Gothic"/>
              </a:rPr>
              <a:t>		int tries = 0;</a:t>
            </a:r>
            <a:endParaRPr/>
          </a:p>
          <a:p>
            <a:pPr marL="342900" marR="0" lvl="0" indent="-342900" algn="l" rtl="0">
              <a:spcBef>
                <a:spcPts val="320"/>
              </a:spcBef>
              <a:spcAft>
                <a:spcPts val="0"/>
              </a:spcAft>
              <a:buNone/>
            </a:pPr>
            <a:r>
              <a:rPr lang="en-US" sz="1600">
                <a:solidFill>
                  <a:schemeClr val="dk1"/>
                </a:solidFill>
                <a:latin typeface="Century Gothic"/>
                <a:ea typeface="Century Gothic"/>
                <a:cs typeface="Century Gothic"/>
                <a:sym typeface="Century Gothic"/>
              </a:rPr>
              <a:t>		string userPassword = Password.Get (tries);</a:t>
            </a:r>
            <a:endParaRPr/>
          </a:p>
          <a:p>
            <a:pPr marL="342900" marR="0" lvl="0" indent="-342900" algn="l" rtl="0">
              <a:spcBef>
                <a:spcPts val="320"/>
              </a:spcBef>
              <a:spcAft>
                <a:spcPts val="0"/>
              </a:spcAft>
              <a:buNone/>
            </a:pPr>
            <a:r>
              <a:rPr lang="en-US" sz="1600">
                <a:solidFill>
                  <a:schemeClr val="dk1"/>
                </a:solidFill>
                <a:latin typeface="Century Gothic"/>
                <a:ea typeface="Century Gothic"/>
                <a:cs typeface="Century Gothic"/>
                <a:sym typeface="Century Gothic"/>
              </a:rPr>
              <a:t>		while (tries &lt; 3 &amp;&amp; userPassword != thisuser.password() )</a:t>
            </a:r>
            <a:endParaRPr/>
          </a:p>
          <a:p>
            <a:pPr marL="342900" marR="0" lvl="0" indent="-342900" algn="l" rtl="0">
              <a:spcBef>
                <a:spcPts val="320"/>
              </a:spcBef>
              <a:spcAft>
                <a:spcPts val="0"/>
              </a:spcAft>
              <a:buNone/>
            </a:pPr>
            <a:r>
              <a:rPr lang="en-US" sz="1600">
                <a:solidFill>
                  <a:schemeClr val="dk1"/>
                </a:solidFill>
                <a:latin typeface="Century Gothic"/>
                <a:ea typeface="Century Gothic"/>
                <a:cs typeface="Century Gothic"/>
                <a:sym typeface="Century Gothic"/>
              </a:rPr>
              <a:t>		{</a:t>
            </a:r>
            <a:endParaRPr/>
          </a:p>
          <a:p>
            <a:pPr marL="342900" marR="0" lvl="0" indent="-342900" algn="l" rtl="0">
              <a:spcBef>
                <a:spcPts val="320"/>
              </a:spcBef>
              <a:spcAft>
                <a:spcPts val="0"/>
              </a:spcAft>
              <a:buNone/>
            </a:pPr>
            <a:r>
              <a:rPr lang="en-US" sz="1600">
                <a:solidFill>
                  <a:schemeClr val="dk1"/>
                </a:solidFill>
                <a:latin typeface="Century Gothic"/>
                <a:ea typeface="Century Gothic"/>
                <a:cs typeface="Century Gothic"/>
                <a:sym typeface="Century Gothic"/>
              </a:rPr>
              <a:t>			//allow 3 tries to get the password right</a:t>
            </a:r>
            <a:endParaRPr/>
          </a:p>
          <a:p>
            <a:pPr marL="342900" marR="0" lvl="0" indent="-342900" algn="l" rtl="0">
              <a:spcBef>
                <a:spcPts val="320"/>
              </a:spcBef>
              <a:spcAft>
                <a:spcPts val="0"/>
              </a:spcAft>
              <a:buNone/>
            </a:pPr>
            <a:r>
              <a:rPr lang="en-US" sz="1600">
                <a:solidFill>
                  <a:schemeClr val="dk1"/>
                </a:solidFill>
                <a:latin typeface="Century Gothic"/>
                <a:ea typeface="Century Gothic"/>
                <a:cs typeface="Century Gothic"/>
                <a:sym typeface="Century Gothic"/>
              </a:rPr>
              <a:t>			tries = tries + 1;</a:t>
            </a:r>
            <a:endParaRPr/>
          </a:p>
          <a:p>
            <a:pPr marL="342900" marR="0" lvl="0" indent="-342900" algn="l" rtl="0">
              <a:spcBef>
                <a:spcPts val="320"/>
              </a:spcBef>
              <a:spcAft>
                <a:spcPts val="0"/>
              </a:spcAft>
              <a:buNone/>
            </a:pPr>
            <a:r>
              <a:rPr lang="en-US" sz="1600">
                <a:solidFill>
                  <a:schemeClr val="dk1"/>
                </a:solidFill>
                <a:latin typeface="Century Gothic"/>
                <a:ea typeface="Century Gothic"/>
                <a:cs typeface="Century Gothic"/>
                <a:sym typeface="Century Gothic"/>
              </a:rPr>
              <a:t>			userPassword = Password.Get (tries);</a:t>
            </a:r>
            <a:endParaRPr/>
          </a:p>
          <a:p>
            <a:pPr marL="342900" marR="0" lvl="0" indent="-342900" algn="l" rtl="0">
              <a:spcBef>
                <a:spcPts val="320"/>
              </a:spcBef>
              <a:spcAft>
                <a:spcPts val="0"/>
              </a:spcAft>
              <a:buNone/>
            </a:pPr>
            <a:r>
              <a:rPr lang="en-US" sz="1600">
                <a:solidFill>
                  <a:schemeClr val="dk1"/>
                </a:solidFill>
                <a:latin typeface="Century Gothic"/>
                <a:ea typeface="Century Gothic"/>
                <a:cs typeface="Century Gothic"/>
                <a:sym typeface="Century Gothic"/>
              </a:rPr>
              <a:t>		}</a:t>
            </a:r>
            <a:endParaRPr/>
          </a:p>
          <a:p>
            <a:pPr marL="342900" marR="0" lvl="0" indent="-342900" algn="l" rtl="0">
              <a:spcBef>
                <a:spcPts val="320"/>
              </a:spcBef>
              <a:spcAft>
                <a:spcPts val="0"/>
              </a:spcAft>
              <a:buNone/>
            </a:pPr>
            <a:r>
              <a:rPr lang="en-US" sz="1600">
                <a:solidFill>
                  <a:schemeClr val="dk1"/>
                </a:solidFill>
                <a:latin typeface="Century Gothic"/>
                <a:ea typeface="Century Gothic"/>
                <a:cs typeface="Century Gothic"/>
                <a:sym typeface="Century Gothic"/>
              </a:rPr>
              <a:t>		if (userpassword != thisuser.password()) then</a:t>
            </a:r>
            <a:endParaRPr/>
          </a:p>
          <a:p>
            <a:pPr marL="342900" marR="0" lvl="0" indent="-342900" algn="l" rtl="0">
              <a:spcBef>
                <a:spcPts val="320"/>
              </a:spcBef>
              <a:spcAft>
                <a:spcPts val="0"/>
              </a:spcAft>
              <a:buNone/>
            </a:pPr>
            <a:r>
              <a:rPr lang="en-US" sz="1600">
                <a:solidFill>
                  <a:schemeClr val="dk1"/>
                </a:solidFill>
                <a:latin typeface="Century Gothic"/>
                <a:ea typeface="Century Gothic"/>
                <a:cs typeface="Century Gothic"/>
                <a:sym typeface="Century Gothic"/>
              </a:rPr>
              <a:t>			//if password wrong, assume user has forgotten to logout</a:t>
            </a:r>
            <a:endParaRPr/>
          </a:p>
          <a:p>
            <a:pPr marL="342900" marR="0" lvl="0" indent="-342900" algn="l" rtl="0">
              <a:spcBef>
                <a:spcPts val="320"/>
              </a:spcBef>
              <a:spcAft>
                <a:spcPts val="0"/>
              </a:spcAft>
              <a:buNone/>
            </a:pPr>
            <a:r>
              <a:rPr lang="en-US" sz="1600">
                <a:solidFill>
                  <a:schemeClr val="dk1"/>
                </a:solidFill>
                <a:latin typeface="Century Gothic"/>
                <a:ea typeface="Century Gothic"/>
                <a:cs typeface="Century Gothic"/>
                <a:sym typeface="Century Gothic"/>
              </a:rPr>
              <a:t>			System.Logout (thisUser.uid);</a:t>
            </a:r>
            <a:endParaRPr/>
          </a:p>
          <a:p>
            <a:pPr marL="342900" marR="0" lvl="0" indent="-342900" algn="l" rtl="0">
              <a:spcBef>
                <a:spcPts val="320"/>
              </a:spcBef>
              <a:spcAft>
                <a:spcPts val="0"/>
              </a:spcAft>
              <a:buNone/>
            </a:pPr>
            <a:r>
              <a:rPr lang="en-US" sz="1600">
                <a:solidFill>
                  <a:schemeClr val="dk1"/>
                </a:solidFill>
                <a:latin typeface="Century Gothic"/>
                <a:ea typeface="Century Gothic"/>
                <a:cs typeface="Century Gothic"/>
                <a:sym typeface="Century Gothic"/>
              </a:rPr>
              <a:t>	}</a:t>
            </a:r>
            <a:endParaRPr/>
          </a:p>
          <a:p>
            <a:pPr marL="342900" marR="0" lvl="0" indent="-342900" algn="l" rtl="0">
              <a:spcBef>
                <a:spcPts val="320"/>
              </a:spcBef>
              <a:spcAft>
                <a:spcPts val="0"/>
              </a:spcAft>
              <a:buNone/>
            </a:pPr>
            <a:r>
              <a:rPr lang="en-US" sz="1600">
                <a:solidFill>
                  <a:schemeClr val="dk1"/>
                </a:solidFill>
                <a:latin typeface="Century Gothic"/>
                <a:ea typeface="Century Gothic"/>
                <a:cs typeface="Century Gothic"/>
                <a:sym typeface="Century Gothic"/>
              </a:rPr>
              <a:t>}//authentication</a:t>
            </a:r>
            <a:endParaRPr sz="1600">
              <a:solidFill>
                <a:schemeClr val="dk1"/>
              </a:solidFill>
              <a:latin typeface="Century Gothic"/>
              <a:ea typeface="Century Gothic"/>
              <a:cs typeface="Century Gothic"/>
              <a:sym typeface="Century Gothic"/>
            </a:endParaRPr>
          </a:p>
        </p:txBody>
      </p:sp>
    </p:spTree>
  </p:cSld>
  <p:clrMapOvr>
    <a:masterClrMapping/>
  </p:clrMapOvr>
  <p:transition spd="slow">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5"/>
          <p:cNvSpPr txBox="1">
            <a:spLocks noGrp="1"/>
          </p:cNvSpPr>
          <p:nvPr>
            <p:ph type="title"/>
          </p:nvPr>
        </p:nvSpPr>
        <p:spPr>
          <a:xfrm>
            <a:off x="1016000" y="274638"/>
            <a:ext cx="1076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Aspects, Join Points, and Pointcuts</a:t>
            </a:r>
            <a:endParaRPr/>
          </a:p>
        </p:txBody>
      </p:sp>
      <p:sp>
        <p:nvSpPr>
          <p:cNvPr id="320" name="Google Shape;320;p25"/>
          <p:cNvSpPr txBox="1"/>
          <p:nvPr/>
        </p:nvSpPr>
        <p:spPr>
          <a:xfrm>
            <a:off x="2438400" y="2020962"/>
            <a:ext cx="6943748"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00" b="1">
                <a:solidFill>
                  <a:schemeClr val="dk1"/>
                </a:solidFill>
                <a:latin typeface="Century Gothic"/>
                <a:ea typeface="Century Gothic"/>
                <a:cs typeface="Century Gothic"/>
                <a:sym typeface="Century Gothic"/>
              </a:rPr>
              <a:t>Join Points Model </a:t>
            </a:r>
            <a:r>
              <a:rPr lang="en-US" sz="3500">
                <a:solidFill>
                  <a:schemeClr val="dk1"/>
                </a:solidFill>
                <a:latin typeface="Century Gothic"/>
                <a:ea typeface="Century Gothic"/>
                <a:cs typeface="Century Gothic"/>
                <a:sym typeface="Century Gothic"/>
              </a:rPr>
              <a:t>example</a:t>
            </a:r>
            <a:endParaRPr/>
          </a:p>
        </p:txBody>
      </p:sp>
      <p:sp>
        <p:nvSpPr>
          <p:cNvPr id="321" name="Google Shape;321;p25"/>
          <p:cNvSpPr txBox="1"/>
          <p:nvPr/>
        </p:nvSpPr>
        <p:spPr>
          <a:xfrm>
            <a:off x="2895600" y="2857496"/>
            <a:ext cx="5557854" cy="2785378"/>
          </a:xfrm>
          <a:prstGeom prst="rect">
            <a:avLst/>
          </a:prstGeom>
          <a:noFill/>
          <a:ln>
            <a:noFill/>
          </a:ln>
        </p:spPr>
        <p:txBody>
          <a:bodyPr spcFirstLastPara="1" wrap="square" lIns="91425" tIns="45700" rIns="91425" bIns="45700" anchor="t" anchorCtr="0">
            <a:spAutoFit/>
          </a:bodyPr>
          <a:lstStyle/>
          <a:p>
            <a:pPr marL="261938" marR="0" lvl="0" indent="-261938" algn="l" rtl="0">
              <a:spcBef>
                <a:spcPts val="0"/>
              </a:spcBef>
              <a:spcAft>
                <a:spcPts val="0"/>
              </a:spcAft>
              <a:buClr>
                <a:schemeClr val="dk1"/>
              </a:buClr>
              <a:buSzPts val="3500"/>
              <a:buFont typeface="Century Gothic"/>
              <a:buChar char="-"/>
            </a:pPr>
            <a:r>
              <a:rPr lang="en-US" sz="3500">
                <a:solidFill>
                  <a:schemeClr val="dk1"/>
                </a:solidFill>
                <a:latin typeface="Century Gothic"/>
                <a:ea typeface="Century Gothic"/>
                <a:cs typeface="Century Gothic"/>
                <a:sym typeface="Century Gothic"/>
              </a:rPr>
              <a:t>Call Event</a:t>
            </a:r>
            <a:endParaRPr/>
          </a:p>
          <a:p>
            <a:pPr marL="261938" marR="0" lvl="0" indent="-261938" algn="l" rtl="0">
              <a:spcBef>
                <a:spcPts val="0"/>
              </a:spcBef>
              <a:spcAft>
                <a:spcPts val="0"/>
              </a:spcAft>
              <a:buClr>
                <a:schemeClr val="dk1"/>
              </a:buClr>
              <a:buSzPts val="3500"/>
              <a:buFont typeface="Century Gothic"/>
              <a:buChar char="-"/>
            </a:pPr>
            <a:r>
              <a:rPr lang="en-US" sz="3500">
                <a:solidFill>
                  <a:schemeClr val="dk1"/>
                </a:solidFill>
                <a:latin typeface="Century Gothic"/>
                <a:ea typeface="Century Gothic"/>
                <a:cs typeface="Century Gothic"/>
                <a:sym typeface="Century Gothic"/>
              </a:rPr>
              <a:t>Execution Event</a:t>
            </a:r>
            <a:endParaRPr/>
          </a:p>
          <a:p>
            <a:pPr marL="261938" marR="0" lvl="0" indent="-261938" algn="l" rtl="0">
              <a:spcBef>
                <a:spcPts val="0"/>
              </a:spcBef>
              <a:spcAft>
                <a:spcPts val="0"/>
              </a:spcAft>
              <a:buClr>
                <a:schemeClr val="dk1"/>
              </a:buClr>
              <a:buSzPts val="3500"/>
              <a:buFont typeface="Century Gothic"/>
              <a:buChar char="-"/>
            </a:pPr>
            <a:r>
              <a:rPr lang="en-US" sz="3500">
                <a:solidFill>
                  <a:schemeClr val="dk1"/>
                </a:solidFill>
                <a:latin typeface="Century Gothic"/>
                <a:ea typeface="Century Gothic"/>
                <a:cs typeface="Century Gothic"/>
                <a:sym typeface="Century Gothic"/>
              </a:rPr>
              <a:t>Initialization Event</a:t>
            </a:r>
            <a:endParaRPr/>
          </a:p>
          <a:p>
            <a:pPr marL="261938" marR="0" lvl="0" indent="-261938" algn="l" rtl="0">
              <a:spcBef>
                <a:spcPts val="0"/>
              </a:spcBef>
              <a:spcAft>
                <a:spcPts val="0"/>
              </a:spcAft>
              <a:buClr>
                <a:schemeClr val="dk1"/>
              </a:buClr>
              <a:buSzPts val="3500"/>
              <a:buFont typeface="Century Gothic"/>
              <a:buChar char="-"/>
            </a:pPr>
            <a:r>
              <a:rPr lang="en-US" sz="3500">
                <a:solidFill>
                  <a:schemeClr val="dk1"/>
                </a:solidFill>
                <a:latin typeface="Century Gothic"/>
                <a:ea typeface="Century Gothic"/>
                <a:cs typeface="Century Gothic"/>
                <a:sym typeface="Century Gothic"/>
              </a:rPr>
              <a:t>Data Event</a:t>
            </a:r>
            <a:endParaRPr/>
          </a:p>
          <a:p>
            <a:pPr marL="261938" marR="0" lvl="0" indent="-261938" algn="l" rtl="0">
              <a:spcBef>
                <a:spcPts val="0"/>
              </a:spcBef>
              <a:spcAft>
                <a:spcPts val="0"/>
              </a:spcAft>
              <a:buClr>
                <a:schemeClr val="dk1"/>
              </a:buClr>
              <a:buSzPts val="3500"/>
              <a:buFont typeface="Century Gothic"/>
              <a:buChar char="-"/>
            </a:pPr>
            <a:r>
              <a:rPr lang="en-US" sz="3500">
                <a:solidFill>
                  <a:schemeClr val="dk1"/>
                </a:solidFill>
                <a:latin typeface="Century Gothic"/>
                <a:ea typeface="Century Gothic"/>
                <a:cs typeface="Century Gothic"/>
                <a:sym typeface="Century Gothic"/>
              </a:rPr>
              <a:t>Exception Event</a:t>
            </a:r>
            <a:endParaRPr/>
          </a:p>
        </p:txBody>
      </p:sp>
      <p:sp>
        <p:nvSpPr>
          <p:cNvPr id="322" name="Google Shape;322;p25"/>
          <p:cNvSpPr/>
          <p:nvPr/>
        </p:nvSpPr>
        <p:spPr>
          <a:xfrm>
            <a:off x="7239008" y="3000372"/>
            <a:ext cx="571504" cy="2428892"/>
          </a:xfrm>
          <a:prstGeom prst="rightBrace">
            <a:avLst>
              <a:gd name="adj1" fmla="val 8333"/>
              <a:gd name="adj2" fmla="val 50000"/>
            </a:avLst>
          </a:prstGeom>
          <a:noFill/>
          <a:ln w="9525" cap="flat" cmpd="sng">
            <a:solidFill>
              <a:srgbClr val="4A7D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23" name="Google Shape;323;p25"/>
          <p:cNvSpPr txBox="1"/>
          <p:nvPr/>
        </p:nvSpPr>
        <p:spPr>
          <a:xfrm>
            <a:off x="7953388" y="3071810"/>
            <a:ext cx="250033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Comic Sans MS"/>
                <a:ea typeface="Comic Sans MS"/>
                <a:cs typeface="Comic Sans MS"/>
                <a:sym typeface="Comic Sans MS"/>
              </a:rPr>
              <a:t>Advice can be woven into the join points</a:t>
            </a:r>
            <a:endParaRPr sz="3500">
              <a:solidFill>
                <a:schemeClr val="dk1"/>
              </a:solidFill>
              <a:latin typeface="Comic Sans MS"/>
              <a:ea typeface="Comic Sans MS"/>
              <a:cs typeface="Comic Sans MS"/>
              <a:sym typeface="Comic Sans MS"/>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0"/>
                                        </p:tgtEl>
                                        <p:attrNameLst>
                                          <p:attrName>style.visibility</p:attrName>
                                        </p:attrNameLst>
                                      </p:cBhvr>
                                      <p:to>
                                        <p:strVal val="visible"/>
                                      </p:to>
                                    </p:set>
                                    <p:animEffect transition="in" filter="fade">
                                      <p:cBhvr>
                                        <p:cTn id="7" dur="80"/>
                                        <p:tgtEl>
                                          <p:spTgt spid="3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1">
                                            <p:txEl>
                                              <p:pRg st="0" end="0"/>
                                            </p:txEl>
                                          </p:spTgt>
                                        </p:tgtEl>
                                        <p:attrNameLst>
                                          <p:attrName>style.visibility</p:attrName>
                                        </p:attrNameLst>
                                      </p:cBhvr>
                                      <p:to>
                                        <p:strVal val="visible"/>
                                      </p:to>
                                    </p:set>
                                    <p:animEffect transition="in" filter="fade">
                                      <p:cBhvr>
                                        <p:cTn id="12" dur="500"/>
                                        <p:tgtEl>
                                          <p:spTgt spid="3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1">
                                            <p:txEl>
                                              <p:pRg st="1" end="1"/>
                                            </p:txEl>
                                          </p:spTgt>
                                        </p:tgtEl>
                                        <p:attrNameLst>
                                          <p:attrName>style.visibility</p:attrName>
                                        </p:attrNameLst>
                                      </p:cBhvr>
                                      <p:to>
                                        <p:strVal val="visible"/>
                                      </p:to>
                                    </p:set>
                                    <p:animEffect transition="in" filter="fade">
                                      <p:cBhvr>
                                        <p:cTn id="17" dur="500"/>
                                        <p:tgtEl>
                                          <p:spTgt spid="32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1">
                                            <p:txEl>
                                              <p:pRg st="2" end="2"/>
                                            </p:txEl>
                                          </p:spTgt>
                                        </p:tgtEl>
                                        <p:attrNameLst>
                                          <p:attrName>style.visibility</p:attrName>
                                        </p:attrNameLst>
                                      </p:cBhvr>
                                      <p:to>
                                        <p:strVal val="visible"/>
                                      </p:to>
                                    </p:set>
                                    <p:animEffect transition="in" filter="fade">
                                      <p:cBhvr>
                                        <p:cTn id="22" dur="500"/>
                                        <p:tgtEl>
                                          <p:spTgt spid="32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1">
                                            <p:txEl>
                                              <p:pRg st="3" end="3"/>
                                            </p:txEl>
                                          </p:spTgt>
                                        </p:tgtEl>
                                        <p:attrNameLst>
                                          <p:attrName>style.visibility</p:attrName>
                                        </p:attrNameLst>
                                      </p:cBhvr>
                                      <p:to>
                                        <p:strVal val="visible"/>
                                      </p:to>
                                    </p:set>
                                    <p:animEffect transition="in" filter="fade">
                                      <p:cBhvr>
                                        <p:cTn id="27" dur="500"/>
                                        <p:tgtEl>
                                          <p:spTgt spid="32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21">
                                            <p:txEl>
                                              <p:pRg st="4" end="4"/>
                                            </p:txEl>
                                          </p:spTgt>
                                        </p:tgtEl>
                                        <p:attrNameLst>
                                          <p:attrName>style.visibility</p:attrName>
                                        </p:attrNameLst>
                                      </p:cBhvr>
                                      <p:to>
                                        <p:strVal val="visible"/>
                                      </p:to>
                                    </p:set>
                                    <p:animEffect transition="in" filter="fade">
                                      <p:cBhvr>
                                        <p:cTn id="32" dur="500"/>
                                        <p:tgtEl>
                                          <p:spTgt spid="32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22"/>
                                        </p:tgtEl>
                                        <p:attrNameLst>
                                          <p:attrName>style.visibility</p:attrName>
                                        </p:attrNameLst>
                                      </p:cBhvr>
                                      <p:to>
                                        <p:strVal val="visible"/>
                                      </p:to>
                                    </p:set>
                                    <p:animEffect transition="in" filter="fade">
                                      <p:cBhvr>
                                        <p:cTn id="37" dur="500"/>
                                        <p:tgtEl>
                                          <p:spTgt spid="3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23">
                                            <p:txEl>
                                              <p:pRg st="0" end="0"/>
                                            </p:txEl>
                                          </p:spTgt>
                                        </p:tgtEl>
                                        <p:attrNameLst>
                                          <p:attrName>style.visibility</p:attrName>
                                        </p:attrNameLst>
                                      </p:cBhvr>
                                      <p:to>
                                        <p:strVal val="visible"/>
                                      </p:to>
                                    </p:set>
                                    <p:animEffect transition="in" filter="fade">
                                      <p:cBhvr>
                                        <p:cTn id="42" dur="500"/>
                                        <p:tgtEl>
                                          <p:spTgt spid="3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title"/>
          </p:nvPr>
        </p:nvSpPr>
        <p:spPr>
          <a:xfrm>
            <a:off x="1016000" y="274638"/>
            <a:ext cx="1076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Aspects, Join Points, and Pointcuts</a:t>
            </a:r>
            <a:endParaRPr/>
          </a:p>
        </p:txBody>
      </p:sp>
      <p:sp>
        <p:nvSpPr>
          <p:cNvPr id="329" name="Google Shape;329;p26"/>
          <p:cNvSpPr txBox="1"/>
          <p:nvPr/>
        </p:nvSpPr>
        <p:spPr>
          <a:xfrm>
            <a:off x="2438400" y="2020962"/>
            <a:ext cx="6943748" cy="6309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00" b="1">
                <a:solidFill>
                  <a:schemeClr val="dk1"/>
                </a:solidFill>
                <a:latin typeface="Century Gothic"/>
                <a:ea typeface="Century Gothic"/>
                <a:cs typeface="Century Gothic"/>
                <a:sym typeface="Century Gothic"/>
              </a:rPr>
              <a:t>Aspect Woven</a:t>
            </a:r>
            <a:endParaRPr sz="3500">
              <a:solidFill>
                <a:schemeClr val="dk1"/>
              </a:solidFill>
              <a:latin typeface="Century Gothic"/>
              <a:ea typeface="Century Gothic"/>
              <a:cs typeface="Century Gothic"/>
              <a:sym typeface="Century Gothic"/>
            </a:endParaRPr>
          </a:p>
        </p:txBody>
      </p:sp>
      <p:sp>
        <p:nvSpPr>
          <p:cNvPr id="330" name="Google Shape;330;p26"/>
          <p:cNvSpPr txBox="1"/>
          <p:nvPr/>
        </p:nvSpPr>
        <p:spPr>
          <a:xfrm>
            <a:off x="2895600" y="2857496"/>
            <a:ext cx="7415242" cy="1754326"/>
          </a:xfrm>
          <a:prstGeom prst="rect">
            <a:avLst/>
          </a:prstGeom>
          <a:noFill/>
          <a:ln>
            <a:noFill/>
          </a:ln>
        </p:spPr>
        <p:txBody>
          <a:bodyPr spcFirstLastPara="1" wrap="square" lIns="91425" tIns="45700" rIns="91425" bIns="45700" anchor="t" anchorCtr="0">
            <a:spAutoFit/>
          </a:bodyPr>
          <a:lstStyle/>
          <a:p>
            <a:pPr marL="261938" marR="0" lvl="0" indent="-261938" algn="l" rtl="0">
              <a:spcBef>
                <a:spcPts val="0"/>
              </a:spcBef>
              <a:spcAft>
                <a:spcPts val="0"/>
              </a:spcAft>
              <a:buClr>
                <a:schemeClr val="dk1"/>
              </a:buClr>
              <a:buSzPts val="3600"/>
              <a:buFont typeface="Century Gothic"/>
              <a:buChar char="-"/>
            </a:pPr>
            <a:r>
              <a:rPr lang="en-US" sz="3600">
                <a:solidFill>
                  <a:schemeClr val="dk1"/>
                </a:solidFill>
                <a:latin typeface="Century Gothic"/>
                <a:ea typeface="Century Gothic"/>
                <a:cs typeface="Century Gothic"/>
                <a:sym typeface="Century Gothic"/>
              </a:rPr>
              <a:t>responsible to include the advice at the join points specified in the pointcuts</a:t>
            </a:r>
            <a:endParaRPr sz="3500">
              <a:solidFill>
                <a:schemeClr val="dk1"/>
              </a:solidFill>
              <a:latin typeface="Century Gothic"/>
              <a:ea typeface="Century Gothic"/>
              <a:cs typeface="Century Gothic"/>
              <a:sym typeface="Century Gothic"/>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fade">
                                      <p:cBhvr>
                                        <p:cTn id="7" dur="80"/>
                                        <p:tgtEl>
                                          <p:spTgt spid="3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0">
                                            <p:txEl>
                                              <p:pRg st="0" end="0"/>
                                            </p:txEl>
                                          </p:spTgt>
                                        </p:tgtEl>
                                        <p:attrNameLst>
                                          <p:attrName>style.visibility</p:attrName>
                                        </p:attrNameLst>
                                      </p:cBhvr>
                                      <p:to>
                                        <p:strVal val="visible"/>
                                      </p:to>
                                    </p:set>
                                    <p:animEffect transition="in" filter="fade">
                                      <p:cBhvr>
                                        <p:cTn id="12" dur="500"/>
                                        <p:tgtEl>
                                          <p:spTgt spid="3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7"/>
          <p:cNvSpPr txBox="1">
            <a:spLocks noGrp="1"/>
          </p:cNvSpPr>
          <p:nvPr>
            <p:ph type="title"/>
          </p:nvPr>
        </p:nvSpPr>
        <p:spPr>
          <a:xfrm>
            <a:off x="2466980" y="3071811"/>
            <a:ext cx="7915300" cy="1362075"/>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003300"/>
              </a:buClr>
              <a:buSzPts val="4000"/>
              <a:buFont typeface="Calibri"/>
              <a:buNone/>
            </a:pPr>
            <a:r>
              <a:rPr lang="en-US"/>
              <a:t>Software Engineering with Aspects</a:t>
            </a:r>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8"/>
          <p:cNvSpPr txBox="1">
            <a:spLocks noGrp="1"/>
          </p:cNvSpPr>
          <p:nvPr>
            <p:ph type="title"/>
          </p:nvPr>
        </p:nvSpPr>
        <p:spPr>
          <a:xfrm>
            <a:off x="1016000" y="274638"/>
            <a:ext cx="1076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Concern-oriented Requirements Engineering</a:t>
            </a:r>
            <a:endParaRPr/>
          </a:p>
        </p:txBody>
      </p:sp>
      <p:sp>
        <p:nvSpPr>
          <p:cNvPr id="344" name="Google Shape;344;p28"/>
          <p:cNvSpPr/>
          <p:nvPr/>
        </p:nvSpPr>
        <p:spPr>
          <a:xfrm>
            <a:off x="5010492" y="2714621"/>
            <a:ext cx="3780987" cy="2673033"/>
          </a:xfrm>
          <a:prstGeom prst="ellipse">
            <a:avLst/>
          </a:prstGeom>
          <a:gradFill>
            <a:gsLst>
              <a:gs pos="0">
                <a:srgbClr val="5D427D"/>
              </a:gs>
              <a:gs pos="80000">
                <a:srgbClr val="7A57A5"/>
              </a:gs>
              <a:gs pos="100000">
                <a:srgbClr val="7A56A7"/>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500">
              <a:solidFill>
                <a:schemeClr val="lt1"/>
              </a:solidFill>
              <a:latin typeface="Calibri"/>
              <a:ea typeface="Calibri"/>
              <a:cs typeface="Calibri"/>
              <a:sym typeface="Calibri"/>
            </a:endParaRPr>
          </a:p>
        </p:txBody>
      </p:sp>
      <p:cxnSp>
        <p:nvCxnSpPr>
          <p:cNvPr id="345" name="Google Shape;345;p28"/>
          <p:cNvCxnSpPr/>
          <p:nvPr/>
        </p:nvCxnSpPr>
        <p:spPr>
          <a:xfrm>
            <a:off x="2309787" y="3084693"/>
            <a:ext cx="5833523" cy="0"/>
          </a:xfrm>
          <a:prstGeom prst="straightConnector1">
            <a:avLst/>
          </a:prstGeom>
          <a:noFill/>
          <a:ln w="25400" cap="flat" cmpd="sng">
            <a:solidFill>
              <a:schemeClr val="accent3"/>
            </a:solidFill>
            <a:prstDash val="solid"/>
            <a:round/>
            <a:headEnd type="none" w="sm" len="sm"/>
            <a:tailEnd type="none" w="sm" len="sm"/>
          </a:ln>
          <a:effectLst>
            <a:outerShdw blurRad="40000" dist="20000" dir="5400000" rotWithShape="0">
              <a:srgbClr val="000000">
                <a:alpha val="37647"/>
              </a:srgbClr>
            </a:outerShdw>
          </a:effectLst>
        </p:spPr>
      </p:cxnSp>
      <p:cxnSp>
        <p:nvCxnSpPr>
          <p:cNvPr id="346" name="Google Shape;346;p28"/>
          <p:cNvCxnSpPr/>
          <p:nvPr/>
        </p:nvCxnSpPr>
        <p:spPr>
          <a:xfrm>
            <a:off x="2309787" y="3678700"/>
            <a:ext cx="6318947" cy="0"/>
          </a:xfrm>
          <a:prstGeom prst="straightConnector1">
            <a:avLst/>
          </a:prstGeom>
          <a:noFill/>
          <a:ln w="25400" cap="flat" cmpd="sng">
            <a:solidFill>
              <a:schemeClr val="accent3"/>
            </a:solidFill>
            <a:prstDash val="solid"/>
            <a:round/>
            <a:headEnd type="none" w="sm" len="sm"/>
            <a:tailEnd type="none" w="sm" len="sm"/>
          </a:ln>
          <a:effectLst>
            <a:outerShdw blurRad="40000" dist="20000" dir="5400000" rotWithShape="0">
              <a:srgbClr val="000000">
                <a:alpha val="37647"/>
              </a:srgbClr>
            </a:outerShdw>
          </a:effectLst>
        </p:spPr>
      </p:cxnSp>
      <p:cxnSp>
        <p:nvCxnSpPr>
          <p:cNvPr id="347" name="Google Shape;347;p28"/>
          <p:cNvCxnSpPr/>
          <p:nvPr/>
        </p:nvCxnSpPr>
        <p:spPr>
          <a:xfrm>
            <a:off x="2309786" y="4272708"/>
            <a:ext cx="6426964" cy="0"/>
          </a:xfrm>
          <a:prstGeom prst="straightConnector1">
            <a:avLst/>
          </a:prstGeom>
          <a:noFill/>
          <a:ln w="25400" cap="flat" cmpd="sng">
            <a:solidFill>
              <a:schemeClr val="accent3"/>
            </a:solidFill>
            <a:prstDash val="solid"/>
            <a:round/>
            <a:headEnd type="none" w="sm" len="sm"/>
            <a:tailEnd type="none" w="sm" len="sm"/>
          </a:ln>
          <a:effectLst>
            <a:outerShdw blurRad="40000" dist="20000" dir="5400000" rotWithShape="0">
              <a:srgbClr val="000000">
                <a:alpha val="37647"/>
              </a:srgbClr>
            </a:outerShdw>
          </a:effectLst>
        </p:spPr>
      </p:cxnSp>
      <p:cxnSp>
        <p:nvCxnSpPr>
          <p:cNvPr id="348" name="Google Shape;348;p28"/>
          <p:cNvCxnSpPr/>
          <p:nvPr/>
        </p:nvCxnSpPr>
        <p:spPr>
          <a:xfrm>
            <a:off x="2309787" y="4866715"/>
            <a:ext cx="5833523" cy="0"/>
          </a:xfrm>
          <a:prstGeom prst="straightConnector1">
            <a:avLst/>
          </a:prstGeom>
          <a:noFill/>
          <a:ln w="25400" cap="flat" cmpd="sng">
            <a:solidFill>
              <a:schemeClr val="accent3"/>
            </a:solidFill>
            <a:prstDash val="solid"/>
            <a:round/>
            <a:headEnd type="none" w="sm" len="sm"/>
            <a:tailEnd type="none" w="sm" len="sm"/>
          </a:ln>
          <a:effectLst>
            <a:outerShdw blurRad="40000" dist="20000" dir="5400000" rotWithShape="0">
              <a:srgbClr val="000000">
                <a:alpha val="37647"/>
              </a:srgbClr>
            </a:outerShdw>
          </a:effectLst>
        </p:spPr>
      </p:cxnSp>
      <p:sp>
        <p:nvSpPr>
          <p:cNvPr id="349" name="Google Shape;349;p28"/>
          <p:cNvSpPr/>
          <p:nvPr/>
        </p:nvSpPr>
        <p:spPr>
          <a:xfrm>
            <a:off x="5442605" y="2490687"/>
            <a:ext cx="324085" cy="3168039"/>
          </a:xfrm>
          <a:prstGeom prst="rect">
            <a:avLst/>
          </a:prstGeom>
          <a:gradFill>
            <a:gsLst>
              <a:gs pos="0">
                <a:srgbClr val="29859E"/>
              </a:gs>
              <a:gs pos="80000">
                <a:srgbClr val="36B0D0"/>
              </a:gs>
              <a:gs pos="100000">
                <a:srgbClr val="33B3D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500">
              <a:solidFill>
                <a:schemeClr val="lt1"/>
              </a:solidFill>
              <a:latin typeface="Calibri"/>
              <a:ea typeface="Calibri"/>
              <a:cs typeface="Calibri"/>
              <a:sym typeface="Calibri"/>
            </a:endParaRPr>
          </a:p>
        </p:txBody>
      </p:sp>
      <p:sp>
        <p:nvSpPr>
          <p:cNvPr id="350" name="Google Shape;350;p28"/>
          <p:cNvSpPr/>
          <p:nvPr/>
        </p:nvSpPr>
        <p:spPr>
          <a:xfrm>
            <a:off x="8143310" y="2490687"/>
            <a:ext cx="324085" cy="3168039"/>
          </a:xfrm>
          <a:prstGeom prst="rect">
            <a:avLst/>
          </a:prstGeom>
          <a:gradFill>
            <a:gsLst>
              <a:gs pos="0">
                <a:srgbClr val="29859E"/>
              </a:gs>
              <a:gs pos="80000">
                <a:srgbClr val="36B0D0"/>
              </a:gs>
              <a:gs pos="100000">
                <a:srgbClr val="33B3D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500">
              <a:solidFill>
                <a:schemeClr val="lt1"/>
              </a:solidFill>
              <a:latin typeface="Calibri"/>
              <a:ea typeface="Calibri"/>
              <a:cs typeface="Calibri"/>
              <a:sym typeface="Calibri"/>
            </a:endParaRPr>
          </a:p>
        </p:txBody>
      </p:sp>
      <p:sp>
        <p:nvSpPr>
          <p:cNvPr id="351" name="Google Shape;351;p28"/>
          <p:cNvSpPr/>
          <p:nvPr/>
        </p:nvSpPr>
        <p:spPr>
          <a:xfrm>
            <a:off x="6792957" y="2490687"/>
            <a:ext cx="324085" cy="3168039"/>
          </a:xfrm>
          <a:prstGeom prst="rect">
            <a:avLst/>
          </a:prstGeom>
          <a:gradFill>
            <a:gsLst>
              <a:gs pos="0">
                <a:srgbClr val="29859E"/>
              </a:gs>
              <a:gs pos="80000">
                <a:srgbClr val="36B0D0"/>
              </a:gs>
              <a:gs pos="100000">
                <a:srgbClr val="33B3D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500">
              <a:solidFill>
                <a:schemeClr val="lt1"/>
              </a:solidFill>
              <a:latin typeface="Calibri"/>
              <a:ea typeface="Calibri"/>
              <a:cs typeface="Calibri"/>
              <a:sym typeface="Calibri"/>
            </a:endParaRPr>
          </a:p>
        </p:txBody>
      </p:sp>
      <p:sp>
        <p:nvSpPr>
          <p:cNvPr id="352" name="Google Shape;352;p28"/>
          <p:cNvSpPr txBox="1"/>
          <p:nvPr/>
        </p:nvSpPr>
        <p:spPr>
          <a:xfrm>
            <a:off x="2309786" y="2640385"/>
            <a:ext cx="2376620"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Equipment</a:t>
            </a:r>
            <a:endParaRPr sz="2500">
              <a:solidFill>
                <a:schemeClr val="dk1"/>
              </a:solidFill>
              <a:latin typeface="Calibri"/>
              <a:ea typeface="Calibri"/>
              <a:cs typeface="Calibri"/>
              <a:sym typeface="Calibri"/>
            </a:endParaRPr>
          </a:p>
        </p:txBody>
      </p:sp>
      <p:sp>
        <p:nvSpPr>
          <p:cNvPr id="353" name="Google Shape;353;p28"/>
          <p:cNvSpPr txBox="1"/>
          <p:nvPr/>
        </p:nvSpPr>
        <p:spPr>
          <a:xfrm>
            <a:off x="2309786" y="3234393"/>
            <a:ext cx="2376620"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Users</a:t>
            </a:r>
            <a:endParaRPr sz="2500">
              <a:solidFill>
                <a:schemeClr val="dk1"/>
              </a:solidFill>
              <a:latin typeface="Calibri"/>
              <a:ea typeface="Calibri"/>
              <a:cs typeface="Calibri"/>
              <a:sym typeface="Calibri"/>
            </a:endParaRPr>
          </a:p>
        </p:txBody>
      </p:sp>
      <p:sp>
        <p:nvSpPr>
          <p:cNvPr id="354" name="Google Shape;354;p28"/>
          <p:cNvSpPr txBox="1"/>
          <p:nvPr/>
        </p:nvSpPr>
        <p:spPr>
          <a:xfrm>
            <a:off x="2309786" y="3828400"/>
            <a:ext cx="2376620"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Managers</a:t>
            </a:r>
            <a:endParaRPr sz="2500">
              <a:solidFill>
                <a:schemeClr val="dk1"/>
              </a:solidFill>
              <a:latin typeface="Calibri"/>
              <a:ea typeface="Calibri"/>
              <a:cs typeface="Calibri"/>
              <a:sym typeface="Calibri"/>
            </a:endParaRPr>
          </a:p>
        </p:txBody>
      </p:sp>
      <p:sp>
        <p:nvSpPr>
          <p:cNvPr id="355" name="Google Shape;355;p28"/>
          <p:cNvSpPr txBox="1"/>
          <p:nvPr/>
        </p:nvSpPr>
        <p:spPr>
          <a:xfrm>
            <a:off x="2309786" y="4422407"/>
            <a:ext cx="2376620"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Organization</a:t>
            </a:r>
            <a:endParaRPr sz="2500">
              <a:solidFill>
                <a:schemeClr val="dk1"/>
              </a:solidFill>
              <a:latin typeface="Calibri"/>
              <a:ea typeface="Calibri"/>
              <a:cs typeface="Calibri"/>
              <a:sym typeface="Calibri"/>
            </a:endParaRPr>
          </a:p>
        </p:txBody>
      </p:sp>
      <p:sp>
        <p:nvSpPr>
          <p:cNvPr id="356" name="Google Shape;356;p28"/>
          <p:cNvSpPr txBox="1"/>
          <p:nvPr/>
        </p:nvSpPr>
        <p:spPr>
          <a:xfrm>
            <a:off x="2309786" y="5016414"/>
            <a:ext cx="2376620"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Society</a:t>
            </a:r>
            <a:endParaRPr sz="2500">
              <a:solidFill>
                <a:schemeClr val="dk1"/>
              </a:solidFill>
              <a:latin typeface="Calibri"/>
              <a:ea typeface="Calibri"/>
              <a:cs typeface="Calibri"/>
              <a:sym typeface="Calibri"/>
            </a:endParaRPr>
          </a:p>
        </p:txBody>
      </p:sp>
      <p:sp>
        <p:nvSpPr>
          <p:cNvPr id="357" name="Google Shape;357;p28"/>
          <p:cNvSpPr txBox="1"/>
          <p:nvPr/>
        </p:nvSpPr>
        <p:spPr>
          <a:xfrm>
            <a:off x="4578378" y="5770775"/>
            <a:ext cx="1944508" cy="4770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a:solidFill>
                  <a:srgbClr val="0070C0"/>
                </a:solidFill>
                <a:latin typeface="Calibri"/>
                <a:ea typeface="Calibri"/>
                <a:cs typeface="Calibri"/>
                <a:sym typeface="Calibri"/>
              </a:rPr>
              <a:t>Regulation</a:t>
            </a:r>
            <a:endParaRPr sz="2500">
              <a:solidFill>
                <a:srgbClr val="0070C0"/>
              </a:solidFill>
              <a:latin typeface="Calibri"/>
              <a:ea typeface="Calibri"/>
              <a:cs typeface="Calibri"/>
              <a:sym typeface="Calibri"/>
            </a:endParaRPr>
          </a:p>
        </p:txBody>
      </p:sp>
      <p:sp>
        <p:nvSpPr>
          <p:cNvPr id="358" name="Google Shape;358;p28"/>
          <p:cNvSpPr txBox="1"/>
          <p:nvPr/>
        </p:nvSpPr>
        <p:spPr>
          <a:xfrm>
            <a:off x="5982745" y="5757724"/>
            <a:ext cx="1944508" cy="4770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a:solidFill>
                  <a:srgbClr val="0070C0"/>
                </a:solidFill>
                <a:latin typeface="Calibri"/>
                <a:ea typeface="Calibri"/>
                <a:cs typeface="Calibri"/>
                <a:sym typeface="Calibri"/>
              </a:rPr>
              <a:t>Security</a:t>
            </a:r>
            <a:endParaRPr sz="2500">
              <a:solidFill>
                <a:srgbClr val="0070C0"/>
              </a:solidFill>
              <a:latin typeface="Calibri"/>
              <a:ea typeface="Calibri"/>
              <a:cs typeface="Calibri"/>
              <a:sym typeface="Calibri"/>
            </a:endParaRPr>
          </a:p>
        </p:txBody>
      </p:sp>
      <p:sp>
        <p:nvSpPr>
          <p:cNvPr id="359" name="Google Shape;359;p28"/>
          <p:cNvSpPr txBox="1"/>
          <p:nvPr/>
        </p:nvSpPr>
        <p:spPr>
          <a:xfrm>
            <a:off x="7495139" y="5757724"/>
            <a:ext cx="2484648" cy="4770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a:solidFill>
                  <a:srgbClr val="0070C0"/>
                </a:solidFill>
                <a:latin typeface="Calibri"/>
                <a:ea typeface="Calibri"/>
                <a:cs typeface="Calibri"/>
                <a:sym typeface="Calibri"/>
              </a:rPr>
              <a:t>Dependability</a:t>
            </a:r>
            <a:endParaRPr sz="2500">
              <a:solidFill>
                <a:srgbClr val="0070C0"/>
              </a:solidFill>
              <a:latin typeface="Calibri"/>
              <a:ea typeface="Calibri"/>
              <a:cs typeface="Calibri"/>
              <a:sym typeface="Calibri"/>
            </a:endParaRPr>
          </a:p>
        </p:txBody>
      </p:sp>
      <p:sp>
        <p:nvSpPr>
          <p:cNvPr id="360" name="Google Shape;360;p28"/>
          <p:cNvSpPr txBox="1"/>
          <p:nvPr/>
        </p:nvSpPr>
        <p:spPr>
          <a:xfrm>
            <a:off x="8723492" y="4067424"/>
            <a:ext cx="1944508" cy="4770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a:solidFill>
                  <a:schemeClr val="dk1"/>
                </a:solidFill>
                <a:latin typeface="Calibri"/>
                <a:ea typeface="Calibri"/>
                <a:cs typeface="Calibri"/>
                <a:sym typeface="Calibri"/>
              </a:rPr>
              <a:t>THE SYSTEM</a:t>
            </a:r>
            <a:endParaRPr sz="2500">
              <a:solidFill>
                <a:schemeClr val="dk1"/>
              </a:solidFill>
              <a:latin typeface="Calibri"/>
              <a:ea typeface="Calibri"/>
              <a:cs typeface="Calibri"/>
              <a:sym typeface="Calibri"/>
            </a:endParaRPr>
          </a:p>
        </p:txBody>
      </p:sp>
      <p:sp>
        <p:nvSpPr>
          <p:cNvPr id="361" name="Google Shape;361;p28"/>
          <p:cNvSpPr txBox="1"/>
          <p:nvPr/>
        </p:nvSpPr>
        <p:spPr>
          <a:xfrm>
            <a:off x="5982745" y="1995680"/>
            <a:ext cx="1944508" cy="4770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b="1">
                <a:solidFill>
                  <a:srgbClr val="C00000"/>
                </a:solidFill>
                <a:latin typeface="Calibri"/>
                <a:ea typeface="Calibri"/>
                <a:cs typeface="Calibri"/>
                <a:sym typeface="Calibri"/>
              </a:rPr>
              <a:t>Concerns</a:t>
            </a:r>
            <a:endParaRPr sz="2500" b="1">
              <a:solidFill>
                <a:srgbClr val="C00000"/>
              </a:solidFill>
              <a:latin typeface="Calibri"/>
              <a:ea typeface="Calibri"/>
              <a:cs typeface="Calibri"/>
              <a:sym typeface="Calibri"/>
            </a:endParaRPr>
          </a:p>
        </p:txBody>
      </p:sp>
      <p:sp>
        <p:nvSpPr>
          <p:cNvPr id="362" name="Google Shape;362;p28"/>
          <p:cNvSpPr txBox="1"/>
          <p:nvPr/>
        </p:nvSpPr>
        <p:spPr>
          <a:xfrm>
            <a:off x="2309786" y="2000240"/>
            <a:ext cx="1944508" cy="4770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b="1">
                <a:solidFill>
                  <a:srgbClr val="C00000"/>
                </a:solidFill>
                <a:latin typeface="Calibri"/>
                <a:ea typeface="Calibri"/>
                <a:cs typeface="Calibri"/>
                <a:sym typeface="Calibri"/>
              </a:rPr>
              <a:t>Viewpoints</a:t>
            </a:r>
            <a:endParaRPr sz="2500" b="1">
              <a:solidFill>
                <a:srgbClr val="C00000"/>
              </a:solidFill>
              <a:latin typeface="Calibri"/>
              <a:ea typeface="Calibri"/>
              <a:cs typeface="Calibri"/>
              <a:sym typeface="Calibri"/>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1"/>
                                        </p:tgtEl>
                                        <p:attrNameLst>
                                          <p:attrName>style.visibility</p:attrName>
                                        </p:attrNameLst>
                                      </p:cBhvr>
                                      <p:to>
                                        <p:strVal val="visible"/>
                                      </p:to>
                                    </p:set>
                                    <p:animEffect transition="in" filter="fade">
                                      <p:cBhvr>
                                        <p:cTn id="7" dur="80"/>
                                        <p:tgtEl>
                                          <p:spTgt spid="361"/>
                                        </p:tgtEl>
                                      </p:cBhvr>
                                    </p:animEffect>
                                  </p:childTnLst>
                                </p:cTn>
                              </p:par>
                              <p:par>
                                <p:cTn id="8" presetID="10" presetClass="entr" presetSubtype="0" fill="hold" nodeType="withEffect">
                                  <p:stCondLst>
                                    <p:cond delay="0"/>
                                  </p:stCondLst>
                                  <p:childTnLst>
                                    <p:set>
                                      <p:cBhvr>
                                        <p:cTn id="9" dur="1" fill="hold">
                                          <p:stCondLst>
                                            <p:cond delay="0"/>
                                          </p:stCondLst>
                                        </p:cTn>
                                        <p:tgtEl>
                                          <p:spTgt spid="344"/>
                                        </p:tgtEl>
                                        <p:attrNameLst>
                                          <p:attrName>style.visibility</p:attrName>
                                        </p:attrNameLst>
                                      </p:cBhvr>
                                      <p:to>
                                        <p:strVal val="visible"/>
                                      </p:to>
                                    </p:set>
                                    <p:animEffect transition="in" filter="fade">
                                      <p:cBhvr>
                                        <p:cTn id="10" dur="500"/>
                                        <p:tgtEl>
                                          <p:spTgt spid="34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2"/>
                                        </p:tgtEl>
                                        <p:attrNameLst>
                                          <p:attrName>style.visibility</p:attrName>
                                        </p:attrNameLst>
                                      </p:cBhvr>
                                      <p:to>
                                        <p:strVal val="visible"/>
                                      </p:to>
                                    </p:set>
                                    <p:animEffect transition="in" filter="fade">
                                      <p:cBhvr>
                                        <p:cTn id="15" dur="80"/>
                                        <p:tgtEl>
                                          <p:spTgt spid="36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53"/>
                                        </p:tgtEl>
                                        <p:attrNameLst>
                                          <p:attrName>style.visibility</p:attrName>
                                        </p:attrNameLst>
                                      </p:cBhvr>
                                      <p:to>
                                        <p:strVal val="visible"/>
                                      </p:to>
                                    </p:set>
                                    <p:animEffect transition="in" filter="fade">
                                      <p:cBhvr>
                                        <p:cTn id="20" dur="1000"/>
                                        <p:tgtEl>
                                          <p:spTgt spid="353"/>
                                        </p:tgtEl>
                                      </p:cBhvr>
                                    </p:animEffect>
                                  </p:childTnLst>
                                </p:cTn>
                              </p:par>
                              <p:par>
                                <p:cTn id="21" presetID="10" presetClass="entr" presetSubtype="0" fill="hold" nodeType="withEffect">
                                  <p:stCondLst>
                                    <p:cond delay="0"/>
                                  </p:stCondLst>
                                  <p:childTnLst>
                                    <p:set>
                                      <p:cBhvr>
                                        <p:cTn id="22" dur="1" fill="hold">
                                          <p:stCondLst>
                                            <p:cond delay="0"/>
                                          </p:stCondLst>
                                        </p:cTn>
                                        <p:tgtEl>
                                          <p:spTgt spid="346"/>
                                        </p:tgtEl>
                                        <p:attrNameLst>
                                          <p:attrName>style.visibility</p:attrName>
                                        </p:attrNameLst>
                                      </p:cBhvr>
                                      <p:to>
                                        <p:strVal val="visible"/>
                                      </p:to>
                                    </p:set>
                                    <p:animEffect transition="in" filter="fade">
                                      <p:cBhvr>
                                        <p:cTn id="23" dur="1000"/>
                                        <p:tgtEl>
                                          <p:spTgt spid="34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54"/>
                                        </p:tgtEl>
                                        <p:attrNameLst>
                                          <p:attrName>style.visibility</p:attrName>
                                        </p:attrNameLst>
                                      </p:cBhvr>
                                      <p:to>
                                        <p:strVal val="visible"/>
                                      </p:to>
                                    </p:set>
                                    <p:animEffect transition="in" filter="fade">
                                      <p:cBhvr>
                                        <p:cTn id="28" dur="1000"/>
                                        <p:tgtEl>
                                          <p:spTgt spid="354"/>
                                        </p:tgtEl>
                                      </p:cBhvr>
                                    </p:animEffect>
                                  </p:childTnLst>
                                </p:cTn>
                              </p:par>
                              <p:par>
                                <p:cTn id="29" presetID="10" presetClass="entr" presetSubtype="0" fill="hold" nodeType="withEffect">
                                  <p:stCondLst>
                                    <p:cond delay="0"/>
                                  </p:stCondLst>
                                  <p:childTnLst>
                                    <p:set>
                                      <p:cBhvr>
                                        <p:cTn id="30" dur="1" fill="hold">
                                          <p:stCondLst>
                                            <p:cond delay="0"/>
                                          </p:stCondLst>
                                        </p:cTn>
                                        <p:tgtEl>
                                          <p:spTgt spid="347"/>
                                        </p:tgtEl>
                                        <p:attrNameLst>
                                          <p:attrName>style.visibility</p:attrName>
                                        </p:attrNameLst>
                                      </p:cBhvr>
                                      <p:to>
                                        <p:strVal val="visible"/>
                                      </p:to>
                                    </p:set>
                                    <p:animEffect transition="in" filter="fade">
                                      <p:cBhvr>
                                        <p:cTn id="31" dur="1000"/>
                                        <p:tgtEl>
                                          <p:spTgt spid="34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55"/>
                                        </p:tgtEl>
                                        <p:attrNameLst>
                                          <p:attrName>style.visibility</p:attrName>
                                        </p:attrNameLst>
                                      </p:cBhvr>
                                      <p:to>
                                        <p:strVal val="visible"/>
                                      </p:to>
                                    </p:set>
                                    <p:animEffect transition="in" filter="fade">
                                      <p:cBhvr>
                                        <p:cTn id="36" dur="1000"/>
                                        <p:tgtEl>
                                          <p:spTgt spid="355"/>
                                        </p:tgtEl>
                                      </p:cBhvr>
                                    </p:animEffect>
                                  </p:childTnLst>
                                </p:cTn>
                              </p:par>
                              <p:par>
                                <p:cTn id="37" presetID="10" presetClass="entr" presetSubtype="0" fill="hold" nodeType="withEffect">
                                  <p:stCondLst>
                                    <p:cond delay="0"/>
                                  </p:stCondLst>
                                  <p:childTnLst>
                                    <p:set>
                                      <p:cBhvr>
                                        <p:cTn id="38" dur="1" fill="hold">
                                          <p:stCondLst>
                                            <p:cond delay="0"/>
                                          </p:stCondLst>
                                        </p:cTn>
                                        <p:tgtEl>
                                          <p:spTgt spid="348"/>
                                        </p:tgtEl>
                                        <p:attrNameLst>
                                          <p:attrName>style.visibility</p:attrName>
                                        </p:attrNameLst>
                                      </p:cBhvr>
                                      <p:to>
                                        <p:strVal val="visible"/>
                                      </p:to>
                                    </p:set>
                                    <p:animEffect transition="in" filter="fade">
                                      <p:cBhvr>
                                        <p:cTn id="39" dur="1000"/>
                                        <p:tgtEl>
                                          <p:spTgt spid="34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56"/>
                                        </p:tgtEl>
                                        <p:attrNameLst>
                                          <p:attrName>style.visibility</p:attrName>
                                        </p:attrNameLst>
                                      </p:cBhvr>
                                      <p:to>
                                        <p:strVal val="visible"/>
                                      </p:to>
                                    </p:set>
                                    <p:animEffect transition="in" filter="fade">
                                      <p:cBhvr>
                                        <p:cTn id="44" dur="1000"/>
                                        <p:tgtEl>
                                          <p:spTgt spid="35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52"/>
                                        </p:tgtEl>
                                        <p:attrNameLst>
                                          <p:attrName>style.visibility</p:attrName>
                                        </p:attrNameLst>
                                      </p:cBhvr>
                                      <p:to>
                                        <p:strVal val="visible"/>
                                      </p:to>
                                    </p:set>
                                    <p:animEffect transition="in" filter="fade">
                                      <p:cBhvr>
                                        <p:cTn id="49" dur="1000"/>
                                        <p:tgtEl>
                                          <p:spTgt spid="352"/>
                                        </p:tgtEl>
                                      </p:cBhvr>
                                    </p:animEffect>
                                  </p:childTnLst>
                                </p:cTn>
                              </p:par>
                              <p:par>
                                <p:cTn id="50" presetID="10" presetClass="entr" presetSubtype="0" fill="hold" nodeType="withEffect">
                                  <p:stCondLst>
                                    <p:cond delay="0"/>
                                  </p:stCondLst>
                                  <p:childTnLst>
                                    <p:set>
                                      <p:cBhvr>
                                        <p:cTn id="51" dur="1" fill="hold">
                                          <p:stCondLst>
                                            <p:cond delay="0"/>
                                          </p:stCondLst>
                                        </p:cTn>
                                        <p:tgtEl>
                                          <p:spTgt spid="345"/>
                                        </p:tgtEl>
                                        <p:attrNameLst>
                                          <p:attrName>style.visibility</p:attrName>
                                        </p:attrNameLst>
                                      </p:cBhvr>
                                      <p:to>
                                        <p:strVal val="visible"/>
                                      </p:to>
                                    </p:set>
                                    <p:animEffect transition="in" filter="fade">
                                      <p:cBhvr>
                                        <p:cTn id="52" dur="1000"/>
                                        <p:tgtEl>
                                          <p:spTgt spid="34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49"/>
                                        </p:tgtEl>
                                        <p:attrNameLst>
                                          <p:attrName>style.visibility</p:attrName>
                                        </p:attrNameLst>
                                      </p:cBhvr>
                                      <p:to>
                                        <p:strVal val="visible"/>
                                      </p:to>
                                    </p:set>
                                    <p:animEffect transition="in" filter="fade">
                                      <p:cBhvr>
                                        <p:cTn id="57" dur="500"/>
                                        <p:tgtEl>
                                          <p:spTgt spid="349"/>
                                        </p:tgtEl>
                                      </p:cBhvr>
                                    </p:animEffect>
                                  </p:childTnLst>
                                </p:cTn>
                              </p:par>
                              <p:par>
                                <p:cTn id="58" presetID="10" presetClass="entr" presetSubtype="0" fill="hold" nodeType="withEffect">
                                  <p:stCondLst>
                                    <p:cond delay="0"/>
                                  </p:stCondLst>
                                  <p:childTnLst>
                                    <p:set>
                                      <p:cBhvr>
                                        <p:cTn id="59" dur="1" fill="hold">
                                          <p:stCondLst>
                                            <p:cond delay="0"/>
                                          </p:stCondLst>
                                        </p:cTn>
                                        <p:tgtEl>
                                          <p:spTgt spid="357"/>
                                        </p:tgtEl>
                                        <p:attrNameLst>
                                          <p:attrName>style.visibility</p:attrName>
                                        </p:attrNameLst>
                                      </p:cBhvr>
                                      <p:to>
                                        <p:strVal val="visible"/>
                                      </p:to>
                                    </p:set>
                                    <p:animEffect transition="in" filter="fade">
                                      <p:cBhvr>
                                        <p:cTn id="60" dur="500"/>
                                        <p:tgtEl>
                                          <p:spTgt spid="35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51"/>
                                        </p:tgtEl>
                                        <p:attrNameLst>
                                          <p:attrName>style.visibility</p:attrName>
                                        </p:attrNameLst>
                                      </p:cBhvr>
                                      <p:to>
                                        <p:strVal val="visible"/>
                                      </p:to>
                                    </p:set>
                                    <p:animEffect transition="in" filter="fade">
                                      <p:cBhvr>
                                        <p:cTn id="65" dur="500"/>
                                        <p:tgtEl>
                                          <p:spTgt spid="351"/>
                                        </p:tgtEl>
                                      </p:cBhvr>
                                    </p:animEffect>
                                  </p:childTnLst>
                                </p:cTn>
                              </p:par>
                              <p:par>
                                <p:cTn id="66" presetID="10" presetClass="entr" presetSubtype="0" fill="hold" nodeType="withEffect">
                                  <p:stCondLst>
                                    <p:cond delay="0"/>
                                  </p:stCondLst>
                                  <p:childTnLst>
                                    <p:set>
                                      <p:cBhvr>
                                        <p:cTn id="67" dur="1" fill="hold">
                                          <p:stCondLst>
                                            <p:cond delay="0"/>
                                          </p:stCondLst>
                                        </p:cTn>
                                        <p:tgtEl>
                                          <p:spTgt spid="358"/>
                                        </p:tgtEl>
                                        <p:attrNameLst>
                                          <p:attrName>style.visibility</p:attrName>
                                        </p:attrNameLst>
                                      </p:cBhvr>
                                      <p:to>
                                        <p:strVal val="visible"/>
                                      </p:to>
                                    </p:set>
                                    <p:animEffect transition="in" filter="fade">
                                      <p:cBhvr>
                                        <p:cTn id="68" dur="500"/>
                                        <p:tgtEl>
                                          <p:spTgt spid="35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50"/>
                                        </p:tgtEl>
                                        <p:attrNameLst>
                                          <p:attrName>style.visibility</p:attrName>
                                        </p:attrNameLst>
                                      </p:cBhvr>
                                      <p:to>
                                        <p:strVal val="visible"/>
                                      </p:to>
                                    </p:set>
                                    <p:animEffect transition="in" filter="fade">
                                      <p:cBhvr>
                                        <p:cTn id="73" dur="500"/>
                                        <p:tgtEl>
                                          <p:spTgt spid="350"/>
                                        </p:tgtEl>
                                      </p:cBhvr>
                                    </p:animEffect>
                                  </p:childTnLst>
                                </p:cTn>
                              </p:par>
                              <p:par>
                                <p:cTn id="74" presetID="10" presetClass="entr" presetSubtype="0" fill="hold" nodeType="withEffect">
                                  <p:stCondLst>
                                    <p:cond delay="0"/>
                                  </p:stCondLst>
                                  <p:childTnLst>
                                    <p:set>
                                      <p:cBhvr>
                                        <p:cTn id="75" dur="1" fill="hold">
                                          <p:stCondLst>
                                            <p:cond delay="0"/>
                                          </p:stCondLst>
                                        </p:cTn>
                                        <p:tgtEl>
                                          <p:spTgt spid="359"/>
                                        </p:tgtEl>
                                        <p:attrNameLst>
                                          <p:attrName>style.visibility</p:attrName>
                                        </p:attrNameLst>
                                      </p:cBhvr>
                                      <p:to>
                                        <p:strVal val="visible"/>
                                      </p:to>
                                    </p:set>
                                    <p:animEffect transition="in" filter="fade">
                                      <p:cBhvr>
                                        <p:cTn id="76" dur="500"/>
                                        <p:tgtEl>
                                          <p:spTgt spid="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9"/>
          <p:cNvSpPr txBox="1">
            <a:spLocks noGrp="1"/>
          </p:cNvSpPr>
          <p:nvPr>
            <p:ph type="title"/>
          </p:nvPr>
        </p:nvSpPr>
        <p:spPr>
          <a:xfrm>
            <a:off x="1016000" y="274638"/>
            <a:ext cx="1076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Aspect-oriented Design &amp; Programming</a:t>
            </a:r>
            <a:endParaRPr/>
          </a:p>
        </p:txBody>
      </p:sp>
      <p:sp>
        <p:nvSpPr>
          <p:cNvPr id="368" name="Google Shape;368;p29"/>
          <p:cNvSpPr txBox="1"/>
          <p:nvPr/>
        </p:nvSpPr>
        <p:spPr>
          <a:xfrm>
            <a:off x="2309786" y="2071679"/>
            <a:ext cx="807249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Comic Sans MS"/>
                <a:ea typeface="Comic Sans MS"/>
                <a:cs typeface="Comic Sans MS"/>
                <a:sym typeface="Comic Sans MS"/>
              </a:rPr>
              <a:t>Design aspects based on concerns</a:t>
            </a:r>
            <a:endParaRPr sz="3500">
              <a:solidFill>
                <a:schemeClr val="dk1"/>
              </a:solidFill>
              <a:latin typeface="Comic Sans MS"/>
              <a:ea typeface="Comic Sans MS"/>
              <a:cs typeface="Comic Sans MS"/>
              <a:sym typeface="Comic Sans MS"/>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8">
                                            <p:txEl>
                                              <p:pRg st="0" end="0"/>
                                            </p:txEl>
                                          </p:spTgt>
                                        </p:tgtEl>
                                        <p:attrNameLst>
                                          <p:attrName>style.visibility</p:attrName>
                                        </p:attrNameLst>
                                      </p:cBhvr>
                                      <p:to>
                                        <p:strVal val="visible"/>
                                      </p:to>
                                    </p:set>
                                    <p:animEffect transition="in" filter="fade">
                                      <p:cBhvr>
                                        <p:cTn id="7" dur="500"/>
                                        <p:tgtEl>
                                          <p:spTgt spid="3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p:nvPr/>
        </p:nvSpPr>
        <p:spPr>
          <a:xfrm>
            <a:off x="2819400" y="2592050"/>
            <a:ext cx="6781800" cy="243715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en-US" sz="5800" b="0" i="0" u="none" strike="noStrike" cap="none">
                <a:solidFill>
                  <a:schemeClr val="dk1"/>
                </a:solidFill>
                <a:latin typeface="Century Gothic"/>
                <a:ea typeface="Century Gothic"/>
                <a:cs typeface="Century Gothic"/>
                <a:sym typeface="Century Gothic"/>
              </a:rPr>
              <a:t>The Separation of Concerns</a:t>
            </a:r>
            <a:endParaRPr/>
          </a:p>
        </p:txBody>
      </p:sp>
      <p:pic>
        <p:nvPicPr>
          <p:cNvPr id="115" name="Google Shape;115;p3"/>
          <p:cNvPicPr preferRelativeResize="0"/>
          <p:nvPr/>
        </p:nvPicPr>
        <p:blipFill rotWithShape="1">
          <a:blip r:embed="rId3">
            <a:alphaModFix/>
          </a:blip>
          <a:srcRect/>
          <a:stretch/>
        </p:blipFill>
        <p:spPr>
          <a:xfrm>
            <a:off x="5715000" y="1"/>
            <a:ext cx="7765662" cy="16476125"/>
          </a:xfrm>
          <a:prstGeom prst="rect">
            <a:avLst/>
          </a:prstGeom>
          <a:noFill/>
          <a:ln>
            <a:noFill/>
          </a:ln>
        </p:spPr>
      </p:pic>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0"/>
          <p:cNvSpPr txBox="1">
            <a:spLocks noGrp="1"/>
          </p:cNvSpPr>
          <p:nvPr>
            <p:ph type="title"/>
          </p:nvPr>
        </p:nvSpPr>
        <p:spPr>
          <a:xfrm>
            <a:off x="1016000" y="274638"/>
            <a:ext cx="1076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A Generic Aspect-oriented Design Process</a:t>
            </a:r>
            <a:endParaRPr/>
          </a:p>
        </p:txBody>
      </p:sp>
      <p:sp>
        <p:nvSpPr>
          <p:cNvPr id="375" name="Google Shape;375;p30"/>
          <p:cNvSpPr/>
          <p:nvPr/>
        </p:nvSpPr>
        <p:spPr>
          <a:xfrm>
            <a:off x="2095472" y="2852936"/>
            <a:ext cx="1440160" cy="864096"/>
          </a:xfrm>
          <a:prstGeom prst="roundRect">
            <a:avLst>
              <a:gd name="adj" fmla="val 16667"/>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a:solidFill>
                  <a:schemeClr val="lt1"/>
                </a:solidFill>
                <a:latin typeface="Calibri"/>
                <a:ea typeface="Calibri"/>
                <a:cs typeface="Calibri"/>
                <a:sym typeface="Calibri"/>
              </a:rPr>
              <a:t>Core System Design</a:t>
            </a:r>
            <a:endParaRPr sz="1500">
              <a:solidFill>
                <a:schemeClr val="lt1"/>
              </a:solidFill>
              <a:latin typeface="Calibri"/>
              <a:ea typeface="Calibri"/>
              <a:cs typeface="Calibri"/>
              <a:sym typeface="Calibri"/>
            </a:endParaRPr>
          </a:p>
        </p:txBody>
      </p:sp>
      <p:sp>
        <p:nvSpPr>
          <p:cNvPr id="376" name="Google Shape;376;p30"/>
          <p:cNvSpPr/>
          <p:nvPr/>
        </p:nvSpPr>
        <p:spPr>
          <a:xfrm>
            <a:off x="3940677" y="2852936"/>
            <a:ext cx="1440160" cy="864096"/>
          </a:xfrm>
          <a:prstGeom prst="roundRect">
            <a:avLst>
              <a:gd name="adj" fmla="val 16667"/>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b="1">
                <a:solidFill>
                  <a:srgbClr val="FFFF00"/>
                </a:solidFill>
                <a:latin typeface="Calibri"/>
                <a:ea typeface="Calibri"/>
                <a:cs typeface="Calibri"/>
                <a:sym typeface="Calibri"/>
              </a:rPr>
              <a:t>Aspect</a:t>
            </a:r>
            <a:r>
              <a:rPr lang="en-US" sz="1500">
                <a:solidFill>
                  <a:srgbClr val="FFFF00"/>
                </a:solidFill>
                <a:latin typeface="Calibri"/>
                <a:ea typeface="Calibri"/>
                <a:cs typeface="Calibri"/>
                <a:sym typeface="Calibri"/>
              </a:rPr>
              <a:t> </a:t>
            </a:r>
            <a:r>
              <a:rPr lang="en-US" sz="1500">
                <a:solidFill>
                  <a:schemeClr val="lt1"/>
                </a:solidFill>
                <a:latin typeface="Calibri"/>
                <a:ea typeface="Calibri"/>
                <a:cs typeface="Calibri"/>
                <a:sym typeface="Calibri"/>
              </a:rPr>
              <a:t>Identification and Design</a:t>
            </a:r>
            <a:endParaRPr sz="1500">
              <a:solidFill>
                <a:schemeClr val="lt1"/>
              </a:solidFill>
              <a:latin typeface="Calibri"/>
              <a:ea typeface="Calibri"/>
              <a:cs typeface="Calibri"/>
              <a:sym typeface="Calibri"/>
            </a:endParaRPr>
          </a:p>
        </p:txBody>
      </p:sp>
      <p:sp>
        <p:nvSpPr>
          <p:cNvPr id="377" name="Google Shape;377;p30"/>
          <p:cNvSpPr/>
          <p:nvPr/>
        </p:nvSpPr>
        <p:spPr>
          <a:xfrm>
            <a:off x="5785882" y="2852936"/>
            <a:ext cx="1332148" cy="864096"/>
          </a:xfrm>
          <a:prstGeom prst="roundRect">
            <a:avLst>
              <a:gd name="adj" fmla="val 16667"/>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a:solidFill>
                  <a:schemeClr val="lt1"/>
                </a:solidFill>
                <a:latin typeface="Calibri"/>
                <a:ea typeface="Calibri"/>
                <a:cs typeface="Calibri"/>
                <a:sym typeface="Calibri"/>
              </a:rPr>
              <a:t>Composition Design</a:t>
            </a:r>
            <a:endParaRPr sz="1500">
              <a:solidFill>
                <a:schemeClr val="lt1"/>
              </a:solidFill>
              <a:latin typeface="Calibri"/>
              <a:ea typeface="Calibri"/>
              <a:cs typeface="Calibri"/>
              <a:sym typeface="Calibri"/>
            </a:endParaRPr>
          </a:p>
        </p:txBody>
      </p:sp>
      <p:sp>
        <p:nvSpPr>
          <p:cNvPr id="378" name="Google Shape;378;p30"/>
          <p:cNvSpPr/>
          <p:nvPr/>
        </p:nvSpPr>
        <p:spPr>
          <a:xfrm>
            <a:off x="7523075" y="2852936"/>
            <a:ext cx="1440160" cy="864096"/>
          </a:xfrm>
          <a:prstGeom prst="roundRect">
            <a:avLst>
              <a:gd name="adj" fmla="val 16667"/>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a:solidFill>
                  <a:schemeClr val="lt1"/>
                </a:solidFill>
                <a:latin typeface="Calibri"/>
                <a:ea typeface="Calibri"/>
                <a:cs typeface="Calibri"/>
                <a:sym typeface="Calibri"/>
              </a:rPr>
              <a:t>Conflict Analysis and Resolution</a:t>
            </a:r>
            <a:endParaRPr sz="1500">
              <a:solidFill>
                <a:schemeClr val="lt1"/>
              </a:solidFill>
              <a:latin typeface="Calibri"/>
              <a:ea typeface="Calibri"/>
              <a:cs typeface="Calibri"/>
              <a:sym typeface="Calibri"/>
            </a:endParaRPr>
          </a:p>
        </p:txBody>
      </p:sp>
      <p:sp>
        <p:nvSpPr>
          <p:cNvPr id="379" name="Google Shape;379;p30"/>
          <p:cNvSpPr/>
          <p:nvPr/>
        </p:nvSpPr>
        <p:spPr>
          <a:xfrm>
            <a:off x="9368280" y="2852936"/>
            <a:ext cx="1152128" cy="864096"/>
          </a:xfrm>
          <a:prstGeom prst="roundRect">
            <a:avLst>
              <a:gd name="adj" fmla="val 16667"/>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a:solidFill>
                  <a:schemeClr val="lt1"/>
                </a:solidFill>
                <a:latin typeface="Calibri"/>
                <a:ea typeface="Calibri"/>
                <a:cs typeface="Calibri"/>
                <a:sym typeface="Calibri"/>
              </a:rPr>
              <a:t>Name Design</a:t>
            </a:r>
            <a:endParaRPr sz="1500">
              <a:solidFill>
                <a:schemeClr val="lt1"/>
              </a:solidFill>
              <a:latin typeface="Calibri"/>
              <a:ea typeface="Calibri"/>
              <a:cs typeface="Calibri"/>
              <a:sym typeface="Calibri"/>
            </a:endParaRPr>
          </a:p>
        </p:txBody>
      </p:sp>
      <p:cxnSp>
        <p:nvCxnSpPr>
          <p:cNvPr id="380" name="Google Shape;380;p30"/>
          <p:cNvCxnSpPr>
            <a:stCxn id="375" idx="3"/>
            <a:endCxn id="376" idx="1"/>
          </p:cNvCxnSpPr>
          <p:nvPr/>
        </p:nvCxnSpPr>
        <p:spPr>
          <a:xfrm>
            <a:off x="3535632" y="3284984"/>
            <a:ext cx="405000" cy="0"/>
          </a:xfrm>
          <a:prstGeom prst="straightConnector1">
            <a:avLst/>
          </a:prstGeom>
          <a:noFill/>
          <a:ln w="9525" cap="flat" cmpd="sng">
            <a:solidFill>
              <a:srgbClr val="4A7DBA"/>
            </a:solidFill>
            <a:prstDash val="solid"/>
            <a:round/>
            <a:headEnd type="none" w="sm" len="sm"/>
            <a:tailEnd type="stealth" w="med" len="med"/>
          </a:ln>
        </p:spPr>
      </p:cxnSp>
      <p:cxnSp>
        <p:nvCxnSpPr>
          <p:cNvPr id="381" name="Google Shape;381;p30"/>
          <p:cNvCxnSpPr>
            <a:stCxn id="376" idx="3"/>
            <a:endCxn id="377" idx="1"/>
          </p:cNvCxnSpPr>
          <p:nvPr/>
        </p:nvCxnSpPr>
        <p:spPr>
          <a:xfrm>
            <a:off x="5380837" y="3284984"/>
            <a:ext cx="405000" cy="0"/>
          </a:xfrm>
          <a:prstGeom prst="straightConnector1">
            <a:avLst/>
          </a:prstGeom>
          <a:noFill/>
          <a:ln w="9525" cap="flat" cmpd="sng">
            <a:solidFill>
              <a:srgbClr val="4A7DBA"/>
            </a:solidFill>
            <a:prstDash val="solid"/>
            <a:round/>
            <a:headEnd type="none" w="sm" len="sm"/>
            <a:tailEnd type="stealth" w="med" len="med"/>
          </a:ln>
        </p:spPr>
      </p:cxnSp>
      <p:cxnSp>
        <p:nvCxnSpPr>
          <p:cNvPr id="382" name="Google Shape;382;p30"/>
          <p:cNvCxnSpPr>
            <a:stCxn id="377" idx="3"/>
            <a:endCxn id="378" idx="1"/>
          </p:cNvCxnSpPr>
          <p:nvPr/>
        </p:nvCxnSpPr>
        <p:spPr>
          <a:xfrm>
            <a:off x="7118030" y="3284984"/>
            <a:ext cx="405000" cy="0"/>
          </a:xfrm>
          <a:prstGeom prst="straightConnector1">
            <a:avLst/>
          </a:prstGeom>
          <a:noFill/>
          <a:ln w="9525" cap="flat" cmpd="sng">
            <a:solidFill>
              <a:srgbClr val="4A7DBA"/>
            </a:solidFill>
            <a:prstDash val="solid"/>
            <a:round/>
            <a:headEnd type="none" w="sm" len="sm"/>
            <a:tailEnd type="stealth" w="med" len="med"/>
          </a:ln>
        </p:spPr>
      </p:cxnSp>
      <p:cxnSp>
        <p:nvCxnSpPr>
          <p:cNvPr id="383" name="Google Shape;383;p30"/>
          <p:cNvCxnSpPr>
            <a:stCxn id="378" idx="3"/>
            <a:endCxn id="379" idx="1"/>
          </p:cNvCxnSpPr>
          <p:nvPr/>
        </p:nvCxnSpPr>
        <p:spPr>
          <a:xfrm>
            <a:off x="8963235" y="3284984"/>
            <a:ext cx="405000" cy="0"/>
          </a:xfrm>
          <a:prstGeom prst="straightConnector1">
            <a:avLst/>
          </a:prstGeom>
          <a:noFill/>
          <a:ln w="9525" cap="flat" cmpd="sng">
            <a:solidFill>
              <a:srgbClr val="4A7DBA"/>
            </a:solidFill>
            <a:prstDash val="solid"/>
            <a:round/>
            <a:headEnd type="none" w="sm" len="sm"/>
            <a:tailEnd type="stealth" w="med" len="med"/>
          </a:ln>
        </p:spPr>
      </p:cxnSp>
      <p:cxnSp>
        <p:nvCxnSpPr>
          <p:cNvPr id="384" name="Google Shape;384;p30"/>
          <p:cNvCxnSpPr>
            <a:stCxn id="378" idx="0"/>
            <a:endCxn id="375" idx="0"/>
          </p:cNvCxnSpPr>
          <p:nvPr/>
        </p:nvCxnSpPr>
        <p:spPr>
          <a:xfrm rot="5400000">
            <a:off x="5529055" y="139436"/>
            <a:ext cx="600" cy="5427600"/>
          </a:xfrm>
          <a:prstGeom prst="bentConnector3">
            <a:avLst>
              <a:gd name="adj1" fmla="val -37041583"/>
            </a:avLst>
          </a:prstGeom>
          <a:noFill/>
          <a:ln w="9525" cap="flat" cmpd="sng">
            <a:solidFill>
              <a:srgbClr val="4A7DBA"/>
            </a:solidFill>
            <a:prstDash val="solid"/>
            <a:round/>
            <a:headEnd type="none" w="sm" len="sm"/>
            <a:tailEnd type="stealth" w="med" len="med"/>
          </a:ln>
        </p:spPr>
      </p:cxnSp>
      <p:cxnSp>
        <p:nvCxnSpPr>
          <p:cNvPr id="385" name="Google Shape;385;p30"/>
          <p:cNvCxnSpPr>
            <a:stCxn id="378" idx="0"/>
            <a:endCxn id="376" idx="0"/>
          </p:cNvCxnSpPr>
          <p:nvPr/>
        </p:nvCxnSpPr>
        <p:spPr>
          <a:xfrm rot="5400000">
            <a:off x="6451705" y="1062086"/>
            <a:ext cx="600" cy="3582300"/>
          </a:xfrm>
          <a:prstGeom prst="bentConnector3">
            <a:avLst>
              <a:gd name="adj1" fmla="val -37041667"/>
            </a:avLst>
          </a:prstGeom>
          <a:noFill/>
          <a:ln w="9525" cap="flat" cmpd="sng">
            <a:solidFill>
              <a:srgbClr val="4A7DBA"/>
            </a:solidFill>
            <a:prstDash val="solid"/>
            <a:round/>
            <a:headEnd type="none" w="sm" len="sm"/>
            <a:tailEnd type="stealth" w="med" len="med"/>
          </a:ln>
        </p:spPr>
      </p:cxnSp>
      <p:cxnSp>
        <p:nvCxnSpPr>
          <p:cNvPr id="386" name="Google Shape;386;p30"/>
          <p:cNvCxnSpPr>
            <a:stCxn id="378" idx="0"/>
            <a:endCxn id="377" idx="0"/>
          </p:cNvCxnSpPr>
          <p:nvPr/>
        </p:nvCxnSpPr>
        <p:spPr>
          <a:xfrm rot="5400000">
            <a:off x="7347205" y="1957586"/>
            <a:ext cx="600" cy="1791300"/>
          </a:xfrm>
          <a:prstGeom prst="bentConnector3">
            <a:avLst>
              <a:gd name="adj1" fmla="val -37041583"/>
            </a:avLst>
          </a:prstGeom>
          <a:noFill/>
          <a:ln w="9525" cap="flat" cmpd="sng">
            <a:solidFill>
              <a:srgbClr val="4A7DBA"/>
            </a:solidFill>
            <a:prstDash val="solid"/>
            <a:round/>
            <a:headEnd type="none" w="sm" len="sm"/>
            <a:tailEnd type="stealth" w="med" len="med"/>
          </a:ln>
        </p:spPr>
      </p:cxnSp>
      <p:cxnSp>
        <p:nvCxnSpPr>
          <p:cNvPr id="387" name="Google Shape;387;p30"/>
          <p:cNvCxnSpPr>
            <a:stCxn id="375" idx="2"/>
            <a:endCxn id="376" idx="2"/>
          </p:cNvCxnSpPr>
          <p:nvPr/>
        </p:nvCxnSpPr>
        <p:spPr>
          <a:xfrm rot="-5400000" flipH="1">
            <a:off x="3737902" y="2794682"/>
            <a:ext cx="600" cy="1845300"/>
          </a:xfrm>
          <a:prstGeom prst="bentConnector3">
            <a:avLst>
              <a:gd name="adj1" fmla="val 37041500"/>
            </a:avLst>
          </a:prstGeom>
          <a:noFill/>
          <a:ln w="9525" cap="flat" cmpd="sng">
            <a:solidFill>
              <a:srgbClr val="4A7DBA"/>
            </a:solidFill>
            <a:prstDash val="solid"/>
            <a:round/>
            <a:headEnd type="stealth" w="med" len="med"/>
            <a:tailEnd type="stealth" w="med" len="med"/>
          </a:ln>
        </p:spPr>
      </p:cxnSp>
      <p:sp>
        <p:nvSpPr>
          <p:cNvPr id="388" name="Google Shape;388;p30"/>
          <p:cNvSpPr/>
          <p:nvPr/>
        </p:nvSpPr>
        <p:spPr>
          <a:xfrm>
            <a:off x="5839888" y="4149080"/>
            <a:ext cx="1224136" cy="72008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a:solidFill>
                  <a:schemeClr val="dk1"/>
                </a:solidFill>
                <a:latin typeface="Calibri"/>
                <a:ea typeface="Calibri"/>
                <a:cs typeface="Calibri"/>
                <a:sym typeface="Calibri"/>
              </a:rPr>
              <a:t>Design Model</a:t>
            </a:r>
            <a:endParaRPr sz="1500">
              <a:solidFill>
                <a:schemeClr val="dk1"/>
              </a:solidFill>
              <a:latin typeface="Calibri"/>
              <a:ea typeface="Calibri"/>
              <a:cs typeface="Calibri"/>
              <a:sym typeface="Calibri"/>
            </a:endParaRPr>
          </a:p>
        </p:txBody>
      </p:sp>
      <p:cxnSp>
        <p:nvCxnSpPr>
          <p:cNvPr id="389" name="Google Shape;389;p30"/>
          <p:cNvCxnSpPr>
            <a:stCxn id="376" idx="2"/>
            <a:endCxn id="388" idx="1"/>
          </p:cNvCxnSpPr>
          <p:nvPr/>
        </p:nvCxnSpPr>
        <p:spPr>
          <a:xfrm rot="-5400000" flipH="1">
            <a:off x="4854257" y="3523532"/>
            <a:ext cx="792000" cy="1179000"/>
          </a:xfrm>
          <a:prstGeom prst="bentConnector2">
            <a:avLst/>
          </a:prstGeom>
          <a:noFill/>
          <a:ln w="9525" cap="flat" cmpd="sng">
            <a:solidFill>
              <a:srgbClr val="4A7DBA"/>
            </a:solidFill>
            <a:prstDash val="solid"/>
            <a:round/>
            <a:headEnd type="none" w="sm" len="sm"/>
            <a:tailEnd type="stealth" w="med" len="med"/>
          </a:ln>
        </p:spPr>
      </p:cxnSp>
      <p:cxnSp>
        <p:nvCxnSpPr>
          <p:cNvPr id="390" name="Google Shape;390;p30"/>
          <p:cNvCxnSpPr>
            <a:stCxn id="378" idx="2"/>
            <a:endCxn id="388" idx="3"/>
          </p:cNvCxnSpPr>
          <p:nvPr/>
        </p:nvCxnSpPr>
        <p:spPr>
          <a:xfrm rot="5400000">
            <a:off x="7257655" y="3523532"/>
            <a:ext cx="792000" cy="1179000"/>
          </a:xfrm>
          <a:prstGeom prst="bentConnector2">
            <a:avLst/>
          </a:prstGeom>
          <a:noFill/>
          <a:ln w="9525" cap="flat" cmpd="sng">
            <a:solidFill>
              <a:srgbClr val="4A7DBA"/>
            </a:solidFill>
            <a:prstDash val="solid"/>
            <a:round/>
            <a:headEnd type="none" w="sm" len="sm"/>
            <a:tailEnd type="stealth" w="med" len="med"/>
          </a:ln>
        </p:spPr>
      </p:cxnSp>
      <p:cxnSp>
        <p:nvCxnSpPr>
          <p:cNvPr id="391" name="Google Shape;391;p30"/>
          <p:cNvCxnSpPr>
            <a:stCxn id="379" idx="2"/>
            <a:endCxn id="388" idx="3"/>
          </p:cNvCxnSpPr>
          <p:nvPr/>
        </p:nvCxnSpPr>
        <p:spPr>
          <a:xfrm rot="5400000">
            <a:off x="8108194" y="2672882"/>
            <a:ext cx="792000" cy="2880300"/>
          </a:xfrm>
          <a:prstGeom prst="bentConnector2">
            <a:avLst/>
          </a:prstGeom>
          <a:noFill/>
          <a:ln w="9525" cap="flat" cmpd="sng">
            <a:solidFill>
              <a:srgbClr val="4A7DBA"/>
            </a:solidFill>
            <a:prstDash val="solid"/>
            <a:round/>
            <a:headEnd type="none" w="sm" len="sm"/>
            <a:tailEnd type="stealth" w="med" len="med"/>
          </a:ln>
        </p:spPr>
      </p:cxnSp>
      <p:cxnSp>
        <p:nvCxnSpPr>
          <p:cNvPr id="392" name="Google Shape;392;p30"/>
          <p:cNvCxnSpPr>
            <a:stCxn id="377" idx="2"/>
            <a:endCxn id="388" idx="0"/>
          </p:cNvCxnSpPr>
          <p:nvPr/>
        </p:nvCxnSpPr>
        <p:spPr>
          <a:xfrm>
            <a:off x="6451956" y="3717032"/>
            <a:ext cx="0" cy="432000"/>
          </a:xfrm>
          <a:prstGeom prst="straightConnector1">
            <a:avLst/>
          </a:prstGeom>
          <a:noFill/>
          <a:ln w="9525" cap="flat" cmpd="sng">
            <a:solidFill>
              <a:srgbClr val="4A7DBA"/>
            </a:solidFill>
            <a:prstDash val="solid"/>
            <a:round/>
            <a:headEnd type="none" w="sm" len="sm"/>
            <a:tailEnd type="stealth" w="med" len="med"/>
          </a:ln>
        </p:spPr>
      </p:cxnSp>
      <p:sp>
        <p:nvSpPr>
          <p:cNvPr id="393" name="Google Shape;393;p30"/>
          <p:cNvSpPr/>
          <p:nvPr/>
        </p:nvSpPr>
        <p:spPr>
          <a:xfrm>
            <a:off x="2815552" y="3933056"/>
            <a:ext cx="1512168" cy="72008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a:solidFill>
                  <a:schemeClr val="dk1"/>
                </a:solidFill>
                <a:latin typeface="Calibri"/>
                <a:ea typeface="Calibri"/>
                <a:cs typeface="Calibri"/>
                <a:sym typeface="Calibri"/>
              </a:rPr>
              <a:t>Software Requirements</a:t>
            </a:r>
            <a:endParaRPr sz="1500">
              <a:solidFill>
                <a:schemeClr val="dk1"/>
              </a:solidFill>
              <a:latin typeface="Calibri"/>
              <a:ea typeface="Calibri"/>
              <a:cs typeface="Calibri"/>
              <a:sym typeface="Calibri"/>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3"/>
                                        </p:tgtEl>
                                        <p:attrNameLst>
                                          <p:attrName>style.visibility</p:attrName>
                                        </p:attrNameLst>
                                      </p:cBhvr>
                                      <p:to>
                                        <p:strVal val="visible"/>
                                      </p:to>
                                    </p:set>
                                    <p:animEffect transition="in" filter="fade">
                                      <p:cBhvr>
                                        <p:cTn id="7" dur="80"/>
                                        <p:tgtEl>
                                          <p:spTgt spid="39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8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75"/>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7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8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8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8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81"/>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7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92"/>
                                        </p:tgtEl>
                                        <p:attrNameLst>
                                          <p:attrName>style.visibility</p:attrName>
                                        </p:attrNameLst>
                                      </p:cBhvr>
                                      <p:to>
                                        <p:strVal val="visible"/>
                                      </p:to>
                                    </p:set>
                                    <p:animEffect transition="in" filter="fade">
                                      <p:cBhvr>
                                        <p:cTn id="36" dur="500"/>
                                        <p:tgtEl>
                                          <p:spTgt spid="392"/>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8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90"/>
                                        </p:tgtEl>
                                        <p:attrNameLst>
                                          <p:attrName>style.visibility</p:attrName>
                                        </p:attrNameLst>
                                      </p:cBhvr>
                                      <p:to>
                                        <p:strVal val="visible"/>
                                      </p:to>
                                    </p:set>
                                    <p:animEffect transition="in" filter="fade">
                                      <p:cBhvr>
                                        <p:cTn id="47" dur="500"/>
                                        <p:tgtEl>
                                          <p:spTgt spid="39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86"/>
                                        </p:tgtEl>
                                        <p:attrNameLst>
                                          <p:attrName>style.visibility</p:attrName>
                                        </p:attrNameLst>
                                      </p:cBhvr>
                                      <p:to>
                                        <p:strVal val="visible"/>
                                      </p:to>
                                    </p:set>
                                    <p:animEffect transition="in" filter="fade">
                                      <p:cBhvr>
                                        <p:cTn id="52" dur="2000"/>
                                        <p:tgtEl>
                                          <p:spTgt spid="386"/>
                                        </p:tgtEl>
                                      </p:cBhvr>
                                    </p:animEffect>
                                  </p:childTnLst>
                                </p:cTn>
                              </p:par>
                              <p:par>
                                <p:cTn id="53" presetID="10" presetClass="entr" presetSubtype="0" fill="hold" nodeType="withEffect">
                                  <p:stCondLst>
                                    <p:cond delay="0"/>
                                  </p:stCondLst>
                                  <p:childTnLst>
                                    <p:set>
                                      <p:cBhvr>
                                        <p:cTn id="54" dur="1" fill="hold">
                                          <p:stCondLst>
                                            <p:cond delay="0"/>
                                          </p:stCondLst>
                                        </p:cTn>
                                        <p:tgtEl>
                                          <p:spTgt spid="385"/>
                                        </p:tgtEl>
                                        <p:attrNameLst>
                                          <p:attrName>style.visibility</p:attrName>
                                        </p:attrNameLst>
                                      </p:cBhvr>
                                      <p:to>
                                        <p:strVal val="visible"/>
                                      </p:to>
                                    </p:set>
                                    <p:animEffect transition="in" filter="fade">
                                      <p:cBhvr>
                                        <p:cTn id="55" dur="2000"/>
                                        <p:tgtEl>
                                          <p:spTgt spid="385"/>
                                        </p:tgtEl>
                                      </p:cBhvr>
                                    </p:animEffect>
                                  </p:childTnLst>
                                </p:cTn>
                              </p:par>
                              <p:par>
                                <p:cTn id="56" presetID="10" presetClass="entr" presetSubtype="0" fill="hold" nodeType="withEffect">
                                  <p:stCondLst>
                                    <p:cond delay="0"/>
                                  </p:stCondLst>
                                  <p:childTnLst>
                                    <p:set>
                                      <p:cBhvr>
                                        <p:cTn id="57" dur="1" fill="hold">
                                          <p:stCondLst>
                                            <p:cond delay="0"/>
                                          </p:stCondLst>
                                        </p:cTn>
                                        <p:tgtEl>
                                          <p:spTgt spid="384"/>
                                        </p:tgtEl>
                                        <p:attrNameLst>
                                          <p:attrName>style.visibility</p:attrName>
                                        </p:attrNameLst>
                                      </p:cBhvr>
                                      <p:to>
                                        <p:strVal val="visible"/>
                                      </p:to>
                                    </p:set>
                                    <p:animEffect transition="in" filter="fade">
                                      <p:cBhvr>
                                        <p:cTn id="58" dur="2000"/>
                                        <p:tgtEl>
                                          <p:spTgt spid="384"/>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8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7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91"/>
                                        </p:tgtEl>
                                        <p:attrNameLst>
                                          <p:attrName>style.visibility</p:attrName>
                                        </p:attrNameLst>
                                      </p:cBhvr>
                                      <p:to>
                                        <p:strVal val="visible"/>
                                      </p:to>
                                    </p:set>
                                    <p:animEffect transition="in" filter="fade">
                                      <p:cBhvr>
                                        <p:cTn id="69" dur="500"/>
                                        <p:tgtEl>
                                          <p:spTgt spid="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1"/>
          <p:cNvSpPr txBox="1">
            <a:spLocks noGrp="1"/>
          </p:cNvSpPr>
          <p:nvPr>
            <p:ph type="title"/>
          </p:nvPr>
        </p:nvSpPr>
        <p:spPr>
          <a:xfrm>
            <a:off x="3309918" y="3048001"/>
            <a:ext cx="7129482" cy="1362075"/>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003300"/>
              </a:buClr>
              <a:buSzPts val="4000"/>
              <a:buFont typeface="Calibri"/>
              <a:buNone/>
            </a:pPr>
            <a:r>
              <a:rPr lang="en-US"/>
              <a:t>Verification &amp; Validation</a:t>
            </a:r>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pic>
        <p:nvPicPr>
          <p:cNvPr id="406" name="Google Shape;406;p32" descr="http://www.autostopul.ro/picture/homemade_verified_twitter_icon_by_etschannel-d645upi.png"/>
          <p:cNvPicPr preferRelativeResize="0"/>
          <p:nvPr/>
        </p:nvPicPr>
        <p:blipFill rotWithShape="1">
          <a:blip r:embed="rId3">
            <a:alphaModFix/>
          </a:blip>
          <a:srcRect/>
          <a:stretch/>
        </p:blipFill>
        <p:spPr>
          <a:xfrm>
            <a:off x="8882082" y="5143512"/>
            <a:ext cx="1714512" cy="1643074"/>
          </a:xfrm>
          <a:prstGeom prst="rect">
            <a:avLst/>
          </a:prstGeom>
          <a:noFill/>
          <a:ln>
            <a:noFill/>
          </a:ln>
        </p:spPr>
      </p:pic>
      <p:sp>
        <p:nvSpPr>
          <p:cNvPr id="407" name="Google Shape;407;p32"/>
          <p:cNvSpPr txBox="1">
            <a:spLocks noGrp="1"/>
          </p:cNvSpPr>
          <p:nvPr>
            <p:ph type="title"/>
          </p:nvPr>
        </p:nvSpPr>
        <p:spPr>
          <a:xfrm>
            <a:off x="1016000" y="274638"/>
            <a:ext cx="1076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Verification &amp; Validation</a:t>
            </a:r>
            <a:endParaRPr/>
          </a:p>
        </p:txBody>
      </p:sp>
      <p:sp>
        <p:nvSpPr>
          <p:cNvPr id="408" name="Google Shape;408;p32"/>
          <p:cNvSpPr/>
          <p:nvPr/>
        </p:nvSpPr>
        <p:spPr>
          <a:xfrm>
            <a:off x="2309786" y="1627024"/>
            <a:ext cx="8143932" cy="2477601"/>
          </a:xfrm>
          <a:prstGeom prst="rect">
            <a:avLst/>
          </a:prstGeom>
          <a:noFill/>
          <a:ln>
            <a:noFill/>
          </a:ln>
        </p:spPr>
        <p:txBody>
          <a:bodyPr spcFirstLastPara="1" wrap="square" lIns="91425" tIns="45700" rIns="91425" bIns="45700" anchor="t" anchorCtr="0">
            <a:spAutoFit/>
          </a:bodyPr>
          <a:lstStyle/>
          <a:p>
            <a:pPr marL="617538" marR="0" lvl="0" indent="-617538" algn="l" rtl="0">
              <a:lnSpc>
                <a:spcPct val="150000"/>
              </a:lnSpc>
              <a:spcBef>
                <a:spcPts val="0"/>
              </a:spcBef>
              <a:spcAft>
                <a:spcPts val="0"/>
              </a:spcAft>
              <a:buClr>
                <a:schemeClr val="dk1"/>
              </a:buClr>
              <a:buSzPts val="2500"/>
              <a:buFont typeface="Century Gothic"/>
              <a:buChar char="•"/>
            </a:pPr>
            <a:r>
              <a:rPr lang="en-US" sz="2500">
                <a:solidFill>
                  <a:schemeClr val="dk1"/>
                </a:solidFill>
                <a:latin typeface="Century Gothic"/>
                <a:ea typeface="Century Gothic"/>
                <a:cs typeface="Century Gothic"/>
                <a:sym typeface="Century Gothic"/>
              </a:rPr>
              <a:t>Program inspections</a:t>
            </a:r>
            <a:endParaRPr/>
          </a:p>
          <a:p>
            <a:pPr marL="617538" marR="0" lvl="0" indent="-617538" algn="l" rtl="0">
              <a:lnSpc>
                <a:spcPct val="150000"/>
              </a:lnSpc>
              <a:spcBef>
                <a:spcPts val="300"/>
              </a:spcBef>
              <a:spcAft>
                <a:spcPts val="0"/>
              </a:spcAft>
              <a:buClr>
                <a:schemeClr val="dk1"/>
              </a:buClr>
              <a:buSzPts val="2500"/>
              <a:buFont typeface="Century Gothic"/>
              <a:buChar char="•"/>
            </a:pPr>
            <a:r>
              <a:rPr lang="en-US" sz="2500">
                <a:solidFill>
                  <a:schemeClr val="dk1"/>
                </a:solidFill>
                <a:latin typeface="Century Gothic"/>
                <a:ea typeface="Century Gothic"/>
                <a:cs typeface="Century Gothic"/>
                <a:sym typeface="Century Gothic"/>
              </a:rPr>
              <a:t>White-box testing</a:t>
            </a:r>
            <a:endParaRPr/>
          </a:p>
          <a:p>
            <a:pPr marL="617538" marR="0" lvl="0" indent="-617538" algn="l" rtl="0">
              <a:lnSpc>
                <a:spcPct val="150000"/>
              </a:lnSpc>
              <a:spcBef>
                <a:spcPts val="300"/>
              </a:spcBef>
              <a:spcAft>
                <a:spcPts val="0"/>
              </a:spcAft>
              <a:buClr>
                <a:schemeClr val="dk1"/>
              </a:buClr>
              <a:buSzPts val="2500"/>
              <a:buFont typeface="Century Gothic"/>
              <a:buChar char="•"/>
            </a:pPr>
            <a:r>
              <a:rPr lang="en-US" sz="2500">
                <a:solidFill>
                  <a:schemeClr val="dk1"/>
                </a:solidFill>
                <a:latin typeface="Century Gothic"/>
                <a:ea typeface="Century Gothic"/>
                <a:cs typeface="Century Gothic"/>
                <a:sym typeface="Century Gothic"/>
              </a:rPr>
              <a:t>How should aspects be specified so that tests for these aspects may be derived?</a:t>
            </a:r>
            <a:endParaRPr/>
          </a:p>
        </p:txBody>
      </p:sp>
      <p:sp>
        <p:nvSpPr>
          <p:cNvPr id="409" name="Google Shape;409;p32"/>
          <p:cNvSpPr txBox="1"/>
          <p:nvPr/>
        </p:nvSpPr>
        <p:spPr>
          <a:xfrm>
            <a:off x="6310314" y="1643050"/>
            <a:ext cx="3429024" cy="477054"/>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a:solidFill>
                  <a:schemeClr val="dk1"/>
                </a:solidFill>
                <a:latin typeface="Comic Sans MS"/>
                <a:ea typeface="Comic Sans MS"/>
                <a:cs typeface="Comic Sans MS"/>
                <a:sym typeface="Comic Sans MS"/>
              </a:rPr>
              <a:t>Code Reading Tool</a:t>
            </a:r>
            <a:endParaRPr sz="2500">
              <a:solidFill>
                <a:schemeClr val="dk1"/>
              </a:solidFill>
              <a:latin typeface="Comic Sans MS"/>
              <a:ea typeface="Comic Sans MS"/>
              <a:cs typeface="Comic Sans MS"/>
              <a:sym typeface="Comic Sans MS"/>
            </a:endParaRPr>
          </a:p>
        </p:txBody>
      </p:sp>
      <p:sp>
        <p:nvSpPr>
          <p:cNvPr id="410" name="Google Shape;410;p32"/>
          <p:cNvSpPr txBox="1"/>
          <p:nvPr/>
        </p:nvSpPr>
        <p:spPr>
          <a:xfrm>
            <a:off x="5810248" y="2285992"/>
            <a:ext cx="3429024" cy="477054"/>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a:solidFill>
                  <a:schemeClr val="dk1"/>
                </a:solidFill>
                <a:latin typeface="Comic Sans MS"/>
                <a:ea typeface="Comic Sans MS"/>
                <a:cs typeface="Comic Sans MS"/>
                <a:sym typeface="Comic Sans MS"/>
              </a:rPr>
              <a:t>Code 🡪 Test?</a:t>
            </a:r>
            <a:endParaRPr sz="2500">
              <a:solidFill>
                <a:schemeClr val="dk1"/>
              </a:solidFill>
              <a:latin typeface="Comic Sans MS"/>
              <a:ea typeface="Comic Sans MS"/>
              <a:cs typeface="Comic Sans MS"/>
              <a:sym typeface="Comic Sans MS"/>
            </a:endParaRPr>
          </a:p>
        </p:txBody>
      </p:sp>
      <p:sp>
        <p:nvSpPr>
          <p:cNvPr id="411" name="Google Shape;411;p32"/>
          <p:cNvSpPr txBox="1"/>
          <p:nvPr/>
        </p:nvSpPr>
        <p:spPr>
          <a:xfrm>
            <a:off x="3024166" y="4214818"/>
            <a:ext cx="5286412" cy="477054"/>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a:solidFill>
                  <a:schemeClr val="dk1"/>
                </a:solidFill>
                <a:latin typeface="Comic Sans MS"/>
                <a:ea typeface="Comic Sans MS"/>
                <a:cs typeface="Comic Sans MS"/>
                <a:sym typeface="Comic Sans MS"/>
              </a:rPr>
              <a:t>Test coverage? Test plan?</a:t>
            </a:r>
            <a:endParaRPr sz="2500">
              <a:solidFill>
                <a:schemeClr val="dk1"/>
              </a:solidFill>
              <a:latin typeface="Comic Sans MS"/>
              <a:ea typeface="Comic Sans MS"/>
              <a:cs typeface="Comic Sans MS"/>
              <a:sym typeface="Comic Sans MS"/>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8">
                                            <p:txEl>
                                              <p:pRg st="0" end="0"/>
                                            </p:txEl>
                                          </p:spTgt>
                                        </p:tgtEl>
                                        <p:attrNameLst>
                                          <p:attrName>style.visibility</p:attrName>
                                        </p:attrNameLst>
                                      </p:cBhvr>
                                      <p:to>
                                        <p:strVal val="visible"/>
                                      </p:to>
                                    </p:set>
                                    <p:anim calcmode="lin" valueType="num">
                                      <p:cBhvr additive="base">
                                        <p:cTn id="7" dur="500"/>
                                        <p:tgtEl>
                                          <p:spTgt spid="40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08">
                                            <p:txEl>
                                              <p:pRg st="1" end="1"/>
                                            </p:txEl>
                                          </p:spTgt>
                                        </p:tgtEl>
                                        <p:attrNameLst>
                                          <p:attrName>style.visibility</p:attrName>
                                        </p:attrNameLst>
                                      </p:cBhvr>
                                      <p:to>
                                        <p:strVal val="visible"/>
                                      </p:to>
                                    </p:set>
                                    <p:anim calcmode="lin" valueType="num">
                                      <p:cBhvr additive="base">
                                        <p:cTn id="12" dur="500"/>
                                        <p:tgtEl>
                                          <p:spTgt spid="40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08">
                                            <p:txEl>
                                              <p:pRg st="2" end="2"/>
                                            </p:txEl>
                                          </p:spTgt>
                                        </p:tgtEl>
                                        <p:attrNameLst>
                                          <p:attrName>style.visibility</p:attrName>
                                        </p:attrNameLst>
                                      </p:cBhvr>
                                      <p:to>
                                        <p:strVal val="visible"/>
                                      </p:to>
                                    </p:set>
                                    <p:anim calcmode="lin" valueType="num">
                                      <p:cBhvr additive="base">
                                        <p:cTn id="17" dur="500"/>
                                        <p:tgtEl>
                                          <p:spTgt spid="40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9"/>
                                        </p:tgtEl>
                                        <p:attrNameLst>
                                          <p:attrName>style.visibility</p:attrName>
                                        </p:attrNameLst>
                                      </p:cBhvr>
                                      <p:to>
                                        <p:strVal val="visible"/>
                                      </p:to>
                                    </p:set>
                                    <p:animEffect transition="in" filter="fade">
                                      <p:cBhvr>
                                        <p:cTn id="22" dur="80"/>
                                        <p:tgtEl>
                                          <p:spTgt spid="40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0"/>
                                        </p:tgtEl>
                                        <p:attrNameLst>
                                          <p:attrName>style.visibility</p:attrName>
                                        </p:attrNameLst>
                                      </p:cBhvr>
                                      <p:to>
                                        <p:strVal val="visible"/>
                                      </p:to>
                                    </p:set>
                                    <p:animEffect transition="in" filter="fade">
                                      <p:cBhvr>
                                        <p:cTn id="27" dur="80"/>
                                        <p:tgtEl>
                                          <p:spTgt spid="4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11"/>
                                        </p:tgtEl>
                                        <p:attrNameLst>
                                          <p:attrName>style.visibility</p:attrName>
                                        </p:attrNameLst>
                                      </p:cBhvr>
                                      <p:to>
                                        <p:strVal val="visible"/>
                                      </p:to>
                                    </p:set>
                                    <p:animEffect transition="in" filter="fade">
                                      <p:cBhvr>
                                        <p:cTn id="32" dur="80"/>
                                        <p:tgtEl>
                                          <p:spTgt spid="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pic>
        <p:nvPicPr>
          <p:cNvPr id="416" name="Google Shape;416;p33" descr="http://www.autostopul.ro/picture/homemade_verified_twitter_icon_by_etschannel-d645upi.png"/>
          <p:cNvPicPr preferRelativeResize="0"/>
          <p:nvPr/>
        </p:nvPicPr>
        <p:blipFill rotWithShape="1">
          <a:blip r:embed="rId3">
            <a:alphaModFix/>
          </a:blip>
          <a:srcRect/>
          <a:stretch/>
        </p:blipFill>
        <p:spPr>
          <a:xfrm>
            <a:off x="8882082" y="5143512"/>
            <a:ext cx="1714512" cy="1643074"/>
          </a:xfrm>
          <a:prstGeom prst="rect">
            <a:avLst/>
          </a:prstGeom>
          <a:noFill/>
          <a:ln>
            <a:noFill/>
          </a:ln>
        </p:spPr>
      </p:pic>
      <p:sp>
        <p:nvSpPr>
          <p:cNvPr id="417" name="Google Shape;417;p33"/>
          <p:cNvSpPr txBox="1">
            <a:spLocks noGrp="1"/>
          </p:cNvSpPr>
          <p:nvPr>
            <p:ph type="title"/>
          </p:nvPr>
        </p:nvSpPr>
        <p:spPr>
          <a:xfrm>
            <a:off x="1016000" y="274638"/>
            <a:ext cx="1076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Verification &amp; Validation</a:t>
            </a:r>
            <a:endParaRPr/>
          </a:p>
        </p:txBody>
      </p:sp>
      <p:sp>
        <p:nvSpPr>
          <p:cNvPr id="418" name="Google Shape;418;p33"/>
          <p:cNvSpPr/>
          <p:nvPr/>
        </p:nvSpPr>
        <p:spPr>
          <a:xfrm>
            <a:off x="2309786" y="1627023"/>
            <a:ext cx="8143932" cy="4208844"/>
          </a:xfrm>
          <a:prstGeom prst="rect">
            <a:avLst/>
          </a:prstGeom>
          <a:noFill/>
          <a:ln>
            <a:noFill/>
          </a:ln>
        </p:spPr>
        <p:txBody>
          <a:bodyPr spcFirstLastPara="1" wrap="square" lIns="91425" tIns="45700" rIns="91425" bIns="45700" anchor="t" anchorCtr="0">
            <a:spAutoFit/>
          </a:bodyPr>
          <a:lstStyle/>
          <a:p>
            <a:pPr marL="617538" marR="0" lvl="0" indent="-617538" algn="l" rtl="0">
              <a:lnSpc>
                <a:spcPct val="150000"/>
              </a:lnSpc>
              <a:spcBef>
                <a:spcPts val="0"/>
              </a:spcBef>
              <a:spcAft>
                <a:spcPts val="0"/>
              </a:spcAft>
              <a:buClr>
                <a:schemeClr val="dk1"/>
              </a:buClr>
              <a:buSzPts val="2500"/>
              <a:buFont typeface="Century Gothic"/>
              <a:buChar char="•"/>
            </a:pPr>
            <a:r>
              <a:rPr lang="en-US" sz="2500">
                <a:solidFill>
                  <a:schemeClr val="dk1"/>
                </a:solidFill>
                <a:latin typeface="Century Gothic"/>
                <a:ea typeface="Century Gothic"/>
                <a:cs typeface="Century Gothic"/>
                <a:sym typeface="Century Gothic"/>
              </a:rPr>
              <a:t>How can aspects be </a:t>
            </a:r>
            <a:r>
              <a:rPr lang="en-US" sz="2500">
                <a:solidFill>
                  <a:srgbClr val="C00000"/>
                </a:solidFill>
                <a:latin typeface="Century Gothic"/>
                <a:ea typeface="Century Gothic"/>
                <a:cs typeface="Century Gothic"/>
                <a:sym typeface="Century Gothic"/>
              </a:rPr>
              <a:t>tested independently </a:t>
            </a:r>
            <a:r>
              <a:rPr lang="en-US" sz="2500">
                <a:solidFill>
                  <a:schemeClr val="dk1"/>
                </a:solidFill>
                <a:latin typeface="Century Gothic"/>
                <a:ea typeface="Century Gothic"/>
                <a:cs typeface="Century Gothic"/>
                <a:sym typeface="Century Gothic"/>
              </a:rPr>
              <a:t>of the base system with which they should be woven?</a:t>
            </a:r>
            <a:endParaRPr/>
          </a:p>
          <a:p>
            <a:pPr marL="617538" marR="0" lvl="0" indent="-617538" algn="l" rtl="0">
              <a:lnSpc>
                <a:spcPct val="150000"/>
              </a:lnSpc>
              <a:spcBef>
                <a:spcPts val="300"/>
              </a:spcBef>
              <a:spcAft>
                <a:spcPts val="0"/>
              </a:spcAft>
              <a:buClr>
                <a:schemeClr val="dk1"/>
              </a:buClr>
              <a:buSzPts val="2500"/>
              <a:buFont typeface="Century Gothic"/>
              <a:buChar char="•"/>
            </a:pPr>
            <a:r>
              <a:rPr lang="en-US" sz="2500">
                <a:solidFill>
                  <a:schemeClr val="dk1"/>
                </a:solidFill>
                <a:latin typeface="Century Gothic"/>
                <a:ea typeface="Century Gothic"/>
                <a:cs typeface="Century Gothic"/>
                <a:sym typeface="Century Gothic"/>
              </a:rPr>
              <a:t>How can </a:t>
            </a:r>
            <a:r>
              <a:rPr lang="en-US" sz="2500">
                <a:solidFill>
                  <a:srgbClr val="C00000"/>
                </a:solidFill>
                <a:latin typeface="Century Gothic"/>
                <a:ea typeface="Century Gothic"/>
                <a:cs typeface="Century Gothic"/>
                <a:sym typeface="Century Gothic"/>
              </a:rPr>
              <a:t>aspect interference </a:t>
            </a:r>
            <a:r>
              <a:rPr lang="en-US" sz="2500">
                <a:solidFill>
                  <a:schemeClr val="dk1"/>
                </a:solidFill>
                <a:latin typeface="Century Gothic"/>
                <a:ea typeface="Century Gothic"/>
                <a:cs typeface="Century Gothic"/>
                <a:sym typeface="Century Gothic"/>
              </a:rPr>
              <a:t>be tested? </a:t>
            </a:r>
            <a:endParaRPr/>
          </a:p>
          <a:p>
            <a:pPr marL="617538" marR="0" lvl="0" indent="-617538" algn="l" rtl="0">
              <a:lnSpc>
                <a:spcPct val="150000"/>
              </a:lnSpc>
              <a:spcBef>
                <a:spcPts val="300"/>
              </a:spcBef>
              <a:spcAft>
                <a:spcPts val="0"/>
              </a:spcAft>
              <a:buClr>
                <a:schemeClr val="dk1"/>
              </a:buClr>
              <a:buSzPts val="2500"/>
              <a:buFont typeface="Century Gothic"/>
              <a:buChar char="•"/>
            </a:pPr>
            <a:r>
              <a:rPr lang="en-US" sz="2500">
                <a:solidFill>
                  <a:schemeClr val="dk1"/>
                </a:solidFill>
                <a:latin typeface="Century Gothic"/>
                <a:ea typeface="Century Gothic"/>
                <a:cs typeface="Century Gothic"/>
                <a:sym typeface="Century Gothic"/>
              </a:rPr>
              <a:t>How can tests be designed so that all program </a:t>
            </a:r>
            <a:r>
              <a:rPr lang="en-US" sz="2500">
                <a:solidFill>
                  <a:srgbClr val="C00000"/>
                </a:solidFill>
                <a:latin typeface="Century Gothic"/>
                <a:ea typeface="Century Gothic"/>
                <a:cs typeface="Century Gothic"/>
                <a:sym typeface="Century Gothic"/>
              </a:rPr>
              <a:t>join points </a:t>
            </a:r>
            <a:r>
              <a:rPr lang="en-US" sz="2500">
                <a:solidFill>
                  <a:schemeClr val="dk1"/>
                </a:solidFill>
                <a:latin typeface="Century Gothic"/>
                <a:ea typeface="Century Gothic"/>
                <a:cs typeface="Century Gothic"/>
                <a:sym typeface="Century Gothic"/>
              </a:rPr>
              <a:t>are executed and appropriate aspect tests applied?</a:t>
            </a:r>
            <a:endParaRPr sz="2500">
              <a:solidFill>
                <a:schemeClr val="dk1"/>
              </a:solidFill>
              <a:latin typeface="Century Gothic"/>
              <a:ea typeface="Century Gothic"/>
              <a:cs typeface="Century Gothic"/>
              <a:sym typeface="Century Gothic"/>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8">
                                            <p:txEl>
                                              <p:pRg st="0" end="0"/>
                                            </p:txEl>
                                          </p:spTgt>
                                        </p:tgtEl>
                                        <p:attrNameLst>
                                          <p:attrName>style.visibility</p:attrName>
                                        </p:attrNameLst>
                                      </p:cBhvr>
                                      <p:to>
                                        <p:strVal val="visible"/>
                                      </p:to>
                                    </p:set>
                                    <p:anim calcmode="lin" valueType="num">
                                      <p:cBhvr additive="base">
                                        <p:cTn id="7" dur="500"/>
                                        <p:tgtEl>
                                          <p:spTgt spid="4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18">
                                            <p:txEl>
                                              <p:pRg st="1" end="1"/>
                                            </p:txEl>
                                          </p:spTgt>
                                        </p:tgtEl>
                                        <p:attrNameLst>
                                          <p:attrName>style.visibility</p:attrName>
                                        </p:attrNameLst>
                                      </p:cBhvr>
                                      <p:to>
                                        <p:strVal val="visible"/>
                                      </p:to>
                                    </p:set>
                                    <p:anim calcmode="lin" valueType="num">
                                      <p:cBhvr additive="base">
                                        <p:cTn id="12" dur="500"/>
                                        <p:tgtEl>
                                          <p:spTgt spid="4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18">
                                            <p:txEl>
                                              <p:pRg st="2" end="2"/>
                                            </p:txEl>
                                          </p:spTgt>
                                        </p:tgtEl>
                                        <p:attrNameLst>
                                          <p:attrName>style.visibility</p:attrName>
                                        </p:attrNameLst>
                                      </p:cBhvr>
                                      <p:to>
                                        <p:strVal val="visible"/>
                                      </p:to>
                                    </p:set>
                                    <p:anim calcmode="lin" valueType="num">
                                      <p:cBhvr additive="base">
                                        <p:cTn id="17" dur="500"/>
                                        <p:tgtEl>
                                          <p:spTgt spid="41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
          <p:cNvSpPr txBox="1"/>
          <p:nvPr/>
        </p:nvSpPr>
        <p:spPr>
          <a:xfrm>
            <a:off x="4267200" y="1905000"/>
            <a:ext cx="6026538" cy="385566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en-US" sz="3200">
                <a:solidFill>
                  <a:schemeClr val="dk1"/>
                </a:solidFill>
                <a:latin typeface="Century Gothic"/>
                <a:ea typeface="Century Gothic"/>
                <a:cs typeface="Century Gothic"/>
                <a:sym typeface="Century Gothic"/>
              </a:rPr>
              <a:t>Separation of concerns:</a:t>
            </a:r>
            <a:endParaRPr/>
          </a:p>
          <a:p>
            <a:pPr marL="457200" marR="0" lvl="1" indent="0" algn="l" rtl="0">
              <a:spcBef>
                <a:spcPts val="0"/>
              </a:spcBef>
              <a:spcAft>
                <a:spcPts val="0"/>
              </a:spcAft>
              <a:buNone/>
            </a:pPr>
            <a:endParaRPr sz="3200" b="0" i="0" u="none" strike="noStrike" cap="none">
              <a:solidFill>
                <a:schemeClr val="dk1"/>
              </a:solidFill>
              <a:latin typeface="Century Gothic"/>
              <a:ea typeface="Century Gothic"/>
              <a:cs typeface="Century Gothic"/>
              <a:sym typeface="Century Gothic"/>
            </a:endParaRPr>
          </a:p>
          <a:p>
            <a:pPr marL="457200" marR="0" lvl="1" indent="0" algn="l" rtl="0">
              <a:spcBef>
                <a:spcPts val="0"/>
              </a:spcBef>
              <a:spcAft>
                <a:spcPts val="0"/>
              </a:spcAft>
              <a:buNone/>
            </a:pPr>
            <a:r>
              <a:rPr lang="en-US" sz="3200" b="0" i="0" u="none" strike="noStrike" cap="none">
                <a:solidFill>
                  <a:schemeClr val="dk1"/>
                </a:solidFill>
                <a:latin typeface="Century Gothic"/>
                <a:ea typeface="Century Gothic"/>
                <a:cs typeface="Century Gothic"/>
                <a:sym typeface="Century Gothic"/>
              </a:rPr>
              <a:t>Organize software so that each </a:t>
            </a:r>
            <a:r>
              <a:rPr lang="en-US" sz="3200" b="0" i="0" u="none" strike="noStrike" cap="none">
                <a:solidFill>
                  <a:srgbClr val="C00000"/>
                </a:solidFill>
                <a:latin typeface="Century Gothic"/>
                <a:ea typeface="Century Gothic"/>
                <a:cs typeface="Century Gothic"/>
                <a:sym typeface="Century Gothic"/>
              </a:rPr>
              <a:t>element</a:t>
            </a:r>
            <a:r>
              <a:rPr lang="en-US" sz="3200" b="0" i="0" u="none" strike="noStrike" cap="none">
                <a:solidFill>
                  <a:schemeClr val="dk1"/>
                </a:solidFill>
                <a:latin typeface="Century Gothic"/>
                <a:ea typeface="Century Gothic"/>
                <a:cs typeface="Century Gothic"/>
                <a:sym typeface="Century Gothic"/>
              </a:rPr>
              <a:t> in the program (class, method, procedure, etc.) does one thing and one thing only.</a:t>
            </a:r>
            <a:endParaRPr/>
          </a:p>
        </p:txBody>
      </p:sp>
      <p:pic>
        <p:nvPicPr>
          <p:cNvPr id="122" name="Google Shape;122;p4"/>
          <p:cNvPicPr preferRelativeResize="0"/>
          <p:nvPr/>
        </p:nvPicPr>
        <p:blipFill rotWithShape="1">
          <a:blip r:embed="rId3">
            <a:alphaModFix/>
          </a:blip>
          <a:srcRect/>
          <a:stretch/>
        </p:blipFill>
        <p:spPr>
          <a:xfrm>
            <a:off x="-3429000" y="1"/>
            <a:ext cx="7765662" cy="16476125"/>
          </a:xfrm>
          <a:prstGeom prst="rect">
            <a:avLst/>
          </a:prstGeom>
          <a:noFill/>
          <a:ln>
            <a:noFill/>
          </a:ln>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5"/>
          <p:cNvSpPr txBox="1"/>
          <p:nvPr/>
        </p:nvSpPr>
        <p:spPr>
          <a:xfrm>
            <a:off x="4800600" y="2087940"/>
            <a:ext cx="5257800" cy="408426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en-US" sz="3200">
                <a:solidFill>
                  <a:srgbClr val="C00000"/>
                </a:solidFill>
                <a:latin typeface="Century Gothic"/>
                <a:ea typeface="Century Gothic"/>
                <a:cs typeface="Century Gothic"/>
                <a:sym typeface="Century Gothic"/>
              </a:rPr>
              <a:t>Concern</a:t>
            </a:r>
            <a:r>
              <a:rPr lang="en-US" sz="3200">
                <a:solidFill>
                  <a:schemeClr val="dk1"/>
                </a:solidFill>
                <a:latin typeface="Century Gothic"/>
                <a:ea typeface="Century Gothic"/>
                <a:cs typeface="Century Gothic"/>
                <a:sym typeface="Century Gothic"/>
              </a:rPr>
              <a:t>:</a:t>
            </a:r>
            <a:endParaRPr/>
          </a:p>
          <a:p>
            <a:pPr marL="457200" marR="0" lvl="1" indent="0" algn="l" rtl="0">
              <a:spcBef>
                <a:spcPts val="0"/>
              </a:spcBef>
              <a:spcAft>
                <a:spcPts val="0"/>
              </a:spcAft>
              <a:buNone/>
            </a:pPr>
            <a:r>
              <a:rPr lang="en-US" sz="3200" b="0" i="0" u="none" strike="noStrike" cap="none">
                <a:solidFill>
                  <a:schemeClr val="dk1"/>
                </a:solidFill>
                <a:latin typeface="Century Gothic"/>
                <a:ea typeface="Century Gothic"/>
                <a:cs typeface="Century Gothic"/>
                <a:sym typeface="Century Gothic"/>
              </a:rPr>
              <a:t>Something that is of </a:t>
            </a:r>
            <a:r>
              <a:rPr lang="en-US" sz="3200" b="0" i="0" u="none" strike="noStrike" cap="none">
                <a:solidFill>
                  <a:srgbClr val="C00000"/>
                </a:solidFill>
                <a:latin typeface="Century Gothic"/>
                <a:ea typeface="Century Gothic"/>
                <a:cs typeface="Century Gothic"/>
                <a:sym typeface="Century Gothic"/>
              </a:rPr>
              <a:t>interest or significance </a:t>
            </a:r>
            <a:r>
              <a:rPr lang="en-US" sz="3200" b="0" i="0" u="none" strike="noStrike" cap="none">
                <a:solidFill>
                  <a:schemeClr val="dk1"/>
                </a:solidFill>
                <a:latin typeface="Century Gothic"/>
                <a:ea typeface="Century Gothic"/>
                <a:cs typeface="Century Gothic"/>
                <a:sym typeface="Century Gothic"/>
              </a:rPr>
              <a:t>to a stakeholder or a group of stakeholders.</a:t>
            </a:r>
            <a:endParaRPr sz="3200" b="0" i="0" u="none" strike="noStrike" cap="none">
              <a:solidFill>
                <a:schemeClr val="dk1"/>
              </a:solidFill>
              <a:latin typeface="Century Gothic"/>
              <a:ea typeface="Century Gothic"/>
              <a:cs typeface="Century Gothic"/>
              <a:sym typeface="Century Gothic"/>
            </a:endParaRPr>
          </a:p>
        </p:txBody>
      </p:sp>
      <p:pic>
        <p:nvPicPr>
          <p:cNvPr id="129" name="Google Shape;129;p5"/>
          <p:cNvPicPr preferRelativeResize="0"/>
          <p:nvPr/>
        </p:nvPicPr>
        <p:blipFill rotWithShape="1">
          <a:blip r:embed="rId3">
            <a:alphaModFix/>
          </a:blip>
          <a:srcRect/>
          <a:stretch/>
        </p:blipFill>
        <p:spPr>
          <a:xfrm>
            <a:off x="-3439332" y="-6858000"/>
            <a:ext cx="7765662" cy="16476125"/>
          </a:xfrm>
          <a:prstGeom prst="rect">
            <a:avLst/>
          </a:prstGeom>
          <a:noFill/>
          <a:ln>
            <a:noFill/>
          </a:ln>
        </p:spPr>
      </p:pic>
      <p:pic>
        <p:nvPicPr>
          <p:cNvPr id="130" name="Google Shape;130;p5"/>
          <p:cNvPicPr preferRelativeResize="0"/>
          <p:nvPr/>
        </p:nvPicPr>
        <p:blipFill rotWithShape="1">
          <a:blip r:embed="rId4">
            <a:alphaModFix/>
          </a:blip>
          <a:srcRect/>
          <a:stretch/>
        </p:blipFill>
        <p:spPr>
          <a:xfrm rot="-846669" flipH="1">
            <a:off x="1207820" y="3775287"/>
            <a:ext cx="2895600" cy="3390489"/>
          </a:xfrm>
          <a:prstGeom prst="rect">
            <a:avLst/>
          </a:prstGeom>
          <a:noFill/>
          <a:ln>
            <a:noFill/>
          </a:ln>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6"/>
          <p:cNvSpPr txBox="1"/>
          <p:nvPr/>
        </p:nvSpPr>
        <p:spPr>
          <a:xfrm>
            <a:off x="4114801" y="114087"/>
            <a:ext cx="6477000" cy="14001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a:solidFill>
                  <a:schemeClr val="dk1"/>
                </a:solidFill>
                <a:latin typeface="Century Gothic"/>
                <a:ea typeface="Century Gothic"/>
                <a:cs typeface="Century Gothic"/>
                <a:sym typeface="Century Gothic"/>
              </a:rPr>
              <a:t>Different Types of Stakeholder Concern</a:t>
            </a:r>
            <a:endParaRPr/>
          </a:p>
        </p:txBody>
      </p:sp>
      <p:pic>
        <p:nvPicPr>
          <p:cNvPr id="137" name="Google Shape;137;p6"/>
          <p:cNvPicPr preferRelativeResize="0"/>
          <p:nvPr/>
        </p:nvPicPr>
        <p:blipFill rotWithShape="1">
          <a:blip r:embed="rId3">
            <a:alphaModFix/>
          </a:blip>
          <a:srcRect/>
          <a:stretch/>
        </p:blipFill>
        <p:spPr>
          <a:xfrm rot="-846669" flipH="1">
            <a:off x="1632261" y="-3142205"/>
            <a:ext cx="2895600" cy="6861081"/>
          </a:xfrm>
          <a:prstGeom prst="rect">
            <a:avLst/>
          </a:prstGeom>
          <a:noFill/>
          <a:ln>
            <a:noFill/>
          </a:ln>
        </p:spPr>
      </p:pic>
      <p:pic>
        <p:nvPicPr>
          <p:cNvPr id="138" name="Google Shape;138;p6"/>
          <p:cNvPicPr preferRelativeResize="0"/>
          <p:nvPr/>
        </p:nvPicPr>
        <p:blipFill rotWithShape="1">
          <a:blip r:embed="rId4">
            <a:alphaModFix/>
          </a:blip>
          <a:srcRect/>
          <a:stretch/>
        </p:blipFill>
        <p:spPr>
          <a:xfrm>
            <a:off x="3053862" y="2123798"/>
            <a:ext cx="3042138" cy="3057803"/>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sp>
        <p:nvSpPr>
          <p:cNvPr id="139" name="Google Shape;139;p6"/>
          <p:cNvSpPr/>
          <p:nvPr/>
        </p:nvSpPr>
        <p:spPr>
          <a:xfrm>
            <a:off x="5943601" y="1870770"/>
            <a:ext cx="5408983" cy="31085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C00000"/>
                </a:solidFill>
                <a:latin typeface="Century Gothic"/>
                <a:ea typeface="Century Gothic"/>
                <a:cs typeface="Century Gothic"/>
                <a:sym typeface="Century Gothic"/>
              </a:rPr>
              <a:t>Functional Concerns</a:t>
            </a:r>
            <a:endParaRPr/>
          </a:p>
          <a:p>
            <a:pPr marL="0" marR="0" lvl="0" indent="0" algn="l" rtl="0">
              <a:spcBef>
                <a:spcPts val="0"/>
              </a:spcBef>
              <a:spcAft>
                <a:spcPts val="0"/>
              </a:spcAft>
              <a:buNone/>
            </a:pPr>
            <a:endParaRPr sz="2800">
              <a:solidFill>
                <a:srgbClr val="C00000"/>
              </a:solidFill>
              <a:latin typeface="Century Gothic"/>
              <a:ea typeface="Century Gothic"/>
              <a:cs typeface="Century Gothic"/>
              <a:sym typeface="Century Gothic"/>
            </a:endParaRPr>
          </a:p>
          <a:p>
            <a:pPr marL="914400" marR="0" lvl="1" indent="-457200" algn="l" rtl="0">
              <a:spcBef>
                <a:spcPts val="0"/>
              </a:spcBef>
              <a:spcAft>
                <a:spcPts val="0"/>
              </a:spcAft>
              <a:buClr>
                <a:schemeClr val="dk1"/>
              </a:buClr>
              <a:buSzPts val="2800"/>
              <a:buFont typeface="Century Gothic"/>
              <a:buChar char="•"/>
            </a:pPr>
            <a:r>
              <a:rPr lang="en-US" sz="2800" b="0" i="0" u="none" strike="noStrike" cap="none">
                <a:solidFill>
                  <a:schemeClr val="dk1"/>
                </a:solidFill>
                <a:latin typeface="Century Gothic"/>
                <a:ea typeface="Century Gothic"/>
                <a:cs typeface="Century Gothic"/>
                <a:sym typeface="Century Gothic"/>
              </a:rPr>
              <a:t>Functionality </a:t>
            </a:r>
            <a:endParaRPr/>
          </a:p>
          <a:p>
            <a:pPr marL="914400" marR="0" lvl="1" indent="-279400" algn="l" rtl="0">
              <a:spcBef>
                <a:spcPts val="0"/>
              </a:spcBef>
              <a:spcAft>
                <a:spcPts val="0"/>
              </a:spcAft>
              <a:buClr>
                <a:schemeClr val="dk1"/>
              </a:buClr>
              <a:buSzPts val="2800"/>
              <a:buFont typeface="Calibri"/>
              <a:buNone/>
            </a:pPr>
            <a:endParaRPr sz="2800" b="0" i="0" u="none" strike="noStrike" cap="none">
              <a:solidFill>
                <a:schemeClr val="dk1"/>
              </a:solidFill>
              <a:latin typeface="Century Gothic"/>
              <a:ea typeface="Century Gothic"/>
              <a:cs typeface="Century Gothic"/>
              <a:sym typeface="Century Gothic"/>
            </a:endParaRPr>
          </a:p>
          <a:p>
            <a:pPr marL="914400" marR="0" lvl="1" indent="-457200" algn="l" rtl="0">
              <a:spcBef>
                <a:spcPts val="0"/>
              </a:spcBef>
              <a:spcAft>
                <a:spcPts val="0"/>
              </a:spcAft>
              <a:buClr>
                <a:schemeClr val="dk1"/>
              </a:buClr>
              <a:buSzPts val="2800"/>
              <a:buFont typeface="Century Gothic"/>
              <a:buChar char="•"/>
            </a:pPr>
            <a:r>
              <a:rPr lang="en-US" sz="2800" b="0" i="0" u="none" strike="noStrike" cap="none">
                <a:solidFill>
                  <a:schemeClr val="dk1"/>
                </a:solidFill>
                <a:latin typeface="Century Gothic"/>
                <a:ea typeface="Century Gothic"/>
                <a:cs typeface="Century Gothic"/>
                <a:sym typeface="Century Gothic"/>
              </a:rPr>
              <a:t>E.g. in a train control system – train braking is a functional concern</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1000"/>
                                        <p:tgtEl>
                                          <p:spTgt spid="138"/>
                                        </p:tgtEl>
                                      </p:cBhvr>
                                    </p:animEffect>
                                  </p:childTnLst>
                                </p:cTn>
                              </p:par>
                              <p:par>
                                <p:cTn id="8" presetID="10" presetClass="entr" presetSubtype="0" fill="hold" nodeType="withEffect">
                                  <p:stCondLst>
                                    <p:cond delay="0"/>
                                  </p:stCondLst>
                                  <p:childTnLst>
                                    <p:set>
                                      <p:cBhvr>
                                        <p:cTn id="9" dur="1" fill="hold">
                                          <p:stCondLst>
                                            <p:cond delay="0"/>
                                          </p:stCondLst>
                                        </p:cTn>
                                        <p:tgtEl>
                                          <p:spTgt spid="136"/>
                                        </p:tgtEl>
                                        <p:attrNameLst>
                                          <p:attrName>style.visibility</p:attrName>
                                        </p:attrNameLst>
                                      </p:cBhvr>
                                      <p:to>
                                        <p:strVal val="visible"/>
                                      </p:to>
                                    </p:set>
                                    <p:animEffect transition="in" filter="fade">
                                      <p:cBhvr>
                                        <p:cTn id="10" dur="20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7"/>
          <p:cNvSpPr txBox="1"/>
          <p:nvPr/>
        </p:nvSpPr>
        <p:spPr>
          <a:xfrm>
            <a:off x="4114801" y="114087"/>
            <a:ext cx="6477000" cy="14001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a:solidFill>
                  <a:schemeClr val="dk1"/>
                </a:solidFill>
                <a:latin typeface="Century Gothic"/>
                <a:ea typeface="Century Gothic"/>
                <a:cs typeface="Century Gothic"/>
                <a:sym typeface="Century Gothic"/>
              </a:rPr>
              <a:t>Different Types of Stakeholder Concern</a:t>
            </a:r>
            <a:endParaRPr/>
          </a:p>
        </p:txBody>
      </p:sp>
      <p:pic>
        <p:nvPicPr>
          <p:cNvPr id="146" name="Google Shape;146;p7"/>
          <p:cNvPicPr preferRelativeResize="0"/>
          <p:nvPr/>
        </p:nvPicPr>
        <p:blipFill rotWithShape="1">
          <a:blip r:embed="rId3">
            <a:alphaModFix/>
          </a:blip>
          <a:srcRect/>
          <a:stretch/>
        </p:blipFill>
        <p:spPr>
          <a:xfrm rot="-846669" flipH="1">
            <a:off x="1632261" y="-3142205"/>
            <a:ext cx="2895600" cy="6861081"/>
          </a:xfrm>
          <a:prstGeom prst="rect">
            <a:avLst/>
          </a:prstGeom>
          <a:noFill/>
          <a:ln>
            <a:noFill/>
          </a:ln>
        </p:spPr>
      </p:pic>
      <p:pic>
        <p:nvPicPr>
          <p:cNvPr id="147" name="Google Shape;147;p7"/>
          <p:cNvPicPr preferRelativeResize="0"/>
          <p:nvPr/>
        </p:nvPicPr>
        <p:blipFill rotWithShape="1">
          <a:blip r:embed="rId4">
            <a:alphaModFix/>
          </a:blip>
          <a:srcRect/>
          <a:stretch/>
        </p:blipFill>
        <p:spPr>
          <a:xfrm>
            <a:off x="3053862" y="2123798"/>
            <a:ext cx="3042138" cy="3057803"/>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sp>
        <p:nvSpPr>
          <p:cNvPr id="148" name="Google Shape;148;p7"/>
          <p:cNvSpPr/>
          <p:nvPr/>
        </p:nvSpPr>
        <p:spPr>
          <a:xfrm>
            <a:off x="5943601" y="1870770"/>
            <a:ext cx="4495801"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C00000"/>
                </a:solidFill>
                <a:latin typeface="Calibri"/>
                <a:ea typeface="Calibri"/>
                <a:cs typeface="Calibri"/>
                <a:sym typeface="Calibri"/>
              </a:rPr>
              <a:t>Quality of Service Concerns</a:t>
            </a:r>
            <a:endParaRPr sz="2800" b="1">
              <a:solidFill>
                <a:srgbClr val="C00000"/>
              </a:solidFill>
              <a:latin typeface="Century Gothic"/>
              <a:ea typeface="Century Gothic"/>
              <a:cs typeface="Century Gothic"/>
              <a:sym typeface="Century Gothic"/>
            </a:endParaRPr>
          </a:p>
          <a:p>
            <a:pPr marL="0" marR="0" lvl="0" indent="0" algn="l" rtl="0">
              <a:spcBef>
                <a:spcPts val="0"/>
              </a:spcBef>
              <a:spcAft>
                <a:spcPts val="0"/>
              </a:spcAft>
              <a:buNone/>
            </a:pPr>
            <a:endParaRPr sz="2800">
              <a:solidFill>
                <a:srgbClr val="C00000"/>
              </a:solidFill>
              <a:latin typeface="Century Gothic"/>
              <a:ea typeface="Century Gothic"/>
              <a:cs typeface="Century Gothic"/>
              <a:sym typeface="Century Gothic"/>
            </a:endParaRPr>
          </a:p>
          <a:p>
            <a:pPr marL="914400" marR="0" lvl="1" indent="-457200" algn="l" rtl="0">
              <a:spcBef>
                <a:spcPts val="0"/>
              </a:spcBef>
              <a:spcAft>
                <a:spcPts val="0"/>
              </a:spcAft>
              <a:buClr>
                <a:schemeClr val="dk1"/>
              </a:buClr>
              <a:buSzPts val="2800"/>
              <a:buFont typeface="Century Gothic"/>
              <a:buChar char="•"/>
            </a:pPr>
            <a:r>
              <a:rPr lang="en-US" sz="2800" b="0" i="0" u="none" strike="noStrike" cap="none">
                <a:solidFill>
                  <a:schemeClr val="dk1"/>
                </a:solidFill>
                <a:latin typeface="Century Gothic"/>
                <a:ea typeface="Century Gothic"/>
                <a:cs typeface="Century Gothic"/>
                <a:sym typeface="Century Gothic"/>
              </a:rPr>
              <a:t>Quality</a:t>
            </a:r>
            <a:endParaRPr/>
          </a:p>
          <a:p>
            <a:pPr marL="914400" marR="0" lvl="1" indent="-279400" algn="l" rtl="0">
              <a:spcBef>
                <a:spcPts val="0"/>
              </a:spcBef>
              <a:spcAft>
                <a:spcPts val="0"/>
              </a:spcAft>
              <a:buClr>
                <a:schemeClr val="dk1"/>
              </a:buClr>
              <a:buSzPts val="2800"/>
              <a:buFont typeface="Calibri"/>
              <a:buNone/>
            </a:pPr>
            <a:endParaRPr sz="2800" b="0" i="0" u="none" strike="noStrike" cap="none">
              <a:solidFill>
                <a:schemeClr val="dk1"/>
              </a:solidFill>
              <a:latin typeface="Century Gothic"/>
              <a:ea typeface="Century Gothic"/>
              <a:cs typeface="Century Gothic"/>
              <a:sym typeface="Century Gothic"/>
            </a:endParaRPr>
          </a:p>
          <a:p>
            <a:pPr marL="914400" marR="0" lvl="1" indent="-457200" algn="l" rtl="0">
              <a:spcBef>
                <a:spcPts val="0"/>
              </a:spcBef>
              <a:spcAft>
                <a:spcPts val="0"/>
              </a:spcAft>
              <a:buClr>
                <a:schemeClr val="dk1"/>
              </a:buClr>
              <a:buSzPts val="2800"/>
              <a:buFont typeface="Century Gothic"/>
              <a:buChar char="•"/>
            </a:pPr>
            <a:r>
              <a:rPr lang="en-US" sz="2800" b="0" i="0" u="none" strike="noStrike" cap="none">
                <a:solidFill>
                  <a:schemeClr val="dk1"/>
                </a:solidFill>
                <a:latin typeface="Century Gothic"/>
                <a:ea typeface="Century Gothic"/>
                <a:cs typeface="Century Gothic"/>
                <a:sym typeface="Century Gothic"/>
              </a:rPr>
              <a:t>E.g. performance, reliability</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20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8"/>
          <p:cNvSpPr txBox="1"/>
          <p:nvPr/>
        </p:nvSpPr>
        <p:spPr>
          <a:xfrm>
            <a:off x="4114801" y="114087"/>
            <a:ext cx="6477000" cy="14001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a:solidFill>
                  <a:schemeClr val="dk1"/>
                </a:solidFill>
                <a:latin typeface="Century Gothic"/>
                <a:ea typeface="Century Gothic"/>
                <a:cs typeface="Century Gothic"/>
                <a:sym typeface="Century Gothic"/>
              </a:rPr>
              <a:t>Different Types of Stakeholder Concern</a:t>
            </a:r>
            <a:endParaRPr/>
          </a:p>
        </p:txBody>
      </p:sp>
      <p:pic>
        <p:nvPicPr>
          <p:cNvPr id="155" name="Google Shape;155;p8"/>
          <p:cNvPicPr preferRelativeResize="0"/>
          <p:nvPr/>
        </p:nvPicPr>
        <p:blipFill rotWithShape="1">
          <a:blip r:embed="rId3">
            <a:alphaModFix/>
          </a:blip>
          <a:srcRect/>
          <a:stretch/>
        </p:blipFill>
        <p:spPr>
          <a:xfrm rot="-846669" flipH="1">
            <a:off x="1632261" y="-3142205"/>
            <a:ext cx="2895600" cy="6861081"/>
          </a:xfrm>
          <a:prstGeom prst="rect">
            <a:avLst/>
          </a:prstGeom>
          <a:noFill/>
          <a:ln>
            <a:noFill/>
          </a:ln>
        </p:spPr>
      </p:pic>
      <p:pic>
        <p:nvPicPr>
          <p:cNvPr id="156" name="Google Shape;156;p8"/>
          <p:cNvPicPr preferRelativeResize="0"/>
          <p:nvPr/>
        </p:nvPicPr>
        <p:blipFill rotWithShape="1">
          <a:blip r:embed="rId4">
            <a:alphaModFix/>
          </a:blip>
          <a:srcRect/>
          <a:stretch/>
        </p:blipFill>
        <p:spPr>
          <a:xfrm>
            <a:off x="3053862" y="2123798"/>
            <a:ext cx="3042138" cy="3057803"/>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sp>
        <p:nvSpPr>
          <p:cNvPr id="157" name="Google Shape;157;p8"/>
          <p:cNvSpPr/>
          <p:nvPr/>
        </p:nvSpPr>
        <p:spPr>
          <a:xfrm>
            <a:off x="5943601" y="1870771"/>
            <a:ext cx="4495801" cy="31085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C00000"/>
                </a:solidFill>
                <a:latin typeface="Calibri"/>
                <a:ea typeface="Calibri"/>
                <a:cs typeface="Calibri"/>
                <a:sym typeface="Calibri"/>
              </a:rPr>
              <a:t>Policy Concerns</a:t>
            </a:r>
            <a:endParaRPr sz="2800" b="1">
              <a:solidFill>
                <a:srgbClr val="C00000"/>
              </a:solidFill>
              <a:latin typeface="Century Gothic"/>
              <a:ea typeface="Century Gothic"/>
              <a:cs typeface="Century Gothic"/>
              <a:sym typeface="Century Gothic"/>
            </a:endParaRPr>
          </a:p>
          <a:p>
            <a:pPr marL="0" marR="0" lvl="0" indent="0" algn="l" rtl="0">
              <a:spcBef>
                <a:spcPts val="0"/>
              </a:spcBef>
              <a:spcAft>
                <a:spcPts val="0"/>
              </a:spcAft>
              <a:buNone/>
            </a:pPr>
            <a:endParaRPr sz="2800">
              <a:solidFill>
                <a:srgbClr val="C00000"/>
              </a:solidFill>
              <a:latin typeface="Century Gothic"/>
              <a:ea typeface="Century Gothic"/>
              <a:cs typeface="Century Gothic"/>
              <a:sym typeface="Century Gothic"/>
            </a:endParaRPr>
          </a:p>
          <a:p>
            <a:pPr marL="914400" marR="0" lvl="1" indent="-457200" algn="l" rtl="0">
              <a:spcBef>
                <a:spcPts val="0"/>
              </a:spcBef>
              <a:spcAft>
                <a:spcPts val="0"/>
              </a:spcAft>
              <a:buClr>
                <a:schemeClr val="dk1"/>
              </a:buClr>
              <a:buSzPts val="2800"/>
              <a:buFont typeface="Century Gothic"/>
              <a:buChar char="•"/>
            </a:pPr>
            <a:r>
              <a:rPr lang="en-US" sz="2800" b="0" i="0" u="none" strike="noStrike" cap="none">
                <a:solidFill>
                  <a:schemeClr val="dk1"/>
                </a:solidFill>
                <a:latin typeface="Century Gothic"/>
                <a:ea typeface="Century Gothic"/>
                <a:cs typeface="Century Gothic"/>
                <a:sym typeface="Century Gothic"/>
              </a:rPr>
              <a:t>Policy that governs the use of a system</a:t>
            </a:r>
            <a:endParaRPr/>
          </a:p>
          <a:p>
            <a:pPr marL="914400" marR="0" lvl="1" indent="-279400" algn="l" rtl="0">
              <a:spcBef>
                <a:spcPts val="0"/>
              </a:spcBef>
              <a:spcAft>
                <a:spcPts val="0"/>
              </a:spcAft>
              <a:buClr>
                <a:schemeClr val="dk1"/>
              </a:buClr>
              <a:buSzPts val="2800"/>
              <a:buFont typeface="Calibri"/>
              <a:buNone/>
            </a:pPr>
            <a:endParaRPr sz="2800" b="0" i="0" u="none" strike="noStrike" cap="none">
              <a:solidFill>
                <a:schemeClr val="dk1"/>
              </a:solidFill>
              <a:latin typeface="Century Gothic"/>
              <a:ea typeface="Century Gothic"/>
              <a:cs typeface="Century Gothic"/>
              <a:sym typeface="Century Gothic"/>
            </a:endParaRPr>
          </a:p>
          <a:p>
            <a:pPr marL="914400" marR="0" lvl="1" indent="-457200" algn="l" rtl="0">
              <a:spcBef>
                <a:spcPts val="0"/>
              </a:spcBef>
              <a:spcAft>
                <a:spcPts val="0"/>
              </a:spcAft>
              <a:buClr>
                <a:schemeClr val="dk1"/>
              </a:buClr>
              <a:buSzPts val="2800"/>
              <a:buFont typeface="Century Gothic"/>
              <a:buChar char="•"/>
            </a:pPr>
            <a:r>
              <a:rPr lang="en-US" sz="2800" b="0" i="0" u="none" strike="noStrike" cap="none">
                <a:solidFill>
                  <a:schemeClr val="dk1"/>
                </a:solidFill>
                <a:latin typeface="Century Gothic"/>
                <a:ea typeface="Century Gothic"/>
                <a:cs typeface="Century Gothic"/>
                <a:sym typeface="Century Gothic"/>
              </a:rPr>
              <a:t>E.g. security, safety, business rules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20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9"/>
          <p:cNvSpPr txBox="1"/>
          <p:nvPr/>
        </p:nvSpPr>
        <p:spPr>
          <a:xfrm>
            <a:off x="4114801" y="114087"/>
            <a:ext cx="6477000" cy="14001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a:solidFill>
                  <a:schemeClr val="dk1"/>
                </a:solidFill>
                <a:latin typeface="Century Gothic"/>
                <a:ea typeface="Century Gothic"/>
                <a:cs typeface="Century Gothic"/>
                <a:sym typeface="Century Gothic"/>
              </a:rPr>
              <a:t>Different Types of Stakeholder Concern</a:t>
            </a:r>
            <a:endParaRPr/>
          </a:p>
        </p:txBody>
      </p:sp>
      <p:pic>
        <p:nvPicPr>
          <p:cNvPr id="164" name="Google Shape;164;p9"/>
          <p:cNvPicPr preferRelativeResize="0"/>
          <p:nvPr/>
        </p:nvPicPr>
        <p:blipFill rotWithShape="1">
          <a:blip r:embed="rId3">
            <a:alphaModFix/>
          </a:blip>
          <a:srcRect/>
          <a:stretch/>
        </p:blipFill>
        <p:spPr>
          <a:xfrm rot="-846669" flipH="1">
            <a:off x="1632261" y="-3142205"/>
            <a:ext cx="2895600" cy="6861081"/>
          </a:xfrm>
          <a:prstGeom prst="rect">
            <a:avLst/>
          </a:prstGeom>
          <a:noFill/>
          <a:ln>
            <a:noFill/>
          </a:ln>
        </p:spPr>
      </p:pic>
      <p:pic>
        <p:nvPicPr>
          <p:cNvPr id="165" name="Google Shape;165;p9"/>
          <p:cNvPicPr preferRelativeResize="0"/>
          <p:nvPr/>
        </p:nvPicPr>
        <p:blipFill rotWithShape="1">
          <a:blip r:embed="rId4">
            <a:alphaModFix/>
          </a:blip>
          <a:srcRect/>
          <a:stretch/>
        </p:blipFill>
        <p:spPr>
          <a:xfrm>
            <a:off x="3053862" y="2123798"/>
            <a:ext cx="3042138" cy="3057803"/>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sp>
        <p:nvSpPr>
          <p:cNvPr id="166" name="Google Shape;166;p9"/>
          <p:cNvSpPr/>
          <p:nvPr/>
        </p:nvSpPr>
        <p:spPr>
          <a:xfrm>
            <a:off x="5943601" y="1870770"/>
            <a:ext cx="5552999" cy="31085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C00000"/>
                </a:solidFill>
                <a:latin typeface="Calibri"/>
                <a:ea typeface="Calibri"/>
                <a:cs typeface="Calibri"/>
                <a:sym typeface="Calibri"/>
              </a:rPr>
              <a:t>System Concerns</a:t>
            </a:r>
            <a:endParaRPr sz="2800" b="1">
              <a:solidFill>
                <a:srgbClr val="C00000"/>
              </a:solidFill>
              <a:latin typeface="Century Gothic"/>
              <a:ea typeface="Century Gothic"/>
              <a:cs typeface="Century Gothic"/>
              <a:sym typeface="Century Gothic"/>
            </a:endParaRPr>
          </a:p>
          <a:p>
            <a:pPr marL="0" marR="0" lvl="0" indent="0" algn="l" rtl="0">
              <a:spcBef>
                <a:spcPts val="0"/>
              </a:spcBef>
              <a:spcAft>
                <a:spcPts val="0"/>
              </a:spcAft>
              <a:buNone/>
            </a:pPr>
            <a:endParaRPr sz="2800">
              <a:solidFill>
                <a:srgbClr val="C00000"/>
              </a:solidFill>
              <a:latin typeface="Century Gothic"/>
              <a:ea typeface="Century Gothic"/>
              <a:cs typeface="Century Gothic"/>
              <a:sym typeface="Century Gothic"/>
            </a:endParaRPr>
          </a:p>
          <a:p>
            <a:pPr marL="914400" marR="0" lvl="1" indent="-457200" algn="l" rtl="0">
              <a:spcBef>
                <a:spcPts val="0"/>
              </a:spcBef>
              <a:spcAft>
                <a:spcPts val="0"/>
              </a:spcAft>
              <a:buClr>
                <a:schemeClr val="dk1"/>
              </a:buClr>
              <a:buSzPts val="2800"/>
              <a:buFont typeface="Century Gothic"/>
              <a:buChar char="•"/>
            </a:pPr>
            <a:r>
              <a:rPr lang="en-US" sz="2800" b="0" i="0" u="none" strike="noStrike" cap="none">
                <a:solidFill>
                  <a:schemeClr val="dk1"/>
                </a:solidFill>
                <a:latin typeface="Century Gothic"/>
                <a:ea typeface="Century Gothic"/>
                <a:cs typeface="Century Gothic"/>
                <a:sym typeface="Century Gothic"/>
              </a:rPr>
              <a:t>Related to the attributes of the system as a whole. </a:t>
            </a:r>
            <a:endParaRPr/>
          </a:p>
          <a:p>
            <a:pPr marL="914400" marR="0" lvl="1" indent="-279400" algn="l" rtl="0">
              <a:spcBef>
                <a:spcPts val="0"/>
              </a:spcBef>
              <a:spcAft>
                <a:spcPts val="0"/>
              </a:spcAft>
              <a:buClr>
                <a:schemeClr val="dk1"/>
              </a:buClr>
              <a:buSzPts val="2800"/>
              <a:buFont typeface="Calibri"/>
              <a:buNone/>
            </a:pPr>
            <a:endParaRPr sz="2800" b="0" i="0" u="none" strike="noStrike" cap="none">
              <a:solidFill>
                <a:schemeClr val="dk1"/>
              </a:solidFill>
              <a:latin typeface="Century Gothic"/>
              <a:ea typeface="Century Gothic"/>
              <a:cs typeface="Century Gothic"/>
              <a:sym typeface="Century Gothic"/>
            </a:endParaRPr>
          </a:p>
          <a:p>
            <a:pPr marL="914400" marR="0" lvl="1" indent="-457200" algn="l" rtl="0">
              <a:spcBef>
                <a:spcPts val="0"/>
              </a:spcBef>
              <a:spcAft>
                <a:spcPts val="0"/>
              </a:spcAft>
              <a:buClr>
                <a:schemeClr val="dk1"/>
              </a:buClr>
              <a:buSzPts val="2800"/>
              <a:buFont typeface="Century Gothic"/>
              <a:buChar char="•"/>
            </a:pPr>
            <a:r>
              <a:rPr lang="en-US" sz="2800" b="0" i="0" u="none" strike="noStrike" cap="none">
                <a:solidFill>
                  <a:schemeClr val="dk1"/>
                </a:solidFill>
                <a:latin typeface="Century Gothic"/>
                <a:ea typeface="Century Gothic"/>
                <a:cs typeface="Century Gothic"/>
                <a:sym typeface="Century Gothic"/>
              </a:rPr>
              <a:t>E.g. maintainability, configurability</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20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raining">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1552</Words>
  <Application>Microsoft Office PowerPoint</Application>
  <PresentationFormat>Widescreen</PresentationFormat>
  <Paragraphs>250</Paragraphs>
  <Slides>33</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Comic Sans MS</vt:lpstr>
      <vt:lpstr>Georgia</vt:lpstr>
      <vt:lpstr>Arial</vt:lpstr>
      <vt:lpstr>Calibri</vt:lpstr>
      <vt:lpstr>Noto Sans Symbols</vt:lpstr>
      <vt:lpstr>Century Gothic</vt:lpstr>
      <vt:lpstr>Times New Roman</vt:lpstr>
      <vt:lpstr>Training</vt:lpstr>
      <vt:lpstr>Aspect Oriented Software Engineering (AOSE)</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Cross Cutting Concerns</vt:lpstr>
      <vt:lpstr>Cross-Cutting Concerns</vt:lpstr>
      <vt:lpstr>Cross-Cutting Concerns</vt:lpstr>
      <vt:lpstr>Cross-Cutting Concerns</vt:lpstr>
      <vt:lpstr>AOSE Basic Concepts</vt:lpstr>
      <vt:lpstr>Exercise</vt:lpstr>
      <vt:lpstr>Problem with Programming Language Abstraction</vt:lpstr>
      <vt:lpstr>Tangling</vt:lpstr>
      <vt:lpstr>Scattering</vt:lpstr>
      <vt:lpstr>Problems with Tangling &amp; Scattering</vt:lpstr>
      <vt:lpstr>Aspects, Join Points, and Pointcuts</vt:lpstr>
      <vt:lpstr>Aspects, Join Points, and Pointcuts</vt:lpstr>
      <vt:lpstr>Aspects, Join Points, and Pointcuts</vt:lpstr>
      <vt:lpstr>Aspects, Join Points, and Pointcuts</vt:lpstr>
      <vt:lpstr>Aspects, Join Points, and Pointcuts</vt:lpstr>
      <vt:lpstr>Aspects, Join Points, and Pointcuts</vt:lpstr>
      <vt:lpstr>Software Engineering with Aspects</vt:lpstr>
      <vt:lpstr>Concern-oriented Requirements Engineering</vt:lpstr>
      <vt:lpstr>Aspect-oriented Design &amp; Programming</vt:lpstr>
      <vt:lpstr>A Generic Aspect-oriented Design Process</vt:lpstr>
      <vt:lpstr>Verification &amp; Validation</vt:lpstr>
      <vt:lpstr>Verification &amp; Validation</vt:lpstr>
      <vt:lpstr>Verification &amp; 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Aspect Oriented Software Engineering (AOSE)</dc:title>
  <dc:creator>Owner</dc:creator>
  <cp:lastModifiedBy>THANABAL A/L NAVAMANI</cp:lastModifiedBy>
  <cp:revision>1</cp:revision>
  <dcterms:created xsi:type="dcterms:W3CDTF">2014-12-16T02:02:44Z</dcterms:created>
  <dcterms:modified xsi:type="dcterms:W3CDTF">2023-07-01T06:12:53Z</dcterms:modified>
</cp:coreProperties>
</file>