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60" r:id="rId2"/>
  </p:sldMasterIdLst>
  <p:notesMasterIdLst>
    <p:notesMasterId r:id="rId53"/>
  </p:notesMasterIdLst>
  <p:sldIdLst>
    <p:sldId id="256" r:id="rId3"/>
    <p:sldId id="257" r:id="rId4"/>
    <p:sldId id="30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306" r:id="rId39"/>
    <p:sldId id="292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8" roundtripDataSignature="AMtx7mjdjWjBXkWkw58Zf6gqTqIC/jEI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07DCE4-699C-4737-A21A-EFFB62F6B6FD}">
  <a:tblStyle styleId="{1207DCE4-699C-4737-A21A-EFFB62F6B6F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AEDF6"/>
          </a:solidFill>
        </a:fill>
      </a:tcStyle>
    </a:wholeTbl>
    <a:band1H>
      <a:tcTxStyle/>
      <a:tcStyle>
        <a:tcBdr/>
        <a:fill>
          <a:solidFill>
            <a:srgbClr val="D2D8E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2D8E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1CDE019-5333-4FEF-B4AD-BF60B90130C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customschemas.google.com/relationships/presentationmetadata" Target="metadata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52"/>
          <p:cNvSpPr/>
          <p:nvPr/>
        </p:nvSpPr>
        <p:spPr>
          <a:xfrm>
            <a:off x="10739968" y="0"/>
            <a:ext cx="1452033" cy="2663164"/>
          </a:xfrm>
          <a:custGeom>
            <a:avLst/>
            <a:gdLst/>
            <a:ahLst/>
            <a:cxnLst/>
            <a:rect l="l" t="t" r="r" b="b"/>
            <a:pathLst>
              <a:path w="1432" h="3492" extrusionOk="0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2"/>
          <p:cNvSpPr/>
          <p:nvPr/>
        </p:nvSpPr>
        <p:spPr>
          <a:xfrm>
            <a:off x="1727200" y="5715000"/>
            <a:ext cx="9144000" cy="914400"/>
          </a:xfrm>
          <a:custGeom>
            <a:avLst/>
            <a:gdLst/>
            <a:ahLst/>
            <a:cxnLst/>
            <a:rect l="l" t="t" r="r" b="b"/>
            <a:pathLst>
              <a:path w="17264" h="2710" extrusionOk="0">
                <a:moveTo>
                  <a:pt x="17264" y="0"/>
                </a:moveTo>
                <a:lnTo>
                  <a:pt x="17264" y="180"/>
                </a:lnTo>
                <a:lnTo>
                  <a:pt x="17010" y="442"/>
                </a:lnTo>
                <a:lnTo>
                  <a:pt x="16706" y="689"/>
                </a:lnTo>
                <a:lnTo>
                  <a:pt x="16354" y="923"/>
                </a:lnTo>
                <a:lnTo>
                  <a:pt x="15959" y="1141"/>
                </a:lnTo>
                <a:lnTo>
                  <a:pt x="15524" y="1345"/>
                </a:lnTo>
                <a:lnTo>
                  <a:pt x="15050" y="1535"/>
                </a:lnTo>
                <a:lnTo>
                  <a:pt x="14543" y="1710"/>
                </a:lnTo>
                <a:lnTo>
                  <a:pt x="14003" y="1871"/>
                </a:lnTo>
                <a:lnTo>
                  <a:pt x="13437" y="2018"/>
                </a:lnTo>
                <a:lnTo>
                  <a:pt x="12844" y="2151"/>
                </a:lnTo>
                <a:lnTo>
                  <a:pt x="12232" y="2269"/>
                </a:lnTo>
                <a:lnTo>
                  <a:pt x="11599" y="2374"/>
                </a:lnTo>
                <a:lnTo>
                  <a:pt x="10952" y="2464"/>
                </a:lnTo>
                <a:lnTo>
                  <a:pt x="10294" y="2540"/>
                </a:lnTo>
                <a:lnTo>
                  <a:pt x="9625" y="2602"/>
                </a:lnTo>
                <a:lnTo>
                  <a:pt x="8951" y="2649"/>
                </a:lnTo>
                <a:lnTo>
                  <a:pt x="8275" y="2684"/>
                </a:lnTo>
                <a:lnTo>
                  <a:pt x="7599" y="2704"/>
                </a:lnTo>
                <a:lnTo>
                  <a:pt x="6928" y="2710"/>
                </a:lnTo>
                <a:lnTo>
                  <a:pt x="6264" y="2702"/>
                </a:lnTo>
                <a:lnTo>
                  <a:pt x="5609" y="2681"/>
                </a:lnTo>
                <a:lnTo>
                  <a:pt x="4968" y="2645"/>
                </a:lnTo>
                <a:lnTo>
                  <a:pt x="4344" y="2597"/>
                </a:lnTo>
                <a:lnTo>
                  <a:pt x="3740" y="2534"/>
                </a:lnTo>
                <a:lnTo>
                  <a:pt x="3158" y="2457"/>
                </a:lnTo>
                <a:lnTo>
                  <a:pt x="2603" y="2367"/>
                </a:lnTo>
                <a:lnTo>
                  <a:pt x="2077" y="2264"/>
                </a:lnTo>
                <a:lnTo>
                  <a:pt x="1584" y="2147"/>
                </a:lnTo>
                <a:lnTo>
                  <a:pt x="1126" y="2016"/>
                </a:lnTo>
                <a:lnTo>
                  <a:pt x="708" y="1871"/>
                </a:lnTo>
                <a:lnTo>
                  <a:pt x="331" y="1714"/>
                </a:lnTo>
                <a:lnTo>
                  <a:pt x="0" y="1543"/>
                </a:lnTo>
                <a:lnTo>
                  <a:pt x="0" y="1474"/>
                </a:lnTo>
                <a:lnTo>
                  <a:pt x="341" y="1635"/>
                </a:lnTo>
                <a:lnTo>
                  <a:pt x="727" y="1784"/>
                </a:lnTo>
                <a:lnTo>
                  <a:pt x="1155" y="1920"/>
                </a:lnTo>
                <a:lnTo>
                  <a:pt x="1621" y="2042"/>
                </a:lnTo>
                <a:lnTo>
                  <a:pt x="2121" y="2151"/>
                </a:lnTo>
                <a:lnTo>
                  <a:pt x="2654" y="2249"/>
                </a:lnTo>
                <a:lnTo>
                  <a:pt x="3215" y="2331"/>
                </a:lnTo>
                <a:lnTo>
                  <a:pt x="3803" y="2401"/>
                </a:lnTo>
                <a:lnTo>
                  <a:pt x="4413" y="2457"/>
                </a:lnTo>
                <a:lnTo>
                  <a:pt x="5041" y="2500"/>
                </a:lnTo>
                <a:lnTo>
                  <a:pt x="5686" y="2531"/>
                </a:lnTo>
                <a:lnTo>
                  <a:pt x="6343" y="2547"/>
                </a:lnTo>
                <a:lnTo>
                  <a:pt x="7011" y="2550"/>
                </a:lnTo>
                <a:lnTo>
                  <a:pt x="7685" y="2539"/>
                </a:lnTo>
                <a:lnTo>
                  <a:pt x="8361" y="2515"/>
                </a:lnTo>
                <a:lnTo>
                  <a:pt x="9039" y="2478"/>
                </a:lnTo>
                <a:lnTo>
                  <a:pt x="9712" y="2426"/>
                </a:lnTo>
                <a:lnTo>
                  <a:pt x="10379" y="2361"/>
                </a:lnTo>
                <a:lnTo>
                  <a:pt x="11037" y="2283"/>
                </a:lnTo>
                <a:lnTo>
                  <a:pt x="11682" y="2190"/>
                </a:lnTo>
                <a:lnTo>
                  <a:pt x="12311" y="2084"/>
                </a:lnTo>
                <a:lnTo>
                  <a:pt x="12921" y="1964"/>
                </a:lnTo>
                <a:lnTo>
                  <a:pt x="13509" y="1831"/>
                </a:lnTo>
                <a:lnTo>
                  <a:pt x="14070" y="1683"/>
                </a:lnTo>
                <a:lnTo>
                  <a:pt x="14604" y="1522"/>
                </a:lnTo>
                <a:lnTo>
                  <a:pt x="15105" y="1347"/>
                </a:lnTo>
                <a:lnTo>
                  <a:pt x="15571" y="1158"/>
                </a:lnTo>
                <a:lnTo>
                  <a:pt x="15999" y="954"/>
                </a:lnTo>
                <a:lnTo>
                  <a:pt x="16386" y="737"/>
                </a:lnTo>
                <a:lnTo>
                  <a:pt x="16728" y="506"/>
                </a:lnTo>
                <a:lnTo>
                  <a:pt x="17021" y="260"/>
                </a:lnTo>
                <a:lnTo>
                  <a:pt x="17264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29803"/>
                </a:srgbClr>
              </a:gs>
              <a:gs pos="50000">
                <a:schemeClr val="accent2"/>
              </a:gs>
              <a:gs pos="100000">
                <a:srgbClr val="FFFFFF">
                  <a:alpha val="29803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" name="Google Shape;44;p52"/>
          <p:cNvGrpSpPr/>
          <p:nvPr/>
        </p:nvGrpSpPr>
        <p:grpSpPr>
          <a:xfrm rot="10800000">
            <a:off x="0" y="4520046"/>
            <a:ext cx="2743200" cy="2337955"/>
            <a:chOff x="7467600" y="0"/>
            <a:chExt cx="1676400" cy="1905000"/>
          </a:xfrm>
        </p:grpSpPr>
        <p:sp>
          <p:nvSpPr>
            <p:cNvPr id="45" name="Google Shape;45;p52"/>
            <p:cNvSpPr/>
            <p:nvPr/>
          </p:nvSpPr>
          <p:spPr>
            <a:xfrm>
              <a:off x="7620000" y="381000"/>
              <a:ext cx="1524000" cy="1524000"/>
            </a:xfrm>
            <a:prstGeom prst="teardrop">
              <a:avLst>
                <a:gd name="adj" fmla="val 100000"/>
              </a:avLst>
            </a:prstGeom>
            <a:solidFill>
              <a:srgbClr val="EAEE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2"/>
            <p:cNvSpPr/>
            <p:nvPr/>
          </p:nvSpPr>
          <p:spPr>
            <a:xfrm>
              <a:off x="7467600" y="0"/>
              <a:ext cx="1143000" cy="1143000"/>
            </a:xfrm>
            <a:prstGeom prst="teardrop">
              <a:avLst>
                <a:gd name="adj" fmla="val 100000"/>
              </a:avLst>
            </a:prstGeom>
            <a:solidFill>
              <a:srgbClr val="D6DFC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2"/>
            <p:cNvSpPr/>
            <p:nvPr/>
          </p:nvSpPr>
          <p:spPr>
            <a:xfrm>
              <a:off x="7772400" y="0"/>
              <a:ext cx="1371600" cy="1371600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" name="Google Shape;48;p52"/>
          <p:cNvGrpSpPr/>
          <p:nvPr/>
        </p:nvGrpSpPr>
        <p:grpSpPr>
          <a:xfrm>
            <a:off x="9042401" y="3975905"/>
            <a:ext cx="2710904" cy="2590798"/>
            <a:chOff x="5123427" y="2586247"/>
            <a:chExt cx="3113140" cy="3966952"/>
          </a:xfrm>
        </p:grpSpPr>
        <p:sp>
          <p:nvSpPr>
            <p:cNvPr id="49" name="Google Shape;49;p52"/>
            <p:cNvSpPr/>
            <p:nvPr/>
          </p:nvSpPr>
          <p:spPr>
            <a:xfrm>
              <a:off x="5123427" y="2633869"/>
              <a:ext cx="1201172" cy="3890755"/>
            </a:xfrm>
            <a:custGeom>
              <a:avLst/>
              <a:gdLst/>
              <a:ahLst/>
              <a:cxnLst/>
              <a:rect l="l" t="t" r="r" b="b"/>
              <a:pathLst>
                <a:path w="276" h="894" extrusionOk="0">
                  <a:moveTo>
                    <a:pt x="276" y="216"/>
                  </a:moveTo>
                  <a:lnTo>
                    <a:pt x="276" y="216"/>
                  </a:lnTo>
                  <a:lnTo>
                    <a:pt x="272" y="264"/>
                  </a:lnTo>
                  <a:lnTo>
                    <a:pt x="272" y="264"/>
                  </a:lnTo>
                  <a:lnTo>
                    <a:pt x="256" y="324"/>
                  </a:lnTo>
                  <a:lnTo>
                    <a:pt x="256" y="324"/>
                  </a:lnTo>
                  <a:lnTo>
                    <a:pt x="252" y="346"/>
                  </a:lnTo>
                  <a:lnTo>
                    <a:pt x="252" y="382"/>
                  </a:lnTo>
                  <a:lnTo>
                    <a:pt x="252" y="382"/>
                  </a:lnTo>
                  <a:lnTo>
                    <a:pt x="252" y="406"/>
                  </a:lnTo>
                  <a:lnTo>
                    <a:pt x="252" y="426"/>
                  </a:lnTo>
                  <a:lnTo>
                    <a:pt x="248" y="446"/>
                  </a:lnTo>
                  <a:lnTo>
                    <a:pt x="248" y="446"/>
                  </a:lnTo>
                  <a:lnTo>
                    <a:pt x="254" y="478"/>
                  </a:lnTo>
                  <a:lnTo>
                    <a:pt x="254" y="478"/>
                  </a:lnTo>
                  <a:lnTo>
                    <a:pt x="256" y="506"/>
                  </a:lnTo>
                  <a:lnTo>
                    <a:pt x="254" y="530"/>
                  </a:lnTo>
                  <a:lnTo>
                    <a:pt x="254" y="530"/>
                  </a:lnTo>
                  <a:lnTo>
                    <a:pt x="240" y="584"/>
                  </a:lnTo>
                  <a:lnTo>
                    <a:pt x="240" y="584"/>
                  </a:lnTo>
                  <a:lnTo>
                    <a:pt x="234" y="606"/>
                  </a:lnTo>
                  <a:lnTo>
                    <a:pt x="224" y="658"/>
                  </a:lnTo>
                  <a:lnTo>
                    <a:pt x="224" y="658"/>
                  </a:lnTo>
                  <a:lnTo>
                    <a:pt x="208" y="746"/>
                  </a:lnTo>
                  <a:lnTo>
                    <a:pt x="208" y="746"/>
                  </a:lnTo>
                  <a:lnTo>
                    <a:pt x="206" y="772"/>
                  </a:lnTo>
                  <a:lnTo>
                    <a:pt x="206" y="814"/>
                  </a:lnTo>
                  <a:lnTo>
                    <a:pt x="196" y="822"/>
                  </a:lnTo>
                  <a:lnTo>
                    <a:pt x="196" y="822"/>
                  </a:lnTo>
                  <a:lnTo>
                    <a:pt x="198" y="830"/>
                  </a:lnTo>
                  <a:lnTo>
                    <a:pt x="200" y="836"/>
                  </a:lnTo>
                  <a:lnTo>
                    <a:pt x="200" y="836"/>
                  </a:lnTo>
                  <a:lnTo>
                    <a:pt x="208" y="844"/>
                  </a:lnTo>
                  <a:lnTo>
                    <a:pt x="218" y="852"/>
                  </a:lnTo>
                  <a:lnTo>
                    <a:pt x="218" y="852"/>
                  </a:lnTo>
                  <a:lnTo>
                    <a:pt x="240" y="860"/>
                  </a:lnTo>
                  <a:lnTo>
                    <a:pt x="240" y="860"/>
                  </a:lnTo>
                  <a:lnTo>
                    <a:pt x="242" y="868"/>
                  </a:lnTo>
                  <a:lnTo>
                    <a:pt x="240" y="876"/>
                  </a:lnTo>
                  <a:lnTo>
                    <a:pt x="240" y="876"/>
                  </a:lnTo>
                  <a:lnTo>
                    <a:pt x="238" y="880"/>
                  </a:lnTo>
                  <a:lnTo>
                    <a:pt x="234" y="882"/>
                  </a:lnTo>
                  <a:lnTo>
                    <a:pt x="220" y="886"/>
                  </a:lnTo>
                  <a:lnTo>
                    <a:pt x="220" y="886"/>
                  </a:lnTo>
                  <a:lnTo>
                    <a:pt x="212" y="888"/>
                  </a:lnTo>
                  <a:lnTo>
                    <a:pt x="204" y="886"/>
                  </a:lnTo>
                  <a:lnTo>
                    <a:pt x="204" y="886"/>
                  </a:lnTo>
                  <a:lnTo>
                    <a:pt x="194" y="882"/>
                  </a:lnTo>
                  <a:lnTo>
                    <a:pt x="184" y="880"/>
                  </a:lnTo>
                  <a:lnTo>
                    <a:pt x="184" y="880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52" y="870"/>
                  </a:lnTo>
                  <a:lnTo>
                    <a:pt x="152" y="884"/>
                  </a:lnTo>
                  <a:lnTo>
                    <a:pt x="148" y="894"/>
                  </a:lnTo>
                  <a:lnTo>
                    <a:pt x="148" y="894"/>
                  </a:lnTo>
                  <a:lnTo>
                    <a:pt x="120" y="894"/>
                  </a:lnTo>
                  <a:lnTo>
                    <a:pt x="120" y="894"/>
                  </a:lnTo>
                  <a:lnTo>
                    <a:pt x="108" y="892"/>
                  </a:lnTo>
                  <a:lnTo>
                    <a:pt x="92" y="886"/>
                  </a:lnTo>
                  <a:lnTo>
                    <a:pt x="92" y="886"/>
                  </a:lnTo>
                  <a:lnTo>
                    <a:pt x="88" y="884"/>
                  </a:lnTo>
                  <a:lnTo>
                    <a:pt x="86" y="880"/>
                  </a:lnTo>
                  <a:lnTo>
                    <a:pt x="84" y="874"/>
                  </a:lnTo>
                  <a:lnTo>
                    <a:pt x="84" y="866"/>
                  </a:lnTo>
                  <a:lnTo>
                    <a:pt x="84" y="852"/>
                  </a:lnTo>
                  <a:lnTo>
                    <a:pt x="84" y="852"/>
                  </a:lnTo>
                  <a:lnTo>
                    <a:pt x="74" y="848"/>
                  </a:lnTo>
                  <a:lnTo>
                    <a:pt x="70" y="842"/>
                  </a:lnTo>
                  <a:lnTo>
                    <a:pt x="70" y="842"/>
                  </a:lnTo>
                  <a:lnTo>
                    <a:pt x="72" y="838"/>
                  </a:lnTo>
                  <a:lnTo>
                    <a:pt x="72" y="814"/>
                  </a:lnTo>
                  <a:lnTo>
                    <a:pt x="72" y="814"/>
                  </a:lnTo>
                  <a:lnTo>
                    <a:pt x="60" y="766"/>
                  </a:lnTo>
                  <a:lnTo>
                    <a:pt x="60" y="766"/>
                  </a:lnTo>
                  <a:lnTo>
                    <a:pt x="56" y="754"/>
                  </a:lnTo>
                  <a:lnTo>
                    <a:pt x="54" y="738"/>
                  </a:lnTo>
                  <a:lnTo>
                    <a:pt x="52" y="694"/>
                  </a:lnTo>
                  <a:lnTo>
                    <a:pt x="52" y="694"/>
                  </a:lnTo>
                  <a:lnTo>
                    <a:pt x="50" y="626"/>
                  </a:lnTo>
                  <a:lnTo>
                    <a:pt x="50" y="626"/>
                  </a:lnTo>
                  <a:lnTo>
                    <a:pt x="50" y="538"/>
                  </a:lnTo>
                  <a:lnTo>
                    <a:pt x="50" y="538"/>
                  </a:lnTo>
                  <a:lnTo>
                    <a:pt x="50" y="500"/>
                  </a:lnTo>
                  <a:lnTo>
                    <a:pt x="56" y="448"/>
                  </a:lnTo>
                  <a:lnTo>
                    <a:pt x="56" y="448"/>
                  </a:lnTo>
                  <a:lnTo>
                    <a:pt x="42" y="432"/>
                  </a:lnTo>
                  <a:lnTo>
                    <a:pt x="42" y="432"/>
                  </a:lnTo>
                  <a:lnTo>
                    <a:pt x="38" y="424"/>
                  </a:lnTo>
                  <a:lnTo>
                    <a:pt x="36" y="422"/>
                  </a:lnTo>
                  <a:lnTo>
                    <a:pt x="38" y="418"/>
                  </a:lnTo>
                  <a:lnTo>
                    <a:pt x="38" y="418"/>
                  </a:lnTo>
                  <a:lnTo>
                    <a:pt x="42" y="414"/>
                  </a:lnTo>
                  <a:lnTo>
                    <a:pt x="42" y="414"/>
                  </a:lnTo>
                  <a:lnTo>
                    <a:pt x="40" y="410"/>
                  </a:lnTo>
                  <a:lnTo>
                    <a:pt x="36" y="406"/>
                  </a:lnTo>
                  <a:lnTo>
                    <a:pt x="36" y="406"/>
                  </a:lnTo>
                  <a:lnTo>
                    <a:pt x="24" y="392"/>
                  </a:lnTo>
                  <a:lnTo>
                    <a:pt x="24" y="392"/>
                  </a:lnTo>
                  <a:lnTo>
                    <a:pt x="18" y="382"/>
                  </a:lnTo>
                  <a:lnTo>
                    <a:pt x="12" y="366"/>
                  </a:lnTo>
                  <a:lnTo>
                    <a:pt x="12" y="366"/>
                  </a:lnTo>
                  <a:lnTo>
                    <a:pt x="12" y="350"/>
                  </a:lnTo>
                  <a:lnTo>
                    <a:pt x="12" y="350"/>
                  </a:lnTo>
                  <a:lnTo>
                    <a:pt x="4" y="338"/>
                  </a:lnTo>
                  <a:lnTo>
                    <a:pt x="0" y="322"/>
                  </a:lnTo>
                  <a:lnTo>
                    <a:pt x="4" y="272"/>
                  </a:lnTo>
                  <a:lnTo>
                    <a:pt x="4" y="272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30" y="186"/>
                  </a:lnTo>
                  <a:lnTo>
                    <a:pt x="40" y="168"/>
                  </a:lnTo>
                  <a:lnTo>
                    <a:pt x="52" y="154"/>
                  </a:lnTo>
                  <a:lnTo>
                    <a:pt x="66" y="142"/>
                  </a:lnTo>
                  <a:lnTo>
                    <a:pt x="66" y="142"/>
                  </a:lnTo>
                  <a:lnTo>
                    <a:pt x="86" y="138"/>
                  </a:lnTo>
                  <a:lnTo>
                    <a:pt x="114" y="128"/>
                  </a:lnTo>
                  <a:lnTo>
                    <a:pt x="114" y="128"/>
                  </a:lnTo>
                  <a:lnTo>
                    <a:pt x="120" y="126"/>
                  </a:lnTo>
                  <a:lnTo>
                    <a:pt x="128" y="126"/>
                  </a:lnTo>
                  <a:lnTo>
                    <a:pt x="134" y="126"/>
                  </a:lnTo>
                  <a:lnTo>
                    <a:pt x="142" y="128"/>
                  </a:lnTo>
                  <a:lnTo>
                    <a:pt x="142" y="128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52" y="100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46" y="82"/>
                  </a:lnTo>
                  <a:lnTo>
                    <a:pt x="146" y="72"/>
                  </a:lnTo>
                  <a:lnTo>
                    <a:pt x="148" y="64"/>
                  </a:lnTo>
                  <a:lnTo>
                    <a:pt x="148" y="64"/>
                  </a:lnTo>
                  <a:lnTo>
                    <a:pt x="152" y="60"/>
                  </a:lnTo>
                  <a:lnTo>
                    <a:pt x="152" y="60"/>
                  </a:lnTo>
                  <a:lnTo>
                    <a:pt x="146" y="50"/>
                  </a:lnTo>
                  <a:lnTo>
                    <a:pt x="144" y="42"/>
                  </a:lnTo>
                  <a:lnTo>
                    <a:pt x="144" y="42"/>
                  </a:lnTo>
                  <a:lnTo>
                    <a:pt x="144" y="38"/>
                  </a:lnTo>
                  <a:lnTo>
                    <a:pt x="146" y="34"/>
                  </a:lnTo>
                  <a:lnTo>
                    <a:pt x="152" y="26"/>
                  </a:lnTo>
                  <a:lnTo>
                    <a:pt x="152" y="26"/>
                  </a:lnTo>
                  <a:lnTo>
                    <a:pt x="168" y="8"/>
                  </a:lnTo>
                  <a:lnTo>
                    <a:pt x="168" y="8"/>
                  </a:lnTo>
                  <a:lnTo>
                    <a:pt x="178" y="4"/>
                  </a:lnTo>
                  <a:lnTo>
                    <a:pt x="186" y="4"/>
                  </a:lnTo>
                  <a:lnTo>
                    <a:pt x="186" y="4"/>
                  </a:lnTo>
                  <a:lnTo>
                    <a:pt x="190" y="4"/>
                  </a:lnTo>
                  <a:lnTo>
                    <a:pt x="192" y="2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20" y="6"/>
                  </a:lnTo>
                  <a:lnTo>
                    <a:pt x="220" y="6"/>
                  </a:lnTo>
                  <a:lnTo>
                    <a:pt x="226" y="8"/>
                  </a:lnTo>
                  <a:lnTo>
                    <a:pt x="232" y="16"/>
                  </a:lnTo>
                  <a:lnTo>
                    <a:pt x="240" y="26"/>
                  </a:lnTo>
                  <a:lnTo>
                    <a:pt x="248" y="38"/>
                  </a:lnTo>
                  <a:lnTo>
                    <a:pt x="248" y="38"/>
                  </a:lnTo>
                  <a:lnTo>
                    <a:pt x="250" y="48"/>
                  </a:lnTo>
                  <a:lnTo>
                    <a:pt x="252" y="56"/>
                  </a:lnTo>
                  <a:lnTo>
                    <a:pt x="250" y="64"/>
                  </a:lnTo>
                  <a:lnTo>
                    <a:pt x="244" y="68"/>
                  </a:lnTo>
                  <a:lnTo>
                    <a:pt x="244" y="68"/>
                  </a:lnTo>
                  <a:lnTo>
                    <a:pt x="240" y="70"/>
                  </a:lnTo>
                  <a:lnTo>
                    <a:pt x="238" y="72"/>
                  </a:lnTo>
                  <a:lnTo>
                    <a:pt x="232" y="88"/>
                  </a:lnTo>
                  <a:lnTo>
                    <a:pt x="232" y="88"/>
                  </a:lnTo>
                  <a:lnTo>
                    <a:pt x="232" y="98"/>
                  </a:lnTo>
                  <a:lnTo>
                    <a:pt x="230" y="110"/>
                  </a:lnTo>
                  <a:lnTo>
                    <a:pt x="214" y="128"/>
                  </a:lnTo>
                  <a:lnTo>
                    <a:pt x="214" y="128"/>
                  </a:lnTo>
                  <a:lnTo>
                    <a:pt x="208" y="140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72" y="192"/>
                  </a:lnTo>
                  <a:lnTo>
                    <a:pt x="272" y="192"/>
                  </a:lnTo>
                  <a:lnTo>
                    <a:pt x="276" y="216"/>
                  </a:lnTo>
                  <a:lnTo>
                    <a:pt x="276" y="216"/>
                  </a:lnTo>
                  <a:close/>
                </a:path>
              </a:pathLst>
            </a:custGeom>
            <a:solidFill>
              <a:srgbClr val="EBE2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2"/>
            <p:cNvSpPr/>
            <p:nvPr/>
          </p:nvSpPr>
          <p:spPr>
            <a:xfrm>
              <a:off x="6705599" y="2586247"/>
              <a:ext cx="1096722" cy="3890753"/>
            </a:xfrm>
            <a:custGeom>
              <a:avLst/>
              <a:gdLst/>
              <a:ahLst/>
              <a:cxnLst/>
              <a:rect l="l" t="t" r="r" b="b"/>
              <a:pathLst>
                <a:path w="252" h="894" extrusionOk="0">
                  <a:moveTo>
                    <a:pt x="252" y="262"/>
                  </a:moveTo>
                  <a:lnTo>
                    <a:pt x="252" y="262"/>
                  </a:lnTo>
                  <a:lnTo>
                    <a:pt x="252" y="290"/>
                  </a:lnTo>
                  <a:lnTo>
                    <a:pt x="250" y="310"/>
                  </a:lnTo>
                  <a:lnTo>
                    <a:pt x="250" y="310"/>
                  </a:lnTo>
                  <a:lnTo>
                    <a:pt x="236" y="342"/>
                  </a:lnTo>
                  <a:lnTo>
                    <a:pt x="236" y="342"/>
                  </a:lnTo>
                  <a:lnTo>
                    <a:pt x="228" y="360"/>
                  </a:lnTo>
                  <a:lnTo>
                    <a:pt x="230" y="392"/>
                  </a:lnTo>
                  <a:lnTo>
                    <a:pt x="230" y="392"/>
                  </a:lnTo>
                  <a:lnTo>
                    <a:pt x="232" y="444"/>
                  </a:lnTo>
                  <a:lnTo>
                    <a:pt x="232" y="444"/>
                  </a:lnTo>
                  <a:lnTo>
                    <a:pt x="234" y="456"/>
                  </a:lnTo>
                  <a:lnTo>
                    <a:pt x="238" y="478"/>
                  </a:lnTo>
                  <a:lnTo>
                    <a:pt x="232" y="484"/>
                  </a:lnTo>
                  <a:lnTo>
                    <a:pt x="222" y="490"/>
                  </a:lnTo>
                  <a:lnTo>
                    <a:pt x="222" y="490"/>
                  </a:lnTo>
                  <a:lnTo>
                    <a:pt x="216" y="588"/>
                  </a:lnTo>
                  <a:lnTo>
                    <a:pt x="216" y="588"/>
                  </a:lnTo>
                  <a:lnTo>
                    <a:pt x="212" y="646"/>
                  </a:lnTo>
                  <a:lnTo>
                    <a:pt x="212" y="646"/>
                  </a:lnTo>
                  <a:lnTo>
                    <a:pt x="218" y="694"/>
                  </a:lnTo>
                  <a:lnTo>
                    <a:pt x="220" y="722"/>
                  </a:lnTo>
                  <a:lnTo>
                    <a:pt x="220" y="722"/>
                  </a:lnTo>
                  <a:lnTo>
                    <a:pt x="222" y="770"/>
                  </a:lnTo>
                  <a:lnTo>
                    <a:pt x="222" y="794"/>
                  </a:lnTo>
                  <a:lnTo>
                    <a:pt x="222" y="794"/>
                  </a:lnTo>
                  <a:lnTo>
                    <a:pt x="224" y="828"/>
                  </a:lnTo>
                  <a:lnTo>
                    <a:pt x="212" y="836"/>
                  </a:lnTo>
                  <a:lnTo>
                    <a:pt x="212" y="836"/>
                  </a:lnTo>
                  <a:lnTo>
                    <a:pt x="220" y="856"/>
                  </a:lnTo>
                  <a:lnTo>
                    <a:pt x="220" y="856"/>
                  </a:lnTo>
                  <a:lnTo>
                    <a:pt x="222" y="866"/>
                  </a:lnTo>
                  <a:lnTo>
                    <a:pt x="222" y="884"/>
                  </a:lnTo>
                  <a:lnTo>
                    <a:pt x="222" y="884"/>
                  </a:lnTo>
                  <a:lnTo>
                    <a:pt x="220" y="888"/>
                  </a:lnTo>
                  <a:lnTo>
                    <a:pt x="218" y="892"/>
                  </a:lnTo>
                  <a:lnTo>
                    <a:pt x="214" y="892"/>
                  </a:lnTo>
                  <a:lnTo>
                    <a:pt x="208" y="894"/>
                  </a:lnTo>
                  <a:lnTo>
                    <a:pt x="208" y="894"/>
                  </a:lnTo>
                  <a:lnTo>
                    <a:pt x="196" y="892"/>
                  </a:lnTo>
                  <a:lnTo>
                    <a:pt x="182" y="890"/>
                  </a:lnTo>
                  <a:lnTo>
                    <a:pt x="182" y="890"/>
                  </a:lnTo>
                  <a:lnTo>
                    <a:pt x="176" y="876"/>
                  </a:lnTo>
                  <a:lnTo>
                    <a:pt x="176" y="850"/>
                  </a:lnTo>
                  <a:lnTo>
                    <a:pt x="176" y="850"/>
                  </a:lnTo>
                  <a:lnTo>
                    <a:pt x="174" y="836"/>
                  </a:lnTo>
                  <a:lnTo>
                    <a:pt x="158" y="828"/>
                  </a:lnTo>
                  <a:lnTo>
                    <a:pt x="158" y="746"/>
                  </a:lnTo>
                  <a:lnTo>
                    <a:pt x="158" y="746"/>
                  </a:lnTo>
                  <a:lnTo>
                    <a:pt x="154" y="728"/>
                  </a:lnTo>
                  <a:lnTo>
                    <a:pt x="154" y="728"/>
                  </a:lnTo>
                  <a:lnTo>
                    <a:pt x="150" y="706"/>
                  </a:lnTo>
                  <a:lnTo>
                    <a:pt x="150" y="706"/>
                  </a:lnTo>
                  <a:lnTo>
                    <a:pt x="146" y="648"/>
                  </a:lnTo>
                  <a:lnTo>
                    <a:pt x="134" y="586"/>
                  </a:lnTo>
                  <a:lnTo>
                    <a:pt x="120" y="540"/>
                  </a:lnTo>
                  <a:lnTo>
                    <a:pt x="108" y="652"/>
                  </a:lnTo>
                  <a:lnTo>
                    <a:pt x="108" y="652"/>
                  </a:lnTo>
                  <a:lnTo>
                    <a:pt x="108" y="686"/>
                  </a:lnTo>
                  <a:lnTo>
                    <a:pt x="108" y="686"/>
                  </a:lnTo>
                  <a:lnTo>
                    <a:pt x="106" y="768"/>
                  </a:lnTo>
                  <a:lnTo>
                    <a:pt x="108" y="820"/>
                  </a:lnTo>
                  <a:lnTo>
                    <a:pt x="100" y="830"/>
                  </a:lnTo>
                  <a:lnTo>
                    <a:pt x="100" y="860"/>
                  </a:lnTo>
                  <a:lnTo>
                    <a:pt x="80" y="866"/>
                  </a:lnTo>
                  <a:lnTo>
                    <a:pt x="70" y="86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42" y="884"/>
                  </a:lnTo>
                  <a:lnTo>
                    <a:pt x="42" y="884"/>
                  </a:lnTo>
                  <a:lnTo>
                    <a:pt x="22" y="884"/>
                  </a:lnTo>
                  <a:lnTo>
                    <a:pt x="16" y="882"/>
                  </a:lnTo>
                  <a:lnTo>
                    <a:pt x="12" y="878"/>
                  </a:lnTo>
                  <a:lnTo>
                    <a:pt x="12" y="878"/>
                  </a:lnTo>
                  <a:lnTo>
                    <a:pt x="10" y="874"/>
                  </a:lnTo>
                  <a:lnTo>
                    <a:pt x="12" y="868"/>
                  </a:lnTo>
                  <a:lnTo>
                    <a:pt x="26" y="862"/>
                  </a:lnTo>
                  <a:lnTo>
                    <a:pt x="52" y="824"/>
                  </a:lnTo>
                  <a:lnTo>
                    <a:pt x="50" y="810"/>
                  </a:lnTo>
                  <a:lnTo>
                    <a:pt x="50" y="810"/>
                  </a:lnTo>
                  <a:lnTo>
                    <a:pt x="48" y="792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8" y="754"/>
                  </a:lnTo>
                  <a:lnTo>
                    <a:pt x="48" y="754"/>
                  </a:lnTo>
                  <a:lnTo>
                    <a:pt x="52" y="734"/>
                  </a:lnTo>
                  <a:lnTo>
                    <a:pt x="52" y="734"/>
                  </a:lnTo>
                  <a:lnTo>
                    <a:pt x="48" y="712"/>
                  </a:lnTo>
                  <a:lnTo>
                    <a:pt x="48" y="712"/>
                  </a:lnTo>
                  <a:lnTo>
                    <a:pt x="48" y="684"/>
                  </a:lnTo>
                  <a:lnTo>
                    <a:pt x="48" y="684"/>
                  </a:lnTo>
                  <a:lnTo>
                    <a:pt x="52" y="628"/>
                  </a:lnTo>
                  <a:lnTo>
                    <a:pt x="52" y="628"/>
                  </a:lnTo>
                  <a:lnTo>
                    <a:pt x="48" y="614"/>
                  </a:lnTo>
                  <a:lnTo>
                    <a:pt x="46" y="598"/>
                  </a:lnTo>
                  <a:lnTo>
                    <a:pt x="46" y="598"/>
                  </a:lnTo>
                  <a:lnTo>
                    <a:pt x="40" y="484"/>
                  </a:lnTo>
                  <a:lnTo>
                    <a:pt x="22" y="478"/>
                  </a:lnTo>
                  <a:lnTo>
                    <a:pt x="28" y="372"/>
                  </a:lnTo>
                  <a:lnTo>
                    <a:pt x="22" y="358"/>
                  </a:lnTo>
                  <a:lnTo>
                    <a:pt x="22" y="358"/>
                  </a:lnTo>
                  <a:lnTo>
                    <a:pt x="8" y="312"/>
                  </a:lnTo>
                  <a:lnTo>
                    <a:pt x="8" y="312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54"/>
                  </a:lnTo>
                  <a:lnTo>
                    <a:pt x="4" y="244"/>
                  </a:lnTo>
                  <a:lnTo>
                    <a:pt x="8" y="236"/>
                  </a:lnTo>
                  <a:lnTo>
                    <a:pt x="8" y="236"/>
                  </a:lnTo>
                  <a:lnTo>
                    <a:pt x="18" y="198"/>
                  </a:lnTo>
                  <a:lnTo>
                    <a:pt x="18" y="198"/>
                  </a:lnTo>
                  <a:lnTo>
                    <a:pt x="22" y="166"/>
                  </a:lnTo>
                  <a:lnTo>
                    <a:pt x="22" y="166"/>
                  </a:lnTo>
                  <a:lnTo>
                    <a:pt x="26" y="162"/>
                  </a:lnTo>
                  <a:lnTo>
                    <a:pt x="34" y="152"/>
                  </a:lnTo>
                  <a:lnTo>
                    <a:pt x="34" y="152"/>
                  </a:lnTo>
                  <a:lnTo>
                    <a:pt x="40" y="148"/>
                  </a:lnTo>
                  <a:lnTo>
                    <a:pt x="46" y="146"/>
                  </a:lnTo>
                  <a:lnTo>
                    <a:pt x="68" y="142"/>
                  </a:lnTo>
                  <a:lnTo>
                    <a:pt x="68" y="142"/>
                  </a:lnTo>
                  <a:lnTo>
                    <a:pt x="80" y="138"/>
                  </a:lnTo>
                  <a:lnTo>
                    <a:pt x="100" y="124"/>
                  </a:lnTo>
                  <a:lnTo>
                    <a:pt x="104" y="110"/>
                  </a:lnTo>
                  <a:lnTo>
                    <a:pt x="104" y="110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0" y="78"/>
                  </a:lnTo>
                  <a:lnTo>
                    <a:pt x="100" y="78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4" y="48"/>
                  </a:lnTo>
                  <a:lnTo>
                    <a:pt x="94" y="42"/>
                  </a:lnTo>
                  <a:lnTo>
                    <a:pt x="100" y="24"/>
                  </a:lnTo>
                  <a:lnTo>
                    <a:pt x="106" y="12"/>
                  </a:lnTo>
                  <a:lnTo>
                    <a:pt x="106" y="12"/>
                  </a:lnTo>
                  <a:lnTo>
                    <a:pt x="122" y="4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6" y="0"/>
                  </a:lnTo>
                  <a:lnTo>
                    <a:pt x="156" y="4"/>
                  </a:lnTo>
                  <a:lnTo>
                    <a:pt x="164" y="8"/>
                  </a:lnTo>
                  <a:lnTo>
                    <a:pt x="172" y="14"/>
                  </a:lnTo>
                  <a:lnTo>
                    <a:pt x="172" y="14"/>
                  </a:lnTo>
                  <a:lnTo>
                    <a:pt x="176" y="18"/>
                  </a:lnTo>
                  <a:lnTo>
                    <a:pt x="178" y="22"/>
                  </a:lnTo>
                  <a:lnTo>
                    <a:pt x="178" y="26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74" y="48"/>
                  </a:lnTo>
                  <a:lnTo>
                    <a:pt x="174" y="48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68" y="98"/>
                  </a:lnTo>
                  <a:lnTo>
                    <a:pt x="166" y="110"/>
                  </a:lnTo>
                  <a:lnTo>
                    <a:pt x="166" y="110"/>
                  </a:lnTo>
                  <a:lnTo>
                    <a:pt x="174" y="122"/>
                  </a:lnTo>
                  <a:lnTo>
                    <a:pt x="178" y="126"/>
                  </a:lnTo>
                  <a:lnTo>
                    <a:pt x="182" y="128"/>
                  </a:lnTo>
                  <a:lnTo>
                    <a:pt x="182" y="128"/>
                  </a:lnTo>
                  <a:lnTo>
                    <a:pt x="196" y="138"/>
                  </a:lnTo>
                  <a:lnTo>
                    <a:pt x="216" y="148"/>
                  </a:lnTo>
                  <a:lnTo>
                    <a:pt x="216" y="148"/>
                  </a:lnTo>
                  <a:lnTo>
                    <a:pt x="224" y="154"/>
                  </a:lnTo>
                  <a:lnTo>
                    <a:pt x="244" y="166"/>
                  </a:lnTo>
                  <a:lnTo>
                    <a:pt x="252" y="216"/>
                  </a:lnTo>
                  <a:lnTo>
                    <a:pt x="252" y="262"/>
                  </a:lnTo>
                  <a:close/>
                </a:path>
              </a:pathLst>
            </a:custGeom>
            <a:solidFill>
              <a:srgbClr val="C3CFB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2"/>
            <p:cNvSpPr/>
            <p:nvPr/>
          </p:nvSpPr>
          <p:spPr>
            <a:xfrm>
              <a:off x="5966634" y="2908500"/>
              <a:ext cx="1541046" cy="3644699"/>
            </a:xfrm>
            <a:custGeom>
              <a:avLst/>
              <a:gdLst/>
              <a:ahLst/>
              <a:cxnLst/>
              <a:rect l="l" t="t" r="r" b="b"/>
              <a:pathLst>
                <a:path w="378" h="894" extrusionOk="0">
                  <a:moveTo>
                    <a:pt x="46" y="44"/>
                  </a:moveTo>
                  <a:lnTo>
                    <a:pt x="46" y="44"/>
                  </a:lnTo>
                  <a:lnTo>
                    <a:pt x="60" y="20"/>
                  </a:lnTo>
                  <a:lnTo>
                    <a:pt x="60" y="20"/>
                  </a:lnTo>
                  <a:lnTo>
                    <a:pt x="64" y="14"/>
                  </a:lnTo>
                  <a:lnTo>
                    <a:pt x="70" y="8"/>
                  </a:lnTo>
                  <a:lnTo>
                    <a:pt x="78" y="4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2" y="2"/>
                  </a:lnTo>
                  <a:lnTo>
                    <a:pt x="116" y="6"/>
                  </a:lnTo>
                  <a:lnTo>
                    <a:pt x="126" y="10"/>
                  </a:lnTo>
                  <a:lnTo>
                    <a:pt x="136" y="18"/>
                  </a:lnTo>
                  <a:lnTo>
                    <a:pt x="144" y="26"/>
                  </a:lnTo>
                  <a:lnTo>
                    <a:pt x="148" y="34"/>
                  </a:lnTo>
                  <a:lnTo>
                    <a:pt x="152" y="46"/>
                  </a:lnTo>
                  <a:lnTo>
                    <a:pt x="152" y="58"/>
                  </a:lnTo>
                  <a:lnTo>
                    <a:pt x="152" y="58"/>
                  </a:lnTo>
                  <a:lnTo>
                    <a:pt x="152" y="66"/>
                  </a:lnTo>
                  <a:lnTo>
                    <a:pt x="150" y="72"/>
                  </a:lnTo>
                  <a:lnTo>
                    <a:pt x="146" y="76"/>
                  </a:lnTo>
                  <a:lnTo>
                    <a:pt x="142" y="80"/>
                  </a:lnTo>
                  <a:lnTo>
                    <a:pt x="142" y="80"/>
                  </a:lnTo>
                  <a:lnTo>
                    <a:pt x="132" y="88"/>
                  </a:lnTo>
                  <a:lnTo>
                    <a:pt x="132" y="88"/>
                  </a:lnTo>
                  <a:lnTo>
                    <a:pt x="134" y="92"/>
                  </a:lnTo>
                  <a:lnTo>
                    <a:pt x="134" y="92"/>
                  </a:lnTo>
                  <a:lnTo>
                    <a:pt x="130" y="100"/>
                  </a:lnTo>
                  <a:lnTo>
                    <a:pt x="124" y="108"/>
                  </a:lnTo>
                  <a:lnTo>
                    <a:pt x="114" y="120"/>
                  </a:lnTo>
                  <a:lnTo>
                    <a:pt x="100" y="130"/>
                  </a:lnTo>
                  <a:lnTo>
                    <a:pt x="100" y="136"/>
                  </a:lnTo>
                  <a:lnTo>
                    <a:pt x="100" y="136"/>
                  </a:lnTo>
                  <a:lnTo>
                    <a:pt x="100" y="140"/>
                  </a:lnTo>
                  <a:lnTo>
                    <a:pt x="102" y="144"/>
                  </a:lnTo>
                  <a:lnTo>
                    <a:pt x="106" y="146"/>
                  </a:lnTo>
                  <a:lnTo>
                    <a:pt x="110" y="148"/>
                  </a:lnTo>
                  <a:lnTo>
                    <a:pt x="110" y="148"/>
                  </a:lnTo>
                  <a:lnTo>
                    <a:pt x="116" y="148"/>
                  </a:lnTo>
                  <a:lnTo>
                    <a:pt x="120" y="150"/>
                  </a:lnTo>
                  <a:lnTo>
                    <a:pt x="124" y="154"/>
                  </a:lnTo>
                  <a:lnTo>
                    <a:pt x="126" y="158"/>
                  </a:lnTo>
                  <a:lnTo>
                    <a:pt x="126" y="158"/>
                  </a:lnTo>
                  <a:lnTo>
                    <a:pt x="146" y="194"/>
                  </a:lnTo>
                  <a:lnTo>
                    <a:pt x="154" y="204"/>
                  </a:lnTo>
                  <a:lnTo>
                    <a:pt x="162" y="210"/>
                  </a:lnTo>
                  <a:lnTo>
                    <a:pt x="162" y="210"/>
                  </a:lnTo>
                  <a:lnTo>
                    <a:pt x="170" y="264"/>
                  </a:lnTo>
                  <a:lnTo>
                    <a:pt x="174" y="302"/>
                  </a:lnTo>
                  <a:lnTo>
                    <a:pt x="174" y="302"/>
                  </a:lnTo>
                  <a:lnTo>
                    <a:pt x="182" y="324"/>
                  </a:lnTo>
                  <a:lnTo>
                    <a:pt x="196" y="354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86" y="528"/>
                  </a:lnTo>
                  <a:lnTo>
                    <a:pt x="304" y="556"/>
                  </a:lnTo>
                  <a:lnTo>
                    <a:pt x="316" y="578"/>
                  </a:lnTo>
                  <a:lnTo>
                    <a:pt x="316" y="578"/>
                  </a:lnTo>
                  <a:lnTo>
                    <a:pt x="320" y="596"/>
                  </a:lnTo>
                  <a:lnTo>
                    <a:pt x="320" y="618"/>
                  </a:lnTo>
                  <a:lnTo>
                    <a:pt x="320" y="618"/>
                  </a:lnTo>
                  <a:lnTo>
                    <a:pt x="318" y="648"/>
                  </a:lnTo>
                  <a:lnTo>
                    <a:pt x="314" y="696"/>
                  </a:lnTo>
                  <a:lnTo>
                    <a:pt x="314" y="696"/>
                  </a:lnTo>
                  <a:lnTo>
                    <a:pt x="312" y="740"/>
                  </a:lnTo>
                  <a:lnTo>
                    <a:pt x="312" y="772"/>
                  </a:lnTo>
                  <a:lnTo>
                    <a:pt x="312" y="784"/>
                  </a:lnTo>
                  <a:lnTo>
                    <a:pt x="314" y="784"/>
                  </a:lnTo>
                  <a:lnTo>
                    <a:pt x="314" y="784"/>
                  </a:lnTo>
                  <a:lnTo>
                    <a:pt x="316" y="796"/>
                  </a:lnTo>
                  <a:lnTo>
                    <a:pt x="318" y="806"/>
                  </a:lnTo>
                  <a:lnTo>
                    <a:pt x="318" y="806"/>
                  </a:lnTo>
                  <a:lnTo>
                    <a:pt x="326" y="822"/>
                  </a:lnTo>
                  <a:lnTo>
                    <a:pt x="338" y="836"/>
                  </a:lnTo>
                  <a:lnTo>
                    <a:pt x="354" y="844"/>
                  </a:lnTo>
                  <a:lnTo>
                    <a:pt x="372" y="850"/>
                  </a:lnTo>
                  <a:lnTo>
                    <a:pt x="372" y="850"/>
                  </a:lnTo>
                  <a:lnTo>
                    <a:pt x="376" y="852"/>
                  </a:lnTo>
                  <a:lnTo>
                    <a:pt x="378" y="856"/>
                  </a:lnTo>
                  <a:lnTo>
                    <a:pt x="378" y="856"/>
                  </a:lnTo>
                  <a:lnTo>
                    <a:pt x="376" y="866"/>
                  </a:lnTo>
                  <a:lnTo>
                    <a:pt x="370" y="872"/>
                  </a:lnTo>
                  <a:lnTo>
                    <a:pt x="358" y="874"/>
                  </a:lnTo>
                  <a:lnTo>
                    <a:pt x="344" y="876"/>
                  </a:lnTo>
                  <a:lnTo>
                    <a:pt x="344" y="876"/>
                  </a:lnTo>
                  <a:lnTo>
                    <a:pt x="312" y="872"/>
                  </a:lnTo>
                  <a:lnTo>
                    <a:pt x="312" y="872"/>
                  </a:lnTo>
                  <a:lnTo>
                    <a:pt x="280" y="870"/>
                  </a:lnTo>
                  <a:lnTo>
                    <a:pt x="280" y="870"/>
                  </a:lnTo>
                  <a:lnTo>
                    <a:pt x="268" y="870"/>
                  </a:lnTo>
                  <a:lnTo>
                    <a:pt x="260" y="868"/>
                  </a:lnTo>
                  <a:lnTo>
                    <a:pt x="254" y="864"/>
                  </a:lnTo>
                  <a:lnTo>
                    <a:pt x="252" y="858"/>
                  </a:lnTo>
                  <a:lnTo>
                    <a:pt x="252" y="858"/>
                  </a:lnTo>
                  <a:lnTo>
                    <a:pt x="250" y="852"/>
                  </a:lnTo>
                  <a:lnTo>
                    <a:pt x="248" y="838"/>
                  </a:lnTo>
                  <a:lnTo>
                    <a:pt x="248" y="838"/>
                  </a:lnTo>
                  <a:lnTo>
                    <a:pt x="250" y="828"/>
                  </a:lnTo>
                  <a:lnTo>
                    <a:pt x="254" y="818"/>
                  </a:lnTo>
                  <a:lnTo>
                    <a:pt x="254" y="818"/>
                  </a:lnTo>
                  <a:lnTo>
                    <a:pt x="260" y="804"/>
                  </a:lnTo>
                  <a:lnTo>
                    <a:pt x="260" y="804"/>
                  </a:lnTo>
                  <a:lnTo>
                    <a:pt x="260" y="766"/>
                  </a:lnTo>
                  <a:lnTo>
                    <a:pt x="260" y="766"/>
                  </a:lnTo>
                  <a:lnTo>
                    <a:pt x="262" y="702"/>
                  </a:lnTo>
                  <a:lnTo>
                    <a:pt x="262" y="702"/>
                  </a:lnTo>
                  <a:lnTo>
                    <a:pt x="264" y="640"/>
                  </a:lnTo>
                  <a:lnTo>
                    <a:pt x="264" y="640"/>
                  </a:lnTo>
                  <a:lnTo>
                    <a:pt x="262" y="624"/>
                  </a:lnTo>
                  <a:lnTo>
                    <a:pt x="258" y="610"/>
                  </a:lnTo>
                  <a:lnTo>
                    <a:pt x="258" y="610"/>
                  </a:lnTo>
                  <a:lnTo>
                    <a:pt x="254" y="606"/>
                  </a:lnTo>
                  <a:lnTo>
                    <a:pt x="246" y="606"/>
                  </a:lnTo>
                  <a:lnTo>
                    <a:pt x="246" y="606"/>
                  </a:lnTo>
                  <a:lnTo>
                    <a:pt x="232" y="608"/>
                  </a:lnTo>
                  <a:lnTo>
                    <a:pt x="232" y="608"/>
                  </a:lnTo>
                  <a:lnTo>
                    <a:pt x="136" y="628"/>
                  </a:lnTo>
                  <a:lnTo>
                    <a:pt x="136" y="628"/>
                  </a:lnTo>
                  <a:lnTo>
                    <a:pt x="130" y="648"/>
                  </a:lnTo>
                  <a:lnTo>
                    <a:pt x="126" y="672"/>
                  </a:lnTo>
                  <a:lnTo>
                    <a:pt x="124" y="702"/>
                  </a:lnTo>
                  <a:lnTo>
                    <a:pt x="124" y="736"/>
                  </a:lnTo>
                  <a:lnTo>
                    <a:pt x="124" y="736"/>
                  </a:lnTo>
                  <a:lnTo>
                    <a:pt x="124" y="790"/>
                  </a:lnTo>
                  <a:lnTo>
                    <a:pt x="124" y="790"/>
                  </a:lnTo>
                  <a:lnTo>
                    <a:pt x="126" y="806"/>
                  </a:lnTo>
                  <a:lnTo>
                    <a:pt x="130" y="818"/>
                  </a:lnTo>
                  <a:lnTo>
                    <a:pt x="134" y="830"/>
                  </a:lnTo>
                  <a:lnTo>
                    <a:pt x="140" y="840"/>
                  </a:lnTo>
                  <a:lnTo>
                    <a:pt x="140" y="840"/>
                  </a:lnTo>
                  <a:lnTo>
                    <a:pt x="152" y="860"/>
                  </a:lnTo>
                  <a:lnTo>
                    <a:pt x="162" y="880"/>
                  </a:lnTo>
                  <a:lnTo>
                    <a:pt x="162" y="880"/>
                  </a:lnTo>
                  <a:lnTo>
                    <a:pt x="160" y="886"/>
                  </a:lnTo>
                  <a:lnTo>
                    <a:pt x="154" y="892"/>
                  </a:lnTo>
                  <a:lnTo>
                    <a:pt x="144" y="894"/>
                  </a:lnTo>
                  <a:lnTo>
                    <a:pt x="132" y="894"/>
                  </a:lnTo>
                  <a:lnTo>
                    <a:pt x="132" y="894"/>
                  </a:lnTo>
                  <a:lnTo>
                    <a:pt x="116" y="894"/>
                  </a:lnTo>
                  <a:lnTo>
                    <a:pt x="102" y="892"/>
                  </a:lnTo>
                  <a:lnTo>
                    <a:pt x="90" y="888"/>
                  </a:lnTo>
                  <a:lnTo>
                    <a:pt x="80" y="882"/>
                  </a:lnTo>
                  <a:lnTo>
                    <a:pt x="80" y="882"/>
                  </a:lnTo>
                  <a:lnTo>
                    <a:pt x="76" y="880"/>
                  </a:lnTo>
                  <a:lnTo>
                    <a:pt x="74" y="876"/>
                  </a:lnTo>
                  <a:lnTo>
                    <a:pt x="72" y="872"/>
                  </a:lnTo>
                  <a:lnTo>
                    <a:pt x="70" y="868"/>
                  </a:lnTo>
                  <a:lnTo>
                    <a:pt x="70" y="868"/>
                  </a:lnTo>
                  <a:lnTo>
                    <a:pt x="74" y="848"/>
                  </a:lnTo>
                  <a:lnTo>
                    <a:pt x="74" y="848"/>
                  </a:lnTo>
                  <a:lnTo>
                    <a:pt x="76" y="830"/>
                  </a:lnTo>
                  <a:lnTo>
                    <a:pt x="76" y="830"/>
                  </a:lnTo>
                  <a:lnTo>
                    <a:pt x="72" y="776"/>
                  </a:lnTo>
                  <a:lnTo>
                    <a:pt x="72" y="776"/>
                  </a:lnTo>
                  <a:lnTo>
                    <a:pt x="68" y="722"/>
                  </a:lnTo>
                  <a:lnTo>
                    <a:pt x="68" y="722"/>
                  </a:lnTo>
                  <a:lnTo>
                    <a:pt x="70" y="676"/>
                  </a:lnTo>
                  <a:lnTo>
                    <a:pt x="74" y="632"/>
                  </a:lnTo>
                  <a:lnTo>
                    <a:pt x="74" y="632"/>
                  </a:lnTo>
                  <a:lnTo>
                    <a:pt x="66" y="632"/>
                  </a:lnTo>
                  <a:lnTo>
                    <a:pt x="60" y="628"/>
                  </a:lnTo>
                  <a:lnTo>
                    <a:pt x="56" y="622"/>
                  </a:lnTo>
                  <a:lnTo>
                    <a:pt x="56" y="614"/>
                  </a:lnTo>
                  <a:lnTo>
                    <a:pt x="56" y="614"/>
                  </a:lnTo>
                  <a:lnTo>
                    <a:pt x="58" y="594"/>
                  </a:lnTo>
                  <a:lnTo>
                    <a:pt x="58" y="594"/>
                  </a:lnTo>
                  <a:lnTo>
                    <a:pt x="60" y="572"/>
                  </a:lnTo>
                  <a:lnTo>
                    <a:pt x="60" y="572"/>
                  </a:lnTo>
                  <a:lnTo>
                    <a:pt x="58" y="528"/>
                  </a:lnTo>
                  <a:lnTo>
                    <a:pt x="58" y="528"/>
                  </a:lnTo>
                  <a:lnTo>
                    <a:pt x="58" y="484"/>
                  </a:lnTo>
                  <a:lnTo>
                    <a:pt x="58" y="484"/>
                  </a:lnTo>
                  <a:lnTo>
                    <a:pt x="46" y="462"/>
                  </a:lnTo>
                  <a:lnTo>
                    <a:pt x="24" y="418"/>
                  </a:lnTo>
                  <a:lnTo>
                    <a:pt x="24" y="418"/>
                  </a:lnTo>
                  <a:lnTo>
                    <a:pt x="6" y="374"/>
                  </a:lnTo>
                  <a:lnTo>
                    <a:pt x="0" y="356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4" y="178"/>
                  </a:lnTo>
                  <a:lnTo>
                    <a:pt x="6" y="170"/>
                  </a:lnTo>
                  <a:lnTo>
                    <a:pt x="8" y="160"/>
                  </a:lnTo>
                  <a:lnTo>
                    <a:pt x="10" y="150"/>
                  </a:lnTo>
                  <a:lnTo>
                    <a:pt x="10" y="150"/>
                  </a:lnTo>
                  <a:lnTo>
                    <a:pt x="10" y="140"/>
                  </a:lnTo>
                  <a:lnTo>
                    <a:pt x="12" y="130"/>
                  </a:lnTo>
                  <a:lnTo>
                    <a:pt x="14" y="120"/>
                  </a:lnTo>
                  <a:lnTo>
                    <a:pt x="18" y="114"/>
                  </a:lnTo>
                  <a:lnTo>
                    <a:pt x="18" y="114"/>
                  </a:lnTo>
                  <a:lnTo>
                    <a:pt x="24" y="102"/>
                  </a:lnTo>
                  <a:lnTo>
                    <a:pt x="28" y="94"/>
                  </a:lnTo>
                  <a:lnTo>
                    <a:pt x="28" y="94"/>
                  </a:lnTo>
                  <a:lnTo>
                    <a:pt x="28" y="88"/>
                  </a:lnTo>
                  <a:lnTo>
                    <a:pt x="30" y="84"/>
                  </a:lnTo>
                  <a:lnTo>
                    <a:pt x="34" y="80"/>
                  </a:lnTo>
                  <a:lnTo>
                    <a:pt x="38" y="80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2" y="58"/>
                  </a:lnTo>
                  <a:lnTo>
                    <a:pt x="44" y="50"/>
                  </a:lnTo>
                  <a:lnTo>
                    <a:pt x="46" y="44"/>
                  </a:lnTo>
                  <a:lnTo>
                    <a:pt x="46" y="44"/>
                  </a:lnTo>
                  <a:close/>
                  <a:moveTo>
                    <a:pt x="38" y="284"/>
                  </a:moveTo>
                  <a:lnTo>
                    <a:pt x="38" y="284"/>
                  </a:lnTo>
                  <a:lnTo>
                    <a:pt x="36" y="302"/>
                  </a:lnTo>
                  <a:lnTo>
                    <a:pt x="36" y="302"/>
                  </a:lnTo>
                  <a:lnTo>
                    <a:pt x="38" y="332"/>
                  </a:lnTo>
                  <a:lnTo>
                    <a:pt x="42" y="370"/>
                  </a:lnTo>
                  <a:lnTo>
                    <a:pt x="42" y="370"/>
                  </a:lnTo>
                  <a:lnTo>
                    <a:pt x="46" y="392"/>
                  </a:lnTo>
                  <a:lnTo>
                    <a:pt x="48" y="410"/>
                  </a:lnTo>
                  <a:lnTo>
                    <a:pt x="54" y="422"/>
                  </a:lnTo>
                  <a:lnTo>
                    <a:pt x="58" y="428"/>
                  </a:lnTo>
                  <a:lnTo>
                    <a:pt x="58" y="428"/>
                  </a:lnTo>
                  <a:lnTo>
                    <a:pt x="64" y="410"/>
                  </a:lnTo>
                  <a:lnTo>
                    <a:pt x="70" y="390"/>
                  </a:lnTo>
                  <a:lnTo>
                    <a:pt x="74" y="368"/>
                  </a:lnTo>
                  <a:lnTo>
                    <a:pt x="74" y="346"/>
                  </a:lnTo>
                  <a:lnTo>
                    <a:pt x="74" y="340"/>
                  </a:lnTo>
                  <a:lnTo>
                    <a:pt x="74" y="340"/>
                  </a:lnTo>
                  <a:lnTo>
                    <a:pt x="66" y="328"/>
                  </a:lnTo>
                  <a:lnTo>
                    <a:pt x="60" y="312"/>
                  </a:lnTo>
                  <a:lnTo>
                    <a:pt x="54" y="290"/>
                  </a:lnTo>
                  <a:lnTo>
                    <a:pt x="50" y="262"/>
                  </a:lnTo>
                  <a:lnTo>
                    <a:pt x="50" y="262"/>
                  </a:lnTo>
                  <a:lnTo>
                    <a:pt x="48" y="248"/>
                  </a:lnTo>
                  <a:lnTo>
                    <a:pt x="46" y="244"/>
                  </a:lnTo>
                  <a:lnTo>
                    <a:pt x="44" y="242"/>
                  </a:lnTo>
                  <a:lnTo>
                    <a:pt x="44" y="242"/>
                  </a:lnTo>
                  <a:lnTo>
                    <a:pt x="42" y="258"/>
                  </a:lnTo>
                  <a:lnTo>
                    <a:pt x="38" y="266"/>
                  </a:lnTo>
                  <a:lnTo>
                    <a:pt x="38" y="266"/>
                  </a:lnTo>
                  <a:lnTo>
                    <a:pt x="38" y="284"/>
                  </a:lnTo>
                  <a:lnTo>
                    <a:pt x="38" y="284"/>
                  </a:lnTo>
                  <a:close/>
                </a:path>
              </a:pathLst>
            </a:custGeom>
            <a:solidFill>
              <a:srgbClr val="EAEEE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2"/>
            <p:cNvSpPr/>
            <p:nvPr/>
          </p:nvSpPr>
          <p:spPr>
            <a:xfrm>
              <a:off x="7364125" y="2879927"/>
              <a:ext cx="872442" cy="3644697"/>
            </a:xfrm>
            <a:custGeom>
              <a:avLst/>
              <a:gdLst/>
              <a:ahLst/>
              <a:cxnLst/>
              <a:rect l="l" t="t" r="r" b="b"/>
              <a:pathLst>
                <a:path w="214" h="894" extrusionOk="0">
                  <a:moveTo>
                    <a:pt x="214" y="148"/>
                  </a:moveTo>
                  <a:lnTo>
                    <a:pt x="214" y="148"/>
                  </a:lnTo>
                  <a:lnTo>
                    <a:pt x="210" y="154"/>
                  </a:lnTo>
                  <a:lnTo>
                    <a:pt x="210" y="154"/>
                  </a:lnTo>
                  <a:lnTo>
                    <a:pt x="204" y="158"/>
                  </a:lnTo>
                  <a:lnTo>
                    <a:pt x="204" y="158"/>
                  </a:lnTo>
                  <a:lnTo>
                    <a:pt x="200" y="162"/>
                  </a:lnTo>
                  <a:lnTo>
                    <a:pt x="200" y="164"/>
                  </a:lnTo>
                  <a:lnTo>
                    <a:pt x="200" y="164"/>
                  </a:lnTo>
                  <a:lnTo>
                    <a:pt x="202" y="166"/>
                  </a:lnTo>
                  <a:lnTo>
                    <a:pt x="210" y="168"/>
                  </a:lnTo>
                  <a:lnTo>
                    <a:pt x="210" y="168"/>
                  </a:lnTo>
                  <a:lnTo>
                    <a:pt x="200" y="180"/>
                  </a:lnTo>
                  <a:lnTo>
                    <a:pt x="200" y="180"/>
                  </a:lnTo>
                  <a:lnTo>
                    <a:pt x="202" y="194"/>
                  </a:lnTo>
                  <a:lnTo>
                    <a:pt x="204" y="210"/>
                  </a:lnTo>
                  <a:lnTo>
                    <a:pt x="204" y="210"/>
                  </a:lnTo>
                  <a:lnTo>
                    <a:pt x="208" y="260"/>
                  </a:lnTo>
                  <a:lnTo>
                    <a:pt x="208" y="260"/>
                  </a:lnTo>
                  <a:lnTo>
                    <a:pt x="210" y="310"/>
                  </a:lnTo>
                  <a:lnTo>
                    <a:pt x="210" y="310"/>
                  </a:lnTo>
                  <a:lnTo>
                    <a:pt x="208" y="316"/>
                  </a:lnTo>
                  <a:lnTo>
                    <a:pt x="204" y="322"/>
                  </a:lnTo>
                  <a:lnTo>
                    <a:pt x="204" y="322"/>
                  </a:lnTo>
                  <a:lnTo>
                    <a:pt x="204" y="366"/>
                  </a:lnTo>
                  <a:lnTo>
                    <a:pt x="204" y="366"/>
                  </a:lnTo>
                  <a:lnTo>
                    <a:pt x="202" y="382"/>
                  </a:lnTo>
                  <a:lnTo>
                    <a:pt x="200" y="394"/>
                  </a:lnTo>
                  <a:lnTo>
                    <a:pt x="196" y="404"/>
                  </a:lnTo>
                  <a:lnTo>
                    <a:pt x="192" y="410"/>
                  </a:lnTo>
                  <a:lnTo>
                    <a:pt x="192" y="410"/>
                  </a:lnTo>
                  <a:lnTo>
                    <a:pt x="192" y="422"/>
                  </a:lnTo>
                  <a:lnTo>
                    <a:pt x="192" y="422"/>
                  </a:lnTo>
                  <a:lnTo>
                    <a:pt x="198" y="446"/>
                  </a:lnTo>
                  <a:lnTo>
                    <a:pt x="200" y="448"/>
                  </a:lnTo>
                  <a:lnTo>
                    <a:pt x="200" y="470"/>
                  </a:lnTo>
                  <a:lnTo>
                    <a:pt x="200" y="470"/>
                  </a:lnTo>
                  <a:lnTo>
                    <a:pt x="194" y="480"/>
                  </a:lnTo>
                  <a:lnTo>
                    <a:pt x="188" y="486"/>
                  </a:lnTo>
                  <a:lnTo>
                    <a:pt x="180" y="492"/>
                  </a:lnTo>
                  <a:lnTo>
                    <a:pt x="170" y="496"/>
                  </a:lnTo>
                  <a:lnTo>
                    <a:pt x="170" y="496"/>
                  </a:lnTo>
                  <a:lnTo>
                    <a:pt x="168" y="554"/>
                  </a:lnTo>
                  <a:lnTo>
                    <a:pt x="168" y="554"/>
                  </a:lnTo>
                  <a:lnTo>
                    <a:pt x="164" y="612"/>
                  </a:lnTo>
                  <a:lnTo>
                    <a:pt x="164" y="612"/>
                  </a:lnTo>
                  <a:lnTo>
                    <a:pt x="166" y="650"/>
                  </a:lnTo>
                  <a:lnTo>
                    <a:pt x="166" y="650"/>
                  </a:lnTo>
                  <a:lnTo>
                    <a:pt x="168" y="688"/>
                  </a:lnTo>
                  <a:lnTo>
                    <a:pt x="168" y="688"/>
                  </a:lnTo>
                  <a:lnTo>
                    <a:pt x="168" y="734"/>
                  </a:lnTo>
                  <a:lnTo>
                    <a:pt x="170" y="798"/>
                  </a:lnTo>
                  <a:lnTo>
                    <a:pt x="172" y="800"/>
                  </a:lnTo>
                  <a:lnTo>
                    <a:pt x="172" y="800"/>
                  </a:lnTo>
                  <a:lnTo>
                    <a:pt x="182" y="834"/>
                  </a:lnTo>
                  <a:lnTo>
                    <a:pt x="182" y="834"/>
                  </a:lnTo>
                  <a:lnTo>
                    <a:pt x="174" y="852"/>
                  </a:lnTo>
                  <a:lnTo>
                    <a:pt x="170" y="868"/>
                  </a:lnTo>
                  <a:lnTo>
                    <a:pt x="170" y="868"/>
                  </a:lnTo>
                  <a:lnTo>
                    <a:pt x="170" y="874"/>
                  </a:lnTo>
                  <a:lnTo>
                    <a:pt x="168" y="876"/>
                  </a:lnTo>
                  <a:lnTo>
                    <a:pt x="168" y="876"/>
                  </a:lnTo>
                  <a:lnTo>
                    <a:pt x="166" y="874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64" y="866"/>
                  </a:lnTo>
                  <a:lnTo>
                    <a:pt x="160" y="862"/>
                  </a:lnTo>
                  <a:lnTo>
                    <a:pt x="160" y="862"/>
                  </a:lnTo>
                  <a:lnTo>
                    <a:pt x="146" y="870"/>
                  </a:lnTo>
                  <a:lnTo>
                    <a:pt x="146" y="872"/>
                  </a:lnTo>
                  <a:lnTo>
                    <a:pt x="146" y="894"/>
                  </a:lnTo>
                  <a:lnTo>
                    <a:pt x="146" y="894"/>
                  </a:lnTo>
                  <a:lnTo>
                    <a:pt x="140" y="894"/>
                  </a:lnTo>
                  <a:lnTo>
                    <a:pt x="138" y="890"/>
                  </a:lnTo>
                  <a:lnTo>
                    <a:pt x="138" y="890"/>
                  </a:lnTo>
                  <a:lnTo>
                    <a:pt x="138" y="876"/>
                  </a:lnTo>
                  <a:lnTo>
                    <a:pt x="138" y="876"/>
                  </a:lnTo>
                  <a:lnTo>
                    <a:pt x="136" y="868"/>
                  </a:lnTo>
                  <a:lnTo>
                    <a:pt x="130" y="864"/>
                  </a:lnTo>
                  <a:lnTo>
                    <a:pt x="130" y="864"/>
                  </a:lnTo>
                  <a:lnTo>
                    <a:pt x="118" y="880"/>
                  </a:lnTo>
                  <a:lnTo>
                    <a:pt x="118" y="880"/>
                  </a:lnTo>
                  <a:lnTo>
                    <a:pt x="112" y="886"/>
                  </a:lnTo>
                  <a:lnTo>
                    <a:pt x="106" y="892"/>
                  </a:lnTo>
                  <a:lnTo>
                    <a:pt x="98" y="894"/>
                  </a:lnTo>
                  <a:lnTo>
                    <a:pt x="90" y="894"/>
                  </a:lnTo>
                  <a:lnTo>
                    <a:pt x="90" y="894"/>
                  </a:lnTo>
                  <a:lnTo>
                    <a:pt x="78" y="894"/>
                  </a:lnTo>
                  <a:lnTo>
                    <a:pt x="70" y="88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66" y="878"/>
                  </a:lnTo>
                  <a:lnTo>
                    <a:pt x="66" y="878"/>
                  </a:lnTo>
                  <a:lnTo>
                    <a:pt x="70" y="874"/>
                  </a:lnTo>
                  <a:lnTo>
                    <a:pt x="70" y="874"/>
                  </a:lnTo>
                  <a:lnTo>
                    <a:pt x="82" y="872"/>
                  </a:lnTo>
                  <a:lnTo>
                    <a:pt x="82" y="872"/>
                  </a:lnTo>
                  <a:lnTo>
                    <a:pt x="86" y="870"/>
                  </a:lnTo>
                  <a:lnTo>
                    <a:pt x="88" y="866"/>
                  </a:lnTo>
                  <a:lnTo>
                    <a:pt x="94" y="850"/>
                  </a:lnTo>
                  <a:lnTo>
                    <a:pt x="94" y="850"/>
                  </a:lnTo>
                  <a:lnTo>
                    <a:pt x="98" y="834"/>
                  </a:lnTo>
                  <a:lnTo>
                    <a:pt x="98" y="820"/>
                  </a:lnTo>
                  <a:lnTo>
                    <a:pt x="98" y="820"/>
                  </a:lnTo>
                  <a:lnTo>
                    <a:pt x="98" y="802"/>
                  </a:lnTo>
                  <a:lnTo>
                    <a:pt x="94" y="782"/>
                  </a:lnTo>
                  <a:lnTo>
                    <a:pt x="90" y="762"/>
                  </a:lnTo>
                  <a:lnTo>
                    <a:pt x="82" y="738"/>
                  </a:lnTo>
                  <a:lnTo>
                    <a:pt x="82" y="738"/>
                  </a:lnTo>
                  <a:lnTo>
                    <a:pt x="78" y="708"/>
                  </a:lnTo>
                  <a:lnTo>
                    <a:pt x="72" y="666"/>
                  </a:lnTo>
                  <a:lnTo>
                    <a:pt x="72" y="666"/>
                  </a:lnTo>
                  <a:lnTo>
                    <a:pt x="50" y="588"/>
                  </a:lnTo>
                  <a:lnTo>
                    <a:pt x="50" y="588"/>
                  </a:lnTo>
                  <a:lnTo>
                    <a:pt x="46" y="562"/>
                  </a:lnTo>
                  <a:lnTo>
                    <a:pt x="42" y="526"/>
                  </a:lnTo>
                  <a:lnTo>
                    <a:pt x="42" y="526"/>
                  </a:lnTo>
                  <a:lnTo>
                    <a:pt x="30" y="488"/>
                  </a:lnTo>
                  <a:lnTo>
                    <a:pt x="28" y="486"/>
                  </a:lnTo>
                  <a:lnTo>
                    <a:pt x="28" y="486"/>
                  </a:lnTo>
                  <a:lnTo>
                    <a:pt x="14" y="484"/>
                  </a:lnTo>
                  <a:lnTo>
                    <a:pt x="14" y="484"/>
                  </a:lnTo>
                  <a:lnTo>
                    <a:pt x="8" y="472"/>
                  </a:lnTo>
                  <a:lnTo>
                    <a:pt x="4" y="456"/>
                  </a:lnTo>
                  <a:lnTo>
                    <a:pt x="2" y="438"/>
                  </a:lnTo>
                  <a:lnTo>
                    <a:pt x="0" y="418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16" y="358"/>
                  </a:lnTo>
                  <a:lnTo>
                    <a:pt x="16" y="358"/>
                  </a:lnTo>
                  <a:lnTo>
                    <a:pt x="30" y="310"/>
                  </a:lnTo>
                  <a:lnTo>
                    <a:pt x="30" y="310"/>
                  </a:lnTo>
                  <a:lnTo>
                    <a:pt x="32" y="300"/>
                  </a:lnTo>
                  <a:lnTo>
                    <a:pt x="32" y="300"/>
                  </a:lnTo>
                  <a:lnTo>
                    <a:pt x="32" y="278"/>
                  </a:lnTo>
                  <a:lnTo>
                    <a:pt x="32" y="278"/>
                  </a:lnTo>
                  <a:lnTo>
                    <a:pt x="32" y="270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0" y="248"/>
                  </a:lnTo>
                  <a:lnTo>
                    <a:pt x="40" y="248"/>
                  </a:lnTo>
                  <a:lnTo>
                    <a:pt x="32" y="232"/>
                  </a:lnTo>
                  <a:lnTo>
                    <a:pt x="32" y="226"/>
                  </a:lnTo>
                  <a:lnTo>
                    <a:pt x="32" y="226"/>
                  </a:lnTo>
                  <a:lnTo>
                    <a:pt x="32" y="216"/>
                  </a:lnTo>
                  <a:lnTo>
                    <a:pt x="36" y="208"/>
                  </a:lnTo>
                  <a:lnTo>
                    <a:pt x="42" y="202"/>
                  </a:lnTo>
                  <a:lnTo>
                    <a:pt x="50" y="198"/>
                  </a:lnTo>
                  <a:lnTo>
                    <a:pt x="50" y="198"/>
                  </a:lnTo>
                  <a:lnTo>
                    <a:pt x="52" y="190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2" y="170"/>
                  </a:lnTo>
                  <a:lnTo>
                    <a:pt x="48" y="158"/>
                  </a:lnTo>
                  <a:lnTo>
                    <a:pt x="48" y="158"/>
                  </a:lnTo>
                  <a:lnTo>
                    <a:pt x="44" y="146"/>
                  </a:lnTo>
                  <a:lnTo>
                    <a:pt x="42" y="136"/>
                  </a:lnTo>
                  <a:lnTo>
                    <a:pt x="42" y="136"/>
                  </a:lnTo>
                  <a:lnTo>
                    <a:pt x="40" y="118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6" y="76"/>
                  </a:lnTo>
                  <a:lnTo>
                    <a:pt x="24" y="54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32" y="38"/>
                  </a:lnTo>
                  <a:lnTo>
                    <a:pt x="42" y="26"/>
                  </a:lnTo>
                  <a:lnTo>
                    <a:pt x="54" y="16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74" y="6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94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16" y="6"/>
                  </a:lnTo>
                  <a:lnTo>
                    <a:pt x="124" y="12"/>
                  </a:lnTo>
                  <a:lnTo>
                    <a:pt x="134" y="22"/>
                  </a:lnTo>
                  <a:lnTo>
                    <a:pt x="142" y="34"/>
                  </a:lnTo>
                  <a:lnTo>
                    <a:pt x="142" y="34"/>
                  </a:lnTo>
                  <a:lnTo>
                    <a:pt x="156" y="52"/>
                  </a:lnTo>
                  <a:lnTo>
                    <a:pt x="156" y="52"/>
                  </a:lnTo>
                  <a:lnTo>
                    <a:pt x="162" y="64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70" y="104"/>
                  </a:lnTo>
                  <a:lnTo>
                    <a:pt x="174" y="112"/>
                  </a:lnTo>
                  <a:lnTo>
                    <a:pt x="178" y="118"/>
                  </a:lnTo>
                  <a:lnTo>
                    <a:pt x="178" y="118"/>
                  </a:lnTo>
                  <a:lnTo>
                    <a:pt x="196" y="132"/>
                  </a:lnTo>
                  <a:lnTo>
                    <a:pt x="196" y="132"/>
                  </a:lnTo>
                  <a:lnTo>
                    <a:pt x="192" y="138"/>
                  </a:lnTo>
                  <a:lnTo>
                    <a:pt x="192" y="140"/>
                  </a:lnTo>
                  <a:lnTo>
                    <a:pt x="192" y="140"/>
                  </a:lnTo>
                  <a:lnTo>
                    <a:pt x="198" y="144"/>
                  </a:lnTo>
                  <a:lnTo>
                    <a:pt x="206" y="146"/>
                  </a:lnTo>
                  <a:lnTo>
                    <a:pt x="206" y="146"/>
                  </a:lnTo>
                  <a:lnTo>
                    <a:pt x="214" y="148"/>
                  </a:lnTo>
                  <a:lnTo>
                    <a:pt x="214" y="148"/>
                  </a:lnTo>
                  <a:close/>
                  <a:moveTo>
                    <a:pt x="146" y="770"/>
                  </a:moveTo>
                  <a:lnTo>
                    <a:pt x="146" y="770"/>
                  </a:lnTo>
                  <a:lnTo>
                    <a:pt x="146" y="754"/>
                  </a:lnTo>
                  <a:lnTo>
                    <a:pt x="142" y="738"/>
                  </a:lnTo>
                  <a:lnTo>
                    <a:pt x="138" y="722"/>
                  </a:lnTo>
                  <a:lnTo>
                    <a:pt x="132" y="710"/>
                  </a:lnTo>
                  <a:lnTo>
                    <a:pt x="132" y="710"/>
                  </a:lnTo>
                  <a:lnTo>
                    <a:pt x="128" y="720"/>
                  </a:lnTo>
                  <a:lnTo>
                    <a:pt x="128" y="734"/>
                  </a:lnTo>
                  <a:lnTo>
                    <a:pt x="126" y="734"/>
                  </a:lnTo>
                  <a:lnTo>
                    <a:pt x="126" y="734"/>
                  </a:lnTo>
                  <a:lnTo>
                    <a:pt x="126" y="774"/>
                  </a:lnTo>
                  <a:lnTo>
                    <a:pt x="126" y="774"/>
                  </a:lnTo>
                  <a:lnTo>
                    <a:pt x="128" y="788"/>
                  </a:lnTo>
                  <a:lnTo>
                    <a:pt x="130" y="798"/>
                  </a:lnTo>
                  <a:lnTo>
                    <a:pt x="134" y="806"/>
                  </a:lnTo>
                  <a:lnTo>
                    <a:pt x="138" y="810"/>
                  </a:lnTo>
                  <a:lnTo>
                    <a:pt x="140" y="810"/>
                  </a:lnTo>
                  <a:lnTo>
                    <a:pt x="140" y="810"/>
                  </a:lnTo>
                  <a:lnTo>
                    <a:pt x="142" y="788"/>
                  </a:lnTo>
                  <a:lnTo>
                    <a:pt x="142" y="788"/>
                  </a:lnTo>
                  <a:lnTo>
                    <a:pt x="146" y="780"/>
                  </a:lnTo>
                  <a:lnTo>
                    <a:pt x="146" y="770"/>
                  </a:lnTo>
                  <a:lnTo>
                    <a:pt x="146" y="770"/>
                  </a:lnTo>
                  <a:close/>
                  <a:moveTo>
                    <a:pt x="176" y="324"/>
                  </a:moveTo>
                  <a:lnTo>
                    <a:pt x="176" y="324"/>
                  </a:lnTo>
                  <a:lnTo>
                    <a:pt x="174" y="302"/>
                  </a:lnTo>
                  <a:lnTo>
                    <a:pt x="174" y="284"/>
                  </a:lnTo>
                  <a:lnTo>
                    <a:pt x="170" y="270"/>
                  </a:lnTo>
                  <a:lnTo>
                    <a:pt x="166" y="262"/>
                  </a:lnTo>
                  <a:lnTo>
                    <a:pt x="164" y="264"/>
                  </a:lnTo>
                  <a:lnTo>
                    <a:pt x="164" y="264"/>
                  </a:lnTo>
                  <a:lnTo>
                    <a:pt x="156" y="282"/>
                  </a:lnTo>
                  <a:lnTo>
                    <a:pt x="142" y="304"/>
                  </a:lnTo>
                  <a:lnTo>
                    <a:pt x="140" y="306"/>
                  </a:lnTo>
                  <a:lnTo>
                    <a:pt x="140" y="306"/>
                  </a:lnTo>
                  <a:lnTo>
                    <a:pt x="140" y="314"/>
                  </a:lnTo>
                  <a:lnTo>
                    <a:pt x="138" y="318"/>
                  </a:lnTo>
                  <a:lnTo>
                    <a:pt x="138" y="326"/>
                  </a:lnTo>
                  <a:lnTo>
                    <a:pt x="138" y="326"/>
                  </a:lnTo>
                  <a:lnTo>
                    <a:pt x="138" y="330"/>
                  </a:lnTo>
                  <a:lnTo>
                    <a:pt x="140" y="338"/>
                  </a:lnTo>
                  <a:lnTo>
                    <a:pt x="150" y="354"/>
                  </a:lnTo>
                  <a:lnTo>
                    <a:pt x="150" y="354"/>
                  </a:lnTo>
                  <a:lnTo>
                    <a:pt x="170" y="382"/>
                  </a:lnTo>
                  <a:lnTo>
                    <a:pt x="172" y="380"/>
                  </a:lnTo>
                  <a:lnTo>
                    <a:pt x="172" y="380"/>
                  </a:lnTo>
                  <a:lnTo>
                    <a:pt x="174" y="350"/>
                  </a:lnTo>
                  <a:lnTo>
                    <a:pt x="176" y="324"/>
                  </a:lnTo>
                  <a:lnTo>
                    <a:pt x="176" y="324"/>
                  </a:lnTo>
                  <a:close/>
                </a:path>
              </a:pathLst>
            </a:custGeom>
            <a:solidFill>
              <a:srgbClr val="F5F1D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" name="Google Shape;53;p52"/>
          <p:cNvGrpSpPr/>
          <p:nvPr/>
        </p:nvGrpSpPr>
        <p:grpSpPr>
          <a:xfrm rot="10800000">
            <a:off x="203197" y="152401"/>
            <a:ext cx="2133603" cy="1033671"/>
            <a:chOff x="2497" y="1995"/>
            <a:chExt cx="805" cy="520"/>
          </a:xfrm>
        </p:grpSpPr>
        <p:sp>
          <p:nvSpPr>
            <p:cNvPr id="54" name="Google Shape;54;p52"/>
            <p:cNvSpPr/>
            <p:nvPr/>
          </p:nvSpPr>
          <p:spPr>
            <a:xfrm>
              <a:off x="3043" y="2467"/>
              <a:ext cx="46" cy="48"/>
            </a:xfrm>
            <a:prstGeom prst="rect">
              <a:avLst/>
            </a:prstGeom>
            <a:solidFill>
              <a:srgbClr val="EAEEE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2"/>
            <p:cNvSpPr/>
            <p:nvPr/>
          </p:nvSpPr>
          <p:spPr>
            <a:xfrm>
              <a:off x="2699" y="2467"/>
              <a:ext cx="48" cy="48"/>
            </a:xfrm>
            <a:prstGeom prst="rect">
              <a:avLst/>
            </a:prstGeom>
            <a:solidFill>
              <a:srgbClr val="EAEEE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2"/>
            <p:cNvSpPr/>
            <p:nvPr/>
          </p:nvSpPr>
          <p:spPr>
            <a:xfrm>
              <a:off x="2598" y="2467"/>
              <a:ext cx="47" cy="48"/>
            </a:xfrm>
            <a:prstGeom prst="rect">
              <a:avLst/>
            </a:prstGeom>
            <a:solidFill>
              <a:srgbClr val="EAEEE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52"/>
            <p:cNvSpPr/>
            <p:nvPr/>
          </p:nvSpPr>
          <p:spPr>
            <a:xfrm>
              <a:off x="2497" y="2467"/>
              <a:ext cx="48" cy="48"/>
            </a:xfrm>
            <a:prstGeom prst="rect">
              <a:avLst/>
            </a:prstGeom>
            <a:solidFill>
              <a:srgbClr val="EAEEE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52"/>
            <p:cNvSpPr/>
            <p:nvPr/>
          </p:nvSpPr>
          <p:spPr>
            <a:xfrm>
              <a:off x="3148" y="2467"/>
              <a:ext cx="48" cy="48"/>
            </a:xfrm>
            <a:prstGeom prst="rect">
              <a:avLst/>
            </a:prstGeom>
            <a:solidFill>
              <a:srgbClr val="EAEEE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2"/>
            <p:cNvSpPr/>
            <p:nvPr/>
          </p:nvSpPr>
          <p:spPr>
            <a:xfrm>
              <a:off x="3254" y="2467"/>
              <a:ext cx="48" cy="48"/>
            </a:xfrm>
            <a:prstGeom prst="rect">
              <a:avLst/>
            </a:prstGeom>
            <a:solidFill>
              <a:srgbClr val="EAEEE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2"/>
            <p:cNvSpPr/>
            <p:nvPr/>
          </p:nvSpPr>
          <p:spPr>
            <a:xfrm>
              <a:off x="3148" y="2206"/>
              <a:ext cx="48" cy="48"/>
            </a:xfrm>
            <a:prstGeom prst="rect">
              <a:avLst/>
            </a:prstGeom>
            <a:solidFill>
              <a:srgbClr val="EAEEE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2"/>
            <p:cNvSpPr/>
            <p:nvPr/>
          </p:nvSpPr>
          <p:spPr>
            <a:xfrm>
              <a:off x="3254" y="2206"/>
              <a:ext cx="48" cy="48"/>
            </a:xfrm>
            <a:prstGeom prst="rect">
              <a:avLst/>
            </a:prstGeom>
            <a:solidFill>
              <a:srgbClr val="EAEEE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2"/>
            <p:cNvSpPr/>
            <p:nvPr/>
          </p:nvSpPr>
          <p:spPr>
            <a:xfrm>
              <a:off x="3148" y="2100"/>
              <a:ext cx="48" cy="48"/>
            </a:xfrm>
            <a:prstGeom prst="rect">
              <a:avLst/>
            </a:prstGeom>
            <a:solidFill>
              <a:srgbClr val="EAEEE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52"/>
            <p:cNvSpPr/>
            <p:nvPr/>
          </p:nvSpPr>
          <p:spPr>
            <a:xfrm>
              <a:off x="3254" y="2100"/>
              <a:ext cx="48" cy="48"/>
            </a:xfrm>
            <a:prstGeom prst="rect">
              <a:avLst/>
            </a:prstGeom>
            <a:solidFill>
              <a:srgbClr val="EAEEE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52"/>
            <p:cNvSpPr/>
            <p:nvPr/>
          </p:nvSpPr>
          <p:spPr>
            <a:xfrm>
              <a:off x="2940" y="2206"/>
              <a:ext cx="48" cy="48"/>
            </a:xfrm>
            <a:prstGeom prst="rect">
              <a:avLst/>
            </a:prstGeom>
            <a:solidFill>
              <a:srgbClr val="EAEEE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52"/>
            <p:cNvSpPr/>
            <p:nvPr/>
          </p:nvSpPr>
          <p:spPr>
            <a:xfrm>
              <a:off x="3046" y="2206"/>
              <a:ext cx="47" cy="48"/>
            </a:xfrm>
            <a:prstGeom prst="rect">
              <a:avLst/>
            </a:prstGeom>
            <a:solidFill>
              <a:srgbClr val="EAEEE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52"/>
            <p:cNvSpPr/>
            <p:nvPr/>
          </p:nvSpPr>
          <p:spPr>
            <a:xfrm>
              <a:off x="2839" y="2206"/>
              <a:ext cx="48" cy="48"/>
            </a:xfrm>
            <a:prstGeom prst="rect">
              <a:avLst/>
            </a:prstGeom>
            <a:solidFill>
              <a:srgbClr val="EAEEE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52"/>
            <p:cNvSpPr/>
            <p:nvPr/>
          </p:nvSpPr>
          <p:spPr>
            <a:xfrm>
              <a:off x="3148" y="2305"/>
              <a:ext cx="48" cy="48"/>
            </a:xfrm>
            <a:prstGeom prst="rect">
              <a:avLst/>
            </a:prstGeom>
            <a:solidFill>
              <a:srgbClr val="EAEEE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52"/>
            <p:cNvSpPr/>
            <p:nvPr/>
          </p:nvSpPr>
          <p:spPr>
            <a:xfrm>
              <a:off x="3254" y="2305"/>
              <a:ext cx="48" cy="48"/>
            </a:xfrm>
            <a:prstGeom prst="rect">
              <a:avLst/>
            </a:prstGeom>
            <a:solidFill>
              <a:srgbClr val="EAEEE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52"/>
            <p:cNvSpPr/>
            <p:nvPr/>
          </p:nvSpPr>
          <p:spPr>
            <a:xfrm>
              <a:off x="2940" y="2305"/>
              <a:ext cx="48" cy="48"/>
            </a:xfrm>
            <a:prstGeom prst="rect">
              <a:avLst/>
            </a:prstGeom>
            <a:solidFill>
              <a:srgbClr val="EAEEE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52"/>
            <p:cNvSpPr/>
            <p:nvPr/>
          </p:nvSpPr>
          <p:spPr>
            <a:xfrm>
              <a:off x="3046" y="2305"/>
              <a:ext cx="47" cy="48"/>
            </a:xfrm>
            <a:prstGeom prst="rect">
              <a:avLst/>
            </a:prstGeom>
            <a:solidFill>
              <a:srgbClr val="EAEEE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52"/>
            <p:cNvSpPr/>
            <p:nvPr/>
          </p:nvSpPr>
          <p:spPr>
            <a:xfrm>
              <a:off x="2839" y="2305"/>
              <a:ext cx="48" cy="48"/>
            </a:xfrm>
            <a:prstGeom prst="rect">
              <a:avLst/>
            </a:prstGeom>
            <a:solidFill>
              <a:srgbClr val="EAEEE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52"/>
            <p:cNvSpPr/>
            <p:nvPr/>
          </p:nvSpPr>
          <p:spPr>
            <a:xfrm>
              <a:off x="3148" y="1995"/>
              <a:ext cx="48" cy="47"/>
            </a:xfrm>
            <a:prstGeom prst="rect">
              <a:avLst/>
            </a:prstGeom>
            <a:solidFill>
              <a:srgbClr val="EAEEE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52"/>
            <p:cNvSpPr/>
            <p:nvPr/>
          </p:nvSpPr>
          <p:spPr>
            <a:xfrm>
              <a:off x="3254" y="1995"/>
              <a:ext cx="48" cy="47"/>
            </a:xfrm>
            <a:prstGeom prst="rect">
              <a:avLst/>
            </a:prstGeom>
            <a:solidFill>
              <a:srgbClr val="EAEEE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" name="Google Shape;74;p52"/>
          <p:cNvSpPr txBox="1">
            <a:spLocks noGrp="1"/>
          </p:cNvSpPr>
          <p:nvPr>
            <p:ph type="ctrTitle"/>
          </p:nvPr>
        </p:nvSpPr>
        <p:spPr>
          <a:xfrm>
            <a:off x="914400" y="1143001"/>
            <a:ext cx="10363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3600"/>
              <a:buFont typeface="Calibri"/>
              <a:buNone/>
              <a:defRPr sz="3600">
                <a:solidFill>
                  <a:srgbClr val="758C5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2"/>
          <p:cNvSpPr txBox="1">
            <a:spLocks noGrp="1"/>
          </p:cNvSpPr>
          <p:nvPr>
            <p:ph type="subTitle" idx="1"/>
          </p:nvPr>
        </p:nvSpPr>
        <p:spPr>
          <a:xfrm>
            <a:off x="914400" y="1828801"/>
            <a:ext cx="10363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  <a:defRPr sz="2400">
                <a:solidFill>
                  <a:srgbClr val="AE9638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5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61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AE9638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AE9638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AE9638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AE9638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AE9638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6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6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2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2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AE9638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AE9638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AE9638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AE9638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AE9638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6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6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6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4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64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6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6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6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6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6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6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6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66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6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6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6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6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69" name="Google Shape;169;p67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70" name="Google Shape;170;p6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6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6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68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6" name="Google Shape;176;p68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77" name="Google Shape;177;p68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8" name="Google Shape;178;p68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79" name="Google Shape;179;p6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6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6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6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6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6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7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7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1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71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94" name="Google Shape;194;p71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95" name="Google Shape;195;p7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7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7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E5D3C"/>
              </a:buClr>
              <a:buSzPts val="3600"/>
              <a:buFont typeface="Calibri"/>
              <a:buNone/>
              <a:defRPr>
                <a:solidFill>
                  <a:srgbClr val="4E5D3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746425"/>
              </a:buClr>
              <a:buSzPts val="3200"/>
              <a:buFont typeface="Calibri"/>
              <a:buChar char="•"/>
              <a:defRPr sz="3200">
                <a:solidFill>
                  <a:srgbClr val="746425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746425"/>
              </a:buClr>
              <a:buSzPts val="2800"/>
              <a:buFont typeface="Noto Sans Symbols"/>
              <a:buChar char="⮚"/>
              <a:defRPr sz="2800">
                <a:solidFill>
                  <a:srgbClr val="746425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746425"/>
              </a:buClr>
              <a:buSzPts val="2400"/>
              <a:buChar char="•"/>
              <a:defRPr sz="2400">
                <a:solidFill>
                  <a:srgbClr val="746425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746425"/>
              </a:buClr>
              <a:buSzPts val="2000"/>
              <a:buChar char="–"/>
              <a:defRPr sz="2000">
                <a:solidFill>
                  <a:srgbClr val="746425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746425"/>
              </a:buClr>
              <a:buSzPts val="2000"/>
              <a:buChar char="»"/>
              <a:defRPr sz="2000">
                <a:solidFill>
                  <a:srgbClr val="746425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5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2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72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72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02" name="Google Shape;202;p7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7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7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73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p7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7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7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4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74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7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7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4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5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AE9638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AE9638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AE9638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AE9638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3" name="Google Shape;103;p5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AE9638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AE9638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AE9638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AE9638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4" name="Google Shape;104;p57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AE9638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AE9638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AE9638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AE9638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57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AE9638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AE9638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AE9638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AE9638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6" name="Google Shape;106;p5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5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AE9638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AE9638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AE9638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AE9638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2" name="Google Shape;112;p58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AE9638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AE9638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AE9638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AE9638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3" name="Google Shape;113;p5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5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5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AE9638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AE9638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AE9638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AE9638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19" name="Google Shape;119;p5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AE9638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AE9638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AE9638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AE9638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AE9638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0" name="Google Shape;120;p5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5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6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6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AE9638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AE9638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AE9638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AE9638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AE9638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7" name="Google Shape;127;p6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6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6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1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11" name="Google Shape;11;p5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" name="Google Shape;12;p51"/>
            <p:cNvGrpSpPr/>
            <p:nvPr/>
          </p:nvGrpSpPr>
          <p:grpSpPr>
            <a:xfrm rot="10800000">
              <a:off x="152398" y="152400"/>
              <a:ext cx="1066802" cy="689114"/>
              <a:chOff x="2497" y="1995"/>
              <a:chExt cx="805" cy="520"/>
            </a:xfrm>
          </p:grpSpPr>
          <p:sp>
            <p:nvSpPr>
              <p:cNvPr id="13" name="Google Shape;13;p51"/>
              <p:cNvSpPr/>
              <p:nvPr/>
            </p:nvSpPr>
            <p:spPr>
              <a:xfrm>
                <a:off x="3043" y="2467"/>
                <a:ext cx="46" cy="48"/>
              </a:xfrm>
              <a:prstGeom prst="rect">
                <a:avLst/>
              </a:prstGeom>
              <a:solidFill>
                <a:srgbClr val="EAEEE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4;p51"/>
              <p:cNvSpPr/>
              <p:nvPr/>
            </p:nvSpPr>
            <p:spPr>
              <a:xfrm>
                <a:off x="2699" y="2467"/>
                <a:ext cx="48" cy="48"/>
              </a:xfrm>
              <a:prstGeom prst="rect">
                <a:avLst/>
              </a:prstGeom>
              <a:solidFill>
                <a:srgbClr val="EAEEE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51"/>
              <p:cNvSpPr/>
              <p:nvPr/>
            </p:nvSpPr>
            <p:spPr>
              <a:xfrm>
                <a:off x="2598" y="2467"/>
                <a:ext cx="47" cy="48"/>
              </a:xfrm>
              <a:prstGeom prst="rect">
                <a:avLst/>
              </a:prstGeom>
              <a:solidFill>
                <a:srgbClr val="EAEEE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p51"/>
              <p:cNvSpPr/>
              <p:nvPr/>
            </p:nvSpPr>
            <p:spPr>
              <a:xfrm>
                <a:off x="2497" y="2467"/>
                <a:ext cx="48" cy="48"/>
              </a:xfrm>
              <a:prstGeom prst="rect">
                <a:avLst/>
              </a:prstGeom>
              <a:solidFill>
                <a:srgbClr val="EAEEE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p51"/>
              <p:cNvSpPr/>
              <p:nvPr/>
            </p:nvSpPr>
            <p:spPr>
              <a:xfrm>
                <a:off x="3148" y="2467"/>
                <a:ext cx="48" cy="48"/>
              </a:xfrm>
              <a:prstGeom prst="rect">
                <a:avLst/>
              </a:prstGeom>
              <a:solidFill>
                <a:srgbClr val="EAEEE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51"/>
              <p:cNvSpPr/>
              <p:nvPr/>
            </p:nvSpPr>
            <p:spPr>
              <a:xfrm>
                <a:off x="3254" y="2467"/>
                <a:ext cx="48" cy="48"/>
              </a:xfrm>
              <a:prstGeom prst="rect">
                <a:avLst/>
              </a:prstGeom>
              <a:solidFill>
                <a:srgbClr val="EAEEE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51"/>
              <p:cNvSpPr/>
              <p:nvPr/>
            </p:nvSpPr>
            <p:spPr>
              <a:xfrm>
                <a:off x="3148" y="2206"/>
                <a:ext cx="48" cy="48"/>
              </a:xfrm>
              <a:prstGeom prst="rect">
                <a:avLst/>
              </a:prstGeom>
              <a:solidFill>
                <a:srgbClr val="EAEEE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51"/>
              <p:cNvSpPr/>
              <p:nvPr/>
            </p:nvSpPr>
            <p:spPr>
              <a:xfrm>
                <a:off x="3254" y="2206"/>
                <a:ext cx="48" cy="48"/>
              </a:xfrm>
              <a:prstGeom prst="rect">
                <a:avLst/>
              </a:prstGeom>
              <a:solidFill>
                <a:srgbClr val="EAEEE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51"/>
              <p:cNvSpPr/>
              <p:nvPr/>
            </p:nvSpPr>
            <p:spPr>
              <a:xfrm>
                <a:off x="3148" y="2100"/>
                <a:ext cx="48" cy="48"/>
              </a:xfrm>
              <a:prstGeom prst="rect">
                <a:avLst/>
              </a:prstGeom>
              <a:solidFill>
                <a:srgbClr val="EAEEE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2;p51"/>
              <p:cNvSpPr/>
              <p:nvPr/>
            </p:nvSpPr>
            <p:spPr>
              <a:xfrm>
                <a:off x="3254" y="2100"/>
                <a:ext cx="48" cy="48"/>
              </a:xfrm>
              <a:prstGeom prst="rect">
                <a:avLst/>
              </a:prstGeom>
              <a:solidFill>
                <a:srgbClr val="EAEEE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51"/>
              <p:cNvSpPr/>
              <p:nvPr/>
            </p:nvSpPr>
            <p:spPr>
              <a:xfrm>
                <a:off x="2940" y="2206"/>
                <a:ext cx="48" cy="48"/>
              </a:xfrm>
              <a:prstGeom prst="rect">
                <a:avLst/>
              </a:prstGeom>
              <a:solidFill>
                <a:srgbClr val="EAEEE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51"/>
              <p:cNvSpPr/>
              <p:nvPr/>
            </p:nvSpPr>
            <p:spPr>
              <a:xfrm>
                <a:off x="3046" y="2206"/>
                <a:ext cx="47" cy="48"/>
              </a:xfrm>
              <a:prstGeom prst="rect">
                <a:avLst/>
              </a:prstGeom>
              <a:solidFill>
                <a:srgbClr val="EAEEE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51"/>
              <p:cNvSpPr/>
              <p:nvPr/>
            </p:nvSpPr>
            <p:spPr>
              <a:xfrm>
                <a:off x="2839" y="2206"/>
                <a:ext cx="48" cy="48"/>
              </a:xfrm>
              <a:prstGeom prst="rect">
                <a:avLst/>
              </a:prstGeom>
              <a:solidFill>
                <a:srgbClr val="EAEEE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26;p51"/>
              <p:cNvSpPr/>
              <p:nvPr/>
            </p:nvSpPr>
            <p:spPr>
              <a:xfrm>
                <a:off x="3148" y="2305"/>
                <a:ext cx="48" cy="48"/>
              </a:xfrm>
              <a:prstGeom prst="rect">
                <a:avLst/>
              </a:prstGeom>
              <a:solidFill>
                <a:srgbClr val="EAEEE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51"/>
              <p:cNvSpPr/>
              <p:nvPr/>
            </p:nvSpPr>
            <p:spPr>
              <a:xfrm>
                <a:off x="3254" y="2305"/>
                <a:ext cx="48" cy="48"/>
              </a:xfrm>
              <a:prstGeom prst="rect">
                <a:avLst/>
              </a:prstGeom>
              <a:solidFill>
                <a:srgbClr val="EAEEE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28;p51"/>
              <p:cNvSpPr/>
              <p:nvPr/>
            </p:nvSpPr>
            <p:spPr>
              <a:xfrm>
                <a:off x="2940" y="2305"/>
                <a:ext cx="48" cy="48"/>
              </a:xfrm>
              <a:prstGeom prst="rect">
                <a:avLst/>
              </a:prstGeom>
              <a:solidFill>
                <a:srgbClr val="EAEEE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51"/>
              <p:cNvSpPr/>
              <p:nvPr/>
            </p:nvSpPr>
            <p:spPr>
              <a:xfrm>
                <a:off x="3046" y="2305"/>
                <a:ext cx="47" cy="48"/>
              </a:xfrm>
              <a:prstGeom prst="rect">
                <a:avLst/>
              </a:prstGeom>
              <a:solidFill>
                <a:srgbClr val="EAEEE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51"/>
              <p:cNvSpPr/>
              <p:nvPr/>
            </p:nvSpPr>
            <p:spPr>
              <a:xfrm>
                <a:off x="2839" y="2305"/>
                <a:ext cx="48" cy="48"/>
              </a:xfrm>
              <a:prstGeom prst="rect">
                <a:avLst/>
              </a:prstGeom>
              <a:solidFill>
                <a:srgbClr val="EAEEE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1;p51"/>
              <p:cNvSpPr/>
              <p:nvPr/>
            </p:nvSpPr>
            <p:spPr>
              <a:xfrm>
                <a:off x="3148" y="1995"/>
                <a:ext cx="48" cy="47"/>
              </a:xfrm>
              <a:prstGeom prst="rect">
                <a:avLst/>
              </a:prstGeom>
              <a:solidFill>
                <a:srgbClr val="EAEEE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51"/>
              <p:cNvSpPr/>
              <p:nvPr/>
            </p:nvSpPr>
            <p:spPr>
              <a:xfrm>
                <a:off x="3254" y="1995"/>
                <a:ext cx="48" cy="47"/>
              </a:xfrm>
              <a:prstGeom prst="rect">
                <a:avLst/>
              </a:prstGeom>
              <a:solidFill>
                <a:srgbClr val="EAEEE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" name="Google Shape;33;p51"/>
            <p:cNvSpPr/>
            <p:nvPr/>
          </p:nvSpPr>
          <p:spPr>
            <a:xfrm>
              <a:off x="8054975" y="0"/>
              <a:ext cx="1089025" cy="2663164"/>
            </a:xfrm>
            <a:custGeom>
              <a:avLst/>
              <a:gdLst/>
              <a:ahLst/>
              <a:cxnLst/>
              <a:rect l="l" t="t" r="r" b="b"/>
              <a:pathLst>
                <a:path w="1432" h="3492" extrusionOk="0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1"/>
            <p:cNvSpPr/>
            <p:nvPr/>
          </p:nvSpPr>
          <p:spPr>
            <a:xfrm>
              <a:off x="1295400" y="5715000"/>
              <a:ext cx="6858000" cy="914400"/>
            </a:xfrm>
            <a:custGeom>
              <a:avLst/>
              <a:gdLst/>
              <a:ahLst/>
              <a:cxnLst/>
              <a:rect l="l" t="t" r="r" b="b"/>
              <a:pathLst>
                <a:path w="17264" h="2710" extrusionOk="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50000">
                  <a:schemeClr val="accent2"/>
                </a:gs>
                <a:gs pos="100000">
                  <a:srgbClr val="FFFFFF">
                    <a:alpha val="29803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5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758C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5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AE9638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AE963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AE9638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AE963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AE9638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E963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AE9638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AE963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AE9638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AE963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4" name="Google Shape;144;p6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6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6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Google Shape;147;p6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"/>
          <p:cNvSpPr txBox="1">
            <a:spLocks noGrp="1"/>
          </p:cNvSpPr>
          <p:nvPr>
            <p:ph type="ctrTitle"/>
          </p:nvPr>
        </p:nvSpPr>
        <p:spPr>
          <a:xfrm>
            <a:off x="955964" y="3027219"/>
            <a:ext cx="10363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3600"/>
              <a:buFont typeface="Calibri"/>
              <a:buNone/>
            </a:pPr>
            <a:r>
              <a:rPr lang="en-US" dirty="0"/>
              <a:t>Chapter 3 Project Management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D3C"/>
              </a:buClr>
              <a:buSzPts val="3600"/>
              <a:buFont typeface="Calibri"/>
              <a:buNone/>
            </a:pPr>
            <a:r>
              <a:rPr lang="en-US"/>
              <a:t>1. Proposal Writing</a:t>
            </a:r>
            <a:endParaRPr/>
          </a:p>
        </p:txBody>
      </p:sp>
      <p:sp>
        <p:nvSpPr>
          <p:cNvPr id="311" name="Google Shape;311;p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746425"/>
              </a:buClr>
              <a:buSzPts val="3200"/>
              <a:buFont typeface="Calibri"/>
              <a:buChar char="•"/>
            </a:pPr>
            <a:r>
              <a:rPr lang="en-US"/>
              <a:t>Proposal – describes the objectives of the project and </a:t>
            </a:r>
            <a:r>
              <a:rPr lang="en-US">
                <a:solidFill>
                  <a:srgbClr val="FF0000"/>
                </a:solidFill>
              </a:rPr>
              <a:t>how</a:t>
            </a:r>
            <a:r>
              <a:rPr lang="en-US"/>
              <a:t> it will be carried out.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746425"/>
              </a:buClr>
              <a:buSzPts val="3200"/>
              <a:buFont typeface="Calibri"/>
              <a:buChar char="•"/>
            </a:pPr>
            <a:r>
              <a:rPr lang="en-US"/>
              <a:t>It usually includes </a:t>
            </a:r>
            <a:r>
              <a:rPr lang="en-US">
                <a:solidFill>
                  <a:srgbClr val="FF0000"/>
                </a:solidFill>
              </a:rPr>
              <a:t>cost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schedule estimations</a:t>
            </a:r>
            <a:r>
              <a:rPr lang="en-US"/>
              <a:t> </a:t>
            </a:r>
            <a:endParaRPr/>
          </a:p>
        </p:txBody>
      </p:sp>
      <p:sp>
        <p:nvSpPr>
          <p:cNvPr id="312" name="Google Shape;312;p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0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4000"/>
              <a:buFont typeface="Calibri"/>
              <a:buNone/>
            </a:pPr>
            <a:r>
              <a:rPr lang="en-US"/>
              <a:t>2. PROJECT PLANNING</a:t>
            </a:r>
            <a:endParaRPr/>
          </a:p>
        </p:txBody>
      </p:sp>
      <p:sp>
        <p:nvSpPr>
          <p:cNvPr id="319" name="Google Shape;319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320" name="Google Shape;320;p10" descr="http://www.writemyessay.biz/wp-content/uploads/research-proposa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2184" y="2636913"/>
            <a:ext cx="1943100" cy="2665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3600"/>
              <a:buFont typeface="Calibri"/>
              <a:buNone/>
            </a:pPr>
            <a:r>
              <a:rPr lang="en-US"/>
              <a:t>2. Project Planning</a:t>
            </a:r>
            <a:endParaRPr/>
          </a:p>
        </p:txBody>
      </p:sp>
      <p:sp>
        <p:nvSpPr>
          <p:cNvPr id="326" name="Google Shape;326;p1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327" name="Google Shape;327;p11" descr="http://www.writemyessay.biz/wp-content/uploads/research-proposa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6675" y="2625726"/>
            <a:ext cx="1943100" cy="2665413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1"/>
          <p:cNvSpPr/>
          <p:nvPr/>
        </p:nvSpPr>
        <p:spPr>
          <a:xfrm>
            <a:off x="2481213" y="1895455"/>
            <a:ext cx="2336832" cy="912825"/>
          </a:xfrm>
          <a:prstGeom prst="wedgeRoundRectCallout">
            <a:avLst>
              <a:gd name="adj1" fmla="val 52048"/>
              <a:gd name="adj2" fmla="val 85120"/>
              <a:gd name="adj3" fmla="val 16667"/>
            </a:avLst>
          </a:prstGeom>
          <a:gradFill>
            <a:gsLst>
              <a:gs pos="0">
                <a:srgbClr val="3E5CA3"/>
              </a:gs>
              <a:gs pos="80000">
                <a:srgbClr val="5179D7"/>
              </a:gs>
              <a:gs pos="100000">
                <a:srgbClr val="4F79DB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Activities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1"/>
          <p:cNvSpPr/>
          <p:nvPr/>
        </p:nvSpPr>
        <p:spPr>
          <a:xfrm>
            <a:off x="2225622" y="3502027"/>
            <a:ext cx="2336832" cy="912825"/>
          </a:xfrm>
          <a:prstGeom prst="wedgeRoundRectCallout">
            <a:avLst>
              <a:gd name="adj1" fmla="val 67826"/>
              <a:gd name="adj2" fmla="val 9183"/>
              <a:gd name="adj3" fmla="val 16667"/>
            </a:avLst>
          </a:prstGeom>
          <a:gradFill>
            <a:gsLst>
              <a:gs pos="0">
                <a:srgbClr val="3E5CA3"/>
              </a:gs>
              <a:gs pos="80000">
                <a:srgbClr val="5179D7"/>
              </a:gs>
              <a:gs pos="100000">
                <a:srgbClr val="4F79DB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Milestones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1"/>
          <p:cNvSpPr/>
          <p:nvPr/>
        </p:nvSpPr>
        <p:spPr>
          <a:xfrm>
            <a:off x="2846343" y="5218138"/>
            <a:ext cx="2336832" cy="912825"/>
          </a:xfrm>
          <a:prstGeom prst="wedgeRoundRectCallout">
            <a:avLst>
              <a:gd name="adj1" fmla="val 46999"/>
              <a:gd name="adj2" fmla="val -84527"/>
              <a:gd name="adj3" fmla="val 16667"/>
            </a:avLst>
          </a:prstGeom>
          <a:gradFill>
            <a:gsLst>
              <a:gs pos="0">
                <a:srgbClr val="3E5CA3"/>
              </a:gs>
              <a:gs pos="80000">
                <a:srgbClr val="5179D7"/>
              </a:gs>
              <a:gs pos="100000">
                <a:srgbClr val="4F79DB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Deliverables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1"/>
          <p:cNvSpPr/>
          <p:nvPr/>
        </p:nvSpPr>
        <p:spPr>
          <a:xfrm>
            <a:off x="7593033" y="2516176"/>
            <a:ext cx="2336832" cy="912825"/>
          </a:xfrm>
          <a:prstGeom prst="wedgeRoundRectCallout">
            <a:avLst>
              <a:gd name="adj1" fmla="val -69760"/>
              <a:gd name="adj2" fmla="val 157826"/>
              <a:gd name="adj3" fmla="val 16667"/>
            </a:avLst>
          </a:prstGeom>
          <a:gradFill>
            <a:gsLst>
              <a:gs pos="0">
                <a:srgbClr val="3E5CA3"/>
              </a:gs>
              <a:gs pos="80000">
                <a:srgbClr val="5179D7"/>
              </a:gs>
              <a:gs pos="100000">
                <a:srgbClr val="4F79DB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Project Plan</a:t>
            </a:r>
            <a:endParaRPr sz="25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1"/>
          <p:cNvSpPr/>
          <p:nvPr/>
        </p:nvSpPr>
        <p:spPr>
          <a:xfrm>
            <a:off x="5767397" y="5254626"/>
            <a:ext cx="4637079" cy="130492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Preliminary Investigation Report, Requirement Specification,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Specification, Prototype etc.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D3C"/>
              </a:buClr>
              <a:buSzPts val="3600"/>
              <a:buFont typeface="Calibri"/>
              <a:buNone/>
            </a:pPr>
            <a:r>
              <a:rPr lang="en-US"/>
              <a:t>2. Project Planning</a:t>
            </a:r>
            <a:endParaRPr/>
          </a:p>
        </p:txBody>
      </p:sp>
      <p:sp>
        <p:nvSpPr>
          <p:cNvPr id="338" name="Google Shape;338;p1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746425"/>
              </a:buClr>
              <a:buSzPts val="3200"/>
              <a:buFont typeface="Calibri"/>
              <a:buChar char="•"/>
            </a:pPr>
            <a:r>
              <a:rPr lang="en-US"/>
              <a:t>Project planning is concerned with identifying the </a:t>
            </a:r>
            <a:r>
              <a:rPr lang="en-US">
                <a:solidFill>
                  <a:srgbClr val="FF0000"/>
                </a:solidFill>
              </a:rPr>
              <a:t>activities, milestones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deliverables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746425"/>
              </a:buClr>
              <a:buSzPts val="2400"/>
              <a:buChar char="⮚"/>
            </a:pPr>
            <a:r>
              <a:rPr lang="en-US" sz="2400"/>
              <a:t>Preliminary Investigation Report, Requirement specification, Design specification, Prototype etc.</a:t>
            </a:r>
            <a:endParaRPr>
              <a:solidFill>
                <a:srgbClr val="FF0000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746425"/>
              </a:buClr>
              <a:buSzPts val="3200"/>
              <a:buFont typeface="Calibri"/>
              <a:buChar char="•"/>
            </a:pPr>
            <a:r>
              <a:rPr lang="en-US"/>
              <a:t>A </a:t>
            </a:r>
            <a:r>
              <a:rPr lang="en-US">
                <a:solidFill>
                  <a:srgbClr val="FF0000"/>
                </a:solidFill>
              </a:rPr>
              <a:t>project plan</a:t>
            </a:r>
            <a:r>
              <a:rPr lang="en-US"/>
              <a:t> will be drawn up to guide the development towards the goals </a:t>
            </a:r>
            <a:endParaRPr/>
          </a:p>
        </p:txBody>
      </p:sp>
      <p:sp>
        <p:nvSpPr>
          <p:cNvPr id="339" name="Google Shape;339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3600"/>
              <a:buFont typeface="Calibri"/>
              <a:buNone/>
            </a:pPr>
            <a:r>
              <a:rPr lang="en-US"/>
              <a:t>2. Project Planning</a:t>
            </a:r>
            <a:endParaRPr/>
          </a:p>
        </p:txBody>
      </p:sp>
      <p:sp>
        <p:nvSpPr>
          <p:cNvPr id="345" name="Google Shape;345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346" name="Google Shape;346;p13" descr="http://stf.uniroma2.it/wp-content/uploads/2013/09/scheduling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6805" y="2151045"/>
            <a:ext cx="3902981" cy="2927236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13"/>
          <p:cNvSpPr/>
          <p:nvPr/>
        </p:nvSpPr>
        <p:spPr>
          <a:xfrm>
            <a:off x="6315078" y="1858941"/>
            <a:ext cx="2848014" cy="1022364"/>
          </a:xfrm>
          <a:prstGeom prst="downArrow">
            <a:avLst>
              <a:gd name="adj1" fmla="val 83340"/>
              <a:gd name="adj2" fmla="val 50000"/>
            </a:avLst>
          </a:prstGeom>
          <a:gradFill>
            <a:gsLst>
              <a:gs pos="0">
                <a:srgbClr val="3E5CA3"/>
              </a:gs>
              <a:gs pos="80000">
                <a:srgbClr val="5179D7"/>
              </a:gs>
              <a:gs pos="100000">
                <a:srgbClr val="4F79DB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Total Work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3"/>
          <p:cNvSpPr/>
          <p:nvPr/>
        </p:nvSpPr>
        <p:spPr>
          <a:xfrm>
            <a:off x="6789747" y="2662227"/>
            <a:ext cx="2848014" cy="1241442"/>
          </a:xfrm>
          <a:prstGeom prst="downArrow">
            <a:avLst>
              <a:gd name="adj1" fmla="val 83340"/>
              <a:gd name="adj2" fmla="val 28616"/>
            </a:avLst>
          </a:prstGeom>
          <a:gradFill>
            <a:gsLst>
              <a:gs pos="0">
                <a:srgbClr val="3E5CA3"/>
              </a:gs>
              <a:gs pos="80000">
                <a:srgbClr val="5179D7"/>
              </a:gs>
              <a:gs pos="100000">
                <a:srgbClr val="4F79DB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Separate Activity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3"/>
          <p:cNvSpPr/>
          <p:nvPr/>
        </p:nvSpPr>
        <p:spPr>
          <a:xfrm>
            <a:off x="7191390" y="3830643"/>
            <a:ext cx="2848014" cy="1241442"/>
          </a:xfrm>
          <a:prstGeom prst="downArrow">
            <a:avLst>
              <a:gd name="adj1" fmla="val 83340"/>
              <a:gd name="adj2" fmla="val 38437"/>
            </a:avLst>
          </a:prstGeom>
          <a:gradFill>
            <a:gsLst>
              <a:gs pos="0">
                <a:srgbClr val="3E5CA3"/>
              </a:gs>
              <a:gs pos="80000">
                <a:srgbClr val="5179D7"/>
              </a:gs>
              <a:gs pos="100000">
                <a:srgbClr val="4F79DB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 Required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3"/>
          <p:cNvSpPr txBox="1"/>
          <p:nvPr/>
        </p:nvSpPr>
        <p:spPr>
          <a:xfrm>
            <a:off x="3389090" y="4994012"/>
            <a:ext cx="328297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Scheduling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3600"/>
              <a:buFont typeface="Calibri"/>
              <a:buNone/>
            </a:pPr>
            <a:r>
              <a:rPr lang="en-US"/>
              <a:t>2. Project Planning</a:t>
            </a:r>
            <a:endParaRPr/>
          </a:p>
        </p:txBody>
      </p:sp>
      <p:sp>
        <p:nvSpPr>
          <p:cNvPr id="356" name="Google Shape;356;p1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357" name="Google Shape;357;p14" descr="http://stf.uniroma2.it/wp-content/uploads/2013/09/scheduling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6805" y="2151045"/>
            <a:ext cx="3902981" cy="2927236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14"/>
          <p:cNvSpPr txBox="1"/>
          <p:nvPr/>
        </p:nvSpPr>
        <p:spPr>
          <a:xfrm>
            <a:off x="3389090" y="4994012"/>
            <a:ext cx="328297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Scheduling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4"/>
          <p:cNvSpPr/>
          <p:nvPr/>
        </p:nvSpPr>
        <p:spPr>
          <a:xfrm>
            <a:off x="7154877" y="1566837"/>
            <a:ext cx="2848014" cy="102236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gradFill>
            <a:gsLst>
              <a:gs pos="0">
                <a:srgbClr val="3E5CA3"/>
              </a:gs>
              <a:gs pos="80000">
                <a:srgbClr val="5179D7"/>
              </a:gs>
              <a:gs pos="100000">
                <a:srgbClr val="4F79DB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 Breakdown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4"/>
          <p:cNvSpPr/>
          <p:nvPr/>
        </p:nvSpPr>
        <p:spPr>
          <a:xfrm>
            <a:off x="7410468" y="2917818"/>
            <a:ext cx="2848014" cy="124144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49728" y="8122"/>
                </a:lnTo>
              </a:path>
            </a:pathLst>
          </a:custGeom>
          <a:gradFill>
            <a:gsLst>
              <a:gs pos="0">
                <a:srgbClr val="3E5CA3"/>
              </a:gs>
              <a:gs pos="80000">
                <a:srgbClr val="5179D7"/>
              </a:gs>
              <a:gs pos="100000">
                <a:srgbClr val="4F79DB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Dependencies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4"/>
          <p:cNvSpPr/>
          <p:nvPr/>
        </p:nvSpPr>
        <p:spPr>
          <a:xfrm>
            <a:off x="7191390" y="4378338"/>
            <a:ext cx="2848014" cy="124144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44135" y="-123035"/>
                </a:lnTo>
              </a:path>
            </a:pathLst>
          </a:custGeom>
          <a:gradFill>
            <a:gsLst>
              <a:gs pos="0">
                <a:srgbClr val="3E5CA3"/>
              </a:gs>
              <a:gs pos="80000">
                <a:srgbClr val="5179D7"/>
              </a:gs>
              <a:gs pos="100000">
                <a:srgbClr val="4F79DB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Staff Allocations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4"/>
          <p:cNvSpPr/>
          <p:nvPr/>
        </p:nvSpPr>
        <p:spPr>
          <a:xfrm>
            <a:off x="4598967" y="2662228"/>
            <a:ext cx="1679598" cy="707737"/>
          </a:xfrm>
          <a:prstGeom prst="foldedCorner">
            <a:avLst>
              <a:gd name="adj" fmla="val 33104"/>
            </a:avLst>
          </a:prstGeom>
          <a:gradFill>
            <a:gsLst>
              <a:gs pos="0">
                <a:srgbClr val="3E5CA3"/>
              </a:gs>
              <a:gs pos="80000">
                <a:srgbClr val="5179D7"/>
              </a:gs>
              <a:gs pos="100000">
                <a:srgbClr val="4F79DB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Chart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3600"/>
              <a:buFont typeface="Calibri"/>
              <a:buNone/>
            </a:pPr>
            <a:r>
              <a:rPr lang="en-US"/>
              <a:t>2. Project Planning</a:t>
            </a:r>
            <a:endParaRPr/>
          </a:p>
        </p:txBody>
      </p:sp>
      <p:sp>
        <p:nvSpPr>
          <p:cNvPr id="368" name="Google Shape;368;p1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369" name="Google Shape;369;p15" descr="http://stf.uniroma2.it/wp-content/uploads/2013/09/scheduling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6805" y="2151045"/>
            <a:ext cx="3902981" cy="2927236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5"/>
          <p:cNvSpPr txBox="1"/>
          <p:nvPr/>
        </p:nvSpPr>
        <p:spPr>
          <a:xfrm>
            <a:off x="3389090" y="4994012"/>
            <a:ext cx="328297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Scheduling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5"/>
          <p:cNvSpPr/>
          <p:nvPr/>
        </p:nvSpPr>
        <p:spPr>
          <a:xfrm>
            <a:off x="7154877" y="1566837"/>
            <a:ext cx="2848014" cy="102236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gradFill>
            <a:gsLst>
              <a:gs pos="0">
                <a:srgbClr val="3E5CA3"/>
              </a:gs>
              <a:gs pos="80000">
                <a:srgbClr val="5179D7"/>
              </a:gs>
              <a:gs pos="100000">
                <a:srgbClr val="4F79DB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Gantt Chart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5"/>
          <p:cNvSpPr/>
          <p:nvPr/>
        </p:nvSpPr>
        <p:spPr>
          <a:xfrm>
            <a:off x="7410468" y="2917818"/>
            <a:ext cx="2848014" cy="124144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49728" y="8122"/>
                </a:lnTo>
              </a:path>
            </a:pathLst>
          </a:custGeom>
          <a:gradFill>
            <a:gsLst>
              <a:gs pos="0">
                <a:srgbClr val="3E5CA3"/>
              </a:gs>
              <a:gs pos="80000">
                <a:srgbClr val="5179D7"/>
              </a:gs>
              <a:gs pos="100000">
                <a:srgbClr val="4F79DB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PERT Chart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5"/>
          <p:cNvSpPr/>
          <p:nvPr/>
        </p:nvSpPr>
        <p:spPr>
          <a:xfrm>
            <a:off x="4598967" y="2662228"/>
            <a:ext cx="1679598" cy="707737"/>
          </a:xfrm>
          <a:prstGeom prst="foldedCorner">
            <a:avLst>
              <a:gd name="adj" fmla="val 33104"/>
            </a:avLst>
          </a:prstGeom>
          <a:gradFill>
            <a:gsLst>
              <a:gs pos="0">
                <a:srgbClr val="3E5CA3"/>
              </a:gs>
              <a:gs pos="80000">
                <a:srgbClr val="5179D7"/>
              </a:gs>
              <a:gs pos="100000">
                <a:srgbClr val="4F79DB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Chart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3600"/>
              <a:buFont typeface="Calibri"/>
              <a:buNone/>
            </a:pPr>
            <a:r>
              <a:rPr lang="en-US"/>
              <a:t>2. Project Planning – Gantt Chart</a:t>
            </a:r>
            <a:endParaRPr/>
          </a:p>
        </p:txBody>
      </p:sp>
      <p:sp>
        <p:nvSpPr>
          <p:cNvPr id="379" name="Google Shape;379;p1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380" name="Google Shape;380;p16" descr="http://gates.comm.virginia.edu/rrn2n/teaching/gantt.jpg"/>
          <p:cNvPicPr preferRelativeResize="0"/>
          <p:nvPr/>
        </p:nvPicPr>
        <p:blipFill rotWithShape="1">
          <a:blip r:embed="rId3">
            <a:alphaModFix/>
          </a:blip>
          <a:srcRect b="49827"/>
          <a:stretch/>
        </p:blipFill>
        <p:spPr>
          <a:xfrm>
            <a:off x="609600" y="1196752"/>
            <a:ext cx="11175032" cy="5256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3600"/>
              <a:buFont typeface="Calibri"/>
              <a:buNone/>
            </a:pPr>
            <a:r>
              <a:rPr lang="en-US"/>
              <a:t>2. Project Planning – Gantt Chart</a:t>
            </a:r>
            <a:endParaRPr/>
          </a:p>
        </p:txBody>
      </p:sp>
      <p:sp>
        <p:nvSpPr>
          <p:cNvPr id="386" name="Google Shape;386;p1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387" name="Google Shape;387;p17" descr="http://codinghorror.typepad.com/.a/6a0120a85dcdae970b0120a86d6e45970b-pi"/>
          <p:cNvPicPr preferRelativeResize="0"/>
          <p:nvPr/>
        </p:nvPicPr>
        <p:blipFill rotWithShape="1">
          <a:blip r:embed="rId3">
            <a:alphaModFix/>
          </a:blip>
          <a:srcRect b="30638"/>
          <a:stretch/>
        </p:blipFill>
        <p:spPr>
          <a:xfrm>
            <a:off x="609600" y="1340767"/>
            <a:ext cx="10972800" cy="5015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3600"/>
              <a:buFont typeface="Calibri"/>
              <a:buNone/>
            </a:pPr>
            <a:r>
              <a:rPr lang="en-US"/>
              <a:t>2. Project Planning – PERT Chart</a:t>
            </a:r>
            <a:endParaRPr/>
          </a:p>
        </p:txBody>
      </p:sp>
      <p:sp>
        <p:nvSpPr>
          <p:cNvPr id="393" name="Google Shape;393;p1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394" name="Google Shape;394;p18" descr="FigTK04-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513" y="1326688"/>
            <a:ext cx="8689981" cy="551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D3C"/>
              </a:buClr>
              <a:buSzPts val="3600"/>
              <a:buFont typeface="Calibri"/>
              <a:buNone/>
            </a:pPr>
            <a:r>
              <a:rPr lang="en-US"/>
              <a:t>Lesson Objectives</a:t>
            </a:r>
            <a:endParaRPr/>
          </a:p>
        </p:txBody>
      </p:sp>
      <p:sp>
        <p:nvSpPr>
          <p:cNvPr id="228" name="Google Shape;228;p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746425"/>
              </a:buClr>
              <a:buSzPts val="3200"/>
              <a:buFont typeface="Calibri"/>
              <a:buChar char="•"/>
            </a:pPr>
            <a:r>
              <a:rPr lang="en-US"/>
              <a:t>Explain the principal </a:t>
            </a:r>
            <a:r>
              <a:rPr lang="en-US">
                <a:solidFill>
                  <a:srgbClr val="C00000"/>
                </a:solidFill>
              </a:rPr>
              <a:t>tasks of software project management 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746425"/>
              </a:buClr>
              <a:buSzPts val="3200"/>
              <a:buFont typeface="Calibri"/>
              <a:buChar char="•"/>
            </a:pPr>
            <a:r>
              <a:rPr lang="en-US"/>
              <a:t>Evaluate the </a:t>
            </a:r>
            <a:r>
              <a:rPr lang="en-US">
                <a:solidFill>
                  <a:srgbClr val="C00000"/>
                </a:solidFill>
              </a:rPr>
              <a:t>importance </a:t>
            </a:r>
            <a:r>
              <a:rPr lang="en-US"/>
              <a:t>of project management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746425"/>
              </a:buClr>
              <a:buSzPts val="3200"/>
              <a:buFont typeface="Calibri"/>
              <a:buChar char="•"/>
            </a:pPr>
            <a:r>
              <a:rPr lang="en-US"/>
              <a:t>Discuss the </a:t>
            </a:r>
            <a:r>
              <a:rPr lang="en-US">
                <a:solidFill>
                  <a:srgbClr val="C00000"/>
                </a:solidFill>
              </a:rPr>
              <a:t>key issues of team working </a:t>
            </a:r>
            <a:r>
              <a:rPr lang="en-US"/>
              <a:t>– team composition, cohesiveness &amp; communication</a:t>
            </a:r>
            <a:endParaRPr/>
          </a:p>
        </p:txBody>
      </p:sp>
      <p:sp>
        <p:nvSpPr>
          <p:cNvPr id="229" name="Google Shape;229;p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D3C"/>
              </a:buClr>
              <a:buSzPts val="3600"/>
              <a:buFont typeface="Calibri"/>
              <a:buNone/>
            </a:pPr>
            <a:r>
              <a:rPr lang="en-US"/>
              <a:t>2. Project Planning</a:t>
            </a:r>
            <a:endParaRPr/>
          </a:p>
        </p:txBody>
      </p:sp>
      <p:sp>
        <p:nvSpPr>
          <p:cNvPr id="400" name="Google Shape;400;p1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5D3C"/>
              </a:buClr>
              <a:buSzPts val="2800"/>
              <a:buChar char="•"/>
            </a:pPr>
            <a:r>
              <a:rPr lang="en-US" sz="2800">
                <a:solidFill>
                  <a:srgbClr val="4E5D3C"/>
                </a:solidFill>
              </a:rPr>
              <a:t>Project scheduling involves separating the total work involved into separate activities and judging the time required to complete these activities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746425"/>
              </a:buClr>
              <a:buSzPts val="2800"/>
              <a:buNone/>
            </a:pPr>
            <a:endParaRPr sz="2800">
              <a:solidFill>
                <a:srgbClr val="4E5D3C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4E5D3C"/>
              </a:buClr>
              <a:buSzPts val="2800"/>
              <a:buChar char="•"/>
            </a:pPr>
            <a:r>
              <a:rPr lang="en-US" sz="2800">
                <a:solidFill>
                  <a:srgbClr val="4E5D3C"/>
                </a:solidFill>
              </a:rPr>
              <a:t>Project schedule is usually represented as a set of charts showing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4E5D3C"/>
              </a:buClr>
              <a:buSzPts val="2800"/>
              <a:buChar char="⮚"/>
            </a:pPr>
            <a:r>
              <a:rPr lang="en-US">
                <a:solidFill>
                  <a:srgbClr val="4E5D3C"/>
                </a:solidFill>
              </a:rPr>
              <a:t>work breakdown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4E5D3C"/>
              </a:buClr>
              <a:buSzPts val="2800"/>
              <a:buChar char="⮚"/>
            </a:pPr>
            <a:r>
              <a:rPr lang="en-US">
                <a:solidFill>
                  <a:srgbClr val="4E5D3C"/>
                </a:solidFill>
              </a:rPr>
              <a:t>activities dependencies and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4E5D3C"/>
              </a:buClr>
              <a:buSzPts val="2800"/>
              <a:buChar char="⮚"/>
            </a:pPr>
            <a:r>
              <a:rPr lang="en-US">
                <a:solidFill>
                  <a:srgbClr val="4E5D3C"/>
                </a:solidFill>
              </a:rPr>
              <a:t>staff allocations      </a:t>
            </a:r>
            <a:endParaRPr/>
          </a:p>
        </p:txBody>
      </p:sp>
      <p:sp>
        <p:nvSpPr>
          <p:cNvPr id="401" name="Google Shape;401;p1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D3C"/>
              </a:buClr>
              <a:buSzPts val="3600"/>
              <a:buFont typeface="Calibri"/>
              <a:buNone/>
            </a:pPr>
            <a:r>
              <a:rPr lang="en-US"/>
              <a:t>2. Project Planning</a:t>
            </a:r>
            <a:endParaRPr/>
          </a:p>
        </p:txBody>
      </p:sp>
      <p:sp>
        <p:nvSpPr>
          <p:cNvPr id="407" name="Google Shape;407;p2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6425"/>
              </a:buClr>
              <a:buSzPts val="2800"/>
              <a:buChar char="•"/>
            </a:pPr>
            <a:r>
              <a:rPr lang="en-US" sz="2800"/>
              <a:t>Two commonly used graphically notations to represent project schedule are: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746425"/>
              </a:buClr>
              <a:buSzPts val="2800"/>
              <a:buChar char="⮚"/>
            </a:pPr>
            <a:r>
              <a:rPr lang="en-US"/>
              <a:t>Gantt chart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746425"/>
              </a:buClr>
              <a:buSzPts val="2800"/>
              <a:buChar char="⮚"/>
            </a:pPr>
            <a:r>
              <a:rPr lang="en-US"/>
              <a:t>PERT chart/ CPM chart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746425"/>
              </a:buClr>
              <a:buSzPts val="2800"/>
              <a:buNone/>
            </a:pPr>
            <a:r>
              <a:rPr lang="en-US"/>
              <a:t>	(</a:t>
            </a:r>
            <a:r>
              <a:rPr lang="en-US" b="1"/>
              <a:t>P</a:t>
            </a:r>
            <a:r>
              <a:rPr lang="en-US"/>
              <a:t>rogram </a:t>
            </a:r>
            <a:r>
              <a:rPr lang="en-US" b="1"/>
              <a:t>E</a:t>
            </a:r>
            <a:r>
              <a:rPr lang="en-US"/>
              <a:t>valuation </a:t>
            </a:r>
            <a:r>
              <a:rPr lang="en-US" b="1"/>
              <a:t>R</a:t>
            </a:r>
            <a:r>
              <a:rPr lang="en-US"/>
              <a:t>eview </a:t>
            </a:r>
            <a:r>
              <a:rPr lang="en-US" b="1"/>
              <a:t>T</a:t>
            </a:r>
            <a:r>
              <a:rPr lang="en-US"/>
              <a:t>echnique / </a:t>
            </a:r>
            <a:r>
              <a:rPr lang="en-US" b="1"/>
              <a:t>C</a:t>
            </a:r>
            <a:r>
              <a:rPr lang="en-US"/>
              <a:t>ritical </a:t>
            </a:r>
            <a:r>
              <a:rPr lang="en-US" b="1"/>
              <a:t>P</a:t>
            </a:r>
            <a:r>
              <a:rPr lang="en-US"/>
              <a:t>ath </a:t>
            </a:r>
            <a:r>
              <a:rPr lang="en-US" b="1"/>
              <a:t>M</a:t>
            </a:r>
            <a:r>
              <a:rPr lang="en-US"/>
              <a:t>ethod)</a:t>
            </a:r>
            <a:r>
              <a:rPr lang="en-US" sz="2400"/>
              <a:t> </a:t>
            </a:r>
            <a:endParaRPr/>
          </a:p>
        </p:txBody>
      </p:sp>
      <p:sp>
        <p:nvSpPr>
          <p:cNvPr id="408" name="Google Shape;408;p2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1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4000"/>
              <a:buFont typeface="Calibri"/>
              <a:buNone/>
            </a:pPr>
            <a:r>
              <a:rPr lang="en-US"/>
              <a:t>3. PROJECT COSTING</a:t>
            </a:r>
            <a:endParaRPr/>
          </a:p>
        </p:txBody>
      </p:sp>
      <p:sp>
        <p:nvSpPr>
          <p:cNvPr id="415" name="Google Shape;415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416" name="Google Shape;416;p21" descr="http://blogs-images.forbes.com/steveodland/files/2012/02/37e32-costs-stack-up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20136" y="3284984"/>
            <a:ext cx="2430462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3600"/>
              <a:buFont typeface="Calibri"/>
              <a:buNone/>
            </a:pPr>
            <a:r>
              <a:rPr lang="en-US"/>
              <a:t>3. Project Costing</a:t>
            </a:r>
            <a:endParaRPr/>
          </a:p>
        </p:txBody>
      </p:sp>
      <p:sp>
        <p:nvSpPr>
          <p:cNvPr id="422" name="Google Shape;422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423" name="Google Shape;423;p22" descr="http://blogs-images.forbes.com/steveodland/files/2012/02/37e32-costs-stack-up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3672" y="1844824"/>
            <a:ext cx="3429000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22"/>
          <p:cNvSpPr txBox="1"/>
          <p:nvPr/>
        </p:nvSpPr>
        <p:spPr>
          <a:xfrm>
            <a:off x="6390110" y="2300437"/>
            <a:ext cx="3954363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Estimate Resources: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🡪</a:t>
            </a:r>
            <a:r>
              <a:rPr lang="en-US" sz="2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🡪</a:t>
            </a:r>
            <a:r>
              <a:rPr lang="en-US" sz="2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🡪</a:t>
            </a:r>
            <a:r>
              <a:rPr lang="en-US" sz="2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people</a:t>
            </a:r>
            <a:endParaRPr sz="2800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3600"/>
              <a:buFont typeface="Calibri"/>
              <a:buNone/>
            </a:pPr>
            <a:r>
              <a:rPr lang="en-US"/>
              <a:t>3. Project Costing</a:t>
            </a:r>
            <a:endParaRPr/>
          </a:p>
        </p:txBody>
      </p:sp>
      <p:sp>
        <p:nvSpPr>
          <p:cNvPr id="430" name="Google Shape;430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431" name="Google Shape;431;p23" descr="http://blogs-images.forbes.com/steveodland/files/2012/02/37e32-costs-stack-up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3672" y="1844824"/>
            <a:ext cx="3429000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23"/>
          <p:cNvSpPr txBox="1"/>
          <p:nvPr/>
        </p:nvSpPr>
        <p:spPr>
          <a:xfrm>
            <a:off x="1981200" y="1507724"/>
            <a:ext cx="550829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Cost-Benefit Analysis Techniques: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3"/>
          <p:cNvSpPr/>
          <p:nvPr/>
        </p:nvSpPr>
        <p:spPr>
          <a:xfrm>
            <a:off x="6096000" y="3465513"/>
            <a:ext cx="4279900" cy="766762"/>
          </a:xfrm>
          <a:prstGeom prst="snip1Rect">
            <a:avLst>
              <a:gd name="adj" fmla="val 33978"/>
            </a:avLst>
          </a:prstGeom>
          <a:solidFill>
            <a:schemeClr val="lt1"/>
          </a:solidFill>
          <a:ln w="9525" cap="flat" cmpd="sng">
            <a:solidFill>
              <a:srgbClr val="98AC7E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on Investment (ROI)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3"/>
          <p:cNvSpPr/>
          <p:nvPr/>
        </p:nvSpPr>
        <p:spPr>
          <a:xfrm>
            <a:off x="6351589" y="2370138"/>
            <a:ext cx="3140075" cy="766762"/>
          </a:xfrm>
          <a:prstGeom prst="snip1Rect">
            <a:avLst>
              <a:gd name="adj" fmla="val 33978"/>
            </a:avLst>
          </a:prstGeom>
          <a:solidFill>
            <a:schemeClr val="lt1"/>
          </a:solidFill>
          <a:ln w="9525" cap="flat" cmpd="sng">
            <a:solidFill>
              <a:srgbClr val="98AC7E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Payback Period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3"/>
          <p:cNvSpPr/>
          <p:nvPr/>
        </p:nvSpPr>
        <p:spPr>
          <a:xfrm>
            <a:off x="5876925" y="4706938"/>
            <a:ext cx="4279900" cy="766762"/>
          </a:xfrm>
          <a:prstGeom prst="snip1Rect">
            <a:avLst>
              <a:gd name="adj" fmla="val 33978"/>
            </a:avLst>
          </a:prstGeom>
          <a:solidFill>
            <a:schemeClr val="lt1"/>
          </a:solidFill>
          <a:ln w="9525" cap="flat" cmpd="sng">
            <a:solidFill>
              <a:srgbClr val="98AC7E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 Present Value (NPV)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D3C"/>
              </a:buClr>
              <a:buSzPts val="3600"/>
              <a:buFont typeface="Calibri"/>
              <a:buNone/>
            </a:pPr>
            <a:r>
              <a:rPr lang="en-US"/>
              <a:t>3. Project Costing</a:t>
            </a:r>
            <a:endParaRPr/>
          </a:p>
        </p:txBody>
      </p:sp>
      <p:sp>
        <p:nvSpPr>
          <p:cNvPr id="441" name="Google Shape;441;p2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5D3C"/>
              </a:buClr>
              <a:buSzPct val="100000"/>
              <a:buChar char="•"/>
            </a:pPr>
            <a:r>
              <a:rPr lang="en-US">
                <a:solidFill>
                  <a:srgbClr val="4E5D3C"/>
                </a:solidFill>
              </a:rPr>
              <a:t>Cost estimation – to estimate the resources required to accomplish the project plan:</a:t>
            </a:r>
            <a:endParaRPr/>
          </a:p>
          <a:p>
            <a:pPr marL="742950" lvl="1" indent="-285750" algn="l" rtl="0">
              <a:spcBef>
                <a:spcPts val="481"/>
              </a:spcBef>
              <a:spcAft>
                <a:spcPts val="0"/>
              </a:spcAft>
              <a:buClr>
                <a:srgbClr val="4E5D3C"/>
              </a:buClr>
              <a:buSzPct val="100000"/>
              <a:buChar char="⮚"/>
            </a:pPr>
            <a:r>
              <a:rPr lang="en-US" sz="2600">
                <a:solidFill>
                  <a:srgbClr val="4E5D3C"/>
                </a:solidFill>
              </a:rPr>
              <a:t>hardware</a:t>
            </a:r>
            <a:endParaRPr/>
          </a:p>
          <a:p>
            <a:pPr marL="742950" lvl="1" indent="-285750" algn="l" rtl="0">
              <a:spcBef>
                <a:spcPts val="481"/>
              </a:spcBef>
              <a:spcAft>
                <a:spcPts val="0"/>
              </a:spcAft>
              <a:buClr>
                <a:srgbClr val="4E5D3C"/>
              </a:buClr>
              <a:buSzPct val="100000"/>
              <a:buChar char="⮚"/>
            </a:pPr>
            <a:r>
              <a:rPr lang="en-US" sz="2600">
                <a:solidFill>
                  <a:srgbClr val="4E5D3C"/>
                </a:solidFill>
              </a:rPr>
              <a:t>software</a:t>
            </a:r>
            <a:endParaRPr/>
          </a:p>
          <a:p>
            <a:pPr marL="742950" lvl="1" indent="-285750" algn="l" rtl="0">
              <a:spcBef>
                <a:spcPts val="481"/>
              </a:spcBef>
              <a:spcAft>
                <a:spcPts val="0"/>
              </a:spcAft>
              <a:buClr>
                <a:srgbClr val="4E5D3C"/>
              </a:buClr>
              <a:buSzPct val="100000"/>
              <a:buChar char="⮚"/>
            </a:pPr>
            <a:r>
              <a:rPr lang="en-US" sz="2600">
                <a:solidFill>
                  <a:srgbClr val="4E5D3C"/>
                </a:solidFill>
              </a:rPr>
              <a:t>people</a:t>
            </a:r>
            <a:endParaRPr sz="2600">
              <a:solidFill>
                <a:srgbClr val="4E5D3C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746425"/>
              </a:buClr>
              <a:buSzPct val="100000"/>
              <a:buNone/>
            </a:pPr>
            <a:endParaRPr>
              <a:solidFill>
                <a:srgbClr val="4E5D3C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4E5D3C"/>
              </a:buClr>
              <a:buSzPct val="100000"/>
              <a:buChar char="•"/>
            </a:pPr>
            <a:r>
              <a:rPr lang="en-US">
                <a:solidFill>
                  <a:srgbClr val="4E5D3C"/>
                </a:solidFill>
              </a:rPr>
              <a:t>Cost-benefit analysis techniques include :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4E5D3C"/>
              </a:buClr>
              <a:buSzPct val="100000"/>
              <a:buChar char="⮚"/>
            </a:pPr>
            <a:r>
              <a:rPr lang="en-US">
                <a:solidFill>
                  <a:srgbClr val="4E5D3C"/>
                </a:solidFill>
              </a:rPr>
              <a:t>Payback period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4E5D3C"/>
              </a:buClr>
              <a:buSzPct val="100000"/>
              <a:buChar char="⮚"/>
            </a:pPr>
            <a:r>
              <a:rPr lang="en-US">
                <a:solidFill>
                  <a:srgbClr val="4E5D3C"/>
                </a:solidFill>
              </a:rPr>
              <a:t>Return on Investment (ROI)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4E5D3C"/>
              </a:buClr>
              <a:buSzPct val="100000"/>
              <a:buChar char="⮚"/>
            </a:pPr>
            <a:r>
              <a:rPr lang="en-US">
                <a:solidFill>
                  <a:srgbClr val="4E5D3C"/>
                </a:solidFill>
              </a:rPr>
              <a:t>Net Present Value (NPV) </a:t>
            </a:r>
            <a:endParaRPr/>
          </a:p>
        </p:txBody>
      </p:sp>
      <p:sp>
        <p:nvSpPr>
          <p:cNvPr id="442" name="Google Shape;442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5"/>
          <p:cNvSpPr txBox="1">
            <a:spLocks noGrp="1"/>
          </p:cNvSpPr>
          <p:nvPr>
            <p:ph type="title"/>
          </p:nvPr>
        </p:nvSpPr>
        <p:spPr>
          <a:xfrm>
            <a:off x="2246313" y="4406901"/>
            <a:ext cx="8170167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4000"/>
              <a:buFont typeface="Calibri"/>
              <a:buNone/>
            </a:pPr>
            <a:r>
              <a:rPr lang="en-US"/>
              <a:t>		 4. PROJECT MONITORING</a:t>
            </a:r>
            <a:endParaRPr/>
          </a:p>
        </p:txBody>
      </p:sp>
      <p:sp>
        <p:nvSpPr>
          <p:cNvPr id="449" name="Google Shape;449;p2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pic>
        <p:nvPicPr>
          <p:cNvPr id="450" name="Google Shape;450;p25" descr="https://encrypted-tbn1.gstatic.com/images?q=tbn:ANd9GcQt2bBu9AM4ziAUSDjHP3DeLT3IGjUINS4U5ZC_IG9o8qRIDpvz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3553" y="3212977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3600"/>
              <a:buFont typeface="Calibri"/>
              <a:buNone/>
            </a:pPr>
            <a:r>
              <a:rPr lang="en-US"/>
              <a:t>4. Project Monitoring</a:t>
            </a:r>
            <a:endParaRPr/>
          </a:p>
        </p:txBody>
      </p:sp>
      <p:sp>
        <p:nvSpPr>
          <p:cNvPr id="456" name="Google Shape;456;p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pic>
        <p:nvPicPr>
          <p:cNvPr id="457" name="Google Shape;457;p26" descr="https://encrypted-tbn1.gstatic.com/images?q=tbn:ANd9GcQt2bBu9AM4ziAUSDjHP3DeLT3IGjUINS4U5ZC_IG9o8qRIDpvz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9876" y="1712914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26"/>
          <p:cNvSpPr txBox="1"/>
          <p:nvPr/>
        </p:nvSpPr>
        <p:spPr>
          <a:xfrm>
            <a:off x="5475288" y="1858963"/>
            <a:ext cx="3103562" cy="16319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65ADC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Triple Constraints: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🡪 Time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🡪 Cost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🡪 Quality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6"/>
          <p:cNvSpPr txBox="1"/>
          <p:nvPr/>
        </p:nvSpPr>
        <p:spPr>
          <a:xfrm>
            <a:off x="2116138" y="4779964"/>
            <a:ext cx="3541712" cy="4778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65ADC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project progress  </a:t>
            </a:r>
            <a:endParaRPr/>
          </a:p>
        </p:txBody>
      </p:sp>
      <p:pic>
        <p:nvPicPr>
          <p:cNvPr id="460" name="Google Shape;460;p26" descr="http://blog.utest.com/wp-content/uploads/sites/2/2014/05/VS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19701" y="4638676"/>
            <a:ext cx="1350963" cy="1350963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26"/>
          <p:cNvSpPr txBox="1"/>
          <p:nvPr/>
        </p:nvSpPr>
        <p:spPr>
          <a:xfrm>
            <a:off x="6351589" y="4816475"/>
            <a:ext cx="3906837" cy="47783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65ADC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Planned project progress 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7"/>
          <p:cNvSpPr/>
          <p:nvPr/>
        </p:nvSpPr>
        <p:spPr>
          <a:xfrm>
            <a:off x="2495551" y="4581128"/>
            <a:ext cx="7142163" cy="161925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7965C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Problems 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Behind schedule, over budget, unable to achieve the agreed quality attribute etc</a:t>
            </a:r>
            <a:endParaRPr/>
          </a:p>
        </p:txBody>
      </p:sp>
      <p:pic>
        <p:nvPicPr>
          <p:cNvPr id="467" name="Google Shape;467;p27" descr="https://encrypted-tbn1.gstatic.com/images?q=tbn:ANd9GcQt2bBu9AM4ziAUSDjHP3DeLT3IGjUINS4U5ZC_IG9o8qRIDpvz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9876" y="1712914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2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3600"/>
              <a:buFont typeface="Calibri"/>
              <a:buNone/>
            </a:pPr>
            <a:r>
              <a:rPr lang="en-US"/>
              <a:t>4. Project Monitoring</a:t>
            </a:r>
            <a:endParaRPr/>
          </a:p>
        </p:txBody>
      </p:sp>
      <p:sp>
        <p:nvSpPr>
          <p:cNvPr id="469" name="Google Shape;469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470" name="Google Shape;470;p27"/>
          <p:cNvSpPr txBox="1"/>
          <p:nvPr/>
        </p:nvSpPr>
        <p:spPr>
          <a:xfrm>
            <a:off x="2116138" y="3643314"/>
            <a:ext cx="3541712" cy="4778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65ADC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project progress  </a:t>
            </a:r>
            <a:endParaRPr/>
          </a:p>
        </p:txBody>
      </p:sp>
      <p:pic>
        <p:nvPicPr>
          <p:cNvPr id="471" name="Google Shape;471;p27" descr="http://blog.utest.com/wp-content/uploads/sites/2/2014/05/VS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19701" y="3502026"/>
            <a:ext cx="1350963" cy="1350963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27"/>
          <p:cNvSpPr txBox="1"/>
          <p:nvPr/>
        </p:nvSpPr>
        <p:spPr>
          <a:xfrm>
            <a:off x="6351589" y="3679825"/>
            <a:ext cx="3906837" cy="47783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65ADC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Planned project progress 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D3C"/>
              </a:buClr>
              <a:buSzPts val="3600"/>
              <a:buFont typeface="Calibri"/>
              <a:buNone/>
            </a:pPr>
            <a:r>
              <a:rPr lang="en-US"/>
              <a:t>4. Project Monitoring</a:t>
            </a:r>
            <a:endParaRPr/>
          </a:p>
        </p:txBody>
      </p:sp>
      <p:sp>
        <p:nvSpPr>
          <p:cNvPr id="478" name="Google Shape;478;p2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E5D3C"/>
              </a:buClr>
              <a:buSzPts val="3200"/>
              <a:buFont typeface="Calibri"/>
              <a:buChar char="•"/>
            </a:pPr>
            <a:r>
              <a:rPr lang="en-US">
                <a:solidFill>
                  <a:srgbClr val="4E5D3C"/>
                </a:solidFill>
              </a:rPr>
              <a:t>Is a </a:t>
            </a:r>
            <a:r>
              <a:rPr lang="en-US">
                <a:solidFill>
                  <a:srgbClr val="C00000"/>
                </a:solidFill>
              </a:rPr>
              <a:t>continuing</a:t>
            </a:r>
            <a:r>
              <a:rPr lang="en-US">
                <a:solidFill>
                  <a:srgbClr val="4E5D3C"/>
                </a:solidFill>
              </a:rPr>
              <a:t> project activity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4E5D3C"/>
              </a:buClr>
              <a:buSzPts val="3200"/>
              <a:buFont typeface="Calibri"/>
              <a:buChar char="•"/>
            </a:pPr>
            <a:r>
              <a:rPr lang="en-US">
                <a:solidFill>
                  <a:srgbClr val="4E5D3C"/>
                </a:solidFill>
              </a:rPr>
              <a:t>Project manager must keep track of the project’s progress in terms of the time, cost and quality (triple constraints) 🡪 compare actual project progress with planned project progress 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4E5D3C"/>
              </a:buClr>
              <a:buSzPts val="2400"/>
              <a:buChar char="⮚"/>
            </a:pPr>
            <a:r>
              <a:rPr lang="en-US" sz="2400">
                <a:solidFill>
                  <a:srgbClr val="4E5D3C"/>
                </a:solidFill>
              </a:rPr>
              <a:t>Problems : behind schedule, over budget, unable to achieve the agreed quality attribute etc.</a:t>
            </a:r>
            <a:endParaRPr/>
          </a:p>
        </p:txBody>
      </p:sp>
      <p:sp>
        <p:nvSpPr>
          <p:cNvPr id="479" name="Google Shape;479;p2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7745" t="5966" r="27213" b="26989"/>
          <a:stretch/>
        </p:blipFill>
        <p:spPr>
          <a:xfrm>
            <a:off x="1260764" y="387927"/>
            <a:ext cx="9462654" cy="59684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4255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3600"/>
              <a:buFont typeface="Calibri"/>
              <a:buNone/>
            </a:pPr>
            <a:r>
              <a:rPr lang="en-US"/>
              <a:t>4. Project Monitoring</a:t>
            </a:r>
            <a:endParaRPr/>
          </a:p>
        </p:txBody>
      </p:sp>
      <p:sp>
        <p:nvSpPr>
          <p:cNvPr id="485" name="Google Shape;485;p2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pic>
        <p:nvPicPr>
          <p:cNvPr id="486" name="Google Shape;486;p29" descr="https://encrypted-tbn1.gstatic.com/images?q=tbn:ANd9GcQt2bBu9AM4ziAUSDjHP3DeLT3IGjUINS4U5ZC_IG9o8qRIDpvz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9876" y="1712914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29"/>
          <p:cNvSpPr txBox="1"/>
          <p:nvPr/>
        </p:nvSpPr>
        <p:spPr>
          <a:xfrm>
            <a:off x="5475288" y="1858963"/>
            <a:ext cx="3103562" cy="47625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65ADC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Corrective actions</a:t>
            </a: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6242051" y="2297114"/>
            <a:ext cx="3959225" cy="1366837"/>
          </a:xfrm>
          <a:prstGeom prst="snip1Rect">
            <a:avLst>
              <a:gd name="adj" fmla="val 16667"/>
            </a:avLst>
          </a:prstGeom>
          <a:solidFill>
            <a:srgbClr val="F5F1DE"/>
          </a:solidFill>
          <a:ln w="9525" cap="flat" cmpd="sng">
            <a:solidFill>
              <a:srgbClr val="7965C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add more staff, reassign tasks, using OT, encourage staff etc </a:t>
            </a:r>
            <a:endParaRPr/>
          </a:p>
        </p:txBody>
      </p:sp>
      <p:sp>
        <p:nvSpPr>
          <p:cNvPr id="489" name="Google Shape;489;p29"/>
          <p:cNvSpPr txBox="1"/>
          <p:nvPr/>
        </p:nvSpPr>
        <p:spPr>
          <a:xfrm>
            <a:off x="5475288" y="4122739"/>
            <a:ext cx="4235450" cy="4778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65ADC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Formal vs informal reviews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D3C"/>
              </a:buClr>
              <a:buSzPts val="3600"/>
              <a:buFont typeface="Calibri"/>
              <a:buNone/>
            </a:pPr>
            <a:r>
              <a:rPr lang="en-US"/>
              <a:t>4. Project Monitoring</a:t>
            </a:r>
            <a:endParaRPr/>
          </a:p>
        </p:txBody>
      </p:sp>
      <p:sp>
        <p:nvSpPr>
          <p:cNvPr id="495" name="Google Shape;495;p3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Char char="•"/>
            </a:pPr>
            <a:r>
              <a:rPr lang="en-US">
                <a:solidFill>
                  <a:srgbClr val="FF0000"/>
                </a:solidFill>
              </a:rPr>
              <a:t>Corrective actions</a:t>
            </a:r>
            <a:r>
              <a:rPr lang="en-US"/>
              <a:t> need to be adopted depending on the situation.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746425"/>
              </a:buClr>
              <a:buSzPts val="2800"/>
              <a:buChar char="⮚"/>
            </a:pPr>
            <a:r>
              <a:rPr lang="en-US"/>
              <a:t>E.g. add more staff, reassign tasks, using OT, encourage staff etc.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746425"/>
              </a:buClr>
              <a:buSzPts val="3200"/>
              <a:buFont typeface="Calibri"/>
              <a:buChar char="•"/>
            </a:pPr>
            <a:r>
              <a:rPr lang="en-US"/>
              <a:t>May include </a:t>
            </a:r>
            <a:r>
              <a:rPr lang="en-US">
                <a:solidFill>
                  <a:srgbClr val="FF0000"/>
                </a:solidFill>
              </a:rPr>
              <a:t>informal monitoring</a:t>
            </a:r>
            <a:r>
              <a:rPr lang="en-US"/>
              <a:t> besides </a:t>
            </a:r>
            <a:r>
              <a:rPr lang="en-US">
                <a:solidFill>
                  <a:srgbClr val="FF0000"/>
                </a:solidFill>
              </a:rPr>
              <a:t>formal project reviews</a:t>
            </a:r>
            <a:endParaRPr/>
          </a:p>
        </p:txBody>
      </p:sp>
      <p:sp>
        <p:nvSpPr>
          <p:cNvPr id="496" name="Google Shape;496;p3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1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4000"/>
              <a:buFont typeface="Calibri"/>
              <a:buNone/>
            </a:pPr>
            <a:r>
              <a:rPr lang="en-US"/>
              <a:t>5. PERSONAL SELECTION &amp; MANAGEMENT</a:t>
            </a:r>
            <a:endParaRPr/>
          </a:p>
        </p:txBody>
      </p:sp>
      <p:sp>
        <p:nvSpPr>
          <p:cNvPr id="503" name="Google Shape;503;p3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pic>
        <p:nvPicPr>
          <p:cNvPr id="504" name="Google Shape;504;p31" descr="https://encrypted-tbn0.gstatic.com/images?q=tbn:ANd9GcR5NSBLDLruMqaODI81G2iRdMt60KJcfLyjnzOCbgeBacP-BDL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0919" y="1735928"/>
            <a:ext cx="2617794" cy="2617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3600"/>
              <a:buFont typeface="Calibri"/>
              <a:buNone/>
            </a:pPr>
            <a:r>
              <a:rPr lang="en-US"/>
              <a:t>5. Personal Selection &amp; Management</a:t>
            </a:r>
            <a:endParaRPr/>
          </a:p>
        </p:txBody>
      </p:sp>
      <p:sp>
        <p:nvSpPr>
          <p:cNvPr id="510" name="Google Shape;510;p3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pic>
        <p:nvPicPr>
          <p:cNvPr id="511" name="Google Shape;511;p32" descr="https://encrypted-tbn0.gstatic.com/images?q=tbn:ANd9GcR5NSBLDLruMqaODI81G2iRdMt60KJcfLyjnzOCbgeBacP-BDL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5338" y="3136896"/>
            <a:ext cx="2617794" cy="2617794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32"/>
          <p:cNvSpPr/>
          <p:nvPr/>
        </p:nvSpPr>
        <p:spPr>
          <a:xfrm>
            <a:off x="6937376" y="5656264"/>
            <a:ext cx="28098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Factors on staff selection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3" name="Google Shape;513;p32"/>
          <p:cNvGrpSpPr/>
          <p:nvPr/>
        </p:nvGrpSpPr>
        <p:grpSpPr>
          <a:xfrm>
            <a:off x="1970088" y="1603375"/>
            <a:ext cx="4381500" cy="1423988"/>
            <a:chOff x="336491" y="1712889"/>
            <a:chExt cx="4381559" cy="1424007"/>
          </a:xfrm>
        </p:grpSpPr>
        <p:pic>
          <p:nvPicPr>
            <p:cNvPr id="514" name="Google Shape;514;p32" descr="http://www.clker.com/cliparts/Z/4/t/8/X/i/callout-bg-md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336491" y="1712889"/>
              <a:ext cx="4381559" cy="14240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5" name="Google Shape;515;p32"/>
            <p:cNvSpPr txBox="1"/>
            <p:nvPr/>
          </p:nvSpPr>
          <p:spPr>
            <a:xfrm>
              <a:off x="1139778" y="1931967"/>
              <a:ext cx="2921039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Application Domain</a:t>
              </a:r>
              <a:endPara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6" name="Google Shape;516;p32"/>
          <p:cNvGrpSpPr/>
          <p:nvPr/>
        </p:nvGrpSpPr>
        <p:grpSpPr>
          <a:xfrm>
            <a:off x="2116138" y="2735263"/>
            <a:ext cx="4381500" cy="1606550"/>
            <a:chOff x="592082" y="2735253"/>
            <a:chExt cx="4381559" cy="1606572"/>
          </a:xfrm>
        </p:grpSpPr>
        <p:pic>
          <p:nvPicPr>
            <p:cNvPr id="517" name="Google Shape;517;p32" descr="http://www.clker.com/cliparts/Z/4/t/8/X/i/callout-bg-md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592082" y="2735253"/>
              <a:ext cx="4381559" cy="16065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8" name="Google Shape;518;p32"/>
            <p:cNvSpPr txBox="1"/>
            <p:nvPr/>
          </p:nvSpPr>
          <p:spPr>
            <a:xfrm>
              <a:off x="1395370" y="2881305"/>
              <a:ext cx="2921039" cy="861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Programming Language Exp.</a:t>
              </a:r>
              <a:endPara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9" name="Google Shape;519;p32"/>
          <p:cNvGrpSpPr/>
          <p:nvPr/>
        </p:nvGrpSpPr>
        <p:grpSpPr>
          <a:xfrm>
            <a:off x="3101976" y="3940176"/>
            <a:ext cx="2409825" cy="1241425"/>
            <a:chOff x="1577934" y="3940182"/>
            <a:chExt cx="2409858" cy="1241442"/>
          </a:xfrm>
        </p:grpSpPr>
        <p:pic>
          <p:nvPicPr>
            <p:cNvPr id="520" name="Google Shape;520;p32" descr="http://www.clker.com/cliparts/Z/4/t/8/X/i/callout-bg-md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flipH="1">
              <a:off x="1577934" y="3940182"/>
              <a:ext cx="2409858" cy="12414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1" name="Google Shape;521;p32"/>
            <p:cNvSpPr txBox="1"/>
            <p:nvPr/>
          </p:nvSpPr>
          <p:spPr>
            <a:xfrm>
              <a:off x="1870039" y="4122747"/>
              <a:ext cx="1898675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Attitude</a:t>
              </a:r>
              <a:endPara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2" name="Google Shape;522;p32"/>
          <p:cNvGrpSpPr/>
          <p:nvPr/>
        </p:nvGrpSpPr>
        <p:grpSpPr>
          <a:xfrm>
            <a:off x="2012951" y="5035550"/>
            <a:ext cx="4740275" cy="1423988"/>
            <a:chOff x="488890" y="5035572"/>
            <a:chExt cx="4740343" cy="1424007"/>
          </a:xfrm>
        </p:grpSpPr>
        <p:pic>
          <p:nvPicPr>
            <p:cNvPr id="523" name="Google Shape;523;p32" descr="http://www.clker.com/cliparts/Z/4/t/8/X/i/callout-bg-md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10800000">
              <a:off x="488890" y="5035572"/>
              <a:ext cx="4740343" cy="14240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4" name="Google Shape;524;p32"/>
            <p:cNvSpPr txBox="1"/>
            <p:nvPr/>
          </p:nvSpPr>
          <p:spPr>
            <a:xfrm>
              <a:off x="1212804" y="5690421"/>
              <a:ext cx="3498900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Communication Ability</a:t>
              </a:r>
              <a:endPara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5" name="Google Shape;525;p32"/>
          <p:cNvGrpSpPr/>
          <p:nvPr/>
        </p:nvGrpSpPr>
        <p:grpSpPr>
          <a:xfrm>
            <a:off x="6789738" y="1858964"/>
            <a:ext cx="2628900" cy="1241425"/>
            <a:chOff x="5265747" y="1858941"/>
            <a:chExt cx="2628936" cy="1241442"/>
          </a:xfrm>
        </p:grpSpPr>
        <p:pic>
          <p:nvPicPr>
            <p:cNvPr id="526" name="Google Shape;526;p32" descr="http://www.clker.com/cliparts/Z/4/t/8/X/i/callout-bg-md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265747" y="1858941"/>
              <a:ext cx="2628936" cy="12414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7" name="Google Shape;527;p32"/>
            <p:cNvSpPr txBox="1"/>
            <p:nvPr/>
          </p:nvSpPr>
          <p:spPr>
            <a:xfrm>
              <a:off x="5667390" y="2041506"/>
              <a:ext cx="1898675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Adaptability</a:t>
              </a:r>
              <a:endPara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8" name="Google Shape;528;p32"/>
          <p:cNvSpPr txBox="1"/>
          <p:nvPr/>
        </p:nvSpPr>
        <p:spPr>
          <a:xfrm>
            <a:off x="9090025" y="3246438"/>
            <a:ext cx="1423988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Right Candidate</a:t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D3C"/>
              </a:buClr>
              <a:buSzPts val="3600"/>
              <a:buFont typeface="Calibri"/>
              <a:buNone/>
            </a:pPr>
            <a:r>
              <a:rPr lang="en-US"/>
              <a:t>5. Personal Selection &amp; Management</a:t>
            </a:r>
            <a:endParaRPr/>
          </a:p>
        </p:txBody>
      </p:sp>
      <p:sp>
        <p:nvSpPr>
          <p:cNvPr id="534" name="Google Shape;534;p3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6425"/>
              </a:buClr>
              <a:buSzPts val="3200"/>
              <a:buChar char="•"/>
            </a:pPr>
            <a:r>
              <a:rPr lang="en-US"/>
              <a:t>Ideally </a:t>
            </a:r>
            <a:r>
              <a:rPr lang="en-US">
                <a:solidFill>
                  <a:srgbClr val="FF0000"/>
                </a:solidFill>
              </a:rPr>
              <a:t>skilled</a:t>
            </a:r>
            <a:r>
              <a:rPr lang="en-US"/>
              <a:t> staff with appropriate </a:t>
            </a:r>
            <a:r>
              <a:rPr lang="en-US">
                <a:solidFill>
                  <a:srgbClr val="FF0000"/>
                </a:solidFill>
              </a:rPr>
              <a:t>experience</a:t>
            </a:r>
            <a:r>
              <a:rPr lang="en-US"/>
              <a:t> will be available to work on the project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746425"/>
              </a:buClr>
              <a:buSzPts val="3200"/>
              <a:buNone/>
            </a:pP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746425"/>
              </a:buClr>
              <a:buSzPts val="3200"/>
              <a:buChar char="•"/>
            </a:pPr>
            <a:r>
              <a:rPr lang="en-US"/>
              <a:t>Project manager should select the </a:t>
            </a:r>
            <a:r>
              <a:rPr lang="en-US">
                <a:solidFill>
                  <a:srgbClr val="FF0000"/>
                </a:solidFill>
              </a:rPr>
              <a:t>right candidates</a:t>
            </a:r>
            <a:r>
              <a:rPr lang="en-US"/>
              <a:t> to join their project team. </a:t>
            </a:r>
            <a:endParaRPr/>
          </a:p>
          <a:p>
            <a:pPr marL="342900" lvl="0" indent="-1397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746425"/>
              </a:buClr>
              <a:buSzPts val="3200"/>
              <a:buNone/>
            </a:pP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746425"/>
              </a:buClr>
              <a:buSzPts val="3200"/>
              <a:buChar char="•"/>
            </a:pPr>
            <a:r>
              <a:rPr lang="en-US"/>
              <a:t>Factors on staff selection include: application domain and prog. language experience, attitude, communication ability and adaptability.  </a:t>
            </a:r>
            <a:endParaRPr/>
          </a:p>
        </p:txBody>
      </p:sp>
      <p:sp>
        <p:nvSpPr>
          <p:cNvPr id="535" name="Google Shape;535;p3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pic>
        <p:nvPicPr>
          <p:cNvPr id="536" name="Google Shape;536;p33" descr="https://encrypted-tbn0.gstatic.com/images?q=tbn:ANd9GcR5NSBLDLruMqaODI81G2iRdMt60KJcfLyjnzOCbgeBacP-BDL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60296" y="2636912"/>
            <a:ext cx="1389586" cy="1389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3600"/>
              <a:buFont typeface="Calibri"/>
              <a:buNone/>
            </a:pPr>
            <a:r>
              <a:rPr lang="en-US"/>
              <a:t>5. Personal Selection &amp; Management</a:t>
            </a:r>
            <a:endParaRPr/>
          </a:p>
        </p:txBody>
      </p:sp>
      <p:sp>
        <p:nvSpPr>
          <p:cNvPr id="542" name="Google Shape;542;p3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grpSp>
        <p:nvGrpSpPr>
          <p:cNvPr id="543" name="Google Shape;543;p34"/>
          <p:cNvGrpSpPr/>
          <p:nvPr/>
        </p:nvGrpSpPr>
        <p:grpSpPr>
          <a:xfrm>
            <a:off x="3175000" y="1603375"/>
            <a:ext cx="3176588" cy="1423988"/>
            <a:chOff x="336491" y="1712889"/>
            <a:chExt cx="4381559" cy="1424007"/>
          </a:xfrm>
        </p:grpSpPr>
        <p:pic>
          <p:nvPicPr>
            <p:cNvPr id="544" name="Google Shape;544;p34" descr="http://www.clker.com/cliparts/Z/4/t/8/X/i/callout-bg-m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336491" y="1712889"/>
              <a:ext cx="4381559" cy="14240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5" name="Google Shape;545;p34"/>
            <p:cNvSpPr txBox="1"/>
            <p:nvPr/>
          </p:nvSpPr>
          <p:spPr>
            <a:xfrm>
              <a:off x="1139778" y="1931967"/>
              <a:ext cx="2921039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Money</a:t>
              </a:r>
              <a:endPara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6" name="Google Shape;546;p34"/>
          <p:cNvGrpSpPr/>
          <p:nvPr/>
        </p:nvGrpSpPr>
        <p:grpSpPr>
          <a:xfrm>
            <a:off x="2116138" y="3063875"/>
            <a:ext cx="4381500" cy="1606550"/>
            <a:chOff x="592082" y="2735253"/>
            <a:chExt cx="4381559" cy="1606572"/>
          </a:xfrm>
        </p:grpSpPr>
        <p:pic>
          <p:nvPicPr>
            <p:cNvPr id="547" name="Google Shape;547;p34" descr="http://www.clker.com/cliparts/Z/4/t/8/X/i/callout-bg-m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592082" y="2735253"/>
              <a:ext cx="4381559" cy="16065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8" name="Google Shape;548;p34"/>
            <p:cNvSpPr txBox="1"/>
            <p:nvPr/>
          </p:nvSpPr>
          <p:spPr>
            <a:xfrm>
              <a:off x="1395370" y="3061485"/>
              <a:ext cx="2921039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Job Satisfaction</a:t>
              </a:r>
              <a:endPara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9" name="Google Shape;549;p34"/>
          <p:cNvGrpSpPr/>
          <p:nvPr/>
        </p:nvGrpSpPr>
        <p:grpSpPr>
          <a:xfrm>
            <a:off x="2012951" y="4779964"/>
            <a:ext cx="4740275" cy="1423987"/>
            <a:chOff x="488890" y="5035572"/>
            <a:chExt cx="4740343" cy="1424007"/>
          </a:xfrm>
        </p:grpSpPr>
        <p:pic>
          <p:nvPicPr>
            <p:cNvPr id="550" name="Google Shape;550;p34" descr="http://www.clker.com/cliparts/Z/4/t/8/X/i/callout-bg-m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0800000">
              <a:off x="488890" y="5035572"/>
              <a:ext cx="4740343" cy="14240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1" name="Google Shape;551;p34"/>
            <p:cNvSpPr txBox="1"/>
            <p:nvPr/>
          </p:nvSpPr>
          <p:spPr>
            <a:xfrm>
              <a:off x="1212804" y="5690421"/>
              <a:ext cx="3498900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Thoughtful Job Design</a:t>
              </a:r>
              <a:endPara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2" name="Google Shape;552;p34"/>
          <p:cNvGrpSpPr/>
          <p:nvPr/>
        </p:nvGrpSpPr>
        <p:grpSpPr>
          <a:xfrm>
            <a:off x="6789738" y="1858964"/>
            <a:ext cx="2921000" cy="1241425"/>
            <a:chOff x="5265747" y="1858941"/>
            <a:chExt cx="2628936" cy="1241442"/>
          </a:xfrm>
        </p:grpSpPr>
        <p:pic>
          <p:nvPicPr>
            <p:cNvPr id="553" name="Google Shape;553;p34" descr="http://www.clker.com/cliparts/Z/4/t/8/X/i/callout-bg-md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265747" y="1858941"/>
              <a:ext cx="2628936" cy="12414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4" name="Google Shape;554;p34"/>
            <p:cNvSpPr txBox="1"/>
            <p:nvPr/>
          </p:nvSpPr>
          <p:spPr>
            <a:xfrm>
              <a:off x="5594364" y="2041506"/>
              <a:ext cx="1898675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Leadership</a:t>
              </a:r>
              <a:endPara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55" name="Google Shape;555;p34" descr="http://mystarjob.com/archives/2013/1/19/mystarjob_careerguide/006_Pic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27889" y="4086225"/>
            <a:ext cx="2600325" cy="1862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D3C"/>
              </a:buClr>
              <a:buSzPts val="3600"/>
              <a:buFont typeface="Calibri"/>
              <a:buNone/>
            </a:pPr>
            <a:r>
              <a:rPr lang="en-US"/>
              <a:t>5. Personal Selection &amp; Management</a:t>
            </a:r>
            <a:endParaRPr/>
          </a:p>
        </p:txBody>
      </p:sp>
      <p:sp>
        <p:nvSpPr>
          <p:cNvPr id="561" name="Google Shape;561;p3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746425"/>
              </a:buClr>
              <a:buSzPts val="3200"/>
              <a:buFont typeface="Calibri"/>
              <a:buChar char="•"/>
            </a:pPr>
            <a:r>
              <a:rPr lang="en-US"/>
              <a:t>People may be motivated by money, but they are motivated by other things as well – e.g. Job satisfaction.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746425"/>
              </a:buClr>
              <a:buSzPts val="3200"/>
              <a:buNone/>
            </a:pP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746425"/>
              </a:buClr>
              <a:buSzPts val="3200"/>
              <a:buFont typeface="Calibri"/>
              <a:buChar char="•"/>
            </a:pPr>
            <a:r>
              <a:rPr lang="en-US"/>
              <a:t>Thoughtful job design can increase </a:t>
            </a:r>
            <a:r>
              <a:rPr lang="en-US">
                <a:solidFill>
                  <a:srgbClr val="FF0000"/>
                </a:solidFill>
              </a:rPr>
              <a:t>staff motivation</a:t>
            </a:r>
            <a:r>
              <a:rPr lang="en-US"/>
              <a:t>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746425"/>
              </a:buClr>
              <a:buSzPts val="3200"/>
              <a:buNone/>
            </a:pP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Char char="•"/>
            </a:pPr>
            <a:r>
              <a:rPr lang="en-US">
                <a:solidFill>
                  <a:srgbClr val="FF0000"/>
                </a:solidFill>
              </a:rPr>
              <a:t>Different styles of leadership</a:t>
            </a:r>
            <a:r>
              <a:rPr lang="en-US"/>
              <a:t> are needed in different situations </a:t>
            </a:r>
            <a:endParaRPr/>
          </a:p>
        </p:txBody>
      </p:sp>
      <p:sp>
        <p:nvSpPr>
          <p:cNvPr id="562" name="Google Shape;562;p3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 Personal Selection &amp; Management:</a:t>
            </a:r>
            <a:br>
              <a:rPr lang="en-US" dirty="0"/>
            </a:br>
            <a:r>
              <a:rPr lang="en-US" dirty="0"/>
              <a:t>Maslow’s Motivation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890" y="1678420"/>
            <a:ext cx="8562110" cy="50430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6231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3600"/>
              <a:buFont typeface="Calibri"/>
              <a:buNone/>
            </a:pPr>
            <a:r>
              <a:rPr lang="en-US"/>
              <a:t>5. Personal Selection &amp; Management</a:t>
            </a:r>
            <a:endParaRPr/>
          </a:p>
        </p:txBody>
      </p:sp>
      <p:sp>
        <p:nvSpPr>
          <p:cNvPr id="595" name="Google Shape;595;p3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pic>
        <p:nvPicPr>
          <p:cNvPr id="596" name="Google Shape;596;p37" descr="http://www.gcsepod.co.uk/blog/wp-content/uploads/2009/12/group-work-rama-migue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5500" y="2114550"/>
            <a:ext cx="2738438" cy="2738438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37"/>
          <p:cNvSpPr/>
          <p:nvPr/>
        </p:nvSpPr>
        <p:spPr>
          <a:xfrm>
            <a:off x="3175001" y="4884739"/>
            <a:ext cx="5965825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Factors that influence Group Working </a:t>
            </a:r>
            <a:endParaRPr sz="25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3600"/>
              <a:buFont typeface="Calibri"/>
              <a:buNone/>
            </a:pPr>
            <a:r>
              <a:rPr lang="en-US"/>
              <a:t>5. Personal Selection &amp; Management</a:t>
            </a:r>
            <a:endParaRPr/>
          </a:p>
        </p:txBody>
      </p:sp>
      <p:sp>
        <p:nvSpPr>
          <p:cNvPr id="610" name="Google Shape;610;p3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pic>
        <p:nvPicPr>
          <p:cNvPr id="611" name="Google Shape;611;p39" descr="http://www.aplithelp.com/wp-content/uploads/2015/03/grou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9496" y="1916832"/>
            <a:ext cx="4443126" cy="2776954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39"/>
          <p:cNvSpPr/>
          <p:nvPr/>
        </p:nvSpPr>
        <p:spPr>
          <a:xfrm>
            <a:off x="1706587" y="4437112"/>
            <a:ext cx="43428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Factors that influence Group Working 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613" name="Google Shape;613;p39"/>
          <p:cNvGrpSpPr/>
          <p:nvPr/>
        </p:nvGrpSpPr>
        <p:grpSpPr>
          <a:xfrm>
            <a:off x="6142821" y="1519654"/>
            <a:ext cx="3481571" cy="577849"/>
            <a:chOff x="2753104" y="406796"/>
            <a:chExt cx="3116348" cy="577849"/>
          </a:xfrm>
        </p:grpSpPr>
        <p:sp>
          <p:nvSpPr>
            <p:cNvPr id="614" name="Google Shape;614;p39"/>
            <p:cNvSpPr/>
            <p:nvPr/>
          </p:nvSpPr>
          <p:spPr>
            <a:xfrm>
              <a:off x="2753104" y="406796"/>
              <a:ext cx="3116348" cy="577849"/>
            </a:xfrm>
            <a:prstGeom prst="roundRect">
              <a:avLst>
                <a:gd name="adj" fmla="val 16667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889B7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2781312" y="435004"/>
              <a:ext cx="3059932" cy="5214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i. Group Composition</a:t>
              </a:r>
              <a:endParaRPr sz="25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6" name="Google Shape;616;p39"/>
          <p:cNvSpPr/>
          <p:nvPr/>
        </p:nvSpPr>
        <p:spPr>
          <a:xfrm>
            <a:off x="6149537" y="2408294"/>
            <a:ext cx="3699894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there the right balance skills, experience and personalities in the team?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7" name="Google Shape;617;p39"/>
          <p:cNvGrpSpPr/>
          <p:nvPr/>
        </p:nvGrpSpPr>
        <p:grpSpPr>
          <a:xfrm>
            <a:off x="6096000" y="3555728"/>
            <a:ext cx="2921000" cy="1241425"/>
            <a:chOff x="5265747" y="1858941"/>
            <a:chExt cx="2628936" cy="1241442"/>
          </a:xfrm>
        </p:grpSpPr>
        <p:pic>
          <p:nvPicPr>
            <p:cNvPr id="618" name="Google Shape;618;p39" descr="http://www.clker.com/cliparts/Z/4/t/8/X/i/callout-bg-md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265747" y="1858941"/>
              <a:ext cx="2628936" cy="12414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9" name="Google Shape;619;p39"/>
            <p:cNvSpPr txBox="1"/>
            <p:nvPr/>
          </p:nvSpPr>
          <p:spPr>
            <a:xfrm>
              <a:off x="5594364" y="2109778"/>
              <a:ext cx="1898675" cy="4001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Task-oriented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0" name="Google Shape;620;p39"/>
          <p:cNvGrpSpPr/>
          <p:nvPr/>
        </p:nvGrpSpPr>
        <p:grpSpPr>
          <a:xfrm>
            <a:off x="6960096" y="4635848"/>
            <a:ext cx="3230402" cy="1241425"/>
            <a:chOff x="5265747" y="1858941"/>
            <a:chExt cx="2907402" cy="1241442"/>
          </a:xfrm>
        </p:grpSpPr>
        <p:pic>
          <p:nvPicPr>
            <p:cNvPr id="621" name="Google Shape;621;p39" descr="http://www.clker.com/cliparts/Z/4/t/8/X/i/callout-bg-md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265747" y="1858941"/>
              <a:ext cx="2907402" cy="12414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2" name="Google Shape;622;p39"/>
            <p:cNvSpPr txBox="1"/>
            <p:nvPr/>
          </p:nvSpPr>
          <p:spPr>
            <a:xfrm>
              <a:off x="5594364" y="2109778"/>
              <a:ext cx="2167935" cy="4001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Interaction-oriented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3" name="Google Shape;623;p39"/>
          <p:cNvGrpSpPr/>
          <p:nvPr/>
        </p:nvGrpSpPr>
        <p:grpSpPr>
          <a:xfrm>
            <a:off x="4154523" y="4901805"/>
            <a:ext cx="2921000" cy="1241425"/>
            <a:chOff x="5265747" y="1858941"/>
            <a:chExt cx="2628936" cy="1241442"/>
          </a:xfrm>
        </p:grpSpPr>
        <p:pic>
          <p:nvPicPr>
            <p:cNvPr id="624" name="Google Shape;624;p39" descr="http://www.clker.com/cliparts/Z/4/t/8/X/i/callout-bg-md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10800000" flipH="1">
              <a:off x="5265747" y="1858941"/>
              <a:ext cx="2628936" cy="12414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5" name="Google Shape;625;p39"/>
            <p:cNvSpPr txBox="1"/>
            <p:nvPr/>
          </p:nvSpPr>
          <p:spPr>
            <a:xfrm>
              <a:off x="5594364" y="2437210"/>
              <a:ext cx="1898675" cy="4001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Self-oriented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4000"/>
              <a:buFont typeface="Calibri"/>
              <a:buNone/>
            </a:pPr>
            <a:r>
              <a:rPr lang="en-US"/>
              <a:t>TASKS OF SOFTWARE PROJECT MANAGEMENT </a:t>
            </a:r>
            <a:endParaRPr/>
          </a:p>
        </p:txBody>
      </p:sp>
      <p:sp>
        <p:nvSpPr>
          <p:cNvPr id="236" name="Google Shape;236;p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pSp>
        <p:nvGrpSpPr>
          <p:cNvPr id="237" name="Google Shape;237;p3"/>
          <p:cNvGrpSpPr/>
          <p:nvPr/>
        </p:nvGrpSpPr>
        <p:grpSpPr>
          <a:xfrm>
            <a:off x="9120336" y="4869160"/>
            <a:ext cx="1218643" cy="1697543"/>
            <a:chOff x="5123427" y="2586247"/>
            <a:chExt cx="3113140" cy="3966952"/>
          </a:xfrm>
        </p:grpSpPr>
        <p:sp>
          <p:nvSpPr>
            <p:cNvPr id="238" name="Google Shape;238;p3"/>
            <p:cNvSpPr/>
            <p:nvPr/>
          </p:nvSpPr>
          <p:spPr>
            <a:xfrm>
              <a:off x="5123427" y="2633869"/>
              <a:ext cx="1201172" cy="3890755"/>
            </a:xfrm>
            <a:custGeom>
              <a:avLst/>
              <a:gdLst/>
              <a:ahLst/>
              <a:cxnLst/>
              <a:rect l="l" t="t" r="r" b="b"/>
              <a:pathLst>
                <a:path w="276" h="894" extrusionOk="0">
                  <a:moveTo>
                    <a:pt x="276" y="216"/>
                  </a:moveTo>
                  <a:lnTo>
                    <a:pt x="276" y="216"/>
                  </a:lnTo>
                  <a:lnTo>
                    <a:pt x="272" y="264"/>
                  </a:lnTo>
                  <a:lnTo>
                    <a:pt x="272" y="264"/>
                  </a:lnTo>
                  <a:lnTo>
                    <a:pt x="256" y="324"/>
                  </a:lnTo>
                  <a:lnTo>
                    <a:pt x="256" y="324"/>
                  </a:lnTo>
                  <a:lnTo>
                    <a:pt x="252" y="346"/>
                  </a:lnTo>
                  <a:lnTo>
                    <a:pt x="252" y="382"/>
                  </a:lnTo>
                  <a:lnTo>
                    <a:pt x="252" y="382"/>
                  </a:lnTo>
                  <a:lnTo>
                    <a:pt x="252" y="406"/>
                  </a:lnTo>
                  <a:lnTo>
                    <a:pt x="252" y="426"/>
                  </a:lnTo>
                  <a:lnTo>
                    <a:pt x="248" y="446"/>
                  </a:lnTo>
                  <a:lnTo>
                    <a:pt x="248" y="446"/>
                  </a:lnTo>
                  <a:lnTo>
                    <a:pt x="254" y="478"/>
                  </a:lnTo>
                  <a:lnTo>
                    <a:pt x="254" y="478"/>
                  </a:lnTo>
                  <a:lnTo>
                    <a:pt x="256" y="506"/>
                  </a:lnTo>
                  <a:lnTo>
                    <a:pt x="254" y="530"/>
                  </a:lnTo>
                  <a:lnTo>
                    <a:pt x="254" y="530"/>
                  </a:lnTo>
                  <a:lnTo>
                    <a:pt x="240" y="584"/>
                  </a:lnTo>
                  <a:lnTo>
                    <a:pt x="240" y="584"/>
                  </a:lnTo>
                  <a:lnTo>
                    <a:pt x="234" y="606"/>
                  </a:lnTo>
                  <a:lnTo>
                    <a:pt x="224" y="658"/>
                  </a:lnTo>
                  <a:lnTo>
                    <a:pt x="224" y="658"/>
                  </a:lnTo>
                  <a:lnTo>
                    <a:pt x="208" y="746"/>
                  </a:lnTo>
                  <a:lnTo>
                    <a:pt x="208" y="746"/>
                  </a:lnTo>
                  <a:lnTo>
                    <a:pt x="206" y="772"/>
                  </a:lnTo>
                  <a:lnTo>
                    <a:pt x="206" y="814"/>
                  </a:lnTo>
                  <a:lnTo>
                    <a:pt x="196" y="822"/>
                  </a:lnTo>
                  <a:lnTo>
                    <a:pt x="196" y="822"/>
                  </a:lnTo>
                  <a:lnTo>
                    <a:pt x="198" y="830"/>
                  </a:lnTo>
                  <a:lnTo>
                    <a:pt x="200" y="836"/>
                  </a:lnTo>
                  <a:lnTo>
                    <a:pt x="200" y="836"/>
                  </a:lnTo>
                  <a:lnTo>
                    <a:pt x="208" y="844"/>
                  </a:lnTo>
                  <a:lnTo>
                    <a:pt x="218" y="852"/>
                  </a:lnTo>
                  <a:lnTo>
                    <a:pt x="218" y="852"/>
                  </a:lnTo>
                  <a:lnTo>
                    <a:pt x="240" y="860"/>
                  </a:lnTo>
                  <a:lnTo>
                    <a:pt x="240" y="860"/>
                  </a:lnTo>
                  <a:lnTo>
                    <a:pt x="242" y="868"/>
                  </a:lnTo>
                  <a:lnTo>
                    <a:pt x="240" y="876"/>
                  </a:lnTo>
                  <a:lnTo>
                    <a:pt x="240" y="876"/>
                  </a:lnTo>
                  <a:lnTo>
                    <a:pt x="238" y="880"/>
                  </a:lnTo>
                  <a:lnTo>
                    <a:pt x="234" y="882"/>
                  </a:lnTo>
                  <a:lnTo>
                    <a:pt x="220" y="886"/>
                  </a:lnTo>
                  <a:lnTo>
                    <a:pt x="220" y="886"/>
                  </a:lnTo>
                  <a:lnTo>
                    <a:pt x="212" y="888"/>
                  </a:lnTo>
                  <a:lnTo>
                    <a:pt x="204" y="886"/>
                  </a:lnTo>
                  <a:lnTo>
                    <a:pt x="204" y="886"/>
                  </a:lnTo>
                  <a:lnTo>
                    <a:pt x="194" y="882"/>
                  </a:lnTo>
                  <a:lnTo>
                    <a:pt x="184" y="880"/>
                  </a:lnTo>
                  <a:lnTo>
                    <a:pt x="184" y="880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52" y="870"/>
                  </a:lnTo>
                  <a:lnTo>
                    <a:pt x="152" y="884"/>
                  </a:lnTo>
                  <a:lnTo>
                    <a:pt x="148" y="894"/>
                  </a:lnTo>
                  <a:lnTo>
                    <a:pt x="148" y="894"/>
                  </a:lnTo>
                  <a:lnTo>
                    <a:pt x="120" y="894"/>
                  </a:lnTo>
                  <a:lnTo>
                    <a:pt x="120" y="894"/>
                  </a:lnTo>
                  <a:lnTo>
                    <a:pt x="108" y="892"/>
                  </a:lnTo>
                  <a:lnTo>
                    <a:pt x="92" y="886"/>
                  </a:lnTo>
                  <a:lnTo>
                    <a:pt x="92" y="886"/>
                  </a:lnTo>
                  <a:lnTo>
                    <a:pt x="88" y="884"/>
                  </a:lnTo>
                  <a:lnTo>
                    <a:pt x="86" y="880"/>
                  </a:lnTo>
                  <a:lnTo>
                    <a:pt x="84" y="874"/>
                  </a:lnTo>
                  <a:lnTo>
                    <a:pt x="84" y="866"/>
                  </a:lnTo>
                  <a:lnTo>
                    <a:pt x="84" y="852"/>
                  </a:lnTo>
                  <a:lnTo>
                    <a:pt x="84" y="852"/>
                  </a:lnTo>
                  <a:lnTo>
                    <a:pt x="74" y="848"/>
                  </a:lnTo>
                  <a:lnTo>
                    <a:pt x="70" y="842"/>
                  </a:lnTo>
                  <a:lnTo>
                    <a:pt x="70" y="842"/>
                  </a:lnTo>
                  <a:lnTo>
                    <a:pt x="72" y="838"/>
                  </a:lnTo>
                  <a:lnTo>
                    <a:pt x="72" y="814"/>
                  </a:lnTo>
                  <a:lnTo>
                    <a:pt x="72" y="814"/>
                  </a:lnTo>
                  <a:lnTo>
                    <a:pt x="60" y="766"/>
                  </a:lnTo>
                  <a:lnTo>
                    <a:pt x="60" y="766"/>
                  </a:lnTo>
                  <a:lnTo>
                    <a:pt x="56" y="754"/>
                  </a:lnTo>
                  <a:lnTo>
                    <a:pt x="54" y="738"/>
                  </a:lnTo>
                  <a:lnTo>
                    <a:pt x="52" y="694"/>
                  </a:lnTo>
                  <a:lnTo>
                    <a:pt x="52" y="694"/>
                  </a:lnTo>
                  <a:lnTo>
                    <a:pt x="50" y="626"/>
                  </a:lnTo>
                  <a:lnTo>
                    <a:pt x="50" y="626"/>
                  </a:lnTo>
                  <a:lnTo>
                    <a:pt x="50" y="538"/>
                  </a:lnTo>
                  <a:lnTo>
                    <a:pt x="50" y="538"/>
                  </a:lnTo>
                  <a:lnTo>
                    <a:pt x="50" y="500"/>
                  </a:lnTo>
                  <a:lnTo>
                    <a:pt x="56" y="448"/>
                  </a:lnTo>
                  <a:lnTo>
                    <a:pt x="56" y="448"/>
                  </a:lnTo>
                  <a:lnTo>
                    <a:pt x="42" y="432"/>
                  </a:lnTo>
                  <a:lnTo>
                    <a:pt x="42" y="432"/>
                  </a:lnTo>
                  <a:lnTo>
                    <a:pt x="38" y="424"/>
                  </a:lnTo>
                  <a:lnTo>
                    <a:pt x="36" y="422"/>
                  </a:lnTo>
                  <a:lnTo>
                    <a:pt x="38" y="418"/>
                  </a:lnTo>
                  <a:lnTo>
                    <a:pt x="38" y="418"/>
                  </a:lnTo>
                  <a:lnTo>
                    <a:pt x="42" y="414"/>
                  </a:lnTo>
                  <a:lnTo>
                    <a:pt x="42" y="414"/>
                  </a:lnTo>
                  <a:lnTo>
                    <a:pt x="40" y="410"/>
                  </a:lnTo>
                  <a:lnTo>
                    <a:pt x="36" y="406"/>
                  </a:lnTo>
                  <a:lnTo>
                    <a:pt x="36" y="406"/>
                  </a:lnTo>
                  <a:lnTo>
                    <a:pt x="24" y="392"/>
                  </a:lnTo>
                  <a:lnTo>
                    <a:pt x="24" y="392"/>
                  </a:lnTo>
                  <a:lnTo>
                    <a:pt x="18" y="382"/>
                  </a:lnTo>
                  <a:lnTo>
                    <a:pt x="12" y="366"/>
                  </a:lnTo>
                  <a:lnTo>
                    <a:pt x="12" y="366"/>
                  </a:lnTo>
                  <a:lnTo>
                    <a:pt x="12" y="350"/>
                  </a:lnTo>
                  <a:lnTo>
                    <a:pt x="12" y="350"/>
                  </a:lnTo>
                  <a:lnTo>
                    <a:pt x="4" y="338"/>
                  </a:lnTo>
                  <a:lnTo>
                    <a:pt x="0" y="322"/>
                  </a:lnTo>
                  <a:lnTo>
                    <a:pt x="4" y="272"/>
                  </a:lnTo>
                  <a:lnTo>
                    <a:pt x="4" y="272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30" y="186"/>
                  </a:lnTo>
                  <a:lnTo>
                    <a:pt x="40" y="168"/>
                  </a:lnTo>
                  <a:lnTo>
                    <a:pt x="52" y="154"/>
                  </a:lnTo>
                  <a:lnTo>
                    <a:pt x="66" y="142"/>
                  </a:lnTo>
                  <a:lnTo>
                    <a:pt x="66" y="142"/>
                  </a:lnTo>
                  <a:lnTo>
                    <a:pt x="86" y="138"/>
                  </a:lnTo>
                  <a:lnTo>
                    <a:pt x="114" y="128"/>
                  </a:lnTo>
                  <a:lnTo>
                    <a:pt x="114" y="128"/>
                  </a:lnTo>
                  <a:lnTo>
                    <a:pt x="120" y="126"/>
                  </a:lnTo>
                  <a:lnTo>
                    <a:pt x="128" y="126"/>
                  </a:lnTo>
                  <a:lnTo>
                    <a:pt x="134" y="126"/>
                  </a:lnTo>
                  <a:lnTo>
                    <a:pt x="142" y="128"/>
                  </a:lnTo>
                  <a:lnTo>
                    <a:pt x="142" y="128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52" y="100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46" y="82"/>
                  </a:lnTo>
                  <a:lnTo>
                    <a:pt x="146" y="72"/>
                  </a:lnTo>
                  <a:lnTo>
                    <a:pt x="148" y="64"/>
                  </a:lnTo>
                  <a:lnTo>
                    <a:pt x="148" y="64"/>
                  </a:lnTo>
                  <a:lnTo>
                    <a:pt x="152" y="60"/>
                  </a:lnTo>
                  <a:lnTo>
                    <a:pt x="152" y="60"/>
                  </a:lnTo>
                  <a:lnTo>
                    <a:pt x="146" y="50"/>
                  </a:lnTo>
                  <a:lnTo>
                    <a:pt x="144" y="42"/>
                  </a:lnTo>
                  <a:lnTo>
                    <a:pt x="144" y="42"/>
                  </a:lnTo>
                  <a:lnTo>
                    <a:pt x="144" y="38"/>
                  </a:lnTo>
                  <a:lnTo>
                    <a:pt x="146" y="34"/>
                  </a:lnTo>
                  <a:lnTo>
                    <a:pt x="152" y="26"/>
                  </a:lnTo>
                  <a:lnTo>
                    <a:pt x="152" y="26"/>
                  </a:lnTo>
                  <a:lnTo>
                    <a:pt x="168" y="8"/>
                  </a:lnTo>
                  <a:lnTo>
                    <a:pt x="168" y="8"/>
                  </a:lnTo>
                  <a:lnTo>
                    <a:pt x="178" y="4"/>
                  </a:lnTo>
                  <a:lnTo>
                    <a:pt x="186" y="4"/>
                  </a:lnTo>
                  <a:lnTo>
                    <a:pt x="186" y="4"/>
                  </a:lnTo>
                  <a:lnTo>
                    <a:pt x="190" y="4"/>
                  </a:lnTo>
                  <a:lnTo>
                    <a:pt x="192" y="2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20" y="6"/>
                  </a:lnTo>
                  <a:lnTo>
                    <a:pt x="220" y="6"/>
                  </a:lnTo>
                  <a:lnTo>
                    <a:pt x="226" y="8"/>
                  </a:lnTo>
                  <a:lnTo>
                    <a:pt x="232" y="16"/>
                  </a:lnTo>
                  <a:lnTo>
                    <a:pt x="240" y="26"/>
                  </a:lnTo>
                  <a:lnTo>
                    <a:pt x="248" y="38"/>
                  </a:lnTo>
                  <a:lnTo>
                    <a:pt x="248" y="38"/>
                  </a:lnTo>
                  <a:lnTo>
                    <a:pt x="250" y="48"/>
                  </a:lnTo>
                  <a:lnTo>
                    <a:pt x="252" y="56"/>
                  </a:lnTo>
                  <a:lnTo>
                    <a:pt x="250" y="64"/>
                  </a:lnTo>
                  <a:lnTo>
                    <a:pt x="244" y="68"/>
                  </a:lnTo>
                  <a:lnTo>
                    <a:pt x="244" y="68"/>
                  </a:lnTo>
                  <a:lnTo>
                    <a:pt x="240" y="70"/>
                  </a:lnTo>
                  <a:lnTo>
                    <a:pt x="238" y="72"/>
                  </a:lnTo>
                  <a:lnTo>
                    <a:pt x="232" y="88"/>
                  </a:lnTo>
                  <a:lnTo>
                    <a:pt x="232" y="88"/>
                  </a:lnTo>
                  <a:lnTo>
                    <a:pt x="232" y="98"/>
                  </a:lnTo>
                  <a:lnTo>
                    <a:pt x="230" y="110"/>
                  </a:lnTo>
                  <a:lnTo>
                    <a:pt x="214" y="128"/>
                  </a:lnTo>
                  <a:lnTo>
                    <a:pt x="214" y="128"/>
                  </a:lnTo>
                  <a:lnTo>
                    <a:pt x="208" y="140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72" y="192"/>
                  </a:lnTo>
                  <a:lnTo>
                    <a:pt x="272" y="192"/>
                  </a:lnTo>
                  <a:lnTo>
                    <a:pt x="276" y="216"/>
                  </a:lnTo>
                  <a:lnTo>
                    <a:pt x="276" y="216"/>
                  </a:lnTo>
                  <a:close/>
                </a:path>
              </a:pathLst>
            </a:custGeom>
            <a:solidFill>
              <a:srgbClr val="EBE2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705599" y="2586247"/>
              <a:ext cx="1096722" cy="3890753"/>
            </a:xfrm>
            <a:custGeom>
              <a:avLst/>
              <a:gdLst/>
              <a:ahLst/>
              <a:cxnLst/>
              <a:rect l="l" t="t" r="r" b="b"/>
              <a:pathLst>
                <a:path w="252" h="894" extrusionOk="0">
                  <a:moveTo>
                    <a:pt x="252" y="262"/>
                  </a:moveTo>
                  <a:lnTo>
                    <a:pt x="252" y="262"/>
                  </a:lnTo>
                  <a:lnTo>
                    <a:pt x="252" y="290"/>
                  </a:lnTo>
                  <a:lnTo>
                    <a:pt x="250" y="310"/>
                  </a:lnTo>
                  <a:lnTo>
                    <a:pt x="250" y="310"/>
                  </a:lnTo>
                  <a:lnTo>
                    <a:pt x="236" y="342"/>
                  </a:lnTo>
                  <a:lnTo>
                    <a:pt x="236" y="342"/>
                  </a:lnTo>
                  <a:lnTo>
                    <a:pt x="228" y="360"/>
                  </a:lnTo>
                  <a:lnTo>
                    <a:pt x="230" y="392"/>
                  </a:lnTo>
                  <a:lnTo>
                    <a:pt x="230" y="392"/>
                  </a:lnTo>
                  <a:lnTo>
                    <a:pt x="232" y="444"/>
                  </a:lnTo>
                  <a:lnTo>
                    <a:pt x="232" y="444"/>
                  </a:lnTo>
                  <a:lnTo>
                    <a:pt x="234" y="456"/>
                  </a:lnTo>
                  <a:lnTo>
                    <a:pt x="238" y="478"/>
                  </a:lnTo>
                  <a:lnTo>
                    <a:pt x="232" y="484"/>
                  </a:lnTo>
                  <a:lnTo>
                    <a:pt x="222" y="490"/>
                  </a:lnTo>
                  <a:lnTo>
                    <a:pt x="222" y="490"/>
                  </a:lnTo>
                  <a:lnTo>
                    <a:pt x="216" y="588"/>
                  </a:lnTo>
                  <a:lnTo>
                    <a:pt x="216" y="588"/>
                  </a:lnTo>
                  <a:lnTo>
                    <a:pt x="212" y="646"/>
                  </a:lnTo>
                  <a:lnTo>
                    <a:pt x="212" y="646"/>
                  </a:lnTo>
                  <a:lnTo>
                    <a:pt x="218" y="694"/>
                  </a:lnTo>
                  <a:lnTo>
                    <a:pt x="220" y="722"/>
                  </a:lnTo>
                  <a:lnTo>
                    <a:pt x="220" y="722"/>
                  </a:lnTo>
                  <a:lnTo>
                    <a:pt x="222" y="770"/>
                  </a:lnTo>
                  <a:lnTo>
                    <a:pt x="222" y="794"/>
                  </a:lnTo>
                  <a:lnTo>
                    <a:pt x="222" y="794"/>
                  </a:lnTo>
                  <a:lnTo>
                    <a:pt x="224" y="828"/>
                  </a:lnTo>
                  <a:lnTo>
                    <a:pt x="212" y="836"/>
                  </a:lnTo>
                  <a:lnTo>
                    <a:pt x="212" y="836"/>
                  </a:lnTo>
                  <a:lnTo>
                    <a:pt x="220" y="856"/>
                  </a:lnTo>
                  <a:lnTo>
                    <a:pt x="220" y="856"/>
                  </a:lnTo>
                  <a:lnTo>
                    <a:pt x="222" y="866"/>
                  </a:lnTo>
                  <a:lnTo>
                    <a:pt x="222" y="884"/>
                  </a:lnTo>
                  <a:lnTo>
                    <a:pt x="222" y="884"/>
                  </a:lnTo>
                  <a:lnTo>
                    <a:pt x="220" y="888"/>
                  </a:lnTo>
                  <a:lnTo>
                    <a:pt x="218" y="892"/>
                  </a:lnTo>
                  <a:lnTo>
                    <a:pt x="214" y="892"/>
                  </a:lnTo>
                  <a:lnTo>
                    <a:pt x="208" y="894"/>
                  </a:lnTo>
                  <a:lnTo>
                    <a:pt x="208" y="894"/>
                  </a:lnTo>
                  <a:lnTo>
                    <a:pt x="196" y="892"/>
                  </a:lnTo>
                  <a:lnTo>
                    <a:pt x="182" y="890"/>
                  </a:lnTo>
                  <a:lnTo>
                    <a:pt x="182" y="890"/>
                  </a:lnTo>
                  <a:lnTo>
                    <a:pt x="176" y="876"/>
                  </a:lnTo>
                  <a:lnTo>
                    <a:pt x="176" y="850"/>
                  </a:lnTo>
                  <a:lnTo>
                    <a:pt x="176" y="850"/>
                  </a:lnTo>
                  <a:lnTo>
                    <a:pt x="174" y="836"/>
                  </a:lnTo>
                  <a:lnTo>
                    <a:pt x="158" y="828"/>
                  </a:lnTo>
                  <a:lnTo>
                    <a:pt x="158" y="746"/>
                  </a:lnTo>
                  <a:lnTo>
                    <a:pt x="158" y="746"/>
                  </a:lnTo>
                  <a:lnTo>
                    <a:pt x="154" y="728"/>
                  </a:lnTo>
                  <a:lnTo>
                    <a:pt x="154" y="728"/>
                  </a:lnTo>
                  <a:lnTo>
                    <a:pt x="150" y="706"/>
                  </a:lnTo>
                  <a:lnTo>
                    <a:pt x="150" y="706"/>
                  </a:lnTo>
                  <a:lnTo>
                    <a:pt x="146" y="648"/>
                  </a:lnTo>
                  <a:lnTo>
                    <a:pt x="134" y="586"/>
                  </a:lnTo>
                  <a:lnTo>
                    <a:pt x="120" y="540"/>
                  </a:lnTo>
                  <a:lnTo>
                    <a:pt x="108" y="652"/>
                  </a:lnTo>
                  <a:lnTo>
                    <a:pt x="108" y="652"/>
                  </a:lnTo>
                  <a:lnTo>
                    <a:pt x="108" y="686"/>
                  </a:lnTo>
                  <a:lnTo>
                    <a:pt x="108" y="686"/>
                  </a:lnTo>
                  <a:lnTo>
                    <a:pt x="106" y="768"/>
                  </a:lnTo>
                  <a:lnTo>
                    <a:pt x="108" y="820"/>
                  </a:lnTo>
                  <a:lnTo>
                    <a:pt x="100" y="830"/>
                  </a:lnTo>
                  <a:lnTo>
                    <a:pt x="100" y="860"/>
                  </a:lnTo>
                  <a:lnTo>
                    <a:pt x="80" y="866"/>
                  </a:lnTo>
                  <a:lnTo>
                    <a:pt x="70" y="86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42" y="884"/>
                  </a:lnTo>
                  <a:lnTo>
                    <a:pt x="42" y="884"/>
                  </a:lnTo>
                  <a:lnTo>
                    <a:pt x="22" y="884"/>
                  </a:lnTo>
                  <a:lnTo>
                    <a:pt x="16" y="882"/>
                  </a:lnTo>
                  <a:lnTo>
                    <a:pt x="12" y="878"/>
                  </a:lnTo>
                  <a:lnTo>
                    <a:pt x="12" y="878"/>
                  </a:lnTo>
                  <a:lnTo>
                    <a:pt x="10" y="874"/>
                  </a:lnTo>
                  <a:lnTo>
                    <a:pt x="12" y="868"/>
                  </a:lnTo>
                  <a:lnTo>
                    <a:pt x="26" y="862"/>
                  </a:lnTo>
                  <a:lnTo>
                    <a:pt x="52" y="824"/>
                  </a:lnTo>
                  <a:lnTo>
                    <a:pt x="50" y="810"/>
                  </a:lnTo>
                  <a:lnTo>
                    <a:pt x="50" y="810"/>
                  </a:lnTo>
                  <a:lnTo>
                    <a:pt x="48" y="792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8" y="754"/>
                  </a:lnTo>
                  <a:lnTo>
                    <a:pt x="48" y="754"/>
                  </a:lnTo>
                  <a:lnTo>
                    <a:pt x="52" y="734"/>
                  </a:lnTo>
                  <a:lnTo>
                    <a:pt x="52" y="734"/>
                  </a:lnTo>
                  <a:lnTo>
                    <a:pt x="48" y="712"/>
                  </a:lnTo>
                  <a:lnTo>
                    <a:pt x="48" y="712"/>
                  </a:lnTo>
                  <a:lnTo>
                    <a:pt x="48" y="684"/>
                  </a:lnTo>
                  <a:lnTo>
                    <a:pt x="48" y="684"/>
                  </a:lnTo>
                  <a:lnTo>
                    <a:pt x="52" y="628"/>
                  </a:lnTo>
                  <a:lnTo>
                    <a:pt x="52" y="628"/>
                  </a:lnTo>
                  <a:lnTo>
                    <a:pt x="48" y="614"/>
                  </a:lnTo>
                  <a:lnTo>
                    <a:pt x="46" y="598"/>
                  </a:lnTo>
                  <a:lnTo>
                    <a:pt x="46" y="598"/>
                  </a:lnTo>
                  <a:lnTo>
                    <a:pt x="40" y="484"/>
                  </a:lnTo>
                  <a:lnTo>
                    <a:pt x="22" y="478"/>
                  </a:lnTo>
                  <a:lnTo>
                    <a:pt x="28" y="372"/>
                  </a:lnTo>
                  <a:lnTo>
                    <a:pt x="22" y="358"/>
                  </a:lnTo>
                  <a:lnTo>
                    <a:pt x="22" y="358"/>
                  </a:lnTo>
                  <a:lnTo>
                    <a:pt x="8" y="312"/>
                  </a:lnTo>
                  <a:lnTo>
                    <a:pt x="8" y="312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54"/>
                  </a:lnTo>
                  <a:lnTo>
                    <a:pt x="4" y="244"/>
                  </a:lnTo>
                  <a:lnTo>
                    <a:pt x="8" y="236"/>
                  </a:lnTo>
                  <a:lnTo>
                    <a:pt x="8" y="236"/>
                  </a:lnTo>
                  <a:lnTo>
                    <a:pt x="18" y="198"/>
                  </a:lnTo>
                  <a:lnTo>
                    <a:pt x="18" y="198"/>
                  </a:lnTo>
                  <a:lnTo>
                    <a:pt x="22" y="166"/>
                  </a:lnTo>
                  <a:lnTo>
                    <a:pt x="22" y="166"/>
                  </a:lnTo>
                  <a:lnTo>
                    <a:pt x="26" y="162"/>
                  </a:lnTo>
                  <a:lnTo>
                    <a:pt x="34" y="152"/>
                  </a:lnTo>
                  <a:lnTo>
                    <a:pt x="34" y="152"/>
                  </a:lnTo>
                  <a:lnTo>
                    <a:pt x="40" y="148"/>
                  </a:lnTo>
                  <a:lnTo>
                    <a:pt x="46" y="146"/>
                  </a:lnTo>
                  <a:lnTo>
                    <a:pt x="68" y="142"/>
                  </a:lnTo>
                  <a:lnTo>
                    <a:pt x="68" y="142"/>
                  </a:lnTo>
                  <a:lnTo>
                    <a:pt x="80" y="138"/>
                  </a:lnTo>
                  <a:lnTo>
                    <a:pt x="100" y="124"/>
                  </a:lnTo>
                  <a:lnTo>
                    <a:pt x="104" y="110"/>
                  </a:lnTo>
                  <a:lnTo>
                    <a:pt x="104" y="110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0" y="78"/>
                  </a:lnTo>
                  <a:lnTo>
                    <a:pt x="100" y="78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4" y="48"/>
                  </a:lnTo>
                  <a:lnTo>
                    <a:pt x="94" y="42"/>
                  </a:lnTo>
                  <a:lnTo>
                    <a:pt x="100" y="24"/>
                  </a:lnTo>
                  <a:lnTo>
                    <a:pt x="106" y="12"/>
                  </a:lnTo>
                  <a:lnTo>
                    <a:pt x="106" y="12"/>
                  </a:lnTo>
                  <a:lnTo>
                    <a:pt x="122" y="4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6" y="0"/>
                  </a:lnTo>
                  <a:lnTo>
                    <a:pt x="156" y="4"/>
                  </a:lnTo>
                  <a:lnTo>
                    <a:pt x="164" y="8"/>
                  </a:lnTo>
                  <a:lnTo>
                    <a:pt x="172" y="14"/>
                  </a:lnTo>
                  <a:lnTo>
                    <a:pt x="172" y="14"/>
                  </a:lnTo>
                  <a:lnTo>
                    <a:pt x="176" y="18"/>
                  </a:lnTo>
                  <a:lnTo>
                    <a:pt x="178" y="22"/>
                  </a:lnTo>
                  <a:lnTo>
                    <a:pt x="178" y="26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74" y="48"/>
                  </a:lnTo>
                  <a:lnTo>
                    <a:pt x="174" y="48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68" y="98"/>
                  </a:lnTo>
                  <a:lnTo>
                    <a:pt x="166" y="110"/>
                  </a:lnTo>
                  <a:lnTo>
                    <a:pt x="166" y="110"/>
                  </a:lnTo>
                  <a:lnTo>
                    <a:pt x="174" y="122"/>
                  </a:lnTo>
                  <a:lnTo>
                    <a:pt x="178" y="126"/>
                  </a:lnTo>
                  <a:lnTo>
                    <a:pt x="182" y="128"/>
                  </a:lnTo>
                  <a:lnTo>
                    <a:pt x="182" y="128"/>
                  </a:lnTo>
                  <a:lnTo>
                    <a:pt x="196" y="138"/>
                  </a:lnTo>
                  <a:lnTo>
                    <a:pt x="216" y="148"/>
                  </a:lnTo>
                  <a:lnTo>
                    <a:pt x="216" y="148"/>
                  </a:lnTo>
                  <a:lnTo>
                    <a:pt x="224" y="154"/>
                  </a:lnTo>
                  <a:lnTo>
                    <a:pt x="244" y="166"/>
                  </a:lnTo>
                  <a:lnTo>
                    <a:pt x="252" y="216"/>
                  </a:lnTo>
                  <a:lnTo>
                    <a:pt x="252" y="262"/>
                  </a:lnTo>
                  <a:close/>
                </a:path>
              </a:pathLst>
            </a:custGeom>
            <a:solidFill>
              <a:srgbClr val="C3CFB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5966634" y="2908500"/>
              <a:ext cx="1541046" cy="3644699"/>
            </a:xfrm>
            <a:custGeom>
              <a:avLst/>
              <a:gdLst/>
              <a:ahLst/>
              <a:cxnLst/>
              <a:rect l="l" t="t" r="r" b="b"/>
              <a:pathLst>
                <a:path w="378" h="894" extrusionOk="0">
                  <a:moveTo>
                    <a:pt x="46" y="44"/>
                  </a:moveTo>
                  <a:lnTo>
                    <a:pt x="46" y="44"/>
                  </a:lnTo>
                  <a:lnTo>
                    <a:pt x="60" y="20"/>
                  </a:lnTo>
                  <a:lnTo>
                    <a:pt x="60" y="20"/>
                  </a:lnTo>
                  <a:lnTo>
                    <a:pt x="64" y="14"/>
                  </a:lnTo>
                  <a:lnTo>
                    <a:pt x="70" y="8"/>
                  </a:lnTo>
                  <a:lnTo>
                    <a:pt x="78" y="4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2" y="2"/>
                  </a:lnTo>
                  <a:lnTo>
                    <a:pt x="116" y="6"/>
                  </a:lnTo>
                  <a:lnTo>
                    <a:pt x="126" y="10"/>
                  </a:lnTo>
                  <a:lnTo>
                    <a:pt x="136" y="18"/>
                  </a:lnTo>
                  <a:lnTo>
                    <a:pt x="144" y="26"/>
                  </a:lnTo>
                  <a:lnTo>
                    <a:pt x="148" y="34"/>
                  </a:lnTo>
                  <a:lnTo>
                    <a:pt x="152" y="46"/>
                  </a:lnTo>
                  <a:lnTo>
                    <a:pt x="152" y="58"/>
                  </a:lnTo>
                  <a:lnTo>
                    <a:pt x="152" y="58"/>
                  </a:lnTo>
                  <a:lnTo>
                    <a:pt x="152" y="66"/>
                  </a:lnTo>
                  <a:lnTo>
                    <a:pt x="150" y="72"/>
                  </a:lnTo>
                  <a:lnTo>
                    <a:pt x="146" y="76"/>
                  </a:lnTo>
                  <a:lnTo>
                    <a:pt x="142" y="80"/>
                  </a:lnTo>
                  <a:lnTo>
                    <a:pt x="142" y="80"/>
                  </a:lnTo>
                  <a:lnTo>
                    <a:pt x="132" y="88"/>
                  </a:lnTo>
                  <a:lnTo>
                    <a:pt x="132" y="88"/>
                  </a:lnTo>
                  <a:lnTo>
                    <a:pt x="134" y="92"/>
                  </a:lnTo>
                  <a:lnTo>
                    <a:pt x="134" y="92"/>
                  </a:lnTo>
                  <a:lnTo>
                    <a:pt x="130" y="100"/>
                  </a:lnTo>
                  <a:lnTo>
                    <a:pt x="124" y="108"/>
                  </a:lnTo>
                  <a:lnTo>
                    <a:pt x="114" y="120"/>
                  </a:lnTo>
                  <a:lnTo>
                    <a:pt x="100" y="130"/>
                  </a:lnTo>
                  <a:lnTo>
                    <a:pt x="100" y="136"/>
                  </a:lnTo>
                  <a:lnTo>
                    <a:pt x="100" y="136"/>
                  </a:lnTo>
                  <a:lnTo>
                    <a:pt x="100" y="140"/>
                  </a:lnTo>
                  <a:lnTo>
                    <a:pt x="102" y="144"/>
                  </a:lnTo>
                  <a:lnTo>
                    <a:pt x="106" y="146"/>
                  </a:lnTo>
                  <a:lnTo>
                    <a:pt x="110" y="148"/>
                  </a:lnTo>
                  <a:lnTo>
                    <a:pt x="110" y="148"/>
                  </a:lnTo>
                  <a:lnTo>
                    <a:pt x="116" y="148"/>
                  </a:lnTo>
                  <a:lnTo>
                    <a:pt x="120" y="150"/>
                  </a:lnTo>
                  <a:lnTo>
                    <a:pt x="124" y="154"/>
                  </a:lnTo>
                  <a:lnTo>
                    <a:pt x="126" y="158"/>
                  </a:lnTo>
                  <a:lnTo>
                    <a:pt x="126" y="158"/>
                  </a:lnTo>
                  <a:lnTo>
                    <a:pt x="146" y="194"/>
                  </a:lnTo>
                  <a:lnTo>
                    <a:pt x="154" y="204"/>
                  </a:lnTo>
                  <a:lnTo>
                    <a:pt x="162" y="210"/>
                  </a:lnTo>
                  <a:lnTo>
                    <a:pt x="162" y="210"/>
                  </a:lnTo>
                  <a:lnTo>
                    <a:pt x="170" y="264"/>
                  </a:lnTo>
                  <a:lnTo>
                    <a:pt x="174" y="302"/>
                  </a:lnTo>
                  <a:lnTo>
                    <a:pt x="174" y="302"/>
                  </a:lnTo>
                  <a:lnTo>
                    <a:pt x="182" y="324"/>
                  </a:lnTo>
                  <a:lnTo>
                    <a:pt x="196" y="354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86" y="528"/>
                  </a:lnTo>
                  <a:lnTo>
                    <a:pt x="304" y="556"/>
                  </a:lnTo>
                  <a:lnTo>
                    <a:pt x="316" y="578"/>
                  </a:lnTo>
                  <a:lnTo>
                    <a:pt x="316" y="578"/>
                  </a:lnTo>
                  <a:lnTo>
                    <a:pt x="320" y="596"/>
                  </a:lnTo>
                  <a:lnTo>
                    <a:pt x="320" y="618"/>
                  </a:lnTo>
                  <a:lnTo>
                    <a:pt x="320" y="618"/>
                  </a:lnTo>
                  <a:lnTo>
                    <a:pt x="318" y="648"/>
                  </a:lnTo>
                  <a:lnTo>
                    <a:pt x="314" y="696"/>
                  </a:lnTo>
                  <a:lnTo>
                    <a:pt x="314" y="696"/>
                  </a:lnTo>
                  <a:lnTo>
                    <a:pt x="312" y="740"/>
                  </a:lnTo>
                  <a:lnTo>
                    <a:pt x="312" y="772"/>
                  </a:lnTo>
                  <a:lnTo>
                    <a:pt x="312" y="784"/>
                  </a:lnTo>
                  <a:lnTo>
                    <a:pt x="314" y="784"/>
                  </a:lnTo>
                  <a:lnTo>
                    <a:pt x="314" y="784"/>
                  </a:lnTo>
                  <a:lnTo>
                    <a:pt x="316" y="796"/>
                  </a:lnTo>
                  <a:lnTo>
                    <a:pt x="318" y="806"/>
                  </a:lnTo>
                  <a:lnTo>
                    <a:pt x="318" y="806"/>
                  </a:lnTo>
                  <a:lnTo>
                    <a:pt x="326" y="822"/>
                  </a:lnTo>
                  <a:lnTo>
                    <a:pt x="338" y="836"/>
                  </a:lnTo>
                  <a:lnTo>
                    <a:pt x="354" y="844"/>
                  </a:lnTo>
                  <a:lnTo>
                    <a:pt x="372" y="850"/>
                  </a:lnTo>
                  <a:lnTo>
                    <a:pt x="372" y="850"/>
                  </a:lnTo>
                  <a:lnTo>
                    <a:pt x="376" y="852"/>
                  </a:lnTo>
                  <a:lnTo>
                    <a:pt x="378" y="856"/>
                  </a:lnTo>
                  <a:lnTo>
                    <a:pt x="378" y="856"/>
                  </a:lnTo>
                  <a:lnTo>
                    <a:pt x="376" y="866"/>
                  </a:lnTo>
                  <a:lnTo>
                    <a:pt x="370" y="872"/>
                  </a:lnTo>
                  <a:lnTo>
                    <a:pt x="358" y="874"/>
                  </a:lnTo>
                  <a:lnTo>
                    <a:pt x="344" y="876"/>
                  </a:lnTo>
                  <a:lnTo>
                    <a:pt x="344" y="876"/>
                  </a:lnTo>
                  <a:lnTo>
                    <a:pt x="312" y="872"/>
                  </a:lnTo>
                  <a:lnTo>
                    <a:pt x="312" y="872"/>
                  </a:lnTo>
                  <a:lnTo>
                    <a:pt x="280" y="870"/>
                  </a:lnTo>
                  <a:lnTo>
                    <a:pt x="280" y="870"/>
                  </a:lnTo>
                  <a:lnTo>
                    <a:pt x="268" y="870"/>
                  </a:lnTo>
                  <a:lnTo>
                    <a:pt x="260" y="868"/>
                  </a:lnTo>
                  <a:lnTo>
                    <a:pt x="254" y="864"/>
                  </a:lnTo>
                  <a:lnTo>
                    <a:pt x="252" y="858"/>
                  </a:lnTo>
                  <a:lnTo>
                    <a:pt x="252" y="858"/>
                  </a:lnTo>
                  <a:lnTo>
                    <a:pt x="250" y="852"/>
                  </a:lnTo>
                  <a:lnTo>
                    <a:pt x="248" y="838"/>
                  </a:lnTo>
                  <a:lnTo>
                    <a:pt x="248" y="838"/>
                  </a:lnTo>
                  <a:lnTo>
                    <a:pt x="250" y="828"/>
                  </a:lnTo>
                  <a:lnTo>
                    <a:pt x="254" y="818"/>
                  </a:lnTo>
                  <a:lnTo>
                    <a:pt x="254" y="818"/>
                  </a:lnTo>
                  <a:lnTo>
                    <a:pt x="260" y="804"/>
                  </a:lnTo>
                  <a:lnTo>
                    <a:pt x="260" y="804"/>
                  </a:lnTo>
                  <a:lnTo>
                    <a:pt x="260" y="766"/>
                  </a:lnTo>
                  <a:lnTo>
                    <a:pt x="260" y="766"/>
                  </a:lnTo>
                  <a:lnTo>
                    <a:pt x="262" y="702"/>
                  </a:lnTo>
                  <a:lnTo>
                    <a:pt x="262" y="702"/>
                  </a:lnTo>
                  <a:lnTo>
                    <a:pt x="264" y="640"/>
                  </a:lnTo>
                  <a:lnTo>
                    <a:pt x="264" y="640"/>
                  </a:lnTo>
                  <a:lnTo>
                    <a:pt x="262" y="624"/>
                  </a:lnTo>
                  <a:lnTo>
                    <a:pt x="258" y="610"/>
                  </a:lnTo>
                  <a:lnTo>
                    <a:pt x="258" y="610"/>
                  </a:lnTo>
                  <a:lnTo>
                    <a:pt x="254" y="606"/>
                  </a:lnTo>
                  <a:lnTo>
                    <a:pt x="246" y="606"/>
                  </a:lnTo>
                  <a:lnTo>
                    <a:pt x="246" y="606"/>
                  </a:lnTo>
                  <a:lnTo>
                    <a:pt x="232" y="608"/>
                  </a:lnTo>
                  <a:lnTo>
                    <a:pt x="232" y="608"/>
                  </a:lnTo>
                  <a:lnTo>
                    <a:pt x="136" y="628"/>
                  </a:lnTo>
                  <a:lnTo>
                    <a:pt x="136" y="628"/>
                  </a:lnTo>
                  <a:lnTo>
                    <a:pt x="130" y="648"/>
                  </a:lnTo>
                  <a:lnTo>
                    <a:pt x="126" y="672"/>
                  </a:lnTo>
                  <a:lnTo>
                    <a:pt x="124" y="702"/>
                  </a:lnTo>
                  <a:lnTo>
                    <a:pt x="124" y="736"/>
                  </a:lnTo>
                  <a:lnTo>
                    <a:pt x="124" y="736"/>
                  </a:lnTo>
                  <a:lnTo>
                    <a:pt x="124" y="790"/>
                  </a:lnTo>
                  <a:lnTo>
                    <a:pt x="124" y="790"/>
                  </a:lnTo>
                  <a:lnTo>
                    <a:pt x="126" y="806"/>
                  </a:lnTo>
                  <a:lnTo>
                    <a:pt x="130" y="818"/>
                  </a:lnTo>
                  <a:lnTo>
                    <a:pt x="134" y="830"/>
                  </a:lnTo>
                  <a:lnTo>
                    <a:pt x="140" y="840"/>
                  </a:lnTo>
                  <a:lnTo>
                    <a:pt x="140" y="840"/>
                  </a:lnTo>
                  <a:lnTo>
                    <a:pt x="152" y="860"/>
                  </a:lnTo>
                  <a:lnTo>
                    <a:pt x="162" y="880"/>
                  </a:lnTo>
                  <a:lnTo>
                    <a:pt x="162" y="880"/>
                  </a:lnTo>
                  <a:lnTo>
                    <a:pt x="160" y="886"/>
                  </a:lnTo>
                  <a:lnTo>
                    <a:pt x="154" y="892"/>
                  </a:lnTo>
                  <a:lnTo>
                    <a:pt x="144" y="894"/>
                  </a:lnTo>
                  <a:lnTo>
                    <a:pt x="132" y="894"/>
                  </a:lnTo>
                  <a:lnTo>
                    <a:pt x="132" y="894"/>
                  </a:lnTo>
                  <a:lnTo>
                    <a:pt x="116" y="894"/>
                  </a:lnTo>
                  <a:lnTo>
                    <a:pt x="102" y="892"/>
                  </a:lnTo>
                  <a:lnTo>
                    <a:pt x="90" y="888"/>
                  </a:lnTo>
                  <a:lnTo>
                    <a:pt x="80" y="882"/>
                  </a:lnTo>
                  <a:lnTo>
                    <a:pt x="80" y="882"/>
                  </a:lnTo>
                  <a:lnTo>
                    <a:pt x="76" y="880"/>
                  </a:lnTo>
                  <a:lnTo>
                    <a:pt x="74" y="876"/>
                  </a:lnTo>
                  <a:lnTo>
                    <a:pt x="72" y="872"/>
                  </a:lnTo>
                  <a:lnTo>
                    <a:pt x="70" y="868"/>
                  </a:lnTo>
                  <a:lnTo>
                    <a:pt x="70" y="868"/>
                  </a:lnTo>
                  <a:lnTo>
                    <a:pt x="74" y="848"/>
                  </a:lnTo>
                  <a:lnTo>
                    <a:pt x="74" y="848"/>
                  </a:lnTo>
                  <a:lnTo>
                    <a:pt x="76" y="830"/>
                  </a:lnTo>
                  <a:lnTo>
                    <a:pt x="76" y="830"/>
                  </a:lnTo>
                  <a:lnTo>
                    <a:pt x="72" y="776"/>
                  </a:lnTo>
                  <a:lnTo>
                    <a:pt x="72" y="776"/>
                  </a:lnTo>
                  <a:lnTo>
                    <a:pt x="68" y="722"/>
                  </a:lnTo>
                  <a:lnTo>
                    <a:pt x="68" y="722"/>
                  </a:lnTo>
                  <a:lnTo>
                    <a:pt x="70" y="676"/>
                  </a:lnTo>
                  <a:lnTo>
                    <a:pt x="74" y="632"/>
                  </a:lnTo>
                  <a:lnTo>
                    <a:pt x="74" y="632"/>
                  </a:lnTo>
                  <a:lnTo>
                    <a:pt x="66" y="632"/>
                  </a:lnTo>
                  <a:lnTo>
                    <a:pt x="60" y="628"/>
                  </a:lnTo>
                  <a:lnTo>
                    <a:pt x="56" y="622"/>
                  </a:lnTo>
                  <a:lnTo>
                    <a:pt x="56" y="614"/>
                  </a:lnTo>
                  <a:lnTo>
                    <a:pt x="56" y="614"/>
                  </a:lnTo>
                  <a:lnTo>
                    <a:pt x="58" y="594"/>
                  </a:lnTo>
                  <a:lnTo>
                    <a:pt x="58" y="594"/>
                  </a:lnTo>
                  <a:lnTo>
                    <a:pt x="60" y="572"/>
                  </a:lnTo>
                  <a:lnTo>
                    <a:pt x="60" y="572"/>
                  </a:lnTo>
                  <a:lnTo>
                    <a:pt x="58" y="528"/>
                  </a:lnTo>
                  <a:lnTo>
                    <a:pt x="58" y="528"/>
                  </a:lnTo>
                  <a:lnTo>
                    <a:pt x="58" y="484"/>
                  </a:lnTo>
                  <a:lnTo>
                    <a:pt x="58" y="484"/>
                  </a:lnTo>
                  <a:lnTo>
                    <a:pt x="46" y="462"/>
                  </a:lnTo>
                  <a:lnTo>
                    <a:pt x="24" y="418"/>
                  </a:lnTo>
                  <a:lnTo>
                    <a:pt x="24" y="418"/>
                  </a:lnTo>
                  <a:lnTo>
                    <a:pt x="6" y="374"/>
                  </a:lnTo>
                  <a:lnTo>
                    <a:pt x="0" y="356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4" y="178"/>
                  </a:lnTo>
                  <a:lnTo>
                    <a:pt x="6" y="170"/>
                  </a:lnTo>
                  <a:lnTo>
                    <a:pt x="8" y="160"/>
                  </a:lnTo>
                  <a:lnTo>
                    <a:pt x="10" y="150"/>
                  </a:lnTo>
                  <a:lnTo>
                    <a:pt x="10" y="150"/>
                  </a:lnTo>
                  <a:lnTo>
                    <a:pt x="10" y="140"/>
                  </a:lnTo>
                  <a:lnTo>
                    <a:pt x="12" y="130"/>
                  </a:lnTo>
                  <a:lnTo>
                    <a:pt x="14" y="120"/>
                  </a:lnTo>
                  <a:lnTo>
                    <a:pt x="18" y="114"/>
                  </a:lnTo>
                  <a:lnTo>
                    <a:pt x="18" y="114"/>
                  </a:lnTo>
                  <a:lnTo>
                    <a:pt x="24" y="102"/>
                  </a:lnTo>
                  <a:lnTo>
                    <a:pt x="28" y="94"/>
                  </a:lnTo>
                  <a:lnTo>
                    <a:pt x="28" y="94"/>
                  </a:lnTo>
                  <a:lnTo>
                    <a:pt x="28" y="88"/>
                  </a:lnTo>
                  <a:lnTo>
                    <a:pt x="30" y="84"/>
                  </a:lnTo>
                  <a:lnTo>
                    <a:pt x="34" y="80"/>
                  </a:lnTo>
                  <a:lnTo>
                    <a:pt x="38" y="80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2" y="58"/>
                  </a:lnTo>
                  <a:lnTo>
                    <a:pt x="44" y="50"/>
                  </a:lnTo>
                  <a:lnTo>
                    <a:pt x="46" y="44"/>
                  </a:lnTo>
                  <a:lnTo>
                    <a:pt x="46" y="44"/>
                  </a:lnTo>
                  <a:close/>
                  <a:moveTo>
                    <a:pt x="38" y="284"/>
                  </a:moveTo>
                  <a:lnTo>
                    <a:pt x="38" y="284"/>
                  </a:lnTo>
                  <a:lnTo>
                    <a:pt x="36" y="302"/>
                  </a:lnTo>
                  <a:lnTo>
                    <a:pt x="36" y="302"/>
                  </a:lnTo>
                  <a:lnTo>
                    <a:pt x="38" y="332"/>
                  </a:lnTo>
                  <a:lnTo>
                    <a:pt x="42" y="370"/>
                  </a:lnTo>
                  <a:lnTo>
                    <a:pt x="42" y="370"/>
                  </a:lnTo>
                  <a:lnTo>
                    <a:pt x="46" y="392"/>
                  </a:lnTo>
                  <a:lnTo>
                    <a:pt x="48" y="410"/>
                  </a:lnTo>
                  <a:lnTo>
                    <a:pt x="54" y="422"/>
                  </a:lnTo>
                  <a:lnTo>
                    <a:pt x="58" y="428"/>
                  </a:lnTo>
                  <a:lnTo>
                    <a:pt x="58" y="428"/>
                  </a:lnTo>
                  <a:lnTo>
                    <a:pt x="64" y="410"/>
                  </a:lnTo>
                  <a:lnTo>
                    <a:pt x="70" y="390"/>
                  </a:lnTo>
                  <a:lnTo>
                    <a:pt x="74" y="368"/>
                  </a:lnTo>
                  <a:lnTo>
                    <a:pt x="74" y="346"/>
                  </a:lnTo>
                  <a:lnTo>
                    <a:pt x="74" y="340"/>
                  </a:lnTo>
                  <a:lnTo>
                    <a:pt x="74" y="340"/>
                  </a:lnTo>
                  <a:lnTo>
                    <a:pt x="66" y="328"/>
                  </a:lnTo>
                  <a:lnTo>
                    <a:pt x="60" y="312"/>
                  </a:lnTo>
                  <a:lnTo>
                    <a:pt x="54" y="290"/>
                  </a:lnTo>
                  <a:lnTo>
                    <a:pt x="50" y="262"/>
                  </a:lnTo>
                  <a:lnTo>
                    <a:pt x="50" y="262"/>
                  </a:lnTo>
                  <a:lnTo>
                    <a:pt x="48" y="248"/>
                  </a:lnTo>
                  <a:lnTo>
                    <a:pt x="46" y="244"/>
                  </a:lnTo>
                  <a:lnTo>
                    <a:pt x="44" y="242"/>
                  </a:lnTo>
                  <a:lnTo>
                    <a:pt x="44" y="242"/>
                  </a:lnTo>
                  <a:lnTo>
                    <a:pt x="42" y="258"/>
                  </a:lnTo>
                  <a:lnTo>
                    <a:pt x="38" y="266"/>
                  </a:lnTo>
                  <a:lnTo>
                    <a:pt x="38" y="266"/>
                  </a:lnTo>
                  <a:lnTo>
                    <a:pt x="38" y="284"/>
                  </a:lnTo>
                  <a:lnTo>
                    <a:pt x="38" y="284"/>
                  </a:lnTo>
                  <a:close/>
                </a:path>
              </a:pathLst>
            </a:custGeom>
            <a:solidFill>
              <a:srgbClr val="EAEEE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7364125" y="2879927"/>
              <a:ext cx="872442" cy="3644697"/>
            </a:xfrm>
            <a:custGeom>
              <a:avLst/>
              <a:gdLst/>
              <a:ahLst/>
              <a:cxnLst/>
              <a:rect l="l" t="t" r="r" b="b"/>
              <a:pathLst>
                <a:path w="214" h="894" extrusionOk="0">
                  <a:moveTo>
                    <a:pt x="214" y="148"/>
                  </a:moveTo>
                  <a:lnTo>
                    <a:pt x="214" y="148"/>
                  </a:lnTo>
                  <a:lnTo>
                    <a:pt x="210" y="154"/>
                  </a:lnTo>
                  <a:lnTo>
                    <a:pt x="210" y="154"/>
                  </a:lnTo>
                  <a:lnTo>
                    <a:pt x="204" y="158"/>
                  </a:lnTo>
                  <a:lnTo>
                    <a:pt x="204" y="158"/>
                  </a:lnTo>
                  <a:lnTo>
                    <a:pt x="200" y="162"/>
                  </a:lnTo>
                  <a:lnTo>
                    <a:pt x="200" y="164"/>
                  </a:lnTo>
                  <a:lnTo>
                    <a:pt x="200" y="164"/>
                  </a:lnTo>
                  <a:lnTo>
                    <a:pt x="202" y="166"/>
                  </a:lnTo>
                  <a:lnTo>
                    <a:pt x="210" y="168"/>
                  </a:lnTo>
                  <a:lnTo>
                    <a:pt x="210" y="168"/>
                  </a:lnTo>
                  <a:lnTo>
                    <a:pt x="200" y="180"/>
                  </a:lnTo>
                  <a:lnTo>
                    <a:pt x="200" y="180"/>
                  </a:lnTo>
                  <a:lnTo>
                    <a:pt x="202" y="194"/>
                  </a:lnTo>
                  <a:lnTo>
                    <a:pt x="204" y="210"/>
                  </a:lnTo>
                  <a:lnTo>
                    <a:pt x="204" y="210"/>
                  </a:lnTo>
                  <a:lnTo>
                    <a:pt x="208" y="260"/>
                  </a:lnTo>
                  <a:lnTo>
                    <a:pt x="208" y="260"/>
                  </a:lnTo>
                  <a:lnTo>
                    <a:pt x="210" y="310"/>
                  </a:lnTo>
                  <a:lnTo>
                    <a:pt x="210" y="310"/>
                  </a:lnTo>
                  <a:lnTo>
                    <a:pt x="208" y="316"/>
                  </a:lnTo>
                  <a:lnTo>
                    <a:pt x="204" y="322"/>
                  </a:lnTo>
                  <a:lnTo>
                    <a:pt x="204" y="322"/>
                  </a:lnTo>
                  <a:lnTo>
                    <a:pt x="204" y="366"/>
                  </a:lnTo>
                  <a:lnTo>
                    <a:pt x="204" y="366"/>
                  </a:lnTo>
                  <a:lnTo>
                    <a:pt x="202" y="382"/>
                  </a:lnTo>
                  <a:lnTo>
                    <a:pt x="200" y="394"/>
                  </a:lnTo>
                  <a:lnTo>
                    <a:pt x="196" y="404"/>
                  </a:lnTo>
                  <a:lnTo>
                    <a:pt x="192" y="410"/>
                  </a:lnTo>
                  <a:lnTo>
                    <a:pt x="192" y="410"/>
                  </a:lnTo>
                  <a:lnTo>
                    <a:pt x="192" y="422"/>
                  </a:lnTo>
                  <a:lnTo>
                    <a:pt x="192" y="422"/>
                  </a:lnTo>
                  <a:lnTo>
                    <a:pt x="198" y="446"/>
                  </a:lnTo>
                  <a:lnTo>
                    <a:pt x="200" y="448"/>
                  </a:lnTo>
                  <a:lnTo>
                    <a:pt x="200" y="470"/>
                  </a:lnTo>
                  <a:lnTo>
                    <a:pt x="200" y="470"/>
                  </a:lnTo>
                  <a:lnTo>
                    <a:pt x="194" y="480"/>
                  </a:lnTo>
                  <a:lnTo>
                    <a:pt x="188" y="486"/>
                  </a:lnTo>
                  <a:lnTo>
                    <a:pt x="180" y="492"/>
                  </a:lnTo>
                  <a:lnTo>
                    <a:pt x="170" y="496"/>
                  </a:lnTo>
                  <a:lnTo>
                    <a:pt x="170" y="496"/>
                  </a:lnTo>
                  <a:lnTo>
                    <a:pt x="168" y="554"/>
                  </a:lnTo>
                  <a:lnTo>
                    <a:pt x="168" y="554"/>
                  </a:lnTo>
                  <a:lnTo>
                    <a:pt x="164" y="612"/>
                  </a:lnTo>
                  <a:lnTo>
                    <a:pt x="164" y="612"/>
                  </a:lnTo>
                  <a:lnTo>
                    <a:pt x="166" y="650"/>
                  </a:lnTo>
                  <a:lnTo>
                    <a:pt x="166" y="650"/>
                  </a:lnTo>
                  <a:lnTo>
                    <a:pt x="168" y="688"/>
                  </a:lnTo>
                  <a:lnTo>
                    <a:pt x="168" y="688"/>
                  </a:lnTo>
                  <a:lnTo>
                    <a:pt x="168" y="734"/>
                  </a:lnTo>
                  <a:lnTo>
                    <a:pt x="170" y="798"/>
                  </a:lnTo>
                  <a:lnTo>
                    <a:pt x="172" y="800"/>
                  </a:lnTo>
                  <a:lnTo>
                    <a:pt x="172" y="800"/>
                  </a:lnTo>
                  <a:lnTo>
                    <a:pt x="182" y="834"/>
                  </a:lnTo>
                  <a:lnTo>
                    <a:pt x="182" y="834"/>
                  </a:lnTo>
                  <a:lnTo>
                    <a:pt x="174" y="852"/>
                  </a:lnTo>
                  <a:lnTo>
                    <a:pt x="170" y="868"/>
                  </a:lnTo>
                  <a:lnTo>
                    <a:pt x="170" y="868"/>
                  </a:lnTo>
                  <a:lnTo>
                    <a:pt x="170" y="874"/>
                  </a:lnTo>
                  <a:lnTo>
                    <a:pt x="168" y="876"/>
                  </a:lnTo>
                  <a:lnTo>
                    <a:pt x="168" y="876"/>
                  </a:lnTo>
                  <a:lnTo>
                    <a:pt x="166" y="874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64" y="866"/>
                  </a:lnTo>
                  <a:lnTo>
                    <a:pt x="160" y="862"/>
                  </a:lnTo>
                  <a:lnTo>
                    <a:pt x="160" y="862"/>
                  </a:lnTo>
                  <a:lnTo>
                    <a:pt x="146" y="870"/>
                  </a:lnTo>
                  <a:lnTo>
                    <a:pt x="146" y="872"/>
                  </a:lnTo>
                  <a:lnTo>
                    <a:pt x="146" y="894"/>
                  </a:lnTo>
                  <a:lnTo>
                    <a:pt x="146" y="894"/>
                  </a:lnTo>
                  <a:lnTo>
                    <a:pt x="140" y="894"/>
                  </a:lnTo>
                  <a:lnTo>
                    <a:pt x="138" y="890"/>
                  </a:lnTo>
                  <a:lnTo>
                    <a:pt x="138" y="890"/>
                  </a:lnTo>
                  <a:lnTo>
                    <a:pt x="138" y="876"/>
                  </a:lnTo>
                  <a:lnTo>
                    <a:pt x="138" y="876"/>
                  </a:lnTo>
                  <a:lnTo>
                    <a:pt x="136" y="868"/>
                  </a:lnTo>
                  <a:lnTo>
                    <a:pt x="130" y="864"/>
                  </a:lnTo>
                  <a:lnTo>
                    <a:pt x="130" y="864"/>
                  </a:lnTo>
                  <a:lnTo>
                    <a:pt x="118" y="880"/>
                  </a:lnTo>
                  <a:lnTo>
                    <a:pt x="118" y="880"/>
                  </a:lnTo>
                  <a:lnTo>
                    <a:pt x="112" y="886"/>
                  </a:lnTo>
                  <a:lnTo>
                    <a:pt x="106" y="892"/>
                  </a:lnTo>
                  <a:lnTo>
                    <a:pt x="98" y="894"/>
                  </a:lnTo>
                  <a:lnTo>
                    <a:pt x="90" y="894"/>
                  </a:lnTo>
                  <a:lnTo>
                    <a:pt x="90" y="894"/>
                  </a:lnTo>
                  <a:lnTo>
                    <a:pt x="78" y="894"/>
                  </a:lnTo>
                  <a:lnTo>
                    <a:pt x="70" y="88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66" y="878"/>
                  </a:lnTo>
                  <a:lnTo>
                    <a:pt x="66" y="878"/>
                  </a:lnTo>
                  <a:lnTo>
                    <a:pt x="70" y="874"/>
                  </a:lnTo>
                  <a:lnTo>
                    <a:pt x="70" y="874"/>
                  </a:lnTo>
                  <a:lnTo>
                    <a:pt x="82" y="872"/>
                  </a:lnTo>
                  <a:lnTo>
                    <a:pt x="82" y="872"/>
                  </a:lnTo>
                  <a:lnTo>
                    <a:pt x="86" y="870"/>
                  </a:lnTo>
                  <a:lnTo>
                    <a:pt x="88" y="866"/>
                  </a:lnTo>
                  <a:lnTo>
                    <a:pt x="94" y="850"/>
                  </a:lnTo>
                  <a:lnTo>
                    <a:pt x="94" y="850"/>
                  </a:lnTo>
                  <a:lnTo>
                    <a:pt x="98" y="834"/>
                  </a:lnTo>
                  <a:lnTo>
                    <a:pt x="98" y="820"/>
                  </a:lnTo>
                  <a:lnTo>
                    <a:pt x="98" y="820"/>
                  </a:lnTo>
                  <a:lnTo>
                    <a:pt x="98" y="802"/>
                  </a:lnTo>
                  <a:lnTo>
                    <a:pt x="94" y="782"/>
                  </a:lnTo>
                  <a:lnTo>
                    <a:pt x="90" y="762"/>
                  </a:lnTo>
                  <a:lnTo>
                    <a:pt x="82" y="738"/>
                  </a:lnTo>
                  <a:lnTo>
                    <a:pt x="82" y="738"/>
                  </a:lnTo>
                  <a:lnTo>
                    <a:pt x="78" y="708"/>
                  </a:lnTo>
                  <a:lnTo>
                    <a:pt x="72" y="666"/>
                  </a:lnTo>
                  <a:lnTo>
                    <a:pt x="72" y="666"/>
                  </a:lnTo>
                  <a:lnTo>
                    <a:pt x="50" y="588"/>
                  </a:lnTo>
                  <a:lnTo>
                    <a:pt x="50" y="588"/>
                  </a:lnTo>
                  <a:lnTo>
                    <a:pt x="46" y="562"/>
                  </a:lnTo>
                  <a:lnTo>
                    <a:pt x="42" y="526"/>
                  </a:lnTo>
                  <a:lnTo>
                    <a:pt x="42" y="526"/>
                  </a:lnTo>
                  <a:lnTo>
                    <a:pt x="30" y="488"/>
                  </a:lnTo>
                  <a:lnTo>
                    <a:pt x="28" y="486"/>
                  </a:lnTo>
                  <a:lnTo>
                    <a:pt x="28" y="486"/>
                  </a:lnTo>
                  <a:lnTo>
                    <a:pt x="14" y="484"/>
                  </a:lnTo>
                  <a:lnTo>
                    <a:pt x="14" y="484"/>
                  </a:lnTo>
                  <a:lnTo>
                    <a:pt x="8" y="472"/>
                  </a:lnTo>
                  <a:lnTo>
                    <a:pt x="4" y="456"/>
                  </a:lnTo>
                  <a:lnTo>
                    <a:pt x="2" y="438"/>
                  </a:lnTo>
                  <a:lnTo>
                    <a:pt x="0" y="418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16" y="358"/>
                  </a:lnTo>
                  <a:lnTo>
                    <a:pt x="16" y="358"/>
                  </a:lnTo>
                  <a:lnTo>
                    <a:pt x="30" y="310"/>
                  </a:lnTo>
                  <a:lnTo>
                    <a:pt x="30" y="310"/>
                  </a:lnTo>
                  <a:lnTo>
                    <a:pt x="32" y="300"/>
                  </a:lnTo>
                  <a:lnTo>
                    <a:pt x="32" y="300"/>
                  </a:lnTo>
                  <a:lnTo>
                    <a:pt x="32" y="278"/>
                  </a:lnTo>
                  <a:lnTo>
                    <a:pt x="32" y="278"/>
                  </a:lnTo>
                  <a:lnTo>
                    <a:pt x="32" y="270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0" y="248"/>
                  </a:lnTo>
                  <a:lnTo>
                    <a:pt x="40" y="248"/>
                  </a:lnTo>
                  <a:lnTo>
                    <a:pt x="32" y="232"/>
                  </a:lnTo>
                  <a:lnTo>
                    <a:pt x="32" y="226"/>
                  </a:lnTo>
                  <a:lnTo>
                    <a:pt x="32" y="226"/>
                  </a:lnTo>
                  <a:lnTo>
                    <a:pt x="32" y="216"/>
                  </a:lnTo>
                  <a:lnTo>
                    <a:pt x="36" y="208"/>
                  </a:lnTo>
                  <a:lnTo>
                    <a:pt x="42" y="202"/>
                  </a:lnTo>
                  <a:lnTo>
                    <a:pt x="50" y="198"/>
                  </a:lnTo>
                  <a:lnTo>
                    <a:pt x="50" y="198"/>
                  </a:lnTo>
                  <a:lnTo>
                    <a:pt x="52" y="190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2" y="170"/>
                  </a:lnTo>
                  <a:lnTo>
                    <a:pt x="48" y="158"/>
                  </a:lnTo>
                  <a:lnTo>
                    <a:pt x="48" y="158"/>
                  </a:lnTo>
                  <a:lnTo>
                    <a:pt x="44" y="146"/>
                  </a:lnTo>
                  <a:lnTo>
                    <a:pt x="42" y="136"/>
                  </a:lnTo>
                  <a:lnTo>
                    <a:pt x="42" y="136"/>
                  </a:lnTo>
                  <a:lnTo>
                    <a:pt x="40" y="118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6" y="76"/>
                  </a:lnTo>
                  <a:lnTo>
                    <a:pt x="24" y="54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32" y="38"/>
                  </a:lnTo>
                  <a:lnTo>
                    <a:pt x="42" y="26"/>
                  </a:lnTo>
                  <a:lnTo>
                    <a:pt x="54" y="16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74" y="6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94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16" y="6"/>
                  </a:lnTo>
                  <a:lnTo>
                    <a:pt x="124" y="12"/>
                  </a:lnTo>
                  <a:lnTo>
                    <a:pt x="134" y="22"/>
                  </a:lnTo>
                  <a:lnTo>
                    <a:pt x="142" y="34"/>
                  </a:lnTo>
                  <a:lnTo>
                    <a:pt x="142" y="34"/>
                  </a:lnTo>
                  <a:lnTo>
                    <a:pt x="156" y="52"/>
                  </a:lnTo>
                  <a:lnTo>
                    <a:pt x="156" y="52"/>
                  </a:lnTo>
                  <a:lnTo>
                    <a:pt x="162" y="64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70" y="104"/>
                  </a:lnTo>
                  <a:lnTo>
                    <a:pt x="174" y="112"/>
                  </a:lnTo>
                  <a:lnTo>
                    <a:pt x="178" y="118"/>
                  </a:lnTo>
                  <a:lnTo>
                    <a:pt x="178" y="118"/>
                  </a:lnTo>
                  <a:lnTo>
                    <a:pt x="196" y="132"/>
                  </a:lnTo>
                  <a:lnTo>
                    <a:pt x="196" y="132"/>
                  </a:lnTo>
                  <a:lnTo>
                    <a:pt x="192" y="138"/>
                  </a:lnTo>
                  <a:lnTo>
                    <a:pt x="192" y="140"/>
                  </a:lnTo>
                  <a:lnTo>
                    <a:pt x="192" y="140"/>
                  </a:lnTo>
                  <a:lnTo>
                    <a:pt x="198" y="144"/>
                  </a:lnTo>
                  <a:lnTo>
                    <a:pt x="206" y="146"/>
                  </a:lnTo>
                  <a:lnTo>
                    <a:pt x="206" y="146"/>
                  </a:lnTo>
                  <a:lnTo>
                    <a:pt x="214" y="148"/>
                  </a:lnTo>
                  <a:lnTo>
                    <a:pt x="214" y="148"/>
                  </a:lnTo>
                  <a:close/>
                  <a:moveTo>
                    <a:pt x="146" y="770"/>
                  </a:moveTo>
                  <a:lnTo>
                    <a:pt x="146" y="770"/>
                  </a:lnTo>
                  <a:lnTo>
                    <a:pt x="146" y="754"/>
                  </a:lnTo>
                  <a:lnTo>
                    <a:pt x="142" y="738"/>
                  </a:lnTo>
                  <a:lnTo>
                    <a:pt x="138" y="722"/>
                  </a:lnTo>
                  <a:lnTo>
                    <a:pt x="132" y="710"/>
                  </a:lnTo>
                  <a:lnTo>
                    <a:pt x="132" y="710"/>
                  </a:lnTo>
                  <a:lnTo>
                    <a:pt x="128" y="720"/>
                  </a:lnTo>
                  <a:lnTo>
                    <a:pt x="128" y="734"/>
                  </a:lnTo>
                  <a:lnTo>
                    <a:pt x="126" y="734"/>
                  </a:lnTo>
                  <a:lnTo>
                    <a:pt x="126" y="734"/>
                  </a:lnTo>
                  <a:lnTo>
                    <a:pt x="126" y="774"/>
                  </a:lnTo>
                  <a:lnTo>
                    <a:pt x="126" y="774"/>
                  </a:lnTo>
                  <a:lnTo>
                    <a:pt x="128" y="788"/>
                  </a:lnTo>
                  <a:lnTo>
                    <a:pt x="130" y="798"/>
                  </a:lnTo>
                  <a:lnTo>
                    <a:pt x="134" y="806"/>
                  </a:lnTo>
                  <a:lnTo>
                    <a:pt x="138" y="810"/>
                  </a:lnTo>
                  <a:lnTo>
                    <a:pt x="140" y="810"/>
                  </a:lnTo>
                  <a:lnTo>
                    <a:pt x="140" y="810"/>
                  </a:lnTo>
                  <a:lnTo>
                    <a:pt x="142" y="788"/>
                  </a:lnTo>
                  <a:lnTo>
                    <a:pt x="142" y="788"/>
                  </a:lnTo>
                  <a:lnTo>
                    <a:pt x="146" y="780"/>
                  </a:lnTo>
                  <a:lnTo>
                    <a:pt x="146" y="770"/>
                  </a:lnTo>
                  <a:lnTo>
                    <a:pt x="146" y="770"/>
                  </a:lnTo>
                  <a:close/>
                  <a:moveTo>
                    <a:pt x="176" y="324"/>
                  </a:moveTo>
                  <a:lnTo>
                    <a:pt x="176" y="324"/>
                  </a:lnTo>
                  <a:lnTo>
                    <a:pt x="174" y="302"/>
                  </a:lnTo>
                  <a:lnTo>
                    <a:pt x="174" y="284"/>
                  </a:lnTo>
                  <a:lnTo>
                    <a:pt x="170" y="270"/>
                  </a:lnTo>
                  <a:lnTo>
                    <a:pt x="166" y="262"/>
                  </a:lnTo>
                  <a:lnTo>
                    <a:pt x="164" y="264"/>
                  </a:lnTo>
                  <a:lnTo>
                    <a:pt x="164" y="264"/>
                  </a:lnTo>
                  <a:lnTo>
                    <a:pt x="156" y="282"/>
                  </a:lnTo>
                  <a:lnTo>
                    <a:pt x="142" y="304"/>
                  </a:lnTo>
                  <a:lnTo>
                    <a:pt x="140" y="306"/>
                  </a:lnTo>
                  <a:lnTo>
                    <a:pt x="140" y="306"/>
                  </a:lnTo>
                  <a:lnTo>
                    <a:pt x="140" y="314"/>
                  </a:lnTo>
                  <a:lnTo>
                    <a:pt x="138" y="318"/>
                  </a:lnTo>
                  <a:lnTo>
                    <a:pt x="138" y="326"/>
                  </a:lnTo>
                  <a:lnTo>
                    <a:pt x="138" y="326"/>
                  </a:lnTo>
                  <a:lnTo>
                    <a:pt x="138" y="330"/>
                  </a:lnTo>
                  <a:lnTo>
                    <a:pt x="140" y="338"/>
                  </a:lnTo>
                  <a:lnTo>
                    <a:pt x="150" y="354"/>
                  </a:lnTo>
                  <a:lnTo>
                    <a:pt x="150" y="354"/>
                  </a:lnTo>
                  <a:lnTo>
                    <a:pt x="170" y="382"/>
                  </a:lnTo>
                  <a:lnTo>
                    <a:pt x="172" y="380"/>
                  </a:lnTo>
                  <a:lnTo>
                    <a:pt x="172" y="380"/>
                  </a:lnTo>
                  <a:lnTo>
                    <a:pt x="174" y="350"/>
                  </a:lnTo>
                  <a:lnTo>
                    <a:pt x="176" y="324"/>
                  </a:lnTo>
                  <a:lnTo>
                    <a:pt x="176" y="324"/>
                  </a:lnTo>
                  <a:close/>
                </a:path>
              </a:pathLst>
            </a:custGeom>
            <a:solidFill>
              <a:srgbClr val="F5F1D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3600"/>
              <a:buFont typeface="Calibri"/>
              <a:buNone/>
            </a:pPr>
            <a:r>
              <a:rPr lang="en-US"/>
              <a:t>5. Personal Selection &amp; Management</a:t>
            </a:r>
            <a:endParaRPr/>
          </a:p>
        </p:txBody>
      </p:sp>
      <p:sp>
        <p:nvSpPr>
          <p:cNvPr id="631" name="Google Shape;631;p4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pic>
        <p:nvPicPr>
          <p:cNvPr id="632" name="Google Shape;632;p40" descr="http://www.aplithelp.com/wp-content/uploads/2015/03/grou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9496" y="1916832"/>
            <a:ext cx="4443126" cy="2776954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Google Shape;633;p40"/>
          <p:cNvSpPr/>
          <p:nvPr/>
        </p:nvSpPr>
        <p:spPr>
          <a:xfrm>
            <a:off x="1706587" y="4437112"/>
            <a:ext cx="43428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Factors that influence Group Working 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634" name="Google Shape;634;p40"/>
          <p:cNvGrpSpPr/>
          <p:nvPr/>
        </p:nvGrpSpPr>
        <p:grpSpPr>
          <a:xfrm>
            <a:off x="6142820" y="1519654"/>
            <a:ext cx="3769604" cy="577849"/>
            <a:chOff x="2753104" y="406796"/>
            <a:chExt cx="3116348" cy="577849"/>
          </a:xfrm>
        </p:grpSpPr>
        <p:sp>
          <p:nvSpPr>
            <p:cNvPr id="635" name="Google Shape;635;p40"/>
            <p:cNvSpPr/>
            <p:nvPr/>
          </p:nvSpPr>
          <p:spPr>
            <a:xfrm>
              <a:off x="2753104" y="406796"/>
              <a:ext cx="3116348" cy="577849"/>
            </a:xfrm>
            <a:prstGeom prst="roundRect">
              <a:avLst>
                <a:gd name="adj" fmla="val 16667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889B7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2781312" y="435004"/>
              <a:ext cx="3059932" cy="5214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ii. Group Cohesiveness</a:t>
              </a:r>
              <a:endParaRPr sz="25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7" name="Google Shape;637;p40"/>
          <p:cNvSpPr/>
          <p:nvPr/>
        </p:nvSpPr>
        <p:spPr>
          <a:xfrm>
            <a:off x="6149536" y="2408293"/>
            <a:ext cx="4122928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the group think of itself as a </a:t>
            </a:r>
            <a:r>
              <a:rPr lang="en-US" sz="2000" i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rather than as a collection of individuals who are working together?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promote group cohesiveness?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3600"/>
              <a:buFont typeface="Calibri"/>
              <a:buNone/>
            </a:pPr>
            <a:r>
              <a:rPr lang="en-US"/>
              <a:t>5. Personal Selection &amp; Management</a:t>
            </a:r>
            <a:endParaRPr/>
          </a:p>
        </p:txBody>
      </p:sp>
      <p:sp>
        <p:nvSpPr>
          <p:cNvPr id="643" name="Google Shape;643;p4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pic>
        <p:nvPicPr>
          <p:cNvPr id="644" name="Google Shape;644;p41" descr="http://www.aplithelp.com/wp-content/uploads/2015/03/grou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9496" y="1916832"/>
            <a:ext cx="4443126" cy="2776954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41"/>
          <p:cNvSpPr/>
          <p:nvPr/>
        </p:nvSpPr>
        <p:spPr>
          <a:xfrm>
            <a:off x="1706587" y="4437112"/>
            <a:ext cx="43428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Factors that influence Group Working 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646" name="Google Shape;646;p41"/>
          <p:cNvGrpSpPr/>
          <p:nvPr/>
        </p:nvGrpSpPr>
        <p:grpSpPr>
          <a:xfrm>
            <a:off x="6142820" y="1519654"/>
            <a:ext cx="3769604" cy="577849"/>
            <a:chOff x="2753104" y="406796"/>
            <a:chExt cx="3116348" cy="577849"/>
          </a:xfrm>
        </p:grpSpPr>
        <p:sp>
          <p:nvSpPr>
            <p:cNvPr id="647" name="Google Shape;647;p41"/>
            <p:cNvSpPr/>
            <p:nvPr/>
          </p:nvSpPr>
          <p:spPr>
            <a:xfrm>
              <a:off x="2753104" y="406796"/>
              <a:ext cx="3116348" cy="577849"/>
            </a:xfrm>
            <a:prstGeom prst="roundRect">
              <a:avLst>
                <a:gd name="adj" fmla="val 16667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889B7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1"/>
            <p:cNvSpPr/>
            <p:nvPr/>
          </p:nvSpPr>
          <p:spPr>
            <a:xfrm>
              <a:off x="2781312" y="435004"/>
              <a:ext cx="3059932" cy="5214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ii. Group Cohesiveness</a:t>
              </a:r>
              <a:endParaRPr sz="25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9" name="Google Shape;649;p41"/>
          <p:cNvSpPr/>
          <p:nvPr/>
        </p:nvSpPr>
        <p:spPr>
          <a:xfrm>
            <a:off x="6149536" y="2408293"/>
            <a:ext cx="3834896" cy="286232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promote group cohesiveness?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Establish group identity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building activities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Members are treated as responsible &amp; trustworthy</a:t>
            </a:r>
            <a:endParaRPr sz="2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3600"/>
              <a:buFont typeface="Calibri"/>
              <a:buNone/>
            </a:pPr>
            <a:r>
              <a:rPr lang="en-US"/>
              <a:t>5. Personal Selection &amp; Management</a:t>
            </a:r>
            <a:endParaRPr/>
          </a:p>
        </p:txBody>
      </p:sp>
      <p:sp>
        <p:nvSpPr>
          <p:cNvPr id="655" name="Google Shape;655;p4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pic>
        <p:nvPicPr>
          <p:cNvPr id="656" name="Google Shape;656;p42" descr="http://www.aplithelp.com/wp-content/uploads/2015/03/grou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9496" y="1916832"/>
            <a:ext cx="4443126" cy="2776954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42"/>
          <p:cNvSpPr/>
          <p:nvPr/>
        </p:nvSpPr>
        <p:spPr>
          <a:xfrm>
            <a:off x="1706587" y="4437112"/>
            <a:ext cx="43428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Factors that influence Group Working 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658" name="Google Shape;658;p42"/>
          <p:cNvGrpSpPr/>
          <p:nvPr/>
        </p:nvGrpSpPr>
        <p:grpSpPr>
          <a:xfrm>
            <a:off x="6142820" y="1519654"/>
            <a:ext cx="3769604" cy="577849"/>
            <a:chOff x="2753104" y="406796"/>
            <a:chExt cx="3116348" cy="577849"/>
          </a:xfrm>
        </p:grpSpPr>
        <p:sp>
          <p:nvSpPr>
            <p:cNvPr id="659" name="Google Shape;659;p42"/>
            <p:cNvSpPr/>
            <p:nvPr/>
          </p:nvSpPr>
          <p:spPr>
            <a:xfrm>
              <a:off x="2753104" y="406796"/>
              <a:ext cx="3116348" cy="577849"/>
            </a:xfrm>
            <a:prstGeom prst="roundRect">
              <a:avLst>
                <a:gd name="adj" fmla="val 16667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889B7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2"/>
            <p:cNvSpPr/>
            <p:nvPr/>
          </p:nvSpPr>
          <p:spPr>
            <a:xfrm>
              <a:off x="2781312" y="435004"/>
              <a:ext cx="3059932" cy="5214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iii. Group Communication</a:t>
              </a:r>
              <a:endParaRPr sz="25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1" name="Google Shape;661;p42"/>
          <p:cNvSpPr/>
          <p:nvPr/>
        </p:nvSpPr>
        <p:spPr>
          <a:xfrm>
            <a:off x="6149536" y="2408294"/>
            <a:ext cx="383489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the members of the group </a:t>
            </a:r>
            <a:r>
              <a:rPr lang="en-US" sz="2400" i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communicate effectively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each other?</a:t>
            </a:r>
            <a:endParaRPr/>
          </a:p>
        </p:txBody>
      </p:sp>
      <p:sp>
        <p:nvSpPr>
          <p:cNvPr id="662" name="Google Shape;662;p42"/>
          <p:cNvSpPr/>
          <p:nvPr/>
        </p:nvSpPr>
        <p:spPr>
          <a:xfrm>
            <a:off x="3647729" y="5517232"/>
            <a:ext cx="6487410" cy="86796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improve group communication</a:t>
            </a:r>
            <a:r>
              <a:rPr lang="en-US" sz="2200" b="1">
                <a:solidFill>
                  <a:srgbClr val="746425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1">
              <a:solidFill>
                <a:srgbClr val="7464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3" name="Google Shape;663;p42" descr="https://upload.wikimedia.org/wikipedia/commons/b/b7/Gold_question_mark_3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50445" y="5039085"/>
            <a:ext cx="730614" cy="1411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3600"/>
              <a:buFont typeface="Calibri"/>
              <a:buNone/>
            </a:pPr>
            <a:r>
              <a:rPr lang="en-US"/>
              <a:t>5. Personal Selection &amp; Management</a:t>
            </a:r>
            <a:endParaRPr/>
          </a:p>
        </p:txBody>
      </p:sp>
      <p:sp>
        <p:nvSpPr>
          <p:cNvPr id="669" name="Google Shape;669;p4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pic>
        <p:nvPicPr>
          <p:cNvPr id="670" name="Google Shape;670;p43" descr="http://www.aplithelp.com/wp-content/uploads/2015/03/grou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9496" y="1916832"/>
            <a:ext cx="4443126" cy="2776954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43"/>
          <p:cNvSpPr/>
          <p:nvPr/>
        </p:nvSpPr>
        <p:spPr>
          <a:xfrm>
            <a:off x="1706587" y="4437112"/>
            <a:ext cx="43428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Factors that influence Group Working 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672" name="Google Shape;672;p43"/>
          <p:cNvGrpSpPr/>
          <p:nvPr/>
        </p:nvGrpSpPr>
        <p:grpSpPr>
          <a:xfrm>
            <a:off x="6142820" y="1519654"/>
            <a:ext cx="3769604" cy="577849"/>
            <a:chOff x="2753104" y="406796"/>
            <a:chExt cx="3116348" cy="577849"/>
          </a:xfrm>
        </p:grpSpPr>
        <p:sp>
          <p:nvSpPr>
            <p:cNvPr id="673" name="Google Shape;673;p43"/>
            <p:cNvSpPr/>
            <p:nvPr/>
          </p:nvSpPr>
          <p:spPr>
            <a:xfrm>
              <a:off x="2753104" y="406796"/>
              <a:ext cx="3116348" cy="577849"/>
            </a:xfrm>
            <a:prstGeom prst="roundRect">
              <a:avLst>
                <a:gd name="adj" fmla="val 16667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889B7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2781312" y="435004"/>
              <a:ext cx="3059932" cy="5214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 b="1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iv. Group Organization</a:t>
              </a:r>
              <a:endParaRPr sz="25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5" name="Google Shape;675;p43"/>
          <p:cNvSpPr/>
          <p:nvPr/>
        </p:nvSpPr>
        <p:spPr>
          <a:xfrm>
            <a:off x="6149536" y="2408293"/>
            <a:ext cx="383489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team organized in such a way that everyone feels </a:t>
            </a:r>
            <a:r>
              <a:rPr lang="en-US" sz="2400" i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valued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is </a:t>
            </a:r>
            <a:r>
              <a:rPr lang="en-US" sz="2400" i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satisfied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their role in the group?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43"/>
          <p:cNvSpPr/>
          <p:nvPr/>
        </p:nvSpPr>
        <p:spPr>
          <a:xfrm>
            <a:off x="3647729" y="5517232"/>
            <a:ext cx="6487410" cy="867969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746425"/>
                </a:solidFill>
                <a:latin typeface="Calibri"/>
                <a:ea typeface="Calibri"/>
                <a:cs typeface="Calibri"/>
                <a:sym typeface="Calibri"/>
              </a:rPr>
              <a:t>Did you assign the right job to the right people?</a:t>
            </a:r>
            <a:endParaRPr sz="2400" b="1">
              <a:solidFill>
                <a:srgbClr val="7464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7" name="Google Shape;677;p43" descr="https://upload.wikimedia.org/wikipedia/commons/b/b7/Gold_question_mark_3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50445" y="5039085"/>
            <a:ext cx="730614" cy="1411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4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38163" lvl="0" indent="-538163" algn="l" rtl="0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4000"/>
              <a:buFont typeface="Calibri"/>
              <a:buNone/>
            </a:pPr>
            <a:r>
              <a:rPr lang="en-US"/>
              <a:t>6. REPORT WRITING AND PRESENTATION</a:t>
            </a:r>
            <a:endParaRPr/>
          </a:p>
        </p:txBody>
      </p:sp>
      <p:sp>
        <p:nvSpPr>
          <p:cNvPr id="684" name="Google Shape;684;p4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pic>
        <p:nvPicPr>
          <p:cNvPr id="685" name="Google Shape;685;p44" descr="http://howtomakeagreatpresentation.com/wp-content/uploads/2013/06/3D-Man-Presenting-Intro-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1213" y="1477963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3600"/>
              <a:buFont typeface="Calibri"/>
              <a:buNone/>
            </a:pPr>
            <a:r>
              <a:rPr lang="en-US"/>
              <a:t>6. Report Writing and Presentation</a:t>
            </a:r>
            <a:endParaRPr/>
          </a:p>
        </p:txBody>
      </p:sp>
      <p:sp>
        <p:nvSpPr>
          <p:cNvPr id="691" name="Google Shape;691;p4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pic>
        <p:nvPicPr>
          <p:cNvPr id="692" name="Google Shape;692;p45" descr="http://howtomakeagreatpresentation.com/wp-content/uploads/2013/06/3D-Man-Presenting-Intro-Imag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1674" y="2698740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45"/>
          <p:cNvSpPr/>
          <p:nvPr/>
        </p:nvSpPr>
        <p:spPr>
          <a:xfrm>
            <a:off x="5621338" y="2954338"/>
            <a:ext cx="3979862" cy="73025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65ADC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Reporting on the project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45"/>
          <p:cNvSpPr/>
          <p:nvPr/>
        </p:nvSpPr>
        <p:spPr>
          <a:xfrm rot="2045152">
            <a:off x="6727001" y="3857137"/>
            <a:ext cx="363106" cy="618646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3E5CA3"/>
              </a:gs>
              <a:gs pos="80000">
                <a:srgbClr val="5179D7"/>
              </a:gs>
              <a:gs pos="100000">
                <a:srgbClr val="4F79DB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45"/>
          <p:cNvSpPr/>
          <p:nvPr/>
        </p:nvSpPr>
        <p:spPr>
          <a:xfrm>
            <a:off x="5183189" y="4597400"/>
            <a:ext cx="2263775" cy="73025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65ADC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45"/>
          <p:cNvSpPr/>
          <p:nvPr/>
        </p:nvSpPr>
        <p:spPr>
          <a:xfrm rot="-2045152" flipH="1">
            <a:off x="7705886" y="3837887"/>
            <a:ext cx="329608" cy="565834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3E5CA3"/>
              </a:gs>
              <a:gs pos="80000">
                <a:srgbClr val="5179D7"/>
              </a:gs>
              <a:gs pos="100000">
                <a:srgbClr val="4F79DB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45"/>
          <p:cNvSpPr/>
          <p:nvPr/>
        </p:nvSpPr>
        <p:spPr>
          <a:xfrm>
            <a:off x="7629526" y="4560888"/>
            <a:ext cx="2555875" cy="73025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65ADC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D3C"/>
              </a:buClr>
              <a:buSzPts val="3600"/>
              <a:buFont typeface="Calibri"/>
              <a:buNone/>
            </a:pPr>
            <a:r>
              <a:rPr lang="en-US"/>
              <a:t>6. Report Writing and Presentation</a:t>
            </a:r>
            <a:endParaRPr/>
          </a:p>
        </p:txBody>
      </p:sp>
      <p:sp>
        <p:nvSpPr>
          <p:cNvPr id="703" name="Google Shape;703;p4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6425"/>
              </a:buClr>
              <a:buSzPts val="3200"/>
              <a:buChar char="•"/>
            </a:pPr>
            <a:r>
              <a:rPr lang="en-US"/>
              <a:t>Project managers are responsible for reporting on the project 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746425"/>
              </a:buClr>
              <a:buSzPts val="3200"/>
              <a:buChar char="•"/>
            </a:pPr>
            <a:r>
              <a:rPr lang="en-US"/>
              <a:t>They must write concise and  coherent documents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746425"/>
              </a:buClr>
              <a:buSzPts val="3200"/>
              <a:buChar char="•"/>
            </a:pPr>
            <a:r>
              <a:rPr lang="en-US"/>
              <a:t>Communication effectively both </a:t>
            </a:r>
            <a:r>
              <a:rPr lang="en-US">
                <a:solidFill>
                  <a:srgbClr val="FF0000"/>
                </a:solidFill>
              </a:rPr>
              <a:t>orally</a:t>
            </a:r>
            <a:r>
              <a:rPr lang="en-US"/>
              <a:t> and in </a:t>
            </a:r>
            <a:r>
              <a:rPr lang="en-US">
                <a:solidFill>
                  <a:srgbClr val="FF0000"/>
                </a:solidFill>
              </a:rPr>
              <a:t>writing</a:t>
            </a:r>
            <a:r>
              <a:rPr lang="en-US"/>
              <a:t> is an essential skill for a project manager.  </a:t>
            </a:r>
            <a:endParaRPr/>
          </a:p>
        </p:txBody>
      </p:sp>
      <p:sp>
        <p:nvSpPr>
          <p:cNvPr id="704" name="Google Shape;704;p4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4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D3C"/>
              </a:buClr>
              <a:buSzPct val="100000"/>
              <a:buFont typeface="Calibri"/>
              <a:buNone/>
            </a:pPr>
            <a:r>
              <a:rPr lang="en-US"/>
              <a:t>Can good project management guarantee project success?</a:t>
            </a:r>
            <a:endParaRPr/>
          </a:p>
        </p:txBody>
      </p:sp>
      <p:sp>
        <p:nvSpPr>
          <p:cNvPr id="710" name="Google Shape;710;p4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>
                <a:solidFill>
                  <a:schemeClr val="dk1"/>
                </a:solidFill>
              </a:rPr>
              <a:t>Good management cannot guarantee project success. However, bad management usually results in project failure. The software delivered late, costs more than originally estimated and fails to meet its requirements. </a:t>
            </a:r>
            <a:endParaRPr/>
          </a:p>
        </p:txBody>
      </p:sp>
      <p:sp>
        <p:nvSpPr>
          <p:cNvPr id="711" name="Google Shape;711;p4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pic>
        <p:nvPicPr>
          <p:cNvPr id="712" name="Google Shape;712;p47" descr="http://www.park.ac.in/wp-content/uploads/2015/04/mngm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20136" y="4168079"/>
            <a:ext cx="3178696" cy="2542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pic>
        <p:nvPicPr>
          <p:cNvPr id="718" name="Google Shape;718;p48" descr="http://commentsmeme.com/wp-content/uploads/2014/03/Management-Quotes-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1505" y="377380"/>
            <a:ext cx="8935157" cy="5956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D3C"/>
              </a:buClr>
              <a:buSzPts val="3600"/>
              <a:buFont typeface="Calibri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724" name="Google Shape;724;p49"/>
          <p:cNvSpPr txBox="1">
            <a:spLocks noGrp="1"/>
          </p:cNvSpPr>
          <p:nvPr>
            <p:ph type="body" idx="1"/>
          </p:nvPr>
        </p:nvSpPr>
        <p:spPr>
          <a:xfrm>
            <a:off x="609600" y="1206332"/>
            <a:ext cx="10814992" cy="110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46425"/>
              </a:buClr>
              <a:buSzPts val="3200"/>
              <a:buNone/>
            </a:pPr>
            <a:r>
              <a:rPr lang="en-US"/>
              <a:t>Create a Gantt Chart based on the following information.</a:t>
            </a:r>
            <a:endParaRPr/>
          </a:p>
        </p:txBody>
      </p:sp>
      <p:sp>
        <p:nvSpPr>
          <p:cNvPr id="725" name="Google Shape;725;p4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graphicFrame>
        <p:nvGraphicFramePr>
          <p:cNvPr id="726" name="Google Shape;726;p49"/>
          <p:cNvGraphicFramePr/>
          <p:nvPr/>
        </p:nvGraphicFramePr>
        <p:xfrm>
          <a:off x="695400" y="1844825"/>
          <a:ext cx="10297100" cy="4168450"/>
        </p:xfrm>
        <a:graphic>
          <a:graphicData uri="http://schemas.openxmlformats.org/drawingml/2006/table">
            <a:tbl>
              <a:tblPr firstRow="1" bandRow="1">
                <a:noFill/>
                <a:tableStyleId>{1207DCE4-699C-4737-A21A-EFFB62F6B6FD}</a:tableStyleId>
              </a:tblPr>
              <a:tblGrid>
                <a:gridCol w="257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4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4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74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Activity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Duration (month)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Predecessor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Overlap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½ 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None 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None 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B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None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2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B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¼ 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2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D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B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None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2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E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½ 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C, D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None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70C17"/>
              </a:buClr>
              <a:buSzPct val="100000"/>
              <a:buFont typeface="Calibri"/>
              <a:buNone/>
            </a:pPr>
            <a:r>
              <a:rPr lang="en-US">
                <a:solidFill>
                  <a:srgbClr val="070C17"/>
                </a:solidFill>
              </a:rPr>
              <a:t>What are the main responsibilities of an IT project manager?</a:t>
            </a:r>
            <a:r>
              <a:rPr lang="en-US"/>
              <a:t/>
            </a:r>
            <a:br>
              <a:rPr lang="en-US"/>
            </a:br>
            <a:endParaRPr/>
          </a:p>
        </p:txBody>
      </p:sp>
      <p:grpSp>
        <p:nvGrpSpPr>
          <p:cNvPr id="247" name="Google Shape;247;p4"/>
          <p:cNvGrpSpPr/>
          <p:nvPr/>
        </p:nvGrpSpPr>
        <p:grpSpPr>
          <a:xfrm>
            <a:off x="6061735" y="1772133"/>
            <a:ext cx="2324100" cy="1825625"/>
            <a:chOff x="5083182" y="1092168"/>
            <a:chExt cx="2323554" cy="1825650"/>
          </a:xfrm>
        </p:grpSpPr>
        <p:pic>
          <p:nvPicPr>
            <p:cNvPr id="248" name="Google Shape;248;p4" descr="http://www.vectors4all.net/preview/callbubble-clip-art.jp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083182" y="1092168"/>
              <a:ext cx="2323554" cy="1825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9" name="Google Shape;249;p4"/>
            <p:cNvSpPr txBox="1"/>
            <p:nvPr/>
          </p:nvSpPr>
          <p:spPr>
            <a:xfrm>
              <a:off x="5375286" y="1418400"/>
              <a:ext cx="178913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Planning</a:t>
              </a:r>
              <a:endPara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" name="Google Shape;250;p4"/>
          <p:cNvGrpSpPr/>
          <p:nvPr/>
        </p:nvGrpSpPr>
        <p:grpSpPr>
          <a:xfrm>
            <a:off x="6716713" y="4159251"/>
            <a:ext cx="2324100" cy="1825625"/>
            <a:chOff x="5192721" y="4159260"/>
            <a:chExt cx="2323554" cy="1825650"/>
          </a:xfrm>
        </p:grpSpPr>
        <p:pic>
          <p:nvPicPr>
            <p:cNvPr id="251" name="Google Shape;251;p4" descr="http://www.vectors4all.net/preview/callbubble-clip-art.jp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0800000" flipH="1">
              <a:off x="5192721" y="4159260"/>
              <a:ext cx="2323554" cy="1825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2" name="Google Shape;252;p4"/>
            <p:cNvSpPr txBox="1"/>
            <p:nvPr/>
          </p:nvSpPr>
          <p:spPr>
            <a:xfrm>
              <a:off x="5484825" y="5142726"/>
              <a:ext cx="178913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Scheduling</a:t>
              </a:r>
              <a:endPara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" name="Google Shape;253;p4"/>
          <p:cNvGrpSpPr/>
          <p:nvPr/>
        </p:nvGrpSpPr>
        <p:grpSpPr>
          <a:xfrm>
            <a:off x="3287688" y="1757831"/>
            <a:ext cx="2324100" cy="1825625"/>
            <a:chOff x="1322343" y="1420785"/>
            <a:chExt cx="2323554" cy="1825650"/>
          </a:xfrm>
        </p:grpSpPr>
        <p:pic>
          <p:nvPicPr>
            <p:cNvPr id="254" name="Google Shape;254;p4" descr="http://www.vectors4all.net/preview/callbubble-clip-art.jp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flipH="1">
              <a:off x="1322343" y="1420785"/>
              <a:ext cx="2323554" cy="1825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Google Shape;255;p4"/>
            <p:cNvSpPr txBox="1"/>
            <p:nvPr/>
          </p:nvSpPr>
          <p:spPr>
            <a:xfrm>
              <a:off x="1614447" y="1747017"/>
              <a:ext cx="1789137" cy="4770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Supervise</a:t>
              </a:r>
              <a:endPara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4"/>
          <p:cNvGrpSpPr/>
          <p:nvPr/>
        </p:nvGrpSpPr>
        <p:grpSpPr>
          <a:xfrm>
            <a:off x="2895600" y="4122739"/>
            <a:ext cx="2324100" cy="1825625"/>
            <a:chOff x="1372134" y="4122747"/>
            <a:chExt cx="2323554" cy="1825650"/>
          </a:xfrm>
        </p:grpSpPr>
        <p:pic>
          <p:nvPicPr>
            <p:cNvPr id="257" name="Google Shape;257;p4" descr="http://www.vectors4all.net/preview/callbubble-clip-art.jp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0800000">
              <a:off x="1372134" y="4122747"/>
              <a:ext cx="2323554" cy="1825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4"/>
            <p:cNvSpPr txBox="1"/>
            <p:nvPr/>
          </p:nvSpPr>
          <p:spPr>
            <a:xfrm>
              <a:off x="1664238" y="4977084"/>
              <a:ext cx="1789137" cy="861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Monitor progress</a:t>
              </a:r>
              <a:endPara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9" name="Google Shape;259;p4" descr="http://www.wmschlosser.com/images/wms/uploads/ClipArt_7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27600" y="2954338"/>
            <a:ext cx="17526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"/>
          <p:cNvSpPr txBox="1"/>
          <p:nvPr/>
        </p:nvSpPr>
        <p:spPr>
          <a:xfrm>
            <a:off x="4927600" y="4597401"/>
            <a:ext cx="1716088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Manager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5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graphicFrame>
        <p:nvGraphicFramePr>
          <p:cNvPr id="732" name="Google Shape;732;p50"/>
          <p:cNvGraphicFramePr/>
          <p:nvPr/>
        </p:nvGraphicFramePr>
        <p:xfrm>
          <a:off x="1991544" y="1124744"/>
          <a:ext cx="8484050" cy="4464525"/>
        </p:xfrm>
        <a:graphic>
          <a:graphicData uri="http://schemas.openxmlformats.org/drawingml/2006/table">
            <a:tbl>
              <a:tblPr>
                <a:noFill/>
                <a:tableStyleId>{41CDE019-5333-4FEF-B4AD-BF60B90130C4}</a:tableStyleId>
              </a:tblPr>
              <a:tblGrid>
                <a:gridCol w="78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6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6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6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6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36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757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July</a:t>
                      </a:r>
                      <a:endParaRPr sz="1800" b="1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675" marR="90675" marT="45325" marB="453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August</a:t>
                      </a:r>
                      <a:endParaRPr sz="1800" b="1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675" marR="90675" marT="45325" marB="453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Sept</a:t>
                      </a:r>
                      <a:endParaRPr sz="1800" b="1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675" marR="90675" marT="45325" marB="453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Oct</a:t>
                      </a:r>
                      <a:endParaRPr sz="1800" b="1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675" marR="90675" marT="45325" marB="453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 ID</a:t>
                      </a:r>
                      <a:endParaRPr sz="1400" b="1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Duration</a:t>
                      </a:r>
                      <a:endParaRPr sz="1400" b="1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1400" b="1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sz="1400" b="1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671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1400" b="1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b="1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sz="1400" b="1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b="1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endParaRPr sz="1400" b="1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b="1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endParaRPr sz="1400" b="1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1/2</a:t>
                      </a:r>
                      <a:endParaRPr sz="1400" b="1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 anchor="b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000" marR="68000" marT="9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33" name="Google Shape;733;p50"/>
          <p:cNvSpPr txBox="1"/>
          <p:nvPr/>
        </p:nvSpPr>
        <p:spPr>
          <a:xfrm>
            <a:off x="1919536" y="5589241"/>
            <a:ext cx="10814992" cy="567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AE9638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AE9638"/>
                </a:solidFill>
                <a:latin typeface="Calibri"/>
                <a:ea typeface="Calibri"/>
                <a:cs typeface="Calibri"/>
                <a:sym typeface="Calibri"/>
              </a:rPr>
              <a:t>Assume the project starts in July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70C17"/>
              </a:buClr>
              <a:buSzPct val="100000"/>
              <a:buFont typeface="Calibri"/>
              <a:buNone/>
            </a:pPr>
            <a:r>
              <a:rPr lang="en-US">
                <a:solidFill>
                  <a:srgbClr val="070C17"/>
                </a:solidFill>
              </a:rPr>
              <a:t>What are the main responsibilities of an IT project manager?</a:t>
            </a:r>
            <a:r>
              <a:rPr lang="en-US"/>
              <a:t/>
            </a:r>
            <a:br>
              <a:rPr lang="en-US"/>
            </a:br>
            <a:endParaRPr/>
          </a:p>
        </p:txBody>
      </p:sp>
      <p:sp>
        <p:nvSpPr>
          <p:cNvPr id="268" name="Google Shape;268;p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746425"/>
              </a:buClr>
              <a:buSzPts val="3200"/>
              <a:buFont typeface="Calibri"/>
              <a:buChar char="•"/>
            </a:pPr>
            <a:r>
              <a:rPr lang="en-US"/>
              <a:t>Software managers are responsible for </a:t>
            </a:r>
            <a:r>
              <a:rPr lang="en-US">
                <a:solidFill>
                  <a:srgbClr val="FF0000"/>
                </a:solidFill>
              </a:rPr>
              <a:t>planning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scheduling</a:t>
            </a:r>
            <a:r>
              <a:rPr lang="en-US"/>
              <a:t> project development.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746425"/>
              </a:buClr>
              <a:buSzPts val="3200"/>
              <a:buFont typeface="Calibri"/>
              <a:buChar char="•"/>
            </a:pPr>
            <a:r>
              <a:rPr lang="en-US"/>
              <a:t>They </a:t>
            </a:r>
            <a:r>
              <a:rPr lang="en-US">
                <a:solidFill>
                  <a:srgbClr val="FF0000"/>
                </a:solidFill>
              </a:rPr>
              <a:t>supervise</a:t>
            </a:r>
            <a:r>
              <a:rPr lang="en-US"/>
              <a:t> the work to ensure that it is carried out to the required </a:t>
            </a:r>
            <a:r>
              <a:rPr lang="en-US">
                <a:solidFill>
                  <a:srgbClr val="FF0000"/>
                </a:solidFill>
              </a:rPr>
              <a:t>standards</a:t>
            </a:r>
            <a:r>
              <a:rPr lang="en-US"/>
              <a:t>.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746425"/>
              </a:buClr>
              <a:buSzPts val="3200"/>
              <a:buFont typeface="Calibri"/>
              <a:buChar char="•"/>
            </a:pPr>
            <a:r>
              <a:rPr lang="en-US"/>
              <a:t>They </a:t>
            </a:r>
            <a:r>
              <a:rPr lang="en-US">
                <a:solidFill>
                  <a:srgbClr val="FF0000"/>
                </a:solidFill>
              </a:rPr>
              <a:t>monitor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progress</a:t>
            </a:r>
            <a:r>
              <a:rPr lang="en-US"/>
              <a:t> to check that the development is on time and within budget. </a:t>
            </a:r>
            <a:endParaRPr/>
          </a:p>
        </p:txBody>
      </p:sp>
      <p:sp>
        <p:nvSpPr>
          <p:cNvPr id="269" name="Google Shape;269;p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pSp>
        <p:nvGrpSpPr>
          <p:cNvPr id="270" name="Google Shape;270;p5"/>
          <p:cNvGrpSpPr/>
          <p:nvPr/>
        </p:nvGrpSpPr>
        <p:grpSpPr>
          <a:xfrm>
            <a:off x="9120336" y="4869160"/>
            <a:ext cx="1218643" cy="1697543"/>
            <a:chOff x="5123427" y="2586247"/>
            <a:chExt cx="3113140" cy="3966952"/>
          </a:xfrm>
        </p:grpSpPr>
        <p:sp>
          <p:nvSpPr>
            <p:cNvPr id="271" name="Google Shape;271;p5"/>
            <p:cNvSpPr/>
            <p:nvPr/>
          </p:nvSpPr>
          <p:spPr>
            <a:xfrm>
              <a:off x="5123427" y="2633869"/>
              <a:ext cx="1201172" cy="3890755"/>
            </a:xfrm>
            <a:custGeom>
              <a:avLst/>
              <a:gdLst/>
              <a:ahLst/>
              <a:cxnLst/>
              <a:rect l="l" t="t" r="r" b="b"/>
              <a:pathLst>
                <a:path w="276" h="894" extrusionOk="0">
                  <a:moveTo>
                    <a:pt x="276" y="216"/>
                  </a:moveTo>
                  <a:lnTo>
                    <a:pt x="276" y="216"/>
                  </a:lnTo>
                  <a:lnTo>
                    <a:pt x="272" y="264"/>
                  </a:lnTo>
                  <a:lnTo>
                    <a:pt x="272" y="264"/>
                  </a:lnTo>
                  <a:lnTo>
                    <a:pt x="256" y="324"/>
                  </a:lnTo>
                  <a:lnTo>
                    <a:pt x="256" y="324"/>
                  </a:lnTo>
                  <a:lnTo>
                    <a:pt x="252" y="346"/>
                  </a:lnTo>
                  <a:lnTo>
                    <a:pt x="252" y="382"/>
                  </a:lnTo>
                  <a:lnTo>
                    <a:pt x="252" y="382"/>
                  </a:lnTo>
                  <a:lnTo>
                    <a:pt x="252" y="406"/>
                  </a:lnTo>
                  <a:lnTo>
                    <a:pt x="252" y="426"/>
                  </a:lnTo>
                  <a:lnTo>
                    <a:pt x="248" y="446"/>
                  </a:lnTo>
                  <a:lnTo>
                    <a:pt x="248" y="446"/>
                  </a:lnTo>
                  <a:lnTo>
                    <a:pt x="254" y="478"/>
                  </a:lnTo>
                  <a:lnTo>
                    <a:pt x="254" y="478"/>
                  </a:lnTo>
                  <a:lnTo>
                    <a:pt x="256" y="506"/>
                  </a:lnTo>
                  <a:lnTo>
                    <a:pt x="254" y="530"/>
                  </a:lnTo>
                  <a:lnTo>
                    <a:pt x="254" y="530"/>
                  </a:lnTo>
                  <a:lnTo>
                    <a:pt x="240" y="584"/>
                  </a:lnTo>
                  <a:lnTo>
                    <a:pt x="240" y="584"/>
                  </a:lnTo>
                  <a:lnTo>
                    <a:pt x="234" y="606"/>
                  </a:lnTo>
                  <a:lnTo>
                    <a:pt x="224" y="658"/>
                  </a:lnTo>
                  <a:lnTo>
                    <a:pt x="224" y="658"/>
                  </a:lnTo>
                  <a:lnTo>
                    <a:pt x="208" y="746"/>
                  </a:lnTo>
                  <a:lnTo>
                    <a:pt x="208" y="746"/>
                  </a:lnTo>
                  <a:lnTo>
                    <a:pt x="206" y="772"/>
                  </a:lnTo>
                  <a:lnTo>
                    <a:pt x="206" y="814"/>
                  </a:lnTo>
                  <a:lnTo>
                    <a:pt x="196" y="822"/>
                  </a:lnTo>
                  <a:lnTo>
                    <a:pt x="196" y="822"/>
                  </a:lnTo>
                  <a:lnTo>
                    <a:pt x="198" y="830"/>
                  </a:lnTo>
                  <a:lnTo>
                    <a:pt x="200" y="836"/>
                  </a:lnTo>
                  <a:lnTo>
                    <a:pt x="200" y="836"/>
                  </a:lnTo>
                  <a:lnTo>
                    <a:pt x="208" y="844"/>
                  </a:lnTo>
                  <a:lnTo>
                    <a:pt x="218" y="852"/>
                  </a:lnTo>
                  <a:lnTo>
                    <a:pt x="218" y="852"/>
                  </a:lnTo>
                  <a:lnTo>
                    <a:pt x="240" y="860"/>
                  </a:lnTo>
                  <a:lnTo>
                    <a:pt x="240" y="860"/>
                  </a:lnTo>
                  <a:lnTo>
                    <a:pt x="242" y="868"/>
                  </a:lnTo>
                  <a:lnTo>
                    <a:pt x="240" y="876"/>
                  </a:lnTo>
                  <a:lnTo>
                    <a:pt x="240" y="876"/>
                  </a:lnTo>
                  <a:lnTo>
                    <a:pt x="238" y="880"/>
                  </a:lnTo>
                  <a:lnTo>
                    <a:pt x="234" y="882"/>
                  </a:lnTo>
                  <a:lnTo>
                    <a:pt x="220" y="886"/>
                  </a:lnTo>
                  <a:lnTo>
                    <a:pt x="220" y="886"/>
                  </a:lnTo>
                  <a:lnTo>
                    <a:pt x="212" y="888"/>
                  </a:lnTo>
                  <a:lnTo>
                    <a:pt x="204" y="886"/>
                  </a:lnTo>
                  <a:lnTo>
                    <a:pt x="204" y="886"/>
                  </a:lnTo>
                  <a:lnTo>
                    <a:pt x="194" y="882"/>
                  </a:lnTo>
                  <a:lnTo>
                    <a:pt x="184" y="880"/>
                  </a:lnTo>
                  <a:lnTo>
                    <a:pt x="184" y="880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52" y="870"/>
                  </a:lnTo>
                  <a:lnTo>
                    <a:pt x="152" y="884"/>
                  </a:lnTo>
                  <a:lnTo>
                    <a:pt x="148" y="894"/>
                  </a:lnTo>
                  <a:lnTo>
                    <a:pt x="148" y="894"/>
                  </a:lnTo>
                  <a:lnTo>
                    <a:pt x="120" y="894"/>
                  </a:lnTo>
                  <a:lnTo>
                    <a:pt x="120" y="894"/>
                  </a:lnTo>
                  <a:lnTo>
                    <a:pt x="108" y="892"/>
                  </a:lnTo>
                  <a:lnTo>
                    <a:pt x="92" y="886"/>
                  </a:lnTo>
                  <a:lnTo>
                    <a:pt x="92" y="886"/>
                  </a:lnTo>
                  <a:lnTo>
                    <a:pt x="88" y="884"/>
                  </a:lnTo>
                  <a:lnTo>
                    <a:pt x="86" y="880"/>
                  </a:lnTo>
                  <a:lnTo>
                    <a:pt x="84" y="874"/>
                  </a:lnTo>
                  <a:lnTo>
                    <a:pt x="84" y="866"/>
                  </a:lnTo>
                  <a:lnTo>
                    <a:pt x="84" y="852"/>
                  </a:lnTo>
                  <a:lnTo>
                    <a:pt x="84" y="852"/>
                  </a:lnTo>
                  <a:lnTo>
                    <a:pt x="74" y="848"/>
                  </a:lnTo>
                  <a:lnTo>
                    <a:pt x="70" y="842"/>
                  </a:lnTo>
                  <a:lnTo>
                    <a:pt x="70" y="842"/>
                  </a:lnTo>
                  <a:lnTo>
                    <a:pt x="72" y="838"/>
                  </a:lnTo>
                  <a:lnTo>
                    <a:pt x="72" y="814"/>
                  </a:lnTo>
                  <a:lnTo>
                    <a:pt x="72" y="814"/>
                  </a:lnTo>
                  <a:lnTo>
                    <a:pt x="60" y="766"/>
                  </a:lnTo>
                  <a:lnTo>
                    <a:pt x="60" y="766"/>
                  </a:lnTo>
                  <a:lnTo>
                    <a:pt x="56" y="754"/>
                  </a:lnTo>
                  <a:lnTo>
                    <a:pt x="54" y="738"/>
                  </a:lnTo>
                  <a:lnTo>
                    <a:pt x="52" y="694"/>
                  </a:lnTo>
                  <a:lnTo>
                    <a:pt x="52" y="694"/>
                  </a:lnTo>
                  <a:lnTo>
                    <a:pt x="50" y="626"/>
                  </a:lnTo>
                  <a:lnTo>
                    <a:pt x="50" y="626"/>
                  </a:lnTo>
                  <a:lnTo>
                    <a:pt x="50" y="538"/>
                  </a:lnTo>
                  <a:lnTo>
                    <a:pt x="50" y="538"/>
                  </a:lnTo>
                  <a:lnTo>
                    <a:pt x="50" y="500"/>
                  </a:lnTo>
                  <a:lnTo>
                    <a:pt x="56" y="448"/>
                  </a:lnTo>
                  <a:lnTo>
                    <a:pt x="56" y="448"/>
                  </a:lnTo>
                  <a:lnTo>
                    <a:pt x="42" y="432"/>
                  </a:lnTo>
                  <a:lnTo>
                    <a:pt x="42" y="432"/>
                  </a:lnTo>
                  <a:lnTo>
                    <a:pt x="38" y="424"/>
                  </a:lnTo>
                  <a:lnTo>
                    <a:pt x="36" y="422"/>
                  </a:lnTo>
                  <a:lnTo>
                    <a:pt x="38" y="418"/>
                  </a:lnTo>
                  <a:lnTo>
                    <a:pt x="38" y="418"/>
                  </a:lnTo>
                  <a:lnTo>
                    <a:pt x="42" y="414"/>
                  </a:lnTo>
                  <a:lnTo>
                    <a:pt x="42" y="414"/>
                  </a:lnTo>
                  <a:lnTo>
                    <a:pt x="40" y="410"/>
                  </a:lnTo>
                  <a:lnTo>
                    <a:pt x="36" y="406"/>
                  </a:lnTo>
                  <a:lnTo>
                    <a:pt x="36" y="406"/>
                  </a:lnTo>
                  <a:lnTo>
                    <a:pt x="24" y="392"/>
                  </a:lnTo>
                  <a:lnTo>
                    <a:pt x="24" y="392"/>
                  </a:lnTo>
                  <a:lnTo>
                    <a:pt x="18" y="382"/>
                  </a:lnTo>
                  <a:lnTo>
                    <a:pt x="12" y="366"/>
                  </a:lnTo>
                  <a:lnTo>
                    <a:pt x="12" y="366"/>
                  </a:lnTo>
                  <a:lnTo>
                    <a:pt x="12" y="350"/>
                  </a:lnTo>
                  <a:lnTo>
                    <a:pt x="12" y="350"/>
                  </a:lnTo>
                  <a:lnTo>
                    <a:pt x="4" y="338"/>
                  </a:lnTo>
                  <a:lnTo>
                    <a:pt x="0" y="322"/>
                  </a:lnTo>
                  <a:lnTo>
                    <a:pt x="4" y="272"/>
                  </a:lnTo>
                  <a:lnTo>
                    <a:pt x="4" y="272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30" y="186"/>
                  </a:lnTo>
                  <a:lnTo>
                    <a:pt x="40" y="168"/>
                  </a:lnTo>
                  <a:lnTo>
                    <a:pt x="52" y="154"/>
                  </a:lnTo>
                  <a:lnTo>
                    <a:pt x="66" y="142"/>
                  </a:lnTo>
                  <a:lnTo>
                    <a:pt x="66" y="142"/>
                  </a:lnTo>
                  <a:lnTo>
                    <a:pt x="86" y="138"/>
                  </a:lnTo>
                  <a:lnTo>
                    <a:pt x="114" y="128"/>
                  </a:lnTo>
                  <a:lnTo>
                    <a:pt x="114" y="128"/>
                  </a:lnTo>
                  <a:lnTo>
                    <a:pt x="120" y="126"/>
                  </a:lnTo>
                  <a:lnTo>
                    <a:pt x="128" y="126"/>
                  </a:lnTo>
                  <a:lnTo>
                    <a:pt x="134" y="126"/>
                  </a:lnTo>
                  <a:lnTo>
                    <a:pt x="142" y="128"/>
                  </a:lnTo>
                  <a:lnTo>
                    <a:pt x="142" y="128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52" y="100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46" y="82"/>
                  </a:lnTo>
                  <a:lnTo>
                    <a:pt x="146" y="72"/>
                  </a:lnTo>
                  <a:lnTo>
                    <a:pt x="148" y="64"/>
                  </a:lnTo>
                  <a:lnTo>
                    <a:pt x="148" y="64"/>
                  </a:lnTo>
                  <a:lnTo>
                    <a:pt x="152" y="60"/>
                  </a:lnTo>
                  <a:lnTo>
                    <a:pt x="152" y="60"/>
                  </a:lnTo>
                  <a:lnTo>
                    <a:pt x="146" y="50"/>
                  </a:lnTo>
                  <a:lnTo>
                    <a:pt x="144" y="42"/>
                  </a:lnTo>
                  <a:lnTo>
                    <a:pt x="144" y="42"/>
                  </a:lnTo>
                  <a:lnTo>
                    <a:pt x="144" y="38"/>
                  </a:lnTo>
                  <a:lnTo>
                    <a:pt x="146" y="34"/>
                  </a:lnTo>
                  <a:lnTo>
                    <a:pt x="152" y="26"/>
                  </a:lnTo>
                  <a:lnTo>
                    <a:pt x="152" y="26"/>
                  </a:lnTo>
                  <a:lnTo>
                    <a:pt x="168" y="8"/>
                  </a:lnTo>
                  <a:lnTo>
                    <a:pt x="168" y="8"/>
                  </a:lnTo>
                  <a:lnTo>
                    <a:pt x="178" y="4"/>
                  </a:lnTo>
                  <a:lnTo>
                    <a:pt x="186" y="4"/>
                  </a:lnTo>
                  <a:lnTo>
                    <a:pt x="186" y="4"/>
                  </a:lnTo>
                  <a:lnTo>
                    <a:pt x="190" y="4"/>
                  </a:lnTo>
                  <a:lnTo>
                    <a:pt x="192" y="2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20" y="6"/>
                  </a:lnTo>
                  <a:lnTo>
                    <a:pt x="220" y="6"/>
                  </a:lnTo>
                  <a:lnTo>
                    <a:pt x="226" y="8"/>
                  </a:lnTo>
                  <a:lnTo>
                    <a:pt x="232" y="16"/>
                  </a:lnTo>
                  <a:lnTo>
                    <a:pt x="240" y="26"/>
                  </a:lnTo>
                  <a:lnTo>
                    <a:pt x="248" y="38"/>
                  </a:lnTo>
                  <a:lnTo>
                    <a:pt x="248" y="38"/>
                  </a:lnTo>
                  <a:lnTo>
                    <a:pt x="250" y="48"/>
                  </a:lnTo>
                  <a:lnTo>
                    <a:pt x="252" y="56"/>
                  </a:lnTo>
                  <a:lnTo>
                    <a:pt x="250" y="64"/>
                  </a:lnTo>
                  <a:lnTo>
                    <a:pt x="244" y="68"/>
                  </a:lnTo>
                  <a:lnTo>
                    <a:pt x="244" y="68"/>
                  </a:lnTo>
                  <a:lnTo>
                    <a:pt x="240" y="70"/>
                  </a:lnTo>
                  <a:lnTo>
                    <a:pt x="238" y="72"/>
                  </a:lnTo>
                  <a:lnTo>
                    <a:pt x="232" y="88"/>
                  </a:lnTo>
                  <a:lnTo>
                    <a:pt x="232" y="88"/>
                  </a:lnTo>
                  <a:lnTo>
                    <a:pt x="232" y="98"/>
                  </a:lnTo>
                  <a:lnTo>
                    <a:pt x="230" y="110"/>
                  </a:lnTo>
                  <a:lnTo>
                    <a:pt x="214" y="128"/>
                  </a:lnTo>
                  <a:lnTo>
                    <a:pt x="214" y="128"/>
                  </a:lnTo>
                  <a:lnTo>
                    <a:pt x="208" y="140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72" y="192"/>
                  </a:lnTo>
                  <a:lnTo>
                    <a:pt x="272" y="192"/>
                  </a:lnTo>
                  <a:lnTo>
                    <a:pt x="276" y="216"/>
                  </a:lnTo>
                  <a:lnTo>
                    <a:pt x="276" y="216"/>
                  </a:lnTo>
                  <a:close/>
                </a:path>
              </a:pathLst>
            </a:custGeom>
            <a:solidFill>
              <a:srgbClr val="EBE2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6705599" y="2586247"/>
              <a:ext cx="1096722" cy="3890753"/>
            </a:xfrm>
            <a:custGeom>
              <a:avLst/>
              <a:gdLst/>
              <a:ahLst/>
              <a:cxnLst/>
              <a:rect l="l" t="t" r="r" b="b"/>
              <a:pathLst>
                <a:path w="252" h="894" extrusionOk="0">
                  <a:moveTo>
                    <a:pt x="252" y="262"/>
                  </a:moveTo>
                  <a:lnTo>
                    <a:pt x="252" y="262"/>
                  </a:lnTo>
                  <a:lnTo>
                    <a:pt x="252" y="290"/>
                  </a:lnTo>
                  <a:lnTo>
                    <a:pt x="250" y="310"/>
                  </a:lnTo>
                  <a:lnTo>
                    <a:pt x="250" y="310"/>
                  </a:lnTo>
                  <a:lnTo>
                    <a:pt x="236" y="342"/>
                  </a:lnTo>
                  <a:lnTo>
                    <a:pt x="236" y="342"/>
                  </a:lnTo>
                  <a:lnTo>
                    <a:pt x="228" y="360"/>
                  </a:lnTo>
                  <a:lnTo>
                    <a:pt x="230" y="392"/>
                  </a:lnTo>
                  <a:lnTo>
                    <a:pt x="230" y="392"/>
                  </a:lnTo>
                  <a:lnTo>
                    <a:pt x="232" y="444"/>
                  </a:lnTo>
                  <a:lnTo>
                    <a:pt x="232" y="444"/>
                  </a:lnTo>
                  <a:lnTo>
                    <a:pt x="234" y="456"/>
                  </a:lnTo>
                  <a:lnTo>
                    <a:pt x="238" y="478"/>
                  </a:lnTo>
                  <a:lnTo>
                    <a:pt x="232" y="484"/>
                  </a:lnTo>
                  <a:lnTo>
                    <a:pt x="222" y="490"/>
                  </a:lnTo>
                  <a:lnTo>
                    <a:pt x="222" y="490"/>
                  </a:lnTo>
                  <a:lnTo>
                    <a:pt x="216" y="588"/>
                  </a:lnTo>
                  <a:lnTo>
                    <a:pt x="216" y="588"/>
                  </a:lnTo>
                  <a:lnTo>
                    <a:pt x="212" y="646"/>
                  </a:lnTo>
                  <a:lnTo>
                    <a:pt x="212" y="646"/>
                  </a:lnTo>
                  <a:lnTo>
                    <a:pt x="218" y="694"/>
                  </a:lnTo>
                  <a:lnTo>
                    <a:pt x="220" y="722"/>
                  </a:lnTo>
                  <a:lnTo>
                    <a:pt x="220" y="722"/>
                  </a:lnTo>
                  <a:lnTo>
                    <a:pt x="222" y="770"/>
                  </a:lnTo>
                  <a:lnTo>
                    <a:pt x="222" y="794"/>
                  </a:lnTo>
                  <a:lnTo>
                    <a:pt x="222" y="794"/>
                  </a:lnTo>
                  <a:lnTo>
                    <a:pt x="224" y="828"/>
                  </a:lnTo>
                  <a:lnTo>
                    <a:pt x="212" y="836"/>
                  </a:lnTo>
                  <a:lnTo>
                    <a:pt x="212" y="836"/>
                  </a:lnTo>
                  <a:lnTo>
                    <a:pt x="220" y="856"/>
                  </a:lnTo>
                  <a:lnTo>
                    <a:pt x="220" y="856"/>
                  </a:lnTo>
                  <a:lnTo>
                    <a:pt x="222" y="866"/>
                  </a:lnTo>
                  <a:lnTo>
                    <a:pt x="222" y="884"/>
                  </a:lnTo>
                  <a:lnTo>
                    <a:pt x="222" y="884"/>
                  </a:lnTo>
                  <a:lnTo>
                    <a:pt x="220" y="888"/>
                  </a:lnTo>
                  <a:lnTo>
                    <a:pt x="218" y="892"/>
                  </a:lnTo>
                  <a:lnTo>
                    <a:pt x="214" y="892"/>
                  </a:lnTo>
                  <a:lnTo>
                    <a:pt x="208" y="894"/>
                  </a:lnTo>
                  <a:lnTo>
                    <a:pt x="208" y="894"/>
                  </a:lnTo>
                  <a:lnTo>
                    <a:pt x="196" y="892"/>
                  </a:lnTo>
                  <a:lnTo>
                    <a:pt x="182" y="890"/>
                  </a:lnTo>
                  <a:lnTo>
                    <a:pt x="182" y="890"/>
                  </a:lnTo>
                  <a:lnTo>
                    <a:pt x="176" y="876"/>
                  </a:lnTo>
                  <a:lnTo>
                    <a:pt x="176" y="850"/>
                  </a:lnTo>
                  <a:lnTo>
                    <a:pt x="176" y="850"/>
                  </a:lnTo>
                  <a:lnTo>
                    <a:pt x="174" y="836"/>
                  </a:lnTo>
                  <a:lnTo>
                    <a:pt x="158" y="828"/>
                  </a:lnTo>
                  <a:lnTo>
                    <a:pt x="158" y="746"/>
                  </a:lnTo>
                  <a:lnTo>
                    <a:pt x="158" y="746"/>
                  </a:lnTo>
                  <a:lnTo>
                    <a:pt x="154" y="728"/>
                  </a:lnTo>
                  <a:lnTo>
                    <a:pt x="154" y="728"/>
                  </a:lnTo>
                  <a:lnTo>
                    <a:pt x="150" y="706"/>
                  </a:lnTo>
                  <a:lnTo>
                    <a:pt x="150" y="706"/>
                  </a:lnTo>
                  <a:lnTo>
                    <a:pt x="146" y="648"/>
                  </a:lnTo>
                  <a:lnTo>
                    <a:pt x="134" y="586"/>
                  </a:lnTo>
                  <a:lnTo>
                    <a:pt x="120" y="540"/>
                  </a:lnTo>
                  <a:lnTo>
                    <a:pt x="108" y="652"/>
                  </a:lnTo>
                  <a:lnTo>
                    <a:pt x="108" y="652"/>
                  </a:lnTo>
                  <a:lnTo>
                    <a:pt x="108" y="686"/>
                  </a:lnTo>
                  <a:lnTo>
                    <a:pt x="108" y="686"/>
                  </a:lnTo>
                  <a:lnTo>
                    <a:pt x="106" y="768"/>
                  </a:lnTo>
                  <a:lnTo>
                    <a:pt x="108" y="820"/>
                  </a:lnTo>
                  <a:lnTo>
                    <a:pt x="100" y="830"/>
                  </a:lnTo>
                  <a:lnTo>
                    <a:pt x="100" y="860"/>
                  </a:lnTo>
                  <a:lnTo>
                    <a:pt x="80" y="866"/>
                  </a:lnTo>
                  <a:lnTo>
                    <a:pt x="70" y="86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42" y="884"/>
                  </a:lnTo>
                  <a:lnTo>
                    <a:pt x="42" y="884"/>
                  </a:lnTo>
                  <a:lnTo>
                    <a:pt x="22" y="884"/>
                  </a:lnTo>
                  <a:lnTo>
                    <a:pt x="16" y="882"/>
                  </a:lnTo>
                  <a:lnTo>
                    <a:pt x="12" y="878"/>
                  </a:lnTo>
                  <a:lnTo>
                    <a:pt x="12" y="878"/>
                  </a:lnTo>
                  <a:lnTo>
                    <a:pt x="10" y="874"/>
                  </a:lnTo>
                  <a:lnTo>
                    <a:pt x="12" y="868"/>
                  </a:lnTo>
                  <a:lnTo>
                    <a:pt x="26" y="862"/>
                  </a:lnTo>
                  <a:lnTo>
                    <a:pt x="52" y="824"/>
                  </a:lnTo>
                  <a:lnTo>
                    <a:pt x="50" y="810"/>
                  </a:lnTo>
                  <a:lnTo>
                    <a:pt x="50" y="810"/>
                  </a:lnTo>
                  <a:lnTo>
                    <a:pt x="48" y="792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8" y="754"/>
                  </a:lnTo>
                  <a:lnTo>
                    <a:pt x="48" y="754"/>
                  </a:lnTo>
                  <a:lnTo>
                    <a:pt x="52" y="734"/>
                  </a:lnTo>
                  <a:lnTo>
                    <a:pt x="52" y="734"/>
                  </a:lnTo>
                  <a:lnTo>
                    <a:pt x="48" y="712"/>
                  </a:lnTo>
                  <a:lnTo>
                    <a:pt x="48" y="712"/>
                  </a:lnTo>
                  <a:lnTo>
                    <a:pt x="48" y="684"/>
                  </a:lnTo>
                  <a:lnTo>
                    <a:pt x="48" y="684"/>
                  </a:lnTo>
                  <a:lnTo>
                    <a:pt x="52" y="628"/>
                  </a:lnTo>
                  <a:lnTo>
                    <a:pt x="52" y="628"/>
                  </a:lnTo>
                  <a:lnTo>
                    <a:pt x="48" y="614"/>
                  </a:lnTo>
                  <a:lnTo>
                    <a:pt x="46" y="598"/>
                  </a:lnTo>
                  <a:lnTo>
                    <a:pt x="46" y="598"/>
                  </a:lnTo>
                  <a:lnTo>
                    <a:pt x="40" y="484"/>
                  </a:lnTo>
                  <a:lnTo>
                    <a:pt x="22" y="478"/>
                  </a:lnTo>
                  <a:lnTo>
                    <a:pt x="28" y="372"/>
                  </a:lnTo>
                  <a:lnTo>
                    <a:pt x="22" y="358"/>
                  </a:lnTo>
                  <a:lnTo>
                    <a:pt x="22" y="358"/>
                  </a:lnTo>
                  <a:lnTo>
                    <a:pt x="8" y="312"/>
                  </a:lnTo>
                  <a:lnTo>
                    <a:pt x="8" y="312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54"/>
                  </a:lnTo>
                  <a:lnTo>
                    <a:pt x="4" y="244"/>
                  </a:lnTo>
                  <a:lnTo>
                    <a:pt x="8" y="236"/>
                  </a:lnTo>
                  <a:lnTo>
                    <a:pt x="8" y="236"/>
                  </a:lnTo>
                  <a:lnTo>
                    <a:pt x="18" y="198"/>
                  </a:lnTo>
                  <a:lnTo>
                    <a:pt x="18" y="198"/>
                  </a:lnTo>
                  <a:lnTo>
                    <a:pt x="22" y="166"/>
                  </a:lnTo>
                  <a:lnTo>
                    <a:pt x="22" y="166"/>
                  </a:lnTo>
                  <a:lnTo>
                    <a:pt x="26" y="162"/>
                  </a:lnTo>
                  <a:lnTo>
                    <a:pt x="34" y="152"/>
                  </a:lnTo>
                  <a:lnTo>
                    <a:pt x="34" y="152"/>
                  </a:lnTo>
                  <a:lnTo>
                    <a:pt x="40" y="148"/>
                  </a:lnTo>
                  <a:lnTo>
                    <a:pt x="46" y="146"/>
                  </a:lnTo>
                  <a:lnTo>
                    <a:pt x="68" y="142"/>
                  </a:lnTo>
                  <a:lnTo>
                    <a:pt x="68" y="142"/>
                  </a:lnTo>
                  <a:lnTo>
                    <a:pt x="80" y="138"/>
                  </a:lnTo>
                  <a:lnTo>
                    <a:pt x="100" y="124"/>
                  </a:lnTo>
                  <a:lnTo>
                    <a:pt x="104" y="110"/>
                  </a:lnTo>
                  <a:lnTo>
                    <a:pt x="104" y="110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0" y="78"/>
                  </a:lnTo>
                  <a:lnTo>
                    <a:pt x="100" y="78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4" y="48"/>
                  </a:lnTo>
                  <a:lnTo>
                    <a:pt x="94" y="42"/>
                  </a:lnTo>
                  <a:lnTo>
                    <a:pt x="100" y="24"/>
                  </a:lnTo>
                  <a:lnTo>
                    <a:pt x="106" y="12"/>
                  </a:lnTo>
                  <a:lnTo>
                    <a:pt x="106" y="12"/>
                  </a:lnTo>
                  <a:lnTo>
                    <a:pt x="122" y="4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6" y="0"/>
                  </a:lnTo>
                  <a:lnTo>
                    <a:pt x="156" y="4"/>
                  </a:lnTo>
                  <a:lnTo>
                    <a:pt x="164" y="8"/>
                  </a:lnTo>
                  <a:lnTo>
                    <a:pt x="172" y="14"/>
                  </a:lnTo>
                  <a:lnTo>
                    <a:pt x="172" y="14"/>
                  </a:lnTo>
                  <a:lnTo>
                    <a:pt x="176" y="18"/>
                  </a:lnTo>
                  <a:lnTo>
                    <a:pt x="178" y="22"/>
                  </a:lnTo>
                  <a:lnTo>
                    <a:pt x="178" y="26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74" y="48"/>
                  </a:lnTo>
                  <a:lnTo>
                    <a:pt x="174" y="48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68" y="98"/>
                  </a:lnTo>
                  <a:lnTo>
                    <a:pt x="166" y="110"/>
                  </a:lnTo>
                  <a:lnTo>
                    <a:pt x="166" y="110"/>
                  </a:lnTo>
                  <a:lnTo>
                    <a:pt x="174" y="122"/>
                  </a:lnTo>
                  <a:lnTo>
                    <a:pt x="178" y="126"/>
                  </a:lnTo>
                  <a:lnTo>
                    <a:pt x="182" y="128"/>
                  </a:lnTo>
                  <a:lnTo>
                    <a:pt x="182" y="128"/>
                  </a:lnTo>
                  <a:lnTo>
                    <a:pt x="196" y="138"/>
                  </a:lnTo>
                  <a:lnTo>
                    <a:pt x="216" y="148"/>
                  </a:lnTo>
                  <a:lnTo>
                    <a:pt x="216" y="148"/>
                  </a:lnTo>
                  <a:lnTo>
                    <a:pt x="224" y="154"/>
                  </a:lnTo>
                  <a:lnTo>
                    <a:pt x="244" y="166"/>
                  </a:lnTo>
                  <a:lnTo>
                    <a:pt x="252" y="216"/>
                  </a:lnTo>
                  <a:lnTo>
                    <a:pt x="252" y="262"/>
                  </a:lnTo>
                  <a:close/>
                </a:path>
              </a:pathLst>
            </a:custGeom>
            <a:solidFill>
              <a:srgbClr val="C3CFB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5966634" y="2908500"/>
              <a:ext cx="1541046" cy="3644699"/>
            </a:xfrm>
            <a:custGeom>
              <a:avLst/>
              <a:gdLst/>
              <a:ahLst/>
              <a:cxnLst/>
              <a:rect l="l" t="t" r="r" b="b"/>
              <a:pathLst>
                <a:path w="378" h="894" extrusionOk="0">
                  <a:moveTo>
                    <a:pt x="46" y="44"/>
                  </a:moveTo>
                  <a:lnTo>
                    <a:pt x="46" y="44"/>
                  </a:lnTo>
                  <a:lnTo>
                    <a:pt x="60" y="20"/>
                  </a:lnTo>
                  <a:lnTo>
                    <a:pt x="60" y="20"/>
                  </a:lnTo>
                  <a:lnTo>
                    <a:pt x="64" y="14"/>
                  </a:lnTo>
                  <a:lnTo>
                    <a:pt x="70" y="8"/>
                  </a:lnTo>
                  <a:lnTo>
                    <a:pt x="78" y="4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2" y="2"/>
                  </a:lnTo>
                  <a:lnTo>
                    <a:pt x="116" y="6"/>
                  </a:lnTo>
                  <a:lnTo>
                    <a:pt x="126" y="10"/>
                  </a:lnTo>
                  <a:lnTo>
                    <a:pt x="136" y="18"/>
                  </a:lnTo>
                  <a:lnTo>
                    <a:pt x="144" y="26"/>
                  </a:lnTo>
                  <a:lnTo>
                    <a:pt x="148" y="34"/>
                  </a:lnTo>
                  <a:lnTo>
                    <a:pt x="152" y="46"/>
                  </a:lnTo>
                  <a:lnTo>
                    <a:pt x="152" y="58"/>
                  </a:lnTo>
                  <a:lnTo>
                    <a:pt x="152" y="58"/>
                  </a:lnTo>
                  <a:lnTo>
                    <a:pt x="152" y="66"/>
                  </a:lnTo>
                  <a:lnTo>
                    <a:pt x="150" y="72"/>
                  </a:lnTo>
                  <a:lnTo>
                    <a:pt x="146" y="76"/>
                  </a:lnTo>
                  <a:lnTo>
                    <a:pt x="142" y="80"/>
                  </a:lnTo>
                  <a:lnTo>
                    <a:pt x="142" y="80"/>
                  </a:lnTo>
                  <a:lnTo>
                    <a:pt x="132" y="88"/>
                  </a:lnTo>
                  <a:lnTo>
                    <a:pt x="132" y="88"/>
                  </a:lnTo>
                  <a:lnTo>
                    <a:pt x="134" y="92"/>
                  </a:lnTo>
                  <a:lnTo>
                    <a:pt x="134" y="92"/>
                  </a:lnTo>
                  <a:lnTo>
                    <a:pt x="130" y="100"/>
                  </a:lnTo>
                  <a:lnTo>
                    <a:pt x="124" y="108"/>
                  </a:lnTo>
                  <a:lnTo>
                    <a:pt x="114" y="120"/>
                  </a:lnTo>
                  <a:lnTo>
                    <a:pt x="100" y="130"/>
                  </a:lnTo>
                  <a:lnTo>
                    <a:pt x="100" y="136"/>
                  </a:lnTo>
                  <a:lnTo>
                    <a:pt x="100" y="136"/>
                  </a:lnTo>
                  <a:lnTo>
                    <a:pt x="100" y="140"/>
                  </a:lnTo>
                  <a:lnTo>
                    <a:pt x="102" y="144"/>
                  </a:lnTo>
                  <a:lnTo>
                    <a:pt x="106" y="146"/>
                  </a:lnTo>
                  <a:lnTo>
                    <a:pt x="110" y="148"/>
                  </a:lnTo>
                  <a:lnTo>
                    <a:pt x="110" y="148"/>
                  </a:lnTo>
                  <a:lnTo>
                    <a:pt x="116" y="148"/>
                  </a:lnTo>
                  <a:lnTo>
                    <a:pt x="120" y="150"/>
                  </a:lnTo>
                  <a:lnTo>
                    <a:pt x="124" y="154"/>
                  </a:lnTo>
                  <a:lnTo>
                    <a:pt x="126" y="158"/>
                  </a:lnTo>
                  <a:lnTo>
                    <a:pt x="126" y="158"/>
                  </a:lnTo>
                  <a:lnTo>
                    <a:pt x="146" y="194"/>
                  </a:lnTo>
                  <a:lnTo>
                    <a:pt x="154" y="204"/>
                  </a:lnTo>
                  <a:lnTo>
                    <a:pt x="162" y="210"/>
                  </a:lnTo>
                  <a:lnTo>
                    <a:pt x="162" y="210"/>
                  </a:lnTo>
                  <a:lnTo>
                    <a:pt x="170" y="264"/>
                  </a:lnTo>
                  <a:lnTo>
                    <a:pt x="174" y="302"/>
                  </a:lnTo>
                  <a:lnTo>
                    <a:pt x="174" y="302"/>
                  </a:lnTo>
                  <a:lnTo>
                    <a:pt x="182" y="324"/>
                  </a:lnTo>
                  <a:lnTo>
                    <a:pt x="196" y="354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86" y="528"/>
                  </a:lnTo>
                  <a:lnTo>
                    <a:pt x="304" y="556"/>
                  </a:lnTo>
                  <a:lnTo>
                    <a:pt x="316" y="578"/>
                  </a:lnTo>
                  <a:lnTo>
                    <a:pt x="316" y="578"/>
                  </a:lnTo>
                  <a:lnTo>
                    <a:pt x="320" y="596"/>
                  </a:lnTo>
                  <a:lnTo>
                    <a:pt x="320" y="618"/>
                  </a:lnTo>
                  <a:lnTo>
                    <a:pt x="320" y="618"/>
                  </a:lnTo>
                  <a:lnTo>
                    <a:pt x="318" y="648"/>
                  </a:lnTo>
                  <a:lnTo>
                    <a:pt x="314" y="696"/>
                  </a:lnTo>
                  <a:lnTo>
                    <a:pt x="314" y="696"/>
                  </a:lnTo>
                  <a:lnTo>
                    <a:pt x="312" y="740"/>
                  </a:lnTo>
                  <a:lnTo>
                    <a:pt x="312" y="772"/>
                  </a:lnTo>
                  <a:lnTo>
                    <a:pt x="312" y="784"/>
                  </a:lnTo>
                  <a:lnTo>
                    <a:pt x="314" y="784"/>
                  </a:lnTo>
                  <a:lnTo>
                    <a:pt x="314" y="784"/>
                  </a:lnTo>
                  <a:lnTo>
                    <a:pt x="316" y="796"/>
                  </a:lnTo>
                  <a:lnTo>
                    <a:pt x="318" y="806"/>
                  </a:lnTo>
                  <a:lnTo>
                    <a:pt x="318" y="806"/>
                  </a:lnTo>
                  <a:lnTo>
                    <a:pt x="326" y="822"/>
                  </a:lnTo>
                  <a:lnTo>
                    <a:pt x="338" y="836"/>
                  </a:lnTo>
                  <a:lnTo>
                    <a:pt x="354" y="844"/>
                  </a:lnTo>
                  <a:lnTo>
                    <a:pt x="372" y="850"/>
                  </a:lnTo>
                  <a:lnTo>
                    <a:pt x="372" y="850"/>
                  </a:lnTo>
                  <a:lnTo>
                    <a:pt x="376" y="852"/>
                  </a:lnTo>
                  <a:lnTo>
                    <a:pt x="378" y="856"/>
                  </a:lnTo>
                  <a:lnTo>
                    <a:pt x="378" y="856"/>
                  </a:lnTo>
                  <a:lnTo>
                    <a:pt x="376" y="866"/>
                  </a:lnTo>
                  <a:lnTo>
                    <a:pt x="370" y="872"/>
                  </a:lnTo>
                  <a:lnTo>
                    <a:pt x="358" y="874"/>
                  </a:lnTo>
                  <a:lnTo>
                    <a:pt x="344" y="876"/>
                  </a:lnTo>
                  <a:lnTo>
                    <a:pt x="344" y="876"/>
                  </a:lnTo>
                  <a:lnTo>
                    <a:pt x="312" y="872"/>
                  </a:lnTo>
                  <a:lnTo>
                    <a:pt x="312" y="872"/>
                  </a:lnTo>
                  <a:lnTo>
                    <a:pt x="280" y="870"/>
                  </a:lnTo>
                  <a:lnTo>
                    <a:pt x="280" y="870"/>
                  </a:lnTo>
                  <a:lnTo>
                    <a:pt x="268" y="870"/>
                  </a:lnTo>
                  <a:lnTo>
                    <a:pt x="260" y="868"/>
                  </a:lnTo>
                  <a:lnTo>
                    <a:pt x="254" y="864"/>
                  </a:lnTo>
                  <a:lnTo>
                    <a:pt x="252" y="858"/>
                  </a:lnTo>
                  <a:lnTo>
                    <a:pt x="252" y="858"/>
                  </a:lnTo>
                  <a:lnTo>
                    <a:pt x="250" y="852"/>
                  </a:lnTo>
                  <a:lnTo>
                    <a:pt x="248" y="838"/>
                  </a:lnTo>
                  <a:lnTo>
                    <a:pt x="248" y="838"/>
                  </a:lnTo>
                  <a:lnTo>
                    <a:pt x="250" y="828"/>
                  </a:lnTo>
                  <a:lnTo>
                    <a:pt x="254" y="818"/>
                  </a:lnTo>
                  <a:lnTo>
                    <a:pt x="254" y="818"/>
                  </a:lnTo>
                  <a:lnTo>
                    <a:pt x="260" y="804"/>
                  </a:lnTo>
                  <a:lnTo>
                    <a:pt x="260" y="804"/>
                  </a:lnTo>
                  <a:lnTo>
                    <a:pt x="260" y="766"/>
                  </a:lnTo>
                  <a:lnTo>
                    <a:pt x="260" y="766"/>
                  </a:lnTo>
                  <a:lnTo>
                    <a:pt x="262" y="702"/>
                  </a:lnTo>
                  <a:lnTo>
                    <a:pt x="262" y="702"/>
                  </a:lnTo>
                  <a:lnTo>
                    <a:pt x="264" y="640"/>
                  </a:lnTo>
                  <a:lnTo>
                    <a:pt x="264" y="640"/>
                  </a:lnTo>
                  <a:lnTo>
                    <a:pt x="262" y="624"/>
                  </a:lnTo>
                  <a:lnTo>
                    <a:pt x="258" y="610"/>
                  </a:lnTo>
                  <a:lnTo>
                    <a:pt x="258" y="610"/>
                  </a:lnTo>
                  <a:lnTo>
                    <a:pt x="254" y="606"/>
                  </a:lnTo>
                  <a:lnTo>
                    <a:pt x="246" y="606"/>
                  </a:lnTo>
                  <a:lnTo>
                    <a:pt x="246" y="606"/>
                  </a:lnTo>
                  <a:lnTo>
                    <a:pt x="232" y="608"/>
                  </a:lnTo>
                  <a:lnTo>
                    <a:pt x="232" y="608"/>
                  </a:lnTo>
                  <a:lnTo>
                    <a:pt x="136" y="628"/>
                  </a:lnTo>
                  <a:lnTo>
                    <a:pt x="136" y="628"/>
                  </a:lnTo>
                  <a:lnTo>
                    <a:pt x="130" y="648"/>
                  </a:lnTo>
                  <a:lnTo>
                    <a:pt x="126" y="672"/>
                  </a:lnTo>
                  <a:lnTo>
                    <a:pt x="124" y="702"/>
                  </a:lnTo>
                  <a:lnTo>
                    <a:pt x="124" y="736"/>
                  </a:lnTo>
                  <a:lnTo>
                    <a:pt x="124" y="736"/>
                  </a:lnTo>
                  <a:lnTo>
                    <a:pt x="124" y="790"/>
                  </a:lnTo>
                  <a:lnTo>
                    <a:pt x="124" y="790"/>
                  </a:lnTo>
                  <a:lnTo>
                    <a:pt x="126" y="806"/>
                  </a:lnTo>
                  <a:lnTo>
                    <a:pt x="130" y="818"/>
                  </a:lnTo>
                  <a:lnTo>
                    <a:pt x="134" y="830"/>
                  </a:lnTo>
                  <a:lnTo>
                    <a:pt x="140" y="840"/>
                  </a:lnTo>
                  <a:lnTo>
                    <a:pt x="140" y="840"/>
                  </a:lnTo>
                  <a:lnTo>
                    <a:pt x="152" y="860"/>
                  </a:lnTo>
                  <a:lnTo>
                    <a:pt x="162" y="880"/>
                  </a:lnTo>
                  <a:lnTo>
                    <a:pt x="162" y="880"/>
                  </a:lnTo>
                  <a:lnTo>
                    <a:pt x="160" y="886"/>
                  </a:lnTo>
                  <a:lnTo>
                    <a:pt x="154" y="892"/>
                  </a:lnTo>
                  <a:lnTo>
                    <a:pt x="144" y="894"/>
                  </a:lnTo>
                  <a:lnTo>
                    <a:pt x="132" y="894"/>
                  </a:lnTo>
                  <a:lnTo>
                    <a:pt x="132" y="894"/>
                  </a:lnTo>
                  <a:lnTo>
                    <a:pt x="116" y="894"/>
                  </a:lnTo>
                  <a:lnTo>
                    <a:pt x="102" y="892"/>
                  </a:lnTo>
                  <a:lnTo>
                    <a:pt x="90" y="888"/>
                  </a:lnTo>
                  <a:lnTo>
                    <a:pt x="80" y="882"/>
                  </a:lnTo>
                  <a:lnTo>
                    <a:pt x="80" y="882"/>
                  </a:lnTo>
                  <a:lnTo>
                    <a:pt x="76" y="880"/>
                  </a:lnTo>
                  <a:lnTo>
                    <a:pt x="74" y="876"/>
                  </a:lnTo>
                  <a:lnTo>
                    <a:pt x="72" y="872"/>
                  </a:lnTo>
                  <a:lnTo>
                    <a:pt x="70" y="868"/>
                  </a:lnTo>
                  <a:lnTo>
                    <a:pt x="70" y="868"/>
                  </a:lnTo>
                  <a:lnTo>
                    <a:pt x="74" y="848"/>
                  </a:lnTo>
                  <a:lnTo>
                    <a:pt x="74" y="848"/>
                  </a:lnTo>
                  <a:lnTo>
                    <a:pt x="76" y="830"/>
                  </a:lnTo>
                  <a:lnTo>
                    <a:pt x="76" y="830"/>
                  </a:lnTo>
                  <a:lnTo>
                    <a:pt x="72" y="776"/>
                  </a:lnTo>
                  <a:lnTo>
                    <a:pt x="72" y="776"/>
                  </a:lnTo>
                  <a:lnTo>
                    <a:pt x="68" y="722"/>
                  </a:lnTo>
                  <a:lnTo>
                    <a:pt x="68" y="722"/>
                  </a:lnTo>
                  <a:lnTo>
                    <a:pt x="70" y="676"/>
                  </a:lnTo>
                  <a:lnTo>
                    <a:pt x="74" y="632"/>
                  </a:lnTo>
                  <a:lnTo>
                    <a:pt x="74" y="632"/>
                  </a:lnTo>
                  <a:lnTo>
                    <a:pt x="66" y="632"/>
                  </a:lnTo>
                  <a:lnTo>
                    <a:pt x="60" y="628"/>
                  </a:lnTo>
                  <a:lnTo>
                    <a:pt x="56" y="622"/>
                  </a:lnTo>
                  <a:lnTo>
                    <a:pt x="56" y="614"/>
                  </a:lnTo>
                  <a:lnTo>
                    <a:pt x="56" y="614"/>
                  </a:lnTo>
                  <a:lnTo>
                    <a:pt x="58" y="594"/>
                  </a:lnTo>
                  <a:lnTo>
                    <a:pt x="58" y="594"/>
                  </a:lnTo>
                  <a:lnTo>
                    <a:pt x="60" y="572"/>
                  </a:lnTo>
                  <a:lnTo>
                    <a:pt x="60" y="572"/>
                  </a:lnTo>
                  <a:lnTo>
                    <a:pt x="58" y="528"/>
                  </a:lnTo>
                  <a:lnTo>
                    <a:pt x="58" y="528"/>
                  </a:lnTo>
                  <a:lnTo>
                    <a:pt x="58" y="484"/>
                  </a:lnTo>
                  <a:lnTo>
                    <a:pt x="58" y="484"/>
                  </a:lnTo>
                  <a:lnTo>
                    <a:pt x="46" y="462"/>
                  </a:lnTo>
                  <a:lnTo>
                    <a:pt x="24" y="418"/>
                  </a:lnTo>
                  <a:lnTo>
                    <a:pt x="24" y="418"/>
                  </a:lnTo>
                  <a:lnTo>
                    <a:pt x="6" y="374"/>
                  </a:lnTo>
                  <a:lnTo>
                    <a:pt x="0" y="356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4" y="178"/>
                  </a:lnTo>
                  <a:lnTo>
                    <a:pt x="6" y="170"/>
                  </a:lnTo>
                  <a:lnTo>
                    <a:pt x="8" y="160"/>
                  </a:lnTo>
                  <a:lnTo>
                    <a:pt x="10" y="150"/>
                  </a:lnTo>
                  <a:lnTo>
                    <a:pt x="10" y="150"/>
                  </a:lnTo>
                  <a:lnTo>
                    <a:pt x="10" y="140"/>
                  </a:lnTo>
                  <a:lnTo>
                    <a:pt x="12" y="130"/>
                  </a:lnTo>
                  <a:lnTo>
                    <a:pt x="14" y="120"/>
                  </a:lnTo>
                  <a:lnTo>
                    <a:pt x="18" y="114"/>
                  </a:lnTo>
                  <a:lnTo>
                    <a:pt x="18" y="114"/>
                  </a:lnTo>
                  <a:lnTo>
                    <a:pt x="24" y="102"/>
                  </a:lnTo>
                  <a:lnTo>
                    <a:pt x="28" y="94"/>
                  </a:lnTo>
                  <a:lnTo>
                    <a:pt x="28" y="94"/>
                  </a:lnTo>
                  <a:lnTo>
                    <a:pt x="28" y="88"/>
                  </a:lnTo>
                  <a:lnTo>
                    <a:pt x="30" y="84"/>
                  </a:lnTo>
                  <a:lnTo>
                    <a:pt x="34" y="80"/>
                  </a:lnTo>
                  <a:lnTo>
                    <a:pt x="38" y="80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2" y="58"/>
                  </a:lnTo>
                  <a:lnTo>
                    <a:pt x="44" y="50"/>
                  </a:lnTo>
                  <a:lnTo>
                    <a:pt x="46" y="44"/>
                  </a:lnTo>
                  <a:lnTo>
                    <a:pt x="46" y="44"/>
                  </a:lnTo>
                  <a:close/>
                  <a:moveTo>
                    <a:pt x="38" y="284"/>
                  </a:moveTo>
                  <a:lnTo>
                    <a:pt x="38" y="284"/>
                  </a:lnTo>
                  <a:lnTo>
                    <a:pt x="36" y="302"/>
                  </a:lnTo>
                  <a:lnTo>
                    <a:pt x="36" y="302"/>
                  </a:lnTo>
                  <a:lnTo>
                    <a:pt x="38" y="332"/>
                  </a:lnTo>
                  <a:lnTo>
                    <a:pt x="42" y="370"/>
                  </a:lnTo>
                  <a:lnTo>
                    <a:pt x="42" y="370"/>
                  </a:lnTo>
                  <a:lnTo>
                    <a:pt x="46" y="392"/>
                  </a:lnTo>
                  <a:lnTo>
                    <a:pt x="48" y="410"/>
                  </a:lnTo>
                  <a:lnTo>
                    <a:pt x="54" y="422"/>
                  </a:lnTo>
                  <a:lnTo>
                    <a:pt x="58" y="428"/>
                  </a:lnTo>
                  <a:lnTo>
                    <a:pt x="58" y="428"/>
                  </a:lnTo>
                  <a:lnTo>
                    <a:pt x="64" y="410"/>
                  </a:lnTo>
                  <a:lnTo>
                    <a:pt x="70" y="390"/>
                  </a:lnTo>
                  <a:lnTo>
                    <a:pt x="74" y="368"/>
                  </a:lnTo>
                  <a:lnTo>
                    <a:pt x="74" y="346"/>
                  </a:lnTo>
                  <a:lnTo>
                    <a:pt x="74" y="340"/>
                  </a:lnTo>
                  <a:lnTo>
                    <a:pt x="74" y="340"/>
                  </a:lnTo>
                  <a:lnTo>
                    <a:pt x="66" y="328"/>
                  </a:lnTo>
                  <a:lnTo>
                    <a:pt x="60" y="312"/>
                  </a:lnTo>
                  <a:lnTo>
                    <a:pt x="54" y="290"/>
                  </a:lnTo>
                  <a:lnTo>
                    <a:pt x="50" y="262"/>
                  </a:lnTo>
                  <a:lnTo>
                    <a:pt x="50" y="262"/>
                  </a:lnTo>
                  <a:lnTo>
                    <a:pt x="48" y="248"/>
                  </a:lnTo>
                  <a:lnTo>
                    <a:pt x="46" y="244"/>
                  </a:lnTo>
                  <a:lnTo>
                    <a:pt x="44" y="242"/>
                  </a:lnTo>
                  <a:lnTo>
                    <a:pt x="44" y="242"/>
                  </a:lnTo>
                  <a:lnTo>
                    <a:pt x="42" y="258"/>
                  </a:lnTo>
                  <a:lnTo>
                    <a:pt x="38" y="266"/>
                  </a:lnTo>
                  <a:lnTo>
                    <a:pt x="38" y="266"/>
                  </a:lnTo>
                  <a:lnTo>
                    <a:pt x="38" y="284"/>
                  </a:lnTo>
                  <a:lnTo>
                    <a:pt x="38" y="284"/>
                  </a:lnTo>
                  <a:close/>
                </a:path>
              </a:pathLst>
            </a:custGeom>
            <a:solidFill>
              <a:srgbClr val="EAEEE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7364125" y="2879927"/>
              <a:ext cx="872442" cy="3644697"/>
            </a:xfrm>
            <a:custGeom>
              <a:avLst/>
              <a:gdLst/>
              <a:ahLst/>
              <a:cxnLst/>
              <a:rect l="l" t="t" r="r" b="b"/>
              <a:pathLst>
                <a:path w="214" h="894" extrusionOk="0">
                  <a:moveTo>
                    <a:pt x="214" y="148"/>
                  </a:moveTo>
                  <a:lnTo>
                    <a:pt x="214" y="148"/>
                  </a:lnTo>
                  <a:lnTo>
                    <a:pt x="210" y="154"/>
                  </a:lnTo>
                  <a:lnTo>
                    <a:pt x="210" y="154"/>
                  </a:lnTo>
                  <a:lnTo>
                    <a:pt x="204" y="158"/>
                  </a:lnTo>
                  <a:lnTo>
                    <a:pt x="204" y="158"/>
                  </a:lnTo>
                  <a:lnTo>
                    <a:pt x="200" y="162"/>
                  </a:lnTo>
                  <a:lnTo>
                    <a:pt x="200" y="164"/>
                  </a:lnTo>
                  <a:lnTo>
                    <a:pt x="200" y="164"/>
                  </a:lnTo>
                  <a:lnTo>
                    <a:pt x="202" y="166"/>
                  </a:lnTo>
                  <a:lnTo>
                    <a:pt x="210" y="168"/>
                  </a:lnTo>
                  <a:lnTo>
                    <a:pt x="210" y="168"/>
                  </a:lnTo>
                  <a:lnTo>
                    <a:pt x="200" y="180"/>
                  </a:lnTo>
                  <a:lnTo>
                    <a:pt x="200" y="180"/>
                  </a:lnTo>
                  <a:lnTo>
                    <a:pt x="202" y="194"/>
                  </a:lnTo>
                  <a:lnTo>
                    <a:pt x="204" y="210"/>
                  </a:lnTo>
                  <a:lnTo>
                    <a:pt x="204" y="210"/>
                  </a:lnTo>
                  <a:lnTo>
                    <a:pt x="208" y="260"/>
                  </a:lnTo>
                  <a:lnTo>
                    <a:pt x="208" y="260"/>
                  </a:lnTo>
                  <a:lnTo>
                    <a:pt x="210" y="310"/>
                  </a:lnTo>
                  <a:lnTo>
                    <a:pt x="210" y="310"/>
                  </a:lnTo>
                  <a:lnTo>
                    <a:pt x="208" y="316"/>
                  </a:lnTo>
                  <a:lnTo>
                    <a:pt x="204" y="322"/>
                  </a:lnTo>
                  <a:lnTo>
                    <a:pt x="204" y="322"/>
                  </a:lnTo>
                  <a:lnTo>
                    <a:pt x="204" y="366"/>
                  </a:lnTo>
                  <a:lnTo>
                    <a:pt x="204" y="366"/>
                  </a:lnTo>
                  <a:lnTo>
                    <a:pt x="202" y="382"/>
                  </a:lnTo>
                  <a:lnTo>
                    <a:pt x="200" y="394"/>
                  </a:lnTo>
                  <a:lnTo>
                    <a:pt x="196" y="404"/>
                  </a:lnTo>
                  <a:lnTo>
                    <a:pt x="192" y="410"/>
                  </a:lnTo>
                  <a:lnTo>
                    <a:pt x="192" y="410"/>
                  </a:lnTo>
                  <a:lnTo>
                    <a:pt x="192" y="422"/>
                  </a:lnTo>
                  <a:lnTo>
                    <a:pt x="192" y="422"/>
                  </a:lnTo>
                  <a:lnTo>
                    <a:pt x="198" y="446"/>
                  </a:lnTo>
                  <a:lnTo>
                    <a:pt x="200" y="448"/>
                  </a:lnTo>
                  <a:lnTo>
                    <a:pt x="200" y="470"/>
                  </a:lnTo>
                  <a:lnTo>
                    <a:pt x="200" y="470"/>
                  </a:lnTo>
                  <a:lnTo>
                    <a:pt x="194" y="480"/>
                  </a:lnTo>
                  <a:lnTo>
                    <a:pt x="188" y="486"/>
                  </a:lnTo>
                  <a:lnTo>
                    <a:pt x="180" y="492"/>
                  </a:lnTo>
                  <a:lnTo>
                    <a:pt x="170" y="496"/>
                  </a:lnTo>
                  <a:lnTo>
                    <a:pt x="170" y="496"/>
                  </a:lnTo>
                  <a:lnTo>
                    <a:pt x="168" y="554"/>
                  </a:lnTo>
                  <a:lnTo>
                    <a:pt x="168" y="554"/>
                  </a:lnTo>
                  <a:lnTo>
                    <a:pt x="164" y="612"/>
                  </a:lnTo>
                  <a:lnTo>
                    <a:pt x="164" y="612"/>
                  </a:lnTo>
                  <a:lnTo>
                    <a:pt x="166" y="650"/>
                  </a:lnTo>
                  <a:lnTo>
                    <a:pt x="166" y="650"/>
                  </a:lnTo>
                  <a:lnTo>
                    <a:pt x="168" y="688"/>
                  </a:lnTo>
                  <a:lnTo>
                    <a:pt x="168" y="688"/>
                  </a:lnTo>
                  <a:lnTo>
                    <a:pt x="168" y="734"/>
                  </a:lnTo>
                  <a:lnTo>
                    <a:pt x="170" y="798"/>
                  </a:lnTo>
                  <a:lnTo>
                    <a:pt x="172" y="800"/>
                  </a:lnTo>
                  <a:lnTo>
                    <a:pt x="172" y="800"/>
                  </a:lnTo>
                  <a:lnTo>
                    <a:pt x="182" y="834"/>
                  </a:lnTo>
                  <a:lnTo>
                    <a:pt x="182" y="834"/>
                  </a:lnTo>
                  <a:lnTo>
                    <a:pt x="174" y="852"/>
                  </a:lnTo>
                  <a:lnTo>
                    <a:pt x="170" y="868"/>
                  </a:lnTo>
                  <a:lnTo>
                    <a:pt x="170" y="868"/>
                  </a:lnTo>
                  <a:lnTo>
                    <a:pt x="170" y="874"/>
                  </a:lnTo>
                  <a:lnTo>
                    <a:pt x="168" y="876"/>
                  </a:lnTo>
                  <a:lnTo>
                    <a:pt x="168" y="876"/>
                  </a:lnTo>
                  <a:lnTo>
                    <a:pt x="166" y="874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64" y="866"/>
                  </a:lnTo>
                  <a:lnTo>
                    <a:pt x="160" y="862"/>
                  </a:lnTo>
                  <a:lnTo>
                    <a:pt x="160" y="862"/>
                  </a:lnTo>
                  <a:lnTo>
                    <a:pt x="146" y="870"/>
                  </a:lnTo>
                  <a:lnTo>
                    <a:pt x="146" y="872"/>
                  </a:lnTo>
                  <a:lnTo>
                    <a:pt x="146" y="894"/>
                  </a:lnTo>
                  <a:lnTo>
                    <a:pt x="146" y="894"/>
                  </a:lnTo>
                  <a:lnTo>
                    <a:pt x="140" y="894"/>
                  </a:lnTo>
                  <a:lnTo>
                    <a:pt x="138" y="890"/>
                  </a:lnTo>
                  <a:lnTo>
                    <a:pt x="138" y="890"/>
                  </a:lnTo>
                  <a:lnTo>
                    <a:pt x="138" y="876"/>
                  </a:lnTo>
                  <a:lnTo>
                    <a:pt x="138" y="876"/>
                  </a:lnTo>
                  <a:lnTo>
                    <a:pt x="136" y="868"/>
                  </a:lnTo>
                  <a:lnTo>
                    <a:pt x="130" y="864"/>
                  </a:lnTo>
                  <a:lnTo>
                    <a:pt x="130" y="864"/>
                  </a:lnTo>
                  <a:lnTo>
                    <a:pt x="118" y="880"/>
                  </a:lnTo>
                  <a:lnTo>
                    <a:pt x="118" y="880"/>
                  </a:lnTo>
                  <a:lnTo>
                    <a:pt x="112" y="886"/>
                  </a:lnTo>
                  <a:lnTo>
                    <a:pt x="106" y="892"/>
                  </a:lnTo>
                  <a:lnTo>
                    <a:pt x="98" y="894"/>
                  </a:lnTo>
                  <a:lnTo>
                    <a:pt x="90" y="894"/>
                  </a:lnTo>
                  <a:lnTo>
                    <a:pt x="90" y="894"/>
                  </a:lnTo>
                  <a:lnTo>
                    <a:pt x="78" y="894"/>
                  </a:lnTo>
                  <a:lnTo>
                    <a:pt x="70" y="88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66" y="878"/>
                  </a:lnTo>
                  <a:lnTo>
                    <a:pt x="66" y="878"/>
                  </a:lnTo>
                  <a:lnTo>
                    <a:pt x="70" y="874"/>
                  </a:lnTo>
                  <a:lnTo>
                    <a:pt x="70" y="874"/>
                  </a:lnTo>
                  <a:lnTo>
                    <a:pt x="82" y="872"/>
                  </a:lnTo>
                  <a:lnTo>
                    <a:pt x="82" y="872"/>
                  </a:lnTo>
                  <a:lnTo>
                    <a:pt x="86" y="870"/>
                  </a:lnTo>
                  <a:lnTo>
                    <a:pt x="88" y="866"/>
                  </a:lnTo>
                  <a:lnTo>
                    <a:pt x="94" y="850"/>
                  </a:lnTo>
                  <a:lnTo>
                    <a:pt x="94" y="850"/>
                  </a:lnTo>
                  <a:lnTo>
                    <a:pt x="98" y="834"/>
                  </a:lnTo>
                  <a:lnTo>
                    <a:pt x="98" y="820"/>
                  </a:lnTo>
                  <a:lnTo>
                    <a:pt x="98" y="820"/>
                  </a:lnTo>
                  <a:lnTo>
                    <a:pt x="98" y="802"/>
                  </a:lnTo>
                  <a:lnTo>
                    <a:pt x="94" y="782"/>
                  </a:lnTo>
                  <a:lnTo>
                    <a:pt x="90" y="762"/>
                  </a:lnTo>
                  <a:lnTo>
                    <a:pt x="82" y="738"/>
                  </a:lnTo>
                  <a:lnTo>
                    <a:pt x="82" y="738"/>
                  </a:lnTo>
                  <a:lnTo>
                    <a:pt x="78" y="708"/>
                  </a:lnTo>
                  <a:lnTo>
                    <a:pt x="72" y="666"/>
                  </a:lnTo>
                  <a:lnTo>
                    <a:pt x="72" y="666"/>
                  </a:lnTo>
                  <a:lnTo>
                    <a:pt x="50" y="588"/>
                  </a:lnTo>
                  <a:lnTo>
                    <a:pt x="50" y="588"/>
                  </a:lnTo>
                  <a:lnTo>
                    <a:pt x="46" y="562"/>
                  </a:lnTo>
                  <a:lnTo>
                    <a:pt x="42" y="526"/>
                  </a:lnTo>
                  <a:lnTo>
                    <a:pt x="42" y="526"/>
                  </a:lnTo>
                  <a:lnTo>
                    <a:pt x="30" y="488"/>
                  </a:lnTo>
                  <a:lnTo>
                    <a:pt x="28" y="486"/>
                  </a:lnTo>
                  <a:lnTo>
                    <a:pt x="28" y="486"/>
                  </a:lnTo>
                  <a:lnTo>
                    <a:pt x="14" y="484"/>
                  </a:lnTo>
                  <a:lnTo>
                    <a:pt x="14" y="484"/>
                  </a:lnTo>
                  <a:lnTo>
                    <a:pt x="8" y="472"/>
                  </a:lnTo>
                  <a:lnTo>
                    <a:pt x="4" y="456"/>
                  </a:lnTo>
                  <a:lnTo>
                    <a:pt x="2" y="438"/>
                  </a:lnTo>
                  <a:lnTo>
                    <a:pt x="0" y="418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16" y="358"/>
                  </a:lnTo>
                  <a:lnTo>
                    <a:pt x="16" y="358"/>
                  </a:lnTo>
                  <a:lnTo>
                    <a:pt x="30" y="310"/>
                  </a:lnTo>
                  <a:lnTo>
                    <a:pt x="30" y="310"/>
                  </a:lnTo>
                  <a:lnTo>
                    <a:pt x="32" y="300"/>
                  </a:lnTo>
                  <a:lnTo>
                    <a:pt x="32" y="300"/>
                  </a:lnTo>
                  <a:lnTo>
                    <a:pt x="32" y="278"/>
                  </a:lnTo>
                  <a:lnTo>
                    <a:pt x="32" y="278"/>
                  </a:lnTo>
                  <a:lnTo>
                    <a:pt x="32" y="270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0" y="248"/>
                  </a:lnTo>
                  <a:lnTo>
                    <a:pt x="40" y="248"/>
                  </a:lnTo>
                  <a:lnTo>
                    <a:pt x="32" y="232"/>
                  </a:lnTo>
                  <a:lnTo>
                    <a:pt x="32" y="226"/>
                  </a:lnTo>
                  <a:lnTo>
                    <a:pt x="32" y="226"/>
                  </a:lnTo>
                  <a:lnTo>
                    <a:pt x="32" y="216"/>
                  </a:lnTo>
                  <a:lnTo>
                    <a:pt x="36" y="208"/>
                  </a:lnTo>
                  <a:lnTo>
                    <a:pt x="42" y="202"/>
                  </a:lnTo>
                  <a:lnTo>
                    <a:pt x="50" y="198"/>
                  </a:lnTo>
                  <a:lnTo>
                    <a:pt x="50" y="198"/>
                  </a:lnTo>
                  <a:lnTo>
                    <a:pt x="52" y="190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2" y="170"/>
                  </a:lnTo>
                  <a:lnTo>
                    <a:pt x="48" y="158"/>
                  </a:lnTo>
                  <a:lnTo>
                    <a:pt x="48" y="158"/>
                  </a:lnTo>
                  <a:lnTo>
                    <a:pt x="44" y="146"/>
                  </a:lnTo>
                  <a:lnTo>
                    <a:pt x="42" y="136"/>
                  </a:lnTo>
                  <a:lnTo>
                    <a:pt x="42" y="136"/>
                  </a:lnTo>
                  <a:lnTo>
                    <a:pt x="40" y="118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6" y="76"/>
                  </a:lnTo>
                  <a:lnTo>
                    <a:pt x="24" y="54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32" y="38"/>
                  </a:lnTo>
                  <a:lnTo>
                    <a:pt x="42" y="26"/>
                  </a:lnTo>
                  <a:lnTo>
                    <a:pt x="54" y="16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74" y="6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94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16" y="6"/>
                  </a:lnTo>
                  <a:lnTo>
                    <a:pt x="124" y="12"/>
                  </a:lnTo>
                  <a:lnTo>
                    <a:pt x="134" y="22"/>
                  </a:lnTo>
                  <a:lnTo>
                    <a:pt x="142" y="34"/>
                  </a:lnTo>
                  <a:lnTo>
                    <a:pt x="142" y="34"/>
                  </a:lnTo>
                  <a:lnTo>
                    <a:pt x="156" y="52"/>
                  </a:lnTo>
                  <a:lnTo>
                    <a:pt x="156" y="52"/>
                  </a:lnTo>
                  <a:lnTo>
                    <a:pt x="162" y="64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70" y="104"/>
                  </a:lnTo>
                  <a:lnTo>
                    <a:pt x="174" y="112"/>
                  </a:lnTo>
                  <a:lnTo>
                    <a:pt x="178" y="118"/>
                  </a:lnTo>
                  <a:lnTo>
                    <a:pt x="178" y="118"/>
                  </a:lnTo>
                  <a:lnTo>
                    <a:pt x="196" y="132"/>
                  </a:lnTo>
                  <a:lnTo>
                    <a:pt x="196" y="132"/>
                  </a:lnTo>
                  <a:lnTo>
                    <a:pt x="192" y="138"/>
                  </a:lnTo>
                  <a:lnTo>
                    <a:pt x="192" y="140"/>
                  </a:lnTo>
                  <a:lnTo>
                    <a:pt x="192" y="140"/>
                  </a:lnTo>
                  <a:lnTo>
                    <a:pt x="198" y="144"/>
                  </a:lnTo>
                  <a:lnTo>
                    <a:pt x="206" y="146"/>
                  </a:lnTo>
                  <a:lnTo>
                    <a:pt x="206" y="146"/>
                  </a:lnTo>
                  <a:lnTo>
                    <a:pt x="214" y="148"/>
                  </a:lnTo>
                  <a:lnTo>
                    <a:pt x="214" y="148"/>
                  </a:lnTo>
                  <a:close/>
                  <a:moveTo>
                    <a:pt x="146" y="770"/>
                  </a:moveTo>
                  <a:lnTo>
                    <a:pt x="146" y="770"/>
                  </a:lnTo>
                  <a:lnTo>
                    <a:pt x="146" y="754"/>
                  </a:lnTo>
                  <a:lnTo>
                    <a:pt x="142" y="738"/>
                  </a:lnTo>
                  <a:lnTo>
                    <a:pt x="138" y="722"/>
                  </a:lnTo>
                  <a:lnTo>
                    <a:pt x="132" y="710"/>
                  </a:lnTo>
                  <a:lnTo>
                    <a:pt x="132" y="710"/>
                  </a:lnTo>
                  <a:lnTo>
                    <a:pt x="128" y="720"/>
                  </a:lnTo>
                  <a:lnTo>
                    <a:pt x="128" y="734"/>
                  </a:lnTo>
                  <a:lnTo>
                    <a:pt x="126" y="734"/>
                  </a:lnTo>
                  <a:lnTo>
                    <a:pt x="126" y="734"/>
                  </a:lnTo>
                  <a:lnTo>
                    <a:pt x="126" y="774"/>
                  </a:lnTo>
                  <a:lnTo>
                    <a:pt x="126" y="774"/>
                  </a:lnTo>
                  <a:lnTo>
                    <a:pt x="128" y="788"/>
                  </a:lnTo>
                  <a:lnTo>
                    <a:pt x="130" y="798"/>
                  </a:lnTo>
                  <a:lnTo>
                    <a:pt x="134" y="806"/>
                  </a:lnTo>
                  <a:lnTo>
                    <a:pt x="138" y="810"/>
                  </a:lnTo>
                  <a:lnTo>
                    <a:pt x="140" y="810"/>
                  </a:lnTo>
                  <a:lnTo>
                    <a:pt x="140" y="810"/>
                  </a:lnTo>
                  <a:lnTo>
                    <a:pt x="142" y="788"/>
                  </a:lnTo>
                  <a:lnTo>
                    <a:pt x="142" y="788"/>
                  </a:lnTo>
                  <a:lnTo>
                    <a:pt x="146" y="780"/>
                  </a:lnTo>
                  <a:lnTo>
                    <a:pt x="146" y="770"/>
                  </a:lnTo>
                  <a:lnTo>
                    <a:pt x="146" y="770"/>
                  </a:lnTo>
                  <a:close/>
                  <a:moveTo>
                    <a:pt x="176" y="324"/>
                  </a:moveTo>
                  <a:lnTo>
                    <a:pt x="176" y="324"/>
                  </a:lnTo>
                  <a:lnTo>
                    <a:pt x="174" y="302"/>
                  </a:lnTo>
                  <a:lnTo>
                    <a:pt x="174" y="284"/>
                  </a:lnTo>
                  <a:lnTo>
                    <a:pt x="170" y="270"/>
                  </a:lnTo>
                  <a:lnTo>
                    <a:pt x="166" y="262"/>
                  </a:lnTo>
                  <a:lnTo>
                    <a:pt x="164" y="264"/>
                  </a:lnTo>
                  <a:lnTo>
                    <a:pt x="164" y="264"/>
                  </a:lnTo>
                  <a:lnTo>
                    <a:pt x="156" y="282"/>
                  </a:lnTo>
                  <a:lnTo>
                    <a:pt x="142" y="304"/>
                  </a:lnTo>
                  <a:lnTo>
                    <a:pt x="140" y="306"/>
                  </a:lnTo>
                  <a:lnTo>
                    <a:pt x="140" y="306"/>
                  </a:lnTo>
                  <a:lnTo>
                    <a:pt x="140" y="314"/>
                  </a:lnTo>
                  <a:lnTo>
                    <a:pt x="138" y="318"/>
                  </a:lnTo>
                  <a:lnTo>
                    <a:pt x="138" y="326"/>
                  </a:lnTo>
                  <a:lnTo>
                    <a:pt x="138" y="326"/>
                  </a:lnTo>
                  <a:lnTo>
                    <a:pt x="138" y="330"/>
                  </a:lnTo>
                  <a:lnTo>
                    <a:pt x="140" y="338"/>
                  </a:lnTo>
                  <a:lnTo>
                    <a:pt x="150" y="354"/>
                  </a:lnTo>
                  <a:lnTo>
                    <a:pt x="150" y="354"/>
                  </a:lnTo>
                  <a:lnTo>
                    <a:pt x="170" y="382"/>
                  </a:lnTo>
                  <a:lnTo>
                    <a:pt x="172" y="380"/>
                  </a:lnTo>
                  <a:lnTo>
                    <a:pt x="172" y="380"/>
                  </a:lnTo>
                  <a:lnTo>
                    <a:pt x="174" y="350"/>
                  </a:lnTo>
                  <a:lnTo>
                    <a:pt x="176" y="324"/>
                  </a:lnTo>
                  <a:lnTo>
                    <a:pt x="176" y="324"/>
                  </a:lnTo>
                  <a:close/>
                </a:path>
              </a:pathLst>
            </a:custGeom>
            <a:solidFill>
              <a:srgbClr val="F5F1D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E5D3C"/>
              </a:buClr>
              <a:buSzPts val="3600"/>
              <a:buFont typeface="Calibri"/>
              <a:buNone/>
            </a:pPr>
            <a:r>
              <a:rPr lang="en-US"/>
              <a:t>Management Activities</a:t>
            </a:r>
            <a:endParaRPr/>
          </a:p>
        </p:txBody>
      </p:sp>
      <p:sp>
        <p:nvSpPr>
          <p:cNvPr id="280" name="Google Shape;280;p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746425"/>
              </a:buClr>
              <a:buSzPts val="3200"/>
              <a:buFont typeface="Calibri"/>
              <a:buChar char="•"/>
            </a:pPr>
            <a:r>
              <a:rPr lang="en-US"/>
              <a:t>Proposal writing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746425"/>
              </a:buClr>
              <a:buSzPts val="3200"/>
              <a:buFont typeface="Calibri"/>
              <a:buChar char="•"/>
            </a:pPr>
            <a:r>
              <a:rPr lang="en-US"/>
              <a:t>Project planning and scheduling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746425"/>
              </a:buClr>
              <a:buSzPts val="3200"/>
              <a:buFont typeface="Calibri"/>
              <a:buChar char="•"/>
            </a:pPr>
            <a:r>
              <a:rPr lang="en-US"/>
              <a:t>Project costing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746425"/>
              </a:buClr>
              <a:buSzPts val="3200"/>
              <a:buFont typeface="Calibri"/>
              <a:buChar char="•"/>
            </a:pPr>
            <a:r>
              <a:rPr lang="en-US"/>
              <a:t>Project monitoring and reviews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746425"/>
              </a:buClr>
              <a:buSzPts val="3200"/>
              <a:buFont typeface="Calibri"/>
              <a:buChar char="•"/>
            </a:pPr>
            <a:r>
              <a:rPr lang="en-US"/>
              <a:t>Personnel selection and evaluation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746425"/>
              </a:buClr>
              <a:buSzPts val="3200"/>
              <a:buFont typeface="Calibri"/>
              <a:buChar char="•"/>
            </a:pPr>
            <a:r>
              <a:rPr lang="en-US"/>
              <a:t>Report writing and presentation  </a:t>
            </a:r>
            <a:endParaRPr/>
          </a:p>
        </p:txBody>
      </p:sp>
      <p:sp>
        <p:nvSpPr>
          <p:cNvPr id="281" name="Google Shape;281;p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pSp>
        <p:nvGrpSpPr>
          <p:cNvPr id="282" name="Google Shape;282;p6"/>
          <p:cNvGrpSpPr/>
          <p:nvPr/>
        </p:nvGrpSpPr>
        <p:grpSpPr>
          <a:xfrm>
            <a:off x="9120336" y="4869160"/>
            <a:ext cx="1218643" cy="1697543"/>
            <a:chOff x="5123427" y="2586247"/>
            <a:chExt cx="3113140" cy="3966952"/>
          </a:xfrm>
        </p:grpSpPr>
        <p:sp>
          <p:nvSpPr>
            <p:cNvPr id="283" name="Google Shape;283;p6"/>
            <p:cNvSpPr/>
            <p:nvPr/>
          </p:nvSpPr>
          <p:spPr>
            <a:xfrm>
              <a:off x="5123427" y="2633869"/>
              <a:ext cx="1201172" cy="3890755"/>
            </a:xfrm>
            <a:custGeom>
              <a:avLst/>
              <a:gdLst/>
              <a:ahLst/>
              <a:cxnLst/>
              <a:rect l="l" t="t" r="r" b="b"/>
              <a:pathLst>
                <a:path w="276" h="894" extrusionOk="0">
                  <a:moveTo>
                    <a:pt x="276" y="216"/>
                  </a:moveTo>
                  <a:lnTo>
                    <a:pt x="276" y="216"/>
                  </a:lnTo>
                  <a:lnTo>
                    <a:pt x="272" y="264"/>
                  </a:lnTo>
                  <a:lnTo>
                    <a:pt x="272" y="264"/>
                  </a:lnTo>
                  <a:lnTo>
                    <a:pt x="256" y="324"/>
                  </a:lnTo>
                  <a:lnTo>
                    <a:pt x="256" y="324"/>
                  </a:lnTo>
                  <a:lnTo>
                    <a:pt x="252" y="346"/>
                  </a:lnTo>
                  <a:lnTo>
                    <a:pt x="252" y="382"/>
                  </a:lnTo>
                  <a:lnTo>
                    <a:pt x="252" y="382"/>
                  </a:lnTo>
                  <a:lnTo>
                    <a:pt x="252" y="406"/>
                  </a:lnTo>
                  <a:lnTo>
                    <a:pt x="252" y="426"/>
                  </a:lnTo>
                  <a:lnTo>
                    <a:pt x="248" y="446"/>
                  </a:lnTo>
                  <a:lnTo>
                    <a:pt x="248" y="446"/>
                  </a:lnTo>
                  <a:lnTo>
                    <a:pt x="254" y="478"/>
                  </a:lnTo>
                  <a:lnTo>
                    <a:pt x="254" y="478"/>
                  </a:lnTo>
                  <a:lnTo>
                    <a:pt x="256" y="506"/>
                  </a:lnTo>
                  <a:lnTo>
                    <a:pt x="254" y="530"/>
                  </a:lnTo>
                  <a:lnTo>
                    <a:pt x="254" y="530"/>
                  </a:lnTo>
                  <a:lnTo>
                    <a:pt x="240" y="584"/>
                  </a:lnTo>
                  <a:lnTo>
                    <a:pt x="240" y="584"/>
                  </a:lnTo>
                  <a:lnTo>
                    <a:pt x="234" y="606"/>
                  </a:lnTo>
                  <a:lnTo>
                    <a:pt x="224" y="658"/>
                  </a:lnTo>
                  <a:lnTo>
                    <a:pt x="224" y="658"/>
                  </a:lnTo>
                  <a:lnTo>
                    <a:pt x="208" y="746"/>
                  </a:lnTo>
                  <a:lnTo>
                    <a:pt x="208" y="746"/>
                  </a:lnTo>
                  <a:lnTo>
                    <a:pt x="206" y="772"/>
                  </a:lnTo>
                  <a:lnTo>
                    <a:pt x="206" y="814"/>
                  </a:lnTo>
                  <a:lnTo>
                    <a:pt x="196" y="822"/>
                  </a:lnTo>
                  <a:lnTo>
                    <a:pt x="196" y="822"/>
                  </a:lnTo>
                  <a:lnTo>
                    <a:pt x="198" y="830"/>
                  </a:lnTo>
                  <a:lnTo>
                    <a:pt x="200" y="836"/>
                  </a:lnTo>
                  <a:lnTo>
                    <a:pt x="200" y="836"/>
                  </a:lnTo>
                  <a:lnTo>
                    <a:pt x="208" y="844"/>
                  </a:lnTo>
                  <a:lnTo>
                    <a:pt x="218" y="852"/>
                  </a:lnTo>
                  <a:lnTo>
                    <a:pt x="218" y="852"/>
                  </a:lnTo>
                  <a:lnTo>
                    <a:pt x="240" y="860"/>
                  </a:lnTo>
                  <a:lnTo>
                    <a:pt x="240" y="860"/>
                  </a:lnTo>
                  <a:lnTo>
                    <a:pt x="242" y="868"/>
                  </a:lnTo>
                  <a:lnTo>
                    <a:pt x="240" y="876"/>
                  </a:lnTo>
                  <a:lnTo>
                    <a:pt x="240" y="876"/>
                  </a:lnTo>
                  <a:lnTo>
                    <a:pt x="238" y="880"/>
                  </a:lnTo>
                  <a:lnTo>
                    <a:pt x="234" y="882"/>
                  </a:lnTo>
                  <a:lnTo>
                    <a:pt x="220" y="886"/>
                  </a:lnTo>
                  <a:lnTo>
                    <a:pt x="220" y="886"/>
                  </a:lnTo>
                  <a:lnTo>
                    <a:pt x="212" y="888"/>
                  </a:lnTo>
                  <a:lnTo>
                    <a:pt x="204" y="886"/>
                  </a:lnTo>
                  <a:lnTo>
                    <a:pt x="204" y="886"/>
                  </a:lnTo>
                  <a:lnTo>
                    <a:pt x="194" y="882"/>
                  </a:lnTo>
                  <a:lnTo>
                    <a:pt x="184" y="880"/>
                  </a:lnTo>
                  <a:lnTo>
                    <a:pt x="184" y="880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52" y="870"/>
                  </a:lnTo>
                  <a:lnTo>
                    <a:pt x="152" y="884"/>
                  </a:lnTo>
                  <a:lnTo>
                    <a:pt x="148" y="894"/>
                  </a:lnTo>
                  <a:lnTo>
                    <a:pt x="148" y="894"/>
                  </a:lnTo>
                  <a:lnTo>
                    <a:pt x="120" y="894"/>
                  </a:lnTo>
                  <a:lnTo>
                    <a:pt x="120" y="894"/>
                  </a:lnTo>
                  <a:lnTo>
                    <a:pt x="108" y="892"/>
                  </a:lnTo>
                  <a:lnTo>
                    <a:pt x="92" y="886"/>
                  </a:lnTo>
                  <a:lnTo>
                    <a:pt x="92" y="886"/>
                  </a:lnTo>
                  <a:lnTo>
                    <a:pt x="88" y="884"/>
                  </a:lnTo>
                  <a:lnTo>
                    <a:pt x="86" y="880"/>
                  </a:lnTo>
                  <a:lnTo>
                    <a:pt x="84" y="874"/>
                  </a:lnTo>
                  <a:lnTo>
                    <a:pt x="84" y="866"/>
                  </a:lnTo>
                  <a:lnTo>
                    <a:pt x="84" y="852"/>
                  </a:lnTo>
                  <a:lnTo>
                    <a:pt x="84" y="852"/>
                  </a:lnTo>
                  <a:lnTo>
                    <a:pt x="74" y="848"/>
                  </a:lnTo>
                  <a:lnTo>
                    <a:pt x="70" y="842"/>
                  </a:lnTo>
                  <a:lnTo>
                    <a:pt x="70" y="842"/>
                  </a:lnTo>
                  <a:lnTo>
                    <a:pt x="72" y="838"/>
                  </a:lnTo>
                  <a:lnTo>
                    <a:pt x="72" y="814"/>
                  </a:lnTo>
                  <a:lnTo>
                    <a:pt x="72" y="814"/>
                  </a:lnTo>
                  <a:lnTo>
                    <a:pt x="60" y="766"/>
                  </a:lnTo>
                  <a:lnTo>
                    <a:pt x="60" y="766"/>
                  </a:lnTo>
                  <a:lnTo>
                    <a:pt x="56" y="754"/>
                  </a:lnTo>
                  <a:lnTo>
                    <a:pt x="54" y="738"/>
                  </a:lnTo>
                  <a:lnTo>
                    <a:pt x="52" y="694"/>
                  </a:lnTo>
                  <a:lnTo>
                    <a:pt x="52" y="694"/>
                  </a:lnTo>
                  <a:lnTo>
                    <a:pt x="50" y="626"/>
                  </a:lnTo>
                  <a:lnTo>
                    <a:pt x="50" y="626"/>
                  </a:lnTo>
                  <a:lnTo>
                    <a:pt x="50" y="538"/>
                  </a:lnTo>
                  <a:lnTo>
                    <a:pt x="50" y="538"/>
                  </a:lnTo>
                  <a:lnTo>
                    <a:pt x="50" y="500"/>
                  </a:lnTo>
                  <a:lnTo>
                    <a:pt x="56" y="448"/>
                  </a:lnTo>
                  <a:lnTo>
                    <a:pt x="56" y="448"/>
                  </a:lnTo>
                  <a:lnTo>
                    <a:pt x="42" y="432"/>
                  </a:lnTo>
                  <a:lnTo>
                    <a:pt x="42" y="432"/>
                  </a:lnTo>
                  <a:lnTo>
                    <a:pt x="38" y="424"/>
                  </a:lnTo>
                  <a:lnTo>
                    <a:pt x="36" y="422"/>
                  </a:lnTo>
                  <a:lnTo>
                    <a:pt x="38" y="418"/>
                  </a:lnTo>
                  <a:lnTo>
                    <a:pt x="38" y="418"/>
                  </a:lnTo>
                  <a:lnTo>
                    <a:pt x="42" y="414"/>
                  </a:lnTo>
                  <a:lnTo>
                    <a:pt x="42" y="414"/>
                  </a:lnTo>
                  <a:lnTo>
                    <a:pt x="40" y="410"/>
                  </a:lnTo>
                  <a:lnTo>
                    <a:pt x="36" y="406"/>
                  </a:lnTo>
                  <a:lnTo>
                    <a:pt x="36" y="406"/>
                  </a:lnTo>
                  <a:lnTo>
                    <a:pt x="24" y="392"/>
                  </a:lnTo>
                  <a:lnTo>
                    <a:pt x="24" y="392"/>
                  </a:lnTo>
                  <a:lnTo>
                    <a:pt x="18" y="382"/>
                  </a:lnTo>
                  <a:lnTo>
                    <a:pt x="12" y="366"/>
                  </a:lnTo>
                  <a:lnTo>
                    <a:pt x="12" y="366"/>
                  </a:lnTo>
                  <a:lnTo>
                    <a:pt x="12" y="350"/>
                  </a:lnTo>
                  <a:lnTo>
                    <a:pt x="12" y="350"/>
                  </a:lnTo>
                  <a:lnTo>
                    <a:pt x="4" y="338"/>
                  </a:lnTo>
                  <a:lnTo>
                    <a:pt x="0" y="322"/>
                  </a:lnTo>
                  <a:lnTo>
                    <a:pt x="4" y="272"/>
                  </a:lnTo>
                  <a:lnTo>
                    <a:pt x="4" y="272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30" y="186"/>
                  </a:lnTo>
                  <a:lnTo>
                    <a:pt x="40" y="168"/>
                  </a:lnTo>
                  <a:lnTo>
                    <a:pt x="52" y="154"/>
                  </a:lnTo>
                  <a:lnTo>
                    <a:pt x="66" y="142"/>
                  </a:lnTo>
                  <a:lnTo>
                    <a:pt x="66" y="142"/>
                  </a:lnTo>
                  <a:lnTo>
                    <a:pt x="86" y="138"/>
                  </a:lnTo>
                  <a:lnTo>
                    <a:pt x="114" y="128"/>
                  </a:lnTo>
                  <a:lnTo>
                    <a:pt x="114" y="128"/>
                  </a:lnTo>
                  <a:lnTo>
                    <a:pt x="120" y="126"/>
                  </a:lnTo>
                  <a:lnTo>
                    <a:pt x="128" y="126"/>
                  </a:lnTo>
                  <a:lnTo>
                    <a:pt x="134" y="126"/>
                  </a:lnTo>
                  <a:lnTo>
                    <a:pt x="142" y="128"/>
                  </a:lnTo>
                  <a:lnTo>
                    <a:pt x="142" y="128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52" y="100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46" y="82"/>
                  </a:lnTo>
                  <a:lnTo>
                    <a:pt x="146" y="72"/>
                  </a:lnTo>
                  <a:lnTo>
                    <a:pt x="148" y="64"/>
                  </a:lnTo>
                  <a:lnTo>
                    <a:pt x="148" y="64"/>
                  </a:lnTo>
                  <a:lnTo>
                    <a:pt x="152" y="60"/>
                  </a:lnTo>
                  <a:lnTo>
                    <a:pt x="152" y="60"/>
                  </a:lnTo>
                  <a:lnTo>
                    <a:pt x="146" y="50"/>
                  </a:lnTo>
                  <a:lnTo>
                    <a:pt x="144" y="42"/>
                  </a:lnTo>
                  <a:lnTo>
                    <a:pt x="144" y="42"/>
                  </a:lnTo>
                  <a:lnTo>
                    <a:pt x="144" y="38"/>
                  </a:lnTo>
                  <a:lnTo>
                    <a:pt x="146" y="34"/>
                  </a:lnTo>
                  <a:lnTo>
                    <a:pt x="152" y="26"/>
                  </a:lnTo>
                  <a:lnTo>
                    <a:pt x="152" y="26"/>
                  </a:lnTo>
                  <a:lnTo>
                    <a:pt x="168" y="8"/>
                  </a:lnTo>
                  <a:lnTo>
                    <a:pt x="168" y="8"/>
                  </a:lnTo>
                  <a:lnTo>
                    <a:pt x="178" y="4"/>
                  </a:lnTo>
                  <a:lnTo>
                    <a:pt x="186" y="4"/>
                  </a:lnTo>
                  <a:lnTo>
                    <a:pt x="186" y="4"/>
                  </a:lnTo>
                  <a:lnTo>
                    <a:pt x="190" y="4"/>
                  </a:lnTo>
                  <a:lnTo>
                    <a:pt x="192" y="2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20" y="6"/>
                  </a:lnTo>
                  <a:lnTo>
                    <a:pt x="220" y="6"/>
                  </a:lnTo>
                  <a:lnTo>
                    <a:pt x="226" y="8"/>
                  </a:lnTo>
                  <a:lnTo>
                    <a:pt x="232" y="16"/>
                  </a:lnTo>
                  <a:lnTo>
                    <a:pt x="240" y="26"/>
                  </a:lnTo>
                  <a:lnTo>
                    <a:pt x="248" y="38"/>
                  </a:lnTo>
                  <a:lnTo>
                    <a:pt x="248" y="38"/>
                  </a:lnTo>
                  <a:lnTo>
                    <a:pt x="250" y="48"/>
                  </a:lnTo>
                  <a:lnTo>
                    <a:pt x="252" y="56"/>
                  </a:lnTo>
                  <a:lnTo>
                    <a:pt x="250" y="64"/>
                  </a:lnTo>
                  <a:lnTo>
                    <a:pt x="244" y="68"/>
                  </a:lnTo>
                  <a:lnTo>
                    <a:pt x="244" y="68"/>
                  </a:lnTo>
                  <a:lnTo>
                    <a:pt x="240" y="70"/>
                  </a:lnTo>
                  <a:lnTo>
                    <a:pt x="238" y="72"/>
                  </a:lnTo>
                  <a:lnTo>
                    <a:pt x="232" y="88"/>
                  </a:lnTo>
                  <a:lnTo>
                    <a:pt x="232" y="88"/>
                  </a:lnTo>
                  <a:lnTo>
                    <a:pt x="232" y="98"/>
                  </a:lnTo>
                  <a:lnTo>
                    <a:pt x="230" y="110"/>
                  </a:lnTo>
                  <a:lnTo>
                    <a:pt x="214" y="128"/>
                  </a:lnTo>
                  <a:lnTo>
                    <a:pt x="214" y="128"/>
                  </a:lnTo>
                  <a:lnTo>
                    <a:pt x="208" y="140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72" y="192"/>
                  </a:lnTo>
                  <a:lnTo>
                    <a:pt x="272" y="192"/>
                  </a:lnTo>
                  <a:lnTo>
                    <a:pt x="276" y="216"/>
                  </a:lnTo>
                  <a:lnTo>
                    <a:pt x="276" y="216"/>
                  </a:lnTo>
                  <a:close/>
                </a:path>
              </a:pathLst>
            </a:custGeom>
            <a:solidFill>
              <a:srgbClr val="EBE2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6705599" y="2586247"/>
              <a:ext cx="1096722" cy="3890753"/>
            </a:xfrm>
            <a:custGeom>
              <a:avLst/>
              <a:gdLst/>
              <a:ahLst/>
              <a:cxnLst/>
              <a:rect l="l" t="t" r="r" b="b"/>
              <a:pathLst>
                <a:path w="252" h="894" extrusionOk="0">
                  <a:moveTo>
                    <a:pt x="252" y="262"/>
                  </a:moveTo>
                  <a:lnTo>
                    <a:pt x="252" y="262"/>
                  </a:lnTo>
                  <a:lnTo>
                    <a:pt x="252" y="290"/>
                  </a:lnTo>
                  <a:lnTo>
                    <a:pt x="250" y="310"/>
                  </a:lnTo>
                  <a:lnTo>
                    <a:pt x="250" y="310"/>
                  </a:lnTo>
                  <a:lnTo>
                    <a:pt x="236" y="342"/>
                  </a:lnTo>
                  <a:lnTo>
                    <a:pt x="236" y="342"/>
                  </a:lnTo>
                  <a:lnTo>
                    <a:pt x="228" y="360"/>
                  </a:lnTo>
                  <a:lnTo>
                    <a:pt x="230" y="392"/>
                  </a:lnTo>
                  <a:lnTo>
                    <a:pt x="230" y="392"/>
                  </a:lnTo>
                  <a:lnTo>
                    <a:pt x="232" y="444"/>
                  </a:lnTo>
                  <a:lnTo>
                    <a:pt x="232" y="444"/>
                  </a:lnTo>
                  <a:lnTo>
                    <a:pt x="234" y="456"/>
                  </a:lnTo>
                  <a:lnTo>
                    <a:pt x="238" y="478"/>
                  </a:lnTo>
                  <a:lnTo>
                    <a:pt x="232" y="484"/>
                  </a:lnTo>
                  <a:lnTo>
                    <a:pt x="222" y="490"/>
                  </a:lnTo>
                  <a:lnTo>
                    <a:pt x="222" y="490"/>
                  </a:lnTo>
                  <a:lnTo>
                    <a:pt x="216" y="588"/>
                  </a:lnTo>
                  <a:lnTo>
                    <a:pt x="216" y="588"/>
                  </a:lnTo>
                  <a:lnTo>
                    <a:pt x="212" y="646"/>
                  </a:lnTo>
                  <a:lnTo>
                    <a:pt x="212" y="646"/>
                  </a:lnTo>
                  <a:lnTo>
                    <a:pt x="218" y="694"/>
                  </a:lnTo>
                  <a:lnTo>
                    <a:pt x="220" y="722"/>
                  </a:lnTo>
                  <a:lnTo>
                    <a:pt x="220" y="722"/>
                  </a:lnTo>
                  <a:lnTo>
                    <a:pt x="222" y="770"/>
                  </a:lnTo>
                  <a:lnTo>
                    <a:pt x="222" y="794"/>
                  </a:lnTo>
                  <a:lnTo>
                    <a:pt x="222" y="794"/>
                  </a:lnTo>
                  <a:lnTo>
                    <a:pt x="224" y="828"/>
                  </a:lnTo>
                  <a:lnTo>
                    <a:pt x="212" y="836"/>
                  </a:lnTo>
                  <a:lnTo>
                    <a:pt x="212" y="836"/>
                  </a:lnTo>
                  <a:lnTo>
                    <a:pt x="220" y="856"/>
                  </a:lnTo>
                  <a:lnTo>
                    <a:pt x="220" y="856"/>
                  </a:lnTo>
                  <a:lnTo>
                    <a:pt x="222" y="866"/>
                  </a:lnTo>
                  <a:lnTo>
                    <a:pt x="222" y="884"/>
                  </a:lnTo>
                  <a:lnTo>
                    <a:pt x="222" y="884"/>
                  </a:lnTo>
                  <a:lnTo>
                    <a:pt x="220" y="888"/>
                  </a:lnTo>
                  <a:lnTo>
                    <a:pt x="218" y="892"/>
                  </a:lnTo>
                  <a:lnTo>
                    <a:pt x="214" y="892"/>
                  </a:lnTo>
                  <a:lnTo>
                    <a:pt x="208" y="894"/>
                  </a:lnTo>
                  <a:lnTo>
                    <a:pt x="208" y="894"/>
                  </a:lnTo>
                  <a:lnTo>
                    <a:pt x="196" y="892"/>
                  </a:lnTo>
                  <a:lnTo>
                    <a:pt x="182" y="890"/>
                  </a:lnTo>
                  <a:lnTo>
                    <a:pt x="182" y="890"/>
                  </a:lnTo>
                  <a:lnTo>
                    <a:pt x="176" y="876"/>
                  </a:lnTo>
                  <a:lnTo>
                    <a:pt x="176" y="850"/>
                  </a:lnTo>
                  <a:lnTo>
                    <a:pt x="176" y="850"/>
                  </a:lnTo>
                  <a:lnTo>
                    <a:pt x="174" y="836"/>
                  </a:lnTo>
                  <a:lnTo>
                    <a:pt x="158" y="828"/>
                  </a:lnTo>
                  <a:lnTo>
                    <a:pt x="158" y="746"/>
                  </a:lnTo>
                  <a:lnTo>
                    <a:pt x="158" y="746"/>
                  </a:lnTo>
                  <a:lnTo>
                    <a:pt x="154" y="728"/>
                  </a:lnTo>
                  <a:lnTo>
                    <a:pt x="154" y="728"/>
                  </a:lnTo>
                  <a:lnTo>
                    <a:pt x="150" y="706"/>
                  </a:lnTo>
                  <a:lnTo>
                    <a:pt x="150" y="706"/>
                  </a:lnTo>
                  <a:lnTo>
                    <a:pt x="146" y="648"/>
                  </a:lnTo>
                  <a:lnTo>
                    <a:pt x="134" y="586"/>
                  </a:lnTo>
                  <a:lnTo>
                    <a:pt x="120" y="540"/>
                  </a:lnTo>
                  <a:lnTo>
                    <a:pt x="108" y="652"/>
                  </a:lnTo>
                  <a:lnTo>
                    <a:pt x="108" y="652"/>
                  </a:lnTo>
                  <a:lnTo>
                    <a:pt x="108" y="686"/>
                  </a:lnTo>
                  <a:lnTo>
                    <a:pt x="108" y="686"/>
                  </a:lnTo>
                  <a:lnTo>
                    <a:pt x="106" y="768"/>
                  </a:lnTo>
                  <a:lnTo>
                    <a:pt x="108" y="820"/>
                  </a:lnTo>
                  <a:lnTo>
                    <a:pt x="100" y="830"/>
                  </a:lnTo>
                  <a:lnTo>
                    <a:pt x="100" y="860"/>
                  </a:lnTo>
                  <a:lnTo>
                    <a:pt x="80" y="866"/>
                  </a:lnTo>
                  <a:lnTo>
                    <a:pt x="70" y="86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42" y="884"/>
                  </a:lnTo>
                  <a:lnTo>
                    <a:pt x="42" y="884"/>
                  </a:lnTo>
                  <a:lnTo>
                    <a:pt x="22" y="884"/>
                  </a:lnTo>
                  <a:lnTo>
                    <a:pt x="16" y="882"/>
                  </a:lnTo>
                  <a:lnTo>
                    <a:pt x="12" y="878"/>
                  </a:lnTo>
                  <a:lnTo>
                    <a:pt x="12" y="878"/>
                  </a:lnTo>
                  <a:lnTo>
                    <a:pt x="10" y="874"/>
                  </a:lnTo>
                  <a:lnTo>
                    <a:pt x="12" y="868"/>
                  </a:lnTo>
                  <a:lnTo>
                    <a:pt x="26" y="862"/>
                  </a:lnTo>
                  <a:lnTo>
                    <a:pt x="52" y="824"/>
                  </a:lnTo>
                  <a:lnTo>
                    <a:pt x="50" y="810"/>
                  </a:lnTo>
                  <a:lnTo>
                    <a:pt x="50" y="810"/>
                  </a:lnTo>
                  <a:lnTo>
                    <a:pt x="48" y="792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8" y="754"/>
                  </a:lnTo>
                  <a:lnTo>
                    <a:pt x="48" y="754"/>
                  </a:lnTo>
                  <a:lnTo>
                    <a:pt x="52" y="734"/>
                  </a:lnTo>
                  <a:lnTo>
                    <a:pt x="52" y="734"/>
                  </a:lnTo>
                  <a:lnTo>
                    <a:pt x="48" y="712"/>
                  </a:lnTo>
                  <a:lnTo>
                    <a:pt x="48" y="712"/>
                  </a:lnTo>
                  <a:lnTo>
                    <a:pt x="48" y="684"/>
                  </a:lnTo>
                  <a:lnTo>
                    <a:pt x="48" y="684"/>
                  </a:lnTo>
                  <a:lnTo>
                    <a:pt x="52" y="628"/>
                  </a:lnTo>
                  <a:lnTo>
                    <a:pt x="52" y="628"/>
                  </a:lnTo>
                  <a:lnTo>
                    <a:pt x="48" y="614"/>
                  </a:lnTo>
                  <a:lnTo>
                    <a:pt x="46" y="598"/>
                  </a:lnTo>
                  <a:lnTo>
                    <a:pt x="46" y="598"/>
                  </a:lnTo>
                  <a:lnTo>
                    <a:pt x="40" y="484"/>
                  </a:lnTo>
                  <a:lnTo>
                    <a:pt x="22" y="478"/>
                  </a:lnTo>
                  <a:lnTo>
                    <a:pt x="28" y="372"/>
                  </a:lnTo>
                  <a:lnTo>
                    <a:pt x="22" y="358"/>
                  </a:lnTo>
                  <a:lnTo>
                    <a:pt x="22" y="358"/>
                  </a:lnTo>
                  <a:lnTo>
                    <a:pt x="8" y="312"/>
                  </a:lnTo>
                  <a:lnTo>
                    <a:pt x="8" y="312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54"/>
                  </a:lnTo>
                  <a:lnTo>
                    <a:pt x="4" y="244"/>
                  </a:lnTo>
                  <a:lnTo>
                    <a:pt x="8" y="236"/>
                  </a:lnTo>
                  <a:lnTo>
                    <a:pt x="8" y="236"/>
                  </a:lnTo>
                  <a:lnTo>
                    <a:pt x="18" y="198"/>
                  </a:lnTo>
                  <a:lnTo>
                    <a:pt x="18" y="198"/>
                  </a:lnTo>
                  <a:lnTo>
                    <a:pt x="22" y="166"/>
                  </a:lnTo>
                  <a:lnTo>
                    <a:pt x="22" y="166"/>
                  </a:lnTo>
                  <a:lnTo>
                    <a:pt x="26" y="162"/>
                  </a:lnTo>
                  <a:lnTo>
                    <a:pt x="34" y="152"/>
                  </a:lnTo>
                  <a:lnTo>
                    <a:pt x="34" y="152"/>
                  </a:lnTo>
                  <a:lnTo>
                    <a:pt x="40" y="148"/>
                  </a:lnTo>
                  <a:lnTo>
                    <a:pt x="46" y="146"/>
                  </a:lnTo>
                  <a:lnTo>
                    <a:pt x="68" y="142"/>
                  </a:lnTo>
                  <a:lnTo>
                    <a:pt x="68" y="142"/>
                  </a:lnTo>
                  <a:lnTo>
                    <a:pt x="80" y="138"/>
                  </a:lnTo>
                  <a:lnTo>
                    <a:pt x="100" y="124"/>
                  </a:lnTo>
                  <a:lnTo>
                    <a:pt x="104" y="110"/>
                  </a:lnTo>
                  <a:lnTo>
                    <a:pt x="104" y="110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0" y="78"/>
                  </a:lnTo>
                  <a:lnTo>
                    <a:pt x="100" y="78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4" y="48"/>
                  </a:lnTo>
                  <a:lnTo>
                    <a:pt x="94" y="42"/>
                  </a:lnTo>
                  <a:lnTo>
                    <a:pt x="100" y="24"/>
                  </a:lnTo>
                  <a:lnTo>
                    <a:pt x="106" y="12"/>
                  </a:lnTo>
                  <a:lnTo>
                    <a:pt x="106" y="12"/>
                  </a:lnTo>
                  <a:lnTo>
                    <a:pt x="122" y="4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6" y="0"/>
                  </a:lnTo>
                  <a:lnTo>
                    <a:pt x="156" y="4"/>
                  </a:lnTo>
                  <a:lnTo>
                    <a:pt x="164" y="8"/>
                  </a:lnTo>
                  <a:lnTo>
                    <a:pt x="172" y="14"/>
                  </a:lnTo>
                  <a:lnTo>
                    <a:pt x="172" y="14"/>
                  </a:lnTo>
                  <a:lnTo>
                    <a:pt x="176" y="18"/>
                  </a:lnTo>
                  <a:lnTo>
                    <a:pt x="178" y="22"/>
                  </a:lnTo>
                  <a:lnTo>
                    <a:pt x="178" y="26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74" y="48"/>
                  </a:lnTo>
                  <a:lnTo>
                    <a:pt x="174" y="48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68" y="98"/>
                  </a:lnTo>
                  <a:lnTo>
                    <a:pt x="166" y="110"/>
                  </a:lnTo>
                  <a:lnTo>
                    <a:pt x="166" y="110"/>
                  </a:lnTo>
                  <a:lnTo>
                    <a:pt x="174" y="122"/>
                  </a:lnTo>
                  <a:lnTo>
                    <a:pt x="178" y="126"/>
                  </a:lnTo>
                  <a:lnTo>
                    <a:pt x="182" y="128"/>
                  </a:lnTo>
                  <a:lnTo>
                    <a:pt x="182" y="128"/>
                  </a:lnTo>
                  <a:lnTo>
                    <a:pt x="196" y="138"/>
                  </a:lnTo>
                  <a:lnTo>
                    <a:pt x="216" y="148"/>
                  </a:lnTo>
                  <a:lnTo>
                    <a:pt x="216" y="148"/>
                  </a:lnTo>
                  <a:lnTo>
                    <a:pt x="224" y="154"/>
                  </a:lnTo>
                  <a:lnTo>
                    <a:pt x="244" y="166"/>
                  </a:lnTo>
                  <a:lnTo>
                    <a:pt x="252" y="216"/>
                  </a:lnTo>
                  <a:lnTo>
                    <a:pt x="252" y="262"/>
                  </a:lnTo>
                  <a:close/>
                </a:path>
              </a:pathLst>
            </a:custGeom>
            <a:solidFill>
              <a:srgbClr val="C3CFB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5966634" y="2908500"/>
              <a:ext cx="1541046" cy="3644699"/>
            </a:xfrm>
            <a:custGeom>
              <a:avLst/>
              <a:gdLst/>
              <a:ahLst/>
              <a:cxnLst/>
              <a:rect l="l" t="t" r="r" b="b"/>
              <a:pathLst>
                <a:path w="378" h="894" extrusionOk="0">
                  <a:moveTo>
                    <a:pt x="46" y="44"/>
                  </a:moveTo>
                  <a:lnTo>
                    <a:pt x="46" y="44"/>
                  </a:lnTo>
                  <a:lnTo>
                    <a:pt x="60" y="20"/>
                  </a:lnTo>
                  <a:lnTo>
                    <a:pt x="60" y="20"/>
                  </a:lnTo>
                  <a:lnTo>
                    <a:pt x="64" y="14"/>
                  </a:lnTo>
                  <a:lnTo>
                    <a:pt x="70" y="8"/>
                  </a:lnTo>
                  <a:lnTo>
                    <a:pt x="78" y="4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2" y="2"/>
                  </a:lnTo>
                  <a:lnTo>
                    <a:pt x="116" y="6"/>
                  </a:lnTo>
                  <a:lnTo>
                    <a:pt x="126" y="10"/>
                  </a:lnTo>
                  <a:lnTo>
                    <a:pt x="136" y="18"/>
                  </a:lnTo>
                  <a:lnTo>
                    <a:pt x="144" y="26"/>
                  </a:lnTo>
                  <a:lnTo>
                    <a:pt x="148" y="34"/>
                  </a:lnTo>
                  <a:lnTo>
                    <a:pt x="152" y="46"/>
                  </a:lnTo>
                  <a:lnTo>
                    <a:pt x="152" y="58"/>
                  </a:lnTo>
                  <a:lnTo>
                    <a:pt x="152" y="58"/>
                  </a:lnTo>
                  <a:lnTo>
                    <a:pt x="152" y="66"/>
                  </a:lnTo>
                  <a:lnTo>
                    <a:pt x="150" y="72"/>
                  </a:lnTo>
                  <a:lnTo>
                    <a:pt x="146" y="76"/>
                  </a:lnTo>
                  <a:lnTo>
                    <a:pt x="142" y="80"/>
                  </a:lnTo>
                  <a:lnTo>
                    <a:pt x="142" y="80"/>
                  </a:lnTo>
                  <a:lnTo>
                    <a:pt x="132" y="88"/>
                  </a:lnTo>
                  <a:lnTo>
                    <a:pt x="132" y="88"/>
                  </a:lnTo>
                  <a:lnTo>
                    <a:pt x="134" y="92"/>
                  </a:lnTo>
                  <a:lnTo>
                    <a:pt x="134" y="92"/>
                  </a:lnTo>
                  <a:lnTo>
                    <a:pt x="130" y="100"/>
                  </a:lnTo>
                  <a:lnTo>
                    <a:pt x="124" y="108"/>
                  </a:lnTo>
                  <a:lnTo>
                    <a:pt x="114" y="120"/>
                  </a:lnTo>
                  <a:lnTo>
                    <a:pt x="100" y="130"/>
                  </a:lnTo>
                  <a:lnTo>
                    <a:pt x="100" y="136"/>
                  </a:lnTo>
                  <a:lnTo>
                    <a:pt x="100" y="136"/>
                  </a:lnTo>
                  <a:lnTo>
                    <a:pt x="100" y="140"/>
                  </a:lnTo>
                  <a:lnTo>
                    <a:pt x="102" y="144"/>
                  </a:lnTo>
                  <a:lnTo>
                    <a:pt x="106" y="146"/>
                  </a:lnTo>
                  <a:lnTo>
                    <a:pt x="110" y="148"/>
                  </a:lnTo>
                  <a:lnTo>
                    <a:pt x="110" y="148"/>
                  </a:lnTo>
                  <a:lnTo>
                    <a:pt x="116" y="148"/>
                  </a:lnTo>
                  <a:lnTo>
                    <a:pt x="120" y="150"/>
                  </a:lnTo>
                  <a:lnTo>
                    <a:pt x="124" y="154"/>
                  </a:lnTo>
                  <a:lnTo>
                    <a:pt x="126" y="158"/>
                  </a:lnTo>
                  <a:lnTo>
                    <a:pt x="126" y="158"/>
                  </a:lnTo>
                  <a:lnTo>
                    <a:pt x="146" y="194"/>
                  </a:lnTo>
                  <a:lnTo>
                    <a:pt x="154" y="204"/>
                  </a:lnTo>
                  <a:lnTo>
                    <a:pt x="162" y="210"/>
                  </a:lnTo>
                  <a:lnTo>
                    <a:pt x="162" y="210"/>
                  </a:lnTo>
                  <a:lnTo>
                    <a:pt x="170" y="264"/>
                  </a:lnTo>
                  <a:lnTo>
                    <a:pt x="174" y="302"/>
                  </a:lnTo>
                  <a:lnTo>
                    <a:pt x="174" y="302"/>
                  </a:lnTo>
                  <a:lnTo>
                    <a:pt x="182" y="324"/>
                  </a:lnTo>
                  <a:lnTo>
                    <a:pt x="196" y="354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86" y="528"/>
                  </a:lnTo>
                  <a:lnTo>
                    <a:pt x="304" y="556"/>
                  </a:lnTo>
                  <a:lnTo>
                    <a:pt x="316" y="578"/>
                  </a:lnTo>
                  <a:lnTo>
                    <a:pt x="316" y="578"/>
                  </a:lnTo>
                  <a:lnTo>
                    <a:pt x="320" y="596"/>
                  </a:lnTo>
                  <a:lnTo>
                    <a:pt x="320" y="618"/>
                  </a:lnTo>
                  <a:lnTo>
                    <a:pt x="320" y="618"/>
                  </a:lnTo>
                  <a:lnTo>
                    <a:pt x="318" y="648"/>
                  </a:lnTo>
                  <a:lnTo>
                    <a:pt x="314" y="696"/>
                  </a:lnTo>
                  <a:lnTo>
                    <a:pt x="314" y="696"/>
                  </a:lnTo>
                  <a:lnTo>
                    <a:pt x="312" y="740"/>
                  </a:lnTo>
                  <a:lnTo>
                    <a:pt x="312" y="772"/>
                  </a:lnTo>
                  <a:lnTo>
                    <a:pt x="312" y="784"/>
                  </a:lnTo>
                  <a:lnTo>
                    <a:pt x="314" y="784"/>
                  </a:lnTo>
                  <a:lnTo>
                    <a:pt x="314" y="784"/>
                  </a:lnTo>
                  <a:lnTo>
                    <a:pt x="316" y="796"/>
                  </a:lnTo>
                  <a:lnTo>
                    <a:pt x="318" y="806"/>
                  </a:lnTo>
                  <a:lnTo>
                    <a:pt x="318" y="806"/>
                  </a:lnTo>
                  <a:lnTo>
                    <a:pt x="326" y="822"/>
                  </a:lnTo>
                  <a:lnTo>
                    <a:pt x="338" y="836"/>
                  </a:lnTo>
                  <a:lnTo>
                    <a:pt x="354" y="844"/>
                  </a:lnTo>
                  <a:lnTo>
                    <a:pt x="372" y="850"/>
                  </a:lnTo>
                  <a:lnTo>
                    <a:pt x="372" y="850"/>
                  </a:lnTo>
                  <a:lnTo>
                    <a:pt x="376" y="852"/>
                  </a:lnTo>
                  <a:lnTo>
                    <a:pt x="378" y="856"/>
                  </a:lnTo>
                  <a:lnTo>
                    <a:pt x="378" y="856"/>
                  </a:lnTo>
                  <a:lnTo>
                    <a:pt x="376" y="866"/>
                  </a:lnTo>
                  <a:lnTo>
                    <a:pt x="370" y="872"/>
                  </a:lnTo>
                  <a:lnTo>
                    <a:pt x="358" y="874"/>
                  </a:lnTo>
                  <a:lnTo>
                    <a:pt x="344" y="876"/>
                  </a:lnTo>
                  <a:lnTo>
                    <a:pt x="344" y="876"/>
                  </a:lnTo>
                  <a:lnTo>
                    <a:pt x="312" y="872"/>
                  </a:lnTo>
                  <a:lnTo>
                    <a:pt x="312" y="872"/>
                  </a:lnTo>
                  <a:lnTo>
                    <a:pt x="280" y="870"/>
                  </a:lnTo>
                  <a:lnTo>
                    <a:pt x="280" y="870"/>
                  </a:lnTo>
                  <a:lnTo>
                    <a:pt x="268" y="870"/>
                  </a:lnTo>
                  <a:lnTo>
                    <a:pt x="260" y="868"/>
                  </a:lnTo>
                  <a:lnTo>
                    <a:pt x="254" y="864"/>
                  </a:lnTo>
                  <a:lnTo>
                    <a:pt x="252" y="858"/>
                  </a:lnTo>
                  <a:lnTo>
                    <a:pt x="252" y="858"/>
                  </a:lnTo>
                  <a:lnTo>
                    <a:pt x="250" y="852"/>
                  </a:lnTo>
                  <a:lnTo>
                    <a:pt x="248" y="838"/>
                  </a:lnTo>
                  <a:lnTo>
                    <a:pt x="248" y="838"/>
                  </a:lnTo>
                  <a:lnTo>
                    <a:pt x="250" y="828"/>
                  </a:lnTo>
                  <a:lnTo>
                    <a:pt x="254" y="818"/>
                  </a:lnTo>
                  <a:lnTo>
                    <a:pt x="254" y="818"/>
                  </a:lnTo>
                  <a:lnTo>
                    <a:pt x="260" y="804"/>
                  </a:lnTo>
                  <a:lnTo>
                    <a:pt x="260" y="804"/>
                  </a:lnTo>
                  <a:lnTo>
                    <a:pt x="260" y="766"/>
                  </a:lnTo>
                  <a:lnTo>
                    <a:pt x="260" y="766"/>
                  </a:lnTo>
                  <a:lnTo>
                    <a:pt x="262" y="702"/>
                  </a:lnTo>
                  <a:lnTo>
                    <a:pt x="262" y="702"/>
                  </a:lnTo>
                  <a:lnTo>
                    <a:pt x="264" y="640"/>
                  </a:lnTo>
                  <a:lnTo>
                    <a:pt x="264" y="640"/>
                  </a:lnTo>
                  <a:lnTo>
                    <a:pt x="262" y="624"/>
                  </a:lnTo>
                  <a:lnTo>
                    <a:pt x="258" y="610"/>
                  </a:lnTo>
                  <a:lnTo>
                    <a:pt x="258" y="610"/>
                  </a:lnTo>
                  <a:lnTo>
                    <a:pt x="254" y="606"/>
                  </a:lnTo>
                  <a:lnTo>
                    <a:pt x="246" y="606"/>
                  </a:lnTo>
                  <a:lnTo>
                    <a:pt x="246" y="606"/>
                  </a:lnTo>
                  <a:lnTo>
                    <a:pt x="232" y="608"/>
                  </a:lnTo>
                  <a:lnTo>
                    <a:pt x="232" y="608"/>
                  </a:lnTo>
                  <a:lnTo>
                    <a:pt x="136" y="628"/>
                  </a:lnTo>
                  <a:lnTo>
                    <a:pt x="136" y="628"/>
                  </a:lnTo>
                  <a:lnTo>
                    <a:pt x="130" y="648"/>
                  </a:lnTo>
                  <a:lnTo>
                    <a:pt x="126" y="672"/>
                  </a:lnTo>
                  <a:lnTo>
                    <a:pt x="124" y="702"/>
                  </a:lnTo>
                  <a:lnTo>
                    <a:pt x="124" y="736"/>
                  </a:lnTo>
                  <a:lnTo>
                    <a:pt x="124" y="736"/>
                  </a:lnTo>
                  <a:lnTo>
                    <a:pt x="124" y="790"/>
                  </a:lnTo>
                  <a:lnTo>
                    <a:pt x="124" y="790"/>
                  </a:lnTo>
                  <a:lnTo>
                    <a:pt x="126" y="806"/>
                  </a:lnTo>
                  <a:lnTo>
                    <a:pt x="130" y="818"/>
                  </a:lnTo>
                  <a:lnTo>
                    <a:pt x="134" y="830"/>
                  </a:lnTo>
                  <a:lnTo>
                    <a:pt x="140" y="840"/>
                  </a:lnTo>
                  <a:lnTo>
                    <a:pt x="140" y="840"/>
                  </a:lnTo>
                  <a:lnTo>
                    <a:pt x="152" y="860"/>
                  </a:lnTo>
                  <a:lnTo>
                    <a:pt x="162" y="880"/>
                  </a:lnTo>
                  <a:lnTo>
                    <a:pt x="162" y="880"/>
                  </a:lnTo>
                  <a:lnTo>
                    <a:pt x="160" y="886"/>
                  </a:lnTo>
                  <a:lnTo>
                    <a:pt x="154" y="892"/>
                  </a:lnTo>
                  <a:lnTo>
                    <a:pt x="144" y="894"/>
                  </a:lnTo>
                  <a:lnTo>
                    <a:pt x="132" y="894"/>
                  </a:lnTo>
                  <a:lnTo>
                    <a:pt x="132" y="894"/>
                  </a:lnTo>
                  <a:lnTo>
                    <a:pt x="116" y="894"/>
                  </a:lnTo>
                  <a:lnTo>
                    <a:pt x="102" y="892"/>
                  </a:lnTo>
                  <a:lnTo>
                    <a:pt x="90" y="888"/>
                  </a:lnTo>
                  <a:lnTo>
                    <a:pt x="80" y="882"/>
                  </a:lnTo>
                  <a:lnTo>
                    <a:pt x="80" y="882"/>
                  </a:lnTo>
                  <a:lnTo>
                    <a:pt x="76" y="880"/>
                  </a:lnTo>
                  <a:lnTo>
                    <a:pt x="74" y="876"/>
                  </a:lnTo>
                  <a:lnTo>
                    <a:pt x="72" y="872"/>
                  </a:lnTo>
                  <a:lnTo>
                    <a:pt x="70" y="868"/>
                  </a:lnTo>
                  <a:lnTo>
                    <a:pt x="70" y="868"/>
                  </a:lnTo>
                  <a:lnTo>
                    <a:pt x="74" y="848"/>
                  </a:lnTo>
                  <a:lnTo>
                    <a:pt x="74" y="848"/>
                  </a:lnTo>
                  <a:lnTo>
                    <a:pt x="76" y="830"/>
                  </a:lnTo>
                  <a:lnTo>
                    <a:pt x="76" y="830"/>
                  </a:lnTo>
                  <a:lnTo>
                    <a:pt x="72" y="776"/>
                  </a:lnTo>
                  <a:lnTo>
                    <a:pt x="72" y="776"/>
                  </a:lnTo>
                  <a:lnTo>
                    <a:pt x="68" y="722"/>
                  </a:lnTo>
                  <a:lnTo>
                    <a:pt x="68" y="722"/>
                  </a:lnTo>
                  <a:lnTo>
                    <a:pt x="70" y="676"/>
                  </a:lnTo>
                  <a:lnTo>
                    <a:pt x="74" y="632"/>
                  </a:lnTo>
                  <a:lnTo>
                    <a:pt x="74" y="632"/>
                  </a:lnTo>
                  <a:lnTo>
                    <a:pt x="66" y="632"/>
                  </a:lnTo>
                  <a:lnTo>
                    <a:pt x="60" y="628"/>
                  </a:lnTo>
                  <a:lnTo>
                    <a:pt x="56" y="622"/>
                  </a:lnTo>
                  <a:lnTo>
                    <a:pt x="56" y="614"/>
                  </a:lnTo>
                  <a:lnTo>
                    <a:pt x="56" y="614"/>
                  </a:lnTo>
                  <a:lnTo>
                    <a:pt x="58" y="594"/>
                  </a:lnTo>
                  <a:lnTo>
                    <a:pt x="58" y="594"/>
                  </a:lnTo>
                  <a:lnTo>
                    <a:pt x="60" y="572"/>
                  </a:lnTo>
                  <a:lnTo>
                    <a:pt x="60" y="572"/>
                  </a:lnTo>
                  <a:lnTo>
                    <a:pt x="58" y="528"/>
                  </a:lnTo>
                  <a:lnTo>
                    <a:pt x="58" y="528"/>
                  </a:lnTo>
                  <a:lnTo>
                    <a:pt x="58" y="484"/>
                  </a:lnTo>
                  <a:lnTo>
                    <a:pt x="58" y="484"/>
                  </a:lnTo>
                  <a:lnTo>
                    <a:pt x="46" y="462"/>
                  </a:lnTo>
                  <a:lnTo>
                    <a:pt x="24" y="418"/>
                  </a:lnTo>
                  <a:lnTo>
                    <a:pt x="24" y="418"/>
                  </a:lnTo>
                  <a:lnTo>
                    <a:pt x="6" y="374"/>
                  </a:lnTo>
                  <a:lnTo>
                    <a:pt x="0" y="356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4" y="178"/>
                  </a:lnTo>
                  <a:lnTo>
                    <a:pt x="6" y="170"/>
                  </a:lnTo>
                  <a:lnTo>
                    <a:pt x="8" y="160"/>
                  </a:lnTo>
                  <a:lnTo>
                    <a:pt x="10" y="150"/>
                  </a:lnTo>
                  <a:lnTo>
                    <a:pt x="10" y="150"/>
                  </a:lnTo>
                  <a:lnTo>
                    <a:pt x="10" y="140"/>
                  </a:lnTo>
                  <a:lnTo>
                    <a:pt x="12" y="130"/>
                  </a:lnTo>
                  <a:lnTo>
                    <a:pt x="14" y="120"/>
                  </a:lnTo>
                  <a:lnTo>
                    <a:pt x="18" y="114"/>
                  </a:lnTo>
                  <a:lnTo>
                    <a:pt x="18" y="114"/>
                  </a:lnTo>
                  <a:lnTo>
                    <a:pt x="24" y="102"/>
                  </a:lnTo>
                  <a:lnTo>
                    <a:pt x="28" y="94"/>
                  </a:lnTo>
                  <a:lnTo>
                    <a:pt x="28" y="94"/>
                  </a:lnTo>
                  <a:lnTo>
                    <a:pt x="28" y="88"/>
                  </a:lnTo>
                  <a:lnTo>
                    <a:pt x="30" y="84"/>
                  </a:lnTo>
                  <a:lnTo>
                    <a:pt x="34" y="80"/>
                  </a:lnTo>
                  <a:lnTo>
                    <a:pt x="38" y="80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2" y="58"/>
                  </a:lnTo>
                  <a:lnTo>
                    <a:pt x="44" y="50"/>
                  </a:lnTo>
                  <a:lnTo>
                    <a:pt x="46" y="44"/>
                  </a:lnTo>
                  <a:lnTo>
                    <a:pt x="46" y="44"/>
                  </a:lnTo>
                  <a:close/>
                  <a:moveTo>
                    <a:pt x="38" y="284"/>
                  </a:moveTo>
                  <a:lnTo>
                    <a:pt x="38" y="284"/>
                  </a:lnTo>
                  <a:lnTo>
                    <a:pt x="36" y="302"/>
                  </a:lnTo>
                  <a:lnTo>
                    <a:pt x="36" y="302"/>
                  </a:lnTo>
                  <a:lnTo>
                    <a:pt x="38" y="332"/>
                  </a:lnTo>
                  <a:lnTo>
                    <a:pt x="42" y="370"/>
                  </a:lnTo>
                  <a:lnTo>
                    <a:pt x="42" y="370"/>
                  </a:lnTo>
                  <a:lnTo>
                    <a:pt x="46" y="392"/>
                  </a:lnTo>
                  <a:lnTo>
                    <a:pt x="48" y="410"/>
                  </a:lnTo>
                  <a:lnTo>
                    <a:pt x="54" y="422"/>
                  </a:lnTo>
                  <a:lnTo>
                    <a:pt x="58" y="428"/>
                  </a:lnTo>
                  <a:lnTo>
                    <a:pt x="58" y="428"/>
                  </a:lnTo>
                  <a:lnTo>
                    <a:pt x="64" y="410"/>
                  </a:lnTo>
                  <a:lnTo>
                    <a:pt x="70" y="390"/>
                  </a:lnTo>
                  <a:lnTo>
                    <a:pt x="74" y="368"/>
                  </a:lnTo>
                  <a:lnTo>
                    <a:pt x="74" y="346"/>
                  </a:lnTo>
                  <a:lnTo>
                    <a:pt x="74" y="340"/>
                  </a:lnTo>
                  <a:lnTo>
                    <a:pt x="74" y="340"/>
                  </a:lnTo>
                  <a:lnTo>
                    <a:pt x="66" y="328"/>
                  </a:lnTo>
                  <a:lnTo>
                    <a:pt x="60" y="312"/>
                  </a:lnTo>
                  <a:lnTo>
                    <a:pt x="54" y="290"/>
                  </a:lnTo>
                  <a:lnTo>
                    <a:pt x="50" y="262"/>
                  </a:lnTo>
                  <a:lnTo>
                    <a:pt x="50" y="262"/>
                  </a:lnTo>
                  <a:lnTo>
                    <a:pt x="48" y="248"/>
                  </a:lnTo>
                  <a:lnTo>
                    <a:pt x="46" y="244"/>
                  </a:lnTo>
                  <a:lnTo>
                    <a:pt x="44" y="242"/>
                  </a:lnTo>
                  <a:lnTo>
                    <a:pt x="44" y="242"/>
                  </a:lnTo>
                  <a:lnTo>
                    <a:pt x="42" y="258"/>
                  </a:lnTo>
                  <a:lnTo>
                    <a:pt x="38" y="266"/>
                  </a:lnTo>
                  <a:lnTo>
                    <a:pt x="38" y="266"/>
                  </a:lnTo>
                  <a:lnTo>
                    <a:pt x="38" y="284"/>
                  </a:lnTo>
                  <a:lnTo>
                    <a:pt x="38" y="284"/>
                  </a:lnTo>
                  <a:close/>
                </a:path>
              </a:pathLst>
            </a:custGeom>
            <a:solidFill>
              <a:srgbClr val="EAEEE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7364125" y="2879927"/>
              <a:ext cx="872442" cy="3644697"/>
            </a:xfrm>
            <a:custGeom>
              <a:avLst/>
              <a:gdLst/>
              <a:ahLst/>
              <a:cxnLst/>
              <a:rect l="l" t="t" r="r" b="b"/>
              <a:pathLst>
                <a:path w="214" h="894" extrusionOk="0">
                  <a:moveTo>
                    <a:pt x="214" y="148"/>
                  </a:moveTo>
                  <a:lnTo>
                    <a:pt x="214" y="148"/>
                  </a:lnTo>
                  <a:lnTo>
                    <a:pt x="210" y="154"/>
                  </a:lnTo>
                  <a:lnTo>
                    <a:pt x="210" y="154"/>
                  </a:lnTo>
                  <a:lnTo>
                    <a:pt x="204" y="158"/>
                  </a:lnTo>
                  <a:lnTo>
                    <a:pt x="204" y="158"/>
                  </a:lnTo>
                  <a:lnTo>
                    <a:pt x="200" y="162"/>
                  </a:lnTo>
                  <a:lnTo>
                    <a:pt x="200" y="164"/>
                  </a:lnTo>
                  <a:lnTo>
                    <a:pt x="200" y="164"/>
                  </a:lnTo>
                  <a:lnTo>
                    <a:pt x="202" y="166"/>
                  </a:lnTo>
                  <a:lnTo>
                    <a:pt x="210" y="168"/>
                  </a:lnTo>
                  <a:lnTo>
                    <a:pt x="210" y="168"/>
                  </a:lnTo>
                  <a:lnTo>
                    <a:pt x="200" y="180"/>
                  </a:lnTo>
                  <a:lnTo>
                    <a:pt x="200" y="180"/>
                  </a:lnTo>
                  <a:lnTo>
                    <a:pt x="202" y="194"/>
                  </a:lnTo>
                  <a:lnTo>
                    <a:pt x="204" y="210"/>
                  </a:lnTo>
                  <a:lnTo>
                    <a:pt x="204" y="210"/>
                  </a:lnTo>
                  <a:lnTo>
                    <a:pt x="208" y="260"/>
                  </a:lnTo>
                  <a:lnTo>
                    <a:pt x="208" y="260"/>
                  </a:lnTo>
                  <a:lnTo>
                    <a:pt x="210" y="310"/>
                  </a:lnTo>
                  <a:lnTo>
                    <a:pt x="210" y="310"/>
                  </a:lnTo>
                  <a:lnTo>
                    <a:pt x="208" y="316"/>
                  </a:lnTo>
                  <a:lnTo>
                    <a:pt x="204" y="322"/>
                  </a:lnTo>
                  <a:lnTo>
                    <a:pt x="204" y="322"/>
                  </a:lnTo>
                  <a:lnTo>
                    <a:pt x="204" y="366"/>
                  </a:lnTo>
                  <a:lnTo>
                    <a:pt x="204" y="366"/>
                  </a:lnTo>
                  <a:lnTo>
                    <a:pt x="202" y="382"/>
                  </a:lnTo>
                  <a:lnTo>
                    <a:pt x="200" y="394"/>
                  </a:lnTo>
                  <a:lnTo>
                    <a:pt x="196" y="404"/>
                  </a:lnTo>
                  <a:lnTo>
                    <a:pt x="192" y="410"/>
                  </a:lnTo>
                  <a:lnTo>
                    <a:pt x="192" y="410"/>
                  </a:lnTo>
                  <a:lnTo>
                    <a:pt x="192" y="422"/>
                  </a:lnTo>
                  <a:lnTo>
                    <a:pt x="192" y="422"/>
                  </a:lnTo>
                  <a:lnTo>
                    <a:pt x="198" y="446"/>
                  </a:lnTo>
                  <a:lnTo>
                    <a:pt x="200" y="448"/>
                  </a:lnTo>
                  <a:lnTo>
                    <a:pt x="200" y="470"/>
                  </a:lnTo>
                  <a:lnTo>
                    <a:pt x="200" y="470"/>
                  </a:lnTo>
                  <a:lnTo>
                    <a:pt x="194" y="480"/>
                  </a:lnTo>
                  <a:lnTo>
                    <a:pt x="188" y="486"/>
                  </a:lnTo>
                  <a:lnTo>
                    <a:pt x="180" y="492"/>
                  </a:lnTo>
                  <a:lnTo>
                    <a:pt x="170" y="496"/>
                  </a:lnTo>
                  <a:lnTo>
                    <a:pt x="170" y="496"/>
                  </a:lnTo>
                  <a:lnTo>
                    <a:pt x="168" y="554"/>
                  </a:lnTo>
                  <a:lnTo>
                    <a:pt x="168" y="554"/>
                  </a:lnTo>
                  <a:lnTo>
                    <a:pt x="164" y="612"/>
                  </a:lnTo>
                  <a:lnTo>
                    <a:pt x="164" y="612"/>
                  </a:lnTo>
                  <a:lnTo>
                    <a:pt x="166" y="650"/>
                  </a:lnTo>
                  <a:lnTo>
                    <a:pt x="166" y="650"/>
                  </a:lnTo>
                  <a:lnTo>
                    <a:pt x="168" y="688"/>
                  </a:lnTo>
                  <a:lnTo>
                    <a:pt x="168" y="688"/>
                  </a:lnTo>
                  <a:lnTo>
                    <a:pt x="168" y="734"/>
                  </a:lnTo>
                  <a:lnTo>
                    <a:pt x="170" y="798"/>
                  </a:lnTo>
                  <a:lnTo>
                    <a:pt x="172" y="800"/>
                  </a:lnTo>
                  <a:lnTo>
                    <a:pt x="172" y="800"/>
                  </a:lnTo>
                  <a:lnTo>
                    <a:pt x="182" y="834"/>
                  </a:lnTo>
                  <a:lnTo>
                    <a:pt x="182" y="834"/>
                  </a:lnTo>
                  <a:lnTo>
                    <a:pt x="174" y="852"/>
                  </a:lnTo>
                  <a:lnTo>
                    <a:pt x="170" y="868"/>
                  </a:lnTo>
                  <a:lnTo>
                    <a:pt x="170" y="868"/>
                  </a:lnTo>
                  <a:lnTo>
                    <a:pt x="170" y="874"/>
                  </a:lnTo>
                  <a:lnTo>
                    <a:pt x="168" y="876"/>
                  </a:lnTo>
                  <a:lnTo>
                    <a:pt x="168" y="876"/>
                  </a:lnTo>
                  <a:lnTo>
                    <a:pt x="166" y="874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64" y="866"/>
                  </a:lnTo>
                  <a:lnTo>
                    <a:pt x="160" y="862"/>
                  </a:lnTo>
                  <a:lnTo>
                    <a:pt x="160" y="862"/>
                  </a:lnTo>
                  <a:lnTo>
                    <a:pt x="146" y="870"/>
                  </a:lnTo>
                  <a:lnTo>
                    <a:pt x="146" y="872"/>
                  </a:lnTo>
                  <a:lnTo>
                    <a:pt x="146" y="894"/>
                  </a:lnTo>
                  <a:lnTo>
                    <a:pt x="146" y="894"/>
                  </a:lnTo>
                  <a:lnTo>
                    <a:pt x="140" y="894"/>
                  </a:lnTo>
                  <a:lnTo>
                    <a:pt x="138" y="890"/>
                  </a:lnTo>
                  <a:lnTo>
                    <a:pt x="138" y="890"/>
                  </a:lnTo>
                  <a:lnTo>
                    <a:pt x="138" y="876"/>
                  </a:lnTo>
                  <a:lnTo>
                    <a:pt x="138" y="876"/>
                  </a:lnTo>
                  <a:lnTo>
                    <a:pt x="136" y="868"/>
                  </a:lnTo>
                  <a:lnTo>
                    <a:pt x="130" y="864"/>
                  </a:lnTo>
                  <a:lnTo>
                    <a:pt x="130" y="864"/>
                  </a:lnTo>
                  <a:lnTo>
                    <a:pt x="118" y="880"/>
                  </a:lnTo>
                  <a:lnTo>
                    <a:pt x="118" y="880"/>
                  </a:lnTo>
                  <a:lnTo>
                    <a:pt x="112" y="886"/>
                  </a:lnTo>
                  <a:lnTo>
                    <a:pt x="106" y="892"/>
                  </a:lnTo>
                  <a:lnTo>
                    <a:pt x="98" y="894"/>
                  </a:lnTo>
                  <a:lnTo>
                    <a:pt x="90" y="894"/>
                  </a:lnTo>
                  <a:lnTo>
                    <a:pt x="90" y="894"/>
                  </a:lnTo>
                  <a:lnTo>
                    <a:pt x="78" y="894"/>
                  </a:lnTo>
                  <a:lnTo>
                    <a:pt x="70" y="88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66" y="878"/>
                  </a:lnTo>
                  <a:lnTo>
                    <a:pt x="66" y="878"/>
                  </a:lnTo>
                  <a:lnTo>
                    <a:pt x="70" y="874"/>
                  </a:lnTo>
                  <a:lnTo>
                    <a:pt x="70" y="874"/>
                  </a:lnTo>
                  <a:lnTo>
                    <a:pt x="82" y="872"/>
                  </a:lnTo>
                  <a:lnTo>
                    <a:pt x="82" y="872"/>
                  </a:lnTo>
                  <a:lnTo>
                    <a:pt x="86" y="870"/>
                  </a:lnTo>
                  <a:lnTo>
                    <a:pt x="88" y="866"/>
                  </a:lnTo>
                  <a:lnTo>
                    <a:pt x="94" y="850"/>
                  </a:lnTo>
                  <a:lnTo>
                    <a:pt x="94" y="850"/>
                  </a:lnTo>
                  <a:lnTo>
                    <a:pt x="98" y="834"/>
                  </a:lnTo>
                  <a:lnTo>
                    <a:pt x="98" y="820"/>
                  </a:lnTo>
                  <a:lnTo>
                    <a:pt x="98" y="820"/>
                  </a:lnTo>
                  <a:lnTo>
                    <a:pt x="98" y="802"/>
                  </a:lnTo>
                  <a:lnTo>
                    <a:pt x="94" y="782"/>
                  </a:lnTo>
                  <a:lnTo>
                    <a:pt x="90" y="762"/>
                  </a:lnTo>
                  <a:lnTo>
                    <a:pt x="82" y="738"/>
                  </a:lnTo>
                  <a:lnTo>
                    <a:pt x="82" y="738"/>
                  </a:lnTo>
                  <a:lnTo>
                    <a:pt x="78" y="708"/>
                  </a:lnTo>
                  <a:lnTo>
                    <a:pt x="72" y="666"/>
                  </a:lnTo>
                  <a:lnTo>
                    <a:pt x="72" y="666"/>
                  </a:lnTo>
                  <a:lnTo>
                    <a:pt x="50" y="588"/>
                  </a:lnTo>
                  <a:lnTo>
                    <a:pt x="50" y="588"/>
                  </a:lnTo>
                  <a:lnTo>
                    <a:pt x="46" y="562"/>
                  </a:lnTo>
                  <a:lnTo>
                    <a:pt x="42" y="526"/>
                  </a:lnTo>
                  <a:lnTo>
                    <a:pt x="42" y="526"/>
                  </a:lnTo>
                  <a:lnTo>
                    <a:pt x="30" y="488"/>
                  </a:lnTo>
                  <a:lnTo>
                    <a:pt x="28" y="486"/>
                  </a:lnTo>
                  <a:lnTo>
                    <a:pt x="28" y="486"/>
                  </a:lnTo>
                  <a:lnTo>
                    <a:pt x="14" y="484"/>
                  </a:lnTo>
                  <a:lnTo>
                    <a:pt x="14" y="484"/>
                  </a:lnTo>
                  <a:lnTo>
                    <a:pt x="8" y="472"/>
                  </a:lnTo>
                  <a:lnTo>
                    <a:pt x="4" y="456"/>
                  </a:lnTo>
                  <a:lnTo>
                    <a:pt x="2" y="438"/>
                  </a:lnTo>
                  <a:lnTo>
                    <a:pt x="0" y="418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16" y="358"/>
                  </a:lnTo>
                  <a:lnTo>
                    <a:pt x="16" y="358"/>
                  </a:lnTo>
                  <a:lnTo>
                    <a:pt x="30" y="310"/>
                  </a:lnTo>
                  <a:lnTo>
                    <a:pt x="30" y="310"/>
                  </a:lnTo>
                  <a:lnTo>
                    <a:pt x="32" y="300"/>
                  </a:lnTo>
                  <a:lnTo>
                    <a:pt x="32" y="300"/>
                  </a:lnTo>
                  <a:lnTo>
                    <a:pt x="32" y="278"/>
                  </a:lnTo>
                  <a:lnTo>
                    <a:pt x="32" y="278"/>
                  </a:lnTo>
                  <a:lnTo>
                    <a:pt x="32" y="270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0" y="248"/>
                  </a:lnTo>
                  <a:lnTo>
                    <a:pt x="40" y="248"/>
                  </a:lnTo>
                  <a:lnTo>
                    <a:pt x="32" y="232"/>
                  </a:lnTo>
                  <a:lnTo>
                    <a:pt x="32" y="226"/>
                  </a:lnTo>
                  <a:lnTo>
                    <a:pt x="32" y="226"/>
                  </a:lnTo>
                  <a:lnTo>
                    <a:pt x="32" y="216"/>
                  </a:lnTo>
                  <a:lnTo>
                    <a:pt x="36" y="208"/>
                  </a:lnTo>
                  <a:lnTo>
                    <a:pt x="42" y="202"/>
                  </a:lnTo>
                  <a:lnTo>
                    <a:pt x="50" y="198"/>
                  </a:lnTo>
                  <a:lnTo>
                    <a:pt x="50" y="198"/>
                  </a:lnTo>
                  <a:lnTo>
                    <a:pt x="52" y="190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2" y="170"/>
                  </a:lnTo>
                  <a:lnTo>
                    <a:pt x="48" y="158"/>
                  </a:lnTo>
                  <a:lnTo>
                    <a:pt x="48" y="158"/>
                  </a:lnTo>
                  <a:lnTo>
                    <a:pt x="44" y="146"/>
                  </a:lnTo>
                  <a:lnTo>
                    <a:pt x="42" y="136"/>
                  </a:lnTo>
                  <a:lnTo>
                    <a:pt x="42" y="136"/>
                  </a:lnTo>
                  <a:lnTo>
                    <a:pt x="40" y="118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6" y="76"/>
                  </a:lnTo>
                  <a:lnTo>
                    <a:pt x="24" y="54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32" y="38"/>
                  </a:lnTo>
                  <a:lnTo>
                    <a:pt x="42" y="26"/>
                  </a:lnTo>
                  <a:lnTo>
                    <a:pt x="54" y="16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74" y="6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94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16" y="6"/>
                  </a:lnTo>
                  <a:lnTo>
                    <a:pt x="124" y="12"/>
                  </a:lnTo>
                  <a:lnTo>
                    <a:pt x="134" y="22"/>
                  </a:lnTo>
                  <a:lnTo>
                    <a:pt x="142" y="34"/>
                  </a:lnTo>
                  <a:lnTo>
                    <a:pt x="142" y="34"/>
                  </a:lnTo>
                  <a:lnTo>
                    <a:pt x="156" y="52"/>
                  </a:lnTo>
                  <a:lnTo>
                    <a:pt x="156" y="52"/>
                  </a:lnTo>
                  <a:lnTo>
                    <a:pt x="162" y="64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70" y="104"/>
                  </a:lnTo>
                  <a:lnTo>
                    <a:pt x="174" y="112"/>
                  </a:lnTo>
                  <a:lnTo>
                    <a:pt x="178" y="118"/>
                  </a:lnTo>
                  <a:lnTo>
                    <a:pt x="178" y="118"/>
                  </a:lnTo>
                  <a:lnTo>
                    <a:pt x="196" y="132"/>
                  </a:lnTo>
                  <a:lnTo>
                    <a:pt x="196" y="132"/>
                  </a:lnTo>
                  <a:lnTo>
                    <a:pt x="192" y="138"/>
                  </a:lnTo>
                  <a:lnTo>
                    <a:pt x="192" y="140"/>
                  </a:lnTo>
                  <a:lnTo>
                    <a:pt x="192" y="140"/>
                  </a:lnTo>
                  <a:lnTo>
                    <a:pt x="198" y="144"/>
                  </a:lnTo>
                  <a:lnTo>
                    <a:pt x="206" y="146"/>
                  </a:lnTo>
                  <a:lnTo>
                    <a:pt x="206" y="146"/>
                  </a:lnTo>
                  <a:lnTo>
                    <a:pt x="214" y="148"/>
                  </a:lnTo>
                  <a:lnTo>
                    <a:pt x="214" y="148"/>
                  </a:lnTo>
                  <a:close/>
                  <a:moveTo>
                    <a:pt x="146" y="770"/>
                  </a:moveTo>
                  <a:lnTo>
                    <a:pt x="146" y="770"/>
                  </a:lnTo>
                  <a:lnTo>
                    <a:pt x="146" y="754"/>
                  </a:lnTo>
                  <a:lnTo>
                    <a:pt x="142" y="738"/>
                  </a:lnTo>
                  <a:lnTo>
                    <a:pt x="138" y="722"/>
                  </a:lnTo>
                  <a:lnTo>
                    <a:pt x="132" y="710"/>
                  </a:lnTo>
                  <a:lnTo>
                    <a:pt x="132" y="710"/>
                  </a:lnTo>
                  <a:lnTo>
                    <a:pt x="128" y="720"/>
                  </a:lnTo>
                  <a:lnTo>
                    <a:pt x="128" y="734"/>
                  </a:lnTo>
                  <a:lnTo>
                    <a:pt x="126" y="734"/>
                  </a:lnTo>
                  <a:lnTo>
                    <a:pt x="126" y="734"/>
                  </a:lnTo>
                  <a:lnTo>
                    <a:pt x="126" y="774"/>
                  </a:lnTo>
                  <a:lnTo>
                    <a:pt x="126" y="774"/>
                  </a:lnTo>
                  <a:lnTo>
                    <a:pt x="128" y="788"/>
                  </a:lnTo>
                  <a:lnTo>
                    <a:pt x="130" y="798"/>
                  </a:lnTo>
                  <a:lnTo>
                    <a:pt x="134" y="806"/>
                  </a:lnTo>
                  <a:lnTo>
                    <a:pt x="138" y="810"/>
                  </a:lnTo>
                  <a:lnTo>
                    <a:pt x="140" y="810"/>
                  </a:lnTo>
                  <a:lnTo>
                    <a:pt x="140" y="810"/>
                  </a:lnTo>
                  <a:lnTo>
                    <a:pt x="142" y="788"/>
                  </a:lnTo>
                  <a:lnTo>
                    <a:pt x="142" y="788"/>
                  </a:lnTo>
                  <a:lnTo>
                    <a:pt x="146" y="780"/>
                  </a:lnTo>
                  <a:lnTo>
                    <a:pt x="146" y="770"/>
                  </a:lnTo>
                  <a:lnTo>
                    <a:pt x="146" y="770"/>
                  </a:lnTo>
                  <a:close/>
                  <a:moveTo>
                    <a:pt x="176" y="324"/>
                  </a:moveTo>
                  <a:lnTo>
                    <a:pt x="176" y="324"/>
                  </a:lnTo>
                  <a:lnTo>
                    <a:pt x="174" y="302"/>
                  </a:lnTo>
                  <a:lnTo>
                    <a:pt x="174" y="284"/>
                  </a:lnTo>
                  <a:lnTo>
                    <a:pt x="170" y="270"/>
                  </a:lnTo>
                  <a:lnTo>
                    <a:pt x="166" y="262"/>
                  </a:lnTo>
                  <a:lnTo>
                    <a:pt x="164" y="264"/>
                  </a:lnTo>
                  <a:lnTo>
                    <a:pt x="164" y="264"/>
                  </a:lnTo>
                  <a:lnTo>
                    <a:pt x="156" y="282"/>
                  </a:lnTo>
                  <a:lnTo>
                    <a:pt x="142" y="304"/>
                  </a:lnTo>
                  <a:lnTo>
                    <a:pt x="140" y="306"/>
                  </a:lnTo>
                  <a:lnTo>
                    <a:pt x="140" y="306"/>
                  </a:lnTo>
                  <a:lnTo>
                    <a:pt x="140" y="314"/>
                  </a:lnTo>
                  <a:lnTo>
                    <a:pt x="138" y="318"/>
                  </a:lnTo>
                  <a:lnTo>
                    <a:pt x="138" y="326"/>
                  </a:lnTo>
                  <a:lnTo>
                    <a:pt x="138" y="326"/>
                  </a:lnTo>
                  <a:lnTo>
                    <a:pt x="138" y="330"/>
                  </a:lnTo>
                  <a:lnTo>
                    <a:pt x="140" y="338"/>
                  </a:lnTo>
                  <a:lnTo>
                    <a:pt x="150" y="354"/>
                  </a:lnTo>
                  <a:lnTo>
                    <a:pt x="150" y="354"/>
                  </a:lnTo>
                  <a:lnTo>
                    <a:pt x="170" y="382"/>
                  </a:lnTo>
                  <a:lnTo>
                    <a:pt x="172" y="380"/>
                  </a:lnTo>
                  <a:lnTo>
                    <a:pt x="172" y="380"/>
                  </a:lnTo>
                  <a:lnTo>
                    <a:pt x="174" y="350"/>
                  </a:lnTo>
                  <a:lnTo>
                    <a:pt x="176" y="324"/>
                  </a:lnTo>
                  <a:lnTo>
                    <a:pt x="176" y="324"/>
                  </a:lnTo>
                  <a:close/>
                </a:path>
              </a:pathLst>
            </a:custGeom>
            <a:solidFill>
              <a:srgbClr val="F5F1D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4000"/>
              <a:buFont typeface="Calibri"/>
              <a:buNone/>
            </a:pPr>
            <a:r>
              <a:rPr lang="en-US"/>
              <a:t>1. PROPOSAL WRITING</a:t>
            </a:r>
            <a:endParaRPr/>
          </a:p>
        </p:txBody>
      </p:sp>
      <p:sp>
        <p:nvSpPr>
          <p:cNvPr id="293" name="Google Shape;293;p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94" name="Google Shape;294;p7" descr="http://www.mywelcometothecity.com/wp-content/uploads/2010/02/written_proposa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5560" y="1707978"/>
            <a:ext cx="285750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58C5A"/>
              </a:buClr>
              <a:buSzPts val="3600"/>
              <a:buFont typeface="Calibri"/>
              <a:buNone/>
            </a:pPr>
            <a:r>
              <a:rPr lang="en-US"/>
              <a:t>1. Proposal Writing</a:t>
            </a:r>
            <a:endParaRPr/>
          </a:p>
        </p:txBody>
      </p:sp>
      <p:sp>
        <p:nvSpPr>
          <p:cNvPr id="300" name="Google Shape;300;p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301" name="Google Shape;301;p8" descr="http://www.mywelcometothecity.com/wp-content/uploads/2010/02/written_proposa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5500" y="2662239"/>
            <a:ext cx="2857500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8"/>
          <p:cNvSpPr/>
          <p:nvPr/>
        </p:nvSpPr>
        <p:spPr>
          <a:xfrm>
            <a:off x="2481213" y="1895455"/>
            <a:ext cx="2336832" cy="912825"/>
          </a:xfrm>
          <a:prstGeom prst="wedgeRoundRectCallout">
            <a:avLst>
              <a:gd name="adj1" fmla="val 52048"/>
              <a:gd name="adj2" fmla="val 85120"/>
              <a:gd name="adj3" fmla="val 16667"/>
            </a:avLst>
          </a:prstGeom>
          <a:gradFill>
            <a:gsLst>
              <a:gs pos="0">
                <a:srgbClr val="3E5CA3"/>
              </a:gs>
              <a:gs pos="80000">
                <a:srgbClr val="5179D7"/>
              </a:gs>
              <a:gs pos="100000">
                <a:srgbClr val="4F79DB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8"/>
          <p:cNvSpPr/>
          <p:nvPr/>
        </p:nvSpPr>
        <p:spPr>
          <a:xfrm>
            <a:off x="2262135" y="3648079"/>
            <a:ext cx="2336832" cy="912825"/>
          </a:xfrm>
          <a:prstGeom prst="wedgeRoundRectCallout">
            <a:avLst>
              <a:gd name="adj1" fmla="val 62777"/>
              <a:gd name="adj2" fmla="val -58676"/>
              <a:gd name="adj3" fmla="val 16667"/>
            </a:avLst>
          </a:prstGeom>
          <a:gradFill>
            <a:gsLst>
              <a:gs pos="0">
                <a:srgbClr val="3E5CA3"/>
              </a:gs>
              <a:gs pos="80000">
                <a:srgbClr val="5179D7"/>
              </a:gs>
              <a:gs pos="100000">
                <a:srgbClr val="4F79DB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carry out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8"/>
          <p:cNvSpPr/>
          <p:nvPr/>
        </p:nvSpPr>
        <p:spPr>
          <a:xfrm flipH="1">
            <a:off x="6826260" y="1822429"/>
            <a:ext cx="2336832" cy="912825"/>
          </a:xfrm>
          <a:prstGeom prst="wedgeRoundRectCallout">
            <a:avLst>
              <a:gd name="adj1" fmla="val 52048"/>
              <a:gd name="adj2" fmla="val 85120"/>
              <a:gd name="adj3" fmla="val 16667"/>
            </a:avLst>
          </a:prstGeom>
          <a:gradFill>
            <a:gsLst>
              <a:gs pos="0">
                <a:srgbClr val="3E5CA3"/>
              </a:gs>
              <a:gs pos="80000">
                <a:srgbClr val="5179D7"/>
              </a:gs>
              <a:gs pos="100000">
                <a:srgbClr val="4F79DB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Cost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8"/>
          <p:cNvSpPr/>
          <p:nvPr/>
        </p:nvSpPr>
        <p:spPr>
          <a:xfrm flipH="1">
            <a:off x="7154877" y="3684592"/>
            <a:ext cx="2336832" cy="912825"/>
          </a:xfrm>
          <a:prstGeom prst="wedgeRoundRectCallout">
            <a:avLst>
              <a:gd name="adj1" fmla="val 66564"/>
              <a:gd name="adj2" fmla="val -86143"/>
              <a:gd name="adj3" fmla="val 16667"/>
            </a:avLst>
          </a:prstGeom>
          <a:gradFill>
            <a:gsLst>
              <a:gs pos="0">
                <a:srgbClr val="3E5CA3"/>
              </a:gs>
              <a:gs pos="80000">
                <a:srgbClr val="5179D7"/>
              </a:gs>
              <a:gs pos="100000">
                <a:srgbClr val="4F79DB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Schedule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usiness plan presentation">
  <a:themeElements>
    <a:clrScheme name="Apex">
      <a:dk1>
        <a:srgbClr val="000000"/>
      </a:dk1>
      <a:lt1>
        <a:srgbClr val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1172</Words>
  <Application>Microsoft Office PowerPoint</Application>
  <PresentationFormat>Widescreen</PresentationFormat>
  <Paragraphs>377</Paragraphs>
  <Slides>50</Slides>
  <Notes>48</Notes>
  <HiddenSlides>11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Comic Sans MS</vt:lpstr>
      <vt:lpstr>Noto Sans Symbols</vt:lpstr>
      <vt:lpstr>Times New Roman</vt:lpstr>
      <vt:lpstr>Business plan presentation</vt:lpstr>
      <vt:lpstr>Custom Design</vt:lpstr>
      <vt:lpstr>Chapter 3 Project Management</vt:lpstr>
      <vt:lpstr>Lesson Objectives</vt:lpstr>
      <vt:lpstr>PowerPoint Presentation</vt:lpstr>
      <vt:lpstr>TASKS OF SOFTWARE PROJECT MANAGEMENT </vt:lpstr>
      <vt:lpstr>What are the main responsibilities of an IT project manager? </vt:lpstr>
      <vt:lpstr>What are the main responsibilities of an IT project manager? </vt:lpstr>
      <vt:lpstr>Management Activities</vt:lpstr>
      <vt:lpstr>1. PROPOSAL WRITING</vt:lpstr>
      <vt:lpstr>1. Proposal Writing</vt:lpstr>
      <vt:lpstr>1. Proposal Writing</vt:lpstr>
      <vt:lpstr>2. PROJECT PLANNING</vt:lpstr>
      <vt:lpstr>2. Project Planning</vt:lpstr>
      <vt:lpstr>2. Project Planning</vt:lpstr>
      <vt:lpstr>2. Project Planning</vt:lpstr>
      <vt:lpstr>2. Project Planning</vt:lpstr>
      <vt:lpstr>2. Project Planning</vt:lpstr>
      <vt:lpstr>2. Project Planning – Gantt Chart</vt:lpstr>
      <vt:lpstr>2. Project Planning – Gantt Chart</vt:lpstr>
      <vt:lpstr>2. Project Planning – PERT Chart</vt:lpstr>
      <vt:lpstr>2. Project Planning</vt:lpstr>
      <vt:lpstr>2. Project Planning</vt:lpstr>
      <vt:lpstr>3. PROJECT COSTING</vt:lpstr>
      <vt:lpstr>3. Project Costing</vt:lpstr>
      <vt:lpstr>3. Project Costing</vt:lpstr>
      <vt:lpstr>3. Project Costing</vt:lpstr>
      <vt:lpstr>   4. PROJECT MONITORING</vt:lpstr>
      <vt:lpstr>4. Project Monitoring</vt:lpstr>
      <vt:lpstr>4. Project Monitoring</vt:lpstr>
      <vt:lpstr>4. Project Monitoring</vt:lpstr>
      <vt:lpstr>4. Project Monitoring</vt:lpstr>
      <vt:lpstr>4. Project Monitoring</vt:lpstr>
      <vt:lpstr>5. PERSONAL SELECTION &amp; MANAGEMENT</vt:lpstr>
      <vt:lpstr>5. Personal Selection &amp; Management</vt:lpstr>
      <vt:lpstr>5. Personal Selection &amp; Management</vt:lpstr>
      <vt:lpstr>5. Personal Selection &amp; Management</vt:lpstr>
      <vt:lpstr>5. Personal Selection &amp; Management</vt:lpstr>
      <vt:lpstr>5. Personal Selection &amp; Management: Maslow’s Motivation Model</vt:lpstr>
      <vt:lpstr>5. Personal Selection &amp; Management</vt:lpstr>
      <vt:lpstr>5. Personal Selection &amp; Management</vt:lpstr>
      <vt:lpstr>5. Personal Selection &amp; Management</vt:lpstr>
      <vt:lpstr>5. Personal Selection &amp; Management</vt:lpstr>
      <vt:lpstr>5. Personal Selection &amp; Management</vt:lpstr>
      <vt:lpstr>5. Personal Selection &amp; Management</vt:lpstr>
      <vt:lpstr>6. REPORT WRITING AND PRESENTATION</vt:lpstr>
      <vt:lpstr>6. Report Writing and Presentation</vt:lpstr>
      <vt:lpstr>6. Report Writing and Presentation</vt:lpstr>
      <vt:lpstr>Can good project management guarantee project success?</vt:lpstr>
      <vt:lpstr>PowerPoint Presentation</vt:lpstr>
      <vt:lpstr>Exercise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Project Management</dc:title>
  <dc:creator>ANUREHKA A/P MAGHESWARAN</dc:creator>
  <cp:lastModifiedBy>TAR UC</cp:lastModifiedBy>
  <cp:revision>3</cp:revision>
  <dcterms:created xsi:type="dcterms:W3CDTF">2020-07-08T05:43:43Z</dcterms:created>
  <dcterms:modified xsi:type="dcterms:W3CDTF">2022-11-14T03:37:00Z</dcterms:modified>
</cp:coreProperties>
</file>