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3"/>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1" r:id="rId72"/>
  </p:sldIdLst>
  <p:sldSz cx="9144000" cy="5143500" type="screen16x9"/>
  <p:notesSz cx="6858000" cy="9144000"/>
  <p:embeddedFontLst>
    <p:embeddedFont>
      <p:font typeface="Lora" panose="020B0604020202020204" charset="0"/>
      <p:regular r:id="rId74"/>
      <p:bold r:id="rId75"/>
      <p:italic r:id="rId76"/>
      <p:boldItalic r:id="rId77"/>
    </p:embeddedFont>
    <p:embeddedFont>
      <p:font typeface="Quattrocento Sans" panose="020B0604020202020204" charset="0"/>
      <p:regular r:id="rId78"/>
      <p:bold r:id="rId79"/>
      <p:italic r:id="rId80"/>
      <p:boldItalic r:id="rId81"/>
    </p:embeddedFont>
    <p:embeddedFont>
      <p:font typeface="Calibri" panose="020F0502020204030204" pitchFamily="34" charset="0"/>
      <p:regular r:id="rId82"/>
      <p:bold r:id="rId83"/>
      <p:italic r:id="rId84"/>
      <p:boldItalic r:id="rId85"/>
    </p:embeddedFont>
    <p:embeddedFont>
      <p:font typeface="Overlock" panose="020B0604020202020204" charset="0"/>
      <p:regular r:id="rId86"/>
      <p:bold r:id="rId87"/>
      <p:italic r:id="rId88"/>
      <p:boldItalic r:id="rId89"/>
    </p:embeddedFont>
    <p:embeddedFont>
      <p:font typeface="Constantia" panose="02030602050306030303" pitchFamily="18" charset="0"/>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9" roundtripDataSignature="AMtx7mgx/LcQ4jqSWTqTnILq0QjWhDRa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923B14-6C4F-40A5-8916-9AD50B8F7654}">
  <a:tblStyle styleId="{B6923B14-6C4F-40A5-8916-9AD50B8F7654}" styleName="Table_0">
    <a:wholeTbl>
      <a:tcTxStyle>
        <a:font>
          <a:latin typeface="Arial"/>
          <a:ea typeface="Arial"/>
          <a:cs typeface="Arial"/>
        </a:font>
        <a:schemeClr val="tx1"/>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1.fntdata"/><Relationship Id="rId89" Type="http://schemas.openxmlformats.org/officeDocument/2006/relationships/font" Target="fonts/font16.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fntdata"/><Relationship Id="rId79" Type="http://schemas.openxmlformats.org/officeDocument/2006/relationships/font" Target="fonts/font6.fntdata"/><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font" Target="fonts/font1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7.fntdata"/><Relationship Id="rId85"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font" Target="fonts/font15.fntdata"/><Relationship Id="rId9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4.fntdata"/><Relationship Id="rId61" Type="http://schemas.openxmlformats.org/officeDocument/2006/relationships/slide" Target="slides/slide60.xml"/><Relationship Id="rId82"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4.fntdata"/><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3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0" i="0">
                <a:solidFill>
                  <a:schemeClr val="dk1"/>
                </a:solidFill>
                <a:latin typeface="Arial"/>
                <a:ea typeface="Arial"/>
                <a:cs typeface="Arial"/>
                <a:sym typeface="Arial"/>
              </a:rPr>
              <a:t>Performance is an indication of the responsiveness of a system to execute any action within a given time interval. It can be measured in terms of latency or throughput. Latency is the time taken to respond to any event. Throughput is the number of events that take place within a given amount of time.</a:t>
            </a:r>
            <a:endParaRPr/>
          </a:p>
          <a:p>
            <a:pPr marL="0" lvl="0" indent="0" algn="l" rtl="0">
              <a:spcBef>
                <a:spcPts val="0"/>
              </a:spcBef>
              <a:spcAft>
                <a:spcPts val="0"/>
              </a:spcAft>
              <a:buNone/>
            </a:pPr>
            <a:endParaRPr/>
          </a:p>
          <a:p>
            <a:pPr marL="0" lvl="0" indent="0" algn="l" rtl="0">
              <a:spcBef>
                <a:spcPts val="0"/>
              </a:spcBef>
              <a:spcAft>
                <a:spcPts val="0"/>
              </a:spcAft>
              <a:buNone/>
            </a:pPr>
            <a:r>
              <a:rPr lang="en-US"/>
              <a:t>Interoperability describes the extent to which systems and devices can exchange data, and interpret that shared data. For two systems to be interoperable, they must be able to exchange data and subsequently present that data such that it can be understood by a user.</a:t>
            </a:r>
            <a:endParaRPr/>
          </a:p>
        </p:txBody>
      </p:sp>
      <p:sp>
        <p:nvSpPr>
          <p:cNvPr id="293" name="Google Shape;293;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2" name="Google Shape;312;p3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Interoperability describes the extent to which systems and devices can exchange data, and interpret that shared data. For two systems to be interoperable, they must be able to exchange data and subsequently present that data such that it can be understood by a user.</a:t>
            </a:r>
            <a:endParaRPr/>
          </a:p>
        </p:txBody>
      </p:sp>
      <p:sp>
        <p:nvSpPr>
          <p:cNvPr id="313" name="Google Shape;313;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2" name="Google Shape;342;p3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Interoperability describes the extent to which systems and devices can exchange data, and interpret that shared data. For two systems to be interoperable, they must be able to exchange data and subsequently present that data such that it can be understood by a user.</a:t>
            </a:r>
            <a:endParaRPr/>
          </a:p>
        </p:txBody>
      </p:sp>
      <p:sp>
        <p:nvSpPr>
          <p:cNvPr id="343" name="Google Shape;343;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4" name="Google Shape;384;p3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p3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4" name="Google Shape;404;p3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3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3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3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4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4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p4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4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4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4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4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p4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4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4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p4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5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5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p5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5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p5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5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3" name="Google Shape;583;p5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5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5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5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5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5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5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5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6" name="Google Shape;626;p5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5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9" name="Google Shape;639;p5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6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p6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6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9" name="Google Shape;669;p6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6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6" name="Google Shape;676;p6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6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3" name="Google Shape;683;p6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6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2" name="Google Shape;692;p6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6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1" name="Google Shape;701;p6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6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p6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6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9" name="Google Shape;719;p6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p6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7" name="Google Shape;737;p6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6" name="Google Shape;746;p7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5" name="Google Shape;755;p7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7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1" name="Google Shape;771;p7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8" name="Google Shape;778;p7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4" name="Google Shape;814;p7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79"/>
          <p:cNvSpPr txBox="1">
            <a:spLocks noGrp="1"/>
          </p:cNvSpPr>
          <p:nvPr>
            <p:ph type="ctrTitle"/>
          </p:nvPr>
        </p:nvSpPr>
        <p:spPr>
          <a:xfrm>
            <a:off x="996630" y="2003888"/>
            <a:ext cx="4523699" cy="11597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Google Shape;10;p79"/>
          <p:cNvCxnSpPr/>
          <p:nvPr/>
        </p:nvCxnSpPr>
        <p:spPr>
          <a:xfrm>
            <a:off x="-6025" y="3676511"/>
            <a:ext cx="9161999" cy="0"/>
          </a:xfrm>
          <a:prstGeom prst="straightConnector1">
            <a:avLst/>
          </a:prstGeom>
          <a:noFill/>
          <a:ln w="9525" cap="flat" cmpd="sng">
            <a:solidFill>
              <a:srgbClr val="000000"/>
            </a:solidFill>
            <a:prstDash val="solid"/>
            <a:round/>
            <a:headEnd type="none" w="sm" len="sm"/>
            <a:tailEnd type="none" w="sm" len="sm"/>
          </a:ln>
        </p:spPr>
      </p:cxnSp>
      <p:sp>
        <p:nvSpPr>
          <p:cNvPr id="11" name="Google Shape;11;p79"/>
          <p:cNvSpPr/>
          <p:nvPr/>
        </p:nvSpPr>
        <p:spPr>
          <a:xfrm>
            <a:off x="1117950" y="3393000"/>
            <a:ext cx="566999" cy="566999"/>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
        <p:cNvGrpSpPr/>
        <p:nvPr/>
      </p:nvGrpSpPr>
      <p:grpSpPr>
        <a:xfrm>
          <a:off x="0" y="0"/>
          <a:ext cx="0" cy="0"/>
          <a:chOff x="0" y="0"/>
          <a:chExt cx="0" cy="0"/>
        </a:xfrm>
      </p:grpSpPr>
      <p:cxnSp>
        <p:nvCxnSpPr>
          <p:cNvPr id="13" name="Google Shape;13;p80"/>
          <p:cNvCxnSpPr/>
          <p:nvPr/>
        </p:nvCxnSpPr>
        <p:spPr>
          <a:xfrm>
            <a:off x="0" y="441606"/>
            <a:ext cx="1375800" cy="0"/>
          </a:xfrm>
          <a:prstGeom prst="straightConnector1">
            <a:avLst/>
          </a:prstGeom>
          <a:noFill/>
          <a:ln w="9525" cap="flat" cmpd="sng">
            <a:solidFill>
              <a:srgbClr val="CCCCCC"/>
            </a:solidFill>
            <a:prstDash val="solid"/>
            <a:round/>
            <a:headEnd type="none" w="sm" len="sm"/>
            <a:tailEnd type="none" w="sm" len="sm"/>
          </a:ln>
        </p:spPr>
      </p:cxnSp>
      <p:sp>
        <p:nvSpPr>
          <p:cNvPr id="14" name="Google Shape;14;p80"/>
          <p:cNvSpPr/>
          <p:nvPr/>
        </p:nvSpPr>
        <p:spPr>
          <a:xfrm>
            <a:off x="817475" y="238647"/>
            <a:ext cx="405899" cy="405899"/>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80"/>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2600"/>
              <a:buFont typeface="Lora"/>
              <a:buNone/>
              <a:defRPr sz="2600" b="0">
                <a:latin typeface="Overlock"/>
                <a:ea typeface="Overlock"/>
                <a:cs typeface="Overlock"/>
                <a:sym typeface="Overlock"/>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16" name="Google Shape;16;p80"/>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lvl1pPr marL="457200" lvl="0" indent="-335280" algn="l">
              <a:lnSpc>
                <a:spcPct val="100000"/>
              </a:lnSpc>
              <a:spcBef>
                <a:spcPts val="600"/>
              </a:spcBef>
              <a:spcAft>
                <a:spcPts val="0"/>
              </a:spcAft>
              <a:buClr>
                <a:srgbClr val="FFCD00"/>
              </a:buClr>
              <a:buSzPts val="1680"/>
              <a:buFont typeface="Quattrocento Sans"/>
              <a:buChar char="◉"/>
              <a:defRPr sz="2400">
                <a:latin typeface="Quattrocento Sans"/>
                <a:ea typeface="Quattrocento Sans"/>
                <a:cs typeface="Quattrocento Sans"/>
                <a:sym typeface="Quattrocento Sans"/>
              </a:defRPr>
            </a:lvl1pPr>
            <a:lvl2pPr marL="914400" lvl="1" indent="-228600" algn="l">
              <a:lnSpc>
                <a:spcPct val="100000"/>
              </a:lnSpc>
              <a:spcBef>
                <a:spcPts val="480"/>
              </a:spcBef>
              <a:spcAft>
                <a:spcPts val="0"/>
              </a:spcAft>
              <a:buClr>
                <a:srgbClr val="FFCD00"/>
              </a:buClr>
              <a:buSzPts val="2000"/>
              <a:buFont typeface="Quattrocento Sans"/>
              <a:buNone/>
              <a:defRPr sz="2000">
                <a:latin typeface="Quattrocento Sans"/>
                <a:ea typeface="Quattrocento Sans"/>
                <a:cs typeface="Quattrocento Sans"/>
                <a:sym typeface="Quattrocento Sans"/>
              </a:defRPr>
            </a:lvl2pPr>
            <a:lvl3pPr marL="1371600" lvl="2" indent="-228600" algn="l">
              <a:lnSpc>
                <a:spcPct val="100000"/>
              </a:lnSpc>
              <a:spcBef>
                <a:spcPts val="480"/>
              </a:spcBef>
              <a:spcAft>
                <a:spcPts val="0"/>
              </a:spcAft>
              <a:buClr>
                <a:srgbClr val="FFCD00"/>
              </a:buClr>
              <a:buSzPts val="2000"/>
              <a:buFont typeface="Quattrocento Sans"/>
              <a:buNone/>
              <a:defRPr sz="20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5pPr>
            <a:lvl6pPr marL="2743200" lvl="5" indent="-2286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6pPr>
            <a:lvl7pPr marL="3200400" lvl="6" indent="-2286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7pPr>
            <a:lvl8pPr marL="3657600" lvl="7" indent="-2286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8pPr>
            <a:lvl9pPr marL="4114800" lvl="8" indent="-228600" algn="l">
              <a:lnSpc>
                <a:spcPct val="100000"/>
              </a:lnSpc>
              <a:spcBef>
                <a:spcPts val="360"/>
              </a:spcBef>
              <a:spcAft>
                <a:spcPts val="0"/>
              </a:spcAft>
              <a:buClr>
                <a:srgbClr val="FFCD00"/>
              </a:buClr>
              <a:buSzPts val="1800"/>
              <a:buFont typeface="Quattrocento Sans"/>
              <a:buNone/>
              <a:defRPr sz="1800">
                <a:latin typeface="Quattrocento Sans"/>
                <a:ea typeface="Quattrocento Sans"/>
                <a:cs typeface="Quattrocento Sans"/>
                <a:sym typeface="Quattrocento Sans"/>
              </a:defRPr>
            </a:lvl9pPr>
          </a:lstStyle>
          <a:p>
            <a:endParaRPr/>
          </a:p>
        </p:txBody>
      </p:sp>
      <p:cxnSp>
        <p:nvCxnSpPr>
          <p:cNvPr id="17" name="Google Shape;17;p80"/>
          <p:cNvCxnSpPr>
            <a:stCxn id="15" idx="3"/>
          </p:cNvCxnSpPr>
          <p:nvPr/>
        </p:nvCxnSpPr>
        <p:spPr>
          <a:xfrm rot="10800000" flipH="1">
            <a:off x="6377796" y="441648"/>
            <a:ext cx="2766300" cy="870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8"/>
        <p:cNvGrpSpPr/>
        <p:nvPr/>
      </p:nvGrpSpPr>
      <p:grpSpPr>
        <a:xfrm>
          <a:off x="0" y="0"/>
          <a:ext cx="0" cy="0"/>
          <a:chOff x="0" y="0"/>
          <a:chExt cx="0" cy="0"/>
        </a:xfrm>
      </p:grpSpPr>
      <p:sp>
        <p:nvSpPr>
          <p:cNvPr id="19" name="Google Shape;19;p81"/>
          <p:cNvSpPr txBox="1">
            <a:spLocks noGrp="1"/>
          </p:cNvSpPr>
          <p:nvPr>
            <p:ph type="subTitle" idx="1"/>
          </p:nvPr>
        </p:nvSpPr>
        <p:spPr>
          <a:xfrm>
            <a:off x="2022300" y="2815923"/>
            <a:ext cx="5591400" cy="784799"/>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sz="1400"/>
            </a:lvl1pPr>
            <a:lvl2pPr lvl="1" algn="l">
              <a:lnSpc>
                <a:spcPct val="100000"/>
              </a:lnSpc>
              <a:spcBef>
                <a:spcPts val="0"/>
              </a:spcBef>
              <a:spcAft>
                <a:spcPts val="0"/>
              </a:spcAft>
              <a:buClr>
                <a:schemeClr val="dk2"/>
              </a:buClr>
              <a:buSzPts val="1400"/>
              <a:buNone/>
              <a:defRPr sz="1400">
                <a:solidFill>
                  <a:schemeClr val="dk2"/>
                </a:solidFill>
              </a:defRPr>
            </a:lvl2pPr>
            <a:lvl3pPr lvl="2" algn="l">
              <a:lnSpc>
                <a:spcPct val="100000"/>
              </a:lnSpc>
              <a:spcBef>
                <a:spcPts val="0"/>
              </a:spcBef>
              <a:spcAft>
                <a:spcPts val="0"/>
              </a:spcAft>
              <a:buClr>
                <a:schemeClr val="dk2"/>
              </a:buClr>
              <a:buSzPts val="1400"/>
              <a:buNone/>
              <a:defRPr sz="1400">
                <a:solidFill>
                  <a:schemeClr val="dk2"/>
                </a:solidFill>
              </a:defRPr>
            </a:lvl3pPr>
            <a:lvl4pPr lvl="3" algn="l">
              <a:lnSpc>
                <a:spcPct val="100000"/>
              </a:lnSpc>
              <a:spcBef>
                <a:spcPts val="0"/>
              </a:spcBef>
              <a:spcAft>
                <a:spcPts val="0"/>
              </a:spcAft>
              <a:buClr>
                <a:schemeClr val="dk2"/>
              </a:buClr>
              <a:buSzPts val="1400"/>
              <a:buNone/>
              <a:defRPr sz="1400">
                <a:solidFill>
                  <a:schemeClr val="dk2"/>
                </a:solidFill>
              </a:defRPr>
            </a:lvl4pPr>
            <a:lvl5pPr lvl="4" algn="l">
              <a:lnSpc>
                <a:spcPct val="100000"/>
              </a:lnSpc>
              <a:spcBef>
                <a:spcPts val="0"/>
              </a:spcBef>
              <a:spcAft>
                <a:spcPts val="0"/>
              </a:spcAft>
              <a:buClr>
                <a:schemeClr val="dk2"/>
              </a:buClr>
              <a:buSzPts val="1400"/>
              <a:buNone/>
              <a:defRPr sz="1400">
                <a:solidFill>
                  <a:schemeClr val="dk2"/>
                </a:solidFill>
              </a:defRPr>
            </a:lvl5pPr>
            <a:lvl6pPr lvl="5" algn="l">
              <a:lnSpc>
                <a:spcPct val="100000"/>
              </a:lnSpc>
              <a:spcBef>
                <a:spcPts val="0"/>
              </a:spcBef>
              <a:spcAft>
                <a:spcPts val="0"/>
              </a:spcAft>
              <a:buClr>
                <a:schemeClr val="dk2"/>
              </a:buClr>
              <a:buSzPts val="1400"/>
              <a:buNone/>
              <a:defRPr sz="1400">
                <a:solidFill>
                  <a:schemeClr val="dk2"/>
                </a:solidFill>
              </a:defRPr>
            </a:lvl6pPr>
            <a:lvl7pPr lvl="6" algn="l">
              <a:lnSpc>
                <a:spcPct val="100000"/>
              </a:lnSpc>
              <a:spcBef>
                <a:spcPts val="0"/>
              </a:spcBef>
              <a:spcAft>
                <a:spcPts val="0"/>
              </a:spcAft>
              <a:buClr>
                <a:schemeClr val="dk2"/>
              </a:buClr>
              <a:buSzPts val="1400"/>
              <a:buNone/>
              <a:defRPr sz="1400">
                <a:solidFill>
                  <a:schemeClr val="dk2"/>
                </a:solidFill>
              </a:defRPr>
            </a:lvl7pPr>
            <a:lvl8pPr lvl="7" algn="l">
              <a:lnSpc>
                <a:spcPct val="100000"/>
              </a:lnSpc>
              <a:spcBef>
                <a:spcPts val="0"/>
              </a:spcBef>
              <a:spcAft>
                <a:spcPts val="0"/>
              </a:spcAft>
              <a:buClr>
                <a:schemeClr val="dk2"/>
              </a:buClr>
              <a:buSzPts val="1400"/>
              <a:buNone/>
              <a:defRPr sz="1400">
                <a:solidFill>
                  <a:schemeClr val="dk2"/>
                </a:solidFill>
              </a:defRPr>
            </a:lvl8pPr>
            <a:lvl9pPr lvl="8" algn="l">
              <a:lnSpc>
                <a:spcPct val="100000"/>
              </a:lnSpc>
              <a:spcBef>
                <a:spcPts val="0"/>
              </a:spcBef>
              <a:spcAft>
                <a:spcPts val="0"/>
              </a:spcAft>
              <a:buClr>
                <a:schemeClr val="dk2"/>
              </a:buClr>
              <a:buSzPts val="1400"/>
              <a:buNone/>
              <a:defRPr sz="1400">
                <a:solidFill>
                  <a:schemeClr val="dk2"/>
                </a:solidFill>
              </a:defRPr>
            </a:lvl9pPr>
          </a:lstStyle>
          <a:p>
            <a:endParaRPr/>
          </a:p>
        </p:txBody>
      </p:sp>
      <p:cxnSp>
        <p:nvCxnSpPr>
          <p:cNvPr id="20" name="Google Shape;20;p81"/>
          <p:cNvCxnSpPr/>
          <p:nvPr/>
        </p:nvCxnSpPr>
        <p:spPr>
          <a:xfrm>
            <a:off x="-6025" y="2571761"/>
            <a:ext cx="1984499" cy="0"/>
          </a:xfrm>
          <a:prstGeom prst="straightConnector1">
            <a:avLst/>
          </a:prstGeom>
          <a:noFill/>
          <a:ln w="9525" cap="flat" cmpd="sng">
            <a:solidFill>
              <a:srgbClr val="CCCCCC"/>
            </a:solidFill>
            <a:prstDash val="solid"/>
            <a:round/>
            <a:headEnd type="none" w="sm" len="sm"/>
            <a:tailEnd type="none" w="sm" len="sm"/>
          </a:ln>
        </p:spPr>
      </p:cxnSp>
      <p:sp>
        <p:nvSpPr>
          <p:cNvPr id="21" name="Google Shape;21;p81"/>
          <p:cNvSpPr/>
          <p:nvPr/>
        </p:nvSpPr>
        <p:spPr>
          <a:xfrm>
            <a:off x="1117950" y="2288250"/>
            <a:ext cx="566999" cy="566999"/>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81"/>
          <p:cNvSpPr txBox="1">
            <a:spLocks noGrp="1"/>
          </p:cNvSpPr>
          <p:nvPr>
            <p:ph type="ctrTitle"/>
          </p:nvPr>
        </p:nvSpPr>
        <p:spPr>
          <a:xfrm>
            <a:off x="2022225" y="1693523"/>
            <a:ext cx="3787799" cy="115979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cxnSp>
        <p:nvCxnSpPr>
          <p:cNvPr id="23" name="Google Shape;23;p81"/>
          <p:cNvCxnSpPr/>
          <p:nvPr/>
        </p:nvCxnSpPr>
        <p:spPr>
          <a:xfrm>
            <a:off x="5898975" y="2571750"/>
            <a:ext cx="3251099"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82"/>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2600"/>
              <a:buNone/>
              <a:defRPr sz="2600" b="0">
                <a:latin typeface="Overlock"/>
                <a:ea typeface="Overlock"/>
                <a:cs typeface="Overlock"/>
                <a:sym typeface="Overlock"/>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26" name="Google Shape;26;p82"/>
          <p:cNvCxnSpPr/>
          <p:nvPr/>
        </p:nvCxnSpPr>
        <p:spPr>
          <a:xfrm>
            <a:off x="0" y="435854"/>
            <a:ext cx="1375800" cy="0"/>
          </a:xfrm>
          <a:prstGeom prst="straightConnector1">
            <a:avLst/>
          </a:prstGeom>
          <a:noFill/>
          <a:ln w="9525" cap="flat" cmpd="sng">
            <a:solidFill>
              <a:srgbClr val="CCCCCC"/>
            </a:solidFill>
            <a:prstDash val="solid"/>
            <a:round/>
            <a:headEnd type="none" w="sm" len="sm"/>
            <a:tailEnd type="none" w="sm" len="sm"/>
          </a:ln>
        </p:spPr>
      </p:cxnSp>
      <p:sp>
        <p:nvSpPr>
          <p:cNvPr id="27" name="Google Shape;27;p82"/>
          <p:cNvSpPr/>
          <p:nvPr/>
        </p:nvSpPr>
        <p:spPr>
          <a:xfrm>
            <a:off x="817475" y="232895"/>
            <a:ext cx="405899" cy="405899"/>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 name="Google Shape;28;p82"/>
          <p:cNvCxnSpPr>
            <a:stCxn id="25" idx="3"/>
          </p:cNvCxnSpPr>
          <p:nvPr/>
        </p:nvCxnSpPr>
        <p:spPr>
          <a:xfrm rot="10800000" flipH="1">
            <a:off x="6372045" y="435954"/>
            <a:ext cx="2772000" cy="2310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83"/>
          <p:cNvSpPr txBox="1">
            <a:spLocks noGrp="1"/>
          </p:cNvSpPr>
          <p:nvPr>
            <p:ph type="title"/>
          </p:nvPr>
        </p:nvSpPr>
        <p:spPr>
          <a:xfrm>
            <a:off x="1381250" y="922668"/>
            <a:ext cx="3878399" cy="435599"/>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Google Shape;31;p83"/>
          <p:cNvSpPr txBox="1">
            <a:spLocks noGrp="1"/>
          </p:cNvSpPr>
          <p:nvPr>
            <p:ph type="body" idx="1"/>
          </p:nvPr>
        </p:nvSpPr>
        <p:spPr>
          <a:xfrm>
            <a:off x="1381250" y="1618700"/>
            <a:ext cx="3425400" cy="32310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0"/>
              </a:spcBef>
              <a:spcAft>
                <a:spcPts val="0"/>
              </a:spcAft>
              <a:buSzPts val="2000"/>
              <a:buChar char="◉"/>
              <a:defRPr sz="2000"/>
            </a:lvl1pPr>
            <a:lvl2pPr marL="914400" lvl="1" indent="-228600" algn="l">
              <a:lnSpc>
                <a:spcPct val="100000"/>
              </a:lnSpc>
              <a:spcBef>
                <a:spcPts val="0"/>
              </a:spcBef>
              <a:spcAft>
                <a:spcPts val="0"/>
              </a:spcAft>
              <a:buSzPts val="2000"/>
              <a:buNone/>
              <a:defRPr/>
            </a:lvl2pPr>
            <a:lvl3pPr marL="1371600" lvl="2" indent="-228600" algn="l">
              <a:lnSpc>
                <a:spcPct val="100000"/>
              </a:lnSpc>
              <a:spcBef>
                <a:spcPts val="0"/>
              </a:spcBef>
              <a:spcAft>
                <a:spcPts val="0"/>
              </a:spcAft>
              <a:buSzPts val="2000"/>
              <a:buNone/>
              <a:defRPr/>
            </a:lvl3pPr>
            <a:lvl4pPr marL="1828800" lvl="3" indent="-228600" algn="l">
              <a:lnSpc>
                <a:spcPct val="100000"/>
              </a:lnSpc>
              <a:spcBef>
                <a:spcPts val="0"/>
              </a:spcBef>
              <a:spcAft>
                <a:spcPts val="0"/>
              </a:spcAft>
              <a:buSzPts val="2000"/>
              <a:buNone/>
              <a:defRPr sz="2000"/>
            </a:lvl4pPr>
            <a:lvl5pPr marL="2286000" lvl="4" indent="-228600" algn="l">
              <a:lnSpc>
                <a:spcPct val="100000"/>
              </a:lnSpc>
              <a:spcBef>
                <a:spcPts val="0"/>
              </a:spcBef>
              <a:spcAft>
                <a:spcPts val="0"/>
              </a:spcAft>
              <a:buSzPts val="2000"/>
              <a:buNone/>
              <a:defRPr sz="2000"/>
            </a:lvl5pPr>
            <a:lvl6pPr marL="2743200" lvl="5" indent="-228600" algn="l">
              <a:lnSpc>
                <a:spcPct val="100000"/>
              </a:lnSpc>
              <a:spcBef>
                <a:spcPts val="0"/>
              </a:spcBef>
              <a:spcAft>
                <a:spcPts val="0"/>
              </a:spcAft>
              <a:buSzPts val="2000"/>
              <a:buNone/>
              <a:defRPr sz="2000"/>
            </a:lvl6pPr>
            <a:lvl7pPr marL="3200400" lvl="6" indent="-228600" algn="l">
              <a:lnSpc>
                <a:spcPct val="100000"/>
              </a:lnSpc>
              <a:spcBef>
                <a:spcPts val="0"/>
              </a:spcBef>
              <a:spcAft>
                <a:spcPts val="0"/>
              </a:spcAft>
              <a:buSzPts val="2000"/>
              <a:buNone/>
              <a:defRPr sz="2000"/>
            </a:lvl7pPr>
            <a:lvl8pPr marL="3657600" lvl="7" indent="-228600" algn="l">
              <a:lnSpc>
                <a:spcPct val="100000"/>
              </a:lnSpc>
              <a:spcBef>
                <a:spcPts val="0"/>
              </a:spcBef>
              <a:spcAft>
                <a:spcPts val="0"/>
              </a:spcAft>
              <a:buSzPts val="2000"/>
              <a:buNone/>
              <a:defRPr sz="2000"/>
            </a:lvl8pPr>
            <a:lvl9pPr marL="4114800" lvl="8" indent="-228600" algn="l">
              <a:lnSpc>
                <a:spcPct val="100000"/>
              </a:lnSpc>
              <a:spcBef>
                <a:spcPts val="0"/>
              </a:spcBef>
              <a:spcAft>
                <a:spcPts val="0"/>
              </a:spcAft>
              <a:buSzPts val="2000"/>
              <a:buNone/>
              <a:defRPr sz="2000"/>
            </a:lvl9pPr>
          </a:lstStyle>
          <a:p>
            <a:endParaRPr/>
          </a:p>
        </p:txBody>
      </p:sp>
      <p:sp>
        <p:nvSpPr>
          <p:cNvPr id="32" name="Google Shape;32;p83"/>
          <p:cNvSpPr txBox="1">
            <a:spLocks noGrp="1"/>
          </p:cNvSpPr>
          <p:nvPr>
            <p:ph type="body" idx="2"/>
          </p:nvPr>
        </p:nvSpPr>
        <p:spPr>
          <a:xfrm>
            <a:off x="5012916" y="1618700"/>
            <a:ext cx="3425400" cy="32310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0"/>
              </a:spcBef>
              <a:spcAft>
                <a:spcPts val="0"/>
              </a:spcAft>
              <a:buSzPts val="2000"/>
              <a:buChar char="◉"/>
              <a:defRPr sz="2000"/>
            </a:lvl1pPr>
            <a:lvl2pPr marL="914400" lvl="1" indent="-228600" algn="l">
              <a:lnSpc>
                <a:spcPct val="100000"/>
              </a:lnSpc>
              <a:spcBef>
                <a:spcPts val="0"/>
              </a:spcBef>
              <a:spcAft>
                <a:spcPts val="0"/>
              </a:spcAft>
              <a:buSzPts val="2000"/>
              <a:buNone/>
              <a:defRPr/>
            </a:lvl2pPr>
            <a:lvl3pPr marL="1371600" lvl="2" indent="-228600" algn="l">
              <a:lnSpc>
                <a:spcPct val="100000"/>
              </a:lnSpc>
              <a:spcBef>
                <a:spcPts val="0"/>
              </a:spcBef>
              <a:spcAft>
                <a:spcPts val="0"/>
              </a:spcAft>
              <a:buSzPts val="2000"/>
              <a:buNone/>
              <a:defRPr/>
            </a:lvl3pPr>
            <a:lvl4pPr marL="1828800" lvl="3" indent="-228600" algn="l">
              <a:lnSpc>
                <a:spcPct val="100000"/>
              </a:lnSpc>
              <a:spcBef>
                <a:spcPts val="0"/>
              </a:spcBef>
              <a:spcAft>
                <a:spcPts val="0"/>
              </a:spcAft>
              <a:buSzPts val="2000"/>
              <a:buNone/>
              <a:defRPr sz="2000"/>
            </a:lvl4pPr>
            <a:lvl5pPr marL="2286000" lvl="4" indent="-228600" algn="l">
              <a:lnSpc>
                <a:spcPct val="100000"/>
              </a:lnSpc>
              <a:spcBef>
                <a:spcPts val="0"/>
              </a:spcBef>
              <a:spcAft>
                <a:spcPts val="0"/>
              </a:spcAft>
              <a:buSzPts val="2000"/>
              <a:buNone/>
              <a:defRPr sz="2000"/>
            </a:lvl5pPr>
            <a:lvl6pPr marL="2743200" lvl="5" indent="-228600" algn="l">
              <a:lnSpc>
                <a:spcPct val="100000"/>
              </a:lnSpc>
              <a:spcBef>
                <a:spcPts val="0"/>
              </a:spcBef>
              <a:spcAft>
                <a:spcPts val="0"/>
              </a:spcAft>
              <a:buSzPts val="2000"/>
              <a:buNone/>
              <a:defRPr sz="2000"/>
            </a:lvl6pPr>
            <a:lvl7pPr marL="3200400" lvl="6" indent="-228600" algn="l">
              <a:lnSpc>
                <a:spcPct val="100000"/>
              </a:lnSpc>
              <a:spcBef>
                <a:spcPts val="0"/>
              </a:spcBef>
              <a:spcAft>
                <a:spcPts val="0"/>
              </a:spcAft>
              <a:buSzPts val="2000"/>
              <a:buNone/>
              <a:defRPr sz="2000"/>
            </a:lvl7pPr>
            <a:lvl8pPr marL="3657600" lvl="7" indent="-228600" algn="l">
              <a:lnSpc>
                <a:spcPct val="100000"/>
              </a:lnSpc>
              <a:spcBef>
                <a:spcPts val="0"/>
              </a:spcBef>
              <a:spcAft>
                <a:spcPts val="0"/>
              </a:spcAft>
              <a:buSzPts val="2000"/>
              <a:buNone/>
              <a:defRPr sz="2000"/>
            </a:lvl8pPr>
            <a:lvl9pPr marL="4114800" lvl="8" indent="-228600" algn="l">
              <a:lnSpc>
                <a:spcPct val="100000"/>
              </a:lnSpc>
              <a:spcBef>
                <a:spcPts val="0"/>
              </a:spcBef>
              <a:spcAft>
                <a:spcPts val="0"/>
              </a:spcAft>
              <a:buSzPts val="2000"/>
              <a:buNone/>
              <a:defRPr sz="2000"/>
            </a:lvl9pPr>
          </a:lstStyle>
          <a:p>
            <a:endParaRPr/>
          </a:p>
        </p:txBody>
      </p:sp>
      <p:cxnSp>
        <p:nvCxnSpPr>
          <p:cNvPr id="33" name="Google Shape;33;p83"/>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34" name="Google Shape;34;p83"/>
          <p:cNvSpPr/>
          <p:nvPr/>
        </p:nvSpPr>
        <p:spPr>
          <a:xfrm>
            <a:off x="817475" y="928766"/>
            <a:ext cx="405899" cy="405899"/>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 name="Google Shape;35;p83"/>
          <p:cNvCxnSpPr/>
          <p:nvPr/>
        </p:nvCxnSpPr>
        <p:spPr>
          <a:xfrm>
            <a:off x="5265650" y="1131725"/>
            <a:ext cx="3878399"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3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8"/>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228600" algn="l" rtl="0">
              <a:lnSpc>
                <a:spcPct val="100000"/>
              </a:lnSpc>
              <a:spcBef>
                <a:spcPts val="480"/>
              </a:spcBef>
              <a:spcAft>
                <a:spcPts val="0"/>
              </a:spcAft>
              <a:buClr>
                <a:srgbClr val="FFCD00"/>
              </a:buClr>
              <a:buSzPts val="2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L="1371600" marR="0" lvl="2" indent="-228600" algn="l" rtl="0">
              <a:lnSpc>
                <a:spcPct val="100000"/>
              </a:lnSpc>
              <a:spcBef>
                <a:spcPts val="480"/>
              </a:spcBef>
              <a:spcAft>
                <a:spcPts val="0"/>
              </a:spcAft>
              <a:buClr>
                <a:srgbClr val="FFCD00"/>
              </a:buClr>
              <a:buSzPts val="2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L="1828800" marR="0" lvl="3" indent="-228600" algn="l" rtl="0">
              <a:lnSpc>
                <a:spcPct val="100000"/>
              </a:lnSpc>
              <a:spcBef>
                <a:spcPts val="360"/>
              </a:spcBef>
              <a:spcAft>
                <a:spcPts val="0"/>
              </a:spcAft>
              <a:buClr>
                <a:srgbClr val="FFCD00"/>
              </a:buClr>
              <a:buSzPts val="18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L="2286000" marR="0" lvl="4" indent="-228600" algn="l" rtl="0">
              <a:lnSpc>
                <a:spcPct val="100000"/>
              </a:lnSpc>
              <a:spcBef>
                <a:spcPts val="360"/>
              </a:spcBef>
              <a:spcAft>
                <a:spcPts val="0"/>
              </a:spcAft>
              <a:buClr>
                <a:srgbClr val="FFCD00"/>
              </a:buClr>
              <a:buSzPts val="18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L="2743200" marR="0" lvl="5" indent="-228600" algn="l" rtl="0">
              <a:lnSpc>
                <a:spcPct val="100000"/>
              </a:lnSpc>
              <a:spcBef>
                <a:spcPts val="360"/>
              </a:spcBef>
              <a:spcAft>
                <a:spcPts val="0"/>
              </a:spcAft>
              <a:buClr>
                <a:srgbClr val="FFCD00"/>
              </a:buClr>
              <a:buSzPts val="18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L="3200400" marR="0" lvl="6" indent="-228600" algn="l" rtl="0">
              <a:lnSpc>
                <a:spcPct val="100000"/>
              </a:lnSpc>
              <a:spcBef>
                <a:spcPts val="360"/>
              </a:spcBef>
              <a:spcAft>
                <a:spcPts val="0"/>
              </a:spcAft>
              <a:buClr>
                <a:srgbClr val="FFCD00"/>
              </a:buClr>
              <a:buSzPts val="18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L="3657600" marR="0" lvl="7" indent="-228600" algn="l" rtl="0">
              <a:lnSpc>
                <a:spcPct val="100000"/>
              </a:lnSpc>
              <a:spcBef>
                <a:spcPts val="360"/>
              </a:spcBef>
              <a:spcAft>
                <a:spcPts val="0"/>
              </a:spcAft>
              <a:buClr>
                <a:srgbClr val="FFCD00"/>
              </a:buClr>
              <a:buSzPts val="18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L="4114800" marR="0" lvl="8" indent="-228600" algn="l" rtl="0">
              <a:lnSpc>
                <a:spcPct val="100000"/>
              </a:lnSpc>
              <a:spcBef>
                <a:spcPts val="360"/>
              </a:spcBef>
              <a:spcAft>
                <a:spcPts val="0"/>
              </a:spcAft>
              <a:buClr>
                <a:srgbClr val="FFCD00"/>
              </a:buClr>
              <a:buSzPts val="18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endParaRPr/>
          </a:p>
        </p:txBody>
      </p:sp>
      <p:sp>
        <p:nvSpPr>
          <p:cNvPr id="7" name="Google Shape;7;p78"/>
          <p:cNvSpPr txBox="1">
            <a:spLocks noGrp="1"/>
          </p:cNvSpPr>
          <p:nvPr>
            <p:ph type="title"/>
          </p:nvPr>
        </p:nvSpPr>
        <p:spPr>
          <a:xfrm>
            <a:off x="1381250" y="937116"/>
            <a:ext cx="6809700" cy="435599"/>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20.jp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23.jpg"/></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23.jpg"/></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996630" y="2003888"/>
            <a:ext cx="6418097" cy="115979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US" b="0">
                <a:latin typeface="Overlock"/>
                <a:ea typeface="Overlock"/>
                <a:cs typeface="Overlock"/>
                <a:sym typeface="Overlock"/>
              </a:rPr>
              <a:t>Chapter 4</a:t>
            </a:r>
            <a:br>
              <a:rPr lang="en-US" b="0">
                <a:latin typeface="Overlock"/>
                <a:ea typeface="Overlock"/>
                <a:cs typeface="Overlock"/>
                <a:sym typeface="Overlock"/>
              </a:rPr>
            </a:br>
            <a:r>
              <a:rPr lang="en-US" b="0">
                <a:latin typeface="Overlock"/>
                <a:ea typeface="Overlock"/>
                <a:cs typeface="Overlock"/>
                <a:sym typeface="Overlock"/>
              </a:rPr>
              <a:t>System Requirements</a:t>
            </a:r>
            <a:endParaRPr b="0">
              <a:latin typeface="Overlock"/>
              <a:ea typeface="Overlock"/>
              <a:cs typeface="Overlock"/>
              <a:sym typeface="Overlock"/>
            </a:endParaRPr>
          </a:p>
        </p:txBody>
      </p:sp>
      <p:grpSp>
        <p:nvGrpSpPr>
          <p:cNvPr id="42" name="Google Shape;42;p1"/>
          <p:cNvGrpSpPr/>
          <p:nvPr/>
        </p:nvGrpSpPr>
        <p:grpSpPr>
          <a:xfrm>
            <a:off x="1299164" y="3511423"/>
            <a:ext cx="215966" cy="342398"/>
            <a:chOff x="6718575" y="2318625"/>
            <a:chExt cx="256950" cy="407375"/>
          </a:xfrm>
        </p:grpSpPr>
        <p:sp>
          <p:nvSpPr>
            <p:cNvPr id="43" name="Google Shape;43;p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1381250" y="232549"/>
            <a:ext cx="3422664"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System Requirements</a:t>
            </a:r>
            <a:endParaRPr/>
          </a:p>
        </p:txBody>
      </p:sp>
      <p:sp>
        <p:nvSpPr>
          <p:cNvPr id="139" name="Google Shape;139;p12"/>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357188" lvl="0" indent="-357188" algn="l" rtl="0">
              <a:lnSpc>
                <a:spcPct val="90000"/>
              </a:lnSpc>
              <a:spcBef>
                <a:spcPts val="0"/>
              </a:spcBef>
              <a:spcAft>
                <a:spcPts val="0"/>
              </a:spcAft>
              <a:buSzPts val="1400"/>
              <a:buChar char="◉"/>
            </a:pPr>
            <a:r>
              <a:rPr lang="en-US" sz="2000"/>
              <a:t>System requirements are also used by software designers as the starting point for the system design, so they are sometimes called “</a:t>
            </a:r>
            <a:r>
              <a:rPr lang="en-US" sz="2000">
                <a:solidFill>
                  <a:srgbClr val="FF3300"/>
                </a:solidFill>
              </a:rPr>
              <a:t>functional specifications</a:t>
            </a:r>
            <a:r>
              <a:rPr lang="en-US" sz="2000"/>
              <a:t>”.</a:t>
            </a:r>
            <a:endParaRPr/>
          </a:p>
          <a:p>
            <a:pPr marL="357188" lvl="0" indent="-357188" algn="just" rtl="0">
              <a:lnSpc>
                <a:spcPct val="90000"/>
              </a:lnSpc>
              <a:spcBef>
                <a:spcPts val="600"/>
              </a:spcBef>
              <a:spcAft>
                <a:spcPts val="0"/>
              </a:spcAft>
              <a:buSzPts val="1400"/>
              <a:buFont typeface="Noto Sans Symbols"/>
              <a:buNone/>
            </a:pPr>
            <a:endParaRPr sz="2000"/>
          </a:p>
          <a:p>
            <a:pPr marL="357188" lvl="0" indent="-357188" algn="just" rtl="0">
              <a:lnSpc>
                <a:spcPct val="90000"/>
              </a:lnSpc>
              <a:spcBef>
                <a:spcPts val="600"/>
              </a:spcBef>
              <a:spcAft>
                <a:spcPts val="0"/>
              </a:spcAft>
              <a:buSzPts val="1400"/>
              <a:buChar char="◉"/>
            </a:pPr>
            <a:r>
              <a:rPr lang="en-US" sz="2000"/>
              <a:t>They may be the basis of a </a:t>
            </a:r>
            <a:r>
              <a:rPr lang="en-US" sz="2000" b="1" u="sng">
                <a:solidFill>
                  <a:srgbClr val="FF3300"/>
                </a:solidFill>
              </a:rPr>
              <a:t>contract</a:t>
            </a:r>
            <a:r>
              <a:rPr lang="en-US" sz="2000"/>
              <a:t> between the system developer and customer. Therefore should be complete and consistent specification of the whole system. </a:t>
            </a:r>
            <a:endParaRPr/>
          </a:p>
        </p:txBody>
      </p:sp>
      <p:pic>
        <p:nvPicPr>
          <p:cNvPr id="140" name="Google Shape;140;p12" descr="https://ittrader.com/packages/ittrader/ittrader/images/about/icon_requirement.png"/>
          <p:cNvPicPr preferRelativeResize="0"/>
          <p:nvPr/>
        </p:nvPicPr>
        <p:blipFill rotWithShape="1">
          <a:blip r:embed="rId3">
            <a:alphaModFix/>
          </a:blip>
          <a:srcRect/>
          <a:stretch/>
        </p:blipFill>
        <p:spPr>
          <a:xfrm>
            <a:off x="672410" y="106017"/>
            <a:ext cx="460651" cy="46820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3"/>
          <p:cNvSpPr txBox="1">
            <a:spLocks noGrp="1"/>
          </p:cNvSpPr>
          <p:nvPr>
            <p:ph type="title"/>
          </p:nvPr>
        </p:nvSpPr>
        <p:spPr>
          <a:xfrm>
            <a:off x="1381249" y="922668"/>
            <a:ext cx="5986959"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000"/>
              <a:buNone/>
            </a:pPr>
            <a:r>
              <a:rPr lang="en-US"/>
              <a:t>User Requirements vs. System Requirements</a:t>
            </a:r>
            <a:endParaRPr/>
          </a:p>
        </p:txBody>
      </p:sp>
      <p:sp>
        <p:nvSpPr>
          <p:cNvPr id="146" name="Google Shape;146;p13"/>
          <p:cNvSpPr txBox="1">
            <a:spLocks noGrp="1"/>
          </p:cNvSpPr>
          <p:nvPr>
            <p:ph type="body" idx="1"/>
          </p:nvPr>
        </p:nvSpPr>
        <p:spPr>
          <a:xfrm>
            <a:off x="327375" y="1618700"/>
            <a:ext cx="4131736" cy="323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400"/>
              <a:buNone/>
            </a:pPr>
            <a:r>
              <a:rPr lang="en-US" sz="2400">
                <a:latin typeface="Overlock"/>
                <a:ea typeface="Overlock"/>
                <a:cs typeface="Overlock"/>
                <a:sym typeface="Overlock"/>
              </a:rPr>
              <a:t>Readers of User Requirements</a:t>
            </a:r>
            <a:endParaRPr/>
          </a:p>
          <a:p>
            <a:pPr marL="0" lvl="0" indent="0" algn="l" rtl="0">
              <a:lnSpc>
                <a:spcPct val="90000"/>
              </a:lnSpc>
              <a:spcBef>
                <a:spcPts val="0"/>
              </a:spcBef>
              <a:spcAft>
                <a:spcPts val="0"/>
              </a:spcAft>
              <a:buSzPts val="2400"/>
              <a:buNone/>
            </a:pPr>
            <a:endParaRPr sz="2400">
              <a:latin typeface="Overlock"/>
              <a:ea typeface="Overlock"/>
              <a:cs typeface="Overlock"/>
              <a:sym typeface="Overlock"/>
            </a:endParaRPr>
          </a:p>
          <a:p>
            <a:pPr marL="0" lvl="0" indent="0" algn="l" rtl="0">
              <a:lnSpc>
                <a:spcPct val="90000"/>
              </a:lnSpc>
              <a:spcBef>
                <a:spcPts val="0"/>
              </a:spcBef>
              <a:spcAft>
                <a:spcPts val="0"/>
              </a:spcAft>
              <a:buSzPts val="2400"/>
              <a:buNone/>
            </a:pPr>
            <a:r>
              <a:rPr lang="en-US" sz="2400">
                <a:solidFill>
                  <a:srgbClr val="C00000"/>
                </a:solidFill>
                <a:latin typeface="Overlock"/>
                <a:ea typeface="Overlock"/>
                <a:cs typeface="Overlock"/>
                <a:sym typeface="Overlock"/>
              </a:rPr>
              <a:t>Client Managers</a:t>
            </a:r>
            <a:endParaRPr/>
          </a:p>
          <a:p>
            <a:pPr marL="0" lvl="0" indent="0" algn="l" rtl="0">
              <a:lnSpc>
                <a:spcPct val="90000"/>
              </a:lnSpc>
              <a:spcBef>
                <a:spcPts val="0"/>
              </a:spcBef>
              <a:spcAft>
                <a:spcPts val="0"/>
              </a:spcAft>
              <a:buSzPts val="2400"/>
              <a:buNone/>
            </a:pPr>
            <a:r>
              <a:rPr lang="en-US" sz="2400">
                <a:solidFill>
                  <a:srgbClr val="C00000"/>
                </a:solidFill>
                <a:latin typeface="Overlock"/>
                <a:ea typeface="Overlock"/>
                <a:cs typeface="Overlock"/>
                <a:sym typeface="Overlock"/>
              </a:rPr>
              <a:t>Contractor Managers</a:t>
            </a:r>
            <a:endParaRPr/>
          </a:p>
          <a:p>
            <a:pPr marL="0" lvl="0" indent="0" algn="l" rtl="0">
              <a:lnSpc>
                <a:spcPct val="90000"/>
              </a:lnSpc>
              <a:spcBef>
                <a:spcPts val="0"/>
              </a:spcBef>
              <a:spcAft>
                <a:spcPts val="0"/>
              </a:spcAft>
              <a:buSzPts val="2400"/>
              <a:buNone/>
            </a:pPr>
            <a:r>
              <a:rPr lang="en-US" sz="2400">
                <a:solidFill>
                  <a:srgbClr val="0070C0"/>
                </a:solidFill>
                <a:latin typeface="Overlock"/>
                <a:ea typeface="Overlock"/>
                <a:cs typeface="Overlock"/>
                <a:sym typeface="Overlock"/>
              </a:rPr>
              <a:t>System End-User</a:t>
            </a:r>
            <a:endParaRPr/>
          </a:p>
          <a:p>
            <a:pPr marL="0" lvl="0" indent="0" algn="l" rtl="0">
              <a:lnSpc>
                <a:spcPct val="90000"/>
              </a:lnSpc>
              <a:spcBef>
                <a:spcPts val="0"/>
              </a:spcBef>
              <a:spcAft>
                <a:spcPts val="0"/>
              </a:spcAft>
              <a:buSzPts val="2400"/>
              <a:buNone/>
            </a:pPr>
            <a:r>
              <a:rPr lang="en-US" sz="2400">
                <a:solidFill>
                  <a:srgbClr val="0070C0"/>
                </a:solidFill>
                <a:latin typeface="Overlock"/>
                <a:ea typeface="Overlock"/>
                <a:cs typeface="Overlock"/>
                <a:sym typeface="Overlock"/>
              </a:rPr>
              <a:t>Client Engineers</a:t>
            </a:r>
            <a:endParaRPr/>
          </a:p>
          <a:p>
            <a:pPr marL="0" lvl="0" indent="0" algn="l" rtl="0">
              <a:lnSpc>
                <a:spcPct val="90000"/>
              </a:lnSpc>
              <a:spcBef>
                <a:spcPts val="0"/>
              </a:spcBef>
              <a:spcAft>
                <a:spcPts val="0"/>
              </a:spcAft>
              <a:buSzPts val="2400"/>
              <a:buNone/>
            </a:pPr>
            <a:r>
              <a:rPr lang="en-US" sz="2400">
                <a:solidFill>
                  <a:srgbClr val="0070C0"/>
                </a:solidFill>
                <a:latin typeface="Overlock"/>
                <a:ea typeface="Overlock"/>
                <a:cs typeface="Overlock"/>
                <a:sym typeface="Overlock"/>
              </a:rPr>
              <a:t>System Architects</a:t>
            </a:r>
            <a:endParaRPr sz="2400">
              <a:solidFill>
                <a:srgbClr val="0070C0"/>
              </a:solidFill>
              <a:latin typeface="Overlock"/>
              <a:ea typeface="Overlock"/>
              <a:cs typeface="Overlock"/>
              <a:sym typeface="Overlock"/>
            </a:endParaRPr>
          </a:p>
        </p:txBody>
      </p:sp>
      <p:sp>
        <p:nvSpPr>
          <p:cNvPr id="147" name="Google Shape;147;p13"/>
          <p:cNvSpPr txBox="1">
            <a:spLocks noGrp="1"/>
          </p:cNvSpPr>
          <p:nvPr>
            <p:ph type="body" idx="2"/>
          </p:nvPr>
        </p:nvSpPr>
        <p:spPr>
          <a:xfrm>
            <a:off x="4684889" y="1618700"/>
            <a:ext cx="4323644" cy="323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latin typeface="Overlock"/>
                <a:ea typeface="Overlock"/>
                <a:cs typeface="Overlock"/>
                <a:sym typeface="Overlock"/>
              </a:rPr>
              <a:t>Readers of System Requirements</a:t>
            </a:r>
            <a:endParaRPr/>
          </a:p>
          <a:p>
            <a:pPr marL="0" lvl="0" indent="0" algn="l" rtl="0">
              <a:lnSpc>
                <a:spcPct val="100000"/>
              </a:lnSpc>
              <a:spcBef>
                <a:spcPts val="0"/>
              </a:spcBef>
              <a:spcAft>
                <a:spcPts val="0"/>
              </a:spcAft>
              <a:buSzPts val="2400"/>
              <a:buNone/>
            </a:pPr>
            <a:endParaRPr sz="2400">
              <a:latin typeface="Overlock"/>
              <a:ea typeface="Overlock"/>
              <a:cs typeface="Overlock"/>
              <a:sym typeface="Overlock"/>
            </a:endParaRPr>
          </a:p>
          <a:p>
            <a:pPr marL="0" lvl="0" indent="0" algn="l" rtl="0">
              <a:lnSpc>
                <a:spcPct val="100000"/>
              </a:lnSpc>
              <a:spcBef>
                <a:spcPts val="0"/>
              </a:spcBef>
              <a:spcAft>
                <a:spcPts val="0"/>
              </a:spcAft>
              <a:buSzPts val="2400"/>
              <a:buNone/>
            </a:pPr>
            <a:r>
              <a:rPr lang="en-US" sz="2400">
                <a:solidFill>
                  <a:srgbClr val="C00000"/>
                </a:solidFill>
                <a:latin typeface="Overlock"/>
                <a:ea typeface="Overlock"/>
                <a:cs typeface="Overlock"/>
                <a:sym typeface="Overlock"/>
              </a:rPr>
              <a:t>Software Developers</a:t>
            </a:r>
            <a:endParaRPr/>
          </a:p>
          <a:p>
            <a:pPr marL="0" lvl="0" indent="0" algn="l" rtl="0">
              <a:lnSpc>
                <a:spcPct val="100000"/>
              </a:lnSpc>
              <a:spcBef>
                <a:spcPts val="0"/>
              </a:spcBef>
              <a:spcAft>
                <a:spcPts val="0"/>
              </a:spcAft>
              <a:buSzPts val="2400"/>
              <a:buNone/>
            </a:pPr>
            <a:r>
              <a:rPr lang="en-US" sz="2400">
                <a:solidFill>
                  <a:srgbClr val="0070C0"/>
                </a:solidFill>
                <a:latin typeface="Overlock"/>
                <a:ea typeface="Overlock"/>
                <a:cs typeface="Overlock"/>
                <a:sym typeface="Overlock"/>
              </a:rPr>
              <a:t>System End-User</a:t>
            </a:r>
            <a:endParaRPr/>
          </a:p>
          <a:p>
            <a:pPr marL="0" lvl="0" indent="0" algn="l" rtl="0">
              <a:lnSpc>
                <a:spcPct val="100000"/>
              </a:lnSpc>
              <a:spcBef>
                <a:spcPts val="0"/>
              </a:spcBef>
              <a:spcAft>
                <a:spcPts val="0"/>
              </a:spcAft>
              <a:buSzPts val="2400"/>
              <a:buNone/>
            </a:pPr>
            <a:r>
              <a:rPr lang="en-US" sz="2400">
                <a:solidFill>
                  <a:srgbClr val="0070C0"/>
                </a:solidFill>
                <a:latin typeface="Overlock"/>
                <a:ea typeface="Overlock"/>
                <a:cs typeface="Overlock"/>
                <a:sym typeface="Overlock"/>
              </a:rPr>
              <a:t>Client Engineers</a:t>
            </a:r>
            <a:endParaRPr/>
          </a:p>
          <a:p>
            <a:pPr marL="0" lvl="0" indent="0" algn="l" rtl="0">
              <a:lnSpc>
                <a:spcPct val="100000"/>
              </a:lnSpc>
              <a:spcBef>
                <a:spcPts val="0"/>
              </a:spcBef>
              <a:spcAft>
                <a:spcPts val="0"/>
              </a:spcAft>
              <a:buSzPts val="2400"/>
              <a:buNone/>
            </a:pPr>
            <a:r>
              <a:rPr lang="en-US" sz="2400">
                <a:solidFill>
                  <a:srgbClr val="0070C0"/>
                </a:solidFill>
                <a:latin typeface="Overlock"/>
                <a:ea typeface="Overlock"/>
                <a:cs typeface="Overlock"/>
                <a:sym typeface="Overlock"/>
              </a:rPr>
              <a:t>System Architects</a:t>
            </a:r>
            <a:endParaRPr/>
          </a:p>
        </p:txBody>
      </p:sp>
      <p:pic>
        <p:nvPicPr>
          <p:cNvPr id="148" name="Google Shape;148;p13" descr="https://ittrader.com/packages/ittrader/ittrader/images/about/icon_requirement.png"/>
          <p:cNvPicPr preferRelativeResize="0"/>
          <p:nvPr/>
        </p:nvPicPr>
        <p:blipFill rotWithShape="1">
          <a:blip r:embed="rId3">
            <a:alphaModFix/>
          </a:blip>
          <a:srcRect/>
          <a:stretch/>
        </p:blipFill>
        <p:spPr>
          <a:xfrm>
            <a:off x="672410" y="795130"/>
            <a:ext cx="460651" cy="4682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5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5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5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5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7">
                                            <p:txEl>
                                              <p:pRg st="4" end="4"/>
                                            </p:txEl>
                                          </p:spTgt>
                                        </p:tgtEl>
                                        <p:attrNameLst>
                                          <p:attrName>style.visibility</p:attrName>
                                        </p:attrNameLst>
                                      </p:cBhvr>
                                      <p:to>
                                        <p:strVal val="visible"/>
                                      </p:to>
                                    </p:set>
                                    <p:animEffect transition="in" filter="fade">
                                      <p:cBhvr>
                                        <p:cTn id="27" dur="500"/>
                                        <p:tgtEl>
                                          <p:spTgt spid="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Effect transition="in" filter="fade">
                                      <p:cBhvr>
                                        <p:cTn id="32" dur="500"/>
                                        <p:tgtEl>
                                          <p:spTgt spid="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1381249" y="232549"/>
            <a:ext cx="6344768"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User Requirements vs. System Requirements</a:t>
            </a:r>
            <a:endParaRPr/>
          </a:p>
        </p:txBody>
      </p:sp>
      <p:sp>
        <p:nvSpPr>
          <p:cNvPr id="154" name="Google Shape;154;p14"/>
          <p:cNvSpPr txBox="1">
            <a:spLocks noGrp="1"/>
          </p:cNvSpPr>
          <p:nvPr>
            <p:ph type="body" idx="1"/>
          </p:nvPr>
        </p:nvSpPr>
        <p:spPr>
          <a:xfrm>
            <a:off x="817475" y="937404"/>
            <a:ext cx="7373475" cy="526961"/>
          </a:xfrm>
          <a:prstGeom prst="rect">
            <a:avLst/>
          </a:prstGeom>
          <a:noFill/>
          <a:ln>
            <a:noFill/>
          </a:ln>
        </p:spPr>
        <p:txBody>
          <a:bodyPr spcFirstLastPara="1" wrap="square" lIns="91425" tIns="91425" rIns="91425" bIns="91425" anchor="t" anchorCtr="0">
            <a:noAutofit/>
          </a:bodyPr>
          <a:lstStyle/>
          <a:p>
            <a:pPr marL="357188" lvl="0" indent="-357188" algn="l" rtl="0">
              <a:lnSpc>
                <a:spcPct val="100000"/>
              </a:lnSpc>
              <a:spcBef>
                <a:spcPts val="0"/>
              </a:spcBef>
              <a:spcAft>
                <a:spcPts val="0"/>
              </a:spcAft>
              <a:buClr>
                <a:srgbClr val="FFCD00"/>
              </a:buClr>
              <a:buSzPts val="1680"/>
              <a:buFont typeface="Quattrocento Sans"/>
              <a:buChar char="◉"/>
            </a:pPr>
            <a:r>
              <a:rPr lang="en-US"/>
              <a:t>Examples:</a:t>
            </a:r>
            <a:endParaRPr/>
          </a:p>
        </p:txBody>
      </p:sp>
      <p:pic>
        <p:nvPicPr>
          <p:cNvPr id="155" name="Google Shape;155;p14" descr="https://ittrader.com/packages/ittrader/ittrader/images/about/icon_requirement.png"/>
          <p:cNvPicPr preferRelativeResize="0"/>
          <p:nvPr/>
        </p:nvPicPr>
        <p:blipFill rotWithShape="1">
          <a:blip r:embed="rId3">
            <a:alphaModFix/>
          </a:blip>
          <a:srcRect/>
          <a:stretch/>
        </p:blipFill>
        <p:spPr>
          <a:xfrm>
            <a:off x="672410" y="106017"/>
            <a:ext cx="460651" cy="468203"/>
          </a:xfrm>
          <a:prstGeom prst="rect">
            <a:avLst/>
          </a:prstGeom>
          <a:noFill/>
          <a:ln>
            <a:noFill/>
          </a:ln>
        </p:spPr>
      </p:pic>
      <p:sp>
        <p:nvSpPr>
          <p:cNvPr id="156" name="Google Shape;156;p14"/>
          <p:cNvSpPr/>
          <p:nvPr/>
        </p:nvSpPr>
        <p:spPr>
          <a:xfrm>
            <a:off x="947530" y="1484246"/>
            <a:ext cx="7798905" cy="1179443"/>
          </a:xfrm>
          <a:prstGeom prst="rect">
            <a:avLst/>
          </a:prstGeom>
          <a:solidFill>
            <a:schemeClr val="lt1"/>
          </a:solidFill>
          <a:ln w="9525" cap="flat" cmpd="sng">
            <a:solidFill>
              <a:schemeClr val="accent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357188" marR="0" lvl="0" indent="-357188"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User Requirement</a:t>
            </a:r>
            <a:endParaRPr sz="16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	The software must provide a means of representing and accessing external files created by other tools</a:t>
            </a:r>
            <a:endParaRPr sz="1600" b="0" i="0" u="none" strike="noStrike" cap="none">
              <a:solidFill>
                <a:schemeClr val="dk1"/>
              </a:solidFill>
              <a:latin typeface="Arial"/>
              <a:ea typeface="Arial"/>
              <a:cs typeface="Arial"/>
              <a:sym typeface="Arial"/>
            </a:endParaRPr>
          </a:p>
        </p:txBody>
      </p:sp>
      <p:sp>
        <p:nvSpPr>
          <p:cNvPr id="157" name="Google Shape;157;p14"/>
          <p:cNvSpPr/>
          <p:nvPr/>
        </p:nvSpPr>
        <p:spPr>
          <a:xfrm>
            <a:off x="947530" y="2743202"/>
            <a:ext cx="7798905" cy="1948070"/>
          </a:xfrm>
          <a:prstGeom prst="rect">
            <a:avLst/>
          </a:prstGeom>
          <a:solidFill>
            <a:schemeClr val="lt1"/>
          </a:solidFill>
          <a:ln w="9525" cap="flat" cmpd="sng">
            <a:solidFill>
              <a:schemeClr val="accent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357188" marR="0" lvl="0" indent="-357188"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System Requirement</a:t>
            </a:r>
            <a:endParaRPr sz="1600" b="0" i="0" u="none" strike="noStrike" cap="none">
              <a:solidFill>
                <a:schemeClr val="dk1"/>
              </a:solidFill>
              <a:latin typeface="Arial"/>
              <a:ea typeface="Arial"/>
              <a:cs typeface="Arial"/>
              <a:sym typeface="Arial"/>
            </a:endParaRPr>
          </a:p>
          <a:p>
            <a:pPr marL="357188" marR="0" lvl="1" indent="-357188" algn="l" rtl="0">
              <a:lnSpc>
                <a:spcPct val="100000"/>
              </a:lnSpc>
              <a:spcBef>
                <a:spcPts val="6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1.1	The user should be provided with facilities to define the type of external files</a:t>
            </a:r>
            <a:endParaRPr/>
          </a:p>
          <a:p>
            <a:pPr marL="357188" marR="0" lvl="1" indent="-357188" algn="l" rtl="0">
              <a:lnSpc>
                <a:spcPct val="100000"/>
              </a:lnSpc>
              <a:spcBef>
                <a:spcPts val="6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1.2	Each external file type may be represented as a specific icon on the user’s display.</a:t>
            </a:r>
            <a:endParaRPr/>
          </a:p>
          <a:p>
            <a:pPr marL="357188" marR="0" lvl="1" indent="-357188" algn="l" rtl="0">
              <a:lnSpc>
                <a:spcPct val="100000"/>
              </a:lnSpc>
              <a:spcBef>
                <a:spcPts val="6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1.3	Facilities should be provided for the icon representing an external file type to be define by the user</a:t>
            </a:r>
            <a:endParaRPr sz="1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txBox="1">
            <a:spLocks noGrp="1"/>
          </p:cNvSpPr>
          <p:nvPr>
            <p:ph type="title"/>
          </p:nvPr>
        </p:nvSpPr>
        <p:spPr>
          <a:xfrm>
            <a:off x="1381249" y="232549"/>
            <a:ext cx="6344768"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User Requirements vs. System Requirements</a:t>
            </a:r>
            <a:endParaRPr/>
          </a:p>
        </p:txBody>
      </p:sp>
      <p:sp>
        <p:nvSpPr>
          <p:cNvPr id="163" name="Google Shape;163;p15"/>
          <p:cNvSpPr txBox="1">
            <a:spLocks noGrp="1"/>
          </p:cNvSpPr>
          <p:nvPr>
            <p:ph type="body" idx="1"/>
          </p:nvPr>
        </p:nvSpPr>
        <p:spPr>
          <a:xfrm>
            <a:off x="817475" y="937404"/>
            <a:ext cx="7373475" cy="526961"/>
          </a:xfrm>
          <a:prstGeom prst="rect">
            <a:avLst/>
          </a:prstGeom>
          <a:noFill/>
          <a:ln>
            <a:noFill/>
          </a:ln>
        </p:spPr>
        <p:txBody>
          <a:bodyPr spcFirstLastPara="1" wrap="square" lIns="91425" tIns="91425" rIns="91425" bIns="91425" anchor="t" anchorCtr="0">
            <a:noAutofit/>
          </a:bodyPr>
          <a:lstStyle/>
          <a:p>
            <a:pPr marL="357188" lvl="0" indent="-357188" algn="l" rtl="0">
              <a:lnSpc>
                <a:spcPct val="100000"/>
              </a:lnSpc>
              <a:spcBef>
                <a:spcPts val="0"/>
              </a:spcBef>
              <a:spcAft>
                <a:spcPts val="0"/>
              </a:spcAft>
              <a:buClr>
                <a:srgbClr val="FFCD00"/>
              </a:buClr>
              <a:buSzPts val="1680"/>
              <a:buFont typeface="Quattrocento Sans"/>
              <a:buChar char="◉"/>
            </a:pPr>
            <a:r>
              <a:rPr lang="en-US"/>
              <a:t>Examples:</a:t>
            </a:r>
            <a:endParaRPr/>
          </a:p>
        </p:txBody>
      </p:sp>
      <p:pic>
        <p:nvPicPr>
          <p:cNvPr id="164" name="Google Shape;164;p15" descr="https://ittrader.com/packages/ittrader/ittrader/images/about/icon_requirement.png"/>
          <p:cNvPicPr preferRelativeResize="0"/>
          <p:nvPr/>
        </p:nvPicPr>
        <p:blipFill rotWithShape="1">
          <a:blip r:embed="rId3">
            <a:alphaModFix/>
          </a:blip>
          <a:srcRect/>
          <a:stretch/>
        </p:blipFill>
        <p:spPr>
          <a:xfrm>
            <a:off x="672410" y="106017"/>
            <a:ext cx="460651" cy="468203"/>
          </a:xfrm>
          <a:prstGeom prst="rect">
            <a:avLst/>
          </a:prstGeom>
          <a:noFill/>
          <a:ln>
            <a:noFill/>
          </a:ln>
        </p:spPr>
      </p:pic>
      <p:sp>
        <p:nvSpPr>
          <p:cNvPr id="165" name="Google Shape;165;p15"/>
          <p:cNvSpPr/>
          <p:nvPr/>
        </p:nvSpPr>
        <p:spPr>
          <a:xfrm>
            <a:off x="947530" y="1484246"/>
            <a:ext cx="7798905" cy="1007163"/>
          </a:xfrm>
          <a:prstGeom prst="rect">
            <a:avLst/>
          </a:prstGeom>
          <a:solidFill>
            <a:schemeClr val="lt1"/>
          </a:solidFill>
          <a:ln w="9525" cap="flat" cmpd="sng">
            <a:solidFill>
              <a:schemeClr val="accent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357188" marR="0" lvl="0" indent="-357188"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User Requirement</a:t>
            </a:r>
            <a:endParaRPr sz="16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	LIBSYS shall keep track of all data required by copyright licensing agencies in the UK and elsewhere</a:t>
            </a:r>
            <a:endParaRPr sz="1600" b="0" i="0" u="none" strike="noStrike" cap="none">
              <a:solidFill>
                <a:schemeClr val="dk1"/>
              </a:solidFill>
              <a:latin typeface="Arial"/>
              <a:ea typeface="Arial"/>
              <a:cs typeface="Arial"/>
              <a:sym typeface="Arial"/>
            </a:endParaRPr>
          </a:p>
        </p:txBody>
      </p:sp>
      <p:sp>
        <p:nvSpPr>
          <p:cNvPr id="166" name="Google Shape;166;p15"/>
          <p:cNvSpPr/>
          <p:nvPr/>
        </p:nvSpPr>
        <p:spPr>
          <a:xfrm>
            <a:off x="947530" y="2604052"/>
            <a:ext cx="7798905" cy="2451652"/>
          </a:xfrm>
          <a:prstGeom prst="rect">
            <a:avLst/>
          </a:prstGeom>
          <a:solidFill>
            <a:schemeClr val="lt1"/>
          </a:solidFill>
          <a:ln w="9525" cap="flat" cmpd="sng">
            <a:solidFill>
              <a:schemeClr val="accent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357188" marR="0" lvl="0" indent="-357188"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System Requirement</a:t>
            </a:r>
            <a:endParaRPr/>
          </a:p>
          <a:p>
            <a:pPr marL="357188" marR="0" lvl="1" indent="-357188" algn="l" rtl="0">
              <a:lnSpc>
                <a:spcPct val="100000"/>
              </a:lnSpc>
              <a:spcBef>
                <a:spcPts val="6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1.1	</a:t>
            </a:r>
            <a:r>
              <a:rPr lang="en-US" sz="1400" b="0" i="0" u="none" strike="noStrike" cap="none">
                <a:solidFill>
                  <a:schemeClr val="dk1"/>
                </a:solidFill>
                <a:latin typeface="Arial"/>
                <a:ea typeface="Arial"/>
                <a:cs typeface="Arial"/>
                <a:sym typeface="Arial"/>
              </a:rPr>
              <a:t>On making a request for a document from LIBSYS, the requestor shall be presented with a form that records details of the user and the request made. </a:t>
            </a:r>
            <a:endParaRPr sz="1200" b="0" i="0" u="none" strike="noStrike" cap="none">
              <a:solidFill>
                <a:schemeClr val="dk1"/>
              </a:solidFill>
              <a:latin typeface="Arial"/>
              <a:ea typeface="Arial"/>
              <a:cs typeface="Arial"/>
              <a:sym typeface="Arial"/>
            </a:endParaRPr>
          </a:p>
          <a:p>
            <a:pPr marL="357188" marR="0" lvl="1" indent="-357188"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1.2	</a:t>
            </a:r>
            <a:r>
              <a:rPr lang="en-US" sz="1400" b="0" i="0" u="none" strike="noStrike" cap="none">
                <a:solidFill>
                  <a:schemeClr val="dk1"/>
                </a:solidFill>
                <a:latin typeface="Arial"/>
                <a:ea typeface="Arial"/>
                <a:cs typeface="Arial"/>
                <a:sym typeface="Arial"/>
              </a:rPr>
              <a:t>LIBSYS request forms shall be stored on the system for five years from that data of the request.</a:t>
            </a:r>
            <a:endParaRPr sz="1200" b="0" i="0" u="none" strike="noStrike" cap="none">
              <a:solidFill>
                <a:schemeClr val="dk1"/>
              </a:solidFill>
              <a:latin typeface="Arial"/>
              <a:ea typeface="Arial"/>
              <a:cs typeface="Arial"/>
              <a:sym typeface="Arial"/>
            </a:endParaRPr>
          </a:p>
          <a:p>
            <a:pPr marL="357188" marR="0" lvl="1" indent="-357188"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1.3	</a:t>
            </a:r>
            <a:r>
              <a:rPr lang="en-US" sz="1400" b="0" i="0" u="none" strike="noStrike" cap="none">
                <a:solidFill>
                  <a:schemeClr val="dk1"/>
                </a:solidFill>
                <a:latin typeface="Arial"/>
                <a:ea typeface="Arial"/>
                <a:cs typeface="Arial"/>
                <a:sym typeface="Arial"/>
              </a:rPr>
              <a:t>All LIBSYS request forms must be indexed by user, by name of the material requested and by the supplier of the request.</a:t>
            </a:r>
            <a:endParaRPr sz="1200" b="0" i="0" u="none" strike="noStrike" cap="none">
              <a:solidFill>
                <a:schemeClr val="dk1"/>
              </a:solidFill>
              <a:latin typeface="Arial"/>
              <a:ea typeface="Arial"/>
              <a:cs typeface="Arial"/>
              <a:sym typeface="Arial"/>
            </a:endParaRPr>
          </a:p>
          <a:p>
            <a:pPr marL="357188" marR="0" lvl="1" indent="-357188"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1.4	</a:t>
            </a:r>
            <a:r>
              <a:rPr lang="en-US" sz="1400" b="0" i="0" u="none" strike="noStrike" cap="none">
                <a:solidFill>
                  <a:schemeClr val="dk1"/>
                </a:solidFill>
                <a:latin typeface="Arial"/>
                <a:ea typeface="Arial"/>
                <a:cs typeface="Arial"/>
                <a:sym typeface="Arial"/>
              </a:rPr>
              <a:t>LIBSYS shall maintain a log of all requests that have been made to the system.</a:t>
            </a:r>
            <a:endParaRPr sz="1200" b="0" i="0" u="none" strike="noStrike" cap="none">
              <a:solidFill>
                <a:schemeClr val="dk1"/>
              </a:solidFill>
              <a:latin typeface="Arial"/>
              <a:ea typeface="Arial"/>
              <a:cs typeface="Arial"/>
              <a:sym typeface="Arial"/>
            </a:endParaRPr>
          </a:p>
          <a:p>
            <a:pPr marL="357188" marR="0" lvl="1" indent="-357188"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1.5	</a:t>
            </a:r>
            <a:r>
              <a:rPr lang="en-US" sz="1400" b="0" i="0" u="none" strike="noStrike" cap="none">
                <a:solidFill>
                  <a:schemeClr val="dk1"/>
                </a:solidFill>
                <a:latin typeface="Arial"/>
                <a:ea typeface="Arial"/>
                <a:cs typeface="Arial"/>
                <a:sym typeface="Arial"/>
              </a:rPr>
              <a:t>For material where authors’ lending rights apply, loan details shall be sent monthly to copyright licensing agencies that have registered with LIBSYS</a:t>
            </a: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par>
                                <p:cTn id="8" presetID="1" presetClass="entr" presetSubtype="0" fill="hold" nodeType="withEffect">
                                  <p:stCondLst>
                                    <p:cond delay="0"/>
                                  </p:stCondLst>
                                  <p:childTnLst>
                                    <p:set>
                                      <p:cBhvr>
                                        <p:cTn id="9" dur="1" fill="hold">
                                          <p:stCondLst>
                                            <p:cond delay="0"/>
                                          </p:stCondLst>
                                        </p:cTn>
                                        <p:tgtEl>
                                          <p:spTgt spid="166">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6">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6">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6">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6"/>
          <p:cNvSpPr txBox="1">
            <a:spLocks noGrp="1"/>
          </p:cNvSpPr>
          <p:nvPr>
            <p:ph type="title"/>
          </p:nvPr>
        </p:nvSpPr>
        <p:spPr>
          <a:xfrm>
            <a:off x="1381250" y="232549"/>
            <a:ext cx="6391150"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User Requirements vs. System Requirements</a:t>
            </a:r>
            <a:endParaRPr/>
          </a:p>
        </p:txBody>
      </p:sp>
      <p:sp>
        <p:nvSpPr>
          <p:cNvPr id="172" name="Google Shape;172;p16"/>
          <p:cNvSpPr txBox="1">
            <a:spLocks noGrp="1"/>
          </p:cNvSpPr>
          <p:nvPr>
            <p:ph type="body" idx="1"/>
          </p:nvPr>
        </p:nvSpPr>
        <p:spPr>
          <a:xfrm>
            <a:off x="817475" y="937404"/>
            <a:ext cx="7373475" cy="8648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000">
                <a:solidFill>
                  <a:schemeClr val="dk1"/>
                </a:solidFill>
                <a:latin typeface="Times New Roman"/>
                <a:ea typeface="Times New Roman"/>
                <a:cs typeface="Times New Roman"/>
                <a:sym typeface="Times New Roman"/>
              </a:rPr>
              <a:t>What is the main difference between user requirement and system requirement?</a:t>
            </a:r>
            <a:endParaRPr sz="2000">
              <a:solidFill>
                <a:schemeClr val="dk1"/>
              </a:solidFill>
            </a:endParaRPr>
          </a:p>
        </p:txBody>
      </p:sp>
      <p:pic>
        <p:nvPicPr>
          <p:cNvPr id="173" name="Google Shape;173;p16" descr="https://ittrader.com/packages/ittrader/ittrader/images/about/icon_requirement.png"/>
          <p:cNvPicPr preferRelativeResize="0"/>
          <p:nvPr/>
        </p:nvPicPr>
        <p:blipFill rotWithShape="1">
          <a:blip r:embed="rId3">
            <a:alphaModFix/>
          </a:blip>
          <a:srcRect/>
          <a:stretch/>
        </p:blipFill>
        <p:spPr>
          <a:xfrm>
            <a:off x="672410" y="106017"/>
            <a:ext cx="460651" cy="468203"/>
          </a:xfrm>
          <a:prstGeom prst="rect">
            <a:avLst/>
          </a:prstGeom>
          <a:noFill/>
          <a:ln>
            <a:noFill/>
          </a:ln>
        </p:spPr>
      </p:pic>
      <p:sp>
        <p:nvSpPr>
          <p:cNvPr id="174" name="Google Shape;174;p16"/>
          <p:cNvSpPr txBox="1"/>
          <p:nvPr/>
        </p:nvSpPr>
        <p:spPr>
          <a:xfrm>
            <a:off x="817475" y="2252869"/>
            <a:ext cx="7086600" cy="1668523"/>
          </a:xfrm>
          <a:prstGeom prst="rect">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357188" marR="0" lvl="0" indent="0" algn="l" rtl="0">
              <a:lnSpc>
                <a:spcPct val="80000"/>
              </a:lnSpc>
              <a:spcBef>
                <a:spcPts val="0"/>
              </a:spcBef>
              <a:spcAft>
                <a:spcPts val="0"/>
              </a:spcAft>
              <a:buClr>
                <a:srgbClr val="FFCD00"/>
              </a:buClr>
              <a:buSzPts val="1680"/>
              <a:buFont typeface="Noto Sans Symbols"/>
              <a:buNone/>
            </a:pPr>
            <a:r>
              <a:rPr lang="en-US" sz="2400" b="1" i="1" u="none" strike="noStrike" cap="none">
                <a:solidFill>
                  <a:srgbClr val="000000"/>
                </a:solidFill>
                <a:latin typeface="Quattrocento Sans"/>
                <a:ea typeface="Quattrocento Sans"/>
                <a:cs typeface="Quattrocento Sans"/>
                <a:sym typeface="Quattrocento Sans"/>
              </a:rPr>
              <a:t>System requirement is more </a:t>
            </a:r>
            <a:r>
              <a:rPr lang="en-US" sz="2400" b="1" i="1" u="none" strike="noStrike" cap="none">
                <a:solidFill>
                  <a:srgbClr val="C00000"/>
                </a:solidFill>
                <a:latin typeface="Quattrocento Sans"/>
                <a:ea typeface="Quattrocento Sans"/>
                <a:cs typeface="Quattrocento Sans"/>
                <a:sym typeface="Quattrocento Sans"/>
              </a:rPr>
              <a:t>precise and detail </a:t>
            </a:r>
            <a:r>
              <a:rPr lang="en-US" sz="2400" b="1" i="1" u="none" strike="noStrike" cap="none">
                <a:solidFill>
                  <a:srgbClr val="000000"/>
                </a:solidFill>
                <a:latin typeface="Quattrocento Sans"/>
                <a:ea typeface="Quattrocento Sans"/>
                <a:cs typeface="Quattrocento Sans"/>
                <a:sym typeface="Quattrocento Sans"/>
              </a:rPr>
              <a:t>than user requirement as they are intended to communicate information about the system to different types of readers.</a:t>
            </a:r>
            <a:endParaRPr sz="2400" b="1" i="1" u="none" strike="noStrike" cap="none">
              <a:solidFill>
                <a:srgbClr val="000000"/>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Exercise – Past Year Question</a:t>
            </a:r>
            <a:endParaRPr/>
          </a:p>
        </p:txBody>
      </p:sp>
      <p:sp>
        <p:nvSpPr>
          <p:cNvPr id="180" name="Google Shape;180;p17"/>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80"/>
              <a:buNone/>
            </a:pPr>
            <a:r>
              <a:rPr lang="en-US" b="1"/>
              <a:t>Prepare the user requirement and system requirement for the Online Purchase Concert Ticket function for an online system which allows online users to check seat availability, concert details, purchase tickets etc.</a:t>
            </a:r>
            <a:endParaRPr/>
          </a:p>
        </p:txBody>
      </p:sp>
      <p:pic>
        <p:nvPicPr>
          <p:cNvPr id="181" name="Google Shape;181;p17" descr="https://ittrader.com/packages/ittrader/ittrader/images/about/icon_requirement.png"/>
          <p:cNvPicPr preferRelativeResize="0"/>
          <p:nvPr/>
        </p:nvPicPr>
        <p:blipFill rotWithShape="1">
          <a:blip r:embed="rId3">
            <a:alphaModFix/>
          </a:blip>
          <a:srcRect/>
          <a:stretch/>
        </p:blipFill>
        <p:spPr>
          <a:xfrm>
            <a:off x="672410" y="106017"/>
            <a:ext cx="460651" cy="468203"/>
          </a:xfrm>
          <a:prstGeom prst="rect">
            <a:avLst/>
          </a:prstGeom>
          <a:noFill/>
          <a:ln>
            <a:noFill/>
          </a:ln>
        </p:spPr>
      </p:pic>
      <p:graphicFrame>
        <p:nvGraphicFramePr>
          <p:cNvPr id="182" name="Google Shape;182;p17"/>
          <p:cNvGraphicFramePr/>
          <p:nvPr/>
        </p:nvGraphicFramePr>
        <p:xfrm>
          <a:off x="927712" y="2833037"/>
          <a:ext cx="3571450" cy="1112550"/>
        </p:xfrm>
        <a:graphic>
          <a:graphicData uri="http://schemas.openxmlformats.org/drawingml/2006/table">
            <a:tbl>
              <a:tblPr firstRow="1" bandRow="1">
                <a:noFill/>
                <a:tableStyleId>{B6923B14-6C4F-40A5-8916-9AD50B8F7654}</a:tableStyleId>
              </a:tblPr>
              <a:tblGrid>
                <a:gridCol w="2032000">
                  <a:extLst>
                    <a:ext uri="{9D8B030D-6E8A-4147-A177-3AD203B41FA5}">
                      <a16:colId xmlns:a16="http://schemas.microsoft.com/office/drawing/2014/main" val="20000"/>
                    </a:ext>
                  </a:extLst>
                </a:gridCol>
                <a:gridCol w="15394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Marking Criteria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Marks Allocation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User Requirement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System Requirement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7</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Exercise – Past Year Question</a:t>
            </a:r>
            <a:endParaRPr/>
          </a:p>
        </p:txBody>
      </p:sp>
      <p:sp>
        <p:nvSpPr>
          <p:cNvPr id="188" name="Google Shape;188;p18"/>
          <p:cNvSpPr txBox="1">
            <a:spLocks noGrp="1"/>
          </p:cNvSpPr>
          <p:nvPr>
            <p:ph type="body" idx="1"/>
          </p:nvPr>
        </p:nvSpPr>
        <p:spPr>
          <a:xfrm>
            <a:off x="817475" y="937404"/>
            <a:ext cx="7373475" cy="65285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80"/>
              <a:buNone/>
            </a:pPr>
            <a:r>
              <a:rPr lang="en-US" b="1"/>
              <a:t>Online Purchase Concert Ticket</a:t>
            </a:r>
            <a:endParaRPr/>
          </a:p>
        </p:txBody>
      </p:sp>
      <p:pic>
        <p:nvPicPr>
          <p:cNvPr id="189" name="Google Shape;189;p18" descr="https://ittrader.com/packages/ittrader/ittrader/images/about/icon_requirement.png"/>
          <p:cNvPicPr preferRelativeResize="0"/>
          <p:nvPr/>
        </p:nvPicPr>
        <p:blipFill rotWithShape="1">
          <a:blip r:embed="rId3">
            <a:alphaModFix/>
          </a:blip>
          <a:srcRect/>
          <a:stretch/>
        </p:blipFill>
        <p:spPr>
          <a:xfrm>
            <a:off x="672410" y="106017"/>
            <a:ext cx="460651" cy="468203"/>
          </a:xfrm>
          <a:prstGeom prst="rect">
            <a:avLst/>
          </a:prstGeom>
          <a:noFill/>
          <a:ln>
            <a:noFill/>
          </a:ln>
        </p:spPr>
      </p:pic>
      <p:sp>
        <p:nvSpPr>
          <p:cNvPr id="190" name="Google Shape;190;p18"/>
          <p:cNvSpPr/>
          <p:nvPr/>
        </p:nvSpPr>
        <p:spPr>
          <a:xfrm>
            <a:off x="947530" y="1484246"/>
            <a:ext cx="7798905" cy="1007163"/>
          </a:xfrm>
          <a:prstGeom prst="rect">
            <a:avLst/>
          </a:prstGeom>
          <a:solidFill>
            <a:schemeClr val="lt1"/>
          </a:solidFill>
          <a:ln w="9525" cap="flat" cmpd="sng">
            <a:solidFill>
              <a:schemeClr val="accent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357188" marR="0" lvl="0" indent="-357188"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User Requirement</a:t>
            </a:r>
            <a:endParaRPr sz="16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	The system must provide a facility which allows the online users to check on concert details, seat availability and purchase tickets</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9"/>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Exercise – Past Year Question</a:t>
            </a:r>
            <a:endParaRPr/>
          </a:p>
        </p:txBody>
      </p:sp>
      <p:sp>
        <p:nvSpPr>
          <p:cNvPr id="196" name="Google Shape;196;p19"/>
          <p:cNvSpPr txBox="1">
            <a:spLocks noGrp="1"/>
          </p:cNvSpPr>
          <p:nvPr>
            <p:ph type="body" idx="1"/>
          </p:nvPr>
        </p:nvSpPr>
        <p:spPr>
          <a:xfrm>
            <a:off x="817475" y="937404"/>
            <a:ext cx="7373475" cy="65285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80"/>
              <a:buNone/>
            </a:pPr>
            <a:r>
              <a:rPr lang="en-US" b="1"/>
              <a:t>Online Purchase Concert Ticket</a:t>
            </a:r>
            <a:endParaRPr/>
          </a:p>
        </p:txBody>
      </p:sp>
      <p:pic>
        <p:nvPicPr>
          <p:cNvPr id="197" name="Google Shape;197;p19" descr="https://ittrader.com/packages/ittrader/ittrader/images/about/icon_requirement.png"/>
          <p:cNvPicPr preferRelativeResize="0"/>
          <p:nvPr/>
        </p:nvPicPr>
        <p:blipFill rotWithShape="1">
          <a:blip r:embed="rId3">
            <a:alphaModFix/>
          </a:blip>
          <a:srcRect/>
          <a:stretch/>
        </p:blipFill>
        <p:spPr>
          <a:xfrm>
            <a:off x="672410" y="106017"/>
            <a:ext cx="460651" cy="468203"/>
          </a:xfrm>
          <a:prstGeom prst="rect">
            <a:avLst/>
          </a:prstGeom>
          <a:noFill/>
          <a:ln>
            <a:noFill/>
          </a:ln>
        </p:spPr>
      </p:pic>
      <p:sp>
        <p:nvSpPr>
          <p:cNvPr id="198" name="Google Shape;198;p19"/>
          <p:cNvSpPr/>
          <p:nvPr/>
        </p:nvSpPr>
        <p:spPr>
          <a:xfrm>
            <a:off x="947530" y="1484246"/>
            <a:ext cx="7798905" cy="3233528"/>
          </a:xfrm>
          <a:prstGeom prst="rect">
            <a:avLst/>
          </a:prstGeom>
          <a:solidFill>
            <a:schemeClr val="lt1"/>
          </a:solidFill>
          <a:ln w="9525" cap="flat" cmpd="sng">
            <a:solidFill>
              <a:schemeClr val="accent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357188" marR="0" lvl="0" indent="-357188" algn="l"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System Requirement</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1.1	The system allows the online users to view concert’s details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1.2	The users can check the seat availability for the concert they are interested in</a:t>
            </a:r>
            <a:endParaRPr/>
          </a:p>
          <a:p>
            <a:pPr marL="447675" marR="0" lvl="0" indent="-447675"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1.3	The users can select the seating position available and make a purchase for the ticket(s)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1.4	The system will calculate the charges once the user confirmed the transaction </a:t>
            </a:r>
            <a:endParaRPr sz="1600" b="0" i="0" u="none" strike="noStrike" cap="none">
              <a:solidFill>
                <a:schemeClr val="dk1"/>
              </a:solidFill>
              <a:latin typeface="Arial"/>
              <a:ea typeface="Arial"/>
              <a:cs typeface="Arial"/>
              <a:sym typeface="Arial"/>
            </a:endParaRPr>
          </a:p>
          <a:p>
            <a:pPr marL="447675" marR="0" lvl="0" indent="-447675"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1.5	The system will also check on the payment details such credit card number and etc.</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1.6	If invalid payment details, the system will show message </a:t>
            </a:r>
            <a:endParaRPr sz="1600" b="0" i="0" u="none" strike="noStrike" cap="none">
              <a:solidFill>
                <a:schemeClr val="dk1"/>
              </a:solidFill>
              <a:latin typeface="Arial"/>
              <a:ea typeface="Arial"/>
              <a:cs typeface="Arial"/>
              <a:sym typeface="Arial"/>
            </a:endParaRPr>
          </a:p>
          <a:p>
            <a:pPr marL="447675" marR="0" lvl="0" indent="-447675"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1.7	If valid, the system will proceed transaction and update the seat(s) to not available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1.8	The system will generate on-line receipt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ctrTitle"/>
          </p:nvPr>
        </p:nvSpPr>
        <p:spPr>
          <a:xfrm>
            <a:off x="2022225" y="1693523"/>
            <a:ext cx="5458627" cy="1159799"/>
          </a:xfrm>
          <a:prstGeom prst="rect">
            <a:avLst/>
          </a:prstGeom>
          <a:solidFill>
            <a:schemeClr val="lt1"/>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000"/>
              <a:buNone/>
            </a:pPr>
            <a:r>
              <a:rPr lang="en-US"/>
              <a:t>Functional and Non-Functional Requirements </a:t>
            </a:r>
            <a:endParaRPr/>
          </a:p>
        </p:txBody>
      </p:sp>
      <p:pic>
        <p:nvPicPr>
          <p:cNvPr id="210" name="Google Shape;210;p21" descr="http://www.viprethailand.com/images/VIPRE-details.png"/>
          <p:cNvPicPr preferRelativeResize="0"/>
          <p:nvPr/>
        </p:nvPicPr>
        <p:blipFill rotWithShape="1">
          <a:blip r:embed="rId3">
            <a:alphaModFix/>
          </a:blip>
          <a:srcRect/>
          <a:stretch/>
        </p:blipFill>
        <p:spPr>
          <a:xfrm>
            <a:off x="733220" y="2064027"/>
            <a:ext cx="793052" cy="8647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xfrm>
            <a:off x="1381250" y="241254"/>
            <a:ext cx="6232124"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Functional &amp; Non-Functional Requirements</a:t>
            </a:r>
            <a:endParaRPr/>
          </a:p>
        </p:txBody>
      </p:sp>
      <p:pic>
        <p:nvPicPr>
          <p:cNvPr id="216" name="Google Shape;216;p22"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
        <p:nvSpPr>
          <p:cNvPr id="217" name="Google Shape;217;p22"/>
          <p:cNvSpPr txBox="1"/>
          <p:nvPr/>
        </p:nvSpPr>
        <p:spPr>
          <a:xfrm>
            <a:off x="2915479" y="1401413"/>
            <a:ext cx="2895600" cy="831850"/>
          </a:xfrm>
          <a:prstGeom prst="rect">
            <a:avLst/>
          </a:prstGeom>
          <a:gradFill>
            <a:gsLst>
              <a:gs pos="0">
                <a:srgbClr val="9AC7FF"/>
              </a:gs>
              <a:gs pos="35000">
                <a:srgbClr val="BAD8FE"/>
              </a:gs>
              <a:gs pos="100000">
                <a:srgbClr val="E4EEFF"/>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Overlock"/>
              <a:buNone/>
            </a:pPr>
            <a:r>
              <a:rPr lang="en-US" sz="2400" b="0" i="0" u="none" strike="noStrike" cap="none">
                <a:solidFill>
                  <a:schemeClr val="dk1"/>
                </a:solidFill>
                <a:latin typeface="Overlock"/>
                <a:ea typeface="Overlock"/>
                <a:cs typeface="Overlock"/>
                <a:sym typeface="Overlock"/>
              </a:rPr>
              <a:t>Software System Requirements </a:t>
            </a:r>
            <a:endParaRPr/>
          </a:p>
        </p:txBody>
      </p:sp>
      <p:sp>
        <p:nvSpPr>
          <p:cNvPr id="218" name="Google Shape;218;p22"/>
          <p:cNvSpPr txBox="1"/>
          <p:nvPr/>
        </p:nvSpPr>
        <p:spPr>
          <a:xfrm>
            <a:off x="5403573" y="2845900"/>
            <a:ext cx="2859157" cy="830997"/>
          </a:xfrm>
          <a:prstGeom prst="rect">
            <a:avLst/>
          </a:prstGeom>
          <a:gradFill>
            <a:gsLst>
              <a:gs pos="0">
                <a:srgbClr val="A6E7F9"/>
              </a:gs>
              <a:gs pos="35000">
                <a:srgbClr val="C0EEFA"/>
              </a:gs>
              <a:gs pos="100000">
                <a:srgbClr val="E6F7FE"/>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Overlock"/>
              <a:buNone/>
            </a:pPr>
            <a:r>
              <a:rPr lang="en-US" sz="2400" b="0" i="0" u="none" strike="noStrike" cap="none">
                <a:solidFill>
                  <a:schemeClr val="dk1"/>
                </a:solidFill>
                <a:latin typeface="Overlock"/>
                <a:ea typeface="Overlock"/>
                <a:cs typeface="Overlock"/>
                <a:sym typeface="Overlock"/>
              </a:rPr>
              <a:t>Non-Functional Requirements </a:t>
            </a:r>
            <a:endParaRPr/>
          </a:p>
        </p:txBody>
      </p:sp>
      <p:sp>
        <p:nvSpPr>
          <p:cNvPr id="219" name="Google Shape;219;p22"/>
          <p:cNvSpPr txBox="1"/>
          <p:nvPr/>
        </p:nvSpPr>
        <p:spPr>
          <a:xfrm>
            <a:off x="934278" y="2845900"/>
            <a:ext cx="2564296" cy="830997"/>
          </a:xfrm>
          <a:prstGeom prst="rect">
            <a:avLst/>
          </a:prstGeom>
          <a:gradFill>
            <a:gsLst>
              <a:gs pos="0">
                <a:srgbClr val="A6E7F9"/>
              </a:gs>
              <a:gs pos="35000">
                <a:srgbClr val="C0EEFA"/>
              </a:gs>
              <a:gs pos="100000">
                <a:srgbClr val="E6F7FE"/>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Overlock"/>
              <a:buNone/>
            </a:pPr>
            <a:r>
              <a:rPr lang="en-US" sz="2400" b="0" i="0" u="none" strike="noStrike" cap="none">
                <a:solidFill>
                  <a:schemeClr val="dk1"/>
                </a:solidFill>
                <a:latin typeface="Overlock"/>
                <a:ea typeface="Overlock"/>
                <a:cs typeface="Overlock"/>
                <a:sym typeface="Overlock"/>
              </a:rPr>
              <a:t>Functional  Requirements </a:t>
            </a:r>
            <a:endParaRPr/>
          </a:p>
        </p:txBody>
      </p:sp>
      <p:cxnSp>
        <p:nvCxnSpPr>
          <p:cNvPr id="220" name="Google Shape;220;p22"/>
          <p:cNvCxnSpPr>
            <a:stCxn id="217" idx="2"/>
            <a:endCxn id="219" idx="0"/>
          </p:cNvCxnSpPr>
          <p:nvPr/>
        </p:nvCxnSpPr>
        <p:spPr>
          <a:xfrm rot="5400000">
            <a:off x="2983579" y="1466163"/>
            <a:ext cx="612600" cy="2146800"/>
          </a:xfrm>
          <a:prstGeom prst="bentConnector3">
            <a:avLst>
              <a:gd name="adj1" fmla="val 50003"/>
            </a:avLst>
          </a:prstGeom>
          <a:noFill/>
          <a:ln w="9525" cap="flat" cmpd="sng">
            <a:solidFill>
              <a:srgbClr val="347EB8"/>
            </a:solidFill>
            <a:prstDash val="solid"/>
            <a:round/>
            <a:headEnd type="none" w="sm" len="sm"/>
            <a:tailEnd type="none" w="sm" len="sm"/>
          </a:ln>
        </p:spPr>
      </p:cxnSp>
      <p:cxnSp>
        <p:nvCxnSpPr>
          <p:cNvPr id="221" name="Google Shape;221;p22"/>
          <p:cNvCxnSpPr>
            <a:stCxn id="217" idx="2"/>
            <a:endCxn id="218" idx="0"/>
          </p:cNvCxnSpPr>
          <p:nvPr/>
        </p:nvCxnSpPr>
        <p:spPr>
          <a:xfrm rot="-5400000" flipH="1">
            <a:off x="5291929" y="1304613"/>
            <a:ext cx="612600" cy="2469900"/>
          </a:xfrm>
          <a:prstGeom prst="bentConnector3">
            <a:avLst>
              <a:gd name="adj1" fmla="val 50003"/>
            </a:avLst>
          </a:prstGeom>
          <a:noFill/>
          <a:ln w="9525" cap="flat" cmpd="sng">
            <a:solidFill>
              <a:srgbClr val="347EB8"/>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Lesson Objectives</a:t>
            </a:r>
            <a:endParaRPr/>
          </a:p>
        </p:txBody>
      </p:sp>
      <p:sp>
        <p:nvSpPr>
          <p:cNvPr id="56" name="Google Shape;56;p2"/>
          <p:cNvSpPr txBox="1">
            <a:spLocks noGrp="1"/>
          </p:cNvSpPr>
          <p:nvPr>
            <p:ph type="body" idx="1"/>
          </p:nvPr>
        </p:nvSpPr>
        <p:spPr>
          <a:xfrm>
            <a:off x="508000" y="937404"/>
            <a:ext cx="8094133" cy="3791266"/>
          </a:xfrm>
          <a:prstGeom prst="rect">
            <a:avLst/>
          </a:prstGeom>
          <a:noFill/>
          <a:ln>
            <a:noFill/>
          </a:ln>
        </p:spPr>
        <p:txBody>
          <a:bodyPr spcFirstLastPara="1" wrap="square" lIns="91425" tIns="91425" rIns="91425" bIns="91425" anchor="t" anchorCtr="0">
            <a:noAutofit/>
          </a:bodyPr>
          <a:lstStyle/>
          <a:p>
            <a:pPr marL="447675" lvl="0" indent="-447675" algn="l" rtl="0">
              <a:lnSpc>
                <a:spcPct val="90000"/>
              </a:lnSpc>
              <a:spcBef>
                <a:spcPts val="0"/>
              </a:spcBef>
              <a:spcAft>
                <a:spcPts val="0"/>
              </a:spcAft>
              <a:buSzPts val="1680"/>
              <a:buChar char="◉"/>
            </a:pPr>
            <a:r>
              <a:rPr lang="en-US">
                <a:solidFill>
                  <a:schemeClr val="dk1"/>
                </a:solidFill>
              </a:rPr>
              <a:t>Differentiate between </a:t>
            </a:r>
            <a:r>
              <a:rPr lang="en-US">
                <a:solidFill>
                  <a:srgbClr val="C00000"/>
                </a:solidFill>
              </a:rPr>
              <a:t>User requirements </a:t>
            </a:r>
            <a:r>
              <a:rPr lang="en-US">
                <a:solidFill>
                  <a:schemeClr val="dk1"/>
                </a:solidFill>
              </a:rPr>
              <a:t>and </a:t>
            </a:r>
            <a:r>
              <a:rPr lang="en-US">
                <a:solidFill>
                  <a:srgbClr val="C00000"/>
                </a:solidFill>
              </a:rPr>
              <a:t>System requirements </a:t>
            </a:r>
            <a:endParaRPr/>
          </a:p>
          <a:p>
            <a:pPr marL="447675" lvl="0" indent="-447675" algn="l" rtl="0">
              <a:lnSpc>
                <a:spcPct val="90000"/>
              </a:lnSpc>
              <a:spcBef>
                <a:spcPts val="600"/>
              </a:spcBef>
              <a:spcAft>
                <a:spcPts val="0"/>
              </a:spcAft>
              <a:buSzPts val="1680"/>
              <a:buChar char="◉"/>
            </a:pPr>
            <a:r>
              <a:rPr lang="en-US">
                <a:solidFill>
                  <a:schemeClr val="dk1"/>
                </a:solidFill>
              </a:rPr>
              <a:t>Differentiate between </a:t>
            </a:r>
            <a:r>
              <a:rPr lang="en-US">
                <a:solidFill>
                  <a:srgbClr val="C00000"/>
                </a:solidFill>
              </a:rPr>
              <a:t>Functional </a:t>
            </a:r>
            <a:r>
              <a:rPr lang="en-US">
                <a:solidFill>
                  <a:schemeClr val="dk1"/>
                </a:solidFill>
              </a:rPr>
              <a:t>and </a:t>
            </a:r>
            <a:r>
              <a:rPr lang="en-US">
                <a:solidFill>
                  <a:srgbClr val="C00000"/>
                </a:solidFill>
              </a:rPr>
              <a:t>Non-functional Requirement</a:t>
            </a:r>
            <a:endParaRPr/>
          </a:p>
          <a:p>
            <a:pPr marL="447675" lvl="0" indent="-447675" algn="l" rtl="0">
              <a:lnSpc>
                <a:spcPct val="90000"/>
              </a:lnSpc>
              <a:spcBef>
                <a:spcPts val="600"/>
              </a:spcBef>
              <a:spcAft>
                <a:spcPts val="0"/>
              </a:spcAft>
              <a:buSzPts val="1680"/>
              <a:buChar char="◉"/>
            </a:pPr>
            <a:r>
              <a:rPr lang="en-US">
                <a:solidFill>
                  <a:schemeClr val="dk1"/>
                </a:solidFill>
              </a:rPr>
              <a:t>Explain why </a:t>
            </a:r>
            <a:r>
              <a:rPr lang="en-US">
                <a:solidFill>
                  <a:srgbClr val="C00000"/>
                </a:solidFill>
              </a:rPr>
              <a:t>natural language </a:t>
            </a:r>
            <a:r>
              <a:rPr lang="en-US">
                <a:solidFill>
                  <a:schemeClr val="dk1"/>
                </a:solidFill>
              </a:rPr>
              <a:t>specification is not desirable</a:t>
            </a:r>
            <a:endParaRPr/>
          </a:p>
          <a:p>
            <a:pPr marL="447675" lvl="0" indent="-447675" algn="l" rtl="0">
              <a:lnSpc>
                <a:spcPct val="90000"/>
              </a:lnSpc>
              <a:spcBef>
                <a:spcPts val="600"/>
              </a:spcBef>
              <a:spcAft>
                <a:spcPts val="0"/>
              </a:spcAft>
              <a:buSzPts val="1680"/>
              <a:buChar char="◉"/>
            </a:pPr>
            <a:r>
              <a:rPr lang="en-US">
                <a:solidFill>
                  <a:schemeClr val="dk1"/>
                </a:solidFill>
              </a:rPr>
              <a:t>Understand how requirements may be organised in a </a:t>
            </a:r>
            <a:r>
              <a:rPr lang="en-US">
                <a:solidFill>
                  <a:srgbClr val="C00000"/>
                </a:solidFill>
              </a:rPr>
              <a:t>Software Requirements Specification </a:t>
            </a:r>
            <a:r>
              <a:rPr lang="en-US">
                <a:solidFill>
                  <a:schemeClr val="dk1"/>
                </a:solidFill>
              </a:rPr>
              <a:t>(</a:t>
            </a:r>
            <a:r>
              <a:rPr lang="en-US">
                <a:solidFill>
                  <a:srgbClr val="C00000"/>
                </a:solidFill>
              </a:rPr>
              <a:t>SRS</a:t>
            </a:r>
            <a:r>
              <a:rPr lang="en-US">
                <a:solidFill>
                  <a:schemeClr val="dk1"/>
                </a:solidFill>
              </a:rPr>
              <a:t>)</a:t>
            </a:r>
            <a:endParaRPr>
              <a:solidFill>
                <a:schemeClr val="dk1"/>
              </a:solidFill>
            </a:endParaRPr>
          </a:p>
        </p:txBody>
      </p:sp>
      <p:grpSp>
        <p:nvGrpSpPr>
          <p:cNvPr id="57" name="Google Shape;57;p2"/>
          <p:cNvGrpSpPr/>
          <p:nvPr/>
        </p:nvGrpSpPr>
        <p:grpSpPr>
          <a:xfrm>
            <a:off x="909831" y="343036"/>
            <a:ext cx="214624" cy="214624"/>
            <a:chOff x="2594050" y="1631825"/>
            <a:chExt cx="439625" cy="439625"/>
          </a:xfrm>
        </p:grpSpPr>
        <p:sp>
          <p:nvSpPr>
            <p:cNvPr id="58" name="Google Shape;58;p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2814911" y="1754061"/>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3" descr="http://www.overheaddoor-portland.com/Portals/148469/images/man_maintenance-resized-600.jpg"/>
          <p:cNvPicPr preferRelativeResize="0"/>
          <p:nvPr/>
        </p:nvPicPr>
        <p:blipFill rotWithShape="1">
          <a:blip r:embed="rId3">
            <a:alphaModFix/>
          </a:blip>
          <a:srcRect/>
          <a:stretch/>
        </p:blipFill>
        <p:spPr>
          <a:xfrm>
            <a:off x="3087756" y="1845365"/>
            <a:ext cx="2714625" cy="2524125"/>
          </a:xfrm>
          <a:prstGeom prst="rect">
            <a:avLst/>
          </a:prstGeom>
          <a:noFill/>
          <a:ln>
            <a:noFill/>
          </a:ln>
        </p:spPr>
      </p:pic>
      <p:pic>
        <p:nvPicPr>
          <p:cNvPr id="227" name="Google Shape;227;p23" descr="http://fc04.deviantart.net/fs71/f/2012/087/c/d/blue_speech_bubble_by_cocuklari2-d4u74a2.png"/>
          <p:cNvPicPr preferRelativeResize="0"/>
          <p:nvPr/>
        </p:nvPicPr>
        <p:blipFill rotWithShape="1">
          <a:blip r:embed="rId4">
            <a:alphaModFix/>
          </a:blip>
          <a:srcRect/>
          <a:stretch/>
        </p:blipFill>
        <p:spPr>
          <a:xfrm>
            <a:off x="5002281" y="511865"/>
            <a:ext cx="3524250" cy="1828800"/>
          </a:xfrm>
          <a:prstGeom prst="rect">
            <a:avLst/>
          </a:prstGeom>
          <a:noFill/>
          <a:ln>
            <a:noFill/>
          </a:ln>
        </p:spPr>
      </p:pic>
      <p:sp>
        <p:nvSpPr>
          <p:cNvPr id="228" name="Google Shape;228;p23"/>
          <p:cNvSpPr txBox="1">
            <a:spLocks noGrp="1"/>
          </p:cNvSpPr>
          <p:nvPr>
            <p:ph type="title"/>
          </p:nvPr>
        </p:nvSpPr>
        <p:spPr>
          <a:xfrm>
            <a:off x="1381250" y="241254"/>
            <a:ext cx="6232124"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Functional Requirements</a:t>
            </a:r>
            <a:endParaRPr/>
          </a:p>
        </p:txBody>
      </p:sp>
      <p:pic>
        <p:nvPicPr>
          <p:cNvPr id="229" name="Google Shape;229;p23" descr="http://www.viprethailand.com/images/VIPRE-details.png"/>
          <p:cNvPicPr preferRelativeResize="0"/>
          <p:nvPr/>
        </p:nvPicPr>
        <p:blipFill rotWithShape="1">
          <a:blip r:embed="rId5">
            <a:alphaModFix/>
          </a:blip>
          <a:srcRect/>
          <a:stretch/>
        </p:blipFill>
        <p:spPr>
          <a:xfrm>
            <a:off x="580820" y="89168"/>
            <a:ext cx="538988" cy="587685"/>
          </a:xfrm>
          <a:prstGeom prst="rect">
            <a:avLst/>
          </a:prstGeom>
          <a:noFill/>
          <a:ln>
            <a:noFill/>
          </a:ln>
        </p:spPr>
      </p:pic>
      <p:sp>
        <p:nvSpPr>
          <p:cNvPr id="230" name="Google Shape;230;p23"/>
          <p:cNvSpPr txBox="1"/>
          <p:nvPr/>
        </p:nvSpPr>
        <p:spPr>
          <a:xfrm>
            <a:off x="5413387" y="1172269"/>
            <a:ext cx="2438400"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Overlock"/>
              <a:buNone/>
            </a:pPr>
            <a:r>
              <a:rPr lang="en-US" sz="2200" b="0" i="0" u="none" strike="noStrike" cap="none">
                <a:solidFill>
                  <a:srgbClr val="000000"/>
                </a:solidFill>
                <a:latin typeface="Overlock"/>
                <a:ea typeface="Overlock"/>
                <a:cs typeface="Overlock"/>
                <a:sym typeface="Overlock"/>
              </a:rPr>
              <a:t>Services</a:t>
            </a:r>
            <a:endParaRPr sz="2200" b="0" i="0" u="none" strike="noStrike" cap="none">
              <a:solidFill>
                <a:srgbClr val="000000"/>
              </a:solidFill>
              <a:latin typeface="Overlock"/>
              <a:ea typeface="Overlock"/>
              <a:cs typeface="Overlock"/>
              <a:sym typeface="Overlock"/>
            </a:endParaRPr>
          </a:p>
        </p:txBody>
      </p:sp>
      <p:pic>
        <p:nvPicPr>
          <p:cNvPr id="231" name="Google Shape;231;p23" descr="http://fc04.deviantart.net/fs71/f/2012/087/c/d/blue_speech_bubble_by_cocuklari2-d4u74a2.png"/>
          <p:cNvPicPr preferRelativeResize="0"/>
          <p:nvPr/>
        </p:nvPicPr>
        <p:blipFill rotWithShape="1">
          <a:blip r:embed="rId4">
            <a:alphaModFix/>
          </a:blip>
          <a:srcRect/>
          <a:stretch/>
        </p:blipFill>
        <p:spPr>
          <a:xfrm>
            <a:off x="5221356" y="2150165"/>
            <a:ext cx="3524250" cy="1828800"/>
          </a:xfrm>
          <a:prstGeom prst="rect">
            <a:avLst/>
          </a:prstGeom>
          <a:noFill/>
          <a:ln>
            <a:noFill/>
          </a:ln>
        </p:spPr>
      </p:pic>
      <p:sp>
        <p:nvSpPr>
          <p:cNvPr id="232" name="Google Shape;232;p23"/>
          <p:cNvSpPr txBox="1"/>
          <p:nvPr/>
        </p:nvSpPr>
        <p:spPr>
          <a:xfrm>
            <a:off x="5754756" y="2683565"/>
            <a:ext cx="243840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Overlock"/>
              <a:buNone/>
            </a:pPr>
            <a:r>
              <a:rPr lang="en-US" sz="2200" b="0" i="0" u="none" strike="noStrike" cap="none">
                <a:solidFill>
                  <a:srgbClr val="000000"/>
                </a:solidFill>
                <a:latin typeface="Overlock"/>
                <a:ea typeface="Overlock"/>
                <a:cs typeface="Overlock"/>
                <a:sym typeface="Overlock"/>
              </a:rPr>
              <a:t>How System React to input</a:t>
            </a:r>
            <a:endParaRPr sz="2200" b="0" i="0" u="none" strike="noStrike" cap="none">
              <a:solidFill>
                <a:srgbClr val="000000"/>
              </a:solidFill>
              <a:latin typeface="Overlock"/>
              <a:ea typeface="Overlock"/>
              <a:cs typeface="Overlock"/>
              <a:sym typeface="Overlock"/>
            </a:endParaRPr>
          </a:p>
        </p:txBody>
      </p:sp>
      <p:pic>
        <p:nvPicPr>
          <p:cNvPr id="233" name="Google Shape;233;p23" descr="http://fc04.deviantart.net/fs71/f/2012/087/c/d/blue_speech_bubble_by_cocuklari2-d4u74a2.png"/>
          <p:cNvPicPr preferRelativeResize="0"/>
          <p:nvPr/>
        </p:nvPicPr>
        <p:blipFill rotWithShape="1">
          <a:blip r:embed="rId6">
            <a:alphaModFix/>
          </a:blip>
          <a:srcRect/>
          <a:stretch/>
        </p:blipFill>
        <p:spPr>
          <a:xfrm>
            <a:off x="96906" y="1007165"/>
            <a:ext cx="4133850" cy="1828800"/>
          </a:xfrm>
          <a:prstGeom prst="rect">
            <a:avLst/>
          </a:prstGeom>
          <a:noFill/>
          <a:ln>
            <a:noFill/>
          </a:ln>
        </p:spPr>
      </p:pic>
      <p:sp>
        <p:nvSpPr>
          <p:cNvPr id="234" name="Google Shape;234;p23"/>
          <p:cNvSpPr txBox="1"/>
          <p:nvPr/>
        </p:nvSpPr>
        <p:spPr>
          <a:xfrm>
            <a:off x="636106" y="1540565"/>
            <a:ext cx="297180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Overlock"/>
              <a:buNone/>
            </a:pPr>
            <a:r>
              <a:rPr lang="en-US" sz="2200" b="0" i="0" u="none" strike="noStrike" cap="none">
                <a:solidFill>
                  <a:srgbClr val="000000"/>
                </a:solidFill>
                <a:latin typeface="Overlock"/>
                <a:ea typeface="Overlock"/>
                <a:cs typeface="Overlock"/>
                <a:sym typeface="Overlock"/>
              </a:rPr>
              <a:t>How System Behave to situation</a:t>
            </a:r>
            <a:endParaRPr sz="2200" b="0" i="0" u="none" strike="noStrike" cap="none">
              <a:solidFill>
                <a:srgbClr val="000000"/>
              </a:solidFill>
              <a:latin typeface="Overlock"/>
              <a:ea typeface="Overlock"/>
              <a:cs typeface="Overlock"/>
              <a:sym typeface="Overlock"/>
            </a:endParaRPr>
          </a:p>
        </p:txBody>
      </p:sp>
      <p:pic>
        <p:nvPicPr>
          <p:cNvPr id="235" name="Google Shape;235;p23" descr="http://fc04.deviantart.net/fs71/f/2012/087/c/d/blue_speech_bubble_by_cocuklari2-d4u74a2.png"/>
          <p:cNvPicPr preferRelativeResize="0"/>
          <p:nvPr/>
        </p:nvPicPr>
        <p:blipFill rotWithShape="1">
          <a:blip r:embed="rId7">
            <a:alphaModFix/>
          </a:blip>
          <a:srcRect/>
          <a:stretch/>
        </p:blipFill>
        <p:spPr>
          <a:xfrm>
            <a:off x="420756" y="2835965"/>
            <a:ext cx="3524250" cy="1828800"/>
          </a:xfrm>
          <a:prstGeom prst="rect">
            <a:avLst/>
          </a:prstGeom>
          <a:noFill/>
          <a:ln>
            <a:noFill/>
          </a:ln>
        </p:spPr>
      </p:pic>
      <p:sp>
        <p:nvSpPr>
          <p:cNvPr id="236" name="Google Shape;236;p23"/>
          <p:cNvSpPr txBox="1"/>
          <p:nvPr/>
        </p:nvSpPr>
        <p:spPr>
          <a:xfrm>
            <a:off x="897836" y="3303103"/>
            <a:ext cx="243840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Overlock"/>
              <a:buNone/>
            </a:pPr>
            <a:r>
              <a:rPr lang="en-US" sz="2200" b="0" i="0" u="none" strike="noStrike" cap="none">
                <a:solidFill>
                  <a:srgbClr val="000000"/>
                </a:solidFill>
                <a:latin typeface="Overlock"/>
                <a:ea typeface="Overlock"/>
                <a:cs typeface="Overlock"/>
                <a:sym typeface="Overlock"/>
              </a:rPr>
              <a:t>What system should not do</a:t>
            </a:r>
            <a:endParaRPr sz="2200" b="0" i="0" u="none" strike="noStrike" cap="none">
              <a:solidFill>
                <a:srgbClr val="000000"/>
              </a:solidFill>
              <a:latin typeface="Overlock"/>
              <a:ea typeface="Overlock"/>
              <a:cs typeface="Overlock"/>
              <a:sym typeface="Overlo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1000"/>
                                        <p:tgtEl>
                                          <p:spTgt spid="230"/>
                                        </p:tgtEl>
                                      </p:cBhvr>
                                    </p:animEffect>
                                  </p:childTnLst>
                                </p:cTn>
                              </p:par>
                              <p:par>
                                <p:cTn id="8" presetID="10" presetClass="entr" presetSubtype="0" fill="hold"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fade">
                                      <p:cBhvr>
                                        <p:cTn id="10" dur="1000"/>
                                        <p:tgtEl>
                                          <p:spTgt spid="2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2"/>
                                        </p:tgtEl>
                                        <p:attrNameLst>
                                          <p:attrName>style.visibility</p:attrName>
                                        </p:attrNameLst>
                                      </p:cBhvr>
                                      <p:to>
                                        <p:strVal val="visible"/>
                                      </p:to>
                                    </p:set>
                                    <p:animEffect transition="in" filter="fade">
                                      <p:cBhvr>
                                        <p:cTn id="15" dur="1000"/>
                                        <p:tgtEl>
                                          <p:spTgt spid="232"/>
                                        </p:tgtEl>
                                      </p:cBhvr>
                                    </p:animEffect>
                                  </p:childTnLst>
                                </p:cTn>
                              </p:par>
                              <p:par>
                                <p:cTn id="16" presetID="10" presetClass="entr" presetSubtype="0" fill="hold" nodeType="withEffect">
                                  <p:stCondLst>
                                    <p:cond delay="0"/>
                                  </p:stCondLst>
                                  <p:childTnLst>
                                    <p:set>
                                      <p:cBhvr>
                                        <p:cTn id="17" dur="1" fill="hold">
                                          <p:stCondLst>
                                            <p:cond delay="0"/>
                                          </p:stCondLst>
                                        </p:cTn>
                                        <p:tgtEl>
                                          <p:spTgt spid="231"/>
                                        </p:tgtEl>
                                        <p:attrNameLst>
                                          <p:attrName>style.visibility</p:attrName>
                                        </p:attrNameLst>
                                      </p:cBhvr>
                                      <p:to>
                                        <p:strVal val="visible"/>
                                      </p:to>
                                    </p:set>
                                    <p:animEffect transition="in" filter="fade">
                                      <p:cBhvr>
                                        <p:cTn id="18" dur="1000"/>
                                        <p:tgtEl>
                                          <p:spTgt spid="2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4"/>
                                        </p:tgtEl>
                                        <p:attrNameLst>
                                          <p:attrName>style.visibility</p:attrName>
                                        </p:attrNameLst>
                                      </p:cBhvr>
                                      <p:to>
                                        <p:strVal val="visible"/>
                                      </p:to>
                                    </p:set>
                                    <p:animEffect transition="in" filter="fade">
                                      <p:cBhvr>
                                        <p:cTn id="23" dur="1000"/>
                                        <p:tgtEl>
                                          <p:spTgt spid="234"/>
                                        </p:tgtEl>
                                      </p:cBhvr>
                                    </p:animEffect>
                                  </p:childTnLst>
                                </p:cTn>
                              </p:par>
                              <p:par>
                                <p:cTn id="24" presetID="10" presetClass="entr" presetSubtype="0" fill="hold" nodeType="withEffect">
                                  <p:stCondLst>
                                    <p:cond delay="0"/>
                                  </p:stCondLst>
                                  <p:childTnLst>
                                    <p:set>
                                      <p:cBhvr>
                                        <p:cTn id="25" dur="1" fill="hold">
                                          <p:stCondLst>
                                            <p:cond delay="0"/>
                                          </p:stCondLst>
                                        </p:cTn>
                                        <p:tgtEl>
                                          <p:spTgt spid="233"/>
                                        </p:tgtEl>
                                        <p:attrNameLst>
                                          <p:attrName>style.visibility</p:attrName>
                                        </p:attrNameLst>
                                      </p:cBhvr>
                                      <p:to>
                                        <p:strVal val="visible"/>
                                      </p:to>
                                    </p:set>
                                    <p:animEffect transition="in" filter="fade">
                                      <p:cBhvr>
                                        <p:cTn id="26" dur="1000"/>
                                        <p:tgtEl>
                                          <p:spTgt spid="2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6"/>
                                        </p:tgtEl>
                                        <p:attrNameLst>
                                          <p:attrName>style.visibility</p:attrName>
                                        </p:attrNameLst>
                                      </p:cBhvr>
                                      <p:to>
                                        <p:strVal val="visible"/>
                                      </p:to>
                                    </p:set>
                                    <p:animEffect transition="in" filter="fade">
                                      <p:cBhvr>
                                        <p:cTn id="31" dur="1000"/>
                                        <p:tgtEl>
                                          <p:spTgt spid="236"/>
                                        </p:tgtEl>
                                      </p:cBhvr>
                                    </p:animEffect>
                                  </p:childTnLst>
                                </p:cTn>
                              </p:par>
                              <p:par>
                                <p:cTn id="32" presetID="10" presetClass="entr" presetSubtype="0" fill="hold" nodeType="withEffect">
                                  <p:stCondLst>
                                    <p:cond delay="0"/>
                                  </p:stCondLst>
                                  <p:childTnLst>
                                    <p:set>
                                      <p:cBhvr>
                                        <p:cTn id="33" dur="1" fill="hold">
                                          <p:stCondLst>
                                            <p:cond delay="0"/>
                                          </p:stCondLst>
                                        </p:cTn>
                                        <p:tgtEl>
                                          <p:spTgt spid="235"/>
                                        </p:tgtEl>
                                        <p:attrNameLst>
                                          <p:attrName>style.visibility</p:attrName>
                                        </p:attrNameLst>
                                      </p:cBhvr>
                                      <p:to>
                                        <p:strVal val="visible"/>
                                      </p:to>
                                    </p:set>
                                    <p:animEffect transition="in" filter="fade">
                                      <p:cBhvr>
                                        <p:cTn id="34" dur="10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Functional Requirements</a:t>
            </a:r>
            <a:endParaRPr/>
          </a:p>
        </p:txBody>
      </p:sp>
      <p:sp>
        <p:nvSpPr>
          <p:cNvPr id="242" name="Google Shape;242;p24"/>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357188" lvl="0" indent="-357188" algn="just" rtl="0">
              <a:lnSpc>
                <a:spcPct val="100000"/>
              </a:lnSpc>
              <a:spcBef>
                <a:spcPts val="0"/>
              </a:spcBef>
              <a:spcAft>
                <a:spcPts val="0"/>
              </a:spcAft>
              <a:buSzPts val="1680"/>
              <a:buChar char="◉"/>
            </a:pPr>
            <a:r>
              <a:rPr lang="en-US"/>
              <a:t>These are statement of </a:t>
            </a:r>
            <a:r>
              <a:rPr lang="en-US">
                <a:solidFill>
                  <a:srgbClr val="FF0000"/>
                </a:solidFill>
              </a:rPr>
              <a:t>services</a:t>
            </a:r>
            <a:r>
              <a:rPr lang="en-US"/>
              <a:t> the system should provide, how the system should </a:t>
            </a:r>
            <a:r>
              <a:rPr lang="en-US">
                <a:solidFill>
                  <a:srgbClr val="FF3300"/>
                </a:solidFill>
              </a:rPr>
              <a:t>react</a:t>
            </a:r>
            <a:r>
              <a:rPr lang="en-US"/>
              <a:t> to particular inputs and how the system should </a:t>
            </a:r>
            <a:r>
              <a:rPr lang="en-US">
                <a:solidFill>
                  <a:srgbClr val="FF3300"/>
                </a:solidFill>
              </a:rPr>
              <a:t>behave</a:t>
            </a:r>
            <a:r>
              <a:rPr lang="en-US"/>
              <a:t> in particular situation. In some cases, the functional requirements may also explicitly state </a:t>
            </a:r>
            <a:r>
              <a:rPr lang="en-US">
                <a:solidFill>
                  <a:srgbClr val="FF3300"/>
                </a:solidFill>
              </a:rPr>
              <a:t>what</a:t>
            </a:r>
            <a:r>
              <a:rPr lang="en-US"/>
              <a:t> the system should not do.</a:t>
            </a:r>
            <a:endParaRPr/>
          </a:p>
        </p:txBody>
      </p:sp>
      <p:pic>
        <p:nvPicPr>
          <p:cNvPr id="243" name="Google Shape;243;p24"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Functional Requirements</a:t>
            </a:r>
            <a:endParaRPr/>
          </a:p>
        </p:txBody>
      </p:sp>
      <p:sp>
        <p:nvSpPr>
          <p:cNvPr id="249" name="Google Shape;249;p25"/>
          <p:cNvSpPr txBox="1">
            <a:spLocks noGrp="1"/>
          </p:cNvSpPr>
          <p:nvPr>
            <p:ph type="body" idx="1"/>
          </p:nvPr>
        </p:nvSpPr>
        <p:spPr>
          <a:xfrm>
            <a:off x="817475" y="937404"/>
            <a:ext cx="7373475" cy="944405"/>
          </a:xfrm>
          <a:prstGeom prst="rect">
            <a:avLst/>
          </a:prstGeom>
          <a:noFill/>
          <a:ln>
            <a:noFill/>
          </a:ln>
        </p:spPr>
        <p:txBody>
          <a:bodyPr spcFirstLastPara="1" wrap="square" lIns="91425" tIns="91425" rIns="91425" bIns="91425" anchor="t" anchorCtr="0">
            <a:noAutofit/>
          </a:bodyPr>
          <a:lstStyle/>
          <a:p>
            <a:pPr marL="357188" lvl="0" indent="-357188" algn="just" rtl="0">
              <a:lnSpc>
                <a:spcPct val="100000"/>
              </a:lnSpc>
              <a:spcBef>
                <a:spcPts val="0"/>
              </a:spcBef>
              <a:spcAft>
                <a:spcPts val="0"/>
              </a:spcAft>
              <a:buSzPts val="1680"/>
              <a:buChar char="◉"/>
            </a:pPr>
            <a:r>
              <a:rPr lang="en-US"/>
              <a:t>Examples of functional requirements of a university library system called LIBSYS:</a:t>
            </a:r>
            <a:endParaRPr/>
          </a:p>
        </p:txBody>
      </p:sp>
      <p:pic>
        <p:nvPicPr>
          <p:cNvPr id="250" name="Google Shape;250;p25"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
        <p:nvSpPr>
          <p:cNvPr id="251" name="Google Shape;251;p25"/>
          <p:cNvSpPr txBox="1"/>
          <p:nvPr/>
        </p:nvSpPr>
        <p:spPr>
          <a:xfrm>
            <a:off x="914399" y="2282687"/>
            <a:ext cx="7827875" cy="1785104"/>
          </a:xfrm>
          <a:prstGeom prst="rect">
            <a:avLst/>
          </a:prstGeom>
          <a:solidFill>
            <a:schemeClr val="lt1"/>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631825" marR="0" lvl="1" indent="-450850" algn="l"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1.1 The user shall be able to search either all of the initial set of databases or select a subset from it.</a:t>
            </a:r>
            <a:endParaRPr sz="2200" b="0" i="0" u="none" strike="noStrike" cap="none">
              <a:solidFill>
                <a:schemeClr val="dk1"/>
              </a:solidFill>
              <a:latin typeface="Times New Roman"/>
              <a:ea typeface="Times New Roman"/>
              <a:cs typeface="Times New Roman"/>
              <a:sym typeface="Times New Roman"/>
            </a:endParaRPr>
          </a:p>
          <a:p>
            <a:pPr marL="450850" marR="0" lvl="1" indent="-128587" algn="l" rtl="0">
              <a:lnSpc>
                <a:spcPct val="100000"/>
              </a:lnSpc>
              <a:spcBef>
                <a:spcPts val="0"/>
              </a:spcBef>
              <a:spcAft>
                <a:spcPts val="0"/>
              </a:spcAft>
              <a:buClr>
                <a:schemeClr val="lt1"/>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631825" marR="0" lvl="1" indent="-450850" algn="l"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1.2 The system shall provide appropriate viewers for the user to read documents in the document store.  </a:t>
            </a: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Effect transition="in" filter="fade">
                                      <p:cBhvr>
                                        <p:cTn id="7" dur="80"/>
                                        <p:tgtEl>
                                          <p:spTgt spid="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xEl>
                                              <p:pRg st="1" end="1"/>
                                            </p:txEl>
                                          </p:spTgt>
                                        </p:tgtEl>
                                        <p:attrNameLst>
                                          <p:attrName>style.visibility</p:attrName>
                                        </p:attrNameLst>
                                      </p:cBhvr>
                                      <p:to>
                                        <p:strVal val="visible"/>
                                      </p:to>
                                    </p:set>
                                    <p:animEffect transition="in" filter="fade">
                                      <p:cBhvr>
                                        <p:cTn id="12" dur="80"/>
                                        <p:tgtEl>
                                          <p:spTgt spid="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
                                            <p:txEl>
                                              <p:pRg st="2" end="2"/>
                                            </p:txEl>
                                          </p:spTgt>
                                        </p:tgtEl>
                                        <p:attrNameLst>
                                          <p:attrName>style.visibility</p:attrName>
                                        </p:attrNameLst>
                                      </p:cBhvr>
                                      <p:to>
                                        <p:strVal val="visible"/>
                                      </p:to>
                                    </p:set>
                                    <p:animEffect transition="in" filter="fade">
                                      <p:cBhvr>
                                        <p:cTn id="17" dur="80"/>
                                        <p:tgtEl>
                                          <p:spTgt spid="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Functional Requirements</a:t>
            </a:r>
            <a:endParaRPr/>
          </a:p>
        </p:txBody>
      </p:sp>
      <p:sp>
        <p:nvSpPr>
          <p:cNvPr id="257" name="Google Shape;257;p26"/>
          <p:cNvSpPr txBox="1">
            <a:spLocks noGrp="1"/>
          </p:cNvSpPr>
          <p:nvPr>
            <p:ph type="body" idx="1"/>
          </p:nvPr>
        </p:nvSpPr>
        <p:spPr>
          <a:xfrm>
            <a:off x="817475" y="937405"/>
            <a:ext cx="7373475" cy="560092"/>
          </a:xfrm>
          <a:prstGeom prst="rect">
            <a:avLst/>
          </a:prstGeom>
          <a:noFill/>
          <a:ln>
            <a:noFill/>
          </a:ln>
        </p:spPr>
        <p:txBody>
          <a:bodyPr spcFirstLastPara="1" wrap="square" lIns="91425" tIns="91425" rIns="91425" bIns="91425" anchor="t" anchorCtr="0">
            <a:noAutofit/>
          </a:bodyPr>
          <a:lstStyle/>
          <a:p>
            <a:pPr marL="357188" lvl="0" indent="-357188" algn="just" rtl="0">
              <a:lnSpc>
                <a:spcPct val="100000"/>
              </a:lnSpc>
              <a:spcBef>
                <a:spcPts val="0"/>
              </a:spcBef>
              <a:spcAft>
                <a:spcPts val="0"/>
              </a:spcAft>
              <a:buSzPts val="1680"/>
              <a:buChar char="◉"/>
            </a:pPr>
            <a:r>
              <a:rPr lang="en-US" b="1"/>
              <a:t>HR System – Employee Self Service Sub-system</a:t>
            </a:r>
            <a:r>
              <a:rPr lang="en-US"/>
              <a:t>:</a:t>
            </a:r>
            <a:endParaRPr/>
          </a:p>
        </p:txBody>
      </p:sp>
      <p:pic>
        <p:nvPicPr>
          <p:cNvPr id="258" name="Google Shape;258;p26"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
        <p:nvSpPr>
          <p:cNvPr id="259" name="Google Shape;259;p26"/>
          <p:cNvSpPr txBox="1"/>
          <p:nvPr/>
        </p:nvSpPr>
        <p:spPr>
          <a:xfrm>
            <a:off x="817475" y="1858618"/>
            <a:ext cx="7827875" cy="2554545"/>
          </a:xfrm>
          <a:prstGeom prst="rect">
            <a:avLst/>
          </a:prstGeom>
          <a:solidFill>
            <a:schemeClr val="lt1"/>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357188" marR="0" lvl="0" indent="-357188" algn="l" rtl="0">
              <a:lnSpc>
                <a:spcPct val="100000"/>
              </a:lnSpc>
              <a:spcBef>
                <a:spcPts val="0"/>
              </a:spcBef>
              <a:spcAft>
                <a:spcPts val="0"/>
              </a:spcAft>
              <a:buClr>
                <a:srgbClr val="C00000"/>
              </a:buClr>
              <a:buSzPts val="1600"/>
              <a:buFont typeface="Arial"/>
              <a:buNone/>
            </a:pPr>
            <a:r>
              <a:rPr lang="en-US" sz="1600" b="0" i="0" u="none" strike="noStrike" cap="none">
                <a:solidFill>
                  <a:srgbClr val="C00000"/>
                </a:solidFill>
                <a:latin typeface="Arial"/>
                <a:ea typeface="Arial"/>
                <a:cs typeface="Arial"/>
                <a:sym typeface="Arial"/>
              </a:rPr>
              <a:t>1.0</a:t>
            </a:r>
            <a:r>
              <a:rPr lang="en-US" sz="1600" b="0" i="0" u="none" strike="noStrike" cap="none">
                <a:solidFill>
                  <a:schemeClr val="dk1"/>
                </a:solidFill>
                <a:latin typeface="Arial"/>
                <a:ea typeface="Arial"/>
                <a:cs typeface="Arial"/>
                <a:sym typeface="Arial"/>
              </a:rPr>
              <a:t> 	Basic Personal Tasks</a:t>
            </a:r>
            <a:endParaRPr sz="1400" b="0" i="0" u="none" strike="noStrike" cap="none">
              <a:solidFill>
                <a:schemeClr val="dk1"/>
              </a:solidFill>
              <a:latin typeface="Arial"/>
              <a:ea typeface="Arial"/>
              <a:cs typeface="Arial"/>
              <a:sym typeface="Arial"/>
            </a:endParaRPr>
          </a:p>
          <a:p>
            <a:pPr marL="715963" marR="0" lvl="1" indent="-358774" algn="l" rtl="0">
              <a:lnSpc>
                <a:spcPct val="100000"/>
              </a:lnSpc>
              <a:spcBef>
                <a:spcPts val="0"/>
              </a:spcBef>
              <a:spcAft>
                <a:spcPts val="0"/>
              </a:spcAft>
              <a:buClr>
                <a:srgbClr val="C00000"/>
              </a:buClr>
              <a:buSzPts val="1600"/>
              <a:buFont typeface="Arial"/>
              <a:buNone/>
            </a:pPr>
            <a:r>
              <a:rPr lang="en-US" sz="1600" b="0" i="0" u="none" strike="noStrike" cap="none">
                <a:solidFill>
                  <a:srgbClr val="C00000"/>
                </a:solidFill>
                <a:latin typeface="Arial"/>
                <a:ea typeface="Arial"/>
                <a:cs typeface="Arial"/>
                <a:sym typeface="Arial"/>
              </a:rPr>
              <a:t>1.1 </a:t>
            </a:r>
            <a:r>
              <a:rPr lang="en-US" sz="1600" b="0" i="0" u="none" strike="noStrike" cap="none">
                <a:solidFill>
                  <a:schemeClr val="dk1"/>
                </a:solidFill>
                <a:latin typeface="Arial"/>
                <a:ea typeface="Arial"/>
                <a:cs typeface="Arial"/>
                <a:sym typeface="Arial"/>
              </a:rPr>
              <a:t>	Employees can </a:t>
            </a:r>
            <a:r>
              <a:rPr lang="en-US" sz="1600" b="0" i="0" u="none" strike="noStrike" cap="none">
                <a:solidFill>
                  <a:srgbClr val="C00000"/>
                </a:solidFill>
                <a:latin typeface="Arial"/>
                <a:ea typeface="Arial"/>
                <a:cs typeface="Arial"/>
                <a:sym typeface="Arial"/>
              </a:rPr>
              <a:t>perform</a:t>
            </a:r>
            <a:r>
              <a:rPr lang="en-US" sz="1600" b="0" i="0" u="none" strike="noStrike" cap="none">
                <a:solidFill>
                  <a:schemeClr val="dk1"/>
                </a:solidFill>
                <a:latin typeface="Arial"/>
                <a:ea typeface="Arial"/>
                <a:cs typeface="Arial"/>
                <a:sym typeface="Arial"/>
              </a:rPr>
              <a:t> routine HR administration tasks such as changing name, address, home / work telephone numbers, emergency contacts, next of kin, marriage, births or adoption details</a:t>
            </a:r>
            <a:endParaRPr sz="1600" b="0" i="0" u="none" strike="noStrike" cap="none">
              <a:solidFill>
                <a:schemeClr val="dk1"/>
              </a:solidFill>
              <a:latin typeface="Arial"/>
              <a:ea typeface="Arial"/>
              <a:cs typeface="Arial"/>
              <a:sym typeface="Arial"/>
            </a:endParaRPr>
          </a:p>
          <a:p>
            <a:pPr marL="715963" marR="0" lvl="1" indent="-358774" algn="l" rtl="0">
              <a:lnSpc>
                <a:spcPct val="100000"/>
              </a:lnSpc>
              <a:spcBef>
                <a:spcPts val="0"/>
              </a:spcBef>
              <a:spcAft>
                <a:spcPts val="0"/>
              </a:spcAft>
              <a:buClr>
                <a:srgbClr val="C00000"/>
              </a:buClr>
              <a:buSzPts val="1600"/>
              <a:buFont typeface="Arial"/>
              <a:buNone/>
            </a:pPr>
            <a:r>
              <a:rPr lang="en-US" sz="1600" b="0" i="0" u="none" strike="noStrike" cap="none">
                <a:solidFill>
                  <a:srgbClr val="C00000"/>
                </a:solidFill>
                <a:latin typeface="Arial"/>
                <a:ea typeface="Arial"/>
                <a:cs typeface="Arial"/>
                <a:sym typeface="Arial"/>
              </a:rPr>
              <a:t>1.2 </a:t>
            </a:r>
            <a:r>
              <a:rPr lang="en-US" sz="1600" b="0" i="0" u="none" strike="noStrike" cap="none">
                <a:solidFill>
                  <a:schemeClr val="dk1"/>
                </a:solidFill>
                <a:latin typeface="Arial"/>
                <a:ea typeface="Arial"/>
                <a:cs typeface="Arial"/>
                <a:sym typeface="Arial"/>
              </a:rPr>
              <a:t>	Employees can </a:t>
            </a:r>
            <a:r>
              <a:rPr lang="en-US" sz="1600" b="0" i="0" u="none" strike="noStrike" cap="none">
                <a:solidFill>
                  <a:srgbClr val="C00000"/>
                </a:solidFill>
                <a:latin typeface="Arial"/>
                <a:ea typeface="Arial"/>
                <a:cs typeface="Arial"/>
                <a:sym typeface="Arial"/>
              </a:rPr>
              <a:t>upload</a:t>
            </a:r>
            <a:r>
              <a:rPr lang="en-US" sz="1600" b="0" i="0" u="none" strike="noStrike" cap="none">
                <a:solidFill>
                  <a:schemeClr val="dk1"/>
                </a:solidFill>
                <a:latin typeface="Arial"/>
                <a:ea typeface="Arial"/>
                <a:cs typeface="Arial"/>
                <a:sym typeface="Arial"/>
              </a:rPr>
              <a:t> common information to existing databases e.g. telephone directories and organization charts</a:t>
            </a:r>
            <a:endParaRPr sz="1600" b="0" i="0" u="none" strike="noStrike" cap="none">
              <a:solidFill>
                <a:schemeClr val="dk1"/>
              </a:solidFill>
              <a:latin typeface="Arial"/>
              <a:ea typeface="Arial"/>
              <a:cs typeface="Arial"/>
              <a:sym typeface="Arial"/>
            </a:endParaRPr>
          </a:p>
          <a:p>
            <a:pPr marL="715963" marR="0" lvl="1" indent="-358774" algn="l" rtl="0">
              <a:lnSpc>
                <a:spcPct val="100000"/>
              </a:lnSpc>
              <a:spcBef>
                <a:spcPts val="0"/>
              </a:spcBef>
              <a:spcAft>
                <a:spcPts val="0"/>
              </a:spcAft>
              <a:buClr>
                <a:srgbClr val="C00000"/>
              </a:buClr>
              <a:buSzPts val="1600"/>
              <a:buFont typeface="Arial"/>
              <a:buNone/>
            </a:pPr>
            <a:r>
              <a:rPr lang="en-US" sz="1600" b="0" i="0" u="none" strike="noStrike" cap="none">
                <a:solidFill>
                  <a:srgbClr val="C00000"/>
                </a:solidFill>
                <a:latin typeface="Arial"/>
                <a:ea typeface="Arial"/>
                <a:cs typeface="Arial"/>
                <a:sym typeface="Arial"/>
              </a:rPr>
              <a:t>1.3 </a:t>
            </a:r>
            <a:r>
              <a:rPr lang="en-US" sz="1600" b="0" i="0" u="none" strike="noStrike" cap="none">
                <a:solidFill>
                  <a:schemeClr val="dk1"/>
                </a:solidFill>
                <a:latin typeface="Arial"/>
                <a:ea typeface="Arial"/>
                <a:cs typeface="Arial"/>
                <a:sym typeface="Arial"/>
              </a:rPr>
              <a:t>	Employees can </a:t>
            </a:r>
            <a:r>
              <a:rPr lang="en-US" sz="1600" b="0" i="0" u="none" strike="noStrike" cap="none">
                <a:solidFill>
                  <a:srgbClr val="C00000"/>
                </a:solidFill>
                <a:latin typeface="Arial"/>
                <a:ea typeface="Arial"/>
                <a:cs typeface="Arial"/>
                <a:sym typeface="Arial"/>
              </a:rPr>
              <a:t>view</a:t>
            </a:r>
            <a:r>
              <a:rPr lang="en-US" sz="1600" b="0" i="0" u="none" strike="noStrike" cap="none">
                <a:solidFill>
                  <a:schemeClr val="dk1"/>
                </a:solidFill>
                <a:latin typeface="Arial"/>
                <a:ea typeface="Arial"/>
                <a:cs typeface="Arial"/>
                <a:sym typeface="Arial"/>
              </a:rPr>
              <a:t> employees own employment history i.e. promotions, dates, appraisal reviews, training records </a:t>
            </a:r>
            <a:endParaRPr sz="1600" b="0" i="0" u="none" strike="noStrike" cap="none">
              <a:solidFill>
                <a:schemeClr val="dk1"/>
              </a:solidFill>
              <a:latin typeface="Arial"/>
              <a:ea typeface="Arial"/>
              <a:cs typeface="Arial"/>
              <a:sym typeface="Arial"/>
            </a:endParaRPr>
          </a:p>
          <a:p>
            <a:pPr marL="715963" marR="0" lvl="1" indent="-358774" algn="l" rtl="0">
              <a:lnSpc>
                <a:spcPct val="100000"/>
              </a:lnSpc>
              <a:spcBef>
                <a:spcPts val="0"/>
              </a:spcBef>
              <a:spcAft>
                <a:spcPts val="0"/>
              </a:spcAft>
              <a:buClr>
                <a:srgbClr val="C00000"/>
              </a:buClr>
              <a:buSzPts val="1600"/>
              <a:buFont typeface="Arial"/>
              <a:buNone/>
            </a:pPr>
            <a:r>
              <a:rPr lang="en-US" sz="1600" b="0" i="0" u="none" strike="noStrike" cap="none">
                <a:solidFill>
                  <a:srgbClr val="C00000"/>
                </a:solidFill>
                <a:latin typeface="Arial"/>
                <a:ea typeface="Arial"/>
                <a:cs typeface="Arial"/>
                <a:sym typeface="Arial"/>
              </a:rPr>
              <a:t>1.4 </a:t>
            </a:r>
            <a:r>
              <a:rPr lang="en-US" sz="1600" b="0" i="0" u="none" strike="noStrike" cap="none">
                <a:solidFill>
                  <a:schemeClr val="dk1"/>
                </a:solidFill>
                <a:latin typeface="Arial"/>
                <a:ea typeface="Arial"/>
                <a:cs typeface="Arial"/>
                <a:sym typeface="Arial"/>
              </a:rPr>
              <a:t>	Employees can </a:t>
            </a:r>
            <a:r>
              <a:rPr lang="en-US" sz="1600" b="0" i="0" u="none" strike="noStrike" cap="none">
                <a:solidFill>
                  <a:srgbClr val="C00000"/>
                </a:solidFill>
                <a:latin typeface="Arial"/>
                <a:ea typeface="Arial"/>
                <a:cs typeface="Arial"/>
                <a:sym typeface="Arial"/>
              </a:rPr>
              <a:t>view</a:t>
            </a:r>
            <a:r>
              <a:rPr lang="en-US" sz="1600" b="0" i="0" u="none" strike="noStrike" cap="none">
                <a:solidFill>
                  <a:schemeClr val="dk1"/>
                </a:solidFill>
                <a:latin typeface="Arial"/>
                <a:ea typeface="Arial"/>
                <a:cs typeface="Arial"/>
                <a:sym typeface="Arial"/>
              </a:rPr>
              <a:t> conditions of employment, HR policies, procedures, information packs, benefits details</a:t>
            </a:r>
            <a:endParaRPr sz="16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animEffect transition="in" filter="fade">
                                      <p:cBhvr>
                                        <p:cTn id="7" dur="80"/>
                                        <p:tgtEl>
                                          <p:spTgt spid="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xEl>
                                              <p:pRg st="1" end="1"/>
                                            </p:txEl>
                                          </p:spTgt>
                                        </p:tgtEl>
                                        <p:attrNameLst>
                                          <p:attrName>style.visibility</p:attrName>
                                        </p:attrNameLst>
                                      </p:cBhvr>
                                      <p:to>
                                        <p:strVal val="visible"/>
                                      </p:to>
                                    </p:set>
                                    <p:animEffect transition="in" filter="fade">
                                      <p:cBhvr>
                                        <p:cTn id="12" dur="80"/>
                                        <p:tgtEl>
                                          <p:spTgt spid="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9">
                                            <p:txEl>
                                              <p:pRg st="2" end="2"/>
                                            </p:txEl>
                                          </p:spTgt>
                                        </p:tgtEl>
                                        <p:attrNameLst>
                                          <p:attrName>style.visibility</p:attrName>
                                        </p:attrNameLst>
                                      </p:cBhvr>
                                      <p:to>
                                        <p:strVal val="visible"/>
                                      </p:to>
                                    </p:set>
                                    <p:animEffect transition="in" filter="fade">
                                      <p:cBhvr>
                                        <p:cTn id="17" dur="80"/>
                                        <p:tgtEl>
                                          <p:spTgt spid="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9">
                                            <p:txEl>
                                              <p:pRg st="3" end="3"/>
                                            </p:txEl>
                                          </p:spTgt>
                                        </p:tgtEl>
                                        <p:attrNameLst>
                                          <p:attrName>style.visibility</p:attrName>
                                        </p:attrNameLst>
                                      </p:cBhvr>
                                      <p:to>
                                        <p:strVal val="visible"/>
                                      </p:to>
                                    </p:set>
                                    <p:animEffect transition="in" filter="fade">
                                      <p:cBhvr>
                                        <p:cTn id="22" dur="80"/>
                                        <p:tgtEl>
                                          <p:spTgt spid="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80"/>
                                        <p:tgtEl>
                                          <p:spTgt spid="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Functional Requirements</a:t>
            </a:r>
            <a:endParaRPr/>
          </a:p>
        </p:txBody>
      </p:sp>
      <p:sp>
        <p:nvSpPr>
          <p:cNvPr id="265" name="Google Shape;265;p27"/>
          <p:cNvSpPr txBox="1">
            <a:spLocks noGrp="1"/>
          </p:cNvSpPr>
          <p:nvPr>
            <p:ph type="body" idx="1"/>
          </p:nvPr>
        </p:nvSpPr>
        <p:spPr>
          <a:xfrm>
            <a:off x="817475" y="937405"/>
            <a:ext cx="7373475" cy="560092"/>
          </a:xfrm>
          <a:prstGeom prst="rect">
            <a:avLst/>
          </a:prstGeom>
          <a:noFill/>
          <a:ln>
            <a:noFill/>
          </a:ln>
        </p:spPr>
        <p:txBody>
          <a:bodyPr spcFirstLastPara="1" wrap="square" lIns="91425" tIns="91425" rIns="91425" bIns="91425" anchor="t" anchorCtr="0">
            <a:noAutofit/>
          </a:bodyPr>
          <a:lstStyle/>
          <a:p>
            <a:pPr marL="357188" lvl="0" indent="-357188" algn="just" rtl="0">
              <a:lnSpc>
                <a:spcPct val="100000"/>
              </a:lnSpc>
              <a:spcBef>
                <a:spcPts val="0"/>
              </a:spcBef>
              <a:spcAft>
                <a:spcPts val="0"/>
              </a:spcAft>
              <a:buSzPts val="1680"/>
              <a:buChar char="◉"/>
            </a:pPr>
            <a:r>
              <a:rPr lang="en-US" b="1"/>
              <a:t>HR System – Employee Self Service Sub-system</a:t>
            </a:r>
            <a:r>
              <a:rPr lang="en-US"/>
              <a:t>:</a:t>
            </a:r>
            <a:endParaRPr/>
          </a:p>
        </p:txBody>
      </p:sp>
      <p:pic>
        <p:nvPicPr>
          <p:cNvPr id="266" name="Google Shape;266;p27"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
        <p:nvSpPr>
          <p:cNvPr id="267" name="Google Shape;267;p27"/>
          <p:cNvSpPr txBox="1"/>
          <p:nvPr/>
        </p:nvSpPr>
        <p:spPr>
          <a:xfrm>
            <a:off x="817475" y="1858618"/>
            <a:ext cx="7827875" cy="1323439"/>
          </a:xfrm>
          <a:prstGeom prst="rect">
            <a:avLst/>
          </a:prstGeom>
          <a:solidFill>
            <a:schemeClr val="lt1"/>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600"/>
              <a:buFont typeface="Arial"/>
              <a:buNone/>
            </a:pPr>
            <a:r>
              <a:rPr lang="en-US" sz="1600" b="0" i="0" u="none" strike="noStrike" cap="none">
                <a:solidFill>
                  <a:srgbClr val="C00000"/>
                </a:solidFill>
                <a:latin typeface="Arial"/>
                <a:ea typeface="Arial"/>
                <a:cs typeface="Arial"/>
                <a:sym typeface="Arial"/>
              </a:rPr>
              <a:t>2.0</a:t>
            </a:r>
            <a:r>
              <a:rPr lang="en-US" sz="1600" b="0" i="0" u="none" strike="noStrike" cap="none">
                <a:solidFill>
                  <a:schemeClr val="dk1"/>
                </a:solidFill>
                <a:latin typeface="Arial"/>
                <a:ea typeface="Arial"/>
                <a:cs typeface="Arial"/>
                <a:sym typeface="Arial"/>
              </a:rPr>
              <a:t> Time and Attendance Tasks</a:t>
            </a:r>
            <a:endParaRPr sz="1400" b="0" i="0" u="none" strike="noStrike" cap="none">
              <a:solidFill>
                <a:schemeClr val="dk1"/>
              </a:solidFill>
              <a:latin typeface="Arial"/>
              <a:ea typeface="Arial"/>
              <a:cs typeface="Arial"/>
              <a:sym typeface="Arial"/>
            </a:endParaRPr>
          </a:p>
          <a:p>
            <a:pPr marL="715963" marR="0" lvl="1" indent="-358774" algn="l" rtl="0">
              <a:lnSpc>
                <a:spcPct val="100000"/>
              </a:lnSpc>
              <a:spcBef>
                <a:spcPts val="0"/>
              </a:spcBef>
              <a:spcAft>
                <a:spcPts val="0"/>
              </a:spcAft>
              <a:buClr>
                <a:srgbClr val="C00000"/>
              </a:buClr>
              <a:buSzPts val="1600"/>
              <a:buFont typeface="Arial"/>
              <a:buNone/>
            </a:pPr>
            <a:r>
              <a:rPr lang="en-US" sz="1600" b="0" i="0" u="none" strike="noStrike" cap="none">
                <a:solidFill>
                  <a:srgbClr val="C00000"/>
                </a:solidFill>
                <a:latin typeface="Arial"/>
                <a:ea typeface="Arial"/>
                <a:cs typeface="Arial"/>
                <a:sym typeface="Arial"/>
              </a:rPr>
              <a:t>2.1</a:t>
            </a:r>
            <a:r>
              <a:rPr lang="en-US" sz="1600" b="0" i="0" u="none" strike="noStrike" cap="none">
                <a:solidFill>
                  <a:schemeClr val="dk1"/>
                </a:solidFill>
                <a:latin typeface="Arial"/>
                <a:ea typeface="Arial"/>
                <a:cs typeface="Arial"/>
                <a:sym typeface="Arial"/>
              </a:rPr>
              <a:t> Employees can enter time sheets, plus with workflow, automatically submit request to manager for approval and once approved, automatically posted to payroll.</a:t>
            </a:r>
            <a:endParaRPr sz="1600" b="0" i="0" u="none" strike="noStrike" cap="none">
              <a:solidFill>
                <a:schemeClr val="dk1"/>
              </a:solidFill>
              <a:latin typeface="Arial"/>
              <a:ea typeface="Arial"/>
              <a:cs typeface="Arial"/>
              <a:sym typeface="Arial"/>
            </a:endParaRPr>
          </a:p>
          <a:p>
            <a:pPr marL="715963" marR="0" lvl="1" indent="-358774" algn="l" rtl="0">
              <a:lnSpc>
                <a:spcPct val="100000"/>
              </a:lnSpc>
              <a:spcBef>
                <a:spcPts val="0"/>
              </a:spcBef>
              <a:spcAft>
                <a:spcPts val="0"/>
              </a:spcAft>
              <a:buClr>
                <a:srgbClr val="C00000"/>
              </a:buClr>
              <a:buSzPts val="1600"/>
              <a:buFont typeface="Arial"/>
              <a:buNone/>
            </a:pPr>
            <a:r>
              <a:rPr lang="en-US" sz="1600" b="0" i="0" u="none" strike="noStrike" cap="none">
                <a:solidFill>
                  <a:srgbClr val="C00000"/>
                </a:solidFill>
                <a:latin typeface="Arial"/>
                <a:ea typeface="Arial"/>
                <a:cs typeface="Arial"/>
                <a:sym typeface="Arial"/>
              </a:rPr>
              <a:t>2.2</a:t>
            </a:r>
            <a:r>
              <a:rPr lang="en-US" sz="1600" b="0" i="0" u="none" strike="noStrike" cap="none">
                <a:solidFill>
                  <a:schemeClr val="dk1"/>
                </a:solidFill>
                <a:latin typeface="Arial"/>
                <a:ea typeface="Arial"/>
                <a:cs typeface="Arial"/>
                <a:sym typeface="Arial"/>
              </a:rPr>
              <a:t> Employees can manage absences from work.  Enter absence details.</a:t>
            </a:r>
            <a:endParaRPr sz="16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Effect transition="in" filter="fade">
                                      <p:cBhvr>
                                        <p:cTn id="7" dur="80"/>
                                        <p:tgtEl>
                                          <p:spTgt spid="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xEl>
                                              <p:pRg st="1" end="1"/>
                                            </p:txEl>
                                          </p:spTgt>
                                        </p:tgtEl>
                                        <p:attrNameLst>
                                          <p:attrName>style.visibility</p:attrName>
                                        </p:attrNameLst>
                                      </p:cBhvr>
                                      <p:to>
                                        <p:strVal val="visible"/>
                                      </p:to>
                                    </p:set>
                                    <p:animEffect transition="in" filter="fade">
                                      <p:cBhvr>
                                        <p:cTn id="12" dur="80"/>
                                        <p:tgtEl>
                                          <p:spTgt spid="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xEl>
                                              <p:pRg st="2" end="2"/>
                                            </p:txEl>
                                          </p:spTgt>
                                        </p:tgtEl>
                                        <p:attrNameLst>
                                          <p:attrName>style.visibility</p:attrName>
                                        </p:attrNameLst>
                                      </p:cBhvr>
                                      <p:to>
                                        <p:strVal val="visible"/>
                                      </p:to>
                                    </p:set>
                                    <p:animEffect transition="in" filter="fade">
                                      <p:cBhvr>
                                        <p:cTn id="17" dur="80"/>
                                        <p:tgtEl>
                                          <p:spTgt spid="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title"/>
          </p:nvPr>
        </p:nvSpPr>
        <p:spPr>
          <a:xfrm>
            <a:off x="1381250" y="241254"/>
            <a:ext cx="4990795"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Non Functional Requirements</a:t>
            </a:r>
            <a:endParaRPr/>
          </a:p>
        </p:txBody>
      </p:sp>
      <p:pic>
        <p:nvPicPr>
          <p:cNvPr id="273" name="Google Shape;273;p28"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pic>
        <p:nvPicPr>
          <p:cNvPr id="274" name="Google Shape;274;p28" descr="http://m.c.lnkd.licdn.com/mpr/mpr/p/3/005/078/30d/28fc45d.jpg"/>
          <p:cNvPicPr preferRelativeResize="0"/>
          <p:nvPr/>
        </p:nvPicPr>
        <p:blipFill rotWithShape="1">
          <a:blip r:embed="rId4">
            <a:alphaModFix/>
          </a:blip>
          <a:srcRect/>
          <a:stretch/>
        </p:blipFill>
        <p:spPr>
          <a:xfrm>
            <a:off x="1851702" y="1066800"/>
            <a:ext cx="3305175" cy="3295650"/>
          </a:xfrm>
          <a:prstGeom prst="rect">
            <a:avLst/>
          </a:prstGeom>
          <a:noFill/>
          <a:ln>
            <a:noFill/>
          </a:ln>
        </p:spPr>
      </p:pic>
      <p:pic>
        <p:nvPicPr>
          <p:cNvPr id="275" name="Google Shape;275;p28" descr="http://fc04.deviantart.net/fs71/f/2012/087/c/d/blue_speech_bubble_by_cocuklari2-d4u74a2.png"/>
          <p:cNvPicPr preferRelativeResize="0"/>
          <p:nvPr/>
        </p:nvPicPr>
        <p:blipFill rotWithShape="1">
          <a:blip r:embed="rId5">
            <a:alphaModFix/>
          </a:blip>
          <a:srcRect/>
          <a:stretch/>
        </p:blipFill>
        <p:spPr>
          <a:xfrm>
            <a:off x="4518702" y="800894"/>
            <a:ext cx="3657600" cy="2228850"/>
          </a:xfrm>
          <a:prstGeom prst="rect">
            <a:avLst/>
          </a:prstGeom>
          <a:noFill/>
          <a:ln>
            <a:noFill/>
          </a:ln>
        </p:spPr>
      </p:pic>
      <p:sp>
        <p:nvSpPr>
          <p:cNvPr id="276" name="Google Shape;276;p28"/>
          <p:cNvSpPr txBox="1"/>
          <p:nvPr/>
        </p:nvSpPr>
        <p:spPr>
          <a:xfrm>
            <a:off x="4899702" y="1676400"/>
            <a:ext cx="2895600" cy="4778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Constraints</a:t>
            </a:r>
            <a:endParaRPr sz="25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
                                        </p:tgtEl>
                                        <p:attrNameLst>
                                          <p:attrName>style.visibility</p:attrName>
                                        </p:attrNameLst>
                                      </p:cBhvr>
                                      <p:to>
                                        <p:strVal val="visible"/>
                                      </p:to>
                                    </p:set>
                                    <p:animEffect transition="in" filter="fade">
                                      <p:cBhvr>
                                        <p:cTn id="12"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29" descr="http://m.c.lnkd.licdn.com/mpr/mpr/p/3/005/078/30d/28fc45d.jpg"/>
          <p:cNvPicPr preferRelativeResize="0"/>
          <p:nvPr/>
        </p:nvPicPr>
        <p:blipFill rotWithShape="1">
          <a:blip r:embed="rId3">
            <a:alphaModFix/>
          </a:blip>
          <a:srcRect/>
          <a:stretch/>
        </p:blipFill>
        <p:spPr>
          <a:xfrm>
            <a:off x="1851702" y="1066800"/>
            <a:ext cx="3305175" cy="3295650"/>
          </a:xfrm>
          <a:prstGeom prst="rect">
            <a:avLst/>
          </a:prstGeom>
          <a:noFill/>
          <a:ln>
            <a:noFill/>
          </a:ln>
        </p:spPr>
      </p:pic>
      <p:sp>
        <p:nvSpPr>
          <p:cNvPr id="282" name="Google Shape;282;p29"/>
          <p:cNvSpPr txBox="1">
            <a:spLocks noGrp="1"/>
          </p:cNvSpPr>
          <p:nvPr>
            <p:ph type="title"/>
          </p:nvPr>
        </p:nvSpPr>
        <p:spPr>
          <a:xfrm>
            <a:off x="1381250" y="241254"/>
            <a:ext cx="4990795"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Non Functional Requirements</a:t>
            </a:r>
            <a:endParaRPr/>
          </a:p>
        </p:txBody>
      </p:sp>
      <p:pic>
        <p:nvPicPr>
          <p:cNvPr id="283" name="Google Shape;283;p29" descr="http://www.viprethailand.com/images/VIPRE-details.png"/>
          <p:cNvPicPr preferRelativeResize="0"/>
          <p:nvPr/>
        </p:nvPicPr>
        <p:blipFill rotWithShape="1">
          <a:blip r:embed="rId4">
            <a:alphaModFix/>
          </a:blip>
          <a:srcRect/>
          <a:stretch/>
        </p:blipFill>
        <p:spPr>
          <a:xfrm>
            <a:off x="580820" y="89168"/>
            <a:ext cx="538988" cy="587685"/>
          </a:xfrm>
          <a:prstGeom prst="rect">
            <a:avLst/>
          </a:prstGeom>
          <a:noFill/>
          <a:ln>
            <a:noFill/>
          </a:ln>
        </p:spPr>
      </p:pic>
      <p:pic>
        <p:nvPicPr>
          <p:cNvPr id="284" name="Google Shape;284;p29" descr="http://fc04.deviantart.net/fs71/f/2012/087/c/d/blue_speech_bubble_by_cocuklari2-d4u74a2.png"/>
          <p:cNvPicPr preferRelativeResize="0"/>
          <p:nvPr/>
        </p:nvPicPr>
        <p:blipFill rotWithShape="1">
          <a:blip r:embed="rId5">
            <a:alphaModFix/>
          </a:blip>
          <a:srcRect/>
          <a:stretch/>
        </p:blipFill>
        <p:spPr>
          <a:xfrm>
            <a:off x="4729541" y="383010"/>
            <a:ext cx="3657600" cy="2228850"/>
          </a:xfrm>
          <a:prstGeom prst="rect">
            <a:avLst/>
          </a:prstGeom>
          <a:noFill/>
          <a:ln>
            <a:noFill/>
          </a:ln>
        </p:spPr>
      </p:pic>
      <p:sp>
        <p:nvSpPr>
          <p:cNvPr id="285" name="Google Shape;285;p29"/>
          <p:cNvSpPr txBox="1"/>
          <p:nvPr/>
        </p:nvSpPr>
        <p:spPr>
          <a:xfrm>
            <a:off x="5110541" y="1068810"/>
            <a:ext cx="2895600" cy="862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Product Requirements </a:t>
            </a:r>
            <a:endParaRPr sz="2500" b="0" i="0" u="none" strike="noStrike" cap="none">
              <a:solidFill>
                <a:srgbClr val="000000"/>
              </a:solidFill>
              <a:latin typeface="Arial"/>
              <a:ea typeface="Arial"/>
              <a:cs typeface="Arial"/>
              <a:sym typeface="Arial"/>
            </a:endParaRPr>
          </a:p>
        </p:txBody>
      </p:sp>
      <p:pic>
        <p:nvPicPr>
          <p:cNvPr id="286" name="Google Shape;286;p29" descr="http://fc04.deviantart.net/fs71/f/2012/087/c/d/blue_speech_bubble_by_cocuklari2-d4u74a2.png"/>
          <p:cNvPicPr preferRelativeResize="0"/>
          <p:nvPr/>
        </p:nvPicPr>
        <p:blipFill rotWithShape="1">
          <a:blip r:embed="rId5">
            <a:alphaModFix/>
          </a:blip>
          <a:srcRect/>
          <a:stretch/>
        </p:blipFill>
        <p:spPr>
          <a:xfrm>
            <a:off x="5148469" y="2501348"/>
            <a:ext cx="3657600" cy="2228850"/>
          </a:xfrm>
          <a:prstGeom prst="rect">
            <a:avLst/>
          </a:prstGeom>
          <a:noFill/>
          <a:ln>
            <a:noFill/>
          </a:ln>
        </p:spPr>
      </p:pic>
      <p:sp>
        <p:nvSpPr>
          <p:cNvPr id="287" name="Google Shape;287;p29"/>
          <p:cNvSpPr txBox="1"/>
          <p:nvPr/>
        </p:nvSpPr>
        <p:spPr>
          <a:xfrm>
            <a:off x="5529469" y="3187148"/>
            <a:ext cx="2895600" cy="862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Organizational Requirements </a:t>
            </a:r>
            <a:endParaRPr sz="2500" b="0" i="0" u="none" strike="noStrike" cap="none">
              <a:solidFill>
                <a:srgbClr val="000000"/>
              </a:solidFill>
              <a:latin typeface="Arial"/>
              <a:ea typeface="Arial"/>
              <a:cs typeface="Arial"/>
              <a:sym typeface="Arial"/>
            </a:endParaRPr>
          </a:p>
        </p:txBody>
      </p:sp>
      <p:pic>
        <p:nvPicPr>
          <p:cNvPr id="288" name="Google Shape;288;p29" descr="http://fc04.deviantart.net/fs71/f/2012/087/c/d/blue_speech_bubble_by_cocuklari2-d4u74a2.png"/>
          <p:cNvPicPr preferRelativeResize="0"/>
          <p:nvPr/>
        </p:nvPicPr>
        <p:blipFill rotWithShape="1">
          <a:blip r:embed="rId6">
            <a:alphaModFix/>
          </a:blip>
          <a:srcRect/>
          <a:stretch/>
        </p:blipFill>
        <p:spPr>
          <a:xfrm>
            <a:off x="-165647" y="2501348"/>
            <a:ext cx="3657600" cy="2228850"/>
          </a:xfrm>
          <a:prstGeom prst="rect">
            <a:avLst/>
          </a:prstGeom>
          <a:noFill/>
          <a:ln>
            <a:noFill/>
          </a:ln>
        </p:spPr>
      </p:pic>
      <p:sp>
        <p:nvSpPr>
          <p:cNvPr id="289" name="Google Shape;289;p29"/>
          <p:cNvSpPr txBox="1"/>
          <p:nvPr/>
        </p:nvSpPr>
        <p:spPr>
          <a:xfrm>
            <a:off x="215353" y="3187148"/>
            <a:ext cx="2895600" cy="862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rgbClr val="000000"/>
                </a:solidFill>
                <a:latin typeface="Arial"/>
                <a:ea typeface="Arial"/>
                <a:cs typeface="Arial"/>
                <a:sym typeface="Arial"/>
              </a:rPr>
              <a:t>External Requirements </a:t>
            </a:r>
            <a:endParaRPr sz="25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gtEl>
                                        <p:attrNameLst>
                                          <p:attrName>style.visibility</p:attrName>
                                        </p:attrNameLst>
                                      </p:cBhvr>
                                      <p:to>
                                        <p:strVal val="visible"/>
                                      </p:to>
                                    </p:set>
                                    <p:animEffect transition="in" filter="fade">
                                      <p:cBhvr>
                                        <p:cTn id="12" dur="1000"/>
                                        <p:tgtEl>
                                          <p:spTgt spid="2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
                                        </p:tgtEl>
                                        <p:attrNameLst>
                                          <p:attrName>style.visibility</p:attrName>
                                        </p:attrNameLst>
                                      </p:cBhvr>
                                      <p:to>
                                        <p:strVal val="visible"/>
                                      </p:to>
                                    </p:set>
                                    <p:animEffect transition="in" filter="fade">
                                      <p:cBhvr>
                                        <p:cTn id="17" dur="1000"/>
                                        <p:tgtEl>
                                          <p:spTgt spid="2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7"/>
                                        </p:tgtEl>
                                        <p:attrNameLst>
                                          <p:attrName>style.visibility</p:attrName>
                                        </p:attrNameLst>
                                      </p:cBhvr>
                                      <p:to>
                                        <p:strVal val="visible"/>
                                      </p:to>
                                    </p:set>
                                    <p:animEffect transition="in" filter="fade">
                                      <p:cBhvr>
                                        <p:cTn id="22" dur="1000"/>
                                        <p:tgtEl>
                                          <p:spTgt spid="28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gtEl>
                                        <p:attrNameLst>
                                          <p:attrName>style.visibility</p:attrName>
                                        </p:attrNameLst>
                                      </p:cBhvr>
                                      <p:to>
                                        <p:strVal val="visible"/>
                                      </p:to>
                                    </p:set>
                                    <p:animEffect transition="in" filter="fade">
                                      <p:cBhvr>
                                        <p:cTn id="27" dur="1000"/>
                                        <p:tgtEl>
                                          <p:spTgt spid="2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
                                        </p:tgtEl>
                                        <p:attrNameLst>
                                          <p:attrName>style.visibility</p:attrName>
                                        </p:attrNameLst>
                                      </p:cBhvr>
                                      <p:to>
                                        <p:strVal val="visible"/>
                                      </p:to>
                                    </p:set>
                                    <p:animEffect transition="in" filter="fade">
                                      <p:cBhvr>
                                        <p:cTn id="32" dur="10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p:nvPr/>
        </p:nvSpPr>
        <p:spPr>
          <a:xfrm>
            <a:off x="3829050" y="800100"/>
            <a:ext cx="1600200" cy="5715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Non-Functional Requirements</a:t>
            </a:r>
            <a:endParaRPr sz="1050" b="0" i="0" u="none" strike="noStrike" cap="none">
              <a:solidFill>
                <a:schemeClr val="lt1"/>
              </a:solidFill>
              <a:latin typeface="Arial"/>
              <a:ea typeface="Arial"/>
              <a:cs typeface="Arial"/>
              <a:sym typeface="Arial"/>
            </a:endParaRPr>
          </a:p>
        </p:txBody>
      </p:sp>
      <p:sp>
        <p:nvSpPr>
          <p:cNvPr id="296" name="Google Shape;296;p30"/>
          <p:cNvSpPr/>
          <p:nvPr/>
        </p:nvSpPr>
        <p:spPr>
          <a:xfrm>
            <a:off x="1200150" y="1543050"/>
            <a:ext cx="1600200" cy="5715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Product Requirements</a:t>
            </a:r>
            <a:endParaRPr sz="1050" b="0" i="0" u="none" strike="noStrike" cap="none">
              <a:solidFill>
                <a:schemeClr val="lt1"/>
              </a:solidFill>
              <a:latin typeface="Arial"/>
              <a:ea typeface="Arial"/>
              <a:cs typeface="Arial"/>
              <a:sym typeface="Arial"/>
            </a:endParaRPr>
          </a:p>
        </p:txBody>
      </p:sp>
      <p:sp>
        <p:nvSpPr>
          <p:cNvPr id="297" name="Google Shape;297;p30"/>
          <p:cNvSpPr/>
          <p:nvPr/>
        </p:nvSpPr>
        <p:spPr>
          <a:xfrm>
            <a:off x="2171700" y="23350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Usability</a:t>
            </a:r>
            <a:endParaRPr sz="1050" b="0" i="0" u="none" strike="noStrike" cap="none">
              <a:solidFill>
                <a:schemeClr val="lt1"/>
              </a:solidFill>
              <a:latin typeface="Arial"/>
              <a:ea typeface="Arial"/>
              <a:cs typeface="Arial"/>
              <a:sym typeface="Arial"/>
            </a:endParaRPr>
          </a:p>
        </p:txBody>
      </p:sp>
      <p:sp>
        <p:nvSpPr>
          <p:cNvPr id="298" name="Google Shape;298;p30"/>
          <p:cNvSpPr/>
          <p:nvPr/>
        </p:nvSpPr>
        <p:spPr>
          <a:xfrm>
            <a:off x="2171700" y="29065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Performance </a:t>
            </a:r>
            <a:endParaRPr sz="1050" b="0" i="0" u="none" strike="noStrike" cap="none">
              <a:solidFill>
                <a:schemeClr val="lt1"/>
              </a:solidFill>
              <a:latin typeface="Arial"/>
              <a:ea typeface="Arial"/>
              <a:cs typeface="Arial"/>
              <a:sym typeface="Arial"/>
            </a:endParaRPr>
          </a:p>
        </p:txBody>
      </p:sp>
      <p:sp>
        <p:nvSpPr>
          <p:cNvPr id="299" name="Google Shape;299;p30"/>
          <p:cNvSpPr/>
          <p:nvPr/>
        </p:nvSpPr>
        <p:spPr>
          <a:xfrm>
            <a:off x="2171700" y="34780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Space</a:t>
            </a:r>
            <a:endParaRPr sz="1050" b="0" i="0" u="none" strike="noStrike" cap="none">
              <a:solidFill>
                <a:schemeClr val="lt1"/>
              </a:solidFill>
              <a:latin typeface="Arial"/>
              <a:ea typeface="Arial"/>
              <a:cs typeface="Arial"/>
              <a:sym typeface="Arial"/>
            </a:endParaRPr>
          </a:p>
        </p:txBody>
      </p:sp>
      <p:sp>
        <p:nvSpPr>
          <p:cNvPr id="300" name="Google Shape;300;p30"/>
          <p:cNvSpPr/>
          <p:nvPr/>
        </p:nvSpPr>
        <p:spPr>
          <a:xfrm>
            <a:off x="2171700" y="40495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Reliability</a:t>
            </a:r>
            <a:endParaRPr sz="1050" b="0" i="0" u="none" strike="noStrike" cap="none">
              <a:solidFill>
                <a:schemeClr val="lt1"/>
              </a:solidFill>
              <a:latin typeface="Arial"/>
              <a:ea typeface="Arial"/>
              <a:cs typeface="Arial"/>
              <a:sym typeface="Arial"/>
            </a:endParaRPr>
          </a:p>
        </p:txBody>
      </p:sp>
      <p:sp>
        <p:nvSpPr>
          <p:cNvPr id="301" name="Google Shape;301;p30"/>
          <p:cNvSpPr/>
          <p:nvPr/>
        </p:nvSpPr>
        <p:spPr>
          <a:xfrm>
            <a:off x="2171700" y="46210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Portability</a:t>
            </a:r>
            <a:endParaRPr sz="1050" b="0" i="0" u="none" strike="noStrike" cap="none">
              <a:solidFill>
                <a:schemeClr val="lt1"/>
              </a:solidFill>
              <a:latin typeface="Arial"/>
              <a:ea typeface="Arial"/>
              <a:cs typeface="Arial"/>
              <a:sym typeface="Arial"/>
            </a:endParaRPr>
          </a:p>
        </p:txBody>
      </p:sp>
      <p:cxnSp>
        <p:nvCxnSpPr>
          <p:cNvPr id="302" name="Google Shape;302;p30"/>
          <p:cNvCxnSpPr/>
          <p:nvPr/>
        </p:nvCxnSpPr>
        <p:spPr>
          <a:xfrm flipH="1">
            <a:off x="2000250" y="1085850"/>
            <a:ext cx="1828800" cy="457200"/>
          </a:xfrm>
          <a:prstGeom prst="bentConnector2">
            <a:avLst/>
          </a:prstGeom>
          <a:noFill/>
          <a:ln w="9525" cap="flat" cmpd="sng">
            <a:solidFill>
              <a:srgbClr val="347EB8"/>
            </a:solidFill>
            <a:prstDash val="solid"/>
            <a:round/>
            <a:headEnd type="none" w="sm" len="sm"/>
            <a:tailEnd type="none" w="sm" len="sm"/>
          </a:ln>
        </p:spPr>
      </p:cxnSp>
      <p:cxnSp>
        <p:nvCxnSpPr>
          <p:cNvPr id="303" name="Google Shape;303;p30"/>
          <p:cNvCxnSpPr/>
          <p:nvPr/>
        </p:nvCxnSpPr>
        <p:spPr>
          <a:xfrm rot="-5400000" flipH="1">
            <a:off x="1887751" y="2227050"/>
            <a:ext cx="396600" cy="171600"/>
          </a:xfrm>
          <a:prstGeom prst="bentConnector2">
            <a:avLst/>
          </a:prstGeom>
          <a:noFill/>
          <a:ln w="9525" cap="flat" cmpd="sng">
            <a:solidFill>
              <a:srgbClr val="347EB8"/>
            </a:solidFill>
            <a:prstDash val="solid"/>
            <a:round/>
            <a:headEnd type="none" w="sm" len="sm"/>
            <a:tailEnd type="none" w="sm" len="sm"/>
          </a:ln>
        </p:spPr>
      </p:cxnSp>
      <p:cxnSp>
        <p:nvCxnSpPr>
          <p:cNvPr id="304" name="Google Shape;304;p30"/>
          <p:cNvCxnSpPr>
            <a:endCxn id="298" idx="1"/>
          </p:cNvCxnSpPr>
          <p:nvPr/>
        </p:nvCxnSpPr>
        <p:spPr>
          <a:xfrm rot="-5400000" flipH="1">
            <a:off x="1602300" y="2512650"/>
            <a:ext cx="967500" cy="171300"/>
          </a:xfrm>
          <a:prstGeom prst="bentConnector2">
            <a:avLst/>
          </a:prstGeom>
          <a:noFill/>
          <a:ln w="9525" cap="flat" cmpd="sng">
            <a:solidFill>
              <a:srgbClr val="347EB8"/>
            </a:solidFill>
            <a:prstDash val="solid"/>
            <a:round/>
            <a:headEnd type="none" w="sm" len="sm"/>
            <a:tailEnd type="none" w="sm" len="sm"/>
          </a:ln>
        </p:spPr>
      </p:cxnSp>
      <p:cxnSp>
        <p:nvCxnSpPr>
          <p:cNvPr id="305" name="Google Shape;305;p30"/>
          <p:cNvCxnSpPr>
            <a:endCxn id="299" idx="1"/>
          </p:cNvCxnSpPr>
          <p:nvPr/>
        </p:nvCxnSpPr>
        <p:spPr>
          <a:xfrm rot="-5400000" flipH="1">
            <a:off x="1316550" y="2798400"/>
            <a:ext cx="1539000" cy="171300"/>
          </a:xfrm>
          <a:prstGeom prst="bentConnector2">
            <a:avLst/>
          </a:prstGeom>
          <a:noFill/>
          <a:ln w="9525" cap="flat" cmpd="sng">
            <a:solidFill>
              <a:srgbClr val="347EB8"/>
            </a:solidFill>
            <a:prstDash val="solid"/>
            <a:round/>
            <a:headEnd type="none" w="sm" len="sm"/>
            <a:tailEnd type="none" w="sm" len="sm"/>
          </a:ln>
        </p:spPr>
      </p:cxnSp>
      <p:cxnSp>
        <p:nvCxnSpPr>
          <p:cNvPr id="306" name="Google Shape;306;p30"/>
          <p:cNvCxnSpPr>
            <a:endCxn id="300" idx="1"/>
          </p:cNvCxnSpPr>
          <p:nvPr/>
        </p:nvCxnSpPr>
        <p:spPr>
          <a:xfrm rot="-5400000" flipH="1">
            <a:off x="1030800" y="3084150"/>
            <a:ext cx="2110500" cy="171300"/>
          </a:xfrm>
          <a:prstGeom prst="bentConnector2">
            <a:avLst/>
          </a:prstGeom>
          <a:noFill/>
          <a:ln w="9525" cap="flat" cmpd="sng">
            <a:solidFill>
              <a:srgbClr val="347EB8"/>
            </a:solidFill>
            <a:prstDash val="solid"/>
            <a:round/>
            <a:headEnd type="none" w="sm" len="sm"/>
            <a:tailEnd type="none" w="sm" len="sm"/>
          </a:ln>
        </p:spPr>
      </p:cxnSp>
      <p:cxnSp>
        <p:nvCxnSpPr>
          <p:cNvPr id="307" name="Google Shape;307;p30"/>
          <p:cNvCxnSpPr/>
          <p:nvPr/>
        </p:nvCxnSpPr>
        <p:spPr>
          <a:xfrm rot="-5400000" flipH="1">
            <a:off x="744751" y="3370049"/>
            <a:ext cx="2682600" cy="171600"/>
          </a:xfrm>
          <a:prstGeom prst="bentConnector2">
            <a:avLst/>
          </a:prstGeom>
          <a:noFill/>
          <a:ln w="9525" cap="flat" cmpd="sng">
            <a:solidFill>
              <a:srgbClr val="347EB8"/>
            </a:solidFill>
            <a:prstDash val="solid"/>
            <a:round/>
            <a:headEnd type="none" w="sm" len="sm"/>
            <a:tailEnd type="none" w="sm" len="sm"/>
          </a:ln>
        </p:spPr>
      </p:cxnSp>
      <p:sp>
        <p:nvSpPr>
          <p:cNvPr id="308" name="Google Shape;308;p30"/>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Non Functional Requirements</a:t>
            </a:r>
            <a:endParaRPr/>
          </a:p>
        </p:txBody>
      </p:sp>
      <p:pic>
        <p:nvPicPr>
          <p:cNvPr id="309" name="Google Shape;309;p30"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20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gtEl>
                                        <p:attrNameLst>
                                          <p:attrName>style.visibility</p:attrName>
                                        </p:attrNameLst>
                                      </p:cBhvr>
                                      <p:to>
                                        <p:strVal val="visible"/>
                                      </p:to>
                                    </p:set>
                                    <p:animEffect transition="in" filter="fade">
                                      <p:cBhvr>
                                        <p:cTn id="12" dur="1000"/>
                                        <p:tgtEl>
                                          <p:spTgt spid="2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3"/>
                                        </p:tgtEl>
                                        <p:attrNameLst>
                                          <p:attrName>style.visibility</p:attrName>
                                        </p:attrNameLst>
                                      </p:cBhvr>
                                      <p:to>
                                        <p:strVal val="visible"/>
                                      </p:to>
                                    </p:set>
                                    <p:animEffect transition="in" filter="fade">
                                      <p:cBhvr>
                                        <p:cTn id="17" dur="2000"/>
                                        <p:tgtEl>
                                          <p:spTgt spid="303"/>
                                        </p:tgtEl>
                                      </p:cBhvr>
                                    </p:animEffect>
                                  </p:childTnLst>
                                </p:cTn>
                              </p:par>
                              <p:par>
                                <p:cTn id="18" presetID="10" presetClass="entr" presetSubtype="0" fill="hold" nodeType="withEffect">
                                  <p:stCondLst>
                                    <p:cond delay="0"/>
                                  </p:stCondLst>
                                  <p:childTnLst>
                                    <p:set>
                                      <p:cBhvr>
                                        <p:cTn id="19" dur="1" fill="hold">
                                          <p:stCondLst>
                                            <p:cond delay="0"/>
                                          </p:stCondLst>
                                        </p:cTn>
                                        <p:tgtEl>
                                          <p:spTgt spid="297"/>
                                        </p:tgtEl>
                                        <p:attrNameLst>
                                          <p:attrName>style.visibility</p:attrName>
                                        </p:attrNameLst>
                                      </p:cBhvr>
                                      <p:to>
                                        <p:strVal val="visible"/>
                                      </p:to>
                                    </p:set>
                                    <p:animEffect transition="in" filter="fade">
                                      <p:cBhvr>
                                        <p:cTn id="20" dur="2000"/>
                                        <p:tgtEl>
                                          <p:spTgt spid="29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4"/>
                                        </p:tgtEl>
                                        <p:attrNameLst>
                                          <p:attrName>style.visibility</p:attrName>
                                        </p:attrNameLst>
                                      </p:cBhvr>
                                      <p:to>
                                        <p:strVal val="visible"/>
                                      </p:to>
                                    </p:set>
                                    <p:animEffect transition="in" filter="fade">
                                      <p:cBhvr>
                                        <p:cTn id="25" dur="2000"/>
                                        <p:tgtEl>
                                          <p:spTgt spid="304"/>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2000"/>
                                        <p:tgtEl>
                                          <p:spTgt spid="29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5"/>
                                        </p:tgtEl>
                                        <p:attrNameLst>
                                          <p:attrName>style.visibility</p:attrName>
                                        </p:attrNameLst>
                                      </p:cBhvr>
                                      <p:to>
                                        <p:strVal val="visible"/>
                                      </p:to>
                                    </p:set>
                                    <p:animEffect transition="in" filter="fade">
                                      <p:cBhvr>
                                        <p:cTn id="33" dur="2000"/>
                                        <p:tgtEl>
                                          <p:spTgt spid="305"/>
                                        </p:tgtEl>
                                      </p:cBhvr>
                                    </p:animEffect>
                                  </p:childTnLst>
                                </p:cTn>
                              </p:par>
                              <p:par>
                                <p:cTn id="34" presetID="10" presetClass="entr" presetSubtype="0" fill="hold" nodeType="withEffect">
                                  <p:stCondLst>
                                    <p:cond delay="0"/>
                                  </p:stCondLst>
                                  <p:childTnLst>
                                    <p:set>
                                      <p:cBhvr>
                                        <p:cTn id="35" dur="1" fill="hold">
                                          <p:stCondLst>
                                            <p:cond delay="0"/>
                                          </p:stCondLst>
                                        </p:cTn>
                                        <p:tgtEl>
                                          <p:spTgt spid="299"/>
                                        </p:tgtEl>
                                        <p:attrNameLst>
                                          <p:attrName>style.visibility</p:attrName>
                                        </p:attrNameLst>
                                      </p:cBhvr>
                                      <p:to>
                                        <p:strVal val="visible"/>
                                      </p:to>
                                    </p:set>
                                    <p:animEffect transition="in" filter="fade">
                                      <p:cBhvr>
                                        <p:cTn id="36" dur="2000"/>
                                        <p:tgtEl>
                                          <p:spTgt spid="29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06"/>
                                        </p:tgtEl>
                                        <p:attrNameLst>
                                          <p:attrName>style.visibility</p:attrName>
                                        </p:attrNameLst>
                                      </p:cBhvr>
                                      <p:to>
                                        <p:strVal val="visible"/>
                                      </p:to>
                                    </p:set>
                                    <p:animEffect transition="in" filter="fade">
                                      <p:cBhvr>
                                        <p:cTn id="41" dur="2000"/>
                                        <p:tgtEl>
                                          <p:spTgt spid="306"/>
                                        </p:tgtEl>
                                      </p:cBhvr>
                                    </p:animEffect>
                                  </p:childTnLst>
                                </p:cTn>
                              </p:par>
                              <p:par>
                                <p:cTn id="42" presetID="10" presetClass="entr" presetSubtype="0" fill="hold" nodeType="withEffect">
                                  <p:stCondLst>
                                    <p:cond delay="0"/>
                                  </p:stCondLst>
                                  <p:childTnLst>
                                    <p:set>
                                      <p:cBhvr>
                                        <p:cTn id="43" dur="1" fill="hold">
                                          <p:stCondLst>
                                            <p:cond delay="0"/>
                                          </p:stCondLst>
                                        </p:cTn>
                                        <p:tgtEl>
                                          <p:spTgt spid="300"/>
                                        </p:tgtEl>
                                        <p:attrNameLst>
                                          <p:attrName>style.visibility</p:attrName>
                                        </p:attrNameLst>
                                      </p:cBhvr>
                                      <p:to>
                                        <p:strVal val="visible"/>
                                      </p:to>
                                    </p:set>
                                    <p:animEffect transition="in" filter="fade">
                                      <p:cBhvr>
                                        <p:cTn id="44" dur="2000"/>
                                        <p:tgtEl>
                                          <p:spTgt spid="30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07"/>
                                        </p:tgtEl>
                                        <p:attrNameLst>
                                          <p:attrName>style.visibility</p:attrName>
                                        </p:attrNameLst>
                                      </p:cBhvr>
                                      <p:to>
                                        <p:strVal val="visible"/>
                                      </p:to>
                                    </p:set>
                                    <p:animEffect transition="in" filter="fade">
                                      <p:cBhvr>
                                        <p:cTn id="49" dur="2000"/>
                                        <p:tgtEl>
                                          <p:spTgt spid="307"/>
                                        </p:tgtEl>
                                      </p:cBhvr>
                                    </p:animEffect>
                                  </p:childTnLst>
                                </p:cTn>
                              </p:par>
                              <p:par>
                                <p:cTn id="50" presetID="10" presetClass="entr" presetSubtype="0" fill="hold" nodeType="withEffect">
                                  <p:stCondLst>
                                    <p:cond delay="0"/>
                                  </p:stCondLst>
                                  <p:childTnLst>
                                    <p:set>
                                      <p:cBhvr>
                                        <p:cTn id="51" dur="1" fill="hold">
                                          <p:stCondLst>
                                            <p:cond delay="0"/>
                                          </p:stCondLst>
                                        </p:cTn>
                                        <p:tgtEl>
                                          <p:spTgt spid="301"/>
                                        </p:tgtEl>
                                        <p:attrNameLst>
                                          <p:attrName>style.visibility</p:attrName>
                                        </p:attrNameLst>
                                      </p:cBhvr>
                                      <p:to>
                                        <p:strVal val="visible"/>
                                      </p:to>
                                    </p:set>
                                    <p:animEffect transition="in" filter="fade">
                                      <p:cBhvr>
                                        <p:cTn id="52" dur="2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1"/>
          <p:cNvSpPr/>
          <p:nvPr/>
        </p:nvSpPr>
        <p:spPr>
          <a:xfrm>
            <a:off x="3829050" y="800100"/>
            <a:ext cx="1600200" cy="5715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Non-Functional Requirements</a:t>
            </a:r>
            <a:endParaRPr sz="1050" b="0" i="0" u="none" strike="noStrike" cap="none">
              <a:solidFill>
                <a:schemeClr val="lt1"/>
              </a:solidFill>
              <a:latin typeface="Arial"/>
              <a:ea typeface="Arial"/>
              <a:cs typeface="Arial"/>
              <a:sym typeface="Arial"/>
            </a:endParaRPr>
          </a:p>
        </p:txBody>
      </p:sp>
      <p:sp>
        <p:nvSpPr>
          <p:cNvPr id="316" name="Google Shape;316;p31"/>
          <p:cNvSpPr/>
          <p:nvPr/>
        </p:nvSpPr>
        <p:spPr>
          <a:xfrm>
            <a:off x="1200150" y="1543050"/>
            <a:ext cx="1600200" cy="5715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Product Requirements</a:t>
            </a:r>
            <a:endParaRPr sz="1050" b="0" i="0" u="none" strike="noStrike" cap="none">
              <a:solidFill>
                <a:srgbClr val="F2F2F2"/>
              </a:solidFill>
              <a:latin typeface="Arial"/>
              <a:ea typeface="Arial"/>
              <a:cs typeface="Arial"/>
              <a:sym typeface="Arial"/>
            </a:endParaRPr>
          </a:p>
        </p:txBody>
      </p:sp>
      <p:sp>
        <p:nvSpPr>
          <p:cNvPr id="317" name="Google Shape;317;p31"/>
          <p:cNvSpPr/>
          <p:nvPr/>
        </p:nvSpPr>
        <p:spPr>
          <a:xfrm>
            <a:off x="3086100" y="1543050"/>
            <a:ext cx="1943100" cy="5715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Process/Organizational Requirements</a:t>
            </a:r>
            <a:endParaRPr sz="1050" b="0" i="0" u="none" strike="noStrike" cap="none">
              <a:solidFill>
                <a:schemeClr val="lt1"/>
              </a:solidFill>
              <a:latin typeface="Arial"/>
              <a:ea typeface="Arial"/>
              <a:cs typeface="Arial"/>
              <a:sym typeface="Arial"/>
            </a:endParaRPr>
          </a:p>
        </p:txBody>
      </p:sp>
      <p:sp>
        <p:nvSpPr>
          <p:cNvPr id="318" name="Google Shape;318;p31"/>
          <p:cNvSpPr/>
          <p:nvPr/>
        </p:nvSpPr>
        <p:spPr>
          <a:xfrm>
            <a:off x="2171700" y="23350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Usability</a:t>
            </a:r>
            <a:endParaRPr sz="1050" b="0" i="0" u="none" strike="noStrike" cap="none">
              <a:solidFill>
                <a:srgbClr val="F2F2F2"/>
              </a:solidFill>
              <a:latin typeface="Arial"/>
              <a:ea typeface="Arial"/>
              <a:cs typeface="Arial"/>
              <a:sym typeface="Arial"/>
            </a:endParaRPr>
          </a:p>
        </p:txBody>
      </p:sp>
      <p:sp>
        <p:nvSpPr>
          <p:cNvPr id="319" name="Google Shape;319;p31"/>
          <p:cNvSpPr/>
          <p:nvPr/>
        </p:nvSpPr>
        <p:spPr>
          <a:xfrm>
            <a:off x="2171700" y="27922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Efficiency</a:t>
            </a:r>
            <a:endParaRPr sz="1050" b="0" i="0" u="none" strike="noStrike" cap="none">
              <a:solidFill>
                <a:srgbClr val="F2F2F2"/>
              </a:solidFill>
              <a:latin typeface="Arial"/>
              <a:ea typeface="Arial"/>
              <a:cs typeface="Arial"/>
              <a:sym typeface="Arial"/>
            </a:endParaRPr>
          </a:p>
        </p:txBody>
      </p:sp>
      <p:sp>
        <p:nvSpPr>
          <p:cNvPr id="320" name="Google Shape;320;p31"/>
          <p:cNvSpPr/>
          <p:nvPr/>
        </p:nvSpPr>
        <p:spPr>
          <a:xfrm>
            <a:off x="2171700" y="32494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Performance </a:t>
            </a:r>
            <a:endParaRPr sz="1050" b="0" i="0" u="none" strike="noStrike" cap="none">
              <a:solidFill>
                <a:srgbClr val="F2F2F2"/>
              </a:solidFill>
              <a:latin typeface="Arial"/>
              <a:ea typeface="Arial"/>
              <a:cs typeface="Arial"/>
              <a:sym typeface="Arial"/>
            </a:endParaRPr>
          </a:p>
        </p:txBody>
      </p:sp>
      <p:sp>
        <p:nvSpPr>
          <p:cNvPr id="321" name="Google Shape;321;p31"/>
          <p:cNvSpPr/>
          <p:nvPr/>
        </p:nvSpPr>
        <p:spPr>
          <a:xfrm>
            <a:off x="2171700" y="37066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Space</a:t>
            </a:r>
            <a:endParaRPr sz="1050" b="0" i="0" u="none" strike="noStrike" cap="none">
              <a:solidFill>
                <a:srgbClr val="F2F2F2"/>
              </a:solidFill>
              <a:latin typeface="Arial"/>
              <a:ea typeface="Arial"/>
              <a:cs typeface="Arial"/>
              <a:sym typeface="Arial"/>
            </a:endParaRPr>
          </a:p>
        </p:txBody>
      </p:sp>
      <p:sp>
        <p:nvSpPr>
          <p:cNvPr id="322" name="Google Shape;322;p31"/>
          <p:cNvSpPr/>
          <p:nvPr/>
        </p:nvSpPr>
        <p:spPr>
          <a:xfrm>
            <a:off x="2171700" y="41638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Reliability</a:t>
            </a:r>
            <a:endParaRPr sz="1050" b="0" i="0" u="none" strike="noStrike" cap="none">
              <a:solidFill>
                <a:srgbClr val="F2F2F2"/>
              </a:solidFill>
              <a:latin typeface="Arial"/>
              <a:ea typeface="Arial"/>
              <a:cs typeface="Arial"/>
              <a:sym typeface="Arial"/>
            </a:endParaRPr>
          </a:p>
        </p:txBody>
      </p:sp>
      <p:sp>
        <p:nvSpPr>
          <p:cNvPr id="323" name="Google Shape;323;p31"/>
          <p:cNvSpPr/>
          <p:nvPr/>
        </p:nvSpPr>
        <p:spPr>
          <a:xfrm>
            <a:off x="2171700" y="46210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Portability</a:t>
            </a:r>
            <a:endParaRPr sz="1050" b="0" i="0" u="none" strike="noStrike" cap="none">
              <a:solidFill>
                <a:srgbClr val="F2F2F2"/>
              </a:solidFill>
              <a:latin typeface="Arial"/>
              <a:ea typeface="Arial"/>
              <a:cs typeface="Arial"/>
              <a:sym typeface="Arial"/>
            </a:endParaRPr>
          </a:p>
        </p:txBody>
      </p:sp>
      <p:sp>
        <p:nvSpPr>
          <p:cNvPr id="324" name="Google Shape;324;p31"/>
          <p:cNvSpPr/>
          <p:nvPr/>
        </p:nvSpPr>
        <p:spPr>
          <a:xfrm>
            <a:off x="4171950" y="23350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Delivery</a:t>
            </a:r>
            <a:endParaRPr sz="1050" b="0" i="0" u="none" strike="noStrike" cap="none">
              <a:solidFill>
                <a:schemeClr val="lt1"/>
              </a:solidFill>
              <a:latin typeface="Arial"/>
              <a:ea typeface="Arial"/>
              <a:cs typeface="Arial"/>
              <a:sym typeface="Arial"/>
            </a:endParaRPr>
          </a:p>
        </p:txBody>
      </p:sp>
      <p:sp>
        <p:nvSpPr>
          <p:cNvPr id="325" name="Google Shape;325;p31"/>
          <p:cNvSpPr/>
          <p:nvPr/>
        </p:nvSpPr>
        <p:spPr>
          <a:xfrm>
            <a:off x="4171950" y="27922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Implementation</a:t>
            </a:r>
            <a:endParaRPr sz="1050" b="0" i="0" u="none" strike="noStrike" cap="none">
              <a:solidFill>
                <a:schemeClr val="lt1"/>
              </a:solidFill>
              <a:latin typeface="Arial"/>
              <a:ea typeface="Arial"/>
              <a:cs typeface="Arial"/>
              <a:sym typeface="Arial"/>
            </a:endParaRPr>
          </a:p>
        </p:txBody>
      </p:sp>
      <p:sp>
        <p:nvSpPr>
          <p:cNvPr id="326" name="Google Shape;326;p31"/>
          <p:cNvSpPr/>
          <p:nvPr/>
        </p:nvSpPr>
        <p:spPr>
          <a:xfrm>
            <a:off x="4171950" y="32494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Standards</a:t>
            </a:r>
            <a:endParaRPr sz="1050" b="0" i="0" u="none" strike="noStrike" cap="none">
              <a:solidFill>
                <a:schemeClr val="lt1"/>
              </a:solidFill>
              <a:latin typeface="Arial"/>
              <a:ea typeface="Arial"/>
              <a:cs typeface="Arial"/>
              <a:sym typeface="Arial"/>
            </a:endParaRPr>
          </a:p>
        </p:txBody>
      </p:sp>
      <p:cxnSp>
        <p:nvCxnSpPr>
          <p:cNvPr id="327" name="Google Shape;327;p31"/>
          <p:cNvCxnSpPr/>
          <p:nvPr/>
        </p:nvCxnSpPr>
        <p:spPr>
          <a:xfrm flipH="1">
            <a:off x="2000250" y="1085850"/>
            <a:ext cx="1828800" cy="457200"/>
          </a:xfrm>
          <a:prstGeom prst="bentConnector2">
            <a:avLst/>
          </a:prstGeom>
          <a:noFill/>
          <a:ln w="9525" cap="flat" cmpd="sng">
            <a:solidFill>
              <a:srgbClr val="347EB8"/>
            </a:solidFill>
            <a:prstDash val="solid"/>
            <a:round/>
            <a:headEnd type="none" w="sm" len="sm"/>
            <a:tailEnd type="none" w="sm" len="sm"/>
          </a:ln>
        </p:spPr>
      </p:cxnSp>
      <p:cxnSp>
        <p:nvCxnSpPr>
          <p:cNvPr id="328" name="Google Shape;328;p31"/>
          <p:cNvCxnSpPr/>
          <p:nvPr/>
        </p:nvCxnSpPr>
        <p:spPr>
          <a:xfrm rot="-5400000" flipH="1">
            <a:off x="1887751" y="2227050"/>
            <a:ext cx="396600" cy="171600"/>
          </a:xfrm>
          <a:prstGeom prst="bentConnector2">
            <a:avLst/>
          </a:prstGeom>
          <a:noFill/>
          <a:ln w="9525" cap="flat" cmpd="sng">
            <a:solidFill>
              <a:srgbClr val="347EB8"/>
            </a:solidFill>
            <a:prstDash val="solid"/>
            <a:round/>
            <a:headEnd type="none" w="sm" len="sm"/>
            <a:tailEnd type="none" w="sm" len="sm"/>
          </a:ln>
        </p:spPr>
      </p:cxnSp>
      <p:cxnSp>
        <p:nvCxnSpPr>
          <p:cNvPr id="329" name="Google Shape;329;p31"/>
          <p:cNvCxnSpPr/>
          <p:nvPr/>
        </p:nvCxnSpPr>
        <p:spPr>
          <a:xfrm rot="-5400000" flipH="1">
            <a:off x="1659151" y="2455650"/>
            <a:ext cx="853800" cy="171600"/>
          </a:xfrm>
          <a:prstGeom prst="bentConnector2">
            <a:avLst/>
          </a:prstGeom>
          <a:noFill/>
          <a:ln w="9525" cap="flat" cmpd="sng">
            <a:solidFill>
              <a:srgbClr val="347EB8"/>
            </a:solidFill>
            <a:prstDash val="solid"/>
            <a:round/>
            <a:headEnd type="none" w="sm" len="sm"/>
            <a:tailEnd type="none" w="sm" len="sm"/>
          </a:ln>
        </p:spPr>
      </p:cxnSp>
      <p:cxnSp>
        <p:nvCxnSpPr>
          <p:cNvPr id="330" name="Google Shape;330;p31"/>
          <p:cNvCxnSpPr/>
          <p:nvPr/>
        </p:nvCxnSpPr>
        <p:spPr>
          <a:xfrm rot="-5400000" flipH="1">
            <a:off x="1430551" y="2684250"/>
            <a:ext cx="1311000" cy="171600"/>
          </a:xfrm>
          <a:prstGeom prst="bentConnector2">
            <a:avLst/>
          </a:prstGeom>
          <a:noFill/>
          <a:ln w="9525" cap="flat" cmpd="sng">
            <a:solidFill>
              <a:srgbClr val="347EB8"/>
            </a:solidFill>
            <a:prstDash val="solid"/>
            <a:round/>
            <a:headEnd type="none" w="sm" len="sm"/>
            <a:tailEnd type="none" w="sm" len="sm"/>
          </a:ln>
        </p:spPr>
      </p:cxnSp>
      <p:cxnSp>
        <p:nvCxnSpPr>
          <p:cNvPr id="331" name="Google Shape;331;p31"/>
          <p:cNvCxnSpPr/>
          <p:nvPr/>
        </p:nvCxnSpPr>
        <p:spPr>
          <a:xfrm rot="-5400000" flipH="1">
            <a:off x="1201951" y="2912850"/>
            <a:ext cx="1768200" cy="171600"/>
          </a:xfrm>
          <a:prstGeom prst="bentConnector2">
            <a:avLst/>
          </a:prstGeom>
          <a:noFill/>
          <a:ln w="9525" cap="flat" cmpd="sng">
            <a:solidFill>
              <a:srgbClr val="347EB8"/>
            </a:solidFill>
            <a:prstDash val="solid"/>
            <a:round/>
            <a:headEnd type="none" w="sm" len="sm"/>
            <a:tailEnd type="none" w="sm" len="sm"/>
          </a:ln>
        </p:spPr>
      </p:cxnSp>
      <p:cxnSp>
        <p:nvCxnSpPr>
          <p:cNvPr id="332" name="Google Shape;332;p31"/>
          <p:cNvCxnSpPr/>
          <p:nvPr/>
        </p:nvCxnSpPr>
        <p:spPr>
          <a:xfrm rot="-5400000" flipH="1">
            <a:off x="973351" y="3141450"/>
            <a:ext cx="2225400" cy="171600"/>
          </a:xfrm>
          <a:prstGeom prst="bentConnector2">
            <a:avLst/>
          </a:prstGeom>
          <a:noFill/>
          <a:ln w="9525" cap="flat" cmpd="sng">
            <a:solidFill>
              <a:srgbClr val="347EB8"/>
            </a:solidFill>
            <a:prstDash val="solid"/>
            <a:round/>
            <a:headEnd type="none" w="sm" len="sm"/>
            <a:tailEnd type="none" w="sm" len="sm"/>
          </a:ln>
        </p:spPr>
      </p:cxnSp>
      <p:cxnSp>
        <p:nvCxnSpPr>
          <p:cNvPr id="333" name="Google Shape;333;p31"/>
          <p:cNvCxnSpPr/>
          <p:nvPr/>
        </p:nvCxnSpPr>
        <p:spPr>
          <a:xfrm rot="-5400000" flipH="1">
            <a:off x="744751" y="3370049"/>
            <a:ext cx="2682600" cy="171600"/>
          </a:xfrm>
          <a:prstGeom prst="bentConnector2">
            <a:avLst/>
          </a:prstGeom>
          <a:noFill/>
          <a:ln w="9525" cap="flat" cmpd="sng">
            <a:solidFill>
              <a:srgbClr val="347EB8"/>
            </a:solidFill>
            <a:prstDash val="solid"/>
            <a:round/>
            <a:headEnd type="none" w="sm" len="sm"/>
            <a:tailEnd type="none" w="sm" len="sm"/>
          </a:ln>
        </p:spPr>
      </p:cxnSp>
      <p:cxnSp>
        <p:nvCxnSpPr>
          <p:cNvPr id="334" name="Google Shape;334;p31"/>
          <p:cNvCxnSpPr/>
          <p:nvPr/>
        </p:nvCxnSpPr>
        <p:spPr>
          <a:xfrm rot="-5400000" flipH="1">
            <a:off x="3916501" y="2255700"/>
            <a:ext cx="396600" cy="114300"/>
          </a:xfrm>
          <a:prstGeom prst="bentConnector2">
            <a:avLst/>
          </a:prstGeom>
          <a:noFill/>
          <a:ln w="9525" cap="flat" cmpd="sng">
            <a:solidFill>
              <a:srgbClr val="347EB8"/>
            </a:solidFill>
            <a:prstDash val="solid"/>
            <a:round/>
            <a:headEnd type="none" w="sm" len="sm"/>
            <a:tailEnd type="none" w="sm" len="sm"/>
          </a:ln>
        </p:spPr>
      </p:cxnSp>
      <p:cxnSp>
        <p:nvCxnSpPr>
          <p:cNvPr id="335" name="Google Shape;335;p31"/>
          <p:cNvCxnSpPr/>
          <p:nvPr/>
        </p:nvCxnSpPr>
        <p:spPr>
          <a:xfrm rot="-5400000" flipH="1">
            <a:off x="3687900" y="2484300"/>
            <a:ext cx="853800" cy="114300"/>
          </a:xfrm>
          <a:prstGeom prst="bentConnector2">
            <a:avLst/>
          </a:prstGeom>
          <a:noFill/>
          <a:ln w="9525" cap="flat" cmpd="sng">
            <a:solidFill>
              <a:srgbClr val="347EB8"/>
            </a:solidFill>
            <a:prstDash val="solid"/>
            <a:round/>
            <a:headEnd type="none" w="sm" len="sm"/>
            <a:tailEnd type="none" w="sm" len="sm"/>
          </a:ln>
        </p:spPr>
      </p:cxnSp>
      <p:cxnSp>
        <p:nvCxnSpPr>
          <p:cNvPr id="336" name="Google Shape;336;p31"/>
          <p:cNvCxnSpPr/>
          <p:nvPr/>
        </p:nvCxnSpPr>
        <p:spPr>
          <a:xfrm rot="-5400000" flipH="1">
            <a:off x="3459300" y="2712900"/>
            <a:ext cx="1311000" cy="114300"/>
          </a:xfrm>
          <a:prstGeom prst="bentConnector2">
            <a:avLst/>
          </a:prstGeom>
          <a:noFill/>
          <a:ln w="9525" cap="flat" cmpd="sng">
            <a:solidFill>
              <a:srgbClr val="347EB8"/>
            </a:solidFill>
            <a:prstDash val="solid"/>
            <a:round/>
            <a:headEnd type="none" w="sm" len="sm"/>
            <a:tailEnd type="none" w="sm" len="sm"/>
          </a:ln>
        </p:spPr>
      </p:cxnSp>
      <p:cxnSp>
        <p:nvCxnSpPr>
          <p:cNvPr id="337" name="Google Shape;337;p31"/>
          <p:cNvCxnSpPr/>
          <p:nvPr/>
        </p:nvCxnSpPr>
        <p:spPr>
          <a:xfrm flipH="1">
            <a:off x="4057650" y="1371600"/>
            <a:ext cx="571500" cy="171600"/>
          </a:xfrm>
          <a:prstGeom prst="bentConnector3">
            <a:avLst>
              <a:gd name="adj1" fmla="val 0"/>
            </a:avLst>
          </a:prstGeom>
          <a:noFill/>
          <a:ln w="9525" cap="flat" cmpd="sng">
            <a:solidFill>
              <a:srgbClr val="347EB8"/>
            </a:solidFill>
            <a:prstDash val="solid"/>
            <a:round/>
            <a:headEnd type="none" w="sm" len="sm"/>
            <a:tailEnd type="none" w="sm" len="sm"/>
          </a:ln>
        </p:spPr>
      </p:cxnSp>
      <p:pic>
        <p:nvPicPr>
          <p:cNvPr id="338" name="Google Shape;338;p31"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
        <p:nvSpPr>
          <p:cNvPr id="339" name="Google Shape;339;p31"/>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Non Functional Requirements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2000"/>
                                        <p:tgtEl>
                                          <p:spTgt spid="337"/>
                                        </p:tgtEl>
                                      </p:cBhvr>
                                    </p:animEffect>
                                  </p:childTnLst>
                                </p:cTn>
                              </p:par>
                              <p:par>
                                <p:cTn id="8" presetID="10" presetClass="entr" presetSubtype="0" fill="hold" nodeType="withEffect">
                                  <p:stCondLst>
                                    <p:cond delay="0"/>
                                  </p:stCondLst>
                                  <p:childTnLst>
                                    <p:set>
                                      <p:cBhvr>
                                        <p:cTn id="9" dur="1" fill="hold">
                                          <p:stCondLst>
                                            <p:cond delay="0"/>
                                          </p:stCondLst>
                                        </p:cTn>
                                        <p:tgtEl>
                                          <p:spTgt spid="317"/>
                                        </p:tgtEl>
                                        <p:attrNameLst>
                                          <p:attrName>style.visibility</p:attrName>
                                        </p:attrNameLst>
                                      </p:cBhvr>
                                      <p:to>
                                        <p:strVal val="visible"/>
                                      </p:to>
                                    </p:set>
                                    <p:animEffect transition="in" filter="fade">
                                      <p:cBhvr>
                                        <p:cTn id="10" dur="2000"/>
                                        <p:tgtEl>
                                          <p:spTgt spid="3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4"/>
                                        </p:tgtEl>
                                        <p:attrNameLst>
                                          <p:attrName>style.visibility</p:attrName>
                                        </p:attrNameLst>
                                      </p:cBhvr>
                                      <p:to>
                                        <p:strVal val="visible"/>
                                      </p:to>
                                    </p:set>
                                    <p:animEffect transition="in" filter="fade">
                                      <p:cBhvr>
                                        <p:cTn id="15" dur="2000"/>
                                        <p:tgtEl>
                                          <p:spTgt spid="334"/>
                                        </p:tgtEl>
                                      </p:cBhvr>
                                    </p:animEffect>
                                  </p:childTnLst>
                                </p:cTn>
                              </p:par>
                              <p:par>
                                <p:cTn id="16" presetID="10" presetClass="entr" presetSubtype="0" fill="hold" nodeType="withEffect">
                                  <p:stCondLst>
                                    <p:cond delay="0"/>
                                  </p:stCondLst>
                                  <p:childTnLst>
                                    <p:set>
                                      <p:cBhvr>
                                        <p:cTn id="17" dur="1" fill="hold">
                                          <p:stCondLst>
                                            <p:cond delay="0"/>
                                          </p:stCondLst>
                                        </p:cTn>
                                        <p:tgtEl>
                                          <p:spTgt spid="324"/>
                                        </p:tgtEl>
                                        <p:attrNameLst>
                                          <p:attrName>style.visibility</p:attrName>
                                        </p:attrNameLst>
                                      </p:cBhvr>
                                      <p:to>
                                        <p:strVal val="visible"/>
                                      </p:to>
                                    </p:set>
                                    <p:animEffect transition="in" filter="fade">
                                      <p:cBhvr>
                                        <p:cTn id="18" dur="2000"/>
                                        <p:tgtEl>
                                          <p:spTgt spid="3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5"/>
                                        </p:tgtEl>
                                        <p:attrNameLst>
                                          <p:attrName>style.visibility</p:attrName>
                                        </p:attrNameLst>
                                      </p:cBhvr>
                                      <p:to>
                                        <p:strVal val="visible"/>
                                      </p:to>
                                    </p:set>
                                    <p:animEffect transition="in" filter="fade">
                                      <p:cBhvr>
                                        <p:cTn id="23" dur="2000"/>
                                        <p:tgtEl>
                                          <p:spTgt spid="335"/>
                                        </p:tgtEl>
                                      </p:cBhvr>
                                    </p:animEffect>
                                  </p:childTnLst>
                                </p:cTn>
                              </p:par>
                              <p:par>
                                <p:cTn id="24" presetID="10" presetClass="entr" presetSubtype="0" fill="hold" nodeType="withEffect">
                                  <p:stCondLst>
                                    <p:cond delay="0"/>
                                  </p:stCondLst>
                                  <p:childTnLst>
                                    <p:set>
                                      <p:cBhvr>
                                        <p:cTn id="25" dur="1" fill="hold">
                                          <p:stCondLst>
                                            <p:cond delay="0"/>
                                          </p:stCondLst>
                                        </p:cTn>
                                        <p:tgtEl>
                                          <p:spTgt spid="325"/>
                                        </p:tgtEl>
                                        <p:attrNameLst>
                                          <p:attrName>style.visibility</p:attrName>
                                        </p:attrNameLst>
                                      </p:cBhvr>
                                      <p:to>
                                        <p:strVal val="visible"/>
                                      </p:to>
                                    </p:set>
                                    <p:animEffect transition="in" filter="fade">
                                      <p:cBhvr>
                                        <p:cTn id="26" dur="2000"/>
                                        <p:tgtEl>
                                          <p:spTgt spid="3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fade">
                                      <p:cBhvr>
                                        <p:cTn id="31" dur="2000"/>
                                        <p:tgtEl>
                                          <p:spTgt spid="336"/>
                                        </p:tgtEl>
                                      </p:cBhvr>
                                    </p:animEffect>
                                  </p:childTnLst>
                                </p:cTn>
                              </p:par>
                              <p:par>
                                <p:cTn id="32" presetID="10" presetClass="entr" presetSubtype="0" fill="hold" nodeType="withEffect">
                                  <p:stCondLst>
                                    <p:cond delay="0"/>
                                  </p:stCondLst>
                                  <p:childTnLst>
                                    <p:set>
                                      <p:cBhvr>
                                        <p:cTn id="33" dur="1" fill="hold">
                                          <p:stCondLst>
                                            <p:cond delay="0"/>
                                          </p:stCondLst>
                                        </p:cTn>
                                        <p:tgtEl>
                                          <p:spTgt spid="326"/>
                                        </p:tgtEl>
                                        <p:attrNameLst>
                                          <p:attrName>style.visibility</p:attrName>
                                        </p:attrNameLst>
                                      </p:cBhvr>
                                      <p:to>
                                        <p:strVal val="visible"/>
                                      </p:to>
                                    </p:set>
                                    <p:animEffect transition="in" filter="fade">
                                      <p:cBhvr>
                                        <p:cTn id="34" dur="2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p:nvPr/>
        </p:nvSpPr>
        <p:spPr>
          <a:xfrm>
            <a:off x="3829050" y="800100"/>
            <a:ext cx="1600200" cy="5715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Non-Functional Requirements</a:t>
            </a:r>
            <a:endParaRPr sz="1050" b="0" i="0" u="none" strike="noStrike" cap="none">
              <a:solidFill>
                <a:schemeClr val="lt1"/>
              </a:solidFill>
              <a:latin typeface="Arial"/>
              <a:ea typeface="Arial"/>
              <a:cs typeface="Arial"/>
              <a:sym typeface="Arial"/>
            </a:endParaRPr>
          </a:p>
        </p:txBody>
      </p:sp>
      <p:sp>
        <p:nvSpPr>
          <p:cNvPr id="346" name="Google Shape;346;p32"/>
          <p:cNvSpPr/>
          <p:nvPr/>
        </p:nvSpPr>
        <p:spPr>
          <a:xfrm>
            <a:off x="1200150" y="1543050"/>
            <a:ext cx="1600200" cy="5715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Product Requirements</a:t>
            </a:r>
            <a:endParaRPr sz="1050" b="0" i="0" u="none" strike="noStrike" cap="none">
              <a:solidFill>
                <a:srgbClr val="F2F2F2"/>
              </a:solidFill>
              <a:latin typeface="Arial"/>
              <a:ea typeface="Arial"/>
              <a:cs typeface="Arial"/>
              <a:sym typeface="Arial"/>
            </a:endParaRPr>
          </a:p>
        </p:txBody>
      </p:sp>
      <p:sp>
        <p:nvSpPr>
          <p:cNvPr id="347" name="Google Shape;347;p32"/>
          <p:cNvSpPr/>
          <p:nvPr/>
        </p:nvSpPr>
        <p:spPr>
          <a:xfrm>
            <a:off x="3086100" y="1543050"/>
            <a:ext cx="1943100" cy="5715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Process/Organizational Requirements</a:t>
            </a:r>
            <a:endParaRPr sz="1050" b="0" i="0" u="none" strike="noStrike" cap="none">
              <a:solidFill>
                <a:srgbClr val="F2F2F2"/>
              </a:solidFill>
              <a:latin typeface="Arial"/>
              <a:ea typeface="Arial"/>
              <a:cs typeface="Arial"/>
              <a:sym typeface="Arial"/>
            </a:endParaRPr>
          </a:p>
        </p:txBody>
      </p:sp>
      <p:sp>
        <p:nvSpPr>
          <p:cNvPr id="348" name="Google Shape;348;p32"/>
          <p:cNvSpPr/>
          <p:nvPr/>
        </p:nvSpPr>
        <p:spPr>
          <a:xfrm>
            <a:off x="5257800" y="1543050"/>
            <a:ext cx="1600200" cy="5715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External Requirements</a:t>
            </a:r>
            <a:endParaRPr sz="1050" b="0" i="0" u="none" strike="noStrike" cap="none">
              <a:solidFill>
                <a:schemeClr val="lt1"/>
              </a:solidFill>
              <a:latin typeface="Arial"/>
              <a:ea typeface="Arial"/>
              <a:cs typeface="Arial"/>
              <a:sym typeface="Arial"/>
            </a:endParaRPr>
          </a:p>
        </p:txBody>
      </p:sp>
      <p:sp>
        <p:nvSpPr>
          <p:cNvPr id="349" name="Google Shape;349;p32"/>
          <p:cNvSpPr/>
          <p:nvPr/>
        </p:nvSpPr>
        <p:spPr>
          <a:xfrm>
            <a:off x="2171700" y="23350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Usability</a:t>
            </a:r>
            <a:endParaRPr sz="1050" b="0" i="0" u="none" strike="noStrike" cap="none">
              <a:solidFill>
                <a:srgbClr val="F2F2F2"/>
              </a:solidFill>
              <a:latin typeface="Arial"/>
              <a:ea typeface="Arial"/>
              <a:cs typeface="Arial"/>
              <a:sym typeface="Arial"/>
            </a:endParaRPr>
          </a:p>
        </p:txBody>
      </p:sp>
      <p:sp>
        <p:nvSpPr>
          <p:cNvPr id="350" name="Google Shape;350;p32"/>
          <p:cNvSpPr/>
          <p:nvPr/>
        </p:nvSpPr>
        <p:spPr>
          <a:xfrm>
            <a:off x="2171700" y="27922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Efficiency</a:t>
            </a:r>
            <a:endParaRPr sz="1050" b="0" i="0" u="none" strike="noStrike" cap="none">
              <a:solidFill>
                <a:srgbClr val="F2F2F2"/>
              </a:solidFill>
              <a:latin typeface="Arial"/>
              <a:ea typeface="Arial"/>
              <a:cs typeface="Arial"/>
              <a:sym typeface="Arial"/>
            </a:endParaRPr>
          </a:p>
        </p:txBody>
      </p:sp>
      <p:sp>
        <p:nvSpPr>
          <p:cNvPr id="351" name="Google Shape;351;p32"/>
          <p:cNvSpPr/>
          <p:nvPr/>
        </p:nvSpPr>
        <p:spPr>
          <a:xfrm>
            <a:off x="2171700" y="32494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Performance </a:t>
            </a:r>
            <a:endParaRPr sz="1050" b="0" i="0" u="none" strike="noStrike" cap="none">
              <a:solidFill>
                <a:srgbClr val="F2F2F2"/>
              </a:solidFill>
              <a:latin typeface="Arial"/>
              <a:ea typeface="Arial"/>
              <a:cs typeface="Arial"/>
              <a:sym typeface="Arial"/>
            </a:endParaRPr>
          </a:p>
        </p:txBody>
      </p:sp>
      <p:sp>
        <p:nvSpPr>
          <p:cNvPr id="352" name="Google Shape;352;p32"/>
          <p:cNvSpPr/>
          <p:nvPr/>
        </p:nvSpPr>
        <p:spPr>
          <a:xfrm>
            <a:off x="2171700" y="37066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Space</a:t>
            </a:r>
            <a:endParaRPr sz="1050" b="0" i="0" u="none" strike="noStrike" cap="none">
              <a:solidFill>
                <a:srgbClr val="F2F2F2"/>
              </a:solidFill>
              <a:latin typeface="Arial"/>
              <a:ea typeface="Arial"/>
              <a:cs typeface="Arial"/>
              <a:sym typeface="Arial"/>
            </a:endParaRPr>
          </a:p>
        </p:txBody>
      </p:sp>
      <p:sp>
        <p:nvSpPr>
          <p:cNvPr id="353" name="Google Shape;353;p32"/>
          <p:cNvSpPr/>
          <p:nvPr/>
        </p:nvSpPr>
        <p:spPr>
          <a:xfrm>
            <a:off x="2171700" y="41638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Reliability</a:t>
            </a:r>
            <a:endParaRPr sz="1050" b="0" i="0" u="none" strike="noStrike" cap="none">
              <a:solidFill>
                <a:srgbClr val="F2F2F2"/>
              </a:solidFill>
              <a:latin typeface="Arial"/>
              <a:ea typeface="Arial"/>
              <a:cs typeface="Arial"/>
              <a:sym typeface="Arial"/>
            </a:endParaRPr>
          </a:p>
        </p:txBody>
      </p:sp>
      <p:sp>
        <p:nvSpPr>
          <p:cNvPr id="354" name="Google Shape;354;p32"/>
          <p:cNvSpPr/>
          <p:nvPr/>
        </p:nvSpPr>
        <p:spPr>
          <a:xfrm>
            <a:off x="2171700" y="46210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Portability</a:t>
            </a:r>
            <a:endParaRPr sz="1050" b="0" i="0" u="none" strike="noStrike" cap="none">
              <a:solidFill>
                <a:srgbClr val="F2F2F2"/>
              </a:solidFill>
              <a:latin typeface="Arial"/>
              <a:ea typeface="Arial"/>
              <a:cs typeface="Arial"/>
              <a:sym typeface="Arial"/>
            </a:endParaRPr>
          </a:p>
        </p:txBody>
      </p:sp>
      <p:sp>
        <p:nvSpPr>
          <p:cNvPr id="355" name="Google Shape;355;p32"/>
          <p:cNvSpPr/>
          <p:nvPr/>
        </p:nvSpPr>
        <p:spPr>
          <a:xfrm>
            <a:off x="4171950" y="23350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Delivery</a:t>
            </a:r>
            <a:endParaRPr sz="1050" b="0" i="0" u="none" strike="noStrike" cap="none">
              <a:solidFill>
                <a:srgbClr val="F2F2F2"/>
              </a:solidFill>
              <a:latin typeface="Arial"/>
              <a:ea typeface="Arial"/>
              <a:cs typeface="Arial"/>
              <a:sym typeface="Arial"/>
            </a:endParaRPr>
          </a:p>
        </p:txBody>
      </p:sp>
      <p:sp>
        <p:nvSpPr>
          <p:cNvPr id="356" name="Google Shape;356;p32"/>
          <p:cNvSpPr/>
          <p:nvPr/>
        </p:nvSpPr>
        <p:spPr>
          <a:xfrm>
            <a:off x="4171950" y="27922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Implementation</a:t>
            </a:r>
            <a:endParaRPr sz="1050" b="0" i="0" u="none" strike="noStrike" cap="none">
              <a:solidFill>
                <a:srgbClr val="F2F2F2"/>
              </a:solidFill>
              <a:latin typeface="Arial"/>
              <a:ea typeface="Arial"/>
              <a:cs typeface="Arial"/>
              <a:sym typeface="Arial"/>
            </a:endParaRPr>
          </a:p>
        </p:txBody>
      </p:sp>
      <p:sp>
        <p:nvSpPr>
          <p:cNvPr id="357" name="Google Shape;357;p32"/>
          <p:cNvSpPr/>
          <p:nvPr/>
        </p:nvSpPr>
        <p:spPr>
          <a:xfrm>
            <a:off x="4171950" y="3249450"/>
            <a:ext cx="1600200" cy="351000"/>
          </a:xfrm>
          <a:prstGeom prst="rect">
            <a:avLst/>
          </a:prstGeom>
          <a:gradFill>
            <a:gsLst>
              <a:gs pos="0">
                <a:srgbClr val="BABABA"/>
              </a:gs>
              <a:gs pos="35000">
                <a:srgbClr val="CFCFCF"/>
              </a:gs>
              <a:gs pos="100000">
                <a:srgbClr val="EDEDED"/>
              </a:gs>
            </a:gsLst>
            <a:lin ang="16200000" scaled="0"/>
          </a:gradFill>
          <a:ln w="9525" cap="flat" cmpd="sng">
            <a:solidFill>
              <a:srgbClr val="F2F2F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050"/>
              <a:buFont typeface="Arial"/>
              <a:buNone/>
            </a:pPr>
            <a:r>
              <a:rPr lang="en-US" sz="1050" b="0" i="0" u="none" strike="noStrike" cap="none">
                <a:solidFill>
                  <a:srgbClr val="F2F2F2"/>
                </a:solidFill>
                <a:latin typeface="Arial"/>
                <a:ea typeface="Arial"/>
                <a:cs typeface="Arial"/>
                <a:sym typeface="Arial"/>
              </a:rPr>
              <a:t>Standards</a:t>
            </a:r>
            <a:endParaRPr sz="1050" b="0" i="0" u="none" strike="noStrike" cap="none">
              <a:solidFill>
                <a:srgbClr val="F2F2F2"/>
              </a:solidFill>
              <a:latin typeface="Arial"/>
              <a:ea typeface="Arial"/>
              <a:cs typeface="Arial"/>
              <a:sym typeface="Arial"/>
            </a:endParaRPr>
          </a:p>
        </p:txBody>
      </p:sp>
      <p:sp>
        <p:nvSpPr>
          <p:cNvPr id="358" name="Google Shape;358;p32"/>
          <p:cNvSpPr/>
          <p:nvPr/>
        </p:nvSpPr>
        <p:spPr>
          <a:xfrm>
            <a:off x="6229350" y="24574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Interoperability</a:t>
            </a:r>
            <a:endParaRPr sz="1050" b="0" i="0" u="none" strike="noStrike" cap="none">
              <a:solidFill>
                <a:schemeClr val="lt1"/>
              </a:solidFill>
              <a:latin typeface="Arial"/>
              <a:ea typeface="Arial"/>
              <a:cs typeface="Arial"/>
              <a:sym typeface="Arial"/>
            </a:endParaRPr>
          </a:p>
        </p:txBody>
      </p:sp>
      <p:sp>
        <p:nvSpPr>
          <p:cNvPr id="359" name="Google Shape;359;p32"/>
          <p:cNvSpPr/>
          <p:nvPr/>
        </p:nvSpPr>
        <p:spPr>
          <a:xfrm>
            <a:off x="6229350" y="29146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Ethical</a:t>
            </a:r>
            <a:endParaRPr sz="1050" b="0" i="0" u="none" strike="noStrike" cap="none">
              <a:solidFill>
                <a:schemeClr val="lt1"/>
              </a:solidFill>
              <a:latin typeface="Arial"/>
              <a:ea typeface="Arial"/>
              <a:cs typeface="Arial"/>
              <a:sym typeface="Arial"/>
            </a:endParaRPr>
          </a:p>
        </p:txBody>
      </p:sp>
      <p:sp>
        <p:nvSpPr>
          <p:cNvPr id="360" name="Google Shape;360;p32"/>
          <p:cNvSpPr/>
          <p:nvPr/>
        </p:nvSpPr>
        <p:spPr>
          <a:xfrm>
            <a:off x="6229350" y="33718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Legislative</a:t>
            </a:r>
            <a:endParaRPr sz="1050" b="0" i="0" u="none" strike="noStrike" cap="none">
              <a:solidFill>
                <a:schemeClr val="lt1"/>
              </a:solidFill>
              <a:latin typeface="Arial"/>
              <a:ea typeface="Arial"/>
              <a:cs typeface="Arial"/>
              <a:sym typeface="Arial"/>
            </a:endParaRPr>
          </a:p>
        </p:txBody>
      </p:sp>
      <p:sp>
        <p:nvSpPr>
          <p:cNvPr id="361" name="Google Shape;361;p32"/>
          <p:cNvSpPr/>
          <p:nvPr/>
        </p:nvSpPr>
        <p:spPr>
          <a:xfrm>
            <a:off x="6229350" y="38290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Privacy</a:t>
            </a:r>
            <a:endParaRPr sz="1050" b="0" i="0" u="none" strike="noStrike" cap="none">
              <a:solidFill>
                <a:schemeClr val="lt1"/>
              </a:solidFill>
              <a:latin typeface="Arial"/>
              <a:ea typeface="Arial"/>
              <a:cs typeface="Arial"/>
              <a:sym typeface="Arial"/>
            </a:endParaRPr>
          </a:p>
        </p:txBody>
      </p:sp>
      <p:sp>
        <p:nvSpPr>
          <p:cNvPr id="362" name="Google Shape;362;p32"/>
          <p:cNvSpPr/>
          <p:nvPr/>
        </p:nvSpPr>
        <p:spPr>
          <a:xfrm>
            <a:off x="6229350" y="4286250"/>
            <a:ext cx="1600200" cy="351000"/>
          </a:xfrm>
          <a:prstGeom prst="rect">
            <a:avLst/>
          </a:prstGeom>
          <a:gradFill>
            <a:gsLst>
              <a:gs pos="0">
                <a:srgbClr val="2683CD"/>
              </a:gs>
              <a:gs pos="100000">
                <a:srgbClr val="91C5FF"/>
              </a:gs>
            </a:gsLst>
            <a:lin ang="16200000" scaled="0"/>
          </a:gradFill>
          <a:ln w="9525" cap="flat" cmpd="sng">
            <a:solidFill>
              <a:srgbClr val="347EB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50"/>
              <a:buFont typeface="Arial"/>
              <a:buNone/>
            </a:pPr>
            <a:r>
              <a:rPr lang="en-US" sz="1050" b="0" i="0" u="none" strike="noStrike" cap="none">
                <a:solidFill>
                  <a:schemeClr val="lt1"/>
                </a:solidFill>
                <a:latin typeface="Arial"/>
                <a:ea typeface="Arial"/>
                <a:cs typeface="Arial"/>
                <a:sym typeface="Arial"/>
              </a:rPr>
              <a:t>Safety</a:t>
            </a:r>
            <a:endParaRPr sz="1050" b="0" i="0" u="none" strike="noStrike" cap="none">
              <a:solidFill>
                <a:schemeClr val="lt1"/>
              </a:solidFill>
              <a:latin typeface="Arial"/>
              <a:ea typeface="Arial"/>
              <a:cs typeface="Arial"/>
              <a:sym typeface="Arial"/>
            </a:endParaRPr>
          </a:p>
        </p:txBody>
      </p:sp>
      <p:cxnSp>
        <p:nvCxnSpPr>
          <p:cNvPr id="363" name="Google Shape;363;p32"/>
          <p:cNvCxnSpPr/>
          <p:nvPr/>
        </p:nvCxnSpPr>
        <p:spPr>
          <a:xfrm flipH="1">
            <a:off x="2000250" y="1085850"/>
            <a:ext cx="1828800" cy="457200"/>
          </a:xfrm>
          <a:prstGeom prst="bentConnector2">
            <a:avLst/>
          </a:prstGeom>
          <a:noFill/>
          <a:ln w="9525" cap="flat" cmpd="sng">
            <a:solidFill>
              <a:srgbClr val="F2F2F2"/>
            </a:solidFill>
            <a:prstDash val="solid"/>
            <a:round/>
            <a:headEnd type="none" w="sm" len="sm"/>
            <a:tailEnd type="none" w="sm" len="sm"/>
          </a:ln>
        </p:spPr>
      </p:cxnSp>
      <p:cxnSp>
        <p:nvCxnSpPr>
          <p:cNvPr id="364" name="Google Shape;364;p32"/>
          <p:cNvCxnSpPr/>
          <p:nvPr/>
        </p:nvCxnSpPr>
        <p:spPr>
          <a:xfrm rot="-5400000" flipH="1">
            <a:off x="1887751" y="2227050"/>
            <a:ext cx="396600" cy="171600"/>
          </a:xfrm>
          <a:prstGeom prst="bentConnector2">
            <a:avLst/>
          </a:prstGeom>
          <a:noFill/>
          <a:ln w="9525" cap="flat" cmpd="sng">
            <a:solidFill>
              <a:srgbClr val="F2F2F2"/>
            </a:solidFill>
            <a:prstDash val="solid"/>
            <a:round/>
            <a:headEnd type="none" w="sm" len="sm"/>
            <a:tailEnd type="none" w="sm" len="sm"/>
          </a:ln>
        </p:spPr>
      </p:cxnSp>
      <p:cxnSp>
        <p:nvCxnSpPr>
          <p:cNvPr id="365" name="Google Shape;365;p32"/>
          <p:cNvCxnSpPr/>
          <p:nvPr/>
        </p:nvCxnSpPr>
        <p:spPr>
          <a:xfrm rot="-5400000" flipH="1">
            <a:off x="1659151" y="2455650"/>
            <a:ext cx="853800" cy="171600"/>
          </a:xfrm>
          <a:prstGeom prst="bentConnector2">
            <a:avLst/>
          </a:prstGeom>
          <a:noFill/>
          <a:ln w="9525" cap="flat" cmpd="sng">
            <a:solidFill>
              <a:srgbClr val="F2F2F2"/>
            </a:solidFill>
            <a:prstDash val="solid"/>
            <a:round/>
            <a:headEnd type="none" w="sm" len="sm"/>
            <a:tailEnd type="none" w="sm" len="sm"/>
          </a:ln>
        </p:spPr>
      </p:cxnSp>
      <p:cxnSp>
        <p:nvCxnSpPr>
          <p:cNvPr id="366" name="Google Shape;366;p32"/>
          <p:cNvCxnSpPr/>
          <p:nvPr/>
        </p:nvCxnSpPr>
        <p:spPr>
          <a:xfrm rot="-5400000" flipH="1">
            <a:off x="1430551" y="2684250"/>
            <a:ext cx="1311000" cy="171600"/>
          </a:xfrm>
          <a:prstGeom prst="bentConnector2">
            <a:avLst/>
          </a:prstGeom>
          <a:noFill/>
          <a:ln w="9525" cap="flat" cmpd="sng">
            <a:solidFill>
              <a:srgbClr val="F2F2F2"/>
            </a:solidFill>
            <a:prstDash val="solid"/>
            <a:round/>
            <a:headEnd type="none" w="sm" len="sm"/>
            <a:tailEnd type="none" w="sm" len="sm"/>
          </a:ln>
        </p:spPr>
      </p:cxnSp>
      <p:cxnSp>
        <p:nvCxnSpPr>
          <p:cNvPr id="367" name="Google Shape;367;p32"/>
          <p:cNvCxnSpPr/>
          <p:nvPr/>
        </p:nvCxnSpPr>
        <p:spPr>
          <a:xfrm rot="-5400000" flipH="1">
            <a:off x="1201951" y="2912850"/>
            <a:ext cx="1768200" cy="171600"/>
          </a:xfrm>
          <a:prstGeom prst="bentConnector2">
            <a:avLst/>
          </a:prstGeom>
          <a:noFill/>
          <a:ln w="9525" cap="flat" cmpd="sng">
            <a:solidFill>
              <a:srgbClr val="F2F2F2"/>
            </a:solidFill>
            <a:prstDash val="solid"/>
            <a:round/>
            <a:headEnd type="none" w="sm" len="sm"/>
            <a:tailEnd type="none" w="sm" len="sm"/>
          </a:ln>
        </p:spPr>
      </p:cxnSp>
      <p:cxnSp>
        <p:nvCxnSpPr>
          <p:cNvPr id="368" name="Google Shape;368;p32"/>
          <p:cNvCxnSpPr/>
          <p:nvPr/>
        </p:nvCxnSpPr>
        <p:spPr>
          <a:xfrm rot="-5400000" flipH="1">
            <a:off x="973351" y="3141450"/>
            <a:ext cx="2225400" cy="171600"/>
          </a:xfrm>
          <a:prstGeom prst="bentConnector2">
            <a:avLst/>
          </a:prstGeom>
          <a:noFill/>
          <a:ln w="9525" cap="flat" cmpd="sng">
            <a:solidFill>
              <a:srgbClr val="F2F2F2"/>
            </a:solidFill>
            <a:prstDash val="solid"/>
            <a:round/>
            <a:headEnd type="none" w="sm" len="sm"/>
            <a:tailEnd type="none" w="sm" len="sm"/>
          </a:ln>
        </p:spPr>
      </p:cxnSp>
      <p:cxnSp>
        <p:nvCxnSpPr>
          <p:cNvPr id="369" name="Google Shape;369;p32"/>
          <p:cNvCxnSpPr/>
          <p:nvPr/>
        </p:nvCxnSpPr>
        <p:spPr>
          <a:xfrm rot="-5400000" flipH="1">
            <a:off x="744751" y="3370049"/>
            <a:ext cx="2682600" cy="171600"/>
          </a:xfrm>
          <a:prstGeom prst="bentConnector2">
            <a:avLst/>
          </a:prstGeom>
          <a:noFill/>
          <a:ln w="9525" cap="flat" cmpd="sng">
            <a:solidFill>
              <a:srgbClr val="F2F2F2"/>
            </a:solidFill>
            <a:prstDash val="solid"/>
            <a:round/>
            <a:headEnd type="none" w="sm" len="sm"/>
            <a:tailEnd type="none" w="sm" len="sm"/>
          </a:ln>
        </p:spPr>
      </p:cxnSp>
      <p:cxnSp>
        <p:nvCxnSpPr>
          <p:cNvPr id="370" name="Google Shape;370;p32"/>
          <p:cNvCxnSpPr/>
          <p:nvPr/>
        </p:nvCxnSpPr>
        <p:spPr>
          <a:xfrm rot="-5400000" flipH="1">
            <a:off x="3916501" y="2255700"/>
            <a:ext cx="396600" cy="114300"/>
          </a:xfrm>
          <a:prstGeom prst="bentConnector2">
            <a:avLst/>
          </a:prstGeom>
          <a:noFill/>
          <a:ln w="9525" cap="flat" cmpd="sng">
            <a:solidFill>
              <a:srgbClr val="F2F2F2"/>
            </a:solidFill>
            <a:prstDash val="solid"/>
            <a:round/>
            <a:headEnd type="none" w="sm" len="sm"/>
            <a:tailEnd type="none" w="sm" len="sm"/>
          </a:ln>
        </p:spPr>
      </p:cxnSp>
      <p:cxnSp>
        <p:nvCxnSpPr>
          <p:cNvPr id="371" name="Google Shape;371;p32"/>
          <p:cNvCxnSpPr/>
          <p:nvPr/>
        </p:nvCxnSpPr>
        <p:spPr>
          <a:xfrm rot="-5400000" flipH="1">
            <a:off x="3687900" y="2484300"/>
            <a:ext cx="853800" cy="114300"/>
          </a:xfrm>
          <a:prstGeom prst="bentConnector2">
            <a:avLst/>
          </a:prstGeom>
          <a:noFill/>
          <a:ln w="9525" cap="flat" cmpd="sng">
            <a:solidFill>
              <a:srgbClr val="F2F2F2"/>
            </a:solidFill>
            <a:prstDash val="solid"/>
            <a:round/>
            <a:headEnd type="none" w="sm" len="sm"/>
            <a:tailEnd type="none" w="sm" len="sm"/>
          </a:ln>
        </p:spPr>
      </p:cxnSp>
      <p:cxnSp>
        <p:nvCxnSpPr>
          <p:cNvPr id="372" name="Google Shape;372;p32"/>
          <p:cNvCxnSpPr/>
          <p:nvPr/>
        </p:nvCxnSpPr>
        <p:spPr>
          <a:xfrm rot="-5400000" flipH="1">
            <a:off x="3459300" y="2712900"/>
            <a:ext cx="1311000" cy="114300"/>
          </a:xfrm>
          <a:prstGeom prst="bentConnector2">
            <a:avLst/>
          </a:prstGeom>
          <a:noFill/>
          <a:ln w="9525" cap="flat" cmpd="sng">
            <a:solidFill>
              <a:srgbClr val="F2F2F2"/>
            </a:solidFill>
            <a:prstDash val="solid"/>
            <a:round/>
            <a:headEnd type="none" w="sm" len="sm"/>
            <a:tailEnd type="none" w="sm" len="sm"/>
          </a:ln>
        </p:spPr>
      </p:cxnSp>
      <p:cxnSp>
        <p:nvCxnSpPr>
          <p:cNvPr id="373" name="Google Shape;373;p32"/>
          <p:cNvCxnSpPr/>
          <p:nvPr/>
        </p:nvCxnSpPr>
        <p:spPr>
          <a:xfrm flipH="1">
            <a:off x="4057650" y="1371600"/>
            <a:ext cx="571500" cy="171600"/>
          </a:xfrm>
          <a:prstGeom prst="bentConnector3">
            <a:avLst>
              <a:gd name="adj1" fmla="val 0"/>
            </a:avLst>
          </a:prstGeom>
          <a:noFill/>
          <a:ln w="9525" cap="flat" cmpd="sng">
            <a:solidFill>
              <a:srgbClr val="F2F2F2"/>
            </a:solidFill>
            <a:prstDash val="solid"/>
            <a:round/>
            <a:headEnd type="none" w="sm" len="sm"/>
            <a:tailEnd type="none" w="sm" len="sm"/>
          </a:ln>
        </p:spPr>
      </p:cxnSp>
      <p:cxnSp>
        <p:nvCxnSpPr>
          <p:cNvPr id="374" name="Google Shape;374;p32"/>
          <p:cNvCxnSpPr/>
          <p:nvPr/>
        </p:nvCxnSpPr>
        <p:spPr>
          <a:xfrm>
            <a:off x="5429250" y="1085850"/>
            <a:ext cx="628800" cy="457200"/>
          </a:xfrm>
          <a:prstGeom prst="bentConnector2">
            <a:avLst/>
          </a:prstGeom>
          <a:noFill/>
          <a:ln w="9525" cap="flat" cmpd="sng">
            <a:solidFill>
              <a:srgbClr val="347EB8"/>
            </a:solidFill>
            <a:prstDash val="solid"/>
            <a:round/>
            <a:headEnd type="none" w="sm" len="sm"/>
            <a:tailEnd type="none" w="sm" len="sm"/>
          </a:ln>
        </p:spPr>
      </p:cxnSp>
      <p:cxnSp>
        <p:nvCxnSpPr>
          <p:cNvPr id="375" name="Google Shape;375;p32"/>
          <p:cNvCxnSpPr/>
          <p:nvPr/>
        </p:nvCxnSpPr>
        <p:spPr>
          <a:xfrm rot="-5400000" flipH="1">
            <a:off x="5884800" y="2287651"/>
            <a:ext cx="517800" cy="171600"/>
          </a:xfrm>
          <a:prstGeom prst="bentConnector2">
            <a:avLst/>
          </a:prstGeom>
          <a:noFill/>
          <a:ln w="9525" cap="flat" cmpd="sng">
            <a:solidFill>
              <a:srgbClr val="347EB8"/>
            </a:solidFill>
            <a:prstDash val="solid"/>
            <a:round/>
            <a:headEnd type="none" w="sm" len="sm"/>
            <a:tailEnd type="none" w="sm" len="sm"/>
          </a:ln>
        </p:spPr>
      </p:cxnSp>
      <p:cxnSp>
        <p:nvCxnSpPr>
          <p:cNvPr id="376" name="Google Shape;376;p32"/>
          <p:cNvCxnSpPr/>
          <p:nvPr/>
        </p:nvCxnSpPr>
        <p:spPr>
          <a:xfrm rot="-5400000" flipH="1">
            <a:off x="5656200" y="2516251"/>
            <a:ext cx="975000" cy="171600"/>
          </a:xfrm>
          <a:prstGeom prst="bentConnector2">
            <a:avLst/>
          </a:prstGeom>
          <a:noFill/>
          <a:ln w="9525" cap="flat" cmpd="sng">
            <a:solidFill>
              <a:srgbClr val="347EB8"/>
            </a:solidFill>
            <a:prstDash val="solid"/>
            <a:round/>
            <a:headEnd type="none" w="sm" len="sm"/>
            <a:tailEnd type="none" w="sm" len="sm"/>
          </a:ln>
        </p:spPr>
      </p:cxnSp>
      <p:cxnSp>
        <p:nvCxnSpPr>
          <p:cNvPr id="377" name="Google Shape;377;p32"/>
          <p:cNvCxnSpPr/>
          <p:nvPr/>
        </p:nvCxnSpPr>
        <p:spPr>
          <a:xfrm rot="-5400000" flipH="1">
            <a:off x="5427600" y="2744851"/>
            <a:ext cx="1432200" cy="171600"/>
          </a:xfrm>
          <a:prstGeom prst="bentConnector2">
            <a:avLst/>
          </a:prstGeom>
          <a:noFill/>
          <a:ln w="9525" cap="flat" cmpd="sng">
            <a:solidFill>
              <a:srgbClr val="347EB8"/>
            </a:solidFill>
            <a:prstDash val="solid"/>
            <a:round/>
            <a:headEnd type="none" w="sm" len="sm"/>
            <a:tailEnd type="none" w="sm" len="sm"/>
          </a:ln>
        </p:spPr>
      </p:cxnSp>
      <p:cxnSp>
        <p:nvCxnSpPr>
          <p:cNvPr id="378" name="Google Shape;378;p32"/>
          <p:cNvCxnSpPr/>
          <p:nvPr/>
        </p:nvCxnSpPr>
        <p:spPr>
          <a:xfrm rot="-5400000" flipH="1">
            <a:off x="5199000" y="2973451"/>
            <a:ext cx="1889400" cy="171600"/>
          </a:xfrm>
          <a:prstGeom prst="bentConnector2">
            <a:avLst/>
          </a:prstGeom>
          <a:noFill/>
          <a:ln w="9525" cap="flat" cmpd="sng">
            <a:solidFill>
              <a:srgbClr val="347EB8"/>
            </a:solidFill>
            <a:prstDash val="solid"/>
            <a:round/>
            <a:headEnd type="none" w="sm" len="sm"/>
            <a:tailEnd type="none" w="sm" len="sm"/>
          </a:ln>
        </p:spPr>
      </p:cxnSp>
      <p:cxnSp>
        <p:nvCxnSpPr>
          <p:cNvPr id="379" name="Google Shape;379;p32"/>
          <p:cNvCxnSpPr/>
          <p:nvPr/>
        </p:nvCxnSpPr>
        <p:spPr>
          <a:xfrm rot="-5400000" flipH="1">
            <a:off x="4970400" y="3202051"/>
            <a:ext cx="2346600" cy="171600"/>
          </a:xfrm>
          <a:prstGeom prst="bentConnector2">
            <a:avLst/>
          </a:prstGeom>
          <a:noFill/>
          <a:ln w="9525" cap="flat" cmpd="sng">
            <a:solidFill>
              <a:srgbClr val="347EB8"/>
            </a:solidFill>
            <a:prstDash val="solid"/>
            <a:round/>
            <a:headEnd type="none" w="sm" len="sm"/>
            <a:tailEnd type="none" w="sm" len="sm"/>
          </a:ln>
        </p:spPr>
      </p:cxnSp>
      <p:pic>
        <p:nvPicPr>
          <p:cNvPr id="380" name="Google Shape;380;p32"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
        <p:nvSpPr>
          <p:cNvPr id="381" name="Google Shape;381;p32"/>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Non Functional Requirements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2000"/>
                                        <p:tgtEl>
                                          <p:spTgt spid="374"/>
                                        </p:tgtEl>
                                      </p:cBhvr>
                                    </p:animEffect>
                                  </p:childTnLst>
                                </p:cTn>
                              </p:par>
                              <p:par>
                                <p:cTn id="8" presetID="10" presetClass="entr" presetSubtype="0" fill="hold" nodeType="withEffect">
                                  <p:stCondLst>
                                    <p:cond delay="0"/>
                                  </p:stCondLst>
                                  <p:childTnLst>
                                    <p:set>
                                      <p:cBhvr>
                                        <p:cTn id="9" dur="1" fill="hold">
                                          <p:stCondLst>
                                            <p:cond delay="0"/>
                                          </p:stCondLst>
                                        </p:cTn>
                                        <p:tgtEl>
                                          <p:spTgt spid="348"/>
                                        </p:tgtEl>
                                        <p:attrNameLst>
                                          <p:attrName>style.visibility</p:attrName>
                                        </p:attrNameLst>
                                      </p:cBhvr>
                                      <p:to>
                                        <p:strVal val="visible"/>
                                      </p:to>
                                    </p:set>
                                    <p:animEffect transition="in" filter="fade">
                                      <p:cBhvr>
                                        <p:cTn id="10" dur="2000"/>
                                        <p:tgtEl>
                                          <p:spTgt spid="3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5"/>
                                        </p:tgtEl>
                                        <p:attrNameLst>
                                          <p:attrName>style.visibility</p:attrName>
                                        </p:attrNameLst>
                                      </p:cBhvr>
                                      <p:to>
                                        <p:strVal val="visible"/>
                                      </p:to>
                                    </p:set>
                                    <p:animEffect transition="in" filter="fade">
                                      <p:cBhvr>
                                        <p:cTn id="15" dur="2000"/>
                                        <p:tgtEl>
                                          <p:spTgt spid="375"/>
                                        </p:tgtEl>
                                      </p:cBhvr>
                                    </p:animEffect>
                                  </p:childTnLst>
                                </p:cTn>
                              </p:par>
                              <p:par>
                                <p:cTn id="16" presetID="10" presetClass="entr" presetSubtype="0" fill="hold" nodeType="withEffect">
                                  <p:stCondLst>
                                    <p:cond delay="0"/>
                                  </p:stCondLst>
                                  <p:childTnLst>
                                    <p:set>
                                      <p:cBhvr>
                                        <p:cTn id="17" dur="1" fill="hold">
                                          <p:stCondLst>
                                            <p:cond delay="0"/>
                                          </p:stCondLst>
                                        </p:cTn>
                                        <p:tgtEl>
                                          <p:spTgt spid="358"/>
                                        </p:tgtEl>
                                        <p:attrNameLst>
                                          <p:attrName>style.visibility</p:attrName>
                                        </p:attrNameLst>
                                      </p:cBhvr>
                                      <p:to>
                                        <p:strVal val="visible"/>
                                      </p:to>
                                    </p:set>
                                    <p:animEffect transition="in" filter="fade">
                                      <p:cBhvr>
                                        <p:cTn id="18" dur="2000"/>
                                        <p:tgtEl>
                                          <p:spTgt spid="3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76"/>
                                        </p:tgtEl>
                                        <p:attrNameLst>
                                          <p:attrName>style.visibility</p:attrName>
                                        </p:attrNameLst>
                                      </p:cBhvr>
                                      <p:to>
                                        <p:strVal val="visible"/>
                                      </p:to>
                                    </p:set>
                                    <p:animEffect transition="in" filter="fade">
                                      <p:cBhvr>
                                        <p:cTn id="23" dur="2000"/>
                                        <p:tgtEl>
                                          <p:spTgt spid="376"/>
                                        </p:tgtEl>
                                      </p:cBhvr>
                                    </p:animEffect>
                                  </p:childTnLst>
                                </p:cTn>
                              </p:par>
                              <p:par>
                                <p:cTn id="24" presetID="10" presetClass="entr" presetSubtype="0" fill="hold" nodeType="withEffect">
                                  <p:stCondLst>
                                    <p:cond delay="0"/>
                                  </p:stCondLst>
                                  <p:childTnLst>
                                    <p:set>
                                      <p:cBhvr>
                                        <p:cTn id="25" dur="1" fill="hold">
                                          <p:stCondLst>
                                            <p:cond delay="0"/>
                                          </p:stCondLst>
                                        </p:cTn>
                                        <p:tgtEl>
                                          <p:spTgt spid="359"/>
                                        </p:tgtEl>
                                        <p:attrNameLst>
                                          <p:attrName>style.visibility</p:attrName>
                                        </p:attrNameLst>
                                      </p:cBhvr>
                                      <p:to>
                                        <p:strVal val="visible"/>
                                      </p:to>
                                    </p:set>
                                    <p:animEffect transition="in" filter="fade">
                                      <p:cBhvr>
                                        <p:cTn id="26" dur="2000"/>
                                        <p:tgtEl>
                                          <p:spTgt spid="3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7"/>
                                        </p:tgtEl>
                                        <p:attrNameLst>
                                          <p:attrName>style.visibility</p:attrName>
                                        </p:attrNameLst>
                                      </p:cBhvr>
                                      <p:to>
                                        <p:strVal val="visible"/>
                                      </p:to>
                                    </p:set>
                                    <p:animEffect transition="in" filter="fade">
                                      <p:cBhvr>
                                        <p:cTn id="31" dur="2000"/>
                                        <p:tgtEl>
                                          <p:spTgt spid="377"/>
                                        </p:tgtEl>
                                      </p:cBhvr>
                                    </p:animEffect>
                                  </p:childTnLst>
                                </p:cTn>
                              </p:par>
                              <p:par>
                                <p:cTn id="32" presetID="10" presetClass="entr" presetSubtype="0" fill="hold" nodeType="withEffect">
                                  <p:stCondLst>
                                    <p:cond delay="0"/>
                                  </p:stCondLst>
                                  <p:childTnLst>
                                    <p:set>
                                      <p:cBhvr>
                                        <p:cTn id="33" dur="1" fill="hold">
                                          <p:stCondLst>
                                            <p:cond delay="0"/>
                                          </p:stCondLst>
                                        </p:cTn>
                                        <p:tgtEl>
                                          <p:spTgt spid="360"/>
                                        </p:tgtEl>
                                        <p:attrNameLst>
                                          <p:attrName>style.visibility</p:attrName>
                                        </p:attrNameLst>
                                      </p:cBhvr>
                                      <p:to>
                                        <p:strVal val="visible"/>
                                      </p:to>
                                    </p:set>
                                    <p:animEffect transition="in" filter="fade">
                                      <p:cBhvr>
                                        <p:cTn id="34" dur="2000"/>
                                        <p:tgtEl>
                                          <p:spTgt spid="36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8"/>
                                        </p:tgtEl>
                                        <p:attrNameLst>
                                          <p:attrName>style.visibility</p:attrName>
                                        </p:attrNameLst>
                                      </p:cBhvr>
                                      <p:to>
                                        <p:strVal val="visible"/>
                                      </p:to>
                                    </p:set>
                                    <p:animEffect transition="in" filter="fade">
                                      <p:cBhvr>
                                        <p:cTn id="39" dur="2000"/>
                                        <p:tgtEl>
                                          <p:spTgt spid="378"/>
                                        </p:tgtEl>
                                      </p:cBhvr>
                                    </p:animEffect>
                                  </p:childTnLst>
                                </p:cTn>
                              </p:par>
                              <p:par>
                                <p:cTn id="40" presetID="10" presetClass="entr" presetSubtype="0" fill="hold" nodeType="withEffect">
                                  <p:stCondLst>
                                    <p:cond delay="0"/>
                                  </p:stCondLst>
                                  <p:childTnLst>
                                    <p:set>
                                      <p:cBhvr>
                                        <p:cTn id="41" dur="1" fill="hold">
                                          <p:stCondLst>
                                            <p:cond delay="0"/>
                                          </p:stCondLst>
                                        </p:cTn>
                                        <p:tgtEl>
                                          <p:spTgt spid="361"/>
                                        </p:tgtEl>
                                        <p:attrNameLst>
                                          <p:attrName>style.visibility</p:attrName>
                                        </p:attrNameLst>
                                      </p:cBhvr>
                                      <p:to>
                                        <p:strVal val="visible"/>
                                      </p:to>
                                    </p:set>
                                    <p:animEffect transition="in" filter="fade">
                                      <p:cBhvr>
                                        <p:cTn id="42" dur="2000"/>
                                        <p:tgtEl>
                                          <p:spTgt spid="36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9"/>
                                        </p:tgtEl>
                                        <p:attrNameLst>
                                          <p:attrName>style.visibility</p:attrName>
                                        </p:attrNameLst>
                                      </p:cBhvr>
                                      <p:to>
                                        <p:strVal val="visible"/>
                                      </p:to>
                                    </p:set>
                                    <p:animEffect transition="in" filter="fade">
                                      <p:cBhvr>
                                        <p:cTn id="47" dur="2000"/>
                                        <p:tgtEl>
                                          <p:spTgt spid="379"/>
                                        </p:tgtEl>
                                      </p:cBhvr>
                                    </p:animEffect>
                                  </p:childTnLst>
                                </p:cTn>
                              </p:par>
                              <p:par>
                                <p:cTn id="48" presetID="10" presetClass="entr" presetSubtype="0" fill="hold" nodeType="withEffect">
                                  <p:stCondLst>
                                    <p:cond delay="0"/>
                                  </p:stCondLst>
                                  <p:childTnLst>
                                    <p:set>
                                      <p:cBhvr>
                                        <p:cTn id="49" dur="1" fill="hold">
                                          <p:stCondLst>
                                            <p:cond delay="0"/>
                                          </p:stCondLst>
                                        </p:cTn>
                                        <p:tgtEl>
                                          <p:spTgt spid="362"/>
                                        </p:tgtEl>
                                        <p:attrNameLst>
                                          <p:attrName>style.visibility</p:attrName>
                                        </p:attrNameLst>
                                      </p:cBhvr>
                                      <p:to>
                                        <p:strVal val="visible"/>
                                      </p:to>
                                    </p:set>
                                    <p:animEffect transition="in" filter="fade">
                                      <p:cBhvr>
                                        <p:cTn id="50" dur="20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ctrTitle"/>
          </p:nvPr>
        </p:nvSpPr>
        <p:spPr>
          <a:xfrm>
            <a:off x="2022225" y="1693523"/>
            <a:ext cx="4623740" cy="1159799"/>
          </a:xfrm>
          <a:prstGeom prst="rect">
            <a:avLst/>
          </a:prstGeom>
          <a:solidFill>
            <a:schemeClr val="lt1"/>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000"/>
              <a:buNone/>
            </a:pPr>
            <a:r>
              <a:rPr lang="en-US"/>
              <a:t>User Requirements vs. System Requirements</a:t>
            </a:r>
            <a:endParaRPr/>
          </a:p>
        </p:txBody>
      </p:sp>
      <p:sp>
        <p:nvSpPr>
          <p:cNvPr id="79" name="Google Shape;79;p5"/>
          <p:cNvSpPr txBox="1">
            <a:spLocks noGrp="1"/>
          </p:cNvSpPr>
          <p:nvPr>
            <p:ph type="subTitle" idx="1"/>
          </p:nvPr>
        </p:nvSpPr>
        <p:spPr>
          <a:xfrm>
            <a:off x="2022300" y="2815923"/>
            <a:ext cx="5591400" cy="7847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400"/>
              <a:buNone/>
            </a:pPr>
            <a:endParaRPr/>
          </a:p>
        </p:txBody>
      </p:sp>
      <p:pic>
        <p:nvPicPr>
          <p:cNvPr id="80" name="Google Shape;80;p5" descr="https://ittrader.com/packages/ittrader/ittrader/images/about/icon_requirement.png"/>
          <p:cNvPicPr preferRelativeResize="0"/>
          <p:nvPr/>
        </p:nvPicPr>
        <p:blipFill rotWithShape="1">
          <a:blip r:embed="rId3">
            <a:alphaModFix/>
          </a:blip>
          <a:srcRect/>
          <a:stretch/>
        </p:blipFill>
        <p:spPr>
          <a:xfrm>
            <a:off x="725419" y="1623391"/>
            <a:ext cx="1103518" cy="1121609"/>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Non Functional Requirements</a:t>
            </a:r>
            <a:endParaRPr/>
          </a:p>
        </p:txBody>
      </p:sp>
      <p:sp>
        <p:nvSpPr>
          <p:cNvPr id="388" name="Google Shape;388;p33"/>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357188" lvl="0" indent="-357188" algn="l" rtl="0">
              <a:lnSpc>
                <a:spcPct val="90000"/>
              </a:lnSpc>
              <a:spcBef>
                <a:spcPts val="0"/>
              </a:spcBef>
              <a:spcAft>
                <a:spcPts val="0"/>
              </a:spcAft>
              <a:buSzPts val="1400"/>
              <a:buChar char="◉"/>
            </a:pPr>
            <a:r>
              <a:rPr lang="en-US" sz="2000" b="1">
                <a:solidFill>
                  <a:srgbClr val="FF3300"/>
                </a:solidFill>
              </a:rPr>
              <a:t>Product Requirements</a:t>
            </a:r>
            <a:endParaRPr/>
          </a:p>
          <a:p>
            <a:pPr marL="0" lvl="1" indent="0" algn="l" rtl="0">
              <a:lnSpc>
                <a:spcPct val="90000"/>
              </a:lnSpc>
              <a:spcBef>
                <a:spcPts val="480"/>
              </a:spcBef>
              <a:spcAft>
                <a:spcPts val="0"/>
              </a:spcAft>
              <a:buSzPts val="2000"/>
              <a:buNone/>
            </a:pPr>
            <a:r>
              <a:rPr lang="en-US" b="1"/>
              <a:t>These are requirements which result from the need for the delivered product to behave in a particular way.</a:t>
            </a:r>
            <a:endParaRPr/>
          </a:p>
          <a:p>
            <a:pPr marL="0" lvl="1" indent="0" algn="l" rtl="0">
              <a:lnSpc>
                <a:spcPct val="90000"/>
              </a:lnSpc>
              <a:spcBef>
                <a:spcPts val="480"/>
              </a:spcBef>
              <a:spcAft>
                <a:spcPts val="0"/>
              </a:spcAft>
              <a:buSzPts val="1400"/>
              <a:buNone/>
            </a:pPr>
            <a:endParaRPr sz="1400" b="1"/>
          </a:p>
          <a:p>
            <a:pPr marL="357188" lvl="0" indent="-357188" algn="l" rtl="0">
              <a:lnSpc>
                <a:spcPct val="90000"/>
              </a:lnSpc>
              <a:spcBef>
                <a:spcPts val="600"/>
              </a:spcBef>
              <a:spcAft>
                <a:spcPts val="0"/>
              </a:spcAft>
              <a:buSzPts val="1400"/>
              <a:buChar char="◉"/>
            </a:pPr>
            <a:r>
              <a:rPr lang="en-US" sz="2000" b="1">
                <a:solidFill>
                  <a:srgbClr val="FF3300"/>
                </a:solidFill>
              </a:rPr>
              <a:t>Organisational Requirements</a:t>
            </a:r>
            <a:endParaRPr/>
          </a:p>
          <a:p>
            <a:pPr marL="0" lvl="1" indent="0" algn="l" rtl="0">
              <a:lnSpc>
                <a:spcPct val="90000"/>
              </a:lnSpc>
              <a:spcBef>
                <a:spcPts val="480"/>
              </a:spcBef>
              <a:spcAft>
                <a:spcPts val="0"/>
              </a:spcAft>
              <a:buSzPts val="2000"/>
              <a:buNone/>
            </a:pPr>
            <a:r>
              <a:rPr lang="en-US" b="1"/>
              <a:t>These are requirements which are a consequence of organisational </a:t>
            </a:r>
            <a:r>
              <a:rPr lang="en-US" b="1" i="1"/>
              <a:t>policies</a:t>
            </a:r>
            <a:r>
              <a:rPr lang="en-US" b="1"/>
              <a:t> and </a:t>
            </a:r>
            <a:r>
              <a:rPr lang="en-US" b="1" i="1"/>
              <a:t>procedures</a:t>
            </a:r>
            <a:r>
              <a:rPr lang="en-US" b="1"/>
              <a:t>.</a:t>
            </a:r>
            <a:endParaRPr/>
          </a:p>
          <a:p>
            <a:pPr marL="0" lvl="1" indent="0" algn="l" rtl="0">
              <a:lnSpc>
                <a:spcPct val="90000"/>
              </a:lnSpc>
              <a:spcBef>
                <a:spcPts val="480"/>
              </a:spcBef>
              <a:spcAft>
                <a:spcPts val="0"/>
              </a:spcAft>
              <a:buSzPts val="1400"/>
              <a:buNone/>
            </a:pPr>
            <a:endParaRPr sz="1400" b="1"/>
          </a:p>
          <a:p>
            <a:pPr marL="357188" lvl="0" indent="-357188" algn="l" rtl="0">
              <a:lnSpc>
                <a:spcPct val="90000"/>
              </a:lnSpc>
              <a:spcBef>
                <a:spcPts val="600"/>
              </a:spcBef>
              <a:spcAft>
                <a:spcPts val="0"/>
              </a:spcAft>
              <a:buSzPts val="1400"/>
              <a:buChar char="◉"/>
            </a:pPr>
            <a:r>
              <a:rPr lang="en-US" sz="2000" b="1">
                <a:solidFill>
                  <a:srgbClr val="FF3300"/>
                </a:solidFill>
              </a:rPr>
              <a:t>External Requirements</a:t>
            </a:r>
            <a:endParaRPr/>
          </a:p>
          <a:p>
            <a:pPr marL="0" lvl="1" indent="0" algn="l" rtl="0">
              <a:lnSpc>
                <a:spcPct val="90000"/>
              </a:lnSpc>
              <a:spcBef>
                <a:spcPts val="480"/>
              </a:spcBef>
              <a:spcAft>
                <a:spcPts val="0"/>
              </a:spcAft>
              <a:buSzPts val="2000"/>
              <a:buNone/>
            </a:pPr>
            <a:r>
              <a:rPr lang="en-US" b="1"/>
              <a:t>This broad heading covers all requirements which arise from factors external to the system and its development process.</a:t>
            </a:r>
            <a:endParaRPr sz="1800"/>
          </a:p>
        </p:txBody>
      </p:sp>
      <p:sp>
        <p:nvSpPr>
          <p:cNvPr id="389" name="Google Shape;389;p33"/>
          <p:cNvSpPr txBox="1">
            <a:spLocks noGrp="1"/>
          </p:cNvSpPr>
          <p:nvPr>
            <p:ph type="sldNum" idx="12"/>
          </p:nvPr>
        </p:nvSpPr>
        <p:spPr>
          <a:xfrm>
            <a:off x="8572500" y="4767263"/>
            <a:ext cx="5715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pic>
        <p:nvPicPr>
          <p:cNvPr id="390" name="Google Shape;390;p33"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Non Functional Requirements</a:t>
            </a:r>
            <a:endParaRPr/>
          </a:p>
        </p:txBody>
      </p:sp>
      <p:sp>
        <p:nvSpPr>
          <p:cNvPr id="397" name="Google Shape;397;p34"/>
          <p:cNvSpPr txBox="1">
            <a:spLocks noGrp="1"/>
          </p:cNvSpPr>
          <p:nvPr>
            <p:ph type="body" idx="1"/>
          </p:nvPr>
        </p:nvSpPr>
        <p:spPr>
          <a:xfrm>
            <a:off x="817475" y="937404"/>
            <a:ext cx="7373475" cy="455967"/>
          </a:xfrm>
          <a:prstGeom prst="rect">
            <a:avLst/>
          </a:prstGeom>
          <a:noFill/>
          <a:ln>
            <a:noFill/>
          </a:ln>
        </p:spPr>
        <p:txBody>
          <a:bodyPr spcFirstLastPara="1" wrap="square" lIns="91425" tIns="91425" rIns="91425" bIns="91425" anchor="t" anchorCtr="0">
            <a:noAutofit/>
          </a:bodyPr>
          <a:lstStyle/>
          <a:p>
            <a:pPr marL="357188" lvl="0" indent="-357188" algn="l" rtl="0">
              <a:lnSpc>
                <a:spcPct val="90000"/>
              </a:lnSpc>
              <a:spcBef>
                <a:spcPts val="0"/>
              </a:spcBef>
              <a:spcAft>
                <a:spcPts val="0"/>
              </a:spcAft>
              <a:buSzPts val="1400"/>
              <a:buChar char="◉"/>
            </a:pPr>
            <a:r>
              <a:rPr lang="en-US" sz="2000" b="1">
                <a:solidFill>
                  <a:schemeClr val="dk1"/>
                </a:solidFill>
              </a:rPr>
              <a:t>Example</a:t>
            </a:r>
            <a:endParaRPr sz="1800">
              <a:solidFill>
                <a:schemeClr val="dk1"/>
              </a:solidFill>
            </a:endParaRPr>
          </a:p>
        </p:txBody>
      </p:sp>
      <p:sp>
        <p:nvSpPr>
          <p:cNvPr id="398" name="Google Shape;398;p34"/>
          <p:cNvSpPr txBox="1">
            <a:spLocks noGrp="1"/>
          </p:cNvSpPr>
          <p:nvPr>
            <p:ph type="sldNum" idx="12"/>
          </p:nvPr>
        </p:nvSpPr>
        <p:spPr>
          <a:xfrm>
            <a:off x="8572500" y="4767263"/>
            <a:ext cx="5715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pic>
        <p:nvPicPr>
          <p:cNvPr id="399" name="Google Shape;399;p34"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
        <p:nvSpPr>
          <p:cNvPr id="400" name="Google Shape;400;p34"/>
          <p:cNvSpPr/>
          <p:nvPr/>
        </p:nvSpPr>
        <p:spPr>
          <a:xfrm>
            <a:off x="360784" y="1525555"/>
            <a:ext cx="8441094" cy="1565988"/>
          </a:xfrm>
          <a:prstGeom prst="foldedCorner">
            <a:avLst>
              <a:gd name="adj" fmla="val 16667"/>
            </a:avLst>
          </a:prstGeom>
          <a:solidFill>
            <a:schemeClr val="lt1"/>
          </a:soli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C00000"/>
              </a:buClr>
              <a:buSzPts val="2400"/>
              <a:buFont typeface="Noto Sans Symbols"/>
              <a:buNone/>
            </a:pPr>
            <a:r>
              <a:rPr lang="en-US" sz="2400" b="1" i="0" u="none" strike="noStrike" cap="none">
                <a:solidFill>
                  <a:srgbClr val="C00000"/>
                </a:solidFill>
                <a:latin typeface="Arial"/>
                <a:ea typeface="Arial"/>
                <a:cs typeface="Arial"/>
                <a:sym typeface="Arial"/>
              </a:rPr>
              <a:t>Product requirement</a:t>
            </a:r>
            <a:endParaRPr/>
          </a:p>
          <a:p>
            <a:pPr marL="0" marR="0" lvl="0" indent="0" algn="just" rtl="0">
              <a:lnSpc>
                <a:spcPct val="100000"/>
              </a:lnSpc>
              <a:spcBef>
                <a:spcPts val="0"/>
              </a:spcBef>
              <a:spcAft>
                <a:spcPts val="0"/>
              </a:spcAft>
              <a:buClr>
                <a:schemeClr val="dk1"/>
              </a:buClr>
              <a:buSzPts val="2000"/>
              <a:buFont typeface="Noto Sans Symbols"/>
              <a:buNone/>
            </a:pPr>
            <a:endParaRPr sz="2000" b="1" i="1" u="none" strike="noStrike" cap="none">
              <a:solidFill>
                <a:srgbClr val="C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None/>
            </a:pPr>
            <a:r>
              <a:rPr lang="en-US" sz="2000" b="0" i="1" u="none" strike="noStrike" cap="none">
                <a:solidFill>
                  <a:schemeClr val="dk1"/>
                </a:solidFill>
                <a:latin typeface="Arial"/>
                <a:ea typeface="Arial"/>
                <a:cs typeface="Arial"/>
                <a:sym typeface="Arial"/>
              </a:rPr>
              <a:t>8.1 The </a:t>
            </a:r>
            <a:r>
              <a:rPr lang="en-US" sz="2000" b="1" i="1" u="none" strike="noStrike" cap="none">
                <a:solidFill>
                  <a:srgbClr val="C00000"/>
                </a:solidFill>
                <a:latin typeface="Arial"/>
                <a:ea typeface="Arial"/>
                <a:cs typeface="Arial"/>
                <a:sym typeface="Arial"/>
              </a:rPr>
              <a:t>user interface </a:t>
            </a:r>
            <a:r>
              <a:rPr lang="en-US" sz="2000" b="0" i="1" u="none" strike="noStrike" cap="none">
                <a:solidFill>
                  <a:schemeClr val="dk1"/>
                </a:solidFill>
                <a:latin typeface="Arial"/>
                <a:ea typeface="Arial"/>
                <a:cs typeface="Arial"/>
                <a:sym typeface="Arial"/>
              </a:rPr>
              <a:t>for LIBSYS shall be implemented as simple </a:t>
            </a:r>
            <a:r>
              <a:rPr lang="en-US" sz="2000" b="1" i="1" u="none" strike="noStrike" cap="none">
                <a:solidFill>
                  <a:schemeClr val="dk1"/>
                </a:solidFill>
                <a:latin typeface="Arial"/>
                <a:ea typeface="Arial"/>
                <a:cs typeface="Arial"/>
                <a:sym typeface="Arial"/>
              </a:rPr>
              <a:t>HTML</a:t>
            </a:r>
            <a:r>
              <a:rPr lang="en-US" sz="2000" b="0" i="1" u="none" strike="noStrike" cap="none">
                <a:solidFill>
                  <a:schemeClr val="dk1"/>
                </a:solidFill>
                <a:latin typeface="Arial"/>
                <a:ea typeface="Arial"/>
                <a:cs typeface="Arial"/>
                <a:sym typeface="Arial"/>
              </a:rPr>
              <a:t> without frames or Java applets.</a:t>
            </a:r>
            <a:endParaRPr sz="2000" b="0" i="0" u="none" strike="noStrike" cap="none">
              <a:solidFill>
                <a:schemeClr val="dk1"/>
              </a:solidFill>
              <a:latin typeface="Arial"/>
              <a:ea typeface="Arial"/>
              <a:cs typeface="Arial"/>
              <a:sym typeface="Arial"/>
            </a:endParaRPr>
          </a:p>
        </p:txBody>
      </p:sp>
      <p:sp>
        <p:nvSpPr>
          <p:cNvPr id="401" name="Google Shape;401;p34"/>
          <p:cNvSpPr/>
          <p:nvPr/>
        </p:nvSpPr>
        <p:spPr>
          <a:xfrm>
            <a:off x="360784" y="3178630"/>
            <a:ext cx="8441094" cy="1725952"/>
          </a:xfrm>
          <a:prstGeom prst="foldedCorner">
            <a:avLst>
              <a:gd name="adj" fmla="val 16667"/>
            </a:avLst>
          </a:prstGeom>
          <a:solidFill>
            <a:schemeClr val="lt1"/>
          </a:soli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just" rtl="0">
              <a:lnSpc>
                <a:spcPct val="80000"/>
              </a:lnSpc>
              <a:spcBef>
                <a:spcPts val="0"/>
              </a:spcBef>
              <a:spcAft>
                <a:spcPts val="0"/>
              </a:spcAft>
              <a:buClr>
                <a:srgbClr val="C00000"/>
              </a:buClr>
              <a:buSzPts val="2400"/>
              <a:buFont typeface="Noto Sans Symbols"/>
              <a:buNone/>
            </a:pPr>
            <a:r>
              <a:rPr lang="en-US" sz="2400" b="1" i="0" u="none" strike="noStrike" cap="none">
                <a:solidFill>
                  <a:srgbClr val="C00000"/>
                </a:solidFill>
                <a:latin typeface="Arial"/>
                <a:ea typeface="Arial"/>
                <a:cs typeface="Arial"/>
                <a:sym typeface="Arial"/>
              </a:rPr>
              <a:t>Organizational requirement</a:t>
            </a:r>
            <a:endParaRPr/>
          </a:p>
          <a:p>
            <a:pPr marL="0" marR="0" lvl="0" indent="0" algn="just" rtl="0">
              <a:lnSpc>
                <a:spcPct val="80000"/>
              </a:lnSpc>
              <a:spcBef>
                <a:spcPts val="0"/>
              </a:spcBef>
              <a:spcAft>
                <a:spcPts val="0"/>
              </a:spcAft>
              <a:buClr>
                <a:schemeClr val="dk1"/>
              </a:buClr>
              <a:buSzPts val="2000"/>
              <a:buFont typeface="Noto Sans Symbols"/>
              <a:buNone/>
            </a:pPr>
            <a:endParaRPr sz="2000" b="1" i="1" u="none" strike="noStrike" cap="none">
              <a:solidFill>
                <a:srgbClr val="C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Noto Sans Symbols"/>
              <a:buNone/>
            </a:pPr>
            <a:r>
              <a:rPr lang="en-US" sz="2000" b="0" i="1" u="none" strike="noStrike" cap="none">
                <a:solidFill>
                  <a:schemeClr val="dk1"/>
                </a:solidFill>
                <a:latin typeface="Arial"/>
                <a:ea typeface="Arial"/>
                <a:cs typeface="Arial"/>
                <a:sym typeface="Arial"/>
              </a:rPr>
              <a:t>9.3.2 The system development process and deliverable documents shall </a:t>
            </a:r>
            <a:r>
              <a:rPr lang="en-US" sz="2000" b="1" i="1" u="none" strike="noStrike" cap="none">
                <a:solidFill>
                  <a:schemeClr val="dk1"/>
                </a:solidFill>
                <a:latin typeface="Arial"/>
                <a:ea typeface="Arial"/>
                <a:cs typeface="Arial"/>
                <a:sym typeface="Arial"/>
              </a:rPr>
              <a:t>conform</a:t>
            </a:r>
            <a:r>
              <a:rPr lang="en-US" sz="2000" b="0" i="1" u="none" strike="noStrike" cap="none">
                <a:solidFill>
                  <a:schemeClr val="dk1"/>
                </a:solidFill>
                <a:latin typeface="Arial"/>
                <a:ea typeface="Arial"/>
                <a:cs typeface="Arial"/>
                <a:sym typeface="Arial"/>
              </a:rPr>
              <a:t> to the process and deliverables defined in </a:t>
            </a:r>
            <a:r>
              <a:rPr lang="en-US" sz="2000" b="0" i="1" u="none" strike="noStrike" cap="none">
                <a:solidFill>
                  <a:srgbClr val="C00000"/>
                </a:solidFill>
                <a:latin typeface="Arial"/>
                <a:ea typeface="Arial"/>
                <a:cs typeface="Arial"/>
                <a:sym typeface="Arial"/>
              </a:rPr>
              <a:t>XYZ-ST95</a:t>
            </a:r>
            <a:r>
              <a:rPr lang="en-US" sz="2000" b="0" i="1" u="none" strike="noStrike" cap="none">
                <a:solidFill>
                  <a:schemeClr val="dk1"/>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Non Functional Requirements</a:t>
            </a:r>
            <a:endParaRPr/>
          </a:p>
        </p:txBody>
      </p:sp>
      <p:sp>
        <p:nvSpPr>
          <p:cNvPr id="408" name="Google Shape;408;p35"/>
          <p:cNvSpPr txBox="1">
            <a:spLocks noGrp="1"/>
          </p:cNvSpPr>
          <p:nvPr>
            <p:ph type="body" idx="1"/>
          </p:nvPr>
        </p:nvSpPr>
        <p:spPr>
          <a:xfrm>
            <a:off x="817475" y="937404"/>
            <a:ext cx="7373475" cy="455967"/>
          </a:xfrm>
          <a:prstGeom prst="rect">
            <a:avLst/>
          </a:prstGeom>
          <a:noFill/>
          <a:ln>
            <a:noFill/>
          </a:ln>
        </p:spPr>
        <p:txBody>
          <a:bodyPr spcFirstLastPara="1" wrap="square" lIns="91425" tIns="91425" rIns="91425" bIns="91425" anchor="t" anchorCtr="0">
            <a:noAutofit/>
          </a:bodyPr>
          <a:lstStyle/>
          <a:p>
            <a:pPr marL="357188" lvl="0" indent="-357188" algn="l" rtl="0">
              <a:lnSpc>
                <a:spcPct val="90000"/>
              </a:lnSpc>
              <a:spcBef>
                <a:spcPts val="0"/>
              </a:spcBef>
              <a:spcAft>
                <a:spcPts val="0"/>
              </a:spcAft>
              <a:buSzPts val="1400"/>
              <a:buChar char="◉"/>
            </a:pPr>
            <a:r>
              <a:rPr lang="en-US" sz="2000" b="1">
                <a:solidFill>
                  <a:schemeClr val="dk1"/>
                </a:solidFill>
              </a:rPr>
              <a:t>Example</a:t>
            </a:r>
            <a:endParaRPr sz="1800">
              <a:solidFill>
                <a:schemeClr val="dk1"/>
              </a:solidFill>
            </a:endParaRPr>
          </a:p>
        </p:txBody>
      </p:sp>
      <p:sp>
        <p:nvSpPr>
          <p:cNvPr id="409" name="Google Shape;409;p35"/>
          <p:cNvSpPr txBox="1">
            <a:spLocks noGrp="1"/>
          </p:cNvSpPr>
          <p:nvPr>
            <p:ph type="sldNum" idx="12"/>
          </p:nvPr>
        </p:nvSpPr>
        <p:spPr>
          <a:xfrm>
            <a:off x="8572500" y="4767263"/>
            <a:ext cx="5715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pic>
        <p:nvPicPr>
          <p:cNvPr id="410" name="Google Shape;410;p35"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
        <p:nvSpPr>
          <p:cNvPr id="411" name="Google Shape;411;p35"/>
          <p:cNvSpPr/>
          <p:nvPr/>
        </p:nvSpPr>
        <p:spPr>
          <a:xfrm>
            <a:off x="360784" y="1525554"/>
            <a:ext cx="8441094" cy="2063621"/>
          </a:xfrm>
          <a:prstGeom prst="foldedCorner">
            <a:avLst>
              <a:gd name="adj" fmla="val 16667"/>
            </a:avLst>
          </a:prstGeom>
          <a:solidFill>
            <a:schemeClr val="lt1"/>
          </a:soli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just" rtl="0">
              <a:lnSpc>
                <a:spcPct val="80000"/>
              </a:lnSpc>
              <a:spcBef>
                <a:spcPts val="0"/>
              </a:spcBef>
              <a:spcAft>
                <a:spcPts val="0"/>
              </a:spcAft>
              <a:buClr>
                <a:srgbClr val="C00000"/>
              </a:buClr>
              <a:buSzPts val="2400"/>
              <a:buFont typeface="Arial"/>
              <a:buNone/>
            </a:pPr>
            <a:r>
              <a:rPr lang="en-US" sz="2400" b="1" i="0" u="none" strike="noStrike" cap="none">
                <a:solidFill>
                  <a:srgbClr val="C00000"/>
                </a:solidFill>
                <a:latin typeface="Arial"/>
                <a:ea typeface="Arial"/>
                <a:cs typeface="Arial"/>
                <a:sym typeface="Arial"/>
              </a:rPr>
              <a:t>External requirement</a:t>
            </a:r>
            <a:endParaRPr/>
          </a:p>
          <a:p>
            <a:pPr marL="0" marR="0" lvl="0" indent="0" algn="just" rtl="0">
              <a:lnSpc>
                <a:spcPct val="80000"/>
              </a:lnSpc>
              <a:spcBef>
                <a:spcPts val="0"/>
              </a:spcBef>
              <a:spcAft>
                <a:spcPts val="0"/>
              </a:spcAft>
              <a:buClr>
                <a:schemeClr val="dk1"/>
              </a:buClr>
              <a:buSzPts val="2000"/>
              <a:buFont typeface="Arial"/>
              <a:buNone/>
            </a:pPr>
            <a:endParaRPr sz="2000" b="0" i="1"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10.6 The system </a:t>
            </a:r>
            <a:r>
              <a:rPr lang="en-US" sz="2000" b="1" i="1" u="none" strike="noStrike" cap="none">
                <a:solidFill>
                  <a:srgbClr val="C00000"/>
                </a:solidFill>
                <a:latin typeface="Arial"/>
                <a:ea typeface="Arial"/>
                <a:cs typeface="Arial"/>
                <a:sym typeface="Arial"/>
              </a:rPr>
              <a:t>shall not disclose any personal information</a:t>
            </a:r>
            <a:r>
              <a:rPr lang="en-US" sz="2000" b="0" i="1" u="none" strike="noStrike" cap="none">
                <a:solidFill>
                  <a:srgbClr val="C00000"/>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about system users apart from their name and library reference number to library staff who use the system.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6"/>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Exercise – Past Year Question</a:t>
            </a:r>
            <a:endParaRPr/>
          </a:p>
        </p:txBody>
      </p:sp>
      <p:sp>
        <p:nvSpPr>
          <p:cNvPr id="418" name="Google Shape;418;p36"/>
          <p:cNvSpPr txBox="1">
            <a:spLocks noGrp="1"/>
          </p:cNvSpPr>
          <p:nvPr>
            <p:ph type="body" idx="1"/>
          </p:nvPr>
        </p:nvSpPr>
        <p:spPr>
          <a:xfrm>
            <a:off x="817475" y="937404"/>
            <a:ext cx="7373475" cy="3889633"/>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r>
              <a:rPr lang="en-US" sz="2000">
                <a:latin typeface="Overlock"/>
                <a:ea typeface="Overlock"/>
                <a:cs typeface="Overlock"/>
                <a:sym typeface="Overlock"/>
              </a:rPr>
              <a:t>Q1: Prepare the user requirement and system requirement for the Online Purchase Concert Ticket function for an online system which allows online users to check seat availability, concert details, purchase tickets etc.</a:t>
            </a:r>
            <a:endParaRPr sz="2000">
              <a:latin typeface="Overlock"/>
              <a:ea typeface="Overlock"/>
              <a:cs typeface="Overlock"/>
              <a:sym typeface="Overlock"/>
            </a:endParaRPr>
          </a:p>
          <a:p>
            <a:pPr marL="0" lvl="0" indent="0" algn="l" rtl="0">
              <a:lnSpc>
                <a:spcPct val="90000"/>
              </a:lnSpc>
              <a:spcBef>
                <a:spcPts val="600"/>
              </a:spcBef>
              <a:spcAft>
                <a:spcPts val="0"/>
              </a:spcAft>
              <a:buSzPts val="1400"/>
              <a:buNone/>
            </a:pPr>
            <a:endParaRPr sz="2000">
              <a:solidFill>
                <a:schemeClr val="dk1"/>
              </a:solidFill>
              <a:latin typeface="Overlock"/>
              <a:ea typeface="Overlock"/>
              <a:cs typeface="Overlock"/>
              <a:sym typeface="Overlock"/>
            </a:endParaRPr>
          </a:p>
          <a:p>
            <a:pPr marL="0" lvl="0" indent="0" algn="l" rtl="0">
              <a:lnSpc>
                <a:spcPct val="90000"/>
              </a:lnSpc>
              <a:spcBef>
                <a:spcPts val="600"/>
              </a:spcBef>
              <a:spcAft>
                <a:spcPts val="0"/>
              </a:spcAft>
              <a:buSzPts val="1400"/>
              <a:buNone/>
            </a:pPr>
            <a:r>
              <a:rPr lang="en-US" sz="2000">
                <a:latin typeface="Overlock"/>
                <a:ea typeface="Overlock"/>
                <a:cs typeface="Overlock"/>
                <a:sym typeface="Overlock"/>
              </a:rPr>
              <a:t>Q2: Give 2 Functional and 2 Non-Functional Requirement for the above online system</a:t>
            </a:r>
            <a:endParaRPr sz="2000">
              <a:solidFill>
                <a:schemeClr val="dk1"/>
              </a:solidFill>
              <a:latin typeface="Overlock"/>
              <a:ea typeface="Overlock"/>
              <a:cs typeface="Overlock"/>
              <a:sym typeface="Overlock"/>
            </a:endParaRPr>
          </a:p>
        </p:txBody>
      </p:sp>
      <p:sp>
        <p:nvSpPr>
          <p:cNvPr id="419" name="Google Shape;419;p36"/>
          <p:cNvSpPr txBox="1">
            <a:spLocks noGrp="1"/>
          </p:cNvSpPr>
          <p:nvPr>
            <p:ph type="sldNum" idx="12"/>
          </p:nvPr>
        </p:nvSpPr>
        <p:spPr>
          <a:xfrm>
            <a:off x="8572500" y="4767263"/>
            <a:ext cx="5715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pic>
        <p:nvPicPr>
          <p:cNvPr id="420" name="Google Shape;420;p36" descr="http://www.viprethailand.com/images/VIPRE-details.png"/>
          <p:cNvPicPr preferRelativeResize="0"/>
          <p:nvPr/>
        </p:nvPicPr>
        <p:blipFill rotWithShape="1">
          <a:blip r:embed="rId3">
            <a:alphaModFix/>
          </a:blip>
          <a:srcRect/>
          <a:stretch/>
        </p:blipFill>
        <p:spPr>
          <a:xfrm>
            <a:off x="580820" y="89168"/>
            <a:ext cx="538988" cy="58768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8"/>
          <p:cNvSpPr txBox="1">
            <a:spLocks noGrp="1"/>
          </p:cNvSpPr>
          <p:nvPr>
            <p:ph type="subTitle" idx="1"/>
          </p:nvPr>
        </p:nvSpPr>
        <p:spPr>
          <a:xfrm>
            <a:off x="2022300" y="2815923"/>
            <a:ext cx="5591400" cy="7847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400"/>
              <a:buNone/>
            </a:pPr>
            <a:endParaRPr/>
          </a:p>
        </p:txBody>
      </p:sp>
      <p:sp>
        <p:nvSpPr>
          <p:cNvPr id="432" name="Google Shape;432;p38"/>
          <p:cNvSpPr txBox="1">
            <a:spLocks noGrp="1"/>
          </p:cNvSpPr>
          <p:nvPr>
            <p:ph type="ctrTitle"/>
          </p:nvPr>
        </p:nvSpPr>
        <p:spPr>
          <a:xfrm>
            <a:off x="2022225" y="1693523"/>
            <a:ext cx="6288240" cy="1159799"/>
          </a:xfrm>
          <a:prstGeom prst="rect">
            <a:avLst/>
          </a:prstGeom>
          <a:solidFill>
            <a:schemeClr val="lt1"/>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000"/>
              <a:buNone/>
            </a:pPr>
            <a:r>
              <a:rPr lang="en-US"/>
              <a:t>Problems with Natural Language</a:t>
            </a:r>
            <a:endParaRPr/>
          </a:p>
        </p:txBody>
      </p:sp>
      <p:pic>
        <p:nvPicPr>
          <p:cNvPr id="433" name="Google Shape;433;p38" descr="http://www.channeltraderpro.com/img/question.png"/>
          <p:cNvPicPr preferRelativeResize="0"/>
          <p:nvPr/>
        </p:nvPicPr>
        <p:blipFill rotWithShape="1">
          <a:blip r:embed="rId3">
            <a:alphaModFix/>
          </a:blip>
          <a:srcRect/>
          <a:stretch/>
        </p:blipFill>
        <p:spPr>
          <a:xfrm>
            <a:off x="802497" y="2104563"/>
            <a:ext cx="711360" cy="7113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Natural Language Problems</a:t>
            </a:r>
            <a:endParaRPr/>
          </a:p>
        </p:txBody>
      </p:sp>
      <p:pic>
        <p:nvPicPr>
          <p:cNvPr id="439" name="Google Shape;439;p39" descr="http://us.123rf.com/450wm/radiantskies/radiantskies1211/radiantskies121101501/16498750-abstract-word-cloud-for-natural-language-with-related-tags-and-terms.jpg"/>
          <p:cNvPicPr preferRelativeResize="0"/>
          <p:nvPr/>
        </p:nvPicPr>
        <p:blipFill rotWithShape="1">
          <a:blip r:embed="rId3">
            <a:alphaModFix/>
          </a:blip>
          <a:srcRect/>
          <a:stretch/>
        </p:blipFill>
        <p:spPr>
          <a:xfrm>
            <a:off x="2571014" y="1941882"/>
            <a:ext cx="3133096" cy="2743200"/>
          </a:xfrm>
          <a:prstGeom prst="rect">
            <a:avLst/>
          </a:prstGeom>
          <a:noFill/>
          <a:ln>
            <a:noFill/>
          </a:ln>
        </p:spPr>
      </p:pic>
      <p:pic>
        <p:nvPicPr>
          <p:cNvPr id="440" name="Google Shape;440;p39" descr="http://etc-mysitemyway.s3.amazonaws.com/icons/legacy-previews/icons-256/3d-transparent-glass-icons-symbols-shapes/016908-3d-transparent-glass-icon-symbols-shapes-comment-bubble.png"/>
          <p:cNvPicPr preferRelativeResize="0"/>
          <p:nvPr/>
        </p:nvPicPr>
        <p:blipFill rotWithShape="1">
          <a:blip r:embed="rId4">
            <a:alphaModFix/>
          </a:blip>
          <a:srcRect/>
          <a:stretch/>
        </p:blipFill>
        <p:spPr>
          <a:xfrm>
            <a:off x="4705734" y="589384"/>
            <a:ext cx="4114800" cy="2438400"/>
          </a:xfrm>
          <a:prstGeom prst="rect">
            <a:avLst/>
          </a:prstGeom>
          <a:noFill/>
          <a:ln>
            <a:noFill/>
          </a:ln>
        </p:spPr>
      </p:pic>
      <p:sp>
        <p:nvSpPr>
          <p:cNvPr id="441" name="Google Shape;441;p39"/>
          <p:cNvSpPr txBox="1"/>
          <p:nvPr/>
        </p:nvSpPr>
        <p:spPr>
          <a:xfrm>
            <a:off x="5543934" y="1427584"/>
            <a:ext cx="25146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Lack of clarity</a:t>
            </a:r>
            <a:endParaRPr sz="2800" b="0" i="0" u="none" strike="noStrike" cap="none">
              <a:solidFill>
                <a:srgbClr val="000000"/>
              </a:solidFill>
              <a:latin typeface="Arial"/>
              <a:ea typeface="Arial"/>
              <a:cs typeface="Arial"/>
              <a:sym typeface="Arial"/>
            </a:endParaRPr>
          </a:p>
        </p:txBody>
      </p:sp>
      <p:pic>
        <p:nvPicPr>
          <p:cNvPr id="442" name="Google Shape;442;p39" descr="http://www.clker.com/cliparts/1/d/n/l/U/E/red-question-mark-md.png"/>
          <p:cNvPicPr preferRelativeResize="0"/>
          <p:nvPr/>
        </p:nvPicPr>
        <p:blipFill rotWithShape="1">
          <a:blip r:embed="rId5">
            <a:alphaModFix/>
          </a:blip>
          <a:srcRect/>
          <a:stretch/>
        </p:blipFill>
        <p:spPr>
          <a:xfrm>
            <a:off x="6458334" y="2037184"/>
            <a:ext cx="457200" cy="788276"/>
          </a:xfrm>
          <a:prstGeom prst="rect">
            <a:avLst/>
          </a:prstGeom>
          <a:noFill/>
          <a:ln>
            <a:noFill/>
          </a:ln>
        </p:spPr>
      </p:pic>
      <p:sp>
        <p:nvSpPr>
          <p:cNvPr id="443" name="Google Shape;443;p39"/>
          <p:cNvSpPr txBox="1"/>
          <p:nvPr/>
        </p:nvSpPr>
        <p:spPr>
          <a:xfrm>
            <a:off x="6839334" y="2226904"/>
            <a:ext cx="19812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Ambiguity? </a:t>
            </a:r>
            <a:endParaRPr sz="2400" b="0" i="0" u="none" strike="noStrike" cap="none">
              <a:solidFill>
                <a:srgbClr val="000000"/>
              </a:solidFill>
              <a:latin typeface="Arial"/>
              <a:ea typeface="Arial"/>
              <a:cs typeface="Arial"/>
              <a:sym typeface="Arial"/>
            </a:endParaRPr>
          </a:p>
        </p:txBody>
      </p:sp>
      <p:pic>
        <p:nvPicPr>
          <p:cNvPr id="444" name="Google Shape;444;p39" descr="http://www.clker.com/cliparts/1/d/n/l/U/E/red-question-mark-md.png"/>
          <p:cNvPicPr preferRelativeResize="0"/>
          <p:nvPr/>
        </p:nvPicPr>
        <p:blipFill rotWithShape="1">
          <a:blip r:embed="rId5">
            <a:alphaModFix/>
          </a:blip>
          <a:srcRect/>
          <a:stretch/>
        </p:blipFill>
        <p:spPr>
          <a:xfrm>
            <a:off x="6229734" y="2570584"/>
            <a:ext cx="457200" cy="788276"/>
          </a:xfrm>
          <a:prstGeom prst="rect">
            <a:avLst/>
          </a:prstGeom>
          <a:noFill/>
          <a:ln>
            <a:noFill/>
          </a:ln>
        </p:spPr>
      </p:pic>
      <p:sp>
        <p:nvSpPr>
          <p:cNvPr id="445" name="Google Shape;445;p39"/>
          <p:cNvSpPr txBox="1"/>
          <p:nvPr/>
        </p:nvSpPr>
        <p:spPr>
          <a:xfrm>
            <a:off x="6610734" y="2760304"/>
            <a:ext cx="18288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Precise?</a:t>
            </a:r>
            <a:endParaRPr sz="2400" b="0" i="0" u="none" strike="noStrike" cap="none">
              <a:solidFill>
                <a:srgbClr val="000000"/>
              </a:solidFill>
              <a:latin typeface="Arial"/>
              <a:ea typeface="Arial"/>
              <a:cs typeface="Arial"/>
              <a:sym typeface="Arial"/>
            </a:endParaRPr>
          </a:p>
        </p:txBody>
      </p:sp>
      <p:pic>
        <p:nvPicPr>
          <p:cNvPr id="446" name="Google Shape;446;p39" descr="http://www.clker.com/cliparts/1/d/n/l/U/E/red-question-mark-md.png"/>
          <p:cNvPicPr preferRelativeResize="0"/>
          <p:nvPr/>
        </p:nvPicPr>
        <p:blipFill rotWithShape="1">
          <a:blip r:embed="rId5">
            <a:alphaModFix/>
          </a:blip>
          <a:srcRect/>
          <a:stretch/>
        </p:blipFill>
        <p:spPr>
          <a:xfrm>
            <a:off x="6610734" y="3180184"/>
            <a:ext cx="457200" cy="788276"/>
          </a:xfrm>
          <a:prstGeom prst="rect">
            <a:avLst/>
          </a:prstGeom>
          <a:noFill/>
          <a:ln>
            <a:noFill/>
          </a:ln>
        </p:spPr>
      </p:pic>
      <p:sp>
        <p:nvSpPr>
          <p:cNvPr id="447" name="Google Shape;447;p39"/>
          <p:cNvSpPr txBox="1"/>
          <p:nvPr/>
        </p:nvSpPr>
        <p:spPr>
          <a:xfrm>
            <a:off x="6991734" y="3369904"/>
            <a:ext cx="18288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Wordy</a:t>
            </a:r>
            <a:endParaRPr sz="2400" b="0" i="0" u="none" strike="noStrike" cap="none">
              <a:solidFill>
                <a:srgbClr val="000000"/>
              </a:solidFill>
              <a:latin typeface="Arial"/>
              <a:ea typeface="Arial"/>
              <a:cs typeface="Arial"/>
              <a:sym typeface="Arial"/>
            </a:endParaRPr>
          </a:p>
        </p:txBody>
      </p:sp>
      <p:pic>
        <p:nvPicPr>
          <p:cNvPr id="448" name="Google Shape;448;p39" descr="http://www.clker.com/cliparts/1/d/n/l/U/E/red-question-mark-md.png"/>
          <p:cNvPicPr preferRelativeResize="0"/>
          <p:nvPr/>
        </p:nvPicPr>
        <p:blipFill rotWithShape="1">
          <a:blip r:embed="rId5">
            <a:alphaModFix/>
          </a:blip>
          <a:srcRect/>
          <a:stretch/>
        </p:blipFill>
        <p:spPr>
          <a:xfrm>
            <a:off x="5848734" y="3637384"/>
            <a:ext cx="457200" cy="788276"/>
          </a:xfrm>
          <a:prstGeom prst="rect">
            <a:avLst/>
          </a:prstGeom>
          <a:noFill/>
          <a:ln>
            <a:noFill/>
          </a:ln>
        </p:spPr>
      </p:pic>
      <p:sp>
        <p:nvSpPr>
          <p:cNvPr id="449" name="Google Shape;449;p39"/>
          <p:cNvSpPr txBox="1"/>
          <p:nvPr/>
        </p:nvSpPr>
        <p:spPr>
          <a:xfrm>
            <a:off x="6153534" y="3903304"/>
            <a:ext cx="26670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Difficult to read</a:t>
            </a:r>
            <a:endParaRPr sz="2400" b="0" i="0" u="none" strike="noStrike" cap="none">
              <a:solidFill>
                <a:srgbClr val="000000"/>
              </a:solidFill>
              <a:latin typeface="Arial"/>
              <a:ea typeface="Arial"/>
              <a:cs typeface="Arial"/>
              <a:sym typeface="Arial"/>
            </a:endParaRPr>
          </a:p>
        </p:txBody>
      </p:sp>
      <p:pic>
        <p:nvPicPr>
          <p:cNvPr id="450" name="Google Shape;450;p39" descr="http://www.channeltraderpro.com/img/question.png"/>
          <p:cNvPicPr preferRelativeResize="0"/>
          <p:nvPr/>
        </p:nvPicPr>
        <p:blipFill rotWithShape="1">
          <a:blip r:embed="rId6">
            <a:alphaModFix/>
          </a:blip>
          <a:srcRect/>
          <a:stretch/>
        </p:blipFill>
        <p:spPr>
          <a:xfrm>
            <a:off x="609665" y="122175"/>
            <a:ext cx="522449" cy="5224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1000"/>
                                        <p:tgtEl>
                                          <p:spTgt spid="440"/>
                                        </p:tgtEl>
                                      </p:cBhvr>
                                    </p:animEffect>
                                  </p:childTnLst>
                                </p:cTn>
                              </p:par>
                              <p:par>
                                <p:cTn id="8" presetID="10" presetClass="entr" presetSubtype="0" fill="hold" nodeType="withEffect">
                                  <p:stCondLst>
                                    <p:cond delay="0"/>
                                  </p:stCondLst>
                                  <p:childTnLst>
                                    <p:set>
                                      <p:cBhvr>
                                        <p:cTn id="9" dur="1" fill="hold">
                                          <p:stCondLst>
                                            <p:cond delay="0"/>
                                          </p:stCondLst>
                                        </p:cTn>
                                        <p:tgtEl>
                                          <p:spTgt spid="441"/>
                                        </p:tgtEl>
                                        <p:attrNameLst>
                                          <p:attrName>style.visibility</p:attrName>
                                        </p:attrNameLst>
                                      </p:cBhvr>
                                      <p:to>
                                        <p:strVal val="visible"/>
                                      </p:to>
                                    </p:set>
                                    <p:animEffect transition="in" filter="fade">
                                      <p:cBhvr>
                                        <p:cTn id="10" dur="1000"/>
                                        <p:tgtEl>
                                          <p:spTgt spid="4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2"/>
                                        </p:tgtEl>
                                        <p:attrNameLst>
                                          <p:attrName>style.visibility</p:attrName>
                                        </p:attrNameLst>
                                      </p:cBhvr>
                                      <p:to>
                                        <p:strVal val="visible"/>
                                      </p:to>
                                    </p:set>
                                    <p:animEffect transition="in" filter="fade">
                                      <p:cBhvr>
                                        <p:cTn id="15" dur="1000"/>
                                        <p:tgtEl>
                                          <p:spTgt spid="442"/>
                                        </p:tgtEl>
                                      </p:cBhvr>
                                    </p:animEffect>
                                  </p:childTnLst>
                                </p:cTn>
                              </p:par>
                              <p:par>
                                <p:cTn id="16" presetID="10" presetClass="entr" presetSubtype="0" fill="hold" nodeType="withEffect">
                                  <p:stCondLst>
                                    <p:cond delay="0"/>
                                  </p:stCondLst>
                                  <p:childTnLst>
                                    <p:set>
                                      <p:cBhvr>
                                        <p:cTn id="17" dur="1" fill="hold">
                                          <p:stCondLst>
                                            <p:cond delay="0"/>
                                          </p:stCondLst>
                                        </p:cTn>
                                        <p:tgtEl>
                                          <p:spTgt spid="443"/>
                                        </p:tgtEl>
                                        <p:attrNameLst>
                                          <p:attrName>style.visibility</p:attrName>
                                        </p:attrNameLst>
                                      </p:cBhvr>
                                      <p:to>
                                        <p:strVal val="visible"/>
                                      </p:to>
                                    </p:set>
                                    <p:animEffect transition="in" filter="fade">
                                      <p:cBhvr>
                                        <p:cTn id="18" dur="1000"/>
                                        <p:tgtEl>
                                          <p:spTgt spid="44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45"/>
                                        </p:tgtEl>
                                        <p:attrNameLst>
                                          <p:attrName>style.visibility</p:attrName>
                                        </p:attrNameLst>
                                      </p:cBhvr>
                                      <p:to>
                                        <p:strVal val="visible"/>
                                      </p:to>
                                    </p:set>
                                    <p:animEffect transition="in" filter="fade">
                                      <p:cBhvr>
                                        <p:cTn id="23" dur="1000"/>
                                        <p:tgtEl>
                                          <p:spTgt spid="445"/>
                                        </p:tgtEl>
                                      </p:cBhvr>
                                    </p:animEffect>
                                  </p:childTnLst>
                                </p:cTn>
                              </p:par>
                              <p:par>
                                <p:cTn id="24" presetID="10" presetClass="entr" presetSubtype="0" fill="hold" nodeType="withEffect">
                                  <p:stCondLst>
                                    <p:cond delay="0"/>
                                  </p:stCondLst>
                                  <p:childTnLst>
                                    <p:set>
                                      <p:cBhvr>
                                        <p:cTn id="25" dur="1" fill="hold">
                                          <p:stCondLst>
                                            <p:cond delay="0"/>
                                          </p:stCondLst>
                                        </p:cTn>
                                        <p:tgtEl>
                                          <p:spTgt spid="444"/>
                                        </p:tgtEl>
                                        <p:attrNameLst>
                                          <p:attrName>style.visibility</p:attrName>
                                        </p:attrNameLst>
                                      </p:cBhvr>
                                      <p:to>
                                        <p:strVal val="visible"/>
                                      </p:to>
                                    </p:set>
                                    <p:animEffect transition="in" filter="fade">
                                      <p:cBhvr>
                                        <p:cTn id="26" dur="1000"/>
                                        <p:tgtEl>
                                          <p:spTgt spid="4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46"/>
                                        </p:tgtEl>
                                        <p:attrNameLst>
                                          <p:attrName>style.visibility</p:attrName>
                                        </p:attrNameLst>
                                      </p:cBhvr>
                                      <p:to>
                                        <p:strVal val="visible"/>
                                      </p:to>
                                    </p:set>
                                    <p:animEffect transition="in" filter="fade">
                                      <p:cBhvr>
                                        <p:cTn id="31" dur="1000"/>
                                        <p:tgtEl>
                                          <p:spTgt spid="446"/>
                                        </p:tgtEl>
                                      </p:cBhvr>
                                    </p:animEffect>
                                  </p:childTnLst>
                                </p:cTn>
                              </p:par>
                              <p:par>
                                <p:cTn id="32" presetID="10" presetClass="entr" presetSubtype="0" fill="hold" nodeType="withEffect">
                                  <p:stCondLst>
                                    <p:cond delay="0"/>
                                  </p:stCondLst>
                                  <p:childTnLst>
                                    <p:set>
                                      <p:cBhvr>
                                        <p:cTn id="33" dur="1" fill="hold">
                                          <p:stCondLst>
                                            <p:cond delay="0"/>
                                          </p:stCondLst>
                                        </p:cTn>
                                        <p:tgtEl>
                                          <p:spTgt spid="447"/>
                                        </p:tgtEl>
                                        <p:attrNameLst>
                                          <p:attrName>style.visibility</p:attrName>
                                        </p:attrNameLst>
                                      </p:cBhvr>
                                      <p:to>
                                        <p:strVal val="visible"/>
                                      </p:to>
                                    </p:set>
                                    <p:animEffect transition="in" filter="fade">
                                      <p:cBhvr>
                                        <p:cTn id="34" dur="1000"/>
                                        <p:tgtEl>
                                          <p:spTgt spid="44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48"/>
                                        </p:tgtEl>
                                        <p:attrNameLst>
                                          <p:attrName>style.visibility</p:attrName>
                                        </p:attrNameLst>
                                      </p:cBhvr>
                                      <p:to>
                                        <p:strVal val="visible"/>
                                      </p:to>
                                    </p:set>
                                    <p:animEffect transition="in" filter="fade">
                                      <p:cBhvr>
                                        <p:cTn id="39" dur="1000"/>
                                        <p:tgtEl>
                                          <p:spTgt spid="448"/>
                                        </p:tgtEl>
                                      </p:cBhvr>
                                    </p:animEffect>
                                  </p:childTnLst>
                                </p:cTn>
                              </p:par>
                              <p:par>
                                <p:cTn id="40" presetID="10" presetClass="entr" presetSubtype="0" fill="hold" nodeType="withEffect">
                                  <p:stCondLst>
                                    <p:cond delay="0"/>
                                  </p:stCondLst>
                                  <p:childTnLst>
                                    <p:set>
                                      <p:cBhvr>
                                        <p:cTn id="41" dur="1" fill="hold">
                                          <p:stCondLst>
                                            <p:cond delay="0"/>
                                          </p:stCondLst>
                                        </p:cTn>
                                        <p:tgtEl>
                                          <p:spTgt spid="449"/>
                                        </p:tgtEl>
                                        <p:attrNameLst>
                                          <p:attrName>style.visibility</p:attrName>
                                        </p:attrNameLst>
                                      </p:cBhvr>
                                      <p:to>
                                        <p:strVal val="visible"/>
                                      </p:to>
                                    </p:set>
                                    <p:animEffect transition="in" filter="fade">
                                      <p:cBhvr>
                                        <p:cTn id="42" dur="1000"/>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0"/>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Natural Language Problems</a:t>
            </a:r>
            <a:endParaRPr/>
          </a:p>
        </p:txBody>
      </p:sp>
      <p:pic>
        <p:nvPicPr>
          <p:cNvPr id="456" name="Google Shape;456;p40" descr="http://us.123rf.com/450wm/radiantskies/radiantskies1211/radiantskies121101501/16498750-abstract-word-cloud-for-natural-language-with-related-tags-and-terms.jpg"/>
          <p:cNvPicPr preferRelativeResize="0"/>
          <p:nvPr/>
        </p:nvPicPr>
        <p:blipFill rotWithShape="1">
          <a:blip r:embed="rId3">
            <a:alphaModFix/>
          </a:blip>
          <a:srcRect/>
          <a:stretch/>
        </p:blipFill>
        <p:spPr>
          <a:xfrm>
            <a:off x="2571014" y="1941882"/>
            <a:ext cx="3133096" cy="2743200"/>
          </a:xfrm>
          <a:prstGeom prst="rect">
            <a:avLst/>
          </a:prstGeom>
          <a:noFill/>
          <a:ln>
            <a:noFill/>
          </a:ln>
        </p:spPr>
      </p:pic>
      <p:pic>
        <p:nvPicPr>
          <p:cNvPr id="457" name="Google Shape;457;p40" descr="http://www.clker.com/cliparts/1/d/n/l/U/E/red-question-mark-md.png"/>
          <p:cNvPicPr preferRelativeResize="0"/>
          <p:nvPr/>
        </p:nvPicPr>
        <p:blipFill rotWithShape="1">
          <a:blip r:embed="rId4">
            <a:alphaModFix/>
          </a:blip>
          <a:srcRect/>
          <a:stretch/>
        </p:blipFill>
        <p:spPr>
          <a:xfrm>
            <a:off x="114861" y="1947516"/>
            <a:ext cx="457200" cy="788276"/>
          </a:xfrm>
          <a:prstGeom prst="rect">
            <a:avLst/>
          </a:prstGeom>
          <a:noFill/>
          <a:ln>
            <a:noFill/>
          </a:ln>
        </p:spPr>
      </p:pic>
      <p:sp>
        <p:nvSpPr>
          <p:cNvPr id="458" name="Google Shape;458;p40"/>
          <p:cNvSpPr txBox="1"/>
          <p:nvPr/>
        </p:nvSpPr>
        <p:spPr>
          <a:xfrm>
            <a:off x="495861" y="2137236"/>
            <a:ext cx="27432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Functional vs. non-functional? </a:t>
            </a:r>
            <a:endParaRPr sz="2400" b="0" i="0" u="none" strike="noStrike" cap="none">
              <a:solidFill>
                <a:srgbClr val="000000"/>
              </a:solidFill>
              <a:latin typeface="Arial"/>
              <a:ea typeface="Arial"/>
              <a:cs typeface="Arial"/>
              <a:sym typeface="Arial"/>
            </a:endParaRPr>
          </a:p>
        </p:txBody>
      </p:sp>
      <p:pic>
        <p:nvPicPr>
          <p:cNvPr id="459" name="Google Shape;459;p40" descr="http://www.clker.com/cliparts/1/d/n/l/U/E/red-question-mark-md.png"/>
          <p:cNvPicPr preferRelativeResize="0"/>
          <p:nvPr/>
        </p:nvPicPr>
        <p:blipFill rotWithShape="1">
          <a:blip r:embed="rId4">
            <a:alphaModFix/>
          </a:blip>
          <a:srcRect/>
          <a:stretch/>
        </p:blipFill>
        <p:spPr>
          <a:xfrm>
            <a:off x="267261" y="3014316"/>
            <a:ext cx="457200" cy="788276"/>
          </a:xfrm>
          <a:prstGeom prst="rect">
            <a:avLst/>
          </a:prstGeom>
          <a:noFill/>
          <a:ln>
            <a:noFill/>
          </a:ln>
        </p:spPr>
      </p:pic>
      <p:sp>
        <p:nvSpPr>
          <p:cNvPr id="460" name="Google Shape;460;p40"/>
          <p:cNvSpPr txBox="1"/>
          <p:nvPr/>
        </p:nvSpPr>
        <p:spPr>
          <a:xfrm>
            <a:off x="648261" y="3204036"/>
            <a:ext cx="25908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System goals?</a:t>
            </a:r>
            <a:endParaRPr sz="2400" b="0" i="0" u="none" strike="noStrike" cap="none">
              <a:solidFill>
                <a:srgbClr val="000000"/>
              </a:solidFill>
              <a:latin typeface="Arial"/>
              <a:ea typeface="Arial"/>
              <a:cs typeface="Arial"/>
              <a:sym typeface="Arial"/>
            </a:endParaRPr>
          </a:p>
        </p:txBody>
      </p:sp>
      <p:pic>
        <p:nvPicPr>
          <p:cNvPr id="461" name="Google Shape;461;p40" descr="http://www.clker.com/cliparts/1/d/n/l/U/E/red-question-mark-md.png"/>
          <p:cNvPicPr preferRelativeResize="0"/>
          <p:nvPr/>
        </p:nvPicPr>
        <p:blipFill rotWithShape="1">
          <a:blip r:embed="rId4">
            <a:alphaModFix/>
          </a:blip>
          <a:srcRect/>
          <a:stretch/>
        </p:blipFill>
        <p:spPr>
          <a:xfrm>
            <a:off x="876861" y="3750040"/>
            <a:ext cx="457200" cy="788276"/>
          </a:xfrm>
          <a:prstGeom prst="rect">
            <a:avLst/>
          </a:prstGeom>
          <a:noFill/>
          <a:ln>
            <a:noFill/>
          </a:ln>
        </p:spPr>
      </p:pic>
      <p:sp>
        <p:nvSpPr>
          <p:cNvPr id="462" name="Google Shape;462;p40"/>
          <p:cNvSpPr txBox="1"/>
          <p:nvPr/>
        </p:nvSpPr>
        <p:spPr>
          <a:xfrm>
            <a:off x="1257861" y="3939760"/>
            <a:ext cx="20574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Design info</a:t>
            </a:r>
            <a:endParaRPr sz="2400" b="0" i="0" u="none" strike="noStrike" cap="none">
              <a:solidFill>
                <a:srgbClr val="000000"/>
              </a:solidFill>
              <a:latin typeface="Arial"/>
              <a:ea typeface="Arial"/>
              <a:cs typeface="Arial"/>
              <a:sym typeface="Arial"/>
            </a:endParaRPr>
          </a:p>
        </p:txBody>
      </p:sp>
      <p:pic>
        <p:nvPicPr>
          <p:cNvPr id="463" name="Google Shape;463;p40" descr="http://etc-mysitemyway.s3.amazonaws.com/icons/legacy-previews/icons-256/3d-transparent-glass-icons-symbols-shapes/016908-3d-transparent-glass-icon-symbols-shapes-comment-bubble.png"/>
          <p:cNvPicPr preferRelativeResize="0"/>
          <p:nvPr/>
        </p:nvPicPr>
        <p:blipFill rotWithShape="1">
          <a:blip r:embed="rId5">
            <a:alphaModFix/>
          </a:blip>
          <a:srcRect/>
          <a:stretch/>
        </p:blipFill>
        <p:spPr>
          <a:xfrm flipH="1">
            <a:off x="-266139" y="42516"/>
            <a:ext cx="4114800" cy="2895600"/>
          </a:xfrm>
          <a:prstGeom prst="rect">
            <a:avLst/>
          </a:prstGeom>
          <a:noFill/>
          <a:ln>
            <a:noFill/>
          </a:ln>
        </p:spPr>
      </p:pic>
      <p:sp>
        <p:nvSpPr>
          <p:cNvPr id="464" name="Google Shape;464;p40"/>
          <p:cNvSpPr txBox="1"/>
          <p:nvPr/>
        </p:nvSpPr>
        <p:spPr>
          <a:xfrm>
            <a:off x="572061" y="917209"/>
            <a:ext cx="251460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Requirement confusion</a:t>
            </a:r>
            <a:endParaRPr sz="2800" b="0" i="0" u="none" strike="noStrike" cap="none">
              <a:solidFill>
                <a:srgbClr val="000000"/>
              </a:solidFill>
              <a:latin typeface="Arial"/>
              <a:ea typeface="Arial"/>
              <a:cs typeface="Arial"/>
              <a:sym typeface="Arial"/>
            </a:endParaRPr>
          </a:p>
        </p:txBody>
      </p:sp>
      <p:pic>
        <p:nvPicPr>
          <p:cNvPr id="465" name="Google Shape;465;p40" descr="http://www.channeltraderpro.com/img/question.png"/>
          <p:cNvPicPr preferRelativeResize="0"/>
          <p:nvPr/>
        </p:nvPicPr>
        <p:blipFill rotWithShape="1">
          <a:blip r:embed="rId6">
            <a:alphaModFix/>
          </a:blip>
          <a:srcRect/>
          <a:stretch/>
        </p:blipFill>
        <p:spPr>
          <a:xfrm>
            <a:off x="609665" y="122175"/>
            <a:ext cx="522449" cy="522449"/>
          </a:xfrm>
          <a:prstGeom prst="rect">
            <a:avLst/>
          </a:prstGeom>
          <a:noFill/>
          <a:ln>
            <a:noFill/>
          </a:ln>
        </p:spPr>
      </p:pic>
      <p:pic>
        <p:nvPicPr>
          <p:cNvPr id="466" name="Google Shape;466;p40" descr="http://etc-mysitemyway.s3.amazonaws.com/icons/legacy-previews/icons-256/3d-transparent-glass-icons-symbols-shapes/016908-3d-transparent-glass-icon-symbols-shapes-comment-bubble.png"/>
          <p:cNvPicPr preferRelativeResize="0"/>
          <p:nvPr/>
        </p:nvPicPr>
        <p:blipFill rotWithShape="1">
          <a:blip r:embed="rId5">
            <a:alphaModFix/>
          </a:blip>
          <a:srcRect/>
          <a:stretch/>
        </p:blipFill>
        <p:spPr>
          <a:xfrm>
            <a:off x="4705734" y="589384"/>
            <a:ext cx="4114800" cy="2438400"/>
          </a:xfrm>
          <a:prstGeom prst="rect">
            <a:avLst/>
          </a:prstGeom>
          <a:noFill/>
          <a:ln>
            <a:noFill/>
          </a:ln>
        </p:spPr>
      </p:pic>
      <p:sp>
        <p:nvSpPr>
          <p:cNvPr id="467" name="Google Shape;467;p40"/>
          <p:cNvSpPr txBox="1"/>
          <p:nvPr/>
        </p:nvSpPr>
        <p:spPr>
          <a:xfrm>
            <a:off x="5543934" y="1427584"/>
            <a:ext cx="25146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Lack of clarity</a:t>
            </a:r>
            <a:endParaRPr sz="2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fade">
                                      <p:cBhvr>
                                        <p:cTn id="7" dur="1000"/>
                                        <p:tgtEl>
                                          <p:spTgt spid="457"/>
                                        </p:tgtEl>
                                      </p:cBhvr>
                                    </p:animEffect>
                                  </p:childTnLst>
                                </p:cTn>
                              </p:par>
                              <p:par>
                                <p:cTn id="8" presetID="10" presetClass="entr" presetSubtype="0" fill="hold" nodeType="withEffect">
                                  <p:stCondLst>
                                    <p:cond delay="0"/>
                                  </p:stCondLst>
                                  <p:childTnLst>
                                    <p:set>
                                      <p:cBhvr>
                                        <p:cTn id="9" dur="1" fill="hold">
                                          <p:stCondLst>
                                            <p:cond delay="0"/>
                                          </p:stCondLst>
                                        </p:cTn>
                                        <p:tgtEl>
                                          <p:spTgt spid="458"/>
                                        </p:tgtEl>
                                        <p:attrNameLst>
                                          <p:attrName>style.visibility</p:attrName>
                                        </p:attrNameLst>
                                      </p:cBhvr>
                                      <p:to>
                                        <p:strVal val="visible"/>
                                      </p:to>
                                    </p:set>
                                    <p:animEffect transition="in" filter="fade">
                                      <p:cBhvr>
                                        <p:cTn id="10" dur="1000"/>
                                        <p:tgtEl>
                                          <p:spTgt spid="4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0"/>
                                        </p:tgtEl>
                                        <p:attrNameLst>
                                          <p:attrName>style.visibility</p:attrName>
                                        </p:attrNameLst>
                                      </p:cBhvr>
                                      <p:to>
                                        <p:strVal val="visible"/>
                                      </p:to>
                                    </p:set>
                                    <p:animEffect transition="in" filter="fade">
                                      <p:cBhvr>
                                        <p:cTn id="15" dur="1000"/>
                                        <p:tgtEl>
                                          <p:spTgt spid="460"/>
                                        </p:tgtEl>
                                      </p:cBhvr>
                                    </p:animEffect>
                                  </p:childTnLst>
                                </p:cTn>
                              </p:par>
                              <p:par>
                                <p:cTn id="16" presetID="10" presetClass="entr" presetSubtype="0" fill="hold" nodeType="withEffect">
                                  <p:stCondLst>
                                    <p:cond delay="0"/>
                                  </p:stCondLst>
                                  <p:childTnLst>
                                    <p:set>
                                      <p:cBhvr>
                                        <p:cTn id="17" dur="1" fill="hold">
                                          <p:stCondLst>
                                            <p:cond delay="0"/>
                                          </p:stCondLst>
                                        </p:cTn>
                                        <p:tgtEl>
                                          <p:spTgt spid="459"/>
                                        </p:tgtEl>
                                        <p:attrNameLst>
                                          <p:attrName>style.visibility</p:attrName>
                                        </p:attrNameLst>
                                      </p:cBhvr>
                                      <p:to>
                                        <p:strVal val="visible"/>
                                      </p:to>
                                    </p:set>
                                    <p:animEffect transition="in" filter="fade">
                                      <p:cBhvr>
                                        <p:cTn id="18" dur="1000"/>
                                        <p:tgtEl>
                                          <p:spTgt spid="45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61"/>
                                        </p:tgtEl>
                                        <p:attrNameLst>
                                          <p:attrName>style.visibility</p:attrName>
                                        </p:attrNameLst>
                                      </p:cBhvr>
                                      <p:to>
                                        <p:strVal val="visible"/>
                                      </p:to>
                                    </p:set>
                                    <p:animEffect transition="in" filter="fade">
                                      <p:cBhvr>
                                        <p:cTn id="23" dur="1000"/>
                                        <p:tgtEl>
                                          <p:spTgt spid="461"/>
                                        </p:tgtEl>
                                      </p:cBhvr>
                                    </p:animEffect>
                                  </p:childTnLst>
                                </p:cTn>
                              </p:par>
                              <p:par>
                                <p:cTn id="24" presetID="10" presetClass="entr" presetSubtype="0" fill="hold" nodeType="withEffect">
                                  <p:stCondLst>
                                    <p:cond delay="0"/>
                                  </p:stCondLst>
                                  <p:childTnLst>
                                    <p:set>
                                      <p:cBhvr>
                                        <p:cTn id="25" dur="1" fill="hold">
                                          <p:stCondLst>
                                            <p:cond delay="0"/>
                                          </p:stCondLst>
                                        </p:cTn>
                                        <p:tgtEl>
                                          <p:spTgt spid="462"/>
                                        </p:tgtEl>
                                        <p:attrNameLst>
                                          <p:attrName>style.visibility</p:attrName>
                                        </p:attrNameLst>
                                      </p:cBhvr>
                                      <p:to>
                                        <p:strVal val="visible"/>
                                      </p:to>
                                    </p:set>
                                    <p:animEffect transition="in" filter="fade">
                                      <p:cBhvr>
                                        <p:cTn id="26" dur="10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1"/>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Natural Language Problems</a:t>
            </a:r>
            <a:endParaRPr/>
          </a:p>
        </p:txBody>
      </p:sp>
      <p:pic>
        <p:nvPicPr>
          <p:cNvPr id="473" name="Google Shape;473;p41" descr="http://us.123rf.com/450wm/radiantskies/radiantskies1211/radiantskies121101501/16498750-abstract-word-cloud-for-natural-language-with-related-tags-and-terms.jpg"/>
          <p:cNvPicPr preferRelativeResize="0"/>
          <p:nvPr/>
        </p:nvPicPr>
        <p:blipFill rotWithShape="1">
          <a:blip r:embed="rId3">
            <a:alphaModFix/>
          </a:blip>
          <a:srcRect/>
          <a:stretch/>
        </p:blipFill>
        <p:spPr>
          <a:xfrm>
            <a:off x="2571014" y="1941882"/>
            <a:ext cx="3133096" cy="2743200"/>
          </a:xfrm>
          <a:prstGeom prst="rect">
            <a:avLst/>
          </a:prstGeom>
          <a:noFill/>
          <a:ln>
            <a:noFill/>
          </a:ln>
        </p:spPr>
      </p:pic>
      <p:pic>
        <p:nvPicPr>
          <p:cNvPr id="474" name="Google Shape;474;p41" descr="http://etc-mysitemyway.s3.amazonaws.com/icons/legacy-previews/icons-256/3d-transparent-glass-icons-symbols-shapes/016908-3d-transparent-glass-icon-symbols-shapes-comment-bubble.png"/>
          <p:cNvPicPr preferRelativeResize="0"/>
          <p:nvPr/>
        </p:nvPicPr>
        <p:blipFill rotWithShape="1">
          <a:blip r:embed="rId4">
            <a:alphaModFix/>
          </a:blip>
          <a:srcRect/>
          <a:stretch/>
        </p:blipFill>
        <p:spPr>
          <a:xfrm>
            <a:off x="4705734" y="589384"/>
            <a:ext cx="4114800" cy="2438400"/>
          </a:xfrm>
          <a:prstGeom prst="rect">
            <a:avLst/>
          </a:prstGeom>
          <a:noFill/>
          <a:ln>
            <a:noFill/>
          </a:ln>
        </p:spPr>
      </p:pic>
      <p:sp>
        <p:nvSpPr>
          <p:cNvPr id="475" name="Google Shape;475;p41"/>
          <p:cNvSpPr txBox="1"/>
          <p:nvPr/>
        </p:nvSpPr>
        <p:spPr>
          <a:xfrm>
            <a:off x="5543934" y="1427584"/>
            <a:ext cx="25146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Lack of clarity</a:t>
            </a:r>
            <a:endParaRPr sz="2800" b="0" i="0" u="none" strike="noStrike" cap="none">
              <a:solidFill>
                <a:srgbClr val="000000"/>
              </a:solidFill>
              <a:latin typeface="Arial"/>
              <a:ea typeface="Arial"/>
              <a:cs typeface="Arial"/>
              <a:sym typeface="Arial"/>
            </a:endParaRPr>
          </a:p>
        </p:txBody>
      </p:sp>
      <p:pic>
        <p:nvPicPr>
          <p:cNvPr id="476" name="Google Shape;476;p41" descr="http://etc-mysitemyway.s3.amazonaws.com/icons/legacy-previews/icons-256/3d-transparent-glass-icons-symbols-shapes/016908-3d-transparent-glass-icon-symbols-shapes-comment-bubble.png"/>
          <p:cNvPicPr preferRelativeResize="0"/>
          <p:nvPr/>
        </p:nvPicPr>
        <p:blipFill rotWithShape="1">
          <a:blip r:embed="rId4">
            <a:alphaModFix/>
          </a:blip>
          <a:srcRect/>
          <a:stretch/>
        </p:blipFill>
        <p:spPr>
          <a:xfrm flipH="1">
            <a:off x="-266139" y="42516"/>
            <a:ext cx="4114800" cy="2895600"/>
          </a:xfrm>
          <a:prstGeom prst="rect">
            <a:avLst/>
          </a:prstGeom>
          <a:noFill/>
          <a:ln>
            <a:noFill/>
          </a:ln>
        </p:spPr>
      </p:pic>
      <p:sp>
        <p:nvSpPr>
          <p:cNvPr id="477" name="Google Shape;477;p41"/>
          <p:cNvSpPr txBox="1"/>
          <p:nvPr/>
        </p:nvSpPr>
        <p:spPr>
          <a:xfrm>
            <a:off x="572061" y="917209"/>
            <a:ext cx="251460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Requirement confusion</a:t>
            </a:r>
            <a:endParaRPr sz="2800" b="0" i="0" u="none" strike="noStrike" cap="none">
              <a:solidFill>
                <a:srgbClr val="000000"/>
              </a:solidFill>
              <a:latin typeface="Arial"/>
              <a:ea typeface="Arial"/>
              <a:cs typeface="Arial"/>
              <a:sym typeface="Arial"/>
            </a:endParaRPr>
          </a:p>
        </p:txBody>
      </p:sp>
      <p:pic>
        <p:nvPicPr>
          <p:cNvPr id="478" name="Google Shape;478;p41" descr="http://etc-mysitemyway.s3.amazonaws.com/icons/legacy-previews/icons-256/3d-transparent-glass-icons-symbols-shapes/016908-3d-transparent-glass-icon-symbols-shapes-comment-bubble.png"/>
          <p:cNvPicPr preferRelativeResize="0"/>
          <p:nvPr/>
        </p:nvPicPr>
        <p:blipFill rotWithShape="1">
          <a:blip r:embed="rId4">
            <a:alphaModFix/>
          </a:blip>
          <a:srcRect/>
          <a:stretch/>
        </p:blipFill>
        <p:spPr>
          <a:xfrm>
            <a:off x="5257800" y="2438400"/>
            <a:ext cx="4114800" cy="2438400"/>
          </a:xfrm>
          <a:prstGeom prst="rect">
            <a:avLst/>
          </a:prstGeom>
          <a:noFill/>
          <a:ln>
            <a:noFill/>
          </a:ln>
        </p:spPr>
      </p:pic>
      <p:sp>
        <p:nvSpPr>
          <p:cNvPr id="479" name="Google Shape;479;p41"/>
          <p:cNvSpPr txBox="1"/>
          <p:nvPr/>
        </p:nvSpPr>
        <p:spPr>
          <a:xfrm>
            <a:off x="6096000" y="3276600"/>
            <a:ext cx="25146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Amalgamation </a:t>
            </a:r>
            <a:endParaRPr sz="2800" b="0" i="0" u="none" strike="noStrike" cap="none">
              <a:solidFill>
                <a:srgbClr val="000000"/>
              </a:solidFill>
              <a:latin typeface="Arial"/>
              <a:ea typeface="Arial"/>
              <a:cs typeface="Arial"/>
              <a:sym typeface="Arial"/>
            </a:endParaRPr>
          </a:p>
        </p:txBody>
      </p:sp>
      <p:pic>
        <p:nvPicPr>
          <p:cNvPr id="480" name="Google Shape;480;p41" descr="http://www.channeltraderpro.com/img/question.png"/>
          <p:cNvPicPr preferRelativeResize="0"/>
          <p:nvPr/>
        </p:nvPicPr>
        <p:blipFill rotWithShape="1">
          <a:blip r:embed="rId5">
            <a:alphaModFix/>
          </a:blip>
          <a:srcRect/>
          <a:stretch/>
        </p:blipFill>
        <p:spPr>
          <a:xfrm>
            <a:off x="609665" y="122175"/>
            <a:ext cx="522449" cy="5224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484"/>
        <p:cNvGrpSpPr/>
        <p:nvPr/>
      </p:nvGrpSpPr>
      <p:grpSpPr>
        <a:xfrm>
          <a:off x="0" y="0"/>
          <a:ext cx="0" cy="0"/>
          <a:chOff x="0" y="0"/>
          <a:chExt cx="0" cy="0"/>
        </a:xfrm>
      </p:grpSpPr>
      <p:sp>
        <p:nvSpPr>
          <p:cNvPr id="485" name="Google Shape;485;p42"/>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Natural Language Problems</a:t>
            </a:r>
            <a:endParaRPr/>
          </a:p>
        </p:txBody>
      </p:sp>
      <p:sp>
        <p:nvSpPr>
          <p:cNvPr id="486" name="Google Shape;486;p42"/>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357188" lvl="0" indent="-357188" algn="just" rtl="0">
              <a:lnSpc>
                <a:spcPct val="80000"/>
              </a:lnSpc>
              <a:spcBef>
                <a:spcPts val="0"/>
              </a:spcBef>
              <a:spcAft>
                <a:spcPts val="0"/>
              </a:spcAft>
              <a:buSzPts val="1400"/>
              <a:buChar char="◉"/>
            </a:pPr>
            <a:r>
              <a:rPr lang="en-US" sz="2000">
                <a:solidFill>
                  <a:schemeClr val="dk1"/>
                </a:solidFill>
              </a:rPr>
              <a:t>3 types of major problem with user requirements written in natural language: -</a:t>
            </a:r>
            <a:endParaRPr/>
          </a:p>
          <a:p>
            <a:pPr marL="357188" lvl="0" indent="-357188" algn="just" rtl="0">
              <a:lnSpc>
                <a:spcPct val="80000"/>
              </a:lnSpc>
              <a:spcBef>
                <a:spcPts val="600"/>
              </a:spcBef>
              <a:spcAft>
                <a:spcPts val="0"/>
              </a:spcAft>
              <a:buSzPts val="630"/>
              <a:buFont typeface="Noto Sans Symbols"/>
              <a:buNone/>
            </a:pPr>
            <a:endParaRPr sz="900">
              <a:solidFill>
                <a:schemeClr val="dk1"/>
              </a:solidFill>
            </a:endParaRPr>
          </a:p>
          <a:p>
            <a:pPr marL="965200" lvl="1" indent="-571500" algn="l" rtl="0">
              <a:lnSpc>
                <a:spcPct val="80000"/>
              </a:lnSpc>
              <a:spcBef>
                <a:spcPts val="480"/>
              </a:spcBef>
              <a:spcAft>
                <a:spcPts val="0"/>
              </a:spcAft>
              <a:buSzPts val="2000"/>
              <a:buFont typeface="Arial"/>
              <a:buAutoNum type="romanLcPeriod"/>
            </a:pPr>
            <a:r>
              <a:rPr lang="en-US" b="1">
                <a:solidFill>
                  <a:schemeClr val="dk1"/>
                </a:solidFill>
              </a:rPr>
              <a:t>Lack of clarity</a:t>
            </a:r>
            <a:r>
              <a:rPr lang="en-US">
                <a:solidFill>
                  <a:schemeClr val="dk1"/>
                </a:solidFill>
              </a:rPr>
              <a:t>  : difficult to use language in a precise &amp; unambiguous way without making the document wordy &amp; difficult to read</a:t>
            </a:r>
            <a:endParaRPr/>
          </a:p>
          <a:p>
            <a:pPr marL="679450" lvl="1" indent="-158750" algn="l" rtl="0">
              <a:lnSpc>
                <a:spcPct val="80000"/>
              </a:lnSpc>
              <a:spcBef>
                <a:spcPts val="480"/>
              </a:spcBef>
              <a:spcAft>
                <a:spcPts val="0"/>
              </a:spcAft>
              <a:buSzPts val="2000"/>
              <a:buFont typeface="Arial"/>
              <a:buNone/>
            </a:pPr>
            <a:endParaRPr>
              <a:solidFill>
                <a:schemeClr val="dk1"/>
              </a:solidFill>
            </a:endParaRPr>
          </a:p>
          <a:p>
            <a:pPr marL="965200" lvl="1" indent="-571500" algn="l" rtl="0">
              <a:lnSpc>
                <a:spcPct val="80000"/>
              </a:lnSpc>
              <a:spcBef>
                <a:spcPts val="480"/>
              </a:spcBef>
              <a:spcAft>
                <a:spcPts val="0"/>
              </a:spcAft>
              <a:buSzPts val="2000"/>
              <a:buFont typeface="Arial"/>
              <a:buAutoNum type="romanLcPeriod"/>
            </a:pPr>
            <a:r>
              <a:rPr lang="en-US" b="1">
                <a:solidFill>
                  <a:schemeClr val="dk1"/>
                </a:solidFill>
              </a:rPr>
              <a:t>Requirements confusion</a:t>
            </a:r>
            <a:r>
              <a:rPr lang="en-US">
                <a:solidFill>
                  <a:schemeClr val="dk1"/>
                </a:solidFill>
              </a:rPr>
              <a:t> : functional, non-functional requirements, system goals, design info may not be clearly distinguished</a:t>
            </a:r>
            <a:endParaRPr/>
          </a:p>
          <a:p>
            <a:pPr marL="679450" lvl="1" indent="-158750" algn="l" rtl="0">
              <a:lnSpc>
                <a:spcPct val="80000"/>
              </a:lnSpc>
              <a:spcBef>
                <a:spcPts val="480"/>
              </a:spcBef>
              <a:spcAft>
                <a:spcPts val="0"/>
              </a:spcAft>
              <a:buSzPts val="2000"/>
              <a:buFont typeface="Arial"/>
              <a:buNone/>
            </a:pPr>
            <a:endParaRPr>
              <a:solidFill>
                <a:schemeClr val="dk1"/>
              </a:solidFill>
            </a:endParaRPr>
          </a:p>
          <a:p>
            <a:pPr marL="965200" lvl="1" indent="-571500" algn="l" rtl="0">
              <a:lnSpc>
                <a:spcPct val="80000"/>
              </a:lnSpc>
              <a:spcBef>
                <a:spcPts val="480"/>
              </a:spcBef>
              <a:spcAft>
                <a:spcPts val="0"/>
              </a:spcAft>
              <a:buSzPts val="2000"/>
              <a:buFont typeface="Arial"/>
              <a:buAutoNum type="romanLcPeriod"/>
            </a:pPr>
            <a:r>
              <a:rPr lang="en-US" b="1">
                <a:solidFill>
                  <a:schemeClr val="dk1"/>
                </a:solidFill>
              </a:rPr>
              <a:t>Requirements amalgamation</a:t>
            </a:r>
            <a:r>
              <a:rPr lang="en-US">
                <a:solidFill>
                  <a:schemeClr val="dk1"/>
                </a:solidFill>
              </a:rPr>
              <a:t> : several requirements expressed as a single requirement  </a:t>
            </a:r>
            <a:endParaRPr/>
          </a:p>
        </p:txBody>
      </p:sp>
      <p:pic>
        <p:nvPicPr>
          <p:cNvPr id="487" name="Google Shape;487;p42" descr="http://www.channeltraderpro.com/img/question.png"/>
          <p:cNvPicPr preferRelativeResize="0"/>
          <p:nvPr/>
        </p:nvPicPr>
        <p:blipFill rotWithShape="1">
          <a:blip r:embed="rId3">
            <a:alphaModFix/>
          </a:blip>
          <a:srcRect/>
          <a:stretch/>
        </p:blipFill>
        <p:spPr>
          <a:xfrm>
            <a:off x="609665" y="122175"/>
            <a:ext cx="522449" cy="52244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3"/>
          <p:cNvSpPr txBox="1">
            <a:spLocks noGrp="1"/>
          </p:cNvSpPr>
          <p:nvPr>
            <p:ph type="title"/>
          </p:nvPr>
        </p:nvSpPr>
        <p:spPr>
          <a:xfrm>
            <a:off x="1381250" y="241254"/>
            <a:ext cx="6108121"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Natural Language Problems - Example</a:t>
            </a:r>
            <a:endParaRPr/>
          </a:p>
        </p:txBody>
      </p:sp>
      <p:sp>
        <p:nvSpPr>
          <p:cNvPr id="493" name="Google Shape;493;p43"/>
          <p:cNvSpPr txBox="1"/>
          <p:nvPr/>
        </p:nvSpPr>
        <p:spPr>
          <a:xfrm>
            <a:off x="248816" y="1625079"/>
            <a:ext cx="8640147" cy="1323439"/>
          </a:xfrm>
          <a:prstGeom prst="rect">
            <a:avLst/>
          </a:prstGeom>
          <a:solidFill>
            <a:schemeClr val="lt1"/>
          </a:soli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450850" marR="0" lvl="0" indent="-45085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4.5 LIBSYS shall provide a financial accounting system that maintains records of all payments made by users of the system. System managers may configure this system so that regular users may receive discounted rates.</a:t>
            </a:r>
            <a:endParaRPr sz="2000" b="0" i="0" u="none" strike="noStrike" cap="none">
              <a:solidFill>
                <a:schemeClr val="dk1"/>
              </a:solidFill>
              <a:latin typeface="Arial"/>
              <a:ea typeface="Arial"/>
              <a:cs typeface="Arial"/>
              <a:sym typeface="Arial"/>
            </a:endParaRPr>
          </a:p>
        </p:txBody>
      </p:sp>
      <p:sp>
        <p:nvSpPr>
          <p:cNvPr id="494" name="Google Shape;494;p43"/>
          <p:cNvSpPr/>
          <p:nvPr/>
        </p:nvSpPr>
        <p:spPr>
          <a:xfrm>
            <a:off x="5408646" y="3259493"/>
            <a:ext cx="2895600" cy="1295400"/>
          </a:xfrm>
          <a:prstGeom prst="wedgeRectCallout">
            <a:avLst>
              <a:gd name="adj1" fmla="val 48644"/>
              <a:gd name="adj2" fmla="val -143585"/>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Payment Record Maintenance:</a:t>
            </a:r>
            <a:endParaRPr/>
          </a:p>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Add, Edit, Delete</a:t>
            </a:r>
            <a:endParaRPr sz="2000" b="0" i="0" u="none" strike="noStrike" cap="none">
              <a:solidFill>
                <a:schemeClr val="lt1"/>
              </a:solidFill>
              <a:latin typeface="Arial"/>
              <a:ea typeface="Arial"/>
              <a:cs typeface="Arial"/>
              <a:sym typeface="Arial"/>
            </a:endParaRPr>
          </a:p>
        </p:txBody>
      </p:sp>
      <p:sp>
        <p:nvSpPr>
          <p:cNvPr id="495" name="Google Shape;495;p43"/>
          <p:cNvSpPr/>
          <p:nvPr/>
        </p:nvSpPr>
        <p:spPr>
          <a:xfrm>
            <a:off x="1077687" y="3309256"/>
            <a:ext cx="2895600" cy="1295400"/>
          </a:xfrm>
          <a:prstGeom prst="wedgeRectCallout">
            <a:avLst>
              <a:gd name="adj1" fmla="val -21706"/>
              <a:gd name="adj2" fmla="val -84572"/>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Discount rate configuration</a:t>
            </a:r>
            <a:endParaRPr sz="2000" b="0" i="0" u="none" strike="noStrike" cap="none">
              <a:solidFill>
                <a:schemeClr val="lt1"/>
              </a:solidFill>
              <a:latin typeface="Arial"/>
              <a:ea typeface="Arial"/>
              <a:cs typeface="Arial"/>
              <a:sym typeface="Arial"/>
            </a:endParaRPr>
          </a:p>
        </p:txBody>
      </p:sp>
      <p:sp>
        <p:nvSpPr>
          <p:cNvPr id="496" name="Google Shape;496;p43"/>
          <p:cNvSpPr txBox="1"/>
          <p:nvPr/>
        </p:nvSpPr>
        <p:spPr>
          <a:xfrm>
            <a:off x="248816" y="1044600"/>
            <a:ext cx="80772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 </a:t>
            </a:r>
            <a:r>
              <a:rPr lang="en-US" sz="2000" b="0" i="0" u="none" strike="noStrike" cap="none">
                <a:solidFill>
                  <a:srgbClr val="C00000"/>
                </a:solidFill>
                <a:latin typeface="Arial"/>
                <a:ea typeface="Arial"/>
                <a:cs typeface="Arial"/>
                <a:sym typeface="Arial"/>
              </a:rPr>
              <a:t>user requirement </a:t>
            </a:r>
            <a:r>
              <a:rPr lang="en-US" sz="2000" b="0" i="0" u="none" strike="noStrike" cap="none">
                <a:solidFill>
                  <a:srgbClr val="000000"/>
                </a:solidFill>
                <a:latin typeface="Arial"/>
                <a:ea typeface="Arial"/>
                <a:cs typeface="Arial"/>
                <a:sym typeface="Arial"/>
              </a:rPr>
              <a:t>for accounting system in LIBSYS. </a:t>
            </a:r>
            <a:endParaRPr/>
          </a:p>
        </p:txBody>
      </p:sp>
      <p:pic>
        <p:nvPicPr>
          <p:cNvPr id="497" name="Google Shape;497;p43" descr="http://www.channeltraderpro.com/img/question.png"/>
          <p:cNvPicPr preferRelativeResize="0"/>
          <p:nvPr/>
        </p:nvPicPr>
        <p:blipFill rotWithShape="1">
          <a:blip r:embed="rId3">
            <a:alphaModFix/>
          </a:blip>
          <a:srcRect/>
          <a:stretch/>
        </p:blipFill>
        <p:spPr>
          <a:xfrm>
            <a:off x="609665" y="122175"/>
            <a:ext cx="522449" cy="5224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1381250" y="241254"/>
            <a:ext cx="6404402"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User Requirements vs. System Requirements</a:t>
            </a:r>
            <a:endParaRPr/>
          </a:p>
        </p:txBody>
      </p:sp>
      <p:pic>
        <p:nvPicPr>
          <p:cNvPr id="86" name="Google Shape;86;p6" descr="https://ittrader.com/packages/ittrader/ittrader/images/about/icon_requirement.png"/>
          <p:cNvPicPr preferRelativeResize="0"/>
          <p:nvPr/>
        </p:nvPicPr>
        <p:blipFill rotWithShape="1">
          <a:blip r:embed="rId3">
            <a:alphaModFix/>
          </a:blip>
          <a:srcRect/>
          <a:stretch/>
        </p:blipFill>
        <p:spPr>
          <a:xfrm>
            <a:off x="725419" y="1623391"/>
            <a:ext cx="1103518" cy="1121609"/>
          </a:xfrm>
          <a:prstGeom prst="rect">
            <a:avLst/>
          </a:prstGeom>
          <a:noFill/>
          <a:ln>
            <a:noFill/>
          </a:ln>
        </p:spPr>
      </p:pic>
      <p:sp>
        <p:nvSpPr>
          <p:cNvPr id="87" name="Google Shape;87;p6"/>
          <p:cNvSpPr/>
          <p:nvPr/>
        </p:nvSpPr>
        <p:spPr>
          <a:xfrm>
            <a:off x="2193235" y="1269653"/>
            <a:ext cx="6559826"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Requirements for a software system set out </a:t>
            </a:r>
            <a:r>
              <a:rPr lang="en-US" sz="2400" b="0" i="0" u="none" strike="noStrike" cap="none">
                <a:solidFill>
                  <a:srgbClr val="C00000"/>
                </a:solidFill>
                <a:latin typeface="Arial"/>
                <a:ea typeface="Arial"/>
                <a:cs typeface="Arial"/>
                <a:sym typeface="Arial"/>
              </a:rPr>
              <a:t>what the system should do </a:t>
            </a:r>
            <a:r>
              <a:rPr lang="en-US" sz="2400" b="0" i="0" u="none" strike="noStrike" cap="none">
                <a:solidFill>
                  <a:srgbClr val="000000"/>
                </a:solidFill>
                <a:latin typeface="Arial"/>
                <a:ea typeface="Arial"/>
                <a:cs typeface="Arial"/>
                <a:sym typeface="Arial"/>
              </a:rPr>
              <a:t>and define </a:t>
            </a:r>
            <a:r>
              <a:rPr lang="en-US" sz="2400" b="0" i="0" u="none" strike="noStrike" cap="none">
                <a:solidFill>
                  <a:srgbClr val="C00000"/>
                </a:solidFill>
                <a:latin typeface="Arial"/>
                <a:ea typeface="Arial"/>
                <a:cs typeface="Arial"/>
                <a:sym typeface="Arial"/>
              </a:rPr>
              <a:t>constraints</a:t>
            </a:r>
            <a:r>
              <a:rPr lang="en-US" sz="2400" b="0" i="0" u="none" strike="noStrike" cap="none">
                <a:solidFill>
                  <a:srgbClr val="000000"/>
                </a:solidFill>
                <a:latin typeface="Arial"/>
                <a:ea typeface="Arial"/>
                <a:cs typeface="Arial"/>
                <a:sym typeface="Arial"/>
              </a:rPr>
              <a:t> on its operation and implementation. </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Two different types of requirements: </a:t>
            </a:r>
            <a:endParaRPr/>
          </a:p>
          <a:p>
            <a:pPr marL="285750" marR="0" lvl="1"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User requirements</a:t>
            </a:r>
            <a:endParaRPr/>
          </a:p>
          <a:p>
            <a:pPr marL="285750" marR="0" lvl="1"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System requirements </a:t>
            </a:r>
            <a:endParaRPr/>
          </a:p>
        </p:txBody>
      </p:sp>
      <p:pic>
        <p:nvPicPr>
          <p:cNvPr id="88" name="Google Shape;88;p6" descr="https://ittrader.com/packages/ittrader/ittrader/images/about/icon_requirement.png"/>
          <p:cNvPicPr preferRelativeResize="0"/>
          <p:nvPr/>
        </p:nvPicPr>
        <p:blipFill rotWithShape="1">
          <a:blip r:embed="rId4">
            <a:alphaModFix/>
          </a:blip>
          <a:srcRect/>
          <a:stretch/>
        </p:blipFill>
        <p:spPr>
          <a:xfrm>
            <a:off x="672410" y="106017"/>
            <a:ext cx="460651" cy="46820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4"/>
          <p:cNvSpPr txBox="1">
            <a:spLocks noGrp="1"/>
          </p:cNvSpPr>
          <p:nvPr>
            <p:ph type="title"/>
          </p:nvPr>
        </p:nvSpPr>
        <p:spPr>
          <a:xfrm>
            <a:off x="1381251" y="241254"/>
            <a:ext cx="4870260"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Natural Language Problems</a:t>
            </a:r>
            <a:endParaRPr/>
          </a:p>
        </p:txBody>
      </p:sp>
      <p:pic>
        <p:nvPicPr>
          <p:cNvPr id="503" name="Google Shape;503;p44" descr="http://i873.photobucket.com/albums/ab300/heffybabe4/greenquestion_zps68af31ce.jpg"/>
          <p:cNvPicPr preferRelativeResize="0"/>
          <p:nvPr/>
        </p:nvPicPr>
        <p:blipFill rotWithShape="1">
          <a:blip r:embed="rId3">
            <a:alphaModFix/>
          </a:blip>
          <a:srcRect/>
          <a:stretch/>
        </p:blipFill>
        <p:spPr>
          <a:xfrm>
            <a:off x="519807" y="712098"/>
            <a:ext cx="1722888" cy="1888905"/>
          </a:xfrm>
          <a:prstGeom prst="rect">
            <a:avLst/>
          </a:prstGeom>
          <a:noFill/>
          <a:ln>
            <a:noFill/>
          </a:ln>
        </p:spPr>
      </p:pic>
      <p:sp>
        <p:nvSpPr>
          <p:cNvPr id="504" name="Google Shape;504;p44"/>
          <p:cNvSpPr txBox="1"/>
          <p:nvPr/>
        </p:nvSpPr>
        <p:spPr>
          <a:xfrm>
            <a:off x="1464131" y="1546490"/>
            <a:ext cx="200378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Reasons why NL is not good</a:t>
            </a:r>
            <a:endParaRPr sz="1800" b="0" i="0" u="none" strike="noStrike" cap="none">
              <a:solidFill>
                <a:srgbClr val="000000"/>
              </a:solidFill>
              <a:latin typeface="Arial"/>
              <a:ea typeface="Arial"/>
              <a:cs typeface="Arial"/>
              <a:sym typeface="Arial"/>
            </a:endParaRPr>
          </a:p>
        </p:txBody>
      </p:sp>
      <p:sp>
        <p:nvSpPr>
          <p:cNvPr id="505" name="Google Shape;505;p44"/>
          <p:cNvSpPr/>
          <p:nvPr/>
        </p:nvSpPr>
        <p:spPr>
          <a:xfrm>
            <a:off x="4285926" y="1454328"/>
            <a:ext cx="4074302" cy="611871"/>
          </a:xfrm>
          <a:prstGeom prst="roundRect">
            <a:avLst>
              <a:gd name="adj" fmla="val 16667"/>
            </a:avLst>
          </a:prstGeom>
          <a:noFill/>
          <a:ln>
            <a:noFill/>
          </a:ln>
        </p:spPr>
        <p:txBody>
          <a:bodyPr spcFirstLastPara="1" wrap="square" lIns="91425" tIns="45700" rIns="91425" bIns="45700" anchor="ctr" anchorCtr="0">
            <a:noAutofit/>
          </a:bodyPr>
          <a:lstStyle/>
          <a:p>
            <a:pPr marL="360363" marR="0" lvl="0" indent="-360363" algn="l" rtl="0">
              <a:lnSpc>
                <a:spcPct val="100000"/>
              </a:lnSpc>
              <a:spcBef>
                <a:spcPts val="0"/>
              </a:spcBef>
              <a:spcAft>
                <a:spcPts val="0"/>
              </a:spcAft>
              <a:buClr>
                <a:schemeClr val="dk1"/>
              </a:buClr>
              <a:buSzPts val="2400"/>
              <a:buFont typeface="Constantia"/>
              <a:buNone/>
            </a:pPr>
            <a:r>
              <a:rPr lang="en-US" sz="2400" b="0" i="0" u="none" strike="noStrike" cap="none">
                <a:solidFill>
                  <a:schemeClr val="dk1"/>
                </a:solidFill>
                <a:latin typeface="Constantia"/>
                <a:ea typeface="Constantia"/>
                <a:cs typeface="Constantia"/>
                <a:sym typeface="Constantia"/>
              </a:rPr>
              <a:t>1. 	Understanding of SAME word for SAME concept</a:t>
            </a:r>
            <a:endParaRPr sz="2400" b="0" i="0" u="none" strike="noStrike" cap="none">
              <a:solidFill>
                <a:schemeClr val="dk1"/>
              </a:solidFill>
              <a:latin typeface="Constantia"/>
              <a:ea typeface="Constantia"/>
              <a:cs typeface="Constantia"/>
              <a:sym typeface="Constantia"/>
            </a:endParaRPr>
          </a:p>
        </p:txBody>
      </p:sp>
      <p:grpSp>
        <p:nvGrpSpPr>
          <p:cNvPr id="506" name="Google Shape;506;p44"/>
          <p:cNvGrpSpPr/>
          <p:nvPr/>
        </p:nvGrpSpPr>
        <p:grpSpPr>
          <a:xfrm>
            <a:off x="3872364" y="2651032"/>
            <a:ext cx="2078087" cy="954027"/>
            <a:chOff x="3656044" y="1466462"/>
            <a:chExt cx="2078087" cy="954027"/>
          </a:xfrm>
        </p:grpSpPr>
        <p:pic>
          <p:nvPicPr>
            <p:cNvPr id="507" name="Google Shape;507;p44" descr="http://www.clker.com/cliparts/1/d/n/l/U/E/red-question-mark-hi.png"/>
            <p:cNvPicPr preferRelativeResize="0"/>
            <p:nvPr/>
          </p:nvPicPr>
          <p:blipFill rotWithShape="1">
            <a:blip r:embed="rId4">
              <a:alphaModFix/>
            </a:blip>
            <a:srcRect/>
            <a:stretch/>
          </p:blipFill>
          <p:spPr>
            <a:xfrm rot="938682">
              <a:off x="5133367" y="1517427"/>
              <a:ext cx="495041" cy="852097"/>
            </a:xfrm>
            <a:prstGeom prst="rect">
              <a:avLst/>
            </a:prstGeom>
            <a:noFill/>
            <a:ln>
              <a:noFill/>
            </a:ln>
          </p:spPr>
        </p:pic>
        <p:sp>
          <p:nvSpPr>
            <p:cNvPr id="508" name="Google Shape;508;p44"/>
            <p:cNvSpPr txBox="1"/>
            <p:nvPr/>
          </p:nvSpPr>
          <p:spPr>
            <a:xfrm>
              <a:off x="3656044" y="1695061"/>
              <a:ext cx="182880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Quattrocento Sans"/>
                <a:buNone/>
              </a:pPr>
              <a:r>
                <a:rPr lang="en-US" sz="4000" b="0" i="0" u="none" strike="noStrike" cap="none">
                  <a:solidFill>
                    <a:srgbClr val="000000"/>
                  </a:solidFill>
                  <a:latin typeface="Quattrocento Sans"/>
                  <a:ea typeface="Quattrocento Sans"/>
                  <a:cs typeface="Quattrocento Sans"/>
                  <a:sym typeface="Quattrocento Sans"/>
                </a:rPr>
                <a:t>Tool</a:t>
              </a:r>
              <a:endParaRPr sz="4000" b="0" i="0" u="none" strike="noStrike" cap="none">
                <a:solidFill>
                  <a:srgbClr val="000000"/>
                </a:solidFill>
                <a:latin typeface="Quattrocento Sans"/>
                <a:ea typeface="Quattrocento Sans"/>
                <a:cs typeface="Quattrocento Sans"/>
                <a:sym typeface="Quattrocento Sans"/>
              </a:endParaRPr>
            </a:p>
          </p:txBody>
        </p:sp>
      </p:grpSp>
      <p:pic>
        <p:nvPicPr>
          <p:cNvPr id="509" name="Google Shape;509;p44" descr="https://encrypted-tbn1.gstatic.com/images?q=tbn:ANd9GcQAuga7XeK9MTIW5rXSLUFm9glf-z7CIwZ4JyI_Mp_KsPfglnjg-r3VLsIv"/>
          <p:cNvPicPr preferRelativeResize="0"/>
          <p:nvPr/>
        </p:nvPicPr>
        <p:blipFill rotWithShape="1">
          <a:blip r:embed="rId5">
            <a:alphaModFix/>
          </a:blip>
          <a:srcRect/>
          <a:stretch/>
        </p:blipFill>
        <p:spPr>
          <a:xfrm>
            <a:off x="2500815" y="2648011"/>
            <a:ext cx="933429" cy="933429"/>
          </a:xfrm>
          <a:prstGeom prst="rect">
            <a:avLst/>
          </a:prstGeom>
          <a:noFill/>
          <a:ln>
            <a:noFill/>
          </a:ln>
          <a:effectLst>
            <a:outerShdw blurRad="292100" dist="139700" dir="2700000" algn="tl" rotWithShape="0">
              <a:srgbClr val="333333">
                <a:alpha val="64705"/>
              </a:srgbClr>
            </a:outerShdw>
          </a:effectLst>
        </p:spPr>
      </p:pic>
      <p:pic>
        <p:nvPicPr>
          <p:cNvPr id="510" name="Google Shape;510;p44" descr="http://pingnroute.net/wp-content/uploads/2014/02/Digital-School.jpg"/>
          <p:cNvPicPr preferRelativeResize="0"/>
          <p:nvPr/>
        </p:nvPicPr>
        <p:blipFill rotWithShape="1">
          <a:blip r:embed="rId6">
            <a:alphaModFix/>
          </a:blip>
          <a:srcRect/>
          <a:stretch/>
        </p:blipFill>
        <p:spPr>
          <a:xfrm>
            <a:off x="3598635" y="3711641"/>
            <a:ext cx="1563336" cy="1250437"/>
          </a:xfrm>
          <a:prstGeom prst="rect">
            <a:avLst/>
          </a:prstGeom>
          <a:noFill/>
          <a:ln>
            <a:noFill/>
          </a:ln>
          <a:effectLst>
            <a:outerShdw blurRad="292100" dist="139700" dir="2700000" algn="tl" rotWithShape="0">
              <a:srgbClr val="333333">
                <a:alpha val="64705"/>
              </a:srgbClr>
            </a:outerShdw>
          </a:effectLst>
        </p:spPr>
      </p:pic>
      <p:pic>
        <p:nvPicPr>
          <p:cNvPr id="511" name="Google Shape;511;p44" descr="http://www.ihardware.es/wp-content/uploads/2010/03/hardware1.jpg"/>
          <p:cNvPicPr preferRelativeResize="0"/>
          <p:nvPr/>
        </p:nvPicPr>
        <p:blipFill rotWithShape="1">
          <a:blip r:embed="rId7">
            <a:alphaModFix/>
          </a:blip>
          <a:srcRect/>
          <a:stretch/>
        </p:blipFill>
        <p:spPr>
          <a:xfrm>
            <a:off x="6175301" y="3363140"/>
            <a:ext cx="1948551" cy="1274226"/>
          </a:xfrm>
          <a:prstGeom prst="rect">
            <a:avLst/>
          </a:prstGeom>
          <a:noFill/>
          <a:ln>
            <a:noFill/>
          </a:ln>
          <a:effectLst>
            <a:outerShdw blurRad="292100" dist="139700" dir="2700000" algn="tl" rotWithShape="0">
              <a:srgbClr val="333333">
                <a:alpha val="64705"/>
              </a:srgbClr>
            </a:outerShdw>
          </a:effectLst>
        </p:spPr>
      </p:pic>
      <p:pic>
        <p:nvPicPr>
          <p:cNvPr id="512" name="Google Shape;512;p44" descr="http://www.channeltraderpro.com/img/question.png"/>
          <p:cNvPicPr preferRelativeResize="0"/>
          <p:nvPr/>
        </p:nvPicPr>
        <p:blipFill rotWithShape="1">
          <a:blip r:embed="rId8">
            <a:alphaModFix/>
          </a:blip>
          <a:srcRect/>
          <a:stretch/>
        </p:blipFill>
        <p:spPr>
          <a:xfrm>
            <a:off x="609665" y="122175"/>
            <a:ext cx="522449" cy="5224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1000"/>
                                        <p:tgtEl>
                                          <p:spTgt spid="5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0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5"/>
          <p:cNvSpPr txBox="1">
            <a:spLocks noGrp="1"/>
          </p:cNvSpPr>
          <p:nvPr>
            <p:ph type="title"/>
          </p:nvPr>
        </p:nvSpPr>
        <p:spPr>
          <a:xfrm>
            <a:off x="1381251" y="241254"/>
            <a:ext cx="4870260"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Natural Language Problems</a:t>
            </a:r>
            <a:endParaRPr/>
          </a:p>
        </p:txBody>
      </p:sp>
      <p:pic>
        <p:nvPicPr>
          <p:cNvPr id="518" name="Google Shape;518;p45" descr="http://i873.photobucket.com/albums/ab300/heffybabe4/greenquestion_zps68af31ce.jpg"/>
          <p:cNvPicPr preferRelativeResize="0"/>
          <p:nvPr/>
        </p:nvPicPr>
        <p:blipFill rotWithShape="1">
          <a:blip r:embed="rId3">
            <a:alphaModFix/>
          </a:blip>
          <a:srcRect/>
          <a:stretch/>
        </p:blipFill>
        <p:spPr>
          <a:xfrm>
            <a:off x="519807" y="712098"/>
            <a:ext cx="1722888" cy="1888905"/>
          </a:xfrm>
          <a:prstGeom prst="rect">
            <a:avLst/>
          </a:prstGeom>
          <a:noFill/>
          <a:ln>
            <a:noFill/>
          </a:ln>
        </p:spPr>
      </p:pic>
      <p:sp>
        <p:nvSpPr>
          <p:cNvPr id="519" name="Google Shape;519;p45"/>
          <p:cNvSpPr txBox="1"/>
          <p:nvPr/>
        </p:nvSpPr>
        <p:spPr>
          <a:xfrm>
            <a:off x="1464131" y="1546490"/>
            <a:ext cx="200378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Reasons why NL is not good</a:t>
            </a:r>
            <a:endParaRPr sz="1800" b="0" i="0" u="none" strike="noStrike" cap="none">
              <a:solidFill>
                <a:srgbClr val="000000"/>
              </a:solidFill>
              <a:latin typeface="Arial"/>
              <a:ea typeface="Arial"/>
              <a:cs typeface="Arial"/>
              <a:sym typeface="Arial"/>
            </a:endParaRPr>
          </a:p>
        </p:txBody>
      </p:sp>
      <p:sp>
        <p:nvSpPr>
          <p:cNvPr id="520" name="Google Shape;520;p45"/>
          <p:cNvSpPr/>
          <p:nvPr/>
        </p:nvSpPr>
        <p:spPr>
          <a:xfrm>
            <a:off x="4285926" y="1454328"/>
            <a:ext cx="4074302" cy="611871"/>
          </a:xfrm>
          <a:prstGeom prst="roundRect">
            <a:avLst>
              <a:gd name="adj" fmla="val 16667"/>
            </a:avLst>
          </a:prstGeom>
          <a:noFill/>
          <a:ln>
            <a:noFill/>
          </a:ln>
        </p:spPr>
        <p:txBody>
          <a:bodyPr spcFirstLastPara="1" wrap="square" lIns="91425" tIns="45700" rIns="91425" bIns="45700" anchor="ctr" anchorCtr="0">
            <a:noAutofit/>
          </a:bodyPr>
          <a:lstStyle/>
          <a:p>
            <a:pPr marL="360363" marR="0" lvl="0" indent="-360363" algn="l" rtl="0">
              <a:lnSpc>
                <a:spcPct val="100000"/>
              </a:lnSpc>
              <a:spcBef>
                <a:spcPts val="0"/>
              </a:spcBef>
              <a:spcAft>
                <a:spcPts val="0"/>
              </a:spcAft>
              <a:buClr>
                <a:schemeClr val="dk1"/>
              </a:buClr>
              <a:buSzPts val="2400"/>
              <a:buFont typeface="Constantia"/>
              <a:buNone/>
            </a:pPr>
            <a:r>
              <a:rPr lang="en-US" sz="2400" b="0" i="0" u="none" strike="noStrike" cap="none">
                <a:solidFill>
                  <a:schemeClr val="dk1"/>
                </a:solidFill>
                <a:latin typeface="Constantia"/>
                <a:ea typeface="Constantia"/>
                <a:cs typeface="Constantia"/>
                <a:sym typeface="Constantia"/>
              </a:rPr>
              <a:t>2.	Natural language is OVER FLEXIBLE</a:t>
            </a:r>
            <a:endParaRPr sz="2400" b="0" i="0" u="none" strike="noStrike" cap="none">
              <a:solidFill>
                <a:schemeClr val="dk1"/>
              </a:solidFill>
              <a:latin typeface="Constantia"/>
              <a:ea typeface="Constantia"/>
              <a:cs typeface="Constantia"/>
              <a:sym typeface="Constantia"/>
            </a:endParaRPr>
          </a:p>
        </p:txBody>
      </p:sp>
      <p:pic>
        <p:nvPicPr>
          <p:cNvPr id="521" name="Google Shape;521;p45" descr="http://www.channeltraderpro.com/img/question.png"/>
          <p:cNvPicPr preferRelativeResize="0"/>
          <p:nvPr/>
        </p:nvPicPr>
        <p:blipFill rotWithShape="1">
          <a:blip r:embed="rId4">
            <a:alphaModFix/>
          </a:blip>
          <a:srcRect/>
          <a:stretch/>
        </p:blipFill>
        <p:spPr>
          <a:xfrm>
            <a:off x="609665" y="122175"/>
            <a:ext cx="522449" cy="522449"/>
          </a:xfrm>
          <a:prstGeom prst="rect">
            <a:avLst/>
          </a:prstGeom>
          <a:noFill/>
          <a:ln>
            <a:noFill/>
          </a:ln>
        </p:spPr>
      </p:pic>
      <p:pic>
        <p:nvPicPr>
          <p:cNvPr id="522" name="Google Shape;522;p45" descr="http://img2-2.timeinc.net/ew/i/2012/11/20/Scandal_510x317.jpg"/>
          <p:cNvPicPr preferRelativeResize="0"/>
          <p:nvPr/>
        </p:nvPicPr>
        <p:blipFill rotWithShape="1">
          <a:blip r:embed="rId5">
            <a:alphaModFix/>
          </a:blip>
          <a:srcRect/>
          <a:stretch/>
        </p:blipFill>
        <p:spPr>
          <a:xfrm>
            <a:off x="2864498" y="2357802"/>
            <a:ext cx="3581400" cy="2225675"/>
          </a:xfrm>
          <a:prstGeom prst="rect">
            <a:avLst/>
          </a:prstGeom>
          <a:noFill/>
          <a:ln>
            <a:noFill/>
          </a:ln>
          <a:effectLst>
            <a:outerShdw blurRad="292100" dist="139700" dir="2700000" algn="tl" rotWithShape="0">
              <a:srgbClr val="333333">
                <a:alpha val="64705"/>
              </a:srgbClr>
            </a:outerShdw>
          </a:effectLst>
        </p:spPr>
      </p:pic>
      <p:sp>
        <p:nvSpPr>
          <p:cNvPr id="523" name="Google Shape;523;p45"/>
          <p:cNvSpPr/>
          <p:nvPr/>
        </p:nvSpPr>
        <p:spPr>
          <a:xfrm>
            <a:off x="2102498" y="4720001"/>
            <a:ext cx="5044751" cy="286232"/>
          </a:xfrm>
          <a:prstGeom prst="rect">
            <a:avLst/>
          </a:prstGeom>
          <a:noFill/>
          <a:ln>
            <a:noFill/>
          </a:ln>
        </p:spPr>
        <p:txBody>
          <a:bodyPr spcFirstLastPara="1" wrap="square" lIns="91425" tIns="45700" rIns="91425" bIns="45700" anchor="t" anchorCtr="0">
            <a:spAutoFit/>
          </a:bodyPr>
          <a:lstStyle/>
          <a:p>
            <a:pPr marL="0" marR="0" lvl="1" indent="0" algn="ctr" rtl="0">
              <a:lnSpc>
                <a:spcPct val="9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Same thing can be said in many different ways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1000"/>
                                        <p:tgtEl>
                                          <p:spTgt spid="5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23"/>
                                        </p:tgtEl>
                                        <p:attrNameLst>
                                          <p:attrName>style.visibility</p:attrName>
                                        </p:attrNameLst>
                                      </p:cBhvr>
                                      <p:to>
                                        <p:strVal val="visible"/>
                                      </p:to>
                                    </p:set>
                                    <p:animEffect transition="in" filter="fade">
                                      <p:cBhvr>
                                        <p:cTn id="16" dur="80"/>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6"/>
          <p:cNvSpPr txBox="1">
            <a:spLocks noGrp="1"/>
          </p:cNvSpPr>
          <p:nvPr>
            <p:ph type="title"/>
          </p:nvPr>
        </p:nvSpPr>
        <p:spPr>
          <a:xfrm>
            <a:off x="1381251" y="241254"/>
            <a:ext cx="4870260"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Natural Language Problems</a:t>
            </a:r>
            <a:endParaRPr/>
          </a:p>
        </p:txBody>
      </p:sp>
      <p:pic>
        <p:nvPicPr>
          <p:cNvPr id="529" name="Google Shape;529;p46" descr="http://i873.photobucket.com/albums/ab300/heffybabe4/greenquestion_zps68af31ce.jpg"/>
          <p:cNvPicPr preferRelativeResize="0"/>
          <p:nvPr/>
        </p:nvPicPr>
        <p:blipFill rotWithShape="1">
          <a:blip r:embed="rId3">
            <a:alphaModFix/>
          </a:blip>
          <a:srcRect/>
          <a:stretch/>
        </p:blipFill>
        <p:spPr>
          <a:xfrm>
            <a:off x="519807" y="712098"/>
            <a:ext cx="1722888" cy="1888905"/>
          </a:xfrm>
          <a:prstGeom prst="rect">
            <a:avLst/>
          </a:prstGeom>
          <a:noFill/>
          <a:ln>
            <a:noFill/>
          </a:ln>
        </p:spPr>
      </p:pic>
      <p:sp>
        <p:nvSpPr>
          <p:cNvPr id="530" name="Google Shape;530;p46"/>
          <p:cNvSpPr txBox="1"/>
          <p:nvPr/>
        </p:nvSpPr>
        <p:spPr>
          <a:xfrm>
            <a:off x="1464131" y="1546490"/>
            <a:ext cx="200378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Reasons why NL is not good</a:t>
            </a:r>
            <a:endParaRPr sz="1800" b="0" i="0" u="none" strike="noStrike" cap="none">
              <a:solidFill>
                <a:srgbClr val="000000"/>
              </a:solidFill>
              <a:latin typeface="Arial"/>
              <a:ea typeface="Arial"/>
              <a:cs typeface="Arial"/>
              <a:sym typeface="Arial"/>
            </a:endParaRPr>
          </a:p>
        </p:txBody>
      </p:sp>
      <p:sp>
        <p:nvSpPr>
          <p:cNvPr id="531" name="Google Shape;531;p46"/>
          <p:cNvSpPr/>
          <p:nvPr/>
        </p:nvSpPr>
        <p:spPr>
          <a:xfrm>
            <a:off x="4285926" y="1454328"/>
            <a:ext cx="4074302" cy="611871"/>
          </a:xfrm>
          <a:prstGeom prst="roundRect">
            <a:avLst>
              <a:gd name="adj" fmla="val 16667"/>
            </a:avLst>
          </a:prstGeom>
          <a:noFill/>
          <a:ln>
            <a:noFill/>
          </a:ln>
        </p:spPr>
        <p:txBody>
          <a:bodyPr spcFirstLastPara="1" wrap="square" lIns="91425" tIns="45700" rIns="91425" bIns="45700" anchor="ctr" anchorCtr="0">
            <a:noAutofit/>
          </a:bodyPr>
          <a:lstStyle/>
          <a:p>
            <a:pPr marL="360363" marR="0" lvl="0" indent="-360363" algn="l" rtl="0">
              <a:lnSpc>
                <a:spcPct val="100000"/>
              </a:lnSpc>
              <a:spcBef>
                <a:spcPts val="0"/>
              </a:spcBef>
              <a:spcAft>
                <a:spcPts val="0"/>
              </a:spcAft>
              <a:buClr>
                <a:schemeClr val="dk1"/>
              </a:buClr>
              <a:buSzPts val="2400"/>
              <a:buFont typeface="Constantia"/>
              <a:buNone/>
            </a:pPr>
            <a:r>
              <a:rPr lang="en-US" sz="2400" b="0" i="0" u="none" strike="noStrike" cap="none">
                <a:solidFill>
                  <a:schemeClr val="dk1"/>
                </a:solidFill>
                <a:latin typeface="Constantia"/>
                <a:ea typeface="Constantia"/>
                <a:cs typeface="Constantia"/>
                <a:sym typeface="Constantia"/>
              </a:rPr>
              <a:t>3.	 No clear partitioning</a:t>
            </a:r>
            <a:endParaRPr sz="2400" b="0" i="0" u="none" strike="noStrike" cap="none">
              <a:solidFill>
                <a:schemeClr val="dk1"/>
              </a:solidFill>
              <a:latin typeface="Constantia"/>
              <a:ea typeface="Constantia"/>
              <a:cs typeface="Constantia"/>
              <a:sym typeface="Constantia"/>
            </a:endParaRPr>
          </a:p>
        </p:txBody>
      </p:sp>
      <p:pic>
        <p:nvPicPr>
          <p:cNvPr id="532" name="Google Shape;532;p46" descr="http://www.channeltraderpro.com/img/question.png"/>
          <p:cNvPicPr preferRelativeResize="0"/>
          <p:nvPr/>
        </p:nvPicPr>
        <p:blipFill rotWithShape="1">
          <a:blip r:embed="rId4">
            <a:alphaModFix/>
          </a:blip>
          <a:srcRect/>
          <a:stretch/>
        </p:blipFill>
        <p:spPr>
          <a:xfrm>
            <a:off x="609665" y="122175"/>
            <a:ext cx="522449" cy="522449"/>
          </a:xfrm>
          <a:prstGeom prst="rect">
            <a:avLst/>
          </a:prstGeom>
          <a:noFill/>
          <a:ln>
            <a:noFill/>
          </a:ln>
        </p:spPr>
      </p:pic>
      <p:sp>
        <p:nvSpPr>
          <p:cNvPr id="533" name="Google Shape;533;p46"/>
          <p:cNvSpPr/>
          <p:nvPr/>
        </p:nvSpPr>
        <p:spPr>
          <a:xfrm>
            <a:off x="2904932" y="4732442"/>
            <a:ext cx="43916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Diagrams are better to scope/represent requirements</a:t>
            </a:r>
            <a:endParaRPr sz="1400" b="0" i="0" u="none" strike="noStrike" cap="none">
              <a:solidFill>
                <a:srgbClr val="000000"/>
              </a:solidFill>
              <a:latin typeface="Arial"/>
              <a:ea typeface="Arial"/>
              <a:cs typeface="Arial"/>
              <a:sym typeface="Arial"/>
            </a:endParaRPr>
          </a:p>
        </p:txBody>
      </p:sp>
      <p:pic>
        <p:nvPicPr>
          <p:cNvPr id="534" name="Google Shape;534;p46" descr="http://www.cliparthut.com/clip-arts/723/folder-clip-art-723963.png"/>
          <p:cNvPicPr preferRelativeResize="0"/>
          <p:nvPr/>
        </p:nvPicPr>
        <p:blipFill rotWithShape="1">
          <a:blip r:embed="rId5">
            <a:alphaModFix/>
          </a:blip>
          <a:srcRect/>
          <a:stretch/>
        </p:blipFill>
        <p:spPr>
          <a:xfrm>
            <a:off x="4007214" y="2345094"/>
            <a:ext cx="2315863" cy="23158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1"/>
                                        </p:tgtEl>
                                        <p:attrNameLst>
                                          <p:attrName>style.visibility</p:attrName>
                                        </p:attrNameLst>
                                      </p:cBhvr>
                                      <p:to>
                                        <p:strVal val="visible"/>
                                      </p:to>
                                    </p:set>
                                    <p:animEffect transition="in" filter="fade">
                                      <p:cBhvr>
                                        <p:cTn id="7" dur="1000"/>
                                        <p:tgtEl>
                                          <p:spTgt spid="5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3"/>
                                        </p:tgtEl>
                                        <p:attrNameLst>
                                          <p:attrName>style.visibility</p:attrName>
                                        </p:attrNameLst>
                                      </p:cBhvr>
                                      <p:to>
                                        <p:strVal val="visible"/>
                                      </p:to>
                                    </p:set>
                                    <p:animEffect transition="in" filter="fade">
                                      <p:cBhvr>
                                        <p:cTn id="12" dur="8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538"/>
        <p:cNvGrpSpPr/>
        <p:nvPr/>
      </p:nvGrpSpPr>
      <p:grpSpPr>
        <a:xfrm>
          <a:off x="0" y="0"/>
          <a:ext cx="0" cy="0"/>
          <a:chOff x="0" y="0"/>
          <a:chExt cx="0" cy="0"/>
        </a:xfrm>
      </p:grpSpPr>
      <p:sp>
        <p:nvSpPr>
          <p:cNvPr id="539" name="Google Shape;539;p47"/>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Natural Language Problems</a:t>
            </a:r>
            <a:endParaRPr/>
          </a:p>
        </p:txBody>
      </p:sp>
      <p:sp>
        <p:nvSpPr>
          <p:cNvPr id="540" name="Google Shape;540;p47"/>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r>
              <a:rPr lang="en-US" sz="2000" b="1">
                <a:solidFill>
                  <a:schemeClr val="dk1"/>
                </a:solidFill>
              </a:rPr>
              <a:t>Reasons why natural language system requirements specification is not good:</a:t>
            </a:r>
            <a:endParaRPr sz="2000" b="1">
              <a:solidFill>
                <a:schemeClr val="dk1"/>
              </a:solidFill>
            </a:endParaRPr>
          </a:p>
          <a:p>
            <a:pPr marL="357188" lvl="0" indent="-357188" algn="l" rtl="0">
              <a:lnSpc>
                <a:spcPct val="90000"/>
              </a:lnSpc>
              <a:spcBef>
                <a:spcPts val="600"/>
              </a:spcBef>
              <a:spcAft>
                <a:spcPts val="0"/>
              </a:spcAft>
              <a:buSzPts val="1400"/>
              <a:buFont typeface="Noto Sans Symbols"/>
              <a:buNone/>
            </a:pPr>
            <a:endParaRPr sz="2000" b="1">
              <a:solidFill>
                <a:schemeClr val="dk1"/>
              </a:solidFill>
            </a:endParaRPr>
          </a:p>
          <a:p>
            <a:pPr marL="360363" lvl="1" indent="-360363" algn="just" rtl="0">
              <a:lnSpc>
                <a:spcPct val="90000"/>
              </a:lnSpc>
              <a:spcBef>
                <a:spcPts val="480"/>
              </a:spcBef>
              <a:spcAft>
                <a:spcPts val="0"/>
              </a:spcAft>
              <a:buSzPts val="2000"/>
              <a:buFont typeface="Noto Sans Symbols"/>
              <a:buChar char="⮚"/>
            </a:pPr>
            <a:r>
              <a:rPr lang="en-US">
                <a:solidFill>
                  <a:schemeClr val="dk1"/>
                </a:solidFill>
              </a:rPr>
              <a:t>Natural language understanding relies on the specification readers and writers using the </a:t>
            </a:r>
            <a:r>
              <a:rPr lang="en-US" b="1">
                <a:solidFill>
                  <a:schemeClr val="dk1"/>
                </a:solidFill>
              </a:rPr>
              <a:t>same words for the same concept</a:t>
            </a:r>
            <a:r>
              <a:rPr lang="en-US">
                <a:solidFill>
                  <a:schemeClr val="dk1"/>
                </a:solidFill>
              </a:rPr>
              <a:t>. </a:t>
            </a:r>
            <a:endParaRPr/>
          </a:p>
          <a:p>
            <a:pPr marL="360363" lvl="1" indent="-360363" algn="just" rtl="0">
              <a:lnSpc>
                <a:spcPct val="90000"/>
              </a:lnSpc>
              <a:spcBef>
                <a:spcPts val="480"/>
              </a:spcBef>
              <a:spcAft>
                <a:spcPts val="0"/>
              </a:spcAft>
              <a:buSzPts val="2000"/>
              <a:buFont typeface="Noto Sans Symbols"/>
              <a:buChar char="⮚"/>
            </a:pPr>
            <a:r>
              <a:rPr lang="en-US">
                <a:solidFill>
                  <a:schemeClr val="dk1"/>
                </a:solidFill>
              </a:rPr>
              <a:t>A natural language requirements specification is </a:t>
            </a:r>
            <a:r>
              <a:rPr lang="en-US" b="1">
                <a:solidFill>
                  <a:schemeClr val="dk1"/>
                </a:solidFill>
              </a:rPr>
              <a:t>over-flexible</a:t>
            </a:r>
            <a:endParaRPr>
              <a:solidFill>
                <a:schemeClr val="dk1"/>
              </a:solidFill>
            </a:endParaRPr>
          </a:p>
          <a:p>
            <a:pPr marL="360363" lvl="1" indent="-360363" algn="just" rtl="0">
              <a:lnSpc>
                <a:spcPct val="90000"/>
              </a:lnSpc>
              <a:spcBef>
                <a:spcPts val="480"/>
              </a:spcBef>
              <a:spcAft>
                <a:spcPts val="0"/>
              </a:spcAft>
              <a:buSzPts val="2000"/>
              <a:buFont typeface="Noto Sans Symbols"/>
              <a:buChar char="⮚"/>
            </a:pPr>
            <a:r>
              <a:rPr lang="en-US">
                <a:solidFill>
                  <a:schemeClr val="dk1"/>
                </a:solidFill>
              </a:rPr>
              <a:t>Requirements are </a:t>
            </a:r>
            <a:r>
              <a:rPr lang="en-US" b="1">
                <a:solidFill>
                  <a:schemeClr val="dk1"/>
                </a:solidFill>
              </a:rPr>
              <a:t>not partitioned effectively</a:t>
            </a:r>
            <a:r>
              <a:rPr lang="en-US">
                <a:solidFill>
                  <a:schemeClr val="dk1"/>
                </a:solidFill>
              </a:rPr>
              <a:t> by the language itself</a:t>
            </a:r>
            <a:endParaRPr>
              <a:solidFill>
                <a:schemeClr val="dk1"/>
              </a:solidFill>
            </a:endParaRPr>
          </a:p>
        </p:txBody>
      </p:sp>
      <p:pic>
        <p:nvPicPr>
          <p:cNvPr id="541" name="Google Shape;541;p47" descr="http://www.channeltraderpro.com/img/question.png"/>
          <p:cNvPicPr preferRelativeResize="0"/>
          <p:nvPr/>
        </p:nvPicPr>
        <p:blipFill rotWithShape="1">
          <a:blip r:embed="rId3">
            <a:alphaModFix/>
          </a:blip>
          <a:srcRect/>
          <a:stretch/>
        </p:blipFill>
        <p:spPr>
          <a:xfrm>
            <a:off x="609665" y="122175"/>
            <a:ext cx="522449" cy="52244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8"/>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a:t>
            </a:r>
            <a:endParaRPr/>
          </a:p>
        </p:txBody>
      </p:sp>
      <p:sp>
        <p:nvSpPr>
          <p:cNvPr id="547" name="Google Shape;547;p48"/>
          <p:cNvSpPr txBox="1">
            <a:spLocks noGrp="1"/>
          </p:cNvSpPr>
          <p:nvPr>
            <p:ph type="body" idx="1"/>
          </p:nvPr>
        </p:nvSpPr>
        <p:spPr>
          <a:xfrm>
            <a:off x="817475" y="937404"/>
            <a:ext cx="8123325" cy="3791266"/>
          </a:xfrm>
          <a:prstGeom prst="rect">
            <a:avLst/>
          </a:prstGeom>
          <a:noFill/>
          <a:ln>
            <a:noFill/>
          </a:ln>
        </p:spPr>
        <p:txBody>
          <a:bodyPr spcFirstLastPara="1" wrap="square" lIns="91425" tIns="91425" rIns="91425" bIns="91425" anchor="t" anchorCtr="0">
            <a:noAutofit/>
          </a:bodyPr>
          <a:lstStyle/>
          <a:p>
            <a:pPr marL="357188" lvl="0" indent="-357188" algn="l" rtl="0">
              <a:lnSpc>
                <a:spcPct val="100000"/>
              </a:lnSpc>
              <a:spcBef>
                <a:spcPts val="0"/>
              </a:spcBef>
              <a:spcAft>
                <a:spcPts val="0"/>
              </a:spcAft>
              <a:buClr>
                <a:srgbClr val="FFCD00"/>
              </a:buClr>
              <a:buSzPts val="1680"/>
              <a:buFont typeface="Quattrocento Sans"/>
              <a:buChar char="◉"/>
            </a:pPr>
            <a:r>
              <a:rPr lang="en-US"/>
              <a:t>How do you construct </a:t>
            </a:r>
            <a:r>
              <a:rPr lang="en-US">
                <a:solidFill>
                  <a:srgbClr val="C00000"/>
                </a:solidFill>
              </a:rPr>
              <a:t>System Requirement Specification (SRS)</a:t>
            </a:r>
            <a:r>
              <a:rPr lang="en-US"/>
              <a:t>?</a:t>
            </a:r>
            <a:endParaRPr/>
          </a:p>
          <a:p>
            <a:pPr marL="357188" lvl="0" indent="-250508" algn="l" rtl="0">
              <a:lnSpc>
                <a:spcPct val="100000"/>
              </a:lnSpc>
              <a:spcBef>
                <a:spcPts val="600"/>
              </a:spcBef>
              <a:spcAft>
                <a:spcPts val="0"/>
              </a:spcAft>
              <a:buClr>
                <a:srgbClr val="FFCD00"/>
              </a:buClr>
              <a:buSzPts val="1680"/>
              <a:buFont typeface="Quattrocento Sans"/>
              <a:buNone/>
            </a:pPr>
            <a:endParaRPr/>
          </a:p>
          <a:p>
            <a:pPr marL="357188" lvl="0" indent="-250508" algn="l" rtl="0">
              <a:lnSpc>
                <a:spcPct val="100000"/>
              </a:lnSpc>
              <a:spcBef>
                <a:spcPts val="600"/>
              </a:spcBef>
              <a:spcAft>
                <a:spcPts val="0"/>
              </a:spcAft>
              <a:buClr>
                <a:srgbClr val="FFCD00"/>
              </a:buClr>
              <a:buSzPts val="1680"/>
              <a:buFont typeface="Quattrocento Sans"/>
              <a:buNone/>
            </a:pPr>
            <a:endParaRPr/>
          </a:p>
          <a:p>
            <a:pPr marL="357188" lvl="0" indent="-250508" algn="l" rtl="0">
              <a:lnSpc>
                <a:spcPct val="100000"/>
              </a:lnSpc>
              <a:spcBef>
                <a:spcPts val="600"/>
              </a:spcBef>
              <a:spcAft>
                <a:spcPts val="0"/>
              </a:spcAft>
              <a:buClr>
                <a:srgbClr val="FFCD00"/>
              </a:buClr>
              <a:buSzPts val="1680"/>
              <a:buFont typeface="Quattrocento Sans"/>
              <a:buNone/>
            </a:pPr>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Notations for System Requirements Specification (SRS)</a:t>
            </a:r>
            <a:endParaRPr/>
          </a:p>
        </p:txBody>
      </p:sp>
      <p:sp>
        <p:nvSpPr>
          <p:cNvPr id="553" name="Google Shape;553;p49"/>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endParaRPr b="1">
              <a:solidFill>
                <a:schemeClr val="dk1"/>
              </a:solidFill>
            </a:endParaRPr>
          </a:p>
          <a:p>
            <a:pPr marL="0" lvl="0" indent="0" algn="l" rtl="0">
              <a:lnSpc>
                <a:spcPct val="90000"/>
              </a:lnSpc>
              <a:spcBef>
                <a:spcPts val="600"/>
              </a:spcBef>
              <a:spcAft>
                <a:spcPts val="0"/>
              </a:spcAft>
              <a:buSzPts val="1680"/>
              <a:buNone/>
            </a:pPr>
            <a:r>
              <a:rPr lang="en-US" b="1">
                <a:solidFill>
                  <a:schemeClr val="dk1"/>
                </a:solidFill>
              </a:rPr>
              <a:t>Solution?</a:t>
            </a:r>
            <a:endParaRPr/>
          </a:p>
          <a:p>
            <a:pPr marL="357188" lvl="0" indent="-357188" algn="l" rtl="0">
              <a:lnSpc>
                <a:spcPct val="90000"/>
              </a:lnSpc>
              <a:spcBef>
                <a:spcPts val="600"/>
              </a:spcBef>
              <a:spcAft>
                <a:spcPts val="0"/>
              </a:spcAft>
              <a:buSzPts val="1680"/>
              <a:buChar char="◉"/>
            </a:pPr>
            <a:r>
              <a:rPr lang="en-US" b="1">
                <a:solidFill>
                  <a:schemeClr val="dk1"/>
                </a:solidFill>
              </a:rPr>
              <a:t>Structured natural language</a:t>
            </a:r>
            <a:endParaRPr/>
          </a:p>
          <a:p>
            <a:pPr marL="357188" lvl="0" indent="-357188" algn="l" rtl="0">
              <a:lnSpc>
                <a:spcPct val="90000"/>
              </a:lnSpc>
              <a:spcBef>
                <a:spcPts val="600"/>
              </a:spcBef>
              <a:spcAft>
                <a:spcPts val="0"/>
              </a:spcAft>
              <a:buSzPts val="1680"/>
              <a:buChar char="◉"/>
            </a:pPr>
            <a:r>
              <a:rPr lang="en-US" b="1">
                <a:solidFill>
                  <a:schemeClr val="dk1"/>
                </a:solidFill>
              </a:rPr>
              <a:t>Design description language</a:t>
            </a:r>
            <a:endParaRPr/>
          </a:p>
          <a:p>
            <a:pPr marL="357188" lvl="0" indent="-357188" algn="l" rtl="0">
              <a:lnSpc>
                <a:spcPct val="90000"/>
              </a:lnSpc>
              <a:spcBef>
                <a:spcPts val="600"/>
              </a:spcBef>
              <a:spcAft>
                <a:spcPts val="0"/>
              </a:spcAft>
              <a:buSzPts val="1680"/>
              <a:buChar char="◉"/>
            </a:pPr>
            <a:r>
              <a:rPr lang="en-US" b="1">
                <a:solidFill>
                  <a:schemeClr val="dk1"/>
                </a:solidFill>
              </a:rPr>
              <a:t>Graphical notations</a:t>
            </a:r>
            <a:endParaRPr/>
          </a:p>
          <a:p>
            <a:pPr marL="357188" lvl="0" indent="-357188" algn="l" rtl="0">
              <a:lnSpc>
                <a:spcPct val="90000"/>
              </a:lnSpc>
              <a:spcBef>
                <a:spcPts val="600"/>
              </a:spcBef>
              <a:spcAft>
                <a:spcPts val="0"/>
              </a:spcAft>
              <a:buSzPts val="1680"/>
              <a:buChar char="◉"/>
            </a:pPr>
            <a:r>
              <a:rPr lang="en-US" b="1">
                <a:solidFill>
                  <a:schemeClr val="dk1"/>
                </a:solidFill>
              </a:rPr>
              <a:t>Mathematical specifications</a:t>
            </a:r>
            <a:endParaRPr sz="2800">
              <a:solidFill>
                <a:schemeClr val="dk1"/>
              </a:solidFill>
            </a:endParaRPr>
          </a:p>
        </p:txBody>
      </p:sp>
      <p:pic>
        <p:nvPicPr>
          <p:cNvPr id="554" name="Google Shape;554;p49" descr="http://www.channeltraderpro.com/img/question.png"/>
          <p:cNvPicPr preferRelativeResize="0"/>
          <p:nvPr/>
        </p:nvPicPr>
        <p:blipFill rotWithShape="1">
          <a:blip r:embed="rId3">
            <a:alphaModFix/>
          </a:blip>
          <a:srcRect/>
          <a:stretch/>
        </p:blipFill>
        <p:spPr>
          <a:xfrm>
            <a:off x="609665" y="122175"/>
            <a:ext cx="522449" cy="5224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0"/>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Notations for System Requirements Specification (SRS)</a:t>
            </a:r>
            <a:endParaRPr/>
          </a:p>
        </p:txBody>
      </p:sp>
      <p:sp>
        <p:nvSpPr>
          <p:cNvPr id="560" name="Google Shape;560;p50"/>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endParaRPr sz="2000" b="1">
              <a:solidFill>
                <a:schemeClr val="dk1"/>
              </a:solidFill>
            </a:endParaRPr>
          </a:p>
          <a:p>
            <a:pPr marL="0" lvl="0" indent="0" algn="l" rtl="0">
              <a:lnSpc>
                <a:spcPct val="90000"/>
              </a:lnSpc>
              <a:spcBef>
                <a:spcPts val="600"/>
              </a:spcBef>
              <a:spcAft>
                <a:spcPts val="0"/>
              </a:spcAft>
              <a:buSzPts val="1400"/>
              <a:buNone/>
            </a:pPr>
            <a:r>
              <a:rPr lang="en-US" sz="2000" b="1">
                <a:solidFill>
                  <a:schemeClr val="dk1"/>
                </a:solidFill>
              </a:rPr>
              <a:t>Solution?</a:t>
            </a:r>
            <a:endParaRPr/>
          </a:p>
          <a:p>
            <a:pPr marL="357188" lvl="0" indent="-357188" algn="l" rtl="0">
              <a:lnSpc>
                <a:spcPct val="90000"/>
              </a:lnSpc>
              <a:spcBef>
                <a:spcPts val="600"/>
              </a:spcBef>
              <a:spcAft>
                <a:spcPts val="0"/>
              </a:spcAft>
              <a:buSzPts val="1400"/>
              <a:buChar char="◉"/>
            </a:pPr>
            <a:r>
              <a:rPr lang="en-US" sz="2000" b="1">
                <a:solidFill>
                  <a:schemeClr val="dk1"/>
                </a:solidFill>
              </a:rPr>
              <a:t>Structured natural language</a:t>
            </a:r>
            <a:endParaRPr/>
          </a:p>
          <a:p>
            <a:pPr marL="357188" lvl="0" indent="-357188" algn="l" rtl="0">
              <a:lnSpc>
                <a:spcPct val="90000"/>
              </a:lnSpc>
              <a:spcBef>
                <a:spcPts val="600"/>
              </a:spcBef>
              <a:spcAft>
                <a:spcPts val="0"/>
              </a:spcAft>
              <a:buSzPts val="1400"/>
              <a:buChar char="◉"/>
            </a:pPr>
            <a:r>
              <a:rPr lang="en-US" sz="2000" b="1">
                <a:solidFill>
                  <a:schemeClr val="dk1"/>
                </a:solidFill>
              </a:rPr>
              <a:t>Design description language</a:t>
            </a:r>
            <a:endParaRPr/>
          </a:p>
          <a:p>
            <a:pPr marL="357188" lvl="0" indent="-357188" algn="l" rtl="0">
              <a:lnSpc>
                <a:spcPct val="90000"/>
              </a:lnSpc>
              <a:spcBef>
                <a:spcPts val="600"/>
              </a:spcBef>
              <a:spcAft>
                <a:spcPts val="0"/>
              </a:spcAft>
              <a:buSzPts val="1400"/>
              <a:buChar char="◉"/>
            </a:pPr>
            <a:r>
              <a:rPr lang="en-US" sz="2000" b="1">
                <a:solidFill>
                  <a:schemeClr val="dk1"/>
                </a:solidFill>
              </a:rPr>
              <a:t>Graphical notations</a:t>
            </a:r>
            <a:endParaRPr/>
          </a:p>
          <a:p>
            <a:pPr marL="357188" lvl="0" indent="-357188" algn="l" rtl="0">
              <a:lnSpc>
                <a:spcPct val="90000"/>
              </a:lnSpc>
              <a:spcBef>
                <a:spcPts val="600"/>
              </a:spcBef>
              <a:spcAft>
                <a:spcPts val="0"/>
              </a:spcAft>
              <a:buSzPts val="1400"/>
              <a:buChar char="◉"/>
            </a:pPr>
            <a:r>
              <a:rPr lang="en-US" sz="2000" b="1">
                <a:solidFill>
                  <a:schemeClr val="dk1"/>
                </a:solidFill>
              </a:rPr>
              <a:t>Mathematical specifications</a:t>
            </a:r>
            <a:endParaRPr>
              <a:solidFill>
                <a:schemeClr val="dk1"/>
              </a:solidFill>
            </a:endParaRPr>
          </a:p>
        </p:txBody>
      </p:sp>
      <p:pic>
        <p:nvPicPr>
          <p:cNvPr id="561" name="Google Shape;561;p50" descr="http://www.channeltraderpro.com/img/question.png"/>
          <p:cNvPicPr preferRelativeResize="0"/>
          <p:nvPr/>
        </p:nvPicPr>
        <p:blipFill rotWithShape="1">
          <a:blip r:embed="rId3">
            <a:alphaModFix/>
          </a:blip>
          <a:srcRect/>
          <a:stretch/>
        </p:blipFill>
        <p:spPr>
          <a:xfrm>
            <a:off x="609665" y="122175"/>
            <a:ext cx="522449" cy="522449"/>
          </a:xfrm>
          <a:prstGeom prst="rect">
            <a:avLst/>
          </a:prstGeom>
          <a:noFill/>
          <a:ln>
            <a:noFill/>
          </a:ln>
        </p:spPr>
      </p:pic>
      <p:sp>
        <p:nvSpPr>
          <p:cNvPr id="562" name="Google Shape;562;p50"/>
          <p:cNvSpPr/>
          <p:nvPr/>
        </p:nvSpPr>
        <p:spPr>
          <a:xfrm>
            <a:off x="5189376" y="740229"/>
            <a:ext cx="2743200" cy="608044"/>
          </a:xfrm>
          <a:prstGeom prst="wedgeRoundRectCallout">
            <a:avLst>
              <a:gd name="adj1" fmla="val -78304"/>
              <a:gd name="adj2" fmla="val 131501"/>
              <a:gd name="adj3"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Decision Table</a:t>
            </a:r>
            <a:endParaRPr sz="1800" b="0" i="0" u="none" strike="noStrike" cap="none">
              <a:solidFill>
                <a:schemeClr val="lt1"/>
              </a:solidFill>
              <a:latin typeface="Arial"/>
              <a:ea typeface="Arial"/>
              <a:cs typeface="Arial"/>
              <a:sym typeface="Arial"/>
            </a:endParaRPr>
          </a:p>
        </p:txBody>
      </p:sp>
      <p:sp>
        <p:nvSpPr>
          <p:cNvPr id="563" name="Google Shape;563;p50"/>
          <p:cNvSpPr/>
          <p:nvPr/>
        </p:nvSpPr>
        <p:spPr>
          <a:xfrm>
            <a:off x="5570376" y="1822579"/>
            <a:ext cx="2971800" cy="1049693"/>
          </a:xfrm>
          <a:prstGeom prst="wedgeRoundRectCallout">
            <a:avLst>
              <a:gd name="adj1" fmla="val -89318"/>
              <a:gd name="adj2" fmla="val -44695"/>
              <a:gd name="adj3"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Template/Table for sys input, process, output (like data dictionary)</a:t>
            </a: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2"/>
                                        </p:tgtEl>
                                        <p:attrNameLst>
                                          <p:attrName>style.visibility</p:attrName>
                                        </p:attrNameLst>
                                      </p:cBhvr>
                                      <p:to>
                                        <p:strVal val="visible"/>
                                      </p:to>
                                    </p:set>
                                    <p:animEffect transition="in" filter="fade">
                                      <p:cBhvr>
                                        <p:cTn id="7" dur="2000"/>
                                        <p:tgtEl>
                                          <p:spTgt spid="5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3"/>
                                        </p:tgtEl>
                                        <p:attrNameLst>
                                          <p:attrName>style.visibility</p:attrName>
                                        </p:attrNameLst>
                                      </p:cBhvr>
                                      <p:to>
                                        <p:strVal val="visible"/>
                                      </p:to>
                                    </p:set>
                                    <p:animEffect transition="in" filter="fade">
                                      <p:cBhvr>
                                        <p:cTn id="12" dur="2000"/>
                                        <p:tgtEl>
                                          <p:spTgt spid="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1"/>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Notations for System Requirements Specification (SRS)</a:t>
            </a:r>
            <a:endParaRPr/>
          </a:p>
        </p:txBody>
      </p:sp>
      <p:sp>
        <p:nvSpPr>
          <p:cNvPr id="569" name="Google Shape;569;p51"/>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endParaRPr sz="2000" b="1">
              <a:solidFill>
                <a:schemeClr val="dk1"/>
              </a:solidFill>
            </a:endParaRPr>
          </a:p>
          <a:p>
            <a:pPr marL="0" lvl="0" indent="0" algn="l" rtl="0">
              <a:lnSpc>
                <a:spcPct val="90000"/>
              </a:lnSpc>
              <a:spcBef>
                <a:spcPts val="600"/>
              </a:spcBef>
              <a:spcAft>
                <a:spcPts val="0"/>
              </a:spcAft>
              <a:buSzPts val="1400"/>
              <a:buNone/>
            </a:pPr>
            <a:r>
              <a:rPr lang="en-US" sz="2000" b="1">
                <a:solidFill>
                  <a:schemeClr val="dk1"/>
                </a:solidFill>
              </a:rPr>
              <a:t>Solution?</a:t>
            </a:r>
            <a:endParaRPr/>
          </a:p>
          <a:p>
            <a:pPr marL="357188" lvl="0" indent="-357188" algn="l" rtl="0">
              <a:lnSpc>
                <a:spcPct val="90000"/>
              </a:lnSpc>
              <a:spcBef>
                <a:spcPts val="600"/>
              </a:spcBef>
              <a:spcAft>
                <a:spcPts val="0"/>
              </a:spcAft>
              <a:buSzPts val="1400"/>
              <a:buChar char="◉"/>
            </a:pPr>
            <a:r>
              <a:rPr lang="en-US" sz="2000" b="1">
                <a:solidFill>
                  <a:schemeClr val="dk1"/>
                </a:solidFill>
              </a:rPr>
              <a:t>Structured natural language</a:t>
            </a:r>
            <a:endParaRPr/>
          </a:p>
          <a:p>
            <a:pPr marL="357188" lvl="0" indent="-357188" algn="l" rtl="0">
              <a:lnSpc>
                <a:spcPct val="90000"/>
              </a:lnSpc>
              <a:spcBef>
                <a:spcPts val="600"/>
              </a:spcBef>
              <a:spcAft>
                <a:spcPts val="0"/>
              </a:spcAft>
              <a:buSzPts val="1400"/>
              <a:buChar char="◉"/>
            </a:pPr>
            <a:r>
              <a:rPr lang="en-US" sz="2000" b="1">
                <a:solidFill>
                  <a:schemeClr val="dk1"/>
                </a:solidFill>
              </a:rPr>
              <a:t>Design description language</a:t>
            </a:r>
            <a:endParaRPr/>
          </a:p>
          <a:p>
            <a:pPr marL="357188" lvl="0" indent="-357188" algn="l" rtl="0">
              <a:lnSpc>
                <a:spcPct val="90000"/>
              </a:lnSpc>
              <a:spcBef>
                <a:spcPts val="600"/>
              </a:spcBef>
              <a:spcAft>
                <a:spcPts val="0"/>
              </a:spcAft>
              <a:buSzPts val="1400"/>
              <a:buChar char="◉"/>
            </a:pPr>
            <a:r>
              <a:rPr lang="en-US" sz="2000" b="1">
                <a:solidFill>
                  <a:schemeClr val="dk1"/>
                </a:solidFill>
              </a:rPr>
              <a:t>Graphical notations</a:t>
            </a:r>
            <a:endParaRPr/>
          </a:p>
          <a:p>
            <a:pPr marL="357188" lvl="0" indent="-357188" algn="l" rtl="0">
              <a:lnSpc>
                <a:spcPct val="90000"/>
              </a:lnSpc>
              <a:spcBef>
                <a:spcPts val="600"/>
              </a:spcBef>
              <a:spcAft>
                <a:spcPts val="0"/>
              </a:spcAft>
              <a:buSzPts val="1400"/>
              <a:buChar char="◉"/>
            </a:pPr>
            <a:r>
              <a:rPr lang="en-US" sz="2000" b="1">
                <a:solidFill>
                  <a:schemeClr val="dk1"/>
                </a:solidFill>
              </a:rPr>
              <a:t>Mathematical specifications</a:t>
            </a:r>
            <a:endParaRPr>
              <a:solidFill>
                <a:schemeClr val="dk1"/>
              </a:solidFill>
            </a:endParaRPr>
          </a:p>
        </p:txBody>
      </p:sp>
      <p:pic>
        <p:nvPicPr>
          <p:cNvPr id="570" name="Google Shape;570;p51" descr="http://www.channeltraderpro.com/img/question.png"/>
          <p:cNvPicPr preferRelativeResize="0"/>
          <p:nvPr/>
        </p:nvPicPr>
        <p:blipFill rotWithShape="1">
          <a:blip r:embed="rId3">
            <a:alphaModFix/>
          </a:blip>
          <a:srcRect/>
          <a:stretch/>
        </p:blipFill>
        <p:spPr>
          <a:xfrm>
            <a:off x="609665" y="122175"/>
            <a:ext cx="522449" cy="522449"/>
          </a:xfrm>
          <a:prstGeom prst="rect">
            <a:avLst/>
          </a:prstGeom>
          <a:noFill/>
          <a:ln>
            <a:noFill/>
          </a:ln>
        </p:spPr>
      </p:pic>
      <p:sp>
        <p:nvSpPr>
          <p:cNvPr id="571" name="Google Shape;571;p51"/>
          <p:cNvSpPr/>
          <p:nvPr/>
        </p:nvSpPr>
        <p:spPr>
          <a:xfrm>
            <a:off x="5676121" y="1992085"/>
            <a:ext cx="3194179" cy="738674"/>
          </a:xfrm>
          <a:prstGeom prst="wedgeRoundRectCallout">
            <a:avLst>
              <a:gd name="adj1" fmla="val -87853"/>
              <a:gd name="adj2" fmla="val -19214"/>
              <a:gd name="adj3"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Like PL: e.g. PSL/PSA, RSL </a:t>
            </a: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2000"/>
                                        <p:tgtEl>
                                          <p:spTgt spid="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2"/>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Notations for System Requirements Specification (SRS)</a:t>
            </a:r>
            <a:endParaRPr/>
          </a:p>
        </p:txBody>
      </p:sp>
      <p:sp>
        <p:nvSpPr>
          <p:cNvPr id="577" name="Google Shape;577;p52"/>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endParaRPr sz="2000" b="1">
              <a:solidFill>
                <a:schemeClr val="dk1"/>
              </a:solidFill>
            </a:endParaRPr>
          </a:p>
          <a:p>
            <a:pPr marL="0" lvl="0" indent="0" algn="l" rtl="0">
              <a:lnSpc>
                <a:spcPct val="90000"/>
              </a:lnSpc>
              <a:spcBef>
                <a:spcPts val="600"/>
              </a:spcBef>
              <a:spcAft>
                <a:spcPts val="0"/>
              </a:spcAft>
              <a:buSzPts val="1400"/>
              <a:buNone/>
            </a:pPr>
            <a:r>
              <a:rPr lang="en-US" sz="2000" b="1">
                <a:solidFill>
                  <a:schemeClr val="dk1"/>
                </a:solidFill>
              </a:rPr>
              <a:t>Solution?</a:t>
            </a:r>
            <a:endParaRPr/>
          </a:p>
          <a:p>
            <a:pPr marL="357188" lvl="0" indent="-357188" algn="l" rtl="0">
              <a:lnSpc>
                <a:spcPct val="90000"/>
              </a:lnSpc>
              <a:spcBef>
                <a:spcPts val="600"/>
              </a:spcBef>
              <a:spcAft>
                <a:spcPts val="0"/>
              </a:spcAft>
              <a:buSzPts val="1400"/>
              <a:buChar char="◉"/>
            </a:pPr>
            <a:r>
              <a:rPr lang="en-US" sz="2000" b="1">
                <a:solidFill>
                  <a:schemeClr val="dk1"/>
                </a:solidFill>
              </a:rPr>
              <a:t>Structured natural language</a:t>
            </a:r>
            <a:endParaRPr/>
          </a:p>
          <a:p>
            <a:pPr marL="357188" lvl="0" indent="-357188" algn="l" rtl="0">
              <a:lnSpc>
                <a:spcPct val="90000"/>
              </a:lnSpc>
              <a:spcBef>
                <a:spcPts val="600"/>
              </a:spcBef>
              <a:spcAft>
                <a:spcPts val="0"/>
              </a:spcAft>
              <a:buSzPts val="1400"/>
              <a:buChar char="◉"/>
            </a:pPr>
            <a:r>
              <a:rPr lang="en-US" sz="2000" b="1">
                <a:solidFill>
                  <a:schemeClr val="dk1"/>
                </a:solidFill>
              </a:rPr>
              <a:t>Design description language</a:t>
            </a:r>
            <a:endParaRPr/>
          </a:p>
          <a:p>
            <a:pPr marL="357188" lvl="0" indent="-357188" algn="l" rtl="0">
              <a:lnSpc>
                <a:spcPct val="90000"/>
              </a:lnSpc>
              <a:spcBef>
                <a:spcPts val="600"/>
              </a:spcBef>
              <a:spcAft>
                <a:spcPts val="0"/>
              </a:spcAft>
              <a:buSzPts val="1400"/>
              <a:buChar char="◉"/>
            </a:pPr>
            <a:r>
              <a:rPr lang="en-US" sz="2000" b="1">
                <a:solidFill>
                  <a:schemeClr val="dk1"/>
                </a:solidFill>
              </a:rPr>
              <a:t>Graphical notations</a:t>
            </a:r>
            <a:endParaRPr/>
          </a:p>
          <a:p>
            <a:pPr marL="357188" lvl="0" indent="-357188" algn="l" rtl="0">
              <a:lnSpc>
                <a:spcPct val="90000"/>
              </a:lnSpc>
              <a:spcBef>
                <a:spcPts val="600"/>
              </a:spcBef>
              <a:spcAft>
                <a:spcPts val="0"/>
              </a:spcAft>
              <a:buSzPts val="1400"/>
              <a:buChar char="◉"/>
            </a:pPr>
            <a:r>
              <a:rPr lang="en-US" sz="2000" b="1">
                <a:solidFill>
                  <a:schemeClr val="dk1"/>
                </a:solidFill>
              </a:rPr>
              <a:t>Mathematical specifications</a:t>
            </a:r>
            <a:endParaRPr>
              <a:solidFill>
                <a:schemeClr val="dk1"/>
              </a:solidFill>
            </a:endParaRPr>
          </a:p>
        </p:txBody>
      </p:sp>
      <p:pic>
        <p:nvPicPr>
          <p:cNvPr id="578" name="Google Shape;578;p52" descr="http://www.channeltraderpro.com/img/question.png"/>
          <p:cNvPicPr preferRelativeResize="0"/>
          <p:nvPr/>
        </p:nvPicPr>
        <p:blipFill rotWithShape="1">
          <a:blip r:embed="rId3">
            <a:alphaModFix/>
          </a:blip>
          <a:srcRect/>
          <a:stretch/>
        </p:blipFill>
        <p:spPr>
          <a:xfrm>
            <a:off x="609665" y="122175"/>
            <a:ext cx="522449" cy="522449"/>
          </a:xfrm>
          <a:prstGeom prst="rect">
            <a:avLst/>
          </a:prstGeom>
          <a:noFill/>
          <a:ln>
            <a:noFill/>
          </a:ln>
        </p:spPr>
      </p:pic>
      <p:sp>
        <p:nvSpPr>
          <p:cNvPr id="579" name="Google Shape;579;p52"/>
          <p:cNvSpPr/>
          <p:nvPr/>
        </p:nvSpPr>
        <p:spPr>
          <a:xfrm>
            <a:off x="4636082" y="1612430"/>
            <a:ext cx="1981200" cy="516294"/>
          </a:xfrm>
          <a:prstGeom prst="wedgeRoundRectCallout">
            <a:avLst>
              <a:gd name="adj1" fmla="val -82072"/>
              <a:gd name="adj2" fmla="val 119494"/>
              <a:gd name="adj3"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DFD</a:t>
            </a:r>
            <a:endParaRPr sz="2000" b="0" i="0" u="none" strike="noStrike" cap="none">
              <a:solidFill>
                <a:schemeClr val="lt1"/>
              </a:solidFill>
              <a:latin typeface="Arial"/>
              <a:ea typeface="Arial"/>
              <a:cs typeface="Arial"/>
              <a:sym typeface="Arial"/>
            </a:endParaRPr>
          </a:p>
        </p:txBody>
      </p:sp>
      <p:sp>
        <p:nvSpPr>
          <p:cNvPr id="580" name="Google Shape;580;p52"/>
          <p:cNvSpPr/>
          <p:nvPr/>
        </p:nvSpPr>
        <p:spPr>
          <a:xfrm>
            <a:off x="5006196" y="2275114"/>
            <a:ext cx="2743200" cy="692020"/>
          </a:xfrm>
          <a:prstGeom prst="wedgeRoundRectCallout">
            <a:avLst>
              <a:gd name="adj1" fmla="val -86350"/>
              <a:gd name="adj2" fmla="val 3386"/>
              <a:gd name="adj3"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Sequence Diagrams</a:t>
            </a:r>
            <a:endParaRPr sz="20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2000"/>
                                        <p:tgtEl>
                                          <p:spTgt spid="5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0"/>
                                        </p:tgtEl>
                                        <p:attrNameLst>
                                          <p:attrName>style.visibility</p:attrName>
                                        </p:attrNameLst>
                                      </p:cBhvr>
                                      <p:to>
                                        <p:strVal val="visible"/>
                                      </p:to>
                                    </p:set>
                                    <p:animEffect transition="in" filter="fade">
                                      <p:cBhvr>
                                        <p:cTn id="12" dur="20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3"/>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Notations for System Requirements Specification (SRS)</a:t>
            </a:r>
            <a:endParaRPr/>
          </a:p>
        </p:txBody>
      </p:sp>
      <p:sp>
        <p:nvSpPr>
          <p:cNvPr id="586" name="Google Shape;586;p53"/>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endParaRPr sz="2000" b="1">
              <a:solidFill>
                <a:schemeClr val="dk1"/>
              </a:solidFill>
            </a:endParaRPr>
          </a:p>
          <a:p>
            <a:pPr marL="0" lvl="0" indent="0" algn="l" rtl="0">
              <a:lnSpc>
                <a:spcPct val="90000"/>
              </a:lnSpc>
              <a:spcBef>
                <a:spcPts val="600"/>
              </a:spcBef>
              <a:spcAft>
                <a:spcPts val="0"/>
              </a:spcAft>
              <a:buSzPts val="1400"/>
              <a:buNone/>
            </a:pPr>
            <a:r>
              <a:rPr lang="en-US" sz="2000" b="1">
                <a:solidFill>
                  <a:schemeClr val="dk1"/>
                </a:solidFill>
              </a:rPr>
              <a:t>Solution?</a:t>
            </a:r>
            <a:endParaRPr/>
          </a:p>
          <a:p>
            <a:pPr marL="357188" lvl="0" indent="-357188" algn="l" rtl="0">
              <a:lnSpc>
                <a:spcPct val="90000"/>
              </a:lnSpc>
              <a:spcBef>
                <a:spcPts val="600"/>
              </a:spcBef>
              <a:spcAft>
                <a:spcPts val="0"/>
              </a:spcAft>
              <a:buSzPts val="1400"/>
              <a:buChar char="◉"/>
            </a:pPr>
            <a:r>
              <a:rPr lang="en-US" sz="2000" b="1">
                <a:solidFill>
                  <a:schemeClr val="dk1"/>
                </a:solidFill>
              </a:rPr>
              <a:t>Structured natural language</a:t>
            </a:r>
            <a:endParaRPr/>
          </a:p>
          <a:p>
            <a:pPr marL="357188" lvl="0" indent="-357188" algn="l" rtl="0">
              <a:lnSpc>
                <a:spcPct val="90000"/>
              </a:lnSpc>
              <a:spcBef>
                <a:spcPts val="600"/>
              </a:spcBef>
              <a:spcAft>
                <a:spcPts val="0"/>
              </a:spcAft>
              <a:buSzPts val="1400"/>
              <a:buChar char="◉"/>
            </a:pPr>
            <a:r>
              <a:rPr lang="en-US" sz="2000" b="1">
                <a:solidFill>
                  <a:schemeClr val="dk1"/>
                </a:solidFill>
              </a:rPr>
              <a:t>Design description language</a:t>
            </a:r>
            <a:endParaRPr/>
          </a:p>
          <a:p>
            <a:pPr marL="357188" lvl="0" indent="-357188" algn="l" rtl="0">
              <a:lnSpc>
                <a:spcPct val="90000"/>
              </a:lnSpc>
              <a:spcBef>
                <a:spcPts val="600"/>
              </a:spcBef>
              <a:spcAft>
                <a:spcPts val="0"/>
              </a:spcAft>
              <a:buSzPts val="1400"/>
              <a:buChar char="◉"/>
            </a:pPr>
            <a:r>
              <a:rPr lang="en-US" sz="2000" b="1">
                <a:solidFill>
                  <a:schemeClr val="dk1"/>
                </a:solidFill>
              </a:rPr>
              <a:t>Graphical notations</a:t>
            </a:r>
            <a:endParaRPr/>
          </a:p>
          <a:p>
            <a:pPr marL="357188" lvl="0" indent="-357188" algn="l" rtl="0">
              <a:lnSpc>
                <a:spcPct val="90000"/>
              </a:lnSpc>
              <a:spcBef>
                <a:spcPts val="600"/>
              </a:spcBef>
              <a:spcAft>
                <a:spcPts val="0"/>
              </a:spcAft>
              <a:buSzPts val="1400"/>
              <a:buChar char="◉"/>
            </a:pPr>
            <a:r>
              <a:rPr lang="en-US" sz="2000" b="1">
                <a:solidFill>
                  <a:schemeClr val="dk1"/>
                </a:solidFill>
              </a:rPr>
              <a:t>Mathematical specifications</a:t>
            </a:r>
            <a:endParaRPr>
              <a:solidFill>
                <a:schemeClr val="dk1"/>
              </a:solidFill>
            </a:endParaRPr>
          </a:p>
        </p:txBody>
      </p:sp>
      <p:pic>
        <p:nvPicPr>
          <p:cNvPr id="587" name="Google Shape;587;p53" descr="http://www.channeltraderpro.com/img/question.png"/>
          <p:cNvPicPr preferRelativeResize="0"/>
          <p:nvPr/>
        </p:nvPicPr>
        <p:blipFill rotWithShape="1">
          <a:blip r:embed="rId3">
            <a:alphaModFix/>
          </a:blip>
          <a:srcRect/>
          <a:stretch/>
        </p:blipFill>
        <p:spPr>
          <a:xfrm>
            <a:off x="609665" y="122175"/>
            <a:ext cx="522449" cy="522449"/>
          </a:xfrm>
          <a:prstGeom prst="rect">
            <a:avLst/>
          </a:prstGeom>
          <a:noFill/>
          <a:ln>
            <a:noFill/>
          </a:ln>
        </p:spPr>
      </p:pic>
      <p:sp>
        <p:nvSpPr>
          <p:cNvPr id="588" name="Google Shape;588;p53"/>
          <p:cNvSpPr/>
          <p:nvPr/>
        </p:nvSpPr>
        <p:spPr>
          <a:xfrm>
            <a:off x="5066750" y="1317567"/>
            <a:ext cx="2590800" cy="867351"/>
          </a:xfrm>
          <a:prstGeom prst="wedgeRoundRectCallout">
            <a:avLst>
              <a:gd name="adj1" fmla="val -74797"/>
              <a:gd name="adj2" fmla="val 129385"/>
              <a:gd name="adj3"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Finite-state machine/set</a:t>
            </a:r>
            <a:endParaRPr sz="2000" b="0" i="0" u="none" strike="noStrike" cap="none">
              <a:solidFill>
                <a:schemeClr val="lt1"/>
              </a:solidFill>
              <a:latin typeface="Arial"/>
              <a:ea typeface="Arial"/>
              <a:cs typeface="Arial"/>
              <a:sym typeface="Arial"/>
            </a:endParaRPr>
          </a:p>
        </p:txBody>
      </p:sp>
      <p:sp>
        <p:nvSpPr>
          <p:cNvPr id="589" name="Google Shape;589;p53"/>
          <p:cNvSpPr/>
          <p:nvPr/>
        </p:nvSpPr>
        <p:spPr>
          <a:xfrm>
            <a:off x="5447750" y="2867607"/>
            <a:ext cx="2743200" cy="688911"/>
          </a:xfrm>
          <a:prstGeom prst="wedgeRoundRectCallout">
            <a:avLst>
              <a:gd name="adj1" fmla="val -86804"/>
              <a:gd name="adj2" fmla="val -39052"/>
              <a:gd name="adj3"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Z-specification</a:t>
            </a:r>
            <a:endParaRPr sz="20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8"/>
                                        </p:tgtEl>
                                        <p:attrNameLst>
                                          <p:attrName>style.visibility</p:attrName>
                                        </p:attrNameLst>
                                      </p:cBhvr>
                                      <p:to>
                                        <p:strVal val="visible"/>
                                      </p:to>
                                    </p:set>
                                    <p:animEffect transition="in" filter="fade">
                                      <p:cBhvr>
                                        <p:cTn id="7" dur="2000"/>
                                        <p:tgtEl>
                                          <p:spTgt spid="5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9"/>
                                        </p:tgtEl>
                                        <p:attrNameLst>
                                          <p:attrName>style.visibility</p:attrName>
                                        </p:attrNameLst>
                                      </p:cBhvr>
                                      <p:to>
                                        <p:strVal val="visible"/>
                                      </p:to>
                                    </p:set>
                                    <p:animEffect transition="in" filter="fade">
                                      <p:cBhvr>
                                        <p:cTn id="12" dur="2000"/>
                                        <p:tgtEl>
                                          <p:spTgt spid="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User Requirements</a:t>
            </a:r>
            <a:endParaRPr/>
          </a:p>
        </p:txBody>
      </p:sp>
      <p:pic>
        <p:nvPicPr>
          <p:cNvPr id="94" name="Google Shape;94;p7" descr="http://blogs.msdn.com/blogfiles/willy-peter_schaub/WindowsLiveWriter/IsVisualStudio2010reallyasevolutionaryas_12B6C/CLIPART_OF_32162_SMJPG_2.jpg"/>
          <p:cNvPicPr preferRelativeResize="0"/>
          <p:nvPr/>
        </p:nvPicPr>
        <p:blipFill rotWithShape="1">
          <a:blip r:embed="rId3">
            <a:alphaModFix/>
          </a:blip>
          <a:srcRect/>
          <a:stretch/>
        </p:blipFill>
        <p:spPr>
          <a:xfrm>
            <a:off x="3720549" y="1805608"/>
            <a:ext cx="1919288" cy="3124200"/>
          </a:xfrm>
          <a:prstGeom prst="rect">
            <a:avLst/>
          </a:prstGeom>
          <a:noFill/>
          <a:ln>
            <a:noFill/>
          </a:ln>
        </p:spPr>
      </p:pic>
      <p:sp>
        <p:nvSpPr>
          <p:cNvPr id="95" name="Google Shape;95;p7"/>
          <p:cNvSpPr/>
          <p:nvPr/>
        </p:nvSpPr>
        <p:spPr>
          <a:xfrm>
            <a:off x="291549" y="1119808"/>
            <a:ext cx="2971800" cy="1143000"/>
          </a:xfrm>
          <a:prstGeom prst="wedgeRoundRectCallout">
            <a:avLst>
              <a:gd name="adj1" fmla="val 70331"/>
              <a:gd name="adj2" fmla="val 41810"/>
              <a:gd name="adj3" fmla="val 16667"/>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Overlock"/>
              <a:buNone/>
            </a:pPr>
            <a:r>
              <a:rPr lang="en-US" sz="2400" b="0" i="0" u="none" strike="noStrike" cap="none">
                <a:solidFill>
                  <a:schemeClr val="dk1"/>
                </a:solidFill>
                <a:latin typeface="Overlock"/>
                <a:ea typeface="Overlock"/>
                <a:cs typeface="Overlock"/>
                <a:sym typeface="Overlock"/>
              </a:rPr>
              <a:t>High level abstract requirement</a:t>
            </a:r>
            <a:endParaRPr sz="2400" b="0" i="0" u="none" strike="noStrike" cap="none">
              <a:solidFill>
                <a:schemeClr val="dk1"/>
              </a:solidFill>
              <a:latin typeface="Overlock"/>
              <a:ea typeface="Overlock"/>
              <a:cs typeface="Overlock"/>
              <a:sym typeface="Overlock"/>
            </a:endParaRPr>
          </a:p>
        </p:txBody>
      </p:sp>
      <p:sp>
        <p:nvSpPr>
          <p:cNvPr id="96" name="Google Shape;96;p7"/>
          <p:cNvSpPr/>
          <p:nvPr/>
        </p:nvSpPr>
        <p:spPr>
          <a:xfrm>
            <a:off x="291549" y="2567608"/>
            <a:ext cx="3200400" cy="1143000"/>
          </a:xfrm>
          <a:prstGeom prst="wedgeRoundRectCallout">
            <a:avLst>
              <a:gd name="adj1" fmla="val 66807"/>
              <a:gd name="adj2" fmla="val -43707"/>
              <a:gd name="adj3" fmla="val 16667"/>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Overlock"/>
              <a:buNone/>
            </a:pPr>
            <a:r>
              <a:rPr lang="en-US" sz="2400" b="0" i="0" u="none" strike="noStrike" cap="none">
                <a:solidFill>
                  <a:schemeClr val="dk1"/>
                </a:solidFill>
                <a:latin typeface="Overlock"/>
                <a:ea typeface="Overlock"/>
                <a:cs typeface="Overlock"/>
                <a:sym typeface="Overlock"/>
              </a:rPr>
              <a:t>For user &amp; people who procure system</a:t>
            </a:r>
            <a:endParaRPr sz="2400" b="0" i="0" u="none" strike="noStrike" cap="none">
              <a:solidFill>
                <a:schemeClr val="dk1"/>
              </a:solidFill>
              <a:latin typeface="Overlock"/>
              <a:ea typeface="Overlock"/>
              <a:cs typeface="Overlock"/>
              <a:sym typeface="Overlock"/>
            </a:endParaRPr>
          </a:p>
        </p:txBody>
      </p:sp>
      <p:sp>
        <p:nvSpPr>
          <p:cNvPr id="97" name="Google Shape;97;p7"/>
          <p:cNvSpPr/>
          <p:nvPr/>
        </p:nvSpPr>
        <p:spPr>
          <a:xfrm>
            <a:off x="5486400" y="1119807"/>
            <a:ext cx="3339549" cy="2179983"/>
          </a:xfrm>
          <a:prstGeom prst="wedgeRoundRectCallout">
            <a:avLst>
              <a:gd name="adj1" fmla="val -58861"/>
              <a:gd name="adj2" fmla="val 39891"/>
              <a:gd name="adj3" fmla="val 16667"/>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Overlock"/>
              <a:buNone/>
            </a:pPr>
            <a:r>
              <a:rPr lang="en-US" sz="2400" b="0" i="0" u="none" strike="noStrike" cap="none">
                <a:solidFill>
                  <a:schemeClr val="dk1"/>
                </a:solidFill>
                <a:latin typeface="Overlock"/>
                <a:ea typeface="Overlock"/>
                <a:cs typeface="Overlock"/>
                <a:sym typeface="Overlock"/>
              </a:rPr>
              <a:t>Statements with natural language with diagrams &amp; tables</a:t>
            </a:r>
            <a:endParaRPr sz="2400" b="0" i="0" u="none" strike="noStrike" cap="none">
              <a:solidFill>
                <a:schemeClr val="dk1"/>
              </a:solidFill>
              <a:latin typeface="Overlock"/>
              <a:ea typeface="Overlock"/>
              <a:cs typeface="Overlock"/>
              <a:sym typeface="Overlock"/>
            </a:endParaRPr>
          </a:p>
        </p:txBody>
      </p:sp>
      <p:pic>
        <p:nvPicPr>
          <p:cNvPr id="98" name="Google Shape;98;p7" descr="https://ittrader.com/packages/ittrader/ittrader/images/about/icon_requirement.png"/>
          <p:cNvPicPr preferRelativeResize="0"/>
          <p:nvPr/>
        </p:nvPicPr>
        <p:blipFill rotWithShape="1">
          <a:blip r:embed="rId4">
            <a:alphaModFix/>
          </a:blip>
          <a:srcRect/>
          <a:stretch/>
        </p:blipFill>
        <p:spPr>
          <a:xfrm>
            <a:off x="672410" y="106017"/>
            <a:ext cx="460651" cy="4682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8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8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8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593"/>
        <p:cNvGrpSpPr/>
        <p:nvPr/>
      </p:nvGrpSpPr>
      <p:grpSpPr>
        <a:xfrm>
          <a:off x="0" y="0"/>
          <a:ext cx="0" cy="0"/>
          <a:chOff x="0" y="0"/>
          <a:chExt cx="0" cy="0"/>
        </a:xfrm>
      </p:grpSpPr>
      <p:sp>
        <p:nvSpPr>
          <p:cNvPr id="594" name="Google Shape;594;p54"/>
          <p:cNvSpPr txBox="1">
            <a:spLocks noGrp="1"/>
          </p:cNvSpPr>
          <p:nvPr>
            <p:ph type="title"/>
          </p:nvPr>
        </p:nvSpPr>
        <p:spPr>
          <a:xfrm>
            <a:off x="1381250" y="232549"/>
            <a:ext cx="4996546" cy="4355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Notations for System Requirements Specification (SRS)</a:t>
            </a:r>
            <a:endParaRPr/>
          </a:p>
        </p:txBody>
      </p:sp>
      <p:sp>
        <p:nvSpPr>
          <p:cNvPr id="595" name="Google Shape;595;p54"/>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r>
              <a:rPr lang="en-US" sz="2000" b="1">
                <a:solidFill>
                  <a:schemeClr val="dk1"/>
                </a:solidFill>
              </a:rPr>
              <a:t>Solution?</a:t>
            </a:r>
            <a:endParaRPr/>
          </a:p>
          <a:p>
            <a:pPr marL="357188" lvl="1" indent="-357188" algn="l" rtl="0">
              <a:lnSpc>
                <a:spcPct val="90000"/>
              </a:lnSpc>
              <a:spcBef>
                <a:spcPts val="600"/>
              </a:spcBef>
              <a:spcAft>
                <a:spcPts val="0"/>
              </a:spcAft>
              <a:buSzPts val="1400"/>
              <a:buFont typeface="Quattrocento Sans"/>
              <a:buChar char="◉"/>
            </a:pPr>
            <a:r>
              <a:rPr lang="en-US" b="1">
                <a:solidFill>
                  <a:schemeClr val="dk1"/>
                </a:solidFill>
              </a:rPr>
              <a:t>Structured natural language</a:t>
            </a:r>
            <a:r>
              <a:rPr lang="en-US">
                <a:solidFill>
                  <a:schemeClr val="dk1"/>
                </a:solidFill>
              </a:rPr>
              <a:t> – Decision tables, template/ table to specify system input, process, output, etc. (like a data dictionary) </a:t>
            </a:r>
            <a:endParaRPr sz="1600" b="1">
              <a:solidFill>
                <a:schemeClr val="dk1"/>
              </a:solidFill>
            </a:endParaRPr>
          </a:p>
          <a:p>
            <a:pPr marL="357188" lvl="0" indent="-357188" algn="l" rtl="0">
              <a:lnSpc>
                <a:spcPct val="90000"/>
              </a:lnSpc>
              <a:spcBef>
                <a:spcPts val="600"/>
              </a:spcBef>
              <a:spcAft>
                <a:spcPts val="0"/>
              </a:spcAft>
              <a:buSzPts val="1400"/>
              <a:buChar char="◉"/>
            </a:pPr>
            <a:r>
              <a:rPr lang="en-US" sz="2000" b="1">
                <a:solidFill>
                  <a:schemeClr val="dk1"/>
                </a:solidFill>
              </a:rPr>
              <a:t>Design description language</a:t>
            </a:r>
            <a:r>
              <a:rPr lang="en-US" sz="2000">
                <a:solidFill>
                  <a:schemeClr val="dk1"/>
                </a:solidFill>
              </a:rPr>
              <a:t> – uses a language like programming language E.g. PSL/PSA, RSL with special terminologies like programming language </a:t>
            </a:r>
            <a:endParaRPr sz="2000">
              <a:solidFill>
                <a:schemeClr val="dk1"/>
              </a:solidFill>
            </a:endParaRPr>
          </a:p>
          <a:p>
            <a:pPr marL="357188" lvl="0" indent="-357188" algn="l" rtl="0">
              <a:lnSpc>
                <a:spcPct val="90000"/>
              </a:lnSpc>
              <a:spcBef>
                <a:spcPts val="600"/>
              </a:spcBef>
              <a:spcAft>
                <a:spcPts val="0"/>
              </a:spcAft>
              <a:buSzPts val="1400"/>
              <a:buChar char="◉"/>
            </a:pPr>
            <a:r>
              <a:rPr lang="en-US" sz="2000" b="1">
                <a:solidFill>
                  <a:schemeClr val="dk1"/>
                </a:solidFill>
              </a:rPr>
              <a:t>Graphical notations</a:t>
            </a:r>
            <a:r>
              <a:rPr lang="en-US" sz="2000">
                <a:solidFill>
                  <a:schemeClr val="dk1"/>
                </a:solidFill>
              </a:rPr>
              <a:t> – DFD, flowchart, use-case diagrams, sequence diagrams, activity diagrams etc.</a:t>
            </a:r>
            <a:endParaRPr sz="2000">
              <a:solidFill>
                <a:schemeClr val="dk1"/>
              </a:solidFill>
            </a:endParaRPr>
          </a:p>
          <a:p>
            <a:pPr marL="357188" lvl="0" indent="-357188" algn="l" rtl="0">
              <a:lnSpc>
                <a:spcPct val="90000"/>
              </a:lnSpc>
              <a:spcBef>
                <a:spcPts val="600"/>
              </a:spcBef>
              <a:spcAft>
                <a:spcPts val="0"/>
              </a:spcAft>
              <a:buSzPts val="1400"/>
              <a:buChar char="◉"/>
            </a:pPr>
            <a:r>
              <a:rPr lang="en-US" sz="2000" b="1">
                <a:solidFill>
                  <a:schemeClr val="dk1"/>
                </a:solidFill>
              </a:rPr>
              <a:t>Mathematical specifications</a:t>
            </a:r>
            <a:r>
              <a:rPr lang="en-US" sz="2000">
                <a:solidFill>
                  <a:schemeClr val="dk1"/>
                </a:solidFill>
              </a:rPr>
              <a:t> – based on mathematical concepts such as finite-state machines or sets. Formal specification like Z-specification</a:t>
            </a:r>
            <a:endParaRPr>
              <a:solidFill>
                <a:schemeClr val="dk1"/>
              </a:solidFill>
            </a:endParaRPr>
          </a:p>
        </p:txBody>
      </p:sp>
      <p:pic>
        <p:nvPicPr>
          <p:cNvPr id="596" name="Google Shape;596;p54" descr="http://www.channeltraderpro.com/img/question.png"/>
          <p:cNvPicPr preferRelativeResize="0"/>
          <p:nvPr/>
        </p:nvPicPr>
        <p:blipFill rotWithShape="1">
          <a:blip r:embed="rId3">
            <a:alphaModFix/>
          </a:blip>
          <a:srcRect/>
          <a:stretch/>
        </p:blipFill>
        <p:spPr>
          <a:xfrm>
            <a:off x="609665" y="122175"/>
            <a:ext cx="522449" cy="52244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5"/>
          <p:cNvSpPr txBox="1">
            <a:spLocks noGrp="1"/>
          </p:cNvSpPr>
          <p:nvPr>
            <p:ph type="subTitle" idx="1"/>
          </p:nvPr>
        </p:nvSpPr>
        <p:spPr>
          <a:xfrm>
            <a:off x="2022300" y="2815923"/>
            <a:ext cx="5591400" cy="7847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400"/>
              <a:buNone/>
            </a:pPr>
            <a:r>
              <a:rPr lang="en-US"/>
              <a:t>Software Requirement Specification (SRS)</a:t>
            </a:r>
            <a:endParaRPr/>
          </a:p>
        </p:txBody>
      </p:sp>
      <p:sp>
        <p:nvSpPr>
          <p:cNvPr id="602" name="Google Shape;602;p55"/>
          <p:cNvSpPr txBox="1">
            <a:spLocks noGrp="1"/>
          </p:cNvSpPr>
          <p:nvPr>
            <p:ph type="ctrTitle"/>
          </p:nvPr>
        </p:nvSpPr>
        <p:spPr>
          <a:xfrm>
            <a:off x="2022225" y="1693523"/>
            <a:ext cx="6792093" cy="1159799"/>
          </a:xfrm>
          <a:prstGeom prst="rect">
            <a:avLst/>
          </a:prstGeom>
          <a:solidFill>
            <a:schemeClr val="lt1"/>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000"/>
              <a:buNone/>
            </a:pPr>
            <a:r>
              <a:rPr lang="en-US"/>
              <a:t>Software Requirements Document</a:t>
            </a:r>
            <a:endParaRPr/>
          </a:p>
        </p:txBody>
      </p:sp>
      <p:pic>
        <p:nvPicPr>
          <p:cNvPr id="603" name="Google Shape;603;p55" descr="http://www.clker.com/cliparts/G/o/P/W/U/D/file-folders-md.png"/>
          <p:cNvPicPr preferRelativeResize="0"/>
          <p:nvPr/>
        </p:nvPicPr>
        <p:blipFill rotWithShape="1">
          <a:blip r:embed="rId3">
            <a:alphaModFix/>
          </a:blip>
          <a:srcRect/>
          <a:stretch/>
        </p:blipFill>
        <p:spPr>
          <a:xfrm>
            <a:off x="622106" y="1965487"/>
            <a:ext cx="926776" cy="78109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6"/>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Software Requirements Document</a:t>
            </a:r>
            <a:endParaRPr/>
          </a:p>
        </p:txBody>
      </p:sp>
      <p:pic>
        <p:nvPicPr>
          <p:cNvPr id="609" name="Google Shape;609;p56"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pic>
        <p:nvPicPr>
          <p:cNvPr id="610" name="Google Shape;610;p56" descr="http://www.isetn.rnu.tn/fr/images/15.jpg"/>
          <p:cNvPicPr preferRelativeResize="0"/>
          <p:nvPr/>
        </p:nvPicPr>
        <p:blipFill rotWithShape="1">
          <a:blip r:embed="rId4">
            <a:alphaModFix/>
          </a:blip>
          <a:srcRect/>
          <a:stretch/>
        </p:blipFill>
        <p:spPr>
          <a:xfrm>
            <a:off x="2894512" y="1682667"/>
            <a:ext cx="2224882" cy="2224882"/>
          </a:xfrm>
          <a:prstGeom prst="rect">
            <a:avLst/>
          </a:prstGeom>
          <a:noFill/>
          <a:ln>
            <a:noFill/>
          </a:ln>
        </p:spPr>
      </p:pic>
      <p:pic>
        <p:nvPicPr>
          <p:cNvPr id="611" name="Google Shape;611;p56" descr="http://etc-mysitemyway.s3.amazonaws.com/icons/legacy-previews/icons-256/3d-transparent-glass-icons-symbols-shapes/016908-3d-transparent-glass-icon-symbols-shapes-comment-bubble.png"/>
          <p:cNvPicPr preferRelativeResize="0"/>
          <p:nvPr/>
        </p:nvPicPr>
        <p:blipFill rotWithShape="1">
          <a:blip r:embed="rId5">
            <a:alphaModFix/>
          </a:blip>
          <a:srcRect/>
          <a:stretch/>
        </p:blipFill>
        <p:spPr>
          <a:xfrm>
            <a:off x="4452255" y="1394925"/>
            <a:ext cx="4156788" cy="1619836"/>
          </a:xfrm>
          <a:prstGeom prst="rect">
            <a:avLst/>
          </a:prstGeom>
          <a:noFill/>
          <a:ln>
            <a:noFill/>
          </a:ln>
        </p:spPr>
      </p:pic>
      <p:sp>
        <p:nvSpPr>
          <p:cNvPr id="612" name="Google Shape;612;p56"/>
          <p:cNvSpPr txBox="1"/>
          <p:nvPr/>
        </p:nvSpPr>
        <p:spPr>
          <a:xfrm>
            <a:off x="5004629" y="1929114"/>
            <a:ext cx="3352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Official statement</a:t>
            </a:r>
            <a:endParaRPr sz="2000" b="0" i="0" u="none" strike="noStrike" cap="none">
              <a:solidFill>
                <a:srgbClr val="000000"/>
              </a:solidFill>
              <a:latin typeface="Arial"/>
              <a:ea typeface="Arial"/>
              <a:cs typeface="Arial"/>
              <a:sym typeface="Arial"/>
            </a:endParaRPr>
          </a:p>
        </p:txBody>
      </p:sp>
      <p:pic>
        <p:nvPicPr>
          <p:cNvPr id="613" name="Google Shape;613;p56" descr="http://etc-mysitemyway.s3.amazonaws.com/icons/legacy-previews/icons-256/3d-transparent-glass-icons-symbols-shapes/016908-3d-transparent-glass-icon-symbols-shapes-comment-bubble.png"/>
          <p:cNvPicPr preferRelativeResize="0"/>
          <p:nvPr/>
        </p:nvPicPr>
        <p:blipFill rotWithShape="1">
          <a:blip r:embed="rId5">
            <a:alphaModFix/>
          </a:blip>
          <a:srcRect/>
          <a:stretch/>
        </p:blipFill>
        <p:spPr>
          <a:xfrm>
            <a:off x="4837920" y="2770381"/>
            <a:ext cx="3699588" cy="1644261"/>
          </a:xfrm>
          <a:prstGeom prst="rect">
            <a:avLst/>
          </a:prstGeom>
          <a:noFill/>
          <a:ln>
            <a:noFill/>
          </a:ln>
        </p:spPr>
      </p:pic>
      <p:sp>
        <p:nvSpPr>
          <p:cNvPr id="614" name="Google Shape;614;p56"/>
          <p:cNvSpPr txBox="1"/>
          <p:nvPr/>
        </p:nvSpPr>
        <p:spPr>
          <a:xfrm>
            <a:off x="5119394" y="3304570"/>
            <a:ext cx="3352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User Requirements</a:t>
            </a:r>
            <a:endParaRPr sz="2000" b="0" i="0" u="none" strike="noStrike" cap="none">
              <a:solidFill>
                <a:srgbClr val="000000"/>
              </a:solidFill>
              <a:latin typeface="Arial"/>
              <a:ea typeface="Arial"/>
              <a:cs typeface="Arial"/>
              <a:sym typeface="Arial"/>
            </a:endParaRPr>
          </a:p>
        </p:txBody>
      </p:sp>
      <p:pic>
        <p:nvPicPr>
          <p:cNvPr id="615" name="Google Shape;615;p56" descr="http://etc-mysitemyway.s3.amazonaws.com/icons/legacy-previews/icons-256/3d-transparent-glass-icons-symbols-shapes/016908-3d-transparent-glass-icon-symbols-shapes-comment-bubble.png"/>
          <p:cNvPicPr preferRelativeResize="0"/>
          <p:nvPr/>
        </p:nvPicPr>
        <p:blipFill rotWithShape="1">
          <a:blip r:embed="rId5">
            <a:alphaModFix/>
          </a:blip>
          <a:srcRect/>
          <a:stretch/>
        </p:blipFill>
        <p:spPr>
          <a:xfrm rot="10800000">
            <a:off x="96109" y="3014761"/>
            <a:ext cx="3701144" cy="1668170"/>
          </a:xfrm>
          <a:prstGeom prst="rect">
            <a:avLst/>
          </a:prstGeom>
          <a:noFill/>
          <a:ln>
            <a:noFill/>
          </a:ln>
        </p:spPr>
      </p:pic>
      <p:sp>
        <p:nvSpPr>
          <p:cNvPr id="616" name="Google Shape;616;p56"/>
          <p:cNvSpPr txBox="1"/>
          <p:nvPr/>
        </p:nvSpPr>
        <p:spPr>
          <a:xfrm>
            <a:off x="161730" y="3704680"/>
            <a:ext cx="3352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Sys. Requirements</a:t>
            </a:r>
            <a:endParaRPr sz="2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10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611"/>
                                        </p:tgtEl>
                                        <p:attrNameLst>
                                          <p:attrName>style.visibility</p:attrName>
                                        </p:attrNameLst>
                                      </p:cBhvr>
                                      <p:to>
                                        <p:strVal val="visible"/>
                                      </p:to>
                                    </p:set>
                                    <p:animEffect transition="in" filter="fade">
                                      <p:cBhvr>
                                        <p:cTn id="10" dur="1000"/>
                                        <p:tgtEl>
                                          <p:spTgt spid="6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3"/>
                                        </p:tgtEl>
                                        <p:attrNameLst>
                                          <p:attrName>style.visibility</p:attrName>
                                        </p:attrNameLst>
                                      </p:cBhvr>
                                      <p:to>
                                        <p:strVal val="visible"/>
                                      </p:to>
                                    </p:set>
                                    <p:animEffect transition="in" filter="fade">
                                      <p:cBhvr>
                                        <p:cTn id="15" dur="1000"/>
                                        <p:tgtEl>
                                          <p:spTgt spid="613"/>
                                        </p:tgtEl>
                                      </p:cBhvr>
                                    </p:animEffect>
                                  </p:childTnLst>
                                </p:cTn>
                              </p:par>
                              <p:par>
                                <p:cTn id="16" presetID="10" presetClass="entr" presetSubtype="0" fill="hold" nodeType="withEffect">
                                  <p:stCondLst>
                                    <p:cond delay="0"/>
                                  </p:stCondLst>
                                  <p:childTnLst>
                                    <p:set>
                                      <p:cBhvr>
                                        <p:cTn id="17" dur="1" fill="hold">
                                          <p:stCondLst>
                                            <p:cond delay="0"/>
                                          </p:stCondLst>
                                        </p:cTn>
                                        <p:tgtEl>
                                          <p:spTgt spid="614"/>
                                        </p:tgtEl>
                                        <p:attrNameLst>
                                          <p:attrName>style.visibility</p:attrName>
                                        </p:attrNameLst>
                                      </p:cBhvr>
                                      <p:to>
                                        <p:strVal val="visible"/>
                                      </p:to>
                                    </p:set>
                                    <p:animEffect transition="in" filter="fade">
                                      <p:cBhvr>
                                        <p:cTn id="18" dur="1000"/>
                                        <p:tgtEl>
                                          <p:spTgt spid="6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16"/>
                                        </p:tgtEl>
                                        <p:attrNameLst>
                                          <p:attrName>style.visibility</p:attrName>
                                        </p:attrNameLst>
                                      </p:cBhvr>
                                      <p:to>
                                        <p:strVal val="visible"/>
                                      </p:to>
                                    </p:set>
                                    <p:animEffect transition="in" filter="fade">
                                      <p:cBhvr>
                                        <p:cTn id="23" dur="1000"/>
                                        <p:tgtEl>
                                          <p:spTgt spid="616"/>
                                        </p:tgtEl>
                                      </p:cBhvr>
                                    </p:animEffect>
                                  </p:childTnLst>
                                </p:cTn>
                              </p:par>
                              <p:par>
                                <p:cTn id="24" presetID="10" presetClass="entr" presetSubtype="0" fill="hold" nodeType="withEffect">
                                  <p:stCondLst>
                                    <p:cond delay="0"/>
                                  </p:stCondLst>
                                  <p:childTnLst>
                                    <p:set>
                                      <p:cBhvr>
                                        <p:cTn id="25" dur="1" fill="hold">
                                          <p:stCondLst>
                                            <p:cond delay="0"/>
                                          </p:stCondLst>
                                        </p:cTn>
                                        <p:tgtEl>
                                          <p:spTgt spid="615"/>
                                        </p:tgtEl>
                                        <p:attrNameLst>
                                          <p:attrName>style.visibility</p:attrName>
                                        </p:attrNameLst>
                                      </p:cBhvr>
                                      <p:to>
                                        <p:strVal val="visible"/>
                                      </p:to>
                                    </p:set>
                                    <p:animEffect transition="in" filter="fade">
                                      <p:cBhvr>
                                        <p:cTn id="26" dur="1000"/>
                                        <p:tgtEl>
                                          <p:spTgt spid="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620"/>
        <p:cNvGrpSpPr/>
        <p:nvPr/>
      </p:nvGrpSpPr>
      <p:grpSpPr>
        <a:xfrm>
          <a:off x="0" y="0"/>
          <a:ext cx="0" cy="0"/>
          <a:chOff x="0" y="0"/>
          <a:chExt cx="0" cy="0"/>
        </a:xfrm>
      </p:grpSpPr>
      <p:sp>
        <p:nvSpPr>
          <p:cNvPr id="621" name="Google Shape;621;p57"/>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622" name="Google Shape;622;p57"/>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357188" lvl="0" indent="-357188" algn="l" rtl="0">
              <a:lnSpc>
                <a:spcPct val="100000"/>
              </a:lnSpc>
              <a:spcBef>
                <a:spcPts val="0"/>
              </a:spcBef>
              <a:spcAft>
                <a:spcPts val="0"/>
              </a:spcAft>
              <a:buSzPts val="1400"/>
              <a:buChar char="◉"/>
            </a:pPr>
            <a:r>
              <a:rPr lang="en-US" sz="2000">
                <a:solidFill>
                  <a:schemeClr val="dk1"/>
                </a:solidFill>
              </a:rPr>
              <a:t>System requirements are expressed in a software requirements document. </a:t>
            </a:r>
            <a:endParaRPr/>
          </a:p>
          <a:p>
            <a:pPr marL="357188" lvl="0" indent="-357188" algn="l" rtl="0">
              <a:lnSpc>
                <a:spcPct val="100000"/>
              </a:lnSpc>
              <a:spcBef>
                <a:spcPts val="600"/>
              </a:spcBef>
              <a:spcAft>
                <a:spcPts val="0"/>
              </a:spcAft>
              <a:buSzPts val="1400"/>
              <a:buChar char="◉"/>
            </a:pPr>
            <a:r>
              <a:rPr lang="en-US" sz="2000">
                <a:solidFill>
                  <a:schemeClr val="dk1"/>
                </a:solidFill>
              </a:rPr>
              <a:t>The software requirements document (sometimes known as </a:t>
            </a:r>
            <a:r>
              <a:rPr lang="en-US" sz="2000" b="1">
                <a:solidFill>
                  <a:schemeClr val="dk1"/>
                </a:solidFill>
              </a:rPr>
              <a:t>SRS -</a:t>
            </a:r>
            <a:r>
              <a:rPr lang="en-US" sz="2000">
                <a:solidFill>
                  <a:schemeClr val="dk1"/>
                </a:solidFill>
              </a:rPr>
              <a:t> </a:t>
            </a:r>
            <a:r>
              <a:rPr lang="en-US" sz="2000" b="1">
                <a:solidFill>
                  <a:schemeClr val="dk1"/>
                </a:solidFill>
              </a:rPr>
              <a:t>software requirements specification</a:t>
            </a:r>
            <a:r>
              <a:rPr lang="en-US" sz="2000">
                <a:solidFill>
                  <a:schemeClr val="dk1"/>
                </a:solidFill>
              </a:rPr>
              <a:t>) is the official statement of what is required of the system developer.</a:t>
            </a:r>
            <a:endParaRPr/>
          </a:p>
          <a:p>
            <a:pPr marL="357188" lvl="0" indent="-357188" algn="l" rtl="0">
              <a:lnSpc>
                <a:spcPct val="100000"/>
              </a:lnSpc>
              <a:spcBef>
                <a:spcPts val="600"/>
              </a:spcBef>
              <a:spcAft>
                <a:spcPts val="0"/>
              </a:spcAft>
              <a:buSzPts val="1400"/>
              <a:buChar char="◉"/>
            </a:pPr>
            <a:r>
              <a:rPr lang="en-US" sz="2000">
                <a:solidFill>
                  <a:schemeClr val="dk1"/>
                </a:solidFill>
              </a:rPr>
              <a:t>It should include both: </a:t>
            </a:r>
            <a:endParaRPr/>
          </a:p>
          <a:p>
            <a:pPr marL="800100" lvl="1" indent="-342900" algn="l" rtl="0">
              <a:lnSpc>
                <a:spcPct val="100000"/>
              </a:lnSpc>
              <a:spcBef>
                <a:spcPts val="400"/>
              </a:spcBef>
              <a:spcAft>
                <a:spcPts val="0"/>
              </a:spcAft>
              <a:buClr>
                <a:schemeClr val="accent1"/>
              </a:buClr>
              <a:buSzPts val="1500"/>
              <a:buFont typeface="Noto Sans Symbols"/>
              <a:buChar char="⮚"/>
            </a:pPr>
            <a:r>
              <a:rPr lang="en-US">
                <a:solidFill>
                  <a:schemeClr val="dk1"/>
                </a:solidFill>
              </a:rPr>
              <a:t>the user requirements for a system and</a:t>
            </a:r>
            <a:endParaRPr/>
          </a:p>
          <a:p>
            <a:pPr marL="800100" lvl="1" indent="-342900" algn="l" rtl="0">
              <a:lnSpc>
                <a:spcPct val="100000"/>
              </a:lnSpc>
              <a:spcBef>
                <a:spcPts val="400"/>
              </a:spcBef>
              <a:spcAft>
                <a:spcPts val="0"/>
              </a:spcAft>
              <a:buClr>
                <a:schemeClr val="accent1"/>
              </a:buClr>
              <a:buSzPts val="1500"/>
              <a:buFont typeface="Noto Sans Symbols"/>
              <a:buChar char="⮚"/>
            </a:pPr>
            <a:r>
              <a:rPr lang="en-US">
                <a:solidFill>
                  <a:schemeClr val="dk1"/>
                </a:solidFill>
              </a:rPr>
              <a:t>a detailed specification of the system requirements</a:t>
            </a:r>
            <a:endParaRPr/>
          </a:p>
          <a:p>
            <a:pPr marL="357188" lvl="0" indent="-268288" algn="l" rtl="0">
              <a:lnSpc>
                <a:spcPct val="100000"/>
              </a:lnSpc>
              <a:spcBef>
                <a:spcPts val="600"/>
              </a:spcBef>
              <a:spcAft>
                <a:spcPts val="0"/>
              </a:spcAft>
              <a:buSzPts val="1400"/>
              <a:buNone/>
            </a:pPr>
            <a:endParaRPr sz="2000">
              <a:solidFill>
                <a:schemeClr val="dk1"/>
              </a:solidFill>
            </a:endParaRPr>
          </a:p>
        </p:txBody>
      </p:sp>
      <p:pic>
        <p:nvPicPr>
          <p:cNvPr id="623" name="Google Shape;623;p57"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8"/>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Software Requirements Document</a:t>
            </a:r>
            <a:endParaRPr/>
          </a:p>
        </p:txBody>
      </p:sp>
      <p:pic>
        <p:nvPicPr>
          <p:cNvPr id="629" name="Google Shape;629;p58"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pic>
        <p:nvPicPr>
          <p:cNvPr id="630" name="Google Shape;630;p58" descr="http://www.isetn.rnu.tn/fr/images/15.jpg"/>
          <p:cNvPicPr preferRelativeResize="0"/>
          <p:nvPr/>
        </p:nvPicPr>
        <p:blipFill rotWithShape="1">
          <a:blip r:embed="rId4">
            <a:alphaModFix/>
          </a:blip>
          <a:srcRect/>
          <a:stretch/>
        </p:blipFill>
        <p:spPr>
          <a:xfrm>
            <a:off x="2894512" y="1682667"/>
            <a:ext cx="2224882" cy="2224882"/>
          </a:xfrm>
          <a:prstGeom prst="rect">
            <a:avLst/>
          </a:prstGeom>
          <a:noFill/>
          <a:ln>
            <a:noFill/>
          </a:ln>
        </p:spPr>
      </p:pic>
      <p:pic>
        <p:nvPicPr>
          <p:cNvPr id="631" name="Google Shape;631;p58" descr="http://etc-mysitemyway.s3.amazonaws.com/icons/legacy-previews/icons-256/3d-transparent-glass-icons-symbols-shapes/016908-3d-transparent-glass-icon-symbols-shapes-comment-bubble.png"/>
          <p:cNvPicPr preferRelativeResize="0"/>
          <p:nvPr/>
        </p:nvPicPr>
        <p:blipFill rotWithShape="1">
          <a:blip r:embed="rId5">
            <a:alphaModFix/>
          </a:blip>
          <a:srcRect/>
          <a:stretch/>
        </p:blipFill>
        <p:spPr>
          <a:xfrm>
            <a:off x="3222171" y="546076"/>
            <a:ext cx="4802156" cy="1618040"/>
          </a:xfrm>
          <a:prstGeom prst="rect">
            <a:avLst/>
          </a:prstGeom>
          <a:noFill/>
          <a:ln>
            <a:noFill/>
          </a:ln>
        </p:spPr>
      </p:pic>
      <p:sp>
        <p:nvSpPr>
          <p:cNvPr id="632" name="Google Shape;632;p58"/>
          <p:cNvSpPr txBox="1"/>
          <p:nvPr/>
        </p:nvSpPr>
        <p:spPr>
          <a:xfrm>
            <a:off x="3883400" y="1071015"/>
            <a:ext cx="364951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Specify WHAT without HOW</a:t>
            </a:r>
            <a:endParaRPr sz="2000" b="0" i="0" u="none" strike="noStrike" cap="none">
              <a:solidFill>
                <a:srgbClr val="000000"/>
              </a:solidFill>
              <a:latin typeface="Arial"/>
              <a:ea typeface="Arial"/>
              <a:cs typeface="Arial"/>
              <a:sym typeface="Arial"/>
            </a:endParaRPr>
          </a:p>
        </p:txBody>
      </p:sp>
      <p:pic>
        <p:nvPicPr>
          <p:cNvPr id="633" name="Google Shape;633;p58" descr="http://etc-mysitemyway.s3.amazonaws.com/icons/legacy-previews/icons-256/3d-transparent-glass-icons-symbols-shapes/016908-3d-transparent-glass-icon-symbols-shapes-comment-bubble.png"/>
          <p:cNvPicPr preferRelativeResize="0"/>
          <p:nvPr/>
        </p:nvPicPr>
        <p:blipFill rotWithShape="1">
          <a:blip r:embed="rId5">
            <a:alphaModFix/>
          </a:blip>
          <a:srcRect/>
          <a:stretch/>
        </p:blipFill>
        <p:spPr>
          <a:xfrm>
            <a:off x="4452255" y="1394925"/>
            <a:ext cx="4156788" cy="1619836"/>
          </a:xfrm>
          <a:prstGeom prst="rect">
            <a:avLst/>
          </a:prstGeom>
          <a:noFill/>
          <a:ln>
            <a:noFill/>
          </a:ln>
        </p:spPr>
      </p:pic>
      <p:sp>
        <p:nvSpPr>
          <p:cNvPr id="634" name="Google Shape;634;p58"/>
          <p:cNvSpPr txBox="1"/>
          <p:nvPr/>
        </p:nvSpPr>
        <p:spPr>
          <a:xfrm>
            <a:off x="5004629" y="1929114"/>
            <a:ext cx="3352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Complete &amp; consistent</a:t>
            </a:r>
            <a:endParaRPr sz="2000" b="0" i="0" u="none" strike="noStrike" cap="none">
              <a:solidFill>
                <a:srgbClr val="000000"/>
              </a:solidFill>
              <a:latin typeface="Arial"/>
              <a:ea typeface="Arial"/>
              <a:cs typeface="Arial"/>
              <a:sym typeface="Arial"/>
            </a:endParaRPr>
          </a:p>
        </p:txBody>
      </p:sp>
      <p:pic>
        <p:nvPicPr>
          <p:cNvPr id="635" name="Google Shape;635;p58" descr="http://etc-mysitemyway.s3.amazonaws.com/icons/legacy-previews/icons-256/3d-transparent-glass-icons-symbols-shapes/016908-3d-transparent-glass-icon-symbols-shapes-comment-bubble.png"/>
          <p:cNvPicPr preferRelativeResize="0"/>
          <p:nvPr/>
        </p:nvPicPr>
        <p:blipFill rotWithShape="1">
          <a:blip r:embed="rId5">
            <a:alphaModFix/>
          </a:blip>
          <a:srcRect/>
          <a:stretch/>
        </p:blipFill>
        <p:spPr>
          <a:xfrm rot="10800000">
            <a:off x="96109" y="3014761"/>
            <a:ext cx="3701144" cy="1668170"/>
          </a:xfrm>
          <a:prstGeom prst="rect">
            <a:avLst/>
          </a:prstGeom>
          <a:noFill/>
          <a:ln>
            <a:noFill/>
          </a:ln>
        </p:spPr>
      </p:pic>
      <p:sp>
        <p:nvSpPr>
          <p:cNvPr id="636" name="Google Shape;636;p58"/>
          <p:cNvSpPr txBox="1"/>
          <p:nvPr/>
        </p:nvSpPr>
        <p:spPr>
          <a:xfrm>
            <a:off x="161730" y="3704680"/>
            <a:ext cx="3352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 conflict</a:t>
            </a:r>
            <a:endParaRPr sz="2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2"/>
                                        </p:tgtEl>
                                        <p:attrNameLst>
                                          <p:attrName>style.visibility</p:attrName>
                                        </p:attrNameLst>
                                      </p:cBhvr>
                                      <p:to>
                                        <p:strVal val="visible"/>
                                      </p:to>
                                    </p:set>
                                    <p:animEffect transition="in" filter="fade">
                                      <p:cBhvr>
                                        <p:cTn id="7" dur="1000"/>
                                        <p:tgtEl>
                                          <p:spTgt spid="632"/>
                                        </p:tgtEl>
                                      </p:cBhvr>
                                    </p:animEffect>
                                  </p:childTnLst>
                                </p:cTn>
                              </p:par>
                              <p:par>
                                <p:cTn id="8" presetID="10" presetClass="entr" presetSubtype="0" fill="hold" nodeType="withEffect">
                                  <p:stCondLst>
                                    <p:cond delay="0"/>
                                  </p:stCondLst>
                                  <p:childTnLst>
                                    <p:set>
                                      <p:cBhvr>
                                        <p:cTn id="9" dur="1" fill="hold">
                                          <p:stCondLst>
                                            <p:cond delay="0"/>
                                          </p:stCondLst>
                                        </p:cTn>
                                        <p:tgtEl>
                                          <p:spTgt spid="631"/>
                                        </p:tgtEl>
                                        <p:attrNameLst>
                                          <p:attrName>style.visibility</p:attrName>
                                        </p:attrNameLst>
                                      </p:cBhvr>
                                      <p:to>
                                        <p:strVal val="visible"/>
                                      </p:to>
                                    </p:set>
                                    <p:animEffect transition="in" filter="fade">
                                      <p:cBhvr>
                                        <p:cTn id="10" dur="1000"/>
                                        <p:tgtEl>
                                          <p:spTgt spid="6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34"/>
                                        </p:tgtEl>
                                        <p:attrNameLst>
                                          <p:attrName>style.visibility</p:attrName>
                                        </p:attrNameLst>
                                      </p:cBhvr>
                                      <p:to>
                                        <p:strVal val="visible"/>
                                      </p:to>
                                    </p:set>
                                    <p:animEffect transition="in" filter="fade">
                                      <p:cBhvr>
                                        <p:cTn id="15" dur="1000"/>
                                        <p:tgtEl>
                                          <p:spTgt spid="634"/>
                                        </p:tgtEl>
                                      </p:cBhvr>
                                    </p:animEffect>
                                  </p:childTnLst>
                                </p:cTn>
                              </p:par>
                              <p:par>
                                <p:cTn id="16" presetID="10" presetClass="entr" presetSubtype="0" fill="hold" nodeType="withEffect">
                                  <p:stCondLst>
                                    <p:cond delay="0"/>
                                  </p:stCondLst>
                                  <p:childTnLst>
                                    <p:set>
                                      <p:cBhvr>
                                        <p:cTn id="17" dur="1" fill="hold">
                                          <p:stCondLst>
                                            <p:cond delay="0"/>
                                          </p:stCondLst>
                                        </p:cTn>
                                        <p:tgtEl>
                                          <p:spTgt spid="633"/>
                                        </p:tgtEl>
                                        <p:attrNameLst>
                                          <p:attrName>style.visibility</p:attrName>
                                        </p:attrNameLst>
                                      </p:cBhvr>
                                      <p:to>
                                        <p:strVal val="visible"/>
                                      </p:to>
                                    </p:set>
                                    <p:animEffect transition="in" filter="fade">
                                      <p:cBhvr>
                                        <p:cTn id="18" dur="1000"/>
                                        <p:tgtEl>
                                          <p:spTgt spid="6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36"/>
                                        </p:tgtEl>
                                        <p:attrNameLst>
                                          <p:attrName>style.visibility</p:attrName>
                                        </p:attrNameLst>
                                      </p:cBhvr>
                                      <p:to>
                                        <p:strVal val="visible"/>
                                      </p:to>
                                    </p:set>
                                    <p:animEffect transition="in" filter="fade">
                                      <p:cBhvr>
                                        <p:cTn id="23" dur="1000"/>
                                        <p:tgtEl>
                                          <p:spTgt spid="636"/>
                                        </p:tgtEl>
                                      </p:cBhvr>
                                    </p:animEffect>
                                  </p:childTnLst>
                                </p:cTn>
                              </p:par>
                              <p:par>
                                <p:cTn id="24" presetID="10" presetClass="entr" presetSubtype="0" fill="hold" nodeType="withEffect">
                                  <p:stCondLst>
                                    <p:cond delay="0"/>
                                  </p:stCondLst>
                                  <p:childTnLst>
                                    <p:set>
                                      <p:cBhvr>
                                        <p:cTn id="25" dur="1" fill="hold">
                                          <p:stCondLst>
                                            <p:cond delay="0"/>
                                          </p:stCondLst>
                                        </p:cTn>
                                        <p:tgtEl>
                                          <p:spTgt spid="635"/>
                                        </p:tgtEl>
                                        <p:attrNameLst>
                                          <p:attrName>style.visibility</p:attrName>
                                        </p:attrNameLst>
                                      </p:cBhvr>
                                      <p:to>
                                        <p:strVal val="visible"/>
                                      </p:to>
                                    </p:set>
                                    <p:animEffect transition="in" filter="fade">
                                      <p:cBhvr>
                                        <p:cTn id="26" dur="1000"/>
                                        <p:tgtEl>
                                          <p:spTgt spid="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640"/>
        <p:cNvGrpSpPr/>
        <p:nvPr/>
      </p:nvGrpSpPr>
      <p:grpSpPr>
        <a:xfrm>
          <a:off x="0" y="0"/>
          <a:ext cx="0" cy="0"/>
          <a:chOff x="0" y="0"/>
          <a:chExt cx="0" cy="0"/>
        </a:xfrm>
      </p:grpSpPr>
      <p:sp>
        <p:nvSpPr>
          <p:cNvPr id="641" name="Google Shape;641;p59"/>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642" name="Google Shape;642;p59"/>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357188" lvl="0" indent="-357188" algn="l" rtl="0">
              <a:lnSpc>
                <a:spcPct val="100000"/>
              </a:lnSpc>
              <a:spcBef>
                <a:spcPts val="0"/>
              </a:spcBef>
              <a:spcAft>
                <a:spcPts val="0"/>
              </a:spcAft>
              <a:buSzPts val="1400"/>
              <a:buChar char="◉"/>
            </a:pPr>
            <a:r>
              <a:rPr lang="en-US" sz="2000">
                <a:solidFill>
                  <a:schemeClr val="dk1"/>
                </a:solidFill>
              </a:rPr>
              <a:t>This document is not a design document. It should set out </a:t>
            </a:r>
            <a:r>
              <a:rPr lang="en-US" sz="2000" b="1">
                <a:solidFill>
                  <a:schemeClr val="dk1"/>
                </a:solidFill>
              </a:rPr>
              <a:t>what</a:t>
            </a:r>
            <a:r>
              <a:rPr lang="en-US" sz="2000">
                <a:solidFill>
                  <a:schemeClr val="dk1"/>
                </a:solidFill>
              </a:rPr>
              <a:t> the system should do </a:t>
            </a:r>
            <a:r>
              <a:rPr lang="en-US" sz="2000" b="1">
                <a:solidFill>
                  <a:schemeClr val="dk1"/>
                </a:solidFill>
              </a:rPr>
              <a:t>without specifying how</a:t>
            </a:r>
            <a:r>
              <a:rPr lang="en-US" sz="2000">
                <a:solidFill>
                  <a:schemeClr val="dk1"/>
                </a:solidFill>
              </a:rPr>
              <a:t> it should be done. </a:t>
            </a:r>
            <a:endParaRPr/>
          </a:p>
          <a:p>
            <a:pPr marL="357188" lvl="0" indent="-357188" algn="l" rtl="0">
              <a:lnSpc>
                <a:spcPct val="100000"/>
              </a:lnSpc>
              <a:spcBef>
                <a:spcPts val="600"/>
              </a:spcBef>
              <a:spcAft>
                <a:spcPts val="0"/>
              </a:spcAft>
              <a:buSzPts val="840"/>
              <a:buFont typeface="Noto Sans Symbols"/>
              <a:buNone/>
            </a:pPr>
            <a:endParaRPr sz="1200">
              <a:solidFill>
                <a:schemeClr val="dk1"/>
              </a:solidFill>
            </a:endParaRPr>
          </a:p>
          <a:p>
            <a:pPr marL="357188" lvl="0" indent="-357188" algn="l" rtl="0">
              <a:lnSpc>
                <a:spcPct val="100000"/>
              </a:lnSpc>
              <a:spcBef>
                <a:spcPts val="600"/>
              </a:spcBef>
              <a:spcAft>
                <a:spcPts val="0"/>
              </a:spcAft>
              <a:buSzPts val="1400"/>
              <a:buChar char="◉"/>
            </a:pPr>
            <a:r>
              <a:rPr lang="en-US" sz="2000">
                <a:solidFill>
                  <a:schemeClr val="dk1"/>
                </a:solidFill>
              </a:rPr>
              <a:t>In principle, the requirements set out in this document ought to be complete and consistent. </a:t>
            </a:r>
            <a:endParaRPr/>
          </a:p>
          <a:p>
            <a:pPr marL="357188" lvl="0" indent="-357188" algn="l" rtl="0">
              <a:lnSpc>
                <a:spcPct val="100000"/>
              </a:lnSpc>
              <a:spcBef>
                <a:spcPts val="600"/>
              </a:spcBef>
              <a:spcAft>
                <a:spcPts val="0"/>
              </a:spcAft>
              <a:buSzPts val="840"/>
              <a:buFont typeface="Noto Sans Symbols"/>
              <a:buNone/>
            </a:pPr>
            <a:endParaRPr sz="1200">
              <a:solidFill>
                <a:schemeClr val="dk1"/>
              </a:solidFill>
            </a:endParaRPr>
          </a:p>
          <a:p>
            <a:pPr marL="357188" lvl="0" indent="-357188" algn="l" rtl="0">
              <a:lnSpc>
                <a:spcPct val="100000"/>
              </a:lnSpc>
              <a:spcBef>
                <a:spcPts val="600"/>
              </a:spcBef>
              <a:spcAft>
                <a:spcPts val="0"/>
              </a:spcAft>
              <a:buSzPts val="1400"/>
              <a:buChar char="◉"/>
            </a:pPr>
            <a:r>
              <a:rPr lang="en-US" sz="2000">
                <a:solidFill>
                  <a:schemeClr val="dk1"/>
                </a:solidFill>
              </a:rPr>
              <a:t>All system functions should be specified and requirements should not conflict.</a:t>
            </a:r>
            <a:endParaRPr/>
          </a:p>
        </p:txBody>
      </p:sp>
      <p:pic>
        <p:nvPicPr>
          <p:cNvPr id="643" name="Google Shape;643;p59"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0"/>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Software Requirements Document</a:t>
            </a:r>
            <a:endParaRPr/>
          </a:p>
        </p:txBody>
      </p:sp>
      <p:pic>
        <p:nvPicPr>
          <p:cNvPr id="649" name="Google Shape;649;p60"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grpSp>
        <p:nvGrpSpPr>
          <p:cNvPr id="650" name="Google Shape;650;p60"/>
          <p:cNvGrpSpPr/>
          <p:nvPr/>
        </p:nvGrpSpPr>
        <p:grpSpPr>
          <a:xfrm>
            <a:off x="5178425" y="775443"/>
            <a:ext cx="3392040" cy="1066800"/>
            <a:chOff x="4495800" y="1524000"/>
            <a:chExt cx="4340225" cy="1622193"/>
          </a:xfrm>
        </p:grpSpPr>
        <p:pic>
          <p:nvPicPr>
            <p:cNvPr id="651" name="Google Shape;651;p60" descr="http://www.wpclipart.com/blanks/callouts/3D/3D_text_bubble_right_green.png"/>
            <p:cNvPicPr preferRelativeResize="0"/>
            <p:nvPr/>
          </p:nvPicPr>
          <p:blipFill rotWithShape="1">
            <a:blip r:embed="rId4">
              <a:alphaModFix/>
            </a:blip>
            <a:srcRect/>
            <a:stretch/>
          </p:blipFill>
          <p:spPr>
            <a:xfrm>
              <a:off x="4495800" y="1524000"/>
              <a:ext cx="4340225" cy="1622193"/>
            </a:xfrm>
            <a:prstGeom prst="rect">
              <a:avLst/>
            </a:prstGeom>
            <a:noFill/>
            <a:ln>
              <a:noFill/>
            </a:ln>
          </p:spPr>
        </p:pic>
        <p:sp>
          <p:nvSpPr>
            <p:cNvPr id="652" name="Google Shape;652;p60"/>
            <p:cNvSpPr txBox="1"/>
            <p:nvPr/>
          </p:nvSpPr>
          <p:spPr>
            <a:xfrm>
              <a:off x="5105400" y="1828800"/>
              <a:ext cx="3352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System Customers</a:t>
              </a:r>
              <a:endParaRPr sz="2000" b="0" i="0" u="none" strike="noStrike" cap="none">
                <a:solidFill>
                  <a:srgbClr val="000000"/>
                </a:solidFill>
                <a:latin typeface="Arial"/>
                <a:ea typeface="Arial"/>
                <a:cs typeface="Arial"/>
                <a:sym typeface="Arial"/>
              </a:endParaRPr>
            </a:p>
          </p:txBody>
        </p:sp>
      </p:grpSp>
      <p:grpSp>
        <p:nvGrpSpPr>
          <p:cNvPr id="653" name="Google Shape;653;p60"/>
          <p:cNvGrpSpPr/>
          <p:nvPr/>
        </p:nvGrpSpPr>
        <p:grpSpPr>
          <a:xfrm>
            <a:off x="5417977" y="2300214"/>
            <a:ext cx="3251718" cy="957943"/>
            <a:chOff x="4572000" y="3733800"/>
            <a:chExt cx="4340225" cy="1622193"/>
          </a:xfrm>
        </p:grpSpPr>
        <p:pic>
          <p:nvPicPr>
            <p:cNvPr id="654" name="Google Shape;654;p60" descr="http://www.wpclipart.com/blanks/callouts/3D/3D_text_bubble_right_green.png"/>
            <p:cNvPicPr preferRelativeResize="0"/>
            <p:nvPr/>
          </p:nvPicPr>
          <p:blipFill rotWithShape="1">
            <a:blip r:embed="rId4">
              <a:alphaModFix/>
            </a:blip>
            <a:srcRect/>
            <a:stretch/>
          </p:blipFill>
          <p:spPr>
            <a:xfrm>
              <a:off x="4572000" y="3733800"/>
              <a:ext cx="4340225" cy="1622193"/>
            </a:xfrm>
            <a:prstGeom prst="rect">
              <a:avLst/>
            </a:prstGeom>
            <a:noFill/>
            <a:ln>
              <a:noFill/>
            </a:ln>
          </p:spPr>
        </p:pic>
        <p:sp>
          <p:nvSpPr>
            <p:cNvPr id="655" name="Google Shape;655;p60"/>
            <p:cNvSpPr txBox="1"/>
            <p:nvPr/>
          </p:nvSpPr>
          <p:spPr>
            <a:xfrm>
              <a:off x="5181600" y="4038600"/>
              <a:ext cx="3352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Project Manager</a:t>
              </a:r>
              <a:endParaRPr sz="2000" b="0" i="0" u="none" strike="noStrike" cap="none">
                <a:solidFill>
                  <a:srgbClr val="000000"/>
                </a:solidFill>
                <a:latin typeface="Arial"/>
                <a:ea typeface="Arial"/>
                <a:cs typeface="Arial"/>
                <a:sym typeface="Arial"/>
              </a:endParaRPr>
            </a:p>
          </p:txBody>
        </p:sp>
      </p:grpSp>
      <p:grpSp>
        <p:nvGrpSpPr>
          <p:cNvPr id="656" name="Google Shape;656;p60"/>
          <p:cNvGrpSpPr/>
          <p:nvPr/>
        </p:nvGrpSpPr>
        <p:grpSpPr>
          <a:xfrm>
            <a:off x="685800" y="838200"/>
            <a:ext cx="3352801" cy="1066799"/>
            <a:chOff x="228599" y="1524001"/>
            <a:chExt cx="4340225" cy="1295400"/>
          </a:xfrm>
        </p:grpSpPr>
        <p:pic>
          <p:nvPicPr>
            <p:cNvPr id="657" name="Google Shape;657;p60" descr="http://www.wpclipart.com/blanks/callouts/3D/3D_text_bubble_right_green.png"/>
            <p:cNvPicPr preferRelativeResize="0"/>
            <p:nvPr/>
          </p:nvPicPr>
          <p:blipFill rotWithShape="1">
            <a:blip r:embed="rId4">
              <a:alphaModFix/>
            </a:blip>
            <a:srcRect/>
            <a:stretch/>
          </p:blipFill>
          <p:spPr>
            <a:xfrm flipH="1">
              <a:off x="228599" y="1524001"/>
              <a:ext cx="4340225" cy="1295400"/>
            </a:xfrm>
            <a:prstGeom prst="rect">
              <a:avLst/>
            </a:prstGeom>
            <a:noFill/>
            <a:ln>
              <a:noFill/>
            </a:ln>
          </p:spPr>
        </p:pic>
        <p:sp>
          <p:nvSpPr>
            <p:cNvPr id="658" name="Google Shape;658;p60"/>
            <p:cNvSpPr txBox="1"/>
            <p:nvPr/>
          </p:nvSpPr>
          <p:spPr>
            <a:xfrm>
              <a:off x="838200" y="1828800"/>
              <a:ext cx="3352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System Engineers</a:t>
              </a:r>
              <a:endParaRPr sz="2000" b="0" i="0" u="none" strike="noStrike" cap="none">
                <a:solidFill>
                  <a:srgbClr val="000000"/>
                </a:solidFill>
                <a:latin typeface="Arial"/>
                <a:ea typeface="Arial"/>
                <a:cs typeface="Arial"/>
                <a:sym typeface="Arial"/>
              </a:endParaRPr>
            </a:p>
          </p:txBody>
        </p:sp>
      </p:grpSp>
      <p:grpSp>
        <p:nvGrpSpPr>
          <p:cNvPr id="659" name="Google Shape;659;p60"/>
          <p:cNvGrpSpPr/>
          <p:nvPr/>
        </p:nvGrpSpPr>
        <p:grpSpPr>
          <a:xfrm>
            <a:off x="130629" y="2429341"/>
            <a:ext cx="3494314" cy="852196"/>
            <a:chOff x="0" y="3048000"/>
            <a:chExt cx="3581400" cy="1600200"/>
          </a:xfrm>
        </p:grpSpPr>
        <p:pic>
          <p:nvPicPr>
            <p:cNvPr id="660" name="Google Shape;660;p60" descr="http://www.wpclipart.com/blanks/callouts/3D/3D_text_bubble_right_green.png"/>
            <p:cNvPicPr preferRelativeResize="0"/>
            <p:nvPr/>
          </p:nvPicPr>
          <p:blipFill rotWithShape="1">
            <a:blip r:embed="rId5">
              <a:alphaModFix/>
            </a:blip>
            <a:srcRect/>
            <a:stretch/>
          </p:blipFill>
          <p:spPr>
            <a:xfrm flipH="1">
              <a:off x="0" y="3048000"/>
              <a:ext cx="3581400" cy="1600200"/>
            </a:xfrm>
            <a:prstGeom prst="rect">
              <a:avLst/>
            </a:prstGeom>
            <a:noFill/>
            <a:ln>
              <a:noFill/>
            </a:ln>
          </p:spPr>
        </p:pic>
        <p:sp>
          <p:nvSpPr>
            <p:cNvPr id="661" name="Google Shape;661;p60"/>
            <p:cNvSpPr txBox="1"/>
            <p:nvPr/>
          </p:nvSpPr>
          <p:spPr>
            <a:xfrm>
              <a:off x="304800" y="3200400"/>
              <a:ext cx="29718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System Test Engineers</a:t>
              </a:r>
              <a:endParaRPr sz="2000" b="0" i="0" u="none" strike="noStrike" cap="none">
                <a:solidFill>
                  <a:srgbClr val="000000"/>
                </a:solidFill>
                <a:latin typeface="Arial"/>
                <a:ea typeface="Arial"/>
                <a:cs typeface="Arial"/>
                <a:sym typeface="Arial"/>
              </a:endParaRPr>
            </a:p>
          </p:txBody>
        </p:sp>
      </p:grpSp>
      <p:grpSp>
        <p:nvGrpSpPr>
          <p:cNvPr id="662" name="Google Shape;662;p60"/>
          <p:cNvGrpSpPr/>
          <p:nvPr/>
        </p:nvGrpSpPr>
        <p:grpSpPr>
          <a:xfrm>
            <a:off x="723900" y="3615273"/>
            <a:ext cx="3276600" cy="1167657"/>
            <a:chOff x="685800" y="4648200"/>
            <a:chExt cx="3276600" cy="2209800"/>
          </a:xfrm>
        </p:grpSpPr>
        <p:pic>
          <p:nvPicPr>
            <p:cNvPr id="663" name="Google Shape;663;p60" descr="http://www.wpclipart.com/blanks/callouts/3D/3D_text_bubble_right_green.png"/>
            <p:cNvPicPr preferRelativeResize="0"/>
            <p:nvPr/>
          </p:nvPicPr>
          <p:blipFill rotWithShape="1">
            <a:blip r:embed="rId6">
              <a:alphaModFix/>
            </a:blip>
            <a:srcRect/>
            <a:stretch/>
          </p:blipFill>
          <p:spPr>
            <a:xfrm rot="10800000">
              <a:off x="685800" y="4648200"/>
              <a:ext cx="3276600" cy="2209800"/>
            </a:xfrm>
            <a:prstGeom prst="rect">
              <a:avLst/>
            </a:prstGeom>
            <a:noFill/>
            <a:ln>
              <a:noFill/>
            </a:ln>
          </p:spPr>
        </p:pic>
        <p:sp>
          <p:nvSpPr>
            <p:cNvPr id="664" name="Google Shape;664;p60"/>
            <p:cNvSpPr txBox="1"/>
            <p:nvPr/>
          </p:nvSpPr>
          <p:spPr>
            <a:xfrm>
              <a:off x="838200" y="5244405"/>
              <a:ext cx="297180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System Maintenance Engineers</a:t>
              </a:r>
              <a:endParaRPr sz="2000" b="0" i="0" u="none" strike="noStrike" cap="none">
                <a:solidFill>
                  <a:srgbClr val="000000"/>
                </a:solidFill>
                <a:latin typeface="Arial"/>
                <a:ea typeface="Arial"/>
                <a:cs typeface="Arial"/>
                <a:sym typeface="Arial"/>
              </a:endParaRPr>
            </a:p>
          </p:txBody>
        </p:sp>
      </p:grpSp>
      <p:pic>
        <p:nvPicPr>
          <p:cNvPr id="665" name="Google Shape;665;p60" descr="http://my.ug.edu.ge/images/my.png"/>
          <p:cNvPicPr preferRelativeResize="0"/>
          <p:nvPr/>
        </p:nvPicPr>
        <p:blipFill rotWithShape="1">
          <a:blip r:embed="rId7">
            <a:alphaModFix/>
          </a:blip>
          <a:srcRect/>
          <a:stretch/>
        </p:blipFill>
        <p:spPr>
          <a:xfrm>
            <a:off x="3533590" y="1836993"/>
            <a:ext cx="1884387" cy="1884387"/>
          </a:xfrm>
          <a:prstGeom prst="rect">
            <a:avLst/>
          </a:prstGeom>
          <a:noFill/>
          <a:ln>
            <a:noFill/>
          </a:ln>
        </p:spPr>
      </p:pic>
      <p:sp>
        <p:nvSpPr>
          <p:cNvPr id="666" name="Google Shape;666;p60"/>
          <p:cNvSpPr txBox="1"/>
          <p:nvPr/>
        </p:nvSpPr>
        <p:spPr>
          <a:xfrm>
            <a:off x="3352800" y="3759492"/>
            <a:ext cx="1828800"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SRS users</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1000"/>
                                        <p:tgtEl>
                                          <p:spTgt spid="6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3"/>
                                        </p:tgtEl>
                                        <p:attrNameLst>
                                          <p:attrName>style.visibility</p:attrName>
                                        </p:attrNameLst>
                                      </p:cBhvr>
                                      <p:to>
                                        <p:strVal val="visible"/>
                                      </p:to>
                                    </p:set>
                                    <p:animEffect transition="in" filter="fade">
                                      <p:cBhvr>
                                        <p:cTn id="12" dur="1000"/>
                                        <p:tgtEl>
                                          <p:spTgt spid="6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6"/>
                                        </p:tgtEl>
                                        <p:attrNameLst>
                                          <p:attrName>style.visibility</p:attrName>
                                        </p:attrNameLst>
                                      </p:cBhvr>
                                      <p:to>
                                        <p:strVal val="visible"/>
                                      </p:to>
                                    </p:set>
                                    <p:animEffect transition="in" filter="fade">
                                      <p:cBhvr>
                                        <p:cTn id="17" dur="1000"/>
                                        <p:tgtEl>
                                          <p:spTgt spid="6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9"/>
                                        </p:tgtEl>
                                        <p:attrNameLst>
                                          <p:attrName>style.visibility</p:attrName>
                                        </p:attrNameLst>
                                      </p:cBhvr>
                                      <p:to>
                                        <p:strVal val="visible"/>
                                      </p:to>
                                    </p:set>
                                    <p:animEffect transition="in" filter="fade">
                                      <p:cBhvr>
                                        <p:cTn id="22" dur="1000"/>
                                        <p:tgtEl>
                                          <p:spTgt spid="6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2"/>
                                        </p:tgtEl>
                                        <p:attrNameLst>
                                          <p:attrName>style.visibility</p:attrName>
                                        </p:attrNameLst>
                                      </p:cBhvr>
                                      <p:to>
                                        <p:strVal val="visible"/>
                                      </p:to>
                                    </p:set>
                                    <p:animEffect transition="in" filter="fade">
                                      <p:cBhvr>
                                        <p:cTn id="27" dur="1000"/>
                                        <p:tgtEl>
                                          <p:spTgt spid="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670"/>
        <p:cNvGrpSpPr/>
        <p:nvPr/>
      </p:nvGrpSpPr>
      <p:grpSpPr>
        <a:xfrm>
          <a:off x="0" y="0"/>
          <a:ext cx="0" cy="0"/>
          <a:chOff x="0" y="0"/>
          <a:chExt cx="0" cy="0"/>
        </a:xfrm>
      </p:grpSpPr>
      <p:sp>
        <p:nvSpPr>
          <p:cNvPr id="671" name="Google Shape;671;p61"/>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672" name="Google Shape;672;p61"/>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r>
              <a:rPr lang="en-US" sz="2000">
                <a:solidFill>
                  <a:schemeClr val="dk1"/>
                </a:solidFill>
              </a:rPr>
              <a:t>The requirements document has a diverse set of users:</a:t>
            </a:r>
            <a:endParaRPr sz="2000">
              <a:solidFill>
                <a:schemeClr val="dk1"/>
              </a:solidFill>
            </a:endParaRPr>
          </a:p>
          <a:p>
            <a:pPr marL="357188" lvl="0" indent="-357188" algn="l" rtl="0">
              <a:lnSpc>
                <a:spcPct val="90000"/>
              </a:lnSpc>
              <a:spcBef>
                <a:spcPts val="600"/>
              </a:spcBef>
              <a:spcAft>
                <a:spcPts val="0"/>
              </a:spcAft>
              <a:buSzPts val="735"/>
              <a:buFont typeface="Noto Sans Symbols"/>
              <a:buNone/>
            </a:pPr>
            <a:endParaRPr sz="1050">
              <a:solidFill>
                <a:schemeClr val="dk1"/>
              </a:solidFill>
            </a:endParaRPr>
          </a:p>
          <a:p>
            <a:pPr marL="0" lvl="0" indent="0" algn="l" rtl="0">
              <a:lnSpc>
                <a:spcPct val="90000"/>
              </a:lnSpc>
              <a:spcBef>
                <a:spcPts val="600"/>
              </a:spcBef>
              <a:spcAft>
                <a:spcPts val="0"/>
              </a:spcAft>
              <a:buSzPts val="1400"/>
              <a:buNone/>
            </a:pPr>
            <a:r>
              <a:rPr lang="en-US" sz="2000" b="1">
                <a:solidFill>
                  <a:schemeClr val="dk1"/>
                </a:solidFill>
              </a:rPr>
              <a:t>i) System customers</a:t>
            </a:r>
            <a:endParaRPr/>
          </a:p>
          <a:p>
            <a:pPr marL="0" lvl="0" indent="0" algn="l" rtl="0">
              <a:lnSpc>
                <a:spcPct val="90000"/>
              </a:lnSpc>
              <a:spcBef>
                <a:spcPts val="600"/>
              </a:spcBef>
              <a:spcAft>
                <a:spcPts val="0"/>
              </a:spcAft>
              <a:buSzPts val="1400"/>
              <a:buFont typeface="Noto Sans Symbols"/>
              <a:buNone/>
            </a:pPr>
            <a:r>
              <a:rPr lang="en-US" sz="2000">
                <a:solidFill>
                  <a:schemeClr val="dk1"/>
                </a:solidFill>
              </a:rPr>
              <a:t>Specify the requirements and read them to check that they meet their needs. They specify changes to the requirements</a:t>
            </a:r>
            <a:endParaRPr/>
          </a:p>
          <a:p>
            <a:pPr marL="357188" lvl="0" indent="-357188" algn="l" rtl="0">
              <a:lnSpc>
                <a:spcPct val="90000"/>
              </a:lnSpc>
              <a:spcBef>
                <a:spcPts val="600"/>
              </a:spcBef>
              <a:spcAft>
                <a:spcPts val="0"/>
              </a:spcAft>
              <a:buSzPts val="735"/>
              <a:buFont typeface="Noto Sans Symbols"/>
              <a:buNone/>
            </a:pPr>
            <a:endParaRPr sz="1050">
              <a:solidFill>
                <a:schemeClr val="dk1"/>
              </a:solidFill>
            </a:endParaRPr>
          </a:p>
          <a:p>
            <a:pPr marL="0" lvl="0" indent="0" algn="l" rtl="0">
              <a:lnSpc>
                <a:spcPct val="90000"/>
              </a:lnSpc>
              <a:spcBef>
                <a:spcPts val="600"/>
              </a:spcBef>
              <a:spcAft>
                <a:spcPts val="0"/>
              </a:spcAft>
              <a:buSzPts val="1400"/>
              <a:buNone/>
            </a:pPr>
            <a:r>
              <a:rPr lang="en-US" sz="2000" b="1">
                <a:solidFill>
                  <a:schemeClr val="dk1"/>
                </a:solidFill>
              </a:rPr>
              <a:t>ii) (Project) Managers</a:t>
            </a:r>
            <a:endParaRPr/>
          </a:p>
          <a:p>
            <a:pPr marL="0" lvl="0" indent="0" algn="l" rtl="0">
              <a:lnSpc>
                <a:spcPct val="90000"/>
              </a:lnSpc>
              <a:spcBef>
                <a:spcPts val="600"/>
              </a:spcBef>
              <a:spcAft>
                <a:spcPts val="0"/>
              </a:spcAft>
              <a:buSzPts val="1400"/>
              <a:buFont typeface="Noto Sans Symbols"/>
              <a:buNone/>
            </a:pPr>
            <a:r>
              <a:rPr lang="en-US" sz="2000">
                <a:solidFill>
                  <a:schemeClr val="dk1"/>
                </a:solidFill>
              </a:rPr>
              <a:t>Use the requirements document to plan a bid for the system and to plan the system development process</a:t>
            </a:r>
            <a:endParaRPr/>
          </a:p>
        </p:txBody>
      </p:sp>
      <p:pic>
        <p:nvPicPr>
          <p:cNvPr id="673" name="Google Shape;673;p61"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677"/>
        <p:cNvGrpSpPr/>
        <p:nvPr/>
      </p:nvGrpSpPr>
      <p:grpSpPr>
        <a:xfrm>
          <a:off x="0" y="0"/>
          <a:ext cx="0" cy="0"/>
          <a:chOff x="0" y="0"/>
          <a:chExt cx="0" cy="0"/>
        </a:xfrm>
      </p:grpSpPr>
      <p:sp>
        <p:nvSpPr>
          <p:cNvPr id="678" name="Google Shape;678;p62"/>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679" name="Google Shape;679;p62"/>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r>
              <a:rPr lang="en-US" sz="2000">
                <a:solidFill>
                  <a:schemeClr val="dk1"/>
                </a:solidFill>
              </a:rPr>
              <a:t>The requirements document has a diverse set of users:</a:t>
            </a:r>
            <a:endParaRPr sz="2000">
              <a:solidFill>
                <a:schemeClr val="dk1"/>
              </a:solidFill>
            </a:endParaRPr>
          </a:p>
          <a:p>
            <a:pPr marL="357188" lvl="0" indent="-357188" algn="l" rtl="0">
              <a:lnSpc>
                <a:spcPct val="90000"/>
              </a:lnSpc>
              <a:spcBef>
                <a:spcPts val="600"/>
              </a:spcBef>
              <a:spcAft>
                <a:spcPts val="0"/>
              </a:spcAft>
              <a:buSzPts val="735"/>
              <a:buFont typeface="Noto Sans Symbols"/>
              <a:buNone/>
            </a:pPr>
            <a:endParaRPr sz="1050">
              <a:solidFill>
                <a:schemeClr val="dk1"/>
              </a:solidFill>
            </a:endParaRPr>
          </a:p>
          <a:p>
            <a:pPr marL="0" lvl="0" indent="0" algn="l" rtl="0">
              <a:lnSpc>
                <a:spcPct val="90000"/>
              </a:lnSpc>
              <a:spcBef>
                <a:spcPts val="600"/>
              </a:spcBef>
              <a:spcAft>
                <a:spcPts val="0"/>
              </a:spcAft>
              <a:buSzPts val="1400"/>
              <a:buNone/>
            </a:pPr>
            <a:r>
              <a:rPr lang="en-US" sz="2000" b="1" i="1">
                <a:solidFill>
                  <a:schemeClr val="dk1"/>
                </a:solidFill>
              </a:rPr>
              <a:t>iii) System engineers</a:t>
            </a:r>
            <a:endParaRPr sz="2000" b="1">
              <a:solidFill>
                <a:schemeClr val="dk1"/>
              </a:solidFill>
            </a:endParaRPr>
          </a:p>
          <a:p>
            <a:pPr marL="0" lvl="0" indent="0" algn="l" rtl="0">
              <a:lnSpc>
                <a:spcPct val="90000"/>
              </a:lnSpc>
              <a:spcBef>
                <a:spcPts val="600"/>
              </a:spcBef>
              <a:spcAft>
                <a:spcPts val="0"/>
              </a:spcAft>
              <a:buSzPts val="1400"/>
              <a:buNone/>
            </a:pPr>
            <a:r>
              <a:rPr lang="en-US" sz="2000">
                <a:solidFill>
                  <a:schemeClr val="dk1"/>
                </a:solidFill>
              </a:rPr>
              <a:t>Use the requirements to understand what system is to be developed</a:t>
            </a:r>
            <a:endParaRPr/>
          </a:p>
          <a:p>
            <a:pPr marL="0" lvl="0" indent="0" algn="l" rtl="0">
              <a:lnSpc>
                <a:spcPct val="90000"/>
              </a:lnSpc>
              <a:spcBef>
                <a:spcPts val="600"/>
              </a:spcBef>
              <a:spcAft>
                <a:spcPts val="0"/>
              </a:spcAft>
              <a:buSzPts val="1400"/>
              <a:buNone/>
            </a:pPr>
            <a:endParaRPr sz="2000" i="1">
              <a:solidFill>
                <a:schemeClr val="dk1"/>
              </a:solidFill>
            </a:endParaRPr>
          </a:p>
          <a:p>
            <a:pPr marL="0" lvl="0" indent="0" algn="l" rtl="0">
              <a:lnSpc>
                <a:spcPct val="90000"/>
              </a:lnSpc>
              <a:spcBef>
                <a:spcPts val="600"/>
              </a:spcBef>
              <a:spcAft>
                <a:spcPts val="0"/>
              </a:spcAft>
              <a:buSzPts val="1400"/>
              <a:buNone/>
            </a:pPr>
            <a:r>
              <a:rPr lang="en-US" sz="2000" b="1" i="1">
                <a:solidFill>
                  <a:schemeClr val="dk1"/>
                </a:solidFill>
              </a:rPr>
              <a:t>iv) System test engineers</a:t>
            </a:r>
            <a:endParaRPr sz="2000" b="1">
              <a:solidFill>
                <a:schemeClr val="dk1"/>
              </a:solidFill>
            </a:endParaRPr>
          </a:p>
          <a:p>
            <a:pPr marL="0" lvl="0" indent="0" algn="l" rtl="0">
              <a:lnSpc>
                <a:spcPct val="90000"/>
              </a:lnSpc>
              <a:spcBef>
                <a:spcPts val="600"/>
              </a:spcBef>
              <a:spcAft>
                <a:spcPts val="0"/>
              </a:spcAft>
              <a:buSzPts val="1400"/>
              <a:buNone/>
            </a:pPr>
            <a:r>
              <a:rPr lang="en-US" sz="2000">
                <a:solidFill>
                  <a:schemeClr val="dk1"/>
                </a:solidFill>
              </a:rPr>
              <a:t>Use the requirements to develop validation tests for the system</a:t>
            </a:r>
            <a:endParaRPr/>
          </a:p>
          <a:p>
            <a:pPr marL="0" lvl="0" indent="0" algn="l" rtl="0">
              <a:lnSpc>
                <a:spcPct val="90000"/>
              </a:lnSpc>
              <a:spcBef>
                <a:spcPts val="600"/>
              </a:spcBef>
              <a:spcAft>
                <a:spcPts val="0"/>
              </a:spcAft>
              <a:buSzPts val="1400"/>
              <a:buNone/>
            </a:pPr>
            <a:endParaRPr sz="2000" i="1">
              <a:solidFill>
                <a:schemeClr val="dk1"/>
              </a:solidFill>
            </a:endParaRPr>
          </a:p>
          <a:p>
            <a:pPr marL="0" lvl="0" indent="0" algn="l" rtl="0">
              <a:lnSpc>
                <a:spcPct val="90000"/>
              </a:lnSpc>
              <a:spcBef>
                <a:spcPts val="600"/>
              </a:spcBef>
              <a:spcAft>
                <a:spcPts val="0"/>
              </a:spcAft>
              <a:buSzPts val="1400"/>
              <a:buNone/>
            </a:pPr>
            <a:r>
              <a:rPr lang="en-US" sz="2000" b="1" i="1">
                <a:solidFill>
                  <a:schemeClr val="dk1"/>
                </a:solidFill>
              </a:rPr>
              <a:t>v) System maintenance engineers</a:t>
            </a:r>
            <a:endParaRPr sz="2000" b="1">
              <a:solidFill>
                <a:schemeClr val="dk1"/>
              </a:solidFill>
            </a:endParaRPr>
          </a:p>
          <a:p>
            <a:pPr marL="0" lvl="0" indent="0" algn="l" rtl="0">
              <a:lnSpc>
                <a:spcPct val="90000"/>
              </a:lnSpc>
              <a:spcBef>
                <a:spcPts val="600"/>
              </a:spcBef>
              <a:spcAft>
                <a:spcPts val="0"/>
              </a:spcAft>
              <a:buSzPts val="1400"/>
              <a:buNone/>
            </a:pPr>
            <a:r>
              <a:rPr lang="en-US" sz="2000">
                <a:solidFill>
                  <a:schemeClr val="dk1"/>
                </a:solidFill>
              </a:rPr>
              <a:t>Use the requirements to help understand the system and the relationships between its parts</a:t>
            </a:r>
            <a:endParaRPr/>
          </a:p>
        </p:txBody>
      </p:sp>
      <p:pic>
        <p:nvPicPr>
          <p:cNvPr id="680" name="Google Shape;680;p62"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3"/>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686" name="Google Shape;686;p63"/>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t>The structure of SRS:</a:t>
            </a:r>
            <a:endParaRPr/>
          </a:p>
          <a:p>
            <a:pPr marL="0" lvl="0" indent="0" algn="l" rtl="0">
              <a:lnSpc>
                <a:spcPct val="90000"/>
              </a:lnSpc>
              <a:spcBef>
                <a:spcPts val="600"/>
              </a:spcBef>
              <a:spcAft>
                <a:spcPts val="0"/>
              </a:spcAft>
              <a:buSzPts val="840"/>
              <a:buNone/>
            </a:pPr>
            <a:endParaRPr sz="1200"/>
          </a:p>
          <a:p>
            <a:pPr marL="0" lvl="1" indent="0" algn="l" rtl="0">
              <a:lnSpc>
                <a:spcPct val="90000"/>
              </a:lnSpc>
              <a:spcBef>
                <a:spcPts val="480"/>
              </a:spcBef>
              <a:spcAft>
                <a:spcPts val="0"/>
              </a:spcAft>
              <a:buSzPts val="2000"/>
              <a:buNone/>
            </a:pPr>
            <a:r>
              <a:rPr lang="en-US" b="1" i="1">
                <a:solidFill>
                  <a:schemeClr val="dk2"/>
                </a:solidFill>
              </a:rPr>
              <a:t>Preface</a:t>
            </a:r>
            <a:endParaRPr/>
          </a:p>
          <a:p>
            <a:pPr marL="0" lvl="1" indent="0" algn="l" rtl="0">
              <a:lnSpc>
                <a:spcPct val="90000"/>
              </a:lnSpc>
              <a:spcBef>
                <a:spcPts val="480"/>
              </a:spcBef>
              <a:spcAft>
                <a:spcPts val="0"/>
              </a:spcAft>
              <a:buSzPts val="2000"/>
              <a:buNone/>
            </a:pPr>
            <a:r>
              <a:rPr lang="en-US" b="1" i="1">
                <a:solidFill>
                  <a:srgbClr val="3333FF"/>
                </a:solidFill>
              </a:rPr>
              <a:t>Introduction</a:t>
            </a:r>
            <a:endParaRPr/>
          </a:p>
        </p:txBody>
      </p:sp>
      <p:pic>
        <p:nvPicPr>
          <p:cNvPr id="687" name="Google Shape;687;p63"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
        <p:nvSpPr>
          <p:cNvPr id="688" name="Google Shape;688;p63"/>
          <p:cNvSpPr/>
          <p:nvPr/>
        </p:nvSpPr>
        <p:spPr>
          <a:xfrm>
            <a:off x="4457150" y="1136780"/>
            <a:ext cx="3733800" cy="1730828"/>
          </a:xfrm>
          <a:prstGeom prst="wedgeRectCallout">
            <a:avLst>
              <a:gd name="adj1" fmla="val -107531"/>
              <a:gd name="adj2" fmla="val 8184"/>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158750" algn="l" rtl="0">
              <a:lnSpc>
                <a:spcPct val="100000"/>
              </a:lnSpc>
              <a:spcBef>
                <a:spcPts val="0"/>
              </a:spcBef>
              <a:spcAft>
                <a:spcPts val="0"/>
              </a:spcAft>
              <a:buClr>
                <a:schemeClr val="lt1"/>
              </a:buClr>
              <a:buSzPts val="2500"/>
              <a:buFont typeface="Noto Sans Symbols"/>
              <a:buChar char="✔"/>
            </a:pPr>
            <a:r>
              <a:rPr lang="en-US" sz="2500" b="0" i="0" u="none" strike="noStrike" cap="none">
                <a:solidFill>
                  <a:schemeClr val="lt1"/>
                </a:solidFill>
                <a:latin typeface="Calibri"/>
                <a:ea typeface="Calibri"/>
                <a:cs typeface="Calibri"/>
                <a:sym typeface="Calibri"/>
              </a:rPr>
              <a:t>Purpose</a:t>
            </a:r>
            <a:endParaRPr/>
          </a:p>
          <a:p>
            <a:pPr marL="0" marR="0" lvl="0" indent="-158750" algn="l" rtl="0">
              <a:lnSpc>
                <a:spcPct val="100000"/>
              </a:lnSpc>
              <a:spcBef>
                <a:spcPts val="0"/>
              </a:spcBef>
              <a:spcAft>
                <a:spcPts val="0"/>
              </a:spcAft>
              <a:buClr>
                <a:schemeClr val="lt1"/>
              </a:buClr>
              <a:buSzPts val="2500"/>
              <a:buFont typeface="Noto Sans Symbols"/>
              <a:buChar char="✔"/>
            </a:pPr>
            <a:r>
              <a:rPr lang="en-US" sz="2500" b="0" i="0" u="none" strike="noStrike" cap="none">
                <a:solidFill>
                  <a:schemeClr val="lt1"/>
                </a:solidFill>
                <a:latin typeface="Calibri"/>
                <a:ea typeface="Calibri"/>
                <a:cs typeface="Calibri"/>
                <a:sym typeface="Calibri"/>
              </a:rPr>
              <a:t>Scope</a:t>
            </a:r>
            <a:endParaRPr/>
          </a:p>
          <a:p>
            <a:pPr marL="0" marR="0" lvl="0" indent="-158750" algn="l" rtl="0">
              <a:lnSpc>
                <a:spcPct val="100000"/>
              </a:lnSpc>
              <a:spcBef>
                <a:spcPts val="0"/>
              </a:spcBef>
              <a:spcAft>
                <a:spcPts val="0"/>
              </a:spcAft>
              <a:buClr>
                <a:schemeClr val="lt1"/>
              </a:buClr>
              <a:buSzPts val="2500"/>
              <a:buFont typeface="Noto Sans Symbols"/>
              <a:buChar char="✔"/>
            </a:pPr>
            <a:r>
              <a:rPr lang="en-US" sz="2500" b="0" i="0" u="none" strike="noStrike" cap="none">
                <a:solidFill>
                  <a:schemeClr val="lt1"/>
                </a:solidFill>
                <a:latin typeface="Calibri"/>
                <a:ea typeface="Calibri"/>
                <a:cs typeface="Calibri"/>
                <a:sym typeface="Calibri"/>
              </a:rPr>
              <a:t>Overview</a:t>
            </a:r>
            <a:endParaRPr/>
          </a:p>
          <a:p>
            <a:pPr marL="0" marR="0" lvl="0" indent="-158750" algn="l" rtl="0">
              <a:lnSpc>
                <a:spcPct val="100000"/>
              </a:lnSpc>
              <a:spcBef>
                <a:spcPts val="0"/>
              </a:spcBef>
              <a:spcAft>
                <a:spcPts val="0"/>
              </a:spcAft>
              <a:buClr>
                <a:schemeClr val="lt1"/>
              </a:buClr>
              <a:buSzPts val="2500"/>
              <a:buFont typeface="Noto Sans Symbols"/>
              <a:buChar char="✔"/>
            </a:pPr>
            <a:r>
              <a:rPr lang="en-US" sz="2500" b="0" i="0" u="none" strike="noStrike" cap="none">
                <a:solidFill>
                  <a:schemeClr val="lt1"/>
                </a:solidFill>
                <a:latin typeface="Calibri"/>
                <a:ea typeface="Calibri"/>
                <a:cs typeface="Calibri"/>
                <a:sym typeface="Calibri"/>
              </a:rPr>
              <a:t>Business Context</a:t>
            </a:r>
            <a:endParaRPr sz="2500" b="0" i="0" u="none" strike="noStrike" cap="none">
              <a:solidFill>
                <a:schemeClr val="lt1"/>
              </a:solidFill>
              <a:latin typeface="Calibri"/>
              <a:ea typeface="Calibri"/>
              <a:cs typeface="Calibri"/>
              <a:sym typeface="Calibri"/>
            </a:endParaRPr>
          </a:p>
        </p:txBody>
      </p:sp>
      <p:pic>
        <p:nvPicPr>
          <p:cNvPr id="689" name="Google Shape;689;p63" descr="http://www.blogviagem.com.br/wp-content/uploads/2014/04/checklist.jpg"/>
          <p:cNvPicPr preferRelativeResize="0"/>
          <p:nvPr/>
        </p:nvPicPr>
        <p:blipFill rotWithShape="1">
          <a:blip r:embed="rId4">
            <a:alphaModFix/>
          </a:blip>
          <a:srcRect/>
          <a:stretch/>
        </p:blipFill>
        <p:spPr>
          <a:xfrm>
            <a:off x="7269946" y="3259494"/>
            <a:ext cx="1735213" cy="17384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User Requirements</a:t>
            </a:r>
            <a:endParaRPr/>
          </a:p>
        </p:txBody>
      </p:sp>
      <p:sp>
        <p:nvSpPr>
          <p:cNvPr id="104" name="Google Shape;104;p8"/>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357188" lvl="0" indent="-357188" algn="just" rtl="0">
              <a:lnSpc>
                <a:spcPct val="100000"/>
              </a:lnSpc>
              <a:spcBef>
                <a:spcPts val="0"/>
              </a:spcBef>
              <a:spcAft>
                <a:spcPts val="0"/>
              </a:spcAft>
              <a:buSzPts val="1400"/>
              <a:buChar char="◉"/>
            </a:pPr>
            <a:r>
              <a:rPr lang="en-US" sz="2000"/>
              <a:t>User requirements are high-level abstract requirements. They are intended for use by people involved in </a:t>
            </a:r>
            <a:r>
              <a:rPr lang="en-US" sz="2000">
                <a:solidFill>
                  <a:srgbClr val="FF0000"/>
                </a:solidFill>
              </a:rPr>
              <a:t>using</a:t>
            </a:r>
            <a:r>
              <a:rPr lang="en-US" sz="2000"/>
              <a:t> and </a:t>
            </a:r>
            <a:r>
              <a:rPr lang="en-US" sz="2000">
                <a:solidFill>
                  <a:srgbClr val="FF0000"/>
                </a:solidFill>
              </a:rPr>
              <a:t>procuring</a:t>
            </a:r>
            <a:r>
              <a:rPr lang="en-US" sz="2000"/>
              <a:t> the system. </a:t>
            </a:r>
            <a:endParaRPr/>
          </a:p>
          <a:p>
            <a:pPr marL="357188" lvl="0" indent="-357188" algn="just" rtl="0">
              <a:lnSpc>
                <a:spcPct val="100000"/>
              </a:lnSpc>
              <a:spcBef>
                <a:spcPts val="600"/>
              </a:spcBef>
              <a:spcAft>
                <a:spcPts val="0"/>
              </a:spcAft>
              <a:buSzPts val="1400"/>
              <a:buFont typeface="Noto Sans Symbols"/>
              <a:buNone/>
            </a:pPr>
            <a:endParaRPr sz="2000"/>
          </a:p>
          <a:p>
            <a:pPr marL="357188" lvl="0" indent="-357188" algn="just" rtl="0">
              <a:lnSpc>
                <a:spcPct val="100000"/>
              </a:lnSpc>
              <a:spcBef>
                <a:spcPts val="600"/>
              </a:spcBef>
              <a:spcAft>
                <a:spcPts val="0"/>
              </a:spcAft>
              <a:buSzPts val="1400"/>
              <a:buChar char="◉"/>
            </a:pPr>
            <a:r>
              <a:rPr lang="en-US" sz="2000"/>
              <a:t>User requirements are </a:t>
            </a:r>
            <a:r>
              <a:rPr lang="en-US" sz="2000">
                <a:solidFill>
                  <a:srgbClr val="FF0000"/>
                </a:solidFill>
              </a:rPr>
              <a:t>statements</a:t>
            </a:r>
            <a:r>
              <a:rPr lang="en-US" sz="2000"/>
              <a:t> in </a:t>
            </a:r>
            <a:r>
              <a:rPr lang="en-US" sz="2000">
                <a:solidFill>
                  <a:srgbClr val="FF0000"/>
                </a:solidFill>
              </a:rPr>
              <a:t>natural language, </a:t>
            </a:r>
            <a:r>
              <a:rPr lang="en-US" sz="2000"/>
              <a:t>with</a:t>
            </a:r>
            <a:r>
              <a:rPr lang="en-US" sz="2000">
                <a:solidFill>
                  <a:srgbClr val="FF0000"/>
                </a:solidFill>
              </a:rPr>
              <a:t> </a:t>
            </a:r>
            <a:r>
              <a:rPr lang="en-US" sz="2000"/>
              <a:t>easy-to-understand</a:t>
            </a:r>
            <a:r>
              <a:rPr lang="en-US" sz="2000">
                <a:solidFill>
                  <a:srgbClr val="FF0000"/>
                </a:solidFill>
              </a:rPr>
              <a:t> diagrams </a:t>
            </a:r>
            <a:r>
              <a:rPr lang="en-US" sz="2000"/>
              <a:t>and</a:t>
            </a:r>
            <a:r>
              <a:rPr lang="en-US" sz="2000">
                <a:solidFill>
                  <a:srgbClr val="FF0000"/>
                </a:solidFill>
              </a:rPr>
              <a:t> tables, </a:t>
            </a:r>
            <a:r>
              <a:rPr lang="en-US" sz="2000"/>
              <a:t>of </a:t>
            </a:r>
            <a:r>
              <a:rPr lang="en-US" sz="2000" b="1" i="1">
                <a:solidFill>
                  <a:srgbClr val="FF3300"/>
                </a:solidFill>
              </a:rPr>
              <a:t>what</a:t>
            </a:r>
            <a:r>
              <a:rPr lang="en-US" sz="2000"/>
              <a:t> services the system is expected to provide and the </a:t>
            </a:r>
            <a:r>
              <a:rPr lang="en-US" sz="2000" b="1" i="1">
                <a:solidFill>
                  <a:srgbClr val="FF3300"/>
                </a:solidFill>
              </a:rPr>
              <a:t>constraints </a:t>
            </a:r>
            <a:r>
              <a:rPr lang="en-US" sz="2000"/>
              <a:t>under which it must operate.</a:t>
            </a:r>
            <a:endParaRPr sz="2000"/>
          </a:p>
        </p:txBody>
      </p:sp>
      <p:pic>
        <p:nvPicPr>
          <p:cNvPr id="105" name="Google Shape;105;p8" descr="https://ittrader.com/packages/ittrader/ittrader/images/about/icon_requirement.png"/>
          <p:cNvPicPr preferRelativeResize="0"/>
          <p:nvPr/>
        </p:nvPicPr>
        <p:blipFill rotWithShape="1">
          <a:blip r:embed="rId3">
            <a:alphaModFix/>
          </a:blip>
          <a:srcRect/>
          <a:stretch/>
        </p:blipFill>
        <p:spPr>
          <a:xfrm>
            <a:off x="672410" y="106017"/>
            <a:ext cx="460651" cy="46820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4"/>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695" name="Google Shape;695;p64"/>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t>The structure of SRS:</a:t>
            </a:r>
            <a:endParaRPr/>
          </a:p>
          <a:p>
            <a:pPr marL="0" lvl="0" indent="0" algn="l" rtl="0">
              <a:lnSpc>
                <a:spcPct val="90000"/>
              </a:lnSpc>
              <a:spcBef>
                <a:spcPts val="600"/>
              </a:spcBef>
              <a:spcAft>
                <a:spcPts val="0"/>
              </a:spcAft>
              <a:buSzPts val="840"/>
              <a:buNone/>
            </a:pPr>
            <a:endParaRPr sz="1200"/>
          </a:p>
          <a:p>
            <a:pPr marL="0" lvl="1" indent="0" algn="l" rtl="0">
              <a:lnSpc>
                <a:spcPct val="90000"/>
              </a:lnSpc>
              <a:spcBef>
                <a:spcPts val="480"/>
              </a:spcBef>
              <a:spcAft>
                <a:spcPts val="0"/>
              </a:spcAft>
              <a:buSzPts val="2000"/>
              <a:buNone/>
            </a:pPr>
            <a:r>
              <a:rPr lang="en-US" b="1" i="1">
                <a:solidFill>
                  <a:schemeClr val="dk2"/>
                </a:solidFill>
              </a:rPr>
              <a:t>Preface</a:t>
            </a:r>
            <a:endParaRPr/>
          </a:p>
          <a:p>
            <a:pPr marL="0" lvl="1" indent="0" algn="l" rtl="0">
              <a:lnSpc>
                <a:spcPct val="90000"/>
              </a:lnSpc>
              <a:spcBef>
                <a:spcPts val="480"/>
              </a:spcBef>
              <a:spcAft>
                <a:spcPts val="0"/>
              </a:spcAft>
              <a:buSzPts val="2000"/>
              <a:buNone/>
            </a:pPr>
            <a:r>
              <a:rPr lang="en-US" b="1" i="1">
                <a:solidFill>
                  <a:schemeClr val="dk2"/>
                </a:solidFill>
              </a:rPr>
              <a:t>Introduction</a:t>
            </a:r>
            <a:endParaRPr/>
          </a:p>
          <a:p>
            <a:pPr marL="0" lvl="1" indent="0" algn="l" rtl="0">
              <a:lnSpc>
                <a:spcPct val="90000"/>
              </a:lnSpc>
              <a:spcBef>
                <a:spcPts val="480"/>
              </a:spcBef>
              <a:spcAft>
                <a:spcPts val="0"/>
              </a:spcAft>
              <a:buSzPts val="2000"/>
              <a:buNone/>
            </a:pPr>
            <a:r>
              <a:rPr lang="en-US" b="1" i="1">
                <a:solidFill>
                  <a:srgbClr val="3333FF"/>
                </a:solidFill>
              </a:rPr>
              <a:t>Glossary</a:t>
            </a:r>
            <a:endParaRPr/>
          </a:p>
        </p:txBody>
      </p:sp>
      <p:pic>
        <p:nvPicPr>
          <p:cNvPr id="696" name="Google Shape;696;p64"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
        <p:nvSpPr>
          <p:cNvPr id="697" name="Google Shape;697;p64"/>
          <p:cNvSpPr/>
          <p:nvPr/>
        </p:nvSpPr>
        <p:spPr>
          <a:xfrm>
            <a:off x="4121248" y="1949212"/>
            <a:ext cx="3733800" cy="727788"/>
          </a:xfrm>
          <a:prstGeom prst="wedgeRectCallout">
            <a:avLst>
              <a:gd name="adj1" fmla="val -107531"/>
              <a:gd name="adj2" fmla="val 18966"/>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158750" algn="l" rtl="0">
              <a:lnSpc>
                <a:spcPct val="100000"/>
              </a:lnSpc>
              <a:spcBef>
                <a:spcPts val="0"/>
              </a:spcBef>
              <a:spcAft>
                <a:spcPts val="0"/>
              </a:spcAft>
              <a:buClr>
                <a:schemeClr val="lt1"/>
              </a:buClr>
              <a:buSzPts val="2500"/>
              <a:buFont typeface="Noto Sans Symbols"/>
              <a:buChar char="✔"/>
            </a:pPr>
            <a:r>
              <a:rPr lang="en-US" sz="2500" b="0" i="0" u="none" strike="noStrike" cap="none">
                <a:solidFill>
                  <a:schemeClr val="lt1"/>
                </a:solidFill>
                <a:latin typeface="Calibri"/>
                <a:ea typeface="Calibri"/>
                <a:cs typeface="Calibri"/>
                <a:sym typeface="Calibri"/>
              </a:rPr>
              <a:t>Definition of terms</a:t>
            </a:r>
            <a:endParaRPr sz="2500" b="0" i="0" u="none" strike="noStrike" cap="none">
              <a:solidFill>
                <a:schemeClr val="lt1"/>
              </a:solidFill>
              <a:latin typeface="Calibri"/>
              <a:ea typeface="Calibri"/>
              <a:cs typeface="Calibri"/>
              <a:sym typeface="Calibri"/>
            </a:endParaRPr>
          </a:p>
        </p:txBody>
      </p:sp>
      <p:pic>
        <p:nvPicPr>
          <p:cNvPr id="698" name="Google Shape;698;p64" descr="http://www.blogviagem.com.br/wp-content/uploads/2014/04/checklist.jpg"/>
          <p:cNvPicPr preferRelativeResize="0"/>
          <p:nvPr/>
        </p:nvPicPr>
        <p:blipFill rotWithShape="1">
          <a:blip r:embed="rId4">
            <a:alphaModFix/>
          </a:blip>
          <a:srcRect/>
          <a:stretch/>
        </p:blipFill>
        <p:spPr>
          <a:xfrm>
            <a:off x="7269946" y="3259494"/>
            <a:ext cx="1735213" cy="17384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65"/>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04" name="Google Shape;704;p65"/>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t>The structure of SRS:</a:t>
            </a:r>
            <a:endParaRPr/>
          </a:p>
          <a:p>
            <a:pPr marL="0" lvl="0" indent="0" algn="l" rtl="0">
              <a:lnSpc>
                <a:spcPct val="90000"/>
              </a:lnSpc>
              <a:spcBef>
                <a:spcPts val="600"/>
              </a:spcBef>
              <a:spcAft>
                <a:spcPts val="0"/>
              </a:spcAft>
              <a:buSzPts val="840"/>
              <a:buNone/>
            </a:pPr>
            <a:endParaRPr sz="1200"/>
          </a:p>
          <a:p>
            <a:pPr marL="0" lvl="1" indent="0" algn="l" rtl="0">
              <a:lnSpc>
                <a:spcPct val="90000"/>
              </a:lnSpc>
              <a:spcBef>
                <a:spcPts val="480"/>
              </a:spcBef>
              <a:spcAft>
                <a:spcPts val="0"/>
              </a:spcAft>
              <a:buSzPts val="2000"/>
              <a:buNone/>
            </a:pPr>
            <a:r>
              <a:rPr lang="en-US" b="1" i="1">
                <a:solidFill>
                  <a:schemeClr val="dk2"/>
                </a:solidFill>
              </a:rPr>
              <a:t>Preface</a:t>
            </a:r>
            <a:endParaRPr/>
          </a:p>
          <a:p>
            <a:pPr marL="0" lvl="1" indent="0" algn="l" rtl="0">
              <a:lnSpc>
                <a:spcPct val="90000"/>
              </a:lnSpc>
              <a:spcBef>
                <a:spcPts val="480"/>
              </a:spcBef>
              <a:spcAft>
                <a:spcPts val="0"/>
              </a:spcAft>
              <a:buSzPts val="2000"/>
              <a:buNone/>
            </a:pPr>
            <a:r>
              <a:rPr lang="en-US" b="1" i="1">
                <a:solidFill>
                  <a:schemeClr val="dk2"/>
                </a:solidFill>
              </a:rPr>
              <a:t>Introduction</a:t>
            </a:r>
            <a:endParaRPr/>
          </a:p>
          <a:p>
            <a:pPr marL="0" lvl="1" indent="0" algn="l" rtl="0">
              <a:lnSpc>
                <a:spcPct val="90000"/>
              </a:lnSpc>
              <a:spcBef>
                <a:spcPts val="480"/>
              </a:spcBef>
              <a:spcAft>
                <a:spcPts val="0"/>
              </a:spcAft>
              <a:buSzPts val="2000"/>
              <a:buNone/>
            </a:pPr>
            <a:r>
              <a:rPr lang="en-US" b="1" i="1">
                <a:solidFill>
                  <a:schemeClr val="dk2"/>
                </a:solidFill>
              </a:rPr>
              <a:t>Glossary</a:t>
            </a:r>
            <a:endParaRPr/>
          </a:p>
          <a:p>
            <a:pPr marL="0" lvl="1" indent="0" algn="l" rtl="0">
              <a:lnSpc>
                <a:spcPct val="90000"/>
              </a:lnSpc>
              <a:spcBef>
                <a:spcPts val="480"/>
              </a:spcBef>
              <a:spcAft>
                <a:spcPts val="0"/>
              </a:spcAft>
              <a:buSzPts val="2000"/>
              <a:buNone/>
            </a:pPr>
            <a:r>
              <a:rPr lang="en-US" b="1" i="1">
                <a:solidFill>
                  <a:srgbClr val="3333FF"/>
                </a:solidFill>
              </a:rPr>
              <a:t>User requirements definition</a:t>
            </a:r>
            <a:endParaRPr/>
          </a:p>
        </p:txBody>
      </p:sp>
      <p:pic>
        <p:nvPicPr>
          <p:cNvPr id="705" name="Google Shape;705;p65"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
        <p:nvSpPr>
          <p:cNvPr id="706" name="Google Shape;706;p65"/>
          <p:cNvSpPr/>
          <p:nvPr/>
        </p:nvSpPr>
        <p:spPr>
          <a:xfrm>
            <a:off x="3711572" y="1461795"/>
            <a:ext cx="1787269" cy="727788"/>
          </a:xfrm>
          <a:prstGeom prst="wedgeRectCallout">
            <a:avLst>
              <a:gd name="adj1" fmla="val -37112"/>
              <a:gd name="adj2" fmla="val 124948"/>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158750" algn="l" rtl="0">
              <a:lnSpc>
                <a:spcPct val="100000"/>
              </a:lnSpc>
              <a:spcBef>
                <a:spcPts val="0"/>
              </a:spcBef>
              <a:spcAft>
                <a:spcPts val="0"/>
              </a:spcAft>
              <a:buClr>
                <a:schemeClr val="lt1"/>
              </a:buClr>
              <a:buSzPts val="2500"/>
              <a:buFont typeface="Noto Sans Symbols"/>
              <a:buChar char="✔"/>
            </a:pPr>
            <a:r>
              <a:rPr lang="en-US" sz="2500" b="0" i="0" u="none" strike="noStrike" cap="none">
                <a:solidFill>
                  <a:schemeClr val="lt1"/>
                </a:solidFill>
                <a:latin typeface="Calibri"/>
                <a:ea typeface="Calibri"/>
                <a:cs typeface="Calibri"/>
                <a:sym typeface="Calibri"/>
              </a:rPr>
              <a:t>General</a:t>
            </a:r>
            <a:endParaRPr sz="2500" b="0" i="0" u="none" strike="noStrike" cap="none">
              <a:solidFill>
                <a:schemeClr val="lt1"/>
              </a:solidFill>
              <a:latin typeface="Calibri"/>
              <a:ea typeface="Calibri"/>
              <a:cs typeface="Calibri"/>
              <a:sym typeface="Calibri"/>
            </a:endParaRPr>
          </a:p>
        </p:txBody>
      </p:sp>
      <p:pic>
        <p:nvPicPr>
          <p:cNvPr id="707" name="Google Shape;707;p65" descr="http://www.blogviagem.com.br/wp-content/uploads/2014/04/checklist.jpg"/>
          <p:cNvPicPr preferRelativeResize="0"/>
          <p:nvPr/>
        </p:nvPicPr>
        <p:blipFill rotWithShape="1">
          <a:blip r:embed="rId4">
            <a:alphaModFix/>
          </a:blip>
          <a:srcRect/>
          <a:stretch/>
        </p:blipFill>
        <p:spPr>
          <a:xfrm>
            <a:off x="7269946" y="3259494"/>
            <a:ext cx="1735213" cy="17384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66"/>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13" name="Google Shape;713;p66"/>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t>The structure of SRS:</a:t>
            </a:r>
            <a:endParaRPr/>
          </a:p>
          <a:p>
            <a:pPr marL="0" lvl="0" indent="0" algn="l" rtl="0">
              <a:lnSpc>
                <a:spcPct val="90000"/>
              </a:lnSpc>
              <a:spcBef>
                <a:spcPts val="600"/>
              </a:spcBef>
              <a:spcAft>
                <a:spcPts val="0"/>
              </a:spcAft>
              <a:buSzPts val="840"/>
              <a:buNone/>
            </a:pPr>
            <a:endParaRPr sz="1200"/>
          </a:p>
          <a:p>
            <a:pPr marL="0" lvl="1" indent="0" algn="l" rtl="0">
              <a:lnSpc>
                <a:spcPct val="90000"/>
              </a:lnSpc>
              <a:spcBef>
                <a:spcPts val="480"/>
              </a:spcBef>
              <a:spcAft>
                <a:spcPts val="0"/>
              </a:spcAft>
              <a:buSzPts val="2000"/>
              <a:buNone/>
            </a:pPr>
            <a:r>
              <a:rPr lang="en-US" b="1" i="1">
                <a:solidFill>
                  <a:schemeClr val="dk2"/>
                </a:solidFill>
              </a:rPr>
              <a:t>Preface</a:t>
            </a:r>
            <a:endParaRPr b="1" i="1">
              <a:solidFill>
                <a:schemeClr val="dk2"/>
              </a:solidFill>
            </a:endParaRPr>
          </a:p>
          <a:p>
            <a:pPr marL="0" lvl="1" indent="0" algn="l" rtl="0">
              <a:lnSpc>
                <a:spcPct val="90000"/>
              </a:lnSpc>
              <a:spcBef>
                <a:spcPts val="480"/>
              </a:spcBef>
              <a:spcAft>
                <a:spcPts val="0"/>
              </a:spcAft>
              <a:buSzPts val="2000"/>
              <a:buNone/>
            </a:pPr>
            <a:r>
              <a:rPr lang="en-US" b="1" i="1">
                <a:solidFill>
                  <a:schemeClr val="dk2"/>
                </a:solidFill>
              </a:rPr>
              <a:t>Introduction</a:t>
            </a:r>
            <a:endParaRPr/>
          </a:p>
          <a:p>
            <a:pPr marL="0" lvl="1" indent="0" algn="l" rtl="0">
              <a:lnSpc>
                <a:spcPct val="90000"/>
              </a:lnSpc>
              <a:spcBef>
                <a:spcPts val="480"/>
              </a:spcBef>
              <a:spcAft>
                <a:spcPts val="0"/>
              </a:spcAft>
              <a:buSzPts val="2000"/>
              <a:buNone/>
            </a:pPr>
            <a:r>
              <a:rPr lang="en-US" b="1" i="1">
                <a:solidFill>
                  <a:schemeClr val="dk2"/>
                </a:solidFill>
              </a:rPr>
              <a:t>Glossary</a:t>
            </a:r>
            <a:endParaRPr/>
          </a:p>
          <a:p>
            <a:pPr marL="0" lvl="1" indent="0" algn="l" rtl="0">
              <a:lnSpc>
                <a:spcPct val="90000"/>
              </a:lnSpc>
              <a:spcBef>
                <a:spcPts val="480"/>
              </a:spcBef>
              <a:spcAft>
                <a:spcPts val="0"/>
              </a:spcAft>
              <a:buSzPts val="2000"/>
              <a:buNone/>
            </a:pPr>
            <a:r>
              <a:rPr lang="en-US" b="1" i="1">
                <a:solidFill>
                  <a:schemeClr val="dk2"/>
                </a:solidFill>
              </a:rPr>
              <a:t>User requirements definition</a:t>
            </a:r>
            <a:endParaRPr/>
          </a:p>
          <a:p>
            <a:pPr marL="0" lvl="1" indent="0" algn="l" rtl="0">
              <a:lnSpc>
                <a:spcPct val="90000"/>
              </a:lnSpc>
              <a:spcBef>
                <a:spcPts val="480"/>
              </a:spcBef>
              <a:spcAft>
                <a:spcPts val="0"/>
              </a:spcAft>
              <a:buSzPts val="2000"/>
              <a:buNone/>
            </a:pPr>
            <a:r>
              <a:rPr lang="en-US" b="1" i="1">
                <a:solidFill>
                  <a:srgbClr val="3333FF"/>
                </a:solidFill>
              </a:rPr>
              <a:t>System architecture</a:t>
            </a:r>
            <a:endParaRPr/>
          </a:p>
        </p:txBody>
      </p:sp>
      <p:pic>
        <p:nvPicPr>
          <p:cNvPr id="714" name="Google Shape;714;p66"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pic>
        <p:nvPicPr>
          <p:cNvPr id="715" name="Google Shape;715;p66" descr="https://www.upc.edu/learn-sql/system-architecture/imatges/architecture"/>
          <p:cNvPicPr preferRelativeResize="0"/>
          <p:nvPr/>
        </p:nvPicPr>
        <p:blipFill rotWithShape="1">
          <a:blip r:embed="rId4">
            <a:alphaModFix/>
          </a:blip>
          <a:srcRect/>
          <a:stretch/>
        </p:blipFill>
        <p:spPr>
          <a:xfrm>
            <a:off x="4504212" y="1329612"/>
            <a:ext cx="4457150" cy="3237105"/>
          </a:xfrm>
          <a:prstGeom prst="rect">
            <a:avLst/>
          </a:prstGeom>
          <a:noFill/>
          <a:ln>
            <a:noFill/>
          </a:ln>
        </p:spPr>
      </p:pic>
      <p:sp>
        <p:nvSpPr>
          <p:cNvPr id="716" name="Google Shape;716;p66"/>
          <p:cNvSpPr/>
          <p:nvPr/>
        </p:nvSpPr>
        <p:spPr>
          <a:xfrm>
            <a:off x="2705884" y="3656425"/>
            <a:ext cx="1662860" cy="541175"/>
          </a:xfrm>
          <a:prstGeom prst="wedgeRectCallout">
            <a:avLst>
              <a:gd name="adj1" fmla="val -38470"/>
              <a:gd name="adj2" fmla="val -116192"/>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152400" algn="l" rtl="0">
              <a:lnSpc>
                <a:spcPct val="100000"/>
              </a:lnSpc>
              <a:spcBef>
                <a:spcPts val="0"/>
              </a:spcBef>
              <a:spcAft>
                <a:spcPts val="0"/>
              </a:spcAft>
              <a:buClr>
                <a:schemeClr val="lt1"/>
              </a:buClr>
              <a:buSzPts val="2400"/>
              <a:buFont typeface="Noto Sans Symbols"/>
              <a:buChar char="✔"/>
            </a:pPr>
            <a:r>
              <a:rPr lang="en-US" sz="2400" b="0" i="0" u="none" strike="noStrike" cap="none">
                <a:solidFill>
                  <a:schemeClr val="lt1"/>
                </a:solidFill>
                <a:latin typeface="Calibri"/>
                <a:ea typeface="Calibri"/>
                <a:cs typeface="Calibri"/>
                <a:sym typeface="Calibri"/>
              </a:rPr>
              <a:t>Chapter 6</a:t>
            </a:r>
            <a:endParaRPr sz="24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67"/>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22" name="Google Shape;722;p67"/>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t>The structure of SRS:</a:t>
            </a:r>
            <a:endParaRPr/>
          </a:p>
          <a:p>
            <a:pPr marL="0" lvl="0" indent="0" algn="l" rtl="0">
              <a:lnSpc>
                <a:spcPct val="90000"/>
              </a:lnSpc>
              <a:spcBef>
                <a:spcPts val="600"/>
              </a:spcBef>
              <a:spcAft>
                <a:spcPts val="0"/>
              </a:spcAft>
              <a:buSzPts val="840"/>
              <a:buNone/>
            </a:pPr>
            <a:endParaRPr sz="1200"/>
          </a:p>
          <a:p>
            <a:pPr marL="0" lvl="1" indent="0" algn="l" rtl="0">
              <a:lnSpc>
                <a:spcPct val="90000"/>
              </a:lnSpc>
              <a:spcBef>
                <a:spcPts val="480"/>
              </a:spcBef>
              <a:spcAft>
                <a:spcPts val="0"/>
              </a:spcAft>
              <a:buSzPts val="2000"/>
              <a:buNone/>
            </a:pPr>
            <a:r>
              <a:rPr lang="en-US" b="1" i="1">
                <a:solidFill>
                  <a:schemeClr val="dk2"/>
                </a:solidFill>
              </a:rPr>
              <a:t>Preface</a:t>
            </a:r>
            <a:endParaRPr/>
          </a:p>
          <a:p>
            <a:pPr marL="0" lvl="1" indent="0" algn="l" rtl="0">
              <a:lnSpc>
                <a:spcPct val="90000"/>
              </a:lnSpc>
              <a:spcBef>
                <a:spcPts val="480"/>
              </a:spcBef>
              <a:spcAft>
                <a:spcPts val="0"/>
              </a:spcAft>
              <a:buSzPts val="2000"/>
              <a:buNone/>
            </a:pPr>
            <a:r>
              <a:rPr lang="en-US" b="1" i="1">
                <a:solidFill>
                  <a:schemeClr val="dk2"/>
                </a:solidFill>
              </a:rPr>
              <a:t>Introduction</a:t>
            </a:r>
            <a:endParaRPr/>
          </a:p>
          <a:p>
            <a:pPr marL="0" lvl="1" indent="0" algn="l" rtl="0">
              <a:lnSpc>
                <a:spcPct val="90000"/>
              </a:lnSpc>
              <a:spcBef>
                <a:spcPts val="480"/>
              </a:spcBef>
              <a:spcAft>
                <a:spcPts val="0"/>
              </a:spcAft>
              <a:buSzPts val="2000"/>
              <a:buNone/>
            </a:pPr>
            <a:r>
              <a:rPr lang="en-US" b="1" i="1">
                <a:solidFill>
                  <a:schemeClr val="dk2"/>
                </a:solidFill>
              </a:rPr>
              <a:t>Glossary</a:t>
            </a:r>
            <a:endParaRPr/>
          </a:p>
          <a:p>
            <a:pPr marL="0" lvl="1" indent="0" algn="l" rtl="0">
              <a:lnSpc>
                <a:spcPct val="90000"/>
              </a:lnSpc>
              <a:spcBef>
                <a:spcPts val="480"/>
              </a:spcBef>
              <a:spcAft>
                <a:spcPts val="0"/>
              </a:spcAft>
              <a:buSzPts val="2000"/>
              <a:buNone/>
            </a:pPr>
            <a:r>
              <a:rPr lang="en-US" b="1" i="1">
                <a:solidFill>
                  <a:schemeClr val="dk2"/>
                </a:solidFill>
              </a:rPr>
              <a:t>User requirements definition</a:t>
            </a:r>
            <a:endParaRPr/>
          </a:p>
          <a:p>
            <a:pPr marL="0" lvl="1" indent="0" algn="l" rtl="0">
              <a:lnSpc>
                <a:spcPct val="90000"/>
              </a:lnSpc>
              <a:spcBef>
                <a:spcPts val="480"/>
              </a:spcBef>
              <a:spcAft>
                <a:spcPts val="0"/>
              </a:spcAft>
              <a:buSzPts val="2000"/>
              <a:buNone/>
            </a:pPr>
            <a:r>
              <a:rPr lang="en-US" b="1" i="1">
                <a:solidFill>
                  <a:schemeClr val="dk2"/>
                </a:solidFill>
              </a:rPr>
              <a:t>System architecture</a:t>
            </a:r>
            <a:endParaRPr/>
          </a:p>
          <a:p>
            <a:pPr marL="0" lvl="1" indent="0" algn="l" rtl="0">
              <a:lnSpc>
                <a:spcPct val="90000"/>
              </a:lnSpc>
              <a:spcBef>
                <a:spcPts val="480"/>
              </a:spcBef>
              <a:spcAft>
                <a:spcPts val="0"/>
              </a:spcAft>
              <a:buSzPts val="2000"/>
              <a:buNone/>
            </a:pPr>
            <a:r>
              <a:rPr lang="en-US" b="1" i="1">
                <a:solidFill>
                  <a:srgbClr val="3333FF"/>
                </a:solidFill>
              </a:rPr>
              <a:t>System requirements specification</a:t>
            </a:r>
            <a:endParaRPr/>
          </a:p>
        </p:txBody>
      </p:sp>
      <p:pic>
        <p:nvPicPr>
          <p:cNvPr id="723" name="Google Shape;723;p67"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
        <p:nvSpPr>
          <p:cNvPr id="724" name="Google Shape;724;p67"/>
          <p:cNvSpPr/>
          <p:nvPr/>
        </p:nvSpPr>
        <p:spPr>
          <a:xfrm>
            <a:off x="4178103" y="1231641"/>
            <a:ext cx="2558599" cy="1667069"/>
          </a:xfrm>
          <a:prstGeom prst="wedgeRectCallout">
            <a:avLst>
              <a:gd name="adj1" fmla="val -36477"/>
              <a:gd name="adj2" fmla="val 76944"/>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152400" algn="l" rtl="0">
              <a:lnSpc>
                <a:spcPct val="100000"/>
              </a:lnSpc>
              <a:spcBef>
                <a:spcPts val="0"/>
              </a:spcBef>
              <a:spcAft>
                <a:spcPts val="0"/>
              </a:spcAft>
              <a:buClr>
                <a:schemeClr val="lt1"/>
              </a:buClr>
              <a:buSzPts val="2400"/>
              <a:buFont typeface="Noto Sans Symbols"/>
              <a:buChar char="✔"/>
            </a:pPr>
            <a:r>
              <a:rPr lang="en-US" sz="2400" b="0" i="0" u="none" strike="noStrike" cap="none">
                <a:solidFill>
                  <a:schemeClr val="lt1"/>
                </a:solidFill>
                <a:latin typeface="Calibri"/>
                <a:ea typeface="Calibri"/>
                <a:cs typeface="Calibri"/>
                <a:sym typeface="Calibri"/>
              </a:rPr>
              <a:t>Functional</a:t>
            </a:r>
            <a:endParaRPr/>
          </a:p>
          <a:p>
            <a:pPr marL="0" marR="0" lvl="0" indent="-152400" algn="l" rtl="0">
              <a:lnSpc>
                <a:spcPct val="100000"/>
              </a:lnSpc>
              <a:spcBef>
                <a:spcPts val="0"/>
              </a:spcBef>
              <a:spcAft>
                <a:spcPts val="0"/>
              </a:spcAft>
              <a:buClr>
                <a:schemeClr val="lt1"/>
              </a:buClr>
              <a:buSzPts val="2400"/>
              <a:buFont typeface="Noto Sans Symbols"/>
              <a:buChar char="✔"/>
            </a:pPr>
            <a:r>
              <a:rPr lang="en-US" sz="2400" b="0" i="0" u="none" strike="noStrike" cap="none">
                <a:solidFill>
                  <a:schemeClr val="lt1"/>
                </a:solidFill>
                <a:latin typeface="Calibri"/>
                <a:ea typeface="Calibri"/>
                <a:cs typeface="Calibri"/>
                <a:sym typeface="Calibri"/>
              </a:rPr>
              <a:t>Non-Functional</a:t>
            </a:r>
            <a:endParaRPr/>
          </a:p>
          <a:p>
            <a:pPr marL="0" marR="0" lvl="0" indent="-152400" algn="l" rtl="0">
              <a:lnSpc>
                <a:spcPct val="100000"/>
              </a:lnSpc>
              <a:spcBef>
                <a:spcPts val="0"/>
              </a:spcBef>
              <a:spcAft>
                <a:spcPts val="0"/>
              </a:spcAft>
              <a:buClr>
                <a:schemeClr val="lt1"/>
              </a:buClr>
              <a:buSzPts val="2400"/>
              <a:buFont typeface="Noto Sans Symbols"/>
              <a:buChar char="✔"/>
            </a:pPr>
            <a:r>
              <a:rPr lang="en-US" sz="2400" b="0" i="0" u="none" strike="noStrike" cap="none">
                <a:solidFill>
                  <a:schemeClr val="lt1"/>
                </a:solidFill>
                <a:latin typeface="Calibri"/>
                <a:ea typeface="Calibri"/>
                <a:cs typeface="Calibri"/>
                <a:sym typeface="Calibri"/>
              </a:rPr>
              <a:t>Interface</a:t>
            </a:r>
            <a:endParaRPr/>
          </a:p>
          <a:p>
            <a:pPr marL="0" marR="0" lvl="0" indent="-152400" algn="l" rtl="0">
              <a:lnSpc>
                <a:spcPct val="100000"/>
              </a:lnSpc>
              <a:spcBef>
                <a:spcPts val="0"/>
              </a:spcBef>
              <a:spcAft>
                <a:spcPts val="0"/>
              </a:spcAft>
              <a:buClr>
                <a:schemeClr val="lt1"/>
              </a:buClr>
              <a:buSzPts val="2400"/>
              <a:buFont typeface="Noto Sans Symbols"/>
              <a:buChar char="✔"/>
            </a:pPr>
            <a:r>
              <a:rPr lang="en-US" sz="2400" b="0" i="0" u="none" strike="noStrike" cap="none">
                <a:solidFill>
                  <a:schemeClr val="lt1"/>
                </a:solidFill>
                <a:latin typeface="Calibri"/>
                <a:ea typeface="Calibri"/>
                <a:cs typeface="Calibri"/>
                <a:sym typeface="Calibri"/>
              </a:rPr>
              <a:t>Performance</a:t>
            </a:r>
            <a:endParaRPr sz="2400" b="0" i="0" u="none" strike="noStrike" cap="none">
              <a:solidFill>
                <a:schemeClr val="lt1"/>
              </a:solidFill>
              <a:latin typeface="Calibri"/>
              <a:ea typeface="Calibri"/>
              <a:cs typeface="Calibri"/>
              <a:sym typeface="Calibri"/>
            </a:endParaRPr>
          </a:p>
        </p:txBody>
      </p:sp>
      <p:pic>
        <p:nvPicPr>
          <p:cNvPr id="725" name="Google Shape;725;p67" descr="http://www.blogviagem.com.br/wp-content/uploads/2014/04/checklist.jpg"/>
          <p:cNvPicPr preferRelativeResize="0"/>
          <p:nvPr/>
        </p:nvPicPr>
        <p:blipFill rotWithShape="1">
          <a:blip r:embed="rId4">
            <a:alphaModFix/>
          </a:blip>
          <a:srcRect/>
          <a:stretch/>
        </p:blipFill>
        <p:spPr>
          <a:xfrm>
            <a:off x="7269946" y="3259494"/>
            <a:ext cx="1735213" cy="17384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68"/>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31" name="Google Shape;731;p68"/>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t>The structure of SRS:</a:t>
            </a:r>
            <a:endParaRPr/>
          </a:p>
          <a:p>
            <a:pPr marL="0" lvl="0" indent="0" algn="l" rtl="0">
              <a:lnSpc>
                <a:spcPct val="90000"/>
              </a:lnSpc>
              <a:spcBef>
                <a:spcPts val="600"/>
              </a:spcBef>
              <a:spcAft>
                <a:spcPts val="0"/>
              </a:spcAft>
              <a:buSzPts val="840"/>
              <a:buNone/>
            </a:pPr>
            <a:endParaRPr sz="1200"/>
          </a:p>
          <a:p>
            <a:pPr marL="0" lvl="1" indent="0" algn="l" rtl="0">
              <a:lnSpc>
                <a:spcPct val="90000"/>
              </a:lnSpc>
              <a:spcBef>
                <a:spcPts val="480"/>
              </a:spcBef>
              <a:spcAft>
                <a:spcPts val="0"/>
              </a:spcAft>
              <a:buSzPts val="2000"/>
              <a:buNone/>
            </a:pPr>
            <a:r>
              <a:rPr lang="en-US" b="1" i="1">
                <a:solidFill>
                  <a:schemeClr val="dk2"/>
                </a:solidFill>
              </a:rPr>
              <a:t>Preface</a:t>
            </a:r>
            <a:endParaRPr/>
          </a:p>
          <a:p>
            <a:pPr marL="0" lvl="1" indent="0" algn="l" rtl="0">
              <a:lnSpc>
                <a:spcPct val="90000"/>
              </a:lnSpc>
              <a:spcBef>
                <a:spcPts val="480"/>
              </a:spcBef>
              <a:spcAft>
                <a:spcPts val="0"/>
              </a:spcAft>
              <a:buSzPts val="2000"/>
              <a:buNone/>
            </a:pPr>
            <a:r>
              <a:rPr lang="en-US" b="1" i="1">
                <a:solidFill>
                  <a:schemeClr val="dk2"/>
                </a:solidFill>
              </a:rPr>
              <a:t>Introduction</a:t>
            </a:r>
            <a:endParaRPr/>
          </a:p>
          <a:p>
            <a:pPr marL="0" lvl="1" indent="0" algn="l" rtl="0">
              <a:lnSpc>
                <a:spcPct val="90000"/>
              </a:lnSpc>
              <a:spcBef>
                <a:spcPts val="480"/>
              </a:spcBef>
              <a:spcAft>
                <a:spcPts val="0"/>
              </a:spcAft>
              <a:buSzPts val="2000"/>
              <a:buNone/>
            </a:pPr>
            <a:r>
              <a:rPr lang="en-US" b="1" i="1">
                <a:solidFill>
                  <a:schemeClr val="dk2"/>
                </a:solidFill>
              </a:rPr>
              <a:t>Glossary</a:t>
            </a:r>
            <a:endParaRPr/>
          </a:p>
          <a:p>
            <a:pPr marL="0" lvl="1" indent="0" algn="l" rtl="0">
              <a:lnSpc>
                <a:spcPct val="90000"/>
              </a:lnSpc>
              <a:spcBef>
                <a:spcPts val="480"/>
              </a:spcBef>
              <a:spcAft>
                <a:spcPts val="0"/>
              </a:spcAft>
              <a:buSzPts val="2000"/>
              <a:buNone/>
            </a:pPr>
            <a:r>
              <a:rPr lang="en-US" b="1" i="1">
                <a:solidFill>
                  <a:schemeClr val="dk2"/>
                </a:solidFill>
              </a:rPr>
              <a:t>User requirements definition</a:t>
            </a:r>
            <a:endParaRPr/>
          </a:p>
          <a:p>
            <a:pPr marL="0" lvl="1" indent="0" algn="l" rtl="0">
              <a:lnSpc>
                <a:spcPct val="90000"/>
              </a:lnSpc>
              <a:spcBef>
                <a:spcPts val="480"/>
              </a:spcBef>
              <a:spcAft>
                <a:spcPts val="0"/>
              </a:spcAft>
              <a:buSzPts val="2000"/>
              <a:buNone/>
            </a:pPr>
            <a:r>
              <a:rPr lang="en-US" b="1" i="1">
                <a:solidFill>
                  <a:schemeClr val="dk2"/>
                </a:solidFill>
              </a:rPr>
              <a:t>System architecture</a:t>
            </a:r>
            <a:endParaRPr/>
          </a:p>
          <a:p>
            <a:pPr marL="0" lvl="1" indent="0" algn="l" rtl="0">
              <a:lnSpc>
                <a:spcPct val="90000"/>
              </a:lnSpc>
              <a:spcBef>
                <a:spcPts val="480"/>
              </a:spcBef>
              <a:spcAft>
                <a:spcPts val="0"/>
              </a:spcAft>
              <a:buSzPts val="2000"/>
              <a:buNone/>
            </a:pPr>
            <a:r>
              <a:rPr lang="en-US" b="1" i="1">
                <a:solidFill>
                  <a:schemeClr val="dk2"/>
                </a:solidFill>
              </a:rPr>
              <a:t>System requirements specification</a:t>
            </a:r>
            <a:endParaRPr/>
          </a:p>
          <a:p>
            <a:pPr marL="0" lvl="1" indent="0" algn="l" rtl="0">
              <a:lnSpc>
                <a:spcPct val="90000"/>
              </a:lnSpc>
              <a:spcBef>
                <a:spcPts val="480"/>
              </a:spcBef>
              <a:spcAft>
                <a:spcPts val="0"/>
              </a:spcAft>
              <a:buSzPts val="2000"/>
              <a:buNone/>
            </a:pPr>
            <a:r>
              <a:rPr lang="en-US" b="1" i="1">
                <a:solidFill>
                  <a:srgbClr val="3333FF"/>
                </a:solidFill>
              </a:rPr>
              <a:t>System models</a:t>
            </a:r>
            <a:endParaRPr/>
          </a:p>
        </p:txBody>
      </p:sp>
      <p:pic>
        <p:nvPicPr>
          <p:cNvPr id="732" name="Google Shape;732;p68"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
        <p:nvSpPr>
          <p:cNvPr id="733" name="Google Shape;733;p68"/>
          <p:cNvSpPr/>
          <p:nvPr/>
        </p:nvSpPr>
        <p:spPr>
          <a:xfrm>
            <a:off x="2841352" y="4051536"/>
            <a:ext cx="1662860" cy="541175"/>
          </a:xfrm>
          <a:prstGeom prst="wedgeRectCallout">
            <a:avLst>
              <a:gd name="adj1" fmla="val -60194"/>
              <a:gd name="adj2" fmla="val -84902"/>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152400" algn="l" rtl="0">
              <a:lnSpc>
                <a:spcPct val="100000"/>
              </a:lnSpc>
              <a:spcBef>
                <a:spcPts val="0"/>
              </a:spcBef>
              <a:spcAft>
                <a:spcPts val="0"/>
              </a:spcAft>
              <a:buClr>
                <a:schemeClr val="lt1"/>
              </a:buClr>
              <a:buSzPts val="2400"/>
              <a:buFont typeface="Noto Sans Symbols"/>
              <a:buChar char="✔"/>
            </a:pPr>
            <a:r>
              <a:rPr lang="en-US" sz="2400" b="0" i="0" u="none" strike="noStrike" cap="none">
                <a:solidFill>
                  <a:schemeClr val="lt1"/>
                </a:solidFill>
                <a:latin typeface="Calibri"/>
                <a:ea typeface="Calibri"/>
                <a:cs typeface="Calibri"/>
                <a:sym typeface="Calibri"/>
              </a:rPr>
              <a:t>Chapter 6</a:t>
            </a:r>
            <a:endParaRPr sz="2400" b="0" i="0" u="none" strike="noStrike" cap="none">
              <a:solidFill>
                <a:schemeClr val="lt1"/>
              </a:solidFill>
              <a:latin typeface="Calibri"/>
              <a:ea typeface="Calibri"/>
              <a:cs typeface="Calibri"/>
              <a:sym typeface="Calibri"/>
            </a:endParaRPr>
          </a:p>
        </p:txBody>
      </p:sp>
      <p:pic>
        <p:nvPicPr>
          <p:cNvPr id="734" name="Google Shape;734;p68" descr="http://www.blogviagem.com.br/wp-content/uploads/2014/04/checklist.jpg"/>
          <p:cNvPicPr preferRelativeResize="0"/>
          <p:nvPr/>
        </p:nvPicPr>
        <p:blipFill rotWithShape="1">
          <a:blip r:embed="rId4">
            <a:alphaModFix/>
          </a:blip>
          <a:srcRect/>
          <a:stretch/>
        </p:blipFill>
        <p:spPr>
          <a:xfrm>
            <a:off x="7269946" y="3259494"/>
            <a:ext cx="1735213" cy="17384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9"/>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40" name="Google Shape;740;p69"/>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t>The structure of SRS:</a:t>
            </a:r>
            <a:endParaRPr/>
          </a:p>
          <a:p>
            <a:pPr marL="0" lvl="0" indent="0" algn="l" rtl="0">
              <a:lnSpc>
                <a:spcPct val="90000"/>
              </a:lnSpc>
              <a:spcBef>
                <a:spcPts val="600"/>
              </a:spcBef>
              <a:spcAft>
                <a:spcPts val="0"/>
              </a:spcAft>
              <a:buSzPts val="840"/>
              <a:buNone/>
            </a:pPr>
            <a:endParaRPr sz="1200"/>
          </a:p>
          <a:p>
            <a:pPr marL="0" lvl="1" indent="0" algn="l" rtl="0">
              <a:lnSpc>
                <a:spcPct val="90000"/>
              </a:lnSpc>
              <a:spcBef>
                <a:spcPts val="480"/>
              </a:spcBef>
              <a:spcAft>
                <a:spcPts val="0"/>
              </a:spcAft>
              <a:buSzPts val="2000"/>
              <a:buNone/>
            </a:pPr>
            <a:r>
              <a:rPr lang="en-US" b="1" i="1">
                <a:solidFill>
                  <a:schemeClr val="dk2"/>
                </a:solidFill>
              </a:rPr>
              <a:t>Preface</a:t>
            </a:r>
            <a:endParaRPr/>
          </a:p>
          <a:p>
            <a:pPr marL="0" lvl="1" indent="0" algn="l" rtl="0">
              <a:lnSpc>
                <a:spcPct val="90000"/>
              </a:lnSpc>
              <a:spcBef>
                <a:spcPts val="480"/>
              </a:spcBef>
              <a:spcAft>
                <a:spcPts val="0"/>
              </a:spcAft>
              <a:buSzPts val="2000"/>
              <a:buNone/>
            </a:pPr>
            <a:r>
              <a:rPr lang="en-US" b="1" i="1">
                <a:solidFill>
                  <a:schemeClr val="dk2"/>
                </a:solidFill>
              </a:rPr>
              <a:t>Introduction</a:t>
            </a:r>
            <a:endParaRPr/>
          </a:p>
          <a:p>
            <a:pPr marL="0" lvl="1" indent="0" algn="l" rtl="0">
              <a:lnSpc>
                <a:spcPct val="90000"/>
              </a:lnSpc>
              <a:spcBef>
                <a:spcPts val="480"/>
              </a:spcBef>
              <a:spcAft>
                <a:spcPts val="0"/>
              </a:spcAft>
              <a:buSzPts val="2000"/>
              <a:buNone/>
            </a:pPr>
            <a:r>
              <a:rPr lang="en-US" b="1" i="1">
                <a:solidFill>
                  <a:schemeClr val="dk2"/>
                </a:solidFill>
              </a:rPr>
              <a:t>Glossary</a:t>
            </a:r>
            <a:endParaRPr/>
          </a:p>
          <a:p>
            <a:pPr marL="0" lvl="1" indent="0" algn="l" rtl="0">
              <a:lnSpc>
                <a:spcPct val="90000"/>
              </a:lnSpc>
              <a:spcBef>
                <a:spcPts val="480"/>
              </a:spcBef>
              <a:spcAft>
                <a:spcPts val="0"/>
              </a:spcAft>
              <a:buSzPts val="2000"/>
              <a:buNone/>
            </a:pPr>
            <a:r>
              <a:rPr lang="en-US" b="1" i="1">
                <a:solidFill>
                  <a:schemeClr val="dk2"/>
                </a:solidFill>
              </a:rPr>
              <a:t>User requirements definition</a:t>
            </a:r>
            <a:endParaRPr/>
          </a:p>
          <a:p>
            <a:pPr marL="0" lvl="1" indent="0" algn="l" rtl="0">
              <a:lnSpc>
                <a:spcPct val="90000"/>
              </a:lnSpc>
              <a:spcBef>
                <a:spcPts val="480"/>
              </a:spcBef>
              <a:spcAft>
                <a:spcPts val="0"/>
              </a:spcAft>
              <a:buSzPts val="2000"/>
              <a:buNone/>
            </a:pPr>
            <a:r>
              <a:rPr lang="en-US" b="1" i="1">
                <a:solidFill>
                  <a:schemeClr val="dk2"/>
                </a:solidFill>
              </a:rPr>
              <a:t>System architecture</a:t>
            </a:r>
            <a:endParaRPr/>
          </a:p>
          <a:p>
            <a:pPr marL="0" lvl="1" indent="0" algn="l" rtl="0">
              <a:lnSpc>
                <a:spcPct val="90000"/>
              </a:lnSpc>
              <a:spcBef>
                <a:spcPts val="480"/>
              </a:spcBef>
              <a:spcAft>
                <a:spcPts val="0"/>
              </a:spcAft>
              <a:buSzPts val="2000"/>
              <a:buNone/>
            </a:pPr>
            <a:r>
              <a:rPr lang="en-US" b="1" i="1">
                <a:solidFill>
                  <a:schemeClr val="dk2"/>
                </a:solidFill>
              </a:rPr>
              <a:t>System requirements specification</a:t>
            </a:r>
            <a:endParaRPr/>
          </a:p>
          <a:p>
            <a:pPr marL="0" lvl="1" indent="0" algn="l" rtl="0">
              <a:lnSpc>
                <a:spcPct val="90000"/>
              </a:lnSpc>
              <a:spcBef>
                <a:spcPts val="480"/>
              </a:spcBef>
              <a:spcAft>
                <a:spcPts val="0"/>
              </a:spcAft>
              <a:buSzPts val="2000"/>
              <a:buNone/>
            </a:pPr>
            <a:r>
              <a:rPr lang="en-US" b="1" i="1">
                <a:solidFill>
                  <a:schemeClr val="dk2"/>
                </a:solidFill>
              </a:rPr>
              <a:t>System models</a:t>
            </a:r>
            <a:endParaRPr/>
          </a:p>
          <a:p>
            <a:pPr marL="0" lvl="1" indent="0" algn="l" rtl="0">
              <a:lnSpc>
                <a:spcPct val="90000"/>
              </a:lnSpc>
              <a:spcBef>
                <a:spcPts val="480"/>
              </a:spcBef>
              <a:spcAft>
                <a:spcPts val="0"/>
              </a:spcAft>
              <a:buSzPts val="2000"/>
              <a:buNone/>
            </a:pPr>
            <a:r>
              <a:rPr lang="en-US" b="1" i="1">
                <a:solidFill>
                  <a:srgbClr val="3333FF"/>
                </a:solidFill>
              </a:rPr>
              <a:t>System evolution</a:t>
            </a:r>
            <a:endParaRPr/>
          </a:p>
        </p:txBody>
      </p:sp>
      <p:pic>
        <p:nvPicPr>
          <p:cNvPr id="741" name="Google Shape;741;p69"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
        <p:nvSpPr>
          <p:cNvPr id="742" name="Google Shape;742;p69"/>
          <p:cNvSpPr/>
          <p:nvPr/>
        </p:nvSpPr>
        <p:spPr>
          <a:xfrm>
            <a:off x="3581581" y="3958500"/>
            <a:ext cx="2954686" cy="541175"/>
          </a:xfrm>
          <a:prstGeom prst="wedgeRectCallout">
            <a:avLst>
              <a:gd name="adj1" fmla="val -73262"/>
              <a:gd name="adj2" fmla="val -9678"/>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152400" algn="l" rtl="0">
              <a:lnSpc>
                <a:spcPct val="100000"/>
              </a:lnSpc>
              <a:spcBef>
                <a:spcPts val="0"/>
              </a:spcBef>
              <a:spcAft>
                <a:spcPts val="0"/>
              </a:spcAft>
              <a:buClr>
                <a:schemeClr val="lt1"/>
              </a:buClr>
              <a:buSzPts val="2400"/>
              <a:buFont typeface="Noto Sans Symbols"/>
              <a:buChar char="✔"/>
            </a:pPr>
            <a:r>
              <a:rPr lang="en-US" sz="2400" b="0" i="0" u="none" strike="noStrike" cap="none">
                <a:solidFill>
                  <a:schemeClr val="lt1"/>
                </a:solidFill>
                <a:latin typeface="Calibri"/>
                <a:ea typeface="Calibri"/>
                <a:cs typeface="Calibri"/>
                <a:sym typeface="Calibri"/>
              </a:rPr>
              <a:t>Version （Chp 11) </a:t>
            </a:r>
            <a:endParaRPr sz="2400" b="0" i="0" u="none" strike="noStrike" cap="none">
              <a:solidFill>
                <a:schemeClr val="lt1"/>
              </a:solidFill>
              <a:latin typeface="Calibri"/>
              <a:ea typeface="Calibri"/>
              <a:cs typeface="Calibri"/>
              <a:sym typeface="Calibri"/>
            </a:endParaRPr>
          </a:p>
        </p:txBody>
      </p:sp>
      <p:pic>
        <p:nvPicPr>
          <p:cNvPr id="743" name="Google Shape;743;p69" descr="http://www.blogviagem.com.br/wp-content/uploads/2014/04/checklist.jpg"/>
          <p:cNvPicPr preferRelativeResize="0"/>
          <p:nvPr/>
        </p:nvPicPr>
        <p:blipFill rotWithShape="1">
          <a:blip r:embed="rId4">
            <a:alphaModFix/>
          </a:blip>
          <a:srcRect/>
          <a:stretch/>
        </p:blipFill>
        <p:spPr>
          <a:xfrm>
            <a:off x="7269946" y="3259494"/>
            <a:ext cx="1735213" cy="17384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70"/>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49" name="Google Shape;749;p70"/>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t>The structure of SRS:</a:t>
            </a:r>
            <a:endParaRPr/>
          </a:p>
          <a:p>
            <a:pPr marL="0" lvl="0" indent="0" algn="l" rtl="0">
              <a:lnSpc>
                <a:spcPct val="90000"/>
              </a:lnSpc>
              <a:spcBef>
                <a:spcPts val="600"/>
              </a:spcBef>
              <a:spcAft>
                <a:spcPts val="0"/>
              </a:spcAft>
              <a:buSzPts val="840"/>
              <a:buNone/>
            </a:pPr>
            <a:endParaRPr sz="1200"/>
          </a:p>
          <a:p>
            <a:pPr marL="0" lvl="1" indent="0" algn="l" rtl="0">
              <a:lnSpc>
                <a:spcPct val="90000"/>
              </a:lnSpc>
              <a:spcBef>
                <a:spcPts val="480"/>
              </a:spcBef>
              <a:spcAft>
                <a:spcPts val="0"/>
              </a:spcAft>
              <a:buSzPts val="2000"/>
              <a:buNone/>
            </a:pPr>
            <a:r>
              <a:rPr lang="en-US" b="1" i="1">
                <a:solidFill>
                  <a:schemeClr val="dk2"/>
                </a:solidFill>
              </a:rPr>
              <a:t>Preface</a:t>
            </a:r>
            <a:endParaRPr/>
          </a:p>
          <a:p>
            <a:pPr marL="0" lvl="1" indent="0" algn="l" rtl="0">
              <a:lnSpc>
                <a:spcPct val="90000"/>
              </a:lnSpc>
              <a:spcBef>
                <a:spcPts val="480"/>
              </a:spcBef>
              <a:spcAft>
                <a:spcPts val="0"/>
              </a:spcAft>
              <a:buSzPts val="2000"/>
              <a:buNone/>
            </a:pPr>
            <a:r>
              <a:rPr lang="en-US" b="1" i="1">
                <a:solidFill>
                  <a:schemeClr val="dk2"/>
                </a:solidFill>
              </a:rPr>
              <a:t>Introduction</a:t>
            </a:r>
            <a:endParaRPr/>
          </a:p>
          <a:p>
            <a:pPr marL="0" lvl="1" indent="0" algn="l" rtl="0">
              <a:lnSpc>
                <a:spcPct val="90000"/>
              </a:lnSpc>
              <a:spcBef>
                <a:spcPts val="480"/>
              </a:spcBef>
              <a:spcAft>
                <a:spcPts val="0"/>
              </a:spcAft>
              <a:buSzPts val="2000"/>
              <a:buNone/>
            </a:pPr>
            <a:r>
              <a:rPr lang="en-US" b="1" i="1">
                <a:solidFill>
                  <a:schemeClr val="dk2"/>
                </a:solidFill>
              </a:rPr>
              <a:t>Glossary</a:t>
            </a:r>
            <a:endParaRPr/>
          </a:p>
          <a:p>
            <a:pPr marL="0" lvl="1" indent="0" algn="l" rtl="0">
              <a:lnSpc>
                <a:spcPct val="90000"/>
              </a:lnSpc>
              <a:spcBef>
                <a:spcPts val="480"/>
              </a:spcBef>
              <a:spcAft>
                <a:spcPts val="0"/>
              </a:spcAft>
              <a:buSzPts val="2000"/>
              <a:buNone/>
            </a:pPr>
            <a:r>
              <a:rPr lang="en-US" b="1" i="1">
                <a:solidFill>
                  <a:schemeClr val="dk2"/>
                </a:solidFill>
              </a:rPr>
              <a:t>User requirements definition</a:t>
            </a:r>
            <a:endParaRPr/>
          </a:p>
          <a:p>
            <a:pPr marL="0" lvl="1" indent="0" algn="l" rtl="0">
              <a:lnSpc>
                <a:spcPct val="90000"/>
              </a:lnSpc>
              <a:spcBef>
                <a:spcPts val="480"/>
              </a:spcBef>
              <a:spcAft>
                <a:spcPts val="0"/>
              </a:spcAft>
              <a:buSzPts val="2000"/>
              <a:buNone/>
            </a:pPr>
            <a:r>
              <a:rPr lang="en-US" b="1" i="1">
                <a:solidFill>
                  <a:schemeClr val="dk2"/>
                </a:solidFill>
              </a:rPr>
              <a:t>System architecture</a:t>
            </a:r>
            <a:endParaRPr/>
          </a:p>
          <a:p>
            <a:pPr marL="0" lvl="1" indent="0" algn="l" rtl="0">
              <a:lnSpc>
                <a:spcPct val="90000"/>
              </a:lnSpc>
              <a:spcBef>
                <a:spcPts val="480"/>
              </a:spcBef>
              <a:spcAft>
                <a:spcPts val="0"/>
              </a:spcAft>
              <a:buSzPts val="2000"/>
              <a:buNone/>
            </a:pPr>
            <a:r>
              <a:rPr lang="en-US" b="1" i="1">
                <a:solidFill>
                  <a:schemeClr val="dk2"/>
                </a:solidFill>
              </a:rPr>
              <a:t>System requirements specification</a:t>
            </a:r>
            <a:endParaRPr/>
          </a:p>
          <a:p>
            <a:pPr marL="0" lvl="1" indent="0" algn="l" rtl="0">
              <a:lnSpc>
                <a:spcPct val="90000"/>
              </a:lnSpc>
              <a:spcBef>
                <a:spcPts val="480"/>
              </a:spcBef>
              <a:spcAft>
                <a:spcPts val="0"/>
              </a:spcAft>
              <a:buSzPts val="2000"/>
              <a:buNone/>
            </a:pPr>
            <a:r>
              <a:rPr lang="en-US" b="1" i="1">
                <a:solidFill>
                  <a:schemeClr val="dk2"/>
                </a:solidFill>
              </a:rPr>
              <a:t>System models</a:t>
            </a:r>
            <a:endParaRPr/>
          </a:p>
          <a:p>
            <a:pPr marL="0" lvl="1" indent="0" algn="l" rtl="0">
              <a:lnSpc>
                <a:spcPct val="90000"/>
              </a:lnSpc>
              <a:spcBef>
                <a:spcPts val="480"/>
              </a:spcBef>
              <a:spcAft>
                <a:spcPts val="0"/>
              </a:spcAft>
              <a:buSzPts val="2000"/>
              <a:buNone/>
            </a:pPr>
            <a:r>
              <a:rPr lang="en-US" b="1" i="1">
                <a:solidFill>
                  <a:schemeClr val="dk2"/>
                </a:solidFill>
              </a:rPr>
              <a:t>System evolution</a:t>
            </a:r>
            <a:endParaRPr/>
          </a:p>
          <a:p>
            <a:pPr marL="0" lvl="1" indent="0" algn="l" rtl="0">
              <a:lnSpc>
                <a:spcPct val="90000"/>
              </a:lnSpc>
              <a:spcBef>
                <a:spcPts val="480"/>
              </a:spcBef>
              <a:spcAft>
                <a:spcPts val="0"/>
              </a:spcAft>
              <a:buSzPts val="2000"/>
              <a:buNone/>
            </a:pPr>
            <a:r>
              <a:rPr lang="en-US" b="1" i="1">
                <a:solidFill>
                  <a:srgbClr val="3333FF"/>
                </a:solidFill>
              </a:rPr>
              <a:t>Appendices</a:t>
            </a:r>
            <a:endParaRPr/>
          </a:p>
        </p:txBody>
      </p:sp>
      <p:pic>
        <p:nvPicPr>
          <p:cNvPr id="750" name="Google Shape;750;p70"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
        <p:nvSpPr>
          <p:cNvPr id="751" name="Google Shape;751;p70"/>
          <p:cNvSpPr/>
          <p:nvPr/>
        </p:nvSpPr>
        <p:spPr>
          <a:xfrm>
            <a:off x="3600241" y="3999724"/>
            <a:ext cx="2962290" cy="640702"/>
          </a:xfrm>
          <a:prstGeom prst="wedgeRectCallout">
            <a:avLst>
              <a:gd name="adj1" fmla="val -93835"/>
              <a:gd name="adj2" fmla="val 28724"/>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127000" algn="l" rtl="0">
              <a:lnSpc>
                <a:spcPct val="100000"/>
              </a:lnSpc>
              <a:spcBef>
                <a:spcPts val="0"/>
              </a:spcBef>
              <a:spcAft>
                <a:spcPts val="0"/>
              </a:spcAft>
              <a:buClr>
                <a:schemeClr val="lt1"/>
              </a:buClr>
              <a:buSzPts val="2000"/>
              <a:buFont typeface="Noto Sans Symbols"/>
              <a:buChar char="✔"/>
            </a:pPr>
            <a:r>
              <a:rPr lang="en-US" sz="2000" b="0" i="0" u="none" strike="noStrike" cap="none">
                <a:solidFill>
                  <a:schemeClr val="lt1"/>
                </a:solidFill>
                <a:latin typeface="Calibri"/>
                <a:ea typeface="Calibri"/>
                <a:cs typeface="Calibri"/>
                <a:sym typeface="Calibri"/>
              </a:rPr>
              <a:t>References (supporting documents)</a:t>
            </a:r>
            <a:endParaRPr sz="2000" b="0" i="0" u="none" strike="noStrike" cap="none">
              <a:solidFill>
                <a:schemeClr val="lt1"/>
              </a:solidFill>
              <a:latin typeface="Calibri"/>
              <a:ea typeface="Calibri"/>
              <a:cs typeface="Calibri"/>
              <a:sym typeface="Calibri"/>
            </a:endParaRPr>
          </a:p>
        </p:txBody>
      </p:sp>
      <p:pic>
        <p:nvPicPr>
          <p:cNvPr id="752" name="Google Shape;752;p70" descr="http://www.blogviagem.com.br/wp-content/uploads/2014/04/checklist.jpg"/>
          <p:cNvPicPr preferRelativeResize="0"/>
          <p:nvPr/>
        </p:nvPicPr>
        <p:blipFill rotWithShape="1">
          <a:blip r:embed="rId4">
            <a:alphaModFix/>
          </a:blip>
          <a:srcRect/>
          <a:stretch/>
        </p:blipFill>
        <p:spPr>
          <a:xfrm>
            <a:off x="7269946" y="3259494"/>
            <a:ext cx="1735213" cy="17384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71"/>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58" name="Google Shape;758;p71"/>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t>The structure of SRS:</a:t>
            </a:r>
            <a:endParaRPr/>
          </a:p>
          <a:p>
            <a:pPr marL="0" lvl="0" indent="0" algn="l" rtl="0">
              <a:lnSpc>
                <a:spcPct val="90000"/>
              </a:lnSpc>
              <a:spcBef>
                <a:spcPts val="600"/>
              </a:spcBef>
              <a:spcAft>
                <a:spcPts val="0"/>
              </a:spcAft>
              <a:buSzPts val="840"/>
              <a:buNone/>
            </a:pPr>
            <a:endParaRPr sz="1200"/>
          </a:p>
          <a:p>
            <a:pPr marL="0" lvl="1" indent="0" algn="l" rtl="0">
              <a:lnSpc>
                <a:spcPct val="90000"/>
              </a:lnSpc>
              <a:spcBef>
                <a:spcPts val="480"/>
              </a:spcBef>
              <a:spcAft>
                <a:spcPts val="0"/>
              </a:spcAft>
              <a:buSzPts val="2000"/>
              <a:buNone/>
            </a:pPr>
            <a:r>
              <a:rPr lang="en-US" b="1" i="1">
                <a:solidFill>
                  <a:schemeClr val="dk2"/>
                </a:solidFill>
              </a:rPr>
              <a:t>Preface</a:t>
            </a:r>
            <a:endParaRPr/>
          </a:p>
          <a:p>
            <a:pPr marL="0" lvl="1" indent="0" algn="l" rtl="0">
              <a:lnSpc>
                <a:spcPct val="90000"/>
              </a:lnSpc>
              <a:spcBef>
                <a:spcPts val="480"/>
              </a:spcBef>
              <a:spcAft>
                <a:spcPts val="0"/>
              </a:spcAft>
              <a:buSzPts val="2000"/>
              <a:buNone/>
            </a:pPr>
            <a:r>
              <a:rPr lang="en-US" b="1" i="1">
                <a:solidFill>
                  <a:schemeClr val="dk2"/>
                </a:solidFill>
              </a:rPr>
              <a:t>Introduction</a:t>
            </a:r>
            <a:endParaRPr/>
          </a:p>
          <a:p>
            <a:pPr marL="0" lvl="1" indent="0" algn="l" rtl="0">
              <a:lnSpc>
                <a:spcPct val="90000"/>
              </a:lnSpc>
              <a:spcBef>
                <a:spcPts val="480"/>
              </a:spcBef>
              <a:spcAft>
                <a:spcPts val="0"/>
              </a:spcAft>
              <a:buSzPts val="2000"/>
              <a:buNone/>
            </a:pPr>
            <a:r>
              <a:rPr lang="en-US" b="1" i="1">
                <a:solidFill>
                  <a:schemeClr val="dk2"/>
                </a:solidFill>
              </a:rPr>
              <a:t>Glossary</a:t>
            </a:r>
            <a:endParaRPr/>
          </a:p>
          <a:p>
            <a:pPr marL="0" lvl="1" indent="0" algn="l" rtl="0">
              <a:lnSpc>
                <a:spcPct val="90000"/>
              </a:lnSpc>
              <a:spcBef>
                <a:spcPts val="480"/>
              </a:spcBef>
              <a:spcAft>
                <a:spcPts val="0"/>
              </a:spcAft>
              <a:buSzPts val="2000"/>
              <a:buNone/>
            </a:pPr>
            <a:r>
              <a:rPr lang="en-US" b="1" i="1">
                <a:solidFill>
                  <a:schemeClr val="dk2"/>
                </a:solidFill>
              </a:rPr>
              <a:t>User requirements definition</a:t>
            </a:r>
            <a:endParaRPr/>
          </a:p>
          <a:p>
            <a:pPr marL="0" lvl="1" indent="0" algn="l" rtl="0">
              <a:lnSpc>
                <a:spcPct val="90000"/>
              </a:lnSpc>
              <a:spcBef>
                <a:spcPts val="480"/>
              </a:spcBef>
              <a:spcAft>
                <a:spcPts val="0"/>
              </a:spcAft>
              <a:buSzPts val="2000"/>
              <a:buNone/>
            </a:pPr>
            <a:r>
              <a:rPr lang="en-US" b="1" i="1">
                <a:solidFill>
                  <a:schemeClr val="dk2"/>
                </a:solidFill>
              </a:rPr>
              <a:t>System architecture</a:t>
            </a:r>
            <a:endParaRPr/>
          </a:p>
          <a:p>
            <a:pPr marL="0" lvl="1" indent="0" algn="l" rtl="0">
              <a:lnSpc>
                <a:spcPct val="90000"/>
              </a:lnSpc>
              <a:spcBef>
                <a:spcPts val="480"/>
              </a:spcBef>
              <a:spcAft>
                <a:spcPts val="0"/>
              </a:spcAft>
              <a:buSzPts val="2000"/>
              <a:buNone/>
            </a:pPr>
            <a:r>
              <a:rPr lang="en-US" b="1" i="1">
                <a:solidFill>
                  <a:schemeClr val="dk2"/>
                </a:solidFill>
              </a:rPr>
              <a:t>System requirements specification</a:t>
            </a:r>
            <a:endParaRPr/>
          </a:p>
          <a:p>
            <a:pPr marL="0" lvl="1" indent="0" algn="l" rtl="0">
              <a:lnSpc>
                <a:spcPct val="90000"/>
              </a:lnSpc>
              <a:spcBef>
                <a:spcPts val="480"/>
              </a:spcBef>
              <a:spcAft>
                <a:spcPts val="0"/>
              </a:spcAft>
              <a:buSzPts val="2000"/>
              <a:buNone/>
            </a:pPr>
            <a:r>
              <a:rPr lang="en-US" b="1" i="1">
                <a:solidFill>
                  <a:schemeClr val="dk2"/>
                </a:solidFill>
              </a:rPr>
              <a:t>System models</a:t>
            </a:r>
            <a:endParaRPr/>
          </a:p>
          <a:p>
            <a:pPr marL="0" lvl="1" indent="0" algn="l" rtl="0">
              <a:lnSpc>
                <a:spcPct val="90000"/>
              </a:lnSpc>
              <a:spcBef>
                <a:spcPts val="480"/>
              </a:spcBef>
              <a:spcAft>
                <a:spcPts val="0"/>
              </a:spcAft>
              <a:buSzPts val="2000"/>
              <a:buNone/>
            </a:pPr>
            <a:r>
              <a:rPr lang="en-US" b="1" i="1">
                <a:solidFill>
                  <a:schemeClr val="dk2"/>
                </a:solidFill>
              </a:rPr>
              <a:t>System evolution</a:t>
            </a:r>
            <a:endParaRPr/>
          </a:p>
          <a:p>
            <a:pPr marL="0" lvl="1" indent="0" algn="l" rtl="0">
              <a:lnSpc>
                <a:spcPct val="90000"/>
              </a:lnSpc>
              <a:spcBef>
                <a:spcPts val="480"/>
              </a:spcBef>
              <a:spcAft>
                <a:spcPts val="0"/>
              </a:spcAft>
              <a:buSzPts val="2000"/>
              <a:buNone/>
            </a:pPr>
            <a:r>
              <a:rPr lang="en-US" b="1" i="1">
                <a:solidFill>
                  <a:schemeClr val="dk2"/>
                </a:solidFill>
              </a:rPr>
              <a:t>Appendices</a:t>
            </a:r>
            <a:endParaRPr/>
          </a:p>
          <a:p>
            <a:pPr marL="0" lvl="1" indent="0" algn="l" rtl="0">
              <a:lnSpc>
                <a:spcPct val="90000"/>
              </a:lnSpc>
              <a:spcBef>
                <a:spcPts val="480"/>
              </a:spcBef>
              <a:spcAft>
                <a:spcPts val="0"/>
              </a:spcAft>
              <a:buSzPts val="2000"/>
              <a:buNone/>
            </a:pPr>
            <a:r>
              <a:rPr lang="en-US" b="1" i="1">
                <a:solidFill>
                  <a:srgbClr val="3333FF"/>
                </a:solidFill>
              </a:rPr>
              <a:t>Index</a:t>
            </a:r>
            <a:endParaRPr/>
          </a:p>
        </p:txBody>
      </p:sp>
      <p:pic>
        <p:nvPicPr>
          <p:cNvPr id="759" name="Google Shape;759;p71"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pic>
        <p:nvPicPr>
          <p:cNvPr id="760" name="Google Shape;760;p71"/>
          <p:cNvPicPr preferRelativeResize="0"/>
          <p:nvPr/>
        </p:nvPicPr>
        <p:blipFill rotWithShape="1">
          <a:blip r:embed="rId4">
            <a:alphaModFix/>
          </a:blip>
          <a:srcRect/>
          <a:stretch/>
        </p:blipFill>
        <p:spPr>
          <a:xfrm>
            <a:off x="3122645" y="1030704"/>
            <a:ext cx="5943600" cy="396240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72"/>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66" name="Google Shape;766;p72"/>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solidFill>
                  <a:schemeClr val="dk1"/>
                </a:solidFill>
              </a:rPr>
              <a:t>The structure of SRS:</a:t>
            </a:r>
            <a:endParaRPr/>
          </a:p>
          <a:p>
            <a:pPr marL="0" lvl="0" indent="0" algn="l" rtl="0">
              <a:lnSpc>
                <a:spcPct val="90000"/>
              </a:lnSpc>
              <a:spcBef>
                <a:spcPts val="600"/>
              </a:spcBef>
              <a:spcAft>
                <a:spcPts val="0"/>
              </a:spcAft>
              <a:buSzPts val="840"/>
              <a:buNone/>
            </a:pPr>
            <a:endParaRPr sz="1200">
              <a:solidFill>
                <a:schemeClr val="dk1"/>
              </a:solidFill>
            </a:endParaRPr>
          </a:p>
          <a:p>
            <a:pPr marL="0" lvl="0" indent="0" algn="l" rtl="0">
              <a:lnSpc>
                <a:spcPct val="100000"/>
              </a:lnSpc>
              <a:spcBef>
                <a:spcPts val="600"/>
              </a:spcBef>
              <a:spcAft>
                <a:spcPts val="0"/>
              </a:spcAft>
              <a:buSzPts val="1680"/>
              <a:buNone/>
            </a:pPr>
            <a:r>
              <a:rPr lang="en-US">
                <a:solidFill>
                  <a:schemeClr val="dk1"/>
                </a:solidFill>
              </a:rPr>
              <a:t>Separate chapter or appendices:</a:t>
            </a:r>
            <a:endParaRPr/>
          </a:p>
          <a:p>
            <a:pPr marL="342900" lvl="1" indent="-342900" algn="l" rtl="0">
              <a:lnSpc>
                <a:spcPct val="100000"/>
              </a:lnSpc>
              <a:spcBef>
                <a:spcPts val="480"/>
              </a:spcBef>
              <a:spcAft>
                <a:spcPts val="0"/>
              </a:spcAft>
              <a:buSzPts val="2000"/>
              <a:buFont typeface="Arial"/>
              <a:buChar char="•"/>
            </a:pPr>
            <a:r>
              <a:rPr lang="en-US" b="1">
                <a:solidFill>
                  <a:schemeClr val="dk1"/>
                </a:solidFill>
              </a:rPr>
              <a:t>Hardware</a:t>
            </a:r>
            <a:endParaRPr/>
          </a:p>
          <a:p>
            <a:pPr marL="342900" lvl="1" indent="-342900" algn="l" rtl="0">
              <a:lnSpc>
                <a:spcPct val="100000"/>
              </a:lnSpc>
              <a:spcBef>
                <a:spcPts val="480"/>
              </a:spcBef>
              <a:spcAft>
                <a:spcPts val="0"/>
              </a:spcAft>
              <a:buSzPts val="2000"/>
              <a:buFont typeface="Arial"/>
              <a:buChar char="•"/>
            </a:pPr>
            <a:r>
              <a:rPr lang="en-US" b="1">
                <a:solidFill>
                  <a:schemeClr val="dk1"/>
                </a:solidFill>
              </a:rPr>
              <a:t>Database requirements</a:t>
            </a:r>
            <a:endParaRPr/>
          </a:p>
        </p:txBody>
      </p:sp>
      <p:pic>
        <p:nvPicPr>
          <p:cNvPr id="767" name="Google Shape;767;p72"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pic>
        <p:nvPicPr>
          <p:cNvPr id="768" name="Google Shape;768;p72" descr="http://www.blogviagem.com.br/wp-content/uploads/2014/04/checklist.jpg"/>
          <p:cNvPicPr preferRelativeResize="0"/>
          <p:nvPr/>
        </p:nvPicPr>
        <p:blipFill rotWithShape="1">
          <a:blip r:embed="rId4">
            <a:alphaModFix/>
          </a:blip>
          <a:srcRect/>
          <a:stretch/>
        </p:blipFill>
        <p:spPr>
          <a:xfrm>
            <a:off x="7269946" y="3259494"/>
            <a:ext cx="1735213" cy="173843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73"/>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74" name="Google Shape;774;p73"/>
          <p:cNvSpPr txBox="1">
            <a:spLocks noGrp="1"/>
          </p:cNvSpPr>
          <p:nvPr>
            <p:ph type="body" idx="1"/>
          </p:nvPr>
        </p:nvSpPr>
        <p:spPr>
          <a:xfrm>
            <a:off x="817475" y="937404"/>
            <a:ext cx="7373475" cy="3791266"/>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solidFill>
                  <a:schemeClr val="dk1"/>
                </a:solidFill>
              </a:rPr>
              <a:t>The structure of SRS:</a:t>
            </a:r>
            <a:endParaRPr/>
          </a:p>
          <a:p>
            <a:pPr marL="0" lvl="0" indent="0" algn="l" rtl="0">
              <a:lnSpc>
                <a:spcPct val="90000"/>
              </a:lnSpc>
              <a:spcBef>
                <a:spcPts val="600"/>
              </a:spcBef>
              <a:spcAft>
                <a:spcPts val="0"/>
              </a:spcAft>
              <a:buSzPts val="840"/>
              <a:buNone/>
            </a:pPr>
            <a:endParaRPr sz="1200">
              <a:solidFill>
                <a:schemeClr val="dk1"/>
              </a:solidFill>
            </a:endParaRPr>
          </a:p>
          <a:p>
            <a:pPr marL="0" lvl="1" indent="0" algn="l" rtl="0">
              <a:lnSpc>
                <a:spcPct val="90000"/>
              </a:lnSpc>
              <a:spcBef>
                <a:spcPts val="480"/>
              </a:spcBef>
              <a:spcAft>
                <a:spcPts val="0"/>
              </a:spcAft>
              <a:buSzPts val="2000"/>
              <a:buNone/>
            </a:pPr>
            <a:r>
              <a:rPr lang="en-US" b="1" i="1">
                <a:solidFill>
                  <a:schemeClr val="dk1"/>
                </a:solidFill>
              </a:rPr>
              <a:t>Preface</a:t>
            </a:r>
            <a:endParaRPr/>
          </a:p>
          <a:p>
            <a:pPr marL="0" lvl="1" indent="0" algn="l" rtl="0">
              <a:lnSpc>
                <a:spcPct val="90000"/>
              </a:lnSpc>
              <a:spcBef>
                <a:spcPts val="480"/>
              </a:spcBef>
              <a:spcAft>
                <a:spcPts val="0"/>
              </a:spcAft>
              <a:buSzPts val="2000"/>
              <a:buNone/>
            </a:pPr>
            <a:r>
              <a:rPr lang="en-US" b="1" i="1">
                <a:solidFill>
                  <a:schemeClr val="dk1"/>
                </a:solidFill>
              </a:rPr>
              <a:t>Introduction</a:t>
            </a:r>
            <a:endParaRPr/>
          </a:p>
          <a:p>
            <a:pPr marL="0" lvl="1" indent="0" algn="l" rtl="0">
              <a:lnSpc>
                <a:spcPct val="90000"/>
              </a:lnSpc>
              <a:spcBef>
                <a:spcPts val="480"/>
              </a:spcBef>
              <a:spcAft>
                <a:spcPts val="0"/>
              </a:spcAft>
              <a:buSzPts val="2000"/>
              <a:buNone/>
            </a:pPr>
            <a:r>
              <a:rPr lang="en-US" b="1" i="1">
                <a:solidFill>
                  <a:schemeClr val="dk1"/>
                </a:solidFill>
              </a:rPr>
              <a:t>Glossary</a:t>
            </a:r>
            <a:endParaRPr/>
          </a:p>
          <a:p>
            <a:pPr marL="0" lvl="1" indent="0" algn="l" rtl="0">
              <a:lnSpc>
                <a:spcPct val="90000"/>
              </a:lnSpc>
              <a:spcBef>
                <a:spcPts val="480"/>
              </a:spcBef>
              <a:spcAft>
                <a:spcPts val="0"/>
              </a:spcAft>
              <a:buSzPts val="2000"/>
              <a:buNone/>
            </a:pPr>
            <a:r>
              <a:rPr lang="en-US" b="1" i="1">
                <a:solidFill>
                  <a:schemeClr val="dk1"/>
                </a:solidFill>
              </a:rPr>
              <a:t>User requirements definition</a:t>
            </a:r>
            <a:endParaRPr/>
          </a:p>
          <a:p>
            <a:pPr marL="0" lvl="1" indent="0" algn="l" rtl="0">
              <a:lnSpc>
                <a:spcPct val="90000"/>
              </a:lnSpc>
              <a:spcBef>
                <a:spcPts val="480"/>
              </a:spcBef>
              <a:spcAft>
                <a:spcPts val="0"/>
              </a:spcAft>
              <a:buSzPts val="2000"/>
              <a:buNone/>
            </a:pPr>
            <a:r>
              <a:rPr lang="en-US" b="1" i="1">
                <a:solidFill>
                  <a:schemeClr val="dk1"/>
                </a:solidFill>
              </a:rPr>
              <a:t>System architecture</a:t>
            </a:r>
            <a:endParaRPr/>
          </a:p>
          <a:p>
            <a:pPr marL="0" lvl="1" indent="0" algn="l" rtl="0">
              <a:lnSpc>
                <a:spcPct val="90000"/>
              </a:lnSpc>
              <a:spcBef>
                <a:spcPts val="480"/>
              </a:spcBef>
              <a:spcAft>
                <a:spcPts val="0"/>
              </a:spcAft>
              <a:buSzPts val="2000"/>
              <a:buNone/>
            </a:pPr>
            <a:r>
              <a:rPr lang="en-US" b="1" i="1">
                <a:solidFill>
                  <a:schemeClr val="dk1"/>
                </a:solidFill>
              </a:rPr>
              <a:t>System requirements specification</a:t>
            </a:r>
            <a:endParaRPr/>
          </a:p>
          <a:p>
            <a:pPr marL="0" lvl="1" indent="0" algn="l" rtl="0">
              <a:lnSpc>
                <a:spcPct val="90000"/>
              </a:lnSpc>
              <a:spcBef>
                <a:spcPts val="480"/>
              </a:spcBef>
              <a:spcAft>
                <a:spcPts val="0"/>
              </a:spcAft>
              <a:buSzPts val="2000"/>
              <a:buNone/>
            </a:pPr>
            <a:r>
              <a:rPr lang="en-US" b="1" i="1">
                <a:solidFill>
                  <a:schemeClr val="dk1"/>
                </a:solidFill>
              </a:rPr>
              <a:t>System models</a:t>
            </a:r>
            <a:endParaRPr/>
          </a:p>
          <a:p>
            <a:pPr marL="0" lvl="1" indent="0" algn="l" rtl="0">
              <a:lnSpc>
                <a:spcPct val="90000"/>
              </a:lnSpc>
              <a:spcBef>
                <a:spcPts val="480"/>
              </a:spcBef>
              <a:spcAft>
                <a:spcPts val="0"/>
              </a:spcAft>
              <a:buSzPts val="2000"/>
              <a:buNone/>
            </a:pPr>
            <a:r>
              <a:rPr lang="en-US" b="1" i="1">
                <a:solidFill>
                  <a:schemeClr val="dk1"/>
                </a:solidFill>
              </a:rPr>
              <a:t>System evolution</a:t>
            </a:r>
            <a:endParaRPr/>
          </a:p>
          <a:p>
            <a:pPr marL="0" lvl="1" indent="0" algn="l" rtl="0">
              <a:lnSpc>
                <a:spcPct val="90000"/>
              </a:lnSpc>
              <a:spcBef>
                <a:spcPts val="480"/>
              </a:spcBef>
              <a:spcAft>
                <a:spcPts val="0"/>
              </a:spcAft>
              <a:buSzPts val="2000"/>
              <a:buNone/>
            </a:pPr>
            <a:r>
              <a:rPr lang="en-US" b="1" i="1">
                <a:solidFill>
                  <a:schemeClr val="dk1"/>
                </a:solidFill>
              </a:rPr>
              <a:t>Appendices</a:t>
            </a:r>
            <a:endParaRPr/>
          </a:p>
          <a:p>
            <a:pPr marL="0" lvl="1" indent="0" algn="l" rtl="0">
              <a:lnSpc>
                <a:spcPct val="90000"/>
              </a:lnSpc>
              <a:spcBef>
                <a:spcPts val="480"/>
              </a:spcBef>
              <a:spcAft>
                <a:spcPts val="0"/>
              </a:spcAft>
              <a:buSzPts val="2000"/>
              <a:buNone/>
            </a:pPr>
            <a:r>
              <a:rPr lang="en-US" b="1" i="1">
                <a:solidFill>
                  <a:schemeClr val="dk1"/>
                </a:solidFill>
              </a:rPr>
              <a:t>Index</a:t>
            </a:r>
            <a:endParaRPr/>
          </a:p>
        </p:txBody>
      </p:sp>
      <p:pic>
        <p:nvPicPr>
          <p:cNvPr id="775" name="Google Shape;775;p73"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System Requirements</a:t>
            </a:r>
            <a:endParaRPr/>
          </a:p>
        </p:txBody>
      </p:sp>
      <p:pic>
        <p:nvPicPr>
          <p:cNvPr id="111" name="Google Shape;111;p9" descr="http://blog.kace.com/wp-content/uploads/2013/10/CLIPART_OF_26151_SMJPG.jpg"/>
          <p:cNvPicPr preferRelativeResize="0"/>
          <p:nvPr/>
        </p:nvPicPr>
        <p:blipFill rotWithShape="1">
          <a:blip r:embed="rId3">
            <a:alphaModFix/>
          </a:blip>
          <a:srcRect/>
          <a:stretch/>
        </p:blipFill>
        <p:spPr>
          <a:xfrm>
            <a:off x="983973" y="1362653"/>
            <a:ext cx="4179888" cy="2981325"/>
          </a:xfrm>
          <a:prstGeom prst="rect">
            <a:avLst/>
          </a:prstGeom>
          <a:noFill/>
          <a:ln>
            <a:noFill/>
          </a:ln>
        </p:spPr>
      </p:pic>
      <p:sp>
        <p:nvSpPr>
          <p:cNvPr id="112" name="Google Shape;112;p9"/>
          <p:cNvSpPr/>
          <p:nvPr/>
        </p:nvSpPr>
        <p:spPr>
          <a:xfrm>
            <a:off x="4336773" y="815009"/>
            <a:ext cx="2971800" cy="1004844"/>
          </a:xfrm>
          <a:prstGeom prst="wedgeRoundRectCallout">
            <a:avLst>
              <a:gd name="adj1" fmla="val -71314"/>
              <a:gd name="adj2" fmla="val 91465"/>
              <a:gd name="adj3" fmla="val 16667"/>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Overlock"/>
              <a:buNone/>
            </a:pPr>
            <a:r>
              <a:rPr lang="en-US" sz="2400" b="0" i="0" u="none" strike="noStrike" cap="none">
                <a:solidFill>
                  <a:schemeClr val="dk1"/>
                </a:solidFill>
                <a:latin typeface="Overlock"/>
                <a:ea typeface="Overlock"/>
                <a:cs typeface="Overlock"/>
                <a:sym typeface="Overlock"/>
              </a:rPr>
              <a:t>Precious &amp; Detail Description</a:t>
            </a:r>
            <a:endParaRPr sz="2400" b="0" i="0" u="none" strike="noStrike" cap="none">
              <a:solidFill>
                <a:schemeClr val="dk1"/>
              </a:solidFill>
              <a:latin typeface="Overlock"/>
              <a:ea typeface="Overlock"/>
              <a:cs typeface="Overlock"/>
              <a:sym typeface="Overlock"/>
            </a:endParaRPr>
          </a:p>
        </p:txBody>
      </p:sp>
      <p:sp>
        <p:nvSpPr>
          <p:cNvPr id="113" name="Google Shape;113;p9"/>
          <p:cNvSpPr/>
          <p:nvPr/>
        </p:nvSpPr>
        <p:spPr>
          <a:xfrm>
            <a:off x="5403573" y="1743653"/>
            <a:ext cx="2667000" cy="609600"/>
          </a:xfrm>
          <a:prstGeom prst="rect">
            <a:avLst/>
          </a:prstGeom>
          <a:solidFill>
            <a:srgbClr val="FFFFCC"/>
          </a:solidFill>
          <a:ln w="9525" cap="flat" cmpd="sng">
            <a:solidFill>
              <a:srgbClr val="942E2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Extended Version of User Requirement</a:t>
            </a:r>
            <a:endParaRPr sz="1400" b="0" i="0" u="none" strike="noStrike" cap="none">
              <a:solidFill>
                <a:schemeClr val="dk1"/>
              </a:solidFill>
              <a:latin typeface="Arial"/>
              <a:ea typeface="Arial"/>
              <a:cs typeface="Arial"/>
              <a:sym typeface="Arial"/>
            </a:endParaRPr>
          </a:p>
        </p:txBody>
      </p:sp>
      <p:sp>
        <p:nvSpPr>
          <p:cNvPr id="114" name="Google Shape;114;p9"/>
          <p:cNvSpPr/>
          <p:nvPr/>
        </p:nvSpPr>
        <p:spPr>
          <a:xfrm>
            <a:off x="5042452" y="2840858"/>
            <a:ext cx="3770242" cy="1540761"/>
          </a:xfrm>
          <a:prstGeom prst="wedgeRoundRectCallout">
            <a:avLst>
              <a:gd name="adj1" fmla="val -85321"/>
              <a:gd name="adj2" fmla="val -64987"/>
              <a:gd name="adj3" fmla="val 16667"/>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Overlock"/>
              <a:buNone/>
            </a:pPr>
            <a:r>
              <a:rPr lang="en-US" sz="2400" b="0" i="0" u="none" strike="noStrike" cap="none">
                <a:solidFill>
                  <a:schemeClr val="dk1"/>
                </a:solidFill>
                <a:latin typeface="Overlock"/>
                <a:ea typeface="Overlock"/>
                <a:cs typeface="Overlock"/>
                <a:sym typeface="Overlock"/>
              </a:rPr>
              <a:t>Structured form of natural language supported by system models &amp; tables</a:t>
            </a:r>
            <a:endParaRPr sz="2400" b="0" i="0" u="none" strike="noStrike" cap="none">
              <a:solidFill>
                <a:schemeClr val="dk1"/>
              </a:solidFill>
              <a:latin typeface="Overlock"/>
              <a:ea typeface="Overlock"/>
              <a:cs typeface="Overlock"/>
              <a:sym typeface="Overlock"/>
            </a:endParaRPr>
          </a:p>
        </p:txBody>
      </p:sp>
      <p:sp>
        <p:nvSpPr>
          <p:cNvPr id="115" name="Google Shape;115;p9"/>
          <p:cNvSpPr/>
          <p:nvPr/>
        </p:nvSpPr>
        <p:spPr>
          <a:xfrm>
            <a:off x="6289327" y="4343978"/>
            <a:ext cx="2667000" cy="609600"/>
          </a:xfrm>
          <a:prstGeom prst="rect">
            <a:avLst/>
          </a:prstGeom>
          <a:solidFill>
            <a:srgbClr val="FFFFCC"/>
          </a:solidFill>
          <a:ln w="9525" cap="flat" cmpd="sng">
            <a:solidFill>
              <a:srgbClr val="942E2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During requirement analysis</a:t>
            </a:r>
            <a:endParaRPr sz="1400" b="0" i="0" u="none" strike="noStrike" cap="none">
              <a:solidFill>
                <a:schemeClr val="dk1"/>
              </a:solidFill>
              <a:latin typeface="Arial"/>
              <a:ea typeface="Arial"/>
              <a:cs typeface="Arial"/>
              <a:sym typeface="Arial"/>
            </a:endParaRPr>
          </a:p>
        </p:txBody>
      </p:sp>
      <p:pic>
        <p:nvPicPr>
          <p:cNvPr id="116" name="Google Shape;116;p9" descr="https://ittrader.com/packages/ittrader/ittrader/images/about/icon_requirement.png"/>
          <p:cNvPicPr preferRelativeResize="0"/>
          <p:nvPr/>
        </p:nvPicPr>
        <p:blipFill rotWithShape="1">
          <a:blip r:embed="rId4">
            <a:alphaModFix/>
          </a:blip>
          <a:srcRect/>
          <a:stretch/>
        </p:blipFill>
        <p:spPr>
          <a:xfrm>
            <a:off x="672410" y="106017"/>
            <a:ext cx="460651" cy="4682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8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10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8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74"/>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Software Requirements Document</a:t>
            </a:r>
            <a:endParaRPr/>
          </a:p>
        </p:txBody>
      </p:sp>
      <p:sp>
        <p:nvSpPr>
          <p:cNvPr id="781" name="Google Shape;781;p74"/>
          <p:cNvSpPr txBox="1">
            <a:spLocks noGrp="1"/>
          </p:cNvSpPr>
          <p:nvPr>
            <p:ph type="body" idx="1"/>
          </p:nvPr>
        </p:nvSpPr>
        <p:spPr>
          <a:xfrm>
            <a:off x="817475" y="937404"/>
            <a:ext cx="7373475" cy="49329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680"/>
              <a:buNone/>
            </a:pPr>
            <a:r>
              <a:rPr lang="en-US">
                <a:solidFill>
                  <a:schemeClr val="dk1"/>
                </a:solidFill>
              </a:rPr>
              <a:t>Example of TARUC FYP’s SRS</a:t>
            </a:r>
            <a:endParaRPr/>
          </a:p>
        </p:txBody>
      </p:sp>
      <p:pic>
        <p:nvPicPr>
          <p:cNvPr id="782" name="Google Shape;782;p74" descr="http://www.clker.com/cliparts/G/o/P/W/U/D/file-folders-md.png"/>
          <p:cNvPicPr preferRelativeResize="0"/>
          <p:nvPr/>
        </p:nvPicPr>
        <p:blipFill rotWithShape="1">
          <a:blip r:embed="rId3">
            <a:alphaModFix/>
          </a:blip>
          <a:srcRect/>
          <a:stretch/>
        </p:blipFill>
        <p:spPr>
          <a:xfrm>
            <a:off x="518928" y="82096"/>
            <a:ext cx="584654" cy="492752"/>
          </a:xfrm>
          <a:prstGeom prst="rect">
            <a:avLst/>
          </a:prstGeom>
          <a:noFill/>
          <a:ln>
            <a:noFill/>
          </a:ln>
        </p:spPr>
      </p:pic>
      <p:sp>
        <p:nvSpPr>
          <p:cNvPr id="783" name="Google Shape;783;p74"/>
          <p:cNvSpPr/>
          <p:nvPr/>
        </p:nvSpPr>
        <p:spPr>
          <a:xfrm>
            <a:off x="939282" y="1480457"/>
            <a:ext cx="7122367" cy="3159967"/>
          </a:xfrm>
          <a:prstGeom prst="rect">
            <a:avLst/>
          </a:prstGeom>
          <a:solidFill>
            <a:schemeClr val="lt1"/>
          </a:solidFill>
          <a:ln w="9525" cap="flat" cmpd="sng">
            <a:solidFill>
              <a:srgbClr val="2A5E87"/>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sng" strike="noStrike" cap="none">
                <a:solidFill>
                  <a:schemeClr val="dk1"/>
                </a:solidFill>
                <a:latin typeface="Arial"/>
                <a:ea typeface="Arial"/>
                <a:cs typeface="Arial"/>
                <a:sym typeface="Arial"/>
              </a:rPr>
              <a:t>Content of System Requirements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General Description</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External Interface Requirements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Non-functional Requirements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Functional Requirements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Other Requirements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(Please refer to Final Year Project – SRS guidelines) </a:t>
            </a:r>
            <a:endParaRPr sz="1800" b="0" i="0" u="none" strike="noStrike" cap="none">
              <a:solidFill>
                <a:schemeClr val="dk1"/>
              </a:solidFill>
              <a:latin typeface="Arial"/>
              <a:ea typeface="Arial"/>
              <a:cs typeface="Arial"/>
              <a:sym typeface="Arial"/>
            </a:endParaRPr>
          </a:p>
        </p:txBody>
      </p:sp>
      <p:pic>
        <p:nvPicPr>
          <p:cNvPr id="784" name="Google Shape;784;p74" descr="http://www.blogviagem.com.br/wp-content/uploads/2014/04/checklist.jpg"/>
          <p:cNvPicPr preferRelativeResize="0"/>
          <p:nvPr/>
        </p:nvPicPr>
        <p:blipFill rotWithShape="1">
          <a:blip r:embed="rId4">
            <a:alphaModFix/>
          </a:blip>
          <a:srcRect/>
          <a:stretch/>
        </p:blipFill>
        <p:spPr>
          <a:xfrm>
            <a:off x="7269946" y="3259494"/>
            <a:ext cx="1735213" cy="173843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815"/>
        <p:cNvGrpSpPr/>
        <p:nvPr/>
      </p:nvGrpSpPr>
      <p:grpSpPr>
        <a:xfrm>
          <a:off x="0" y="0"/>
          <a:ext cx="0" cy="0"/>
          <a:chOff x="0" y="0"/>
          <a:chExt cx="0" cy="0"/>
        </a:xfrm>
      </p:grpSpPr>
      <p:sp>
        <p:nvSpPr>
          <p:cNvPr id="816" name="Google Shape;816;p76"/>
          <p:cNvSpPr txBox="1">
            <a:spLocks noGrp="1"/>
          </p:cNvSpPr>
          <p:nvPr>
            <p:ph type="subTitle" idx="4294967295"/>
          </p:nvPr>
        </p:nvSpPr>
        <p:spPr>
          <a:xfrm>
            <a:off x="2371500" y="2093775"/>
            <a:ext cx="5021399" cy="7847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Lora"/>
              <a:buNone/>
            </a:pPr>
            <a:r>
              <a:rPr lang="en-US" sz="3600" b="1" i="1" u="none" strike="noStrike" cap="none">
                <a:solidFill>
                  <a:srgbClr val="000000"/>
                </a:solidFill>
                <a:latin typeface="Lora"/>
                <a:ea typeface="Lora"/>
                <a:cs typeface="Lora"/>
                <a:sym typeface="Lora"/>
              </a:rPr>
              <a:t>Any questions ?</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817" name="Google Shape;817;p76"/>
          <p:cNvCxnSpPr/>
          <p:nvPr/>
        </p:nvCxnSpPr>
        <p:spPr>
          <a:xfrm>
            <a:off x="6450" y="1428750"/>
            <a:ext cx="2397299" cy="0"/>
          </a:xfrm>
          <a:prstGeom prst="straightConnector1">
            <a:avLst/>
          </a:prstGeom>
          <a:noFill/>
          <a:ln w="9525" cap="flat" cmpd="sng">
            <a:solidFill>
              <a:srgbClr val="CCCCCC"/>
            </a:solidFill>
            <a:prstDash val="solid"/>
            <a:round/>
            <a:headEnd type="none" w="sm" len="sm"/>
            <a:tailEnd type="none" w="sm" len="sm"/>
          </a:ln>
        </p:spPr>
      </p:cxnSp>
      <p:sp>
        <p:nvSpPr>
          <p:cNvPr id="818" name="Google Shape;818;p76"/>
          <p:cNvSpPr txBox="1">
            <a:spLocks noGrp="1"/>
          </p:cNvSpPr>
          <p:nvPr>
            <p:ph type="ctrTitle" idx="4294967295"/>
          </p:nvPr>
        </p:nvSpPr>
        <p:spPr>
          <a:xfrm>
            <a:off x="2371625" y="816550"/>
            <a:ext cx="4908000" cy="115979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US" sz="6000" b="0" i="0" u="none" strike="noStrike" cap="none">
                <a:solidFill>
                  <a:srgbClr val="000000"/>
                </a:solidFill>
                <a:latin typeface="Arial"/>
                <a:ea typeface="Arial"/>
                <a:cs typeface="Arial"/>
                <a:sym typeface="Arial"/>
              </a:rPr>
              <a:t>Thanks!</a:t>
            </a:r>
            <a:endParaRPr/>
          </a:p>
        </p:txBody>
      </p:sp>
      <p:cxnSp>
        <p:nvCxnSpPr>
          <p:cNvPr id="819" name="Google Shape;819;p76"/>
          <p:cNvCxnSpPr/>
          <p:nvPr/>
        </p:nvCxnSpPr>
        <p:spPr>
          <a:xfrm>
            <a:off x="5589800" y="1428750"/>
            <a:ext cx="3554100" cy="0"/>
          </a:xfrm>
          <a:prstGeom prst="straightConnector1">
            <a:avLst/>
          </a:prstGeom>
          <a:noFill/>
          <a:ln w="9525" cap="flat" cmpd="sng">
            <a:solidFill>
              <a:srgbClr val="CCCCCC"/>
            </a:solidFill>
            <a:prstDash val="solid"/>
            <a:round/>
            <a:headEnd type="none" w="sm" len="sm"/>
            <a:tailEnd type="none" w="sm" len="sm"/>
          </a:ln>
        </p:spPr>
      </p:cxnSp>
      <p:sp>
        <p:nvSpPr>
          <p:cNvPr id="820" name="Google Shape;820;p76"/>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1" name="Google Shape;821;p76"/>
          <p:cNvGrpSpPr/>
          <p:nvPr/>
        </p:nvGrpSpPr>
        <p:grpSpPr>
          <a:xfrm>
            <a:off x="1148888" y="1190759"/>
            <a:ext cx="505722" cy="475767"/>
            <a:chOff x="5972700" y="2330200"/>
            <a:chExt cx="411625" cy="387275"/>
          </a:xfrm>
        </p:grpSpPr>
        <p:sp>
          <p:nvSpPr>
            <p:cNvPr id="822" name="Google Shape;822;p7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7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4" name="Google Shape;824;p76"/>
          <p:cNvGrpSpPr/>
          <p:nvPr/>
        </p:nvGrpSpPr>
        <p:grpSpPr>
          <a:xfrm>
            <a:off x="6010151" y="2228248"/>
            <a:ext cx="372593" cy="360301"/>
            <a:chOff x="1247825" y="5001950"/>
            <a:chExt cx="443300" cy="428675"/>
          </a:xfrm>
        </p:grpSpPr>
        <p:sp>
          <p:nvSpPr>
            <p:cNvPr id="825" name="Google Shape;825;p76"/>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76"/>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76"/>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76"/>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76"/>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76"/>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1381250" y="241254"/>
            <a:ext cx="4990795"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None/>
            </a:pPr>
            <a:r>
              <a:rPr lang="en-US"/>
              <a:t>System Requirements</a:t>
            </a:r>
            <a:endParaRPr/>
          </a:p>
        </p:txBody>
      </p:sp>
      <p:pic>
        <p:nvPicPr>
          <p:cNvPr id="122" name="Google Shape;122;p10" descr="http://blog.kace.com/wp-content/uploads/2013/10/CLIPART_OF_26151_SMJPG.jpg"/>
          <p:cNvPicPr preferRelativeResize="0"/>
          <p:nvPr/>
        </p:nvPicPr>
        <p:blipFill rotWithShape="1">
          <a:blip r:embed="rId3">
            <a:alphaModFix/>
          </a:blip>
          <a:srcRect/>
          <a:stretch/>
        </p:blipFill>
        <p:spPr>
          <a:xfrm>
            <a:off x="983973" y="1362653"/>
            <a:ext cx="4179888" cy="2981325"/>
          </a:xfrm>
          <a:prstGeom prst="rect">
            <a:avLst/>
          </a:prstGeom>
          <a:noFill/>
          <a:ln>
            <a:noFill/>
          </a:ln>
        </p:spPr>
      </p:pic>
      <p:sp>
        <p:nvSpPr>
          <p:cNvPr id="123" name="Google Shape;123;p10"/>
          <p:cNvSpPr/>
          <p:nvPr/>
        </p:nvSpPr>
        <p:spPr>
          <a:xfrm>
            <a:off x="4336773" y="874643"/>
            <a:ext cx="2971800" cy="945210"/>
          </a:xfrm>
          <a:prstGeom prst="wedgeRoundRectCallout">
            <a:avLst>
              <a:gd name="adj1" fmla="val -71314"/>
              <a:gd name="adj2" fmla="val 91465"/>
              <a:gd name="adj3" fmla="val 16667"/>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Starting point for design</a:t>
            </a:r>
            <a:endParaRPr sz="2200" b="0" i="0" u="none" strike="noStrike" cap="none">
              <a:solidFill>
                <a:schemeClr val="dk1"/>
              </a:solidFill>
              <a:latin typeface="Arial"/>
              <a:ea typeface="Arial"/>
              <a:cs typeface="Arial"/>
              <a:sym typeface="Arial"/>
            </a:endParaRPr>
          </a:p>
        </p:txBody>
      </p:sp>
      <p:sp>
        <p:nvSpPr>
          <p:cNvPr id="124" name="Google Shape;124;p10"/>
          <p:cNvSpPr/>
          <p:nvPr/>
        </p:nvSpPr>
        <p:spPr>
          <a:xfrm>
            <a:off x="5403573" y="1743653"/>
            <a:ext cx="2667000" cy="525246"/>
          </a:xfrm>
          <a:prstGeom prst="rect">
            <a:avLst/>
          </a:prstGeom>
          <a:solidFill>
            <a:srgbClr val="FFFFCC"/>
          </a:solidFill>
          <a:ln w="9525" cap="flat" cmpd="sng">
            <a:solidFill>
              <a:srgbClr val="942E2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a.k.a. Functional Specifications </a:t>
            </a:r>
            <a:endParaRPr sz="1400" b="0" i="0" u="none" strike="noStrike" cap="none">
              <a:solidFill>
                <a:schemeClr val="dk1"/>
              </a:solidFill>
              <a:latin typeface="Arial"/>
              <a:ea typeface="Arial"/>
              <a:cs typeface="Arial"/>
              <a:sym typeface="Arial"/>
            </a:endParaRPr>
          </a:p>
        </p:txBody>
      </p:sp>
      <p:sp>
        <p:nvSpPr>
          <p:cNvPr id="125" name="Google Shape;125;p10"/>
          <p:cNvSpPr/>
          <p:nvPr/>
        </p:nvSpPr>
        <p:spPr>
          <a:xfrm>
            <a:off x="5042452" y="2840858"/>
            <a:ext cx="3028121" cy="1161299"/>
          </a:xfrm>
          <a:prstGeom prst="wedgeRoundRectCallout">
            <a:avLst>
              <a:gd name="adj1" fmla="val -85321"/>
              <a:gd name="adj2" fmla="val -64987"/>
              <a:gd name="adj3" fmla="val 16667"/>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Contract between developer &amp; customer</a:t>
            </a:r>
            <a:endParaRPr sz="2200" b="0" i="0" u="none" strike="noStrike" cap="none">
              <a:solidFill>
                <a:schemeClr val="dk1"/>
              </a:solidFill>
              <a:latin typeface="Arial"/>
              <a:ea typeface="Arial"/>
              <a:cs typeface="Arial"/>
              <a:sym typeface="Arial"/>
            </a:endParaRPr>
          </a:p>
        </p:txBody>
      </p:sp>
      <p:pic>
        <p:nvPicPr>
          <p:cNvPr id="126" name="Google Shape;126;p10" descr="https://ittrader.com/packages/ittrader/ittrader/images/about/icon_requirement.png"/>
          <p:cNvPicPr preferRelativeResize="0"/>
          <p:nvPr/>
        </p:nvPicPr>
        <p:blipFill rotWithShape="1">
          <a:blip r:embed="rId4">
            <a:alphaModFix/>
          </a:blip>
          <a:srcRect/>
          <a:stretch/>
        </p:blipFill>
        <p:spPr>
          <a:xfrm>
            <a:off x="672410" y="106017"/>
            <a:ext cx="460651" cy="4682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8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8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1381250" y="232549"/>
            <a:ext cx="4996546" cy="43559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600"/>
              <a:buFont typeface="Lora"/>
              <a:buNone/>
            </a:pPr>
            <a:r>
              <a:rPr lang="en-US"/>
              <a:t>System Requirements</a:t>
            </a:r>
            <a:endParaRPr/>
          </a:p>
        </p:txBody>
      </p:sp>
      <p:sp>
        <p:nvSpPr>
          <p:cNvPr id="132" name="Google Shape;132;p11"/>
          <p:cNvSpPr txBox="1">
            <a:spLocks noGrp="1"/>
          </p:cNvSpPr>
          <p:nvPr>
            <p:ph type="body" idx="1"/>
          </p:nvPr>
        </p:nvSpPr>
        <p:spPr>
          <a:xfrm>
            <a:off x="817475" y="1013604"/>
            <a:ext cx="7373400" cy="3791400"/>
          </a:xfrm>
          <a:prstGeom prst="rect">
            <a:avLst/>
          </a:prstGeom>
          <a:noFill/>
          <a:ln>
            <a:noFill/>
          </a:ln>
        </p:spPr>
        <p:txBody>
          <a:bodyPr spcFirstLastPara="1" wrap="square" lIns="91425" tIns="91425" rIns="91425" bIns="91425" anchor="t" anchorCtr="0">
            <a:noAutofit/>
          </a:bodyPr>
          <a:lstStyle/>
          <a:p>
            <a:pPr marL="357188" lvl="0" indent="-357188" algn="l" rtl="0">
              <a:lnSpc>
                <a:spcPct val="100000"/>
              </a:lnSpc>
              <a:spcBef>
                <a:spcPts val="0"/>
              </a:spcBef>
              <a:spcAft>
                <a:spcPts val="0"/>
              </a:spcAft>
              <a:buSzPts val="1400"/>
              <a:buChar char="◉"/>
            </a:pPr>
            <a:r>
              <a:rPr lang="en-US" sz="2000"/>
              <a:t>System requirements are </a:t>
            </a:r>
            <a:r>
              <a:rPr lang="en-US" sz="2000">
                <a:solidFill>
                  <a:srgbClr val="FF3300"/>
                </a:solidFill>
              </a:rPr>
              <a:t>more precise </a:t>
            </a:r>
            <a:r>
              <a:rPr lang="en-US" sz="2000"/>
              <a:t>and</a:t>
            </a:r>
            <a:r>
              <a:rPr lang="en-US" sz="2000">
                <a:solidFill>
                  <a:srgbClr val="FF3300"/>
                </a:solidFill>
              </a:rPr>
              <a:t> detail descriptions</a:t>
            </a:r>
            <a:r>
              <a:rPr lang="en-US" sz="2000"/>
              <a:t> of the system’s functions, services and operational constraints.</a:t>
            </a:r>
            <a:endParaRPr/>
          </a:p>
          <a:p>
            <a:pPr marL="357188" lvl="0" indent="-357188" algn="l" rtl="0">
              <a:lnSpc>
                <a:spcPct val="100000"/>
              </a:lnSpc>
              <a:spcBef>
                <a:spcPts val="600"/>
              </a:spcBef>
              <a:spcAft>
                <a:spcPts val="0"/>
              </a:spcAft>
              <a:buSzPts val="1400"/>
              <a:buFont typeface="Noto Sans Symbols"/>
              <a:buNone/>
            </a:pPr>
            <a:endParaRPr sz="2000"/>
          </a:p>
          <a:p>
            <a:pPr marL="357188" lvl="0" indent="-357188" algn="l" rtl="0">
              <a:lnSpc>
                <a:spcPct val="100000"/>
              </a:lnSpc>
              <a:spcBef>
                <a:spcPts val="600"/>
              </a:spcBef>
              <a:spcAft>
                <a:spcPts val="0"/>
              </a:spcAft>
              <a:buSzPts val="1400"/>
              <a:buChar char="◉"/>
            </a:pPr>
            <a:r>
              <a:rPr lang="en-US" sz="2000"/>
              <a:t>They may be written in </a:t>
            </a:r>
            <a:r>
              <a:rPr lang="en-US" sz="2000">
                <a:solidFill>
                  <a:srgbClr val="FF3300"/>
                </a:solidFill>
              </a:rPr>
              <a:t>structured form of natural language</a:t>
            </a:r>
            <a:r>
              <a:rPr lang="en-US" sz="2000"/>
              <a:t> supported by </a:t>
            </a:r>
            <a:r>
              <a:rPr lang="en-US" sz="2000">
                <a:solidFill>
                  <a:srgbClr val="FF3300"/>
                </a:solidFill>
              </a:rPr>
              <a:t>system models</a:t>
            </a:r>
            <a:r>
              <a:rPr lang="en-US" sz="2000"/>
              <a:t> and </a:t>
            </a:r>
            <a:r>
              <a:rPr lang="en-US" sz="2000">
                <a:solidFill>
                  <a:srgbClr val="FF3300"/>
                </a:solidFill>
              </a:rPr>
              <a:t>tables</a:t>
            </a:r>
            <a:endParaRPr sz="2000"/>
          </a:p>
        </p:txBody>
      </p:sp>
      <p:pic>
        <p:nvPicPr>
          <p:cNvPr id="133" name="Google Shape;133;p11" descr="https://ittrader.com/packages/ittrader/ittrader/images/about/icon_requirement.png"/>
          <p:cNvPicPr preferRelativeResize="0"/>
          <p:nvPr/>
        </p:nvPicPr>
        <p:blipFill rotWithShape="1">
          <a:blip r:embed="rId3">
            <a:alphaModFix/>
          </a:blip>
          <a:srcRect/>
          <a:stretch/>
        </p:blipFill>
        <p:spPr>
          <a:xfrm>
            <a:off x="672410" y="106017"/>
            <a:ext cx="460651" cy="46820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2187</Words>
  <Application>Microsoft Office PowerPoint</Application>
  <PresentationFormat>On-screen Show (16:9)</PresentationFormat>
  <Paragraphs>489</Paragraphs>
  <Slides>71</Slides>
  <Notes>71</Notes>
  <HiddenSlides>19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Lora</vt:lpstr>
      <vt:lpstr>Quattrocento Sans</vt:lpstr>
      <vt:lpstr>Calibri</vt:lpstr>
      <vt:lpstr>Noto Sans Symbols</vt:lpstr>
      <vt:lpstr>Overlock</vt:lpstr>
      <vt:lpstr>Arial</vt:lpstr>
      <vt:lpstr>Constantia</vt:lpstr>
      <vt:lpstr>Times New Roman</vt:lpstr>
      <vt:lpstr>Viola template</vt:lpstr>
      <vt:lpstr>Chapter 4 System Requirements</vt:lpstr>
      <vt:lpstr>Lesson Objectives</vt:lpstr>
      <vt:lpstr>User Requirements vs. System Requirements</vt:lpstr>
      <vt:lpstr>User Requirements vs. System Requirements</vt:lpstr>
      <vt:lpstr>User Requirements</vt:lpstr>
      <vt:lpstr>User Requirements</vt:lpstr>
      <vt:lpstr>System Requirements</vt:lpstr>
      <vt:lpstr>System Requirements</vt:lpstr>
      <vt:lpstr>System Requirements</vt:lpstr>
      <vt:lpstr>System Requirements</vt:lpstr>
      <vt:lpstr>User Requirements vs. System Requirements</vt:lpstr>
      <vt:lpstr>User Requirements vs. System Requirements</vt:lpstr>
      <vt:lpstr>User Requirements vs. System Requirements</vt:lpstr>
      <vt:lpstr>User Requirements vs. System Requirements</vt:lpstr>
      <vt:lpstr>Exercise – Past Year Question</vt:lpstr>
      <vt:lpstr>Exercise – Past Year Question</vt:lpstr>
      <vt:lpstr>Exercise – Past Year Question</vt:lpstr>
      <vt:lpstr>Functional and Non-Functional Requirements </vt:lpstr>
      <vt:lpstr>Functional &amp; Non-Functional Requirements</vt:lpstr>
      <vt:lpstr>Functional Requirements</vt:lpstr>
      <vt:lpstr>Functional Requirements</vt:lpstr>
      <vt:lpstr>Functional Requirements</vt:lpstr>
      <vt:lpstr>Functional Requirements</vt:lpstr>
      <vt:lpstr>Functional Requirements</vt:lpstr>
      <vt:lpstr>Non Functional Requirements</vt:lpstr>
      <vt:lpstr>Non Functional Requirements</vt:lpstr>
      <vt:lpstr>Non Functional Requirements</vt:lpstr>
      <vt:lpstr>Non Functional Requirements</vt:lpstr>
      <vt:lpstr>Non Functional Requirements</vt:lpstr>
      <vt:lpstr>Non Functional Requirements</vt:lpstr>
      <vt:lpstr>Non Functional Requirements</vt:lpstr>
      <vt:lpstr>Non Functional Requirements</vt:lpstr>
      <vt:lpstr>Exercise – Past Year Question</vt:lpstr>
      <vt:lpstr>Problems with Natural Language</vt:lpstr>
      <vt:lpstr>Natural Language Problems</vt:lpstr>
      <vt:lpstr>Natural Language Problems</vt:lpstr>
      <vt:lpstr>Natural Language Problems</vt:lpstr>
      <vt:lpstr>Natural Language Problems</vt:lpstr>
      <vt:lpstr>Natural Language Problems - Example</vt:lpstr>
      <vt:lpstr>Natural Language Problems</vt:lpstr>
      <vt:lpstr>Natural Language Problems</vt:lpstr>
      <vt:lpstr>Natural Language Problems</vt:lpstr>
      <vt:lpstr>Natural Language Problems</vt:lpstr>
      <vt:lpstr>?</vt:lpstr>
      <vt:lpstr>Notations for System Requirements Specification (SRS)</vt:lpstr>
      <vt:lpstr>Notations for System Requirements Specification (SRS)</vt:lpstr>
      <vt:lpstr>Notations for System Requirements Specification (SRS)</vt:lpstr>
      <vt:lpstr>Notations for System Requirements Specification (SRS)</vt:lpstr>
      <vt:lpstr>Notations for System Requirements Specification (SRS)</vt:lpstr>
      <vt:lpstr>Notations for System Requirements Specification (SRS)</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System Requirements</dc:title>
  <dc:creator>Ruth Ting</dc:creator>
  <cp:lastModifiedBy>TAR UC</cp:lastModifiedBy>
  <cp:revision>1</cp:revision>
  <dcterms:modified xsi:type="dcterms:W3CDTF">2022-11-14T03:46:22Z</dcterms:modified>
</cp:coreProperties>
</file>