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319" r:id="rId7"/>
    <p:sldId id="268" r:id="rId8"/>
    <p:sldId id="269" r:id="rId9"/>
    <p:sldId id="320" r:id="rId10"/>
    <p:sldId id="321" r:id="rId11"/>
    <p:sldId id="322" r:id="rId12"/>
    <p:sldId id="271" r:id="rId13"/>
    <p:sldId id="275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5143500" type="screen16x9"/>
  <p:notesSz cx="6858000" cy="9144000"/>
  <p:embeddedFontLst>
    <p:embeddedFont>
      <p:font typeface="Overlock" panose="020B0604020202020204" charset="0"/>
      <p:regular r:id="rId62"/>
      <p:bold r:id="rId63"/>
      <p:italic r:id="rId64"/>
      <p:boldItalic r:id="rId65"/>
    </p:embeddedFont>
    <p:embeddedFont>
      <p:font typeface="Lora" panose="020B0604020202020204" charset="0"/>
      <p:regular r:id="rId66"/>
      <p:bold r:id="rId67"/>
      <p:italic r:id="rId68"/>
      <p:boldItalic r:id="rId69"/>
    </p:embeddedFont>
    <p:embeddedFont>
      <p:font typeface="Quattrocento Sans" panose="020B0604020202020204" charset="0"/>
      <p:regular r:id="rId70"/>
      <p:bold r:id="rId71"/>
      <p:italic r:id="rId72"/>
      <p:boldItalic r:id="rId73"/>
    </p:embeddedFont>
    <p:embeddedFont>
      <p:font typeface="Comic Sans MS" panose="030F0702030302020204" pitchFamily="66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gfZmoEeCdukBslnbw73gouMqc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 requirements in own terms. E.g. camera shooting, memory shooting games in flash card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users/stakeholders have different requirements and they may express them in quite different ways. E.g. Manager 🡪 I want to see annual report end of the year. General Manager 🡪 I want to see annual report end of the year. 🡪 same requirements? Different requirements but expressed in same way.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E.g. same requirements expressed in different ways. CEO: I want to change employee’s salary, address, phone number anytime. General Manager: I want to update my team’s profile.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Validity – all that system have included are what I 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– all that I want you have included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5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Google Shape;10;p65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65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66"/>
          <p:cNvCxnSpPr/>
          <p:nvPr/>
        </p:nvCxnSpPr>
        <p:spPr>
          <a:xfrm>
            <a:off x="0" y="44160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66"/>
          <p:cNvSpPr/>
          <p:nvPr/>
        </p:nvSpPr>
        <p:spPr>
          <a:xfrm>
            <a:off x="817475" y="238647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6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  <a:defRPr sz="2600" b="0"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" name="Google Shape;16;p66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8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" name="Google Shape;17;p66"/>
          <p:cNvCxnSpPr>
            <a:stCxn id="15" idx="3"/>
          </p:cNvCxnSpPr>
          <p:nvPr/>
        </p:nvCxnSpPr>
        <p:spPr>
          <a:xfrm rot="10800000" flipH="1">
            <a:off x="6377796" y="441648"/>
            <a:ext cx="2766300" cy="8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7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67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67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7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3" name="Google Shape;23;p6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0"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68"/>
          <p:cNvCxnSpPr/>
          <p:nvPr/>
        </p:nvCxnSpPr>
        <p:spPr>
          <a:xfrm>
            <a:off x="0" y="43585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68"/>
          <p:cNvSpPr/>
          <p:nvPr/>
        </p:nvSpPr>
        <p:spPr>
          <a:xfrm>
            <a:off x="817475" y="232895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68"/>
          <p:cNvCxnSpPr>
            <a:stCxn id="25" idx="3"/>
          </p:cNvCxnSpPr>
          <p:nvPr/>
        </p:nvCxnSpPr>
        <p:spPr>
          <a:xfrm rot="10800000" flipH="1">
            <a:off x="6372045" y="435954"/>
            <a:ext cx="2772000" cy="2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a.io/roadmapping/guide/product-strategy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top-hipaa-violations/" TargetMode="External"/><Relationship Id="rId2" Type="http://schemas.openxmlformats.org/officeDocument/2006/relationships/hyperlink" Target="https://www.altexsoft.com/blog/protected-health-inform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7313835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b="0">
                <a:latin typeface="Overlock"/>
                <a:ea typeface="Overlock"/>
                <a:cs typeface="Overlock"/>
                <a:sym typeface="Overlock"/>
              </a:rPr>
              <a:t>Chapter 5</a:t>
            </a:r>
            <a:br>
              <a:rPr lang="en-US" b="0">
                <a:latin typeface="Overlock"/>
                <a:ea typeface="Overlock"/>
                <a:cs typeface="Overlock"/>
                <a:sym typeface="Overlock"/>
              </a:rPr>
            </a:br>
            <a:r>
              <a:rPr lang="en-US" b="0">
                <a:latin typeface="Overlock"/>
                <a:ea typeface="Overlock"/>
                <a:cs typeface="Overlock"/>
                <a:sym typeface="Overlock"/>
              </a:rPr>
              <a:t>Requirements Engineering Process</a:t>
            </a:r>
            <a:endParaRPr b="0"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35" name="Google Shape;35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Operational feasibility </a:t>
            </a:r>
            <a:r>
              <a:rPr lang="en-US" dirty="0"/>
              <a:t>explores how a new project will impact daily processes in your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 </a:t>
            </a:r>
            <a:r>
              <a:rPr lang="en-US" dirty="0"/>
              <a:t>what procedures should be implemented, and what efforts should be taken to maintain it. </a:t>
            </a:r>
          </a:p>
        </p:txBody>
      </p:sp>
    </p:spTree>
    <p:extLst>
      <p:ext uri="{BB962C8B-B14F-4D97-AF65-F5344CB8AC3E}">
        <p14:creationId xmlns:p14="http://schemas.microsoft.com/office/powerpoint/2010/main" val="142764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Schedule Feasibility –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Schedule Feasibility Study mainly timelines/deadlines is analyzed for proposed project which includes how many times teams will take to complete final project which has a great impact on the organization as purpose of project may fail if it can’t be completed on time.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1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5013057" cy="115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dirty="0"/>
              <a:t>2. Requirements Analysis &amp; Elicitation</a:t>
            </a:r>
            <a:endParaRPr dirty="0"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294606" y="2404051"/>
            <a:ext cx="215966" cy="342398"/>
            <a:chOff x="6718575" y="2318625"/>
            <a:chExt cx="256950" cy="407375"/>
          </a:xfrm>
        </p:grpSpPr>
        <p:sp>
          <p:nvSpPr>
            <p:cNvPr id="182" name="Google Shape;182;p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◉"/>
            </a:pPr>
            <a:r>
              <a:rPr lang="en-US" dirty="0"/>
              <a:t>This is the process of deriving the </a:t>
            </a:r>
            <a:r>
              <a:rPr lang="en-US" dirty="0">
                <a:solidFill>
                  <a:srgbClr val="FF3300"/>
                </a:solidFill>
              </a:rPr>
              <a:t>system requirements.</a:t>
            </a:r>
            <a:endParaRPr dirty="0"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 dirty="0"/>
              <a:t>Software engineers works with </a:t>
            </a:r>
            <a:r>
              <a:rPr lang="en-US" dirty="0">
                <a:solidFill>
                  <a:schemeClr val="hlink"/>
                </a:solidFill>
              </a:rPr>
              <a:t>stakeholder</a:t>
            </a:r>
            <a:r>
              <a:rPr lang="en-US" dirty="0"/>
              <a:t>s to find out about the application domain, what services should provide, the required performance, hardware constraints, and etc.</a:t>
            </a:r>
            <a:endParaRPr dirty="0"/>
          </a:p>
          <a:p>
            <a:pPr marL="982663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Refer to any person or group who will be affected by the system, directly or indirectly.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252" name="Google Shape;252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5161384" y="956388"/>
            <a:ext cx="3276600" cy="121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Deriving the system requirements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5085184" y="2480388"/>
            <a:ext cx="3276600" cy="121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52498" y="19477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237584" y="3501151"/>
            <a:ext cx="3581400" cy="1015663"/>
          </a:xfrm>
          <a:prstGeom prst="rect">
            <a:avLst/>
          </a:pr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any person or group who will be affected by the system, directly or indirectly.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199" name="Google Shape;199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17" descr="http://cdn.xl.thumbs.canstockphoto.com/canstock25435407.jpg"/>
          <p:cNvPicPr preferRelativeResize="0"/>
          <p:nvPr/>
        </p:nvPicPr>
        <p:blipFill rotWithShape="1">
          <a:blip r:embed="rId3">
            <a:alphaModFix/>
          </a:blip>
          <a:srcRect b="7838"/>
          <a:stretch/>
        </p:blipFill>
        <p:spPr>
          <a:xfrm>
            <a:off x="618154" y="1427477"/>
            <a:ext cx="2918565" cy="209565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8" descr="http://cdn.xl.thumbs.canstockphoto.com/canstock25435407.jpg"/>
          <p:cNvPicPr preferRelativeResize="0"/>
          <p:nvPr/>
        </p:nvPicPr>
        <p:blipFill rotWithShape="1">
          <a:blip r:embed="rId3">
            <a:alphaModFix/>
          </a:blip>
          <a:srcRect b="7838"/>
          <a:stretch/>
        </p:blipFill>
        <p:spPr>
          <a:xfrm>
            <a:off x="618154" y="1427477"/>
            <a:ext cx="2918565" cy="209565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215" name="Google Shape;215;p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8"/>
          <p:cNvSpPr txBox="1"/>
          <p:nvPr/>
        </p:nvSpPr>
        <p:spPr>
          <a:xfrm>
            <a:off x="440094" y="412277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Difficult process</a:t>
            </a:r>
            <a:endParaRPr sz="2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4293637" y="945498"/>
            <a:ext cx="4419600" cy="10077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5726" y="64655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NOT CLEAR what they want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4293637" y="2157918"/>
            <a:ext cx="4419600" cy="10077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9578" y="-5690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use OWN TERMS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4293637" y="3370338"/>
            <a:ext cx="4419600" cy="114679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4442" y="-34656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stakeholders express requirements in different ways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9" descr="http://cdn.xl.thumbs.canstockphoto.com/canstock25435407.jpg"/>
          <p:cNvPicPr preferRelativeResize="0"/>
          <p:nvPr/>
        </p:nvPicPr>
        <p:blipFill rotWithShape="1">
          <a:blip r:embed="rId3">
            <a:alphaModFix/>
          </a:blip>
          <a:srcRect b="7838"/>
          <a:stretch/>
        </p:blipFill>
        <p:spPr>
          <a:xfrm>
            <a:off x="618154" y="1427477"/>
            <a:ext cx="2918565" cy="209565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233" name="Google Shape;233;p19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234" name="Google Shape;234;p1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9"/>
          <p:cNvSpPr txBox="1"/>
          <p:nvPr/>
        </p:nvSpPr>
        <p:spPr>
          <a:xfrm>
            <a:off x="440094" y="412277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Difficult process</a:t>
            </a:r>
            <a:endParaRPr sz="2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4293637" y="945498"/>
            <a:ext cx="4419600" cy="10077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5726" y="64655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Political factors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293637" y="2157918"/>
            <a:ext cx="4419600" cy="10077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9578" y="-5690"/>
                </a:lnTo>
              </a:path>
            </a:pathLst>
          </a:cu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due to economic &amp; business environment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It is a difficult process due to the following reasons:</a:t>
            </a:r>
            <a:endParaRPr sz="2000"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90"/>
              <a:buFont typeface="Noto Sans Symbols"/>
              <a:buNone/>
            </a:pPr>
            <a:endParaRPr sz="700"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Users/stakeholders are </a:t>
            </a:r>
            <a:r>
              <a:rPr lang="en-US" sz="1800">
                <a:solidFill>
                  <a:srgbClr val="FF3300"/>
                </a:solidFill>
              </a:rPr>
              <a:t>not clear</a:t>
            </a:r>
            <a:r>
              <a:rPr lang="en-US" sz="1800"/>
              <a:t> on what they want from the computer system</a:t>
            </a:r>
            <a:endParaRPr sz="1800"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Users/stakeholders normally </a:t>
            </a:r>
            <a:r>
              <a:rPr lang="en-US" sz="1800">
                <a:solidFill>
                  <a:srgbClr val="FF3300"/>
                </a:solidFill>
              </a:rPr>
              <a:t>express requirements</a:t>
            </a:r>
            <a:r>
              <a:rPr lang="en-US" sz="1800"/>
              <a:t> in their </a:t>
            </a:r>
            <a:r>
              <a:rPr lang="en-US" sz="1800">
                <a:solidFill>
                  <a:srgbClr val="FF3300"/>
                </a:solidFill>
              </a:rPr>
              <a:t>own terms</a:t>
            </a:r>
            <a:endParaRPr sz="1800">
              <a:solidFill>
                <a:srgbClr val="FF3300"/>
              </a:solidFill>
            </a:endParaRPr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Different Users/stakeholders have different requirements and they may </a:t>
            </a:r>
            <a:r>
              <a:rPr lang="en-US" sz="1800">
                <a:solidFill>
                  <a:srgbClr val="FF3300"/>
                </a:solidFill>
              </a:rPr>
              <a:t>express them in quite different ways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Analysis takes place in an organizational context and </a:t>
            </a:r>
            <a:r>
              <a:rPr lang="en-US" sz="1800">
                <a:solidFill>
                  <a:srgbClr val="FF3300"/>
                </a:solidFill>
              </a:rPr>
              <a:t>political factors</a:t>
            </a:r>
            <a:r>
              <a:rPr lang="en-US" sz="1800"/>
              <a:t> may influence the requirements of the systems</a:t>
            </a:r>
            <a:endParaRPr sz="1800"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 economic and business environment in which the analysis takes place is dynamic. It inevitably </a:t>
            </a:r>
            <a:r>
              <a:rPr lang="en-US" sz="1800">
                <a:solidFill>
                  <a:srgbClr val="FF3300"/>
                </a:solidFill>
              </a:rPr>
              <a:t>changes during the analysis process.</a:t>
            </a:r>
            <a:endParaRPr sz="1800">
              <a:solidFill>
                <a:srgbClr val="FF3300"/>
              </a:solidFill>
            </a:endParaRPr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267" name="Google Shape;267;p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281" name="Google Shape;281;p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2"/>
          <p:cNvSpPr/>
          <p:nvPr/>
        </p:nvSpPr>
        <p:spPr>
          <a:xfrm>
            <a:off x="3956461" y="900534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22"/>
          <p:cNvGrpSpPr/>
          <p:nvPr/>
        </p:nvGrpSpPr>
        <p:grpSpPr>
          <a:xfrm>
            <a:off x="2923592" y="1346354"/>
            <a:ext cx="2513045" cy="536447"/>
            <a:chOff x="2832989" y="554735"/>
            <a:chExt cx="855153" cy="427532"/>
          </a:xfrm>
        </p:grpSpPr>
        <p:sp>
          <p:nvSpPr>
            <p:cNvPr id="291" name="Google Shape;291;p2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2"/>
          <p:cNvSpPr/>
          <p:nvPr/>
        </p:nvSpPr>
        <p:spPr>
          <a:xfrm>
            <a:off x="3530752" y="1781202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0" y="23523"/>
                </a:moveTo>
                <a:lnTo>
                  <a:pt x="87164" y="32839"/>
                </a:lnTo>
                <a:lnTo>
                  <a:pt x="87164" y="32839"/>
                </a:lnTo>
                <a:cubicBezTo>
                  <a:pt x="75944" y="21617"/>
                  <a:pt x="58979" y="18450"/>
                  <a:pt x="44466" y="24867"/>
                </a:cubicBezTo>
                <a:cubicBezTo>
                  <a:pt x="29954" y="31284"/>
                  <a:pt x="20880" y="45966"/>
                  <a:pt x="21631" y="61817"/>
                </a:cubicBezTo>
                <a:cubicBezTo>
                  <a:pt x="22382" y="77668"/>
                  <a:pt x="32801" y="91427"/>
                  <a:pt x="47856" y="96444"/>
                </a:cubicBezTo>
                <a:lnTo>
                  <a:pt x="47295" y="88507"/>
                </a:lnTo>
                <a:lnTo>
                  <a:pt x="63170" y="104890"/>
                </a:lnTo>
                <a:lnTo>
                  <a:pt x="49408" y="118429"/>
                </a:lnTo>
                <a:lnTo>
                  <a:pt x="48839" y="110367"/>
                </a:lnTo>
                <a:lnTo>
                  <a:pt x="48839" y="110367"/>
                </a:lnTo>
                <a:cubicBezTo>
                  <a:pt x="27395" y="105615"/>
                  <a:pt x="11312" y="87807"/>
                  <a:pt x="8761" y="65991"/>
                </a:cubicBezTo>
                <a:cubicBezTo>
                  <a:pt x="6210" y="44176"/>
                  <a:pt x="17752" y="23137"/>
                  <a:pt x="37521" y="13566"/>
                </a:cubicBezTo>
                <a:cubicBezTo>
                  <a:pt x="57290" y="3996"/>
                  <a:pt x="80951" y="7991"/>
                  <a:pt x="96480" y="23523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3867352" y="2335190"/>
            <a:ext cx="3004455" cy="436475"/>
            <a:chOff x="2405556" y="1437030"/>
            <a:chExt cx="855153" cy="427532"/>
          </a:xfrm>
        </p:grpSpPr>
        <p:sp>
          <p:nvSpPr>
            <p:cNvPr id="295" name="Google Shape;295;p22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Classification &amp; Organization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22"/>
          <p:cNvSpPr/>
          <p:nvPr/>
        </p:nvSpPr>
        <p:spPr>
          <a:xfrm>
            <a:off x="3956461" y="2665122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3520" y="23523"/>
                </a:moveTo>
                <a:lnTo>
                  <a:pt x="23520" y="23523"/>
                </a:lnTo>
                <a:cubicBezTo>
                  <a:pt x="39049" y="7991"/>
                  <a:pt x="62710" y="3996"/>
                  <a:pt x="82479" y="13566"/>
                </a:cubicBezTo>
                <a:cubicBezTo>
                  <a:pt x="102248" y="23137"/>
                  <a:pt x="113790" y="44176"/>
                  <a:pt x="111239" y="65991"/>
                </a:cubicBezTo>
                <a:cubicBezTo>
                  <a:pt x="108688" y="87807"/>
                  <a:pt x="92605" y="105615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87199" y="91427"/>
                  <a:pt x="97618" y="77668"/>
                  <a:pt x="98369" y="61817"/>
                </a:cubicBezTo>
                <a:cubicBezTo>
                  <a:pt x="99120" y="45966"/>
                  <a:pt x="90046" y="31284"/>
                  <a:pt x="75534" y="24867"/>
                </a:cubicBezTo>
                <a:cubicBezTo>
                  <a:pt x="61021" y="18450"/>
                  <a:pt x="44056" y="21617"/>
                  <a:pt x="32836" y="32839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2"/>
          <p:cNvGrpSpPr/>
          <p:nvPr/>
        </p:nvGrpSpPr>
        <p:grpSpPr>
          <a:xfrm>
            <a:off x="4294785" y="3219858"/>
            <a:ext cx="855153" cy="427532"/>
            <a:chOff x="2832989" y="2319324"/>
            <a:chExt cx="855153" cy="427532"/>
          </a:xfrm>
        </p:grpSpPr>
        <p:sp>
          <p:nvSpPr>
            <p:cNvPr id="299" name="Google Shape;299;p22"/>
            <p:cNvSpPr/>
            <p:nvPr/>
          </p:nvSpPr>
          <p:spPr>
            <a:xfrm>
              <a:off x="2832989" y="2319324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2832989" y="2319324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2"/>
          <p:cNvSpPr/>
          <p:nvPr/>
        </p:nvSpPr>
        <p:spPr>
          <a:xfrm>
            <a:off x="3639982" y="3647391"/>
            <a:ext cx="1316505" cy="131714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2"/>
          <p:cNvGrpSpPr/>
          <p:nvPr/>
        </p:nvGrpSpPr>
        <p:grpSpPr>
          <a:xfrm>
            <a:off x="3867351" y="4102153"/>
            <a:ext cx="3004455" cy="427532"/>
            <a:chOff x="2405556" y="3201619"/>
            <a:chExt cx="855153" cy="427532"/>
          </a:xfrm>
        </p:grpSpPr>
        <p:sp>
          <p:nvSpPr>
            <p:cNvPr id="303" name="Google Shape;303;p22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Documentation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2"/>
          <p:cNvGrpSpPr/>
          <p:nvPr/>
        </p:nvGrpSpPr>
        <p:grpSpPr>
          <a:xfrm>
            <a:off x="2322016" y="3210915"/>
            <a:ext cx="2821419" cy="436475"/>
            <a:chOff x="2405556" y="1437030"/>
            <a:chExt cx="855153" cy="427532"/>
          </a:xfrm>
        </p:grpSpPr>
        <p:sp>
          <p:nvSpPr>
            <p:cNvPr id="306" name="Google Shape;306;p22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Prioritization &amp; Negotiation</a:t>
              </a:r>
              <a:endParaRPr/>
            </a:p>
          </p:txBody>
        </p:sp>
      </p:grpSp>
      <p:sp>
        <p:nvSpPr>
          <p:cNvPr id="308" name="Google Shape;308;p22"/>
          <p:cNvSpPr/>
          <p:nvPr/>
        </p:nvSpPr>
        <p:spPr>
          <a:xfrm>
            <a:off x="3006437" y="4720291"/>
            <a:ext cx="8931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5BA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635BA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0" i="0" u="none" strike="noStrike" cap="none">
              <a:solidFill>
                <a:srgbClr val="0635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 descr="Image result for stakehol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8275" y="2445303"/>
            <a:ext cx="3895725" cy="271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316" name="Google Shape;316;p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3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3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326" name="Google Shape;326;p23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3"/>
          <p:cNvSpPr/>
          <p:nvPr/>
        </p:nvSpPr>
        <p:spPr>
          <a:xfrm>
            <a:off x="873251" y="1402850"/>
            <a:ext cx="3963955" cy="10424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 with stakeholders to discover requirements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873250" y="2568251"/>
            <a:ext cx="3963955" cy="17557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of info: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Stakeholders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Documentation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system specification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chemeClr val="dk1"/>
                </a:solidFill>
              </a:rPr>
              <a:t>Explain what is requirement engineering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chemeClr val="dk1"/>
                </a:solidFill>
              </a:rPr>
              <a:t>Describe the 5 activities in requirements engineering process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chemeClr val="dk1"/>
                </a:solidFill>
              </a:rPr>
              <a:t>Discuss the problems in requirement analysis phase of software engineering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chemeClr val="dk1"/>
                </a:solidFill>
              </a:rPr>
              <a:t>Explain and evaluate </a:t>
            </a:r>
            <a:r>
              <a:rPr lang="en-US">
                <a:solidFill>
                  <a:srgbClr val="FF0000"/>
                </a:solidFill>
              </a:rPr>
              <a:t>Viewpoint-oriented analysis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49" name="Google Shape;49;p2"/>
          <p:cNvGrpSpPr/>
          <p:nvPr/>
        </p:nvGrpSpPr>
        <p:grpSpPr>
          <a:xfrm>
            <a:off x="909831" y="343036"/>
            <a:ext cx="214624" cy="214624"/>
            <a:chOff x="2594050" y="1631825"/>
            <a:chExt cx="439625" cy="439625"/>
          </a:xfrm>
        </p:grpSpPr>
        <p:sp>
          <p:nvSpPr>
            <p:cNvPr id="50" name="Google Shape;50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Requirements Discovery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/>
              <a:t>This is the process of </a:t>
            </a:r>
            <a:r>
              <a:rPr lang="en-US">
                <a:solidFill>
                  <a:srgbClr val="FF0000"/>
                </a:solidFill>
              </a:rPr>
              <a:t>interacting</a:t>
            </a:r>
            <a:r>
              <a:rPr lang="en-US"/>
              <a:t> with stakeholders in the system to </a:t>
            </a:r>
            <a:r>
              <a:rPr lang="en-US">
                <a:solidFill>
                  <a:srgbClr val="FF0000"/>
                </a:solidFill>
              </a:rPr>
              <a:t>discover </a:t>
            </a:r>
            <a:r>
              <a:rPr lang="en-US"/>
              <a:t>their </a:t>
            </a:r>
            <a:r>
              <a:rPr lang="en-US">
                <a:solidFill>
                  <a:srgbClr val="FF0000"/>
                </a:solidFill>
              </a:rPr>
              <a:t>requirements</a:t>
            </a:r>
            <a:r>
              <a:rPr lang="en-US"/>
              <a:t>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/>
              <a:t>Sources of information include:</a:t>
            </a:r>
            <a:endParaRPr/>
          </a:p>
          <a:p>
            <a:pPr marL="982663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Documentation</a:t>
            </a:r>
            <a:endParaRPr/>
          </a:p>
          <a:p>
            <a:pPr marL="982663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Stakeholders</a:t>
            </a:r>
            <a:endParaRPr/>
          </a:p>
          <a:p>
            <a:pPr marL="982663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Specification of similar systems </a:t>
            </a:r>
            <a:endParaRPr/>
          </a:p>
          <a:p>
            <a:pPr marL="982663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Etc.</a:t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337" name="Google Shape;337;p2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24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347" name="Google Shape;347;p24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355" name="Google Shape;355;p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25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5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365" name="Google Shape;365;p25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5"/>
          <p:cNvSpPr/>
          <p:nvPr/>
        </p:nvSpPr>
        <p:spPr>
          <a:xfrm>
            <a:off x="1516224" y="1122673"/>
            <a:ext cx="49530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Viewpoint-oriented Analysis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2506824" y="2702236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Interactor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9" name="Google Shape;369;p25"/>
          <p:cNvCxnSpPr>
            <a:stCxn id="367" idx="1"/>
            <a:endCxn id="368" idx="1"/>
          </p:cNvCxnSpPr>
          <p:nvPr/>
        </p:nvCxnSpPr>
        <p:spPr>
          <a:xfrm>
            <a:off x="1516224" y="1541773"/>
            <a:ext cx="990600" cy="13914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0" name="Google Shape;370;p25"/>
          <p:cNvSpPr txBox="1"/>
          <p:nvPr/>
        </p:nvSpPr>
        <p:spPr>
          <a:xfrm>
            <a:off x="1592424" y="3180073"/>
            <a:ext cx="4800600" cy="830997"/>
          </a:xfrm>
          <a:prstGeom prst="rect">
            <a:avLst/>
          </a:pr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directly with system </a:t>
            </a:r>
            <a:endParaRPr/>
          </a:p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features &amp; interfaces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376" name="Google Shape;376;p26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377" name="Google Shape;377;p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387" name="Google Shape;387;p26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26"/>
          <p:cNvSpPr/>
          <p:nvPr/>
        </p:nvSpPr>
        <p:spPr>
          <a:xfrm>
            <a:off x="1516224" y="1122673"/>
            <a:ext cx="49530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Viewpoint-oriented Analysis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2506824" y="2702236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Interactor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1" name="Google Shape;391;p26"/>
          <p:cNvCxnSpPr>
            <a:stCxn id="389" idx="1"/>
            <a:endCxn id="390" idx="1"/>
          </p:cNvCxnSpPr>
          <p:nvPr/>
        </p:nvCxnSpPr>
        <p:spPr>
          <a:xfrm>
            <a:off x="1516224" y="1541773"/>
            <a:ext cx="990600" cy="13914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2" name="Google Shape;392;p26"/>
          <p:cNvSpPr txBox="1"/>
          <p:nvPr/>
        </p:nvSpPr>
        <p:spPr>
          <a:xfrm>
            <a:off x="2506823" y="3290175"/>
            <a:ext cx="3505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Indirect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3" name="Google Shape;393;p26"/>
          <p:cNvCxnSpPr>
            <a:stCxn id="389" idx="1"/>
            <a:endCxn id="392" idx="1"/>
          </p:cNvCxnSpPr>
          <p:nvPr/>
        </p:nvCxnSpPr>
        <p:spPr>
          <a:xfrm>
            <a:off x="1516224" y="1541773"/>
            <a:ext cx="990600" cy="19872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4" name="Google Shape;394;p26"/>
          <p:cNvSpPr txBox="1"/>
          <p:nvPr/>
        </p:nvSpPr>
        <p:spPr>
          <a:xfrm>
            <a:off x="2506822" y="3732292"/>
            <a:ext cx="4303744" cy="1323439"/>
          </a:xfrm>
          <a:prstGeom prst="rect">
            <a:avLst/>
          </a:pr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the system </a:t>
            </a:r>
            <a:endParaRPr/>
          </a:p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Influence the requirements</a:t>
            </a:r>
            <a:endParaRPr/>
          </a:p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requirements &amp; constraints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400" name="Google Shape;400;p27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401" name="Google Shape;401;p2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7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7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411" name="Google Shape;411;p27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7"/>
          <p:cNvSpPr/>
          <p:nvPr/>
        </p:nvSpPr>
        <p:spPr>
          <a:xfrm>
            <a:off x="1516224" y="1122673"/>
            <a:ext cx="49530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Viewpoint-oriented Analysis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2506824" y="2702236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Interactor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5" name="Google Shape;415;p27"/>
          <p:cNvCxnSpPr>
            <a:stCxn id="413" idx="1"/>
            <a:endCxn id="414" idx="1"/>
          </p:cNvCxnSpPr>
          <p:nvPr/>
        </p:nvCxnSpPr>
        <p:spPr>
          <a:xfrm>
            <a:off x="1516224" y="1541773"/>
            <a:ext cx="990600" cy="13914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6" name="Google Shape;416;p27"/>
          <p:cNvSpPr txBox="1"/>
          <p:nvPr/>
        </p:nvSpPr>
        <p:spPr>
          <a:xfrm>
            <a:off x="2506823" y="3290175"/>
            <a:ext cx="3505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Indirect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7" name="Google Shape;417;p27"/>
          <p:cNvCxnSpPr>
            <a:stCxn id="413" idx="1"/>
            <a:endCxn id="416" idx="1"/>
          </p:cNvCxnSpPr>
          <p:nvPr/>
        </p:nvCxnSpPr>
        <p:spPr>
          <a:xfrm>
            <a:off x="1516224" y="1541773"/>
            <a:ext cx="990600" cy="19872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8" name="Google Shape;418;p27"/>
          <p:cNvSpPr txBox="1"/>
          <p:nvPr/>
        </p:nvSpPr>
        <p:spPr>
          <a:xfrm>
            <a:off x="2506822" y="3807136"/>
            <a:ext cx="3505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Viewpoints 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9" name="Google Shape;419;p27"/>
          <p:cNvCxnSpPr>
            <a:stCxn id="413" idx="1"/>
            <a:endCxn id="418" idx="1"/>
          </p:cNvCxnSpPr>
          <p:nvPr/>
        </p:nvCxnSpPr>
        <p:spPr>
          <a:xfrm>
            <a:off x="1516224" y="1541773"/>
            <a:ext cx="990600" cy="2504400"/>
          </a:xfrm>
          <a:prstGeom prst="bentConnector3">
            <a:avLst>
              <a:gd name="adj1" fmla="val -2307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0" name="Google Shape;420;p27"/>
          <p:cNvSpPr txBox="1"/>
          <p:nvPr/>
        </p:nvSpPr>
        <p:spPr>
          <a:xfrm>
            <a:off x="2572135" y="4360953"/>
            <a:ext cx="3374574" cy="477838"/>
          </a:xfrm>
          <a:prstGeom prst="rect">
            <a:avLst/>
          </a:pr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constraints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2505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>
              <a:solidFill>
                <a:srgbClr val="FF3300"/>
              </a:solidFill>
            </a:endParaRPr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rgbClr val="FF3300"/>
                </a:solidFill>
              </a:rPr>
              <a:t>Viewpoint-oriented analysis</a:t>
            </a:r>
            <a:r>
              <a:rPr lang="en-US"/>
              <a:t> is an approach that helps to ensure get </a:t>
            </a:r>
            <a:r>
              <a:rPr lang="en-US">
                <a:solidFill>
                  <a:schemeClr val="hlink"/>
                </a:solidFill>
              </a:rPr>
              <a:t>broad stakeholder coverage</a:t>
            </a:r>
            <a:r>
              <a:rPr lang="en-US"/>
              <a:t> when discovering requirements.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/>
              <a:t>Viewpoints can be used to </a:t>
            </a:r>
            <a:r>
              <a:rPr lang="en-US">
                <a:solidFill>
                  <a:schemeClr val="hlink"/>
                </a:solidFill>
              </a:rPr>
              <a:t>classifying </a:t>
            </a:r>
            <a:r>
              <a:rPr lang="en-US"/>
              <a:t>stakeholders and other sources of requirements.</a:t>
            </a:r>
            <a:endParaRPr/>
          </a:p>
        </p:txBody>
      </p:sp>
      <p:grpSp>
        <p:nvGrpSpPr>
          <p:cNvPr id="427" name="Google Shape;427;p28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428" name="Google Shape;428;p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28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438" name="Google Shape;438;p28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Viewpoint-oriented Analysis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Three generic types of viewpoints:</a:t>
            </a:r>
            <a:endParaRPr/>
          </a:p>
          <a:p>
            <a:pPr marL="180975" lvl="1" indent="-1809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Interactor viewpoints</a:t>
            </a:r>
            <a:r>
              <a:rPr lang="en-US" b="1"/>
              <a:t> </a:t>
            </a:r>
            <a:r>
              <a:rPr lang="en-US"/>
              <a:t>– people or other systems that interact directly with the system (</a:t>
            </a:r>
            <a:r>
              <a:rPr lang="en-US">
                <a:solidFill>
                  <a:schemeClr val="hlink"/>
                </a:solidFill>
              </a:rPr>
              <a:t>provide detailed system requirements like system features &amp; interfaces</a:t>
            </a:r>
            <a:r>
              <a:rPr lang="en-US"/>
              <a:t>)</a:t>
            </a:r>
            <a:endParaRPr/>
          </a:p>
          <a:p>
            <a:pPr marL="180975" lvl="1" indent="-142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600"/>
              <a:buFont typeface="Arial"/>
              <a:buNone/>
            </a:pPr>
            <a:endParaRPr sz="600"/>
          </a:p>
          <a:p>
            <a:pPr marL="180975" lvl="1" indent="-1809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Indirect viewpoints</a:t>
            </a:r>
            <a:r>
              <a:rPr lang="en-US" b="1"/>
              <a:t> </a:t>
            </a:r>
            <a:r>
              <a:rPr lang="en-US"/>
              <a:t>– stakeholders who do not use the system themselves but who influence the requirements in some way (</a:t>
            </a:r>
            <a:r>
              <a:rPr lang="en-US">
                <a:solidFill>
                  <a:schemeClr val="hlink"/>
                </a:solidFill>
              </a:rPr>
              <a:t>provide high-level organizational requirements &amp; constraints</a:t>
            </a:r>
            <a:r>
              <a:rPr lang="en-US"/>
              <a:t>) </a:t>
            </a:r>
            <a:endParaRPr/>
          </a:p>
          <a:p>
            <a:pPr marL="180975" lvl="1" indent="-142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600"/>
              <a:buFont typeface="Arial"/>
              <a:buNone/>
            </a:pPr>
            <a:endParaRPr sz="600"/>
          </a:p>
          <a:p>
            <a:pPr marL="180975" lvl="1" indent="-1809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Domain viewpoints</a:t>
            </a:r>
            <a:r>
              <a:rPr lang="en-US" b="1"/>
              <a:t> </a:t>
            </a:r>
            <a:r>
              <a:rPr lang="en-US"/>
              <a:t>– domain characteristics and constraints that influence the system requirements (</a:t>
            </a:r>
            <a:r>
              <a:rPr lang="en-US">
                <a:solidFill>
                  <a:schemeClr val="hlink"/>
                </a:solidFill>
              </a:rPr>
              <a:t>provide domain constraints</a:t>
            </a:r>
            <a:r>
              <a:rPr lang="en-US"/>
              <a:t>)</a:t>
            </a:r>
            <a:endParaRPr/>
          </a:p>
        </p:txBody>
      </p:sp>
      <p:grpSp>
        <p:nvGrpSpPr>
          <p:cNvPr id="446" name="Google Shape;446;p29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447" name="Google Shape;447;p2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9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9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457" name="Google Shape;457;p29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465" name="Google Shape;465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3" name="Google Shape;473;p30" descr="http://crenshawcomm.com/wp-content/uploads/2014/06/questionsforPRfirm.jpg"/>
          <p:cNvPicPr preferRelativeResize="0"/>
          <p:nvPr/>
        </p:nvPicPr>
        <p:blipFill rotWithShape="1">
          <a:blip r:embed="rId3">
            <a:alphaModFix/>
          </a:blip>
          <a:srcRect l="17043"/>
          <a:stretch/>
        </p:blipFill>
        <p:spPr>
          <a:xfrm>
            <a:off x="454150" y="1412033"/>
            <a:ext cx="18542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0"/>
          <p:cNvSpPr txBox="1"/>
          <p:nvPr/>
        </p:nvSpPr>
        <p:spPr>
          <a:xfrm>
            <a:off x="1520950" y="1869233"/>
            <a:ext cx="205740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system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3810001" y="618931"/>
            <a:ext cx="4114800" cy="597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Viewpoint-oriented Analysis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4402495" y="1542663"/>
            <a:ext cx="350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Interactor Viewpoints </a:t>
            </a: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4402495" y="2560251"/>
            <a:ext cx="350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Indirect Viewpoints </a:t>
            </a: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4402495" y="3579426"/>
            <a:ext cx="350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Viewpoints </a:t>
            </a: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79" name="Google Shape;479;p30"/>
          <p:cNvCxnSpPr>
            <a:stCxn id="475" idx="1"/>
            <a:endCxn id="476" idx="1"/>
          </p:cNvCxnSpPr>
          <p:nvPr/>
        </p:nvCxnSpPr>
        <p:spPr>
          <a:xfrm>
            <a:off x="3810001" y="917767"/>
            <a:ext cx="592500" cy="825000"/>
          </a:xfrm>
          <a:prstGeom prst="bentConnector3">
            <a:avLst>
              <a:gd name="adj1" fmla="val -38583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0" name="Google Shape;480;p30"/>
          <p:cNvCxnSpPr>
            <a:stCxn id="475" idx="1"/>
            <a:endCxn id="477" idx="1"/>
          </p:cNvCxnSpPr>
          <p:nvPr/>
        </p:nvCxnSpPr>
        <p:spPr>
          <a:xfrm>
            <a:off x="3810001" y="917767"/>
            <a:ext cx="592500" cy="1842600"/>
          </a:xfrm>
          <a:prstGeom prst="bentConnector3">
            <a:avLst>
              <a:gd name="adj1" fmla="val -38583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1" name="Google Shape;481;p30"/>
          <p:cNvCxnSpPr>
            <a:stCxn id="475" idx="1"/>
            <a:endCxn id="478" idx="1"/>
          </p:cNvCxnSpPr>
          <p:nvPr/>
        </p:nvCxnSpPr>
        <p:spPr>
          <a:xfrm>
            <a:off x="3810001" y="917767"/>
            <a:ext cx="592500" cy="2861700"/>
          </a:xfrm>
          <a:prstGeom prst="bentConnector3">
            <a:avLst>
              <a:gd name="adj1" fmla="val -38583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82" name="Google Shape;482;p30"/>
          <p:cNvSpPr/>
          <p:nvPr/>
        </p:nvSpPr>
        <p:spPr>
          <a:xfrm>
            <a:off x="4554895" y="1923663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bank’s customers, bank’s staff, bank’s database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4554895" y="2968238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bank’s manager, bank’s security staff, bank’s marketing staff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4554895" y="3958838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 for interbank communications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grpSp>
        <p:nvGrpSpPr>
          <p:cNvPr id="490" name="Google Shape;490;p31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491" name="Google Shape;491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31"/>
          <p:cNvSpPr/>
          <p:nvPr/>
        </p:nvSpPr>
        <p:spPr>
          <a:xfrm>
            <a:off x="3699588" y="725595"/>
            <a:ext cx="3839547" cy="6527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Viewpoint-oriented Analysis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3851987" y="1378385"/>
            <a:ext cx="3810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 viewpoints)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1"/>
          <p:cNvSpPr/>
          <p:nvPr/>
        </p:nvSpPr>
        <p:spPr>
          <a:xfrm rot="5400000">
            <a:off x="683573" y="1422600"/>
            <a:ext cx="1231430" cy="220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76345" y="-60506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/>
          <p:nvPr/>
        </p:nvSpPr>
        <p:spPr>
          <a:xfrm>
            <a:off x="194365" y="1911785"/>
            <a:ext cx="2209800" cy="123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Providers &amp; receivers of system services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1"/>
          <p:cNvSpPr/>
          <p:nvPr/>
        </p:nvSpPr>
        <p:spPr>
          <a:xfrm rot="5400000">
            <a:off x="1207819" y="2803354"/>
            <a:ext cx="1097337" cy="251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215524" y="-36331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/>
          <p:nvPr/>
        </p:nvSpPr>
        <p:spPr>
          <a:xfrm>
            <a:off x="499169" y="3511982"/>
            <a:ext cx="2514600" cy="10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systems interface directly with the system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1"/>
          <p:cNvSpPr/>
          <p:nvPr/>
        </p:nvSpPr>
        <p:spPr>
          <a:xfrm rot="5400000">
            <a:off x="3803735" y="2018780"/>
            <a:ext cx="964253" cy="18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106973" y="22406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1"/>
          <p:cNvSpPr txBox="1"/>
          <p:nvPr/>
        </p:nvSpPr>
        <p:spPr>
          <a:xfrm>
            <a:off x="3371452" y="2451049"/>
            <a:ext cx="1828800" cy="9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Regulations &amp; standards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1"/>
          <p:cNvSpPr/>
          <p:nvPr/>
        </p:nvSpPr>
        <p:spPr>
          <a:xfrm rot="5400000">
            <a:off x="5219982" y="2991521"/>
            <a:ext cx="1074011" cy="18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187535" y="24264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4842581" y="3368895"/>
            <a:ext cx="1828800" cy="107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 viewpoint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 rot="5400000">
            <a:off x="7201182" y="2143991"/>
            <a:ext cx="1074011" cy="18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99024" y="79936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 txBox="1"/>
          <p:nvPr/>
        </p:nvSpPr>
        <p:spPr>
          <a:xfrm>
            <a:off x="6823780" y="2521370"/>
            <a:ext cx="1828800" cy="107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viewpoint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Viewpoint-oriented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More specifics types of viewpoints include: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3300"/>
                </a:solidFill>
              </a:rPr>
              <a:t>Providers </a:t>
            </a:r>
            <a:r>
              <a:rPr lang="en-US"/>
              <a:t>and </a:t>
            </a:r>
            <a:r>
              <a:rPr lang="en-US">
                <a:solidFill>
                  <a:srgbClr val="FF3300"/>
                </a:solidFill>
              </a:rPr>
              <a:t>receivers </a:t>
            </a:r>
            <a:r>
              <a:rPr lang="en-US"/>
              <a:t>of system services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3300"/>
                </a:solidFill>
              </a:rPr>
              <a:t>Other systems </a:t>
            </a:r>
            <a:r>
              <a:rPr lang="en-US"/>
              <a:t>interface directly with the system 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3300"/>
                </a:solidFill>
              </a:rPr>
              <a:t>Regulations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standards</a:t>
            </a:r>
            <a:r>
              <a:rPr lang="en-US"/>
              <a:t> that apply to the system 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3300"/>
                </a:solidFill>
              </a:rPr>
              <a:t>Engineering</a:t>
            </a:r>
            <a:r>
              <a:rPr lang="en-US"/>
              <a:t> viewpoints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3300"/>
                </a:solidFill>
              </a:rPr>
              <a:t>Marketing</a:t>
            </a:r>
            <a:r>
              <a:rPr lang="en-US"/>
              <a:t> and other viewpoints  </a:t>
            </a: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518" name="Google Shape;518;p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32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2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528" name="Google Shape;528;p3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35" name="Google Shape;535;p33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903444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List the possible viewpoints for a college’s library system.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Answer: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Font typeface="Noto Sans Symbols"/>
              <a:buChar char="✔"/>
            </a:pPr>
            <a:r>
              <a:rPr lang="en-US" sz="2200" b="1" i="1">
                <a:latin typeface="Arial"/>
                <a:ea typeface="Arial"/>
                <a:cs typeface="Arial"/>
                <a:sym typeface="Arial"/>
              </a:rPr>
              <a:t>Interactor VPs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Students, Lecturer, Tutor, System Engineer, Librarian 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Font typeface="Noto Sans Symbols"/>
              <a:buChar char="✔"/>
            </a:pPr>
            <a:r>
              <a:rPr lang="en-US" sz="2200" b="1" i="1">
                <a:latin typeface="Arial"/>
                <a:ea typeface="Arial"/>
                <a:cs typeface="Arial"/>
                <a:sym typeface="Arial"/>
              </a:rPr>
              <a:t>Indirect VPs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Library manager, Finance Department, Suppliers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Font typeface="Noto Sans Symbols"/>
              <a:buChar char="✔"/>
            </a:pPr>
            <a:r>
              <a:rPr lang="en-US" sz="2200" b="1" i="1">
                <a:latin typeface="Arial"/>
                <a:ea typeface="Arial"/>
                <a:cs typeface="Arial"/>
                <a:sym typeface="Arial"/>
              </a:rPr>
              <a:t>Domain VPs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UI Standards, Classification Standards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33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537" name="Google Shape;537;p3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rgbClr val="0635BA"/>
                </a:solidFill>
              </a:rPr>
              <a:t>What is Requirement engineering?</a:t>
            </a:r>
            <a:r>
              <a:rPr lang="en-US" dirty="0">
                <a:solidFill>
                  <a:srgbClr val="0635BA"/>
                </a:solidFill>
              </a:rPr>
              <a:t> </a:t>
            </a:r>
            <a:endParaRPr dirty="0"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dk1"/>
                </a:solidFill>
              </a:rPr>
              <a:t>Requirement </a:t>
            </a:r>
            <a:r>
              <a:rPr lang="en-US" dirty="0">
                <a:solidFill>
                  <a:schemeClr val="dk1"/>
                </a:solidFill>
              </a:rPr>
              <a:t>engineering is a process that involves all of the activities required to create and maintain a system requirements document. </a:t>
            </a:r>
            <a:endParaRPr lang="en-US" dirty="0" smtClean="0">
              <a:solidFill>
                <a:schemeClr val="dk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dirty="0"/>
              <a:t>Requirements engineering is the process of identifying, eliciting, analyzing, specifying, validating, and managing the needs and expectations of stakeholders for a software system. </a:t>
            </a:r>
            <a:endParaRPr dirty="0"/>
          </a:p>
        </p:txBody>
      </p:sp>
      <p:grpSp>
        <p:nvGrpSpPr>
          <p:cNvPr id="60" name="Google Shape;60;p3"/>
          <p:cNvGrpSpPr/>
          <p:nvPr/>
        </p:nvGrpSpPr>
        <p:grpSpPr>
          <a:xfrm>
            <a:off x="909831" y="343036"/>
            <a:ext cx="214624" cy="214624"/>
            <a:chOff x="2594050" y="1631825"/>
            <a:chExt cx="439625" cy="439625"/>
          </a:xfrm>
        </p:grpSpPr>
        <p:sp>
          <p:nvSpPr>
            <p:cNvPr id="61" name="Google Shape;61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2225550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grpSp>
        <p:nvGrpSpPr>
          <p:cNvPr id="550" name="Google Shape;550;p34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551" name="Google Shape;551;p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34"/>
          <p:cNvGrpSpPr/>
          <p:nvPr/>
        </p:nvGrpSpPr>
        <p:grpSpPr>
          <a:xfrm>
            <a:off x="2460587" y="895704"/>
            <a:ext cx="5464212" cy="4061216"/>
            <a:chOff x="734007" y="1391"/>
            <a:chExt cx="5464212" cy="4061216"/>
          </a:xfrm>
        </p:grpSpPr>
        <p:sp>
          <p:nvSpPr>
            <p:cNvPr id="560" name="Google Shape;560;p34"/>
            <p:cNvSpPr/>
            <p:nvPr/>
          </p:nvSpPr>
          <p:spPr>
            <a:xfrm>
              <a:off x="4725031" y="1214742"/>
              <a:ext cx="150415" cy="1173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1" name="Google Shape;561;p34"/>
            <p:cNvSpPr/>
            <p:nvPr/>
          </p:nvSpPr>
          <p:spPr>
            <a:xfrm>
              <a:off x="4725031" y="1214742"/>
              <a:ext cx="150415" cy="4612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2" name="Google Shape;562;p34"/>
            <p:cNvSpPr/>
            <p:nvPr/>
          </p:nvSpPr>
          <p:spPr>
            <a:xfrm>
              <a:off x="3180765" y="502776"/>
              <a:ext cx="1945373" cy="210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2A669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3" name="Google Shape;563;p34"/>
            <p:cNvSpPr/>
            <p:nvPr/>
          </p:nvSpPr>
          <p:spPr>
            <a:xfrm>
              <a:off x="3511679" y="1926709"/>
              <a:ext cx="150415" cy="1173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4" name="Google Shape;564;p34"/>
            <p:cNvSpPr/>
            <p:nvPr/>
          </p:nvSpPr>
          <p:spPr>
            <a:xfrm>
              <a:off x="3511679" y="1926709"/>
              <a:ext cx="150415" cy="4612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5" name="Google Shape;565;p34"/>
            <p:cNvSpPr/>
            <p:nvPr/>
          </p:nvSpPr>
          <p:spPr>
            <a:xfrm>
              <a:off x="3306112" y="1214742"/>
              <a:ext cx="606675" cy="210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6" name="Google Shape;566;p34"/>
            <p:cNvSpPr/>
            <p:nvPr/>
          </p:nvSpPr>
          <p:spPr>
            <a:xfrm>
              <a:off x="2298328" y="1926709"/>
              <a:ext cx="150415" cy="18852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7" name="Google Shape;567;p34"/>
            <p:cNvSpPr/>
            <p:nvPr/>
          </p:nvSpPr>
          <p:spPr>
            <a:xfrm>
              <a:off x="2298328" y="1926709"/>
              <a:ext cx="150415" cy="1173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8" name="Google Shape;568;p34"/>
            <p:cNvSpPr/>
            <p:nvPr/>
          </p:nvSpPr>
          <p:spPr>
            <a:xfrm>
              <a:off x="2298328" y="1926709"/>
              <a:ext cx="150415" cy="4612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9" name="Google Shape;569;p34"/>
            <p:cNvSpPr/>
            <p:nvPr/>
          </p:nvSpPr>
          <p:spPr>
            <a:xfrm>
              <a:off x="2699436" y="1214742"/>
              <a:ext cx="606675" cy="210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0" name="Google Shape;570;p34"/>
            <p:cNvSpPr/>
            <p:nvPr/>
          </p:nvSpPr>
          <p:spPr>
            <a:xfrm>
              <a:off x="3180765" y="502776"/>
              <a:ext cx="125346" cy="210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2A669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1" name="Google Shape;571;p34"/>
            <p:cNvSpPr/>
            <p:nvPr/>
          </p:nvSpPr>
          <p:spPr>
            <a:xfrm>
              <a:off x="834284" y="1214742"/>
              <a:ext cx="150415" cy="18852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2" name="Google Shape;572;p34"/>
            <p:cNvSpPr/>
            <p:nvPr/>
          </p:nvSpPr>
          <p:spPr>
            <a:xfrm>
              <a:off x="834284" y="1214742"/>
              <a:ext cx="150415" cy="1173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" name="Google Shape;573;p34"/>
            <p:cNvSpPr/>
            <p:nvPr/>
          </p:nvSpPr>
          <p:spPr>
            <a:xfrm>
              <a:off x="834284" y="1214742"/>
              <a:ext cx="150415" cy="4612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173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4" name="Google Shape;574;p34"/>
            <p:cNvSpPr/>
            <p:nvPr/>
          </p:nvSpPr>
          <p:spPr>
            <a:xfrm>
              <a:off x="1235392" y="502776"/>
              <a:ext cx="1945373" cy="210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2A669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5" name="Google Shape;575;p34"/>
            <p:cNvSpPr/>
            <p:nvPr/>
          </p:nvSpPr>
          <p:spPr>
            <a:xfrm>
              <a:off x="2679380" y="1391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 txBox="1"/>
            <p:nvPr/>
          </p:nvSpPr>
          <p:spPr>
            <a:xfrm>
              <a:off x="2679380" y="1391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VPs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734007" y="7133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 txBox="1"/>
            <p:nvPr/>
          </p:nvSpPr>
          <p:spPr>
            <a:xfrm>
              <a:off x="734007" y="7133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Indirect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84699" y="1425324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 txBox="1"/>
            <p:nvPr/>
          </p:nvSpPr>
          <p:spPr>
            <a:xfrm>
              <a:off x="984699" y="1425324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Library Manager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84699" y="2137290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 txBox="1"/>
            <p:nvPr/>
          </p:nvSpPr>
          <p:spPr>
            <a:xfrm>
              <a:off x="984699" y="2137290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984699" y="28492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 txBox="1"/>
            <p:nvPr/>
          </p:nvSpPr>
          <p:spPr>
            <a:xfrm>
              <a:off x="984699" y="28492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Supplier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804727" y="7133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 txBox="1"/>
            <p:nvPr/>
          </p:nvSpPr>
          <p:spPr>
            <a:xfrm>
              <a:off x="2804727" y="7133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Interactor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2198051" y="1425324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 txBox="1"/>
            <p:nvPr/>
          </p:nvSpPr>
          <p:spPr>
            <a:xfrm>
              <a:off x="2198051" y="1425324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2448743" y="2137290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 txBox="1"/>
            <p:nvPr/>
          </p:nvSpPr>
          <p:spPr>
            <a:xfrm>
              <a:off x="2448743" y="2137290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2448743" y="28492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 txBox="1"/>
            <p:nvPr/>
          </p:nvSpPr>
          <p:spPr>
            <a:xfrm>
              <a:off x="2448743" y="28492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Lecturer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2448743" y="3561223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 txBox="1"/>
            <p:nvPr/>
          </p:nvSpPr>
          <p:spPr>
            <a:xfrm>
              <a:off x="2448743" y="3561223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Tutor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411402" y="1425324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 txBox="1"/>
            <p:nvPr/>
          </p:nvSpPr>
          <p:spPr>
            <a:xfrm>
              <a:off x="3411402" y="1425324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Library Staff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662095" y="2137290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 txBox="1"/>
            <p:nvPr/>
          </p:nvSpPr>
          <p:spPr>
            <a:xfrm>
              <a:off x="3662095" y="2137290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Engineer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662095" y="28492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 txBox="1"/>
            <p:nvPr/>
          </p:nvSpPr>
          <p:spPr>
            <a:xfrm>
              <a:off x="3662095" y="28492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Cataloging Staff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624754" y="713357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 txBox="1"/>
            <p:nvPr/>
          </p:nvSpPr>
          <p:spPr>
            <a:xfrm>
              <a:off x="4624754" y="713357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Domain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875446" y="1425324"/>
              <a:ext cx="1002769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 txBox="1"/>
            <p:nvPr/>
          </p:nvSpPr>
          <p:spPr>
            <a:xfrm>
              <a:off x="4875446" y="1425324"/>
              <a:ext cx="1002769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UI Standards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875446" y="2137290"/>
              <a:ext cx="1322773" cy="501384"/>
            </a:xfrm>
            <a:prstGeom prst="rect">
              <a:avLst/>
            </a:prstGeom>
            <a:gradFill>
              <a:gsLst>
                <a:gs pos="0">
                  <a:srgbClr val="9AC7FF"/>
                </a:gs>
                <a:gs pos="35000">
                  <a:srgbClr val="BAD8FE"/>
                </a:gs>
                <a:gs pos="100000">
                  <a:srgbClr val="E1EF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 txBox="1"/>
            <p:nvPr/>
          </p:nvSpPr>
          <p:spPr>
            <a:xfrm>
              <a:off x="4875446" y="2137290"/>
              <a:ext cx="1322773" cy="50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Classification Standards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34"/>
          <p:cNvSpPr/>
          <p:nvPr/>
        </p:nvSpPr>
        <p:spPr>
          <a:xfrm>
            <a:off x="152400" y="789963"/>
            <a:ext cx="39497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Viewpoint Hierarchy for College’s Library System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13" name="Google Shape;613;p35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616841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5 viewpoints of an Online Hotel Room Reservation System and prepare a Viewpoint Hierarchy.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35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615" name="Google Shape;615;p3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body" idx="1"/>
          </p:nvPr>
        </p:nvSpPr>
        <p:spPr>
          <a:xfrm>
            <a:off x="332283" y="781258"/>
            <a:ext cx="4146411" cy="56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>
                <a:solidFill>
                  <a:schemeClr val="dk1"/>
                </a:solidFill>
              </a:rPr>
              <a:t>Online Hotel Room Reservation System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629" name="Google Shape;629;p36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630" name="Google Shape;630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36"/>
          <p:cNvSpPr/>
          <p:nvPr/>
        </p:nvSpPr>
        <p:spPr>
          <a:xfrm>
            <a:off x="2012302" y="145608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861525" y="1456082"/>
            <a:ext cx="7685315" cy="35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6"/>
          <p:cNvSpPr txBox="1"/>
          <p:nvPr/>
        </p:nvSpPr>
        <p:spPr>
          <a:xfrm>
            <a:off x="861525" y="4018514"/>
            <a:ext cx="1280886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Client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6"/>
          <p:cNvSpPr txBox="1"/>
          <p:nvPr/>
        </p:nvSpPr>
        <p:spPr>
          <a:xfrm>
            <a:off x="4536600" y="1615910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VPs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6"/>
          <p:cNvSpPr txBox="1"/>
          <p:nvPr/>
        </p:nvSpPr>
        <p:spPr>
          <a:xfrm>
            <a:off x="1494496" y="2736779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Interactor View-point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6"/>
          <p:cNvSpPr txBox="1"/>
          <p:nvPr/>
        </p:nvSpPr>
        <p:spPr>
          <a:xfrm>
            <a:off x="4536600" y="2736779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View-point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6"/>
          <p:cNvSpPr txBox="1"/>
          <p:nvPr/>
        </p:nvSpPr>
        <p:spPr>
          <a:xfrm>
            <a:off x="6938261" y="2736779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Domian View-point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6"/>
          <p:cNvSpPr txBox="1"/>
          <p:nvPr/>
        </p:nvSpPr>
        <p:spPr>
          <a:xfrm>
            <a:off x="2295050" y="4018514"/>
            <a:ext cx="1373750" cy="639311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 Staff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6"/>
          <p:cNvSpPr txBox="1"/>
          <p:nvPr/>
        </p:nvSpPr>
        <p:spPr>
          <a:xfrm>
            <a:off x="3896157" y="4018514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Dept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6"/>
          <p:cNvSpPr txBox="1"/>
          <p:nvPr/>
        </p:nvSpPr>
        <p:spPr>
          <a:xfrm>
            <a:off x="5337154" y="4018514"/>
            <a:ext cx="1373750" cy="640349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 Manager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6"/>
          <p:cNvSpPr txBox="1"/>
          <p:nvPr/>
        </p:nvSpPr>
        <p:spPr>
          <a:xfrm>
            <a:off x="6938261" y="4018514"/>
            <a:ext cx="1545602" cy="638273"/>
          </a:xfrm>
          <a:prstGeom prst="rect">
            <a:avLst/>
          </a:prstGeom>
          <a:solidFill>
            <a:srgbClr val="96C0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standards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36"/>
          <p:cNvCxnSpPr/>
          <p:nvPr/>
        </p:nvCxnSpPr>
        <p:spPr>
          <a:xfrm>
            <a:off x="2295050" y="2417124"/>
            <a:ext cx="5283654" cy="103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6"/>
          <p:cNvCxnSpPr/>
          <p:nvPr/>
        </p:nvCxnSpPr>
        <p:spPr>
          <a:xfrm>
            <a:off x="1494496" y="3697821"/>
            <a:ext cx="1440997" cy="103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6"/>
          <p:cNvCxnSpPr/>
          <p:nvPr/>
        </p:nvCxnSpPr>
        <p:spPr>
          <a:xfrm>
            <a:off x="4536600" y="3697821"/>
            <a:ext cx="1440997" cy="103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36"/>
          <p:cNvCxnSpPr/>
          <p:nvPr/>
        </p:nvCxnSpPr>
        <p:spPr>
          <a:xfrm>
            <a:off x="5177043" y="2256258"/>
            <a:ext cx="0" cy="48052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36"/>
          <p:cNvCxnSpPr/>
          <p:nvPr/>
        </p:nvCxnSpPr>
        <p:spPr>
          <a:xfrm>
            <a:off x="2295050" y="2417124"/>
            <a:ext cx="0" cy="31965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6"/>
          <p:cNvCxnSpPr/>
          <p:nvPr/>
        </p:nvCxnSpPr>
        <p:spPr>
          <a:xfrm>
            <a:off x="5177043" y="3377128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36"/>
          <p:cNvCxnSpPr/>
          <p:nvPr/>
        </p:nvCxnSpPr>
        <p:spPr>
          <a:xfrm>
            <a:off x="7578704" y="2417124"/>
            <a:ext cx="0" cy="31965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36"/>
          <p:cNvCxnSpPr/>
          <p:nvPr/>
        </p:nvCxnSpPr>
        <p:spPr>
          <a:xfrm>
            <a:off x="7578704" y="3377128"/>
            <a:ext cx="0" cy="6413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36"/>
          <p:cNvCxnSpPr/>
          <p:nvPr/>
        </p:nvCxnSpPr>
        <p:spPr>
          <a:xfrm>
            <a:off x="2295050" y="3377128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1494496" y="3697821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36"/>
          <p:cNvCxnSpPr/>
          <p:nvPr/>
        </p:nvCxnSpPr>
        <p:spPr>
          <a:xfrm>
            <a:off x="2935493" y="3697821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36"/>
          <p:cNvCxnSpPr/>
          <p:nvPr/>
        </p:nvCxnSpPr>
        <p:spPr>
          <a:xfrm>
            <a:off x="4536600" y="3697821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36"/>
          <p:cNvCxnSpPr/>
          <p:nvPr/>
        </p:nvCxnSpPr>
        <p:spPr>
          <a:xfrm>
            <a:off x="5977596" y="3697821"/>
            <a:ext cx="0" cy="3206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7" name="Google Shape;667;p37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It is important to organize and structure the viewpoints into a hierarchy.  WHY?</a:t>
            </a:r>
            <a:endParaRPr/>
          </a:p>
        </p:txBody>
      </p:sp>
      <p:grpSp>
        <p:nvGrpSpPr>
          <p:cNvPr id="668" name="Google Shape;668;p37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669" name="Google Shape;669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It is important to organize and structure the viewpoints into a hierarchy.  WHY?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Answer:  </a:t>
            </a:r>
            <a:endParaRPr/>
          </a:p>
          <a:p>
            <a:pPr marL="360363" lvl="0" indent="-36036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a) 	For large system, there are a huge number of viewpoints. It is practically impossible to elicit requirement from all of them.  Hence, the hierarchy </a:t>
            </a:r>
            <a:r>
              <a:rPr lang="en-US">
                <a:solidFill>
                  <a:srgbClr val="FF0000"/>
                </a:solidFill>
              </a:rPr>
              <a:t>helps to identify viewpoints </a:t>
            </a:r>
            <a:r>
              <a:rPr lang="en-US"/>
              <a:t>in the same branch are likely to </a:t>
            </a:r>
            <a:r>
              <a:rPr lang="en-US">
                <a:solidFill>
                  <a:srgbClr val="FF0000"/>
                </a:solidFill>
              </a:rPr>
              <a:t>share common requirements</a:t>
            </a:r>
            <a:r>
              <a:rPr lang="en-US"/>
              <a:t>, and SE may not need to elicit requirement from each of them.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pSp>
        <p:nvGrpSpPr>
          <p:cNvPr id="683" name="Google Shape;683;p38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684" name="Google Shape;684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35545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97" name="Google Shape;697;p39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It is important to organize and structure the viewpoints into a hierarchy.  WHY?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Answer:  </a:t>
            </a:r>
            <a:endParaRPr/>
          </a:p>
          <a:p>
            <a:pPr marL="360363" lvl="0" indent="-36036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b)	To help </a:t>
            </a:r>
            <a:r>
              <a:rPr lang="en-US">
                <a:solidFill>
                  <a:srgbClr val="FF0000"/>
                </a:solidFill>
              </a:rPr>
              <a:t>ensuring all VPs </a:t>
            </a:r>
            <a:r>
              <a:rPr lang="en-US"/>
              <a:t>are </a:t>
            </a:r>
            <a:r>
              <a:rPr lang="en-US">
                <a:solidFill>
                  <a:srgbClr val="FF0000"/>
                </a:solidFill>
              </a:rPr>
              <a:t>covered </a:t>
            </a:r>
            <a:r>
              <a:rPr lang="en-US"/>
              <a:t>in the analysis and elicitation stage.</a:t>
            </a:r>
            <a:endParaRPr/>
          </a:p>
          <a:p>
            <a:pPr marL="360363" lvl="0" indent="-36036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c)	Help to </a:t>
            </a:r>
            <a:r>
              <a:rPr lang="en-US">
                <a:solidFill>
                  <a:srgbClr val="FF0000"/>
                </a:solidFill>
              </a:rPr>
              <a:t>decide</a:t>
            </a:r>
            <a:r>
              <a:rPr lang="en-US"/>
              <a:t> whether a VP is a </a:t>
            </a:r>
            <a:r>
              <a:rPr lang="en-US">
                <a:solidFill>
                  <a:srgbClr val="FF0000"/>
                </a:solidFill>
              </a:rPr>
              <a:t>valid VP </a:t>
            </a:r>
            <a:r>
              <a:rPr lang="en-US"/>
              <a:t>or not.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pSp>
        <p:nvGrpSpPr>
          <p:cNvPr id="698" name="Google Shape;698;p39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699" name="Google Shape;699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 txBox="1">
            <a:spLocks noGrp="1"/>
          </p:cNvSpPr>
          <p:nvPr>
            <p:ph type="title"/>
          </p:nvPr>
        </p:nvSpPr>
        <p:spPr>
          <a:xfrm>
            <a:off x="1381251" y="241254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712" name="Google Shape;712;p40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713" name="Google Shape;713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723" name="Google Shape;723;p40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40"/>
          <p:cNvSpPr/>
          <p:nvPr/>
        </p:nvSpPr>
        <p:spPr>
          <a:xfrm>
            <a:off x="3255605" y="1241911"/>
            <a:ext cx="2413519" cy="5595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C7FF"/>
              </a:gs>
              <a:gs pos="35000">
                <a:srgbClr val="BAD8FE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0"/>
          <p:cNvSpPr/>
          <p:nvPr/>
        </p:nvSpPr>
        <p:spPr>
          <a:xfrm rot="5400000">
            <a:off x="1302893" y="1774218"/>
            <a:ext cx="498996" cy="1459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76345" y="-60506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0"/>
          <p:cNvSpPr txBox="1"/>
          <p:nvPr/>
        </p:nvSpPr>
        <p:spPr>
          <a:xfrm>
            <a:off x="822631" y="2254444"/>
            <a:ext cx="1459484" cy="49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0"/>
          <p:cNvSpPr/>
          <p:nvPr/>
        </p:nvSpPr>
        <p:spPr>
          <a:xfrm rot="5400000">
            <a:off x="1573950" y="2050931"/>
            <a:ext cx="643439" cy="250682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187970" y="-13086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0"/>
          <p:cNvSpPr txBox="1"/>
          <p:nvPr/>
        </p:nvSpPr>
        <p:spPr>
          <a:xfrm>
            <a:off x="642257" y="2982618"/>
            <a:ext cx="2506826" cy="64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0"/>
          <p:cNvSpPr/>
          <p:nvPr/>
        </p:nvSpPr>
        <p:spPr>
          <a:xfrm rot="5400000">
            <a:off x="4209611" y="1710326"/>
            <a:ext cx="505505" cy="15737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70649" y="30295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 txBox="1"/>
          <p:nvPr/>
        </p:nvSpPr>
        <p:spPr>
          <a:xfrm>
            <a:off x="3675471" y="2244455"/>
            <a:ext cx="1573764" cy="50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0"/>
          <p:cNvSpPr/>
          <p:nvPr/>
        </p:nvSpPr>
        <p:spPr>
          <a:xfrm rot="5400000">
            <a:off x="5783556" y="2565104"/>
            <a:ext cx="505143" cy="15737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274213" y="94735"/>
                </a:lnTo>
              </a:path>
            </a:pathLst>
          </a:custGeom>
          <a:gradFill>
            <a:gsLst>
              <a:gs pos="0">
                <a:srgbClr val="FFD98E"/>
              </a:gs>
              <a:gs pos="35000">
                <a:srgbClr val="FFE1B0"/>
              </a:gs>
              <a:gs pos="100000">
                <a:srgbClr val="FFF0DF"/>
              </a:gs>
            </a:gsLst>
            <a:lin ang="16200000" scaled="0"/>
          </a:gradFill>
          <a:ln w="9525" cap="flat" cmpd="sng">
            <a:solidFill>
              <a:srgbClr val="D69C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0"/>
          <p:cNvSpPr txBox="1"/>
          <p:nvPr/>
        </p:nvSpPr>
        <p:spPr>
          <a:xfrm>
            <a:off x="5249240" y="3099410"/>
            <a:ext cx="1573764" cy="50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3600061" y="2749961"/>
            <a:ext cx="14135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5211146" y="3649681"/>
            <a:ext cx="2514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8288" marR="0" lvl="0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system requirements </a:t>
            </a:r>
            <a:endParaRPr/>
          </a:p>
          <a:p>
            <a:pPr marL="268288" marR="0" lvl="0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end-user requirements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dk1"/>
                </a:solidFill>
              </a:rPr>
              <a:t>Techniques of req. discovery include: </a:t>
            </a:r>
            <a:endParaRPr/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800" b="1">
                <a:solidFill>
                  <a:schemeClr val="dk1"/>
                </a:solidFill>
              </a:rPr>
              <a:t>i) Interviewing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open and closed questions may miss essential information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</a:rPr>
              <a:t>ii) Prototyping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(Discuss in chapter 6a)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742" name="Google Shape;742;p41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743" name="Google Shape;743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41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41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753" name="Google Shape;753;p41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760" name="Google Shape;760;p42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dk1"/>
                </a:solidFill>
              </a:rPr>
              <a:t>Techniques of req. discovery include: </a:t>
            </a:r>
            <a:endParaRPr/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357188" lvl="0" indent="-3571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</a:rPr>
              <a:t>iii) Scenario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Char char="◉"/>
            </a:pPr>
            <a:r>
              <a:rPr lang="en-US" sz="1800">
                <a:solidFill>
                  <a:schemeClr val="dk1"/>
                </a:solidFill>
              </a:rPr>
              <a:t>Stakeholders usually find it easier to relate to real-life examples than abstract descriptions.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Char char="◉"/>
            </a:pPr>
            <a:r>
              <a:rPr lang="en-US" sz="1800">
                <a:solidFill>
                  <a:schemeClr val="dk1"/>
                </a:solidFill>
              </a:rPr>
              <a:t>Most general scenario are: </a:t>
            </a:r>
            <a:endParaRPr/>
          </a:p>
          <a:p>
            <a:pPr marL="715963" lvl="1" indent="-1746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System and users expectation when the scenario starts </a:t>
            </a:r>
            <a:endParaRPr/>
          </a:p>
          <a:p>
            <a:pPr marL="715963" lvl="1" indent="-1746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The normal flow of events </a:t>
            </a:r>
            <a:endParaRPr/>
          </a:p>
          <a:p>
            <a:pPr marL="715963" lvl="1" indent="-1746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What can go wrong and how to handle </a:t>
            </a:r>
            <a:endParaRPr/>
          </a:p>
          <a:p>
            <a:pPr marL="715963" lvl="1" indent="-1746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Info about other activities might go at the same time  </a:t>
            </a:r>
            <a:endParaRPr/>
          </a:p>
          <a:p>
            <a:pPr marL="715963" lvl="1" indent="-1746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System state when the scenario ends 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Char char="◉"/>
            </a:pPr>
            <a:r>
              <a:rPr lang="en-US" sz="1800">
                <a:solidFill>
                  <a:schemeClr val="dk1"/>
                </a:solidFill>
              </a:rPr>
              <a:t>Scenarios may written in text plus diagrams. For e.g. Event scenario and Use-cases scenario</a:t>
            </a:r>
            <a:endParaRPr/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762" name="Google Shape;762;p4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42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2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772" name="Google Shape;772;p4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5542064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779" name="Google Shape;779;p43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</a:rPr>
              <a:t>Techniques of req. discovery include: </a:t>
            </a:r>
            <a:endParaRPr dirty="0"/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357188" lvl="0" indent="-35718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 b="1" dirty="0">
                <a:solidFill>
                  <a:schemeClr val="dk1"/>
                </a:solidFill>
              </a:rPr>
              <a:t>iv) Ethnography</a:t>
            </a:r>
            <a:r>
              <a:rPr lang="en-US" sz="1800" dirty="0">
                <a:solidFill>
                  <a:schemeClr val="dk1"/>
                </a:solidFill>
              </a:rPr>
              <a:t> (Observation) </a:t>
            </a:r>
            <a:endParaRPr dirty="0"/>
          </a:p>
          <a:p>
            <a:pPr marL="2857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an observational technique to understand social and organizational requirements</a:t>
            </a:r>
            <a:endParaRPr dirty="0"/>
          </a:p>
          <a:p>
            <a:pPr marL="2857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Helps to discover implicit system requirements that reflect the actual rather than formal processes</a:t>
            </a:r>
            <a:endParaRPr dirty="0"/>
          </a:p>
          <a:p>
            <a:pPr marL="2857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Focuses on end-users requirements only</a:t>
            </a:r>
            <a:endParaRPr dirty="0"/>
          </a:p>
        </p:txBody>
      </p:sp>
      <p:grpSp>
        <p:nvGrpSpPr>
          <p:cNvPr id="780" name="Google Shape;780;p43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781" name="Google Shape;781;p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43"/>
          <p:cNvSpPr/>
          <p:nvPr/>
        </p:nvSpPr>
        <p:spPr>
          <a:xfrm>
            <a:off x="7502093" y="45882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4"/>
                  <a:pt x="107127" y="25773"/>
                  <a:pt x="111044" y="52526"/>
                </a:cubicBezTo>
                <a:cubicBezTo>
                  <a:pt x="114961" y="79279"/>
                  <a:pt x="97558" y="104517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90761" y="90239"/>
                  <a:pt x="101708" y="71000"/>
                  <a:pt x="97532" y="51825"/>
                </a:cubicBezTo>
                <a:cubicBezTo>
                  <a:pt x="93356" y="32650"/>
                  <a:pt x="75400" y="19706"/>
                  <a:pt x="55889" y="21806"/>
                </a:cubicBezTo>
                <a:cubicBezTo>
                  <a:pt x="36379" y="23907"/>
                  <a:pt x="21588" y="40376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3"/>
          <p:cNvGrpSpPr/>
          <p:nvPr/>
        </p:nvGrpSpPr>
        <p:grpSpPr>
          <a:xfrm>
            <a:off x="6469224" y="904643"/>
            <a:ext cx="2513045" cy="536447"/>
            <a:chOff x="2832989" y="554735"/>
            <a:chExt cx="855153" cy="427532"/>
          </a:xfrm>
        </p:grpSpPr>
        <p:sp>
          <p:nvSpPr>
            <p:cNvPr id="791" name="Google Shape;791;p43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2832989" y="554735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Discovery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</a:rPr>
              <a:t>This process includes: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1. Feasibility Studies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2. Requirement Elicitation and Analysis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3. Requirement Specification (Discussed in Chapter 4)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4. Requirement Validation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5. Requirement Management</a:t>
            </a:r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909831" y="343036"/>
            <a:ext cx="214624" cy="214624"/>
            <a:chOff x="2594050" y="1631825"/>
            <a:chExt cx="439625" cy="439625"/>
          </a:xfrm>
        </p:grpSpPr>
        <p:sp>
          <p:nvSpPr>
            <p:cNvPr id="72" name="Google Shape;72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44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76594"/>
            <a:ext cx="3514725" cy="263604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4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5417656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799" name="Google Shape;799;p44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800" name="Google Shape;800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44"/>
          <p:cNvSpPr/>
          <p:nvPr/>
        </p:nvSpPr>
        <p:spPr>
          <a:xfrm>
            <a:off x="51286" y="668148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0" y="23523"/>
                </a:moveTo>
                <a:lnTo>
                  <a:pt x="87164" y="32839"/>
                </a:lnTo>
                <a:lnTo>
                  <a:pt x="87164" y="32839"/>
                </a:lnTo>
                <a:cubicBezTo>
                  <a:pt x="75944" y="21617"/>
                  <a:pt x="58979" y="18450"/>
                  <a:pt x="44466" y="24867"/>
                </a:cubicBezTo>
                <a:cubicBezTo>
                  <a:pt x="29954" y="31284"/>
                  <a:pt x="20880" y="45966"/>
                  <a:pt x="21631" y="61817"/>
                </a:cubicBezTo>
                <a:cubicBezTo>
                  <a:pt x="22382" y="77668"/>
                  <a:pt x="32801" y="91427"/>
                  <a:pt x="47856" y="96444"/>
                </a:cubicBezTo>
                <a:lnTo>
                  <a:pt x="47295" y="88507"/>
                </a:lnTo>
                <a:lnTo>
                  <a:pt x="63170" y="104890"/>
                </a:lnTo>
                <a:lnTo>
                  <a:pt x="49408" y="118429"/>
                </a:lnTo>
                <a:lnTo>
                  <a:pt x="48839" y="110367"/>
                </a:lnTo>
                <a:lnTo>
                  <a:pt x="48839" y="110367"/>
                </a:lnTo>
                <a:cubicBezTo>
                  <a:pt x="27395" y="105615"/>
                  <a:pt x="11312" y="87807"/>
                  <a:pt x="8761" y="65991"/>
                </a:cubicBezTo>
                <a:cubicBezTo>
                  <a:pt x="6210" y="44176"/>
                  <a:pt x="17752" y="23137"/>
                  <a:pt x="37521" y="13566"/>
                </a:cubicBezTo>
                <a:cubicBezTo>
                  <a:pt x="57290" y="3996"/>
                  <a:pt x="80951" y="7991"/>
                  <a:pt x="96480" y="23523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387886" y="1222136"/>
            <a:ext cx="3004455" cy="436475"/>
            <a:chOff x="2405556" y="1437030"/>
            <a:chExt cx="855153" cy="427532"/>
          </a:xfrm>
        </p:grpSpPr>
        <p:sp>
          <p:nvSpPr>
            <p:cNvPr id="810" name="Google Shape;810;p44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Classification &amp; Organization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2" name="Google Shape;812;p44"/>
          <p:cNvSpPr/>
          <p:nvPr/>
        </p:nvSpPr>
        <p:spPr>
          <a:xfrm>
            <a:off x="3087137" y="1878894"/>
            <a:ext cx="5281125" cy="91948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requirements into clusters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4"/>
          <p:cNvSpPr/>
          <p:nvPr/>
        </p:nvSpPr>
        <p:spPr>
          <a:xfrm>
            <a:off x="3087137" y="2961622"/>
            <a:ext cx="5281125" cy="9118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overlapping requirements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"/>
          <p:cNvSpPr txBox="1">
            <a:spLocks noGrp="1"/>
          </p:cNvSpPr>
          <p:nvPr>
            <p:ph type="title"/>
          </p:nvPr>
        </p:nvSpPr>
        <p:spPr>
          <a:xfrm>
            <a:off x="1381249" y="232549"/>
            <a:ext cx="5454979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819" name="Google Shape;819;p45"/>
          <p:cNvSpPr txBox="1">
            <a:spLocks noGrp="1"/>
          </p:cNvSpPr>
          <p:nvPr>
            <p:ph type="body" idx="1"/>
          </p:nvPr>
        </p:nvSpPr>
        <p:spPr>
          <a:xfrm>
            <a:off x="817475" y="1996750"/>
            <a:ext cx="7373475" cy="273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-US" sz="2000"/>
              <a:t>This activity takes the unstructured collection of requirements and </a:t>
            </a:r>
            <a:r>
              <a:rPr lang="en-US" sz="2000">
                <a:solidFill>
                  <a:srgbClr val="FF0000"/>
                </a:solidFill>
              </a:rPr>
              <a:t>organizes </a:t>
            </a:r>
            <a:r>
              <a:rPr lang="en-US" sz="2000"/>
              <a:t>them into coherent clusters</a:t>
            </a:r>
            <a:endParaRPr sz="2000"/>
          </a:p>
        </p:txBody>
      </p:sp>
      <p:grpSp>
        <p:nvGrpSpPr>
          <p:cNvPr id="820" name="Google Shape;820;p45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821" name="Google Shape;821;p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45"/>
          <p:cNvSpPr/>
          <p:nvPr/>
        </p:nvSpPr>
        <p:spPr>
          <a:xfrm>
            <a:off x="51286" y="668148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0" y="23523"/>
                </a:moveTo>
                <a:lnTo>
                  <a:pt x="87164" y="32839"/>
                </a:lnTo>
                <a:lnTo>
                  <a:pt x="87164" y="32839"/>
                </a:lnTo>
                <a:cubicBezTo>
                  <a:pt x="75944" y="21617"/>
                  <a:pt x="58979" y="18450"/>
                  <a:pt x="44466" y="24867"/>
                </a:cubicBezTo>
                <a:cubicBezTo>
                  <a:pt x="29954" y="31284"/>
                  <a:pt x="20880" y="45966"/>
                  <a:pt x="21631" y="61817"/>
                </a:cubicBezTo>
                <a:cubicBezTo>
                  <a:pt x="22382" y="77668"/>
                  <a:pt x="32801" y="91427"/>
                  <a:pt x="47856" y="96444"/>
                </a:cubicBezTo>
                <a:lnTo>
                  <a:pt x="47295" y="88507"/>
                </a:lnTo>
                <a:lnTo>
                  <a:pt x="63170" y="104890"/>
                </a:lnTo>
                <a:lnTo>
                  <a:pt x="49408" y="118429"/>
                </a:lnTo>
                <a:lnTo>
                  <a:pt x="48839" y="110367"/>
                </a:lnTo>
                <a:lnTo>
                  <a:pt x="48839" y="110367"/>
                </a:lnTo>
                <a:cubicBezTo>
                  <a:pt x="27395" y="105615"/>
                  <a:pt x="11312" y="87807"/>
                  <a:pt x="8761" y="65991"/>
                </a:cubicBezTo>
                <a:cubicBezTo>
                  <a:pt x="6210" y="44176"/>
                  <a:pt x="17752" y="23137"/>
                  <a:pt x="37521" y="13566"/>
                </a:cubicBezTo>
                <a:cubicBezTo>
                  <a:pt x="57290" y="3996"/>
                  <a:pt x="80951" y="7991"/>
                  <a:pt x="96480" y="23523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45"/>
          <p:cNvGrpSpPr/>
          <p:nvPr/>
        </p:nvGrpSpPr>
        <p:grpSpPr>
          <a:xfrm>
            <a:off x="387886" y="1222136"/>
            <a:ext cx="3004455" cy="436475"/>
            <a:chOff x="2405556" y="1437030"/>
            <a:chExt cx="855153" cy="427532"/>
          </a:xfrm>
        </p:grpSpPr>
        <p:sp>
          <p:nvSpPr>
            <p:cNvPr id="831" name="Google Shape;831;p45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Classification &amp; Organization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6"/>
          <p:cNvSpPr txBox="1">
            <a:spLocks noGrp="1"/>
          </p:cNvSpPr>
          <p:nvPr>
            <p:ph type="title"/>
          </p:nvPr>
        </p:nvSpPr>
        <p:spPr>
          <a:xfrm>
            <a:off x="1381249" y="232549"/>
            <a:ext cx="5454979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838" name="Google Shape;838;p46"/>
          <p:cNvSpPr txBox="1">
            <a:spLocks noGrp="1"/>
          </p:cNvSpPr>
          <p:nvPr>
            <p:ph type="body" idx="1"/>
          </p:nvPr>
        </p:nvSpPr>
        <p:spPr>
          <a:xfrm>
            <a:off x="817475" y="1996750"/>
            <a:ext cx="7373475" cy="4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-US" sz="2000"/>
              <a:t>Example: Hotel Management System</a:t>
            </a:r>
            <a:endParaRPr/>
          </a:p>
        </p:txBody>
      </p:sp>
      <p:grpSp>
        <p:nvGrpSpPr>
          <p:cNvPr id="839" name="Google Shape;839;p46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840" name="Google Shape;840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46"/>
          <p:cNvSpPr/>
          <p:nvPr/>
        </p:nvSpPr>
        <p:spPr>
          <a:xfrm>
            <a:off x="51286" y="668148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0" y="23523"/>
                </a:moveTo>
                <a:lnTo>
                  <a:pt x="87164" y="32839"/>
                </a:lnTo>
                <a:lnTo>
                  <a:pt x="87164" y="32839"/>
                </a:lnTo>
                <a:cubicBezTo>
                  <a:pt x="75944" y="21617"/>
                  <a:pt x="58979" y="18450"/>
                  <a:pt x="44466" y="24867"/>
                </a:cubicBezTo>
                <a:cubicBezTo>
                  <a:pt x="29954" y="31284"/>
                  <a:pt x="20880" y="45966"/>
                  <a:pt x="21631" y="61817"/>
                </a:cubicBezTo>
                <a:cubicBezTo>
                  <a:pt x="22382" y="77668"/>
                  <a:pt x="32801" y="91427"/>
                  <a:pt x="47856" y="96444"/>
                </a:cubicBezTo>
                <a:lnTo>
                  <a:pt x="47295" y="88507"/>
                </a:lnTo>
                <a:lnTo>
                  <a:pt x="63170" y="104890"/>
                </a:lnTo>
                <a:lnTo>
                  <a:pt x="49408" y="118429"/>
                </a:lnTo>
                <a:lnTo>
                  <a:pt x="48839" y="110367"/>
                </a:lnTo>
                <a:lnTo>
                  <a:pt x="48839" y="110367"/>
                </a:lnTo>
                <a:cubicBezTo>
                  <a:pt x="27395" y="105615"/>
                  <a:pt x="11312" y="87807"/>
                  <a:pt x="8761" y="65991"/>
                </a:cubicBezTo>
                <a:cubicBezTo>
                  <a:pt x="6210" y="44176"/>
                  <a:pt x="17752" y="23137"/>
                  <a:pt x="37521" y="13566"/>
                </a:cubicBezTo>
                <a:cubicBezTo>
                  <a:pt x="57290" y="3996"/>
                  <a:pt x="80951" y="7991"/>
                  <a:pt x="96480" y="23523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46"/>
          <p:cNvGrpSpPr/>
          <p:nvPr/>
        </p:nvGrpSpPr>
        <p:grpSpPr>
          <a:xfrm>
            <a:off x="387886" y="1222136"/>
            <a:ext cx="3004455" cy="436475"/>
            <a:chOff x="2405556" y="1437030"/>
            <a:chExt cx="855153" cy="427532"/>
          </a:xfrm>
        </p:grpSpPr>
        <p:sp>
          <p:nvSpPr>
            <p:cNvPr id="850" name="Google Shape;850;p46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Classification &amp; Organization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2" name="Google Shape;852;p46"/>
          <p:cNvSpPr/>
          <p:nvPr/>
        </p:nvSpPr>
        <p:spPr>
          <a:xfrm>
            <a:off x="3208494" y="2865766"/>
            <a:ext cx="1679510" cy="537674"/>
          </a:xfrm>
          <a:prstGeom prst="ellipse">
            <a:avLst/>
          </a:prstGeom>
          <a:gradFill>
            <a:gsLst>
              <a:gs pos="0">
                <a:srgbClr val="EFA521"/>
              </a:gs>
              <a:gs pos="100000">
                <a:srgbClr val="FFD98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In </a:t>
            </a:r>
            <a:endParaRPr/>
          </a:p>
        </p:txBody>
      </p:sp>
      <p:sp>
        <p:nvSpPr>
          <p:cNvPr id="853" name="Google Shape;853;p46"/>
          <p:cNvSpPr/>
          <p:nvPr/>
        </p:nvSpPr>
        <p:spPr>
          <a:xfrm>
            <a:off x="1381249" y="3481550"/>
            <a:ext cx="1679510" cy="537674"/>
          </a:xfrm>
          <a:prstGeom prst="ellipse">
            <a:avLst/>
          </a:prstGeom>
          <a:gradFill>
            <a:gsLst>
              <a:gs pos="0">
                <a:srgbClr val="EFA521"/>
              </a:gs>
              <a:gs pos="100000">
                <a:srgbClr val="FFD98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Room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Reservation</a:t>
            </a:r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3261368" y="3471806"/>
            <a:ext cx="1679510" cy="537674"/>
          </a:xfrm>
          <a:prstGeom prst="ellipse">
            <a:avLst/>
          </a:prstGeom>
          <a:gradFill>
            <a:gsLst>
              <a:gs pos="0">
                <a:srgbClr val="EFA521"/>
              </a:gs>
              <a:gs pos="100000">
                <a:srgbClr val="FFD98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Out</a:t>
            </a:r>
            <a:endParaRPr/>
          </a:p>
        </p:txBody>
      </p:sp>
      <p:sp>
        <p:nvSpPr>
          <p:cNvPr id="855" name="Google Shape;855;p46"/>
          <p:cNvSpPr/>
          <p:nvPr/>
        </p:nvSpPr>
        <p:spPr>
          <a:xfrm>
            <a:off x="1381249" y="2865766"/>
            <a:ext cx="1679510" cy="537674"/>
          </a:xfrm>
          <a:prstGeom prst="ellipse">
            <a:avLst/>
          </a:prstGeom>
          <a:gradFill>
            <a:gsLst>
              <a:gs pos="0">
                <a:srgbClr val="EFA521"/>
              </a:gs>
              <a:gs pos="100000">
                <a:srgbClr val="FFD98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Registration </a:t>
            </a:r>
            <a:endParaRPr/>
          </a:p>
        </p:txBody>
      </p:sp>
      <p:sp>
        <p:nvSpPr>
          <p:cNvPr id="856" name="Google Shape;856;p46"/>
          <p:cNvSpPr/>
          <p:nvPr/>
        </p:nvSpPr>
        <p:spPr>
          <a:xfrm>
            <a:off x="5074616" y="3471806"/>
            <a:ext cx="1679510" cy="537674"/>
          </a:xfrm>
          <a:prstGeom prst="ellipse">
            <a:avLst/>
          </a:prstGeom>
          <a:gradFill>
            <a:gsLst>
              <a:gs pos="0">
                <a:srgbClr val="EFA521"/>
              </a:gs>
              <a:gs pos="100000">
                <a:srgbClr val="FFD98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Report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5560726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grpSp>
        <p:nvGrpSpPr>
          <p:cNvPr id="862" name="Google Shape;862;p47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863" name="Google Shape;863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7483433" y="48393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3520" y="23523"/>
                </a:moveTo>
                <a:lnTo>
                  <a:pt x="23520" y="23523"/>
                </a:lnTo>
                <a:cubicBezTo>
                  <a:pt x="39049" y="7991"/>
                  <a:pt x="62710" y="3996"/>
                  <a:pt x="82479" y="13566"/>
                </a:cubicBezTo>
                <a:cubicBezTo>
                  <a:pt x="102248" y="23137"/>
                  <a:pt x="113790" y="44176"/>
                  <a:pt x="111239" y="65991"/>
                </a:cubicBezTo>
                <a:cubicBezTo>
                  <a:pt x="108688" y="87807"/>
                  <a:pt x="92605" y="105615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87199" y="91427"/>
                  <a:pt x="97618" y="77668"/>
                  <a:pt x="98369" y="61817"/>
                </a:cubicBezTo>
                <a:cubicBezTo>
                  <a:pt x="99120" y="45966"/>
                  <a:pt x="90046" y="31284"/>
                  <a:pt x="75534" y="24867"/>
                </a:cubicBezTo>
                <a:cubicBezTo>
                  <a:pt x="61021" y="18450"/>
                  <a:pt x="44056" y="21617"/>
                  <a:pt x="32836" y="32839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848988" y="1029726"/>
            <a:ext cx="2821419" cy="436475"/>
            <a:chOff x="2405556" y="1437030"/>
            <a:chExt cx="855153" cy="427532"/>
          </a:xfrm>
        </p:grpSpPr>
        <p:sp>
          <p:nvSpPr>
            <p:cNvPr id="873" name="Google Shape;873;p47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Prioritization &amp; Negotiation</a:t>
              </a:r>
              <a:endParaRPr/>
            </a:p>
          </p:txBody>
        </p:sp>
      </p:grpSp>
      <p:sp>
        <p:nvSpPr>
          <p:cNvPr id="875" name="Google Shape;875;p47"/>
          <p:cNvSpPr/>
          <p:nvPr/>
        </p:nvSpPr>
        <p:spPr>
          <a:xfrm>
            <a:off x="1058013" y="1656096"/>
            <a:ext cx="3611275" cy="9495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requirements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7"/>
          <p:cNvSpPr/>
          <p:nvPr/>
        </p:nvSpPr>
        <p:spPr>
          <a:xfrm>
            <a:off x="1058013" y="2791408"/>
            <a:ext cx="3611275" cy="9863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 conflicts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7" name="Google Shape;877;p47" descr="https://glfleadershipdevelopment.wikispaces.com/file/view/competitors_get_ready_500_clr_11159.gif/424183456/318x170/competitors_get_ready_500_clr_11159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4576" y="2369340"/>
            <a:ext cx="2705100" cy="173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8"/>
          <p:cNvSpPr txBox="1">
            <a:spLocks noGrp="1"/>
          </p:cNvSpPr>
          <p:nvPr>
            <p:ph type="title"/>
          </p:nvPr>
        </p:nvSpPr>
        <p:spPr>
          <a:xfrm>
            <a:off x="1381249" y="232549"/>
            <a:ext cx="5454979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883" name="Google Shape;883;p48"/>
          <p:cNvSpPr txBox="1">
            <a:spLocks noGrp="1"/>
          </p:cNvSpPr>
          <p:nvPr>
            <p:ph type="body" idx="1"/>
          </p:nvPr>
        </p:nvSpPr>
        <p:spPr>
          <a:xfrm>
            <a:off x="702907" y="1405812"/>
            <a:ext cx="7488044" cy="332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US" sz="2000">
                <a:solidFill>
                  <a:schemeClr val="dk1"/>
                </a:solidFill>
              </a:rPr>
              <a:t>Inevitable, where multiple stakeholders are involved, requirements will conflict. This activity is concerned with prioritising requirements, and finding and resolving these conflicts through negotiation</a:t>
            </a: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885" name="Google Shape;88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7483433" y="483933"/>
            <a:ext cx="1532378" cy="15325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3520" y="23523"/>
                </a:moveTo>
                <a:lnTo>
                  <a:pt x="23520" y="23523"/>
                </a:lnTo>
                <a:cubicBezTo>
                  <a:pt x="39049" y="7991"/>
                  <a:pt x="62710" y="3996"/>
                  <a:pt x="82479" y="13566"/>
                </a:cubicBezTo>
                <a:cubicBezTo>
                  <a:pt x="102248" y="23137"/>
                  <a:pt x="113790" y="44176"/>
                  <a:pt x="111239" y="65991"/>
                </a:cubicBezTo>
                <a:cubicBezTo>
                  <a:pt x="108688" y="87807"/>
                  <a:pt x="92605" y="105615"/>
                  <a:pt x="71161" y="110367"/>
                </a:cubicBezTo>
                <a:lnTo>
                  <a:pt x="70592" y="118429"/>
                </a:lnTo>
                <a:lnTo>
                  <a:pt x="56830" y="104890"/>
                </a:lnTo>
                <a:lnTo>
                  <a:pt x="72705" y="88507"/>
                </a:lnTo>
                <a:lnTo>
                  <a:pt x="72144" y="96444"/>
                </a:lnTo>
                <a:cubicBezTo>
                  <a:pt x="87199" y="91427"/>
                  <a:pt x="97618" y="77668"/>
                  <a:pt x="98369" y="61817"/>
                </a:cubicBezTo>
                <a:cubicBezTo>
                  <a:pt x="99120" y="45966"/>
                  <a:pt x="90046" y="31284"/>
                  <a:pt x="75534" y="24867"/>
                </a:cubicBezTo>
                <a:cubicBezTo>
                  <a:pt x="61021" y="18450"/>
                  <a:pt x="44056" y="21617"/>
                  <a:pt x="32836" y="32839"/>
                </a:cubicBezTo>
                <a:close/>
              </a:path>
            </a:pathLst>
          </a:cu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48"/>
          <p:cNvGrpSpPr/>
          <p:nvPr/>
        </p:nvGrpSpPr>
        <p:grpSpPr>
          <a:xfrm>
            <a:off x="5848988" y="1029726"/>
            <a:ext cx="2821419" cy="436475"/>
            <a:chOff x="2405556" y="1437030"/>
            <a:chExt cx="855153" cy="427532"/>
          </a:xfrm>
        </p:grpSpPr>
        <p:sp>
          <p:nvSpPr>
            <p:cNvPr id="895" name="Google Shape;895;p48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2405556" y="1437030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Prioritization &amp; Negotiation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49" descr="Image result for 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1578" y="1241126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9"/>
          <p:cNvSpPr txBox="1">
            <a:spLocks noGrp="1"/>
          </p:cNvSpPr>
          <p:nvPr>
            <p:ph type="title"/>
          </p:nvPr>
        </p:nvSpPr>
        <p:spPr>
          <a:xfrm>
            <a:off x="1381249" y="232549"/>
            <a:ext cx="5430097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903" name="Google Shape;903;p49"/>
          <p:cNvSpPr txBox="1">
            <a:spLocks noGrp="1"/>
          </p:cNvSpPr>
          <p:nvPr>
            <p:ph type="body" idx="1"/>
          </p:nvPr>
        </p:nvSpPr>
        <p:spPr>
          <a:xfrm>
            <a:off x="817475" y="2221722"/>
            <a:ext cx="5583325" cy="250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US" sz="2000">
                <a:solidFill>
                  <a:schemeClr val="dk1"/>
                </a:solidFill>
              </a:rPr>
              <a:t>Complete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2000">
                <a:solidFill>
                  <a:schemeClr val="dk1"/>
                </a:solidFill>
              </a:rPr>
              <a:t>Consistent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2000">
                <a:solidFill>
                  <a:schemeClr val="dk1"/>
                </a:solidFill>
              </a:rPr>
              <a:t>In accordance with stakeholder’s requirements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904" name="Google Shape;904;p49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905" name="Google Shape;905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49"/>
          <p:cNvSpPr/>
          <p:nvPr/>
        </p:nvSpPr>
        <p:spPr>
          <a:xfrm>
            <a:off x="474480" y="786364"/>
            <a:ext cx="1316505" cy="131714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9"/>
          <p:cNvGrpSpPr/>
          <p:nvPr/>
        </p:nvGrpSpPr>
        <p:grpSpPr>
          <a:xfrm>
            <a:off x="701849" y="1241126"/>
            <a:ext cx="3004455" cy="427532"/>
            <a:chOff x="2405556" y="3201619"/>
            <a:chExt cx="855153" cy="427532"/>
          </a:xfrm>
        </p:grpSpPr>
        <p:sp>
          <p:nvSpPr>
            <p:cNvPr id="915" name="Google Shape;915;p49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Documentation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0"/>
          <p:cNvSpPr txBox="1">
            <a:spLocks noGrp="1"/>
          </p:cNvSpPr>
          <p:nvPr>
            <p:ph type="title"/>
          </p:nvPr>
        </p:nvSpPr>
        <p:spPr>
          <a:xfrm>
            <a:off x="1381249" y="232549"/>
            <a:ext cx="5430097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2. Requirements Analysis &amp; Elicitation</a:t>
            </a:r>
            <a:endParaRPr/>
          </a:p>
        </p:txBody>
      </p:sp>
      <p:sp>
        <p:nvSpPr>
          <p:cNvPr id="922" name="Google Shape;922;p50"/>
          <p:cNvSpPr txBox="1">
            <a:spLocks noGrp="1"/>
          </p:cNvSpPr>
          <p:nvPr>
            <p:ph type="body" idx="1"/>
          </p:nvPr>
        </p:nvSpPr>
        <p:spPr>
          <a:xfrm>
            <a:off x="817475" y="2221722"/>
            <a:ext cx="7373475" cy="250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US" sz="2000"/>
              <a:t>The identified requirements are documented and checked to discover if they are </a:t>
            </a:r>
            <a:r>
              <a:rPr lang="en-US" sz="2000">
                <a:solidFill>
                  <a:srgbClr val="FF0000"/>
                </a:solidFill>
              </a:rPr>
              <a:t>complete, consistent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in accordance</a:t>
            </a:r>
            <a:r>
              <a:rPr lang="en-US" sz="2000"/>
              <a:t> with what stakeholders really want from the system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60"/>
              <a:buFont typeface="Noto Sans Symbols"/>
              <a:buNone/>
            </a:pPr>
            <a:endParaRPr sz="800"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2000"/>
              <a:t>Formal and informal requirements documents may be produced</a:t>
            </a:r>
            <a:endParaRPr/>
          </a:p>
        </p:txBody>
      </p:sp>
      <p:grpSp>
        <p:nvGrpSpPr>
          <p:cNvPr id="923" name="Google Shape;923;p50"/>
          <p:cNvGrpSpPr/>
          <p:nvPr/>
        </p:nvGrpSpPr>
        <p:grpSpPr>
          <a:xfrm>
            <a:off x="1002246" y="141535"/>
            <a:ext cx="215966" cy="342398"/>
            <a:chOff x="6718575" y="2318625"/>
            <a:chExt cx="256950" cy="407375"/>
          </a:xfrm>
        </p:grpSpPr>
        <p:sp>
          <p:nvSpPr>
            <p:cNvPr id="924" name="Google Shape;924;p5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50"/>
          <p:cNvSpPr/>
          <p:nvPr/>
        </p:nvSpPr>
        <p:spPr>
          <a:xfrm>
            <a:off x="474480" y="786364"/>
            <a:ext cx="1316505" cy="131714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  <a:gradFill>
            <a:gsLst>
              <a:gs pos="0">
                <a:srgbClr val="2383CD"/>
              </a:gs>
              <a:gs pos="100000">
                <a:srgbClr val="91C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50"/>
          <p:cNvGrpSpPr/>
          <p:nvPr/>
        </p:nvGrpSpPr>
        <p:grpSpPr>
          <a:xfrm>
            <a:off x="701849" y="1241126"/>
            <a:ext cx="3004455" cy="427532"/>
            <a:chOff x="2405556" y="3201619"/>
            <a:chExt cx="855153" cy="427532"/>
          </a:xfrm>
        </p:grpSpPr>
        <p:sp>
          <p:nvSpPr>
            <p:cNvPr id="934" name="Google Shape;934;p50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2405556" y="3201619"/>
              <a:ext cx="855153" cy="427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 Documentation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1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(Discussed in Chapter 4)</a:t>
            </a:r>
            <a:endParaRPr/>
          </a:p>
        </p:txBody>
      </p:sp>
      <p:sp>
        <p:nvSpPr>
          <p:cNvPr id="941" name="Google Shape;941;p51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5790608" cy="115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/>
              <a:t>3. Requirements Specification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2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Revision</a:t>
            </a:r>
            <a:endParaRPr/>
          </a:p>
        </p:txBody>
      </p:sp>
      <p:sp>
        <p:nvSpPr>
          <p:cNvPr id="947" name="Google Shape;947;p52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</a:rPr>
              <a:t>Requirement Engineering: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1. Feasibility Studies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2. Requirement Elicitation and Analysis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3. Requirement Specification (Discussed in Chapter 4)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4. Requirement Validation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/>
              <a:t>5. Requirement Management</a:t>
            </a:r>
            <a:endParaRPr/>
          </a:p>
        </p:txBody>
      </p:sp>
      <p:grpSp>
        <p:nvGrpSpPr>
          <p:cNvPr id="948" name="Google Shape;948;p52"/>
          <p:cNvGrpSpPr/>
          <p:nvPr/>
        </p:nvGrpSpPr>
        <p:grpSpPr>
          <a:xfrm>
            <a:off x="909831" y="343036"/>
            <a:ext cx="214624" cy="214624"/>
            <a:chOff x="2594050" y="1631825"/>
            <a:chExt cx="439625" cy="439625"/>
          </a:xfrm>
        </p:grpSpPr>
        <p:sp>
          <p:nvSpPr>
            <p:cNvPr id="949" name="Google Shape;949;p5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dirty="0"/>
          </a:p>
        </p:txBody>
      </p:sp>
      <p:sp>
        <p:nvSpPr>
          <p:cNvPr id="958" name="Google Shape;958;p5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5361399" cy="115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dirty="0"/>
              <a:t>4. Requirements Validation</a:t>
            </a:r>
            <a:endParaRPr dirty="0"/>
          </a:p>
        </p:txBody>
      </p:sp>
      <p:pic>
        <p:nvPicPr>
          <p:cNvPr id="959" name="Google Shape;959;p53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368" y="1858121"/>
            <a:ext cx="995201" cy="9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623740" cy="115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/>
              <a:t>1. Feasibility Studies</a:t>
            </a:r>
            <a:endParaRPr/>
          </a:p>
        </p:txBody>
      </p:sp>
      <p:pic>
        <p:nvPicPr>
          <p:cNvPr id="82" name="Google Shape;82;p5" descr="http://cfile7.uf.tistory.com/image/2002F90B4BDD2B630961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18" y="1994742"/>
            <a:ext cx="939217" cy="93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4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4. Requirements Validation</a:t>
            </a:r>
            <a:endParaRPr/>
          </a:p>
        </p:txBody>
      </p:sp>
      <p:sp>
        <p:nvSpPr>
          <p:cNvPr id="965" name="Google Shape;965;p54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>
              <a:spcBef>
                <a:spcPts val="0"/>
              </a:spcBef>
            </a:pPr>
            <a:r>
              <a:rPr lang="en-US" dirty="0" smtClean="0"/>
              <a:t>Requirements </a:t>
            </a:r>
            <a:r>
              <a:rPr lang="en-US" dirty="0"/>
              <a:t>validation is the process of checking that the defined requirements are for development, and defining the system that the customer really wants</a:t>
            </a:r>
            <a:r>
              <a:rPr lang="en-US" dirty="0" smtClean="0"/>
              <a:t>.</a:t>
            </a:r>
          </a:p>
          <a:p>
            <a:pPr marL="357188" lvl="0" indent="-357188">
              <a:spcBef>
                <a:spcPts val="0"/>
              </a:spcBef>
            </a:pPr>
            <a:r>
              <a:rPr lang="en-US" dirty="0"/>
              <a:t>“Are we building the right system?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66" name="Google Shape;966;p54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5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4. Requirements Validation</a:t>
            </a:r>
            <a:endParaRPr/>
          </a:p>
        </p:txBody>
      </p:sp>
      <p:pic>
        <p:nvPicPr>
          <p:cNvPr id="972" name="Google Shape;972;p55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5" descr="j03210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6996" y="1488232"/>
            <a:ext cx="2538413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55"/>
          <p:cNvSpPr txBox="1"/>
          <p:nvPr/>
        </p:nvSpPr>
        <p:spPr>
          <a:xfrm>
            <a:off x="1004596" y="3317032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aspects of requirements that must be checked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5"/>
          <p:cNvSpPr/>
          <p:nvPr/>
        </p:nvSpPr>
        <p:spPr>
          <a:xfrm>
            <a:off x="4128796" y="954832"/>
            <a:ext cx="3810000" cy="609600"/>
          </a:xfrm>
          <a:prstGeom prst="wedgeRectCallout">
            <a:avLst>
              <a:gd name="adj1" fmla="val -57615"/>
              <a:gd name="adj2" fmla="val 124569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5"/>
          <p:cNvSpPr txBox="1"/>
          <p:nvPr/>
        </p:nvSpPr>
        <p:spPr>
          <a:xfrm>
            <a:off x="5347996" y="1651745"/>
            <a:ext cx="3352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user wanted is correct and confirmed needed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5"/>
          <p:cNvSpPr/>
          <p:nvPr/>
        </p:nvSpPr>
        <p:spPr>
          <a:xfrm>
            <a:off x="4128796" y="2326432"/>
            <a:ext cx="3810000" cy="609600"/>
          </a:xfrm>
          <a:prstGeom prst="wedgeRectCallout">
            <a:avLst>
              <a:gd name="adj1" fmla="val -58272"/>
              <a:gd name="adj2" fmla="val 15948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5"/>
          <p:cNvSpPr txBox="1"/>
          <p:nvPr/>
        </p:nvSpPr>
        <p:spPr>
          <a:xfrm>
            <a:off x="5347996" y="3023345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conflict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5"/>
          <p:cNvSpPr/>
          <p:nvPr/>
        </p:nvSpPr>
        <p:spPr>
          <a:xfrm>
            <a:off x="4128796" y="3393232"/>
            <a:ext cx="4724400" cy="1295400"/>
          </a:xfrm>
          <a:prstGeom prst="foldedCorner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library system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Allow user to retrieve items in any format.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No file conversion.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6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4. Requirements Validation</a:t>
            </a:r>
            <a:endParaRPr/>
          </a:p>
        </p:txBody>
      </p:sp>
      <p:pic>
        <p:nvPicPr>
          <p:cNvPr id="985" name="Google Shape;985;p56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56"/>
          <p:cNvSpPr/>
          <p:nvPr/>
        </p:nvSpPr>
        <p:spPr>
          <a:xfrm>
            <a:off x="486747" y="826026"/>
            <a:ext cx="8246706" cy="41395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(Adapted): Electronic Library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purpose of this project is to create an attractive user-friendly prototype for a virtual archive (i.e. a virtual framework for virtual items or collection groups within a larger collection) of research materials”.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A: Item Retrieval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option allows the user to 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retrieve items in any format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B: No File Conversion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conversion should not be supported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Partitioning: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A tagged as a 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B tagged as a 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/ schedule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Identification: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QARCC’s expert knowledge system flags the possibility of a conflict due to the fact that 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/ schedule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typically stand a good chance of conflicting with each other. The conflict is then verified by the development team with the following issue: “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meant by any formats? It may not be possible to retrieve in any format since file conversion will not be supported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7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4. Requirements Validation</a:t>
            </a:r>
            <a:endParaRPr/>
          </a:p>
        </p:txBody>
      </p:sp>
      <p:pic>
        <p:nvPicPr>
          <p:cNvPr id="992" name="Google Shape;992;p57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57" descr="j03210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6996" y="1488232"/>
            <a:ext cx="2538413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57"/>
          <p:cNvSpPr txBox="1"/>
          <p:nvPr/>
        </p:nvSpPr>
        <p:spPr>
          <a:xfrm>
            <a:off x="1004596" y="3317032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aspects of requirements that must be checked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28796" y="954832"/>
            <a:ext cx="3810000" cy="496856"/>
          </a:xfrm>
          <a:prstGeom prst="wedgeRectCallout">
            <a:avLst>
              <a:gd name="adj1" fmla="val -57615"/>
              <a:gd name="adj2" fmla="val 124569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42BB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142BB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endParaRPr sz="2400" b="1" i="0" u="none" strike="noStrike" cap="none">
              <a:solidFill>
                <a:srgbClr val="5142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4128796" y="1843439"/>
            <a:ext cx="3810000" cy="496856"/>
          </a:xfrm>
          <a:prstGeom prst="wedgeRectCallout">
            <a:avLst>
              <a:gd name="adj1" fmla="val -58272"/>
              <a:gd name="adj2" fmla="val 15948"/>
            </a:avLst>
          </a:prstGeom>
          <a:solidFill>
            <a:schemeClr val="lt1"/>
          </a:solidFill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4736841" y="2745575"/>
            <a:ext cx="3810000" cy="496856"/>
          </a:xfrm>
          <a:prstGeom prst="wedgeRectCallout">
            <a:avLst>
              <a:gd name="adj1" fmla="val -74622"/>
              <a:gd name="adj2" fmla="val -96350"/>
            </a:avLst>
          </a:prstGeom>
          <a:solidFill>
            <a:schemeClr val="lt1"/>
          </a:solidFill>
          <a:ln w="9525" cap="flat" cmpd="sng">
            <a:solidFill>
              <a:srgbClr val="51A4B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42BB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142BB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  <a:endParaRPr sz="2400" b="1" i="0" u="none" strike="noStrike" cap="none">
              <a:solidFill>
                <a:srgbClr val="5142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4467045" y="3569888"/>
            <a:ext cx="3810000" cy="496856"/>
          </a:xfrm>
          <a:prstGeom prst="wedgeRectCallout">
            <a:avLst>
              <a:gd name="adj1" fmla="val -67789"/>
              <a:gd name="adj2" fmla="val -172845"/>
            </a:avLst>
          </a:prstGeom>
          <a:solidFill>
            <a:schemeClr val="lt1"/>
          </a:solidFill>
          <a:ln w="9525" cap="flat" cmpd="sng">
            <a:solidFill>
              <a:srgbClr val="51A4B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Realism check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1925216" y="4288357"/>
            <a:ext cx="3048000" cy="496856"/>
          </a:xfrm>
          <a:prstGeom prst="wedgeRectCallout">
            <a:avLst>
              <a:gd name="adj1" fmla="val -14513"/>
              <a:gd name="adj2" fmla="val -110776"/>
            </a:avLst>
          </a:prstGeom>
          <a:solidFill>
            <a:schemeClr val="lt1"/>
          </a:solidFill>
          <a:ln w="9525" cap="flat" cmpd="sng">
            <a:solidFill>
              <a:srgbClr val="51A4B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7"/>
          <p:cNvSpPr txBox="1"/>
          <p:nvPr/>
        </p:nvSpPr>
        <p:spPr>
          <a:xfrm>
            <a:off x="4207597" y="4497387"/>
            <a:ext cx="1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Measureable</a:t>
            </a:r>
            <a:endParaRPr/>
          </a:p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8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4. Requirements Validation</a:t>
            </a:r>
            <a:endParaRPr/>
          </a:p>
        </p:txBody>
      </p:sp>
      <p:sp>
        <p:nvSpPr>
          <p:cNvPr id="1006" name="Google Shape;1006;p58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Validity</a:t>
            </a:r>
            <a:r>
              <a:rPr lang="en-US"/>
              <a:t> - functions user wanted is correct and confirmed needed</a:t>
            </a:r>
            <a:endParaRPr/>
          </a:p>
          <a:p>
            <a:pPr marL="34290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Consistency</a:t>
            </a:r>
            <a:r>
              <a:rPr lang="en-US"/>
              <a:t> - no conflicting functions</a:t>
            </a:r>
            <a:endParaRPr b="1">
              <a:solidFill>
                <a:srgbClr val="FF3300"/>
              </a:solidFill>
            </a:endParaRPr>
          </a:p>
          <a:p>
            <a:pPr marL="34290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Completeness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/>
              <a:t>- include ALL functions needed</a:t>
            </a:r>
            <a:endParaRPr/>
          </a:p>
          <a:p>
            <a:pPr marL="34290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Realism check</a:t>
            </a:r>
            <a:r>
              <a:rPr lang="en-US" b="1"/>
              <a:t> </a:t>
            </a:r>
            <a:r>
              <a:rPr lang="en-US"/>
              <a:t>– could be implemented (with existing technology, budget, schedule)</a:t>
            </a:r>
            <a:endParaRPr/>
          </a:p>
          <a:p>
            <a:pPr marL="34290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>
                <a:solidFill>
                  <a:srgbClr val="FF3300"/>
                </a:solidFill>
              </a:rPr>
              <a:t>Verifiability</a:t>
            </a:r>
            <a:r>
              <a:rPr lang="en-US"/>
              <a:t> – requirements are measurable? to reduce potential dispute (demo that the delivered system meets each requirements) </a:t>
            </a:r>
            <a:endParaRPr/>
          </a:p>
          <a:p>
            <a:pPr marL="342900" lvl="1" indent="-21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342900" lvl="1" indent="-21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pic>
        <p:nvPicPr>
          <p:cNvPr id="1007" name="Google Shape;1007;p58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9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013" name="Google Shape;1013;p59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What are the methods can be used to validate user requirements?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/>
              <a:t>Answer:</a:t>
            </a:r>
            <a:endParaRPr sz="2800"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✔"/>
            </a:pPr>
            <a:r>
              <a:rPr lang="en-US" sz="2800"/>
              <a:t> Prototyping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✔"/>
            </a:pPr>
            <a:r>
              <a:rPr lang="en-US" sz="2800"/>
              <a:t> Structured walkthrough 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✔"/>
            </a:pPr>
            <a:r>
              <a:rPr lang="en-US" sz="2800"/>
              <a:t> Formal technical reviews   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1014" name="Google Shape;1014;p59" descr="https://cdn2.iconfinder.com/data/icons/crystalproject/crystal_project_256x256/apps/cle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75" y="102785"/>
            <a:ext cx="565363" cy="56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2000" dirty="0"/>
              <a:t>Requirements management is the process of validating and meeting the needs (or requirements) of customers and external and internal stakeholders. Requirements represent capabilities that will satisfy </a:t>
            </a:r>
            <a:r>
              <a:rPr lang="en-US" sz="2000" dirty="0" smtClean="0"/>
              <a:t>your 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product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strategy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020" name="Google Shape;1020;p60"/>
          <p:cNvSpPr txBox="1">
            <a:spLocks noGrp="1"/>
          </p:cNvSpPr>
          <p:nvPr>
            <p:ph type="ctrTitle"/>
          </p:nvPr>
        </p:nvSpPr>
        <p:spPr>
          <a:xfrm>
            <a:off x="2022300" y="934987"/>
            <a:ext cx="5684861" cy="115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dirty="0"/>
              <a:t>5. Requirements Management</a:t>
            </a:r>
            <a:endParaRPr dirty="0"/>
          </a:p>
        </p:txBody>
      </p:sp>
      <p:pic>
        <p:nvPicPr>
          <p:cNvPr id="1021" name="Google Shape;1021;p60" descr="http://www.saudigroup.net.sa/Images/Pictures/manageme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159" y="1951199"/>
            <a:ext cx="808588" cy="80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1"/>
          <p:cNvSpPr txBox="1">
            <a:spLocks noGrp="1"/>
          </p:cNvSpPr>
          <p:nvPr>
            <p:ph type="title"/>
          </p:nvPr>
        </p:nvSpPr>
        <p:spPr>
          <a:xfrm>
            <a:off x="1381250" y="241254"/>
            <a:ext cx="4990795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/>
              <a:t>5. Requirements Management</a:t>
            </a:r>
            <a:endParaRPr/>
          </a:p>
        </p:txBody>
      </p:sp>
      <p:grpSp>
        <p:nvGrpSpPr>
          <p:cNvPr id="1028" name="Google Shape;1028;p61"/>
          <p:cNvGrpSpPr/>
          <p:nvPr/>
        </p:nvGrpSpPr>
        <p:grpSpPr>
          <a:xfrm>
            <a:off x="54372" y="831230"/>
            <a:ext cx="4648200" cy="1463351"/>
            <a:chOff x="4381500" y="1905000"/>
            <a:chExt cx="4762500" cy="1752600"/>
          </a:xfrm>
        </p:grpSpPr>
        <p:pic>
          <p:nvPicPr>
            <p:cNvPr id="1029" name="Google Shape;1029;p61" descr="http://www.wpclipart.com/signs_symbol/speech_bubbles/callout_circle_righ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81500" y="1905000"/>
              <a:ext cx="47625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61"/>
            <p:cNvSpPr txBox="1"/>
            <p:nvPr/>
          </p:nvSpPr>
          <p:spPr>
            <a:xfrm>
              <a:off x="4800600" y="2286000"/>
              <a:ext cx="4114800" cy="479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Management Planning</a:t>
              </a:r>
              <a:endParaRPr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61"/>
          <p:cNvGrpSpPr/>
          <p:nvPr/>
        </p:nvGrpSpPr>
        <p:grpSpPr>
          <a:xfrm>
            <a:off x="4888501" y="817784"/>
            <a:ext cx="4051041" cy="1463351"/>
            <a:chOff x="4381500" y="1905000"/>
            <a:chExt cx="4762500" cy="1752600"/>
          </a:xfrm>
        </p:grpSpPr>
        <p:pic>
          <p:nvPicPr>
            <p:cNvPr id="1032" name="Google Shape;1032;p61" descr="http://www.wpclipart.com/signs_symbol/speech_bubbles/callout_circle_righ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381500" y="1905000"/>
              <a:ext cx="47625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3" name="Google Shape;1033;p61"/>
            <p:cNvSpPr txBox="1"/>
            <p:nvPr/>
          </p:nvSpPr>
          <p:spPr>
            <a:xfrm>
              <a:off x="4800600" y="2286000"/>
              <a:ext cx="4114800" cy="479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Change Management</a:t>
              </a:r>
              <a:endParaRPr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6" name="Google Shape;1036;p61" descr="http://www.saudigroup.net.sa/Images/Pictures/manageme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638" y="120073"/>
            <a:ext cx="556780" cy="5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08418" y="2119745"/>
            <a:ext cx="37366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and manners in which a company describes and implements change within both its internal and external processes. This includes preparing and supporting employees, establishing the necessary steps for change, and monitoring pre- and post-change activities to ensure successful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Effective communication is one of the most important success factors for effective change management.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555" y="2281135"/>
            <a:ext cx="4422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management plan is a comprehensive plan that provides the objectives of any given project, clearly defines roles and responsibilities, and more to make sure it’s a success!</a:t>
            </a:r>
          </a:p>
          <a:p>
            <a:r>
              <a:rPr lang="en-US" dirty="0"/>
              <a:t>Your management plan is a resource that everyone in the firm can use for better guidance.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2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5. Requirements Management</a:t>
            </a:r>
            <a:endParaRPr/>
          </a:p>
        </p:txBody>
      </p:sp>
      <p:sp>
        <p:nvSpPr>
          <p:cNvPr id="1042" name="Google Shape;1042;p62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This process includes : 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rgbClr val="FF3300"/>
                </a:solidFill>
              </a:rPr>
              <a:t>Management planning</a:t>
            </a:r>
            <a:r>
              <a:rPr lang="en-US"/>
              <a:t> - where policies and procedures for requirements management are designed and specified 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◉"/>
            </a:pPr>
            <a:r>
              <a:rPr lang="en-US">
                <a:solidFill>
                  <a:srgbClr val="FF3300"/>
                </a:solidFill>
              </a:rPr>
              <a:t>Change management</a:t>
            </a:r>
            <a:r>
              <a:rPr lang="en-US"/>
              <a:t> - where proposed requirements changes are analyzed and their impacts are assessed.</a:t>
            </a:r>
            <a:endParaRPr/>
          </a:p>
        </p:txBody>
      </p:sp>
      <p:pic>
        <p:nvPicPr>
          <p:cNvPr id="1043" name="Google Shape;1043;p62" descr="http://www.saudigroup.net.sa/Images/Pictures/managem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638" y="120073"/>
            <a:ext cx="556780" cy="55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683375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/>
              <a:t>The End</a:t>
            </a:r>
            <a:endParaRPr/>
          </a:p>
        </p:txBody>
      </p:sp>
      <p:grpSp>
        <p:nvGrpSpPr>
          <p:cNvPr id="1049" name="Google Shape;1049;p63"/>
          <p:cNvGrpSpPr/>
          <p:nvPr/>
        </p:nvGrpSpPr>
        <p:grpSpPr>
          <a:xfrm>
            <a:off x="1342028" y="2273422"/>
            <a:ext cx="366457" cy="366436"/>
            <a:chOff x="1923675" y="1633650"/>
            <a:chExt cx="436000" cy="435975"/>
          </a:xfrm>
        </p:grpSpPr>
        <p:sp>
          <p:nvSpPr>
            <p:cNvPr id="1050" name="Google Shape;1050;p6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feasibility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275" t="18804" r="6956" b="27504"/>
          <a:stretch/>
        </p:blipFill>
        <p:spPr>
          <a:xfrm>
            <a:off x="800100" y="924792"/>
            <a:ext cx="7699664" cy="42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1. Feasibility Studies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Technical Feasibility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An estimate is made of whether the identified user needs may be satisfied using current software and hardware technologies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b="1" dirty="0"/>
              <a:t>Technical feasibility</a:t>
            </a:r>
            <a:r>
              <a:rPr lang="en-US" dirty="0"/>
              <a:t> inspects whether software can be built at all with available tools and experts</a:t>
            </a:r>
            <a:endParaRPr dirty="0"/>
          </a:p>
          <a:p>
            <a:pPr marL="357188" lvl="0" indent="-2505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80"/>
              <a:buFont typeface="Quattrocento Sans"/>
              <a:buNone/>
            </a:pPr>
            <a:endParaRPr dirty="0"/>
          </a:p>
        </p:txBody>
      </p:sp>
      <p:pic>
        <p:nvPicPr>
          <p:cNvPr id="157" name="Google Shape;157;p13" descr="http://cfile7.uf.tistory.com/image/2002F90B4BDD2B630961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326" y="84808"/>
            <a:ext cx="592045" cy="59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1381250" y="232549"/>
            <a:ext cx="4996546" cy="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ora"/>
              <a:buNone/>
            </a:pPr>
            <a:r>
              <a:rPr lang="en-US"/>
              <a:t>1. Feasibility Studies</a:t>
            </a:r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817475" y="937404"/>
            <a:ext cx="7373475" cy="37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Economical Feasibility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It will decide if the proposed system will be cost-effective and if it can be developed given existing budgetary constraints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/>
              <a:t>A </a:t>
            </a:r>
            <a:r>
              <a:rPr lang="en-US" b="1" dirty="0"/>
              <a:t>Rough Order of Magnitude</a:t>
            </a:r>
            <a:r>
              <a:rPr lang="en-US" dirty="0"/>
              <a:t> is the initial estimate that is often done before a project is started.</a:t>
            </a:r>
            <a:endParaRPr dirty="0"/>
          </a:p>
          <a:p>
            <a:pPr marL="357188" lvl="0" indent="-2505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80"/>
              <a:buFont typeface="Quattrocento Sans"/>
              <a:buNone/>
            </a:pPr>
            <a:endParaRPr dirty="0"/>
          </a:p>
        </p:txBody>
      </p:sp>
      <p:pic>
        <p:nvPicPr>
          <p:cNvPr id="164" name="Google Shape;164;p14" descr="http://cfile7.uf.tistory.com/image/2002F90B4BDD2B630961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326" y="84808"/>
            <a:ext cx="592045" cy="59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Legal feasibility</a:t>
            </a:r>
            <a:r>
              <a:rPr lang="en-US" dirty="0"/>
              <a:t> makes sure that your product complies with all regulations and doesn’t break any law.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medical software dealing with </a:t>
            </a:r>
            <a:r>
              <a:rPr lang="en-US" dirty="0">
                <a:hlinkClick r:id="rId2"/>
              </a:rPr>
              <a:t>protected health information</a:t>
            </a:r>
            <a:r>
              <a:rPr lang="en-US" dirty="0"/>
              <a:t> (PHI) must meet </a:t>
            </a:r>
            <a:r>
              <a:rPr lang="en-US" dirty="0">
                <a:hlinkClick r:id="rId3"/>
              </a:rPr>
              <a:t>HIPAA</a:t>
            </a:r>
            <a:r>
              <a:rPr lang="en-US" dirty="0"/>
              <a:t> rules. Besides that, you have to explore what legal risks there are and how they can impact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1592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2076</Words>
  <Application>Microsoft Office PowerPoint</Application>
  <PresentationFormat>On-screen Show (16:9)</PresentationFormat>
  <Paragraphs>352</Paragraphs>
  <Slides>59</Slides>
  <Notes>55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Overlock</vt:lpstr>
      <vt:lpstr>Lora</vt:lpstr>
      <vt:lpstr>Noto Sans Symbols</vt:lpstr>
      <vt:lpstr>Wingdings</vt:lpstr>
      <vt:lpstr>Quattrocento Sans</vt:lpstr>
      <vt:lpstr>Comic Sans MS</vt:lpstr>
      <vt:lpstr>Arial</vt:lpstr>
      <vt:lpstr>Times New Roman</vt:lpstr>
      <vt:lpstr>Viola template</vt:lpstr>
      <vt:lpstr>Chapter 5 Requirements Engineering Process</vt:lpstr>
      <vt:lpstr>Lesson Objectives</vt:lpstr>
      <vt:lpstr>Introduction</vt:lpstr>
      <vt:lpstr>Introduction</vt:lpstr>
      <vt:lpstr>1. Feasibility Studies</vt:lpstr>
      <vt:lpstr>Overview of feasibility</vt:lpstr>
      <vt:lpstr>1. Feasibility Studies</vt:lpstr>
      <vt:lpstr>1. Feasibility Studies</vt:lpstr>
      <vt:lpstr>PowerPoint Presentation</vt:lpstr>
      <vt:lpstr>PowerPoint Presentation</vt:lpstr>
      <vt:lpstr>PowerPoint Presentation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Exercise</vt:lpstr>
      <vt:lpstr>Exercise</vt:lpstr>
      <vt:lpstr>2. Requirements Analysis &amp; Elicitation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2. Requirements Analysis &amp; Elicitation</vt:lpstr>
      <vt:lpstr>3. Requirements Specification </vt:lpstr>
      <vt:lpstr>Revision</vt:lpstr>
      <vt:lpstr>4. Requirements Validation</vt:lpstr>
      <vt:lpstr>4. Requirements Validation</vt:lpstr>
      <vt:lpstr>4. Requirements Validation</vt:lpstr>
      <vt:lpstr>4. Requirements Validation</vt:lpstr>
      <vt:lpstr>4. Requirements Validation</vt:lpstr>
      <vt:lpstr>4. Requirements Validation</vt:lpstr>
      <vt:lpstr>Exercise</vt:lpstr>
      <vt:lpstr>5. Requirements Management</vt:lpstr>
      <vt:lpstr>5. Requirements Management</vt:lpstr>
      <vt:lpstr>5. Requirements Management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Requirements Engineering Process</dc:title>
  <dc:creator>Ruth Ting</dc:creator>
  <cp:lastModifiedBy>TAR UC</cp:lastModifiedBy>
  <cp:revision>3</cp:revision>
  <dcterms:modified xsi:type="dcterms:W3CDTF">2023-03-09T06:05:00Z</dcterms:modified>
</cp:coreProperties>
</file>