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embeddedFontLst>
    <p:embeddedFont>
      <p:font typeface="Century Gothic" panose="020B0502020202020204" pitchFamily="34" charset="0"/>
      <p:regular r:id="rId80"/>
      <p:bold r:id="rId81"/>
      <p:italic r:id="rId82"/>
      <p:boldItalic r:id="rId83"/>
    </p:embeddedFont>
    <p:embeddedFont>
      <p:font typeface="Baumans" panose="020B0604020202020204" charset="0"/>
      <p:regular r:id="rId84"/>
    </p:embeddedFont>
    <p:embeddedFont>
      <p:font typeface="Calibri" panose="020F0502020204030204" pitchFamily="34" charset="0"/>
      <p:regular r:id="rId85"/>
      <p:bold r:id="rId86"/>
      <p:italic r:id="rId87"/>
      <p:boldItalic r:id="rId88"/>
    </p:embeddedFont>
    <p:embeddedFont>
      <p:font typeface="Comic Sans MS" panose="030F0702030302020204" pitchFamily="66" charset="0"/>
      <p:regular r:id="rId89"/>
      <p:bold r:id="rId90"/>
      <p:italic r:id="rId91"/>
      <p:boldItalic r:id="rId92"/>
    </p:embeddedFont>
    <p:embeddedFont>
      <p:font typeface="Verdana" panose="020B060403050404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7" roundtripDataSignature="AMtx7mjO+BdRukVLB+8yfwOI8T1nd8ye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592758-42DF-4AAA-B6D6-F9B83E7406A9}">
  <a:tblStyle styleId="{14592758-42DF-4AAA-B6D6-F9B83E7406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4.fntdata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5" name="Google Shape;51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1" name="Google Shape;79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79" descr="zenstoneswhite"/>
          <p:cNvPicPr preferRelativeResize="0"/>
          <p:nvPr/>
        </p:nvPicPr>
        <p:blipFill rotWithShape="1">
          <a:blip r:embed="rId2">
            <a:alphaModFix/>
          </a:blip>
          <a:srcRect t="2191" r="10510" b="2214"/>
          <a:stretch/>
        </p:blipFill>
        <p:spPr>
          <a:xfrm>
            <a:off x="3972955" y="1520789"/>
            <a:ext cx="8571168" cy="549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8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78" descr="zenstoneswhitesmal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69717" y="1854200"/>
            <a:ext cx="4722283" cy="5003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515380" y="9842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umans"/>
              <a:buNone/>
            </a:pPr>
            <a:r>
              <a:rPr lang="en-US" sz="5400">
                <a:latin typeface="Baumans"/>
                <a:ea typeface="Baumans"/>
                <a:cs typeface="Baumans"/>
                <a:sym typeface="Baumans"/>
              </a:rPr>
              <a:t>Chapter 6</a:t>
            </a:r>
            <a:br>
              <a:rPr lang="en-US" sz="5400">
                <a:latin typeface="Baumans"/>
                <a:ea typeface="Baumans"/>
                <a:cs typeface="Baumans"/>
                <a:sym typeface="Baumans"/>
              </a:rPr>
            </a:br>
            <a:r>
              <a:rPr lang="en-US" sz="5400">
                <a:latin typeface="Baumans"/>
                <a:ea typeface="Baumans"/>
                <a:cs typeface="Baumans"/>
                <a:sym typeface="Baumans"/>
              </a:rPr>
              <a:t>Architectural Design 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394325" y="171926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Explicit Architecture</a:t>
            </a:r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5043598" y="2413108"/>
            <a:ext cx="3567002" cy="5232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Large-scale reuse</a:t>
            </a:r>
            <a:endParaRPr sz="28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5042884" y="3354387"/>
            <a:ext cx="426720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Reusable architecture </a:t>
            </a:r>
            <a:endParaRPr sz="23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0" name="Google Shape;170;p10" descr="http://aranzulla.tecnologia.virgilio.it/wp-content/contenuti/istock_000005410149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52" y="2396636"/>
            <a:ext cx="4571189" cy="342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Explicit Architecture</a:t>
            </a:r>
            <a:endParaRPr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Char char="•"/>
            </a:pPr>
            <a:r>
              <a:rPr lang="en-US">
                <a:solidFill>
                  <a:srgbClr val="FF3300"/>
                </a:solidFill>
              </a:rPr>
              <a:t>Stakeholder communication</a:t>
            </a:r>
            <a:r>
              <a:rPr lang="en-US"/>
              <a:t>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   – used during discussion to show high-level presentation of system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Char char="•"/>
            </a:pPr>
            <a:r>
              <a:rPr lang="en-US">
                <a:solidFill>
                  <a:srgbClr val="FF3300"/>
                </a:solidFill>
              </a:rPr>
              <a:t>System analysis</a:t>
            </a:r>
            <a:r>
              <a:rPr lang="en-US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– check whether the system can meet critical requirements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Char char="•"/>
            </a:pPr>
            <a:r>
              <a:rPr lang="en-US">
                <a:solidFill>
                  <a:srgbClr val="FF3300"/>
                </a:solidFill>
              </a:rPr>
              <a:t>Large-scale reuse</a:t>
            </a:r>
            <a:r>
              <a:rPr lang="en-US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– The architecture may be reusable across a range of systems since it shows us how a system is organized and how the components interoperate.  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2" descr="http://sr.photos2.fotosearch.com/bthumb/CSP/CSP992/k1323719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456" y="1523833"/>
            <a:ext cx="3800215" cy="3800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Explicit Architecture</a:t>
            </a:r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2747628" y="5157192"/>
            <a:ext cx="673274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 as design plan that can be used for negotiation &amp; discussion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5356336" y="3761909"/>
            <a:ext cx="2568332" cy="5232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Negotiation</a:t>
            </a:r>
            <a:endParaRPr sz="28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3" descr="Image result for complexity manag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428" y="1189139"/>
            <a:ext cx="4088325" cy="408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Explicit Architecture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2883697" y="5137642"/>
            <a:ext cx="61391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as essential tool for complexity management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5035753" y="3392996"/>
            <a:ext cx="4645824" cy="5232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Complexity Management</a:t>
            </a:r>
            <a:endParaRPr sz="28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Explicit Architecture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Other advantages:</a:t>
            </a:r>
            <a:endParaRPr/>
          </a:p>
          <a:p>
            <a:pPr marL="28575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Serve as design plan that can be used for negotiation and discussion </a:t>
            </a:r>
            <a:endParaRPr/>
          </a:p>
          <a:p>
            <a:pPr marL="28575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8575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Act a essential tool for complexity management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1188727" y="620688"/>
            <a:ext cx="8835132" cy="139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 b="1">
                <a:solidFill>
                  <a:srgbClr val="2E75B5"/>
                </a:solidFill>
              </a:rPr>
              <a:t>Architectural Design Activities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2603612" y="2744924"/>
            <a:ext cx="7214952" cy="237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8163" lvl="0" indent="-538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AutoNum type="arabicPeriod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Organization</a:t>
            </a:r>
            <a:endParaRPr/>
          </a:p>
          <a:p>
            <a:pPr marL="538163" lvl="0" indent="-538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AutoNum type="arabicPeriod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Modular Decomposition</a:t>
            </a:r>
            <a:endParaRPr/>
          </a:p>
          <a:p>
            <a:pPr marL="538163" lvl="0" indent="-538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AutoNum type="arabicPeriod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Modeling 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9476618" cy="200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umans"/>
              <a:buNone/>
            </a:pPr>
            <a:r>
              <a:rPr lang="en-US">
                <a:latin typeface="Baumans"/>
                <a:ea typeface="Baumans"/>
                <a:cs typeface="Baumans"/>
                <a:sym typeface="Baumans"/>
              </a:rPr>
              <a:t>1. System Organization/Structuring</a:t>
            </a:r>
            <a:endParaRPr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23" name="Google Shape;223;p17" descr="http://aranzulla.tecnologia.virgilio.it/wp-content/contenuti/istock_000005410149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0196" y="2130900"/>
            <a:ext cx="4206540" cy="315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 descr="http://vector.me/files/images/6/7/677274/curved_arrow_blue_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030890">
            <a:off x="6399437" y="3948113"/>
            <a:ext cx="1239837" cy="61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/>
        </p:nvSpPr>
        <p:spPr>
          <a:xfrm>
            <a:off x="6386736" y="4876801"/>
            <a:ext cx="266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Sub-systems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6" name="Google Shape;226;p17" descr="http://vector.me/files/images/6/7/677274/curved_arrow_blue_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769110" flipH="1">
            <a:off x="6527690" y="2724798"/>
            <a:ext cx="1239837" cy="61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/>
          <p:nvPr/>
        </p:nvSpPr>
        <p:spPr>
          <a:xfrm>
            <a:off x="6386736" y="1768651"/>
            <a:ext cx="57829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Represented in Block Diagram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34" name="Google Shape;234;p18" descr="http://www.foodandbeveragepackaging.com/ext/resources/March2013/FBP0313_CoverStory_slide1.jpg?13632798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456" y="2198823"/>
            <a:ext cx="7616315" cy="43344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35" name="Google Shape;235;p18"/>
          <p:cNvSpPr/>
          <p:nvPr/>
        </p:nvSpPr>
        <p:spPr>
          <a:xfrm>
            <a:off x="963994" y="1624993"/>
            <a:ext cx="43204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packing robot system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the first phase of the architectural design activity.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its most </a:t>
            </a:r>
            <a:r>
              <a:rPr lang="en-US">
                <a:solidFill>
                  <a:srgbClr val="FF3300"/>
                </a:solidFill>
              </a:rPr>
              <a:t>abstract level</a:t>
            </a:r>
            <a:r>
              <a:rPr lang="en-US"/>
              <a:t>, an architectural design may be depicted as a </a:t>
            </a:r>
            <a:r>
              <a:rPr lang="en-US">
                <a:solidFill>
                  <a:srgbClr val="FF3300"/>
                </a:solidFill>
              </a:rPr>
              <a:t>block diagram</a:t>
            </a:r>
            <a:r>
              <a:rPr lang="en-US"/>
              <a:t> in which each box represents a sub-system, as shown in the following figure:-  (next slide)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 why architectural design of software is important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Explain the 3 main activities in architectural design – overall </a:t>
            </a:r>
            <a:r>
              <a:rPr lang="en-US">
                <a:solidFill>
                  <a:srgbClr val="C00000"/>
                </a:solidFill>
              </a:rPr>
              <a:t>system organization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modular decomposition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control modeling</a:t>
            </a:r>
            <a:r>
              <a:rPr lang="en-US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Distinguish the </a:t>
            </a:r>
            <a:r>
              <a:rPr lang="en-US">
                <a:solidFill>
                  <a:srgbClr val="C00000"/>
                </a:solidFill>
              </a:rPr>
              <a:t>models/styles involve in System Organization and Control Modeling 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2346637" y="1552486"/>
            <a:ext cx="2590800" cy="5334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Vision system 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2346637" y="2543087"/>
            <a:ext cx="2590800" cy="7620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Identification System  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7909237" y="2578011"/>
            <a:ext cx="2057400" cy="70788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Gripper Controller 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5851837" y="2578011"/>
            <a:ext cx="1447800" cy="70788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Controller 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7985437" y="4981487"/>
            <a:ext cx="2057400" cy="650875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Conveyer Controller</a:t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4251637" y="3825044"/>
            <a:ext cx="2528439" cy="87493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Packing Selection System 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4339560" y="5133886"/>
            <a:ext cx="2333944" cy="40011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Packing System 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5394637" y="2466886"/>
            <a:ext cx="4724400" cy="91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4175437" y="3666896"/>
            <a:ext cx="2748655" cy="200039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8" name="Google Shape;258;p20"/>
          <p:cNvCxnSpPr/>
          <p:nvPr/>
        </p:nvCxnSpPr>
        <p:spPr>
          <a:xfrm rot="5400000">
            <a:off x="3413437" y="2314486"/>
            <a:ext cx="458788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9" name="Google Shape;259;p20"/>
          <p:cNvCxnSpPr>
            <a:endCxn id="256" idx="0"/>
          </p:cNvCxnSpPr>
          <p:nvPr/>
        </p:nvCxnSpPr>
        <p:spPr>
          <a:xfrm>
            <a:off x="4937437" y="1819186"/>
            <a:ext cx="2819400" cy="647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0" name="Google Shape;260;p20"/>
          <p:cNvCxnSpPr>
            <a:endCxn id="256" idx="1"/>
          </p:cNvCxnSpPr>
          <p:nvPr/>
        </p:nvCxnSpPr>
        <p:spPr>
          <a:xfrm>
            <a:off x="4937437" y="2924086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1" name="Google Shape;261;p20"/>
          <p:cNvCxnSpPr>
            <a:endCxn id="257" idx="1"/>
          </p:cNvCxnSpPr>
          <p:nvPr/>
        </p:nvCxnSpPr>
        <p:spPr>
          <a:xfrm rot="-5400000" flipH="1">
            <a:off x="3227737" y="3719391"/>
            <a:ext cx="1362000" cy="533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2" name="Google Shape;262;p20"/>
          <p:cNvCxnSpPr/>
          <p:nvPr/>
        </p:nvCxnSpPr>
        <p:spPr>
          <a:xfrm rot="5400000" flipH="1">
            <a:off x="5093012" y="4902111"/>
            <a:ext cx="4572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63" name="Google Shape;263;p20"/>
          <p:cNvCxnSpPr>
            <a:stCxn id="255" idx="3"/>
            <a:endCxn id="256" idx="2"/>
          </p:cNvCxnSpPr>
          <p:nvPr/>
        </p:nvCxnSpPr>
        <p:spPr>
          <a:xfrm rot="10800000" flipH="1">
            <a:off x="6673504" y="3381241"/>
            <a:ext cx="1083300" cy="1952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64" name="Google Shape;264;p20"/>
          <p:cNvCxnSpPr/>
          <p:nvPr/>
        </p:nvCxnSpPr>
        <p:spPr>
          <a:xfrm>
            <a:off x="6672064" y="5438686"/>
            <a:ext cx="13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71" name="Google Shape;271;p21" descr="http://aranzulla.tecnologia.virgilio.it/wp-content/contenuti/istock_000005410149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734" y="2295899"/>
            <a:ext cx="4606776" cy="345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1" descr="http://vector.me/files/images/6/7/677274/curved_arrow_blue_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030890">
            <a:off x="4843585" y="4379636"/>
            <a:ext cx="1239837" cy="61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 txBox="1"/>
          <p:nvPr/>
        </p:nvSpPr>
        <p:spPr>
          <a:xfrm>
            <a:off x="3856112" y="5273937"/>
            <a:ext cx="6248400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Sub-systems 🡪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Independent Software Unit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4" name="Google Shape;274;p21" descr="http://vector.me/files/images/6/7/677274/curved_arrow_blue_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769110" flipH="1">
            <a:off x="5110088" y="3030064"/>
            <a:ext cx="1239837" cy="61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/>
        </p:nvSpPr>
        <p:spPr>
          <a:xfrm>
            <a:off x="4497278" y="2099832"/>
            <a:ext cx="63727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Communication between sub-systems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82" name="Google Shape;282;p22" descr="http://aranzulla.tecnologia.virgilio.it/wp-content/contenuti/istock_000005410149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667000"/>
            <a:ext cx="29464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 descr="http://vector.me/files/images/6/7/677274/curved_arrow_blue_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030890">
            <a:off x="6946901" y="3948113"/>
            <a:ext cx="1239837" cy="61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6019800" y="4876801"/>
            <a:ext cx="3733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share data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5" name="Google Shape;285;p22" descr="http://vector.me/files/images/6/7/677274/curved_arrow_blue_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769110" flipH="1">
            <a:off x="6489701" y="2500313"/>
            <a:ext cx="1239837" cy="61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2"/>
          <p:cNvSpPr txBox="1"/>
          <p:nvPr/>
        </p:nvSpPr>
        <p:spPr>
          <a:xfrm>
            <a:off x="6781800" y="1676401"/>
            <a:ext cx="266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Distribution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7" name="Google Shape;287;p22" descr="http://vector.me/files/images/6/7/677274/curved_arrow_blue_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826744" flipH="1">
            <a:off x="4979731" y="2256558"/>
            <a:ext cx="1239838" cy="61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482761" y="1961782"/>
            <a:ext cx="46134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 with each other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system is structured into a number of </a:t>
            </a:r>
            <a:r>
              <a:rPr lang="en-US">
                <a:solidFill>
                  <a:srgbClr val="FF3300"/>
                </a:solidFill>
              </a:rPr>
              <a:t>principal sub-systems</a:t>
            </a:r>
            <a:r>
              <a:rPr lang="en-US"/>
              <a:t> where a sub-system is an </a:t>
            </a:r>
            <a:r>
              <a:rPr lang="en-US" i="1"/>
              <a:t>independent software unit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Char char="•"/>
            </a:pPr>
            <a:r>
              <a:rPr lang="en-US">
                <a:solidFill>
                  <a:srgbClr val="FF3300"/>
                </a:solidFill>
              </a:rPr>
              <a:t>Communications</a:t>
            </a:r>
            <a:r>
              <a:rPr lang="en-US"/>
              <a:t> between sub-systems are also identified.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specific models of the structure may be developed which show how sub-systems </a:t>
            </a:r>
            <a:r>
              <a:rPr lang="en-US">
                <a:solidFill>
                  <a:srgbClr val="FF3300"/>
                </a:solidFill>
              </a:rPr>
              <a:t>share data</a:t>
            </a:r>
            <a:r>
              <a:rPr lang="en-US"/>
              <a:t>, how they are </a:t>
            </a:r>
            <a:r>
              <a:rPr lang="en-US">
                <a:solidFill>
                  <a:srgbClr val="FF3300"/>
                </a:solidFill>
              </a:rPr>
              <a:t>distributed</a:t>
            </a:r>
            <a:r>
              <a:rPr lang="en-US"/>
              <a:t> and how they </a:t>
            </a:r>
            <a:r>
              <a:rPr lang="en-US">
                <a:solidFill>
                  <a:srgbClr val="FF3300"/>
                </a:solidFill>
              </a:rPr>
              <a:t>interface</a:t>
            </a:r>
            <a:r>
              <a:rPr lang="en-US"/>
              <a:t> with each other. 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/>
              <a:t>3 widely used system organization styles/models are: </a:t>
            </a: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3600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3600"/>
              <a:t>		i) 	Repository model</a:t>
            </a:r>
            <a:endParaRPr sz="3600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3600" i="1"/>
              <a:t>		</a:t>
            </a:r>
            <a:r>
              <a:rPr lang="en-US" sz="3600"/>
              <a:t>ii) 	Client-server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3600"/>
              <a:t>		iii) 	Layered model</a:t>
            </a:r>
            <a:r>
              <a:rPr lang="en-US" sz="3600" b="1">
                <a:solidFill>
                  <a:srgbClr val="FF3300"/>
                </a:solidFill>
              </a:rPr>
              <a:t> </a:t>
            </a:r>
            <a:endParaRPr sz="3600" i="1"/>
          </a:p>
        </p:txBody>
      </p:sp>
      <p:sp>
        <p:nvSpPr>
          <p:cNvPr id="302" name="Google Shape;30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308" name="Google Shape;30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09" name="Google Shape;309;p25" descr="http://thumbs.dreamstime.com/x/3d-database-structure-1731927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1" y="2438400"/>
            <a:ext cx="424961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 descr="http://vector.me/files/images/6/7/677274/curved_arrow_blue_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030890">
            <a:off x="7285038" y="4213226"/>
            <a:ext cx="1239838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 txBox="1"/>
          <p:nvPr/>
        </p:nvSpPr>
        <p:spPr>
          <a:xfrm>
            <a:off x="5581650" y="5181601"/>
            <a:ext cx="46482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Central DB to share data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1981200" y="1639815"/>
            <a:ext cx="36711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romanLcParenR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318" name="Google Shape;31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19" name="Google Shape;319;p26" descr="http://thumbs.dreamstime.com/x/3d-database-structure-1731927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1" y="2438400"/>
            <a:ext cx="424961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6"/>
          <p:cNvSpPr/>
          <p:nvPr/>
        </p:nvSpPr>
        <p:spPr>
          <a:xfrm>
            <a:off x="1981200" y="1639815"/>
            <a:ext cx="62103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romanLcParenR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Model – when to use?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2190750" y="5029201"/>
            <a:ext cx="81724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 amounts of data are to be shared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1981200" y="1288899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romanLcParenR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Model -The architecture of an integrated CASE toolset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7"/>
          <p:cNvGrpSpPr/>
          <p:nvPr/>
        </p:nvGrpSpPr>
        <p:grpSpPr>
          <a:xfrm>
            <a:off x="2493425" y="2292723"/>
            <a:ext cx="7169144" cy="4268074"/>
            <a:chOff x="357865" y="549"/>
            <a:chExt cx="7169144" cy="4268074"/>
          </a:xfrm>
        </p:grpSpPr>
        <p:sp>
          <p:nvSpPr>
            <p:cNvPr id="330" name="Google Shape;330;p27"/>
            <p:cNvSpPr/>
            <p:nvPr/>
          </p:nvSpPr>
          <p:spPr>
            <a:xfrm>
              <a:off x="2981930" y="2347609"/>
              <a:ext cx="1921014" cy="1921014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 txBox="1"/>
            <p:nvPr/>
          </p:nvSpPr>
          <p:spPr>
            <a:xfrm>
              <a:off x="3263256" y="2628935"/>
              <a:ext cx="1358362" cy="1358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Project Repository</a:t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2" name="Google Shape;332;p27"/>
            <p:cNvSpPr/>
            <p:nvPr/>
          </p:nvSpPr>
          <p:spPr>
            <a:xfrm rot="10800000">
              <a:off x="1030221" y="3034372"/>
              <a:ext cx="1844365" cy="54748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357865" y="2770232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 txBox="1"/>
            <p:nvPr/>
          </p:nvSpPr>
          <p:spPr>
            <a:xfrm>
              <a:off x="389373" y="2801740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Design Editor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 rot="-8640000">
              <a:off x="1410283" y="1864659"/>
              <a:ext cx="1844365" cy="54748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914049" y="1058474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 txBox="1"/>
            <p:nvPr/>
          </p:nvSpPr>
          <p:spPr>
            <a:xfrm>
              <a:off x="945557" y="1089982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Code Generator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 rot="-6480000">
              <a:off x="2405300" y="1141737"/>
              <a:ext cx="1844365" cy="54748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2370158" y="549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 txBox="1"/>
            <p:nvPr/>
          </p:nvSpPr>
          <p:spPr>
            <a:xfrm>
              <a:off x="2401666" y="32057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Program Editor</a:t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 rot="-4320000">
              <a:off x="3635209" y="1141737"/>
              <a:ext cx="1844365" cy="54748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Report Generator</a:t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 rot="-2160000">
              <a:off x="4630226" y="1864659"/>
              <a:ext cx="1844365" cy="54748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5626115" y="1058474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5657623" y="1089982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Design Analyzer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010289" y="3034372"/>
              <a:ext cx="1844365" cy="54748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DD0E9"/>
                </a:gs>
                <a:gs pos="50000">
                  <a:srgbClr val="B0C9E9"/>
                </a:gs>
                <a:gs pos="100000">
                  <a:srgbClr val="96B0D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6182299" y="2770232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 txBox="1"/>
            <p:nvPr/>
          </p:nvSpPr>
          <p:spPr>
            <a:xfrm>
              <a:off x="6213807" y="2801740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Design Translator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i) Repository Model 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Sub-systems need to </a:t>
            </a:r>
            <a:r>
              <a:rPr lang="en-US">
                <a:solidFill>
                  <a:srgbClr val="FF3300"/>
                </a:solidFill>
              </a:rPr>
              <a:t>exchange data</a:t>
            </a:r>
            <a:r>
              <a:rPr lang="en-US"/>
              <a:t>.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   This may be done in two ways: </a:t>
            </a:r>
            <a:endParaRPr/>
          </a:p>
          <a:p>
            <a:pPr marL="815975" lvl="1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 i="1"/>
              <a:t>All shared data is held in a </a:t>
            </a:r>
            <a:r>
              <a:rPr lang="en-US" sz="2600" i="1">
                <a:solidFill>
                  <a:srgbClr val="C00000"/>
                </a:solidFill>
              </a:rPr>
              <a:t>central database</a:t>
            </a:r>
            <a:r>
              <a:rPr lang="en-US" sz="2600" i="1"/>
              <a:t>.</a:t>
            </a:r>
            <a:endParaRPr/>
          </a:p>
          <a:p>
            <a:pPr marL="815975" lvl="1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 i="1"/>
              <a:t>Each sub-system maintain its </a:t>
            </a:r>
            <a:r>
              <a:rPr lang="en-US" sz="2600" i="1">
                <a:solidFill>
                  <a:srgbClr val="C00000"/>
                </a:solidFill>
              </a:rPr>
              <a:t>own database </a:t>
            </a:r>
            <a:r>
              <a:rPr lang="en-US" sz="2600" i="1"/>
              <a:t>and interchange data by passing messages 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to use?</a:t>
            </a:r>
            <a:endParaRPr/>
          </a:p>
          <a:p>
            <a:pPr marL="83185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large amounts of data are to be shared, the repository model of sharing is most commonly used.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i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63" name="Google Shape;363;p29" descr="http://thumbs.dreamstime.com/x/3d-database-structure-1731927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1" y="2438400"/>
            <a:ext cx="424961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9"/>
          <p:cNvSpPr/>
          <p:nvPr/>
        </p:nvSpPr>
        <p:spPr>
          <a:xfrm>
            <a:off x="1981200" y="1639815"/>
            <a:ext cx="58699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romanLcParenR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Model - Advantages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621504" y="2261731"/>
            <a:ext cx="3048000" cy="91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 large amount of data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7332533" y="4419600"/>
            <a:ext cx="3048000" cy="91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Centralized management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1967071" y="2552700"/>
            <a:ext cx="3048000" cy="91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Repository schema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2057400" y="4495800"/>
            <a:ext cx="3352800" cy="14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systems have no concern on how data is produced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199456" y="1709740"/>
            <a:ext cx="8835132" cy="139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 b="1">
                <a:solidFill>
                  <a:srgbClr val="2E75B5"/>
                </a:solidFill>
              </a:rPr>
              <a:t>Architectural Design Activities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2819636" y="3482437"/>
            <a:ext cx="7214952" cy="237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8163" lvl="0" indent="-538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AutoNum type="arabicPeriod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 Organization</a:t>
            </a:r>
            <a:endParaRPr/>
          </a:p>
          <a:p>
            <a:pPr marL="538163" lvl="0" indent="-538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AutoNum type="arabicPeriod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Modular Decomposition</a:t>
            </a:r>
            <a:endParaRPr/>
          </a:p>
          <a:p>
            <a:pPr marL="538163" lvl="0" indent="-5381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AutoNum type="arabicPeriod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Modeling 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i) Repository Model 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Efficient way to share </a:t>
            </a:r>
            <a:r>
              <a:rPr lang="en-US">
                <a:solidFill>
                  <a:srgbClr val="FF3300"/>
                </a:solidFill>
              </a:rPr>
              <a:t>large amounts</a:t>
            </a:r>
            <a:r>
              <a:rPr lang="en-US"/>
              <a:t> of data;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Sub-systems need not be concerned with how data is </a:t>
            </a:r>
            <a:r>
              <a:rPr lang="en-US">
                <a:solidFill>
                  <a:srgbClr val="FF3300"/>
                </a:solidFill>
              </a:rPr>
              <a:t>produced</a:t>
            </a:r>
            <a:r>
              <a:rPr lang="en-US"/>
              <a:t>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400"/>
              <a:buChar char="•"/>
            </a:pPr>
            <a:r>
              <a:rPr lang="en-US">
                <a:solidFill>
                  <a:srgbClr val="FF3300"/>
                </a:solidFill>
              </a:rPr>
              <a:t>Centralised</a:t>
            </a:r>
            <a:r>
              <a:rPr lang="en-US"/>
              <a:t> management e.g. backup, security, etc.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400"/>
              <a:buChar char="•"/>
            </a:pPr>
            <a:r>
              <a:rPr lang="en-US">
                <a:solidFill>
                  <a:srgbClr val="FF3300"/>
                </a:solidFill>
              </a:rPr>
              <a:t>Sharing</a:t>
            </a:r>
            <a:r>
              <a:rPr lang="en-US"/>
              <a:t> model is published as the repository schema.</a:t>
            </a:r>
            <a:endParaRPr sz="2600" i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75" name="Google Shape;37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381" name="Google Shape;38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82" name="Google Shape;382;p31" descr="http://thumbs.dreamstime.com/x/3d-database-structure-1731927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1" y="2438400"/>
            <a:ext cx="424961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1"/>
          <p:cNvSpPr/>
          <p:nvPr/>
        </p:nvSpPr>
        <p:spPr>
          <a:xfrm>
            <a:off x="1981201" y="1639815"/>
            <a:ext cx="63706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romanLcParenR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Model - Disadvantages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7824412" y="2261731"/>
            <a:ext cx="3529388" cy="13472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systems must compromise on a data model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7623667" y="4552113"/>
            <a:ext cx="3730133" cy="14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scope for specific management policies 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1305028" y="2478175"/>
            <a:ext cx="3048000" cy="91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Difficult to distribute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1310333" y="4552113"/>
            <a:ext cx="3352800" cy="144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evolution is difficult &amp; expensive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393" name="Google Shape;39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i) Repository Model 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Sub-systems must agree on a repository data model. Inevitably a </a:t>
            </a:r>
            <a:r>
              <a:rPr lang="en-US">
                <a:solidFill>
                  <a:srgbClr val="FF3300"/>
                </a:solidFill>
              </a:rPr>
              <a:t>compromise</a:t>
            </a:r>
            <a:r>
              <a:rPr lang="en-US"/>
              <a:t>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400"/>
              <a:buChar char="•"/>
            </a:pPr>
            <a:r>
              <a:rPr lang="en-US">
                <a:solidFill>
                  <a:srgbClr val="FF3300"/>
                </a:solidFill>
              </a:rPr>
              <a:t>Data evolution</a:t>
            </a:r>
            <a:r>
              <a:rPr lang="en-US"/>
              <a:t> is difficult and expensive;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scope for </a:t>
            </a:r>
            <a:r>
              <a:rPr lang="en-US">
                <a:solidFill>
                  <a:srgbClr val="FF3300"/>
                </a:solidFill>
              </a:rPr>
              <a:t>specific</a:t>
            </a:r>
            <a:r>
              <a:rPr lang="en-US"/>
              <a:t> management policies;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 to </a:t>
            </a:r>
            <a:r>
              <a:rPr lang="en-US">
                <a:solidFill>
                  <a:srgbClr val="FF3300"/>
                </a:solidFill>
              </a:rPr>
              <a:t>distribute</a:t>
            </a:r>
            <a:r>
              <a:rPr lang="en-US"/>
              <a:t> efficiently</a:t>
            </a:r>
            <a:endParaRPr/>
          </a:p>
        </p:txBody>
      </p:sp>
      <p:sp>
        <p:nvSpPr>
          <p:cNvPr id="394" name="Google Shape;39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400" name="Google Shape;40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01" name="Google Shape;401;p33" descr="http://thumbs.dreamstime.com/z/client-server-cloud-computing-concept-1993058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800" y="2528900"/>
            <a:ext cx="3860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3"/>
          <p:cNvSpPr/>
          <p:nvPr/>
        </p:nvSpPr>
        <p:spPr>
          <a:xfrm>
            <a:off x="4064000" y="3595700"/>
            <a:ext cx="1981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Client-Server Model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33" descr="http://1.bp.blogspot.com/-7aRhFnlWYV8/T0uBCnPU2OI/AAAAAAAAAJQ/PNqbCXHvD8M/s1600/JENNAHHS+SHITTY+ARRO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4800" y="16907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3"/>
          <p:cNvSpPr txBox="1"/>
          <p:nvPr/>
        </p:nvSpPr>
        <p:spPr>
          <a:xfrm>
            <a:off x="7645400" y="1590688"/>
            <a:ext cx="2438400" cy="86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Distributed system model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5" name="Google Shape;405;p33" descr="http://likeboxmedia.com/wp-content/uploads/2013/06/stock-photo-559397-xl-quick-circle-with-a-red-mar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11409">
            <a:off x="2413001" y="2216164"/>
            <a:ext cx="5819775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3"/>
          <p:cNvSpPr txBox="1"/>
          <p:nvPr/>
        </p:nvSpPr>
        <p:spPr>
          <a:xfrm>
            <a:off x="6807200" y="3595700"/>
            <a:ext cx="3276600" cy="1246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&amp; processing in different components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2008736" y="1513978"/>
            <a:ext cx="3969356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Client-Server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413" name="Google Shape;41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6312024" y="2457271"/>
            <a:ext cx="481286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set of stand-alone servers which provide specific services such as printing, data management, etc 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15" name="Google Shape;415;p34" descr="http://thumbs.dreamstime.com/z/client-server-cloud-computing-concept-1993058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9556" y="2132856"/>
            <a:ext cx="3860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4"/>
          <p:cNvSpPr/>
          <p:nvPr/>
        </p:nvSpPr>
        <p:spPr>
          <a:xfrm>
            <a:off x="2937756" y="3199656"/>
            <a:ext cx="1981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Client-Server Model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2008736" y="1513978"/>
            <a:ext cx="3969356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Client-Server Model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423" name="Google Shape;4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6540940" y="2852937"/>
            <a:ext cx="445160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of clients which call on these services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5" name="Google Shape;425;p35" descr="http://thumbs.dreamstime.com/z/client-server-cloud-computing-concept-1993058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9556" y="2132856"/>
            <a:ext cx="3860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5"/>
          <p:cNvSpPr/>
          <p:nvPr/>
        </p:nvSpPr>
        <p:spPr>
          <a:xfrm>
            <a:off x="2937756" y="3199656"/>
            <a:ext cx="1981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Client-Server Model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2008736" y="1513978"/>
            <a:ext cx="3969356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Client-Server Model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433" name="Google Shape;43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6540940" y="2852937"/>
            <a:ext cx="502766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which allows clients to access servers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5" name="Google Shape;435;p36" descr="http://thumbs.dreamstime.com/z/client-server-cloud-computing-concept-1993058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9556" y="2132856"/>
            <a:ext cx="3860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6"/>
          <p:cNvSpPr/>
          <p:nvPr/>
        </p:nvSpPr>
        <p:spPr>
          <a:xfrm>
            <a:off x="2937756" y="3199656"/>
            <a:ext cx="1981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Client-Server Model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2008736" y="1513978"/>
            <a:ext cx="3969356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Client-Server Model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443" name="Google Shape;44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ii) Client-Server Model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Distributed system model which shows how data and processing is distributed across a range of components.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of </a:t>
            </a:r>
            <a:r>
              <a:rPr lang="en-US">
                <a:solidFill>
                  <a:srgbClr val="FF3300"/>
                </a:solidFill>
              </a:rPr>
              <a:t>stand-alone servers</a:t>
            </a:r>
            <a:r>
              <a:rPr lang="en-US"/>
              <a:t> which provide </a:t>
            </a:r>
            <a:r>
              <a:rPr lang="en-US">
                <a:solidFill>
                  <a:srgbClr val="FF3300"/>
                </a:solidFill>
              </a:rPr>
              <a:t>specific services</a:t>
            </a:r>
            <a:r>
              <a:rPr lang="en-US"/>
              <a:t> such as printing, data management, etc.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of clients which call on these services.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Network which allows clients to access servers.</a:t>
            </a:r>
            <a:endParaRPr/>
          </a:p>
        </p:txBody>
      </p:sp>
      <p:sp>
        <p:nvSpPr>
          <p:cNvPr id="444" name="Google Shape;44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450" name="Google Shape;45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008736" y="1268841"/>
            <a:ext cx="7687664" cy="68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Client-Server Model - The architecture of a film and picture library system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52" name="Google Shape;452;p38"/>
          <p:cNvGrpSpPr/>
          <p:nvPr/>
        </p:nvGrpSpPr>
        <p:grpSpPr>
          <a:xfrm>
            <a:off x="2243572" y="2304248"/>
            <a:ext cx="1344710" cy="728707"/>
            <a:chOff x="4170007" y="549"/>
            <a:chExt cx="1344710" cy="1075768"/>
          </a:xfrm>
        </p:grpSpPr>
        <p:sp>
          <p:nvSpPr>
            <p:cNvPr id="453" name="Google Shape;453;p38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Client 1</a:t>
              </a:r>
              <a:endParaRPr/>
            </a:p>
          </p:txBody>
        </p:sp>
      </p:grpSp>
      <p:grpSp>
        <p:nvGrpSpPr>
          <p:cNvPr id="455" name="Google Shape;455;p38"/>
          <p:cNvGrpSpPr/>
          <p:nvPr/>
        </p:nvGrpSpPr>
        <p:grpSpPr>
          <a:xfrm>
            <a:off x="4222753" y="2304248"/>
            <a:ext cx="1344710" cy="728707"/>
            <a:chOff x="4170007" y="549"/>
            <a:chExt cx="1344710" cy="1075768"/>
          </a:xfrm>
        </p:grpSpPr>
        <p:sp>
          <p:nvSpPr>
            <p:cNvPr id="456" name="Google Shape;456;p38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Client 2</a:t>
              </a:r>
              <a:endParaRPr/>
            </a:p>
          </p:txBody>
        </p:sp>
      </p:grpSp>
      <p:grpSp>
        <p:nvGrpSpPr>
          <p:cNvPr id="458" name="Google Shape;458;p38"/>
          <p:cNvGrpSpPr/>
          <p:nvPr/>
        </p:nvGrpSpPr>
        <p:grpSpPr>
          <a:xfrm>
            <a:off x="6201934" y="2304248"/>
            <a:ext cx="1344710" cy="728707"/>
            <a:chOff x="4170007" y="549"/>
            <a:chExt cx="1344710" cy="1075768"/>
          </a:xfrm>
        </p:grpSpPr>
        <p:sp>
          <p:nvSpPr>
            <p:cNvPr id="459" name="Google Shape;459;p38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Client 3</a:t>
              </a: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8181115" y="2304248"/>
            <a:ext cx="1344710" cy="728707"/>
            <a:chOff x="4170007" y="549"/>
            <a:chExt cx="1344710" cy="1075768"/>
          </a:xfrm>
        </p:grpSpPr>
        <p:sp>
          <p:nvSpPr>
            <p:cNvPr id="462" name="Google Shape;462;p38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Client 4</a:t>
              </a: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2202231" y="3681029"/>
            <a:ext cx="7323594" cy="728707"/>
            <a:chOff x="4170007" y="549"/>
            <a:chExt cx="1344710" cy="1075768"/>
          </a:xfrm>
        </p:grpSpPr>
        <p:sp>
          <p:nvSpPr>
            <p:cNvPr id="465" name="Google Shape;465;p38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Wide-bandwidth network</a:t>
              </a:r>
              <a:endPara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38"/>
          <p:cNvGrpSpPr/>
          <p:nvPr/>
        </p:nvGrpSpPr>
        <p:grpSpPr>
          <a:xfrm>
            <a:off x="2275080" y="5121188"/>
            <a:ext cx="1408652" cy="1296144"/>
            <a:chOff x="751080" y="5121188"/>
            <a:chExt cx="1408652" cy="1296144"/>
          </a:xfrm>
        </p:grpSpPr>
        <p:sp>
          <p:nvSpPr>
            <p:cNvPr id="468" name="Google Shape;468;p38"/>
            <p:cNvSpPr/>
            <p:nvPr/>
          </p:nvSpPr>
          <p:spPr>
            <a:xfrm>
              <a:off x="751080" y="5121188"/>
              <a:ext cx="1408652" cy="648072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Catalogue Server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751080" y="5769260"/>
              <a:ext cx="1408652" cy="648072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Catalogue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38"/>
          <p:cNvGrpSpPr/>
          <p:nvPr/>
        </p:nvGrpSpPr>
        <p:grpSpPr>
          <a:xfrm>
            <a:off x="4139405" y="5121188"/>
            <a:ext cx="1408652" cy="1296144"/>
            <a:chOff x="751080" y="5121188"/>
            <a:chExt cx="1408652" cy="1296144"/>
          </a:xfrm>
        </p:grpSpPr>
        <p:sp>
          <p:nvSpPr>
            <p:cNvPr id="471" name="Google Shape;471;p38"/>
            <p:cNvSpPr/>
            <p:nvPr/>
          </p:nvSpPr>
          <p:spPr>
            <a:xfrm>
              <a:off x="751080" y="5121188"/>
              <a:ext cx="1408652" cy="648072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Video Server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51080" y="5769260"/>
              <a:ext cx="1408652" cy="648072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Film Clip Files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6003730" y="5121188"/>
            <a:ext cx="1630076" cy="1296144"/>
            <a:chOff x="751080" y="5121188"/>
            <a:chExt cx="1408652" cy="1296144"/>
          </a:xfrm>
        </p:grpSpPr>
        <p:sp>
          <p:nvSpPr>
            <p:cNvPr id="474" name="Google Shape;474;p38"/>
            <p:cNvSpPr/>
            <p:nvPr/>
          </p:nvSpPr>
          <p:spPr>
            <a:xfrm>
              <a:off x="751080" y="5121188"/>
              <a:ext cx="1408652" cy="648072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Picture Server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751080" y="5769260"/>
              <a:ext cx="1408652" cy="648072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Digitized Photographs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8089478" y="5121188"/>
            <a:ext cx="1408652" cy="1296144"/>
            <a:chOff x="751080" y="5121188"/>
            <a:chExt cx="1408652" cy="1296144"/>
          </a:xfrm>
        </p:grpSpPr>
        <p:sp>
          <p:nvSpPr>
            <p:cNvPr id="477" name="Google Shape;477;p38"/>
            <p:cNvSpPr/>
            <p:nvPr/>
          </p:nvSpPr>
          <p:spPr>
            <a:xfrm>
              <a:off x="751080" y="5121188"/>
              <a:ext cx="1408652" cy="648072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Hypertext Server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51080" y="5769260"/>
              <a:ext cx="1408652" cy="648072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Hypertext Web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38"/>
          <p:cNvSpPr/>
          <p:nvPr/>
        </p:nvSpPr>
        <p:spPr>
          <a:xfrm>
            <a:off x="2829530" y="3083614"/>
            <a:ext cx="299753" cy="5400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4745232" y="3083614"/>
            <a:ext cx="299753" cy="5400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6724413" y="3083614"/>
            <a:ext cx="299753" cy="5400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8703594" y="3083614"/>
            <a:ext cx="299753" cy="5400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2832053" y="4500318"/>
            <a:ext cx="299753" cy="5400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4747755" y="4500318"/>
            <a:ext cx="299753" cy="5400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6726936" y="4500318"/>
            <a:ext cx="299753" cy="5400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8706117" y="4500318"/>
            <a:ext cx="299753" cy="54006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492" name="Google Shape;49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2008736" y="1513978"/>
            <a:ext cx="3969356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Client-Server Model</a:t>
            </a:r>
            <a:endParaRPr/>
          </a:p>
        </p:txBody>
      </p:sp>
      <p:pic>
        <p:nvPicPr>
          <p:cNvPr id="494" name="Google Shape;494;p39" descr="http://thumbs.dreamstime.com/z/client-server-cloud-computing-concept-1993058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14600"/>
            <a:ext cx="3860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9"/>
          <p:cNvSpPr/>
          <p:nvPr/>
        </p:nvSpPr>
        <p:spPr>
          <a:xfrm>
            <a:off x="3200400" y="3581400"/>
            <a:ext cx="1981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39" descr="http://1.bp.blogspot.com/-7aRhFnlWYV8/T0uBCnPU2OI/AAAAAAAAAJQ/PNqbCXHvD8M/s1600/JENNAHHS+SHITTY+ARRO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30480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9"/>
          <p:cNvSpPr txBox="1"/>
          <p:nvPr/>
        </p:nvSpPr>
        <p:spPr>
          <a:xfrm>
            <a:off x="6744072" y="1905000"/>
            <a:ext cx="3542928" cy="8617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Distribution of data is straightforward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8" name="Google Shape;498;p39"/>
          <p:cNvSpPr txBox="1"/>
          <p:nvPr/>
        </p:nvSpPr>
        <p:spPr>
          <a:xfrm>
            <a:off x="6559860" y="3205252"/>
            <a:ext cx="3650940" cy="12464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Effective network system </a:t>
            </a:r>
            <a:endParaRPr/>
          </a:p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Cheaper hardware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6223744" y="4890224"/>
            <a:ext cx="2971800" cy="8620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 to add or upgrade server 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Why Architectural Design is Important?</a:t>
            </a:r>
            <a:endParaRPr b="1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505" name="Google Shape;50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2008736" y="1513978"/>
            <a:ext cx="3969356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Client-Server Model</a:t>
            </a:r>
            <a:endParaRPr/>
          </a:p>
        </p:txBody>
      </p:sp>
      <p:pic>
        <p:nvPicPr>
          <p:cNvPr id="507" name="Google Shape;507;p40" descr="http://thumbs.dreamstime.com/z/client-server-cloud-computing-concept-1993058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14600"/>
            <a:ext cx="3860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0"/>
          <p:cNvSpPr/>
          <p:nvPr/>
        </p:nvSpPr>
        <p:spPr>
          <a:xfrm>
            <a:off x="3200400" y="3581400"/>
            <a:ext cx="1981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 descr="http://1.bp.blogspot.com/-7aRhFnlWYV8/T0uBCnPU2OI/AAAAAAAAAJQ/PNqbCXHvD8M/s1600/JENNAHHS+SHITTY+ARRO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30480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 txBox="1"/>
          <p:nvPr/>
        </p:nvSpPr>
        <p:spPr>
          <a:xfrm>
            <a:off x="6629400" y="1905000"/>
            <a:ext cx="3810000" cy="12461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data model 🡪 inefficient data sharing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6858000" y="3481389"/>
            <a:ext cx="3429000" cy="4778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Redundant mgmt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2" name="Google Shape;512;p40"/>
          <p:cNvSpPr txBox="1"/>
          <p:nvPr/>
        </p:nvSpPr>
        <p:spPr>
          <a:xfrm>
            <a:off x="6477000" y="4648201"/>
            <a:ext cx="3733800" cy="8620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central register of names &amp; services 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519" name="Google Shape;519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ii) Client-Server Model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Advantages</a:t>
            </a:r>
            <a:r>
              <a:rPr lang="en-US"/>
              <a:t>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400"/>
              <a:buChar char="•"/>
            </a:pPr>
            <a:r>
              <a:rPr lang="en-US">
                <a:solidFill>
                  <a:srgbClr val="FF3300"/>
                </a:solidFill>
              </a:rPr>
              <a:t>Distribution</a:t>
            </a:r>
            <a:r>
              <a:rPr lang="en-US"/>
              <a:t> of data is straightforward;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Makes effective use of </a:t>
            </a:r>
            <a:r>
              <a:rPr lang="en-US">
                <a:solidFill>
                  <a:srgbClr val="FF3300"/>
                </a:solidFill>
              </a:rPr>
              <a:t>networked</a:t>
            </a:r>
            <a:r>
              <a:rPr lang="en-US"/>
              <a:t> systems. May require cheaper hardware;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add </a:t>
            </a:r>
            <a:r>
              <a:rPr lang="en-US">
                <a:solidFill>
                  <a:srgbClr val="FF3300"/>
                </a:solidFill>
              </a:rPr>
              <a:t>new servers or upgrade existing servers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Disadvantages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shared data model so sub-systems use </a:t>
            </a:r>
            <a:r>
              <a:rPr lang="en-US">
                <a:solidFill>
                  <a:srgbClr val="FF3300"/>
                </a:solidFill>
              </a:rPr>
              <a:t>different</a:t>
            </a: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data organisation</a:t>
            </a:r>
            <a:r>
              <a:rPr lang="en-US"/>
              <a:t>. </a:t>
            </a:r>
            <a:r>
              <a:rPr lang="en-US">
                <a:solidFill>
                  <a:srgbClr val="FF3300"/>
                </a:solidFill>
              </a:rPr>
              <a:t>Data interchange</a:t>
            </a:r>
            <a:r>
              <a:rPr lang="en-US"/>
              <a:t> may be </a:t>
            </a:r>
            <a:r>
              <a:rPr lang="en-US">
                <a:solidFill>
                  <a:srgbClr val="FF3300"/>
                </a:solidFill>
              </a:rPr>
              <a:t>inefficient</a:t>
            </a:r>
            <a:r>
              <a:rPr lang="en-US"/>
              <a:t>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400"/>
              <a:buChar char="•"/>
            </a:pPr>
            <a:r>
              <a:rPr lang="en-US">
                <a:solidFill>
                  <a:srgbClr val="FF3300"/>
                </a:solidFill>
              </a:rPr>
              <a:t>Redundant management</a:t>
            </a:r>
            <a:r>
              <a:rPr lang="en-US"/>
              <a:t> in each server;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400"/>
              <a:buChar char="•"/>
            </a:pPr>
            <a:r>
              <a:rPr lang="en-US">
                <a:solidFill>
                  <a:srgbClr val="FF3300"/>
                </a:solidFill>
              </a:rPr>
              <a:t>No central register of names and services</a:t>
            </a:r>
            <a:r>
              <a:rPr lang="en-US"/>
              <a:t> - it may be hard to find out what servers and services are available.</a:t>
            </a:r>
            <a:endParaRPr/>
          </a:p>
        </p:txBody>
      </p:sp>
      <p:sp>
        <p:nvSpPr>
          <p:cNvPr id="520" name="Google Shape;52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526" name="Google Shape;52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2008737" y="1513978"/>
            <a:ext cx="3273653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iii) Layered Model</a:t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>
            <a:off x="3200400" y="3581400"/>
            <a:ext cx="1981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Layered Model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6629400" y="1905001"/>
            <a:ext cx="3810000" cy="8620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A.k.a Abstract Machine Model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0" name="Google Shape;530;p42"/>
          <p:cNvSpPr txBox="1"/>
          <p:nvPr/>
        </p:nvSpPr>
        <p:spPr>
          <a:xfrm>
            <a:off x="6172200" y="3200401"/>
            <a:ext cx="3429000" cy="8620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interfacing of sub-system 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5562600" y="4419600"/>
            <a:ext cx="3733800" cy="4778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Layers with services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32" name="Google Shape;532;p42" descr="http://ec.l.thumbs.canstockphoto.com/canstock8355832.jpg"/>
          <p:cNvPicPr preferRelativeResize="0"/>
          <p:nvPr/>
        </p:nvPicPr>
        <p:blipFill rotWithShape="1">
          <a:blip r:embed="rId3">
            <a:alphaModFix/>
          </a:blip>
          <a:srcRect b="20000"/>
          <a:stretch/>
        </p:blipFill>
        <p:spPr>
          <a:xfrm>
            <a:off x="3448050" y="2667000"/>
            <a:ext cx="13525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2008737" y="1513978"/>
            <a:ext cx="3273653" cy="43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iii) Layered Model</a:t>
            </a:r>
            <a:endParaRPr/>
          </a:p>
        </p:txBody>
      </p:sp>
      <p:sp>
        <p:nvSpPr>
          <p:cNvPr id="540" name="Google Shape;540;p43"/>
          <p:cNvSpPr/>
          <p:nvPr/>
        </p:nvSpPr>
        <p:spPr>
          <a:xfrm>
            <a:off x="3200400" y="3581400"/>
            <a:ext cx="1981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Layered Model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6629400" y="1905001"/>
            <a:ext cx="3810000" cy="8620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Support incremental development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6172200" y="3200400"/>
            <a:ext cx="4038600" cy="16312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Closed layered model 🡪 one layer change, only adjacent layer is affected 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43" name="Google Shape;543;p43" descr="http://ec.l.thumbs.canstockphoto.com/canstock8355832.jpg"/>
          <p:cNvPicPr preferRelativeResize="0"/>
          <p:nvPr/>
        </p:nvPicPr>
        <p:blipFill rotWithShape="1">
          <a:blip r:embed="rId3">
            <a:alphaModFix/>
          </a:blip>
          <a:srcRect b="20000"/>
          <a:stretch/>
        </p:blipFill>
        <p:spPr>
          <a:xfrm>
            <a:off x="3448050" y="2667000"/>
            <a:ext cx="13525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iii) Layered Model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</a:t>
            </a:r>
            <a:r>
              <a:rPr lang="en-US" i="1"/>
              <a:t>called abstract machine model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to model the </a:t>
            </a:r>
            <a:r>
              <a:rPr lang="en-US">
                <a:solidFill>
                  <a:srgbClr val="FF3300"/>
                </a:solidFill>
              </a:rPr>
              <a:t>interfacing</a:t>
            </a:r>
            <a:r>
              <a:rPr lang="en-US"/>
              <a:t> of sub-systems.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Organises the system into a </a:t>
            </a:r>
            <a:r>
              <a:rPr lang="en-US">
                <a:solidFill>
                  <a:srgbClr val="FF3300"/>
                </a:solidFill>
              </a:rPr>
              <a:t>set of layers</a:t>
            </a:r>
            <a:r>
              <a:rPr lang="en-US"/>
              <a:t> each of which provide a </a:t>
            </a:r>
            <a:r>
              <a:rPr lang="en-US">
                <a:solidFill>
                  <a:srgbClr val="FF3300"/>
                </a:solidFill>
              </a:rPr>
              <a:t>set of services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Supports the incremental development of sub-systems in different layers. When a layer interface changes, </a:t>
            </a:r>
            <a:r>
              <a:rPr lang="en-US">
                <a:solidFill>
                  <a:srgbClr val="FF3300"/>
                </a:solidFill>
              </a:rPr>
              <a:t>only the adjacent layer is affected</a:t>
            </a:r>
            <a:endParaRPr/>
          </a:p>
        </p:txBody>
      </p:sp>
      <p:sp>
        <p:nvSpPr>
          <p:cNvPr id="550" name="Google Shape;55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System Organization/Structuring</a:t>
            </a:r>
            <a:endParaRPr/>
          </a:p>
        </p:txBody>
      </p:sp>
      <p:sp>
        <p:nvSpPr>
          <p:cNvPr id="556" name="Google Shape;55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57" name="Google Shape;557;p45"/>
          <p:cNvSpPr/>
          <p:nvPr/>
        </p:nvSpPr>
        <p:spPr>
          <a:xfrm>
            <a:off x="2008737" y="1513977"/>
            <a:ext cx="7515199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iii) Layered Model – Version Management System</a:t>
            </a:r>
            <a:endParaRPr/>
          </a:p>
        </p:txBody>
      </p:sp>
      <p:grpSp>
        <p:nvGrpSpPr>
          <p:cNvPr id="558" name="Google Shape;558;p45"/>
          <p:cNvGrpSpPr/>
          <p:nvPr/>
        </p:nvGrpSpPr>
        <p:grpSpPr>
          <a:xfrm>
            <a:off x="2717509" y="2176173"/>
            <a:ext cx="6402826" cy="918765"/>
            <a:chOff x="338810" y="1527"/>
            <a:chExt cx="6402826" cy="918765"/>
          </a:xfrm>
        </p:grpSpPr>
        <p:sp>
          <p:nvSpPr>
            <p:cNvPr id="559" name="Google Shape;559;p45"/>
            <p:cNvSpPr/>
            <p:nvPr/>
          </p:nvSpPr>
          <p:spPr>
            <a:xfrm>
              <a:off x="338810" y="1527"/>
              <a:ext cx="6402826" cy="91876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898C4"/>
                </a:gs>
                <a:gs pos="50000">
                  <a:srgbClr val="4C8BC2"/>
                </a:gs>
                <a:gs pos="100000">
                  <a:srgbClr val="3D7BB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365720" y="28437"/>
              <a:ext cx="6349006" cy="864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Configuration management system layer</a:t>
              </a:r>
              <a:endParaRPr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61" name="Google Shape;561;p45"/>
          <p:cNvGrpSpPr/>
          <p:nvPr/>
        </p:nvGrpSpPr>
        <p:grpSpPr>
          <a:xfrm>
            <a:off x="2717510" y="3260317"/>
            <a:ext cx="6402827" cy="918765"/>
            <a:chOff x="1312702" y="1085671"/>
            <a:chExt cx="5428935" cy="918765"/>
          </a:xfrm>
        </p:grpSpPr>
        <p:sp>
          <p:nvSpPr>
            <p:cNvPr id="562" name="Google Shape;562;p45"/>
            <p:cNvSpPr/>
            <p:nvPr/>
          </p:nvSpPr>
          <p:spPr>
            <a:xfrm>
              <a:off x="1312702" y="1085671"/>
              <a:ext cx="5428935" cy="918765"/>
            </a:xfrm>
            <a:prstGeom prst="roundRect">
              <a:avLst>
                <a:gd name="adj" fmla="val 16670"/>
              </a:avLst>
            </a:prstGeom>
            <a:gradFill>
              <a:gsLst>
                <a:gs pos="0">
                  <a:srgbClr val="6898C4"/>
                </a:gs>
                <a:gs pos="50000">
                  <a:srgbClr val="4C8BC2"/>
                </a:gs>
                <a:gs pos="100000">
                  <a:srgbClr val="3D7BB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1357560" y="1130529"/>
              <a:ext cx="5339219" cy="829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Object management system layer</a:t>
              </a:r>
              <a:endParaRPr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64" name="Google Shape;564;p45"/>
          <p:cNvGrpSpPr/>
          <p:nvPr/>
        </p:nvGrpSpPr>
        <p:grpSpPr>
          <a:xfrm>
            <a:off x="2717510" y="4289334"/>
            <a:ext cx="6402827" cy="918765"/>
            <a:chOff x="1312702" y="2114688"/>
            <a:chExt cx="5428935" cy="918765"/>
          </a:xfrm>
        </p:grpSpPr>
        <p:sp>
          <p:nvSpPr>
            <p:cNvPr id="565" name="Google Shape;565;p45"/>
            <p:cNvSpPr/>
            <p:nvPr/>
          </p:nvSpPr>
          <p:spPr>
            <a:xfrm>
              <a:off x="1312702" y="2114688"/>
              <a:ext cx="5428935" cy="918765"/>
            </a:xfrm>
            <a:prstGeom prst="roundRect">
              <a:avLst>
                <a:gd name="adj" fmla="val 16670"/>
              </a:avLst>
            </a:prstGeom>
            <a:gradFill>
              <a:gsLst>
                <a:gs pos="0">
                  <a:srgbClr val="7BA9DC"/>
                </a:gs>
                <a:gs pos="50000">
                  <a:srgbClr val="639FDD"/>
                </a:gs>
                <a:gs pos="100000">
                  <a:srgbClr val="508C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1357560" y="2159546"/>
              <a:ext cx="5339219" cy="829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Database system layer</a:t>
              </a:r>
              <a:endParaRPr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67" name="Google Shape;567;p45"/>
          <p:cNvGrpSpPr/>
          <p:nvPr/>
        </p:nvGrpSpPr>
        <p:grpSpPr>
          <a:xfrm>
            <a:off x="2717510" y="5318352"/>
            <a:ext cx="6402827" cy="918765"/>
            <a:chOff x="1312702" y="3143706"/>
            <a:chExt cx="5428935" cy="918765"/>
          </a:xfrm>
        </p:grpSpPr>
        <p:sp>
          <p:nvSpPr>
            <p:cNvPr id="568" name="Google Shape;568;p45"/>
            <p:cNvSpPr/>
            <p:nvPr/>
          </p:nvSpPr>
          <p:spPr>
            <a:xfrm>
              <a:off x="1312702" y="3143706"/>
              <a:ext cx="5428935" cy="918765"/>
            </a:xfrm>
            <a:prstGeom prst="roundRect">
              <a:avLst>
                <a:gd name="adj" fmla="val 16670"/>
              </a:avLst>
            </a:prstGeom>
            <a:gradFill>
              <a:gsLst>
                <a:gs pos="0">
                  <a:srgbClr val="97BEEE"/>
                </a:gs>
                <a:gs pos="50000">
                  <a:srgbClr val="84B6EE"/>
                </a:gs>
                <a:gs pos="100000">
                  <a:srgbClr val="6CA0D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1357560" y="3188564"/>
              <a:ext cx="5339219" cy="829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Operating system layer</a:t>
              </a:r>
              <a:endParaRPr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umans"/>
              <a:buNone/>
            </a:pPr>
            <a:r>
              <a:rPr lang="en-US">
                <a:latin typeface="Baumans"/>
                <a:ea typeface="Baumans"/>
                <a:cs typeface="Baumans"/>
                <a:sym typeface="Baumans"/>
              </a:rPr>
              <a:t>2. Modular Decomposition</a:t>
            </a:r>
            <a:endParaRPr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575" name="Google Shape;575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576" name="Google Shape;57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577" name="Google Shape;577;p46" descr="http://thumbs.gograph.com/gg5779433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588" y="4437112"/>
            <a:ext cx="1619250" cy="15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Modular Decomposition</a:t>
            </a:r>
            <a:endParaRPr/>
          </a:p>
        </p:txBody>
      </p:sp>
      <p:sp>
        <p:nvSpPr>
          <p:cNvPr id="583" name="Google Shape;58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584" name="Google Shape;584;p47" descr="http://thumbs.gograph.com/gg5779433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2286000"/>
            <a:ext cx="24638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7"/>
          <p:cNvSpPr/>
          <p:nvPr/>
        </p:nvSpPr>
        <p:spPr>
          <a:xfrm>
            <a:off x="5638800" y="2133601"/>
            <a:ext cx="4572000" cy="8921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Decomposition of sub-systems into </a:t>
            </a:r>
            <a:r>
              <a:rPr lang="en-US" sz="26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modules</a:t>
            </a:r>
            <a:endParaRPr sz="2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6" name="Google Shape;586;p47"/>
          <p:cNvSpPr/>
          <p:nvPr/>
        </p:nvSpPr>
        <p:spPr>
          <a:xfrm>
            <a:off x="5638800" y="3657601"/>
            <a:ext cx="4572000" cy="4921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Components in modules</a:t>
            </a:r>
            <a:endParaRPr sz="2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Modular Decomposition</a:t>
            </a:r>
            <a:endParaRPr/>
          </a:p>
        </p:txBody>
      </p:sp>
      <p:sp>
        <p:nvSpPr>
          <p:cNvPr id="592" name="Google Shape;592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an overall system organization has been chosen, you need to make a decision on the approaches to be used to decompose sub-systems into modules.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the decomposition of sub-systems into </a:t>
            </a:r>
            <a:r>
              <a:rPr lang="en-US">
                <a:solidFill>
                  <a:srgbClr val="FF3300"/>
                </a:solidFill>
              </a:rPr>
              <a:t>modules</a:t>
            </a:r>
            <a:r>
              <a:rPr lang="en-US"/>
              <a:t>. The components in modules are usually smaller than sub-systems and this allows alternative decomposition models to be used.</a:t>
            </a:r>
            <a:endParaRPr/>
          </a:p>
        </p:txBody>
      </p:sp>
      <p:sp>
        <p:nvSpPr>
          <p:cNvPr id="593" name="Google Shape;59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Modular Decomposition</a:t>
            </a:r>
            <a:endParaRPr/>
          </a:p>
        </p:txBody>
      </p:sp>
      <p:sp>
        <p:nvSpPr>
          <p:cNvPr id="599" name="Google Shape;59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600" name="Google Shape;600;p49" descr="http://thumbs.gograph.com/gg5779433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2286000"/>
            <a:ext cx="24638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9"/>
          <p:cNvSpPr/>
          <p:nvPr/>
        </p:nvSpPr>
        <p:spPr>
          <a:xfrm>
            <a:off x="5638800" y="2133600"/>
            <a:ext cx="3657600" cy="8925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Object-Oriented Decomposition </a:t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>
            <a:off x="5638800" y="3657600"/>
            <a:ext cx="3657600" cy="8925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Function-Oriented Decomposition</a:t>
            </a:r>
            <a:endParaRPr/>
          </a:p>
        </p:txBody>
      </p:sp>
      <p:sp>
        <p:nvSpPr>
          <p:cNvPr id="603" name="Google Shape;603;p49"/>
          <p:cNvSpPr txBox="1"/>
          <p:nvPr/>
        </p:nvSpPr>
        <p:spPr>
          <a:xfrm>
            <a:off x="3124200" y="4572000"/>
            <a:ext cx="22860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Strategies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1" name="Google Shape;121;p5" descr="http://aranzulla.tecnologia.virgilio.it/wp-content/contenuti/istock_000005410149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2447926"/>
            <a:ext cx="47625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 descr="http://vector.me/files/images/6/7/677274/curved_arrow_blue_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030890">
            <a:off x="6946901" y="3948113"/>
            <a:ext cx="1239837" cy="61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6096000" y="4953001"/>
            <a:ext cx="42672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Identify sub-systems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486400" y="1452564"/>
            <a:ext cx="48768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Establish framework for: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&amp; Communication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5" name="Google Shape;125;p5" descr="http://likeboxmedia.com/wp-content/uploads/2013/06/stock-photo-559397-xl-quick-circle-with-a-red-mar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053633">
            <a:off x="2673351" y="2471738"/>
            <a:ext cx="58197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4114800" y="4267200"/>
            <a:ext cx="11049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Systems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Modular Decomposition</a:t>
            </a:r>
            <a:endParaRPr/>
          </a:p>
        </p:txBody>
      </p:sp>
      <p:sp>
        <p:nvSpPr>
          <p:cNvPr id="609" name="Google Shape;60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2 main strategies on decomposing a sub-system into modules: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i) </a:t>
            </a:r>
            <a:r>
              <a:rPr lang="en-US" sz="2600" b="1">
                <a:solidFill>
                  <a:srgbClr val="FF3300"/>
                </a:solidFill>
              </a:rPr>
              <a:t>Object-oriented decomposition</a:t>
            </a:r>
            <a:r>
              <a:rPr lang="en-US" sz="2600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	– an object model where decompose a system into a set of communicating objects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ii) </a:t>
            </a:r>
            <a:r>
              <a:rPr lang="en-US" sz="2600" b="1">
                <a:solidFill>
                  <a:srgbClr val="FF3300"/>
                </a:solidFill>
              </a:rPr>
              <a:t>Function-oriented decomposition</a:t>
            </a:r>
            <a:r>
              <a:rPr lang="en-US" sz="2600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	– an pipeline/ data-flow model where decompose a system into functional modules that accept input data and transform them into output data.  </a:t>
            </a:r>
            <a:endParaRPr/>
          </a:p>
        </p:txBody>
      </p:sp>
      <p:sp>
        <p:nvSpPr>
          <p:cNvPr id="610" name="Google Shape;61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Modular Decomposition</a:t>
            </a:r>
            <a:endParaRPr/>
          </a:p>
        </p:txBody>
      </p:sp>
      <p:sp>
        <p:nvSpPr>
          <p:cNvPr id="616" name="Google Shape;61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grpSp>
        <p:nvGrpSpPr>
          <p:cNvPr id="617" name="Google Shape;617;p51"/>
          <p:cNvGrpSpPr/>
          <p:nvPr/>
        </p:nvGrpSpPr>
        <p:grpSpPr>
          <a:xfrm>
            <a:off x="2067305" y="2061609"/>
            <a:ext cx="2052228" cy="1872208"/>
            <a:chOff x="1115616" y="1376772"/>
            <a:chExt cx="2052228" cy="1872208"/>
          </a:xfrm>
        </p:grpSpPr>
        <p:sp>
          <p:nvSpPr>
            <p:cNvPr id="618" name="Google Shape;618;p51"/>
            <p:cNvSpPr/>
            <p:nvPr/>
          </p:nvSpPr>
          <p:spPr>
            <a:xfrm>
              <a:off x="1115616" y="1376772"/>
              <a:ext cx="2052228" cy="5400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1115616" y="1916832"/>
              <a:ext cx="2052228" cy="133214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CustomerNo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CreditPeriod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51"/>
          <p:cNvGrpSpPr/>
          <p:nvPr/>
        </p:nvGrpSpPr>
        <p:grpSpPr>
          <a:xfrm>
            <a:off x="2078813" y="4725905"/>
            <a:ext cx="2052228" cy="1872208"/>
            <a:chOff x="1115616" y="1376772"/>
            <a:chExt cx="2052228" cy="1872208"/>
          </a:xfrm>
        </p:grpSpPr>
        <p:sp>
          <p:nvSpPr>
            <p:cNvPr id="621" name="Google Shape;621;p51"/>
            <p:cNvSpPr/>
            <p:nvPr/>
          </p:nvSpPr>
          <p:spPr>
            <a:xfrm>
              <a:off x="1115616" y="1376772"/>
              <a:ext cx="2052228" cy="5400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Payment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1115616" y="1916832"/>
              <a:ext cx="2052228" cy="133214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InvoiceNo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CustomerNo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51"/>
          <p:cNvGrpSpPr/>
          <p:nvPr/>
        </p:nvGrpSpPr>
        <p:grpSpPr>
          <a:xfrm>
            <a:off x="5155991" y="2917402"/>
            <a:ext cx="2052228" cy="3204356"/>
            <a:chOff x="3275856" y="2627213"/>
            <a:chExt cx="2052228" cy="3204356"/>
          </a:xfrm>
        </p:grpSpPr>
        <p:sp>
          <p:nvSpPr>
            <p:cNvPr id="624" name="Google Shape;624;p51"/>
            <p:cNvSpPr/>
            <p:nvPr/>
          </p:nvSpPr>
          <p:spPr>
            <a:xfrm>
              <a:off x="3275856" y="2627213"/>
              <a:ext cx="2052228" cy="5400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Invoice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3275856" y="3167273"/>
              <a:ext cx="2052228" cy="133214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InvoiceNo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3275856" y="4499421"/>
              <a:ext cx="2052228" cy="133214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Issue()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sendReminder()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acceptPayment()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sendReceipt()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51"/>
          <p:cNvGrpSpPr/>
          <p:nvPr/>
        </p:nvGrpSpPr>
        <p:grpSpPr>
          <a:xfrm>
            <a:off x="8163305" y="2061609"/>
            <a:ext cx="2052228" cy="1872208"/>
            <a:chOff x="1115616" y="1376772"/>
            <a:chExt cx="2052228" cy="1872208"/>
          </a:xfrm>
        </p:grpSpPr>
        <p:sp>
          <p:nvSpPr>
            <p:cNvPr id="628" name="Google Shape;628;p51"/>
            <p:cNvSpPr/>
            <p:nvPr/>
          </p:nvSpPr>
          <p:spPr>
            <a:xfrm>
              <a:off x="1115616" y="1376772"/>
              <a:ext cx="2052228" cy="5400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Receipt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1115616" y="1916832"/>
              <a:ext cx="2052228" cy="133214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InvoiceNo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CustomerNo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0" name="Google Shape;630;p51"/>
          <p:cNvCxnSpPr>
            <a:stCxn id="625" idx="1"/>
            <a:endCxn id="619" idx="3"/>
          </p:cNvCxnSpPr>
          <p:nvPr/>
        </p:nvCxnSpPr>
        <p:spPr>
          <a:xfrm rot="10800000">
            <a:off x="4119491" y="3267636"/>
            <a:ext cx="1036500" cy="8559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631" name="Google Shape;631;p51"/>
          <p:cNvCxnSpPr>
            <a:stCxn id="626" idx="3"/>
            <a:endCxn id="629" idx="1"/>
          </p:cNvCxnSpPr>
          <p:nvPr/>
        </p:nvCxnSpPr>
        <p:spPr>
          <a:xfrm rot="10800000" flipH="1">
            <a:off x="7208219" y="3267784"/>
            <a:ext cx="955200" cy="21879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632" name="Google Shape;632;p51"/>
          <p:cNvCxnSpPr>
            <a:endCxn id="626" idx="1"/>
          </p:cNvCxnSpPr>
          <p:nvPr/>
        </p:nvCxnSpPr>
        <p:spPr>
          <a:xfrm rot="10800000" flipH="1">
            <a:off x="4201991" y="5455684"/>
            <a:ext cx="954000" cy="594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633" name="Google Shape;633;p51"/>
          <p:cNvSpPr/>
          <p:nvPr/>
        </p:nvSpPr>
        <p:spPr>
          <a:xfrm>
            <a:off x="835968" y="1475303"/>
            <a:ext cx="91462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Object-Oriented Decomposition – Invoice Processing System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Modular Decomposition</a:t>
            </a:r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640" name="Google Shape;640;p52"/>
          <p:cNvSpPr/>
          <p:nvPr/>
        </p:nvSpPr>
        <p:spPr>
          <a:xfrm>
            <a:off x="838201" y="1458361"/>
            <a:ext cx="91462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Function-Oriented Decomposition – Invoice Processing System </a:t>
            </a:r>
            <a:endParaRPr/>
          </a:p>
        </p:txBody>
      </p:sp>
      <p:sp>
        <p:nvSpPr>
          <p:cNvPr id="641" name="Google Shape;641;p52"/>
          <p:cNvSpPr/>
          <p:nvPr/>
        </p:nvSpPr>
        <p:spPr>
          <a:xfrm>
            <a:off x="1739516" y="3737829"/>
            <a:ext cx="1764196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 issued invoices</a:t>
            </a:r>
            <a:endParaRPr/>
          </a:p>
        </p:txBody>
      </p:sp>
      <p:sp>
        <p:nvSpPr>
          <p:cNvPr id="642" name="Google Shape;642;p52"/>
          <p:cNvSpPr/>
          <p:nvPr/>
        </p:nvSpPr>
        <p:spPr>
          <a:xfrm>
            <a:off x="3611724" y="3737829"/>
            <a:ext cx="1620180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payments</a:t>
            </a:r>
            <a:endParaRPr/>
          </a:p>
        </p:txBody>
      </p:sp>
      <p:sp>
        <p:nvSpPr>
          <p:cNvPr id="643" name="Google Shape;643;p52"/>
          <p:cNvSpPr/>
          <p:nvPr/>
        </p:nvSpPr>
        <p:spPr>
          <a:xfrm>
            <a:off x="5627948" y="2276872"/>
            <a:ext cx="1872208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receipts</a:t>
            </a:r>
            <a:endParaRPr/>
          </a:p>
        </p:txBody>
      </p:sp>
      <p:sp>
        <p:nvSpPr>
          <p:cNvPr id="644" name="Google Shape;644;p52"/>
          <p:cNvSpPr/>
          <p:nvPr/>
        </p:nvSpPr>
        <p:spPr>
          <a:xfrm>
            <a:off x="5627948" y="4041068"/>
            <a:ext cx="1872208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payments due</a:t>
            </a:r>
            <a:endParaRPr/>
          </a:p>
        </p:txBody>
      </p:sp>
      <p:sp>
        <p:nvSpPr>
          <p:cNvPr id="645" name="Google Shape;645;p52"/>
          <p:cNvSpPr/>
          <p:nvPr/>
        </p:nvSpPr>
        <p:spPr>
          <a:xfrm>
            <a:off x="7752184" y="4041068"/>
            <a:ext cx="2052228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payment reminder</a:t>
            </a:r>
            <a:endParaRPr/>
          </a:p>
        </p:txBody>
      </p:sp>
      <p:sp>
        <p:nvSpPr>
          <p:cNvPr id="646" name="Google Shape;646;p52"/>
          <p:cNvSpPr/>
          <p:nvPr/>
        </p:nvSpPr>
        <p:spPr>
          <a:xfrm>
            <a:off x="8364252" y="2276872"/>
            <a:ext cx="1692188" cy="756084"/>
          </a:xfrm>
          <a:prstGeom prst="rect">
            <a:avLst/>
          </a:prstGeom>
          <a:gradFill>
            <a:gsLst>
              <a:gs pos="0">
                <a:srgbClr val="98C2F5"/>
              </a:gs>
              <a:gs pos="50000">
                <a:srgbClr val="BFD7F7"/>
              </a:gs>
              <a:gs pos="100000">
                <a:srgbClr val="DFEBFB"/>
              </a:gs>
            </a:gsLst>
            <a:lin ang="540000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Receipts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2"/>
          <p:cNvSpPr/>
          <p:nvPr/>
        </p:nvSpPr>
        <p:spPr>
          <a:xfrm>
            <a:off x="7932204" y="5427222"/>
            <a:ext cx="1692188" cy="756084"/>
          </a:xfrm>
          <a:prstGeom prst="rect">
            <a:avLst/>
          </a:prstGeom>
          <a:gradFill>
            <a:gsLst>
              <a:gs pos="0">
                <a:srgbClr val="98C2F5"/>
              </a:gs>
              <a:gs pos="50000">
                <a:srgbClr val="BFD7F7"/>
              </a:gs>
              <a:gs pos="100000">
                <a:srgbClr val="DFEBFB"/>
              </a:gs>
            </a:gsLst>
            <a:lin ang="540000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Reminders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2"/>
          <p:cNvSpPr/>
          <p:nvPr/>
        </p:nvSpPr>
        <p:spPr>
          <a:xfrm>
            <a:off x="1739516" y="5049180"/>
            <a:ext cx="1764196" cy="756084"/>
          </a:xfrm>
          <a:prstGeom prst="rect">
            <a:avLst/>
          </a:prstGeom>
          <a:gradFill>
            <a:gsLst>
              <a:gs pos="0">
                <a:srgbClr val="98C2F5"/>
              </a:gs>
              <a:gs pos="50000">
                <a:srgbClr val="BFD7F7"/>
              </a:gs>
              <a:gs pos="100000">
                <a:srgbClr val="DFEBFB"/>
              </a:gs>
            </a:gsLst>
            <a:lin ang="540000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2"/>
          <p:cNvSpPr/>
          <p:nvPr/>
        </p:nvSpPr>
        <p:spPr>
          <a:xfrm>
            <a:off x="3634450" y="5049180"/>
            <a:ext cx="1597455" cy="756084"/>
          </a:xfrm>
          <a:prstGeom prst="rect">
            <a:avLst/>
          </a:prstGeom>
          <a:gradFill>
            <a:gsLst>
              <a:gs pos="0">
                <a:srgbClr val="98C2F5"/>
              </a:gs>
              <a:gs pos="50000">
                <a:srgbClr val="BFD7F7"/>
              </a:gs>
              <a:gs pos="100000">
                <a:srgbClr val="DFEBFB"/>
              </a:gs>
            </a:gsLst>
            <a:lin ang="540000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0" name="Google Shape;650;p52"/>
          <p:cNvCxnSpPr>
            <a:stCxn id="648" idx="0"/>
            <a:endCxn id="641" idx="2"/>
          </p:cNvCxnSpPr>
          <p:nvPr/>
        </p:nvCxnSpPr>
        <p:spPr>
          <a:xfrm rot="10800000">
            <a:off x="2621614" y="4493880"/>
            <a:ext cx="0" cy="55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52"/>
          <p:cNvCxnSpPr>
            <a:stCxn id="649" idx="0"/>
            <a:endCxn id="642" idx="2"/>
          </p:cNvCxnSpPr>
          <p:nvPr/>
        </p:nvCxnSpPr>
        <p:spPr>
          <a:xfrm rot="10800000">
            <a:off x="4421778" y="4493880"/>
            <a:ext cx="11400" cy="55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2" name="Google Shape;652;p52"/>
          <p:cNvCxnSpPr>
            <a:stCxn id="642" idx="3"/>
            <a:endCxn id="643" idx="1"/>
          </p:cNvCxnSpPr>
          <p:nvPr/>
        </p:nvCxnSpPr>
        <p:spPr>
          <a:xfrm rot="10800000" flipH="1">
            <a:off x="5231904" y="2654871"/>
            <a:ext cx="396000" cy="1461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52"/>
          <p:cNvCxnSpPr>
            <a:stCxn id="642" idx="3"/>
            <a:endCxn id="644" idx="1"/>
          </p:cNvCxnSpPr>
          <p:nvPr/>
        </p:nvCxnSpPr>
        <p:spPr>
          <a:xfrm>
            <a:off x="5231904" y="4115871"/>
            <a:ext cx="396000" cy="30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4" name="Google Shape;654;p52"/>
          <p:cNvCxnSpPr>
            <a:stCxn id="643" idx="3"/>
            <a:endCxn id="646" idx="1"/>
          </p:cNvCxnSpPr>
          <p:nvPr/>
        </p:nvCxnSpPr>
        <p:spPr>
          <a:xfrm>
            <a:off x="7500156" y="2654914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5" name="Google Shape;655;p52"/>
          <p:cNvCxnSpPr>
            <a:stCxn id="644" idx="3"/>
            <a:endCxn id="645" idx="1"/>
          </p:cNvCxnSpPr>
          <p:nvPr/>
        </p:nvCxnSpPr>
        <p:spPr>
          <a:xfrm>
            <a:off x="7500156" y="4419110"/>
            <a:ext cx="25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52"/>
          <p:cNvCxnSpPr>
            <a:endCxn id="647" idx="0"/>
          </p:cNvCxnSpPr>
          <p:nvPr/>
        </p:nvCxnSpPr>
        <p:spPr>
          <a:xfrm>
            <a:off x="8760298" y="4797222"/>
            <a:ext cx="18000" cy="63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662" name="Google Shape;66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pic>
        <p:nvPicPr>
          <p:cNvPr id="663" name="Google Shape;663;p53" descr="https://encrypted-tbn1.gstatic.com/images?q=tbn:ANd9GcSBgsDjyQvooUY-huSGxwtoXNlr9ZZb96WAcUg_3ubJZ8F8oO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1724" y="2132857"/>
            <a:ext cx="3918498" cy="3665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Trick Question</a:t>
            </a:r>
            <a:endParaRPr/>
          </a:p>
        </p:txBody>
      </p:sp>
      <p:sp>
        <p:nvSpPr>
          <p:cNvPr id="669" name="Google Shape;669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How many O's are in this number: one thousand seven hundred and one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-US"/>
              <a:t>2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-US"/>
              <a:t>1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-US"/>
              <a:t>3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-US"/>
              <a:t>207</a:t>
            </a:r>
            <a:endParaRPr/>
          </a:p>
        </p:txBody>
      </p:sp>
      <p:sp>
        <p:nvSpPr>
          <p:cNvPr id="670" name="Google Shape;670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Trick Question</a:t>
            </a:r>
            <a:endParaRPr/>
          </a:p>
        </p:txBody>
      </p:sp>
      <p:sp>
        <p:nvSpPr>
          <p:cNvPr id="676" name="Google Shape;676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How many O's are in this number: one thousand seven hundred and one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-US"/>
              <a:t>2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AutoNum type="alphaLcPeriod"/>
            </a:pPr>
            <a:r>
              <a:rPr lang="en-US" b="1">
                <a:solidFill>
                  <a:srgbClr val="C00000"/>
                </a:solidFill>
              </a:rPr>
              <a:t>1 🡪 1701</a:t>
            </a:r>
            <a:endParaRPr b="1">
              <a:solidFill>
                <a:srgbClr val="C0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-US"/>
              <a:t>3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-US"/>
              <a:t>207</a:t>
            </a:r>
            <a:endParaRPr/>
          </a:p>
        </p:txBody>
      </p:sp>
      <p:sp>
        <p:nvSpPr>
          <p:cNvPr id="677" name="Google Shape;677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6"/>
          <p:cNvSpPr txBox="1">
            <a:spLocks noGrp="1"/>
          </p:cNvSpPr>
          <p:nvPr>
            <p:ph type="body" idx="1"/>
          </p:nvPr>
        </p:nvSpPr>
        <p:spPr>
          <a:xfrm>
            <a:off x="1044322" y="404664"/>
            <a:ext cx="10045116" cy="493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1. System Organization/Structuring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i) 	Repository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ii) 	Client-server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iii) 	Layered model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2. Modular Decomposition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i)	Object-oriented Decomposition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ii)	Functional-oriented Decomposition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3. Control Modeling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i)	Centralized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		a. Call-Return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		b. Manager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ii)	Event-based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		a. Broadcast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		b. Interrupt-driven Model</a:t>
            </a:r>
            <a:endParaRPr/>
          </a:p>
        </p:txBody>
      </p:sp>
      <p:sp>
        <p:nvSpPr>
          <p:cNvPr id="683" name="Google Shape;683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umans"/>
              <a:buNone/>
            </a:pPr>
            <a:r>
              <a:rPr lang="en-US">
                <a:latin typeface="Baumans"/>
                <a:ea typeface="Baumans"/>
                <a:cs typeface="Baumans"/>
                <a:sym typeface="Baumans"/>
              </a:rPr>
              <a:t>3. Control Modeling</a:t>
            </a:r>
            <a:endParaRPr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689" name="Google Shape;689;p5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690" name="Google Shape;690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696" name="Google Shape;696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pic>
        <p:nvPicPr>
          <p:cNvPr id="697" name="Google Shape;697;p58" descr="65723-blue-robot-holding-video-game-controll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1" y="1304765"/>
            <a:ext cx="24288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8"/>
          <p:cNvSpPr txBox="1"/>
          <p:nvPr/>
        </p:nvSpPr>
        <p:spPr>
          <a:xfrm>
            <a:off x="4131746" y="4631247"/>
            <a:ext cx="3810000" cy="12461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Services are delivered to the right place at the right time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9" name="Google Shape;699;p58"/>
          <p:cNvSpPr txBox="1"/>
          <p:nvPr/>
        </p:nvSpPr>
        <p:spPr>
          <a:xfrm>
            <a:off x="3369746" y="3031048"/>
            <a:ext cx="3810000" cy="8620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Sub-systems need to be controlled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0" name="Google Shape;700;p58" descr="http://iconizer.net/files/Bright/orig/red_arro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1946" y="3640647"/>
            <a:ext cx="762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706" name="Google Shape;706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models for structuring a system are concerned with how a system is decomposed into sub-systems. However, to work as a system, sub-systems must be </a:t>
            </a:r>
            <a:r>
              <a:rPr lang="en-US" sz="2600">
                <a:solidFill>
                  <a:srgbClr val="FF3300"/>
                </a:solidFill>
              </a:rPr>
              <a:t>controlled</a:t>
            </a:r>
            <a:r>
              <a:rPr lang="en-US" sz="2600"/>
              <a:t> so that their </a:t>
            </a:r>
            <a:r>
              <a:rPr lang="en-US" sz="2600">
                <a:solidFill>
                  <a:srgbClr val="FF3300"/>
                </a:solidFill>
              </a:rPr>
              <a:t>services</a:t>
            </a:r>
            <a:r>
              <a:rPr lang="en-US" sz="2600"/>
              <a:t> are </a:t>
            </a:r>
            <a:r>
              <a:rPr lang="en-US" sz="2600">
                <a:solidFill>
                  <a:srgbClr val="FF3300"/>
                </a:solidFill>
              </a:rPr>
              <a:t>delivered</a:t>
            </a:r>
            <a:r>
              <a:rPr lang="en-US" sz="2600"/>
              <a:t> to the </a:t>
            </a:r>
            <a:r>
              <a:rPr lang="en-US" sz="2600">
                <a:solidFill>
                  <a:srgbClr val="FF3300"/>
                </a:solidFill>
              </a:rPr>
              <a:t>right place </a:t>
            </a:r>
            <a:r>
              <a:rPr lang="en-US" sz="2600"/>
              <a:t>at the</a:t>
            </a:r>
            <a:r>
              <a:rPr lang="en-US" sz="2600">
                <a:solidFill>
                  <a:srgbClr val="FF3300"/>
                </a:solidFill>
              </a:rPr>
              <a:t> right time.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Structural/ Organizational models </a:t>
            </a:r>
            <a:r>
              <a:rPr lang="en-US" sz="2600">
                <a:solidFill>
                  <a:srgbClr val="FF3300"/>
                </a:solidFill>
              </a:rPr>
              <a:t>do not</a:t>
            </a:r>
            <a:r>
              <a:rPr lang="en-US" sz="2600"/>
              <a:t> include control information.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Hence, a general model of the </a:t>
            </a:r>
            <a:r>
              <a:rPr lang="en-US" sz="2600">
                <a:solidFill>
                  <a:srgbClr val="FF3300"/>
                </a:solidFill>
              </a:rPr>
              <a:t>control relationships</a:t>
            </a:r>
            <a:r>
              <a:rPr lang="en-US" sz="2600"/>
              <a:t> between the parts of the system is established </a:t>
            </a:r>
            <a:r>
              <a:rPr lang="en-US" sz="2600">
                <a:solidFill>
                  <a:srgbClr val="FF3300"/>
                </a:solidFill>
              </a:rPr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Concerned with the control flow between sub-systems</a:t>
            </a:r>
            <a:endParaRPr/>
          </a:p>
        </p:txBody>
      </p:sp>
      <p:sp>
        <p:nvSpPr>
          <p:cNvPr id="707" name="Google Shape;70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4" name="Google Shape;134;p6" descr="http://aranzulla.tecnologia.virgilio.it/wp-content/contenuti/istock_000005410149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2447926"/>
            <a:ext cx="4762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5410200" y="5486401"/>
            <a:ext cx="51054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stage in design process 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114800" y="4267200"/>
            <a:ext cx="11049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Systems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713" name="Google Shape;71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pic>
        <p:nvPicPr>
          <p:cNvPr id="714" name="Google Shape;714;p60" descr="65723-blue-robot-holding-video-game-controll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1" y="2775663"/>
            <a:ext cx="24288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0"/>
          <p:cNvSpPr txBox="1"/>
          <p:nvPr/>
        </p:nvSpPr>
        <p:spPr>
          <a:xfrm>
            <a:off x="3450940" y="4238951"/>
            <a:ext cx="3810000" cy="1292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 model of the </a:t>
            </a:r>
            <a:r>
              <a:rPr lang="en-US" sz="26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relationships</a:t>
            </a: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between sub-systems</a:t>
            </a:r>
            <a:endParaRPr sz="2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6" name="Google Shape;716;p60"/>
          <p:cNvSpPr/>
          <p:nvPr/>
        </p:nvSpPr>
        <p:spPr>
          <a:xfrm>
            <a:off x="2155540" y="1566782"/>
            <a:ext cx="3200400" cy="1600200"/>
          </a:xfrm>
          <a:prstGeom prst="wedgeRoundRectCallout">
            <a:avLst>
              <a:gd name="adj1" fmla="val -1113"/>
              <a:gd name="adj2" fmla="val 107519"/>
              <a:gd name="adj3" fmla="val 16667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Concerned with the control flow between sub-systems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3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722" name="Google Shape;722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pic>
        <p:nvPicPr>
          <p:cNvPr id="723" name="Google Shape;723;p61" descr="65723-blue-robot-holding-video-game-controll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1" y="1304765"/>
            <a:ext cx="24288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1"/>
          <p:cNvSpPr txBox="1"/>
          <p:nvPr/>
        </p:nvSpPr>
        <p:spPr>
          <a:xfrm>
            <a:off x="2362200" y="2209801"/>
            <a:ext cx="4419600" cy="1292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None/>
            </a:pPr>
            <a:r>
              <a:rPr lang="en-US" sz="2600" b="1" i="1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i) Centralized control </a:t>
            </a:r>
            <a:endParaRPr/>
          </a:p>
          <a:p>
            <a:pPr marL="36195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Call-return model </a:t>
            </a:r>
            <a:endParaRPr/>
          </a:p>
          <a:p>
            <a:pPr marL="36195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Manager model</a:t>
            </a:r>
            <a:endParaRPr/>
          </a:p>
        </p:txBody>
      </p:sp>
      <p:sp>
        <p:nvSpPr>
          <p:cNvPr id="725" name="Google Shape;725;p61"/>
          <p:cNvSpPr txBox="1"/>
          <p:nvPr/>
        </p:nvSpPr>
        <p:spPr>
          <a:xfrm>
            <a:off x="2362200" y="4551078"/>
            <a:ext cx="4419600" cy="1292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None/>
            </a:pPr>
            <a:r>
              <a:rPr lang="en-US" sz="2600" b="1" i="1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ii) Event-based control </a:t>
            </a:r>
            <a:endParaRPr/>
          </a:p>
          <a:p>
            <a:pPr marL="36195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Broadcast model </a:t>
            </a:r>
            <a:endParaRPr/>
          </a:p>
          <a:p>
            <a:pPr marL="36195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Interrupt-driven model</a:t>
            </a:r>
            <a:endParaRPr/>
          </a:p>
        </p:txBody>
      </p:sp>
      <p:sp>
        <p:nvSpPr>
          <p:cNvPr id="726" name="Google Shape;726;p61"/>
          <p:cNvSpPr/>
          <p:nvPr/>
        </p:nvSpPr>
        <p:spPr>
          <a:xfrm>
            <a:off x="6622958" y="3877655"/>
            <a:ext cx="35878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general control styles</a:t>
            </a:r>
            <a:endParaRPr sz="2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732" name="Google Shape;732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pic>
        <p:nvPicPr>
          <p:cNvPr id="733" name="Google Shape;733;p62" descr="65723-blue-robot-holding-video-game-controll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2538" y="2214562"/>
            <a:ext cx="24288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62"/>
          <p:cNvSpPr txBox="1"/>
          <p:nvPr/>
        </p:nvSpPr>
        <p:spPr>
          <a:xfrm>
            <a:off x="3619500" y="3429000"/>
            <a:ext cx="6544952" cy="138499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sub-system has </a:t>
            </a:r>
            <a:r>
              <a:rPr lang="en-US" sz="2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overall responsibility for control </a:t>
            </a: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starts and stops other sub-systems.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62"/>
          <p:cNvSpPr/>
          <p:nvPr/>
        </p:nvSpPr>
        <p:spPr>
          <a:xfrm>
            <a:off x="2135561" y="1490362"/>
            <a:ext cx="38683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i) Centralized Control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741" name="Google Shape;741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742" name="Google Shape;742;p63"/>
          <p:cNvSpPr/>
          <p:nvPr/>
        </p:nvSpPr>
        <p:spPr>
          <a:xfrm>
            <a:off x="2135561" y="1490362"/>
            <a:ext cx="73821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i) Centralized Control – Call-Return Model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3" name="Google Shape;743;p63" descr="65723-blue-robot-holding-video-game-controll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363" y="3157210"/>
            <a:ext cx="24288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3"/>
          <p:cNvSpPr txBox="1"/>
          <p:nvPr/>
        </p:nvSpPr>
        <p:spPr>
          <a:xfrm>
            <a:off x="3424238" y="3039615"/>
            <a:ext cx="4953000" cy="52322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Top-down subroutine model </a:t>
            </a:r>
            <a:endParaRPr/>
          </a:p>
        </p:txBody>
      </p:sp>
      <p:sp>
        <p:nvSpPr>
          <p:cNvPr id="745" name="Google Shape;745;p63"/>
          <p:cNvSpPr txBox="1"/>
          <p:nvPr/>
        </p:nvSpPr>
        <p:spPr>
          <a:xfrm>
            <a:off x="3424238" y="3933056"/>
            <a:ext cx="4953000" cy="52387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Sequential systems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751" name="Google Shape;75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752" name="Google Shape;752;p64"/>
          <p:cNvSpPr/>
          <p:nvPr/>
        </p:nvSpPr>
        <p:spPr>
          <a:xfrm>
            <a:off x="838200" y="1490362"/>
            <a:ext cx="73821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i) Centralized Control – Call-Return Model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3" name="Google Shape;753;p64"/>
          <p:cNvSpPr/>
          <p:nvPr/>
        </p:nvSpPr>
        <p:spPr>
          <a:xfrm>
            <a:off x="5123892" y="2276071"/>
            <a:ext cx="1872208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Program</a:t>
            </a:r>
            <a:endParaRPr/>
          </a:p>
        </p:txBody>
      </p:sp>
      <p:sp>
        <p:nvSpPr>
          <p:cNvPr id="754" name="Google Shape;754;p64"/>
          <p:cNvSpPr/>
          <p:nvPr/>
        </p:nvSpPr>
        <p:spPr>
          <a:xfrm>
            <a:off x="2819636" y="3465004"/>
            <a:ext cx="1476164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Routine 1</a:t>
            </a:r>
            <a:endParaRPr/>
          </a:p>
        </p:txBody>
      </p:sp>
      <p:sp>
        <p:nvSpPr>
          <p:cNvPr id="755" name="Google Shape;755;p64"/>
          <p:cNvSpPr/>
          <p:nvPr/>
        </p:nvSpPr>
        <p:spPr>
          <a:xfrm>
            <a:off x="5321914" y="3465004"/>
            <a:ext cx="1476164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Routine 2</a:t>
            </a:r>
            <a:endParaRPr/>
          </a:p>
        </p:txBody>
      </p:sp>
      <p:sp>
        <p:nvSpPr>
          <p:cNvPr id="756" name="Google Shape;756;p64"/>
          <p:cNvSpPr/>
          <p:nvPr/>
        </p:nvSpPr>
        <p:spPr>
          <a:xfrm>
            <a:off x="7932204" y="3465004"/>
            <a:ext cx="1476164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Routine 3</a:t>
            </a:r>
            <a:endParaRPr/>
          </a:p>
        </p:txBody>
      </p:sp>
      <p:sp>
        <p:nvSpPr>
          <p:cNvPr id="757" name="Google Shape;757;p64"/>
          <p:cNvSpPr/>
          <p:nvPr/>
        </p:nvSpPr>
        <p:spPr>
          <a:xfrm>
            <a:off x="1883532" y="4725144"/>
            <a:ext cx="1566174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Routine 1.1</a:t>
            </a:r>
            <a:endParaRPr/>
          </a:p>
        </p:txBody>
      </p:sp>
      <p:sp>
        <p:nvSpPr>
          <p:cNvPr id="758" name="Google Shape;758;p64"/>
          <p:cNvSpPr/>
          <p:nvPr/>
        </p:nvSpPr>
        <p:spPr>
          <a:xfrm>
            <a:off x="3619369" y="4725144"/>
            <a:ext cx="1566174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Routine 1.2</a:t>
            </a:r>
            <a:endParaRPr/>
          </a:p>
        </p:txBody>
      </p:sp>
      <p:sp>
        <p:nvSpPr>
          <p:cNvPr id="759" name="Google Shape;759;p64"/>
          <p:cNvSpPr/>
          <p:nvPr/>
        </p:nvSpPr>
        <p:spPr>
          <a:xfrm>
            <a:off x="6929167" y="4725144"/>
            <a:ext cx="1566174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Routine 3.1</a:t>
            </a:r>
            <a:endParaRPr/>
          </a:p>
        </p:txBody>
      </p:sp>
      <p:sp>
        <p:nvSpPr>
          <p:cNvPr id="760" name="Google Shape;760;p64"/>
          <p:cNvSpPr/>
          <p:nvPr/>
        </p:nvSpPr>
        <p:spPr>
          <a:xfrm>
            <a:off x="8796300" y="4725144"/>
            <a:ext cx="1566174" cy="7560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Routine 3.2</a:t>
            </a:r>
            <a:endParaRPr/>
          </a:p>
        </p:txBody>
      </p:sp>
      <p:cxnSp>
        <p:nvCxnSpPr>
          <p:cNvPr id="761" name="Google Shape;761;p64"/>
          <p:cNvCxnSpPr>
            <a:stCxn id="753" idx="2"/>
            <a:endCxn id="754" idx="0"/>
          </p:cNvCxnSpPr>
          <p:nvPr/>
        </p:nvCxnSpPr>
        <p:spPr>
          <a:xfrm rot="5400000">
            <a:off x="4592396" y="1997455"/>
            <a:ext cx="432900" cy="25023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2" name="Google Shape;762;p64"/>
          <p:cNvCxnSpPr>
            <a:stCxn id="753" idx="2"/>
            <a:endCxn id="756" idx="0"/>
          </p:cNvCxnSpPr>
          <p:nvPr/>
        </p:nvCxnSpPr>
        <p:spPr>
          <a:xfrm rot="-5400000" flipH="1">
            <a:off x="7148696" y="1943455"/>
            <a:ext cx="432900" cy="2610300"/>
          </a:xfrm>
          <a:prstGeom prst="bentConnector3">
            <a:avLst>
              <a:gd name="adj1" fmla="val 4999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3" name="Google Shape;763;p64"/>
          <p:cNvCxnSpPr>
            <a:stCxn id="753" idx="2"/>
            <a:endCxn id="755" idx="0"/>
          </p:cNvCxnSpPr>
          <p:nvPr/>
        </p:nvCxnSpPr>
        <p:spPr>
          <a:xfrm>
            <a:off x="6059996" y="3032155"/>
            <a:ext cx="0" cy="432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4" name="Google Shape;764;p64"/>
          <p:cNvCxnSpPr>
            <a:stCxn id="754" idx="2"/>
            <a:endCxn id="757" idx="0"/>
          </p:cNvCxnSpPr>
          <p:nvPr/>
        </p:nvCxnSpPr>
        <p:spPr>
          <a:xfrm rot="5400000">
            <a:off x="2860218" y="4027588"/>
            <a:ext cx="504000" cy="891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5" name="Google Shape;765;p64"/>
          <p:cNvCxnSpPr>
            <a:stCxn id="754" idx="2"/>
            <a:endCxn id="758" idx="0"/>
          </p:cNvCxnSpPr>
          <p:nvPr/>
        </p:nvCxnSpPr>
        <p:spPr>
          <a:xfrm rot="-5400000" flipH="1">
            <a:off x="3728118" y="4050688"/>
            <a:ext cx="504000" cy="844800"/>
          </a:xfrm>
          <a:prstGeom prst="bentConnector3">
            <a:avLst>
              <a:gd name="adj1" fmla="val 5000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6" name="Google Shape;766;p64"/>
          <p:cNvCxnSpPr>
            <a:stCxn id="755" idx="2"/>
          </p:cNvCxnSpPr>
          <p:nvPr/>
        </p:nvCxnSpPr>
        <p:spPr>
          <a:xfrm flipH="1">
            <a:off x="5193296" y="4221088"/>
            <a:ext cx="866700" cy="57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7" name="Google Shape;767;p64"/>
          <p:cNvCxnSpPr>
            <a:stCxn id="755" idx="2"/>
          </p:cNvCxnSpPr>
          <p:nvPr/>
        </p:nvCxnSpPr>
        <p:spPr>
          <a:xfrm>
            <a:off x="6059996" y="4221088"/>
            <a:ext cx="866700" cy="648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8" name="Google Shape;768;p64"/>
          <p:cNvCxnSpPr>
            <a:stCxn id="756" idx="2"/>
            <a:endCxn id="759" idx="0"/>
          </p:cNvCxnSpPr>
          <p:nvPr/>
        </p:nvCxnSpPr>
        <p:spPr>
          <a:xfrm rot="5400000">
            <a:off x="7939336" y="3994138"/>
            <a:ext cx="504000" cy="957900"/>
          </a:xfrm>
          <a:prstGeom prst="bentConnector3">
            <a:avLst>
              <a:gd name="adj1" fmla="val 5000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9" name="Google Shape;769;p64"/>
          <p:cNvCxnSpPr>
            <a:stCxn id="756" idx="2"/>
            <a:endCxn id="760" idx="0"/>
          </p:cNvCxnSpPr>
          <p:nvPr/>
        </p:nvCxnSpPr>
        <p:spPr>
          <a:xfrm rot="-5400000" flipH="1">
            <a:off x="8872786" y="4018588"/>
            <a:ext cx="504000" cy="909000"/>
          </a:xfrm>
          <a:prstGeom prst="bentConnector3">
            <a:avLst>
              <a:gd name="adj1" fmla="val 5000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0" name="Google Shape;770;p64"/>
          <p:cNvSpPr/>
          <p:nvPr/>
        </p:nvSpPr>
        <p:spPr>
          <a:xfrm>
            <a:off x="1694086" y="5790746"/>
            <a:ext cx="45720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🡪top down sub-routine model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🡪applicable for </a:t>
            </a:r>
            <a:r>
              <a:rPr lang="en-US" sz="1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systems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776" name="Google Shape;776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777" name="Google Shape;777;p65"/>
          <p:cNvSpPr/>
          <p:nvPr/>
        </p:nvSpPr>
        <p:spPr>
          <a:xfrm>
            <a:off x="838200" y="1490362"/>
            <a:ext cx="7087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i) Centralized Control – Manager Model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8" name="Google Shape;778;p65"/>
          <p:cNvSpPr txBox="1"/>
          <p:nvPr/>
        </p:nvSpPr>
        <p:spPr>
          <a:xfrm>
            <a:off x="5029200" y="2438401"/>
            <a:ext cx="4953000" cy="5238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system manager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9" name="Google Shape;779;p65"/>
          <p:cNvSpPr txBox="1"/>
          <p:nvPr/>
        </p:nvSpPr>
        <p:spPr>
          <a:xfrm>
            <a:off x="5029200" y="3590926"/>
            <a:ext cx="4953000" cy="5238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Concurrent systems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0" name="Google Shape;780;p65"/>
          <p:cNvSpPr txBox="1"/>
          <p:nvPr/>
        </p:nvSpPr>
        <p:spPr>
          <a:xfrm>
            <a:off x="5029200" y="4648200"/>
            <a:ext cx="4953000" cy="9540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Sequential systems 🡪 case statement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1" name="Google Shape;781;p65" descr="http://blogs.msdn.com/blogfiles/willy-peter_schaub/WindowsLiveWriter/UnhappywithAgilereverttoWaterf.Theanswer_12D91/CLIPART_OF_25022_SMJPG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243572" y="2712548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787" name="Google Shape;787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arenR"/>
            </a:pPr>
            <a:r>
              <a:rPr lang="en-US"/>
              <a:t>Centralized Control – Manager Model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system component is designated as system manager i.e. controls the stopping, starting and coordination of other system processes.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Applicable to concurrent systems.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implemented in sequential systems         as a case statement.    </a:t>
            </a:r>
            <a:endParaRPr/>
          </a:p>
        </p:txBody>
      </p:sp>
      <p:sp>
        <p:nvSpPr>
          <p:cNvPr id="788" name="Google Shape;788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795" name="Google Shape;795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796" name="Google Shape;796;p67"/>
          <p:cNvSpPr/>
          <p:nvPr/>
        </p:nvSpPr>
        <p:spPr>
          <a:xfrm>
            <a:off x="843525" y="1446095"/>
            <a:ext cx="7087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i) Centralized Control – Manager Model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797" name="Google Shape;797;p67"/>
          <p:cNvGrpSpPr/>
          <p:nvPr/>
        </p:nvGrpSpPr>
        <p:grpSpPr>
          <a:xfrm>
            <a:off x="5015880" y="3609021"/>
            <a:ext cx="1908212" cy="1167283"/>
            <a:chOff x="2849502" y="1802942"/>
            <a:chExt cx="1285771" cy="1285771"/>
          </a:xfrm>
        </p:grpSpPr>
        <p:sp>
          <p:nvSpPr>
            <p:cNvPr id="798" name="Google Shape;798;p67"/>
            <p:cNvSpPr/>
            <p:nvPr/>
          </p:nvSpPr>
          <p:spPr>
            <a:xfrm>
              <a:off x="2849502" y="1802942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7"/>
            <p:cNvSpPr/>
            <p:nvPr/>
          </p:nvSpPr>
          <p:spPr>
            <a:xfrm>
              <a:off x="3037799" y="1991239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System Controller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00" name="Google Shape;800;p67"/>
          <p:cNvGrpSpPr/>
          <p:nvPr/>
        </p:nvGrpSpPr>
        <p:grpSpPr>
          <a:xfrm>
            <a:off x="5746268" y="3279357"/>
            <a:ext cx="437162" cy="272880"/>
            <a:chOff x="3273806" y="1416791"/>
            <a:chExt cx="437162" cy="272880"/>
          </a:xfrm>
        </p:grpSpPr>
        <p:sp>
          <p:nvSpPr>
            <p:cNvPr id="801" name="Google Shape;801;p67"/>
            <p:cNvSpPr/>
            <p:nvPr/>
          </p:nvSpPr>
          <p:spPr>
            <a:xfrm rot="-5400000">
              <a:off x="3355947" y="1334650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F6C5B4"/>
                </a:gs>
                <a:gs pos="50000">
                  <a:srgbClr val="F7BBA5"/>
                </a:gs>
                <a:gs pos="100000">
                  <a:srgbClr val="DFA2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7"/>
            <p:cNvSpPr/>
            <p:nvPr/>
          </p:nvSpPr>
          <p:spPr>
            <a:xfrm rot="-5400000">
              <a:off x="3396879" y="1463014"/>
              <a:ext cx="191016" cy="262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03" name="Google Shape;803;p67"/>
          <p:cNvGrpSpPr/>
          <p:nvPr/>
        </p:nvGrpSpPr>
        <p:grpSpPr>
          <a:xfrm>
            <a:off x="4970006" y="2096853"/>
            <a:ext cx="1990090" cy="1155576"/>
            <a:chOff x="2849502" y="2302"/>
            <a:chExt cx="1285771" cy="1285771"/>
          </a:xfrm>
        </p:grpSpPr>
        <p:sp>
          <p:nvSpPr>
            <p:cNvPr id="804" name="Google Shape;804;p67"/>
            <p:cNvSpPr/>
            <p:nvPr/>
          </p:nvSpPr>
          <p:spPr>
            <a:xfrm>
              <a:off x="2849502" y="2302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7"/>
            <p:cNvSpPr/>
            <p:nvPr/>
          </p:nvSpPr>
          <p:spPr>
            <a:xfrm>
              <a:off x="3037799" y="190599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Sensor Processes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06" name="Google Shape;806;p67"/>
          <p:cNvGrpSpPr/>
          <p:nvPr/>
        </p:nvGrpSpPr>
        <p:grpSpPr>
          <a:xfrm>
            <a:off x="6940489" y="3814409"/>
            <a:ext cx="394615" cy="500090"/>
            <a:chOff x="4143991" y="1919955"/>
            <a:chExt cx="394615" cy="500090"/>
          </a:xfrm>
        </p:grpSpPr>
        <p:sp>
          <p:nvSpPr>
            <p:cNvPr id="807" name="Google Shape;807;p67"/>
            <p:cNvSpPr/>
            <p:nvPr/>
          </p:nvSpPr>
          <p:spPr>
            <a:xfrm rot="-1080000">
              <a:off x="4204858" y="1951419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F6C5B4"/>
                </a:gs>
                <a:gs pos="50000">
                  <a:srgbClr val="F7BBA5"/>
                </a:gs>
                <a:gs pos="100000">
                  <a:srgbClr val="DFA2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7"/>
            <p:cNvSpPr/>
            <p:nvPr/>
          </p:nvSpPr>
          <p:spPr>
            <a:xfrm rot="-1080000">
              <a:off x="4206861" y="2051500"/>
              <a:ext cx="191016" cy="262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09" name="Google Shape;809;p67"/>
          <p:cNvGrpSpPr/>
          <p:nvPr/>
        </p:nvGrpSpPr>
        <p:grpSpPr>
          <a:xfrm>
            <a:off x="7288774" y="3140969"/>
            <a:ext cx="2371622" cy="1285771"/>
            <a:chOff x="4562013" y="1246514"/>
            <a:chExt cx="1285771" cy="1285771"/>
          </a:xfrm>
        </p:grpSpPr>
        <p:sp>
          <p:nvSpPr>
            <p:cNvPr id="810" name="Google Shape;810;p67"/>
            <p:cNvSpPr/>
            <p:nvPr/>
          </p:nvSpPr>
          <p:spPr>
            <a:xfrm>
              <a:off x="4562013" y="1246514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7"/>
            <p:cNvSpPr/>
            <p:nvPr/>
          </p:nvSpPr>
          <p:spPr>
            <a:xfrm>
              <a:off x="4750310" y="1434811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Actuator processes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12" name="Google Shape;812;p67"/>
          <p:cNvGrpSpPr/>
          <p:nvPr/>
        </p:nvGrpSpPr>
        <p:grpSpPr>
          <a:xfrm>
            <a:off x="6232472" y="4658727"/>
            <a:ext cx="514066" cy="477722"/>
            <a:chOff x="3760010" y="2929093"/>
            <a:chExt cx="514066" cy="477722"/>
          </a:xfrm>
        </p:grpSpPr>
        <p:sp>
          <p:nvSpPr>
            <p:cNvPr id="813" name="Google Shape;813;p67"/>
            <p:cNvSpPr/>
            <p:nvPr/>
          </p:nvSpPr>
          <p:spPr>
            <a:xfrm rot="3240000">
              <a:off x="3880603" y="2949373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F6C5B4"/>
                </a:gs>
                <a:gs pos="50000">
                  <a:srgbClr val="F7BBA5"/>
                </a:gs>
                <a:gs pos="100000">
                  <a:srgbClr val="DFA2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7"/>
            <p:cNvSpPr/>
            <p:nvPr/>
          </p:nvSpPr>
          <p:spPr>
            <a:xfrm rot="3240000">
              <a:off x="3897476" y="3003690"/>
              <a:ext cx="191016" cy="262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15" name="Google Shape;815;p67"/>
          <p:cNvGrpSpPr/>
          <p:nvPr/>
        </p:nvGrpSpPr>
        <p:grpSpPr>
          <a:xfrm>
            <a:off x="6498640" y="4797152"/>
            <a:ext cx="1901617" cy="1096378"/>
            <a:chOff x="3907892" y="3259691"/>
            <a:chExt cx="1285771" cy="1285771"/>
          </a:xfrm>
        </p:grpSpPr>
        <p:sp>
          <p:nvSpPr>
            <p:cNvPr id="816" name="Google Shape;816;p67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7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Fault handler</a:t>
              </a:r>
              <a:endParaRPr/>
            </a:p>
          </p:txBody>
        </p:sp>
      </p:grpSp>
      <p:grpSp>
        <p:nvGrpSpPr>
          <p:cNvPr id="818" name="Google Shape;818;p67"/>
          <p:cNvGrpSpPr/>
          <p:nvPr/>
        </p:nvGrpSpPr>
        <p:grpSpPr>
          <a:xfrm>
            <a:off x="5183161" y="4658727"/>
            <a:ext cx="514066" cy="477722"/>
            <a:chOff x="2710699" y="2929093"/>
            <a:chExt cx="514066" cy="477722"/>
          </a:xfrm>
        </p:grpSpPr>
        <p:sp>
          <p:nvSpPr>
            <p:cNvPr id="819" name="Google Shape;819;p67"/>
            <p:cNvSpPr/>
            <p:nvPr/>
          </p:nvSpPr>
          <p:spPr>
            <a:xfrm rot="7560000">
              <a:off x="2831292" y="2949373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F6C5B4"/>
                </a:gs>
                <a:gs pos="50000">
                  <a:srgbClr val="F7BBA5"/>
                </a:gs>
                <a:gs pos="100000">
                  <a:srgbClr val="DFA2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7"/>
            <p:cNvSpPr/>
            <p:nvPr/>
          </p:nvSpPr>
          <p:spPr>
            <a:xfrm rot="-3240000">
              <a:off x="2896283" y="3003690"/>
              <a:ext cx="191016" cy="262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21" name="Google Shape;821;p67"/>
          <p:cNvGrpSpPr/>
          <p:nvPr/>
        </p:nvGrpSpPr>
        <p:grpSpPr>
          <a:xfrm>
            <a:off x="3503713" y="4797152"/>
            <a:ext cx="1901617" cy="1096378"/>
            <a:chOff x="1791112" y="3259691"/>
            <a:chExt cx="1285771" cy="1285771"/>
          </a:xfrm>
        </p:grpSpPr>
        <p:sp>
          <p:nvSpPr>
            <p:cNvPr id="822" name="Google Shape;822;p67"/>
            <p:cNvSpPr/>
            <p:nvPr/>
          </p:nvSpPr>
          <p:spPr>
            <a:xfrm>
              <a:off x="1791112" y="3259691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7"/>
            <p:cNvSpPr/>
            <p:nvPr/>
          </p:nvSpPr>
          <p:spPr>
            <a:xfrm>
              <a:off x="1979409" y="3447988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User interface</a:t>
              </a:r>
              <a:endParaRPr/>
            </a:p>
          </p:txBody>
        </p:sp>
      </p:grpSp>
      <p:grpSp>
        <p:nvGrpSpPr>
          <p:cNvPr id="824" name="Google Shape;824;p67"/>
          <p:cNvGrpSpPr/>
          <p:nvPr/>
        </p:nvGrpSpPr>
        <p:grpSpPr>
          <a:xfrm>
            <a:off x="4666604" y="3814409"/>
            <a:ext cx="394615" cy="500090"/>
            <a:chOff x="2446170" y="1919955"/>
            <a:chExt cx="394615" cy="500090"/>
          </a:xfrm>
        </p:grpSpPr>
        <p:sp>
          <p:nvSpPr>
            <p:cNvPr id="825" name="Google Shape;825;p67"/>
            <p:cNvSpPr/>
            <p:nvPr/>
          </p:nvSpPr>
          <p:spPr>
            <a:xfrm rot="-9720000">
              <a:off x="2507037" y="1951419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F6C5B4"/>
                </a:gs>
                <a:gs pos="50000">
                  <a:srgbClr val="F7BBA5"/>
                </a:gs>
                <a:gs pos="100000">
                  <a:srgbClr val="DFA28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7"/>
            <p:cNvSpPr/>
            <p:nvPr/>
          </p:nvSpPr>
          <p:spPr>
            <a:xfrm rot="1080000">
              <a:off x="2586898" y="2051500"/>
              <a:ext cx="191016" cy="262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27" name="Google Shape;827;p67"/>
          <p:cNvGrpSpPr/>
          <p:nvPr/>
        </p:nvGrpSpPr>
        <p:grpSpPr>
          <a:xfrm>
            <a:off x="2315580" y="3140969"/>
            <a:ext cx="2371622" cy="1285771"/>
            <a:chOff x="1136991" y="1246514"/>
            <a:chExt cx="1285771" cy="1285771"/>
          </a:xfrm>
        </p:grpSpPr>
        <p:sp>
          <p:nvSpPr>
            <p:cNvPr id="828" name="Google Shape;828;p67"/>
            <p:cNvSpPr/>
            <p:nvPr/>
          </p:nvSpPr>
          <p:spPr>
            <a:xfrm>
              <a:off x="1136991" y="1246514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7"/>
            <p:cNvSpPr/>
            <p:nvPr/>
          </p:nvSpPr>
          <p:spPr>
            <a:xfrm>
              <a:off x="1325288" y="1434811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Computation processes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830" name="Google Shape;830;p67"/>
          <p:cNvSpPr/>
          <p:nvPr/>
        </p:nvSpPr>
        <p:spPr>
          <a:xfrm>
            <a:off x="1635351" y="5915598"/>
            <a:ext cx="627225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a system component is designated as system manager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processes(sub-systems) can execute concurrently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applicable for </a:t>
            </a:r>
            <a:r>
              <a:rPr lang="en-US" sz="1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systems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836" name="Google Shape;83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837" name="Google Shape;837;p68"/>
          <p:cNvSpPr txBox="1"/>
          <p:nvPr/>
        </p:nvSpPr>
        <p:spPr>
          <a:xfrm>
            <a:off x="5159896" y="2971800"/>
            <a:ext cx="4953000" cy="13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 to </a:t>
            </a:r>
            <a:r>
              <a:rPr lang="en-US" sz="28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</a:t>
            </a: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other system or environment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8" name="Google Shape;838;p68" descr="https://encrypted-tbn1.gstatic.com/images?q=tbn:ANd9GcR2cE3ch5eegk1pmUypxXHaJYqbfbJiRoXPBa8GQXRlJuIeYQ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6520" y="2590801"/>
            <a:ext cx="2209800" cy="191452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839" name="Google Shape;839;p68"/>
          <p:cNvSpPr/>
          <p:nvPr/>
        </p:nvSpPr>
        <p:spPr>
          <a:xfrm>
            <a:off x="838200" y="1355914"/>
            <a:ext cx="41392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Event-based Control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845" name="Google Shape;845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ii) Event-based Control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sub-system can respond to externally generated events that might come from other sub-systems or environment.</a:t>
            </a:r>
            <a:endParaRPr/>
          </a:p>
        </p:txBody>
      </p:sp>
      <p:sp>
        <p:nvSpPr>
          <p:cNvPr id="846" name="Google Shape;846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Large systems can be decomposed into sub-systems that provide some related set of services.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initial design process of </a:t>
            </a:r>
            <a:r>
              <a:rPr lang="en-US">
                <a:solidFill>
                  <a:srgbClr val="FF3300"/>
                </a:solidFill>
              </a:rPr>
              <a:t>identifying</a:t>
            </a:r>
            <a:r>
              <a:rPr lang="en-US"/>
              <a:t> these </a:t>
            </a:r>
            <a:r>
              <a:rPr lang="en-US">
                <a:solidFill>
                  <a:srgbClr val="FF3300"/>
                </a:solidFill>
              </a:rPr>
              <a:t>sub-systems</a:t>
            </a:r>
            <a:r>
              <a:rPr lang="en-US"/>
              <a:t> and establishing a framework for </a:t>
            </a:r>
            <a:r>
              <a:rPr lang="en-US">
                <a:solidFill>
                  <a:srgbClr val="FF3300"/>
                </a:solidFill>
              </a:rPr>
              <a:t>sub-system control</a:t>
            </a:r>
            <a:r>
              <a:rPr lang="en-US"/>
              <a:t> and </a:t>
            </a:r>
            <a:r>
              <a:rPr lang="en-US">
                <a:solidFill>
                  <a:srgbClr val="FF3300"/>
                </a:solidFill>
              </a:rPr>
              <a:t>communication</a:t>
            </a:r>
            <a:r>
              <a:rPr lang="en-US"/>
              <a:t> is called architectural design.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Architectural design is the first stage in the design process and usually comes </a:t>
            </a:r>
            <a:r>
              <a:rPr lang="en-US">
                <a:solidFill>
                  <a:srgbClr val="FF3300"/>
                </a:solidFill>
              </a:rPr>
              <a:t>before</a:t>
            </a:r>
            <a:r>
              <a:rPr lang="en-US"/>
              <a:t> detailed system specification. 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852" name="Google Shape;852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853" name="Google Shape;853;p70"/>
          <p:cNvSpPr/>
          <p:nvPr/>
        </p:nvSpPr>
        <p:spPr>
          <a:xfrm>
            <a:off x="922696" y="1396744"/>
            <a:ext cx="78390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Event-based Control – 1. Broadcast Model</a:t>
            </a:r>
            <a:endParaRPr/>
          </a:p>
        </p:txBody>
      </p:sp>
      <p:sp>
        <p:nvSpPr>
          <p:cNvPr id="854" name="Google Shape;854;p70"/>
          <p:cNvSpPr txBox="1"/>
          <p:nvPr/>
        </p:nvSpPr>
        <p:spPr>
          <a:xfrm>
            <a:off x="5029200" y="3111501"/>
            <a:ext cx="4953000" cy="13849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 is broadcasted</a:t>
            </a:r>
            <a:endParaRPr/>
          </a:p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Whoever can handle will respond</a:t>
            </a:r>
            <a:endParaRPr/>
          </a:p>
        </p:txBody>
      </p:sp>
      <p:pic>
        <p:nvPicPr>
          <p:cNvPr id="855" name="Google Shape;855;p70" descr="http://sr.photos2.fotosearch.com/bthumb/CSP/CSP857/k857484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971801"/>
            <a:ext cx="1619250" cy="161925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861" name="Google Shape;861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ii) Event-based Control – 1. Broadcast Model</a:t>
            </a:r>
            <a:endParaRPr/>
          </a:p>
          <a:p>
            <a:pPr marL="28575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event is broadcast to all sub-systems. Any sub-system which can handle the event may respond to it. </a:t>
            </a:r>
            <a:endParaRPr/>
          </a:p>
          <a:p>
            <a:pPr marL="342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Effective in integrating sub-systems distributed across different computers on a network </a:t>
            </a:r>
            <a:endParaRPr/>
          </a:p>
        </p:txBody>
      </p:sp>
      <p:sp>
        <p:nvSpPr>
          <p:cNvPr id="862" name="Google Shape;862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868" name="Google Shape;868;p72"/>
          <p:cNvSpPr/>
          <p:nvPr/>
        </p:nvSpPr>
        <p:spPr>
          <a:xfrm>
            <a:off x="838200" y="1386233"/>
            <a:ext cx="78390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Event-based Control – 1. Broadcast Model</a:t>
            </a:r>
            <a:endParaRPr/>
          </a:p>
        </p:txBody>
      </p:sp>
      <p:grpSp>
        <p:nvGrpSpPr>
          <p:cNvPr id="869" name="Google Shape;869;p72"/>
          <p:cNvGrpSpPr/>
          <p:nvPr/>
        </p:nvGrpSpPr>
        <p:grpSpPr>
          <a:xfrm>
            <a:off x="2202231" y="3437787"/>
            <a:ext cx="7782201" cy="728707"/>
            <a:chOff x="4170007" y="549"/>
            <a:chExt cx="1344710" cy="1075768"/>
          </a:xfrm>
        </p:grpSpPr>
        <p:sp>
          <p:nvSpPr>
            <p:cNvPr id="870" name="Google Shape;870;p72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2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Event and Message Handler</a:t>
              </a:r>
              <a:endParaRPr sz="2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2" name="Google Shape;872;p72"/>
          <p:cNvGrpSpPr/>
          <p:nvPr/>
        </p:nvGrpSpPr>
        <p:grpSpPr>
          <a:xfrm>
            <a:off x="1919537" y="2069635"/>
            <a:ext cx="2021561" cy="858811"/>
            <a:chOff x="3907892" y="3259691"/>
            <a:chExt cx="1285771" cy="1285771"/>
          </a:xfrm>
        </p:grpSpPr>
        <p:sp>
          <p:nvSpPr>
            <p:cNvPr id="873" name="Google Shape;873;p72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2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Subsystem 1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75" name="Google Shape;875;p72"/>
          <p:cNvGrpSpPr/>
          <p:nvPr/>
        </p:nvGrpSpPr>
        <p:grpSpPr>
          <a:xfrm>
            <a:off x="4065549" y="2037078"/>
            <a:ext cx="2021561" cy="858811"/>
            <a:chOff x="3907892" y="3259691"/>
            <a:chExt cx="1285771" cy="1285771"/>
          </a:xfrm>
        </p:grpSpPr>
        <p:sp>
          <p:nvSpPr>
            <p:cNvPr id="876" name="Google Shape;876;p72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2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Subsystem 2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78" name="Google Shape;878;p72"/>
          <p:cNvGrpSpPr/>
          <p:nvPr/>
        </p:nvGrpSpPr>
        <p:grpSpPr>
          <a:xfrm>
            <a:off x="6211561" y="2056609"/>
            <a:ext cx="2021561" cy="858811"/>
            <a:chOff x="3907892" y="3259691"/>
            <a:chExt cx="1285771" cy="1285771"/>
          </a:xfrm>
        </p:grpSpPr>
        <p:sp>
          <p:nvSpPr>
            <p:cNvPr id="879" name="Google Shape;879;p72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2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Subsystem 3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81" name="Google Shape;881;p72"/>
          <p:cNvGrpSpPr/>
          <p:nvPr/>
        </p:nvGrpSpPr>
        <p:grpSpPr>
          <a:xfrm>
            <a:off x="8357572" y="2024845"/>
            <a:ext cx="2021561" cy="858811"/>
            <a:chOff x="3907892" y="3259691"/>
            <a:chExt cx="1285771" cy="1285771"/>
          </a:xfrm>
        </p:grpSpPr>
        <p:sp>
          <p:nvSpPr>
            <p:cNvPr id="882" name="Google Shape;882;p72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2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Subsystem 4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884" name="Google Shape;884;p72"/>
          <p:cNvSpPr/>
          <p:nvPr/>
        </p:nvSpPr>
        <p:spPr>
          <a:xfrm>
            <a:off x="2735908" y="2927498"/>
            <a:ext cx="299753" cy="432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2"/>
          <p:cNvSpPr/>
          <p:nvPr/>
        </p:nvSpPr>
        <p:spPr>
          <a:xfrm>
            <a:off x="4926452" y="2927498"/>
            <a:ext cx="299753" cy="432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72"/>
          <p:cNvSpPr/>
          <p:nvPr/>
        </p:nvSpPr>
        <p:spPr>
          <a:xfrm>
            <a:off x="7222341" y="2927498"/>
            <a:ext cx="299753" cy="432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2"/>
          <p:cNvSpPr/>
          <p:nvPr/>
        </p:nvSpPr>
        <p:spPr>
          <a:xfrm>
            <a:off x="9263008" y="2927498"/>
            <a:ext cx="299753" cy="432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72"/>
          <p:cNvSpPr/>
          <p:nvPr/>
        </p:nvSpPr>
        <p:spPr>
          <a:xfrm>
            <a:off x="1636242" y="5941277"/>
            <a:ext cx="85289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an event is broadcast to all sub-systems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effective in integrating sub-systems distributed across different computers on a network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9" name="Google Shape;889;p72"/>
          <p:cNvGraphicFramePr/>
          <p:nvPr/>
        </p:nvGraphicFramePr>
        <p:xfrm>
          <a:off x="8008368" y="4246025"/>
          <a:ext cx="2228075" cy="1854250"/>
        </p:xfrm>
        <a:graphic>
          <a:graphicData uri="http://schemas.openxmlformats.org/drawingml/2006/table">
            <a:tbl>
              <a:tblPr firstRow="1" bandRow="1">
                <a:noFill/>
                <a:tableStyleId>{14592758-42DF-4AAA-B6D6-F9B83E7406A9}</a:tableStyleId>
              </a:tblPr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Event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Subsystem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E1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SS1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E2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SS2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E3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SS3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E4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SS4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895" name="Google Shape;895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896" name="Google Shape;896;p73"/>
          <p:cNvSpPr/>
          <p:nvPr/>
        </p:nvSpPr>
        <p:spPr>
          <a:xfrm>
            <a:off x="838201" y="167831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Event-based Control – 2. Interrupt-Driven Model</a:t>
            </a:r>
            <a:endParaRPr/>
          </a:p>
        </p:txBody>
      </p:sp>
      <p:sp>
        <p:nvSpPr>
          <p:cNvPr id="897" name="Google Shape;897;p73"/>
          <p:cNvSpPr txBox="1"/>
          <p:nvPr/>
        </p:nvSpPr>
        <p:spPr>
          <a:xfrm>
            <a:off x="5018511" y="3111500"/>
            <a:ext cx="4065821" cy="522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Interrupt Handler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98" name="Google Shape;898;p73" descr="https://blufiles.storage.live.com/y1pNxD7ILZzdzgoVReh5q56IkowMnDIsUuSpq4LLhpdAreqQHcPgvi7yLsQwwSK71Zbz0BRAF901jM/CLIPART_OF_16494_SMJPG.jpg?psid=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440" y="2600328"/>
            <a:ext cx="4080228" cy="306091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73"/>
          <p:cNvSpPr txBox="1"/>
          <p:nvPr/>
        </p:nvSpPr>
        <p:spPr>
          <a:xfrm>
            <a:off x="5144929" y="4019876"/>
            <a:ext cx="3939403" cy="5238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Time System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Control Modeling</a:t>
            </a:r>
            <a:endParaRPr/>
          </a:p>
        </p:txBody>
      </p:sp>
      <p:sp>
        <p:nvSpPr>
          <p:cNvPr id="905" name="Google Shape;905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ii) Event-based Control –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2. Interrupt-Driven Model</a:t>
            </a:r>
            <a:endParaRPr/>
          </a:p>
          <a:p>
            <a:pPr marL="342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Used in real-time systems where interrupts are detected by an interrupt handler and passed to some other component for processing.</a:t>
            </a:r>
            <a:endParaRPr/>
          </a:p>
        </p:txBody>
      </p:sp>
      <p:sp>
        <p:nvSpPr>
          <p:cNvPr id="906" name="Google Shape;906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Revision</a:t>
            </a:r>
            <a:endParaRPr/>
          </a:p>
        </p:txBody>
      </p:sp>
      <p:sp>
        <p:nvSpPr>
          <p:cNvPr id="912" name="Google Shape;912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Char char="•"/>
            </a:pPr>
            <a:r>
              <a:rPr lang="en-US">
                <a:solidFill>
                  <a:srgbClr val="FF3300"/>
                </a:solidFill>
              </a:rPr>
              <a:t>System organization</a:t>
            </a:r>
            <a:r>
              <a:rPr lang="en-US"/>
              <a:t>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Structure the system into main </a:t>
            </a:r>
            <a:r>
              <a:rPr lang="en-US" u="sng"/>
              <a:t>sub-systems</a:t>
            </a:r>
            <a:r>
              <a:rPr lang="en-US"/>
              <a:t> &amp; identify their </a:t>
            </a:r>
            <a:r>
              <a:rPr lang="en-US" u="sng"/>
              <a:t>communication</a:t>
            </a:r>
            <a:r>
              <a:rPr lang="en-US"/>
              <a:t>. What are the Models?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Char char="•"/>
            </a:pPr>
            <a:r>
              <a:rPr lang="en-US">
                <a:solidFill>
                  <a:srgbClr val="FF3300"/>
                </a:solidFill>
              </a:rPr>
              <a:t>Modular Decomposition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Decompose sub-systems into modules. What are the models?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Char char="•"/>
            </a:pPr>
            <a:r>
              <a:rPr lang="en-US">
                <a:solidFill>
                  <a:srgbClr val="FF3300"/>
                </a:solidFill>
              </a:rPr>
              <a:t>Control Modeling</a:t>
            </a:r>
            <a:r>
              <a:rPr lang="en-US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Establish </a:t>
            </a:r>
            <a:r>
              <a:rPr lang="en-US" u="sng"/>
              <a:t>control relationship</a:t>
            </a:r>
            <a:r>
              <a:rPr lang="en-US"/>
              <a:t> between sub-systems/ modules. What are the Models?</a:t>
            </a:r>
            <a:endParaRPr/>
          </a:p>
        </p:txBody>
      </p:sp>
      <p:sp>
        <p:nvSpPr>
          <p:cNvPr id="913" name="Google Shape;913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6"/>
          <p:cNvSpPr txBox="1">
            <a:spLocks noGrp="1"/>
          </p:cNvSpPr>
          <p:nvPr>
            <p:ph type="body" idx="1"/>
          </p:nvPr>
        </p:nvSpPr>
        <p:spPr>
          <a:xfrm>
            <a:off x="875420" y="368661"/>
            <a:ext cx="9335380" cy="493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1. System Organization/Structuring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i) 	Repository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ii) 	Client-server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iii) 	Layered model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2. Modular Decomposition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i)	Object-oriented Decomposition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ii)	Functional-oriented Decomposition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3. Control Modeling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i)	Centralized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		a. Call-Return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		b. Manager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ii)	Event-based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		a. Broadcast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				b. Interrupt-driven Model</a:t>
            </a:r>
            <a:endParaRPr/>
          </a:p>
        </p:txBody>
      </p:sp>
      <p:sp>
        <p:nvSpPr>
          <p:cNvPr id="919" name="Google Shape;919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Pop Quiz</a:t>
            </a:r>
            <a:endParaRPr/>
          </a:p>
        </p:txBody>
      </p:sp>
      <p:sp>
        <p:nvSpPr>
          <p:cNvPr id="925" name="Google Shape;925;p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What is the difference between </a:t>
            </a:r>
            <a:r>
              <a:rPr lang="en-US" sz="3200" b="1"/>
              <a:t>Validity</a:t>
            </a:r>
            <a:r>
              <a:rPr lang="en-US" sz="3200"/>
              <a:t> and </a:t>
            </a:r>
            <a:r>
              <a:rPr lang="en-US" sz="3200" b="1"/>
              <a:t>Completeness</a:t>
            </a:r>
            <a:r>
              <a:rPr lang="en-US" sz="3200"/>
              <a:t>?</a:t>
            </a:r>
            <a:endParaRPr sz="3200"/>
          </a:p>
        </p:txBody>
      </p:sp>
      <p:sp>
        <p:nvSpPr>
          <p:cNvPr id="926" name="Google Shape;926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Explicit Architecture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0" name="Google Shape;150;p8" descr="http://sr.photos2.fotosearch.com/bthumb/CSP/CSP992/k1323719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500" y="2301027"/>
            <a:ext cx="2735374" cy="273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/>
          <p:nvPr/>
        </p:nvSpPr>
        <p:spPr>
          <a:xfrm>
            <a:off x="4953001" y="2982913"/>
            <a:ext cx="5250155" cy="5232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Stakeholder communication </a:t>
            </a:r>
            <a:endParaRPr sz="28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181600" y="3668714"/>
            <a:ext cx="4648200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High-level presentation of system</a:t>
            </a:r>
            <a:endParaRPr sz="23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9" descr="Image result for analy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5" y="3505714"/>
            <a:ext cx="5508612" cy="3425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Explicit Architecture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2068546" y="1849297"/>
            <a:ext cx="3230372" cy="5232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System Analyst</a:t>
            </a:r>
            <a:endParaRPr sz="28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2068546" y="2594886"/>
            <a:ext cx="8167914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195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en-US"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whether the system can meet requirements</a:t>
            </a:r>
            <a:endParaRPr sz="23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</Words>
  <Application>Microsoft Office PowerPoint</Application>
  <PresentationFormat>Widescreen</PresentationFormat>
  <Paragraphs>521</Paragraphs>
  <Slides>77</Slides>
  <Notes>77</Notes>
  <HiddenSlides>24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Times New Roman</vt:lpstr>
      <vt:lpstr>Century Gothic</vt:lpstr>
      <vt:lpstr>Baumans</vt:lpstr>
      <vt:lpstr>Calibri</vt:lpstr>
      <vt:lpstr>Comic Sans MS</vt:lpstr>
      <vt:lpstr>Verdana</vt:lpstr>
      <vt:lpstr>Noto Sans Symbols</vt:lpstr>
      <vt:lpstr>Default Design</vt:lpstr>
      <vt:lpstr>Chapter 6 Architectural Design </vt:lpstr>
      <vt:lpstr>Lesson Objectives</vt:lpstr>
      <vt:lpstr>Architectural Design Activities</vt:lpstr>
      <vt:lpstr>Why Architectural Design is Important?</vt:lpstr>
      <vt:lpstr>Introduction</vt:lpstr>
      <vt:lpstr>Introduction</vt:lpstr>
      <vt:lpstr>Introduction</vt:lpstr>
      <vt:lpstr>Advantages of Explicit Architecture</vt:lpstr>
      <vt:lpstr>Advantages of Explicit Architecture</vt:lpstr>
      <vt:lpstr>Advantages of Explicit Architecture</vt:lpstr>
      <vt:lpstr>Advantages of Explicit Architecture</vt:lpstr>
      <vt:lpstr>Advantages of Explicit Architecture</vt:lpstr>
      <vt:lpstr>Advantages of Explicit Architecture</vt:lpstr>
      <vt:lpstr>Advantages of Explicit Architecture</vt:lpstr>
      <vt:lpstr>Architectural Design Activities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2. Modular Decomposition</vt:lpstr>
      <vt:lpstr>2. Modular Decomposition</vt:lpstr>
      <vt:lpstr>2. Modular Decomposition</vt:lpstr>
      <vt:lpstr>2. Modular Decomposition</vt:lpstr>
      <vt:lpstr>2. Modular Decomposition</vt:lpstr>
      <vt:lpstr>2. Modular Decomposition</vt:lpstr>
      <vt:lpstr>2. Modular Decomposition</vt:lpstr>
      <vt:lpstr>PowerPoint Presentation</vt:lpstr>
      <vt:lpstr>Trick Question</vt:lpstr>
      <vt:lpstr>Trick Question</vt:lpstr>
      <vt:lpstr>PowerPoint Presentation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Revision</vt:lpstr>
      <vt:lpstr>PowerPoint Presentation</vt:lpstr>
      <vt:lpstr>Pop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Architectural Design </dc:title>
  <dc:creator>Presentation Magazine</dc:creator>
  <cp:lastModifiedBy>TAR UC</cp:lastModifiedBy>
  <cp:revision>1</cp:revision>
  <dcterms:modified xsi:type="dcterms:W3CDTF">2023-03-24T07:57:03Z</dcterms:modified>
</cp:coreProperties>
</file>