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Lst>
  <p:sldSz cy="6858000" cx="12192000"/>
  <p:notesSz cx="6858000" cy="9144000"/>
  <p:embeddedFontLst>
    <p:embeddedFont>
      <p:font typeface="Overlock"/>
      <p:regular r:id="rId105"/>
      <p:bold r:id="rId106"/>
      <p:italic r:id="rId107"/>
      <p:boldItalic r:id="rId108"/>
    </p:embeddedFont>
    <p:embeddedFont>
      <p:font typeface="Garamond"/>
      <p:regular r:id="rId109"/>
      <p:bold r:id="rId110"/>
      <p:italic r:id="rId111"/>
      <p:boldItalic r:id="rId112"/>
    </p:embeddedFont>
    <p:embeddedFont>
      <p:font typeface="Tahoma"/>
      <p:regular r:id="rId113"/>
      <p:bold r:id="rId114"/>
    </p:embeddedFont>
    <p:embeddedFont>
      <p:font typeface="Century Gothic"/>
      <p:regular r:id="rId115"/>
      <p:bold r:id="rId116"/>
      <p:italic r:id="rId117"/>
      <p:boldItalic r:id="rId1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 uri="http://customooxmlschemas.google.com/">
      <go:slidesCustomData xmlns:go="http://customooxmlschemas.google.com/" r:id="rId119" roundtripDataSignature="AMtx7miQI+iQm/b0RNlBstouojgLOAqQ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AF7645-2E3E-4F7B-BBA2-EDFCD313FFDD}">
  <a:tblStyle styleId="{26AF7645-2E3E-4F7B-BBA2-EDFCD313FFD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font" Target="fonts/Overlock-italic.fntdata"/><Relationship Id="rId106" Type="http://schemas.openxmlformats.org/officeDocument/2006/relationships/font" Target="fonts/Overlock-bold.fntdata"/><Relationship Id="rId105" Type="http://schemas.openxmlformats.org/officeDocument/2006/relationships/font" Target="fonts/Overlock-regular.fntdata"/><Relationship Id="rId104" Type="http://schemas.openxmlformats.org/officeDocument/2006/relationships/slide" Target="slides/slide97.xml"/><Relationship Id="rId109" Type="http://schemas.openxmlformats.org/officeDocument/2006/relationships/font" Target="fonts/Garamond-regular.fntdata"/><Relationship Id="rId108" Type="http://schemas.openxmlformats.org/officeDocument/2006/relationships/font" Target="fonts/Overlock-boldItalic.fntdata"/><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font" Target="fonts/CenturyGothic-boldItalic.fntdata"/><Relationship Id="rId117" Type="http://schemas.openxmlformats.org/officeDocument/2006/relationships/font" Target="fonts/CenturyGothic-italic.fntdata"/><Relationship Id="rId116" Type="http://schemas.openxmlformats.org/officeDocument/2006/relationships/font" Target="fonts/CenturyGothic-bold.fntdata"/><Relationship Id="rId115" Type="http://schemas.openxmlformats.org/officeDocument/2006/relationships/font" Target="fonts/CenturyGothic-regular.fntdata"/><Relationship Id="rId119" Type="http://customschemas.google.com/relationships/presentationmetadata" Target="metadata"/><Relationship Id="rId15" Type="http://schemas.openxmlformats.org/officeDocument/2006/relationships/slide" Target="slides/slide8.xml"/><Relationship Id="rId110" Type="http://schemas.openxmlformats.org/officeDocument/2006/relationships/font" Target="fonts/Garamond-bold.fntdata"/><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font" Target="fonts/Tahoma-bold.fntdata"/><Relationship Id="rId18" Type="http://schemas.openxmlformats.org/officeDocument/2006/relationships/slide" Target="slides/slide11.xml"/><Relationship Id="rId113" Type="http://schemas.openxmlformats.org/officeDocument/2006/relationships/font" Target="fonts/Tahoma-regular.fntdata"/><Relationship Id="rId112" Type="http://schemas.openxmlformats.org/officeDocument/2006/relationships/font" Target="fonts/Garamond-boldItalic.fntdata"/><Relationship Id="rId111" Type="http://schemas.openxmlformats.org/officeDocument/2006/relationships/font" Target="fonts/Garamond-italic.fntdata"/><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0" name="Google Shape;590;p10: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9" name="Google Shape;599;p11: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Student Registration Component: </a:t>
            </a:r>
            <a:endParaRPr/>
          </a:p>
          <a:p>
            <a:pPr indent="0" lvl="0" marL="0" rtl="0" algn="l">
              <a:spcBef>
                <a:spcPts val="0"/>
              </a:spcBef>
              <a:spcAft>
                <a:spcPts val="0"/>
              </a:spcAft>
              <a:buNone/>
            </a:pPr>
            <a:r>
              <a:rPr lang="en-US"/>
              <a:t>Condition: Diploma, Degree, Masters, PhD.</a:t>
            </a:r>
            <a:endParaRPr/>
          </a:p>
          <a:p>
            <a:pPr indent="0" lvl="0" marL="0" rtl="0" algn="l">
              <a:spcBef>
                <a:spcPts val="0"/>
              </a:spcBef>
              <a:spcAft>
                <a:spcPts val="0"/>
              </a:spcAft>
              <a:buNone/>
            </a:pPr>
            <a:r>
              <a:rPr lang="en-US"/>
              <a:t>Option: Degree first year, Degree second year</a:t>
            </a:r>
            <a:endParaRPr/>
          </a:p>
        </p:txBody>
      </p:sp>
      <p:sp>
        <p:nvSpPr>
          <p:cNvPr id="600" name="Google Shape;60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1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9" name="Google Shape;619;p13: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8" name="Google Shape;628;p14: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Example of abstract data type (ADT): container, list, set, multiset, graph, stack, queue</a:t>
            </a:r>
            <a:endParaRPr/>
          </a:p>
        </p:txBody>
      </p:sp>
      <p:sp>
        <p:nvSpPr>
          <p:cNvPr id="629" name="Google Shape;629;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9" name="Google Shape;639;p15: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1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8" name="Google Shape;64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7" name="Google Shape;657;p17: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18: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19: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0" name="Google Shape;510;p2: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6" name="Google Shape;686;p20: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7" name="Google Shape;687;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2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6" name="Google Shape;706;p22: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2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5" name="Google Shape;71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6" name="Google Shape;726;p24: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7" name="Google Shape;727;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5" name="Google Shape;735;p25: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2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4" name="Google Shape;74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27: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1" name="Google Shape;75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28: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29: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0" name="Google Shape;77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30: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7" name="Google Shape;77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3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1" name="Google Shape;79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3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8" name="Google Shape;79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3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9" name="Google Shape;80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3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6" name="Google Shape;81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2" name="Google Shape;822;p35: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3" name="Google Shape;823;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3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1" name="Google Shape;83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37: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8" name="Google Shape;83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38: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0" name="Google Shape;85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p39: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7" name="Google Shape;89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40: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9" name="Google Shape;90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p4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2" name="Google Shape;952;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p4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5" name="Google Shape;965;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p4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2" name="Google Shape;97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4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7" name="Google Shape;98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p4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0" name="Google Shape;1000;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4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4" name="Google Shape;1014;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p47: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5" name="Google Shape;1025;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p48: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5" name="Google Shape;1035;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p49: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5" name="Google Shape;104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p50: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3" name="Google Shape;1053;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p5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1" name="Google Shape;1061;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p5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6" name="Google Shape;1076;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3" name="Google Shape;1083;p53: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States: simulate all events that cause an object to change</a:t>
            </a:r>
            <a:endParaRPr/>
          </a:p>
          <a:p>
            <a:pPr indent="0" lvl="0" marL="0" rtl="0" algn="l">
              <a:spcBef>
                <a:spcPts val="0"/>
              </a:spcBef>
              <a:spcAft>
                <a:spcPts val="0"/>
              </a:spcAft>
              <a:buNone/>
            </a:pPr>
            <a:r>
              <a:rPr lang="en-US"/>
              <a:t>Interrogation: cross-examination</a:t>
            </a:r>
            <a:endParaRPr/>
          </a:p>
          <a:p>
            <a:pPr indent="0" lvl="0" marL="0" rtl="0" algn="l">
              <a:spcBef>
                <a:spcPts val="0"/>
              </a:spcBef>
              <a:spcAft>
                <a:spcPts val="0"/>
              </a:spcAft>
              <a:buNone/>
            </a:pPr>
            <a:r>
              <a:t/>
            </a:r>
            <a:endParaRPr/>
          </a:p>
        </p:txBody>
      </p:sp>
      <p:sp>
        <p:nvSpPr>
          <p:cNvPr id="1084" name="Google Shape;1084;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p5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9" name="Google Shape;1099;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p5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6" name="Google Shape;1106;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p5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7" name="Google Shape;1117;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24" name="Google Shape;1124;p57: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Parameter interfaces</a:t>
            </a:r>
            <a:r>
              <a:rPr lang="en-US"/>
              <a:t>: data passed from one method or procedure to another.</a:t>
            </a:r>
            <a:endParaRPr/>
          </a:p>
          <a:p>
            <a:pPr indent="0" lvl="0" marL="0" rtl="0" algn="l">
              <a:spcBef>
                <a:spcPts val="0"/>
              </a:spcBef>
              <a:spcAft>
                <a:spcPts val="0"/>
              </a:spcAft>
              <a:buNone/>
            </a:pPr>
            <a:r>
              <a:rPr b="1" lang="en-US"/>
              <a:t>Shared memory interfaces</a:t>
            </a:r>
            <a:r>
              <a:rPr lang="en-US"/>
              <a:t>: block of memory is shared between procedures or functions.</a:t>
            </a:r>
            <a:endParaRPr/>
          </a:p>
          <a:p>
            <a:pPr indent="0" lvl="0" marL="0" rtl="0" algn="l">
              <a:spcBef>
                <a:spcPts val="0"/>
              </a:spcBef>
              <a:spcAft>
                <a:spcPts val="0"/>
              </a:spcAft>
              <a:buNone/>
            </a:pPr>
            <a:r>
              <a:rPr b="1" lang="en-US"/>
              <a:t>Procedural interfaces</a:t>
            </a:r>
            <a:r>
              <a:rPr lang="en-US"/>
              <a:t>: sub-system encapsulates a set of procedures to be called by other sub-systems.</a:t>
            </a:r>
            <a:endParaRPr/>
          </a:p>
          <a:p>
            <a:pPr indent="0" lvl="0" marL="0" rtl="0" algn="l">
              <a:spcBef>
                <a:spcPts val="0"/>
              </a:spcBef>
              <a:spcAft>
                <a:spcPts val="0"/>
              </a:spcAft>
              <a:buNone/>
            </a:pPr>
            <a:r>
              <a:rPr b="1" lang="en-US"/>
              <a:t>Message passing interfaces</a:t>
            </a:r>
            <a:r>
              <a:rPr lang="en-US"/>
              <a:t>: sub-systems request services from other sub-systems.</a:t>
            </a:r>
            <a:endParaRPr/>
          </a:p>
          <a:p>
            <a:pPr indent="0" lvl="0" marL="0" rtl="0" algn="l">
              <a:spcBef>
                <a:spcPts val="0"/>
              </a:spcBef>
              <a:spcAft>
                <a:spcPts val="0"/>
              </a:spcAft>
              <a:buNone/>
            </a:pPr>
            <a:r>
              <a:t/>
            </a:r>
            <a:endParaRPr/>
          </a:p>
        </p:txBody>
      </p:sp>
      <p:sp>
        <p:nvSpPr>
          <p:cNvPr id="1125" name="Google Shape;1125;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37" name="Google Shape;1137;p58: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Parameter interfaces</a:t>
            </a:r>
            <a:r>
              <a:rPr lang="en-US"/>
              <a:t>: data passed from one method or procedure to another.</a:t>
            </a:r>
            <a:endParaRPr/>
          </a:p>
          <a:p>
            <a:pPr indent="0" lvl="0" marL="0" rtl="0" algn="l">
              <a:spcBef>
                <a:spcPts val="0"/>
              </a:spcBef>
              <a:spcAft>
                <a:spcPts val="0"/>
              </a:spcAft>
              <a:buNone/>
            </a:pPr>
            <a:r>
              <a:rPr b="1" lang="en-US"/>
              <a:t>Shared memory interfaces</a:t>
            </a:r>
            <a:r>
              <a:rPr lang="en-US"/>
              <a:t>: block of memory is shared between procedures or functions.</a:t>
            </a:r>
            <a:endParaRPr/>
          </a:p>
          <a:p>
            <a:pPr indent="0" lvl="0" marL="0" rtl="0" algn="l">
              <a:spcBef>
                <a:spcPts val="0"/>
              </a:spcBef>
              <a:spcAft>
                <a:spcPts val="0"/>
              </a:spcAft>
              <a:buNone/>
            </a:pPr>
            <a:r>
              <a:rPr b="1" lang="en-US"/>
              <a:t>Procedural interfaces</a:t>
            </a:r>
            <a:r>
              <a:rPr lang="en-US"/>
              <a:t>: sub-system encapsulates a set of procedures to be called by other sub-systems.</a:t>
            </a:r>
            <a:endParaRPr/>
          </a:p>
          <a:p>
            <a:pPr indent="0" lvl="0" marL="0" rtl="0" algn="l">
              <a:spcBef>
                <a:spcPts val="0"/>
              </a:spcBef>
              <a:spcAft>
                <a:spcPts val="0"/>
              </a:spcAft>
              <a:buNone/>
            </a:pPr>
            <a:r>
              <a:rPr b="1" lang="en-US"/>
              <a:t>Message passing interfaces</a:t>
            </a:r>
            <a:r>
              <a:rPr lang="en-US"/>
              <a:t>: sub-systems request services from other sub-systems.</a:t>
            </a:r>
            <a:endParaRPr/>
          </a:p>
          <a:p>
            <a:pPr indent="0" lvl="0" marL="0" rtl="0" algn="l">
              <a:spcBef>
                <a:spcPts val="0"/>
              </a:spcBef>
              <a:spcAft>
                <a:spcPts val="0"/>
              </a:spcAft>
              <a:buNone/>
            </a:pPr>
            <a:r>
              <a:t/>
            </a:r>
            <a:endParaRPr/>
          </a:p>
        </p:txBody>
      </p:sp>
      <p:sp>
        <p:nvSpPr>
          <p:cNvPr id="1138" name="Google Shape;1138;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51" name="Google Shape;1151;p59: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Parameter interfaces</a:t>
            </a:r>
            <a:r>
              <a:rPr lang="en-US"/>
              <a:t>: data passed from one method or procedure to another.</a:t>
            </a:r>
            <a:endParaRPr/>
          </a:p>
          <a:p>
            <a:pPr indent="0" lvl="0" marL="0" rtl="0" algn="l">
              <a:spcBef>
                <a:spcPts val="0"/>
              </a:spcBef>
              <a:spcAft>
                <a:spcPts val="0"/>
              </a:spcAft>
              <a:buNone/>
            </a:pPr>
            <a:r>
              <a:rPr b="1" lang="en-US"/>
              <a:t>Shared memory interfaces</a:t>
            </a:r>
            <a:r>
              <a:rPr lang="en-US"/>
              <a:t>: block of memory is shared between procedures or functions.</a:t>
            </a:r>
            <a:endParaRPr/>
          </a:p>
          <a:p>
            <a:pPr indent="0" lvl="0" marL="0" rtl="0" algn="l">
              <a:spcBef>
                <a:spcPts val="0"/>
              </a:spcBef>
              <a:spcAft>
                <a:spcPts val="0"/>
              </a:spcAft>
              <a:buNone/>
            </a:pPr>
            <a:r>
              <a:rPr b="1" lang="en-US"/>
              <a:t>Procedural interfaces</a:t>
            </a:r>
            <a:r>
              <a:rPr lang="en-US"/>
              <a:t>: sub-system encapsulates a set of procedures to be called by other sub-systems.</a:t>
            </a:r>
            <a:endParaRPr/>
          </a:p>
          <a:p>
            <a:pPr indent="0" lvl="0" marL="0" rtl="0" algn="l">
              <a:spcBef>
                <a:spcPts val="0"/>
              </a:spcBef>
              <a:spcAft>
                <a:spcPts val="0"/>
              </a:spcAft>
              <a:buNone/>
            </a:pPr>
            <a:r>
              <a:rPr b="1" lang="en-US"/>
              <a:t>Message passing interfaces</a:t>
            </a:r>
            <a:r>
              <a:rPr lang="en-US"/>
              <a:t>: sub-systems request services from other sub-systems.</a:t>
            </a:r>
            <a:endParaRPr/>
          </a:p>
          <a:p>
            <a:pPr indent="0" lvl="0" marL="0" rtl="0" algn="l">
              <a:spcBef>
                <a:spcPts val="0"/>
              </a:spcBef>
              <a:spcAft>
                <a:spcPts val="0"/>
              </a:spcAft>
              <a:buNone/>
            </a:pPr>
            <a:r>
              <a:t/>
            </a:r>
            <a:endParaRPr/>
          </a:p>
        </p:txBody>
      </p:sp>
      <p:sp>
        <p:nvSpPr>
          <p:cNvPr id="1152" name="Google Shape;1152;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66" name="Google Shape;1166;p60: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Parameter interfaces</a:t>
            </a:r>
            <a:r>
              <a:rPr lang="en-US"/>
              <a:t>: data passed from one method or procedure to another.</a:t>
            </a:r>
            <a:endParaRPr/>
          </a:p>
          <a:p>
            <a:pPr indent="0" lvl="0" marL="0" rtl="0" algn="l">
              <a:spcBef>
                <a:spcPts val="0"/>
              </a:spcBef>
              <a:spcAft>
                <a:spcPts val="0"/>
              </a:spcAft>
              <a:buNone/>
            </a:pPr>
            <a:r>
              <a:rPr b="1" lang="en-US"/>
              <a:t>Shared memory interfaces</a:t>
            </a:r>
            <a:r>
              <a:rPr lang="en-US"/>
              <a:t>: block of memory is shared between procedures or functions.</a:t>
            </a:r>
            <a:endParaRPr/>
          </a:p>
          <a:p>
            <a:pPr indent="0" lvl="0" marL="0" rtl="0" algn="l">
              <a:spcBef>
                <a:spcPts val="0"/>
              </a:spcBef>
              <a:spcAft>
                <a:spcPts val="0"/>
              </a:spcAft>
              <a:buNone/>
            </a:pPr>
            <a:r>
              <a:rPr b="1" lang="en-US"/>
              <a:t>Procedural interfaces</a:t>
            </a:r>
            <a:r>
              <a:rPr lang="en-US"/>
              <a:t>: sub-system encapsulates a set of procedures to be called by other sub-systems.</a:t>
            </a:r>
            <a:endParaRPr/>
          </a:p>
          <a:p>
            <a:pPr indent="0" lvl="0" marL="0" rtl="0" algn="l">
              <a:spcBef>
                <a:spcPts val="0"/>
              </a:spcBef>
              <a:spcAft>
                <a:spcPts val="0"/>
              </a:spcAft>
              <a:buNone/>
            </a:pPr>
            <a:r>
              <a:rPr b="1" lang="en-US"/>
              <a:t>Message passing interfaces</a:t>
            </a:r>
            <a:r>
              <a:rPr lang="en-US"/>
              <a:t>: sub-systems request services from other sub-systems.</a:t>
            </a:r>
            <a:endParaRPr/>
          </a:p>
          <a:p>
            <a:pPr indent="0" lvl="0" marL="0" rtl="0" algn="l">
              <a:spcBef>
                <a:spcPts val="0"/>
              </a:spcBef>
              <a:spcAft>
                <a:spcPts val="0"/>
              </a:spcAft>
              <a:buNone/>
            </a:pPr>
            <a:r>
              <a:t/>
            </a:r>
            <a:endParaRPr/>
          </a:p>
        </p:txBody>
      </p:sp>
      <p:sp>
        <p:nvSpPr>
          <p:cNvPr id="1167" name="Google Shape;1167;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p6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2" name="Google Shape;1182;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p6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9" name="Google Shape;1189;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p6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1" name="Google Shape;1201;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p6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8" name="Google Shape;1208;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p6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4" name="Google Shape;1234;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p6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4" name="Google Shape;1244;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p67: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4" name="Google Shape;1264;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p68: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1" name="Google Shape;1271;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p69: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8" name="Google Shape;1278;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8" name="Google Shape;558;p7: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6" name="Google Shape;1286;p70: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Test Strategy is also known as test approach defines how testing would be carried out. Test approach has two techniques:</a:t>
            </a:r>
            <a:endParaRPr/>
          </a:p>
          <a:p>
            <a:pPr indent="0" lvl="0" marL="0" rtl="0" algn="l">
              <a:spcBef>
                <a:spcPts val="0"/>
              </a:spcBef>
              <a:spcAft>
                <a:spcPts val="0"/>
              </a:spcAft>
              <a:buNone/>
            </a:pPr>
            <a:r>
              <a:rPr b="1" lang="en-US"/>
              <a:t>Proactive - </a:t>
            </a:r>
            <a:r>
              <a:rPr lang="en-US"/>
              <a:t>An approach in which the test design process is initiated as early as possible in order to find and fix the defects before the build is created.</a:t>
            </a:r>
            <a:endParaRPr/>
          </a:p>
          <a:p>
            <a:pPr indent="0" lvl="0" marL="0" rtl="0" algn="l">
              <a:spcBef>
                <a:spcPts val="0"/>
              </a:spcBef>
              <a:spcAft>
                <a:spcPts val="0"/>
              </a:spcAft>
              <a:buNone/>
            </a:pPr>
            <a:r>
              <a:rPr b="1" lang="en-US"/>
              <a:t>Reactive - </a:t>
            </a:r>
            <a:r>
              <a:rPr lang="en-US"/>
              <a:t>An approach in which the testing is not started until after design and coding are completed.</a:t>
            </a:r>
            <a:endParaRPr/>
          </a:p>
          <a:p>
            <a:pPr indent="0" lvl="0" marL="0" rtl="0" algn="l">
              <a:spcBef>
                <a:spcPts val="0"/>
              </a:spcBef>
              <a:spcAft>
                <a:spcPts val="0"/>
              </a:spcAft>
              <a:buNone/>
            </a:pPr>
            <a:r>
              <a:t/>
            </a:r>
            <a:endParaRPr/>
          </a:p>
        </p:txBody>
      </p:sp>
      <p:sp>
        <p:nvSpPr>
          <p:cNvPr id="1287" name="Google Shape;1287;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p7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5" name="Google Shape;1295;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p7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2" name="Google Shape;1302;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p7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9" name="Google Shape;1309;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p7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6" name="Google Shape;1316;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p7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2" name="Google Shape;1322;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p7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0" name="Google Shape;1330;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p77: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1" name="Google Shape;1341;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p78: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2" name="Google Shape;1352;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p79: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3" name="Google Shape;1363;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8: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p80: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4" name="Google Shape;1374;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p8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4" name="Google Shape;1384;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p8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1" name="Google Shape;1391;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0" name="Shape 1400"/>
        <p:cNvGrpSpPr/>
        <p:nvPr/>
      </p:nvGrpSpPr>
      <p:grpSpPr>
        <a:xfrm>
          <a:off x="0" y="0"/>
          <a:ext cx="0" cy="0"/>
          <a:chOff x="0" y="0"/>
          <a:chExt cx="0" cy="0"/>
        </a:xfrm>
      </p:grpSpPr>
      <p:sp>
        <p:nvSpPr>
          <p:cNvPr id="1401" name="Google Shape;1401;p8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2" name="Google Shape;1402;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p8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3" name="Google Shape;1413;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p8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1" name="Google Shape;1421;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p8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0" name="Google Shape;1430;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p87: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9" name="Google Shape;1439;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2" name="Shape 1452"/>
        <p:cNvGrpSpPr/>
        <p:nvPr/>
      </p:nvGrpSpPr>
      <p:grpSpPr>
        <a:xfrm>
          <a:off x="0" y="0"/>
          <a:ext cx="0" cy="0"/>
          <a:chOff x="0" y="0"/>
          <a:chExt cx="0" cy="0"/>
        </a:xfrm>
      </p:grpSpPr>
      <p:sp>
        <p:nvSpPr>
          <p:cNvPr id="1453" name="Google Shape;1453;p88: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4" name="Google Shape;1454;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p89: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3" name="Google Shape;1463;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1" name="Google Shape;581;p9: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p90: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9" name="Google Shape;1469;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4" name="Shape 1474"/>
        <p:cNvGrpSpPr/>
        <p:nvPr/>
      </p:nvGrpSpPr>
      <p:grpSpPr>
        <a:xfrm>
          <a:off x="0" y="0"/>
          <a:ext cx="0" cy="0"/>
          <a:chOff x="0" y="0"/>
          <a:chExt cx="0" cy="0"/>
        </a:xfrm>
      </p:grpSpPr>
      <p:sp>
        <p:nvSpPr>
          <p:cNvPr id="1475" name="Google Shape;1475;p9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6" name="Google Shape;1476;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2" name="Shape 1482"/>
        <p:cNvGrpSpPr/>
        <p:nvPr/>
      </p:nvGrpSpPr>
      <p:grpSpPr>
        <a:xfrm>
          <a:off x="0" y="0"/>
          <a:ext cx="0" cy="0"/>
          <a:chOff x="0" y="0"/>
          <a:chExt cx="0" cy="0"/>
        </a:xfrm>
      </p:grpSpPr>
      <p:sp>
        <p:nvSpPr>
          <p:cNvPr id="1483" name="Google Shape;1483;p9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4" name="Google Shape;1484;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8" name="Shape 1498"/>
        <p:cNvGrpSpPr/>
        <p:nvPr/>
      </p:nvGrpSpPr>
      <p:grpSpPr>
        <a:xfrm>
          <a:off x="0" y="0"/>
          <a:ext cx="0" cy="0"/>
          <a:chOff x="0" y="0"/>
          <a:chExt cx="0" cy="0"/>
        </a:xfrm>
      </p:grpSpPr>
      <p:sp>
        <p:nvSpPr>
          <p:cNvPr id="1499" name="Google Shape;1499;p9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0" name="Google Shape;1500;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1" name="Shape 1511"/>
        <p:cNvGrpSpPr/>
        <p:nvPr/>
      </p:nvGrpSpPr>
      <p:grpSpPr>
        <a:xfrm>
          <a:off x="0" y="0"/>
          <a:ext cx="0" cy="0"/>
          <a:chOff x="0" y="0"/>
          <a:chExt cx="0" cy="0"/>
        </a:xfrm>
      </p:grpSpPr>
      <p:sp>
        <p:nvSpPr>
          <p:cNvPr id="1512" name="Google Shape;1512;p9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3" name="Google Shape;1513;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1" name="Shape 1521"/>
        <p:cNvGrpSpPr/>
        <p:nvPr/>
      </p:nvGrpSpPr>
      <p:grpSpPr>
        <a:xfrm>
          <a:off x="0" y="0"/>
          <a:ext cx="0" cy="0"/>
          <a:chOff x="0" y="0"/>
          <a:chExt cx="0" cy="0"/>
        </a:xfrm>
      </p:grpSpPr>
      <p:sp>
        <p:nvSpPr>
          <p:cNvPr id="1522" name="Google Shape;1522;p9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3" name="Google Shape;1523;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p9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0" name="Google Shape;1530;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7" name="Google Shape;1537;p97: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8" name="Google Shape;1538;p9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7" name="Shape 67"/>
        <p:cNvGrpSpPr/>
        <p:nvPr/>
      </p:nvGrpSpPr>
      <p:grpSpPr>
        <a:xfrm>
          <a:off x="0" y="0"/>
          <a:ext cx="0" cy="0"/>
          <a:chOff x="0" y="0"/>
          <a:chExt cx="0" cy="0"/>
        </a:xfrm>
      </p:grpSpPr>
      <p:grpSp>
        <p:nvGrpSpPr>
          <p:cNvPr id="68" name="Google Shape;68;p99"/>
          <p:cNvGrpSpPr/>
          <p:nvPr/>
        </p:nvGrpSpPr>
        <p:grpSpPr>
          <a:xfrm>
            <a:off x="-1" y="0"/>
            <a:ext cx="12192002" cy="6858000"/>
            <a:chOff x="-1" y="0"/>
            <a:chExt cx="12192002" cy="6858000"/>
          </a:xfrm>
        </p:grpSpPr>
        <p:cxnSp>
          <p:nvCxnSpPr>
            <p:cNvPr id="69" name="Google Shape;69;p99"/>
            <p:cNvCxnSpPr/>
            <p:nvPr/>
          </p:nvCxnSpPr>
          <p:spPr>
            <a:xfrm>
              <a:off x="610194"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0" name="Google Shape;70;p99"/>
            <p:cNvCxnSpPr/>
            <p:nvPr/>
          </p:nvCxnSpPr>
          <p:spPr>
            <a:xfrm>
              <a:off x="1829332"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1" name="Google Shape;71;p99"/>
            <p:cNvCxnSpPr/>
            <p:nvPr/>
          </p:nvCxnSpPr>
          <p:spPr>
            <a:xfrm>
              <a:off x="3048470"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2" name="Google Shape;72;p99"/>
            <p:cNvCxnSpPr/>
            <p:nvPr/>
          </p:nvCxnSpPr>
          <p:spPr>
            <a:xfrm>
              <a:off x="4267608"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3" name="Google Shape;73;p99"/>
            <p:cNvCxnSpPr/>
            <p:nvPr/>
          </p:nvCxnSpPr>
          <p:spPr>
            <a:xfrm>
              <a:off x="5486746"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4" name="Google Shape;74;p99"/>
            <p:cNvCxnSpPr/>
            <p:nvPr/>
          </p:nvCxnSpPr>
          <p:spPr>
            <a:xfrm>
              <a:off x="6705884"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5" name="Google Shape;75;p99"/>
            <p:cNvCxnSpPr/>
            <p:nvPr/>
          </p:nvCxnSpPr>
          <p:spPr>
            <a:xfrm>
              <a:off x="7925022"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6" name="Google Shape;76;p99"/>
            <p:cNvCxnSpPr/>
            <p:nvPr/>
          </p:nvCxnSpPr>
          <p:spPr>
            <a:xfrm>
              <a:off x="9144160"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7" name="Google Shape;77;p99"/>
            <p:cNvCxnSpPr/>
            <p:nvPr/>
          </p:nvCxnSpPr>
          <p:spPr>
            <a:xfrm>
              <a:off x="10363298"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8" name="Google Shape;78;p99"/>
            <p:cNvCxnSpPr/>
            <p:nvPr/>
          </p:nvCxnSpPr>
          <p:spPr>
            <a:xfrm>
              <a:off x="11582436"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9" name="Google Shape;79;p99"/>
            <p:cNvCxnSpPr/>
            <p:nvPr/>
          </p:nvCxnSpPr>
          <p:spPr>
            <a:xfrm>
              <a:off x="2819" y="386485"/>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0" name="Google Shape;80;p99"/>
            <p:cNvCxnSpPr/>
            <p:nvPr/>
          </p:nvCxnSpPr>
          <p:spPr>
            <a:xfrm>
              <a:off x="2819" y="1611181"/>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1" name="Google Shape;81;p99"/>
            <p:cNvCxnSpPr/>
            <p:nvPr/>
          </p:nvCxnSpPr>
          <p:spPr>
            <a:xfrm>
              <a:off x="2819" y="2835877"/>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2" name="Google Shape;82;p99"/>
            <p:cNvCxnSpPr/>
            <p:nvPr/>
          </p:nvCxnSpPr>
          <p:spPr>
            <a:xfrm>
              <a:off x="2819" y="4060573"/>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3" name="Google Shape;83;p99"/>
            <p:cNvCxnSpPr/>
            <p:nvPr/>
          </p:nvCxnSpPr>
          <p:spPr>
            <a:xfrm>
              <a:off x="2819" y="5285269"/>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4" name="Google Shape;84;p99"/>
            <p:cNvCxnSpPr/>
            <p:nvPr/>
          </p:nvCxnSpPr>
          <p:spPr>
            <a:xfrm>
              <a:off x="2819" y="6509965"/>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85" name="Google Shape;85;p99"/>
            <p:cNvGrpSpPr/>
            <p:nvPr/>
          </p:nvGrpSpPr>
          <p:grpSpPr>
            <a:xfrm>
              <a:off x="-1" y="0"/>
              <a:ext cx="12192001" cy="6858000"/>
              <a:chOff x="-1" y="0"/>
              <a:chExt cx="12192001" cy="6858000"/>
            </a:xfrm>
          </p:grpSpPr>
          <p:cxnSp>
            <p:nvCxnSpPr>
              <p:cNvPr id="86" name="Google Shape;86;p99"/>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7" name="Google Shape;87;p99"/>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8" name="Google Shape;88;p99"/>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9" name="Google Shape;89;p99"/>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0" name="Google Shape;90;p99"/>
              <p:cNvCxnSpPr/>
              <p:nvPr/>
            </p:nvCxnSpPr>
            <p:spPr>
              <a:xfrm>
                <a:off x="510650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91" name="Google Shape;91;p99"/>
              <p:cNvGrpSpPr/>
              <p:nvPr/>
            </p:nvGrpSpPr>
            <p:grpSpPr>
              <a:xfrm>
                <a:off x="6327885" y="0"/>
                <a:ext cx="5864115" cy="5898673"/>
                <a:chOff x="6327885" y="0"/>
                <a:chExt cx="5864115" cy="5898673"/>
              </a:xfrm>
            </p:grpSpPr>
            <p:cxnSp>
              <p:nvCxnSpPr>
                <p:cNvPr id="92" name="Google Shape;92;p99"/>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3" name="Google Shape;93;p99"/>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4" name="Google Shape;94;p99"/>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5" name="Google Shape;95;p99"/>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6" name="Google Shape;96;p99"/>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sm" w="sm" type="none"/>
                  <a:tailEnd len="sm" w="sm" type="none"/>
                </a:ln>
              </p:spPr>
            </p:cxnSp>
          </p:grpSp>
          <p:cxnSp>
            <p:nvCxnSpPr>
              <p:cNvPr id="97" name="Google Shape;97;p99"/>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8" name="Google Shape;98;p99"/>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9" name="Google Shape;99;p99"/>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0" name="Google Shape;100;p99"/>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1" name="Google Shape;101;p99"/>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sm" w="sm" type="none"/>
                <a:tailEnd len="sm" w="sm" type="none"/>
              </a:ln>
            </p:spPr>
          </p:cxnSp>
        </p:grpSp>
        <p:grpSp>
          <p:nvGrpSpPr>
            <p:cNvPr id="102" name="Google Shape;102;p99"/>
            <p:cNvGrpSpPr/>
            <p:nvPr/>
          </p:nvGrpSpPr>
          <p:grpSpPr>
            <a:xfrm flipH="1">
              <a:off x="0" y="0"/>
              <a:ext cx="12192001" cy="6858000"/>
              <a:chOff x="-1" y="0"/>
              <a:chExt cx="12192001" cy="6858000"/>
            </a:xfrm>
          </p:grpSpPr>
          <p:cxnSp>
            <p:nvCxnSpPr>
              <p:cNvPr id="103" name="Google Shape;103;p99"/>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4" name="Google Shape;104;p99"/>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5" name="Google Shape;105;p99"/>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6" name="Google Shape;106;p99"/>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7" name="Google Shape;107;p99"/>
              <p:cNvCxnSpPr/>
              <p:nvPr/>
            </p:nvCxnSpPr>
            <p:spPr>
              <a:xfrm>
                <a:off x="515064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108" name="Google Shape;108;p99"/>
              <p:cNvGrpSpPr/>
              <p:nvPr/>
            </p:nvGrpSpPr>
            <p:grpSpPr>
              <a:xfrm>
                <a:off x="6327885" y="0"/>
                <a:ext cx="5864115" cy="5898673"/>
                <a:chOff x="6327885" y="0"/>
                <a:chExt cx="5864115" cy="5898673"/>
              </a:xfrm>
            </p:grpSpPr>
            <p:cxnSp>
              <p:nvCxnSpPr>
                <p:cNvPr id="109" name="Google Shape;109;p99"/>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0" name="Google Shape;110;p99"/>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1" name="Google Shape;111;p99"/>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2" name="Google Shape;112;p99"/>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3" name="Google Shape;113;p99"/>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sm" w="sm" type="none"/>
                  <a:tailEnd len="sm" w="sm" type="none"/>
                </a:ln>
              </p:spPr>
            </p:cxnSp>
          </p:grpSp>
          <p:cxnSp>
            <p:nvCxnSpPr>
              <p:cNvPr id="114" name="Google Shape;114;p99"/>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5" name="Google Shape;115;p99"/>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6" name="Google Shape;116;p99"/>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7" name="Google Shape;117;p99"/>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8" name="Google Shape;118;p99"/>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sm" w="sm" type="none"/>
                <a:tailEnd len="sm" w="sm" type="none"/>
              </a:ln>
            </p:spPr>
          </p:cxnSp>
        </p:grpSp>
      </p:grpSp>
      <p:sp>
        <p:nvSpPr>
          <p:cNvPr id="119" name="Google Shape;119;p99"/>
          <p:cNvSpPr txBox="1"/>
          <p:nvPr>
            <p:ph type="ctrTitle"/>
          </p:nvPr>
        </p:nvSpPr>
        <p:spPr>
          <a:xfrm>
            <a:off x="1293845" y="1909346"/>
            <a:ext cx="9604310" cy="3383280"/>
          </a:xfrm>
          <a:prstGeom prst="rect">
            <a:avLst/>
          </a:prstGeom>
          <a:noFill/>
          <a:ln>
            <a:noFill/>
          </a:ln>
        </p:spPr>
        <p:txBody>
          <a:bodyPr anchorCtr="0" anchor="b" bIns="45700" lIns="91425" spcFirstLastPara="1" rIns="91425" wrap="square" tIns="45700">
            <a:normAutofit/>
          </a:bodyPr>
          <a:lstStyle>
            <a:lvl1pPr lvl="0" algn="l">
              <a:lnSpc>
                <a:spcPct val="76000"/>
              </a:lnSpc>
              <a:spcBef>
                <a:spcPts val="0"/>
              </a:spcBef>
              <a:spcAft>
                <a:spcPts val="0"/>
              </a:spcAft>
              <a:buClr>
                <a:schemeClr val="dk1"/>
              </a:buClr>
              <a:buSzPts val="4000"/>
              <a:buFont typeface="Calibri"/>
              <a:buNone/>
              <a:defRPr sz="4000" cap="none">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99"/>
          <p:cNvSpPr txBox="1"/>
          <p:nvPr>
            <p:ph idx="1" type="subTitle"/>
          </p:nvPr>
        </p:nvSpPr>
        <p:spPr>
          <a:xfrm>
            <a:off x="1293845" y="5432564"/>
            <a:ext cx="9604310" cy="4572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2000"/>
              <a:buNone/>
              <a:defRPr b="0" sz="2000">
                <a:solidFill>
                  <a:schemeClr val="accent1"/>
                </a:solidFill>
              </a:defRPr>
            </a:lvl1pPr>
            <a:lvl2pPr lvl="1" algn="ctr">
              <a:lnSpc>
                <a:spcPct val="90000"/>
              </a:lnSpc>
              <a:spcBef>
                <a:spcPts val="12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6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p:txBody>
      </p:sp>
      <p:cxnSp>
        <p:nvCxnSpPr>
          <p:cNvPr id="121" name="Google Shape;121;p99"/>
          <p:cNvCxnSpPr/>
          <p:nvPr/>
        </p:nvCxnSpPr>
        <p:spPr>
          <a:xfrm>
            <a:off x="1295400" y="5294175"/>
            <a:ext cx="9601200" cy="0"/>
          </a:xfrm>
          <a:prstGeom prst="straightConnector1">
            <a:avLst/>
          </a:prstGeom>
          <a:noFill/>
          <a:ln cap="flat" cmpd="sng" w="12700">
            <a:solidFill>
              <a:schemeClr val="accen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6" name="Shape 376"/>
        <p:cNvGrpSpPr/>
        <p:nvPr/>
      </p:nvGrpSpPr>
      <p:grpSpPr>
        <a:xfrm>
          <a:off x="0" y="0"/>
          <a:ext cx="0" cy="0"/>
          <a:chOff x="0" y="0"/>
          <a:chExt cx="0" cy="0"/>
        </a:xfrm>
      </p:grpSpPr>
      <p:sp>
        <p:nvSpPr>
          <p:cNvPr id="377" name="Google Shape;377;p110"/>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8" name="Google Shape;378;p110"/>
          <p:cNvSpPr txBox="1"/>
          <p:nvPr>
            <p:ph idx="1" type="body"/>
          </p:nvPr>
        </p:nvSpPr>
        <p:spPr>
          <a:xfrm rot="5400000">
            <a:off x="3895793" y="-1209606"/>
            <a:ext cx="4400414"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379" name="Google Shape;379;p110"/>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0" name="Google Shape;380;p110"/>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1" name="Google Shape;381;p110"/>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2" name="Shape 382"/>
        <p:cNvGrpSpPr/>
        <p:nvPr/>
      </p:nvGrpSpPr>
      <p:grpSpPr>
        <a:xfrm>
          <a:off x="0" y="0"/>
          <a:ext cx="0" cy="0"/>
          <a:chOff x="0" y="0"/>
          <a:chExt cx="0" cy="0"/>
        </a:xfrm>
      </p:grpSpPr>
      <p:sp>
        <p:nvSpPr>
          <p:cNvPr id="383" name="Google Shape;383;p111"/>
          <p:cNvSpPr txBox="1"/>
          <p:nvPr>
            <p:ph type="title"/>
          </p:nvPr>
        </p:nvSpPr>
        <p:spPr>
          <a:xfrm rot="5400000">
            <a:off x="7402286" y="2296885"/>
            <a:ext cx="5301343" cy="16872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4" name="Google Shape;384;p111"/>
          <p:cNvSpPr txBox="1"/>
          <p:nvPr>
            <p:ph idx="1" type="body"/>
          </p:nvPr>
        </p:nvSpPr>
        <p:spPr>
          <a:xfrm rot="5400000">
            <a:off x="2438400" y="-653144"/>
            <a:ext cx="5301343" cy="75873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385" name="Google Shape;385;p111"/>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6" name="Google Shape;386;p111"/>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7" name="Google Shape;387;p111"/>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chemeClr val="accent1"/>
            </a:gs>
            <a:gs pos="97000">
              <a:srgbClr val="AF4329"/>
            </a:gs>
            <a:gs pos="100000">
              <a:srgbClr val="AF4329"/>
            </a:gs>
          </a:gsLst>
          <a:path path="circle">
            <a:fillToRect b="50%" l="50%" r="50%" t="50%"/>
          </a:path>
          <a:tileRect/>
        </a:gradFill>
      </p:bgPr>
    </p:bg>
    <p:spTree>
      <p:nvGrpSpPr>
        <p:cNvPr id="446" name="Shape 446"/>
        <p:cNvGrpSpPr/>
        <p:nvPr/>
      </p:nvGrpSpPr>
      <p:grpSpPr>
        <a:xfrm>
          <a:off x="0" y="0"/>
          <a:ext cx="0" cy="0"/>
          <a:chOff x="0" y="0"/>
          <a:chExt cx="0" cy="0"/>
        </a:xfrm>
      </p:grpSpPr>
      <p:grpSp>
        <p:nvGrpSpPr>
          <p:cNvPr id="447" name="Google Shape;447;p103"/>
          <p:cNvGrpSpPr/>
          <p:nvPr/>
        </p:nvGrpSpPr>
        <p:grpSpPr>
          <a:xfrm>
            <a:off x="-1" y="0"/>
            <a:ext cx="12192002" cy="6858000"/>
            <a:chOff x="-1" y="0"/>
            <a:chExt cx="12192002" cy="6858000"/>
          </a:xfrm>
        </p:grpSpPr>
        <p:cxnSp>
          <p:nvCxnSpPr>
            <p:cNvPr id="448" name="Google Shape;448;p103"/>
            <p:cNvCxnSpPr/>
            <p:nvPr/>
          </p:nvCxnSpPr>
          <p:spPr>
            <a:xfrm>
              <a:off x="610194"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49" name="Google Shape;449;p103"/>
            <p:cNvCxnSpPr/>
            <p:nvPr/>
          </p:nvCxnSpPr>
          <p:spPr>
            <a:xfrm>
              <a:off x="1829332"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50" name="Google Shape;450;p103"/>
            <p:cNvCxnSpPr/>
            <p:nvPr/>
          </p:nvCxnSpPr>
          <p:spPr>
            <a:xfrm>
              <a:off x="3048470"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51" name="Google Shape;451;p103"/>
            <p:cNvCxnSpPr/>
            <p:nvPr/>
          </p:nvCxnSpPr>
          <p:spPr>
            <a:xfrm>
              <a:off x="4267608"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52" name="Google Shape;452;p103"/>
            <p:cNvCxnSpPr/>
            <p:nvPr/>
          </p:nvCxnSpPr>
          <p:spPr>
            <a:xfrm>
              <a:off x="5486746"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53" name="Google Shape;453;p103"/>
            <p:cNvCxnSpPr/>
            <p:nvPr/>
          </p:nvCxnSpPr>
          <p:spPr>
            <a:xfrm>
              <a:off x="6705884"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54" name="Google Shape;454;p103"/>
            <p:cNvCxnSpPr/>
            <p:nvPr/>
          </p:nvCxnSpPr>
          <p:spPr>
            <a:xfrm>
              <a:off x="7925022"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55" name="Google Shape;455;p103"/>
            <p:cNvCxnSpPr/>
            <p:nvPr/>
          </p:nvCxnSpPr>
          <p:spPr>
            <a:xfrm>
              <a:off x="9144160"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56" name="Google Shape;456;p103"/>
            <p:cNvCxnSpPr/>
            <p:nvPr/>
          </p:nvCxnSpPr>
          <p:spPr>
            <a:xfrm>
              <a:off x="10363298"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57" name="Google Shape;457;p103"/>
            <p:cNvCxnSpPr/>
            <p:nvPr/>
          </p:nvCxnSpPr>
          <p:spPr>
            <a:xfrm>
              <a:off x="11582436"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58" name="Google Shape;458;p103"/>
            <p:cNvCxnSpPr/>
            <p:nvPr/>
          </p:nvCxnSpPr>
          <p:spPr>
            <a:xfrm>
              <a:off x="2819" y="386485"/>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59" name="Google Shape;459;p103"/>
            <p:cNvCxnSpPr/>
            <p:nvPr/>
          </p:nvCxnSpPr>
          <p:spPr>
            <a:xfrm>
              <a:off x="2819" y="1611181"/>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60" name="Google Shape;460;p103"/>
            <p:cNvCxnSpPr/>
            <p:nvPr/>
          </p:nvCxnSpPr>
          <p:spPr>
            <a:xfrm>
              <a:off x="2819" y="2835877"/>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61" name="Google Shape;461;p103"/>
            <p:cNvCxnSpPr/>
            <p:nvPr/>
          </p:nvCxnSpPr>
          <p:spPr>
            <a:xfrm>
              <a:off x="2819" y="4060573"/>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62" name="Google Shape;462;p103"/>
            <p:cNvCxnSpPr/>
            <p:nvPr/>
          </p:nvCxnSpPr>
          <p:spPr>
            <a:xfrm>
              <a:off x="2819" y="5285269"/>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63" name="Google Shape;463;p103"/>
            <p:cNvCxnSpPr/>
            <p:nvPr/>
          </p:nvCxnSpPr>
          <p:spPr>
            <a:xfrm>
              <a:off x="2819" y="6509965"/>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464" name="Google Shape;464;p103"/>
            <p:cNvGrpSpPr/>
            <p:nvPr/>
          </p:nvGrpSpPr>
          <p:grpSpPr>
            <a:xfrm>
              <a:off x="-1" y="0"/>
              <a:ext cx="12192001" cy="6858000"/>
              <a:chOff x="-1" y="0"/>
              <a:chExt cx="12192001" cy="6858000"/>
            </a:xfrm>
          </p:grpSpPr>
          <p:cxnSp>
            <p:nvCxnSpPr>
              <p:cNvPr id="465" name="Google Shape;465;p103"/>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66" name="Google Shape;466;p103"/>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67" name="Google Shape;467;p103"/>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68" name="Google Shape;468;p103"/>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69" name="Google Shape;469;p103"/>
              <p:cNvCxnSpPr/>
              <p:nvPr/>
            </p:nvCxnSpPr>
            <p:spPr>
              <a:xfrm>
                <a:off x="510650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470" name="Google Shape;470;p103"/>
              <p:cNvGrpSpPr/>
              <p:nvPr/>
            </p:nvGrpSpPr>
            <p:grpSpPr>
              <a:xfrm>
                <a:off x="6327885" y="0"/>
                <a:ext cx="5864115" cy="5898673"/>
                <a:chOff x="6327885" y="0"/>
                <a:chExt cx="5864115" cy="5898673"/>
              </a:xfrm>
            </p:grpSpPr>
            <p:cxnSp>
              <p:nvCxnSpPr>
                <p:cNvPr id="471" name="Google Shape;471;p103"/>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72" name="Google Shape;472;p103"/>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73" name="Google Shape;473;p103"/>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74" name="Google Shape;474;p103"/>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75" name="Google Shape;475;p103"/>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sm" w="sm" type="none"/>
                  <a:tailEnd len="sm" w="sm" type="none"/>
                </a:ln>
              </p:spPr>
            </p:cxnSp>
          </p:grpSp>
          <p:cxnSp>
            <p:nvCxnSpPr>
              <p:cNvPr id="476" name="Google Shape;476;p103"/>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77" name="Google Shape;477;p103"/>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78" name="Google Shape;478;p103"/>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79" name="Google Shape;479;p103"/>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80" name="Google Shape;480;p103"/>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sm" w="sm" type="none"/>
                <a:tailEnd len="sm" w="sm" type="none"/>
              </a:ln>
            </p:spPr>
          </p:cxnSp>
        </p:grpSp>
        <p:grpSp>
          <p:nvGrpSpPr>
            <p:cNvPr id="481" name="Google Shape;481;p103"/>
            <p:cNvGrpSpPr/>
            <p:nvPr/>
          </p:nvGrpSpPr>
          <p:grpSpPr>
            <a:xfrm flipH="1">
              <a:off x="0" y="0"/>
              <a:ext cx="12192001" cy="6858000"/>
              <a:chOff x="-1" y="0"/>
              <a:chExt cx="12192001" cy="6858000"/>
            </a:xfrm>
          </p:grpSpPr>
          <p:cxnSp>
            <p:nvCxnSpPr>
              <p:cNvPr id="482" name="Google Shape;482;p103"/>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83" name="Google Shape;483;p103"/>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84" name="Google Shape;484;p103"/>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85" name="Google Shape;485;p103"/>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86" name="Google Shape;486;p103"/>
              <p:cNvCxnSpPr/>
              <p:nvPr/>
            </p:nvCxnSpPr>
            <p:spPr>
              <a:xfrm>
                <a:off x="515064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487" name="Google Shape;487;p103"/>
              <p:cNvGrpSpPr/>
              <p:nvPr/>
            </p:nvGrpSpPr>
            <p:grpSpPr>
              <a:xfrm>
                <a:off x="6327885" y="0"/>
                <a:ext cx="5864115" cy="5898673"/>
                <a:chOff x="6327885" y="0"/>
                <a:chExt cx="5864115" cy="5898673"/>
              </a:xfrm>
            </p:grpSpPr>
            <p:cxnSp>
              <p:nvCxnSpPr>
                <p:cNvPr id="488" name="Google Shape;488;p103"/>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89" name="Google Shape;489;p103"/>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90" name="Google Shape;490;p103"/>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91" name="Google Shape;491;p103"/>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92" name="Google Shape;492;p103"/>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sm" w="sm" type="none"/>
                  <a:tailEnd len="sm" w="sm" type="none"/>
                </a:ln>
              </p:spPr>
            </p:cxnSp>
          </p:grpSp>
          <p:cxnSp>
            <p:nvCxnSpPr>
              <p:cNvPr id="493" name="Google Shape;493;p103"/>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94" name="Google Shape;494;p103"/>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95" name="Google Shape;495;p103"/>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96" name="Google Shape;496;p103"/>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97" name="Google Shape;497;p103"/>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sm" w="sm" type="none"/>
                <a:tailEnd len="sm" w="sm" type="none"/>
              </a:ln>
            </p:spPr>
          </p:cxnSp>
        </p:grpSp>
      </p:grpSp>
      <p:sp>
        <p:nvSpPr>
          <p:cNvPr id="498" name="Google Shape;498;p103"/>
          <p:cNvSpPr txBox="1"/>
          <p:nvPr>
            <p:ph type="title"/>
          </p:nvPr>
        </p:nvSpPr>
        <p:spPr>
          <a:xfrm>
            <a:off x="1295400" y="2541573"/>
            <a:ext cx="9601200" cy="27432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lt1"/>
              </a:buClr>
              <a:buSzPts val="4000"/>
              <a:buFont typeface="Century Gothic"/>
              <a:buNone/>
              <a:defRPr sz="4000"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9" name="Google Shape;499;p103"/>
          <p:cNvSpPr txBox="1"/>
          <p:nvPr>
            <p:ph idx="1" type="body"/>
          </p:nvPr>
        </p:nvSpPr>
        <p:spPr>
          <a:xfrm>
            <a:off x="1295400" y="5431536"/>
            <a:ext cx="9601200" cy="457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lt1"/>
                </a:solidFill>
              </a:defRPr>
            </a:lvl1pPr>
            <a:lvl2pPr indent="-228600" lvl="1" marL="914400" algn="l">
              <a:lnSpc>
                <a:spcPct val="90000"/>
              </a:lnSpc>
              <a:spcBef>
                <a:spcPts val="1200"/>
              </a:spcBef>
              <a:spcAft>
                <a:spcPts val="0"/>
              </a:spcAft>
              <a:buSzPts val="2000"/>
              <a:buNone/>
              <a:defRPr sz="2000"/>
            </a:lvl2pPr>
            <a:lvl3pPr indent="-228600" lvl="2" marL="1371600" algn="l">
              <a:lnSpc>
                <a:spcPct val="90000"/>
              </a:lnSpc>
              <a:spcBef>
                <a:spcPts val="800"/>
              </a:spcBef>
              <a:spcAft>
                <a:spcPts val="0"/>
              </a:spcAft>
              <a:buSzPts val="1800"/>
              <a:buNone/>
              <a:defRPr sz="1800"/>
            </a:lvl3pPr>
            <a:lvl4pPr indent="-228600" lvl="3" marL="1828800" algn="l">
              <a:lnSpc>
                <a:spcPct val="90000"/>
              </a:lnSpc>
              <a:spcBef>
                <a:spcPts val="800"/>
              </a:spcBef>
              <a:spcAft>
                <a:spcPts val="0"/>
              </a:spcAft>
              <a:buSzPts val="1600"/>
              <a:buNone/>
              <a:defRPr sz="1600"/>
            </a:lvl4pPr>
            <a:lvl5pPr indent="-228600" lvl="4" marL="2286000" algn="l">
              <a:lnSpc>
                <a:spcPct val="90000"/>
              </a:lnSpc>
              <a:spcBef>
                <a:spcPts val="600"/>
              </a:spcBef>
              <a:spcAft>
                <a:spcPts val="0"/>
              </a:spcAft>
              <a:buSzPts val="1600"/>
              <a:buNone/>
              <a:defRPr sz="1600"/>
            </a:lvl5pPr>
            <a:lvl6pPr indent="-228600" lvl="5" marL="2743200" algn="l">
              <a:lnSpc>
                <a:spcPct val="90000"/>
              </a:lnSpc>
              <a:spcBef>
                <a:spcPts val="600"/>
              </a:spcBef>
              <a:spcAft>
                <a:spcPts val="0"/>
              </a:spcAft>
              <a:buSzPts val="1600"/>
              <a:buNone/>
              <a:defRPr sz="1600"/>
            </a:lvl6pPr>
            <a:lvl7pPr indent="-228600" lvl="6" marL="3200400" algn="l">
              <a:lnSpc>
                <a:spcPct val="90000"/>
              </a:lnSpc>
              <a:spcBef>
                <a:spcPts val="600"/>
              </a:spcBef>
              <a:spcAft>
                <a:spcPts val="0"/>
              </a:spcAft>
              <a:buSzPts val="1600"/>
              <a:buNone/>
              <a:defRPr sz="1600"/>
            </a:lvl7pPr>
            <a:lvl8pPr indent="-228600" lvl="7" marL="3657600" algn="l">
              <a:lnSpc>
                <a:spcPct val="90000"/>
              </a:lnSpc>
              <a:spcBef>
                <a:spcPts val="600"/>
              </a:spcBef>
              <a:spcAft>
                <a:spcPts val="0"/>
              </a:spcAft>
              <a:buSzPts val="1600"/>
              <a:buNone/>
              <a:defRPr sz="1600"/>
            </a:lvl8pPr>
            <a:lvl9pPr indent="-228600" lvl="8" marL="4114800" algn="l">
              <a:lnSpc>
                <a:spcPct val="90000"/>
              </a:lnSpc>
              <a:spcBef>
                <a:spcPts val="600"/>
              </a:spcBef>
              <a:spcAft>
                <a:spcPts val="0"/>
              </a:spcAft>
              <a:buSzPts val="1600"/>
              <a:buNone/>
              <a:defRPr sz="1600"/>
            </a:lvl9pPr>
          </a:lstStyle>
          <a:p/>
        </p:txBody>
      </p:sp>
      <p:cxnSp>
        <p:nvCxnSpPr>
          <p:cNvPr id="500" name="Google Shape;500;p103"/>
          <p:cNvCxnSpPr/>
          <p:nvPr/>
        </p:nvCxnSpPr>
        <p:spPr>
          <a:xfrm>
            <a:off x="1295400" y="5294175"/>
            <a:ext cx="9601200"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2" name="Shape 122"/>
        <p:cNvGrpSpPr/>
        <p:nvPr/>
      </p:nvGrpSpPr>
      <p:grpSpPr>
        <a:xfrm>
          <a:off x="0" y="0"/>
          <a:ext cx="0" cy="0"/>
          <a:chOff x="0" y="0"/>
          <a:chExt cx="0" cy="0"/>
        </a:xfrm>
      </p:grpSpPr>
      <p:sp>
        <p:nvSpPr>
          <p:cNvPr id="123" name="Google Shape;123;p100"/>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100"/>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800"/>
              </a:spcBef>
              <a:spcAft>
                <a:spcPts val="0"/>
              </a:spcAft>
              <a:buSzPts val="2800"/>
              <a:buChar char="▪"/>
              <a:defRPr sz="2800">
                <a:latin typeface="Century Gothic"/>
                <a:ea typeface="Century Gothic"/>
                <a:cs typeface="Century Gothic"/>
                <a:sym typeface="Century Gothic"/>
              </a:defRPr>
            </a:lvl1pPr>
            <a:lvl2pPr indent="-381000" lvl="1" marL="914400" algn="l">
              <a:lnSpc>
                <a:spcPct val="90000"/>
              </a:lnSpc>
              <a:spcBef>
                <a:spcPts val="1200"/>
              </a:spcBef>
              <a:spcAft>
                <a:spcPts val="0"/>
              </a:spcAft>
              <a:buSzPts val="2400"/>
              <a:buChar char="▪"/>
              <a:defRPr sz="2400">
                <a:latin typeface="Century Gothic"/>
                <a:ea typeface="Century Gothic"/>
                <a:cs typeface="Century Gothic"/>
                <a:sym typeface="Century Gothic"/>
              </a:defRPr>
            </a:lvl2pPr>
            <a:lvl3pPr indent="-355600" lvl="2" marL="1371600" algn="l">
              <a:lnSpc>
                <a:spcPct val="90000"/>
              </a:lnSpc>
              <a:spcBef>
                <a:spcPts val="800"/>
              </a:spcBef>
              <a:spcAft>
                <a:spcPts val="0"/>
              </a:spcAft>
              <a:buSzPts val="2000"/>
              <a:buChar char="▪"/>
              <a:defRPr sz="2000">
                <a:latin typeface="Century Gothic"/>
                <a:ea typeface="Century Gothic"/>
                <a:cs typeface="Century Gothic"/>
                <a:sym typeface="Century Gothic"/>
              </a:defRPr>
            </a:lvl3pPr>
            <a:lvl4pPr indent="-342900" lvl="3" marL="1828800" algn="l">
              <a:lnSpc>
                <a:spcPct val="90000"/>
              </a:lnSpc>
              <a:spcBef>
                <a:spcPts val="800"/>
              </a:spcBef>
              <a:spcAft>
                <a:spcPts val="0"/>
              </a:spcAft>
              <a:buSzPts val="1800"/>
              <a:buChar char="▪"/>
              <a:defRPr sz="1800">
                <a:latin typeface="Century Gothic"/>
                <a:ea typeface="Century Gothic"/>
                <a:cs typeface="Century Gothic"/>
                <a:sym typeface="Century Gothic"/>
              </a:defRPr>
            </a:lvl4pPr>
            <a:lvl5pPr indent="-342900" lvl="4" marL="2286000" algn="l">
              <a:lnSpc>
                <a:spcPct val="90000"/>
              </a:lnSpc>
              <a:spcBef>
                <a:spcPts val="600"/>
              </a:spcBef>
              <a:spcAft>
                <a:spcPts val="0"/>
              </a:spcAft>
              <a:buSzPts val="1800"/>
              <a:buChar char="▪"/>
              <a:defRPr sz="1800">
                <a:latin typeface="Century Gothic"/>
                <a:ea typeface="Century Gothic"/>
                <a:cs typeface="Century Gothic"/>
                <a:sym typeface="Century Gothic"/>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0"/>
              </a:spcAft>
              <a:buSzPts val="1800"/>
              <a:buChar char="▪"/>
              <a:defRPr/>
            </a:lvl9pPr>
          </a:lstStyle>
          <a:p/>
        </p:txBody>
      </p:sp>
      <p:sp>
        <p:nvSpPr>
          <p:cNvPr id="125" name="Google Shape;125;p100"/>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00"/>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00"/>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104"/>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104"/>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04"/>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04"/>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33" name="Shape 133"/>
        <p:cNvGrpSpPr/>
        <p:nvPr/>
      </p:nvGrpSpPr>
      <p:grpSpPr>
        <a:xfrm>
          <a:off x="0" y="0"/>
          <a:ext cx="0" cy="0"/>
          <a:chOff x="0" y="0"/>
          <a:chExt cx="0" cy="0"/>
        </a:xfrm>
      </p:grpSpPr>
      <p:grpSp>
        <p:nvGrpSpPr>
          <p:cNvPr id="134" name="Google Shape;134;p105"/>
          <p:cNvGrpSpPr/>
          <p:nvPr/>
        </p:nvGrpSpPr>
        <p:grpSpPr>
          <a:xfrm>
            <a:off x="-1" y="0"/>
            <a:ext cx="12192002" cy="6858000"/>
            <a:chOff x="-1" y="0"/>
            <a:chExt cx="12192002" cy="6858000"/>
          </a:xfrm>
        </p:grpSpPr>
        <p:cxnSp>
          <p:nvCxnSpPr>
            <p:cNvPr id="135" name="Google Shape;135;p105"/>
            <p:cNvCxnSpPr/>
            <p:nvPr/>
          </p:nvCxnSpPr>
          <p:spPr>
            <a:xfrm>
              <a:off x="610194"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36" name="Google Shape;136;p105"/>
            <p:cNvCxnSpPr/>
            <p:nvPr/>
          </p:nvCxnSpPr>
          <p:spPr>
            <a:xfrm>
              <a:off x="1829332"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37" name="Google Shape;137;p105"/>
            <p:cNvCxnSpPr/>
            <p:nvPr/>
          </p:nvCxnSpPr>
          <p:spPr>
            <a:xfrm>
              <a:off x="3048470"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38" name="Google Shape;138;p105"/>
            <p:cNvCxnSpPr/>
            <p:nvPr/>
          </p:nvCxnSpPr>
          <p:spPr>
            <a:xfrm>
              <a:off x="4267608"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39" name="Google Shape;139;p105"/>
            <p:cNvCxnSpPr/>
            <p:nvPr/>
          </p:nvCxnSpPr>
          <p:spPr>
            <a:xfrm>
              <a:off x="5486746"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40" name="Google Shape;140;p105"/>
            <p:cNvCxnSpPr/>
            <p:nvPr/>
          </p:nvCxnSpPr>
          <p:spPr>
            <a:xfrm>
              <a:off x="6705884"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41" name="Google Shape;141;p105"/>
            <p:cNvCxnSpPr/>
            <p:nvPr/>
          </p:nvCxnSpPr>
          <p:spPr>
            <a:xfrm>
              <a:off x="7925022"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42" name="Google Shape;142;p105"/>
            <p:cNvCxnSpPr/>
            <p:nvPr/>
          </p:nvCxnSpPr>
          <p:spPr>
            <a:xfrm>
              <a:off x="9144160"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43" name="Google Shape;143;p105"/>
            <p:cNvCxnSpPr/>
            <p:nvPr/>
          </p:nvCxnSpPr>
          <p:spPr>
            <a:xfrm>
              <a:off x="10363298"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44" name="Google Shape;144;p105"/>
            <p:cNvCxnSpPr/>
            <p:nvPr/>
          </p:nvCxnSpPr>
          <p:spPr>
            <a:xfrm>
              <a:off x="11582436"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45" name="Google Shape;145;p105"/>
            <p:cNvCxnSpPr/>
            <p:nvPr/>
          </p:nvCxnSpPr>
          <p:spPr>
            <a:xfrm>
              <a:off x="2819" y="386485"/>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46" name="Google Shape;146;p105"/>
            <p:cNvCxnSpPr/>
            <p:nvPr/>
          </p:nvCxnSpPr>
          <p:spPr>
            <a:xfrm>
              <a:off x="2819" y="1611181"/>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47" name="Google Shape;147;p105"/>
            <p:cNvCxnSpPr/>
            <p:nvPr/>
          </p:nvCxnSpPr>
          <p:spPr>
            <a:xfrm>
              <a:off x="2819" y="2835877"/>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48" name="Google Shape;148;p105"/>
            <p:cNvCxnSpPr/>
            <p:nvPr/>
          </p:nvCxnSpPr>
          <p:spPr>
            <a:xfrm>
              <a:off x="2819" y="4060573"/>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49" name="Google Shape;149;p105"/>
            <p:cNvCxnSpPr/>
            <p:nvPr/>
          </p:nvCxnSpPr>
          <p:spPr>
            <a:xfrm>
              <a:off x="2819" y="5285269"/>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50" name="Google Shape;150;p105"/>
            <p:cNvCxnSpPr/>
            <p:nvPr/>
          </p:nvCxnSpPr>
          <p:spPr>
            <a:xfrm>
              <a:off x="2819" y="6509965"/>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151" name="Google Shape;151;p105"/>
            <p:cNvGrpSpPr/>
            <p:nvPr/>
          </p:nvGrpSpPr>
          <p:grpSpPr>
            <a:xfrm>
              <a:off x="-1" y="0"/>
              <a:ext cx="12192001" cy="6858000"/>
              <a:chOff x="-1" y="0"/>
              <a:chExt cx="12192001" cy="6858000"/>
            </a:xfrm>
          </p:grpSpPr>
          <p:cxnSp>
            <p:nvCxnSpPr>
              <p:cNvPr id="152" name="Google Shape;152;p105"/>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53" name="Google Shape;153;p105"/>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54" name="Google Shape;154;p105"/>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55" name="Google Shape;155;p105"/>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56" name="Google Shape;156;p105"/>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157" name="Google Shape;157;p105"/>
              <p:cNvGrpSpPr/>
              <p:nvPr/>
            </p:nvGrpSpPr>
            <p:grpSpPr>
              <a:xfrm>
                <a:off x="6327885" y="0"/>
                <a:ext cx="5864115" cy="5898673"/>
                <a:chOff x="6327885" y="0"/>
                <a:chExt cx="5864115" cy="5898673"/>
              </a:xfrm>
            </p:grpSpPr>
            <p:cxnSp>
              <p:nvCxnSpPr>
                <p:cNvPr id="158" name="Google Shape;158;p105"/>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59" name="Google Shape;159;p105"/>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60" name="Google Shape;160;p105"/>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61" name="Google Shape;161;p105"/>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62" name="Google Shape;162;p105"/>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sm" w="sm" type="none"/>
                  <a:tailEnd len="sm" w="sm" type="none"/>
                </a:ln>
              </p:spPr>
            </p:cxnSp>
          </p:grpSp>
          <p:cxnSp>
            <p:nvCxnSpPr>
              <p:cNvPr id="163" name="Google Shape;163;p105"/>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64" name="Google Shape;164;p105"/>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65" name="Google Shape;165;p105"/>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66" name="Google Shape;166;p105"/>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67" name="Google Shape;167;p105"/>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sm" w="sm" type="none"/>
                <a:tailEnd len="sm" w="sm" type="none"/>
              </a:ln>
            </p:spPr>
          </p:cxnSp>
        </p:grpSp>
        <p:grpSp>
          <p:nvGrpSpPr>
            <p:cNvPr id="168" name="Google Shape;168;p105"/>
            <p:cNvGrpSpPr/>
            <p:nvPr/>
          </p:nvGrpSpPr>
          <p:grpSpPr>
            <a:xfrm flipH="1">
              <a:off x="0" y="0"/>
              <a:ext cx="12192001" cy="6858000"/>
              <a:chOff x="-1" y="0"/>
              <a:chExt cx="12192001" cy="6858000"/>
            </a:xfrm>
          </p:grpSpPr>
          <p:cxnSp>
            <p:nvCxnSpPr>
              <p:cNvPr id="169" name="Google Shape;169;p105"/>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70" name="Google Shape;170;p105"/>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71" name="Google Shape;171;p105"/>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72" name="Google Shape;172;p105"/>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73" name="Google Shape;173;p105"/>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174" name="Google Shape;174;p105"/>
              <p:cNvGrpSpPr/>
              <p:nvPr/>
            </p:nvGrpSpPr>
            <p:grpSpPr>
              <a:xfrm>
                <a:off x="6327885" y="0"/>
                <a:ext cx="5864115" cy="5898673"/>
                <a:chOff x="6327885" y="0"/>
                <a:chExt cx="5864115" cy="5898673"/>
              </a:xfrm>
            </p:grpSpPr>
            <p:cxnSp>
              <p:nvCxnSpPr>
                <p:cNvPr id="175" name="Google Shape;175;p105"/>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76" name="Google Shape;176;p105"/>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77" name="Google Shape;177;p105"/>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78" name="Google Shape;178;p105"/>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79" name="Google Shape;179;p105"/>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sm" w="sm" type="none"/>
                  <a:tailEnd len="sm" w="sm" type="none"/>
                </a:ln>
              </p:spPr>
            </p:cxnSp>
          </p:grpSp>
          <p:cxnSp>
            <p:nvCxnSpPr>
              <p:cNvPr id="180" name="Google Shape;180;p105"/>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81" name="Google Shape;181;p105"/>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82" name="Google Shape;182;p105"/>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83" name="Google Shape;183;p105"/>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184" name="Google Shape;184;p105"/>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sm" w="sm" type="none"/>
                <a:tailEnd len="sm" w="sm" type="none"/>
              </a:ln>
            </p:spPr>
          </p:cxnSp>
        </p:grpSp>
      </p:grpSp>
      <p:sp>
        <p:nvSpPr>
          <p:cNvPr id="185" name="Google Shape;185;p105"/>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105"/>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105"/>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chemeClr val="accent1"/>
            </a:gs>
            <a:gs pos="97000">
              <a:srgbClr val="AF4329"/>
            </a:gs>
            <a:gs pos="100000">
              <a:srgbClr val="AF4329"/>
            </a:gs>
          </a:gsLst>
          <a:path path="circle">
            <a:fillToRect b="50%" l="50%" r="50%" t="50%"/>
          </a:path>
          <a:tileRect/>
        </a:gradFill>
      </p:bgPr>
    </p:bg>
    <p:spTree>
      <p:nvGrpSpPr>
        <p:cNvPr id="188" name="Shape 188"/>
        <p:cNvGrpSpPr/>
        <p:nvPr/>
      </p:nvGrpSpPr>
      <p:grpSpPr>
        <a:xfrm>
          <a:off x="0" y="0"/>
          <a:ext cx="0" cy="0"/>
          <a:chOff x="0" y="0"/>
          <a:chExt cx="0" cy="0"/>
        </a:xfrm>
      </p:grpSpPr>
      <p:grpSp>
        <p:nvGrpSpPr>
          <p:cNvPr id="189" name="Google Shape;189;p102"/>
          <p:cNvGrpSpPr/>
          <p:nvPr/>
        </p:nvGrpSpPr>
        <p:grpSpPr>
          <a:xfrm>
            <a:off x="-1" y="0"/>
            <a:ext cx="12192002" cy="6858000"/>
            <a:chOff x="-1" y="0"/>
            <a:chExt cx="12192002" cy="6858000"/>
          </a:xfrm>
        </p:grpSpPr>
        <p:cxnSp>
          <p:nvCxnSpPr>
            <p:cNvPr id="190" name="Google Shape;190;p102"/>
            <p:cNvCxnSpPr/>
            <p:nvPr/>
          </p:nvCxnSpPr>
          <p:spPr>
            <a:xfrm>
              <a:off x="610194"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91" name="Google Shape;191;p102"/>
            <p:cNvCxnSpPr/>
            <p:nvPr/>
          </p:nvCxnSpPr>
          <p:spPr>
            <a:xfrm>
              <a:off x="1829332"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92" name="Google Shape;192;p102"/>
            <p:cNvCxnSpPr/>
            <p:nvPr/>
          </p:nvCxnSpPr>
          <p:spPr>
            <a:xfrm>
              <a:off x="3048470"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93" name="Google Shape;193;p102"/>
            <p:cNvCxnSpPr/>
            <p:nvPr/>
          </p:nvCxnSpPr>
          <p:spPr>
            <a:xfrm>
              <a:off x="4267608"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94" name="Google Shape;194;p102"/>
            <p:cNvCxnSpPr/>
            <p:nvPr/>
          </p:nvCxnSpPr>
          <p:spPr>
            <a:xfrm>
              <a:off x="5486746"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95" name="Google Shape;195;p102"/>
            <p:cNvCxnSpPr/>
            <p:nvPr/>
          </p:nvCxnSpPr>
          <p:spPr>
            <a:xfrm>
              <a:off x="6705884"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96" name="Google Shape;196;p102"/>
            <p:cNvCxnSpPr/>
            <p:nvPr/>
          </p:nvCxnSpPr>
          <p:spPr>
            <a:xfrm>
              <a:off x="7925022"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97" name="Google Shape;197;p102"/>
            <p:cNvCxnSpPr/>
            <p:nvPr/>
          </p:nvCxnSpPr>
          <p:spPr>
            <a:xfrm>
              <a:off x="9144160"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98" name="Google Shape;198;p102"/>
            <p:cNvCxnSpPr/>
            <p:nvPr/>
          </p:nvCxnSpPr>
          <p:spPr>
            <a:xfrm>
              <a:off x="10363298"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99" name="Google Shape;199;p102"/>
            <p:cNvCxnSpPr/>
            <p:nvPr/>
          </p:nvCxnSpPr>
          <p:spPr>
            <a:xfrm>
              <a:off x="11582436"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00" name="Google Shape;200;p102"/>
            <p:cNvCxnSpPr/>
            <p:nvPr/>
          </p:nvCxnSpPr>
          <p:spPr>
            <a:xfrm>
              <a:off x="2819" y="386485"/>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01" name="Google Shape;201;p102"/>
            <p:cNvCxnSpPr/>
            <p:nvPr/>
          </p:nvCxnSpPr>
          <p:spPr>
            <a:xfrm>
              <a:off x="2819" y="1611181"/>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02" name="Google Shape;202;p102"/>
            <p:cNvCxnSpPr/>
            <p:nvPr/>
          </p:nvCxnSpPr>
          <p:spPr>
            <a:xfrm>
              <a:off x="2819" y="2835877"/>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03" name="Google Shape;203;p102"/>
            <p:cNvCxnSpPr/>
            <p:nvPr/>
          </p:nvCxnSpPr>
          <p:spPr>
            <a:xfrm>
              <a:off x="2819" y="4060573"/>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04" name="Google Shape;204;p102"/>
            <p:cNvCxnSpPr/>
            <p:nvPr/>
          </p:nvCxnSpPr>
          <p:spPr>
            <a:xfrm>
              <a:off x="2819" y="5285269"/>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05" name="Google Shape;205;p102"/>
            <p:cNvCxnSpPr/>
            <p:nvPr/>
          </p:nvCxnSpPr>
          <p:spPr>
            <a:xfrm>
              <a:off x="2819" y="6509965"/>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206" name="Google Shape;206;p102"/>
            <p:cNvGrpSpPr/>
            <p:nvPr/>
          </p:nvGrpSpPr>
          <p:grpSpPr>
            <a:xfrm>
              <a:off x="-1" y="0"/>
              <a:ext cx="12192001" cy="6858000"/>
              <a:chOff x="-1" y="0"/>
              <a:chExt cx="12192001" cy="6858000"/>
            </a:xfrm>
          </p:grpSpPr>
          <p:cxnSp>
            <p:nvCxnSpPr>
              <p:cNvPr id="207" name="Google Shape;207;p102"/>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08" name="Google Shape;208;p102"/>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09" name="Google Shape;209;p102"/>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10" name="Google Shape;210;p102"/>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11" name="Google Shape;211;p102"/>
              <p:cNvCxnSpPr/>
              <p:nvPr/>
            </p:nvCxnSpPr>
            <p:spPr>
              <a:xfrm>
                <a:off x="510650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212" name="Google Shape;212;p102"/>
              <p:cNvGrpSpPr/>
              <p:nvPr/>
            </p:nvGrpSpPr>
            <p:grpSpPr>
              <a:xfrm>
                <a:off x="6327885" y="0"/>
                <a:ext cx="5864115" cy="5898673"/>
                <a:chOff x="6327885" y="0"/>
                <a:chExt cx="5864115" cy="5898673"/>
              </a:xfrm>
            </p:grpSpPr>
            <p:cxnSp>
              <p:nvCxnSpPr>
                <p:cNvPr id="213" name="Google Shape;213;p102"/>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14" name="Google Shape;214;p102"/>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15" name="Google Shape;215;p102"/>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16" name="Google Shape;216;p102"/>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17" name="Google Shape;217;p102"/>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sm" w="sm" type="none"/>
                  <a:tailEnd len="sm" w="sm" type="none"/>
                </a:ln>
              </p:spPr>
            </p:cxnSp>
          </p:grpSp>
          <p:cxnSp>
            <p:nvCxnSpPr>
              <p:cNvPr id="218" name="Google Shape;218;p102"/>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19" name="Google Shape;219;p102"/>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20" name="Google Shape;220;p102"/>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21" name="Google Shape;221;p102"/>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22" name="Google Shape;222;p102"/>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sm" w="sm" type="none"/>
                <a:tailEnd len="sm" w="sm" type="none"/>
              </a:ln>
            </p:spPr>
          </p:cxnSp>
        </p:grpSp>
        <p:grpSp>
          <p:nvGrpSpPr>
            <p:cNvPr id="223" name="Google Shape;223;p102"/>
            <p:cNvGrpSpPr/>
            <p:nvPr/>
          </p:nvGrpSpPr>
          <p:grpSpPr>
            <a:xfrm flipH="1">
              <a:off x="0" y="0"/>
              <a:ext cx="12192001" cy="6858000"/>
              <a:chOff x="-1" y="0"/>
              <a:chExt cx="12192001" cy="6858000"/>
            </a:xfrm>
          </p:grpSpPr>
          <p:cxnSp>
            <p:nvCxnSpPr>
              <p:cNvPr id="224" name="Google Shape;224;p102"/>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25" name="Google Shape;225;p102"/>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26" name="Google Shape;226;p102"/>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27" name="Google Shape;227;p102"/>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28" name="Google Shape;228;p102"/>
              <p:cNvCxnSpPr/>
              <p:nvPr/>
            </p:nvCxnSpPr>
            <p:spPr>
              <a:xfrm>
                <a:off x="515064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229" name="Google Shape;229;p102"/>
              <p:cNvGrpSpPr/>
              <p:nvPr/>
            </p:nvGrpSpPr>
            <p:grpSpPr>
              <a:xfrm>
                <a:off x="6327885" y="0"/>
                <a:ext cx="5864115" cy="5898673"/>
                <a:chOff x="6327885" y="0"/>
                <a:chExt cx="5864115" cy="5898673"/>
              </a:xfrm>
            </p:grpSpPr>
            <p:cxnSp>
              <p:nvCxnSpPr>
                <p:cNvPr id="230" name="Google Shape;230;p102"/>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31" name="Google Shape;231;p102"/>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32" name="Google Shape;232;p102"/>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33" name="Google Shape;233;p102"/>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34" name="Google Shape;234;p102"/>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sm" w="sm" type="none"/>
                  <a:tailEnd len="sm" w="sm" type="none"/>
                </a:ln>
              </p:spPr>
            </p:cxnSp>
          </p:grpSp>
          <p:cxnSp>
            <p:nvCxnSpPr>
              <p:cNvPr id="235" name="Google Shape;235;p102"/>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36" name="Google Shape;236;p102"/>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37" name="Google Shape;237;p102"/>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38" name="Google Shape;238;p102"/>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39" name="Google Shape;239;p102"/>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sm" w="sm" type="none"/>
                <a:tailEnd len="sm" w="sm" type="none"/>
              </a:ln>
            </p:spPr>
          </p:cxnSp>
        </p:grpSp>
      </p:grpSp>
      <p:sp>
        <p:nvSpPr>
          <p:cNvPr id="240" name="Google Shape;240;p102"/>
          <p:cNvSpPr txBox="1"/>
          <p:nvPr>
            <p:ph type="title"/>
          </p:nvPr>
        </p:nvSpPr>
        <p:spPr>
          <a:xfrm>
            <a:off x="1295400" y="2541573"/>
            <a:ext cx="9601200" cy="27432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lt1"/>
              </a:buClr>
              <a:buSzPts val="4000"/>
              <a:buFont typeface="Century Gothic"/>
              <a:buNone/>
              <a:defRPr sz="4000"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1" name="Google Shape;241;p102"/>
          <p:cNvSpPr txBox="1"/>
          <p:nvPr>
            <p:ph idx="1" type="body"/>
          </p:nvPr>
        </p:nvSpPr>
        <p:spPr>
          <a:xfrm>
            <a:off x="1295400" y="5431536"/>
            <a:ext cx="9601200" cy="457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lt1"/>
                </a:solidFill>
              </a:defRPr>
            </a:lvl1pPr>
            <a:lvl2pPr indent="-228600" lvl="1" marL="914400" algn="l">
              <a:lnSpc>
                <a:spcPct val="90000"/>
              </a:lnSpc>
              <a:spcBef>
                <a:spcPts val="1200"/>
              </a:spcBef>
              <a:spcAft>
                <a:spcPts val="0"/>
              </a:spcAft>
              <a:buSzPts val="2000"/>
              <a:buNone/>
              <a:defRPr sz="2000"/>
            </a:lvl2pPr>
            <a:lvl3pPr indent="-228600" lvl="2" marL="1371600" algn="l">
              <a:lnSpc>
                <a:spcPct val="90000"/>
              </a:lnSpc>
              <a:spcBef>
                <a:spcPts val="800"/>
              </a:spcBef>
              <a:spcAft>
                <a:spcPts val="0"/>
              </a:spcAft>
              <a:buSzPts val="1800"/>
              <a:buNone/>
              <a:defRPr sz="1800"/>
            </a:lvl3pPr>
            <a:lvl4pPr indent="-228600" lvl="3" marL="1828800" algn="l">
              <a:lnSpc>
                <a:spcPct val="90000"/>
              </a:lnSpc>
              <a:spcBef>
                <a:spcPts val="800"/>
              </a:spcBef>
              <a:spcAft>
                <a:spcPts val="0"/>
              </a:spcAft>
              <a:buSzPts val="1600"/>
              <a:buNone/>
              <a:defRPr sz="1600"/>
            </a:lvl4pPr>
            <a:lvl5pPr indent="-228600" lvl="4" marL="2286000" algn="l">
              <a:lnSpc>
                <a:spcPct val="90000"/>
              </a:lnSpc>
              <a:spcBef>
                <a:spcPts val="600"/>
              </a:spcBef>
              <a:spcAft>
                <a:spcPts val="0"/>
              </a:spcAft>
              <a:buSzPts val="1600"/>
              <a:buNone/>
              <a:defRPr sz="1600"/>
            </a:lvl5pPr>
            <a:lvl6pPr indent="-228600" lvl="5" marL="2743200" algn="l">
              <a:lnSpc>
                <a:spcPct val="90000"/>
              </a:lnSpc>
              <a:spcBef>
                <a:spcPts val="600"/>
              </a:spcBef>
              <a:spcAft>
                <a:spcPts val="0"/>
              </a:spcAft>
              <a:buSzPts val="1600"/>
              <a:buNone/>
              <a:defRPr sz="1600"/>
            </a:lvl6pPr>
            <a:lvl7pPr indent="-228600" lvl="6" marL="3200400" algn="l">
              <a:lnSpc>
                <a:spcPct val="90000"/>
              </a:lnSpc>
              <a:spcBef>
                <a:spcPts val="600"/>
              </a:spcBef>
              <a:spcAft>
                <a:spcPts val="0"/>
              </a:spcAft>
              <a:buSzPts val="1600"/>
              <a:buNone/>
              <a:defRPr sz="1600"/>
            </a:lvl7pPr>
            <a:lvl8pPr indent="-228600" lvl="7" marL="3657600" algn="l">
              <a:lnSpc>
                <a:spcPct val="90000"/>
              </a:lnSpc>
              <a:spcBef>
                <a:spcPts val="600"/>
              </a:spcBef>
              <a:spcAft>
                <a:spcPts val="0"/>
              </a:spcAft>
              <a:buSzPts val="1600"/>
              <a:buNone/>
              <a:defRPr sz="1600"/>
            </a:lvl8pPr>
            <a:lvl9pPr indent="-228600" lvl="8" marL="4114800" algn="l">
              <a:lnSpc>
                <a:spcPct val="90000"/>
              </a:lnSpc>
              <a:spcBef>
                <a:spcPts val="600"/>
              </a:spcBef>
              <a:spcAft>
                <a:spcPts val="0"/>
              </a:spcAft>
              <a:buSzPts val="1600"/>
              <a:buNone/>
              <a:defRPr sz="1600"/>
            </a:lvl9pPr>
          </a:lstStyle>
          <a:p/>
        </p:txBody>
      </p:sp>
      <p:cxnSp>
        <p:nvCxnSpPr>
          <p:cNvPr id="242" name="Google Shape;242;p102"/>
          <p:cNvCxnSpPr/>
          <p:nvPr/>
        </p:nvCxnSpPr>
        <p:spPr>
          <a:xfrm>
            <a:off x="1295400" y="5294175"/>
            <a:ext cx="9601200"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3" name="Shape 243"/>
        <p:cNvGrpSpPr/>
        <p:nvPr/>
      </p:nvGrpSpPr>
      <p:grpSpPr>
        <a:xfrm>
          <a:off x="0" y="0"/>
          <a:ext cx="0" cy="0"/>
          <a:chOff x="0" y="0"/>
          <a:chExt cx="0" cy="0"/>
        </a:xfrm>
      </p:grpSpPr>
      <p:sp>
        <p:nvSpPr>
          <p:cNvPr id="244" name="Google Shape;244;p106"/>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5" name="Google Shape;245;p106"/>
          <p:cNvSpPr txBox="1"/>
          <p:nvPr>
            <p:ph idx="1" type="body"/>
          </p:nvPr>
        </p:nvSpPr>
        <p:spPr>
          <a:xfrm>
            <a:off x="1295400" y="1981199"/>
            <a:ext cx="4572000" cy="38100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lnSpc>
                <a:spcPct val="90000"/>
              </a:lnSpc>
              <a:spcBef>
                <a:spcPts val="600"/>
              </a:spcBef>
              <a:spcAft>
                <a:spcPts val="0"/>
              </a:spcAft>
              <a:buSzPts val="1800"/>
              <a:buChar char="▪"/>
              <a:defRPr sz="1800"/>
            </a:lvl6pPr>
            <a:lvl7pPr indent="-342900" lvl="6" marL="3200400" algn="l">
              <a:lnSpc>
                <a:spcPct val="90000"/>
              </a:lnSpc>
              <a:spcBef>
                <a:spcPts val="600"/>
              </a:spcBef>
              <a:spcAft>
                <a:spcPts val="0"/>
              </a:spcAft>
              <a:buSzPts val="1800"/>
              <a:buChar char="▪"/>
              <a:defRPr sz="1800"/>
            </a:lvl7pPr>
            <a:lvl8pPr indent="-342900" lvl="7" marL="3657600" algn="l">
              <a:lnSpc>
                <a:spcPct val="90000"/>
              </a:lnSpc>
              <a:spcBef>
                <a:spcPts val="600"/>
              </a:spcBef>
              <a:spcAft>
                <a:spcPts val="0"/>
              </a:spcAft>
              <a:buSzPts val="1800"/>
              <a:buChar char="▪"/>
              <a:defRPr sz="1800"/>
            </a:lvl8pPr>
            <a:lvl9pPr indent="-342900" lvl="8" marL="4114800" algn="l">
              <a:lnSpc>
                <a:spcPct val="90000"/>
              </a:lnSpc>
              <a:spcBef>
                <a:spcPts val="600"/>
              </a:spcBef>
              <a:spcAft>
                <a:spcPts val="0"/>
              </a:spcAft>
              <a:buSzPts val="1800"/>
              <a:buChar char="▪"/>
              <a:defRPr sz="1800"/>
            </a:lvl9pPr>
          </a:lstStyle>
          <a:p/>
        </p:txBody>
      </p:sp>
      <p:sp>
        <p:nvSpPr>
          <p:cNvPr id="246" name="Google Shape;246;p106"/>
          <p:cNvSpPr txBox="1"/>
          <p:nvPr>
            <p:ph idx="2" type="body"/>
          </p:nvPr>
        </p:nvSpPr>
        <p:spPr>
          <a:xfrm>
            <a:off x="6324600" y="1981199"/>
            <a:ext cx="4572000" cy="38100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lnSpc>
                <a:spcPct val="90000"/>
              </a:lnSpc>
              <a:spcBef>
                <a:spcPts val="600"/>
              </a:spcBef>
              <a:spcAft>
                <a:spcPts val="0"/>
              </a:spcAft>
              <a:buSzPts val="1800"/>
              <a:buChar char="▪"/>
              <a:defRPr sz="1800"/>
            </a:lvl6pPr>
            <a:lvl7pPr indent="-342900" lvl="6" marL="3200400" algn="l">
              <a:lnSpc>
                <a:spcPct val="90000"/>
              </a:lnSpc>
              <a:spcBef>
                <a:spcPts val="600"/>
              </a:spcBef>
              <a:spcAft>
                <a:spcPts val="0"/>
              </a:spcAft>
              <a:buSzPts val="1800"/>
              <a:buChar char="▪"/>
              <a:defRPr sz="1800"/>
            </a:lvl7pPr>
            <a:lvl8pPr indent="-342900" lvl="7" marL="3657600" algn="l">
              <a:lnSpc>
                <a:spcPct val="90000"/>
              </a:lnSpc>
              <a:spcBef>
                <a:spcPts val="600"/>
              </a:spcBef>
              <a:spcAft>
                <a:spcPts val="0"/>
              </a:spcAft>
              <a:buSzPts val="1800"/>
              <a:buChar char="▪"/>
              <a:defRPr sz="1800"/>
            </a:lvl8pPr>
            <a:lvl9pPr indent="-342900" lvl="8" marL="4114800" algn="l">
              <a:lnSpc>
                <a:spcPct val="90000"/>
              </a:lnSpc>
              <a:spcBef>
                <a:spcPts val="600"/>
              </a:spcBef>
              <a:spcAft>
                <a:spcPts val="0"/>
              </a:spcAft>
              <a:buSzPts val="1800"/>
              <a:buChar char="▪"/>
              <a:defRPr sz="1800"/>
            </a:lvl9pPr>
          </a:lstStyle>
          <a:p/>
        </p:txBody>
      </p:sp>
      <p:sp>
        <p:nvSpPr>
          <p:cNvPr id="247" name="Google Shape;247;p106"/>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106"/>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106"/>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0" name="Shape 250"/>
        <p:cNvGrpSpPr/>
        <p:nvPr/>
      </p:nvGrpSpPr>
      <p:grpSpPr>
        <a:xfrm>
          <a:off x="0" y="0"/>
          <a:ext cx="0" cy="0"/>
          <a:chOff x="0" y="0"/>
          <a:chExt cx="0" cy="0"/>
        </a:xfrm>
      </p:grpSpPr>
      <p:sp>
        <p:nvSpPr>
          <p:cNvPr id="251" name="Google Shape;251;p107"/>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2" name="Google Shape;252;p107"/>
          <p:cNvSpPr txBox="1"/>
          <p:nvPr>
            <p:ph idx="1" type="body"/>
          </p:nvPr>
        </p:nvSpPr>
        <p:spPr>
          <a:xfrm>
            <a:off x="1295400" y="1818322"/>
            <a:ext cx="4572000" cy="64135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SzPts val="1600"/>
              <a:buNone/>
              <a:defRPr b="1" sz="1600"/>
            </a:lvl6pPr>
            <a:lvl7pPr indent="-228600" lvl="6" marL="3200400" algn="l">
              <a:lnSpc>
                <a:spcPct val="90000"/>
              </a:lnSpc>
              <a:spcBef>
                <a:spcPts val="600"/>
              </a:spcBef>
              <a:spcAft>
                <a:spcPts val="0"/>
              </a:spcAft>
              <a:buSzPts val="1600"/>
              <a:buNone/>
              <a:defRPr b="1" sz="1600"/>
            </a:lvl7pPr>
            <a:lvl8pPr indent="-228600" lvl="7" marL="3657600" algn="l">
              <a:lnSpc>
                <a:spcPct val="90000"/>
              </a:lnSpc>
              <a:spcBef>
                <a:spcPts val="600"/>
              </a:spcBef>
              <a:spcAft>
                <a:spcPts val="0"/>
              </a:spcAft>
              <a:buSzPts val="1600"/>
              <a:buNone/>
              <a:defRPr b="1" sz="1600"/>
            </a:lvl8pPr>
            <a:lvl9pPr indent="-228600" lvl="8" marL="4114800" algn="l">
              <a:lnSpc>
                <a:spcPct val="90000"/>
              </a:lnSpc>
              <a:spcBef>
                <a:spcPts val="600"/>
              </a:spcBef>
              <a:spcAft>
                <a:spcPts val="0"/>
              </a:spcAft>
              <a:buSzPts val="1600"/>
              <a:buNone/>
              <a:defRPr b="1" sz="1600"/>
            </a:lvl9pPr>
          </a:lstStyle>
          <a:p/>
        </p:txBody>
      </p:sp>
      <p:sp>
        <p:nvSpPr>
          <p:cNvPr id="253" name="Google Shape;253;p107"/>
          <p:cNvSpPr txBox="1"/>
          <p:nvPr>
            <p:ph idx="2" type="body"/>
          </p:nvPr>
        </p:nvSpPr>
        <p:spPr>
          <a:xfrm>
            <a:off x="1295400" y="2503713"/>
            <a:ext cx="4572000" cy="328748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330200" lvl="8" marL="4114800" algn="l">
              <a:lnSpc>
                <a:spcPct val="90000"/>
              </a:lnSpc>
              <a:spcBef>
                <a:spcPts val="600"/>
              </a:spcBef>
              <a:spcAft>
                <a:spcPts val="0"/>
              </a:spcAft>
              <a:buSzPts val="1600"/>
              <a:buChar char="▪"/>
              <a:defRPr sz="1600"/>
            </a:lvl9pPr>
          </a:lstStyle>
          <a:p/>
        </p:txBody>
      </p:sp>
      <p:sp>
        <p:nvSpPr>
          <p:cNvPr id="254" name="Google Shape;254;p107"/>
          <p:cNvSpPr txBox="1"/>
          <p:nvPr>
            <p:ph idx="3" type="body"/>
          </p:nvPr>
        </p:nvSpPr>
        <p:spPr>
          <a:xfrm>
            <a:off x="6324600" y="1818322"/>
            <a:ext cx="4572000" cy="64135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SzPts val="1600"/>
              <a:buNone/>
              <a:defRPr b="1" sz="1600"/>
            </a:lvl6pPr>
            <a:lvl7pPr indent="-228600" lvl="6" marL="3200400" algn="l">
              <a:lnSpc>
                <a:spcPct val="90000"/>
              </a:lnSpc>
              <a:spcBef>
                <a:spcPts val="600"/>
              </a:spcBef>
              <a:spcAft>
                <a:spcPts val="0"/>
              </a:spcAft>
              <a:buSzPts val="1600"/>
              <a:buNone/>
              <a:defRPr b="1" sz="1600"/>
            </a:lvl7pPr>
            <a:lvl8pPr indent="-228600" lvl="7" marL="3657600" algn="l">
              <a:lnSpc>
                <a:spcPct val="90000"/>
              </a:lnSpc>
              <a:spcBef>
                <a:spcPts val="600"/>
              </a:spcBef>
              <a:spcAft>
                <a:spcPts val="0"/>
              </a:spcAft>
              <a:buSzPts val="1600"/>
              <a:buNone/>
              <a:defRPr b="1" sz="1600"/>
            </a:lvl8pPr>
            <a:lvl9pPr indent="-228600" lvl="8" marL="4114800" algn="l">
              <a:lnSpc>
                <a:spcPct val="90000"/>
              </a:lnSpc>
              <a:spcBef>
                <a:spcPts val="600"/>
              </a:spcBef>
              <a:spcAft>
                <a:spcPts val="0"/>
              </a:spcAft>
              <a:buSzPts val="1600"/>
              <a:buNone/>
              <a:defRPr b="1" sz="1600"/>
            </a:lvl9pPr>
          </a:lstStyle>
          <a:p/>
        </p:txBody>
      </p:sp>
      <p:sp>
        <p:nvSpPr>
          <p:cNvPr id="255" name="Google Shape;255;p107"/>
          <p:cNvSpPr txBox="1"/>
          <p:nvPr>
            <p:ph idx="4" type="body"/>
          </p:nvPr>
        </p:nvSpPr>
        <p:spPr>
          <a:xfrm>
            <a:off x="6324600" y="2503713"/>
            <a:ext cx="4572000" cy="328748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330200" lvl="8" marL="4114800" algn="l">
              <a:lnSpc>
                <a:spcPct val="90000"/>
              </a:lnSpc>
              <a:spcBef>
                <a:spcPts val="600"/>
              </a:spcBef>
              <a:spcAft>
                <a:spcPts val="0"/>
              </a:spcAft>
              <a:buSzPts val="1600"/>
              <a:buChar char="▪"/>
              <a:defRPr sz="1600"/>
            </a:lvl9pPr>
          </a:lstStyle>
          <a:p/>
        </p:txBody>
      </p:sp>
      <p:sp>
        <p:nvSpPr>
          <p:cNvPr id="256" name="Google Shape;256;p107"/>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107"/>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10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gradFill>
          <a:gsLst>
            <a:gs pos="0">
              <a:schemeClr val="accent1"/>
            </a:gs>
            <a:gs pos="100000">
              <a:srgbClr val="AF4329"/>
            </a:gs>
          </a:gsLst>
          <a:path path="circle">
            <a:fillToRect b="50%" l="50%" r="50%" t="50%"/>
          </a:path>
          <a:tileRect/>
        </a:gradFill>
      </p:bgPr>
    </p:bg>
    <p:spTree>
      <p:nvGrpSpPr>
        <p:cNvPr id="259" name="Shape 259"/>
        <p:cNvGrpSpPr/>
        <p:nvPr/>
      </p:nvGrpSpPr>
      <p:grpSpPr>
        <a:xfrm>
          <a:off x="0" y="0"/>
          <a:ext cx="0" cy="0"/>
          <a:chOff x="0" y="0"/>
          <a:chExt cx="0" cy="0"/>
        </a:xfrm>
      </p:grpSpPr>
      <p:grpSp>
        <p:nvGrpSpPr>
          <p:cNvPr id="260" name="Google Shape;260;p108"/>
          <p:cNvGrpSpPr/>
          <p:nvPr/>
        </p:nvGrpSpPr>
        <p:grpSpPr>
          <a:xfrm>
            <a:off x="-1" y="0"/>
            <a:ext cx="12192002" cy="6858000"/>
            <a:chOff x="-1" y="0"/>
            <a:chExt cx="12192002" cy="6858000"/>
          </a:xfrm>
        </p:grpSpPr>
        <p:cxnSp>
          <p:nvCxnSpPr>
            <p:cNvPr id="261" name="Google Shape;261;p108"/>
            <p:cNvCxnSpPr/>
            <p:nvPr/>
          </p:nvCxnSpPr>
          <p:spPr>
            <a:xfrm>
              <a:off x="610194"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62" name="Google Shape;262;p108"/>
            <p:cNvCxnSpPr/>
            <p:nvPr/>
          </p:nvCxnSpPr>
          <p:spPr>
            <a:xfrm>
              <a:off x="1829332"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63" name="Google Shape;263;p108"/>
            <p:cNvCxnSpPr/>
            <p:nvPr/>
          </p:nvCxnSpPr>
          <p:spPr>
            <a:xfrm>
              <a:off x="3048470"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64" name="Google Shape;264;p108"/>
            <p:cNvCxnSpPr/>
            <p:nvPr/>
          </p:nvCxnSpPr>
          <p:spPr>
            <a:xfrm>
              <a:off x="4267608"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65" name="Google Shape;265;p108"/>
            <p:cNvCxnSpPr/>
            <p:nvPr/>
          </p:nvCxnSpPr>
          <p:spPr>
            <a:xfrm>
              <a:off x="5486746"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66" name="Google Shape;266;p108"/>
            <p:cNvCxnSpPr/>
            <p:nvPr/>
          </p:nvCxnSpPr>
          <p:spPr>
            <a:xfrm>
              <a:off x="6705884"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67" name="Google Shape;267;p108"/>
            <p:cNvCxnSpPr/>
            <p:nvPr/>
          </p:nvCxnSpPr>
          <p:spPr>
            <a:xfrm>
              <a:off x="7925022"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68" name="Google Shape;268;p108"/>
            <p:cNvCxnSpPr/>
            <p:nvPr/>
          </p:nvCxnSpPr>
          <p:spPr>
            <a:xfrm>
              <a:off x="9144160"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69" name="Google Shape;269;p108"/>
            <p:cNvCxnSpPr/>
            <p:nvPr/>
          </p:nvCxnSpPr>
          <p:spPr>
            <a:xfrm>
              <a:off x="10363298"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70" name="Google Shape;270;p108"/>
            <p:cNvCxnSpPr/>
            <p:nvPr/>
          </p:nvCxnSpPr>
          <p:spPr>
            <a:xfrm>
              <a:off x="11582436"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71" name="Google Shape;271;p108"/>
            <p:cNvCxnSpPr/>
            <p:nvPr/>
          </p:nvCxnSpPr>
          <p:spPr>
            <a:xfrm>
              <a:off x="2819" y="386485"/>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72" name="Google Shape;272;p108"/>
            <p:cNvCxnSpPr/>
            <p:nvPr/>
          </p:nvCxnSpPr>
          <p:spPr>
            <a:xfrm>
              <a:off x="2819" y="1611181"/>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73" name="Google Shape;273;p108"/>
            <p:cNvCxnSpPr/>
            <p:nvPr/>
          </p:nvCxnSpPr>
          <p:spPr>
            <a:xfrm>
              <a:off x="2819" y="2835877"/>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74" name="Google Shape;274;p108"/>
            <p:cNvCxnSpPr/>
            <p:nvPr/>
          </p:nvCxnSpPr>
          <p:spPr>
            <a:xfrm>
              <a:off x="2819" y="4060573"/>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75" name="Google Shape;275;p108"/>
            <p:cNvCxnSpPr/>
            <p:nvPr/>
          </p:nvCxnSpPr>
          <p:spPr>
            <a:xfrm>
              <a:off x="2819" y="5285269"/>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76" name="Google Shape;276;p108"/>
            <p:cNvCxnSpPr/>
            <p:nvPr/>
          </p:nvCxnSpPr>
          <p:spPr>
            <a:xfrm>
              <a:off x="2819" y="6509965"/>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277" name="Google Shape;277;p108"/>
            <p:cNvGrpSpPr/>
            <p:nvPr/>
          </p:nvGrpSpPr>
          <p:grpSpPr>
            <a:xfrm>
              <a:off x="-1" y="0"/>
              <a:ext cx="12192001" cy="6858000"/>
              <a:chOff x="-1" y="0"/>
              <a:chExt cx="12192001" cy="6858000"/>
            </a:xfrm>
          </p:grpSpPr>
          <p:cxnSp>
            <p:nvCxnSpPr>
              <p:cNvPr id="278" name="Google Shape;278;p108"/>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79" name="Google Shape;279;p108"/>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80" name="Google Shape;280;p108"/>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81" name="Google Shape;281;p108"/>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82" name="Google Shape;282;p108"/>
              <p:cNvCxnSpPr/>
              <p:nvPr/>
            </p:nvCxnSpPr>
            <p:spPr>
              <a:xfrm>
                <a:off x="510650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283" name="Google Shape;283;p108"/>
              <p:cNvGrpSpPr/>
              <p:nvPr/>
            </p:nvGrpSpPr>
            <p:grpSpPr>
              <a:xfrm>
                <a:off x="6327885" y="0"/>
                <a:ext cx="5864115" cy="5898673"/>
                <a:chOff x="6327885" y="0"/>
                <a:chExt cx="5864115" cy="5898673"/>
              </a:xfrm>
            </p:grpSpPr>
            <p:cxnSp>
              <p:nvCxnSpPr>
                <p:cNvPr id="284" name="Google Shape;284;p108"/>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85" name="Google Shape;285;p108"/>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86" name="Google Shape;286;p108"/>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87" name="Google Shape;287;p108"/>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88" name="Google Shape;288;p108"/>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sm" w="sm" type="none"/>
                  <a:tailEnd len="sm" w="sm" type="none"/>
                </a:ln>
              </p:spPr>
            </p:cxnSp>
          </p:grpSp>
          <p:cxnSp>
            <p:nvCxnSpPr>
              <p:cNvPr id="289" name="Google Shape;289;p108"/>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90" name="Google Shape;290;p108"/>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91" name="Google Shape;291;p108"/>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92" name="Google Shape;292;p108"/>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93" name="Google Shape;293;p108"/>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sm" w="sm" type="none"/>
                <a:tailEnd len="sm" w="sm" type="none"/>
              </a:ln>
            </p:spPr>
          </p:cxnSp>
        </p:grpSp>
        <p:grpSp>
          <p:nvGrpSpPr>
            <p:cNvPr id="294" name="Google Shape;294;p108"/>
            <p:cNvGrpSpPr/>
            <p:nvPr/>
          </p:nvGrpSpPr>
          <p:grpSpPr>
            <a:xfrm flipH="1">
              <a:off x="0" y="0"/>
              <a:ext cx="12192001" cy="6858000"/>
              <a:chOff x="-1" y="0"/>
              <a:chExt cx="12192001" cy="6858000"/>
            </a:xfrm>
          </p:grpSpPr>
          <p:cxnSp>
            <p:nvCxnSpPr>
              <p:cNvPr id="295" name="Google Shape;295;p108"/>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96" name="Google Shape;296;p108"/>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97" name="Google Shape;297;p108"/>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98" name="Google Shape;298;p108"/>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99" name="Google Shape;299;p108"/>
              <p:cNvCxnSpPr/>
              <p:nvPr/>
            </p:nvCxnSpPr>
            <p:spPr>
              <a:xfrm>
                <a:off x="515064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300" name="Google Shape;300;p108"/>
              <p:cNvGrpSpPr/>
              <p:nvPr/>
            </p:nvGrpSpPr>
            <p:grpSpPr>
              <a:xfrm>
                <a:off x="6327885" y="0"/>
                <a:ext cx="5864115" cy="5898673"/>
                <a:chOff x="6327885" y="0"/>
                <a:chExt cx="5864115" cy="5898673"/>
              </a:xfrm>
            </p:grpSpPr>
            <p:cxnSp>
              <p:nvCxnSpPr>
                <p:cNvPr id="301" name="Google Shape;301;p108"/>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02" name="Google Shape;302;p108"/>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03" name="Google Shape;303;p108"/>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04" name="Google Shape;304;p108"/>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05" name="Google Shape;305;p108"/>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sm" w="sm" type="none"/>
                  <a:tailEnd len="sm" w="sm" type="none"/>
                </a:ln>
              </p:spPr>
            </p:cxnSp>
          </p:grpSp>
          <p:cxnSp>
            <p:nvCxnSpPr>
              <p:cNvPr id="306" name="Google Shape;306;p108"/>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07" name="Google Shape;307;p108"/>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08" name="Google Shape;308;p108"/>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09" name="Google Shape;309;p108"/>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10" name="Google Shape;310;p108"/>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sm" w="sm" type="none"/>
                <a:tailEnd len="sm" w="sm" type="none"/>
              </a:ln>
            </p:spPr>
          </p:cxnSp>
        </p:grpSp>
      </p:grpSp>
      <p:sp>
        <p:nvSpPr>
          <p:cNvPr id="311" name="Google Shape;311;p108"/>
          <p:cNvSpPr/>
          <p:nvPr/>
        </p:nvSpPr>
        <p:spPr>
          <a:xfrm>
            <a:off x="0" y="0"/>
            <a:ext cx="7315200" cy="68580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108"/>
          <p:cNvSpPr txBox="1"/>
          <p:nvPr>
            <p:ph type="title"/>
          </p:nvPr>
        </p:nvSpPr>
        <p:spPr>
          <a:xfrm>
            <a:off x="7913152" y="571500"/>
            <a:ext cx="3657600" cy="21971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600"/>
              <a:buFont typeface="Century Gothic"/>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3" name="Google Shape;313;p108"/>
          <p:cNvSpPr txBox="1"/>
          <p:nvPr>
            <p:ph idx="1" type="body"/>
          </p:nvPr>
        </p:nvSpPr>
        <p:spPr>
          <a:xfrm>
            <a:off x="543197" y="571500"/>
            <a:ext cx="6217920" cy="57150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55600" lvl="5" marL="2743200" algn="l">
              <a:lnSpc>
                <a:spcPct val="90000"/>
              </a:lnSpc>
              <a:spcBef>
                <a:spcPts val="600"/>
              </a:spcBef>
              <a:spcAft>
                <a:spcPts val="0"/>
              </a:spcAft>
              <a:buSzPts val="2000"/>
              <a:buChar char="▪"/>
              <a:defRPr sz="2000"/>
            </a:lvl6pPr>
            <a:lvl7pPr indent="-355600" lvl="6" marL="3200400" algn="l">
              <a:lnSpc>
                <a:spcPct val="90000"/>
              </a:lnSpc>
              <a:spcBef>
                <a:spcPts val="600"/>
              </a:spcBef>
              <a:spcAft>
                <a:spcPts val="0"/>
              </a:spcAft>
              <a:buSzPts val="2000"/>
              <a:buChar char="▪"/>
              <a:defRPr sz="2000"/>
            </a:lvl7pPr>
            <a:lvl8pPr indent="-355600" lvl="7" marL="3657600" algn="l">
              <a:lnSpc>
                <a:spcPct val="90000"/>
              </a:lnSpc>
              <a:spcBef>
                <a:spcPts val="600"/>
              </a:spcBef>
              <a:spcAft>
                <a:spcPts val="0"/>
              </a:spcAft>
              <a:buSzPts val="2000"/>
              <a:buChar char="▪"/>
              <a:defRPr sz="2000"/>
            </a:lvl8pPr>
            <a:lvl9pPr indent="-355600" lvl="8" marL="4114800" algn="l">
              <a:lnSpc>
                <a:spcPct val="90000"/>
              </a:lnSpc>
              <a:spcBef>
                <a:spcPts val="600"/>
              </a:spcBef>
              <a:spcAft>
                <a:spcPts val="0"/>
              </a:spcAft>
              <a:buSzPts val="2000"/>
              <a:buChar char="▪"/>
              <a:defRPr sz="2000"/>
            </a:lvl9pPr>
          </a:lstStyle>
          <a:p/>
        </p:txBody>
      </p:sp>
      <p:sp>
        <p:nvSpPr>
          <p:cNvPr id="314" name="Google Shape;314;p108"/>
          <p:cNvSpPr txBox="1"/>
          <p:nvPr>
            <p:ph idx="2" type="body"/>
          </p:nvPr>
        </p:nvSpPr>
        <p:spPr>
          <a:xfrm>
            <a:off x="7913152" y="2995012"/>
            <a:ext cx="3657600" cy="22859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600"/>
              <a:buNone/>
              <a:defRPr sz="1600">
                <a:solidFill>
                  <a:schemeClr val="lt1"/>
                </a:solidFill>
              </a:defRPr>
            </a:lvl1pPr>
            <a:lvl2pPr indent="-228600" lvl="1" marL="914400" algn="l">
              <a:lnSpc>
                <a:spcPct val="90000"/>
              </a:lnSpc>
              <a:spcBef>
                <a:spcPts val="12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6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cxnSp>
        <p:nvCxnSpPr>
          <p:cNvPr id="315" name="Google Shape;315;p108"/>
          <p:cNvCxnSpPr/>
          <p:nvPr/>
        </p:nvCxnSpPr>
        <p:spPr>
          <a:xfrm>
            <a:off x="7923089" y="2895600"/>
            <a:ext cx="3659311" cy="0"/>
          </a:xfrm>
          <a:prstGeom prst="straightConnector1">
            <a:avLst/>
          </a:prstGeom>
          <a:noFill/>
          <a:ln cap="flat" cmpd="sng" w="19050">
            <a:solidFill>
              <a:schemeClr val="lt1"/>
            </a:solidFill>
            <a:prstDash val="solid"/>
            <a:miter lim="800000"/>
            <a:headEnd len="sm" w="sm" type="none"/>
            <a:tailEnd len="sm" w="sm" type="none"/>
          </a:ln>
        </p:spPr>
      </p:cxnSp>
      <p:sp>
        <p:nvSpPr>
          <p:cNvPr id="316" name="Google Shape;316;p108"/>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108"/>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8" name="Google Shape;318;p108"/>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chemeClr val="accent1"/>
            </a:gs>
            <a:gs pos="100000">
              <a:srgbClr val="AF4329"/>
            </a:gs>
          </a:gsLst>
          <a:path path="circle">
            <a:fillToRect b="50%" l="50%" r="50%" t="50%"/>
          </a:path>
          <a:tileRect/>
        </a:gradFill>
      </p:bgPr>
    </p:bg>
    <p:spTree>
      <p:nvGrpSpPr>
        <p:cNvPr id="319" name="Shape 319"/>
        <p:cNvGrpSpPr/>
        <p:nvPr/>
      </p:nvGrpSpPr>
      <p:grpSpPr>
        <a:xfrm>
          <a:off x="0" y="0"/>
          <a:ext cx="0" cy="0"/>
          <a:chOff x="0" y="0"/>
          <a:chExt cx="0" cy="0"/>
        </a:xfrm>
      </p:grpSpPr>
      <p:grpSp>
        <p:nvGrpSpPr>
          <p:cNvPr id="320" name="Google Shape;320;p109"/>
          <p:cNvGrpSpPr/>
          <p:nvPr/>
        </p:nvGrpSpPr>
        <p:grpSpPr>
          <a:xfrm>
            <a:off x="-1" y="0"/>
            <a:ext cx="12192002" cy="6858000"/>
            <a:chOff x="-1" y="0"/>
            <a:chExt cx="12192002" cy="6858000"/>
          </a:xfrm>
        </p:grpSpPr>
        <p:cxnSp>
          <p:nvCxnSpPr>
            <p:cNvPr id="321" name="Google Shape;321;p109"/>
            <p:cNvCxnSpPr/>
            <p:nvPr/>
          </p:nvCxnSpPr>
          <p:spPr>
            <a:xfrm>
              <a:off x="610194"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22" name="Google Shape;322;p109"/>
            <p:cNvCxnSpPr/>
            <p:nvPr/>
          </p:nvCxnSpPr>
          <p:spPr>
            <a:xfrm>
              <a:off x="1829332"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23" name="Google Shape;323;p109"/>
            <p:cNvCxnSpPr/>
            <p:nvPr/>
          </p:nvCxnSpPr>
          <p:spPr>
            <a:xfrm>
              <a:off x="3048470"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24" name="Google Shape;324;p109"/>
            <p:cNvCxnSpPr/>
            <p:nvPr/>
          </p:nvCxnSpPr>
          <p:spPr>
            <a:xfrm>
              <a:off x="4267608"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25" name="Google Shape;325;p109"/>
            <p:cNvCxnSpPr/>
            <p:nvPr/>
          </p:nvCxnSpPr>
          <p:spPr>
            <a:xfrm>
              <a:off x="5486746"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26" name="Google Shape;326;p109"/>
            <p:cNvCxnSpPr/>
            <p:nvPr/>
          </p:nvCxnSpPr>
          <p:spPr>
            <a:xfrm>
              <a:off x="6705884"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27" name="Google Shape;327;p109"/>
            <p:cNvCxnSpPr/>
            <p:nvPr/>
          </p:nvCxnSpPr>
          <p:spPr>
            <a:xfrm>
              <a:off x="7925022"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28" name="Google Shape;328;p109"/>
            <p:cNvCxnSpPr/>
            <p:nvPr/>
          </p:nvCxnSpPr>
          <p:spPr>
            <a:xfrm>
              <a:off x="9144160"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29" name="Google Shape;329;p109"/>
            <p:cNvCxnSpPr/>
            <p:nvPr/>
          </p:nvCxnSpPr>
          <p:spPr>
            <a:xfrm>
              <a:off x="10363298"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30" name="Google Shape;330;p109"/>
            <p:cNvCxnSpPr/>
            <p:nvPr/>
          </p:nvCxnSpPr>
          <p:spPr>
            <a:xfrm>
              <a:off x="11582436"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31" name="Google Shape;331;p109"/>
            <p:cNvCxnSpPr/>
            <p:nvPr/>
          </p:nvCxnSpPr>
          <p:spPr>
            <a:xfrm>
              <a:off x="2819" y="386485"/>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32" name="Google Shape;332;p109"/>
            <p:cNvCxnSpPr/>
            <p:nvPr/>
          </p:nvCxnSpPr>
          <p:spPr>
            <a:xfrm>
              <a:off x="2819" y="1611181"/>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33" name="Google Shape;333;p109"/>
            <p:cNvCxnSpPr/>
            <p:nvPr/>
          </p:nvCxnSpPr>
          <p:spPr>
            <a:xfrm>
              <a:off x="2819" y="2835877"/>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34" name="Google Shape;334;p109"/>
            <p:cNvCxnSpPr/>
            <p:nvPr/>
          </p:nvCxnSpPr>
          <p:spPr>
            <a:xfrm>
              <a:off x="2819" y="4060573"/>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35" name="Google Shape;335;p109"/>
            <p:cNvCxnSpPr/>
            <p:nvPr/>
          </p:nvCxnSpPr>
          <p:spPr>
            <a:xfrm>
              <a:off x="2819" y="5285269"/>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36" name="Google Shape;336;p109"/>
            <p:cNvCxnSpPr/>
            <p:nvPr/>
          </p:nvCxnSpPr>
          <p:spPr>
            <a:xfrm>
              <a:off x="2819" y="6509965"/>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337" name="Google Shape;337;p109"/>
            <p:cNvGrpSpPr/>
            <p:nvPr/>
          </p:nvGrpSpPr>
          <p:grpSpPr>
            <a:xfrm>
              <a:off x="-1" y="0"/>
              <a:ext cx="12192001" cy="6858000"/>
              <a:chOff x="-1" y="0"/>
              <a:chExt cx="12192001" cy="6858000"/>
            </a:xfrm>
          </p:grpSpPr>
          <p:cxnSp>
            <p:nvCxnSpPr>
              <p:cNvPr id="338" name="Google Shape;338;p109"/>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39" name="Google Shape;339;p109"/>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40" name="Google Shape;340;p109"/>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41" name="Google Shape;341;p109"/>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42" name="Google Shape;342;p109"/>
              <p:cNvCxnSpPr/>
              <p:nvPr/>
            </p:nvCxnSpPr>
            <p:spPr>
              <a:xfrm>
                <a:off x="510650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343" name="Google Shape;343;p109"/>
              <p:cNvGrpSpPr/>
              <p:nvPr/>
            </p:nvGrpSpPr>
            <p:grpSpPr>
              <a:xfrm>
                <a:off x="6327885" y="0"/>
                <a:ext cx="5864115" cy="5898673"/>
                <a:chOff x="6327885" y="0"/>
                <a:chExt cx="5864115" cy="5898673"/>
              </a:xfrm>
            </p:grpSpPr>
            <p:cxnSp>
              <p:nvCxnSpPr>
                <p:cNvPr id="344" name="Google Shape;344;p109"/>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45" name="Google Shape;345;p109"/>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46" name="Google Shape;346;p109"/>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47" name="Google Shape;347;p109"/>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48" name="Google Shape;348;p109"/>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sm" w="sm" type="none"/>
                  <a:tailEnd len="sm" w="sm" type="none"/>
                </a:ln>
              </p:spPr>
            </p:cxnSp>
          </p:grpSp>
          <p:cxnSp>
            <p:nvCxnSpPr>
              <p:cNvPr id="349" name="Google Shape;349;p109"/>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50" name="Google Shape;350;p109"/>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51" name="Google Shape;351;p109"/>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52" name="Google Shape;352;p109"/>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53" name="Google Shape;353;p109"/>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sm" w="sm" type="none"/>
                <a:tailEnd len="sm" w="sm" type="none"/>
              </a:ln>
            </p:spPr>
          </p:cxnSp>
        </p:grpSp>
        <p:grpSp>
          <p:nvGrpSpPr>
            <p:cNvPr id="354" name="Google Shape;354;p109"/>
            <p:cNvGrpSpPr/>
            <p:nvPr/>
          </p:nvGrpSpPr>
          <p:grpSpPr>
            <a:xfrm flipH="1">
              <a:off x="0" y="0"/>
              <a:ext cx="12192001" cy="6858000"/>
              <a:chOff x="-1" y="0"/>
              <a:chExt cx="12192001" cy="6858000"/>
            </a:xfrm>
          </p:grpSpPr>
          <p:cxnSp>
            <p:nvCxnSpPr>
              <p:cNvPr id="355" name="Google Shape;355;p109"/>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56" name="Google Shape;356;p109"/>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57" name="Google Shape;357;p109"/>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58" name="Google Shape;358;p109"/>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59" name="Google Shape;359;p109"/>
              <p:cNvCxnSpPr/>
              <p:nvPr/>
            </p:nvCxnSpPr>
            <p:spPr>
              <a:xfrm>
                <a:off x="515064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360" name="Google Shape;360;p109"/>
              <p:cNvGrpSpPr/>
              <p:nvPr/>
            </p:nvGrpSpPr>
            <p:grpSpPr>
              <a:xfrm>
                <a:off x="6327885" y="0"/>
                <a:ext cx="5864115" cy="5898673"/>
                <a:chOff x="6327885" y="0"/>
                <a:chExt cx="5864115" cy="5898673"/>
              </a:xfrm>
            </p:grpSpPr>
            <p:cxnSp>
              <p:nvCxnSpPr>
                <p:cNvPr id="361" name="Google Shape;361;p109"/>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62" name="Google Shape;362;p109"/>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63" name="Google Shape;363;p109"/>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64" name="Google Shape;364;p109"/>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65" name="Google Shape;365;p109"/>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sm" w="sm" type="none"/>
                  <a:tailEnd len="sm" w="sm" type="none"/>
                </a:ln>
              </p:spPr>
            </p:cxnSp>
          </p:grpSp>
          <p:cxnSp>
            <p:nvCxnSpPr>
              <p:cNvPr id="366" name="Google Shape;366;p109"/>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67" name="Google Shape;367;p109"/>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68" name="Google Shape;368;p109"/>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69" name="Google Shape;369;p109"/>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70" name="Google Shape;370;p109"/>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sm" w="sm" type="none"/>
                <a:tailEnd len="sm" w="sm" type="none"/>
              </a:ln>
            </p:spPr>
          </p:cxnSp>
        </p:grpSp>
      </p:grpSp>
      <p:sp>
        <p:nvSpPr>
          <p:cNvPr id="371" name="Google Shape;371;p109"/>
          <p:cNvSpPr/>
          <p:nvPr/>
        </p:nvSpPr>
        <p:spPr>
          <a:xfrm>
            <a:off x="0" y="0"/>
            <a:ext cx="7315200" cy="68580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2" name="Google Shape;372;p109"/>
          <p:cNvSpPr/>
          <p:nvPr>
            <p:ph idx="2" type="pic"/>
          </p:nvPr>
        </p:nvSpPr>
        <p:spPr>
          <a:xfrm>
            <a:off x="4412" y="-159"/>
            <a:ext cx="7315200" cy="6858000"/>
          </a:xfrm>
          <a:prstGeom prst="rect">
            <a:avLst/>
          </a:prstGeom>
          <a:noFill/>
          <a:ln>
            <a:noFill/>
          </a:ln>
        </p:spPr>
      </p:sp>
      <p:cxnSp>
        <p:nvCxnSpPr>
          <p:cNvPr id="373" name="Google Shape;373;p109"/>
          <p:cNvCxnSpPr/>
          <p:nvPr/>
        </p:nvCxnSpPr>
        <p:spPr>
          <a:xfrm>
            <a:off x="7923089" y="2895600"/>
            <a:ext cx="3659311" cy="0"/>
          </a:xfrm>
          <a:prstGeom prst="straightConnector1">
            <a:avLst/>
          </a:prstGeom>
          <a:noFill/>
          <a:ln cap="flat" cmpd="sng" w="19050">
            <a:solidFill>
              <a:schemeClr val="lt1"/>
            </a:solidFill>
            <a:prstDash val="solid"/>
            <a:miter lim="800000"/>
            <a:headEnd len="sm" w="sm" type="none"/>
            <a:tailEnd len="sm" w="sm" type="none"/>
          </a:ln>
        </p:spPr>
      </p:cxnSp>
      <p:sp>
        <p:nvSpPr>
          <p:cNvPr id="374" name="Google Shape;374;p109"/>
          <p:cNvSpPr txBox="1"/>
          <p:nvPr>
            <p:ph type="title"/>
          </p:nvPr>
        </p:nvSpPr>
        <p:spPr>
          <a:xfrm>
            <a:off x="7909560" y="576072"/>
            <a:ext cx="3657600" cy="2194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600"/>
              <a:buFont typeface="Century Gothic"/>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5" name="Google Shape;375;p109"/>
          <p:cNvSpPr txBox="1"/>
          <p:nvPr>
            <p:ph idx="1" type="body"/>
          </p:nvPr>
        </p:nvSpPr>
        <p:spPr>
          <a:xfrm>
            <a:off x="7909560" y="2999232"/>
            <a:ext cx="3657600" cy="2286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600"/>
              <a:buNone/>
              <a:defRPr sz="1600">
                <a:solidFill>
                  <a:schemeClr val="lt1"/>
                </a:solidFill>
              </a:defRPr>
            </a:lvl1pPr>
            <a:lvl2pPr indent="-228600" lvl="1" marL="914400" algn="l">
              <a:lnSpc>
                <a:spcPct val="90000"/>
              </a:lnSpc>
              <a:spcBef>
                <a:spcPts val="12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6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2999">
              <a:schemeClr val="lt1"/>
            </a:gs>
            <a:gs pos="100000">
              <a:srgbClr val="F2F2F2">
                <a:alpha val="64705"/>
              </a:srgbClr>
            </a:gs>
          </a:gsLst>
          <a:lin ang="5400000" scaled="0"/>
        </a:gradFill>
      </p:bgPr>
    </p:bg>
    <p:spTree>
      <p:nvGrpSpPr>
        <p:cNvPr id="9" name="Shape 9"/>
        <p:cNvGrpSpPr/>
        <p:nvPr/>
      </p:nvGrpSpPr>
      <p:grpSpPr>
        <a:xfrm>
          <a:off x="0" y="0"/>
          <a:ext cx="0" cy="0"/>
          <a:chOff x="0" y="0"/>
          <a:chExt cx="0" cy="0"/>
        </a:xfrm>
      </p:grpSpPr>
      <p:grpSp>
        <p:nvGrpSpPr>
          <p:cNvPr id="10" name="Google Shape;10;p98"/>
          <p:cNvGrpSpPr/>
          <p:nvPr/>
        </p:nvGrpSpPr>
        <p:grpSpPr>
          <a:xfrm>
            <a:off x="-1" y="0"/>
            <a:ext cx="12192002" cy="6858000"/>
            <a:chOff x="-1" y="0"/>
            <a:chExt cx="12192002" cy="6858000"/>
          </a:xfrm>
        </p:grpSpPr>
        <p:cxnSp>
          <p:nvCxnSpPr>
            <p:cNvPr id="11" name="Google Shape;11;p98"/>
            <p:cNvCxnSpPr/>
            <p:nvPr/>
          </p:nvCxnSpPr>
          <p:spPr>
            <a:xfrm>
              <a:off x="610194"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2" name="Google Shape;12;p98"/>
            <p:cNvCxnSpPr/>
            <p:nvPr/>
          </p:nvCxnSpPr>
          <p:spPr>
            <a:xfrm>
              <a:off x="1829332"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3" name="Google Shape;13;p98"/>
            <p:cNvCxnSpPr/>
            <p:nvPr/>
          </p:nvCxnSpPr>
          <p:spPr>
            <a:xfrm>
              <a:off x="3048470"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4" name="Google Shape;14;p98"/>
            <p:cNvCxnSpPr/>
            <p:nvPr/>
          </p:nvCxnSpPr>
          <p:spPr>
            <a:xfrm>
              <a:off x="4267608"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5" name="Google Shape;15;p98"/>
            <p:cNvCxnSpPr/>
            <p:nvPr/>
          </p:nvCxnSpPr>
          <p:spPr>
            <a:xfrm>
              <a:off x="5486746"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6" name="Google Shape;16;p98"/>
            <p:cNvCxnSpPr/>
            <p:nvPr/>
          </p:nvCxnSpPr>
          <p:spPr>
            <a:xfrm>
              <a:off x="6705884"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7" name="Google Shape;17;p98"/>
            <p:cNvCxnSpPr/>
            <p:nvPr/>
          </p:nvCxnSpPr>
          <p:spPr>
            <a:xfrm>
              <a:off x="7925022"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8" name="Google Shape;18;p98"/>
            <p:cNvCxnSpPr/>
            <p:nvPr/>
          </p:nvCxnSpPr>
          <p:spPr>
            <a:xfrm>
              <a:off x="9144160"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9" name="Google Shape;19;p98"/>
            <p:cNvCxnSpPr/>
            <p:nvPr/>
          </p:nvCxnSpPr>
          <p:spPr>
            <a:xfrm>
              <a:off x="10363298"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0" name="Google Shape;20;p98"/>
            <p:cNvCxnSpPr/>
            <p:nvPr/>
          </p:nvCxnSpPr>
          <p:spPr>
            <a:xfrm>
              <a:off x="11582436"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1" name="Google Shape;21;p98"/>
            <p:cNvCxnSpPr/>
            <p:nvPr/>
          </p:nvCxnSpPr>
          <p:spPr>
            <a:xfrm>
              <a:off x="2819" y="386485"/>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2" name="Google Shape;22;p98"/>
            <p:cNvCxnSpPr/>
            <p:nvPr/>
          </p:nvCxnSpPr>
          <p:spPr>
            <a:xfrm>
              <a:off x="2819" y="1611181"/>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3" name="Google Shape;23;p98"/>
            <p:cNvCxnSpPr/>
            <p:nvPr/>
          </p:nvCxnSpPr>
          <p:spPr>
            <a:xfrm>
              <a:off x="2819" y="2835877"/>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4" name="Google Shape;24;p98"/>
            <p:cNvCxnSpPr/>
            <p:nvPr/>
          </p:nvCxnSpPr>
          <p:spPr>
            <a:xfrm>
              <a:off x="2819" y="4060573"/>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5" name="Google Shape;25;p98"/>
            <p:cNvCxnSpPr/>
            <p:nvPr/>
          </p:nvCxnSpPr>
          <p:spPr>
            <a:xfrm>
              <a:off x="2819" y="5285269"/>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6" name="Google Shape;26;p98"/>
            <p:cNvCxnSpPr/>
            <p:nvPr/>
          </p:nvCxnSpPr>
          <p:spPr>
            <a:xfrm>
              <a:off x="2819" y="6509965"/>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27" name="Google Shape;27;p98"/>
            <p:cNvGrpSpPr/>
            <p:nvPr/>
          </p:nvGrpSpPr>
          <p:grpSpPr>
            <a:xfrm>
              <a:off x="-1" y="0"/>
              <a:ext cx="12192001" cy="6858000"/>
              <a:chOff x="-1" y="0"/>
              <a:chExt cx="12192001" cy="6858000"/>
            </a:xfrm>
          </p:grpSpPr>
          <p:cxnSp>
            <p:nvCxnSpPr>
              <p:cNvPr id="28" name="Google Shape;28;p98"/>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9" name="Google Shape;29;p98"/>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0" name="Google Shape;30;p98"/>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1" name="Google Shape;31;p98"/>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2" name="Google Shape;32;p98"/>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33" name="Google Shape;33;p98"/>
              <p:cNvGrpSpPr/>
              <p:nvPr/>
            </p:nvGrpSpPr>
            <p:grpSpPr>
              <a:xfrm>
                <a:off x="6327885" y="0"/>
                <a:ext cx="5864115" cy="5898673"/>
                <a:chOff x="6327885" y="0"/>
                <a:chExt cx="5864115" cy="5898673"/>
              </a:xfrm>
            </p:grpSpPr>
            <p:cxnSp>
              <p:nvCxnSpPr>
                <p:cNvPr id="34" name="Google Shape;34;p98"/>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5" name="Google Shape;35;p98"/>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6" name="Google Shape;36;p98"/>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7" name="Google Shape;37;p98"/>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8" name="Google Shape;38;p98"/>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sm" w="sm" type="none"/>
                  <a:tailEnd len="sm" w="sm" type="none"/>
                </a:ln>
              </p:spPr>
            </p:cxnSp>
          </p:grpSp>
          <p:cxnSp>
            <p:nvCxnSpPr>
              <p:cNvPr id="39" name="Google Shape;39;p98"/>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0" name="Google Shape;40;p98"/>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1" name="Google Shape;41;p98"/>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2" name="Google Shape;42;p98"/>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3" name="Google Shape;43;p98"/>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sm" w="sm" type="none"/>
                <a:tailEnd len="sm" w="sm" type="none"/>
              </a:ln>
            </p:spPr>
          </p:cxnSp>
        </p:grpSp>
        <p:grpSp>
          <p:nvGrpSpPr>
            <p:cNvPr id="44" name="Google Shape;44;p98"/>
            <p:cNvGrpSpPr/>
            <p:nvPr/>
          </p:nvGrpSpPr>
          <p:grpSpPr>
            <a:xfrm flipH="1">
              <a:off x="0" y="0"/>
              <a:ext cx="12192001" cy="6858000"/>
              <a:chOff x="-1" y="0"/>
              <a:chExt cx="12192001" cy="6858000"/>
            </a:xfrm>
          </p:grpSpPr>
          <p:cxnSp>
            <p:nvCxnSpPr>
              <p:cNvPr id="45" name="Google Shape;45;p98"/>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6" name="Google Shape;46;p98"/>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7" name="Google Shape;47;p98"/>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8" name="Google Shape;48;p98"/>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9" name="Google Shape;49;p98"/>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50" name="Google Shape;50;p98"/>
              <p:cNvGrpSpPr/>
              <p:nvPr/>
            </p:nvGrpSpPr>
            <p:grpSpPr>
              <a:xfrm>
                <a:off x="6327885" y="0"/>
                <a:ext cx="5864115" cy="5898673"/>
                <a:chOff x="6327885" y="0"/>
                <a:chExt cx="5864115" cy="5898673"/>
              </a:xfrm>
            </p:grpSpPr>
            <p:cxnSp>
              <p:nvCxnSpPr>
                <p:cNvPr id="51" name="Google Shape;51;p98"/>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2" name="Google Shape;52;p98"/>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3" name="Google Shape;53;p98"/>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4" name="Google Shape;54;p98"/>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5" name="Google Shape;55;p98"/>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sm" w="sm" type="none"/>
                  <a:tailEnd len="sm" w="sm" type="none"/>
                </a:ln>
              </p:spPr>
            </p:cxnSp>
          </p:grpSp>
          <p:cxnSp>
            <p:nvCxnSpPr>
              <p:cNvPr id="56" name="Google Shape;56;p98"/>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7" name="Google Shape;57;p98"/>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8" name="Google Shape;58;p98"/>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9" name="Google Shape;59;p98"/>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60" name="Google Shape;60;p98"/>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sm" w="sm" type="none"/>
                <a:tailEnd len="sm" w="sm" type="none"/>
              </a:ln>
            </p:spPr>
          </p:cxnSp>
        </p:grpSp>
      </p:grpSp>
      <p:sp>
        <p:nvSpPr>
          <p:cNvPr id="61" name="Google Shape;61;p98"/>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entury Gothic"/>
              <a:buNone/>
              <a:defRPr b="1" i="0" sz="32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8"/>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800"/>
              </a:spcBef>
              <a:spcAft>
                <a:spcPts val="0"/>
              </a:spcAft>
              <a:buClr>
                <a:schemeClr val="accent1"/>
              </a:buClr>
              <a:buSzPts val="2800"/>
              <a:buFont typeface="Arial"/>
              <a:buChar char="▪"/>
              <a:defRPr b="0" i="0" sz="2800" u="none" cap="none" strike="noStrike">
                <a:solidFill>
                  <a:schemeClr val="dk1"/>
                </a:solidFill>
                <a:latin typeface="Century Gothic"/>
                <a:ea typeface="Century Gothic"/>
                <a:cs typeface="Century Gothic"/>
                <a:sym typeface="Century Gothic"/>
              </a:defRPr>
            </a:lvl1pPr>
            <a:lvl2pPr indent="-381000" lvl="1" marL="914400" marR="0" rtl="0" algn="l">
              <a:lnSpc>
                <a:spcPct val="90000"/>
              </a:lnSpc>
              <a:spcBef>
                <a:spcPts val="1200"/>
              </a:spcBef>
              <a:spcAft>
                <a:spcPts val="0"/>
              </a:spcAft>
              <a:buClr>
                <a:schemeClr val="accent1"/>
              </a:buClr>
              <a:buSzPts val="2400"/>
              <a:buFont typeface="Arial"/>
              <a:buChar char="▪"/>
              <a:defRPr b="0" i="0" sz="2400" u="none" cap="none" strike="noStrike">
                <a:solidFill>
                  <a:schemeClr val="dk1"/>
                </a:solidFill>
                <a:latin typeface="Century Gothic"/>
                <a:ea typeface="Century Gothic"/>
                <a:cs typeface="Century Gothic"/>
                <a:sym typeface="Century Gothic"/>
              </a:defRPr>
            </a:lvl2pPr>
            <a:lvl3pPr indent="-355600" lvl="2" marL="1371600" marR="0" rtl="0" algn="l">
              <a:lnSpc>
                <a:spcPct val="90000"/>
              </a:lnSpc>
              <a:spcBef>
                <a:spcPts val="800"/>
              </a:spcBef>
              <a:spcAft>
                <a:spcPts val="0"/>
              </a:spcAft>
              <a:buClr>
                <a:schemeClr val="accent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lnSpc>
                <a:spcPct val="90000"/>
              </a:lnSpc>
              <a:spcBef>
                <a:spcPts val="800"/>
              </a:spcBef>
              <a:spcAft>
                <a:spcPts val="0"/>
              </a:spcAft>
              <a:buClr>
                <a:schemeClr val="accent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42900" lvl="4" marL="2286000" marR="0" rtl="0" algn="l">
              <a:lnSpc>
                <a:spcPct val="90000"/>
              </a:lnSpc>
              <a:spcBef>
                <a:spcPts val="600"/>
              </a:spcBef>
              <a:spcAft>
                <a:spcPts val="0"/>
              </a:spcAft>
              <a:buClr>
                <a:schemeClr val="accent1"/>
              </a:buClr>
              <a:buSzPts val="1800"/>
              <a:buFont typeface="Arial"/>
              <a:buChar char="▪"/>
              <a:defRPr b="0" i="0" sz="1800" u="none" cap="none" strike="noStrike">
                <a:solidFill>
                  <a:schemeClr val="dk1"/>
                </a:solidFill>
                <a:latin typeface="Century Gothic"/>
                <a:ea typeface="Century Gothic"/>
                <a:cs typeface="Century Gothic"/>
                <a:sym typeface="Century Gothic"/>
              </a:defRPr>
            </a:lvl5pPr>
            <a:lvl6pPr indent="-317500" lvl="5" marL="2743200" marR="0" rtl="0" algn="l">
              <a:lnSpc>
                <a:spcPct val="90000"/>
              </a:lnSpc>
              <a:spcBef>
                <a:spcPts val="60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60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60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60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3" name="Google Shape;63;p98"/>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95959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4" name="Google Shape;64;p98"/>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95959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5" name="Google Shape;65;p98"/>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800" u="none" cap="none" strike="noStrike">
                <a:solidFill>
                  <a:srgbClr val="959595"/>
                </a:solidFill>
                <a:latin typeface="Arial"/>
                <a:ea typeface="Arial"/>
                <a:cs typeface="Arial"/>
                <a:sym typeface="Arial"/>
              </a:defRPr>
            </a:lvl1pPr>
            <a:lvl2pPr indent="0" lvl="1" marL="0" marR="0" rtl="0" algn="r">
              <a:spcBef>
                <a:spcPts val="0"/>
              </a:spcBef>
              <a:buNone/>
              <a:defRPr b="0" i="0" sz="800" u="none" cap="none" strike="noStrike">
                <a:solidFill>
                  <a:srgbClr val="959595"/>
                </a:solidFill>
                <a:latin typeface="Arial"/>
                <a:ea typeface="Arial"/>
                <a:cs typeface="Arial"/>
                <a:sym typeface="Arial"/>
              </a:defRPr>
            </a:lvl2pPr>
            <a:lvl3pPr indent="0" lvl="2" marL="0" marR="0" rtl="0" algn="r">
              <a:spcBef>
                <a:spcPts val="0"/>
              </a:spcBef>
              <a:buNone/>
              <a:defRPr b="0" i="0" sz="800" u="none" cap="none" strike="noStrike">
                <a:solidFill>
                  <a:srgbClr val="959595"/>
                </a:solidFill>
                <a:latin typeface="Arial"/>
                <a:ea typeface="Arial"/>
                <a:cs typeface="Arial"/>
                <a:sym typeface="Arial"/>
              </a:defRPr>
            </a:lvl3pPr>
            <a:lvl4pPr indent="0" lvl="3" marL="0" marR="0" rtl="0" algn="r">
              <a:spcBef>
                <a:spcPts val="0"/>
              </a:spcBef>
              <a:buNone/>
              <a:defRPr b="0" i="0" sz="800" u="none" cap="none" strike="noStrike">
                <a:solidFill>
                  <a:srgbClr val="959595"/>
                </a:solidFill>
                <a:latin typeface="Arial"/>
                <a:ea typeface="Arial"/>
                <a:cs typeface="Arial"/>
                <a:sym typeface="Arial"/>
              </a:defRPr>
            </a:lvl4pPr>
            <a:lvl5pPr indent="0" lvl="4" marL="0" marR="0" rtl="0" algn="r">
              <a:spcBef>
                <a:spcPts val="0"/>
              </a:spcBef>
              <a:buNone/>
              <a:defRPr b="0" i="0" sz="800" u="none" cap="none" strike="noStrike">
                <a:solidFill>
                  <a:srgbClr val="959595"/>
                </a:solidFill>
                <a:latin typeface="Arial"/>
                <a:ea typeface="Arial"/>
                <a:cs typeface="Arial"/>
                <a:sym typeface="Arial"/>
              </a:defRPr>
            </a:lvl5pPr>
            <a:lvl6pPr indent="0" lvl="5" marL="0" marR="0" rtl="0" algn="r">
              <a:spcBef>
                <a:spcPts val="0"/>
              </a:spcBef>
              <a:buNone/>
              <a:defRPr b="0" i="0" sz="800" u="none" cap="none" strike="noStrike">
                <a:solidFill>
                  <a:srgbClr val="959595"/>
                </a:solidFill>
                <a:latin typeface="Arial"/>
                <a:ea typeface="Arial"/>
                <a:cs typeface="Arial"/>
                <a:sym typeface="Arial"/>
              </a:defRPr>
            </a:lvl6pPr>
            <a:lvl7pPr indent="0" lvl="6" marL="0" marR="0" rtl="0" algn="r">
              <a:spcBef>
                <a:spcPts val="0"/>
              </a:spcBef>
              <a:buNone/>
              <a:defRPr b="0" i="0" sz="800" u="none" cap="none" strike="noStrike">
                <a:solidFill>
                  <a:srgbClr val="959595"/>
                </a:solidFill>
                <a:latin typeface="Arial"/>
                <a:ea typeface="Arial"/>
                <a:cs typeface="Arial"/>
                <a:sym typeface="Arial"/>
              </a:defRPr>
            </a:lvl7pPr>
            <a:lvl8pPr indent="0" lvl="7" marL="0" marR="0" rtl="0" algn="r">
              <a:spcBef>
                <a:spcPts val="0"/>
              </a:spcBef>
              <a:buNone/>
              <a:defRPr b="0" i="0" sz="800" u="none" cap="none" strike="noStrike">
                <a:solidFill>
                  <a:srgbClr val="959595"/>
                </a:solidFill>
                <a:latin typeface="Arial"/>
                <a:ea typeface="Arial"/>
                <a:cs typeface="Arial"/>
                <a:sym typeface="Arial"/>
              </a:defRPr>
            </a:lvl8pPr>
            <a:lvl9pPr indent="0" lvl="8" marL="0" marR="0" rtl="0" algn="r">
              <a:spcBef>
                <a:spcPts val="0"/>
              </a:spcBef>
              <a:buNone/>
              <a:defRPr b="0" i="0" sz="800" u="none" cap="none" strike="noStrike">
                <a:solidFill>
                  <a:srgbClr val="95959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66" name="Google Shape;66;p98"/>
          <p:cNvCxnSpPr/>
          <p:nvPr/>
        </p:nvCxnSpPr>
        <p:spPr>
          <a:xfrm>
            <a:off x="609600" y="6172200"/>
            <a:ext cx="10972800" cy="0"/>
          </a:xfrm>
          <a:prstGeom prst="straightConnector1">
            <a:avLst/>
          </a:prstGeom>
          <a:noFill/>
          <a:ln cap="flat" cmpd="sng" w="12700">
            <a:solidFill>
              <a:schemeClr val="accent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D2D2D"/>
            </a:gs>
            <a:gs pos="52999">
              <a:schemeClr val="dk1"/>
            </a:gs>
            <a:gs pos="100000">
              <a:srgbClr val="2A2B2A">
                <a:alpha val="64705"/>
              </a:srgbClr>
            </a:gs>
          </a:gsLst>
          <a:lin ang="5400000" scaled="0"/>
        </a:gradFill>
      </p:bgPr>
    </p:bg>
    <p:spTree>
      <p:nvGrpSpPr>
        <p:cNvPr id="388" name="Shape 388"/>
        <p:cNvGrpSpPr/>
        <p:nvPr/>
      </p:nvGrpSpPr>
      <p:grpSpPr>
        <a:xfrm>
          <a:off x="0" y="0"/>
          <a:ext cx="0" cy="0"/>
          <a:chOff x="0" y="0"/>
          <a:chExt cx="0" cy="0"/>
        </a:xfrm>
      </p:grpSpPr>
      <p:grpSp>
        <p:nvGrpSpPr>
          <p:cNvPr id="389" name="Google Shape;389;p101"/>
          <p:cNvGrpSpPr/>
          <p:nvPr/>
        </p:nvGrpSpPr>
        <p:grpSpPr>
          <a:xfrm>
            <a:off x="-1" y="0"/>
            <a:ext cx="12192002" cy="6858000"/>
            <a:chOff x="-1" y="0"/>
            <a:chExt cx="12192002" cy="6858000"/>
          </a:xfrm>
        </p:grpSpPr>
        <p:cxnSp>
          <p:nvCxnSpPr>
            <p:cNvPr id="390" name="Google Shape;390;p101"/>
            <p:cNvCxnSpPr/>
            <p:nvPr/>
          </p:nvCxnSpPr>
          <p:spPr>
            <a:xfrm>
              <a:off x="610194" y="0"/>
              <a:ext cx="0"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391" name="Google Shape;391;p101"/>
            <p:cNvCxnSpPr/>
            <p:nvPr/>
          </p:nvCxnSpPr>
          <p:spPr>
            <a:xfrm>
              <a:off x="1829332" y="0"/>
              <a:ext cx="0"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392" name="Google Shape;392;p101"/>
            <p:cNvCxnSpPr/>
            <p:nvPr/>
          </p:nvCxnSpPr>
          <p:spPr>
            <a:xfrm>
              <a:off x="3048470" y="0"/>
              <a:ext cx="0"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393" name="Google Shape;393;p101"/>
            <p:cNvCxnSpPr/>
            <p:nvPr/>
          </p:nvCxnSpPr>
          <p:spPr>
            <a:xfrm>
              <a:off x="4267608" y="0"/>
              <a:ext cx="0"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394" name="Google Shape;394;p101"/>
            <p:cNvCxnSpPr/>
            <p:nvPr/>
          </p:nvCxnSpPr>
          <p:spPr>
            <a:xfrm>
              <a:off x="5486746" y="0"/>
              <a:ext cx="0"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395" name="Google Shape;395;p101"/>
            <p:cNvCxnSpPr/>
            <p:nvPr/>
          </p:nvCxnSpPr>
          <p:spPr>
            <a:xfrm>
              <a:off x="6705884" y="0"/>
              <a:ext cx="0"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396" name="Google Shape;396;p101"/>
            <p:cNvCxnSpPr/>
            <p:nvPr/>
          </p:nvCxnSpPr>
          <p:spPr>
            <a:xfrm>
              <a:off x="7925022" y="0"/>
              <a:ext cx="0"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397" name="Google Shape;397;p101"/>
            <p:cNvCxnSpPr/>
            <p:nvPr/>
          </p:nvCxnSpPr>
          <p:spPr>
            <a:xfrm>
              <a:off x="9144160" y="0"/>
              <a:ext cx="0"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398" name="Google Shape;398;p101"/>
            <p:cNvCxnSpPr/>
            <p:nvPr/>
          </p:nvCxnSpPr>
          <p:spPr>
            <a:xfrm>
              <a:off x="10363298" y="0"/>
              <a:ext cx="0"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399" name="Google Shape;399;p101"/>
            <p:cNvCxnSpPr/>
            <p:nvPr/>
          </p:nvCxnSpPr>
          <p:spPr>
            <a:xfrm>
              <a:off x="11582436" y="0"/>
              <a:ext cx="0"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00" name="Google Shape;400;p101"/>
            <p:cNvCxnSpPr/>
            <p:nvPr/>
          </p:nvCxnSpPr>
          <p:spPr>
            <a:xfrm>
              <a:off x="2819" y="386485"/>
              <a:ext cx="12188952" cy="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01" name="Google Shape;401;p101"/>
            <p:cNvCxnSpPr/>
            <p:nvPr/>
          </p:nvCxnSpPr>
          <p:spPr>
            <a:xfrm>
              <a:off x="2819" y="1611181"/>
              <a:ext cx="12188952" cy="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02" name="Google Shape;402;p101"/>
            <p:cNvCxnSpPr/>
            <p:nvPr/>
          </p:nvCxnSpPr>
          <p:spPr>
            <a:xfrm>
              <a:off x="2819" y="2835877"/>
              <a:ext cx="12188952" cy="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03" name="Google Shape;403;p101"/>
            <p:cNvCxnSpPr/>
            <p:nvPr/>
          </p:nvCxnSpPr>
          <p:spPr>
            <a:xfrm>
              <a:off x="2819" y="4060573"/>
              <a:ext cx="12188952" cy="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04" name="Google Shape;404;p101"/>
            <p:cNvCxnSpPr/>
            <p:nvPr/>
          </p:nvCxnSpPr>
          <p:spPr>
            <a:xfrm>
              <a:off x="2819" y="5285269"/>
              <a:ext cx="12188952" cy="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05" name="Google Shape;405;p101"/>
            <p:cNvCxnSpPr/>
            <p:nvPr/>
          </p:nvCxnSpPr>
          <p:spPr>
            <a:xfrm>
              <a:off x="2819" y="6509965"/>
              <a:ext cx="12188952" cy="0"/>
            </a:xfrm>
            <a:prstGeom prst="straightConnector1">
              <a:avLst/>
            </a:prstGeom>
            <a:noFill/>
            <a:ln cap="flat" cmpd="sng" w="9525">
              <a:solidFill>
                <a:srgbClr val="262726">
                  <a:alpha val="24705"/>
                </a:srgbClr>
              </a:solidFill>
              <a:prstDash val="solid"/>
              <a:miter lim="800000"/>
              <a:headEnd len="sm" w="sm" type="none"/>
              <a:tailEnd len="sm" w="sm" type="none"/>
            </a:ln>
          </p:spPr>
        </p:cxnSp>
        <p:grpSp>
          <p:nvGrpSpPr>
            <p:cNvPr id="406" name="Google Shape;406;p101"/>
            <p:cNvGrpSpPr/>
            <p:nvPr/>
          </p:nvGrpSpPr>
          <p:grpSpPr>
            <a:xfrm>
              <a:off x="-1" y="0"/>
              <a:ext cx="12192001" cy="6858000"/>
              <a:chOff x="-1" y="0"/>
              <a:chExt cx="12192001" cy="6858000"/>
            </a:xfrm>
          </p:grpSpPr>
          <p:cxnSp>
            <p:nvCxnSpPr>
              <p:cNvPr id="407" name="Google Shape;407;p101"/>
              <p:cNvCxnSpPr/>
              <p:nvPr/>
            </p:nvCxnSpPr>
            <p:spPr>
              <a:xfrm>
                <a:off x="225425" y="0"/>
                <a:ext cx="6815931"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08" name="Google Shape;408;p101"/>
              <p:cNvCxnSpPr/>
              <p:nvPr/>
            </p:nvCxnSpPr>
            <p:spPr>
              <a:xfrm>
                <a:off x="1449154" y="0"/>
                <a:ext cx="6815931"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09" name="Google Shape;409;p101"/>
              <p:cNvCxnSpPr/>
              <p:nvPr/>
            </p:nvCxnSpPr>
            <p:spPr>
              <a:xfrm>
                <a:off x="2665982" y="0"/>
                <a:ext cx="6815931"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10" name="Google Shape;410;p101"/>
              <p:cNvCxnSpPr/>
              <p:nvPr/>
            </p:nvCxnSpPr>
            <p:spPr>
              <a:xfrm>
                <a:off x="3885119" y="0"/>
                <a:ext cx="6815931"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11" name="Google Shape;411;p101"/>
              <p:cNvCxnSpPr/>
              <p:nvPr/>
            </p:nvCxnSpPr>
            <p:spPr>
              <a:xfrm>
                <a:off x="5106502" y="0"/>
                <a:ext cx="6815931" cy="6858000"/>
              </a:xfrm>
              <a:prstGeom prst="straightConnector1">
                <a:avLst/>
              </a:prstGeom>
              <a:noFill/>
              <a:ln cap="flat" cmpd="sng" w="9525">
                <a:solidFill>
                  <a:srgbClr val="262726">
                    <a:alpha val="24705"/>
                  </a:srgbClr>
                </a:solidFill>
                <a:prstDash val="solid"/>
                <a:miter lim="800000"/>
                <a:headEnd len="sm" w="sm" type="none"/>
                <a:tailEnd len="sm" w="sm" type="none"/>
              </a:ln>
            </p:spPr>
          </p:cxnSp>
          <p:grpSp>
            <p:nvGrpSpPr>
              <p:cNvPr id="412" name="Google Shape;412;p101"/>
              <p:cNvGrpSpPr/>
              <p:nvPr/>
            </p:nvGrpSpPr>
            <p:grpSpPr>
              <a:xfrm>
                <a:off x="6327885" y="0"/>
                <a:ext cx="5864115" cy="5898673"/>
                <a:chOff x="6327885" y="0"/>
                <a:chExt cx="5864115" cy="5898673"/>
              </a:xfrm>
            </p:grpSpPr>
            <p:cxnSp>
              <p:nvCxnSpPr>
                <p:cNvPr id="413" name="Google Shape;413;p101"/>
                <p:cNvCxnSpPr/>
                <p:nvPr/>
              </p:nvCxnSpPr>
              <p:spPr>
                <a:xfrm>
                  <a:off x="6327885" y="0"/>
                  <a:ext cx="5864115" cy="5898673"/>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14" name="Google Shape;414;p101"/>
                <p:cNvCxnSpPr/>
                <p:nvPr/>
              </p:nvCxnSpPr>
              <p:spPr>
                <a:xfrm>
                  <a:off x="7549268" y="0"/>
                  <a:ext cx="4642732" cy="4672425"/>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15" name="Google Shape;415;p101"/>
                <p:cNvCxnSpPr/>
                <p:nvPr/>
              </p:nvCxnSpPr>
              <p:spPr>
                <a:xfrm>
                  <a:off x="8772997" y="0"/>
                  <a:ext cx="3419003" cy="3456749"/>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16" name="Google Shape;416;p101"/>
                <p:cNvCxnSpPr/>
                <p:nvPr/>
              </p:nvCxnSpPr>
              <p:spPr>
                <a:xfrm>
                  <a:off x="9982200" y="0"/>
                  <a:ext cx="2209800" cy="2226469"/>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17" name="Google Shape;417;p101"/>
                <p:cNvCxnSpPr/>
                <p:nvPr/>
              </p:nvCxnSpPr>
              <p:spPr>
                <a:xfrm>
                  <a:off x="11199019" y="0"/>
                  <a:ext cx="992981" cy="1002506"/>
                </a:xfrm>
                <a:prstGeom prst="straightConnector1">
                  <a:avLst/>
                </a:prstGeom>
                <a:noFill/>
                <a:ln cap="flat" cmpd="sng" w="9525">
                  <a:solidFill>
                    <a:srgbClr val="262726">
                      <a:alpha val="24705"/>
                    </a:srgbClr>
                  </a:solidFill>
                  <a:prstDash val="solid"/>
                  <a:miter lim="800000"/>
                  <a:headEnd len="sm" w="sm" type="none"/>
                  <a:tailEnd len="sm" w="sm" type="none"/>
                </a:ln>
              </p:spPr>
            </p:cxnSp>
          </p:grpSp>
          <p:cxnSp>
            <p:nvCxnSpPr>
              <p:cNvPr id="418" name="Google Shape;418;p101"/>
              <p:cNvCxnSpPr/>
              <p:nvPr/>
            </p:nvCxnSpPr>
            <p:spPr>
              <a:xfrm rot="10800000">
                <a:off x="-1" y="1012053"/>
                <a:ext cx="5828811" cy="5845945"/>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19" name="Google Shape;419;p101"/>
              <p:cNvCxnSpPr/>
              <p:nvPr/>
            </p:nvCxnSpPr>
            <p:spPr>
              <a:xfrm rot="10800000">
                <a:off x="-1" y="2227340"/>
                <a:ext cx="4614781" cy="4630658"/>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20" name="Google Shape;420;p101"/>
              <p:cNvCxnSpPr/>
              <p:nvPr/>
            </p:nvCxnSpPr>
            <p:spPr>
              <a:xfrm rot="10800000">
                <a:off x="-1" y="3432149"/>
                <a:ext cx="3398419" cy="3425849"/>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21" name="Google Shape;421;p101"/>
              <p:cNvCxnSpPr/>
              <p:nvPr/>
            </p:nvCxnSpPr>
            <p:spPr>
              <a:xfrm rot="10800000">
                <a:off x="-1" y="4651431"/>
                <a:ext cx="2196496" cy="2206567"/>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22" name="Google Shape;422;p101"/>
              <p:cNvCxnSpPr/>
              <p:nvPr/>
            </p:nvCxnSpPr>
            <p:spPr>
              <a:xfrm rot="10800000">
                <a:off x="-1" y="5864453"/>
                <a:ext cx="987003" cy="993545"/>
              </a:xfrm>
              <a:prstGeom prst="straightConnector1">
                <a:avLst/>
              </a:prstGeom>
              <a:noFill/>
              <a:ln cap="flat" cmpd="sng" w="9525">
                <a:solidFill>
                  <a:srgbClr val="262726">
                    <a:alpha val="24705"/>
                  </a:srgbClr>
                </a:solidFill>
                <a:prstDash val="solid"/>
                <a:miter lim="800000"/>
                <a:headEnd len="sm" w="sm" type="none"/>
                <a:tailEnd len="sm" w="sm" type="none"/>
              </a:ln>
            </p:spPr>
          </p:cxnSp>
        </p:grpSp>
        <p:grpSp>
          <p:nvGrpSpPr>
            <p:cNvPr id="423" name="Google Shape;423;p101"/>
            <p:cNvGrpSpPr/>
            <p:nvPr/>
          </p:nvGrpSpPr>
          <p:grpSpPr>
            <a:xfrm flipH="1">
              <a:off x="0" y="0"/>
              <a:ext cx="12192001" cy="6858000"/>
              <a:chOff x="-1" y="0"/>
              <a:chExt cx="12192001" cy="6858000"/>
            </a:xfrm>
          </p:grpSpPr>
          <p:cxnSp>
            <p:nvCxnSpPr>
              <p:cNvPr id="424" name="Google Shape;424;p101"/>
              <p:cNvCxnSpPr/>
              <p:nvPr/>
            </p:nvCxnSpPr>
            <p:spPr>
              <a:xfrm>
                <a:off x="225425" y="0"/>
                <a:ext cx="6815931"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25" name="Google Shape;425;p101"/>
              <p:cNvCxnSpPr/>
              <p:nvPr/>
            </p:nvCxnSpPr>
            <p:spPr>
              <a:xfrm>
                <a:off x="1449154" y="0"/>
                <a:ext cx="6815931"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26" name="Google Shape;426;p101"/>
              <p:cNvCxnSpPr/>
              <p:nvPr/>
            </p:nvCxnSpPr>
            <p:spPr>
              <a:xfrm>
                <a:off x="2665982" y="0"/>
                <a:ext cx="6815931"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27" name="Google Shape;427;p101"/>
              <p:cNvCxnSpPr/>
              <p:nvPr/>
            </p:nvCxnSpPr>
            <p:spPr>
              <a:xfrm>
                <a:off x="3885119" y="0"/>
                <a:ext cx="6815931"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28" name="Google Shape;428;p101"/>
              <p:cNvCxnSpPr/>
              <p:nvPr/>
            </p:nvCxnSpPr>
            <p:spPr>
              <a:xfrm>
                <a:off x="5106502" y="0"/>
                <a:ext cx="6815931" cy="6858000"/>
              </a:xfrm>
              <a:prstGeom prst="straightConnector1">
                <a:avLst/>
              </a:prstGeom>
              <a:noFill/>
              <a:ln cap="flat" cmpd="sng" w="9525">
                <a:solidFill>
                  <a:srgbClr val="262726">
                    <a:alpha val="24705"/>
                  </a:srgbClr>
                </a:solidFill>
                <a:prstDash val="solid"/>
                <a:miter lim="800000"/>
                <a:headEnd len="sm" w="sm" type="none"/>
                <a:tailEnd len="sm" w="sm" type="none"/>
              </a:ln>
            </p:spPr>
          </p:cxnSp>
          <p:grpSp>
            <p:nvGrpSpPr>
              <p:cNvPr id="429" name="Google Shape;429;p101"/>
              <p:cNvGrpSpPr/>
              <p:nvPr/>
            </p:nvGrpSpPr>
            <p:grpSpPr>
              <a:xfrm>
                <a:off x="6327885" y="0"/>
                <a:ext cx="5864115" cy="5898673"/>
                <a:chOff x="6327885" y="0"/>
                <a:chExt cx="5864115" cy="5898673"/>
              </a:xfrm>
            </p:grpSpPr>
            <p:cxnSp>
              <p:nvCxnSpPr>
                <p:cNvPr id="430" name="Google Shape;430;p101"/>
                <p:cNvCxnSpPr/>
                <p:nvPr/>
              </p:nvCxnSpPr>
              <p:spPr>
                <a:xfrm>
                  <a:off x="6327885" y="0"/>
                  <a:ext cx="5864115" cy="5898673"/>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31" name="Google Shape;431;p101"/>
                <p:cNvCxnSpPr/>
                <p:nvPr/>
              </p:nvCxnSpPr>
              <p:spPr>
                <a:xfrm>
                  <a:off x="7549268" y="0"/>
                  <a:ext cx="4642732" cy="4672425"/>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32" name="Google Shape;432;p101"/>
                <p:cNvCxnSpPr/>
                <p:nvPr/>
              </p:nvCxnSpPr>
              <p:spPr>
                <a:xfrm>
                  <a:off x="8772997" y="0"/>
                  <a:ext cx="3419003" cy="3456749"/>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33" name="Google Shape;433;p101"/>
                <p:cNvCxnSpPr/>
                <p:nvPr/>
              </p:nvCxnSpPr>
              <p:spPr>
                <a:xfrm>
                  <a:off x="9982200" y="0"/>
                  <a:ext cx="2209800" cy="2226469"/>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34" name="Google Shape;434;p101"/>
                <p:cNvCxnSpPr/>
                <p:nvPr/>
              </p:nvCxnSpPr>
              <p:spPr>
                <a:xfrm>
                  <a:off x="11199019" y="0"/>
                  <a:ext cx="992981" cy="1002506"/>
                </a:xfrm>
                <a:prstGeom prst="straightConnector1">
                  <a:avLst/>
                </a:prstGeom>
                <a:noFill/>
                <a:ln cap="flat" cmpd="sng" w="9525">
                  <a:solidFill>
                    <a:srgbClr val="262726">
                      <a:alpha val="24705"/>
                    </a:srgbClr>
                  </a:solidFill>
                  <a:prstDash val="solid"/>
                  <a:miter lim="800000"/>
                  <a:headEnd len="sm" w="sm" type="none"/>
                  <a:tailEnd len="sm" w="sm" type="none"/>
                </a:ln>
              </p:spPr>
            </p:cxnSp>
          </p:grpSp>
          <p:cxnSp>
            <p:nvCxnSpPr>
              <p:cNvPr id="435" name="Google Shape;435;p101"/>
              <p:cNvCxnSpPr/>
              <p:nvPr/>
            </p:nvCxnSpPr>
            <p:spPr>
              <a:xfrm rot="10800000">
                <a:off x="-1" y="1012053"/>
                <a:ext cx="5828811" cy="5845945"/>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36" name="Google Shape;436;p101"/>
              <p:cNvCxnSpPr/>
              <p:nvPr/>
            </p:nvCxnSpPr>
            <p:spPr>
              <a:xfrm rot="10800000">
                <a:off x="-1" y="2227340"/>
                <a:ext cx="4614781" cy="4630658"/>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37" name="Google Shape;437;p101"/>
              <p:cNvCxnSpPr/>
              <p:nvPr/>
            </p:nvCxnSpPr>
            <p:spPr>
              <a:xfrm rot="10800000">
                <a:off x="-1" y="3432149"/>
                <a:ext cx="3398419" cy="3425849"/>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38" name="Google Shape;438;p101"/>
              <p:cNvCxnSpPr/>
              <p:nvPr/>
            </p:nvCxnSpPr>
            <p:spPr>
              <a:xfrm rot="10800000">
                <a:off x="-1" y="4651431"/>
                <a:ext cx="2196496" cy="2206567"/>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39" name="Google Shape;439;p101"/>
              <p:cNvCxnSpPr/>
              <p:nvPr/>
            </p:nvCxnSpPr>
            <p:spPr>
              <a:xfrm rot="10800000">
                <a:off x="-1" y="5864453"/>
                <a:ext cx="987003" cy="993545"/>
              </a:xfrm>
              <a:prstGeom prst="straightConnector1">
                <a:avLst/>
              </a:prstGeom>
              <a:noFill/>
              <a:ln cap="flat" cmpd="sng" w="9525">
                <a:solidFill>
                  <a:srgbClr val="262726">
                    <a:alpha val="24705"/>
                  </a:srgbClr>
                </a:solidFill>
                <a:prstDash val="solid"/>
                <a:miter lim="800000"/>
                <a:headEnd len="sm" w="sm" type="none"/>
                <a:tailEnd len="sm" w="sm" type="none"/>
              </a:ln>
            </p:spPr>
          </p:cxnSp>
        </p:grpSp>
      </p:grpSp>
      <p:sp>
        <p:nvSpPr>
          <p:cNvPr id="440" name="Google Shape;440;p101"/>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lt1"/>
              </a:buClr>
              <a:buSzPts val="3200"/>
              <a:buFont typeface="Century Gothic"/>
              <a:buNone/>
              <a:defRPr b="1" i="0" sz="32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1" name="Google Shape;441;p101"/>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800"/>
              </a:spcBef>
              <a:spcAft>
                <a:spcPts val="0"/>
              </a:spcAft>
              <a:buClr>
                <a:schemeClr val="accent1"/>
              </a:buClr>
              <a:buSzPts val="2800"/>
              <a:buFont typeface="Arial"/>
              <a:buChar char="▪"/>
              <a:defRPr b="0" i="0" sz="2800" u="none" cap="none" strike="noStrike">
                <a:solidFill>
                  <a:schemeClr val="lt1"/>
                </a:solidFill>
                <a:latin typeface="Century Gothic"/>
                <a:ea typeface="Century Gothic"/>
                <a:cs typeface="Century Gothic"/>
                <a:sym typeface="Century Gothic"/>
              </a:defRPr>
            </a:lvl1pPr>
            <a:lvl2pPr indent="-381000" lvl="1" marL="914400" marR="0" rtl="0" algn="l">
              <a:lnSpc>
                <a:spcPct val="90000"/>
              </a:lnSpc>
              <a:spcBef>
                <a:spcPts val="1200"/>
              </a:spcBef>
              <a:spcAft>
                <a:spcPts val="0"/>
              </a:spcAft>
              <a:buClr>
                <a:schemeClr val="accent1"/>
              </a:buClr>
              <a:buSzPts val="2400"/>
              <a:buFont typeface="Arial"/>
              <a:buChar char="▪"/>
              <a:defRPr b="0" i="0" sz="2400" u="none" cap="none" strike="noStrike">
                <a:solidFill>
                  <a:schemeClr val="lt1"/>
                </a:solidFill>
                <a:latin typeface="Century Gothic"/>
                <a:ea typeface="Century Gothic"/>
                <a:cs typeface="Century Gothic"/>
                <a:sym typeface="Century Gothic"/>
              </a:defRPr>
            </a:lvl2pPr>
            <a:lvl3pPr indent="-355600" lvl="2" marL="1371600" marR="0" rtl="0" algn="l">
              <a:lnSpc>
                <a:spcPct val="90000"/>
              </a:lnSpc>
              <a:spcBef>
                <a:spcPts val="800"/>
              </a:spcBef>
              <a:spcAft>
                <a:spcPts val="0"/>
              </a:spcAft>
              <a:buClr>
                <a:schemeClr val="accent1"/>
              </a:buClr>
              <a:buSzPts val="2000"/>
              <a:buFont typeface="Arial"/>
              <a:buChar char="▪"/>
              <a:defRPr b="0" i="0" sz="2000" u="none" cap="none" strike="noStrike">
                <a:solidFill>
                  <a:schemeClr val="lt1"/>
                </a:solidFill>
                <a:latin typeface="Century Gothic"/>
                <a:ea typeface="Century Gothic"/>
                <a:cs typeface="Century Gothic"/>
                <a:sym typeface="Century Gothic"/>
              </a:defRPr>
            </a:lvl3pPr>
            <a:lvl4pPr indent="-342900" lvl="3" marL="1828800" marR="0" rtl="0" algn="l">
              <a:lnSpc>
                <a:spcPct val="90000"/>
              </a:lnSpc>
              <a:spcBef>
                <a:spcPts val="8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4pPr>
            <a:lvl5pPr indent="-342900" lvl="4" marL="22860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5pPr>
            <a:lvl6pPr indent="-317500" lvl="5" marL="2743200" marR="0" rtl="0" algn="l">
              <a:lnSpc>
                <a:spcPct val="90000"/>
              </a:lnSpc>
              <a:spcBef>
                <a:spcPts val="600"/>
              </a:spcBef>
              <a:spcAft>
                <a:spcPts val="0"/>
              </a:spcAft>
              <a:buClr>
                <a:schemeClr val="accent1"/>
              </a:buClr>
              <a:buSzPts val="1400"/>
              <a:buFont typeface="Arial"/>
              <a:buChar char="▪"/>
              <a:defRPr b="0" i="0" sz="1400" u="none" cap="none" strike="noStrike">
                <a:solidFill>
                  <a:schemeClr val="lt1"/>
                </a:solidFill>
                <a:latin typeface="Arial"/>
                <a:ea typeface="Arial"/>
                <a:cs typeface="Arial"/>
                <a:sym typeface="Arial"/>
              </a:defRPr>
            </a:lvl6pPr>
            <a:lvl7pPr indent="-317500" lvl="6" marL="3200400" marR="0" rtl="0" algn="l">
              <a:lnSpc>
                <a:spcPct val="90000"/>
              </a:lnSpc>
              <a:spcBef>
                <a:spcPts val="600"/>
              </a:spcBef>
              <a:spcAft>
                <a:spcPts val="0"/>
              </a:spcAft>
              <a:buClr>
                <a:schemeClr val="accent1"/>
              </a:buClr>
              <a:buSzPts val="1400"/>
              <a:buFont typeface="Arial"/>
              <a:buChar char="▪"/>
              <a:defRPr b="0" i="0" sz="1400" u="none" cap="none" strike="noStrike">
                <a:solidFill>
                  <a:schemeClr val="lt1"/>
                </a:solidFill>
                <a:latin typeface="Arial"/>
                <a:ea typeface="Arial"/>
                <a:cs typeface="Arial"/>
                <a:sym typeface="Arial"/>
              </a:defRPr>
            </a:lvl7pPr>
            <a:lvl8pPr indent="-317500" lvl="7" marL="3657600" marR="0" rtl="0" algn="l">
              <a:lnSpc>
                <a:spcPct val="90000"/>
              </a:lnSpc>
              <a:spcBef>
                <a:spcPts val="600"/>
              </a:spcBef>
              <a:spcAft>
                <a:spcPts val="0"/>
              </a:spcAft>
              <a:buClr>
                <a:schemeClr val="accent1"/>
              </a:buClr>
              <a:buSzPts val="1400"/>
              <a:buFont typeface="Arial"/>
              <a:buChar char="▪"/>
              <a:defRPr b="0" i="0" sz="1400" u="none" cap="none" strike="noStrike">
                <a:solidFill>
                  <a:schemeClr val="lt1"/>
                </a:solidFill>
                <a:latin typeface="Arial"/>
                <a:ea typeface="Arial"/>
                <a:cs typeface="Arial"/>
                <a:sym typeface="Arial"/>
              </a:defRPr>
            </a:lvl8pPr>
            <a:lvl9pPr indent="-317500" lvl="8" marL="4114800" marR="0" rtl="0" algn="l">
              <a:lnSpc>
                <a:spcPct val="90000"/>
              </a:lnSpc>
              <a:spcBef>
                <a:spcPts val="600"/>
              </a:spcBef>
              <a:spcAft>
                <a:spcPts val="0"/>
              </a:spcAft>
              <a:buClr>
                <a:schemeClr val="accent1"/>
              </a:buClr>
              <a:buSzPts val="1400"/>
              <a:buFont typeface="Arial"/>
              <a:buChar char="▪"/>
              <a:defRPr b="0" i="0" sz="1400" u="none" cap="none" strike="noStrike">
                <a:solidFill>
                  <a:schemeClr val="lt1"/>
                </a:solidFill>
                <a:latin typeface="Arial"/>
                <a:ea typeface="Arial"/>
                <a:cs typeface="Arial"/>
                <a:sym typeface="Arial"/>
              </a:defRPr>
            </a:lvl9pPr>
          </a:lstStyle>
          <a:p/>
        </p:txBody>
      </p:sp>
      <p:sp>
        <p:nvSpPr>
          <p:cNvPr id="442" name="Google Shape;442;p101"/>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EFEFE"/>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43" name="Google Shape;443;p101"/>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EFEFE"/>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44" name="Google Shape;444;p101"/>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800" u="none" cap="none" strike="noStrike">
                <a:solidFill>
                  <a:srgbClr val="FEFEFE"/>
                </a:solidFill>
                <a:latin typeface="Arial"/>
                <a:ea typeface="Arial"/>
                <a:cs typeface="Arial"/>
                <a:sym typeface="Arial"/>
              </a:defRPr>
            </a:lvl1pPr>
            <a:lvl2pPr indent="0" lvl="1" marL="0" marR="0" rtl="0" algn="r">
              <a:spcBef>
                <a:spcPts val="0"/>
              </a:spcBef>
              <a:buNone/>
              <a:defRPr b="0" i="0" sz="800" u="none" cap="none" strike="noStrike">
                <a:solidFill>
                  <a:srgbClr val="FEFEFE"/>
                </a:solidFill>
                <a:latin typeface="Arial"/>
                <a:ea typeface="Arial"/>
                <a:cs typeface="Arial"/>
                <a:sym typeface="Arial"/>
              </a:defRPr>
            </a:lvl2pPr>
            <a:lvl3pPr indent="0" lvl="2" marL="0" marR="0" rtl="0" algn="r">
              <a:spcBef>
                <a:spcPts val="0"/>
              </a:spcBef>
              <a:buNone/>
              <a:defRPr b="0" i="0" sz="800" u="none" cap="none" strike="noStrike">
                <a:solidFill>
                  <a:srgbClr val="FEFEFE"/>
                </a:solidFill>
                <a:latin typeface="Arial"/>
                <a:ea typeface="Arial"/>
                <a:cs typeface="Arial"/>
                <a:sym typeface="Arial"/>
              </a:defRPr>
            </a:lvl3pPr>
            <a:lvl4pPr indent="0" lvl="3" marL="0" marR="0" rtl="0" algn="r">
              <a:spcBef>
                <a:spcPts val="0"/>
              </a:spcBef>
              <a:buNone/>
              <a:defRPr b="0" i="0" sz="800" u="none" cap="none" strike="noStrike">
                <a:solidFill>
                  <a:srgbClr val="FEFEFE"/>
                </a:solidFill>
                <a:latin typeface="Arial"/>
                <a:ea typeface="Arial"/>
                <a:cs typeface="Arial"/>
                <a:sym typeface="Arial"/>
              </a:defRPr>
            </a:lvl4pPr>
            <a:lvl5pPr indent="0" lvl="4" marL="0" marR="0" rtl="0" algn="r">
              <a:spcBef>
                <a:spcPts val="0"/>
              </a:spcBef>
              <a:buNone/>
              <a:defRPr b="0" i="0" sz="800" u="none" cap="none" strike="noStrike">
                <a:solidFill>
                  <a:srgbClr val="FEFEFE"/>
                </a:solidFill>
                <a:latin typeface="Arial"/>
                <a:ea typeface="Arial"/>
                <a:cs typeface="Arial"/>
                <a:sym typeface="Arial"/>
              </a:defRPr>
            </a:lvl5pPr>
            <a:lvl6pPr indent="0" lvl="5" marL="0" marR="0" rtl="0" algn="r">
              <a:spcBef>
                <a:spcPts val="0"/>
              </a:spcBef>
              <a:buNone/>
              <a:defRPr b="0" i="0" sz="800" u="none" cap="none" strike="noStrike">
                <a:solidFill>
                  <a:srgbClr val="FEFEFE"/>
                </a:solidFill>
                <a:latin typeface="Arial"/>
                <a:ea typeface="Arial"/>
                <a:cs typeface="Arial"/>
                <a:sym typeface="Arial"/>
              </a:defRPr>
            </a:lvl6pPr>
            <a:lvl7pPr indent="0" lvl="6" marL="0" marR="0" rtl="0" algn="r">
              <a:spcBef>
                <a:spcPts val="0"/>
              </a:spcBef>
              <a:buNone/>
              <a:defRPr b="0" i="0" sz="800" u="none" cap="none" strike="noStrike">
                <a:solidFill>
                  <a:srgbClr val="FEFEFE"/>
                </a:solidFill>
                <a:latin typeface="Arial"/>
                <a:ea typeface="Arial"/>
                <a:cs typeface="Arial"/>
                <a:sym typeface="Arial"/>
              </a:defRPr>
            </a:lvl7pPr>
            <a:lvl8pPr indent="0" lvl="7" marL="0" marR="0" rtl="0" algn="r">
              <a:spcBef>
                <a:spcPts val="0"/>
              </a:spcBef>
              <a:buNone/>
              <a:defRPr b="0" i="0" sz="800" u="none" cap="none" strike="noStrike">
                <a:solidFill>
                  <a:srgbClr val="FEFEFE"/>
                </a:solidFill>
                <a:latin typeface="Arial"/>
                <a:ea typeface="Arial"/>
                <a:cs typeface="Arial"/>
                <a:sym typeface="Arial"/>
              </a:defRPr>
            </a:lvl8pPr>
            <a:lvl9pPr indent="0" lvl="8" marL="0" marR="0" rtl="0" algn="r">
              <a:spcBef>
                <a:spcPts val="0"/>
              </a:spcBef>
              <a:buNone/>
              <a:defRPr b="0" i="0" sz="800" u="none" cap="none" strike="noStrike">
                <a:solidFill>
                  <a:srgbClr val="FEFEF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445" name="Google Shape;445;p101"/>
          <p:cNvCxnSpPr/>
          <p:nvPr/>
        </p:nvCxnSpPr>
        <p:spPr>
          <a:xfrm>
            <a:off x="609600" y="6172200"/>
            <a:ext cx="10972800" cy="0"/>
          </a:xfrm>
          <a:prstGeom prst="straightConnector1">
            <a:avLst/>
          </a:prstGeom>
          <a:noFill/>
          <a:ln cap="flat" cmpd="sng" w="12700">
            <a:solidFill>
              <a:schemeClr val="accent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1" r:id="rId1"/>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5.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5.png"/><Relationship Id="rId5"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jp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jpg"/><Relationship Id="rId4" Type="http://schemas.openxmlformats.org/officeDocument/2006/relationships/image" Target="../media/image5.png"/><Relationship Id="rId5"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jpg"/><Relationship Id="rId4" Type="http://schemas.openxmlformats.org/officeDocument/2006/relationships/image" Target="../media/image5.png"/><Relationship Id="rId5"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jpg"/><Relationship Id="rId4" Type="http://schemas.openxmlformats.org/officeDocument/2006/relationships/image" Target="../media/image19.png"/><Relationship Id="rId5"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jpg"/><Relationship Id="rId4" Type="http://schemas.openxmlformats.org/officeDocument/2006/relationships/image" Target="../media/image19.png"/><Relationship Id="rId5"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jpg"/><Relationship Id="rId4" Type="http://schemas.openxmlformats.org/officeDocument/2006/relationships/image" Target="../media/image19.png"/><Relationship Id="rId5"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8.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5.png"/><Relationship Id="rId4" Type="http://schemas.openxmlformats.org/officeDocument/2006/relationships/image" Target="../media/image22.png"/><Relationship Id="rId5"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5.png"/><Relationship Id="rId4" Type="http://schemas.openxmlformats.org/officeDocument/2006/relationships/image" Target="../media/image22.png"/><Relationship Id="rId5"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5.png"/><Relationship Id="rId4" Type="http://schemas.openxmlformats.org/officeDocument/2006/relationships/image" Target="../media/image22.png"/><Relationship Id="rId5"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2.png"/><Relationship Id="rId4" Type="http://schemas.openxmlformats.org/officeDocument/2006/relationships/image" Target="../media/image26.png"/><Relationship Id="rId5"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5.png"/><Relationship Id="rId4" Type="http://schemas.openxmlformats.org/officeDocument/2006/relationships/image" Target="../media/image22.png"/><Relationship Id="rId5" Type="http://schemas.openxmlformats.org/officeDocument/2006/relationships/image" Target="../media/image26.png"/><Relationship Id="rId6" Type="http://schemas.openxmlformats.org/officeDocument/2006/relationships/image" Target="../media/image3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6.jpg"/><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6.jp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8.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8.jpg"/><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8.jpg"/><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8.jpg"/><Relationship Id="rId4" Type="http://schemas.openxmlformats.org/officeDocument/2006/relationships/image" Target="../media/image3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8.jpg"/><Relationship Id="rId4" Type="http://schemas.openxmlformats.org/officeDocument/2006/relationships/image" Target="../media/image3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8.jpg"/><Relationship Id="rId4" Type="http://schemas.openxmlformats.org/officeDocument/2006/relationships/image" Target="../media/image3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8.jpg"/><Relationship Id="rId4"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8.jpg"/><Relationship Id="rId4" Type="http://schemas.openxmlformats.org/officeDocument/2006/relationships/image" Target="../media/image3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48.jpg"/><Relationship Id="rId4" Type="http://schemas.openxmlformats.org/officeDocument/2006/relationships/image" Target="../media/image4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42.png"/><Relationship Id="rId4" Type="http://schemas.openxmlformats.org/officeDocument/2006/relationships/image" Target="../media/image45.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50.png"/><Relationship Id="rId4" Type="http://schemas.openxmlformats.org/officeDocument/2006/relationships/image" Target="../media/image46.png"/><Relationship Id="rId5" Type="http://schemas.openxmlformats.org/officeDocument/2006/relationships/image" Target="../media/image52.png"/><Relationship Id="rId6" Type="http://schemas.openxmlformats.org/officeDocument/2006/relationships/image" Target="../media/image47.png"/><Relationship Id="rId7" Type="http://schemas.openxmlformats.org/officeDocument/2006/relationships/image" Target="../media/image49.png"/><Relationship Id="rId8" Type="http://schemas.openxmlformats.org/officeDocument/2006/relationships/image" Target="../media/image5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5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53.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56.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57.jpg"/><Relationship Id="rId4" Type="http://schemas.openxmlformats.org/officeDocument/2006/relationships/image" Target="../media/image55.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57.jpg"/><Relationship Id="rId4" Type="http://schemas.openxmlformats.org/officeDocument/2006/relationships/image" Target="../media/image55.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57.jpg"/><Relationship Id="rId4" Type="http://schemas.openxmlformats.org/officeDocument/2006/relationships/image" Target="../media/image55.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57.jpg"/><Relationship Id="rId4" Type="http://schemas.openxmlformats.org/officeDocument/2006/relationships/image" Target="../media/image5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57.jpg"/><Relationship Id="rId4" Type="http://schemas.openxmlformats.org/officeDocument/2006/relationships/image" Target="../media/image55.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57.jpg"/><Relationship Id="rId4" Type="http://schemas.openxmlformats.org/officeDocument/2006/relationships/image" Target="../media/image55.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57.jpg"/><Relationship Id="rId4" Type="http://schemas.openxmlformats.org/officeDocument/2006/relationships/image" Target="../media/image55.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64.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64.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64.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64.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64.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0.xml"/><Relationship Id="rId3" Type="http://schemas.openxmlformats.org/officeDocument/2006/relationships/image" Target="../media/image62.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62.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62.jpg"/><Relationship Id="rId4" Type="http://schemas.openxmlformats.org/officeDocument/2006/relationships/image" Target="../media/image68.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62.jpg"/><Relationship Id="rId4" Type="http://schemas.openxmlformats.org/officeDocument/2006/relationships/image" Target="../media/image69.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62.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1"/>
          <p:cNvSpPr txBox="1"/>
          <p:nvPr>
            <p:ph type="ctrTitle"/>
          </p:nvPr>
        </p:nvSpPr>
        <p:spPr>
          <a:xfrm>
            <a:off x="1293845" y="1909346"/>
            <a:ext cx="9604310" cy="3383280"/>
          </a:xfrm>
          <a:prstGeom prst="rect">
            <a:avLst/>
          </a:prstGeom>
          <a:noFill/>
          <a:ln>
            <a:noFill/>
          </a:ln>
        </p:spPr>
        <p:txBody>
          <a:bodyPr anchorCtr="0" anchor="b" bIns="45700" lIns="91425" spcFirstLastPara="1" rIns="91425" wrap="square" tIns="45700">
            <a:normAutofit/>
          </a:bodyPr>
          <a:lstStyle/>
          <a:p>
            <a:pPr indent="0" lvl="0" marL="0" rtl="0" algn="l">
              <a:lnSpc>
                <a:spcPct val="76000"/>
              </a:lnSpc>
              <a:spcBef>
                <a:spcPts val="0"/>
              </a:spcBef>
              <a:spcAft>
                <a:spcPts val="0"/>
              </a:spcAft>
              <a:buClr>
                <a:schemeClr val="dk1"/>
              </a:buClr>
              <a:buSzPts val="4000"/>
              <a:buFont typeface="Calibri"/>
              <a:buNone/>
            </a:pPr>
            <a:r>
              <a:rPr lang="en-US"/>
              <a:t>Chapter 7 Software Testing</a:t>
            </a:r>
            <a:endParaRPr/>
          </a:p>
        </p:txBody>
      </p:sp>
      <p:sp>
        <p:nvSpPr>
          <p:cNvPr id="506" name="Google Shape;506;p1"/>
          <p:cNvSpPr txBox="1"/>
          <p:nvPr>
            <p:ph idx="1" type="subTitle"/>
          </p:nvPr>
        </p:nvSpPr>
        <p:spPr>
          <a:xfrm>
            <a:off x="1293845" y="5432564"/>
            <a:ext cx="9604310" cy="457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t/>
            </a:r>
            <a:endParaRPr/>
          </a:p>
        </p:txBody>
      </p:sp>
      <p:pic>
        <p:nvPicPr>
          <p:cNvPr descr="http://qatestlab.com/assets/software-testing-company032.png" id="507" name="Google Shape;507;p1"/>
          <p:cNvPicPr preferRelativeResize="0"/>
          <p:nvPr/>
        </p:nvPicPr>
        <p:blipFill rotWithShape="1">
          <a:blip r:embed="rId3">
            <a:alphaModFix/>
          </a:blip>
          <a:srcRect b="0" l="0" r="0" t="0"/>
          <a:stretch/>
        </p:blipFill>
        <p:spPr>
          <a:xfrm>
            <a:off x="8161137" y="1769408"/>
            <a:ext cx="2673350" cy="20621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10"/>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Introduction – Stages in Testing Process</a:t>
            </a:r>
            <a:endParaRPr/>
          </a:p>
        </p:txBody>
      </p:sp>
      <p:sp>
        <p:nvSpPr>
          <p:cNvPr id="594" name="Google Shape;594;p10"/>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latin typeface="Garamond"/>
                <a:ea typeface="Garamond"/>
                <a:cs typeface="Garamond"/>
                <a:sym typeface="Garamond"/>
              </a:rPr>
              <a:t>Generally the stages in testing process are: </a:t>
            </a:r>
            <a:endParaRPr/>
          </a:p>
          <a:p>
            <a:pPr indent="-182880" lvl="1" marL="457200" rtl="0" algn="l">
              <a:lnSpc>
                <a:spcPct val="90000"/>
              </a:lnSpc>
              <a:spcBef>
                <a:spcPts val="1200"/>
              </a:spcBef>
              <a:spcAft>
                <a:spcPts val="0"/>
              </a:spcAft>
              <a:buSzPts val="2400"/>
              <a:buChar char="▪"/>
            </a:pPr>
            <a:r>
              <a:rPr lang="en-US">
                <a:latin typeface="Garamond"/>
                <a:ea typeface="Garamond"/>
                <a:cs typeface="Garamond"/>
                <a:sym typeface="Garamond"/>
              </a:rPr>
              <a:t>Unit Testing </a:t>
            </a:r>
            <a:endParaRPr/>
          </a:p>
          <a:p>
            <a:pPr indent="-182880" lvl="1" marL="457200" rtl="0" algn="l">
              <a:lnSpc>
                <a:spcPct val="90000"/>
              </a:lnSpc>
              <a:spcBef>
                <a:spcPts val="1200"/>
              </a:spcBef>
              <a:spcAft>
                <a:spcPts val="0"/>
              </a:spcAft>
              <a:buSzPts val="2400"/>
              <a:buChar char="▪"/>
            </a:pPr>
            <a:r>
              <a:rPr lang="en-US">
                <a:latin typeface="Garamond"/>
                <a:ea typeface="Garamond"/>
                <a:cs typeface="Garamond"/>
                <a:sym typeface="Garamond"/>
              </a:rPr>
              <a:t>Module Testing </a:t>
            </a:r>
            <a:endParaRPr/>
          </a:p>
          <a:p>
            <a:pPr indent="-182880" lvl="1" marL="457200" rtl="0" algn="l">
              <a:lnSpc>
                <a:spcPct val="90000"/>
              </a:lnSpc>
              <a:spcBef>
                <a:spcPts val="1200"/>
              </a:spcBef>
              <a:spcAft>
                <a:spcPts val="0"/>
              </a:spcAft>
              <a:buSzPts val="2400"/>
              <a:buChar char="▪"/>
            </a:pPr>
            <a:r>
              <a:rPr lang="en-US">
                <a:latin typeface="Garamond"/>
                <a:ea typeface="Garamond"/>
                <a:cs typeface="Garamond"/>
                <a:sym typeface="Garamond"/>
              </a:rPr>
              <a:t>Sub-system Testing </a:t>
            </a:r>
            <a:endParaRPr/>
          </a:p>
          <a:p>
            <a:pPr indent="-182880" lvl="1" marL="457200" rtl="0" algn="l">
              <a:lnSpc>
                <a:spcPct val="90000"/>
              </a:lnSpc>
              <a:spcBef>
                <a:spcPts val="1200"/>
              </a:spcBef>
              <a:spcAft>
                <a:spcPts val="0"/>
              </a:spcAft>
              <a:buSzPts val="2400"/>
              <a:buChar char="▪"/>
            </a:pPr>
            <a:r>
              <a:rPr lang="en-US">
                <a:latin typeface="Garamond"/>
                <a:ea typeface="Garamond"/>
                <a:cs typeface="Garamond"/>
                <a:sym typeface="Garamond"/>
              </a:rPr>
              <a:t>System Testing </a:t>
            </a:r>
            <a:endParaRPr/>
          </a:p>
          <a:p>
            <a:pPr indent="-182880" lvl="1" marL="457200" rtl="0" algn="l">
              <a:lnSpc>
                <a:spcPct val="90000"/>
              </a:lnSpc>
              <a:spcBef>
                <a:spcPts val="1200"/>
              </a:spcBef>
              <a:spcAft>
                <a:spcPts val="0"/>
              </a:spcAft>
              <a:buSzPts val="2400"/>
              <a:buChar char="▪"/>
            </a:pPr>
            <a:r>
              <a:rPr lang="en-US">
                <a:latin typeface="Garamond"/>
                <a:ea typeface="Garamond"/>
                <a:cs typeface="Garamond"/>
                <a:sym typeface="Garamond"/>
              </a:rPr>
              <a:t>Acceptance Testing (Alpha Testing) </a:t>
            </a:r>
            <a:endParaRPr/>
          </a:p>
        </p:txBody>
      </p:sp>
      <p:sp>
        <p:nvSpPr>
          <p:cNvPr id="595" name="Google Shape;595;p10"/>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nebula.wsimg.com/511627efc4f9f4fe1a1c87f266446abd?AccessKeyId=CF4D6F122B17A324EEA6&amp;disposition=0&amp;alloworigin=1" id="596" name="Google Shape;596;p10"/>
          <p:cNvPicPr preferRelativeResize="0"/>
          <p:nvPr/>
        </p:nvPicPr>
        <p:blipFill rotWithShape="1">
          <a:blip r:embed="rId3">
            <a:alphaModFix/>
          </a:blip>
          <a:srcRect b="0" l="0" r="0" t="0"/>
          <a:stretch/>
        </p:blipFill>
        <p:spPr>
          <a:xfrm>
            <a:off x="9904853" y="266230"/>
            <a:ext cx="1983494" cy="137443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11"/>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Introduction – Stages in Testing Process</a:t>
            </a:r>
            <a:br>
              <a:rPr lang="en-US"/>
            </a:br>
            <a:r>
              <a:rPr lang="en-US"/>
              <a:t>1. Unit Testing</a:t>
            </a:r>
            <a:endParaRPr/>
          </a:p>
        </p:txBody>
      </p:sp>
      <p:sp>
        <p:nvSpPr>
          <p:cNvPr id="603" name="Google Shape;603;p11"/>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nebula.wsimg.com/511627efc4f9f4fe1a1c87f266446abd?AccessKeyId=CF4D6F122B17A324EEA6&amp;disposition=0&amp;alloworigin=1" id="604" name="Google Shape;604;p11"/>
          <p:cNvPicPr preferRelativeResize="0"/>
          <p:nvPr/>
        </p:nvPicPr>
        <p:blipFill rotWithShape="1">
          <a:blip r:embed="rId3">
            <a:alphaModFix/>
          </a:blip>
          <a:srcRect b="0" l="0" r="0" t="0"/>
          <a:stretch/>
        </p:blipFill>
        <p:spPr>
          <a:xfrm>
            <a:off x="2165884" y="1832256"/>
            <a:ext cx="3505200" cy="2428875"/>
          </a:xfrm>
          <a:prstGeom prst="rect">
            <a:avLst/>
          </a:prstGeom>
          <a:noFill/>
          <a:ln>
            <a:noFill/>
          </a:ln>
        </p:spPr>
      </p:pic>
      <p:sp>
        <p:nvSpPr>
          <p:cNvPr id="605" name="Google Shape;605;p11"/>
          <p:cNvSpPr/>
          <p:nvPr/>
        </p:nvSpPr>
        <p:spPr>
          <a:xfrm>
            <a:off x="4796372" y="1567143"/>
            <a:ext cx="3832225" cy="731838"/>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Individual Component</a:t>
            </a:r>
            <a:endParaRPr b="0" i="0" sz="2800" u="none" cap="none" strike="noStrike">
              <a:solidFill>
                <a:srgbClr val="000000"/>
              </a:solidFill>
              <a:latin typeface="Arial"/>
              <a:ea typeface="Arial"/>
              <a:cs typeface="Arial"/>
              <a:sym typeface="Arial"/>
            </a:endParaRPr>
          </a:p>
        </p:txBody>
      </p:sp>
      <p:pic>
        <p:nvPicPr>
          <p:cNvPr descr="http://www.clipartbest.com/cliparts/7eT/M5R/7eTM5Rqin.png" id="606" name="Google Shape;606;p11"/>
          <p:cNvPicPr preferRelativeResize="0"/>
          <p:nvPr/>
        </p:nvPicPr>
        <p:blipFill rotWithShape="1">
          <a:blip r:embed="rId4">
            <a:alphaModFix/>
          </a:blip>
          <a:srcRect b="0" l="0" r="0" t="0"/>
          <a:stretch/>
        </p:blipFill>
        <p:spPr>
          <a:xfrm>
            <a:off x="5890159" y="2197381"/>
            <a:ext cx="685800" cy="614362"/>
          </a:xfrm>
          <a:prstGeom prst="rect">
            <a:avLst/>
          </a:prstGeom>
          <a:noFill/>
          <a:ln>
            <a:noFill/>
          </a:ln>
        </p:spPr>
      </p:pic>
      <p:sp>
        <p:nvSpPr>
          <p:cNvPr id="607" name="Google Shape;607;p11"/>
          <p:cNvSpPr/>
          <p:nvPr/>
        </p:nvSpPr>
        <p:spPr>
          <a:xfrm>
            <a:off x="5159909" y="3584856"/>
            <a:ext cx="3832225" cy="1497012"/>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Test Cases:</a:t>
            </a:r>
            <a:endParaRPr/>
          </a:p>
          <a:p>
            <a:pPr indent="-449263" lvl="0" marL="812800" marR="0" rtl="0" algn="l">
              <a:spcBef>
                <a:spcPts val="0"/>
              </a:spcBef>
              <a:spcAft>
                <a:spcPts val="0"/>
              </a:spcAft>
              <a:buClr>
                <a:srgbClr val="000000"/>
              </a:buClr>
              <a:buSzPts val="2800"/>
              <a:buFont typeface="Noto Sans Symbols"/>
              <a:buChar char="✔"/>
            </a:pPr>
            <a:r>
              <a:rPr b="0" i="0" lang="en-US" sz="2800" u="none" cap="none" strike="noStrike">
                <a:solidFill>
                  <a:srgbClr val="000000"/>
                </a:solidFill>
                <a:latin typeface="Garamond"/>
                <a:ea typeface="Garamond"/>
                <a:cs typeface="Garamond"/>
                <a:sym typeface="Garamond"/>
              </a:rPr>
              <a:t>Condition</a:t>
            </a:r>
            <a:endParaRPr/>
          </a:p>
          <a:p>
            <a:pPr indent="-449263" lvl="0" marL="812800" marR="0" rtl="0" algn="l">
              <a:spcBef>
                <a:spcPts val="0"/>
              </a:spcBef>
              <a:spcAft>
                <a:spcPts val="0"/>
              </a:spcAft>
              <a:buClr>
                <a:srgbClr val="000000"/>
              </a:buClr>
              <a:buSzPts val="2800"/>
              <a:buFont typeface="Noto Sans Symbols"/>
              <a:buChar char="✔"/>
            </a:pPr>
            <a:r>
              <a:rPr b="0" i="0" lang="en-US" sz="2800" u="none" cap="none" strike="noStrike">
                <a:solidFill>
                  <a:srgbClr val="000000"/>
                </a:solidFill>
                <a:latin typeface="Garamond"/>
                <a:ea typeface="Garamond"/>
                <a:cs typeface="Garamond"/>
                <a:sym typeface="Garamond"/>
              </a:rPr>
              <a:t>Option </a:t>
            </a:r>
            <a:endParaRPr/>
          </a:p>
        </p:txBody>
      </p:sp>
      <p:pic>
        <p:nvPicPr>
          <p:cNvPr descr="http://www.clipartbest.com/cliparts/7eT/M5R/7eTM5Rqin.png" id="608" name="Google Shape;608;p11"/>
          <p:cNvPicPr preferRelativeResize="0"/>
          <p:nvPr/>
        </p:nvPicPr>
        <p:blipFill rotWithShape="1">
          <a:blip r:embed="rId5">
            <a:alphaModFix/>
          </a:blip>
          <a:srcRect b="0" l="0" r="0" t="0"/>
          <a:stretch/>
        </p:blipFill>
        <p:spPr>
          <a:xfrm>
            <a:off x="5488522" y="3110193"/>
            <a:ext cx="685800" cy="614363"/>
          </a:xfrm>
          <a:prstGeom prst="rect">
            <a:avLst/>
          </a:prstGeom>
          <a:noFill/>
          <a:ln>
            <a:noFill/>
          </a:ln>
        </p:spPr>
      </p:pic>
      <p:sp>
        <p:nvSpPr>
          <p:cNvPr id="609" name="Google Shape;609;p11"/>
          <p:cNvSpPr/>
          <p:nvPr/>
        </p:nvSpPr>
        <p:spPr>
          <a:xfrm>
            <a:off x="5159908" y="5304156"/>
            <a:ext cx="3832225" cy="731838"/>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E.g. Student Registration</a:t>
            </a:r>
            <a:endParaRPr b="0" i="0" sz="28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500"/>
                                        <p:tgtEl>
                                          <p:spTgt spid="6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500"/>
                                        <p:tgtEl>
                                          <p:spTgt spid="6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500"/>
                                        <p:tgtEl>
                                          <p:spTgt spid="6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500"/>
                                        <p:tgtEl>
                                          <p:spTgt spid="6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500"/>
                                        <p:tgtEl>
                                          <p:spTgt spid="6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12"/>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Example of Test Case</a:t>
            </a:r>
            <a:endParaRPr/>
          </a:p>
        </p:txBody>
      </p:sp>
      <p:sp>
        <p:nvSpPr>
          <p:cNvPr id="615" name="Google Shape;615;p12"/>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400"/>
              <a:buFont typeface="Noto Sans Symbols"/>
              <a:buNone/>
            </a:pPr>
            <a:fld id="{00000000-1234-1234-1234-123412341234}" type="slidenum">
              <a:rPr b="0" i="0" lang="en-US" sz="1400" u="none" cap="none" strike="noStrike">
                <a:solidFill>
                  <a:schemeClr val="dk1"/>
                </a:solidFill>
                <a:latin typeface="Tahoma"/>
                <a:ea typeface="Tahoma"/>
                <a:cs typeface="Tahoma"/>
                <a:sym typeface="Tahoma"/>
              </a:rPr>
              <a:t>‹#›</a:t>
            </a:fld>
            <a:endParaRPr b="0" i="0" sz="1400" u="none" cap="none" strike="noStrike">
              <a:solidFill>
                <a:schemeClr val="dk1"/>
              </a:solidFill>
              <a:latin typeface="Tahoma"/>
              <a:ea typeface="Tahoma"/>
              <a:cs typeface="Tahoma"/>
              <a:sym typeface="Tahoma"/>
            </a:endParaRPr>
          </a:p>
        </p:txBody>
      </p:sp>
      <p:graphicFrame>
        <p:nvGraphicFramePr>
          <p:cNvPr id="616" name="Google Shape;616;p12"/>
          <p:cNvGraphicFramePr/>
          <p:nvPr/>
        </p:nvGraphicFramePr>
        <p:xfrm>
          <a:off x="1446986" y="1952538"/>
          <a:ext cx="3000000" cy="3000000"/>
        </p:xfrm>
        <a:graphic>
          <a:graphicData uri="http://schemas.openxmlformats.org/drawingml/2006/table">
            <a:tbl>
              <a:tblPr>
                <a:noFill/>
                <a:tableStyleId>{26AF7645-2E3E-4F7B-BBA2-EDFCD313FFDD}</a:tableStyleId>
              </a:tblPr>
              <a:tblGrid>
                <a:gridCol w="662400"/>
                <a:gridCol w="2337950"/>
                <a:gridCol w="2020450"/>
                <a:gridCol w="1817700"/>
                <a:gridCol w="1311600"/>
                <a:gridCol w="1688750"/>
              </a:tblGrid>
              <a:tr h="496825">
                <a:tc gridSpan="6">
                  <a:txBody>
                    <a:bodyPr/>
                    <a:lstStyle/>
                    <a:p>
                      <a:pPr indent="0" lvl="0" marL="0" marR="0" rtl="0" algn="l">
                        <a:lnSpc>
                          <a:spcPct val="100000"/>
                        </a:lnSpc>
                        <a:spcBef>
                          <a:spcPts val="0"/>
                        </a:spcBef>
                        <a:spcAft>
                          <a:spcPts val="0"/>
                        </a:spcAft>
                        <a:buClr>
                          <a:schemeClr val="dk1"/>
                        </a:buClr>
                        <a:buSzPts val="2000"/>
                        <a:buFont typeface="Century Gothic"/>
                        <a:buNone/>
                      </a:pPr>
                      <a:r>
                        <a:rPr b="1" i="0" lang="en-US" sz="2000" u="none" cap="none" strike="noStrike">
                          <a:solidFill>
                            <a:schemeClr val="dk1"/>
                          </a:solidFill>
                          <a:latin typeface="Century Gothic"/>
                          <a:ea typeface="Century Gothic"/>
                          <a:cs typeface="Century Gothic"/>
                          <a:sym typeface="Century Gothic"/>
                        </a:rPr>
                        <a:t>Program Name:</a:t>
                      </a:r>
                      <a:endParaRPr/>
                    </a:p>
                    <a:p>
                      <a:pPr indent="0" lvl="0" marL="0" marR="0" rtl="0" algn="l">
                        <a:lnSpc>
                          <a:spcPct val="100000"/>
                        </a:lnSpc>
                        <a:spcBef>
                          <a:spcPts val="0"/>
                        </a:spcBef>
                        <a:spcAft>
                          <a:spcPts val="0"/>
                        </a:spcAft>
                        <a:buClr>
                          <a:schemeClr val="dk1"/>
                        </a:buClr>
                        <a:buSzPts val="2000"/>
                        <a:buFont typeface="Century Gothic"/>
                        <a:buNone/>
                      </a:pPr>
                      <a:r>
                        <a:rPr b="1" i="0" lang="en-US" sz="2000" u="none" cap="none" strike="noStrike">
                          <a:solidFill>
                            <a:schemeClr val="dk1"/>
                          </a:solidFill>
                          <a:latin typeface="Century Gothic"/>
                          <a:ea typeface="Century Gothic"/>
                          <a:cs typeface="Century Gothic"/>
                          <a:sym typeface="Century Gothic"/>
                        </a:rPr>
                        <a:t>Test Date: 						Tester: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AAEFD1"/>
                    </a:solidFill>
                  </a:tcPr>
                </a:tc>
                <a:tc hMerge="1"/>
                <a:tc hMerge="1"/>
                <a:tc hMerge="1"/>
                <a:tc hMerge="1"/>
                <a:tc hMerge="1"/>
              </a:tr>
              <a:tr h="496825">
                <a:tc>
                  <a:txBody>
                    <a:bodyPr/>
                    <a:lstStyle/>
                    <a:p>
                      <a:pPr indent="0" lvl="0" marL="0" marR="0" rtl="0" algn="l">
                        <a:lnSpc>
                          <a:spcPct val="100000"/>
                        </a:lnSpc>
                        <a:spcBef>
                          <a:spcPts val="0"/>
                        </a:spcBef>
                        <a:spcAft>
                          <a:spcPts val="0"/>
                        </a:spcAft>
                        <a:buClr>
                          <a:schemeClr val="dk1"/>
                        </a:buClr>
                        <a:buSzPts val="2000"/>
                        <a:buFont typeface="Century Gothic"/>
                        <a:buNone/>
                      </a:pPr>
                      <a:r>
                        <a:rPr b="1" i="0" lang="en-US" sz="2000" u="none" cap="none" strike="noStrike">
                          <a:solidFill>
                            <a:schemeClr val="dk1"/>
                          </a:solidFill>
                          <a:latin typeface="Century Gothic"/>
                          <a:ea typeface="Century Gothic"/>
                          <a:cs typeface="Century Gothic"/>
                          <a:sym typeface="Century Gothic"/>
                        </a:rPr>
                        <a:t>No</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AAEFD1"/>
                    </a:solidFill>
                  </a:tcPr>
                </a:tc>
                <a:tc>
                  <a:txBody>
                    <a:bodyPr/>
                    <a:lstStyle/>
                    <a:p>
                      <a:pPr indent="0" lvl="0" marL="0" marR="0" rtl="0" algn="l">
                        <a:lnSpc>
                          <a:spcPct val="100000"/>
                        </a:lnSpc>
                        <a:spcBef>
                          <a:spcPts val="0"/>
                        </a:spcBef>
                        <a:spcAft>
                          <a:spcPts val="0"/>
                        </a:spcAft>
                        <a:buClr>
                          <a:schemeClr val="dk1"/>
                        </a:buClr>
                        <a:buSzPts val="2000"/>
                        <a:buFont typeface="Century Gothic"/>
                        <a:buNone/>
                      </a:pPr>
                      <a:r>
                        <a:rPr b="1" i="0" lang="en-US" sz="2000" u="none" cap="none" strike="noStrike">
                          <a:solidFill>
                            <a:schemeClr val="dk1"/>
                          </a:solidFill>
                          <a:latin typeface="Century Gothic"/>
                          <a:ea typeface="Century Gothic"/>
                          <a:cs typeface="Century Gothic"/>
                          <a:sym typeface="Century Gothic"/>
                        </a:rPr>
                        <a:t>Objective/Test Cases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AAEFD1"/>
                    </a:solidFill>
                  </a:tcPr>
                </a:tc>
                <a:tc>
                  <a:txBody>
                    <a:bodyPr/>
                    <a:lstStyle/>
                    <a:p>
                      <a:pPr indent="0" lvl="0" marL="0" marR="0" rtl="0" algn="l">
                        <a:lnSpc>
                          <a:spcPct val="100000"/>
                        </a:lnSpc>
                        <a:spcBef>
                          <a:spcPts val="0"/>
                        </a:spcBef>
                        <a:spcAft>
                          <a:spcPts val="0"/>
                        </a:spcAft>
                        <a:buClr>
                          <a:schemeClr val="dk1"/>
                        </a:buClr>
                        <a:buSzPts val="2000"/>
                        <a:buFont typeface="Century Gothic"/>
                        <a:buNone/>
                      </a:pPr>
                      <a:r>
                        <a:rPr b="1" i="0" lang="en-US" sz="2000" u="none" cap="none" strike="noStrike">
                          <a:solidFill>
                            <a:schemeClr val="dk1"/>
                          </a:solidFill>
                          <a:latin typeface="Century Gothic"/>
                          <a:ea typeface="Century Gothic"/>
                          <a:cs typeface="Century Gothic"/>
                          <a:sym typeface="Century Gothic"/>
                        </a:rPr>
                        <a:t>Test Data</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AAEFD1"/>
                    </a:solidFill>
                  </a:tcPr>
                </a:tc>
                <a:tc>
                  <a:txBody>
                    <a:bodyPr/>
                    <a:lstStyle/>
                    <a:p>
                      <a:pPr indent="0" lvl="0" marL="0" marR="0" rtl="0" algn="l">
                        <a:lnSpc>
                          <a:spcPct val="100000"/>
                        </a:lnSpc>
                        <a:spcBef>
                          <a:spcPts val="0"/>
                        </a:spcBef>
                        <a:spcAft>
                          <a:spcPts val="0"/>
                        </a:spcAft>
                        <a:buClr>
                          <a:schemeClr val="dk1"/>
                        </a:buClr>
                        <a:buSzPts val="2000"/>
                        <a:buFont typeface="Century Gothic"/>
                        <a:buNone/>
                      </a:pPr>
                      <a:r>
                        <a:rPr b="1" i="0" lang="en-US" sz="2000" u="none" cap="none" strike="noStrike">
                          <a:solidFill>
                            <a:schemeClr val="dk1"/>
                          </a:solidFill>
                          <a:latin typeface="Century Gothic"/>
                          <a:ea typeface="Century Gothic"/>
                          <a:cs typeface="Century Gothic"/>
                          <a:sym typeface="Century Gothic"/>
                        </a:rPr>
                        <a:t>Expected Results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AAEFD1"/>
                    </a:solidFill>
                  </a:tcPr>
                </a:tc>
                <a:tc>
                  <a:txBody>
                    <a:bodyPr/>
                    <a:lstStyle/>
                    <a:p>
                      <a:pPr indent="0" lvl="0" marL="0" marR="0" rtl="0" algn="l">
                        <a:lnSpc>
                          <a:spcPct val="100000"/>
                        </a:lnSpc>
                        <a:spcBef>
                          <a:spcPts val="0"/>
                        </a:spcBef>
                        <a:spcAft>
                          <a:spcPts val="0"/>
                        </a:spcAft>
                        <a:buClr>
                          <a:schemeClr val="dk1"/>
                        </a:buClr>
                        <a:buSzPts val="2000"/>
                        <a:buFont typeface="Century Gothic"/>
                        <a:buNone/>
                      </a:pPr>
                      <a:r>
                        <a:rPr b="1" i="0" lang="en-US" sz="2000" u="none" cap="none" strike="noStrike">
                          <a:solidFill>
                            <a:schemeClr val="dk1"/>
                          </a:solidFill>
                          <a:latin typeface="Century Gothic"/>
                          <a:ea typeface="Century Gothic"/>
                          <a:cs typeface="Century Gothic"/>
                          <a:sym typeface="Century Gothic"/>
                        </a:rPr>
                        <a:t>Actual Results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AAEFD1"/>
                    </a:solidFill>
                  </a:tcPr>
                </a:tc>
                <a:tc>
                  <a:txBody>
                    <a:bodyPr/>
                    <a:lstStyle/>
                    <a:p>
                      <a:pPr indent="0" lvl="0" marL="0" marR="0" rtl="0" algn="l">
                        <a:lnSpc>
                          <a:spcPct val="100000"/>
                        </a:lnSpc>
                        <a:spcBef>
                          <a:spcPts val="0"/>
                        </a:spcBef>
                        <a:spcAft>
                          <a:spcPts val="0"/>
                        </a:spcAft>
                        <a:buClr>
                          <a:schemeClr val="dk1"/>
                        </a:buClr>
                        <a:buSzPts val="2000"/>
                        <a:buFont typeface="Century Gothic"/>
                        <a:buNone/>
                      </a:pPr>
                      <a:r>
                        <a:rPr b="1" i="0" lang="en-US" sz="2000" u="none" cap="none" strike="noStrike">
                          <a:solidFill>
                            <a:schemeClr val="dk1"/>
                          </a:solidFill>
                          <a:latin typeface="Century Gothic"/>
                          <a:ea typeface="Century Gothic"/>
                          <a:cs typeface="Century Gothic"/>
                          <a:sym typeface="Century Gothic"/>
                        </a:rPr>
                        <a:t>Remarks/ Comments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AAEFD1"/>
                    </a:solidFill>
                  </a:tcPr>
                </a:tc>
              </a:tr>
              <a:tr h="1340050">
                <a:tc>
                  <a:txBody>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2F9EE"/>
                    </a:solidFill>
                  </a:tcPr>
                </a:tc>
                <a:tc>
                  <a:txBody>
                    <a:bodyPr/>
                    <a:lstStyle/>
                    <a:p>
                      <a:pPr indent="0" lvl="0" marL="0" marR="0" rtl="0" algn="l">
                        <a:lnSpc>
                          <a:spcPct val="100000"/>
                        </a:lnSpc>
                        <a:spcBef>
                          <a:spcPts val="0"/>
                        </a:spcBef>
                        <a:spcAft>
                          <a:spcPts val="0"/>
                        </a:spcAft>
                        <a:buClr>
                          <a:schemeClr val="dk1"/>
                        </a:buClr>
                        <a:buSzPts val="2000"/>
                        <a:buFont typeface="Century Gothic"/>
                        <a:buNone/>
                      </a:pPr>
                      <a:r>
                        <a:rPr b="0" i="0" lang="en-US" sz="2000" u="none" cap="none" strike="noStrike">
                          <a:solidFill>
                            <a:schemeClr val="dk1"/>
                          </a:solidFill>
                          <a:latin typeface="Century Gothic"/>
                          <a:ea typeface="Century Gothic"/>
                          <a:cs typeface="Century Gothic"/>
                          <a:sym typeface="Century Gothic"/>
                        </a:rPr>
                        <a:t>To generate a report to list selected month’s sales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2F9EE"/>
                    </a:solidFill>
                  </a:tcPr>
                </a:tc>
                <a:tc>
                  <a:txBody>
                    <a:bodyPr/>
                    <a:lstStyle/>
                    <a:p>
                      <a:pPr indent="0" lvl="0" marL="0" marR="0" rtl="0" algn="l">
                        <a:lnSpc>
                          <a:spcPct val="100000"/>
                        </a:lnSpc>
                        <a:spcBef>
                          <a:spcPts val="0"/>
                        </a:spcBef>
                        <a:spcAft>
                          <a:spcPts val="0"/>
                        </a:spcAft>
                        <a:buClr>
                          <a:schemeClr val="dk1"/>
                        </a:buClr>
                        <a:buSzPts val="2000"/>
                        <a:buFont typeface="Century Gothic"/>
                        <a:buNone/>
                      </a:pPr>
                      <a:r>
                        <a:rPr b="0" i="0" lang="en-US" sz="2000" u="none" cap="none" strike="noStrike">
                          <a:solidFill>
                            <a:schemeClr val="dk1"/>
                          </a:solidFill>
                          <a:latin typeface="Century Gothic"/>
                          <a:ea typeface="Century Gothic"/>
                          <a:cs typeface="Century Gothic"/>
                          <a:sym typeface="Century Gothic"/>
                        </a:rPr>
                        <a:t>June to September Sales data</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2F9EE"/>
                    </a:solidFill>
                  </a:tcPr>
                </a:tc>
                <a:tc>
                  <a:txBody>
                    <a:bodyPr/>
                    <a:lstStyle/>
                    <a:p>
                      <a:pPr indent="0" lvl="0" marL="0" marR="0" rtl="0" algn="l">
                        <a:lnSpc>
                          <a:spcPct val="100000"/>
                        </a:lnSpc>
                        <a:spcBef>
                          <a:spcPts val="0"/>
                        </a:spcBef>
                        <a:spcAft>
                          <a:spcPts val="0"/>
                        </a:spcAft>
                        <a:buClr>
                          <a:schemeClr val="dk1"/>
                        </a:buClr>
                        <a:buSzPts val="2000"/>
                        <a:buFont typeface="Century Gothic"/>
                        <a:buNone/>
                      </a:pPr>
                      <a:r>
                        <a:rPr b="0" i="0" lang="en-US" sz="2000" u="none" cap="none" strike="noStrike">
                          <a:solidFill>
                            <a:schemeClr val="dk1"/>
                          </a:solidFill>
                          <a:latin typeface="Century Gothic"/>
                          <a:ea typeface="Century Gothic"/>
                          <a:cs typeface="Century Gothic"/>
                          <a:sym typeface="Century Gothic"/>
                        </a:rPr>
                        <a:t>Monthly sales report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2F9EE"/>
                    </a:solidFill>
                  </a:tcPr>
                </a:tc>
                <a:tc>
                  <a:txBody>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2F9EE"/>
                    </a:solidFill>
                  </a:tcPr>
                </a:tc>
                <a:tc>
                  <a:txBody>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2F9EE"/>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21" name="Shape 621"/>
        <p:cNvGrpSpPr/>
        <p:nvPr/>
      </p:nvGrpSpPr>
      <p:grpSpPr>
        <a:xfrm>
          <a:off x="0" y="0"/>
          <a:ext cx="0" cy="0"/>
          <a:chOff x="0" y="0"/>
          <a:chExt cx="0" cy="0"/>
        </a:xfrm>
      </p:grpSpPr>
      <p:sp>
        <p:nvSpPr>
          <p:cNvPr id="622" name="Google Shape;622;p13"/>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Introduction – Stages in Testing Process</a:t>
            </a:r>
            <a:br>
              <a:rPr lang="en-US"/>
            </a:br>
            <a:r>
              <a:rPr lang="en-US"/>
              <a:t>1. Unit Testing</a:t>
            </a:r>
            <a:endParaRPr/>
          </a:p>
        </p:txBody>
      </p:sp>
      <p:sp>
        <p:nvSpPr>
          <p:cNvPr id="623" name="Google Shape;623;p13"/>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solidFill>
                  <a:schemeClr val="hlink"/>
                </a:solidFill>
                <a:latin typeface="Garamond"/>
                <a:ea typeface="Garamond"/>
                <a:cs typeface="Garamond"/>
                <a:sym typeface="Garamond"/>
              </a:rPr>
              <a:t>Individual components</a:t>
            </a:r>
            <a:r>
              <a:rPr lang="en-US">
                <a:latin typeface="Garamond"/>
                <a:ea typeface="Garamond"/>
                <a:cs typeface="Garamond"/>
                <a:sym typeface="Garamond"/>
              </a:rPr>
              <a:t> are tested to ensure that they operate correctly. E.g. Student Registration component</a:t>
            </a:r>
            <a:endParaRPr/>
          </a:p>
          <a:p>
            <a:pPr indent="-228600" lvl="0" marL="228600" rtl="0" algn="l">
              <a:lnSpc>
                <a:spcPct val="90000"/>
              </a:lnSpc>
              <a:spcBef>
                <a:spcPts val="1800"/>
              </a:spcBef>
              <a:spcAft>
                <a:spcPts val="0"/>
              </a:spcAft>
              <a:buSzPts val="2800"/>
              <a:buChar char="▪"/>
            </a:pPr>
            <a:r>
              <a:rPr lang="en-US">
                <a:latin typeface="Garamond"/>
                <a:ea typeface="Garamond"/>
                <a:cs typeface="Garamond"/>
                <a:sym typeface="Garamond"/>
              </a:rPr>
              <a:t>The test cases needed for unit testing should exercise each condition and option</a:t>
            </a:r>
            <a:r>
              <a:rPr lang="en-US"/>
              <a:t> </a:t>
            </a:r>
            <a:endParaRPr/>
          </a:p>
          <a:p>
            <a:pPr indent="-50800" lvl="0" marL="228600" rtl="0" algn="l">
              <a:lnSpc>
                <a:spcPct val="90000"/>
              </a:lnSpc>
              <a:spcBef>
                <a:spcPts val="1800"/>
              </a:spcBef>
              <a:spcAft>
                <a:spcPts val="0"/>
              </a:spcAft>
              <a:buSzPts val="2800"/>
              <a:buNone/>
            </a:pPr>
            <a:r>
              <a:t/>
            </a:r>
            <a:endParaRPr/>
          </a:p>
        </p:txBody>
      </p:sp>
      <p:sp>
        <p:nvSpPr>
          <p:cNvPr id="624" name="Google Shape;624;p13"/>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nebula.wsimg.com/511627efc4f9f4fe1a1c87f266446abd?AccessKeyId=CF4D6F122B17A324EEA6&amp;disposition=0&amp;alloworigin=1" id="625" name="Google Shape;625;p13"/>
          <p:cNvPicPr preferRelativeResize="0"/>
          <p:nvPr/>
        </p:nvPicPr>
        <p:blipFill rotWithShape="1">
          <a:blip r:embed="rId3">
            <a:alphaModFix/>
          </a:blip>
          <a:srcRect b="0" l="0" r="0" t="0"/>
          <a:stretch/>
        </p:blipFill>
        <p:spPr>
          <a:xfrm>
            <a:off x="9904853" y="266230"/>
            <a:ext cx="1983494" cy="137443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14"/>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Introduction – Stages in Testing Process</a:t>
            </a:r>
            <a:br>
              <a:rPr lang="en-US"/>
            </a:br>
            <a:r>
              <a:rPr lang="en-US"/>
              <a:t>2. Module Testing</a:t>
            </a:r>
            <a:endParaRPr/>
          </a:p>
        </p:txBody>
      </p:sp>
      <p:sp>
        <p:nvSpPr>
          <p:cNvPr id="632" name="Google Shape;632;p14"/>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nebula.wsimg.com/511627efc4f9f4fe1a1c87f266446abd?AccessKeyId=CF4D6F122B17A324EEA6&amp;disposition=0&amp;alloworigin=1" id="633" name="Google Shape;633;p14"/>
          <p:cNvPicPr preferRelativeResize="0"/>
          <p:nvPr/>
        </p:nvPicPr>
        <p:blipFill rotWithShape="1">
          <a:blip r:embed="rId3">
            <a:alphaModFix/>
          </a:blip>
          <a:srcRect b="0" l="0" r="0" t="0"/>
          <a:stretch/>
        </p:blipFill>
        <p:spPr>
          <a:xfrm>
            <a:off x="2165884" y="1832256"/>
            <a:ext cx="3505200" cy="2428875"/>
          </a:xfrm>
          <a:prstGeom prst="rect">
            <a:avLst/>
          </a:prstGeom>
          <a:noFill/>
          <a:ln>
            <a:noFill/>
          </a:ln>
        </p:spPr>
      </p:pic>
      <p:sp>
        <p:nvSpPr>
          <p:cNvPr id="634" name="Google Shape;634;p14"/>
          <p:cNvSpPr/>
          <p:nvPr/>
        </p:nvSpPr>
        <p:spPr>
          <a:xfrm>
            <a:off x="4796372" y="1567143"/>
            <a:ext cx="5461813" cy="731838"/>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Collection of dependent components </a:t>
            </a:r>
            <a:endParaRPr b="0" i="0" sz="2800" u="none" cap="none" strike="noStrike">
              <a:solidFill>
                <a:srgbClr val="000000"/>
              </a:solidFill>
              <a:latin typeface="Arial"/>
              <a:ea typeface="Arial"/>
              <a:cs typeface="Arial"/>
              <a:sym typeface="Arial"/>
            </a:endParaRPr>
          </a:p>
        </p:txBody>
      </p:sp>
      <p:pic>
        <p:nvPicPr>
          <p:cNvPr descr="http://www.clipartbest.com/cliparts/7eT/M5R/7eTM5Rqin.png" id="635" name="Google Shape;635;p14"/>
          <p:cNvPicPr preferRelativeResize="0"/>
          <p:nvPr/>
        </p:nvPicPr>
        <p:blipFill rotWithShape="1">
          <a:blip r:embed="rId4">
            <a:alphaModFix/>
          </a:blip>
          <a:srcRect b="0" l="0" r="0" t="0"/>
          <a:stretch/>
        </p:blipFill>
        <p:spPr>
          <a:xfrm>
            <a:off x="5890159" y="2197381"/>
            <a:ext cx="685800" cy="614362"/>
          </a:xfrm>
          <a:prstGeom prst="rect">
            <a:avLst/>
          </a:prstGeom>
          <a:noFill/>
          <a:ln>
            <a:noFill/>
          </a:ln>
        </p:spPr>
      </p:pic>
      <p:sp>
        <p:nvSpPr>
          <p:cNvPr id="636" name="Google Shape;636;p14"/>
          <p:cNvSpPr/>
          <p:nvPr/>
        </p:nvSpPr>
        <p:spPr>
          <a:xfrm>
            <a:off x="6233059" y="2929219"/>
            <a:ext cx="3832225" cy="2081213"/>
          </a:xfrm>
          <a:prstGeom prst="rect">
            <a:avLst/>
          </a:prstGeom>
          <a:solidFill>
            <a:schemeClr val="lt1"/>
          </a:solid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536575" lvl="0" marL="536575" marR="0" rtl="0" algn="l">
              <a:spcBef>
                <a:spcPts val="0"/>
              </a:spcBef>
              <a:spcAft>
                <a:spcPts val="0"/>
              </a:spcAft>
              <a:buClr>
                <a:srgbClr val="000000"/>
              </a:buClr>
              <a:buSzPts val="2800"/>
              <a:buFont typeface="Noto Sans Symbols"/>
              <a:buChar char="✔"/>
            </a:pPr>
            <a:r>
              <a:rPr b="0" i="0" lang="en-US" sz="2800" u="none" cap="none" strike="noStrike">
                <a:solidFill>
                  <a:srgbClr val="000000"/>
                </a:solidFill>
                <a:latin typeface="Garamond"/>
                <a:ea typeface="Garamond"/>
                <a:cs typeface="Garamond"/>
                <a:sym typeface="Garamond"/>
              </a:rPr>
              <a:t>Object class</a:t>
            </a:r>
            <a:endParaRPr/>
          </a:p>
          <a:p>
            <a:pPr indent="-536575" lvl="0" marL="536575" marR="0" rtl="0" algn="l">
              <a:spcBef>
                <a:spcPts val="0"/>
              </a:spcBef>
              <a:spcAft>
                <a:spcPts val="0"/>
              </a:spcAft>
              <a:buClr>
                <a:srgbClr val="000000"/>
              </a:buClr>
              <a:buSzPts val="2800"/>
              <a:buFont typeface="Noto Sans Symbols"/>
              <a:buChar char="✔"/>
            </a:pPr>
            <a:r>
              <a:rPr b="0" i="0" lang="en-US" sz="2800" u="none" cap="none" strike="noStrike">
                <a:solidFill>
                  <a:srgbClr val="000000"/>
                </a:solidFill>
                <a:latin typeface="Garamond"/>
                <a:ea typeface="Garamond"/>
                <a:cs typeface="Garamond"/>
                <a:sym typeface="Garamond"/>
              </a:rPr>
              <a:t>Abstract data type</a:t>
            </a:r>
            <a:endParaRPr/>
          </a:p>
          <a:p>
            <a:pPr indent="-536575" lvl="0" marL="536575" marR="0" rtl="0" algn="l">
              <a:spcBef>
                <a:spcPts val="0"/>
              </a:spcBef>
              <a:spcAft>
                <a:spcPts val="0"/>
              </a:spcAft>
              <a:buClr>
                <a:srgbClr val="000000"/>
              </a:buClr>
              <a:buSzPts val="2800"/>
              <a:buFont typeface="Noto Sans Symbols"/>
              <a:buChar char="✔"/>
            </a:pPr>
            <a:r>
              <a:rPr b="0" i="0" lang="en-US" sz="2800" u="none" cap="none" strike="noStrike">
                <a:solidFill>
                  <a:srgbClr val="000000"/>
                </a:solidFill>
                <a:latin typeface="Garamond"/>
                <a:ea typeface="Garamond"/>
                <a:cs typeface="Garamond"/>
                <a:sym typeface="Garamond"/>
              </a:rPr>
              <a:t>Collection of procedures/functions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500"/>
                                        <p:tgtEl>
                                          <p:spTgt spid="6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500"/>
                                        <p:tgtEl>
                                          <p:spTgt spid="6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500"/>
                                        <p:tgtEl>
                                          <p:spTgt spid="6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1" name="Shape 641"/>
        <p:cNvGrpSpPr/>
        <p:nvPr/>
      </p:nvGrpSpPr>
      <p:grpSpPr>
        <a:xfrm>
          <a:off x="0" y="0"/>
          <a:ext cx="0" cy="0"/>
          <a:chOff x="0" y="0"/>
          <a:chExt cx="0" cy="0"/>
        </a:xfrm>
      </p:grpSpPr>
      <p:pic>
        <p:nvPicPr>
          <p:cNvPr descr="http://nebula.wsimg.com/511627efc4f9f4fe1a1c87f266446abd?AccessKeyId=CF4D6F122B17A324EEA6&amp;disposition=0&amp;alloworigin=1" id="642" name="Google Shape;642;p15"/>
          <p:cNvPicPr preferRelativeResize="0"/>
          <p:nvPr/>
        </p:nvPicPr>
        <p:blipFill rotWithShape="1">
          <a:blip r:embed="rId3">
            <a:alphaModFix/>
          </a:blip>
          <a:srcRect b="0" l="0" r="0" t="0"/>
          <a:stretch/>
        </p:blipFill>
        <p:spPr>
          <a:xfrm>
            <a:off x="9904853" y="266230"/>
            <a:ext cx="1983494" cy="1374432"/>
          </a:xfrm>
          <a:prstGeom prst="rect">
            <a:avLst/>
          </a:prstGeom>
          <a:noFill/>
          <a:ln>
            <a:noFill/>
          </a:ln>
        </p:spPr>
      </p:pic>
      <p:sp>
        <p:nvSpPr>
          <p:cNvPr id="643" name="Google Shape;643;p15"/>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Introduction – Stages in Testing Process</a:t>
            </a:r>
            <a:br>
              <a:rPr lang="en-US"/>
            </a:br>
            <a:r>
              <a:rPr lang="en-US"/>
              <a:t>2. Module Testing</a:t>
            </a:r>
            <a:endParaRPr/>
          </a:p>
        </p:txBody>
      </p:sp>
      <p:sp>
        <p:nvSpPr>
          <p:cNvPr id="644" name="Google Shape;644;p15"/>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latin typeface="Garamond"/>
                <a:ea typeface="Garamond"/>
                <a:cs typeface="Garamond"/>
                <a:sym typeface="Garamond"/>
              </a:rPr>
              <a:t>A module is </a:t>
            </a:r>
            <a:r>
              <a:rPr lang="en-US">
                <a:solidFill>
                  <a:schemeClr val="hlink"/>
                </a:solidFill>
                <a:latin typeface="Garamond"/>
                <a:ea typeface="Garamond"/>
                <a:cs typeface="Garamond"/>
                <a:sym typeface="Garamond"/>
              </a:rPr>
              <a:t>a collection of dependent components</a:t>
            </a:r>
            <a:r>
              <a:rPr lang="en-US">
                <a:latin typeface="Garamond"/>
                <a:ea typeface="Garamond"/>
                <a:cs typeface="Garamond"/>
                <a:sym typeface="Garamond"/>
              </a:rPr>
              <a:t> such as an object class, an abstract data type or some looser collection of procedures and functions</a:t>
            </a:r>
            <a:r>
              <a:rPr lang="en-US"/>
              <a:t> </a:t>
            </a:r>
            <a:endParaRPr/>
          </a:p>
        </p:txBody>
      </p:sp>
      <p:sp>
        <p:nvSpPr>
          <p:cNvPr id="645" name="Google Shape;645;p15"/>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16"/>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Introduction – Stages in Testing Process</a:t>
            </a:r>
            <a:br>
              <a:rPr lang="en-US"/>
            </a:br>
            <a:r>
              <a:rPr lang="en-US"/>
              <a:t>3. Sub-System Testing</a:t>
            </a:r>
            <a:endParaRPr/>
          </a:p>
        </p:txBody>
      </p:sp>
      <p:sp>
        <p:nvSpPr>
          <p:cNvPr id="651" name="Google Shape;651;p16"/>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nebula.wsimg.com/511627efc4f9f4fe1a1c87f266446abd?AccessKeyId=CF4D6F122B17A324EEA6&amp;disposition=0&amp;alloworigin=1" id="652" name="Google Shape;652;p16"/>
          <p:cNvPicPr preferRelativeResize="0"/>
          <p:nvPr/>
        </p:nvPicPr>
        <p:blipFill rotWithShape="1">
          <a:blip r:embed="rId3">
            <a:alphaModFix/>
          </a:blip>
          <a:srcRect b="0" l="0" r="0" t="0"/>
          <a:stretch/>
        </p:blipFill>
        <p:spPr>
          <a:xfrm>
            <a:off x="2165884" y="1832256"/>
            <a:ext cx="3505200" cy="2428875"/>
          </a:xfrm>
          <a:prstGeom prst="rect">
            <a:avLst/>
          </a:prstGeom>
          <a:noFill/>
          <a:ln>
            <a:noFill/>
          </a:ln>
        </p:spPr>
      </p:pic>
      <p:sp>
        <p:nvSpPr>
          <p:cNvPr id="653" name="Google Shape;653;p16"/>
          <p:cNvSpPr/>
          <p:nvPr/>
        </p:nvSpPr>
        <p:spPr>
          <a:xfrm>
            <a:off x="4796373" y="1567143"/>
            <a:ext cx="3909638" cy="731838"/>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Collection of modules</a:t>
            </a:r>
            <a:endParaRPr b="0" i="0" sz="2800" u="none" cap="none" strike="noStrike">
              <a:solidFill>
                <a:srgbClr val="000000"/>
              </a:solidFill>
              <a:latin typeface="Arial"/>
              <a:ea typeface="Arial"/>
              <a:cs typeface="Arial"/>
              <a:sym typeface="Arial"/>
            </a:endParaRPr>
          </a:p>
        </p:txBody>
      </p:sp>
      <p:pic>
        <p:nvPicPr>
          <p:cNvPr descr="http://www.clipartbest.com/cliparts/7eT/M5R/7eTM5Rqin.png" id="654" name="Google Shape;654;p16"/>
          <p:cNvPicPr preferRelativeResize="0"/>
          <p:nvPr/>
        </p:nvPicPr>
        <p:blipFill rotWithShape="1">
          <a:blip r:embed="rId4">
            <a:alphaModFix/>
          </a:blip>
          <a:srcRect b="0" l="0" r="0" t="0"/>
          <a:stretch/>
        </p:blipFill>
        <p:spPr>
          <a:xfrm>
            <a:off x="5890159" y="2197381"/>
            <a:ext cx="685800" cy="6143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500"/>
                                        <p:tgtEl>
                                          <p:spTgt spid="6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500"/>
                                        <p:tgtEl>
                                          <p:spTgt spid="6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9" name="Shape 659"/>
        <p:cNvGrpSpPr/>
        <p:nvPr/>
      </p:nvGrpSpPr>
      <p:grpSpPr>
        <a:xfrm>
          <a:off x="0" y="0"/>
          <a:ext cx="0" cy="0"/>
          <a:chOff x="0" y="0"/>
          <a:chExt cx="0" cy="0"/>
        </a:xfrm>
      </p:grpSpPr>
      <p:pic>
        <p:nvPicPr>
          <p:cNvPr descr="http://nebula.wsimg.com/511627efc4f9f4fe1a1c87f266446abd?AccessKeyId=CF4D6F122B17A324EEA6&amp;disposition=0&amp;alloworigin=1" id="660" name="Google Shape;660;p17"/>
          <p:cNvPicPr preferRelativeResize="0"/>
          <p:nvPr/>
        </p:nvPicPr>
        <p:blipFill rotWithShape="1">
          <a:blip r:embed="rId3">
            <a:alphaModFix/>
          </a:blip>
          <a:srcRect b="0" l="0" r="0" t="0"/>
          <a:stretch/>
        </p:blipFill>
        <p:spPr>
          <a:xfrm>
            <a:off x="9904853" y="266230"/>
            <a:ext cx="1983494" cy="1374432"/>
          </a:xfrm>
          <a:prstGeom prst="rect">
            <a:avLst/>
          </a:prstGeom>
          <a:noFill/>
          <a:ln>
            <a:noFill/>
          </a:ln>
        </p:spPr>
      </p:pic>
      <p:sp>
        <p:nvSpPr>
          <p:cNvPr id="661" name="Google Shape;661;p17"/>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Introduction – Stages in Testing Process</a:t>
            </a:r>
            <a:br>
              <a:rPr lang="en-US"/>
            </a:br>
            <a:r>
              <a:rPr lang="en-US"/>
              <a:t>3. Sub-System Testing</a:t>
            </a:r>
            <a:endParaRPr/>
          </a:p>
        </p:txBody>
      </p:sp>
      <p:sp>
        <p:nvSpPr>
          <p:cNvPr id="662" name="Google Shape;662;p17"/>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latin typeface="Garamond"/>
                <a:ea typeface="Garamond"/>
                <a:cs typeface="Garamond"/>
                <a:sym typeface="Garamond"/>
              </a:rPr>
              <a:t>This phase involves </a:t>
            </a:r>
            <a:r>
              <a:rPr lang="en-US">
                <a:solidFill>
                  <a:schemeClr val="hlink"/>
                </a:solidFill>
                <a:latin typeface="Garamond"/>
                <a:ea typeface="Garamond"/>
                <a:cs typeface="Garamond"/>
                <a:sym typeface="Garamond"/>
              </a:rPr>
              <a:t>testing collections of modules</a:t>
            </a:r>
            <a:r>
              <a:rPr lang="en-US">
                <a:latin typeface="Garamond"/>
                <a:ea typeface="Garamond"/>
                <a:cs typeface="Garamond"/>
                <a:sym typeface="Garamond"/>
              </a:rPr>
              <a:t>, which have been </a:t>
            </a:r>
            <a:r>
              <a:rPr lang="en-US">
                <a:solidFill>
                  <a:schemeClr val="hlink"/>
                </a:solidFill>
                <a:latin typeface="Garamond"/>
                <a:ea typeface="Garamond"/>
                <a:cs typeface="Garamond"/>
                <a:sym typeface="Garamond"/>
              </a:rPr>
              <a:t>integrated</a:t>
            </a:r>
            <a:r>
              <a:rPr lang="en-US">
                <a:latin typeface="Garamond"/>
                <a:ea typeface="Garamond"/>
                <a:cs typeface="Garamond"/>
                <a:sym typeface="Garamond"/>
              </a:rPr>
              <a:t> into sub-systems</a:t>
            </a:r>
            <a:r>
              <a:rPr lang="en-US"/>
              <a:t> </a:t>
            </a:r>
            <a:endParaRPr/>
          </a:p>
          <a:p>
            <a:pPr indent="-50800" lvl="0" marL="228600" rtl="0" algn="l">
              <a:lnSpc>
                <a:spcPct val="90000"/>
              </a:lnSpc>
              <a:spcBef>
                <a:spcPts val="1800"/>
              </a:spcBef>
              <a:spcAft>
                <a:spcPts val="0"/>
              </a:spcAft>
              <a:buSzPts val="2800"/>
              <a:buNone/>
            </a:pPr>
            <a:r>
              <a:t/>
            </a:r>
            <a:endParaRPr/>
          </a:p>
        </p:txBody>
      </p:sp>
      <p:sp>
        <p:nvSpPr>
          <p:cNvPr id="663" name="Google Shape;663;p1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18"/>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Introduction – Stages in Testing Process</a:t>
            </a:r>
            <a:br>
              <a:rPr lang="en-US"/>
            </a:br>
            <a:r>
              <a:rPr lang="en-US"/>
              <a:t>4. System Testing</a:t>
            </a:r>
            <a:endParaRPr/>
          </a:p>
        </p:txBody>
      </p:sp>
      <p:sp>
        <p:nvSpPr>
          <p:cNvPr id="669" name="Google Shape;669;p18"/>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nebula.wsimg.com/511627efc4f9f4fe1a1c87f266446abd?AccessKeyId=CF4D6F122B17A324EEA6&amp;disposition=0&amp;alloworigin=1" id="670" name="Google Shape;670;p18"/>
          <p:cNvPicPr preferRelativeResize="0"/>
          <p:nvPr/>
        </p:nvPicPr>
        <p:blipFill rotWithShape="1">
          <a:blip r:embed="rId3">
            <a:alphaModFix/>
          </a:blip>
          <a:srcRect b="0" l="0" r="0" t="0"/>
          <a:stretch/>
        </p:blipFill>
        <p:spPr>
          <a:xfrm>
            <a:off x="2165884" y="1832256"/>
            <a:ext cx="3505200" cy="2428875"/>
          </a:xfrm>
          <a:prstGeom prst="rect">
            <a:avLst/>
          </a:prstGeom>
          <a:noFill/>
          <a:ln>
            <a:noFill/>
          </a:ln>
        </p:spPr>
      </p:pic>
      <p:sp>
        <p:nvSpPr>
          <p:cNvPr id="671" name="Google Shape;671;p18"/>
          <p:cNvSpPr/>
          <p:nvPr/>
        </p:nvSpPr>
        <p:spPr>
          <a:xfrm>
            <a:off x="4796373" y="1567143"/>
            <a:ext cx="4555096" cy="731838"/>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Integration of sub-systems</a:t>
            </a:r>
            <a:endParaRPr b="0" i="0" sz="2800" u="none" cap="none" strike="noStrike">
              <a:solidFill>
                <a:srgbClr val="000000"/>
              </a:solidFill>
              <a:latin typeface="Arial"/>
              <a:ea typeface="Arial"/>
              <a:cs typeface="Arial"/>
              <a:sym typeface="Arial"/>
            </a:endParaRPr>
          </a:p>
        </p:txBody>
      </p:sp>
      <p:pic>
        <p:nvPicPr>
          <p:cNvPr descr="http://www.clipartbest.com/cliparts/7eT/M5R/7eTM5Rqin.png" id="672" name="Google Shape;672;p18"/>
          <p:cNvPicPr preferRelativeResize="0"/>
          <p:nvPr/>
        </p:nvPicPr>
        <p:blipFill rotWithShape="1">
          <a:blip r:embed="rId4">
            <a:alphaModFix/>
          </a:blip>
          <a:srcRect b="0" l="0" r="0" t="0"/>
          <a:stretch/>
        </p:blipFill>
        <p:spPr>
          <a:xfrm>
            <a:off x="5890159" y="2197381"/>
            <a:ext cx="685800" cy="614362"/>
          </a:xfrm>
          <a:prstGeom prst="rect">
            <a:avLst/>
          </a:prstGeom>
          <a:noFill/>
          <a:ln>
            <a:noFill/>
          </a:ln>
        </p:spPr>
      </p:pic>
      <p:sp>
        <p:nvSpPr>
          <p:cNvPr id="673" name="Google Shape;673;p18"/>
          <p:cNvSpPr/>
          <p:nvPr/>
        </p:nvSpPr>
        <p:spPr>
          <a:xfrm>
            <a:off x="4233368" y="3954744"/>
            <a:ext cx="6353670" cy="1854200"/>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Find discrepancies between system and its:</a:t>
            </a:r>
            <a:endParaRPr b="0" i="0" sz="2800" u="none" cap="none" strike="noStrike">
              <a:solidFill>
                <a:srgbClr val="000000"/>
              </a:solidFill>
              <a:latin typeface="Garamond"/>
              <a:ea typeface="Garamond"/>
              <a:cs typeface="Garamond"/>
              <a:sym typeface="Garamond"/>
            </a:endParaRPr>
          </a:p>
          <a:p>
            <a:pPr indent="-449263" lvl="0" marL="812800" marR="0" rtl="0" algn="l">
              <a:spcBef>
                <a:spcPts val="0"/>
              </a:spcBef>
              <a:spcAft>
                <a:spcPts val="0"/>
              </a:spcAft>
              <a:buClr>
                <a:srgbClr val="000000"/>
              </a:buClr>
              <a:buSzPts val="2800"/>
              <a:buFont typeface="Noto Sans Symbols"/>
              <a:buChar char="✔"/>
            </a:pPr>
            <a:r>
              <a:rPr b="0" i="0" lang="en-US" sz="2800" u="none" cap="none" strike="noStrike">
                <a:solidFill>
                  <a:srgbClr val="000000"/>
                </a:solidFill>
                <a:latin typeface="Garamond"/>
                <a:ea typeface="Garamond"/>
                <a:cs typeface="Garamond"/>
                <a:sym typeface="Garamond"/>
              </a:rPr>
              <a:t>Original objectives</a:t>
            </a:r>
            <a:endParaRPr/>
          </a:p>
          <a:p>
            <a:pPr indent="-449263" lvl="0" marL="812800" marR="0" rtl="0" algn="l">
              <a:spcBef>
                <a:spcPts val="0"/>
              </a:spcBef>
              <a:spcAft>
                <a:spcPts val="0"/>
              </a:spcAft>
              <a:buClr>
                <a:srgbClr val="000000"/>
              </a:buClr>
              <a:buSzPts val="2800"/>
              <a:buFont typeface="Noto Sans Symbols"/>
              <a:buChar char="✔"/>
            </a:pPr>
            <a:r>
              <a:rPr b="0" i="0" lang="en-US" sz="2800" u="none" cap="none" strike="noStrike">
                <a:solidFill>
                  <a:srgbClr val="000000"/>
                </a:solidFill>
                <a:latin typeface="Garamond"/>
                <a:ea typeface="Garamond"/>
                <a:cs typeface="Garamond"/>
                <a:sym typeface="Garamond"/>
              </a:rPr>
              <a:t>Current specifications</a:t>
            </a:r>
            <a:endParaRPr/>
          </a:p>
          <a:p>
            <a:pPr indent="-449263" lvl="0" marL="812800" marR="0" rtl="0" algn="l">
              <a:spcBef>
                <a:spcPts val="0"/>
              </a:spcBef>
              <a:spcAft>
                <a:spcPts val="0"/>
              </a:spcAft>
              <a:buClr>
                <a:srgbClr val="000000"/>
              </a:buClr>
              <a:buSzPts val="2800"/>
              <a:buFont typeface="Noto Sans Symbols"/>
              <a:buChar char="✔"/>
            </a:pPr>
            <a:r>
              <a:rPr b="0" i="0" lang="en-US" sz="2800" u="none" cap="none" strike="noStrike">
                <a:solidFill>
                  <a:srgbClr val="000000"/>
                </a:solidFill>
                <a:latin typeface="Garamond"/>
                <a:ea typeface="Garamond"/>
                <a:cs typeface="Garamond"/>
                <a:sym typeface="Garamond"/>
              </a:rPr>
              <a:t>System documentation</a:t>
            </a:r>
            <a:endParaRPr/>
          </a:p>
        </p:txBody>
      </p:sp>
      <p:pic>
        <p:nvPicPr>
          <p:cNvPr descr="http://www.clipartbest.com/cliparts/7eT/M5R/7eTM5Rqin.png" id="674" name="Google Shape;674;p18"/>
          <p:cNvPicPr preferRelativeResize="0"/>
          <p:nvPr/>
        </p:nvPicPr>
        <p:blipFill rotWithShape="1">
          <a:blip r:embed="rId5">
            <a:alphaModFix/>
          </a:blip>
          <a:srcRect b="0" l="0" r="0" t="0"/>
          <a:stretch/>
        </p:blipFill>
        <p:spPr>
          <a:xfrm>
            <a:off x="6314581" y="3441981"/>
            <a:ext cx="685800" cy="61436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500"/>
                                        <p:tgtEl>
                                          <p:spTgt spid="6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500"/>
                                        <p:tgtEl>
                                          <p:spTgt spid="6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500"/>
                                        <p:tgtEl>
                                          <p:spTgt spid="6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500"/>
                                        <p:tgtEl>
                                          <p:spTgt spid="6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19"/>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Introduction – Stages in Testing Process</a:t>
            </a:r>
            <a:br>
              <a:rPr lang="en-US"/>
            </a:br>
            <a:r>
              <a:rPr lang="en-US"/>
              <a:t>4. System Testing</a:t>
            </a:r>
            <a:endParaRPr/>
          </a:p>
        </p:txBody>
      </p:sp>
      <p:sp>
        <p:nvSpPr>
          <p:cNvPr id="680" name="Google Shape;680;p19"/>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nebula.wsimg.com/511627efc4f9f4fe1a1c87f266446abd?AccessKeyId=CF4D6F122B17A324EEA6&amp;disposition=0&amp;alloworigin=1" id="681" name="Google Shape;681;p19"/>
          <p:cNvPicPr preferRelativeResize="0"/>
          <p:nvPr/>
        </p:nvPicPr>
        <p:blipFill rotWithShape="1">
          <a:blip r:embed="rId3">
            <a:alphaModFix/>
          </a:blip>
          <a:srcRect b="0" l="0" r="0" t="0"/>
          <a:stretch/>
        </p:blipFill>
        <p:spPr>
          <a:xfrm>
            <a:off x="2165884" y="1832256"/>
            <a:ext cx="3505200" cy="2428875"/>
          </a:xfrm>
          <a:prstGeom prst="rect">
            <a:avLst/>
          </a:prstGeom>
          <a:noFill/>
          <a:ln>
            <a:noFill/>
          </a:ln>
        </p:spPr>
      </p:pic>
      <p:sp>
        <p:nvSpPr>
          <p:cNvPr id="682" name="Google Shape;682;p19"/>
          <p:cNvSpPr/>
          <p:nvPr/>
        </p:nvSpPr>
        <p:spPr>
          <a:xfrm>
            <a:off x="4233368" y="3954744"/>
            <a:ext cx="5440363" cy="865225"/>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Primary Concern:</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Compatibility of individual modules </a:t>
            </a:r>
            <a:endParaRPr b="0" i="0" sz="2800" u="none" cap="none" strike="noStrike">
              <a:solidFill>
                <a:srgbClr val="000000"/>
              </a:solidFill>
              <a:latin typeface="Garamond"/>
              <a:ea typeface="Garamond"/>
              <a:cs typeface="Garamond"/>
              <a:sym typeface="Garamond"/>
            </a:endParaRPr>
          </a:p>
        </p:txBody>
      </p:sp>
      <p:pic>
        <p:nvPicPr>
          <p:cNvPr descr="http://www.clipartbest.com/cliparts/7eT/M5R/7eTM5Rqin.png" id="683" name="Google Shape;683;p19"/>
          <p:cNvPicPr preferRelativeResize="0"/>
          <p:nvPr/>
        </p:nvPicPr>
        <p:blipFill rotWithShape="1">
          <a:blip r:embed="rId4">
            <a:alphaModFix/>
          </a:blip>
          <a:srcRect b="0" l="0" r="0" t="0"/>
          <a:stretch/>
        </p:blipFill>
        <p:spPr>
          <a:xfrm>
            <a:off x="6314581" y="3441981"/>
            <a:ext cx="685800" cy="61436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500"/>
                                        <p:tgtEl>
                                          <p:spTgt spid="6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500"/>
                                        <p:tgtEl>
                                          <p:spTgt spid="6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2"/>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Lesson Objectives</a:t>
            </a:r>
            <a:endParaRPr/>
          </a:p>
        </p:txBody>
      </p:sp>
      <p:sp>
        <p:nvSpPr>
          <p:cNvPr id="514" name="Google Shape;514;p2"/>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Software testing fundamentals</a:t>
            </a:r>
            <a:endParaRPr/>
          </a:p>
          <a:p>
            <a:pPr indent="-228600" lvl="0" marL="228600" rtl="0" algn="l">
              <a:lnSpc>
                <a:spcPct val="90000"/>
              </a:lnSpc>
              <a:spcBef>
                <a:spcPts val="1800"/>
              </a:spcBef>
              <a:spcAft>
                <a:spcPts val="0"/>
              </a:spcAft>
              <a:buSzPts val="2800"/>
              <a:buChar char="▪"/>
            </a:pPr>
            <a:r>
              <a:rPr lang="en-US"/>
              <a:t>Testing techniques and strategies </a:t>
            </a:r>
            <a:endParaRPr/>
          </a:p>
          <a:p>
            <a:pPr indent="-228600" lvl="0" marL="228600" rtl="0" algn="l">
              <a:lnSpc>
                <a:spcPct val="90000"/>
              </a:lnSpc>
              <a:spcBef>
                <a:spcPts val="1800"/>
              </a:spcBef>
              <a:spcAft>
                <a:spcPts val="0"/>
              </a:spcAft>
              <a:buSzPts val="2800"/>
              <a:buChar char="▪"/>
            </a:pPr>
            <a:r>
              <a:rPr lang="en-US"/>
              <a:t>Test case design and planning </a:t>
            </a:r>
            <a:endParaRPr/>
          </a:p>
          <a:p>
            <a:pPr indent="-228600" lvl="0" marL="228600" rtl="0" algn="l">
              <a:lnSpc>
                <a:spcPct val="90000"/>
              </a:lnSpc>
              <a:spcBef>
                <a:spcPts val="1800"/>
              </a:spcBef>
              <a:spcAft>
                <a:spcPts val="0"/>
              </a:spcAft>
              <a:buSzPts val="2800"/>
              <a:buChar char="▪"/>
            </a:pPr>
            <a:r>
              <a:rPr lang="en-US"/>
              <a:t>Testing guidelines/ principles </a:t>
            </a:r>
            <a:endParaRPr/>
          </a:p>
        </p:txBody>
      </p:sp>
      <p:pic>
        <p:nvPicPr>
          <p:cNvPr descr="http://qatestlab.com/assets/software-testing-company032.png" id="515" name="Google Shape;515;p2"/>
          <p:cNvPicPr preferRelativeResize="0"/>
          <p:nvPr/>
        </p:nvPicPr>
        <p:blipFill rotWithShape="1">
          <a:blip r:embed="rId3">
            <a:alphaModFix/>
          </a:blip>
          <a:srcRect b="0" l="0" r="0" t="0"/>
          <a:stretch/>
        </p:blipFill>
        <p:spPr>
          <a:xfrm>
            <a:off x="8161137" y="1769408"/>
            <a:ext cx="2673350" cy="2062162"/>
          </a:xfrm>
          <a:prstGeom prst="rect">
            <a:avLst/>
          </a:prstGeom>
          <a:noFill/>
          <a:ln>
            <a:noFill/>
          </a:ln>
        </p:spPr>
      </p:pic>
      <p:sp>
        <p:nvSpPr>
          <p:cNvPr id="516" name="Google Shape;516;p2"/>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88" name="Shape 688"/>
        <p:cNvGrpSpPr/>
        <p:nvPr/>
      </p:nvGrpSpPr>
      <p:grpSpPr>
        <a:xfrm>
          <a:off x="0" y="0"/>
          <a:ext cx="0" cy="0"/>
          <a:chOff x="0" y="0"/>
          <a:chExt cx="0" cy="0"/>
        </a:xfrm>
      </p:grpSpPr>
      <p:sp>
        <p:nvSpPr>
          <p:cNvPr id="689" name="Google Shape;689;p20"/>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Introduction – Stages in Testing Process</a:t>
            </a:r>
            <a:br>
              <a:rPr lang="en-US"/>
            </a:br>
            <a:r>
              <a:rPr lang="en-US"/>
              <a:t>4. System Testing</a:t>
            </a:r>
            <a:endParaRPr/>
          </a:p>
        </p:txBody>
      </p:sp>
      <p:sp>
        <p:nvSpPr>
          <p:cNvPr id="690" name="Google Shape;690;p20"/>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latin typeface="Garamond"/>
                <a:ea typeface="Garamond"/>
                <a:cs typeface="Garamond"/>
                <a:sym typeface="Garamond"/>
              </a:rPr>
              <a:t>System testing tests the </a:t>
            </a:r>
            <a:r>
              <a:rPr lang="en-US">
                <a:solidFill>
                  <a:schemeClr val="hlink"/>
                </a:solidFill>
                <a:latin typeface="Garamond"/>
                <a:ea typeface="Garamond"/>
                <a:cs typeface="Garamond"/>
                <a:sym typeface="Garamond"/>
              </a:rPr>
              <a:t>integration of each sub-system in the entire system</a:t>
            </a:r>
            <a:r>
              <a:rPr lang="en-US"/>
              <a:t> </a:t>
            </a:r>
            <a:endParaRPr/>
          </a:p>
          <a:p>
            <a:pPr indent="-228600" lvl="0" marL="228600" rtl="0" algn="l">
              <a:lnSpc>
                <a:spcPct val="90000"/>
              </a:lnSpc>
              <a:spcBef>
                <a:spcPts val="1800"/>
              </a:spcBef>
              <a:spcAft>
                <a:spcPts val="0"/>
              </a:spcAft>
              <a:buSzPts val="2800"/>
              <a:buChar char="▪"/>
            </a:pPr>
            <a:r>
              <a:rPr lang="en-US">
                <a:latin typeface="Garamond"/>
                <a:ea typeface="Garamond"/>
                <a:cs typeface="Garamond"/>
                <a:sym typeface="Garamond"/>
              </a:rPr>
              <a:t>It also test to find </a:t>
            </a:r>
            <a:r>
              <a:rPr lang="en-US">
                <a:solidFill>
                  <a:schemeClr val="hlink"/>
                </a:solidFill>
                <a:latin typeface="Garamond"/>
                <a:ea typeface="Garamond"/>
                <a:cs typeface="Garamond"/>
                <a:sym typeface="Garamond"/>
              </a:rPr>
              <a:t>discrepancies</a:t>
            </a:r>
            <a:r>
              <a:rPr lang="en-US">
                <a:latin typeface="Garamond"/>
                <a:ea typeface="Garamond"/>
                <a:cs typeface="Garamond"/>
                <a:sym typeface="Garamond"/>
              </a:rPr>
              <a:t> between the system and its original objective, current specifications, and systems documentation</a:t>
            </a:r>
            <a:r>
              <a:rPr lang="en-US"/>
              <a:t> </a:t>
            </a:r>
            <a:endParaRPr/>
          </a:p>
          <a:p>
            <a:pPr indent="-228600" lvl="0" marL="228600" rtl="0" algn="l">
              <a:lnSpc>
                <a:spcPct val="90000"/>
              </a:lnSpc>
              <a:spcBef>
                <a:spcPts val="1800"/>
              </a:spcBef>
              <a:spcAft>
                <a:spcPts val="0"/>
              </a:spcAft>
              <a:buSzPts val="2800"/>
              <a:buChar char="▪"/>
            </a:pPr>
            <a:r>
              <a:rPr lang="en-US">
                <a:latin typeface="Garamond"/>
                <a:ea typeface="Garamond"/>
                <a:cs typeface="Garamond"/>
                <a:sym typeface="Garamond"/>
              </a:rPr>
              <a:t>The primary concern is the </a:t>
            </a:r>
            <a:r>
              <a:rPr lang="en-US">
                <a:solidFill>
                  <a:srgbClr val="FF0000"/>
                </a:solidFill>
                <a:latin typeface="Garamond"/>
                <a:ea typeface="Garamond"/>
                <a:cs typeface="Garamond"/>
                <a:sym typeface="Garamond"/>
              </a:rPr>
              <a:t>compatibility of individual modules.</a:t>
            </a:r>
            <a:r>
              <a:rPr lang="en-US">
                <a:solidFill>
                  <a:srgbClr val="FF0000"/>
                </a:solidFill>
              </a:rPr>
              <a:t> </a:t>
            </a:r>
            <a:endParaRPr/>
          </a:p>
        </p:txBody>
      </p:sp>
      <p:sp>
        <p:nvSpPr>
          <p:cNvPr id="691" name="Google Shape;691;p20"/>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nebula.wsimg.com/511627efc4f9f4fe1a1c87f266446abd?AccessKeyId=CF4D6F122B17A324EEA6&amp;disposition=0&amp;alloworigin=1" id="692" name="Google Shape;692;p20"/>
          <p:cNvPicPr preferRelativeResize="0"/>
          <p:nvPr/>
        </p:nvPicPr>
        <p:blipFill rotWithShape="1">
          <a:blip r:embed="rId3">
            <a:alphaModFix/>
          </a:blip>
          <a:srcRect b="0" l="0" r="0" t="0"/>
          <a:stretch/>
        </p:blipFill>
        <p:spPr>
          <a:xfrm>
            <a:off x="9904853" y="266230"/>
            <a:ext cx="1983494" cy="137443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21"/>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Introduction – Stages in Testing Process</a:t>
            </a:r>
            <a:br>
              <a:rPr lang="en-US"/>
            </a:br>
            <a:r>
              <a:rPr lang="en-US"/>
              <a:t>5. Acceptance Testing</a:t>
            </a:r>
            <a:endParaRPr/>
          </a:p>
        </p:txBody>
      </p:sp>
      <p:sp>
        <p:nvSpPr>
          <p:cNvPr id="698" name="Google Shape;698;p21"/>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nebula.wsimg.com/511627efc4f9f4fe1a1c87f266446abd?AccessKeyId=CF4D6F122B17A324EEA6&amp;disposition=0&amp;alloworigin=1" id="699" name="Google Shape;699;p21"/>
          <p:cNvPicPr preferRelativeResize="0"/>
          <p:nvPr/>
        </p:nvPicPr>
        <p:blipFill rotWithShape="1">
          <a:blip r:embed="rId3">
            <a:alphaModFix/>
          </a:blip>
          <a:srcRect b="0" l="0" r="0" t="0"/>
          <a:stretch/>
        </p:blipFill>
        <p:spPr>
          <a:xfrm>
            <a:off x="2165884" y="1832256"/>
            <a:ext cx="3505200" cy="2428875"/>
          </a:xfrm>
          <a:prstGeom prst="rect">
            <a:avLst/>
          </a:prstGeom>
          <a:noFill/>
          <a:ln>
            <a:noFill/>
          </a:ln>
        </p:spPr>
      </p:pic>
      <p:sp>
        <p:nvSpPr>
          <p:cNvPr id="700" name="Google Shape;700;p21"/>
          <p:cNvSpPr/>
          <p:nvPr/>
        </p:nvSpPr>
        <p:spPr>
          <a:xfrm>
            <a:off x="6328096" y="1753655"/>
            <a:ext cx="2884488" cy="649287"/>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Final Stage</a:t>
            </a:r>
            <a:endParaRPr b="0" i="0" sz="2800" u="none" cap="none" strike="noStrike">
              <a:solidFill>
                <a:srgbClr val="000000"/>
              </a:solidFill>
              <a:latin typeface="Arial"/>
              <a:ea typeface="Arial"/>
              <a:cs typeface="Arial"/>
              <a:sym typeface="Arial"/>
            </a:endParaRPr>
          </a:p>
        </p:txBody>
      </p:sp>
      <p:pic>
        <p:nvPicPr>
          <p:cNvPr descr="http://www.clipartbest.com/cliparts/7eT/M5R/7eTM5Rqin.png" id="701" name="Google Shape;701;p21"/>
          <p:cNvPicPr preferRelativeResize="0"/>
          <p:nvPr/>
        </p:nvPicPr>
        <p:blipFill rotWithShape="1">
          <a:blip r:embed="rId4">
            <a:alphaModFix/>
          </a:blip>
          <a:srcRect b="0" l="0" r="0" t="0"/>
          <a:stretch/>
        </p:blipFill>
        <p:spPr>
          <a:xfrm>
            <a:off x="6474146" y="2366430"/>
            <a:ext cx="685800" cy="614362"/>
          </a:xfrm>
          <a:prstGeom prst="rect">
            <a:avLst/>
          </a:prstGeom>
          <a:noFill/>
          <a:ln>
            <a:noFill/>
          </a:ln>
        </p:spPr>
      </p:pic>
      <p:sp>
        <p:nvSpPr>
          <p:cNvPr id="702" name="Google Shape;702;p21"/>
          <p:cNvSpPr/>
          <p:nvPr/>
        </p:nvSpPr>
        <p:spPr>
          <a:xfrm>
            <a:off x="5999484" y="4265080"/>
            <a:ext cx="3432175" cy="647700"/>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UAT/Alpha Testing</a:t>
            </a:r>
            <a:endParaRPr b="0" i="0" sz="2800" u="none" cap="none" strike="noStrike">
              <a:solidFill>
                <a:srgbClr val="000000"/>
              </a:solidFill>
              <a:latin typeface="Garamond"/>
              <a:ea typeface="Garamond"/>
              <a:cs typeface="Garamond"/>
              <a:sym typeface="Garamond"/>
            </a:endParaRPr>
          </a:p>
        </p:txBody>
      </p:sp>
      <p:pic>
        <p:nvPicPr>
          <p:cNvPr descr="http://www.clipartbest.com/cliparts/7eT/M5R/7eTM5Rqin.png" id="703" name="Google Shape;703;p21"/>
          <p:cNvPicPr preferRelativeResize="0"/>
          <p:nvPr/>
        </p:nvPicPr>
        <p:blipFill rotWithShape="1">
          <a:blip r:embed="rId5">
            <a:alphaModFix/>
          </a:blip>
          <a:srcRect b="0" l="0" r="0" t="0"/>
          <a:stretch/>
        </p:blipFill>
        <p:spPr>
          <a:xfrm>
            <a:off x="6145534" y="3723742"/>
            <a:ext cx="685800" cy="61436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500"/>
                                        <p:tgtEl>
                                          <p:spTgt spid="7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500"/>
                                        <p:tgtEl>
                                          <p:spTgt spid="7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3"/>
                                        </p:tgtEl>
                                        <p:attrNameLst>
                                          <p:attrName>style.visibility</p:attrName>
                                        </p:attrNameLst>
                                      </p:cBhvr>
                                      <p:to>
                                        <p:strVal val="visible"/>
                                      </p:to>
                                    </p:set>
                                    <p:animEffect filter="fade" transition="in">
                                      <p:cBhvr>
                                        <p:cTn dur="500"/>
                                        <p:tgtEl>
                                          <p:spTgt spid="7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500"/>
                                        <p:tgtEl>
                                          <p:spTgt spid="7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8" name="Shape 708"/>
        <p:cNvGrpSpPr/>
        <p:nvPr/>
      </p:nvGrpSpPr>
      <p:grpSpPr>
        <a:xfrm>
          <a:off x="0" y="0"/>
          <a:ext cx="0" cy="0"/>
          <a:chOff x="0" y="0"/>
          <a:chExt cx="0" cy="0"/>
        </a:xfrm>
      </p:grpSpPr>
      <p:sp>
        <p:nvSpPr>
          <p:cNvPr id="709" name="Google Shape;709;p22"/>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Introduction – Stages in Testing Process</a:t>
            </a:r>
            <a:br>
              <a:rPr lang="en-US"/>
            </a:br>
            <a:r>
              <a:rPr lang="en-US"/>
              <a:t>5. Acceptance Testing</a:t>
            </a:r>
            <a:endParaRPr/>
          </a:p>
        </p:txBody>
      </p:sp>
      <p:sp>
        <p:nvSpPr>
          <p:cNvPr id="710" name="Google Shape;710;p22"/>
          <p:cNvSpPr txBox="1"/>
          <p:nvPr>
            <p:ph idx="1" type="body"/>
          </p:nvPr>
        </p:nvSpPr>
        <p:spPr>
          <a:xfrm>
            <a:off x="1295400" y="1575227"/>
            <a:ext cx="9601200" cy="421597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latin typeface="Garamond"/>
                <a:ea typeface="Garamond"/>
                <a:cs typeface="Garamond"/>
                <a:sym typeface="Garamond"/>
              </a:rPr>
              <a:t>Final stage in the testing process before the system is accepted for operational use</a:t>
            </a:r>
            <a:endParaRPr/>
          </a:p>
          <a:p>
            <a:pPr indent="-228600" lvl="0" marL="228600" rtl="0" algn="l">
              <a:lnSpc>
                <a:spcPct val="90000"/>
              </a:lnSpc>
              <a:spcBef>
                <a:spcPts val="1800"/>
              </a:spcBef>
              <a:spcAft>
                <a:spcPts val="0"/>
              </a:spcAft>
              <a:buSzPts val="2800"/>
              <a:buChar char="▪"/>
            </a:pPr>
            <a:r>
              <a:rPr lang="en-US">
                <a:latin typeface="Garamond"/>
                <a:ea typeface="Garamond"/>
                <a:cs typeface="Garamond"/>
                <a:sym typeface="Garamond"/>
              </a:rPr>
              <a:t>Also called </a:t>
            </a:r>
            <a:r>
              <a:rPr b="1" lang="en-US">
                <a:solidFill>
                  <a:schemeClr val="hlink"/>
                </a:solidFill>
                <a:latin typeface="Garamond"/>
                <a:ea typeface="Garamond"/>
                <a:cs typeface="Garamond"/>
                <a:sym typeface="Garamond"/>
              </a:rPr>
              <a:t>user acceptance test (UAT)</a:t>
            </a:r>
            <a:r>
              <a:rPr lang="en-US">
                <a:latin typeface="Garamond"/>
                <a:ea typeface="Garamond"/>
                <a:cs typeface="Garamond"/>
                <a:sym typeface="Garamond"/>
              </a:rPr>
              <a:t> or </a:t>
            </a:r>
            <a:r>
              <a:rPr b="1" lang="en-US">
                <a:solidFill>
                  <a:schemeClr val="hlink"/>
                </a:solidFill>
                <a:latin typeface="Garamond"/>
                <a:ea typeface="Garamond"/>
                <a:cs typeface="Garamond"/>
                <a:sym typeface="Garamond"/>
              </a:rPr>
              <a:t>alpha testing</a:t>
            </a:r>
            <a:r>
              <a:rPr lang="en-US">
                <a:solidFill>
                  <a:schemeClr val="hlink"/>
                </a:solidFill>
                <a:latin typeface="Garamond"/>
                <a:ea typeface="Garamond"/>
                <a:cs typeface="Garamond"/>
                <a:sym typeface="Garamond"/>
              </a:rPr>
              <a:t> </a:t>
            </a:r>
            <a:endParaRPr/>
          </a:p>
          <a:p>
            <a:pPr indent="-228600" lvl="0" marL="228600" rtl="0" algn="l">
              <a:lnSpc>
                <a:spcPct val="90000"/>
              </a:lnSpc>
              <a:spcBef>
                <a:spcPts val="1800"/>
              </a:spcBef>
              <a:spcAft>
                <a:spcPts val="0"/>
              </a:spcAft>
              <a:buSzPts val="2800"/>
              <a:buChar char="▪"/>
            </a:pPr>
            <a:r>
              <a:rPr lang="en-US">
                <a:latin typeface="Garamond"/>
                <a:ea typeface="Garamond"/>
                <a:cs typeface="Garamond"/>
                <a:sym typeface="Garamond"/>
              </a:rPr>
              <a:t>Conducted by users </a:t>
            </a:r>
            <a:endParaRPr/>
          </a:p>
        </p:txBody>
      </p:sp>
      <p:sp>
        <p:nvSpPr>
          <p:cNvPr id="711" name="Google Shape;711;p22"/>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nebula.wsimg.com/511627efc4f9f4fe1a1c87f266446abd?AccessKeyId=CF4D6F122B17A324EEA6&amp;disposition=0&amp;alloworigin=1" id="712" name="Google Shape;712;p22"/>
          <p:cNvPicPr preferRelativeResize="0"/>
          <p:nvPr/>
        </p:nvPicPr>
        <p:blipFill rotWithShape="1">
          <a:blip r:embed="rId3">
            <a:alphaModFix/>
          </a:blip>
          <a:srcRect b="0" l="0" r="0" t="0"/>
          <a:stretch/>
        </p:blipFill>
        <p:spPr>
          <a:xfrm>
            <a:off x="9904853" y="266230"/>
            <a:ext cx="1983494" cy="137443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23"/>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Introduction – Beta Testing</a:t>
            </a:r>
            <a:endParaRPr/>
          </a:p>
        </p:txBody>
      </p:sp>
      <p:sp>
        <p:nvSpPr>
          <p:cNvPr id="718" name="Google Shape;718;p23"/>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nebula.wsimg.com/511627efc4f9f4fe1a1c87f266446abd?AccessKeyId=CF4D6F122B17A324EEA6&amp;disposition=0&amp;alloworigin=1" id="719" name="Google Shape;719;p23"/>
          <p:cNvPicPr preferRelativeResize="0"/>
          <p:nvPr/>
        </p:nvPicPr>
        <p:blipFill rotWithShape="1">
          <a:blip r:embed="rId3">
            <a:alphaModFix/>
          </a:blip>
          <a:srcRect b="0" l="0" r="0" t="0"/>
          <a:stretch/>
        </p:blipFill>
        <p:spPr>
          <a:xfrm>
            <a:off x="2165884" y="1832256"/>
            <a:ext cx="3505200" cy="2428875"/>
          </a:xfrm>
          <a:prstGeom prst="rect">
            <a:avLst/>
          </a:prstGeom>
          <a:noFill/>
          <a:ln>
            <a:noFill/>
          </a:ln>
        </p:spPr>
      </p:pic>
      <p:sp>
        <p:nvSpPr>
          <p:cNvPr id="720" name="Google Shape;720;p23"/>
          <p:cNvSpPr/>
          <p:nvPr/>
        </p:nvSpPr>
        <p:spPr>
          <a:xfrm>
            <a:off x="6328096" y="1753655"/>
            <a:ext cx="2884488" cy="649287"/>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Before marketed</a:t>
            </a:r>
            <a:endParaRPr b="0" i="0" sz="2800" u="none" cap="none" strike="noStrike">
              <a:solidFill>
                <a:srgbClr val="000000"/>
              </a:solidFill>
              <a:latin typeface="Arial"/>
              <a:ea typeface="Arial"/>
              <a:cs typeface="Arial"/>
              <a:sym typeface="Arial"/>
            </a:endParaRPr>
          </a:p>
        </p:txBody>
      </p:sp>
      <p:pic>
        <p:nvPicPr>
          <p:cNvPr descr="http://www.clipartbest.com/cliparts/7eT/M5R/7eTM5Rqin.png" id="721" name="Google Shape;721;p23"/>
          <p:cNvPicPr preferRelativeResize="0"/>
          <p:nvPr/>
        </p:nvPicPr>
        <p:blipFill rotWithShape="1">
          <a:blip r:embed="rId4">
            <a:alphaModFix/>
          </a:blip>
          <a:srcRect b="0" l="0" r="0" t="0"/>
          <a:stretch/>
        </p:blipFill>
        <p:spPr>
          <a:xfrm>
            <a:off x="6474146" y="2366430"/>
            <a:ext cx="685800" cy="614362"/>
          </a:xfrm>
          <a:prstGeom prst="rect">
            <a:avLst/>
          </a:prstGeom>
          <a:noFill/>
          <a:ln>
            <a:noFill/>
          </a:ln>
        </p:spPr>
      </p:pic>
      <p:sp>
        <p:nvSpPr>
          <p:cNvPr id="722" name="Google Shape;722;p23"/>
          <p:cNvSpPr/>
          <p:nvPr/>
        </p:nvSpPr>
        <p:spPr>
          <a:xfrm>
            <a:off x="5999484" y="4265080"/>
            <a:ext cx="3432175" cy="647700"/>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Potential customers</a:t>
            </a:r>
            <a:endParaRPr b="0" i="0" sz="2800" u="none" cap="none" strike="noStrike">
              <a:solidFill>
                <a:srgbClr val="000000"/>
              </a:solidFill>
              <a:latin typeface="Garamond"/>
              <a:ea typeface="Garamond"/>
              <a:cs typeface="Garamond"/>
              <a:sym typeface="Garamond"/>
            </a:endParaRPr>
          </a:p>
        </p:txBody>
      </p:sp>
      <p:pic>
        <p:nvPicPr>
          <p:cNvPr descr="http://www.clipartbest.com/cliparts/7eT/M5R/7eTM5Rqin.png" id="723" name="Google Shape;723;p23"/>
          <p:cNvPicPr preferRelativeResize="0"/>
          <p:nvPr/>
        </p:nvPicPr>
        <p:blipFill rotWithShape="1">
          <a:blip r:embed="rId5">
            <a:alphaModFix/>
          </a:blip>
          <a:srcRect b="0" l="0" r="0" t="0"/>
          <a:stretch/>
        </p:blipFill>
        <p:spPr>
          <a:xfrm>
            <a:off x="6145534" y="3723742"/>
            <a:ext cx="685800" cy="61436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1"/>
                                        </p:tgtEl>
                                        <p:attrNameLst>
                                          <p:attrName>style.visibility</p:attrName>
                                        </p:attrNameLst>
                                      </p:cBhvr>
                                      <p:to>
                                        <p:strVal val="visible"/>
                                      </p:to>
                                    </p:set>
                                    <p:animEffect filter="fade" transition="in">
                                      <p:cBhvr>
                                        <p:cTn dur="500"/>
                                        <p:tgtEl>
                                          <p:spTgt spid="7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gtEl>
                                        <p:attrNameLst>
                                          <p:attrName>style.visibility</p:attrName>
                                        </p:attrNameLst>
                                      </p:cBhvr>
                                      <p:to>
                                        <p:strVal val="visible"/>
                                      </p:to>
                                    </p:set>
                                    <p:animEffect filter="fade" transition="in">
                                      <p:cBhvr>
                                        <p:cTn dur="500"/>
                                        <p:tgtEl>
                                          <p:spTgt spid="7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3"/>
                                        </p:tgtEl>
                                        <p:attrNameLst>
                                          <p:attrName>style.visibility</p:attrName>
                                        </p:attrNameLst>
                                      </p:cBhvr>
                                      <p:to>
                                        <p:strVal val="visible"/>
                                      </p:to>
                                    </p:set>
                                    <p:animEffect filter="fade" transition="in">
                                      <p:cBhvr>
                                        <p:cTn dur="500"/>
                                        <p:tgtEl>
                                          <p:spTgt spid="7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2"/>
                                        </p:tgtEl>
                                        <p:attrNameLst>
                                          <p:attrName>style.visibility</p:attrName>
                                        </p:attrNameLst>
                                      </p:cBhvr>
                                      <p:to>
                                        <p:strVal val="visible"/>
                                      </p:to>
                                    </p:set>
                                    <p:animEffect filter="fade" transition="in">
                                      <p:cBhvr>
                                        <p:cTn dur="500"/>
                                        <p:tgtEl>
                                          <p:spTgt spid="7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8" name="Shape 728"/>
        <p:cNvGrpSpPr/>
        <p:nvPr/>
      </p:nvGrpSpPr>
      <p:grpSpPr>
        <a:xfrm>
          <a:off x="0" y="0"/>
          <a:ext cx="0" cy="0"/>
          <a:chOff x="0" y="0"/>
          <a:chExt cx="0" cy="0"/>
        </a:xfrm>
      </p:grpSpPr>
      <p:sp>
        <p:nvSpPr>
          <p:cNvPr id="729" name="Google Shape;729;p24"/>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Introduction – Beta Testing</a:t>
            </a:r>
            <a:endParaRPr/>
          </a:p>
        </p:txBody>
      </p:sp>
      <p:sp>
        <p:nvSpPr>
          <p:cNvPr id="730" name="Google Shape;730;p24"/>
          <p:cNvSpPr txBox="1"/>
          <p:nvPr>
            <p:ph idx="1" type="body"/>
          </p:nvPr>
        </p:nvSpPr>
        <p:spPr>
          <a:xfrm>
            <a:off x="1295400" y="1575227"/>
            <a:ext cx="9601200" cy="421597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latin typeface="Garamond"/>
                <a:ea typeface="Garamond"/>
                <a:cs typeface="Garamond"/>
                <a:sym typeface="Garamond"/>
              </a:rPr>
              <a:t>When a system is to be marketed as a software product, a testing process called beta testing is often used. </a:t>
            </a:r>
            <a:endParaRPr/>
          </a:p>
          <a:p>
            <a:pPr indent="-228600" lvl="0" marL="228600" rtl="0" algn="l">
              <a:lnSpc>
                <a:spcPct val="90000"/>
              </a:lnSpc>
              <a:spcBef>
                <a:spcPts val="1800"/>
              </a:spcBef>
              <a:spcAft>
                <a:spcPts val="0"/>
              </a:spcAft>
              <a:buSzPts val="2800"/>
              <a:buChar char="▪"/>
            </a:pPr>
            <a:r>
              <a:rPr lang="en-US">
                <a:latin typeface="Garamond"/>
                <a:ea typeface="Garamond"/>
                <a:cs typeface="Garamond"/>
                <a:sym typeface="Garamond"/>
              </a:rPr>
              <a:t>Beta testing involves </a:t>
            </a:r>
            <a:r>
              <a:rPr lang="en-US">
                <a:solidFill>
                  <a:schemeClr val="hlink"/>
                </a:solidFill>
                <a:latin typeface="Garamond"/>
                <a:ea typeface="Garamond"/>
                <a:cs typeface="Garamond"/>
                <a:sym typeface="Garamond"/>
              </a:rPr>
              <a:t>delivering a system to a number of potential customers who agree to use that system.</a:t>
            </a:r>
            <a:endParaRPr/>
          </a:p>
          <a:p>
            <a:pPr indent="-228600" lvl="0" marL="228600" rtl="0" algn="l">
              <a:lnSpc>
                <a:spcPct val="90000"/>
              </a:lnSpc>
              <a:spcBef>
                <a:spcPts val="1800"/>
              </a:spcBef>
              <a:spcAft>
                <a:spcPts val="0"/>
              </a:spcAft>
              <a:buSzPts val="2800"/>
              <a:buChar char="▪"/>
            </a:pPr>
            <a:r>
              <a:rPr lang="en-US">
                <a:latin typeface="Garamond"/>
                <a:ea typeface="Garamond"/>
                <a:cs typeface="Garamond"/>
                <a:sym typeface="Garamond"/>
              </a:rPr>
              <a:t>This expose the product to the real use &amp;  detects errors that may not be anticipated by the developers </a:t>
            </a:r>
            <a:endParaRPr/>
          </a:p>
        </p:txBody>
      </p:sp>
      <p:sp>
        <p:nvSpPr>
          <p:cNvPr id="731" name="Google Shape;731;p24"/>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nebula.wsimg.com/511627efc4f9f4fe1a1c87f266446abd?AccessKeyId=CF4D6F122B17A324EEA6&amp;disposition=0&amp;alloworigin=1" id="732" name="Google Shape;732;p24"/>
          <p:cNvPicPr preferRelativeResize="0"/>
          <p:nvPr/>
        </p:nvPicPr>
        <p:blipFill rotWithShape="1">
          <a:blip r:embed="rId3">
            <a:alphaModFix/>
          </a:blip>
          <a:srcRect b="0" l="0" r="0" t="0"/>
          <a:stretch/>
        </p:blipFill>
        <p:spPr>
          <a:xfrm>
            <a:off x="9904853" y="266230"/>
            <a:ext cx="1983494" cy="137443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25"/>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Introduction – Stages in Testing Process</a:t>
            </a:r>
            <a:endParaRPr/>
          </a:p>
        </p:txBody>
      </p:sp>
      <p:sp>
        <p:nvSpPr>
          <p:cNvPr id="739" name="Google Shape;739;p25"/>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3200"/>
              <a:buChar char="▪"/>
            </a:pPr>
            <a:r>
              <a:rPr lang="en-US" sz="3200">
                <a:latin typeface="Garamond"/>
                <a:ea typeface="Garamond"/>
                <a:cs typeface="Garamond"/>
                <a:sym typeface="Garamond"/>
              </a:rPr>
              <a:t>Generally the stages in testing process are: </a:t>
            </a:r>
            <a:endParaRPr/>
          </a:p>
          <a:p>
            <a:pPr indent="-182880" lvl="1" marL="457200" rtl="0" algn="l">
              <a:lnSpc>
                <a:spcPct val="90000"/>
              </a:lnSpc>
              <a:spcBef>
                <a:spcPts val="1200"/>
              </a:spcBef>
              <a:spcAft>
                <a:spcPts val="0"/>
              </a:spcAft>
              <a:buSzPts val="2800"/>
              <a:buChar char="▪"/>
            </a:pPr>
            <a:r>
              <a:rPr lang="en-US" sz="2800">
                <a:latin typeface="Garamond"/>
                <a:ea typeface="Garamond"/>
                <a:cs typeface="Garamond"/>
                <a:sym typeface="Garamond"/>
              </a:rPr>
              <a:t>Unit Testing </a:t>
            </a:r>
            <a:endParaRPr/>
          </a:p>
          <a:p>
            <a:pPr indent="-182880" lvl="1" marL="457200" rtl="0" algn="l">
              <a:lnSpc>
                <a:spcPct val="90000"/>
              </a:lnSpc>
              <a:spcBef>
                <a:spcPts val="1200"/>
              </a:spcBef>
              <a:spcAft>
                <a:spcPts val="0"/>
              </a:spcAft>
              <a:buSzPts val="2800"/>
              <a:buChar char="▪"/>
            </a:pPr>
            <a:r>
              <a:rPr lang="en-US" sz="2800">
                <a:latin typeface="Garamond"/>
                <a:ea typeface="Garamond"/>
                <a:cs typeface="Garamond"/>
                <a:sym typeface="Garamond"/>
              </a:rPr>
              <a:t>Module Testing </a:t>
            </a:r>
            <a:endParaRPr/>
          </a:p>
          <a:p>
            <a:pPr indent="-182880" lvl="1" marL="457200" rtl="0" algn="l">
              <a:lnSpc>
                <a:spcPct val="90000"/>
              </a:lnSpc>
              <a:spcBef>
                <a:spcPts val="1200"/>
              </a:spcBef>
              <a:spcAft>
                <a:spcPts val="0"/>
              </a:spcAft>
              <a:buSzPts val="2800"/>
              <a:buChar char="▪"/>
            </a:pPr>
            <a:r>
              <a:rPr lang="en-US" sz="2800">
                <a:latin typeface="Garamond"/>
                <a:ea typeface="Garamond"/>
                <a:cs typeface="Garamond"/>
                <a:sym typeface="Garamond"/>
              </a:rPr>
              <a:t>Sub-system Testing </a:t>
            </a:r>
            <a:endParaRPr/>
          </a:p>
          <a:p>
            <a:pPr indent="-182880" lvl="1" marL="457200" rtl="0" algn="l">
              <a:lnSpc>
                <a:spcPct val="90000"/>
              </a:lnSpc>
              <a:spcBef>
                <a:spcPts val="1200"/>
              </a:spcBef>
              <a:spcAft>
                <a:spcPts val="0"/>
              </a:spcAft>
              <a:buSzPts val="2800"/>
              <a:buChar char="▪"/>
            </a:pPr>
            <a:r>
              <a:rPr lang="en-US" sz="2800">
                <a:latin typeface="Garamond"/>
                <a:ea typeface="Garamond"/>
                <a:cs typeface="Garamond"/>
                <a:sym typeface="Garamond"/>
              </a:rPr>
              <a:t>System Testing </a:t>
            </a:r>
            <a:endParaRPr/>
          </a:p>
          <a:p>
            <a:pPr indent="-182880" lvl="1" marL="457200" rtl="0" algn="l">
              <a:lnSpc>
                <a:spcPct val="90000"/>
              </a:lnSpc>
              <a:spcBef>
                <a:spcPts val="1200"/>
              </a:spcBef>
              <a:spcAft>
                <a:spcPts val="0"/>
              </a:spcAft>
              <a:buSzPts val="2800"/>
              <a:buChar char="▪"/>
            </a:pPr>
            <a:r>
              <a:rPr lang="en-US" sz="2800">
                <a:latin typeface="Garamond"/>
                <a:ea typeface="Garamond"/>
                <a:cs typeface="Garamond"/>
                <a:sym typeface="Garamond"/>
              </a:rPr>
              <a:t>Acceptance Testing (Alpha Testing) </a:t>
            </a:r>
            <a:endParaRPr/>
          </a:p>
        </p:txBody>
      </p:sp>
      <p:sp>
        <p:nvSpPr>
          <p:cNvPr id="740" name="Google Shape;740;p25"/>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nebula.wsimg.com/511627efc4f9f4fe1a1c87f266446abd?AccessKeyId=CF4D6F122B17A324EEA6&amp;disposition=0&amp;alloworigin=1" id="741" name="Google Shape;741;p25"/>
          <p:cNvPicPr preferRelativeResize="0"/>
          <p:nvPr/>
        </p:nvPicPr>
        <p:blipFill rotWithShape="1">
          <a:blip r:embed="rId3">
            <a:alphaModFix/>
          </a:blip>
          <a:srcRect b="0" l="0" r="0" t="0"/>
          <a:stretch/>
        </p:blipFill>
        <p:spPr>
          <a:xfrm>
            <a:off x="9904853" y="266230"/>
            <a:ext cx="1983494" cy="137443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26"/>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Introduction – Test Data</a:t>
            </a:r>
            <a:endParaRPr/>
          </a:p>
        </p:txBody>
      </p:sp>
      <p:sp>
        <p:nvSpPr>
          <p:cNvPr id="747" name="Google Shape;747;p26"/>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3600"/>
              <a:buChar char="▪"/>
            </a:pPr>
            <a:r>
              <a:rPr lang="en-US" sz="3600">
                <a:latin typeface="Garamond"/>
                <a:ea typeface="Garamond"/>
                <a:cs typeface="Garamond"/>
                <a:sym typeface="Garamond"/>
              </a:rPr>
              <a:t>2 different sources of test data: -</a:t>
            </a:r>
            <a:endParaRPr/>
          </a:p>
          <a:p>
            <a:pPr indent="-203200" lvl="1" marL="457200" rtl="0" algn="l">
              <a:lnSpc>
                <a:spcPct val="90000"/>
              </a:lnSpc>
              <a:spcBef>
                <a:spcPts val="1200"/>
              </a:spcBef>
              <a:spcAft>
                <a:spcPts val="0"/>
              </a:spcAft>
              <a:buSzPts val="3200"/>
              <a:buChar char="▪"/>
            </a:pPr>
            <a:r>
              <a:rPr lang="en-US" sz="3200">
                <a:latin typeface="Garamond"/>
                <a:ea typeface="Garamond"/>
                <a:cs typeface="Garamond"/>
                <a:sym typeface="Garamond"/>
              </a:rPr>
              <a:t>live data</a:t>
            </a:r>
            <a:endParaRPr sz="3200"/>
          </a:p>
          <a:p>
            <a:pPr indent="-203200" lvl="1" marL="457200" rtl="0" algn="l">
              <a:lnSpc>
                <a:spcPct val="90000"/>
              </a:lnSpc>
              <a:spcBef>
                <a:spcPts val="1200"/>
              </a:spcBef>
              <a:spcAft>
                <a:spcPts val="0"/>
              </a:spcAft>
              <a:buSzPts val="3200"/>
              <a:buChar char="▪"/>
            </a:pPr>
            <a:r>
              <a:rPr lang="en-US" sz="3200">
                <a:latin typeface="Garamond"/>
                <a:ea typeface="Garamond"/>
                <a:cs typeface="Garamond"/>
                <a:sym typeface="Garamond"/>
              </a:rPr>
              <a:t>artificial data</a:t>
            </a:r>
            <a:endParaRPr sz="3200"/>
          </a:p>
        </p:txBody>
      </p:sp>
      <p:sp>
        <p:nvSpPr>
          <p:cNvPr id="748" name="Google Shape;748;p26"/>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27"/>
          <p:cNvSpPr txBox="1"/>
          <p:nvPr>
            <p:ph type="title"/>
          </p:nvPr>
        </p:nvSpPr>
        <p:spPr>
          <a:xfrm>
            <a:off x="1397000" y="3522826"/>
            <a:ext cx="9601200" cy="76956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entury Gothic"/>
              <a:buNone/>
            </a:pPr>
            <a:r>
              <a:rPr lang="en-US"/>
              <a:t>Where to get data?</a:t>
            </a:r>
            <a:endParaRPr/>
          </a:p>
        </p:txBody>
      </p:sp>
      <p:sp>
        <p:nvSpPr>
          <p:cNvPr id="754" name="Google Shape;754;p2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53"/>
                                        </p:tgtEl>
                                        <p:attrNameLst>
                                          <p:attrName>style.visibility</p:attrName>
                                        </p:attrNameLst>
                                      </p:cBhvr>
                                      <p:to>
                                        <p:strVal val="visible"/>
                                      </p:to>
                                    </p:set>
                                    <p:anim calcmode="lin" valueType="num">
                                      <p:cBhvr additive="base">
                                        <p:cTn dur="500"/>
                                        <p:tgtEl>
                                          <p:spTgt spid="75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28"/>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Introduction</a:t>
            </a:r>
            <a:br>
              <a:rPr lang="en-US"/>
            </a:br>
            <a:r>
              <a:rPr lang="en-US"/>
              <a:t>Test Data – Live Data</a:t>
            </a:r>
            <a:endParaRPr/>
          </a:p>
        </p:txBody>
      </p:sp>
      <p:sp>
        <p:nvSpPr>
          <p:cNvPr id="760" name="Google Shape;760;p28"/>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61" name="Google Shape;761;p28"/>
          <p:cNvSpPr/>
          <p:nvPr/>
        </p:nvSpPr>
        <p:spPr>
          <a:xfrm>
            <a:off x="6662377" y="2026582"/>
            <a:ext cx="3176588" cy="831850"/>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Extracted from DB</a:t>
            </a:r>
            <a:endParaRPr b="0" i="0" sz="2800" u="none" cap="none" strike="noStrike">
              <a:solidFill>
                <a:srgbClr val="000000"/>
              </a:solidFill>
              <a:latin typeface="Garamond"/>
              <a:ea typeface="Garamond"/>
              <a:cs typeface="Garamond"/>
              <a:sym typeface="Garamond"/>
            </a:endParaRPr>
          </a:p>
        </p:txBody>
      </p:sp>
      <p:pic>
        <p:nvPicPr>
          <p:cNvPr descr="http://www.cloudstoragebest.com/wp-content/uploads/2013/04/Computer-Data-Recovery.jpg" id="762" name="Google Shape;762;p28"/>
          <p:cNvPicPr preferRelativeResize="0"/>
          <p:nvPr/>
        </p:nvPicPr>
        <p:blipFill rotWithShape="1">
          <a:blip r:embed="rId3">
            <a:alphaModFix/>
          </a:blip>
          <a:srcRect b="0" l="0" r="0" t="0"/>
          <a:stretch/>
        </p:blipFill>
        <p:spPr>
          <a:xfrm>
            <a:off x="2061751" y="2355180"/>
            <a:ext cx="3760839" cy="2506483"/>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763" name="Google Shape;763;p28"/>
          <p:cNvSpPr txBox="1"/>
          <p:nvPr/>
        </p:nvSpPr>
        <p:spPr>
          <a:xfrm>
            <a:off x="2244365" y="4509432"/>
            <a:ext cx="1277937"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FF00"/>
              </a:buClr>
              <a:buSzPts val="1800"/>
              <a:buFont typeface="Noto Sans Symbols"/>
              <a:buNone/>
            </a:pPr>
            <a:r>
              <a:rPr b="0" i="0" lang="en-US" sz="1800" u="none" cap="none" strike="noStrike">
                <a:solidFill>
                  <a:srgbClr val="FFFF00"/>
                </a:solidFill>
                <a:latin typeface="Tahoma"/>
                <a:ea typeface="Tahoma"/>
                <a:cs typeface="Tahoma"/>
                <a:sym typeface="Tahoma"/>
              </a:rPr>
              <a:t>Live Data</a:t>
            </a:r>
            <a:endParaRPr b="0" i="0" sz="1800" u="none" cap="none" strike="noStrike">
              <a:solidFill>
                <a:srgbClr val="FFFF00"/>
              </a:solidFill>
              <a:latin typeface="Tahoma"/>
              <a:ea typeface="Tahoma"/>
              <a:cs typeface="Tahoma"/>
              <a:sym typeface="Tahoma"/>
            </a:endParaRPr>
          </a:p>
        </p:txBody>
      </p:sp>
      <p:pic>
        <p:nvPicPr>
          <p:cNvPr descr="http://www.thelibertyvoice.com/wp-content/plugins/pippity/themes/going_up/going_up_red/images/arrow.png" id="764" name="Google Shape;764;p28"/>
          <p:cNvPicPr preferRelativeResize="0"/>
          <p:nvPr/>
        </p:nvPicPr>
        <p:blipFill rotWithShape="1">
          <a:blip r:embed="rId4">
            <a:alphaModFix/>
          </a:blip>
          <a:srcRect b="0" l="0" r="0" t="0"/>
          <a:stretch/>
        </p:blipFill>
        <p:spPr>
          <a:xfrm>
            <a:off x="5895615" y="2720319"/>
            <a:ext cx="1020762" cy="623888"/>
          </a:xfrm>
          <a:prstGeom prst="rect">
            <a:avLst/>
          </a:prstGeom>
          <a:noFill/>
          <a:ln>
            <a:noFill/>
          </a:ln>
        </p:spPr>
      </p:pic>
      <p:sp>
        <p:nvSpPr>
          <p:cNvPr id="765" name="Google Shape;765;p28"/>
          <p:cNvSpPr/>
          <p:nvPr/>
        </p:nvSpPr>
        <p:spPr>
          <a:xfrm>
            <a:off x="6735402" y="3742669"/>
            <a:ext cx="3176588" cy="977900"/>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Key in data from normal activities</a:t>
            </a:r>
            <a:endParaRPr b="0" i="0" sz="2800" u="none" cap="none" strike="noStrike">
              <a:solidFill>
                <a:srgbClr val="000000"/>
              </a:solidFill>
              <a:latin typeface="Garamond"/>
              <a:ea typeface="Garamond"/>
              <a:cs typeface="Garamond"/>
              <a:sym typeface="Garamond"/>
            </a:endParaRPr>
          </a:p>
        </p:txBody>
      </p:sp>
      <p:pic>
        <p:nvPicPr>
          <p:cNvPr descr="http://www.thelibertyvoice.com/wp-content/plugins/pippity/themes/going_up/going_up_red/images/arrow.png" id="766" name="Google Shape;766;p28"/>
          <p:cNvPicPr preferRelativeResize="0"/>
          <p:nvPr/>
        </p:nvPicPr>
        <p:blipFill rotWithShape="1">
          <a:blip r:embed="rId5">
            <a:alphaModFix/>
          </a:blip>
          <a:srcRect b="0" l="0" r="0" t="0"/>
          <a:stretch/>
        </p:blipFill>
        <p:spPr>
          <a:xfrm>
            <a:off x="5897202" y="3560107"/>
            <a:ext cx="1020763" cy="623887"/>
          </a:xfrm>
          <a:prstGeom prst="rect">
            <a:avLst/>
          </a:prstGeom>
          <a:noFill/>
          <a:ln>
            <a:noFill/>
          </a:ln>
        </p:spPr>
      </p:pic>
      <p:sp>
        <p:nvSpPr>
          <p:cNvPr id="767" name="Google Shape;767;p28"/>
          <p:cNvSpPr/>
          <p:nvPr/>
        </p:nvSpPr>
        <p:spPr>
          <a:xfrm>
            <a:off x="6735402" y="4914188"/>
            <a:ext cx="3176588" cy="977900"/>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Difficult to get</a:t>
            </a:r>
            <a:endParaRPr b="0" i="0" sz="2800" u="none" cap="none" strike="noStrike">
              <a:solidFill>
                <a:srgbClr val="000000"/>
              </a:solidFill>
              <a:latin typeface="Garamond"/>
              <a:ea typeface="Garamond"/>
              <a:cs typeface="Garamond"/>
              <a:sym typeface="Garamo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gtEl>
                                        <p:attrNameLst>
                                          <p:attrName>style.visibility</p:attrName>
                                        </p:attrNameLst>
                                      </p:cBhvr>
                                      <p:to>
                                        <p:strVal val="visible"/>
                                      </p:to>
                                    </p:set>
                                    <p:animEffect filter="fade" transition="in">
                                      <p:cBhvr>
                                        <p:cTn dur="500"/>
                                        <p:tgtEl>
                                          <p:spTgt spid="7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500"/>
                                        <p:tgtEl>
                                          <p:spTgt spid="7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6"/>
                                        </p:tgtEl>
                                        <p:attrNameLst>
                                          <p:attrName>style.visibility</p:attrName>
                                        </p:attrNameLst>
                                      </p:cBhvr>
                                      <p:to>
                                        <p:strVal val="visible"/>
                                      </p:to>
                                    </p:set>
                                    <p:animEffect filter="fade" transition="in">
                                      <p:cBhvr>
                                        <p:cTn dur="500"/>
                                        <p:tgtEl>
                                          <p:spTgt spid="7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5"/>
                                        </p:tgtEl>
                                        <p:attrNameLst>
                                          <p:attrName>style.visibility</p:attrName>
                                        </p:attrNameLst>
                                      </p:cBhvr>
                                      <p:to>
                                        <p:strVal val="visible"/>
                                      </p:to>
                                    </p:set>
                                    <p:animEffect filter="fade" transition="in">
                                      <p:cBhvr>
                                        <p:cTn dur="500"/>
                                        <p:tgtEl>
                                          <p:spTgt spid="7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7"/>
                                        </p:tgtEl>
                                        <p:attrNameLst>
                                          <p:attrName>style.visibility</p:attrName>
                                        </p:attrNameLst>
                                      </p:cBhvr>
                                      <p:to>
                                        <p:strVal val="visible"/>
                                      </p:to>
                                    </p:set>
                                    <p:animEffect filter="fade" transition="in">
                                      <p:cBhvr>
                                        <p:cTn dur="500"/>
                                        <p:tgtEl>
                                          <p:spTgt spid="7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71" name="Shape 771"/>
        <p:cNvGrpSpPr/>
        <p:nvPr/>
      </p:nvGrpSpPr>
      <p:grpSpPr>
        <a:xfrm>
          <a:off x="0" y="0"/>
          <a:ext cx="0" cy="0"/>
          <a:chOff x="0" y="0"/>
          <a:chExt cx="0" cy="0"/>
        </a:xfrm>
      </p:grpSpPr>
      <p:sp>
        <p:nvSpPr>
          <p:cNvPr id="772" name="Google Shape;772;p29"/>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Introduction</a:t>
            </a:r>
            <a:br>
              <a:rPr lang="en-US"/>
            </a:br>
            <a:r>
              <a:rPr lang="en-US"/>
              <a:t>Test Data – Live Data</a:t>
            </a:r>
            <a:endParaRPr/>
          </a:p>
        </p:txBody>
      </p:sp>
      <p:sp>
        <p:nvSpPr>
          <p:cNvPr id="773" name="Google Shape;773;p29"/>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latin typeface="Garamond"/>
                <a:ea typeface="Garamond"/>
                <a:cs typeface="Garamond"/>
                <a:sym typeface="Garamond"/>
              </a:rPr>
              <a:t>Live test data are those that are </a:t>
            </a:r>
            <a:r>
              <a:rPr lang="en-US">
                <a:solidFill>
                  <a:srgbClr val="FF0000"/>
                </a:solidFill>
                <a:latin typeface="Garamond"/>
                <a:ea typeface="Garamond"/>
                <a:cs typeface="Garamond"/>
                <a:sym typeface="Garamond"/>
              </a:rPr>
              <a:t>actually extracted from organization files</a:t>
            </a:r>
            <a:r>
              <a:rPr lang="en-US">
                <a:latin typeface="Garamond"/>
                <a:ea typeface="Garamond"/>
                <a:cs typeface="Garamond"/>
                <a:sym typeface="Garamond"/>
              </a:rPr>
              <a:t>.</a:t>
            </a:r>
            <a:endParaRPr/>
          </a:p>
          <a:p>
            <a:pPr indent="-228600" lvl="0" marL="228600" rtl="0" algn="l">
              <a:lnSpc>
                <a:spcPct val="90000"/>
              </a:lnSpc>
              <a:spcBef>
                <a:spcPts val="1800"/>
              </a:spcBef>
              <a:spcAft>
                <a:spcPts val="0"/>
              </a:spcAft>
              <a:buSzPts val="2800"/>
              <a:buChar char="▪"/>
            </a:pPr>
            <a:r>
              <a:rPr lang="en-US">
                <a:latin typeface="Garamond"/>
                <a:ea typeface="Garamond"/>
                <a:cs typeface="Garamond"/>
                <a:sym typeface="Garamond"/>
              </a:rPr>
              <a:t>After a system is partially constructed, programmers or analysts often ask users to key in a set of data from their normal activities </a:t>
            </a:r>
            <a:endParaRPr/>
          </a:p>
          <a:p>
            <a:pPr indent="-228600" lvl="0" marL="228600" rtl="0" algn="l">
              <a:lnSpc>
                <a:spcPct val="90000"/>
              </a:lnSpc>
              <a:spcBef>
                <a:spcPts val="1800"/>
              </a:spcBef>
              <a:spcAft>
                <a:spcPts val="0"/>
              </a:spcAft>
              <a:buSzPts val="2800"/>
              <a:buChar char="▪"/>
            </a:pPr>
            <a:r>
              <a:rPr lang="en-US">
                <a:latin typeface="Garamond"/>
                <a:ea typeface="Garamond"/>
                <a:cs typeface="Garamond"/>
                <a:sym typeface="Garamond"/>
              </a:rPr>
              <a:t>However, it is </a:t>
            </a:r>
            <a:r>
              <a:rPr lang="en-US">
                <a:solidFill>
                  <a:srgbClr val="FF0000"/>
                </a:solidFill>
                <a:latin typeface="Garamond"/>
                <a:ea typeface="Garamond"/>
                <a:cs typeface="Garamond"/>
                <a:sym typeface="Garamond"/>
              </a:rPr>
              <a:t>difficult</a:t>
            </a:r>
            <a:r>
              <a:rPr lang="en-US">
                <a:latin typeface="Garamond"/>
                <a:ea typeface="Garamond"/>
                <a:cs typeface="Garamond"/>
                <a:sym typeface="Garamond"/>
              </a:rPr>
              <a:t> to obtain live data in </a:t>
            </a:r>
            <a:r>
              <a:rPr lang="en-US">
                <a:solidFill>
                  <a:srgbClr val="FF0000"/>
                </a:solidFill>
                <a:latin typeface="Garamond"/>
                <a:ea typeface="Garamond"/>
                <a:cs typeface="Garamond"/>
                <a:sym typeface="Garamond"/>
              </a:rPr>
              <a:t>sufficient</a:t>
            </a:r>
            <a:r>
              <a:rPr lang="en-US">
                <a:latin typeface="Garamond"/>
                <a:ea typeface="Garamond"/>
                <a:cs typeface="Garamond"/>
                <a:sym typeface="Garamond"/>
              </a:rPr>
              <a:t> amounts to conduct extensive testing </a:t>
            </a:r>
            <a:endParaRPr/>
          </a:p>
        </p:txBody>
      </p:sp>
      <p:sp>
        <p:nvSpPr>
          <p:cNvPr id="774" name="Google Shape;774;p29"/>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
          <p:cNvSpPr txBox="1"/>
          <p:nvPr>
            <p:ph type="title"/>
          </p:nvPr>
        </p:nvSpPr>
        <p:spPr>
          <a:xfrm>
            <a:off x="1295400" y="2541573"/>
            <a:ext cx="9601200" cy="27432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lt1"/>
              </a:buClr>
              <a:buSzPts val="4000"/>
              <a:buFont typeface="Century Gothic"/>
              <a:buNone/>
            </a:pPr>
            <a:r>
              <a:rPr lang="en-US"/>
              <a:t>Software Testing Fundamentals</a:t>
            </a:r>
            <a:endParaRPr/>
          </a:p>
        </p:txBody>
      </p:sp>
      <p:sp>
        <p:nvSpPr>
          <p:cNvPr id="522" name="Google Shape;522;p3"/>
          <p:cNvSpPr txBox="1"/>
          <p:nvPr>
            <p:ph idx="1" type="body"/>
          </p:nvPr>
        </p:nvSpPr>
        <p:spPr>
          <a:xfrm>
            <a:off x="1295400" y="5431536"/>
            <a:ext cx="9601200" cy="457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30"/>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Introduction</a:t>
            </a:r>
            <a:br>
              <a:rPr lang="en-US"/>
            </a:br>
            <a:r>
              <a:rPr lang="en-US"/>
              <a:t>Test Data – Artificial Data</a:t>
            </a:r>
            <a:endParaRPr/>
          </a:p>
        </p:txBody>
      </p:sp>
      <p:sp>
        <p:nvSpPr>
          <p:cNvPr id="780" name="Google Shape;780;p30"/>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www.cloudstoragebest.com/wp-content/uploads/2013/04/Computer-Data-Recovery.jpg" id="781" name="Google Shape;781;p30"/>
          <p:cNvPicPr preferRelativeResize="0"/>
          <p:nvPr/>
        </p:nvPicPr>
        <p:blipFill rotWithShape="1">
          <a:blip r:embed="rId3">
            <a:alphaModFix/>
          </a:blip>
          <a:srcRect b="0" l="0" r="0" t="0"/>
          <a:stretch/>
        </p:blipFill>
        <p:spPr>
          <a:xfrm>
            <a:off x="2061751" y="2355180"/>
            <a:ext cx="3760839" cy="2506483"/>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782" name="Google Shape;782;p30"/>
          <p:cNvSpPr txBox="1"/>
          <p:nvPr/>
        </p:nvSpPr>
        <p:spPr>
          <a:xfrm>
            <a:off x="2244365" y="4509432"/>
            <a:ext cx="22847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FF00"/>
              </a:buClr>
              <a:buSzPts val="1800"/>
              <a:buFont typeface="Noto Sans Symbols"/>
              <a:buNone/>
            </a:pPr>
            <a:r>
              <a:rPr b="0" i="0" lang="en-US" sz="1800" u="none" cap="none" strike="noStrike">
                <a:solidFill>
                  <a:srgbClr val="FFFF00"/>
                </a:solidFill>
                <a:latin typeface="Tahoma"/>
                <a:ea typeface="Tahoma"/>
                <a:cs typeface="Tahoma"/>
                <a:sym typeface="Tahoma"/>
              </a:rPr>
              <a:t>Artificial Data</a:t>
            </a:r>
            <a:endParaRPr b="0" i="0" sz="1800" u="none" cap="none" strike="noStrike">
              <a:solidFill>
                <a:srgbClr val="FFFF00"/>
              </a:solidFill>
              <a:latin typeface="Tahoma"/>
              <a:ea typeface="Tahoma"/>
              <a:cs typeface="Tahoma"/>
              <a:sym typeface="Tahoma"/>
            </a:endParaRPr>
          </a:p>
        </p:txBody>
      </p:sp>
      <p:sp>
        <p:nvSpPr>
          <p:cNvPr id="783" name="Google Shape;783;p30"/>
          <p:cNvSpPr/>
          <p:nvPr/>
        </p:nvSpPr>
        <p:spPr>
          <a:xfrm>
            <a:off x="7083038" y="1549747"/>
            <a:ext cx="3468687" cy="1350963"/>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Generated to test all combinations of formats &amp; values</a:t>
            </a:r>
            <a:endParaRPr b="0" i="0" sz="2800" u="none" cap="none" strike="noStrike">
              <a:solidFill>
                <a:srgbClr val="000000"/>
              </a:solidFill>
              <a:latin typeface="Garamond"/>
              <a:ea typeface="Garamond"/>
              <a:cs typeface="Garamond"/>
              <a:sym typeface="Garamond"/>
            </a:endParaRPr>
          </a:p>
        </p:txBody>
      </p:sp>
      <p:pic>
        <p:nvPicPr>
          <p:cNvPr descr="http://www.thelibertyvoice.com/wp-content/plugins/pippity/themes/going_up/going_up_red/images/arrow.png" id="784" name="Google Shape;784;p30"/>
          <p:cNvPicPr preferRelativeResize="0"/>
          <p:nvPr/>
        </p:nvPicPr>
        <p:blipFill rotWithShape="1">
          <a:blip r:embed="rId4">
            <a:alphaModFix/>
          </a:blip>
          <a:srcRect b="0" l="0" r="0" t="0"/>
          <a:stretch/>
        </p:blipFill>
        <p:spPr>
          <a:xfrm>
            <a:off x="6425813" y="2279997"/>
            <a:ext cx="1020762" cy="623888"/>
          </a:xfrm>
          <a:prstGeom prst="rect">
            <a:avLst/>
          </a:prstGeom>
          <a:noFill/>
          <a:ln>
            <a:noFill/>
          </a:ln>
        </p:spPr>
      </p:pic>
      <p:sp>
        <p:nvSpPr>
          <p:cNvPr id="785" name="Google Shape;785;p30"/>
          <p:cNvSpPr/>
          <p:nvPr/>
        </p:nvSpPr>
        <p:spPr>
          <a:xfrm>
            <a:off x="7265600" y="3302347"/>
            <a:ext cx="3176588" cy="977900"/>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Data generating utility program</a:t>
            </a:r>
            <a:endParaRPr b="0" i="0" sz="2800" u="none" cap="none" strike="noStrike">
              <a:solidFill>
                <a:srgbClr val="000000"/>
              </a:solidFill>
              <a:latin typeface="Garamond"/>
              <a:ea typeface="Garamond"/>
              <a:cs typeface="Garamond"/>
              <a:sym typeface="Garamond"/>
            </a:endParaRPr>
          </a:p>
        </p:txBody>
      </p:sp>
      <p:pic>
        <p:nvPicPr>
          <p:cNvPr descr="http://www.thelibertyvoice.com/wp-content/plugins/pippity/themes/going_up/going_up_red/images/arrow.png" id="786" name="Google Shape;786;p30"/>
          <p:cNvPicPr preferRelativeResize="0"/>
          <p:nvPr/>
        </p:nvPicPr>
        <p:blipFill rotWithShape="1">
          <a:blip r:embed="rId5">
            <a:alphaModFix/>
          </a:blip>
          <a:srcRect b="0" l="0" r="0" t="0"/>
          <a:stretch/>
        </p:blipFill>
        <p:spPr>
          <a:xfrm>
            <a:off x="6427400" y="3119785"/>
            <a:ext cx="1020763" cy="623887"/>
          </a:xfrm>
          <a:prstGeom prst="rect">
            <a:avLst/>
          </a:prstGeom>
          <a:noFill/>
          <a:ln>
            <a:noFill/>
          </a:ln>
        </p:spPr>
      </p:pic>
      <p:sp>
        <p:nvSpPr>
          <p:cNvPr id="787" name="Google Shape;787;p30"/>
          <p:cNvSpPr/>
          <p:nvPr/>
        </p:nvSpPr>
        <p:spPr>
          <a:xfrm>
            <a:off x="5924163" y="4678709"/>
            <a:ext cx="4219962" cy="977900"/>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Generated by person other than developer</a:t>
            </a:r>
            <a:endParaRPr b="0" i="0" sz="2800" u="none" cap="none" strike="noStrike">
              <a:solidFill>
                <a:srgbClr val="000000"/>
              </a:solidFill>
              <a:latin typeface="Garamond"/>
              <a:ea typeface="Garamond"/>
              <a:cs typeface="Garamond"/>
              <a:sym typeface="Garamond"/>
            </a:endParaRPr>
          </a:p>
        </p:txBody>
      </p:sp>
      <p:pic>
        <p:nvPicPr>
          <p:cNvPr descr="http://www.thelibertyvoice.com/wp-content/plugins/pippity/themes/going_up/going_up_red/images/arrow.png" id="788" name="Google Shape;788;p30"/>
          <p:cNvPicPr preferRelativeResize="0"/>
          <p:nvPr/>
        </p:nvPicPr>
        <p:blipFill rotWithShape="1">
          <a:blip r:embed="rId4">
            <a:alphaModFix/>
          </a:blip>
          <a:srcRect b="0" l="0" r="0" t="0"/>
          <a:stretch/>
        </p:blipFill>
        <p:spPr>
          <a:xfrm flipH="1" rot="-9644823">
            <a:off x="5565712" y="4086930"/>
            <a:ext cx="1020762" cy="62388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4"/>
                                        </p:tgtEl>
                                        <p:attrNameLst>
                                          <p:attrName>style.visibility</p:attrName>
                                        </p:attrNameLst>
                                      </p:cBhvr>
                                      <p:to>
                                        <p:strVal val="visible"/>
                                      </p:to>
                                    </p:set>
                                    <p:animEffect filter="fade" transition="in">
                                      <p:cBhvr>
                                        <p:cTn dur="500"/>
                                        <p:tgtEl>
                                          <p:spTgt spid="7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3"/>
                                        </p:tgtEl>
                                        <p:attrNameLst>
                                          <p:attrName>style.visibility</p:attrName>
                                        </p:attrNameLst>
                                      </p:cBhvr>
                                      <p:to>
                                        <p:strVal val="visible"/>
                                      </p:to>
                                    </p:set>
                                    <p:animEffect filter="fade" transition="in">
                                      <p:cBhvr>
                                        <p:cTn dur="500"/>
                                        <p:tgtEl>
                                          <p:spTgt spid="7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6"/>
                                        </p:tgtEl>
                                        <p:attrNameLst>
                                          <p:attrName>style.visibility</p:attrName>
                                        </p:attrNameLst>
                                      </p:cBhvr>
                                      <p:to>
                                        <p:strVal val="visible"/>
                                      </p:to>
                                    </p:set>
                                    <p:animEffect filter="fade" transition="in">
                                      <p:cBhvr>
                                        <p:cTn dur="500"/>
                                        <p:tgtEl>
                                          <p:spTgt spid="7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5"/>
                                        </p:tgtEl>
                                        <p:attrNameLst>
                                          <p:attrName>style.visibility</p:attrName>
                                        </p:attrNameLst>
                                      </p:cBhvr>
                                      <p:to>
                                        <p:strVal val="visible"/>
                                      </p:to>
                                    </p:set>
                                    <p:animEffect filter="fade" transition="in">
                                      <p:cBhvr>
                                        <p:cTn dur="500"/>
                                        <p:tgtEl>
                                          <p:spTgt spid="7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8"/>
                                        </p:tgtEl>
                                        <p:attrNameLst>
                                          <p:attrName>style.visibility</p:attrName>
                                        </p:attrNameLst>
                                      </p:cBhvr>
                                      <p:to>
                                        <p:strVal val="visible"/>
                                      </p:to>
                                    </p:set>
                                    <p:animEffect filter="fade" transition="in">
                                      <p:cBhvr>
                                        <p:cTn dur="500"/>
                                        <p:tgtEl>
                                          <p:spTgt spid="7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7"/>
                                        </p:tgtEl>
                                        <p:attrNameLst>
                                          <p:attrName>style.visibility</p:attrName>
                                        </p:attrNameLst>
                                      </p:cBhvr>
                                      <p:to>
                                        <p:strVal val="visible"/>
                                      </p:to>
                                    </p:set>
                                    <p:animEffect filter="fade" transition="in">
                                      <p:cBhvr>
                                        <p:cTn dur="500"/>
                                        <p:tgtEl>
                                          <p:spTgt spid="7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92" name="Shape 792"/>
        <p:cNvGrpSpPr/>
        <p:nvPr/>
      </p:nvGrpSpPr>
      <p:grpSpPr>
        <a:xfrm>
          <a:off x="0" y="0"/>
          <a:ext cx="0" cy="0"/>
          <a:chOff x="0" y="0"/>
          <a:chExt cx="0" cy="0"/>
        </a:xfrm>
      </p:grpSpPr>
      <p:sp>
        <p:nvSpPr>
          <p:cNvPr id="793" name="Google Shape;793;p31"/>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Introduction</a:t>
            </a:r>
            <a:br>
              <a:rPr lang="en-US"/>
            </a:br>
            <a:r>
              <a:rPr lang="en-US"/>
              <a:t>Test Data – Artificial Data</a:t>
            </a:r>
            <a:endParaRPr/>
          </a:p>
        </p:txBody>
      </p:sp>
      <p:sp>
        <p:nvSpPr>
          <p:cNvPr id="794" name="Google Shape;794;p31"/>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latin typeface="Garamond"/>
                <a:ea typeface="Garamond"/>
                <a:cs typeface="Garamond"/>
                <a:sym typeface="Garamond"/>
              </a:rPr>
              <a:t>Artificial test data are </a:t>
            </a:r>
            <a:r>
              <a:rPr lang="en-US">
                <a:solidFill>
                  <a:srgbClr val="FF0000"/>
                </a:solidFill>
                <a:latin typeface="Garamond"/>
                <a:ea typeface="Garamond"/>
                <a:cs typeface="Garamond"/>
                <a:sym typeface="Garamond"/>
              </a:rPr>
              <a:t>created solely for test </a:t>
            </a:r>
            <a:r>
              <a:rPr lang="en-US">
                <a:latin typeface="Garamond"/>
                <a:ea typeface="Garamond"/>
                <a:cs typeface="Garamond"/>
                <a:sym typeface="Garamond"/>
              </a:rPr>
              <a:t>purposes, since they can be </a:t>
            </a:r>
            <a:r>
              <a:rPr lang="en-US">
                <a:solidFill>
                  <a:srgbClr val="FF0000"/>
                </a:solidFill>
                <a:latin typeface="Garamond"/>
                <a:ea typeface="Garamond"/>
                <a:cs typeface="Garamond"/>
                <a:sym typeface="Garamond"/>
              </a:rPr>
              <a:t>generated</a:t>
            </a:r>
            <a:r>
              <a:rPr lang="en-US">
                <a:latin typeface="Garamond"/>
                <a:ea typeface="Garamond"/>
                <a:cs typeface="Garamond"/>
                <a:sym typeface="Garamond"/>
              </a:rPr>
              <a:t> to test </a:t>
            </a:r>
            <a:r>
              <a:rPr lang="en-US">
                <a:solidFill>
                  <a:srgbClr val="FF0000"/>
                </a:solidFill>
                <a:latin typeface="Garamond"/>
                <a:ea typeface="Garamond"/>
                <a:cs typeface="Garamond"/>
                <a:sym typeface="Garamond"/>
              </a:rPr>
              <a:t>all combinations </a:t>
            </a:r>
            <a:r>
              <a:rPr lang="en-US">
                <a:latin typeface="Garamond"/>
                <a:ea typeface="Garamond"/>
                <a:cs typeface="Garamond"/>
                <a:sym typeface="Garamond"/>
              </a:rPr>
              <a:t>of formats and values</a:t>
            </a:r>
            <a:r>
              <a:rPr lang="en-US"/>
              <a:t> </a:t>
            </a:r>
            <a:endParaRPr/>
          </a:p>
          <a:p>
            <a:pPr indent="-228600" lvl="0" marL="228600" rtl="0" algn="l">
              <a:lnSpc>
                <a:spcPct val="90000"/>
              </a:lnSpc>
              <a:spcBef>
                <a:spcPts val="1800"/>
              </a:spcBef>
              <a:spcAft>
                <a:spcPts val="0"/>
              </a:spcAft>
              <a:buSzPts val="2800"/>
              <a:buChar char="▪"/>
            </a:pPr>
            <a:r>
              <a:rPr lang="en-US">
                <a:latin typeface="Garamond"/>
                <a:ea typeface="Garamond"/>
                <a:cs typeface="Garamond"/>
                <a:sym typeface="Garamond"/>
              </a:rPr>
              <a:t>These data can be quickly prepared by a </a:t>
            </a:r>
            <a:r>
              <a:rPr lang="en-US">
                <a:solidFill>
                  <a:srgbClr val="FF0000"/>
                </a:solidFill>
                <a:latin typeface="Garamond"/>
                <a:ea typeface="Garamond"/>
                <a:cs typeface="Garamond"/>
                <a:sym typeface="Garamond"/>
              </a:rPr>
              <a:t>data-generating utility program </a:t>
            </a:r>
            <a:endParaRPr/>
          </a:p>
          <a:p>
            <a:pPr indent="-228600" lvl="0" marL="228600" rtl="0" algn="l">
              <a:lnSpc>
                <a:spcPct val="90000"/>
              </a:lnSpc>
              <a:spcBef>
                <a:spcPts val="1800"/>
              </a:spcBef>
              <a:spcAft>
                <a:spcPts val="0"/>
              </a:spcAft>
              <a:buSzPts val="2800"/>
              <a:buChar char="▪"/>
            </a:pPr>
            <a:r>
              <a:rPr lang="en-US">
                <a:latin typeface="Garamond"/>
                <a:ea typeface="Garamond"/>
                <a:cs typeface="Garamond"/>
                <a:sym typeface="Garamond"/>
              </a:rPr>
              <a:t>The most effective test program use artificial test data generated by persons other than those who wrote the programs </a:t>
            </a:r>
            <a:endParaRPr/>
          </a:p>
        </p:txBody>
      </p:sp>
      <p:sp>
        <p:nvSpPr>
          <p:cNvPr id="795" name="Google Shape;795;p31"/>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32"/>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Introduction – Test Library</a:t>
            </a:r>
            <a:endParaRPr/>
          </a:p>
        </p:txBody>
      </p:sp>
      <p:sp>
        <p:nvSpPr>
          <p:cNvPr id="801" name="Google Shape;801;p32"/>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www.minnesotanonprofits.org/images-gallery/online-library.JPG" id="802" name="Google Shape;802;p32"/>
          <p:cNvPicPr preferRelativeResize="0"/>
          <p:nvPr/>
        </p:nvPicPr>
        <p:blipFill rotWithShape="1">
          <a:blip r:embed="rId3">
            <a:alphaModFix/>
          </a:blip>
          <a:srcRect b="0" l="0" r="0" t="0"/>
          <a:stretch/>
        </p:blipFill>
        <p:spPr>
          <a:xfrm>
            <a:off x="2135094" y="2082120"/>
            <a:ext cx="3276600" cy="2728912"/>
          </a:xfrm>
          <a:prstGeom prst="rect">
            <a:avLst/>
          </a:prstGeom>
          <a:noFill/>
          <a:ln>
            <a:noFill/>
          </a:ln>
        </p:spPr>
      </p:pic>
      <p:sp>
        <p:nvSpPr>
          <p:cNvPr id="803" name="Google Shape;803;p32"/>
          <p:cNvSpPr/>
          <p:nvPr/>
        </p:nvSpPr>
        <p:spPr>
          <a:xfrm>
            <a:off x="5822857" y="2009095"/>
            <a:ext cx="3468687" cy="730250"/>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Store all test data </a:t>
            </a:r>
            <a:endParaRPr b="0" i="0" sz="2800" u="none" cap="none" strike="noStrike">
              <a:solidFill>
                <a:srgbClr val="000000"/>
              </a:solidFill>
              <a:latin typeface="Garamond"/>
              <a:ea typeface="Garamond"/>
              <a:cs typeface="Garamond"/>
              <a:sym typeface="Garamond"/>
            </a:endParaRPr>
          </a:p>
        </p:txBody>
      </p:sp>
      <p:pic>
        <p:nvPicPr>
          <p:cNvPr descr="http://www.thelibertyvoice.com/wp-content/plugins/pippity/themes/going_up/going_up_red/images/arrow.png" id="804" name="Google Shape;804;p32"/>
          <p:cNvPicPr preferRelativeResize="0"/>
          <p:nvPr/>
        </p:nvPicPr>
        <p:blipFill rotWithShape="1">
          <a:blip r:embed="rId4">
            <a:alphaModFix/>
          </a:blip>
          <a:srcRect b="0" l="0" r="0" t="0"/>
          <a:stretch/>
        </p:blipFill>
        <p:spPr>
          <a:xfrm>
            <a:off x="5056094" y="2666320"/>
            <a:ext cx="1020763" cy="623887"/>
          </a:xfrm>
          <a:prstGeom prst="rect">
            <a:avLst/>
          </a:prstGeom>
          <a:noFill/>
          <a:ln>
            <a:noFill/>
          </a:ln>
        </p:spPr>
      </p:pic>
      <p:sp>
        <p:nvSpPr>
          <p:cNvPr id="805" name="Google Shape;805;p32"/>
          <p:cNvSpPr/>
          <p:nvPr/>
        </p:nvSpPr>
        <p:spPr>
          <a:xfrm>
            <a:off x="5640294" y="3944257"/>
            <a:ext cx="3760788" cy="730250"/>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Thoroughly test program</a:t>
            </a:r>
            <a:endParaRPr b="0" i="0" sz="2800" u="none" cap="none" strike="noStrike">
              <a:solidFill>
                <a:srgbClr val="000000"/>
              </a:solidFill>
              <a:latin typeface="Garamond"/>
              <a:ea typeface="Garamond"/>
              <a:cs typeface="Garamond"/>
              <a:sym typeface="Garamond"/>
            </a:endParaRPr>
          </a:p>
        </p:txBody>
      </p:sp>
      <p:pic>
        <p:nvPicPr>
          <p:cNvPr descr="http://www.thelibertyvoice.com/wp-content/plugins/pippity/themes/going_up/going_up_red/images/arrow.png" id="806" name="Google Shape;806;p32"/>
          <p:cNvPicPr preferRelativeResize="0"/>
          <p:nvPr/>
        </p:nvPicPr>
        <p:blipFill rotWithShape="1">
          <a:blip r:embed="rId5">
            <a:alphaModFix/>
          </a:blip>
          <a:srcRect b="0" l="0" r="0" t="0"/>
          <a:stretch/>
        </p:blipFill>
        <p:spPr>
          <a:xfrm>
            <a:off x="5129119" y="3469595"/>
            <a:ext cx="1020763" cy="62388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4"/>
                                        </p:tgtEl>
                                        <p:attrNameLst>
                                          <p:attrName>style.visibility</p:attrName>
                                        </p:attrNameLst>
                                      </p:cBhvr>
                                      <p:to>
                                        <p:strVal val="visible"/>
                                      </p:to>
                                    </p:set>
                                    <p:animEffect filter="fade" transition="in">
                                      <p:cBhvr>
                                        <p:cTn dur="500"/>
                                        <p:tgtEl>
                                          <p:spTgt spid="8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3"/>
                                        </p:tgtEl>
                                        <p:attrNameLst>
                                          <p:attrName>style.visibility</p:attrName>
                                        </p:attrNameLst>
                                      </p:cBhvr>
                                      <p:to>
                                        <p:strVal val="visible"/>
                                      </p:to>
                                    </p:set>
                                    <p:animEffect filter="fade" transition="in">
                                      <p:cBhvr>
                                        <p:cTn dur="500"/>
                                        <p:tgtEl>
                                          <p:spTgt spid="8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6"/>
                                        </p:tgtEl>
                                        <p:attrNameLst>
                                          <p:attrName>style.visibility</p:attrName>
                                        </p:attrNameLst>
                                      </p:cBhvr>
                                      <p:to>
                                        <p:strVal val="visible"/>
                                      </p:to>
                                    </p:set>
                                    <p:animEffect filter="fade" transition="in">
                                      <p:cBhvr>
                                        <p:cTn dur="500"/>
                                        <p:tgtEl>
                                          <p:spTgt spid="8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5"/>
                                        </p:tgtEl>
                                        <p:attrNameLst>
                                          <p:attrName>style.visibility</p:attrName>
                                        </p:attrNameLst>
                                      </p:cBhvr>
                                      <p:to>
                                        <p:strVal val="visible"/>
                                      </p:to>
                                    </p:set>
                                    <p:animEffect filter="fade" transition="in">
                                      <p:cBhvr>
                                        <p:cTn dur="500"/>
                                        <p:tgtEl>
                                          <p:spTgt spid="8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10" name="Shape 810"/>
        <p:cNvGrpSpPr/>
        <p:nvPr/>
      </p:nvGrpSpPr>
      <p:grpSpPr>
        <a:xfrm>
          <a:off x="0" y="0"/>
          <a:ext cx="0" cy="0"/>
          <a:chOff x="0" y="0"/>
          <a:chExt cx="0" cy="0"/>
        </a:xfrm>
      </p:grpSpPr>
      <p:sp>
        <p:nvSpPr>
          <p:cNvPr id="811" name="Google Shape;811;p33"/>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Introduction – Test Library</a:t>
            </a:r>
            <a:endParaRPr/>
          </a:p>
        </p:txBody>
      </p:sp>
      <p:sp>
        <p:nvSpPr>
          <p:cNvPr id="812" name="Google Shape;812;p33"/>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363538" lvl="0" marL="538163" rtl="0" algn="l">
              <a:lnSpc>
                <a:spcPct val="90000"/>
              </a:lnSpc>
              <a:spcBef>
                <a:spcPts val="0"/>
              </a:spcBef>
              <a:spcAft>
                <a:spcPts val="0"/>
              </a:spcAft>
              <a:buSzPts val="2800"/>
              <a:buFont typeface="Noto Sans Symbols"/>
              <a:buChar char="✔"/>
            </a:pPr>
            <a:r>
              <a:rPr lang="en-US">
                <a:latin typeface="Garamond"/>
                <a:ea typeface="Garamond"/>
                <a:cs typeface="Garamond"/>
                <a:sym typeface="Garamond"/>
              </a:rPr>
              <a:t>To assure that all systems are properly tested, many organizations establish test libraries. </a:t>
            </a:r>
            <a:endParaRPr/>
          </a:p>
          <a:p>
            <a:pPr indent="-363538" lvl="0" marL="538163" rtl="0" algn="l">
              <a:lnSpc>
                <a:spcPct val="90000"/>
              </a:lnSpc>
              <a:spcBef>
                <a:spcPts val="1800"/>
              </a:spcBef>
              <a:spcAft>
                <a:spcPts val="0"/>
              </a:spcAft>
              <a:buSzPts val="2800"/>
              <a:buFont typeface="Noto Sans Symbols"/>
              <a:buChar char="✔"/>
            </a:pPr>
            <a:r>
              <a:rPr lang="en-US">
                <a:latin typeface="Garamond"/>
                <a:ea typeface="Garamond"/>
                <a:cs typeface="Garamond"/>
                <a:sym typeface="Garamond"/>
              </a:rPr>
              <a:t>A testing library is a set of data developed to thoroughly test a system of programs.</a:t>
            </a:r>
            <a:r>
              <a:rPr lang="en-US"/>
              <a:t> </a:t>
            </a:r>
            <a:endParaRPr/>
          </a:p>
        </p:txBody>
      </p:sp>
      <p:sp>
        <p:nvSpPr>
          <p:cNvPr id="813" name="Google Shape;813;p33"/>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34"/>
          <p:cNvSpPr txBox="1"/>
          <p:nvPr>
            <p:ph type="title"/>
          </p:nvPr>
        </p:nvSpPr>
        <p:spPr>
          <a:xfrm>
            <a:off x="1295400" y="2541573"/>
            <a:ext cx="9601200" cy="27432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lt1"/>
              </a:buClr>
              <a:buSzPts val="4000"/>
              <a:buFont typeface="Century Gothic"/>
              <a:buNone/>
            </a:pPr>
            <a:r>
              <a:rPr lang="en-US"/>
              <a:t>Testing Techniques and Strategies</a:t>
            </a:r>
            <a:endParaRPr/>
          </a:p>
        </p:txBody>
      </p:sp>
      <p:sp>
        <p:nvSpPr>
          <p:cNvPr id="819" name="Google Shape;819;p34"/>
          <p:cNvSpPr txBox="1"/>
          <p:nvPr>
            <p:ph idx="1" type="body"/>
          </p:nvPr>
        </p:nvSpPr>
        <p:spPr>
          <a:xfrm>
            <a:off x="1295400" y="5431536"/>
            <a:ext cx="9601200" cy="457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35"/>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Introduction – Stages in Testing Process</a:t>
            </a:r>
            <a:endParaRPr/>
          </a:p>
        </p:txBody>
      </p:sp>
      <p:sp>
        <p:nvSpPr>
          <p:cNvPr id="826" name="Google Shape;826;p35"/>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latin typeface="Garamond"/>
                <a:ea typeface="Garamond"/>
                <a:cs typeface="Garamond"/>
                <a:sym typeface="Garamond"/>
              </a:rPr>
              <a:t>Generally the stages in testing process are: </a:t>
            </a:r>
            <a:endParaRPr/>
          </a:p>
          <a:p>
            <a:pPr indent="-182880" lvl="1" marL="457200" rtl="0" algn="l">
              <a:lnSpc>
                <a:spcPct val="90000"/>
              </a:lnSpc>
              <a:spcBef>
                <a:spcPts val="1200"/>
              </a:spcBef>
              <a:spcAft>
                <a:spcPts val="0"/>
              </a:spcAft>
              <a:buSzPts val="2400"/>
              <a:buChar char="▪"/>
            </a:pPr>
            <a:r>
              <a:rPr lang="en-US">
                <a:latin typeface="Garamond"/>
                <a:ea typeface="Garamond"/>
                <a:cs typeface="Garamond"/>
                <a:sym typeface="Garamond"/>
              </a:rPr>
              <a:t>Unit Testing </a:t>
            </a:r>
            <a:endParaRPr/>
          </a:p>
          <a:p>
            <a:pPr indent="-182880" lvl="1" marL="457200" rtl="0" algn="l">
              <a:lnSpc>
                <a:spcPct val="90000"/>
              </a:lnSpc>
              <a:spcBef>
                <a:spcPts val="1200"/>
              </a:spcBef>
              <a:spcAft>
                <a:spcPts val="0"/>
              </a:spcAft>
              <a:buSzPts val="2400"/>
              <a:buChar char="▪"/>
            </a:pPr>
            <a:r>
              <a:rPr lang="en-US">
                <a:latin typeface="Garamond"/>
                <a:ea typeface="Garamond"/>
                <a:cs typeface="Garamond"/>
                <a:sym typeface="Garamond"/>
              </a:rPr>
              <a:t>Module Testing </a:t>
            </a:r>
            <a:endParaRPr/>
          </a:p>
          <a:p>
            <a:pPr indent="-182880" lvl="1" marL="457200" rtl="0" algn="l">
              <a:lnSpc>
                <a:spcPct val="90000"/>
              </a:lnSpc>
              <a:spcBef>
                <a:spcPts val="1200"/>
              </a:spcBef>
              <a:spcAft>
                <a:spcPts val="0"/>
              </a:spcAft>
              <a:buSzPts val="2400"/>
              <a:buChar char="▪"/>
            </a:pPr>
            <a:r>
              <a:rPr lang="en-US">
                <a:latin typeface="Garamond"/>
                <a:ea typeface="Garamond"/>
                <a:cs typeface="Garamond"/>
                <a:sym typeface="Garamond"/>
              </a:rPr>
              <a:t>Sub-system Testing </a:t>
            </a:r>
            <a:endParaRPr/>
          </a:p>
          <a:p>
            <a:pPr indent="-182880" lvl="1" marL="457200" rtl="0" algn="l">
              <a:lnSpc>
                <a:spcPct val="90000"/>
              </a:lnSpc>
              <a:spcBef>
                <a:spcPts val="1200"/>
              </a:spcBef>
              <a:spcAft>
                <a:spcPts val="0"/>
              </a:spcAft>
              <a:buSzPts val="2400"/>
              <a:buChar char="▪"/>
            </a:pPr>
            <a:r>
              <a:rPr lang="en-US">
                <a:latin typeface="Garamond"/>
                <a:ea typeface="Garamond"/>
                <a:cs typeface="Garamond"/>
                <a:sym typeface="Garamond"/>
              </a:rPr>
              <a:t>System Testing </a:t>
            </a:r>
            <a:endParaRPr/>
          </a:p>
          <a:p>
            <a:pPr indent="-182880" lvl="1" marL="457200" rtl="0" algn="l">
              <a:lnSpc>
                <a:spcPct val="90000"/>
              </a:lnSpc>
              <a:spcBef>
                <a:spcPts val="1200"/>
              </a:spcBef>
              <a:spcAft>
                <a:spcPts val="0"/>
              </a:spcAft>
              <a:buSzPts val="2400"/>
              <a:buChar char="▪"/>
            </a:pPr>
            <a:r>
              <a:rPr lang="en-US">
                <a:latin typeface="Garamond"/>
                <a:ea typeface="Garamond"/>
                <a:cs typeface="Garamond"/>
                <a:sym typeface="Garamond"/>
              </a:rPr>
              <a:t>Acceptance Testing (Alpha Testing) </a:t>
            </a:r>
            <a:endParaRPr/>
          </a:p>
        </p:txBody>
      </p:sp>
      <p:sp>
        <p:nvSpPr>
          <p:cNvPr id="827" name="Google Shape;827;p35"/>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nebula.wsimg.com/511627efc4f9f4fe1a1c87f266446abd?AccessKeyId=CF4D6F122B17A324EEA6&amp;disposition=0&amp;alloworigin=1" id="828" name="Google Shape;828;p35"/>
          <p:cNvPicPr preferRelativeResize="0"/>
          <p:nvPr/>
        </p:nvPicPr>
        <p:blipFill rotWithShape="1">
          <a:blip r:embed="rId3">
            <a:alphaModFix/>
          </a:blip>
          <a:srcRect b="0" l="0" r="0" t="0"/>
          <a:stretch/>
        </p:blipFill>
        <p:spPr>
          <a:xfrm>
            <a:off x="9904853" y="266230"/>
            <a:ext cx="1983494" cy="137443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36"/>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Techniques</a:t>
            </a:r>
            <a:endParaRPr/>
          </a:p>
        </p:txBody>
      </p:sp>
      <p:sp>
        <p:nvSpPr>
          <p:cNvPr id="834" name="Google Shape;834;p36"/>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latin typeface="Garamond"/>
                <a:ea typeface="Garamond"/>
                <a:cs typeface="Garamond"/>
                <a:sym typeface="Garamond"/>
              </a:rPr>
              <a:t>As discussed earlier, two </a:t>
            </a:r>
            <a:r>
              <a:rPr lang="en-US">
                <a:solidFill>
                  <a:srgbClr val="C00000"/>
                </a:solidFill>
                <a:latin typeface="Garamond"/>
                <a:ea typeface="Garamond"/>
                <a:cs typeface="Garamond"/>
                <a:sym typeface="Garamond"/>
              </a:rPr>
              <a:t>fundamental testing activities </a:t>
            </a:r>
            <a:r>
              <a:rPr lang="en-US">
                <a:latin typeface="Garamond"/>
                <a:ea typeface="Garamond"/>
                <a:cs typeface="Garamond"/>
                <a:sym typeface="Garamond"/>
              </a:rPr>
              <a:t>are:</a:t>
            </a:r>
            <a:endParaRPr/>
          </a:p>
          <a:p>
            <a:pPr indent="-228600" lvl="0" marL="228600" rtl="0" algn="l">
              <a:lnSpc>
                <a:spcPct val="90000"/>
              </a:lnSpc>
              <a:spcBef>
                <a:spcPts val="1800"/>
              </a:spcBef>
              <a:spcAft>
                <a:spcPts val="0"/>
              </a:spcAft>
              <a:buSzPts val="2600"/>
              <a:buChar char="▪"/>
            </a:pPr>
            <a:r>
              <a:rPr lang="en-US" sz="2600">
                <a:solidFill>
                  <a:srgbClr val="FF0000"/>
                </a:solidFill>
                <a:latin typeface="Garamond"/>
                <a:ea typeface="Garamond"/>
                <a:cs typeface="Garamond"/>
                <a:sym typeface="Garamond"/>
              </a:rPr>
              <a:t>i) Component testing/Unit testing </a:t>
            </a:r>
            <a:endParaRPr/>
          </a:p>
          <a:p>
            <a:pPr indent="-366713" lvl="1" marL="898525" rtl="0" algn="l">
              <a:lnSpc>
                <a:spcPct val="90000"/>
              </a:lnSpc>
              <a:spcBef>
                <a:spcPts val="1200"/>
              </a:spcBef>
              <a:spcAft>
                <a:spcPts val="0"/>
              </a:spcAft>
              <a:buSzPts val="2600"/>
              <a:buFont typeface="Noto Sans Symbols"/>
              <a:buChar char="⮚"/>
            </a:pPr>
            <a:r>
              <a:rPr lang="en-US" sz="2600">
                <a:latin typeface="Garamond"/>
                <a:ea typeface="Garamond"/>
                <a:cs typeface="Garamond"/>
                <a:sym typeface="Garamond"/>
              </a:rPr>
              <a:t>based on understanding on how the components should operate and testing will perform by software developer</a:t>
            </a:r>
            <a:endParaRPr/>
          </a:p>
          <a:p>
            <a:pPr indent="-228600" lvl="0" marL="228600" rtl="0" algn="l">
              <a:lnSpc>
                <a:spcPct val="90000"/>
              </a:lnSpc>
              <a:spcBef>
                <a:spcPts val="1800"/>
              </a:spcBef>
              <a:spcAft>
                <a:spcPts val="0"/>
              </a:spcAft>
              <a:buSzPts val="2600"/>
              <a:buChar char="▪"/>
            </a:pPr>
            <a:r>
              <a:rPr lang="en-US" sz="2600">
                <a:solidFill>
                  <a:srgbClr val="FF0000"/>
                </a:solidFill>
                <a:latin typeface="Garamond"/>
                <a:ea typeface="Garamond"/>
                <a:cs typeface="Garamond"/>
                <a:sym typeface="Garamond"/>
              </a:rPr>
              <a:t>ii) System testing</a:t>
            </a:r>
            <a:endParaRPr/>
          </a:p>
          <a:p>
            <a:pPr indent="-457200" lvl="1" marL="995362" rtl="0" algn="l">
              <a:lnSpc>
                <a:spcPct val="90000"/>
              </a:lnSpc>
              <a:spcBef>
                <a:spcPts val="1200"/>
              </a:spcBef>
              <a:spcAft>
                <a:spcPts val="0"/>
              </a:spcAft>
              <a:buSzPts val="2600"/>
              <a:buFont typeface="Noto Sans Symbols"/>
              <a:buChar char="⮚"/>
            </a:pPr>
            <a:r>
              <a:rPr lang="en-US" sz="2600">
                <a:latin typeface="Garamond"/>
                <a:ea typeface="Garamond"/>
                <a:cs typeface="Garamond"/>
                <a:sym typeface="Garamond"/>
              </a:rPr>
              <a:t>Basically involve 2 phases i.e. integration testing &amp; release testing. </a:t>
            </a:r>
            <a:endParaRPr/>
          </a:p>
          <a:p>
            <a:pPr indent="-457200" lvl="1" marL="995362" rtl="0" algn="l">
              <a:lnSpc>
                <a:spcPct val="90000"/>
              </a:lnSpc>
              <a:spcBef>
                <a:spcPts val="1200"/>
              </a:spcBef>
              <a:spcAft>
                <a:spcPts val="0"/>
              </a:spcAft>
              <a:buSzPts val="2600"/>
              <a:buFont typeface="Noto Sans Symbols"/>
              <a:buChar char="⮚"/>
            </a:pPr>
            <a:r>
              <a:rPr lang="en-US" sz="2600">
                <a:latin typeface="Garamond"/>
                <a:ea typeface="Garamond"/>
                <a:cs typeface="Garamond"/>
                <a:sym typeface="Garamond"/>
              </a:rPr>
              <a:t>Based on a written system specification and testing will perform by independent testing team</a:t>
            </a:r>
            <a:endParaRPr sz="2600">
              <a:latin typeface="Garamond"/>
              <a:ea typeface="Garamond"/>
              <a:cs typeface="Garamond"/>
              <a:sym typeface="Garamond"/>
            </a:endParaRPr>
          </a:p>
        </p:txBody>
      </p:sp>
      <p:sp>
        <p:nvSpPr>
          <p:cNvPr id="835" name="Google Shape;835;p36"/>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37"/>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Testing Techniques – Integration Testing</a:t>
            </a:r>
            <a:br>
              <a:rPr lang="en-US"/>
            </a:br>
            <a:r>
              <a:rPr lang="en-US"/>
              <a:t>1. Top Down Testing</a:t>
            </a:r>
            <a:endParaRPr/>
          </a:p>
        </p:txBody>
      </p:sp>
      <p:sp>
        <p:nvSpPr>
          <p:cNvPr id="841" name="Google Shape;841;p3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42" name="Google Shape;842;p37"/>
          <p:cNvSpPr/>
          <p:nvPr/>
        </p:nvSpPr>
        <p:spPr>
          <a:xfrm>
            <a:off x="6279977" y="1926554"/>
            <a:ext cx="2665412" cy="831850"/>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System testing</a:t>
            </a:r>
            <a:endParaRPr b="0" i="0" sz="2800" u="none" cap="none" strike="noStrike">
              <a:solidFill>
                <a:srgbClr val="000000"/>
              </a:solidFill>
              <a:latin typeface="Garamond"/>
              <a:ea typeface="Garamond"/>
              <a:cs typeface="Garamond"/>
              <a:sym typeface="Garamond"/>
            </a:endParaRPr>
          </a:p>
        </p:txBody>
      </p:sp>
      <p:pic>
        <p:nvPicPr>
          <p:cNvPr descr="http://www.icondesignlab.com/uploads/portfolio/big/419_VCE-Testing-System_Application-Icon-For-Server.png" id="843" name="Google Shape;843;p37"/>
          <p:cNvPicPr preferRelativeResize="0"/>
          <p:nvPr/>
        </p:nvPicPr>
        <p:blipFill rotWithShape="1">
          <a:blip r:embed="rId3">
            <a:alphaModFix/>
          </a:blip>
          <a:srcRect b="19766" l="0" r="42073" t="0"/>
          <a:stretch/>
        </p:blipFill>
        <p:spPr>
          <a:xfrm>
            <a:off x="2774777" y="2510754"/>
            <a:ext cx="2482850" cy="2300288"/>
          </a:xfrm>
          <a:prstGeom prst="rect">
            <a:avLst/>
          </a:prstGeom>
          <a:noFill/>
          <a:ln>
            <a:noFill/>
          </a:ln>
        </p:spPr>
      </p:pic>
      <p:sp>
        <p:nvSpPr>
          <p:cNvPr id="844" name="Google Shape;844;p37"/>
          <p:cNvSpPr txBox="1"/>
          <p:nvPr/>
        </p:nvSpPr>
        <p:spPr>
          <a:xfrm>
            <a:off x="2519189" y="4774529"/>
            <a:ext cx="3249613" cy="8620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500"/>
              <a:buFont typeface="Noto Sans Symbols"/>
              <a:buNone/>
            </a:pPr>
            <a:r>
              <a:rPr b="1" i="0" lang="en-US" sz="2500" u="none" cap="none" strike="noStrike">
                <a:solidFill>
                  <a:schemeClr val="dk1"/>
                </a:solidFill>
                <a:latin typeface="Garamond"/>
                <a:ea typeface="Garamond"/>
                <a:cs typeface="Garamond"/>
                <a:sym typeface="Garamond"/>
              </a:rPr>
              <a:t>Integration Testing: </a:t>
            </a:r>
            <a:r>
              <a:rPr b="1" i="0" lang="en-US" sz="2500" u="none" cap="none" strike="noStrike">
                <a:solidFill>
                  <a:srgbClr val="C00000"/>
                </a:solidFill>
                <a:latin typeface="Garamond"/>
                <a:ea typeface="Garamond"/>
                <a:cs typeface="Garamond"/>
                <a:sym typeface="Garamond"/>
              </a:rPr>
              <a:t>Top Down Testing</a:t>
            </a:r>
            <a:endParaRPr b="1" i="0" sz="2500" u="none" cap="none" strike="noStrike">
              <a:solidFill>
                <a:srgbClr val="C00000"/>
              </a:solidFill>
              <a:latin typeface="Garamond"/>
              <a:ea typeface="Garamond"/>
              <a:cs typeface="Garamond"/>
              <a:sym typeface="Garamond"/>
            </a:endParaRPr>
          </a:p>
        </p:txBody>
      </p:sp>
      <p:pic>
        <p:nvPicPr>
          <p:cNvPr descr="http://www.iaplayground.com/images/arrow.png" id="845" name="Google Shape;845;p37"/>
          <p:cNvPicPr preferRelativeResize="0"/>
          <p:nvPr/>
        </p:nvPicPr>
        <p:blipFill rotWithShape="1">
          <a:blip r:embed="rId4">
            <a:alphaModFix/>
          </a:blip>
          <a:srcRect b="0" l="0" r="0" t="0"/>
          <a:stretch/>
        </p:blipFill>
        <p:spPr>
          <a:xfrm>
            <a:off x="5330652" y="2255167"/>
            <a:ext cx="1038225" cy="1038225"/>
          </a:xfrm>
          <a:prstGeom prst="rect">
            <a:avLst/>
          </a:prstGeom>
          <a:noFill/>
          <a:ln>
            <a:noFill/>
          </a:ln>
        </p:spPr>
      </p:pic>
      <p:sp>
        <p:nvSpPr>
          <p:cNvPr id="846" name="Google Shape;846;p37"/>
          <p:cNvSpPr/>
          <p:nvPr/>
        </p:nvSpPr>
        <p:spPr>
          <a:xfrm>
            <a:off x="6024389" y="3687092"/>
            <a:ext cx="3943350" cy="977900"/>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Start from upper modules &amp; works downwards</a:t>
            </a:r>
            <a:endParaRPr b="0" i="0" sz="2800" u="none" cap="none" strike="noStrike">
              <a:solidFill>
                <a:srgbClr val="000000"/>
              </a:solidFill>
              <a:latin typeface="Garamond"/>
              <a:ea typeface="Garamond"/>
              <a:cs typeface="Garamond"/>
              <a:sym typeface="Garamond"/>
            </a:endParaRPr>
          </a:p>
        </p:txBody>
      </p:sp>
      <p:pic>
        <p:nvPicPr>
          <p:cNvPr descr="http://www.iaplayground.com/images/arrow.png" id="847" name="Google Shape;847;p37"/>
          <p:cNvPicPr preferRelativeResize="0"/>
          <p:nvPr/>
        </p:nvPicPr>
        <p:blipFill rotWithShape="1">
          <a:blip r:embed="rId5">
            <a:alphaModFix/>
          </a:blip>
          <a:srcRect b="0" l="0" r="0" t="0"/>
          <a:stretch/>
        </p:blipFill>
        <p:spPr>
          <a:xfrm>
            <a:off x="5184602" y="3423567"/>
            <a:ext cx="1038225" cy="10382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500"/>
                                        <p:tgtEl>
                                          <p:spTgt spid="8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2"/>
                                        </p:tgtEl>
                                        <p:attrNameLst>
                                          <p:attrName>style.visibility</p:attrName>
                                        </p:attrNameLst>
                                      </p:cBhvr>
                                      <p:to>
                                        <p:strVal val="visible"/>
                                      </p:to>
                                    </p:set>
                                    <p:animEffect filter="fade" transition="in">
                                      <p:cBhvr>
                                        <p:cTn dur="500"/>
                                        <p:tgtEl>
                                          <p:spTgt spid="8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500"/>
                                        <p:tgtEl>
                                          <p:spTgt spid="8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6"/>
                                        </p:tgtEl>
                                        <p:attrNameLst>
                                          <p:attrName>style.visibility</p:attrName>
                                        </p:attrNameLst>
                                      </p:cBhvr>
                                      <p:to>
                                        <p:strVal val="visible"/>
                                      </p:to>
                                    </p:set>
                                    <p:animEffect filter="fade" transition="in">
                                      <p:cBhvr>
                                        <p:cTn dur="500"/>
                                        <p:tgtEl>
                                          <p:spTgt spid="8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38"/>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Testing Techniques – Integration Testing</a:t>
            </a:r>
            <a:br>
              <a:rPr lang="en-US"/>
            </a:br>
            <a:r>
              <a:rPr lang="en-US"/>
              <a:t>1. Top Down Testing</a:t>
            </a:r>
            <a:endParaRPr/>
          </a:p>
        </p:txBody>
      </p:sp>
      <p:sp>
        <p:nvSpPr>
          <p:cNvPr id="853" name="Google Shape;853;p38"/>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54" name="Google Shape;854;p38"/>
          <p:cNvSpPr/>
          <p:nvPr/>
        </p:nvSpPr>
        <p:spPr>
          <a:xfrm>
            <a:off x="1029661" y="2036269"/>
            <a:ext cx="1498386" cy="637775"/>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Level 1</a:t>
            </a:r>
            <a:endParaRPr b="0" i="0" sz="1800" u="none" cap="none" strike="noStrike">
              <a:solidFill>
                <a:schemeClr val="lt1"/>
              </a:solidFill>
              <a:latin typeface="Arial"/>
              <a:ea typeface="Arial"/>
              <a:cs typeface="Arial"/>
              <a:sym typeface="Arial"/>
            </a:endParaRPr>
          </a:p>
        </p:txBody>
      </p:sp>
      <p:sp>
        <p:nvSpPr>
          <p:cNvPr id="855" name="Google Shape;855;p38"/>
          <p:cNvSpPr/>
          <p:nvPr/>
        </p:nvSpPr>
        <p:spPr>
          <a:xfrm>
            <a:off x="5572017" y="2036269"/>
            <a:ext cx="1498386" cy="637775"/>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Level 1</a:t>
            </a:r>
            <a:endParaRPr b="0" i="0" sz="1800" u="none" cap="none" strike="noStrike">
              <a:solidFill>
                <a:schemeClr val="lt1"/>
              </a:solidFill>
              <a:latin typeface="Arial"/>
              <a:ea typeface="Arial"/>
              <a:cs typeface="Arial"/>
              <a:sym typeface="Arial"/>
            </a:endParaRPr>
          </a:p>
        </p:txBody>
      </p:sp>
      <p:grpSp>
        <p:nvGrpSpPr>
          <p:cNvPr id="856" name="Google Shape;856;p38"/>
          <p:cNvGrpSpPr/>
          <p:nvPr/>
        </p:nvGrpSpPr>
        <p:grpSpPr>
          <a:xfrm>
            <a:off x="992523" y="3487204"/>
            <a:ext cx="1572662" cy="347062"/>
            <a:chOff x="705652" y="3249067"/>
            <a:chExt cx="1572662" cy="347062"/>
          </a:xfrm>
        </p:grpSpPr>
        <p:sp>
          <p:nvSpPr>
            <p:cNvPr id="857" name="Google Shape;857;p38"/>
            <p:cNvSpPr/>
            <p:nvPr/>
          </p:nvSpPr>
          <p:spPr>
            <a:xfrm>
              <a:off x="705652" y="3249067"/>
              <a:ext cx="393166" cy="347062"/>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58" name="Google Shape;858;p38"/>
            <p:cNvSpPr/>
            <p:nvPr/>
          </p:nvSpPr>
          <p:spPr>
            <a:xfrm>
              <a:off x="1295400" y="3249067"/>
              <a:ext cx="393166" cy="347062"/>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59" name="Google Shape;859;p38"/>
            <p:cNvSpPr/>
            <p:nvPr/>
          </p:nvSpPr>
          <p:spPr>
            <a:xfrm>
              <a:off x="1885148" y="3249067"/>
              <a:ext cx="393166" cy="347062"/>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cxnSp>
        <p:nvCxnSpPr>
          <p:cNvPr id="860" name="Google Shape;860;p38"/>
          <p:cNvCxnSpPr>
            <a:stCxn id="854" idx="2"/>
            <a:endCxn id="857" idx="0"/>
          </p:cNvCxnSpPr>
          <p:nvPr/>
        </p:nvCxnSpPr>
        <p:spPr>
          <a:xfrm flipH="1">
            <a:off x="1189054" y="2674044"/>
            <a:ext cx="589800" cy="813300"/>
          </a:xfrm>
          <a:prstGeom prst="straightConnector1">
            <a:avLst/>
          </a:prstGeom>
          <a:noFill/>
          <a:ln cap="flat" cmpd="sng" w="9525">
            <a:solidFill>
              <a:schemeClr val="accent1"/>
            </a:solidFill>
            <a:prstDash val="solid"/>
            <a:miter lim="800000"/>
            <a:headEnd len="sm" w="sm" type="none"/>
            <a:tailEnd len="sm" w="sm" type="none"/>
          </a:ln>
        </p:spPr>
      </p:cxnSp>
      <p:cxnSp>
        <p:nvCxnSpPr>
          <p:cNvPr id="861" name="Google Shape;861;p38"/>
          <p:cNvCxnSpPr>
            <a:stCxn id="854" idx="2"/>
            <a:endCxn id="858" idx="0"/>
          </p:cNvCxnSpPr>
          <p:nvPr/>
        </p:nvCxnSpPr>
        <p:spPr>
          <a:xfrm>
            <a:off x="1778854" y="2674044"/>
            <a:ext cx="0" cy="813300"/>
          </a:xfrm>
          <a:prstGeom prst="straightConnector1">
            <a:avLst/>
          </a:prstGeom>
          <a:noFill/>
          <a:ln cap="flat" cmpd="sng" w="9525">
            <a:solidFill>
              <a:schemeClr val="accent1"/>
            </a:solidFill>
            <a:prstDash val="solid"/>
            <a:miter lim="800000"/>
            <a:headEnd len="sm" w="sm" type="none"/>
            <a:tailEnd len="sm" w="sm" type="none"/>
          </a:ln>
        </p:spPr>
      </p:cxnSp>
      <p:cxnSp>
        <p:nvCxnSpPr>
          <p:cNvPr id="862" name="Google Shape;862;p38"/>
          <p:cNvCxnSpPr>
            <a:stCxn id="854" idx="2"/>
            <a:endCxn id="859" idx="0"/>
          </p:cNvCxnSpPr>
          <p:nvPr/>
        </p:nvCxnSpPr>
        <p:spPr>
          <a:xfrm>
            <a:off x="1778854" y="2674044"/>
            <a:ext cx="589800" cy="813300"/>
          </a:xfrm>
          <a:prstGeom prst="straightConnector1">
            <a:avLst/>
          </a:prstGeom>
          <a:noFill/>
          <a:ln cap="flat" cmpd="sng" w="9525">
            <a:solidFill>
              <a:schemeClr val="accent1"/>
            </a:solidFill>
            <a:prstDash val="solid"/>
            <a:miter lim="800000"/>
            <a:headEnd len="sm" w="sm" type="none"/>
            <a:tailEnd len="sm" w="sm" type="none"/>
          </a:ln>
        </p:spPr>
      </p:cxnSp>
      <p:sp>
        <p:nvSpPr>
          <p:cNvPr id="863" name="Google Shape;863;p38"/>
          <p:cNvSpPr txBox="1"/>
          <p:nvPr/>
        </p:nvSpPr>
        <p:spPr>
          <a:xfrm>
            <a:off x="883664" y="3834266"/>
            <a:ext cx="175964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Level 2</a:t>
            </a:r>
            <a:endParaRPr b="0" i="0" sz="1800" u="none" cap="none" strike="noStrike">
              <a:solidFill>
                <a:schemeClr val="dk1"/>
              </a:solidFill>
              <a:latin typeface="Arial"/>
              <a:ea typeface="Arial"/>
              <a:cs typeface="Arial"/>
              <a:sym typeface="Arial"/>
            </a:endParaRPr>
          </a:p>
        </p:txBody>
      </p:sp>
      <p:sp>
        <p:nvSpPr>
          <p:cNvPr id="864" name="Google Shape;864;p38"/>
          <p:cNvSpPr txBox="1"/>
          <p:nvPr/>
        </p:nvSpPr>
        <p:spPr>
          <a:xfrm>
            <a:off x="2368602" y="5570998"/>
            <a:ext cx="7544075"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500"/>
              <a:buFont typeface="Noto Sans Symbols"/>
              <a:buNone/>
            </a:pPr>
            <a:r>
              <a:rPr b="1" i="0" lang="en-US" sz="2500" u="none" cap="none" strike="noStrike">
                <a:solidFill>
                  <a:schemeClr val="dk1"/>
                </a:solidFill>
                <a:latin typeface="Garamond"/>
                <a:ea typeface="Garamond"/>
                <a:cs typeface="Garamond"/>
                <a:sym typeface="Garamond"/>
              </a:rPr>
              <a:t>Integration Testing: </a:t>
            </a:r>
            <a:r>
              <a:rPr b="1" i="0" lang="en-US" sz="2500" u="none" cap="none" strike="noStrike">
                <a:solidFill>
                  <a:srgbClr val="C00000"/>
                </a:solidFill>
                <a:latin typeface="Garamond"/>
                <a:ea typeface="Garamond"/>
                <a:cs typeface="Garamond"/>
                <a:sym typeface="Garamond"/>
              </a:rPr>
              <a:t>Top Down Testing</a:t>
            </a:r>
            <a:endParaRPr b="1" i="0" sz="2500" u="none" cap="none" strike="noStrike">
              <a:solidFill>
                <a:srgbClr val="C00000"/>
              </a:solidFill>
              <a:latin typeface="Garamond"/>
              <a:ea typeface="Garamond"/>
              <a:cs typeface="Garamond"/>
              <a:sym typeface="Garamond"/>
            </a:endParaRPr>
          </a:p>
        </p:txBody>
      </p:sp>
      <p:sp>
        <p:nvSpPr>
          <p:cNvPr id="865" name="Google Shape;865;p38"/>
          <p:cNvSpPr/>
          <p:nvPr/>
        </p:nvSpPr>
        <p:spPr>
          <a:xfrm>
            <a:off x="3520565" y="3272117"/>
            <a:ext cx="1498386" cy="637775"/>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Level 2</a:t>
            </a:r>
            <a:endParaRPr b="0" i="0" sz="1800" u="none" cap="none" strike="noStrike">
              <a:solidFill>
                <a:schemeClr val="lt1"/>
              </a:solidFill>
              <a:latin typeface="Arial"/>
              <a:ea typeface="Arial"/>
              <a:cs typeface="Arial"/>
              <a:sym typeface="Arial"/>
            </a:endParaRPr>
          </a:p>
        </p:txBody>
      </p:sp>
      <p:sp>
        <p:nvSpPr>
          <p:cNvPr id="866" name="Google Shape;866;p38"/>
          <p:cNvSpPr/>
          <p:nvPr/>
        </p:nvSpPr>
        <p:spPr>
          <a:xfrm>
            <a:off x="5572017" y="3272117"/>
            <a:ext cx="1498386" cy="637775"/>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Level 2</a:t>
            </a:r>
            <a:endParaRPr b="0" i="0" sz="1800" u="none" cap="none" strike="noStrike">
              <a:solidFill>
                <a:schemeClr val="lt1"/>
              </a:solidFill>
              <a:latin typeface="Arial"/>
              <a:ea typeface="Arial"/>
              <a:cs typeface="Arial"/>
              <a:sym typeface="Arial"/>
            </a:endParaRPr>
          </a:p>
        </p:txBody>
      </p:sp>
      <p:sp>
        <p:nvSpPr>
          <p:cNvPr id="867" name="Google Shape;867;p38"/>
          <p:cNvSpPr/>
          <p:nvPr/>
        </p:nvSpPr>
        <p:spPr>
          <a:xfrm>
            <a:off x="7577365" y="3272117"/>
            <a:ext cx="1498386" cy="637775"/>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Level 2</a:t>
            </a:r>
            <a:endParaRPr b="0" i="0" sz="1800" u="none" cap="none" strike="noStrike">
              <a:solidFill>
                <a:schemeClr val="lt1"/>
              </a:solidFill>
              <a:latin typeface="Arial"/>
              <a:ea typeface="Arial"/>
              <a:cs typeface="Arial"/>
              <a:sym typeface="Arial"/>
            </a:endParaRPr>
          </a:p>
        </p:txBody>
      </p:sp>
      <p:cxnSp>
        <p:nvCxnSpPr>
          <p:cNvPr id="868" name="Google Shape;868;p38"/>
          <p:cNvCxnSpPr>
            <a:stCxn id="855" idx="2"/>
            <a:endCxn id="865" idx="0"/>
          </p:cNvCxnSpPr>
          <p:nvPr/>
        </p:nvCxnSpPr>
        <p:spPr>
          <a:xfrm flipH="1">
            <a:off x="4269810" y="2674044"/>
            <a:ext cx="2051400" cy="598200"/>
          </a:xfrm>
          <a:prstGeom prst="straightConnector1">
            <a:avLst/>
          </a:prstGeom>
          <a:noFill/>
          <a:ln cap="flat" cmpd="sng" w="9525">
            <a:solidFill>
              <a:schemeClr val="accent1"/>
            </a:solidFill>
            <a:prstDash val="solid"/>
            <a:miter lim="800000"/>
            <a:headEnd len="sm" w="sm" type="none"/>
            <a:tailEnd len="sm" w="sm" type="none"/>
          </a:ln>
        </p:spPr>
      </p:cxnSp>
      <p:cxnSp>
        <p:nvCxnSpPr>
          <p:cNvPr id="869" name="Google Shape;869;p38"/>
          <p:cNvCxnSpPr>
            <a:stCxn id="855" idx="2"/>
            <a:endCxn id="866" idx="0"/>
          </p:cNvCxnSpPr>
          <p:nvPr/>
        </p:nvCxnSpPr>
        <p:spPr>
          <a:xfrm>
            <a:off x="6321210" y="2674044"/>
            <a:ext cx="0" cy="598200"/>
          </a:xfrm>
          <a:prstGeom prst="straightConnector1">
            <a:avLst/>
          </a:prstGeom>
          <a:noFill/>
          <a:ln cap="flat" cmpd="sng" w="9525">
            <a:solidFill>
              <a:schemeClr val="accent1"/>
            </a:solidFill>
            <a:prstDash val="solid"/>
            <a:miter lim="800000"/>
            <a:headEnd len="sm" w="sm" type="none"/>
            <a:tailEnd len="sm" w="sm" type="none"/>
          </a:ln>
        </p:spPr>
      </p:cxnSp>
      <p:cxnSp>
        <p:nvCxnSpPr>
          <p:cNvPr id="870" name="Google Shape;870;p38"/>
          <p:cNvCxnSpPr>
            <a:stCxn id="855" idx="2"/>
            <a:endCxn id="867" idx="0"/>
          </p:cNvCxnSpPr>
          <p:nvPr/>
        </p:nvCxnSpPr>
        <p:spPr>
          <a:xfrm>
            <a:off x="6321210" y="2674044"/>
            <a:ext cx="2005200" cy="598200"/>
          </a:xfrm>
          <a:prstGeom prst="straightConnector1">
            <a:avLst/>
          </a:prstGeom>
          <a:noFill/>
          <a:ln cap="flat" cmpd="sng" w="9525">
            <a:solidFill>
              <a:schemeClr val="accent1"/>
            </a:solidFill>
            <a:prstDash val="solid"/>
            <a:miter lim="800000"/>
            <a:headEnd len="sm" w="sm" type="none"/>
            <a:tailEnd len="sm" w="sm" type="none"/>
          </a:ln>
        </p:spPr>
      </p:cxnSp>
      <p:grpSp>
        <p:nvGrpSpPr>
          <p:cNvPr id="871" name="Google Shape;871;p38"/>
          <p:cNvGrpSpPr/>
          <p:nvPr/>
        </p:nvGrpSpPr>
        <p:grpSpPr>
          <a:xfrm>
            <a:off x="3483427" y="4465986"/>
            <a:ext cx="1572662" cy="347062"/>
            <a:chOff x="705652" y="3249067"/>
            <a:chExt cx="1572662" cy="347062"/>
          </a:xfrm>
        </p:grpSpPr>
        <p:sp>
          <p:nvSpPr>
            <p:cNvPr id="872" name="Google Shape;872;p38"/>
            <p:cNvSpPr/>
            <p:nvPr/>
          </p:nvSpPr>
          <p:spPr>
            <a:xfrm>
              <a:off x="705652" y="3249067"/>
              <a:ext cx="393166" cy="347062"/>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3" name="Google Shape;873;p38"/>
            <p:cNvSpPr/>
            <p:nvPr/>
          </p:nvSpPr>
          <p:spPr>
            <a:xfrm>
              <a:off x="1885148" y="3249067"/>
              <a:ext cx="393166" cy="347062"/>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874" name="Google Shape;874;p38"/>
          <p:cNvSpPr txBox="1"/>
          <p:nvPr/>
        </p:nvSpPr>
        <p:spPr>
          <a:xfrm>
            <a:off x="3374568" y="4813048"/>
            <a:ext cx="175964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Level 3</a:t>
            </a:r>
            <a:endParaRPr b="0" i="0" sz="1800" u="none" cap="none" strike="noStrike">
              <a:solidFill>
                <a:schemeClr val="dk1"/>
              </a:solidFill>
              <a:latin typeface="Arial"/>
              <a:ea typeface="Arial"/>
              <a:cs typeface="Arial"/>
              <a:sym typeface="Arial"/>
            </a:endParaRPr>
          </a:p>
        </p:txBody>
      </p:sp>
      <p:cxnSp>
        <p:nvCxnSpPr>
          <p:cNvPr id="875" name="Google Shape;875;p38"/>
          <p:cNvCxnSpPr>
            <a:stCxn id="865" idx="2"/>
            <a:endCxn id="872" idx="0"/>
          </p:cNvCxnSpPr>
          <p:nvPr/>
        </p:nvCxnSpPr>
        <p:spPr>
          <a:xfrm flipH="1">
            <a:off x="3679958" y="3909892"/>
            <a:ext cx="589800" cy="556200"/>
          </a:xfrm>
          <a:prstGeom prst="straightConnector1">
            <a:avLst/>
          </a:prstGeom>
          <a:noFill/>
          <a:ln cap="flat" cmpd="sng" w="9525">
            <a:solidFill>
              <a:schemeClr val="accent1"/>
            </a:solidFill>
            <a:prstDash val="solid"/>
            <a:miter lim="800000"/>
            <a:headEnd len="sm" w="sm" type="none"/>
            <a:tailEnd len="sm" w="sm" type="none"/>
          </a:ln>
        </p:spPr>
      </p:cxnSp>
      <p:cxnSp>
        <p:nvCxnSpPr>
          <p:cNvPr id="876" name="Google Shape;876;p38"/>
          <p:cNvCxnSpPr>
            <a:stCxn id="865" idx="2"/>
            <a:endCxn id="873" idx="0"/>
          </p:cNvCxnSpPr>
          <p:nvPr/>
        </p:nvCxnSpPr>
        <p:spPr>
          <a:xfrm>
            <a:off x="4269758" y="3909892"/>
            <a:ext cx="589800" cy="556200"/>
          </a:xfrm>
          <a:prstGeom prst="straightConnector1">
            <a:avLst/>
          </a:prstGeom>
          <a:noFill/>
          <a:ln cap="flat" cmpd="sng" w="9525">
            <a:solidFill>
              <a:schemeClr val="accent1"/>
            </a:solidFill>
            <a:prstDash val="solid"/>
            <a:miter lim="800000"/>
            <a:headEnd len="sm" w="sm" type="none"/>
            <a:tailEnd len="sm" w="sm" type="none"/>
          </a:ln>
        </p:spPr>
      </p:cxnSp>
      <p:grpSp>
        <p:nvGrpSpPr>
          <p:cNvPr id="877" name="Google Shape;877;p38"/>
          <p:cNvGrpSpPr/>
          <p:nvPr/>
        </p:nvGrpSpPr>
        <p:grpSpPr>
          <a:xfrm>
            <a:off x="7540227" y="4465986"/>
            <a:ext cx="1572662" cy="347062"/>
            <a:chOff x="705652" y="3249067"/>
            <a:chExt cx="1572662" cy="347062"/>
          </a:xfrm>
        </p:grpSpPr>
        <p:sp>
          <p:nvSpPr>
            <p:cNvPr id="878" name="Google Shape;878;p38"/>
            <p:cNvSpPr/>
            <p:nvPr/>
          </p:nvSpPr>
          <p:spPr>
            <a:xfrm>
              <a:off x="705652" y="3249067"/>
              <a:ext cx="393166" cy="347062"/>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9" name="Google Shape;879;p38"/>
            <p:cNvSpPr/>
            <p:nvPr/>
          </p:nvSpPr>
          <p:spPr>
            <a:xfrm>
              <a:off x="1295400" y="3249067"/>
              <a:ext cx="393166" cy="347062"/>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0" name="Google Shape;880;p38"/>
            <p:cNvSpPr/>
            <p:nvPr/>
          </p:nvSpPr>
          <p:spPr>
            <a:xfrm>
              <a:off x="1885148" y="3249067"/>
              <a:ext cx="393166" cy="347062"/>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881" name="Google Shape;881;p38"/>
          <p:cNvSpPr txBox="1"/>
          <p:nvPr/>
        </p:nvSpPr>
        <p:spPr>
          <a:xfrm>
            <a:off x="7431368" y="4813048"/>
            <a:ext cx="175964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Level 3</a:t>
            </a:r>
            <a:endParaRPr b="0" i="0" sz="1800" u="none" cap="none" strike="noStrike">
              <a:solidFill>
                <a:schemeClr val="dk1"/>
              </a:solidFill>
              <a:latin typeface="Arial"/>
              <a:ea typeface="Arial"/>
              <a:cs typeface="Arial"/>
              <a:sym typeface="Arial"/>
            </a:endParaRPr>
          </a:p>
        </p:txBody>
      </p:sp>
      <p:cxnSp>
        <p:nvCxnSpPr>
          <p:cNvPr id="882" name="Google Shape;882;p38"/>
          <p:cNvCxnSpPr>
            <a:stCxn id="867" idx="2"/>
            <a:endCxn id="878" idx="0"/>
          </p:cNvCxnSpPr>
          <p:nvPr/>
        </p:nvCxnSpPr>
        <p:spPr>
          <a:xfrm flipH="1">
            <a:off x="7736758" y="3909892"/>
            <a:ext cx="589800" cy="556200"/>
          </a:xfrm>
          <a:prstGeom prst="straightConnector1">
            <a:avLst/>
          </a:prstGeom>
          <a:noFill/>
          <a:ln cap="flat" cmpd="sng" w="9525">
            <a:solidFill>
              <a:schemeClr val="accent1"/>
            </a:solidFill>
            <a:prstDash val="solid"/>
            <a:miter lim="800000"/>
            <a:headEnd len="sm" w="sm" type="none"/>
            <a:tailEnd len="sm" w="sm" type="none"/>
          </a:ln>
        </p:spPr>
      </p:cxnSp>
      <p:cxnSp>
        <p:nvCxnSpPr>
          <p:cNvPr id="883" name="Google Shape;883;p38"/>
          <p:cNvCxnSpPr>
            <a:stCxn id="867" idx="2"/>
            <a:endCxn id="879" idx="0"/>
          </p:cNvCxnSpPr>
          <p:nvPr/>
        </p:nvCxnSpPr>
        <p:spPr>
          <a:xfrm>
            <a:off x="8326558" y="3909892"/>
            <a:ext cx="0" cy="556200"/>
          </a:xfrm>
          <a:prstGeom prst="straightConnector1">
            <a:avLst/>
          </a:prstGeom>
          <a:noFill/>
          <a:ln cap="flat" cmpd="sng" w="9525">
            <a:solidFill>
              <a:schemeClr val="accent1"/>
            </a:solidFill>
            <a:prstDash val="solid"/>
            <a:miter lim="800000"/>
            <a:headEnd len="sm" w="sm" type="none"/>
            <a:tailEnd len="sm" w="sm" type="none"/>
          </a:ln>
        </p:spPr>
      </p:cxnSp>
      <p:cxnSp>
        <p:nvCxnSpPr>
          <p:cNvPr id="884" name="Google Shape;884;p38"/>
          <p:cNvCxnSpPr>
            <a:stCxn id="867" idx="2"/>
            <a:endCxn id="880" idx="0"/>
          </p:cNvCxnSpPr>
          <p:nvPr/>
        </p:nvCxnSpPr>
        <p:spPr>
          <a:xfrm>
            <a:off x="8326558" y="3909892"/>
            <a:ext cx="589800" cy="556200"/>
          </a:xfrm>
          <a:prstGeom prst="straightConnector1">
            <a:avLst/>
          </a:prstGeom>
          <a:noFill/>
          <a:ln cap="flat" cmpd="sng" w="9525">
            <a:solidFill>
              <a:schemeClr val="accent1"/>
            </a:solidFill>
            <a:prstDash val="solid"/>
            <a:miter lim="800000"/>
            <a:headEnd len="sm" w="sm" type="none"/>
            <a:tailEnd len="sm" w="sm" type="none"/>
          </a:ln>
        </p:spPr>
      </p:cxnSp>
      <p:grpSp>
        <p:nvGrpSpPr>
          <p:cNvPr id="885" name="Google Shape;885;p38"/>
          <p:cNvGrpSpPr/>
          <p:nvPr/>
        </p:nvGrpSpPr>
        <p:grpSpPr>
          <a:xfrm>
            <a:off x="5551796" y="4465986"/>
            <a:ext cx="1572662" cy="347062"/>
            <a:chOff x="705652" y="3249067"/>
            <a:chExt cx="1572662" cy="347062"/>
          </a:xfrm>
        </p:grpSpPr>
        <p:sp>
          <p:nvSpPr>
            <p:cNvPr id="886" name="Google Shape;886;p38"/>
            <p:cNvSpPr/>
            <p:nvPr/>
          </p:nvSpPr>
          <p:spPr>
            <a:xfrm>
              <a:off x="705652" y="3249067"/>
              <a:ext cx="393166" cy="347062"/>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7" name="Google Shape;887;p38"/>
            <p:cNvSpPr/>
            <p:nvPr/>
          </p:nvSpPr>
          <p:spPr>
            <a:xfrm>
              <a:off x="1295400" y="3249067"/>
              <a:ext cx="393166" cy="347062"/>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8" name="Google Shape;888;p38"/>
            <p:cNvSpPr/>
            <p:nvPr/>
          </p:nvSpPr>
          <p:spPr>
            <a:xfrm>
              <a:off x="1885148" y="3249067"/>
              <a:ext cx="393166" cy="347062"/>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889" name="Google Shape;889;p38"/>
          <p:cNvSpPr txBox="1"/>
          <p:nvPr/>
        </p:nvSpPr>
        <p:spPr>
          <a:xfrm>
            <a:off x="5442937" y="4813048"/>
            <a:ext cx="175964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Level 3</a:t>
            </a:r>
            <a:endParaRPr b="0" i="0" sz="1800" u="none" cap="none" strike="noStrike">
              <a:solidFill>
                <a:schemeClr val="dk1"/>
              </a:solidFill>
              <a:latin typeface="Arial"/>
              <a:ea typeface="Arial"/>
              <a:cs typeface="Arial"/>
              <a:sym typeface="Arial"/>
            </a:endParaRPr>
          </a:p>
        </p:txBody>
      </p:sp>
      <p:cxnSp>
        <p:nvCxnSpPr>
          <p:cNvPr id="890" name="Google Shape;890;p38"/>
          <p:cNvCxnSpPr>
            <a:stCxn id="866" idx="2"/>
            <a:endCxn id="886" idx="0"/>
          </p:cNvCxnSpPr>
          <p:nvPr/>
        </p:nvCxnSpPr>
        <p:spPr>
          <a:xfrm flipH="1">
            <a:off x="5748510" y="3909892"/>
            <a:ext cx="572700" cy="556200"/>
          </a:xfrm>
          <a:prstGeom prst="straightConnector1">
            <a:avLst/>
          </a:prstGeom>
          <a:noFill/>
          <a:ln cap="flat" cmpd="sng" w="9525">
            <a:solidFill>
              <a:schemeClr val="accent1"/>
            </a:solidFill>
            <a:prstDash val="solid"/>
            <a:miter lim="800000"/>
            <a:headEnd len="sm" w="sm" type="none"/>
            <a:tailEnd len="sm" w="sm" type="none"/>
          </a:ln>
        </p:spPr>
      </p:cxnSp>
      <p:cxnSp>
        <p:nvCxnSpPr>
          <p:cNvPr id="891" name="Google Shape;891;p38"/>
          <p:cNvCxnSpPr>
            <a:stCxn id="866" idx="2"/>
            <a:endCxn id="887" idx="0"/>
          </p:cNvCxnSpPr>
          <p:nvPr/>
        </p:nvCxnSpPr>
        <p:spPr>
          <a:xfrm>
            <a:off x="6321210" y="3909892"/>
            <a:ext cx="16800" cy="556200"/>
          </a:xfrm>
          <a:prstGeom prst="straightConnector1">
            <a:avLst/>
          </a:prstGeom>
          <a:noFill/>
          <a:ln cap="flat" cmpd="sng" w="9525">
            <a:solidFill>
              <a:schemeClr val="accent1"/>
            </a:solidFill>
            <a:prstDash val="solid"/>
            <a:miter lim="800000"/>
            <a:headEnd len="sm" w="sm" type="none"/>
            <a:tailEnd len="sm" w="sm" type="none"/>
          </a:ln>
        </p:spPr>
      </p:cxnSp>
      <p:cxnSp>
        <p:nvCxnSpPr>
          <p:cNvPr id="892" name="Google Shape;892;p38"/>
          <p:cNvCxnSpPr>
            <a:stCxn id="866" idx="2"/>
            <a:endCxn id="888" idx="0"/>
          </p:cNvCxnSpPr>
          <p:nvPr/>
        </p:nvCxnSpPr>
        <p:spPr>
          <a:xfrm>
            <a:off x="6321210" y="3909892"/>
            <a:ext cx="606600" cy="556200"/>
          </a:xfrm>
          <a:prstGeom prst="straightConnector1">
            <a:avLst/>
          </a:prstGeom>
          <a:noFill/>
          <a:ln cap="flat" cmpd="sng" w="9525">
            <a:solidFill>
              <a:schemeClr val="accent1"/>
            </a:solidFill>
            <a:prstDash val="solid"/>
            <a:miter lim="800000"/>
            <a:headEnd len="sm" w="sm" type="none"/>
            <a:tailEnd len="sm" w="sm" type="none"/>
          </a:ln>
        </p:spPr>
      </p:cxnSp>
      <p:pic>
        <p:nvPicPr>
          <p:cNvPr descr="http://www.clker.com/cliparts/5/1/Q/H/h/U/blue-arrow-pointing-left-md.png" id="893" name="Google Shape;893;p38"/>
          <p:cNvPicPr preferRelativeResize="0"/>
          <p:nvPr/>
        </p:nvPicPr>
        <p:blipFill rotWithShape="1">
          <a:blip r:embed="rId3">
            <a:alphaModFix/>
          </a:blip>
          <a:srcRect b="0" l="0" r="0" t="0"/>
          <a:stretch/>
        </p:blipFill>
        <p:spPr>
          <a:xfrm flipH="1">
            <a:off x="3571176" y="2145601"/>
            <a:ext cx="899808" cy="458813"/>
          </a:xfrm>
          <a:prstGeom prst="rect">
            <a:avLst/>
          </a:prstGeom>
          <a:noFill/>
          <a:ln>
            <a:noFill/>
          </a:ln>
        </p:spPr>
      </p:pic>
      <p:pic>
        <p:nvPicPr>
          <p:cNvPr descr="http://www.clker.com/cliparts/5/1/Q/H/h/U/blue-arrow-pointing-left-md.png" id="894" name="Google Shape;894;p38"/>
          <p:cNvPicPr preferRelativeResize="0"/>
          <p:nvPr/>
        </p:nvPicPr>
        <p:blipFill rotWithShape="1">
          <a:blip r:embed="rId3">
            <a:alphaModFix/>
          </a:blip>
          <a:srcRect b="0" l="0" r="0" t="0"/>
          <a:stretch/>
        </p:blipFill>
        <p:spPr>
          <a:xfrm flipH="1">
            <a:off x="8543628" y="2125749"/>
            <a:ext cx="899808" cy="45881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39"/>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Testing Techniques – Integration Testing</a:t>
            </a:r>
            <a:br>
              <a:rPr lang="en-US"/>
            </a:br>
            <a:r>
              <a:rPr lang="en-US"/>
              <a:t>2. Bottom Up Testing</a:t>
            </a:r>
            <a:endParaRPr/>
          </a:p>
        </p:txBody>
      </p:sp>
      <p:sp>
        <p:nvSpPr>
          <p:cNvPr id="900" name="Google Shape;900;p39"/>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01" name="Google Shape;901;p39"/>
          <p:cNvSpPr/>
          <p:nvPr/>
        </p:nvSpPr>
        <p:spPr>
          <a:xfrm>
            <a:off x="6279977" y="1926554"/>
            <a:ext cx="2665412" cy="831850"/>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System testing</a:t>
            </a:r>
            <a:endParaRPr b="0" i="0" sz="2800" u="none" cap="none" strike="noStrike">
              <a:solidFill>
                <a:srgbClr val="000000"/>
              </a:solidFill>
              <a:latin typeface="Garamond"/>
              <a:ea typeface="Garamond"/>
              <a:cs typeface="Garamond"/>
              <a:sym typeface="Garamond"/>
            </a:endParaRPr>
          </a:p>
        </p:txBody>
      </p:sp>
      <p:pic>
        <p:nvPicPr>
          <p:cNvPr descr="http://www.icondesignlab.com/uploads/portfolio/big/419_VCE-Testing-System_Application-Icon-For-Server.png" id="902" name="Google Shape;902;p39"/>
          <p:cNvPicPr preferRelativeResize="0"/>
          <p:nvPr/>
        </p:nvPicPr>
        <p:blipFill rotWithShape="1">
          <a:blip r:embed="rId3">
            <a:alphaModFix/>
          </a:blip>
          <a:srcRect b="19766" l="0" r="42073" t="0"/>
          <a:stretch/>
        </p:blipFill>
        <p:spPr>
          <a:xfrm>
            <a:off x="2774777" y="2510754"/>
            <a:ext cx="2482850" cy="2300288"/>
          </a:xfrm>
          <a:prstGeom prst="rect">
            <a:avLst/>
          </a:prstGeom>
          <a:noFill/>
          <a:ln>
            <a:noFill/>
          </a:ln>
        </p:spPr>
      </p:pic>
      <p:sp>
        <p:nvSpPr>
          <p:cNvPr id="903" name="Google Shape;903;p39"/>
          <p:cNvSpPr txBox="1"/>
          <p:nvPr/>
        </p:nvSpPr>
        <p:spPr>
          <a:xfrm>
            <a:off x="2519189" y="4774529"/>
            <a:ext cx="3249613" cy="8620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500"/>
              <a:buFont typeface="Noto Sans Symbols"/>
              <a:buNone/>
            </a:pPr>
            <a:r>
              <a:rPr b="1" i="0" lang="en-US" sz="2500" u="none" cap="none" strike="noStrike">
                <a:solidFill>
                  <a:schemeClr val="dk1"/>
                </a:solidFill>
                <a:latin typeface="Garamond"/>
                <a:ea typeface="Garamond"/>
                <a:cs typeface="Garamond"/>
                <a:sym typeface="Garamond"/>
              </a:rPr>
              <a:t>Integration Testing: </a:t>
            </a:r>
            <a:r>
              <a:rPr b="1" i="0" lang="en-US" sz="2500" u="none" cap="none" strike="noStrike">
                <a:solidFill>
                  <a:srgbClr val="C00000"/>
                </a:solidFill>
                <a:latin typeface="Garamond"/>
                <a:ea typeface="Garamond"/>
                <a:cs typeface="Garamond"/>
                <a:sym typeface="Garamond"/>
              </a:rPr>
              <a:t>Bottom Up Testing</a:t>
            </a:r>
            <a:endParaRPr b="1" i="0" sz="2500" u="none" cap="none" strike="noStrike">
              <a:solidFill>
                <a:srgbClr val="C00000"/>
              </a:solidFill>
              <a:latin typeface="Garamond"/>
              <a:ea typeface="Garamond"/>
              <a:cs typeface="Garamond"/>
              <a:sym typeface="Garamond"/>
            </a:endParaRPr>
          </a:p>
        </p:txBody>
      </p:sp>
      <p:pic>
        <p:nvPicPr>
          <p:cNvPr descr="http://www.iaplayground.com/images/arrow.png" id="904" name="Google Shape;904;p39"/>
          <p:cNvPicPr preferRelativeResize="0"/>
          <p:nvPr/>
        </p:nvPicPr>
        <p:blipFill rotWithShape="1">
          <a:blip r:embed="rId4">
            <a:alphaModFix/>
          </a:blip>
          <a:srcRect b="0" l="0" r="0" t="0"/>
          <a:stretch/>
        </p:blipFill>
        <p:spPr>
          <a:xfrm>
            <a:off x="5330652" y="2255167"/>
            <a:ext cx="1038225" cy="1038225"/>
          </a:xfrm>
          <a:prstGeom prst="rect">
            <a:avLst/>
          </a:prstGeom>
          <a:noFill/>
          <a:ln>
            <a:noFill/>
          </a:ln>
        </p:spPr>
      </p:pic>
      <p:sp>
        <p:nvSpPr>
          <p:cNvPr id="905" name="Google Shape;905;p39"/>
          <p:cNvSpPr/>
          <p:nvPr/>
        </p:nvSpPr>
        <p:spPr>
          <a:xfrm>
            <a:off x="6024389" y="3687092"/>
            <a:ext cx="3943350" cy="977900"/>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Start from fundamental modules &amp; work upwards</a:t>
            </a:r>
            <a:endParaRPr b="0" i="0" sz="2800" u="none" cap="none" strike="noStrike">
              <a:solidFill>
                <a:srgbClr val="000000"/>
              </a:solidFill>
              <a:latin typeface="Garamond"/>
              <a:ea typeface="Garamond"/>
              <a:cs typeface="Garamond"/>
              <a:sym typeface="Garamond"/>
            </a:endParaRPr>
          </a:p>
        </p:txBody>
      </p:sp>
      <p:pic>
        <p:nvPicPr>
          <p:cNvPr descr="http://www.iaplayground.com/images/arrow.png" id="906" name="Google Shape;906;p39"/>
          <p:cNvPicPr preferRelativeResize="0"/>
          <p:nvPr/>
        </p:nvPicPr>
        <p:blipFill rotWithShape="1">
          <a:blip r:embed="rId5">
            <a:alphaModFix/>
          </a:blip>
          <a:srcRect b="0" l="0" r="0" t="0"/>
          <a:stretch/>
        </p:blipFill>
        <p:spPr>
          <a:xfrm>
            <a:off x="5184602" y="3423567"/>
            <a:ext cx="1038225" cy="10382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4"/>
                                        </p:tgtEl>
                                        <p:attrNameLst>
                                          <p:attrName>style.visibility</p:attrName>
                                        </p:attrNameLst>
                                      </p:cBhvr>
                                      <p:to>
                                        <p:strVal val="visible"/>
                                      </p:to>
                                    </p:set>
                                    <p:animEffect filter="fade" transition="in">
                                      <p:cBhvr>
                                        <p:cTn dur="500"/>
                                        <p:tgtEl>
                                          <p:spTgt spid="9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gtEl>
                                        <p:attrNameLst>
                                          <p:attrName>style.visibility</p:attrName>
                                        </p:attrNameLst>
                                      </p:cBhvr>
                                      <p:to>
                                        <p:strVal val="visible"/>
                                      </p:to>
                                    </p:set>
                                    <p:animEffect filter="fade" transition="in">
                                      <p:cBhvr>
                                        <p:cTn dur="500"/>
                                        <p:tgtEl>
                                          <p:spTgt spid="9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gtEl>
                                        <p:attrNameLst>
                                          <p:attrName>style.visibility</p:attrName>
                                        </p:attrNameLst>
                                      </p:cBhvr>
                                      <p:to>
                                        <p:strVal val="visible"/>
                                      </p:to>
                                    </p:set>
                                    <p:animEffect filter="fade" transition="in">
                                      <p:cBhvr>
                                        <p:cTn dur="500"/>
                                        <p:tgtEl>
                                          <p:spTgt spid="9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5"/>
                                        </p:tgtEl>
                                        <p:attrNameLst>
                                          <p:attrName>style.visibility</p:attrName>
                                        </p:attrNameLst>
                                      </p:cBhvr>
                                      <p:to>
                                        <p:strVal val="visible"/>
                                      </p:to>
                                    </p:set>
                                    <p:animEffect filter="fade" transition="in">
                                      <p:cBhvr>
                                        <p:cTn dur="500"/>
                                        <p:tgtEl>
                                          <p:spTgt spid="9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
          <p:cNvSpPr txBox="1"/>
          <p:nvPr>
            <p:ph type="title"/>
          </p:nvPr>
        </p:nvSpPr>
        <p:spPr>
          <a:xfrm>
            <a:off x="1338943" y="3043854"/>
            <a:ext cx="9601200" cy="76956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entury Gothic"/>
              <a:buNone/>
            </a:pPr>
            <a:r>
              <a:rPr lang="en-US"/>
              <a:t>Why testing?</a:t>
            </a:r>
            <a:endParaRPr/>
          </a:p>
        </p:txBody>
      </p:sp>
      <p:sp>
        <p:nvSpPr>
          <p:cNvPr id="528" name="Google Shape;528;p4"/>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40"/>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Testing Techniques – Integration Testing</a:t>
            </a:r>
            <a:br>
              <a:rPr lang="en-US"/>
            </a:br>
            <a:r>
              <a:rPr lang="en-US"/>
              <a:t>2. Bottom Up Testing</a:t>
            </a:r>
            <a:endParaRPr/>
          </a:p>
        </p:txBody>
      </p:sp>
      <p:sp>
        <p:nvSpPr>
          <p:cNvPr id="912" name="Google Shape;912;p40"/>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13" name="Google Shape;913;p40"/>
          <p:cNvSpPr/>
          <p:nvPr/>
        </p:nvSpPr>
        <p:spPr>
          <a:xfrm>
            <a:off x="8494573" y="1755126"/>
            <a:ext cx="1498386" cy="637775"/>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Level 1</a:t>
            </a:r>
            <a:endParaRPr b="0" i="0" sz="1800" u="none" cap="none" strike="noStrike">
              <a:solidFill>
                <a:schemeClr val="lt1"/>
              </a:solidFill>
              <a:latin typeface="Arial"/>
              <a:ea typeface="Arial"/>
              <a:cs typeface="Arial"/>
              <a:sym typeface="Arial"/>
            </a:endParaRPr>
          </a:p>
        </p:txBody>
      </p:sp>
      <p:sp>
        <p:nvSpPr>
          <p:cNvPr id="914" name="Google Shape;914;p40"/>
          <p:cNvSpPr txBox="1"/>
          <p:nvPr/>
        </p:nvSpPr>
        <p:spPr>
          <a:xfrm>
            <a:off x="2368602" y="5570998"/>
            <a:ext cx="7544075"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500"/>
              <a:buFont typeface="Noto Sans Symbols"/>
              <a:buNone/>
            </a:pPr>
            <a:r>
              <a:rPr b="1" i="0" lang="en-US" sz="2500" u="none" cap="none" strike="noStrike">
                <a:solidFill>
                  <a:schemeClr val="dk1"/>
                </a:solidFill>
                <a:latin typeface="Garamond"/>
                <a:ea typeface="Garamond"/>
                <a:cs typeface="Garamond"/>
                <a:sym typeface="Garamond"/>
              </a:rPr>
              <a:t>Integration Testing: </a:t>
            </a:r>
            <a:r>
              <a:rPr b="1" i="0" lang="en-US" sz="2500" u="none" cap="none" strike="noStrike">
                <a:solidFill>
                  <a:srgbClr val="C00000"/>
                </a:solidFill>
                <a:latin typeface="Garamond"/>
                <a:ea typeface="Garamond"/>
                <a:cs typeface="Garamond"/>
                <a:sym typeface="Garamond"/>
              </a:rPr>
              <a:t>Top Down Testing</a:t>
            </a:r>
            <a:endParaRPr b="1" i="0" sz="2500" u="none" cap="none" strike="noStrike">
              <a:solidFill>
                <a:srgbClr val="C00000"/>
              </a:solidFill>
              <a:latin typeface="Garamond"/>
              <a:ea typeface="Garamond"/>
              <a:cs typeface="Garamond"/>
              <a:sym typeface="Garamond"/>
            </a:endParaRPr>
          </a:p>
        </p:txBody>
      </p:sp>
      <p:grpSp>
        <p:nvGrpSpPr>
          <p:cNvPr id="915" name="Google Shape;915;p40"/>
          <p:cNvGrpSpPr/>
          <p:nvPr/>
        </p:nvGrpSpPr>
        <p:grpSpPr>
          <a:xfrm>
            <a:off x="996858" y="1680741"/>
            <a:ext cx="1759644" cy="1910263"/>
            <a:chOff x="3374568" y="3272117"/>
            <a:chExt cx="1759644" cy="1910263"/>
          </a:xfrm>
        </p:grpSpPr>
        <p:sp>
          <p:nvSpPr>
            <p:cNvPr id="916" name="Google Shape;916;p40"/>
            <p:cNvSpPr/>
            <p:nvPr/>
          </p:nvSpPr>
          <p:spPr>
            <a:xfrm>
              <a:off x="3520565" y="3272117"/>
              <a:ext cx="1498386" cy="637775"/>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Level 2.1</a:t>
              </a:r>
              <a:endParaRPr b="0" i="0" sz="1800" u="none" cap="none" strike="noStrike">
                <a:solidFill>
                  <a:schemeClr val="lt1"/>
                </a:solidFill>
                <a:latin typeface="Arial"/>
                <a:ea typeface="Arial"/>
                <a:cs typeface="Arial"/>
                <a:sym typeface="Arial"/>
              </a:endParaRPr>
            </a:p>
          </p:txBody>
        </p:sp>
        <p:grpSp>
          <p:nvGrpSpPr>
            <p:cNvPr id="917" name="Google Shape;917;p40"/>
            <p:cNvGrpSpPr/>
            <p:nvPr/>
          </p:nvGrpSpPr>
          <p:grpSpPr>
            <a:xfrm>
              <a:off x="3483427" y="4465986"/>
              <a:ext cx="1572662" cy="347062"/>
              <a:chOff x="705652" y="3249067"/>
              <a:chExt cx="1572662" cy="347062"/>
            </a:xfrm>
          </p:grpSpPr>
          <p:sp>
            <p:nvSpPr>
              <p:cNvPr id="918" name="Google Shape;918;p40"/>
              <p:cNvSpPr/>
              <p:nvPr/>
            </p:nvSpPr>
            <p:spPr>
              <a:xfrm>
                <a:off x="705652" y="3249067"/>
                <a:ext cx="393166" cy="347062"/>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19" name="Google Shape;919;p40"/>
              <p:cNvSpPr/>
              <p:nvPr/>
            </p:nvSpPr>
            <p:spPr>
              <a:xfrm>
                <a:off x="1885148" y="3249067"/>
                <a:ext cx="393166" cy="347062"/>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920" name="Google Shape;920;p40"/>
            <p:cNvSpPr txBox="1"/>
            <p:nvPr/>
          </p:nvSpPr>
          <p:spPr>
            <a:xfrm>
              <a:off x="3374568" y="4813048"/>
              <a:ext cx="175964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Level 3</a:t>
              </a:r>
              <a:endParaRPr b="0" i="0" sz="1800" u="none" cap="none" strike="noStrike">
                <a:solidFill>
                  <a:schemeClr val="dk1"/>
                </a:solidFill>
                <a:latin typeface="Arial"/>
                <a:ea typeface="Arial"/>
                <a:cs typeface="Arial"/>
                <a:sym typeface="Arial"/>
              </a:endParaRPr>
            </a:p>
          </p:txBody>
        </p:sp>
        <p:cxnSp>
          <p:nvCxnSpPr>
            <p:cNvPr id="921" name="Google Shape;921;p40"/>
            <p:cNvCxnSpPr>
              <a:stCxn id="916" idx="2"/>
              <a:endCxn id="918" idx="0"/>
            </p:cNvCxnSpPr>
            <p:nvPr/>
          </p:nvCxnSpPr>
          <p:spPr>
            <a:xfrm flipH="1">
              <a:off x="3679958" y="3909892"/>
              <a:ext cx="589800" cy="556200"/>
            </a:xfrm>
            <a:prstGeom prst="straightConnector1">
              <a:avLst/>
            </a:prstGeom>
            <a:noFill/>
            <a:ln cap="flat" cmpd="sng" w="9525">
              <a:solidFill>
                <a:schemeClr val="accent1"/>
              </a:solidFill>
              <a:prstDash val="solid"/>
              <a:miter lim="800000"/>
              <a:headEnd len="sm" w="sm" type="none"/>
              <a:tailEnd len="sm" w="sm" type="none"/>
            </a:ln>
          </p:spPr>
        </p:cxnSp>
        <p:cxnSp>
          <p:nvCxnSpPr>
            <p:cNvPr id="922" name="Google Shape;922;p40"/>
            <p:cNvCxnSpPr>
              <a:stCxn id="916" idx="2"/>
              <a:endCxn id="919" idx="0"/>
            </p:cNvCxnSpPr>
            <p:nvPr/>
          </p:nvCxnSpPr>
          <p:spPr>
            <a:xfrm>
              <a:off x="4269758" y="3909892"/>
              <a:ext cx="589800" cy="556200"/>
            </a:xfrm>
            <a:prstGeom prst="straightConnector1">
              <a:avLst/>
            </a:prstGeom>
            <a:noFill/>
            <a:ln cap="flat" cmpd="sng" w="9525">
              <a:solidFill>
                <a:schemeClr val="accent1"/>
              </a:solidFill>
              <a:prstDash val="solid"/>
              <a:miter lim="800000"/>
              <a:headEnd len="sm" w="sm" type="none"/>
              <a:tailEnd len="sm" w="sm" type="none"/>
            </a:ln>
          </p:spPr>
        </p:cxnSp>
      </p:grpSp>
      <p:grpSp>
        <p:nvGrpSpPr>
          <p:cNvPr id="923" name="Google Shape;923;p40"/>
          <p:cNvGrpSpPr/>
          <p:nvPr/>
        </p:nvGrpSpPr>
        <p:grpSpPr>
          <a:xfrm>
            <a:off x="3129291" y="1687229"/>
            <a:ext cx="1759644" cy="1910263"/>
            <a:chOff x="7431368" y="3272117"/>
            <a:chExt cx="1759644" cy="1910263"/>
          </a:xfrm>
        </p:grpSpPr>
        <p:sp>
          <p:nvSpPr>
            <p:cNvPr id="924" name="Google Shape;924;p40"/>
            <p:cNvSpPr/>
            <p:nvPr/>
          </p:nvSpPr>
          <p:spPr>
            <a:xfrm>
              <a:off x="7577365" y="3272117"/>
              <a:ext cx="1498386" cy="637775"/>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Level 2.2</a:t>
              </a:r>
              <a:endParaRPr b="0" i="0" sz="1800" u="none" cap="none" strike="noStrike">
                <a:solidFill>
                  <a:schemeClr val="lt1"/>
                </a:solidFill>
                <a:latin typeface="Arial"/>
                <a:ea typeface="Arial"/>
                <a:cs typeface="Arial"/>
                <a:sym typeface="Arial"/>
              </a:endParaRPr>
            </a:p>
          </p:txBody>
        </p:sp>
        <p:grpSp>
          <p:nvGrpSpPr>
            <p:cNvPr id="925" name="Google Shape;925;p40"/>
            <p:cNvGrpSpPr/>
            <p:nvPr/>
          </p:nvGrpSpPr>
          <p:grpSpPr>
            <a:xfrm>
              <a:off x="7540227" y="4465986"/>
              <a:ext cx="1572662" cy="347062"/>
              <a:chOff x="705652" y="3249067"/>
              <a:chExt cx="1572662" cy="347062"/>
            </a:xfrm>
          </p:grpSpPr>
          <p:sp>
            <p:nvSpPr>
              <p:cNvPr id="926" name="Google Shape;926;p40"/>
              <p:cNvSpPr/>
              <p:nvPr/>
            </p:nvSpPr>
            <p:spPr>
              <a:xfrm>
                <a:off x="705652" y="3249067"/>
                <a:ext cx="393166" cy="347062"/>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27" name="Google Shape;927;p40"/>
              <p:cNvSpPr/>
              <p:nvPr/>
            </p:nvSpPr>
            <p:spPr>
              <a:xfrm>
                <a:off x="1295400" y="3249067"/>
                <a:ext cx="393166" cy="347062"/>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28" name="Google Shape;928;p40"/>
              <p:cNvSpPr/>
              <p:nvPr/>
            </p:nvSpPr>
            <p:spPr>
              <a:xfrm>
                <a:off x="1885148" y="3249067"/>
                <a:ext cx="393166" cy="347062"/>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929" name="Google Shape;929;p40"/>
            <p:cNvSpPr txBox="1"/>
            <p:nvPr/>
          </p:nvSpPr>
          <p:spPr>
            <a:xfrm>
              <a:off x="7431368" y="4813048"/>
              <a:ext cx="175964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Level 3</a:t>
              </a:r>
              <a:endParaRPr b="0" i="0" sz="1800" u="none" cap="none" strike="noStrike">
                <a:solidFill>
                  <a:schemeClr val="dk1"/>
                </a:solidFill>
                <a:latin typeface="Arial"/>
                <a:ea typeface="Arial"/>
                <a:cs typeface="Arial"/>
                <a:sym typeface="Arial"/>
              </a:endParaRPr>
            </a:p>
          </p:txBody>
        </p:sp>
        <p:cxnSp>
          <p:nvCxnSpPr>
            <p:cNvPr id="930" name="Google Shape;930;p40"/>
            <p:cNvCxnSpPr>
              <a:stCxn id="924" idx="2"/>
              <a:endCxn id="926" idx="0"/>
            </p:cNvCxnSpPr>
            <p:nvPr/>
          </p:nvCxnSpPr>
          <p:spPr>
            <a:xfrm flipH="1">
              <a:off x="7736758" y="3909892"/>
              <a:ext cx="589800" cy="556200"/>
            </a:xfrm>
            <a:prstGeom prst="straightConnector1">
              <a:avLst/>
            </a:prstGeom>
            <a:noFill/>
            <a:ln cap="flat" cmpd="sng" w="9525">
              <a:solidFill>
                <a:schemeClr val="accent1"/>
              </a:solidFill>
              <a:prstDash val="solid"/>
              <a:miter lim="800000"/>
              <a:headEnd len="sm" w="sm" type="none"/>
              <a:tailEnd len="sm" w="sm" type="none"/>
            </a:ln>
          </p:spPr>
        </p:cxnSp>
        <p:cxnSp>
          <p:nvCxnSpPr>
            <p:cNvPr id="931" name="Google Shape;931;p40"/>
            <p:cNvCxnSpPr>
              <a:stCxn id="924" idx="2"/>
              <a:endCxn id="927" idx="0"/>
            </p:cNvCxnSpPr>
            <p:nvPr/>
          </p:nvCxnSpPr>
          <p:spPr>
            <a:xfrm>
              <a:off x="8326558" y="3909892"/>
              <a:ext cx="0" cy="556200"/>
            </a:xfrm>
            <a:prstGeom prst="straightConnector1">
              <a:avLst/>
            </a:prstGeom>
            <a:noFill/>
            <a:ln cap="flat" cmpd="sng" w="9525">
              <a:solidFill>
                <a:schemeClr val="accent1"/>
              </a:solidFill>
              <a:prstDash val="solid"/>
              <a:miter lim="800000"/>
              <a:headEnd len="sm" w="sm" type="none"/>
              <a:tailEnd len="sm" w="sm" type="none"/>
            </a:ln>
          </p:spPr>
        </p:cxnSp>
        <p:cxnSp>
          <p:nvCxnSpPr>
            <p:cNvPr id="932" name="Google Shape;932;p40"/>
            <p:cNvCxnSpPr>
              <a:stCxn id="924" idx="2"/>
              <a:endCxn id="928" idx="0"/>
            </p:cNvCxnSpPr>
            <p:nvPr/>
          </p:nvCxnSpPr>
          <p:spPr>
            <a:xfrm>
              <a:off x="8326558" y="3909892"/>
              <a:ext cx="589800" cy="556200"/>
            </a:xfrm>
            <a:prstGeom prst="straightConnector1">
              <a:avLst/>
            </a:prstGeom>
            <a:noFill/>
            <a:ln cap="flat" cmpd="sng" w="9525">
              <a:solidFill>
                <a:schemeClr val="accent1"/>
              </a:solidFill>
              <a:prstDash val="solid"/>
              <a:miter lim="800000"/>
              <a:headEnd len="sm" w="sm" type="none"/>
              <a:tailEnd len="sm" w="sm" type="none"/>
            </a:ln>
          </p:spPr>
        </p:cxnSp>
      </p:grpSp>
      <p:grpSp>
        <p:nvGrpSpPr>
          <p:cNvPr id="933" name="Google Shape;933;p40"/>
          <p:cNvGrpSpPr/>
          <p:nvPr/>
        </p:nvGrpSpPr>
        <p:grpSpPr>
          <a:xfrm>
            <a:off x="1012226" y="3899472"/>
            <a:ext cx="1759644" cy="1910263"/>
            <a:chOff x="5442937" y="3272117"/>
            <a:chExt cx="1759644" cy="1910263"/>
          </a:xfrm>
        </p:grpSpPr>
        <p:sp>
          <p:nvSpPr>
            <p:cNvPr id="934" name="Google Shape;934;p40"/>
            <p:cNvSpPr/>
            <p:nvPr/>
          </p:nvSpPr>
          <p:spPr>
            <a:xfrm>
              <a:off x="5572017" y="3272117"/>
              <a:ext cx="1498386" cy="637775"/>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Level 2.3</a:t>
              </a:r>
              <a:endParaRPr b="0" i="0" sz="1800" u="none" cap="none" strike="noStrike">
                <a:solidFill>
                  <a:schemeClr val="lt1"/>
                </a:solidFill>
                <a:latin typeface="Arial"/>
                <a:ea typeface="Arial"/>
                <a:cs typeface="Arial"/>
                <a:sym typeface="Arial"/>
              </a:endParaRPr>
            </a:p>
          </p:txBody>
        </p:sp>
        <p:grpSp>
          <p:nvGrpSpPr>
            <p:cNvPr id="935" name="Google Shape;935;p40"/>
            <p:cNvGrpSpPr/>
            <p:nvPr/>
          </p:nvGrpSpPr>
          <p:grpSpPr>
            <a:xfrm>
              <a:off x="5551796" y="4465986"/>
              <a:ext cx="1572662" cy="347062"/>
              <a:chOff x="705652" y="3249067"/>
              <a:chExt cx="1572662" cy="347062"/>
            </a:xfrm>
          </p:grpSpPr>
          <p:sp>
            <p:nvSpPr>
              <p:cNvPr id="936" name="Google Shape;936;p40"/>
              <p:cNvSpPr/>
              <p:nvPr/>
            </p:nvSpPr>
            <p:spPr>
              <a:xfrm>
                <a:off x="705652" y="3249067"/>
                <a:ext cx="393166" cy="347062"/>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37" name="Google Shape;937;p40"/>
              <p:cNvSpPr/>
              <p:nvPr/>
            </p:nvSpPr>
            <p:spPr>
              <a:xfrm>
                <a:off x="1295400" y="3249067"/>
                <a:ext cx="393166" cy="347062"/>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38" name="Google Shape;938;p40"/>
              <p:cNvSpPr/>
              <p:nvPr/>
            </p:nvSpPr>
            <p:spPr>
              <a:xfrm>
                <a:off x="1885148" y="3249067"/>
                <a:ext cx="393166" cy="347062"/>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939" name="Google Shape;939;p40"/>
            <p:cNvSpPr txBox="1"/>
            <p:nvPr/>
          </p:nvSpPr>
          <p:spPr>
            <a:xfrm>
              <a:off x="5442937" y="4813048"/>
              <a:ext cx="175964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Level 3</a:t>
              </a:r>
              <a:endParaRPr b="0" i="0" sz="1800" u="none" cap="none" strike="noStrike">
                <a:solidFill>
                  <a:schemeClr val="dk1"/>
                </a:solidFill>
                <a:latin typeface="Arial"/>
                <a:ea typeface="Arial"/>
                <a:cs typeface="Arial"/>
                <a:sym typeface="Arial"/>
              </a:endParaRPr>
            </a:p>
          </p:txBody>
        </p:sp>
        <p:cxnSp>
          <p:nvCxnSpPr>
            <p:cNvPr id="940" name="Google Shape;940;p40"/>
            <p:cNvCxnSpPr>
              <a:stCxn id="934" idx="2"/>
              <a:endCxn id="936" idx="0"/>
            </p:cNvCxnSpPr>
            <p:nvPr/>
          </p:nvCxnSpPr>
          <p:spPr>
            <a:xfrm flipH="1">
              <a:off x="5748510" y="3909892"/>
              <a:ext cx="572700" cy="556200"/>
            </a:xfrm>
            <a:prstGeom prst="straightConnector1">
              <a:avLst/>
            </a:prstGeom>
            <a:noFill/>
            <a:ln cap="flat" cmpd="sng" w="9525">
              <a:solidFill>
                <a:schemeClr val="accent1"/>
              </a:solidFill>
              <a:prstDash val="solid"/>
              <a:miter lim="800000"/>
              <a:headEnd len="sm" w="sm" type="none"/>
              <a:tailEnd len="sm" w="sm" type="none"/>
            </a:ln>
          </p:spPr>
        </p:cxnSp>
        <p:cxnSp>
          <p:nvCxnSpPr>
            <p:cNvPr id="941" name="Google Shape;941;p40"/>
            <p:cNvCxnSpPr>
              <a:stCxn id="934" idx="2"/>
              <a:endCxn id="937" idx="0"/>
            </p:cNvCxnSpPr>
            <p:nvPr/>
          </p:nvCxnSpPr>
          <p:spPr>
            <a:xfrm>
              <a:off x="6321210" y="3909892"/>
              <a:ext cx="16800" cy="556200"/>
            </a:xfrm>
            <a:prstGeom prst="straightConnector1">
              <a:avLst/>
            </a:prstGeom>
            <a:noFill/>
            <a:ln cap="flat" cmpd="sng" w="9525">
              <a:solidFill>
                <a:schemeClr val="accent1"/>
              </a:solidFill>
              <a:prstDash val="solid"/>
              <a:miter lim="800000"/>
              <a:headEnd len="sm" w="sm" type="none"/>
              <a:tailEnd len="sm" w="sm" type="none"/>
            </a:ln>
          </p:spPr>
        </p:cxnSp>
        <p:cxnSp>
          <p:nvCxnSpPr>
            <p:cNvPr id="942" name="Google Shape;942;p40"/>
            <p:cNvCxnSpPr>
              <a:stCxn id="934" idx="2"/>
              <a:endCxn id="938" idx="0"/>
            </p:cNvCxnSpPr>
            <p:nvPr/>
          </p:nvCxnSpPr>
          <p:spPr>
            <a:xfrm>
              <a:off x="6321210" y="3909892"/>
              <a:ext cx="606600" cy="556200"/>
            </a:xfrm>
            <a:prstGeom prst="straightConnector1">
              <a:avLst/>
            </a:prstGeom>
            <a:noFill/>
            <a:ln cap="flat" cmpd="sng" w="9525">
              <a:solidFill>
                <a:schemeClr val="accent1"/>
              </a:solidFill>
              <a:prstDash val="solid"/>
              <a:miter lim="800000"/>
              <a:headEnd len="sm" w="sm" type="none"/>
              <a:tailEnd len="sm" w="sm" type="none"/>
            </a:ln>
          </p:spPr>
        </p:cxnSp>
      </p:grpSp>
      <p:pic>
        <p:nvPicPr>
          <p:cNvPr descr="http://www.clker.com/cliparts/5/1/Q/H/h/U/blue-arrow-pointing-left-md.png" id="943" name="Google Shape;943;p40"/>
          <p:cNvPicPr preferRelativeResize="0"/>
          <p:nvPr/>
        </p:nvPicPr>
        <p:blipFill rotWithShape="1">
          <a:blip r:embed="rId3">
            <a:alphaModFix/>
          </a:blip>
          <a:srcRect b="0" l="0" r="0" t="0"/>
          <a:stretch/>
        </p:blipFill>
        <p:spPr>
          <a:xfrm flipH="1">
            <a:off x="5646096" y="2645203"/>
            <a:ext cx="899808" cy="458813"/>
          </a:xfrm>
          <a:prstGeom prst="rect">
            <a:avLst/>
          </a:prstGeom>
          <a:noFill/>
          <a:ln>
            <a:noFill/>
          </a:ln>
        </p:spPr>
      </p:pic>
      <p:sp>
        <p:nvSpPr>
          <p:cNvPr id="944" name="Google Shape;944;p40"/>
          <p:cNvSpPr/>
          <p:nvPr/>
        </p:nvSpPr>
        <p:spPr>
          <a:xfrm>
            <a:off x="6910381" y="3359253"/>
            <a:ext cx="1498386" cy="637775"/>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Level 2.1</a:t>
            </a:r>
            <a:endParaRPr b="0" i="0" sz="1800" u="none" cap="none" strike="noStrike">
              <a:solidFill>
                <a:schemeClr val="lt1"/>
              </a:solidFill>
              <a:latin typeface="Arial"/>
              <a:ea typeface="Arial"/>
              <a:cs typeface="Arial"/>
              <a:sym typeface="Arial"/>
            </a:endParaRPr>
          </a:p>
        </p:txBody>
      </p:sp>
      <p:sp>
        <p:nvSpPr>
          <p:cNvPr id="945" name="Google Shape;945;p40"/>
          <p:cNvSpPr/>
          <p:nvPr/>
        </p:nvSpPr>
        <p:spPr>
          <a:xfrm>
            <a:off x="8487601" y="3359253"/>
            <a:ext cx="1498386" cy="637775"/>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Level 2.2</a:t>
            </a:r>
            <a:endParaRPr b="0" i="0" sz="1800" u="none" cap="none" strike="noStrike">
              <a:solidFill>
                <a:schemeClr val="lt1"/>
              </a:solidFill>
              <a:latin typeface="Arial"/>
              <a:ea typeface="Arial"/>
              <a:cs typeface="Arial"/>
              <a:sym typeface="Arial"/>
            </a:endParaRPr>
          </a:p>
        </p:txBody>
      </p:sp>
      <p:sp>
        <p:nvSpPr>
          <p:cNvPr id="946" name="Google Shape;946;p40"/>
          <p:cNvSpPr/>
          <p:nvPr/>
        </p:nvSpPr>
        <p:spPr>
          <a:xfrm>
            <a:off x="10064822" y="3359253"/>
            <a:ext cx="1498386" cy="637775"/>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Level 2.3</a:t>
            </a:r>
            <a:endParaRPr b="0" i="0" sz="1800" u="none" cap="none" strike="noStrike">
              <a:solidFill>
                <a:schemeClr val="lt1"/>
              </a:solidFill>
              <a:latin typeface="Arial"/>
              <a:ea typeface="Arial"/>
              <a:cs typeface="Arial"/>
              <a:sym typeface="Arial"/>
            </a:endParaRPr>
          </a:p>
        </p:txBody>
      </p:sp>
      <p:cxnSp>
        <p:nvCxnSpPr>
          <p:cNvPr id="947" name="Google Shape;947;p40"/>
          <p:cNvCxnSpPr>
            <a:stCxn id="913" idx="2"/>
            <a:endCxn id="944" idx="0"/>
          </p:cNvCxnSpPr>
          <p:nvPr/>
        </p:nvCxnSpPr>
        <p:spPr>
          <a:xfrm flipH="1">
            <a:off x="7659466" y="2392901"/>
            <a:ext cx="1584300" cy="966300"/>
          </a:xfrm>
          <a:prstGeom prst="straightConnector1">
            <a:avLst/>
          </a:prstGeom>
          <a:noFill/>
          <a:ln cap="flat" cmpd="sng" w="9525">
            <a:solidFill>
              <a:schemeClr val="accent1"/>
            </a:solidFill>
            <a:prstDash val="solid"/>
            <a:miter lim="800000"/>
            <a:headEnd len="sm" w="sm" type="none"/>
            <a:tailEnd len="sm" w="sm" type="none"/>
          </a:ln>
        </p:spPr>
      </p:cxnSp>
      <p:cxnSp>
        <p:nvCxnSpPr>
          <p:cNvPr id="948" name="Google Shape;948;p40"/>
          <p:cNvCxnSpPr>
            <a:stCxn id="913" idx="2"/>
            <a:endCxn id="945" idx="0"/>
          </p:cNvCxnSpPr>
          <p:nvPr/>
        </p:nvCxnSpPr>
        <p:spPr>
          <a:xfrm flipH="1">
            <a:off x="9236866" y="2392901"/>
            <a:ext cx="6900" cy="966300"/>
          </a:xfrm>
          <a:prstGeom prst="straightConnector1">
            <a:avLst/>
          </a:prstGeom>
          <a:noFill/>
          <a:ln cap="flat" cmpd="sng" w="9525">
            <a:solidFill>
              <a:schemeClr val="accent1"/>
            </a:solidFill>
            <a:prstDash val="solid"/>
            <a:miter lim="800000"/>
            <a:headEnd len="sm" w="sm" type="none"/>
            <a:tailEnd len="sm" w="sm" type="none"/>
          </a:ln>
        </p:spPr>
      </p:cxnSp>
      <p:cxnSp>
        <p:nvCxnSpPr>
          <p:cNvPr id="949" name="Google Shape;949;p40"/>
          <p:cNvCxnSpPr>
            <a:stCxn id="913" idx="2"/>
            <a:endCxn id="946" idx="0"/>
          </p:cNvCxnSpPr>
          <p:nvPr/>
        </p:nvCxnSpPr>
        <p:spPr>
          <a:xfrm>
            <a:off x="9243766" y="2392901"/>
            <a:ext cx="1570200" cy="96630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41"/>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Testing Techniques – Integration Testing</a:t>
            </a:r>
            <a:br>
              <a:rPr lang="en-US"/>
            </a:br>
            <a:r>
              <a:rPr lang="en-US"/>
              <a:t>3. Regression Testing</a:t>
            </a:r>
            <a:endParaRPr/>
          </a:p>
        </p:txBody>
      </p:sp>
      <p:sp>
        <p:nvSpPr>
          <p:cNvPr id="955" name="Google Shape;955;p41"/>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56" name="Google Shape;956;p41"/>
          <p:cNvSpPr/>
          <p:nvPr/>
        </p:nvSpPr>
        <p:spPr>
          <a:xfrm>
            <a:off x="6279977" y="1926554"/>
            <a:ext cx="2665412" cy="831850"/>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System testing</a:t>
            </a:r>
            <a:endParaRPr b="0" i="0" sz="2800" u="none" cap="none" strike="noStrike">
              <a:solidFill>
                <a:srgbClr val="000000"/>
              </a:solidFill>
              <a:latin typeface="Garamond"/>
              <a:ea typeface="Garamond"/>
              <a:cs typeface="Garamond"/>
              <a:sym typeface="Garamond"/>
            </a:endParaRPr>
          </a:p>
        </p:txBody>
      </p:sp>
      <p:pic>
        <p:nvPicPr>
          <p:cNvPr descr="http://www.icondesignlab.com/uploads/portfolio/big/419_VCE-Testing-System_Application-Icon-For-Server.png" id="957" name="Google Shape;957;p41"/>
          <p:cNvPicPr preferRelativeResize="0"/>
          <p:nvPr/>
        </p:nvPicPr>
        <p:blipFill rotWithShape="1">
          <a:blip r:embed="rId3">
            <a:alphaModFix/>
          </a:blip>
          <a:srcRect b="19766" l="0" r="42073" t="0"/>
          <a:stretch/>
        </p:blipFill>
        <p:spPr>
          <a:xfrm>
            <a:off x="2774777" y="2510754"/>
            <a:ext cx="2482850" cy="2300288"/>
          </a:xfrm>
          <a:prstGeom prst="rect">
            <a:avLst/>
          </a:prstGeom>
          <a:noFill/>
          <a:ln>
            <a:noFill/>
          </a:ln>
        </p:spPr>
      </p:pic>
      <p:sp>
        <p:nvSpPr>
          <p:cNvPr id="958" name="Google Shape;958;p41"/>
          <p:cNvSpPr txBox="1"/>
          <p:nvPr/>
        </p:nvSpPr>
        <p:spPr>
          <a:xfrm>
            <a:off x="2519189" y="4774529"/>
            <a:ext cx="3249613" cy="8620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500"/>
              <a:buFont typeface="Noto Sans Symbols"/>
              <a:buNone/>
            </a:pPr>
            <a:r>
              <a:rPr b="1" i="0" lang="en-US" sz="2500" u="none" cap="none" strike="noStrike">
                <a:solidFill>
                  <a:schemeClr val="dk1"/>
                </a:solidFill>
                <a:latin typeface="Garamond"/>
                <a:ea typeface="Garamond"/>
                <a:cs typeface="Garamond"/>
                <a:sym typeface="Garamond"/>
              </a:rPr>
              <a:t>Integration Testing: </a:t>
            </a:r>
            <a:r>
              <a:rPr b="1" i="0" lang="en-US" sz="2500" u="none" cap="none" strike="noStrike">
                <a:solidFill>
                  <a:srgbClr val="C00000"/>
                </a:solidFill>
                <a:latin typeface="Garamond"/>
                <a:ea typeface="Garamond"/>
                <a:cs typeface="Garamond"/>
                <a:sym typeface="Garamond"/>
              </a:rPr>
              <a:t>Regression Testing</a:t>
            </a:r>
            <a:endParaRPr b="1" i="0" sz="2500" u="none" cap="none" strike="noStrike">
              <a:solidFill>
                <a:srgbClr val="C00000"/>
              </a:solidFill>
              <a:latin typeface="Garamond"/>
              <a:ea typeface="Garamond"/>
              <a:cs typeface="Garamond"/>
              <a:sym typeface="Garamond"/>
            </a:endParaRPr>
          </a:p>
        </p:txBody>
      </p:sp>
      <p:pic>
        <p:nvPicPr>
          <p:cNvPr descr="http://www.iaplayground.com/images/arrow.png" id="959" name="Google Shape;959;p41"/>
          <p:cNvPicPr preferRelativeResize="0"/>
          <p:nvPr/>
        </p:nvPicPr>
        <p:blipFill rotWithShape="1">
          <a:blip r:embed="rId4">
            <a:alphaModFix/>
          </a:blip>
          <a:srcRect b="0" l="0" r="0" t="0"/>
          <a:stretch/>
        </p:blipFill>
        <p:spPr>
          <a:xfrm>
            <a:off x="5330652" y="2255167"/>
            <a:ext cx="1038225" cy="1038225"/>
          </a:xfrm>
          <a:prstGeom prst="rect">
            <a:avLst/>
          </a:prstGeom>
          <a:noFill/>
          <a:ln>
            <a:noFill/>
          </a:ln>
        </p:spPr>
      </p:pic>
      <p:sp>
        <p:nvSpPr>
          <p:cNvPr id="960" name="Google Shape;960;p41"/>
          <p:cNvSpPr/>
          <p:nvPr/>
        </p:nvSpPr>
        <p:spPr>
          <a:xfrm>
            <a:off x="6441902" y="2975098"/>
            <a:ext cx="4026327" cy="1371600"/>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Rerun test for previous increments when new increment is integrated  </a:t>
            </a:r>
            <a:endParaRPr b="0" i="0" sz="2800" u="none" cap="none" strike="noStrike">
              <a:solidFill>
                <a:srgbClr val="000000"/>
              </a:solidFill>
              <a:latin typeface="Garamond"/>
              <a:ea typeface="Garamond"/>
              <a:cs typeface="Garamond"/>
              <a:sym typeface="Garamond"/>
            </a:endParaRPr>
          </a:p>
        </p:txBody>
      </p:sp>
      <p:pic>
        <p:nvPicPr>
          <p:cNvPr descr="http://www.iaplayground.com/images/arrow.png" id="961" name="Google Shape;961;p41"/>
          <p:cNvPicPr preferRelativeResize="0"/>
          <p:nvPr/>
        </p:nvPicPr>
        <p:blipFill rotWithShape="1">
          <a:blip r:embed="rId5">
            <a:alphaModFix/>
          </a:blip>
          <a:srcRect b="0" l="0" r="0" t="0"/>
          <a:stretch/>
        </p:blipFill>
        <p:spPr>
          <a:xfrm>
            <a:off x="5205239" y="3752583"/>
            <a:ext cx="1038225" cy="1038225"/>
          </a:xfrm>
          <a:prstGeom prst="rect">
            <a:avLst/>
          </a:prstGeom>
          <a:noFill/>
          <a:ln>
            <a:noFill/>
          </a:ln>
        </p:spPr>
      </p:pic>
      <p:sp>
        <p:nvSpPr>
          <p:cNvPr id="962" name="Google Shape;962;p41"/>
          <p:cNvSpPr/>
          <p:nvPr/>
        </p:nvSpPr>
        <p:spPr>
          <a:xfrm>
            <a:off x="6279977" y="4563392"/>
            <a:ext cx="2409825" cy="831850"/>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Expensive</a:t>
            </a:r>
            <a:endParaRPr b="0" i="0" sz="2800" u="none" cap="none" strike="noStrike">
              <a:solidFill>
                <a:srgbClr val="000000"/>
              </a:solidFill>
              <a:latin typeface="Garamond"/>
              <a:ea typeface="Garamond"/>
              <a:cs typeface="Garamond"/>
              <a:sym typeface="Garamo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9"/>
                                        </p:tgtEl>
                                        <p:attrNameLst>
                                          <p:attrName>style.visibility</p:attrName>
                                        </p:attrNameLst>
                                      </p:cBhvr>
                                      <p:to>
                                        <p:strVal val="visible"/>
                                      </p:to>
                                    </p:set>
                                    <p:animEffect filter="fade" transition="in">
                                      <p:cBhvr>
                                        <p:cTn dur="500"/>
                                        <p:tgtEl>
                                          <p:spTgt spid="9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6"/>
                                        </p:tgtEl>
                                        <p:attrNameLst>
                                          <p:attrName>style.visibility</p:attrName>
                                        </p:attrNameLst>
                                      </p:cBhvr>
                                      <p:to>
                                        <p:strVal val="visible"/>
                                      </p:to>
                                    </p:set>
                                    <p:animEffect filter="fade" transition="in">
                                      <p:cBhvr>
                                        <p:cTn dur="500"/>
                                        <p:tgtEl>
                                          <p:spTgt spid="9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1"/>
                                        </p:tgtEl>
                                        <p:attrNameLst>
                                          <p:attrName>style.visibility</p:attrName>
                                        </p:attrNameLst>
                                      </p:cBhvr>
                                      <p:to>
                                        <p:strVal val="visible"/>
                                      </p:to>
                                    </p:set>
                                    <p:animEffect filter="fade" transition="in">
                                      <p:cBhvr>
                                        <p:cTn dur="500"/>
                                        <p:tgtEl>
                                          <p:spTgt spid="9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0"/>
                                        </p:tgtEl>
                                        <p:attrNameLst>
                                          <p:attrName>style.visibility</p:attrName>
                                        </p:attrNameLst>
                                      </p:cBhvr>
                                      <p:to>
                                        <p:strVal val="visible"/>
                                      </p:to>
                                    </p:set>
                                    <p:animEffect filter="fade" transition="in">
                                      <p:cBhvr>
                                        <p:cTn dur="500"/>
                                        <p:tgtEl>
                                          <p:spTgt spid="9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2"/>
                                        </p:tgtEl>
                                        <p:attrNameLst>
                                          <p:attrName>style.visibility</p:attrName>
                                        </p:attrNameLst>
                                      </p:cBhvr>
                                      <p:to>
                                        <p:strVal val="visible"/>
                                      </p:to>
                                    </p:set>
                                    <p:animEffect filter="fade" transition="in">
                                      <p:cBhvr>
                                        <p:cTn dur="500"/>
                                        <p:tgtEl>
                                          <p:spTgt spid="9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66" name="Shape 966"/>
        <p:cNvGrpSpPr/>
        <p:nvPr/>
      </p:nvGrpSpPr>
      <p:grpSpPr>
        <a:xfrm>
          <a:off x="0" y="0"/>
          <a:ext cx="0" cy="0"/>
          <a:chOff x="0" y="0"/>
          <a:chExt cx="0" cy="0"/>
        </a:xfrm>
      </p:grpSpPr>
      <p:sp>
        <p:nvSpPr>
          <p:cNvPr id="967" name="Google Shape;967;p42"/>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Century Gothic"/>
              <a:buNone/>
            </a:pPr>
            <a:r>
              <a:rPr lang="en-US"/>
              <a:t>Testing Techniques</a:t>
            </a:r>
            <a:endParaRPr/>
          </a:p>
        </p:txBody>
      </p:sp>
      <p:sp>
        <p:nvSpPr>
          <p:cNvPr id="968" name="Google Shape;968;p42"/>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200"/>
              <a:buNone/>
            </a:pPr>
            <a:r>
              <a:rPr lang="en-US" sz="2200">
                <a:latin typeface="Garamond"/>
                <a:ea typeface="Garamond"/>
                <a:cs typeface="Garamond"/>
                <a:sym typeface="Garamond"/>
              </a:rPr>
              <a:t>System testing - Integration testing phase: </a:t>
            </a:r>
            <a:endParaRPr sz="2200">
              <a:latin typeface="Garamond"/>
              <a:ea typeface="Garamond"/>
              <a:cs typeface="Garamond"/>
              <a:sym typeface="Garamond"/>
            </a:endParaRPr>
          </a:p>
          <a:p>
            <a:pPr indent="0" lvl="0" marL="0" rtl="0" algn="l">
              <a:lnSpc>
                <a:spcPct val="100000"/>
              </a:lnSpc>
              <a:spcBef>
                <a:spcPts val="0"/>
              </a:spcBef>
              <a:spcAft>
                <a:spcPts val="0"/>
              </a:spcAft>
              <a:buSzPts val="2200"/>
              <a:buNone/>
            </a:pPr>
            <a:r>
              <a:t/>
            </a:r>
            <a:endParaRPr b="1" sz="2200">
              <a:latin typeface="Garamond"/>
              <a:ea typeface="Garamond"/>
              <a:cs typeface="Garamond"/>
              <a:sym typeface="Garamond"/>
            </a:endParaRPr>
          </a:p>
          <a:p>
            <a:pPr indent="-360363" lvl="1" marL="360363" rtl="0" algn="l">
              <a:lnSpc>
                <a:spcPct val="100000"/>
              </a:lnSpc>
              <a:spcBef>
                <a:spcPts val="0"/>
              </a:spcBef>
              <a:spcAft>
                <a:spcPts val="0"/>
              </a:spcAft>
              <a:buSzPts val="2200"/>
              <a:buFont typeface="Arial"/>
              <a:buAutoNum type="arabicPeriod"/>
            </a:pPr>
            <a:r>
              <a:rPr b="1" lang="en-US" sz="2200">
                <a:latin typeface="Garamond"/>
                <a:ea typeface="Garamond"/>
                <a:cs typeface="Garamond"/>
                <a:sym typeface="Garamond"/>
              </a:rPr>
              <a:t>Top-down testing</a:t>
            </a:r>
            <a:endParaRPr b="1" sz="2200"/>
          </a:p>
          <a:p>
            <a:pPr indent="-342900" lvl="1" marL="984250" rtl="0" algn="just">
              <a:lnSpc>
                <a:spcPct val="100000"/>
              </a:lnSpc>
              <a:spcBef>
                <a:spcPts val="0"/>
              </a:spcBef>
              <a:spcAft>
                <a:spcPts val="0"/>
              </a:spcAft>
              <a:buSzPts val="2200"/>
              <a:buFont typeface="Noto Sans Symbols"/>
              <a:buChar char="✔"/>
            </a:pPr>
            <a:r>
              <a:rPr lang="en-US" sz="2200">
                <a:latin typeface="Garamond"/>
                <a:ea typeface="Garamond"/>
                <a:cs typeface="Garamond"/>
                <a:sym typeface="Garamond"/>
              </a:rPr>
              <a:t>As the name implies, begins with the upper-level modules and works downwards 	</a:t>
            </a:r>
            <a:r>
              <a:rPr i="1" lang="en-US" sz="2200">
                <a:latin typeface="Garamond"/>
                <a:ea typeface="Garamond"/>
                <a:cs typeface="Garamond"/>
                <a:sym typeface="Garamond"/>
              </a:rPr>
              <a:t>	 </a:t>
            </a:r>
            <a:endParaRPr sz="2200"/>
          </a:p>
          <a:p>
            <a:pPr indent="-360363" lvl="1" marL="360363" rtl="0" algn="just">
              <a:lnSpc>
                <a:spcPct val="100000"/>
              </a:lnSpc>
              <a:spcBef>
                <a:spcPts val="0"/>
              </a:spcBef>
              <a:spcAft>
                <a:spcPts val="0"/>
              </a:spcAft>
              <a:buSzPts val="2200"/>
              <a:buFont typeface="Arial"/>
              <a:buAutoNum type="arabicPeriod" startAt="2"/>
            </a:pPr>
            <a:r>
              <a:rPr b="1" lang="en-US" sz="2200">
                <a:latin typeface="Garamond"/>
                <a:ea typeface="Garamond"/>
                <a:cs typeface="Garamond"/>
                <a:sym typeface="Garamond"/>
              </a:rPr>
              <a:t>Bottom-up testing</a:t>
            </a:r>
            <a:endParaRPr b="1" sz="2200"/>
          </a:p>
          <a:p>
            <a:pPr indent="-342900" lvl="1" marL="984250" rtl="0" algn="just">
              <a:lnSpc>
                <a:spcPct val="100000"/>
              </a:lnSpc>
              <a:spcBef>
                <a:spcPts val="0"/>
              </a:spcBef>
              <a:spcAft>
                <a:spcPts val="0"/>
              </a:spcAft>
              <a:buSzPts val="2200"/>
              <a:buFont typeface="Noto Sans Symbols"/>
              <a:buChar char="✔"/>
            </a:pPr>
            <a:r>
              <a:rPr lang="en-US" sz="2200">
                <a:latin typeface="Garamond"/>
                <a:ea typeface="Garamond"/>
                <a:cs typeface="Garamond"/>
                <a:sym typeface="Garamond"/>
              </a:rPr>
              <a:t>Where testing starts with the fundamental components and works upwards</a:t>
            </a:r>
            <a:endParaRPr/>
          </a:p>
          <a:p>
            <a:pPr indent="-360363" lvl="1" marL="360363" rtl="0" algn="l">
              <a:lnSpc>
                <a:spcPct val="100000"/>
              </a:lnSpc>
              <a:spcBef>
                <a:spcPts val="0"/>
              </a:spcBef>
              <a:spcAft>
                <a:spcPts val="0"/>
              </a:spcAft>
              <a:buSzPts val="2200"/>
              <a:buFont typeface="Arial"/>
              <a:buAutoNum type="arabicPeriod" startAt="3"/>
            </a:pPr>
            <a:r>
              <a:rPr b="1" lang="en-US" sz="2200">
                <a:latin typeface="Garamond"/>
                <a:ea typeface="Garamond"/>
                <a:cs typeface="Garamond"/>
                <a:sym typeface="Garamond"/>
              </a:rPr>
              <a:t>Regression testing</a:t>
            </a:r>
            <a:endParaRPr b="1" sz="2200"/>
          </a:p>
          <a:p>
            <a:pPr indent="-342900" lvl="1" marL="984250" rtl="0" algn="just">
              <a:lnSpc>
                <a:spcPct val="100000"/>
              </a:lnSpc>
              <a:spcBef>
                <a:spcPts val="0"/>
              </a:spcBef>
              <a:spcAft>
                <a:spcPts val="0"/>
              </a:spcAft>
              <a:buSzPts val="2200"/>
              <a:buFont typeface="Noto Sans Symbols"/>
              <a:buChar char="✔"/>
            </a:pPr>
            <a:r>
              <a:rPr lang="en-US" sz="2200">
                <a:latin typeface="Garamond"/>
                <a:ea typeface="Garamond"/>
                <a:cs typeface="Garamond"/>
                <a:sym typeface="Garamond"/>
              </a:rPr>
              <a:t>Rerun the tests for previous increments when a new increment is integrated</a:t>
            </a:r>
            <a:endParaRPr/>
          </a:p>
          <a:p>
            <a:pPr indent="-342900" lvl="1" marL="984250" rtl="0" algn="just">
              <a:lnSpc>
                <a:spcPct val="100000"/>
              </a:lnSpc>
              <a:spcBef>
                <a:spcPts val="0"/>
              </a:spcBef>
              <a:spcAft>
                <a:spcPts val="0"/>
              </a:spcAft>
              <a:buSzPts val="2200"/>
              <a:buFont typeface="Noto Sans Symbols"/>
              <a:buChar char="✔"/>
            </a:pPr>
            <a:r>
              <a:rPr lang="en-US" sz="2200">
                <a:latin typeface="Garamond"/>
                <a:ea typeface="Garamond"/>
                <a:cs typeface="Garamond"/>
                <a:sym typeface="Garamond"/>
              </a:rPr>
              <a:t>If problems, should check whether these problems in previous increment that the new increment has exposed or whether these are due to the added increment of functionality	</a:t>
            </a:r>
            <a:endParaRPr/>
          </a:p>
          <a:p>
            <a:pPr indent="-342900" lvl="1" marL="984250" rtl="0" algn="just">
              <a:lnSpc>
                <a:spcPct val="100000"/>
              </a:lnSpc>
              <a:spcBef>
                <a:spcPts val="0"/>
              </a:spcBef>
              <a:spcAft>
                <a:spcPts val="0"/>
              </a:spcAft>
              <a:buSzPts val="2200"/>
              <a:buFont typeface="Noto Sans Symbols"/>
              <a:buChar char="✔"/>
            </a:pPr>
            <a:r>
              <a:rPr lang="en-US" sz="2200">
                <a:latin typeface="Garamond"/>
                <a:ea typeface="Garamond"/>
                <a:cs typeface="Garamond"/>
                <a:sym typeface="Garamond"/>
              </a:rPr>
              <a:t>Expensive</a:t>
            </a:r>
            <a:endParaRPr sz="2200">
              <a:latin typeface="Garamond"/>
              <a:ea typeface="Garamond"/>
              <a:cs typeface="Garamond"/>
              <a:sym typeface="Garamond"/>
            </a:endParaRPr>
          </a:p>
        </p:txBody>
      </p:sp>
      <p:sp>
        <p:nvSpPr>
          <p:cNvPr id="969" name="Google Shape;969;p42"/>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43"/>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Testing Techniques – Release Testing</a:t>
            </a:r>
            <a:br>
              <a:rPr lang="en-US"/>
            </a:br>
            <a:r>
              <a:rPr lang="en-US"/>
              <a:t>1. Functional/Black Box Testing</a:t>
            </a:r>
            <a:endParaRPr/>
          </a:p>
        </p:txBody>
      </p:sp>
      <p:sp>
        <p:nvSpPr>
          <p:cNvPr id="975" name="Google Shape;975;p43"/>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76" name="Google Shape;976;p43"/>
          <p:cNvSpPr/>
          <p:nvPr/>
        </p:nvSpPr>
        <p:spPr>
          <a:xfrm>
            <a:off x="8062672" y="1854276"/>
            <a:ext cx="2665412" cy="831850"/>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System testing</a:t>
            </a:r>
            <a:endParaRPr b="0" i="0" sz="2800" u="none" cap="none" strike="noStrike">
              <a:solidFill>
                <a:srgbClr val="000000"/>
              </a:solidFill>
              <a:latin typeface="Garamond"/>
              <a:ea typeface="Garamond"/>
              <a:cs typeface="Garamond"/>
              <a:sym typeface="Garamond"/>
            </a:endParaRPr>
          </a:p>
        </p:txBody>
      </p:sp>
      <p:sp>
        <p:nvSpPr>
          <p:cNvPr id="977" name="Google Shape;977;p43"/>
          <p:cNvSpPr txBox="1"/>
          <p:nvPr/>
        </p:nvSpPr>
        <p:spPr>
          <a:xfrm>
            <a:off x="1152606" y="5201716"/>
            <a:ext cx="4581432" cy="8617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500"/>
              <a:buFont typeface="Noto Sans Symbols"/>
              <a:buNone/>
            </a:pPr>
            <a:r>
              <a:rPr b="1" i="0" lang="en-US" sz="2500" u="none" cap="none" strike="noStrike">
                <a:solidFill>
                  <a:schemeClr val="dk1"/>
                </a:solidFill>
                <a:latin typeface="Garamond"/>
                <a:ea typeface="Garamond"/>
                <a:cs typeface="Garamond"/>
                <a:sym typeface="Garamond"/>
              </a:rPr>
              <a:t>Release Testing: </a:t>
            </a:r>
            <a:endParaRPr/>
          </a:p>
          <a:p>
            <a:pPr indent="0" lvl="0" marL="0" marR="0" rtl="0" algn="ctr">
              <a:spcBef>
                <a:spcPts val="0"/>
              </a:spcBef>
              <a:spcAft>
                <a:spcPts val="0"/>
              </a:spcAft>
              <a:buClr>
                <a:srgbClr val="C00000"/>
              </a:buClr>
              <a:buSzPts val="2500"/>
              <a:buFont typeface="Noto Sans Symbols"/>
              <a:buNone/>
            </a:pPr>
            <a:r>
              <a:rPr b="1" i="0" lang="en-US" sz="2500" u="none" cap="none" strike="noStrike">
                <a:solidFill>
                  <a:srgbClr val="C00000"/>
                </a:solidFill>
                <a:latin typeface="Garamond"/>
                <a:ea typeface="Garamond"/>
                <a:cs typeface="Garamond"/>
                <a:sym typeface="Garamond"/>
              </a:rPr>
              <a:t>Functional/Black Box Testing</a:t>
            </a:r>
            <a:endParaRPr b="1" i="0" sz="2500" u="none" cap="none" strike="noStrike">
              <a:solidFill>
                <a:srgbClr val="C00000"/>
              </a:solidFill>
              <a:latin typeface="Garamond"/>
              <a:ea typeface="Garamond"/>
              <a:cs typeface="Garamond"/>
              <a:sym typeface="Garamond"/>
            </a:endParaRPr>
          </a:p>
        </p:txBody>
      </p:sp>
      <p:pic>
        <p:nvPicPr>
          <p:cNvPr descr="http://www.iaplayground.com/images/arrow.png" id="978" name="Google Shape;978;p43"/>
          <p:cNvPicPr preferRelativeResize="0"/>
          <p:nvPr/>
        </p:nvPicPr>
        <p:blipFill rotWithShape="1">
          <a:blip r:embed="rId3">
            <a:alphaModFix/>
          </a:blip>
          <a:srcRect b="0" l="0" r="0" t="0"/>
          <a:stretch/>
        </p:blipFill>
        <p:spPr>
          <a:xfrm>
            <a:off x="6821446" y="2106048"/>
            <a:ext cx="1038225" cy="1038225"/>
          </a:xfrm>
          <a:prstGeom prst="rect">
            <a:avLst/>
          </a:prstGeom>
          <a:noFill/>
          <a:ln>
            <a:noFill/>
          </a:ln>
        </p:spPr>
      </p:pic>
      <p:sp>
        <p:nvSpPr>
          <p:cNvPr id="979" name="Google Shape;979;p43"/>
          <p:cNvSpPr/>
          <p:nvPr/>
        </p:nvSpPr>
        <p:spPr>
          <a:xfrm>
            <a:off x="8062672" y="4037182"/>
            <a:ext cx="3140075" cy="839788"/>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Input and output</a:t>
            </a:r>
            <a:endParaRPr b="0" i="0" sz="2800" u="none" cap="none" strike="noStrike">
              <a:solidFill>
                <a:srgbClr val="000000"/>
              </a:solidFill>
              <a:latin typeface="Garamond"/>
              <a:ea typeface="Garamond"/>
              <a:cs typeface="Garamond"/>
              <a:sym typeface="Garamond"/>
            </a:endParaRPr>
          </a:p>
        </p:txBody>
      </p:sp>
      <p:pic>
        <p:nvPicPr>
          <p:cNvPr descr="http://www.iaplayground.com/images/arrow.png" id="980" name="Google Shape;980;p43"/>
          <p:cNvPicPr preferRelativeResize="0"/>
          <p:nvPr/>
        </p:nvPicPr>
        <p:blipFill rotWithShape="1">
          <a:blip r:embed="rId4">
            <a:alphaModFix/>
          </a:blip>
          <a:srcRect b="0" l="0" r="0" t="0"/>
          <a:stretch/>
        </p:blipFill>
        <p:spPr>
          <a:xfrm>
            <a:off x="6788496" y="3599092"/>
            <a:ext cx="1038225" cy="1038225"/>
          </a:xfrm>
          <a:prstGeom prst="rect">
            <a:avLst/>
          </a:prstGeom>
          <a:noFill/>
          <a:ln>
            <a:noFill/>
          </a:ln>
        </p:spPr>
      </p:pic>
      <p:pic>
        <p:nvPicPr>
          <p:cNvPr descr="http://www.aimvalley.com/wp-content/uploads/Icon_SVT.png" id="981" name="Google Shape;981;p43"/>
          <p:cNvPicPr preferRelativeResize="0"/>
          <p:nvPr/>
        </p:nvPicPr>
        <p:blipFill rotWithShape="1">
          <a:blip r:embed="rId5">
            <a:alphaModFix/>
          </a:blip>
          <a:srcRect b="0" l="0" r="0" t="0"/>
          <a:stretch/>
        </p:blipFill>
        <p:spPr>
          <a:xfrm>
            <a:off x="2229050" y="2639492"/>
            <a:ext cx="2628900" cy="1947862"/>
          </a:xfrm>
          <a:prstGeom prst="rect">
            <a:avLst/>
          </a:prstGeom>
          <a:noFill/>
          <a:ln>
            <a:noFill/>
          </a:ln>
        </p:spPr>
      </p:pic>
      <p:sp>
        <p:nvSpPr>
          <p:cNvPr id="982" name="Google Shape;982;p43"/>
          <p:cNvSpPr txBox="1"/>
          <p:nvPr/>
        </p:nvSpPr>
        <p:spPr>
          <a:xfrm>
            <a:off x="1398493" y="3801623"/>
            <a:ext cx="155217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Input parameters </a:t>
            </a:r>
            <a:endParaRPr sz="1800">
              <a:solidFill>
                <a:schemeClr val="dk1"/>
              </a:solidFill>
              <a:latin typeface="Arial"/>
              <a:ea typeface="Arial"/>
              <a:cs typeface="Arial"/>
              <a:sym typeface="Arial"/>
            </a:endParaRPr>
          </a:p>
        </p:txBody>
      </p:sp>
      <p:sp>
        <p:nvSpPr>
          <p:cNvPr id="983" name="Google Shape;983;p43"/>
          <p:cNvSpPr txBox="1"/>
          <p:nvPr/>
        </p:nvSpPr>
        <p:spPr>
          <a:xfrm>
            <a:off x="4857950" y="2893626"/>
            <a:ext cx="151979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Output parameters</a:t>
            </a:r>
            <a:endParaRPr sz="1800">
              <a:solidFill>
                <a:schemeClr val="dk1"/>
              </a:solidFill>
              <a:latin typeface="Arial"/>
              <a:ea typeface="Arial"/>
              <a:cs typeface="Arial"/>
              <a:sym typeface="Arial"/>
            </a:endParaRPr>
          </a:p>
        </p:txBody>
      </p:sp>
      <p:sp>
        <p:nvSpPr>
          <p:cNvPr id="984" name="Google Shape;984;p43"/>
          <p:cNvSpPr txBox="1"/>
          <p:nvPr/>
        </p:nvSpPr>
        <p:spPr>
          <a:xfrm>
            <a:off x="3125820" y="4255028"/>
            <a:ext cx="15569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Program A</a:t>
            </a:r>
            <a:endParaRPr sz="18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8"/>
                                        </p:tgtEl>
                                        <p:attrNameLst>
                                          <p:attrName>style.visibility</p:attrName>
                                        </p:attrNameLst>
                                      </p:cBhvr>
                                      <p:to>
                                        <p:strVal val="visible"/>
                                      </p:to>
                                    </p:set>
                                    <p:animEffect filter="fade" transition="in">
                                      <p:cBhvr>
                                        <p:cTn dur="500"/>
                                        <p:tgtEl>
                                          <p:spTgt spid="9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6"/>
                                        </p:tgtEl>
                                        <p:attrNameLst>
                                          <p:attrName>style.visibility</p:attrName>
                                        </p:attrNameLst>
                                      </p:cBhvr>
                                      <p:to>
                                        <p:strVal val="visible"/>
                                      </p:to>
                                    </p:set>
                                    <p:animEffect filter="fade" transition="in">
                                      <p:cBhvr>
                                        <p:cTn dur="500"/>
                                        <p:tgtEl>
                                          <p:spTgt spid="9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0"/>
                                        </p:tgtEl>
                                        <p:attrNameLst>
                                          <p:attrName>style.visibility</p:attrName>
                                        </p:attrNameLst>
                                      </p:cBhvr>
                                      <p:to>
                                        <p:strVal val="visible"/>
                                      </p:to>
                                    </p:set>
                                    <p:animEffect filter="fade" transition="in">
                                      <p:cBhvr>
                                        <p:cTn dur="500"/>
                                        <p:tgtEl>
                                          <p:spTgt spid="9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9"/>
                                        </p:tgtEl>
                                        <p:attrNameLst>
                                          <p:attrName>style.visibility</p:attrName>
                                        </p:attrNameLst>
                                      </p:cBhvr>
                                      <p:to>
                                        <p:strVal val="visible"/>
                                      </p:to>
                                    </p:set>
                                    <p:animEffect filter="fade" transition="in">
                                      <p:cBhvr>
                                        <p:cTn dur="500"/>
                                        <p:tgtEl>
                                          <p:spTgt spid="9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88" name="Shape 988"/>
        <p:cNvGrpSpPr/>
        <p:nvPr/>
      </p:nvGrpSpPr>
      <p:grpSpPr>
        <a:xfrm>
          <a:off x="0" y="0"/>
          <a:ext cx="0" cy="0"/>
          <a:chOff x="0" y="0"/>
          <a:chExt cx="0" cy="0"/>
        </a:xfrm>
      </p:grpSpPr>
      <p:sp>
        <p:nvSpPr>
          <p:cNvPr id="989" name="Google Shape;989;p44"/>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Testing Techniques – Release Testing</a:t>
            </a:r>
            <a:br>
              <a:rPr lang="en-US"/>
            </a:br>
            <a:r>
              <a:rPr lang="en-US"/>
              <a:t>1. Functional/Black Box Testing</a:t>
            </a:r>
            <a:endParaRPr/>
          </a:p>
        </p:txBody>
      </p:sp>
      <p:sp>
        <p:nvSpPr>
          <p:cNvPr id="990" name="Google Shape;990;p44"/>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182880" lvl="1" marL="457200" rtl="0" algn="l">
              <a:lnSpc>
                <a:spcPct val="90000"/>
              </a:lnSpc>
              <a:spcBef>
                <a:spcPts val="0"/>
              </a:spcBef>
              <a:spcAft>
                <a:spcPts val="0"/>
              </a:spcAft>
              <a:buSzPts val="2400"/>
              <a:buChar char="▪"/>
            </a:pPr>
            <a:r>
              <a:rPr b="1" lang="en-US">
                <a:latin typeface="Garamond"/>
                <a:ea typeface="Garamond"/>
                <a:cs typeface="Garamond"/>
                <a:sym typeface="Garamond"/>
              </a:rPr>
              <a:t>Functional or black-box testing</a:t>
            </a:r>
            <a:endParaRPr/>
          </a:p>
          <a:p>
            <a:pPr indent="-306388" lvl="2" marL="1163638" rtl="0" algn="just">
              <a:lnSpc>
                <a:spcPct val="90000"/>
              </a:lnSpc>
              <a:spcBef>
                <a:spcPts val="800"/>
              </a:spcBef>
              <a:spcAft>
                <a:spcPts val="0"/>
              </a:spcAft>
              <a:buSzPts val="2000"/>
              <a:buFont typeface="Noto Sans Symbols"/>
              <a:buChar char="⮚"/>
            </a:pPr>
            <a:r>
              <a:rPr lang="en-US">
                <a:latin typeface="Garamond"/>
                <a:ea typeface="Garamond"/>
                <a:cs typeface="Garamond"/>
                <a:sym typeface="Garamond"/>
              </a:rPr>
              <a:t>relies on the </a:t>
            </a:r>
            <a:r>
              <a:rPr lang="en-US">
                <a:solidFill>
                  <a:schemeClr val="hlink"/>
                </a:solidFill>
                <a:latin typeface="Garamond"/>
                <a:ea typeface="Garamond"/>
                <a:cs typeface="Garamond"/>
                <a:sym typeface="Garamond"/>
              </a:rPr>
              <a:t>specification</a:t>
            </a:r>
            <a:r>
              <a:rPr lang="en-US">
                <a:latin typeface="Garamond"/>
                <a:ea typeface="Garamond"/>
                <a:cs typeface="Garamond"/>
                <a:sym typeface="Garamond"/>
              </a:rPr>
              <a:t> of the system or component, which is being tested to derive test cases.</a:t>
            </a:r>
            <a:endParaRPr/>
          </a:p>
          <a:p>
            <a:pPr indent="-306388" lvl="2" marL="1163638" rtl="0" algn="just">
              <a:lnSpc>
                <a:spcPct val="90000"/>
              </a:lnSpc>
              <a:spcBef>
                <a:spcPts val="800"/>
              </a:spcBef>
              <a:spcAft>
                <a:spcPts val="0"/>
              </a:spcAft>
              <a:buSzPts val="2000"/>
              <a:buFont typeface="Noto Sans Symbols"/>
              <a:buChar char="⮚"/>
            </a:pPr>
            <a:r>
              <a:rPr lang="en-US">
                <a:latin typeface="Garamond"/>
                <a:ea typeface="Garamond"/>
                <a:cs typeface="Garamond"/>
                <a:sym typeface="Garamond"/>
              </a:rPr>
              <a:t>the system behaviour can only be determined by studying its inputs and the related outputs.</a:t>
            </a:r>
            <a:endParaRPr>
              <a:latin typeface="Garamond"/>
              <a:ea typeface="Garamond"/>
              <a:cs typeface="Garamond"/>
              <a:sym typeface="Garamond"/>
            </a:endParaRPr>
          </a:p>
        </p:txBody>
      </p:sp>
      <p:sp>
        <p:nvSpPr>
          <p:cNvPr id="991" name="Google Shape;991;p44"/>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92" name="Google Shape;992;p44"/>
          <p:cNvSpPr/>
          <p:nvPr/>
        </p:nvSpPr>
        <p:spPr>
          <a:xfrm>
            <a:off x="7813162" y="4306478"/>
            <a:ext cx="836519" cy="457200"/>
          </a:xfrm>
          <a:prstGeom prst="rightArrow">
            <a:avLst>
              <a:gd fmla="val 50000" name="adj1"/>
              <a:gd fmla="val 54167" name="adj2"/>
            </a:avLst>
          </a:prstGeom>
          <a:gradFill>
            <a:gsLst>
              <a:gs pos="0">
                <a:srgbClr val="D66E5B"/>
              </a:gs>
              <a:gs pos="50000">
                <a:srgbClr val="D75536"/>
              </a:gs>
              <a:gs pos="100000">
                <a:srgbClr val="C6452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Noto Sans Symbols"/>
              <a:buNone/>
            </a:pPr>
            <a:r>
              <a:t/>
            </a:r>
            <a:endParaRPr sz="1800">
              <a:solidFill>
                <a:schemeClr val="dk1"/>
              </a:solidFill>
              <a:latin typeface="Tahoma"/>
              <a:ea typeface="Tahoma"/>
              <a:cs typeface="Tahoma"/>
              <a:sym typeface="Tahoma"/>
            </a:endParaRPr>
          </a:p>
        </p:txBody>
      </p:sp>
      <p:sp>
        <p:nvSpPr>
          <p:cNvPr id="993" name="Google Shape;993;p44"/>
          <p:cNvSpPr txBox="1"/>
          <p:nvPr/>
        </p:nvSpPr>
        <p:spPr>
          <a:xfrm>
            <a:off x="8927587" y="3985803"/>
            <a:ext cx="1447800" cy="1201738"/>
          </a:xfrm>
          <a:prstGeom prst="rect">
            <a:avLst/>
          </a:prstGeom>
          <a:solidFill>
            <a:schemeClr val="lt1"/>
          </a:solidFill>
          <a:ln cap="flat" cmpd="sng" w="9525">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Noto Sans Symbols"/>
              <a:buNone/>
            </a:pPr>
            <a:r>
              <a:t/>
            </a:r>
            <a:endParaRPr sz="1800">
              <a:solidFill>
                <a:schemeClr val="dk1"/>
              </a:solidFill>
              <a:latin typeface="Century Gothic"/>
              <a:ea typeface="Century Gothic"/>
              <a:cs typeface="Century Gothic"/>
              <a:sym typeface="Century Gothic"/>
            </a:endParaRPr>
          </a:p>
          <a:p>
            <a:pPr indent="0" lvl="0" marL="0" marR="0" rtl="0" algn="ctr">
              <a:spcBef>
                <a:spcPts val="900"/>
              </a:spcBef>
              <a:spcAft>
                <a:spcPts val="0"/>
              </a:spcAft>
              <a:buClr>
                <a:schemeClr val="dk1"/>
              </a:buClr>
              <a:buSzPts val="1800"/>
              <a:buFont typeface="Noto Sans Symbols"/>
              <a:buNone/>
            </a:pPr>
            <a:r>
              <a:rPr lang="en-US" sz="1800">
                <a:solidFill>
                  <a:schemeClr val="dk1"/>
                </a:solidFill>
                <a:latin typeface="Century Gothic"/>
                <a:ea typeface="Century Gothic"/>
                <a:cs typeface="Century Gothic"/>
                <a:sym typeface="Century Gothic"/>
              </a:rPr>
              <a:t>Test cases</a:t>
            </a:r>
            <a:endParaRPr/>
          </a:p>
          <a:p>
            <a:pPr indent="0" lvl="0" marL="0" marR="0" rtl="0" algn="ctr">
              <a:spcBef>
                <a:spcPts val="900"/>
              </a:spcBef>
              <a:spcAft>
                <a:spcPts val="0"/>
              </a:spcAft>
              <a:buClr>
                <a:schemeClr val="dk1"/>
              </a:buClr>
              <a:buSzPts val="1800"/>
              <a:buFont typeface="Noto Sans Symbols"/>
              <a:buNone/>
            </a:pPr>
            <a:r>
              <a:t/>
            </a:r>
            <a:endParaRPr sz="1800">
              <a:solidFill>
                <a:schemeClr val="dk1"/>
              </a:solidFill>
              <a:latin typeface="Century Gothic"/>
              <a:ea typeface="Century Gothic"/>
              <a:cs typeface="Century Gothic"/>
              <a:sym typeface="Century Gothic"/>
            </a:endParaRPr>
          </a:p>
        </p:txBody>
      </p:sp>
      <p:pic>
        <p:nvPicPr>
          <p:cNvPr descr="http://www.aimvalley.com/wp-content/uploads/Icon_SVT.png" id="994" name="Google Shape;994;p44"/>
          <p:cNvPicPr preferRelativeResize="0"/>
          <p:nvPr/>
        </p:nvPicPr>
        <p:blipFill rotWithShape="1">
          <a:blip r:embed="rId3">
            <a:alphaModFix/>
          </a:blip>
          <a:srcRect b="0" l="0" r="0" t="0"/>
          <a:stretch/>
        </p:blipFill>
        <p:spPr>
          <a:xfrm>
            <a:off x="3135766" y="3424541"/>
            <a:ext cx="2628900" cy="1947862"/>
          </a:xfrm>
          <a:prstGeom prst="rect">
            <a:avLst/>
          </a:prstGeom>
          <a:noFill/>
          <a:ln>
            <a:noFill/>
          </a:ln>
        </p:spPr>
      </p:pic>
      <p:sp>
        <p:nvSpPr>
          <p:cNvPr id="995" name="Google Shape;995;p44"/>
          <p:cNvSpPr txBox="1"/>
          <p:nvPr/>
        </p:nvSpPr>
        <p:spPr>
          <a:xfrm>
            <a:off x="2305209" y="4586672"/>
            <a:ext cx="155217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Input parameters </a:t>
            </a:r>
            <a:endParaRPr sz="1800">
              <a:solidFill>
                <a:schemeClr val="dk1"/>
              </a:solidFill>
              <a:latin typeface="Arial"/>
              <a:ea typeface="Arial"/>
              <a:cs typeface="Arial"/>
              <a:sym typeface="Arial"/>
            </a:endParaRPr>
          </a:p>
        </p:txBody>
      </p:sp>
      <p:sp>
        <p:nvSpPr>
          <p:cNvPr id="996" name="Google Shape;996;p44"/>
          <p:cNvSpPr txBox="1"/>
          <p:nvPr/>
        </p:nvSpPr>
        <p:spPr>
          <a:xfrm>
            <a:off x="5764666" y="3678675"/>
            <a:ext cx="151979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Output parameters</a:t>
            </a:r>
            <a:endParaRPr sz="1800">
              <a:solidFill>
                <a:schemeClr val="dk1"/>
              </a:solidFill>
              <a:latin typeface="Arial"/>
              <a:ea typeface="Arial"/>
              <a:cs typeface="Arial"/>
              <a:sym typeface="Arial"/>
            </a:endParaRPr>
          </a:p>
        </p:txBody>
      </p:sp>
      <p:sp>
        <p:nvSpPr>
          <p:cNvPr id="997" name="Google Shape;997;p44"/>
          <p:cNvSpPr txBox="1"/>
          <p:nvPr/>
        </p:nvSpPr>
        <p:spPr>
          <a:xfrm>
            <a:off x="4032536" y="5040077"/>
            <a:ext cx="15569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Program A</a:t>
            </a:r>
            <a:endParaRPr sz="18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2"/>
                                        </p:tgtEl>
                                        <p:attrNameLst>
                                          <p:attrName>style.visibility</p:attrName>
                                        </p:attrNameLst>
                                      </p:cBhvr>
                                      <p:to>
                                        <p:strVal val="visible"/>
                                      </p:to>
                                    </p:set>
                                    <p:animEffect filter="fade" transition="in">
                                      <p:cBhvr>
                                        <p:cTn dur="500"/>
                                        <p:tgtEl>
                                          <p:spTgt spid="992"/>
                                        </p:tgtEl>
                                      </p:cBhvr>
                                    </p:animEffect>
                                  </p:childTnLst>
                                </p:cTn>
                              </p:par>
                              <p:par>
                                <p:cTn fill="hold" nodeType="withEffect" presetClass="entr" presetID="10" presetSubtype="0">
                                  <p:stCondLst>
                                    <p:cond delay="0"/>
                                  </p:stCondLst>
                                  <p:childTnLst>
                                    <p:set>
                                      <p:cBhvr>
                                        <p:cTn dur="1" fill="hold">
                                          <p:stCondLst>
                                            <p:cond delay="0"/>
                                          </p:stCondLst>
                                        </p:cTn>
                                        <p:tgtEl>
                                          <p:spTgt spid="993"/>
                                        </p:tgtEl>
                                        <p:attrNameLst>
                                          <p:attrName>style.visibility</p:attrName>
                                        </p:attrNameLst>
                                      </p:cBhvr>
                                      <p:to>
                                        <p:strVal val="visible"/>
                                      </p:to>
                                    </p:set>
                                    <p:animEffect filter="fade" transition="in">
                                      <p:cBhvr>
                                        <p:cTn dur="500"/>
                                        <p:tgtEl>
                                          <p:spTgt spid="9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45"/>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Testing Techniques – Release/Integration Testing</a:t>
            </a:r>
            <a:br>
              <a:rPr lang="en-US"/>
            </a:br>
            <a:r>
              <a:rPr lang="en-US"/>
              <a:t>2. White Box Testing</a:t>
            </a:r>
            <a:endParaRPr/>
          </a:p>
        </p:txBody>
      </p:sp>
      <p:sp>
        <p:nvSpPr>
          <p:cNvPr id="1003" name="Google Shape;1003;p45"/>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upload.wikimedia.org/wikipedia/commons/3/31/Nuvola_apps_forward_arrow.png" id="1004" name="Google Shape;1004;p45"/>
          <p:cNvPicPr preferRelativeResize="0"/>
          <p:nvPr/>
        </p:nvPicPr>
        <p:blipFill rotWithShape="1">
          <a:blip r:embed="rId3">
            <a:alphaModFix/>
          </a:blip>
          <a:srcRect b="0" l="0" r="0" t="0"/>
          <a:stretch/>
        </p:blipFill>
        <p:spPr>
          <a:xfrm rot="-1957469">
            <a:off x="4313827" y="2743214"/>
            <a:ext cx="1219200" cy="1219201"/>
          </a:xfrm>
          <a:prstGeom prst="rect">
            <a:avLst/>
          </a:prstGeom>
          <a:noFill/>
          <a:ln>
            <a:noFill/>
          </a:ln>
        </p:spPr>
      </p:pic>
      <p:sp>
        <p:nvSpPr>
          <p:cNvPr id="1005" name="Google Shape;1005;p45"/>
          <p:cNvSpPr/>
          <p:nvPr/>
        </p:nvSpPr>
        <p:spPr>
          <a:xfrm>
            <a:off x="6710283" y="1926554"/>
            <a:ext cx="2665412" cy="831850"/>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rgbClr val="000000"/>
                </a:solidFill>
                <a:latin typeface="Garamond"/>
                <a:ea typeface="Garamond"/>
                <a:cs typeface="Garamond"/>
                <a:sym typeface="Garamond"/>
              </a:rPr>
              <a:t>System testing</a:t>
            </a:r>
            <a:endParaRPr sz="2800">
              <a:solidFill>
                <a:srgbClr val="000000"/>
              </a:solidFill>
              <a:latin typeface="Garamond"/>
              <a:ea typeface="Garamond"/>
              <a:cs typeface="Garamond"/>
              <a:sym typeface="Garamond"/>
            </a:endParaRPr>
          </a:p>
        </p:txBody>
      </p:sp>
      <p:sp>
        <p:nvSpPr>
          <p:cNvPr id="1006" name="Google Shape;1006;p45"/>
          <p:cNvSpPr txBox="1"/>
          <p:nvPr/>
        </p:nvSpPr>
        <p:spPr>
          <a:xfrm>
            <a:off x="1598533" y="5062079"/>
            <a:ext cx="4600575" cy="8620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500"/>
              <a:buFont typeface="Noto Sans Symbols"/>
              <a:buNone/>
            </a:pPr>
            <a:r>
              <a:rPr b="1" lang="en-US" sz="2500">
                <a:solidFill>
                  <a:schemeClr val="dk1"/>
                </a:solidFill>
                <a:latin typeface="Garamond"/>
                <a:ea typeface="Garamond"/>
                <a:cs typeface="Garamond"/>
                <a:sym typeface="Garamond"/>
              </a:rPr>
              <a:t>Release/Integration Testing: </a:t>
            </a:r>
            <a:endParaRPr/>
          </a:p>
          <a:p>
            <a:pPr indent="0" lvl="0" marL="0" marR="0" rtl="0" algn="ctr">
              <a:spcBef>
                <a:spcPts val="0"/>
              </a:spcBef>
              <a:spcAft>
                <a:spcPts val="0"/>
              </a:spcAft>
              <a:buClr>
                <a:srgbClr val="C00000"/>
              </a:buClr>
              <a:buSzPts val="2500"/>
              <a:buFont typeface="Noto Sans Symbols"/>
              <a:buNone/>
            </a:pPr>
            <a:r>
              <a:rPr b="1" lang="en-US" sz="2500">
                <a:solidFill>
                  <a:srgbClr val="C00000"/>
                </a:solidFill>
                <a:latin typeface="Garamond"/>
                <a:ea typeface="Garamond"/>
                <a:cs typeface="Garamond"/>
                <a:sym typeface="Garamond"/>
              </a:rPr>
              <a:t>White Box Testing</a:t>
            </a:r>
            <a:endParaRPr b="1" sz="2500">
              <a:solidFill>
                <a:srgbClr val="C00000"/>
              </a:solidFill>
              <a:latin typeface="Garamond"/>
              <a:ea typeface="Garamond"/>
              <a:cs typeface="Garamond"/>
              <a:sym typeface="Garamond"/>
            </a:endParaRPr>
          </a:p>
        </p:txBody>
      </p:sp>
      <p:pic>
        <p:nvPicPr>
          <p:cNvPr descr="http://www.iaplayground.com/images/arrow.png" id="1007" name="Google Shape;1007;p45"/>
          <p:cNvPicPr preferRelativeResize="0"/>
          <p:nvPr/>
        </p:nvPicPr>
        <p:blipFill rotWithShape="1">
          <a:blip r:embed="rId4">
            <a:alphaModFix/>
          </a:blip>
          <a:srcRect b="0" l="0" r="0" t="0"/>
          <a:stretch/>
        </p:blipFill>
        <p:spPr>
          <a:xfrm>
            <a:off x="5760958" y="2255167"/>
            <a:ext cx="1038225" cy="1038225"/>
          </a:xfrm>
          <a:prstGeom prst="rect">
            <a:avLst/>
          </a:prstGeom>
          <a:noFill/>
          <a:ln>
            <a:noFill/>
          </a:ln>
        </p:spPr>
      </p:pic>
      <p:sp>
        <p:nvSpPr>
          <p:cNvPr id="1008" name="Google Shape;1008;p45"/>
          <p:cNvSpPr/>
          <p:nvPr/>
        </p:nvSpPr>
        <p:spPr>
          <a:xfrm>
            <a:off x="6710283" y="4117724"/>
            <a:ext cx="3943350" cy="1022350"/>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rgbClr val="000000"/>
                </a:solidFill>
                <a:latin typeface="Garamond"/>
                <a:ea typeface="Garamond"/>
                <a:cs typeface="Garamond"/>
                <a:sym typeface="Garamond"/>
              </a:rPr>
              <a:t>Analyse Code &amp; Structure for test plan</a:t>
            </a:r>
            <a:endParaRPr sz="2800">
              <a:solidFill>
                <a:srgbClr val="000000"/>
              </a:solidFill>
              <a:latin typeface="Garamond"/>
              <a:ea typeface="Garamond"/>
              <a:cs typeface="Garamond"/>
              <a:sym typeface="Garamond"/>
            </a:endParaRPr>
          </a:p>
        </p:txBody>
      </p:sp>
      <p:pic>
        <p:nvPicPr>
          <p:cNvPr descr="http://www.iaplayground.com/images/arrow.png" id="1009" name="Google Shape;1009;p45"/>
          <p:cNvPicPr preferRelativeResize="0"/>
          <p:nvPr/>
        </p:nvPicPr>
        <p:blipFill rotWithShape="1">
          <a:blip r:embed="rId5">
            <a:alphaModFix/>
          </a:blip>
          <a:srcRect b="0" l="0" r="0" t="0"/>
          <a:stretch/>
        </p:blipFill>
        <p:spPr>
          <a:xfrm>
            <a:off x="5811728" y="3683704"/>
            <a:ext cx="1038225" cy="1038225"/>
          </a:xfrm>
          <a:prstGeom prst="rect">
            <a:avLst/>
          </a:prstGeom>
          <a:noFill/>
          <a:ln>
            <a:noFill/>
          </a:ln>
        </p:spPr>
      </p:pic>
      <p:pic>
        <p:nvPicPr>
          <p:cNvPr descr="http://icdn.pro/images/fr/b/o/boite-verre-icone-7988-96.png" id="1010" name="Google Shape;1010;p45"/>
          <p:cNvPicPr preferRelativeResize="0"/>
          <p:nvPr/>
        </p:nvPicPr>
        <p:blipFill rotWithShape="1">
          <a:blip r:embed="rId6">
            <a:alphaModFix/>
          </a:blip>
          <a:srcRect b="0" l="0" r="0" t="0"/>
          <a:stretch/>
        </p:blipFill>
        <p:spPr>
          <a:xfrm>
            <a:off x="2986008" y="2985417"/>
            <a:ext cx="2249487" cy="1716087"/>
          </a:xfrm>
          <a:prstGeom prst="rect">
            <a:avLst/>
          </a:prstGeom>
          <a:noFill/>
          <a:ln>
            <a:noFill/>
          </a:ln>
        </p:spPr>
      </p:pic>
      <p:pic>
        <p:nvPicPr>
          <p:cNvPr descr="http://upload.wikimedia.org/wikipedia/commons/3/31/Nuvola_apps_forward_arrow.png" id="1011" name="Google Shape;1011;p45"/>
          <p:cNvPicPr preferRelativeResize="0"/>
          <p:nvPr/>
        </p:nvPicPr>
        <p:blipFill rotWithShape="1">
          <a:blip r:embed="rId3">
            <a:alphaModFix/>
          </a:blip>
          <a:srcRect b="0" l="0" r="0" t="0"/>
          <a:stretch/>
        </p:blipFill>
        <p:spPr>
          <a:xfrm rot="-1957469">
            <a:off x="2629681" y="3578465"/>
            <a:ext cx="1219200" cy="1219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gtEl>
                                        <p:attrNameLst>
                                          <p:attrName>style.visibility</p:attrName>
                                        </p:attrNameLst>
                                      </p:cBhvr>
                                      <p:to>
                                        <p:strVal val="visible"/>
                                      </p:to>
                                    </p:set>
                                    <p:animEffect filter="fade" transition="in">
                                      <p:cBhvr>
                                        <p:cTn dur="500"/>
                                        <p:tgtEl>
                                          <p:spTgt spid="10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5"/>
                                        </p:tgtEl>
                                        <p:attrNameLst>
                                          <p:attrName>style.visibility</p:attrName>
                                        </p:attrNameLst>
                                      </p:cBhvr>
                                      <p:to>
                                        <p:strVal val="visible"/>
                                      </p:to>
                                    </p:set>
                                    <p:animEffect filter="fade" transition="in">
                                      <p:cBhvr>
                                        <p:cTn dur="500"/>
                                        <p:tgtEl>
                                          <p:spTgt spid="10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9"/>
                                        </p:tgtEl>
                                        <p:attrNameLst>
                                          <p:attrName>style.visibility</p:attrName>
                                        </p:attrNameLst>
                                      </p:cBhvr>
                                      <p:to>
                                        <p:strVal val="visible"/>
                                      </p:to>
                                    </p:set>
                                    <p:animEffect filter="fade" transition="in">
                                      <p:cBhvr>
                                        <p:cTn dur="500"/>
                                        <p:tgtEl>
                                          <p:spTgt spid="10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8"/>
                                        </p:tgtEl>
                                        <p:attrNameLst>
                                          <p:attrName>style.visibility</p:attrName>
                                        </p:attrNameLst>
                                      </p:cBhvr>
                                      <p:to>
                                        <p:strVal val="visible"/>
                                      </p:to>
                                    </p:set>
                                    <p:animEffect filter="fade" transition="in">
                                      <p:cBhvr>
                                        <p:cTn dur="500"/>
                                        <p:tgtEl>
                                          <p:spTgt spid="10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15" name="Shape 1015"/>
        <p:cNvGrpSpPr/>
        <p:nvPr/>
      </p:nvGrpSpPr>
      <p:grpSpPr>
        <a:xfrm>
          <a:off x="0" y="0"/>
          <a:ext cx="0" cy="0"/>
          <a:chOff x="0" y="0"/>
          <a:chExt cx="0" cy="0"/>
        </a:xfrm>
      </p:grpSpPr>
      <p:sp>
        <p:nvSpPr>
          <p:cNvPr id="1016" name="Google Shape;1016;p46"/>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Testing Techniques – Release/Integration Testing</a:t>
            </a:r>
            <a:br>
              <a:rPr lang="en-US"/>
            </a:br>
            <a:r>
              <a:rPr lang="en-US"/>
              <a:t>2. White Box Testing</a:t>
            </a:r>
            <a:endParaRPr/>
          </a:p>
        </p:txBody>
      </p:sp>
      <p:sp>
        <p:nvSpPr>
          <p:cNvPr id="1017" name="Google Shape;1017;p46"/>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latin typeface="Garamond"/>
                <a:ea typeface="Garamond"/>
                <a:cs typeface="Garamond"/>
                <a:sym typeface="Garamond"/>
              </a:rPr>
              <a:t>System testing - </a:t>
            </a:r>
            <a:r>
              <a:rPr lang="en-US">
                <a:solidFill>
                  <a:srgbClr val="FF0000"/>
                </a:solidFill>
                <a:latin typeface="Garamond"/>
                <a:ea typeface="Garamond"/>
                <a:cs typeface="Garamond"/>
                <a:sym typeface="Garamond"/>
              </a:rPr>
              <a:t>Release/Integration testing </a:t>
            </a:r>
            <a:r>
              <a:rPr lang="en-US">
                <a:latin typeface="Garamond"/>
                <a:ea typeface="Garamond"/>
                <a:cs typeface="Garamond"/>
                <a:sym typeface="Garamond"/>
              </a:rPr>
              <a:t>phase:</a:t>
            </a:r>
            <a:r>
              <a:rPr lang="en-US">
                <a:solidFill>
                  <a:srgbClr val="FF0000"/>
                </a:solidFill>
                <a:latin typeface="Garamond"/>
                <a:ea typeface="Garamond"/>
                <a:cs typeface="Garamond"/>
                <a:sym typeface="Garamond"/>
              </a:rPr>
              <a:t> </a:t>
            </a:r>
            <a:endParaRPr b="1">
              <a:latin typeface="Garamond"/>
              <a:ea typeface="Garamond"/>
              <a:cs typeface="Garamond"/>
              <a:sym typeface="Garamond"/>
            </a:endParaRPr>
          </a:p>
          <a:p>
            <a:pPr indent="-182880" lvl="1" marL="457200" rtl="0" algn="l">
              <a:lnSpc>
                <a:spcPct val="90000"/>
              </a:lnSpc>
              <a:spcBef>
                <a:spcPts val="1200"/>
              </a:spcBef>
              <a:spcAft>
                <a:spcPts val="0"/>
              </a:spcAft>
              <a:buSzPts val="2400"/>
              <a:buChar char="▪"/>
            </a:pPr>
            <a:r>
              <a:rPr b="1" lang="en-US">
                <a:latin typeface="Garamond"/>
                <a:ea typeface="Garamond"/>
                <a:cs typeface="Garamond"/>
                <a:sym typeface="Garamond"/>
              </a:rPr>
              <a:t>Structural or white-box testing</a:t>
            </a:r>
            <a:endParaRPr/>
          </a:p>
          <a:p>
            <a:pPr indent="-212725" lvl="2" marL="1069975" rtl="0" algn="just">
              <a:lnSpc>
                <a:spcPct val="90000"/>
              </a:lnSpc>
              <a:spcBef>
                <a:spcPts val="800"/>
              </a:spcBef>
              <a:spcAft>
                <a:spcPts val="0"/>
              </a:spcAft>
              <a:buSzPts val="2000"/>
              <a:buFont typeface="Noto Sans Symbols"/>
              <a:buChar char="⮚"/>
            </a:pPr>
            <a:r>
              <a:rPr lang="en-US">
                <a:latin typeface="Garamond"/>
                <a:ea typeface="Garamond"/>
                <a:cs typeface="Garamond"/>
                <a:sym typeface="Garamond"/>
              </a:rPr>
              <a:t>analyze the </a:t>
            </a:r>
            <a:r>
              <a:rPr lang="en-US">
                <a:solidFill>
                  <a:schemeClr val="hlink"/>
                </a:solidFill>
                <a:latin typeface="Garamond"/>
                <a:ea typeface="Garamond"/>
                <a:cs typeface="Garamond"/>
                <a:sym typeface="Garamond"/>
              </a:rPr>
              <a:t>code</a:t>
            </a:r>
            <a:r>
              <a:rPr lang="en-US">
                <a:latin typeface="Garamond"/>
                <a:ea typeface="Garamond"/>
                <a:cs typeface="Garamond"/>
                <a:sym typeface="Garamond"/>
              </a:rPr>
              <a:t> and use </a:t>
            </a:r>
            <a:r>
              <a:rPr lang="en-US">
                <a:solidFill>
                  <a:schemeClr val="hlink"/>
                </a:solidFill>
                <a:latin typeface="Garamond"/>
                <a:ea typeface="Garamond"/>
                <a:cs typeface="Garamond"/>
                <a:sym typeface="Garamond"/>
              </a:rPr>
              <a:t>knowledge</a:t>
            </a:r>
            <a:r>
              <a:rPr lang="en-US">
                <a:latin typeface="Garamond"/>
                <a:ea typeface="Garamond"/>
                <a:cs typeface="Garamond"/>
                <a:sym typeface="Garamond"/>
              </a:rPr>
              <a:t> about the </a:t>
            </a:r>
            <a:r>
              <a:rPr lang="en-US">
                <a:solidFill>
                  <a:schemeClr val="hlink"/>
                </a:solidFill>
                <a:latin typeface="Garamond"/>
                <a:ea typeface="Garamond"/>
                <a:cs typeface="Garamond"/>
                <a:sym typeface="Garamond"/>
              </a:rPr>
              <a:t>structure</a:t>
            </a:r>
            <a:r>
              <a:rPr lang="en-US">
                <a:latin typeface="Garamond"/>
                <a:ea typeface="Garamond"/>
                <a:cs typeface="Garamond"/>
                <a:sym typeface="Garamond"/>
              </a:rPr>
              <a:t> of a component to derive test data.</a:t>
            </a:r>
            <a:endParaRPr/>
          </a:p>
          <a:p>
            <a:pPr indent="-212725" lvl="2" marL="1069975" rtl="0" algn="just">
              <a:lnSpc>
                <a:spcPct val="90000"/>
              </a:lnSpc>
              <a:spcBef>
                <a:spcPts val="800"/>
              </a:spcBef>
              <a:spcAft>
                <a:spcPts val="0"/>
              </a:spcAft>
              <a:buSzPts val="2000"/>
              <a:buFont typeface="Noto Sans Symbols"/>
              <a:buChar char="⮚"/>
            </a:pPr>
            <a:r>
              <a:rPr lang="en-US">
                <a:latin typeface="Garamond"/>
                <a:ea typeface="Garamond"/>
                <a:cs typeface="Garamond"/>
                <a:sym typeface="Garamond"/>
              </a:rPr>
              <a:t>the analysis of the code can be used to find many test cases to guarantee a given level of test coverage.  </a:t>
            </a:r>
            <a:endParaRPr/>
          </a:p>
        </p:txBody>
      </p:sp>
      <p:sp>
        <p:nvSpPr>
          <p:cNvPr id="1018" name="Google Shape;1018;p46"/>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19" name="Google Shape;1019;p46"/>
          <p:cNvSpPr txBox="1"/>
          <p:nvPr/>
        </p:nvSpPr>
        <p:spPr>
          <a:xfrm>
            <a:off x="3625677" y="3988596"/>
            <a:ext cx="2514600" cy="18129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Noto Sans Symbols"/>
              <a:buNone/>
            </a:pPr>
            <a:r>
              <a:rPr lang="en-US" sz="1600">
                <a:solidFill>
                  <a:schemeClr val="dk1"/>
                </a:solidFill>
                <a:latin typeface="Tahoma"/>
                <a:ea typeface="Tahoma"/>
                <a:cs typeface="Tahoma"/>
                <a:sym typeface="Tahoma"/>
              </a:rPr>
              <a:t>Void ….</a:t>
            </a:r>
            <a:endParaRPr/>
          </a:p>
          <a:p>
            <a:pPr indent="0" lvl="0" marL="0" marR="0" rtl="0" algn="l">
              <a:spcBef>
                <a:spcPts val="800"/>
              </a:spcBef>
              <a:spcAft>
                <a:spcPts val="0"/>
              </a:spcAft>
              <a:buClr>
                <a:schemeClr val="dk1"/>
              </a:buClr>
              <a:buSzPts val="1600"/>
              <a:buFont typeface="Noto Sans Symbols"/>
              <a:buNone/>
            </a:pPr>
            <a:r>
              <a:rPr lang="en-US" sz="1600">
                <a:solidFill>
                  <a:schemeClr val="dk1"/>
                </a:solidFill>
                <a:latin typeface="Tahoma"/>
                <a:ea typeface="Tahoma"/>
                <a:cs typeface="Tahoma"/>
                <a:sym typeface="Tahoma"/>
              </a:rPr>
              <a:t>{</a:t>
            </a:r>
            <a:endParaRPr/>
          </a:p>
          <a:p>
            <a:pPr indent="0" lvl="0" marL="0" marR="0" rtl="0" algn="l">
              <a:spcBef>
                <a:spcPts val="800"/>
              </a:spcBef>
              <a:spcAft>
                <a:spcPts val="0"/>
              </a:spcAft>
              <a:buClr>
                <a:schemeClr val="dk1"/>
              </a:buClr>
              <a:buSzPts val="1600"/>
              <a:buFont typeface="Noto Sans Symbols"/>
              <a:buNone/>
            </a:pPr>
            <a:r>
              <a:rPr lang="en-US" sz="1600">
                <a:solidFill>
                  <a:schemeClr val="dk1"/>
                </a:solidFill>
                <a:latin typeface="Tahoma"/>
                <a:ea typeface="Tahoma"/>
                <a:cs typeface="Tahoma"/>
                <a:sym typeface="Tahoma"/>
              </a:rPr>
              <a:t> …………..;</a:t>
            </a:r>
            <a:endParaRPr/>
          </a:p>
          <a:p>
            <a:pPr indent="0" lvl="0" marL="0" marR="0" rtl="0" algn="l">
              <a:spcBef>
                <a:spcPts val="800"/>
              </a:spcBef>
              <a:spcAft>
                <a:spcPts val="0"/>
              </a:spcAft>
              <a:buClr>
                <a:schemeClr val="dk1"/>
              </a:buClr>
              <a:buSzPts val="1600"/>
              <a:buFont typeface="Noto Sans Symbols"/>
              <a:buNone/>
            </a:pPr>
            <a:r>
              <a:rPr lang="en-US" sz="1600">
                <a:solidFill>
                  <a:schemeClr val="dk1"/>
                </a:solidFill>
                <a:latin typeface="Tahoma"/>
                <a:ea typeface="Tahoma"/>
                <a:cs typeface="Tahoma"/>
                <a:sym typeface="Tahoma"/>
              </a:rPr>
              <a:t> …………..;</a:t>
            </a:r>
            <a:endParaRPr/>
          </a:p>
          <a:p>
            <a:pPr indent="0" lvl="0" marL="0" marR="0" rtl="0" algn="l">
              <a:spcBef>
                <a:spcPts val="800"/>
              </a:spcBef>
              <a:spcAft>
                <a:spcPts val="0"/>
              </a:spcAft>
              <a:buClr>
                <a:schemeClr val="dk1"/>
              </a:buClr>
              <a:buSzPts val="1600"/>
              <a:buFont typeface="Noto Sans Symbols"/>
              <a:buNone/>
            </a:pPr>
            <a:r>
              <a:rPr lang="en-US" sz="1600">
                <a:solidFill>
                  <a:schemeClr val="dk1"/>
                </a:solidFill>
                <a:latin typeface="Tahoma"/>
                <a:ea typeface="Tahoma"/>
                <a:cs typeface="Tahoma"/>
                <a:sym typeface="Tahoma"/>
              </a:rPr>
              <a:t>}</a:t>
            </a:r>
            <a:endParaRPr/>
          </a:p>
        </p:txBody>
      </p:sp>
      <p:sp>
        <p:nvSpPr>
          <p:cNvPr id="1020" name="Google Shape;1020;p46"/>
          <p:cNvSpPr/>
          <p:nvPr/>
        </p:nvSpPr>
        <p:spPr>
          <a:xfrm>
            <a:off x="6294264" y="4528346"/>
            <a:ext cx="836519" cy="457200"/>
          </a:xfrm>
          <a:prstGeom prst="rightArrow">
            <a:avLst>
              <a:gd fmla="val 50000" name="adj1"/>
              <a:gd fmla="val 54167" name="adj2"/>
            </a:avLst>
          </a:prstGeom>
          <a:gradFill>
            <a:gsLst>
              <a:gs pos="0">
                <a:srgbClr val="D66E5B"/>
              </a:gs>
              <a:gs pos="50000">
                <a:srgbClr val="D75536"/>
              </a:gs>
              <a:gs pos="100000">
                <a:srgbClr val="C6452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Noto Sans Symbols"/>
              <a:buNone/>
            </a:pPr>
            <a:r>
              <a:t/>
            </a:r>
            <a:endParaRPr sz="1800">
              <a:solidFill>
                <a:schemeClr val="dk1"/>
              </a:solidFill>
              <a:latin typeface="Tahoma"/>
              <a:ea typeface="Tahoma"/>
              <a:cs typeface="Tahoma"/>
              <a:sym typeface="Tahoma"/>
            </a:endParaRPr>
          </a:p>
        </p:txBody>
      </p:sp>
      <p:sp>
        <p:nvSpPr>
          <p:cNvPr id="1021" name="Google Shape;1021;p46"/>
          <p:cNvSpPr txBox="1"/>
          <p:nvPr/>
        </p:nvSpPr>
        <p:spPr>
          <a:xfrm>
            <a:off x="7408689" y="4207671"/>
            <a:ext cx="1447800" cy="1201738"/>
          </a:xfrm>
          <a:prstGeom prst="rect">
            <a:avLst/>
          </a:prstGeom>
          <a:solidFill>
            <a:schemeClr val="lt1"/>
          </a:solidFill>
          <a:ln cap="flat" cmpd="sng" w="9525">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Noto Sans Symbols"/>
              <a:buNone/>
            </a:pPr>
            <a:r>
              <a:t/>
            </a:r>
            <a:endParaRPr sz="1800">
              <a:solidFill>
                <a:schemeClr val="dk1"/>
              </a:solidFill>
              <a:latin typeface="Century Gothic"/>
              <a:ea typeface="Century Gothic"/>
              <a:cs typeface="Century Gothic"/>
              <a:sym typeface="Century Gothic"/>
            </a:endParaRPr>
          </a:p>
          <a:p>
            <a:pPr indent="0" lvl="0" marL="0" marR="0" rtl="0" algn="ctr">
              <a:spcBef>
                <a:spcPts val="900"/>
              </a:spcBef>
              <a:spcAft>
                <a:spcPts val="0"/>
              </a:spcAft>
              <a:buClr>
                <a:schemeClr val="dk1"/>
              </a:buClr>
              <a:buSzPts val="1800"/>
              <a:buFont typeface="Noto Sans Symbols"/>
              <a:buNone/>
            </a:pPr>
            <a:r>
              <a:rPr lang="en-US" sz="1800">
                <a:solidFill>
                  <a:schemeClr val="dk1"/>
                </a:solidFill>
                <a:latin typeface="Century Gothic"/>
                <a:ea typeface="Century Gothic"/>
                <a:cs typeface="Century Gothic"/>
                <a:sym typeface="Century Gothic"/>
              </a:rPr>
              <a:t>Test cases</a:t>
            </a:r>
            <a:endParaRPr/>
          </a:p>
          <a:p>
            <a:pPr indent="0" lvl="0" marL="0" marR="0" rtl="0" algn="ctr">
              <a:spcBef>
                <a:spcPts val="900"/>
              </a:spcBef>
              <a:spcAft>
                <a:spcPts val="0"/>
              </a:spcAft>
              <a:buClr>
                <a:schemeClr val="dk1"/>
              </a:buClr>
              <a:buSzPts val="1800"/>
              <a:buFont typeface="Noto Sans Symbols"/>
              <a:buNone/>
            </a:pPr>
            <a:r>
              <a:t/>
            </a:r>
            <a:endParaRPr sz="1800">
              <a:solidFill>
                <a:schemeClr val="dk1"/>
              </a:solidFill>
              <a:latin typeface="Century Gothic"/>
              <a:ea typeface="Century Gothic"/>
              <a:cs typeface="Century Gothic"/>
              <a:sym typeface="Century Gothic"/>
            </a:endParaRPr>
          </a:p>
        </p:txBody>
      </p:sp>
      <p:sp>
        <p:nvSpPr>
          <p:cNvPr id="1022" name="Google Shape;1022;p46"/>
          <p:cNvSpPr txBox="1"/>
          <p:nvPr/>
        </p:nvSpPr>
        <p:spPr>
          <a:xfrm>
            <a:off x="3827289" y="5731671"/>
            <a:ext cx="20574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lang="en-US" sz="1800">
                <a:solidFill>
                  <a:schemeClr val="dk1"/>
                </a:solidFill>
                <a:latin typeface="Tahoma"/>
                <a:ea typeface="Tahoma"/>
                <a:cs typeface="Tahoma"/>
                <a:sym typeface="Tahoma"/>
              </a:rPr>
              <a:t>Program A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19"/>
                                        </p:tgtEl>
                                        <p:attrNameLst>
                                          <p:attrName>style.visibility</p:attrName>
                                        </p:attrNameLst>
                                      </p:cBhvr>
                                      <p:to>
                                        <p:strVal val="visible"/>
                                      </p:to>
                                    </p:set>
                                    <p:animEffect filter="fade" transition="in">
                                      <p:cBhvr>
                                        <p:cTn dur="500"/>
                                        <p:tgtEl>
                                          <p:spTgt spid="1019"/>
                                        </p:tgtEl>
                                      </p:cBhvr>
                                    </p:animEffect>
                                  </p:childTnLst>
                                </p:cTn>
                              </p:par>
                              <p:par>
                                <p:cTn fill="hold" nodeType="withEffect" presetClass="entr" presetID="10" presetSubtype="0">
                                  <p:stCondLst>
                                    <p:cond delay="0"/>
                                  </p:stCondLst>
                                  <p:childTnLst>
                                    <p:set>
                                      <p:cBhvr>
                                        <p:cTn dur="1" fill="hold">
                                          <p:stCondLst>
                                            <p:cond delay="0"/>
                                          </p:stCondLst>
                                        </p:cTn>
                                        <p:tgtEl>
                                          <p:spTgt spid="1022"/>
                                        </p:tgtEl>
                                        <p:attrNameLst>
                                          <p:attrName>style.visibility</p:attrName>
                                        </p:attrNameLst>
                                      </p:cBhvr>
                                      <p:to>
                                        <p:strVal val="visible"/>
                                      </p:to>
                                    </p:set>
                                    <p:animEffect filter="fade" transition="in">
                                      <p:cBhvr>
                                        <p:cTn dur="500"/>
                                        <p:tgtEl>
                                          <p:spTgt spid="10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0"/>
                                        </p:tgtEl>
                                        <p:attrNameLst>
                                          <p:attrName>style.visibility</p:attrName>
                                        </p:attrNameLst>
                                      </p:cBhvr>
                                      <p:to>
                                        <p:strVal val="visible"/>
                                      </p:to>
                                    </p:set>
                                    <p:animEffect filter="fade" transition="in">
                                      <p:cBhvr>
                                        <p:cTn dur="500"/>
                                        <p:tgtEl>
                                          <p:spTgt spid="1020"/>
                                        </p:tgtEl>
                                      </p:cBhvr>
                                    </p:animEffect>
                                  </p:childTnLst>
                                </p:cTn>
                              </p:par>
                              <p:par>
                                <p:cTn fill="hold" nodeType="withEffect" presetClass="entr" presetID="10" presetSubtype="0">
                                  <p:stCondLst>
                                    <p:cond delay="0"/>
                                  </p:stCondLst>
                                  <p:childTnLst>
                                    <p:set>
                                      <p:cBhvr>
                                        <p:cTn dur="1" fill="hold">
                                          <p:stCondLst>
                                            <p:cond delay="0"/>
                                          </p:stCondLst>
                                        </p:cTn>
                                        <p:tgtEl>
                                          <p:spTgt spid="1021"/>
                                        </p:tgtEl>
                                        <p:attrNameLst>
                                          <p:attrName>style.visibility</p:attrName>
                                        </p:attrNameLst>
                                      </p:cBhvr>
                                      <p:to>
                                        <p:strVal val="visible"/>
                                      </p:to>
                                    </p:set>
                                    <p:animEffect filter="fade" transition="in">
                                      <p:cBhvr>
                                        <p:cTn dur="500"/>
                                        <p:tgtEl>
                                          <p:spTgt spid="10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47"/>
          <p:cNvSpPr/>
          <p:nvPr/>
        </p:nvSpPr>
        <p:spPr>
          <a:xfrm>
            <a:off x="6581774" y="1960561"/>
            <a:ext cx="3687762" cy="949325"/>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536575" lvl="0" marL="536575" marR="0" rtl="0" algn="l">
              <a:spcBef>
                <a:spcPts val="0"/>
              </a:spcBef>
              <a:spcAft>
                <a:spcPts val="0"/>
              </a:spcAft>
              <a:buClr>
                <a:srgbClr val="000000"/>
              </a:buClr>
              <a:buSzPts val="2800"/>
              <a:buFont typeface="Noto Sans Symbols"/>
              <a:buChar char="✔"/>
            </a:pPr>
            <a:r>
              <a:rPr lang="en-US" sz="2800">
                <a:solidFill>
                  <a:srgbClr val="000000"/>
                </a:solidFill>
                <a:latin typeface="Garamond"/>
                <a:ea typeface="Garamond"/>
                <a:cs typeface="Garamond"/>
                <a:sym typeface="Garamond"/>
              </a:rPr>
              <a:t>Beyond limits</a:t>
            </a:r>
            <a:endParaRPr/>
          </a:p>
          <a:p>
            <a:pPr indent="-536575" lvl="0" marL="536575" marR="0" rtl="0" algn="l">
              <a:spcBef>
                <a:spcPts val="0"/>
              </a:spcBef>
              <a:spcAft>
                <a:spcPts val="0"/>
              </a:spcAft>
              <a:buClr>
                <a:srgbClr val="000000"/>
              </a:buClr>
              <a:buSzPts val="2800"/>
              <a:buFont typeface="Noto Sans Symbols"/>
              <a:buChar char="✔"/>
            </a:pPr>
            <a:r>
              <a:rPr lang="en-US" sz="2800">
                <a:solidFill>
                  <a:srgbClr val="000000"/>
                </a:solidFill>
                <a:latin typeface="Garamond"/>
                <a:ea typeface="Garamond"/>
                <a:cs typeface="Garamond"/>
                <a:sym typeface="Garamond"/>
              </a:rPr>
              <a:t>Over-load situation </a:t>
            </a:r>
            <a:endParaRPr sz="2800">
              <a:solidFill>
                <a:srgbClr val="000000"/>
              </a:solidFill>
              <a:latin typeface="Garamond"/>
              <a:ea typeface="Garamond"/>
              <a:cs typeface="Garamond"/>
              <a:sym typeface="Garamond"/>
            </a:endParaRPr>
          </a:p>
        </p:txBody>
      </p:sp>
      <p:sp>
        <p:nvSpPr>
          <p:cNvPr id="1028" name="Google Shape;1028;p47"/>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Techniques – Performance/Stress Test</a:t>
            </a:r>
            <a:endParaRPr/>
          </a:p>
        </p:txBody>
      </p:sp>
      <p:sp>
        <p:nvSpPr>
          <p:cNvPr id="1029" name="Google Shape;1029;p4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public.blu.livefilestore.com/y1pFo-Ig5KWeIX2Ia-iPOiQOqP8rNjonqs9UCk-pI-np3br13eNh1d3O4YiMAM5fUnM_giLnBzIzta4uF5WhcIDUw/CLIPART_OF_16420_SMJPG.jpg?psid=1" id="1030" name="Google Shape;1030;p47"/>
          <p:cNvPicPr preferRelativeResize="0"/>
          <p:nvPr/>
        </p:nvPicPr>
        <p:blipFill rotWithShape="1">
          <a:blip r:embed="rId3">
            <a:alphaModFix/>
          </a:blip>
          <a:srcRect b="0" l="0" r="0" t="0"/>
          <a:stretch/>
        </p:blipFill>
        <p:spPr>
          <a:xfrm>
            <a:off x="2723109" y="1884190"/>
            <a:ext cx="3797300" cy="2847975"/>
          </a:xfrm>
          <a:prstGeom prst="rect">
            <a:avLst/>
          </a:prstGeom>
          <a:noFill/>
          <a:ln>
            <a:noFill/>
          </a:ln>
        </p:spPr>
      </p:pic>
      <p:sp>
        <p:nvSpPr>
          <p:cNvPr id="1031" name="Google Shape;1031;p47"/>
          <p:cNvSpPr txBox="1"/>
          <p:nvPr/>
        </p:nvSpPr>
        <p:spPr>
          <a:xfrm>
            <a:off x="2248447" y="4513090"/>
            <a:ext cx="4600575" cy="4778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500"/>
              <a:buFont typeface="Noto Sans Symbols"/>
              <a:buNone/>
            </a:pPr>
            <a:r>
              <a:rPr b="1" lang="en-US" sz="2500">
                <a:solidFill>
                  <a:schemeClr val="dk1"/>
                </a:solidFill>
                <a:latin typeface="Garamond"/>
                <a:ea typeface="Garamond"/>
                <a:cs typeface="Garamond"/>
                <a:sym typeface="Garamond"/>
              </a:rPr>
              <a:t>Performance/Stress Test</a:t>
            </a:r>
            <a:endParaRPr b="1" sz="2500">
              <a:solidFill>
                <a:srgbClr val="C00000"/>
              </a:solidFill>
              <a:latin typeface="Garamond"/>
              <a:ea typeface="Garamond"/>
              <a:cs typeface="Garamond"/>
              <a:sym typeface="Garamond"/>
            </a:endParaRPr>
          </a:p>
        </p:txBody>
      </p:sp>
      <p:pic>
        <p:nvPicPr>
          <p:cNvPr descr="https://gs1.wpc.edgecastcdn.net/806593/image1/1fd6c29b4c/g4dsa5gok334.png" id="1032" name="Google Shape;1032;p47"/>
          <p:cNvPicPr preferRelativeResize="0"/>
          <p:nvPr/>
        </p:nvPicPr>
        <p:blipFill rotWithShape="1">
          <a:blip r:embed="rId4">
            <a:alphaModFix/>
          </a:blip>
          <a:srcRect b="0" l="0" r="0" t="0"/>
          <a:stretch/>
        </p:blipFill>
        <p:spPr>
          <a:xfrm>
            <a:off x="6581774" y="2869905"/>
            <a:ext cx="1423988" cy="142398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2"/>
                                        </p:tgtEl>
                                        <p:attrNameLst>
                                          <p:attrName>style.visibility</p:attrName>
                                        </p:attrNameLst>
                                      </p:cBhvr>
                                      <p:to>
                                        <p:strVal val="visible"/>
                                      </p:to>
                                    </p:set>
                                    <p:animEffect filter="fade" transition="in">
                                      <p:cBhvr>
                                        <p:cTn dur="500"/>
                                        <p:tgtEl>
                                          <p:spTgt spid="10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7"/>
                                        </p:tgtEl>
                                        <p:attrNameLst>
                                          <p:attrName>style.visibility</p:attrName>
                                        </p:attrNameLst>
                                      </p:cBhvr>
                                      <p:to>
                                        <p:strVal val="visible"/>
                                      </p:to>
                                    </p:set>
                                    <p:animEffect filter="fade" transition="in">
                                      <p:cBhvr>
                                        <p:cTn dur="500"/>
                                        <p:tgtEl>
                                          <p:spTgt spid="10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48"/>
          <p:cNvSpPr/>
          <p:nvPr/>
        </p:nvSpPr>
        <p:spPr>
          <a:xfrm>
            <a:off x="6581773" y="1960561"/>
            <a:ext cx="4083537" cy="1612515"/>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536575" lvl="0" marL="536575" marR="0" rtl="0" algn="l">
              <a:spcBef>
                <a:spcPts val="0"/>
              </a:spcBef>
              <a:spcAft>
                <a:spcPts val="0"/>
              </a:spcAft>
              <a:buNone/>
            </a:pPr>
            <a:r>
              <a:rPr lang="en-US" sz="2800">
                <a:solidFill>
                  <a:srgbClr val="000000"/>
                </a:solidFill>
                <a:latin typeface="Garamond"/>
                <a:ea typeface="Garamond"/>
                <a:cs typeface="Garamond"/>
                <a:sym typeface="Garamond"/>
              </a:rPr>
              <a:t>Banking system </a:t>
            </a:r>
            <a:endParaRPr/>
          </a:p>
          <a:p>
            <a:pPr indent="-623888" lvl="0" marL="623888" marR="0" rtl="0" algn="l">
              <a:spcBef>
                <a:spcPts val="0"/>
              </a:spcBef>
              <a:spcAft>
                <a:spcPts val="0"/>
              </a:spcAft>
              <a:buNone/>
            </a:pPr>
            <a:r>
              <a:rPr lang="en-US" sz="2800">
                <a:solidFill>
                  <a:srgbClr val="000000"/>
                </a:solidFill>
                <a:latin typeface="Garamond"/>
                <a:ea typeface="Garamond"/>
                <a:cs typeface="Garamond"/>
                <a:sym typeface="Garamond"/>
              </a:rPr>
              <a:t>🡪	ALL tellers sign in the terminal  </a:t>
            </a:r>
            <a:endParaRPr/>
          </a:p>
        </p:txBody>
      </p:sp>
      <p:sp>
        <p:nvSpPr>
          <p:cNvPr id="1038" name="Google Shape;1038;p48"/>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Techniques – Performance/Stress Test</a:t>
            </a:r>
            <a:endParaRPr/>
          </a:p>
        </p:txBody>
      </p:sp>
      <p:sp>
        <p:nvSpPr>
          <p:cNvPr id="1039" name="Google Shape;1039;p48"/>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public.blu.livefilestore.com/y1pFo-Ig5KWeIX2Ia-iPOiQOqP8rNjonqs9UCk-pI-np3br13eNh1d3O4YiMAM5fUnM_giLnBzIzta4uF5WhcIDUw/CLIPART_OF_16420_SMJPG.jpg?psid=1" id="1040" name="Google Shape;1040;p48"/>
          <p:cNvPicPr preferRelativeResize="0"/>
          <p:nvPr/>
        </p:nvPicPr>
        <p:blipFill rotWithShape="1">
          <a:blip r:embed="rId3">
            <a:alphaModFix/>
          </a:blip>
          <a:srcRect b="0" l="0" r="0" t="0"/>
          <a:stretch/>
        </p:blipFill>
        <p:spPr>
          <a:xfrm>
            <a:off x="2723109" y="1884190"/>
            <a:ext cx="3797300" cy="2847975"/>
          </a:xfrm>
          <a:prstGeom prst="rect">
            <a:avLst/>
          </a:prstGeom>
          <a:noFill/>
          <a:ln>
            <a:noFill/>
          </a:ln>
        </p:spPr>
      </p:pic>
      <p:sp>
        <p:nvSpPr>
          <p:cNvPr id="1041" name="Google Shape;1041;p48"/>
          <p:cNvSpPr txBox="1"/>
          <p:nvPr/>
        </p:nvSpPr>
        <p:spPr>
          <a:xfrm>
            <a:off x="2248447" y="4513090"/>
            <a:ext cx="4600575" cy="4778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500"/>
              <a:buFont typeface="Noto Sans Symbols"/>
              <a:buNone/>
            </a:pPr>
            <a:r>
              <a:rPr b="1" lang="en-US" sz="2500">
                <a:solidFill>
                  <a:schemeClr val="dk1"/>
                </a:solidFill>
                <a:latin typeface="Garamond"/>
                <a:ea typeface="Garamond"/>
                <a:cs typeface="Garamond"/>
                <a:sym typeface="Garamond"/>
              </a:rPr>
              <a:t>Performance/Stress Test</a:t>
            </a:r>
            <a:endParaRPr b="1" sz="2500">
              <a:solidFill>
                <a:srgbClr val="C00000"/>
              </a:solidFill>
              <a:latin typeface="Garamond"/>
              <a:ea typeface="Garamond"/>
              <a:cs typeface="Garamond"/>
              <a:sym typeface="Garamond"/>
            </a:endParaRPr>
          </a:p>
        </p:txBody>
      </p:sp>
      <p:pic>
        <p:nvPicPr>
          <p:cNvPr descr="https://gs1.wpc.edgecastcdn.net/806593/image1/1fd6c29b4c/g4dsa5gok334.png" id="1042" name="Google Shape;1042;p48"/>
          <p:cNvPicPr preferRelativeResize="0"/>
          <p:nvPr/>
        </p:nvPicPr>
        <p:blipFill rotWithShape="1">
          <a:blip r:embed="rId4">
            <a:alphaModFix/>
          </a:blip>
          <a:srcRect b="0" l="0" r="0" t="0"/>
          <a:stretch/>
        </p:blipFill>
        <p:spPr>
          <a:xfrm>
            <a:off x="6611690" y="3507389"/>
            <a:ext cx="1423988" cy="142398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2"/>
                                        </p:tgtEl>
                                        <p:attrNameLst>
                                          <p:attrName>style.visibility</p:attrName>
                                        </p:attrNameLst>
                                      </p:cBhvr>
                                      <p:to>
                                        <p:strVal val="visible"/>
                                      </p:to>
                                    </p:set>
                                    <p:animEffect filter="fade" transition="in">
                                      <p:cBhvr>
                                        <p:cTn dur="500"/>
                                        <p:tgtEl>
                                          <p:spTgt spid="10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7"/>
                                        </p:tgtEl>
                                        <p:attrNameLst>
                                          <p:attrName>style.visibility</p:attrName>
                                        </p:attrNameLst>
                                      </p:cBhvr>
                                      <p:to>
                                        <p:strVal val="visible"/>
                                      </p:to>
                                    </p:set>
                                    <p:animEffect filter="fade" transition="in">
                                      <p:cBhvr>
                                        <p:cTn dur="500"/>
                                        <p:tgtEl>
                                          <p:spTgt spid="10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46" name="Shape 1046"/>
        <p:cNvGrpSpPr/>
        <p:nvPr/>
      </p:nvGrpSpPr>
      <p:grpSpPr>
        <a:xfrm>
          <a:off x="0" y="0"/>
          <a:ext cx="0" cy="0"/>
          <a:chOff x="0" y="0"/>
          <a:chExt cx="0" cy="0"/>
        </a:xfrm>
      </p:grpSpPr>
      <p:sp>
        <p:nvSpPr>
          <p:cNvPr id="1047" name="Google Shape;1047;p49"/>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Techniques – Performance/Stress Test</a:t>
            </a:r>
            <a:endParaRPr/>
          </a:p>
        </p:txBody>
      </p:sp>
      <p:sp>
        <p:nvSpPr>
          <p:cNvPr id="1048" name="Google Shape;1048;p49"/>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b="1" lang="en-US">
                <a:latin typeface="Garamond"/>
                <a:ea typeface="Garamond"/>
                <a:cs typeface="Garamond"/>
                <a:sym typeface="Garamond"/>
              </a:rPr>
              <a:t>Performance/Stress testing</a:t>
            </a:r>
            <a:r>
              <a:rPr lang="en-US">
                <a:latin typeface="Garamond"/>
                <a:ea typeface="Garamond"/>
                <a:cs typeface="Garamond"/>
                <a:sym typeface="Garamond"/>
              </a:rPr>
              <a:t>:</a:t>
            </a:r>
            <a:r>
              <a:rPr lang="en-US">
                <a:solidFill>
                  <a:srgbClr val="FF0000"/>
                </a:solidFill>
                <a:latin typeface="Garamond"/>
                <a:ea typeface="Garamond"/>
                <a:cs typeface="Garamond"/>
                <a:sym typeface="Garamond"/>
              </a:rPr>
              <a:t> </a:t>
            </a:r>
            <a:endParaRPr/>
          </a:p>
          <a:p>
            <a:pPr indent="-182880" lvl="1" marL="457200" rtl="0" algn="l">
              <a:lnSpc>
                <a:spcPct val="90000"/>
              </a:lnSpc>
              <a:spcBef>
                <a:spcPts val="1200"/>
              </a:spcBef>
              <a:spcAft>
                <a:spcPts val="0"/>
              </a:spcAft>
              <a:buSzPts val="2600"/>
              <a:buChar char="▪"/>
            </a:pPr>
            <a:r>
              <a:rPr lang="en-US" sz="2600">
                <a:latin typeface="Garamond"/>
                <a:ea typeface="Garamond"/>
                <a:cs typeface="Garamond"/>
                <a:sym typeface="Garamond"/>
              </a:rPr>
              <a:t>Once a system has been completely integrated, test the system to ensure it can process the intended load</a:t>
            </a:r>
            <a:endParaRPr/>
          </a:p>
          <a:p>
            <a:pPr indent="-182880" lvl="1" marL="457200" rtl="0" algn="l">
              <a:lnSpc>
                <a:spcPct val="90000"/>
              </a:lnSpc>
              <a:spcBef>
                <a:spcPts val="1200"/>
              </a:spcBef>
              <a:spcAft>
                <a:spcPts val="0"/>
              </a:spcAft>
              <a:buSzPts val="2600"/>
              <a:buChar char="▪"/>
            </a:pPr>
            <a:r>
              <a:rPr lang="en-US" sz="2600">
                <a:solidFill>
                  <a:schemeClr val="hlink"/>
                </a:solidFill>
                <a:latin typeface="Garamond"/>
                <a:ea typeface="Garamond"/>
                <a:cs typeface="Garamond"/>
                <a:sym typeface="Garamond"/>
              </a:rPr>
              <a:t>stressing the system by going beyond its specified limits</a:t>
            </a:r>
            <a:r>
              <a:rPr lang="en-US" sz="2600">
                <a:latin typeface="Garamond"/>
                <a:ea typeface="Garamond"/>
                <a:cs typeface="Garamond"/>
                <a:sym typeface="Garamond"/>
              </a:rPr>
              <a:t> and hence testing how well the system can cope with </a:t>
            </a:r>
            <a:r>
              <a:rPr lang="en-US" sz="2600">
                <a:solidFill>
                  <a:srgbClr val="FF0000"/>
                </a:solidFill>
                <a:latin typeface="Garamond"/>
                <a:ea typeface="Garamond"/>
                <a:cs typeface="Garamond"/>
                <a:sym typeface="Garamond"/>
              </a:rPr>
              <a:t>over-load situation</a:t>
            </a:r>
            <a:r>
              <a:rPr lang="en-US" sz="2600">
                <a:latin typeface="Garamond"/>
                <a:ea typeface="Garamond"/>
                <a:cs typeface="Garamond"/>
                <a:sym typeface="Garamond"/>
              </a:rPr>
              <a:t>. </a:t>
            </a:r>
            <a:endParaRPr sz="2600">
              <a:latin typeface="Garamond"/>
              <a:ea typeface="Garamond"/>
              <a:cs typeface="Garamond"/>
              <a:sym typeface="Garamond"/>
            </a:endParaRPr>
          </a:p>
          <a:p>
            <a:pPr indent="-182880" lvl="1" marL="457200" rtl="0" algn="l">
              <a:lnSpc>
                <a:spcPct val="90000"/>
              </a:lnSpc>
              <a:spcBef>
                <a:spcPts val="1200"/>
              </a:spcBef>
              <a:spcAft>
                <a:spcPts val="0"/>
              </a:spcAft>
              <a:buSzPts val="2600"/>
              <a:buChar char="▪"/>
            </a:pPr>
            <a:r>
              <a:rPr lang="en-US" sz="2600">
                <a:latin typeface="Garamond"/>
                <a:ea typeface="Garamond"/>
                <a:cs typeface="Garamond"/>
                <a:sym typeface="Garamond"/>
              </a:rPr>
              <a:t>E.g. in a banking system, analysts want to know what will happen if all tellers sign on at their terminals at the same time before the start of the business day, will the system able to handle this situation? </a:t>
            </a:r>
            <a:endParaRPr/>
          </a:p>
        </p:txBody>
      </p:sp>
      <p:sp>
        <p:nvSpPr>
          <p:cNvPr id="1049" name="Google Shape;1049;p49"/>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public.blu.livefilestore.com/y1pFo-Ig5KWeIX2Ia-iPOiQOqP8rNjonqs9UCk-pI-np3br13eNh1d3O4YiMAM5fUnM_giLnBzIzta4uF5WhcIDUw/CLIPART_OF_16420_SMJPG.jpg?psid=1" id="1050" name="Google Shape;1050;p49"/>
          <p:cNvPicPr preferRelativeResize="0"/>
          <p:nvPr/>
        </p:nvPicPr>
        <p:blipFill rotWithShape="1">
          <a:blip r:embed="rId3">
            <a:alphaModFix/>
          </a:blip>
          <a:srcRect b="0" l="0" r="0" t="0"/>
          <a:stretch/>
        </p:blipFill>
        <p:spPr>
          <a:xfrm>
            <a:off x="9767047" y="5061405"/>
            <a:ext cx="2259105" cy="169432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Introduction</a:t>
            </a:r>
            <a:endParaRPr/>
          </a:p>
        </p:txBody>
      </p:sp>
      <p:pic>
        <p:nvPicPr>
          <p:cNvPr descr="http://qatestlab.com/assets/software-testing-company032.png" id="534" name="Google Shape;534;p5"/>
          <p:cNvPicPr preferRelativeResize="0"/>
          <p:nvPr/>
        </p:nvPicPr>
        <p:blipFill rotWithShape="1">
          <a:blip r:embed="rId3">
            <a:alphaModFix/>
          </a:blip>
          <a:srcRect b="0" l="0" r="0" t="0"/>
          <a:stretch/>
        </p:blipFill>
        <p:spPr>
          <a:xfrm>
            <a:off x="6542100" y="2356436"/>
            <a:ext cx="2563813" cy="1976438"/>
          </a:xfrm>
          <a:prstGeom prst="rect">
            <a:avLst/>
          </a:prstGeom>
          <a:noFill/>
          <a:ln>
            <a:noFill/>
          </a:ln>
        </p:spPr>
      </p:pic>
      <p:sp>
        <p:nvSpPr>
          <p:cNvPr id="535" name="Google Shape;535;p5"/>
          <p:cNvSpPr txBox="1"/>
          <p:nvPr/>
        </p:nvSpPr>
        <p:spPr>
          <a:xfrm>
            <a:off x="6758000" y="4332874"/>
            <a:ext cx="2197100" cy="5222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800"/>
              <a:buFont typeface="Noto Sans Symbols"/>
              <a:buNone/>
            </a:pPr>
            <a:r>
              <a:rPr b="1" i="0" lang="en-US" sz="2800" u="none" cap="none" strike="noStrike">
                <a:solidFill>
                  <a:schemeClr val="dk1"/>
                </a:solidFill>
                <a:latin typeface="Arial"/>
                <a:ea typeface="Arial"/>
                <a:cs typeface="Arial"/>
                <a:sym typeface="Arial"/>
              </a:rPr>
              <a:t>Quality</a:t>
            </a:r>
            <a:endParaRPr/>
          </a:p>
        </p:txBody>
      </p:sp>
      <p:sp>
        <p:nvSpPr>
          <p:cNvPr id="536" name="Google Shape;536;p5"/>
          <p:cNvSpPr/>
          <p:nvPr/>
        </p:nvSpPr>
        <p:spPr>
          <a:xfrm>
            <a:off x="2186000" y="1710324"/>
            <a:ext cx="4572000" cy="954087"/>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Design, development, testing, and implementation</a:t>
            </a:r>
            <a:endParaRPr b="0" i="0" sz="2800" u="none" cap="none" strike="noStrike">
              <a:solidFill>
                <a:srgbClr val="000000"/>
              </a:solidFill>
              <a:latin typeface="Arial"/>
              <a:ea typeface="Arial"/>
              <a:cs typeface="Arial"/>
              <a:sym typeface="Arial"/>
            </a:endParaRPr>
          </a:p>
        </p:txBody>
      </p:sp>
      <p:sp>
        <p:nvSpPr>
          <p:cNvPr id="537" name="Google Shape;537;p5"/>
          <p:cNvSpPr/>
          <p:nvPr/>
        </p:nvSpPr>
        <p:spPr>
          <a:xfrm>
            <a:off x="1007269" y="3185111"/>
            <a:ext cx="2331256" cy="523220"/>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E.g. Reliability</a:t>
            </a:r>
            <a:endParaRPr b="0" i="0" sz="2800" u="none" cap="none" strike="noStrike">
              <a:solidFill>
                <a:srgbClr val="000000"/>
              </a:solidFill>
              <a:latin typeface="Arial"/>
              <a:ea typeface="Arial"/>
              <a:cs typeface="Arial"/>
              <a:sym typeface="Arial"/>
            </a:endParaRPr>
          </a:p>
        </p:txBody>
      </p:sp>
      <p:sp>
        <p:nvSpPr>
          <p:cNvPr id="538" name="Google Shape;538;p5"/>
          <p:cNvSpPr/>
          <p:nvPr/>
        </p:nvSpPr>
        <p:spPr>
          <a:xfrm>
            <a:off x="2906725" y="3870911"/>
            <a:ext cx="2951163" cy="954088"/>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No failures that are dangerous/costly</a:t>
            </a:r>
            <a:endParaRPr b="0" i="0" sz="2800" u="none" cap="none" strike="noStrike">
              <a:solidFill>
                <a:srgbClr val="000000"/>
              </a:solidFill>
              <a:latin typeface="Arial"/>
              <a:ea typeface="Arial"/>
              <a:cs typeface="Arial"/>
              <a:sym typeface="Arial"/>
            </a:endParaRPr>
          </a:p>
        </p:txBody>
      </p:sp>
      <p:pic>
        <p:nvPicPr>
          <p:cNvPr descr="http://www.clipartbest.com/cliparts/7eT/M5R/7eTM5Rqin.png" id="539" name="Google Shape;539;p5"/>
          <p:cNvPicPr preferRelativeResize="0"/>
          <p:nvPr/>
        </p:nvPicPr>
        <p:blipFill rotWithShape="1">
          <a:blip r:embed="rId4">
            <a:alphaModFix/>
          </a:blip>
          <a:srcRect b="0" l="0" r="0" t="0"/>
          <a:stretch/>
        </p:blipFill>
        <p:spPr>
          <a:xfrm>
            <a:off x="5641988" y="2488199"/>
            <a:ext cx="687387" cy="614362"/>
          </a:xfrm>
          <a:prstGeom prst="rect">
            <a:avLst/>
          </a:prstGeom>
          <a:noFill/>
          <a:ln>
            <a:noFill/>
          </a:ln>
        </p:spPr>
      </p:pic>
      <p:pic>
        <p:nvPicPr>
          <p:cNvPr descr="http://www.clipartbest.com/cliparts/7eT/M5R/7eTM5Rqin.png" id="540" name="Google Shape;540;p5"/>
          <p:cNvPicPr preferRelativeResize="0"/>
          <p:nvPr/>
        </p:nvPicPr>
        <p:blipFill rotWithShape="1">
          <a:blip r:embed="rId5">
            <a:alphaModFix/>
          </a:blip>
          <a:srcRect b="0" l="0" r="0" t="0"/>
          <a:stretch/>
        </p:blipFill>
        <p:spPr>
          <a:xfrm>
            <a:off x="3227400" y="3345449"/>
            <a:ext cx="687388" cy="614362"/>
          </a:xfrm>
          <a:prstGeom prst="rect">
            <a:avLst/>
          </a:prstGeom>
          <a:noFill/>
          <a:ln>
            <a:noFill/>
          </a:ln>
        </p:spPr>
      </p:pic>
      <p:sp>
        <p:nvSpPr>
          <p:cNvPr id="541" name="Google Shape;541;p5"/>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000"/>
                                        <p:tgtEl>
                                          <p:spTgt spid="539"/>
                                        </p:tgtEl>
                                      </p:cBhvr>
                                    </p:animEffect>
                                  </p:childTnLst>
                                </p:cTn>
                              </p:par>
                              <p:par>
                                <p:cTn fill="hold" nodeType="with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000"/>
                                        <p:tgtEl>
                                          <p:spTgt spid="5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1000"/>
                                        <p:tgtEl>
                                          <p:spTgt spid="5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500"/>
                                        <p:tgtEl>
                                          <p:spTgt spid="5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500"/>
                                        <p:tgtEl>
                                          <p:spTgt spid="5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54" name="Shape 1054"/>
        <p:cNvGrpSpPr/>
        <p:nvPr/>
      </p:nvGrpSpPr>
      <p:grpSpPr>
        <a:xfrm>
          <a:off x="0" y="0"/>
          <a:ext cx="0" cy="0"/>
          <a:chOff x="0" y="0"/>
          <a:chExt cx="0" cy="0"/>
        </a:xfrm>
      </p:grpSpPr>
      <p:sp>
        <p:nvSpPr>
          <p:cNvPr id="1055" name="Google Shape;1055;p50"/>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Techniques</a:t>
            </a:r>
            <a:endParaRPr/>
          </a:p>
        </p:txBody>
      </p:sp>
      <p:sp>
        <p:nvSpPr>
          <p:cNvPr id="1056" name="Google Shape;1056;p50"/>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latin typeface="Garamond"/>
                <a:ea typeface="Garamond"/>
                <a:cs typeface="Garamond"/>
                <a:sym typeface="Garamond"/>
              </a:rPr>
              <a:t>In component testing/unit testing, different types of components can be tested:</a:t>
            </a:r>
            <a:endParaRPr/>
          </a:p>
          <a:p>
            <a:pPr indent="-571500" lvl="0" marL="1252538" rtl="0" algn="l">
              <a:lnSpc>
                <a:spcPct val="90000"/>
              </a:lnSpc>
              <a:spcBef>
                <a:spcPts val="1800"/>
              </a:spcBef>
              <a:spcAft>
                <a:spcPts val="0"/>
              </a:spcAft>
              <a:buSzPts val="2600"/>
              <a:buFont typeface="Arial"/>
              <a:buAutoNum type="romanLcPeriod"/>
            </a:pPr>
            <a:r>
              <a:rPr lang="en-US" sz="2600">
                <a:solidFill>
                  <a:srgbClr val="FF0000"/>
                </a:solidFill>
                <a:latin typeface="Garamond"/>
                <a:ea typeface="Garamond"/>
                <a:cs typeface="Garamond"/>
                <a:sym typeface="Garamond"/>
              </a:rPr>
              <a:t>Individual functions/methods </a:t>
            </a:r>
            <a:r>
              <a:rPr lang="en-US" sz="2600">
                <a:latin typeface="Garamond"/>
                <a:ea typeface="Garamond"/>
                <a:cs typeface="Garamond"/>
                <a:sym typeface="Garamond"/>
              </a:rPr>
              <a:t>in an object</a:t>
            </a:r>
            <a:endParaRPr/>
          </a:p>
          <a:p>
            <a:pPr indent="-571500" lvl="0" marL="1252538" rtl="0" algn="l">
              <a:lnSpc>
                <a:spcPct val="90000"/>
              </a:lnSpc>
              <a:spcBef>
                <a:spcPts val="1800"/>
              </a:spcBef>
              <a:spcAft>
                <a:spcPts val="0"/>
              </a:spcAft>
              <a:buSzPts val="2600"/>
              <a:buFont typeface="Arial"/>
              <a:buAutoNum type="romanLcPeriod"/>
            </a:pPr>
            <a:r>
              <a:rPr lang="en-US" sz="2600">
                <a:solidFill>
                  <a:srgbClr val="FF0000"/>
                </a:solidFill>
                <a:latin typeface="Garamond"/>
                <a:ea typeface="Garamond"/>
                <a:cs typeface="Garamond"/>
                <a:sym typeface="Garamond"/>
              </a:rPr>
              <a:t>Object classes </a:t>
            </a:r>
            <a:r>
              <a:rPr lang="en-US" sz="2600">
                <a:latin typeface="Garamond"/>
                <a:ea typeface="Garamond"/>
                <a:cs typeface="Garamond"/>
                <a:sym typeface="Garamond"/>
              </a:rPr>
              <a:t>that have several attributes/methods</a:t>
            </a:r>
            <a:endParaRPr/>
          </a:p>
          <a:p>
            <a:pPr indent="-571500" lvl="0" marL="1252538" rtl="0" algn="l">
              <a:lnSpc>
                <a:spcPct val="90000"/>
              </a:lnSpc>
              <a:spcBef>
                <a:spcPts val="1800"/>
              </a:spcBef>
              <a:spcAft>
                <a:spcPts val="0"/>
              </a:spcAft>
              <a:buSzPts val="2600"/>
              <a:buFont typeface="Arial"/>
              <a:buAutoNum type="romanLcPeriod"/>
            </a:pPr>
            <a:r>
              <a:rPr lang="en-US" sz="2600">
                <a:solidFill>
                  <a:srgbClr val="FF0000"/>
                </a:solidFill>
                <a:latin typeface="Garamond"/>
                <a:ea typeface="Garamond"/>
                <a:cs typeface="Garamond"/>
                <a:sym typeface="Garamond"/>
              </a:rPr>
              <a:t>Composite components </a:t>
            </a:r>
            <a:r>
              <a:rPr lang="en-US" sz="2600">
                <a:latin typeface="Garamond"/>
                <a:ea typeface="Garamond"/>
                <a:cs typeface="Garamond"/>
                <a:sym typeface="Garamond"/>
              </a:rPr>
              <a:t>that made up of  several different objects/functions</a:t>
            </a:r>
            <a:r>
              <a:rPr lang="en-US" sz="2600">
                <a:solidFill>
                  <a:srgbClr val="FF0000"/>
                </a:solidFill>
                <a:latin typeface="Garamond"/>
                <a:ea typeface="Garamond"/>
                <a:cs typeface="Garamond"/>
                <a:sym typeface="Garamond"/>
              </a:rPr>
              <a:t> </a:t>
            </a:r>
            <a:endParaRPr b="1" sz="2600">
              <a:latin typeface="Garamond"/>
              <a:ea typeface="Garamond"/>
              <a:cs typeface="Garamond"/>
              <a:sym typeface="Garamond"/>
            </a:endParaRPr>
          </a:p>
        </p:txBody>
      </p:sp>
      <p:sp>
        <p:nvSpPr>
          <p:cNvPr id="1057" name="Google Shape;1057;p50"/>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blogs.msdn.com/blogfiles/willy-peter_schaub/WindowsLiveWriter/VirtualizingVSTS2010Guidancehowistheauto_F568/CLIPART_OF_17040_SM_2.jpg" id="1058" name="Google Shape;1058;p50"/>
          <p:cNvPicPr preferRelativeResize="0"/>
          <p:nvPr/>
        </p:nvPicPr>
        <p:blipFill rotWithShape="1">
          <a:blip r:embed="rId3">
            <a:alphaModFix/>
          </a:blip>
          <a:srcRect b="0" l="0" r="0" t="0"/>
          <a:stretch/>
        </p:blipFill>
        <p:spPr>
          <a:xfrm>
            <a:off x="10696977" y="4226218"/>
            <a:ext cx="1198506" cy="1682352"/>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51"/>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Testing Techniques – Component/Unit Testing</a:t>
            </a:r>
            <a:br>
              <a:rPr lang="en-US"/>
            </a:br>
            <a:r>
              <a:rPr lang="en-US"/>
              <a:t>i. Individual Function/Method in an Object </a:t>
            </a:r>
            <a:endParaRPr/>
          </a:p>
        </p:txBody>
      </p:sp>
      <p:sp>
        <p:nvSpPr>
          <p:cNvPr id="1064" name="Google Shape;1064;p51"/>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blogs.msdn.com/blogfiles/willy-peter_schaub/WindowsLiveWriter/VirtualizingVSTS2010Guidancehowistheauto_F568/CLIPART_OF_17040_SM_2.jpg" id="1065" name="Google Shape;1065;p51"/>
          <p:cNvPicPr preferRelativeResize="0"/>
          <p:nvPr/>
        </p:nvPicPr>
        <p:blipFill rotWithShape="1">
          <a:blip r:embed="rId3">
            <a:alphaModFix/>
          </a:blip>
          <a:srcRect b="0" l="0" r="0" t="0"/>
          <a:stretch/>
        </p:blipFill>
        <p:spPr>
          <a:xfrm>
            <a:off x="8174705" y="2385342"/>
            <a:ext cx="1541462" cy="2163762"/>
          </a:xfrm>
          <a:prstGeom prst="rect">
            <a:avLst/>
          </a:prstGeom>
          <a:noFill/>
          <a:ln>
            <a:noFill/>
          </a:ln>
        </p:spPr>
      </p:pic>
      <p:sp>
        <p:nvSpPr>
          <p:cNvPr id="1066" name="Google Shape;1066;p51"/>
          <p:cNvSpPr txBox="1"/>
          <p:nvPr/>
        </p:nvSpPr>
        <p:spPr>
          <a:xfrm>
            <a:off x="7736555" y="1978942"/>
            <a:ext cx="2154237" cy="369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Noto Sans Symbols"/>
              <a:buNone/>
            </a:pPr>
            <a:r>
              <a:rPr i="1" lang="en-US" sz="1800">
                <a:solidFill>
                  <a:schemeClr val="dk1"/>
                </a:solidFill>
                <a:latin typeface="Tahoma"/>
                <a:ea typeface="Tahoma"/>
                <a:cs typeface="Tahoma"/>
                <a:sym typeface="Tahoma"/>
              </a:rPr>
              <a:t>Unit Testing</a:t>
            </a:r>
            <a:endParaRPr i="1" sz="1800">
              <a:solidFill>
                <a:schemeClr val="dk1"/>
              </a:solidFill>
              <a:latin typeface="Tahoma"/>
              <a:ea typeface="Tahoma"/>
              <a:cs typeface="Tahoma"/>
              <a:sym typeface="Tahoma"/>
            </a:endParaRPr>
          </a:p>
        </p:txBody>
      </p:sp>
      <p:sp>
        <p:nvSpPr>
          <p:cNvPr id="1067" name="Google Shape;1067;p51"/>
          <p:cNvSpPr txBox="1"/>
          <p:nvPr/>
        </p:nvSpPr>
        <p:spPr>
          <a:xfrm>
            <a:off x="7261892" y="4722142"/>
            <a:ext cx="3074988" cy="8620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500"/>
              <a:buFont typeface="Noto Sans Symbols"/>
              <a:buNone/>
            </a:pPr>
            <a:r>
              <a:rPr b="1" lang="en-US" sz="2500">
                <a:solidFill>
                  <a:schemeClr val="dk1"/>
                </a:solidFill>
                <a:latin typeface="Garamond"/>
                <a:ea typeface="Garamond"/>
                <a:cs typeface="Garamond"/>
                <a:sym typeface="Garamond"/>
              </a:rPr>
              <a:t>Individual function/ method in an object</a:t>
            </a:r>
            <a:endParaRPr b="1" sz="2500">
              <a:solidFill>
                <a:srgbClr val="C00000"/>
              </a:solidFill>
              <a:latin typeface="Garamond"/>
              <a:ea typeface="Garamond"/>
              <a:cs typeface="Garamond"/>
              <a:sym typeface="Garamond"/>
            </a:endParaRPr>
          </a:p>
        </p:txBody>
      </p:sp>
      <p:pic>
        <p:nvPicPr>
          <p:cNvPr descr="http://freelancecontentcreator.com/wp-content/uploads/2013/09/arrow-B.png" id="1068" name="Google Shape;1068;p51"/>
          <p:cNvPicPr preferRelativeResize="0"/>
          <p:nvPr/>
        </p:nvPicPr>
        <p:blipFill rotWithShape="1">
          <a:blip r:embed="rId4">
            <a:alphaModFix/>
          </a:blip>
          <a:srcRect b="0" l="0" r="0" t="0"/>
          <a:stretch/>
        </p:blipFill>
        <p:spPr>
          <a:xfrm>
            <a:off x="2332705" y="2312317"/>
            <a:ext cx="787400" cy="787400"/>
          </a:xfrm>
          <a:prstGeom prst="rect">
            <a:avLst/>
          </a:prstGeom>
          <a:noFill/>
          <a:ln>
            <a:noFill/>
          </a:ln>
        </p:spPr>
      </p:pic>
      <p:sp>
        <p:nvSpPr>
          <p:cNvPr id="1069" name="Google Shape;1069;p51"/>
          <p:cNvSpPr/>
          <p:nvPr/>
        </p:nvSpPr>
        <p:spPr>
          <a:xfrm>
            <a:off x="3026442" y="2640929"/>
            <a:ext cx="3213100" cy="693738"/>
          </a:xfrm>
          <a:prstGeom prst="rect">
            <a:avLst/>
          </a:prstGeom>
          <a:noFill/>
          <a:ln>
            <a:noFill/>
          </a:ln>
        </p:spPr>
        <p:txBody>
          <a:bodyPr anchorCtr="0" anchor="ctr" bIns="45700" lIns="91425" spcFirstLastPara="1" rIns="91425" wrap="square" tIns="45700">
            <a:noAutofit/>
          </a:bodyPr>
          <a:lstStyle/>
          <a:p>
            <a:pPr indent="-536575" lvl="0" marL="536575" marR="0" rtl="0" algn="l">
              <a:spcBef>
                <a:spcPts val="0"/>
              </a:spcBef>
              <a:spcAft>
                <a:spcPts val="0"/>
              </a:spcAft>
              <a:buNone/>
            </a:pPr>
            <a:r>
              <a:rPr lang="en-US" sz="2800">
                <a:solidFill>
                  <a:srgbClr val="000000"/>
                </a:solidFill>
                <a:latin typeface="Garamond"/>
                <a:ea typeface="Garamond"/>
                <a:cs typeface="Garamond"/>
                <a:sym typeface="Garamond"/>
              </a:rPr>
              <a:t>Simplest</a:t>
            </a:r>
            <a:endParaRPr/>
          </a:p>
        </p:txBody>
      </p:sp>
      <p:pic>
        <p:nvPicPr>
          <p:cNvPr descr="http://freelancecontentcreator.com/wp-content/uploads/2013/09/arrow-B.png" id="1070" name="Google Shape;1070;p51"/>
          <p:cNvPicPr preferRelativeResize="0"/>
          <p:nvPr/>
        </p:nvPicPr>
        <p:blipFill rotWithShape="1">
          <a:blip r:embed="rId4">
            <a:alphaModFix/>
          </a:blip>
          <a:srcRect b="0" l="0" r="0" t="0"/>
          <a:stretch/>
        </p:blipFill>
        <p:spPr>
          <a:xfrm>
            <a:off x="2296192" y="3298154"/>
            <a:ext cx="787400" cy="787400"/>
          </a:xfrm>
          <a:prstGeom prst="rect">
            <a:avLst/>
          </a:prstGeom>
          <a:noFill/>
          <a:ln>
            <a:noFill/>
          </a:ln>
        </p:spPr>
      </p:pic>
      <p:sp>
        <p:nvSpPr>
          <p:cNvPr id="1071" name="Google Shape;1071;p51"/>
          <p:cNvSpPr/>
          <p:nvPr/>
        </p:nvSpPr>
        <p:spPr>
          <a:xfrm>
            <a:off x="2989930" y="3626767"/>
            <a:ext cx="4016375" cy="693737"/>
          </a:xfrm>
          <a:prstGeom prst="rect">
            <a:avLst/>
          </a:prstGeom>
          <a:noFill/>
          <a:ln>
            <a:noFill/>
          </a:ln>
        </p:spPr>
        <p:txBody>
          <a:bodyPr anchorCtr="0" anchor="ctr" bIns="45700" lIns="91425" spcFirstLastPara="1" rIns="91425" wrap="square" tIns="45700">
            <a:noAutofit/>
          </a:bodyPr>
          <a:lstStyle/>
          <a:p>
            <a:pPr indent="-536575" lvl="0" marL="536575" marR="0" rtl="0" algn="l">
              <a:spcBef>
                <a:spcPts val="0"/>
              </a:spcBef>
              <a:spcAft>
                <a:spcPts val="0"/>
              </a:spcAft>
              <a:buNone/>
            </a:pPr>
            <a:r>
              <a:rPr lang="en-US" sz="2800">
                <a:solidFill>
                  <a:srgbClr val="000000"/>
                </a:solidFill>
                <a:latin typeface="Garamond"/>
                <a:ea typeface="Garamond"/>
                <a:cs typeface="Garamond"/>
                <a:sym typeface="Garamond"/>
              </a:rPr>
              <a:t>Different input parameters</a:t>
            </a:r>
            <a:endParaRPr/>
          </a:p>
        </p:txBody>
      </p:sp>
      <p:pic>
        <p:nvPicPr>
          <p:cNvPr descr="http://freelancecontentcreator.com/wp-content/uploads/2013/09/arrow-B.png" id="1072" name="Google Shape;1072;p51"/>
          <p:cNvPicPr preferRelativeResize="0"/>
          <p:nvPr/>
        </p:nvPicPr>
        <p:blipFill rotWithShape="1">
          <a:blip r:embed="rId4">
            <a:alphaModFix/>
          </a:blip>
          <a:srcRect b="0" l="0" r="0" t="0"/>
          <a:stretch/>
        </p:blipFill>
        <p:spPr>
          <a:xfrm>
            <a:off x="2296192" y="4283992"/>
            <a:ext cx="787400" cy="787400"/>
          </a:xfrm>
          <a:prstGeom prst="rect">
            <a:avLst/>
          </a:prstGeom>
          <a:noFill/>
          <a:ln>
            <a:noFill/>
          </a:ln>
        </p:spPr>
      </p:pic>
      <p:sp>
        <p:nvSpPr>
          <p:cNvPr id="1073" name="Google Shape;1073;p51"/>
          <p:cNvSpPr/>
          <p:nvPr/>
        </p:nvSpPr>
        <p:spPr>
          <a:xfrm>
            <a:off x="2989930" y="4612604"/>
            <a:ext cx="3943350" cy="693738"/>
          </a:xfrm>
          <a:prstGeom prst="rect">
            <a:avLst/>
          </a:prstGeom>
          <a:noFill/>
          <a:ln>
            <a:noFill/>
          </a:ln>
        </p:spPr>
        <p:txBody>
          <a:bodyPr anchorCtr="0" anchor="ctr" bIns="45700" lIns="91425" spcFirstLastPara="1" rIns="91425" wrap="square" tIns="45700">
            <a:noAutofit/>
          </a:bodyPr>
          <a:lstStyle/>
          <a:p>
            <a:pPr indent="-536575" lvl="0" marL="536575" marR="0" rtl="0" algn="l">
              <a:spcBef>
                <a:spcPts val="0"/>
              </a:spcBef>
              <a:spcAft>
                <a:spcPts val="0"/>
              </a:spcAft>
              <a:buNone/>
            </a:pPr>
            <a:r>
              <a:rPr lang="en-US" sz="2800">
                <a:solidFill>
                  <a:srgbClr val="000000"/>
                </a:solidFill>
                <a:latin typeface="Garamond"/>
                <a:ea typeface="Garamond"/>
                <a:cs typeface="Garamond"/>
                <a:sym typeface="Garamond"/>
              </a:rPr>
              <a:t>Used to design the test</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8"/>
                                        </p:tgtEl>
                                        <p:attrNameLst>
                                          <p:attrName>style.visibility</p:attrName>
                                        </p:attrNameLst>
                                      </p:cBhvr>
                                      <p:to>
                                        <p:strVal val="visible"/>
                                      </p:to>
                                    </p:set>
                                    <p:animEffect filter="fade" transition="in">
                                      <p:cBhvr>
                                        <p:cTn dur="500"/>
                                        <p:tgtEl>
                                          <p:spTgt spid="10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9">
                                            <p:txEl>
                                              <p:pRg end="0" st="0"/>
                                            </p:txEl>
                                          </p:spTgt>
                                        </p:tgtEl>
                                        <p:attrNameLst>
                                          <p:attrName>style.visibility</p:attrName>
                                        </p:attrNameLst>
                                      </p:cBhvr>
                                      <p:to>
                                        <p:strVal val="visible"/>
                                      </p:to>
                                    </p:set>
                                    <p:animEffect filter="fade" transition="in">
                                      <p:cBhvr>
                                        <p:cTn dur="80"/>
                                        <p:tgtEl>
                                          <p:spTgt spid="10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0"/>
                                        </p:tgtEl>
                                        <p:attrNameLst>
                                          <p:attrName>style.visibility</p:attrName>
                                        </p:attrNameLst>
                                      </p:cBhvr>
                                      <p:to>
                                        <p:strVal val="visible"/>
                                      </p:to>
                                    </p:set>
                                    <p:animEffect filter="fade" transition="in">
                                      <p:cBhvr>
                                        <p:cTn dur="500"/>
                                        <p:tgtEl>
                                          <p:spTgt spid="10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1">
                                            <p:txEl>
                                              <p:pRg end="0" st="0"/>
                                            </p:txEl>
                                          </p:spTgt>
                                        </p:tgtEl>
                                        <p:attrNameLst>
                                          <p:attrName>style.visibility</p:attrName>
                                        </p:attrNameLst>
                                      </p:cBhvr>
                                      <p:to>
                                        <p:strVal val="visible"/>
                                      </p:to>
                                    </p:set>
                                    <p:animEffect filter="fade" transition="in">
                                      <p:cBhvr>
                                        <p:cTn dur="80"/>
                                        <p:tgtEl>
                                          <p:spTgt spid="10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2"/>
                                        </p:tgtEl>
                                        <p:attrNameLst>
                                          <p:attrName>style.visibility</p:attrName>
                                        </p:attrNameLst>
                                      </p:cBhvr>
                                      <p:to>
                                        <p:strVal val="visible"/>
                                      </p:to>
                                    </p:set>
                                    <p:animEffect filter="fade" transition="in">
                                      <p:cBhvr>
                                        <p:cTn dur="500"/>
                                        <p:tgtEl>
                                          <p:spTgt spid="10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3">
                                            <p:txEl>
                                              <p:pRg end="0" st="0"/>
                                            </p:txEl>
                                          </p:spTgt>
                                        </p:tgtEl>
                                        <p:attrNameLst>
                                          <p:attrName>style.visibility</p:attrName>
                                        </p:attrNameLst>
                                      </p:cBhvr>
                                      <p:to>
                                        <p:strVal val="visible"/>
                                      </p:to>
                                    </p:set>
                                    <p:animEffect filter="fade" transition="in">
                                      <p:cBhvr>
                                        <p:cTn dur="80"/>
                                        <p:tgtEl>
                                          <p:spTgt spid="107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77" name="Shape 1077"/>
        <p:cNvGrpSpPr/>
        <p:nvPr/>
      </p:nvGrpSpPr>
      <p:grpSpPr>
        <a:xfrm>
          <a:off x="0" y="0"/>
          <a:ext cx="0" cy="0"/>
          <a:chOff x="0" y="0"/>
          <a:chExt cx="0" cy="0"/>
        </a:xfrm>
      </p:grpSpPr>
      <p:sp>
        <p:nvSpPr>
          <p:cNvPr id="1078" name="Google Shape;1078;p52"/>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Techniques – Component/Unit Testing </a:t>
            </a:r>
            <a:endParaRPr/>
          </a:p>
        </p:txBody>
      </p:sp>
      <p:sp>
        <p:nvSpPr>
          <p:cNvPr id="1079" name="Google Shape;1079;p52"/>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571500" lvl="0" marL="571500" rtl="0" algn="l">
              <a:lnSpc>
                <a:spcPct val="90000"/>
              </a:lnSpc>
              <a:spcBef>
                <a:spcPts val="0"/>
              </a:spcBef>
              <a:spcAft>
                <a:spcPts val="0"/>
              </a:spcAft>
              <a:buSzPts val="2800"/>
              <a:buFont typeface="Arial"/>
              <a:buAutoNum type="romanLcPeriod"/>
            </a:pPr>
            <a:r>
              <a:rPr lang="en-US">
                <a:latin typeface="Garamond"/>
                <a:ea typeface="Garamond"/>
                <a:cs typeface="Garamond"/>
                <a:sym typeface="Garamond"/>
              </a:rPr>
              <a:t>To test </a:t>
            </a:r>
            <a:r>
              <a:rPr lang="en-US">
                <a:solidFill>
                  <a:srgbClr val="FF0000"/>
                </a:solidFill>
                <a:latin typeface="Garamond"/>
                <a:ea typeface="Garamond"/>
                <a:cs typeface="Garamond"/>
                <a:sym typeface="Garamond"/>
              </a:rPr>
              <a:t>Individual functions/methods </a:t>
            </a:r>
            <a:r>
              <a:rPr lang="en-US">
                <a:latin typeface="Garamond"/>
                <a:ea typeface="Garamond"/>
                <a:cs typeface="Garamond"/>
                <a:sym typeface="Garamond"/>
              </a:rPr>
              <a:t>in an object</a:t>
            </a:r>
            <a:endParaRPr/>
          </a:p>
          <a:p>
            <a:pPr indent="-457200" lvl="1" marL="1173162" rtl="0" algn="l">
              <a:lnSpc>
                <a:spcPct val="90000"/>
              </a:lnSpc>
              <a:spcBef>
                <a:spcPts val="1200"/>
              </a:spcBef>
              <a:spcAft>
                <a:spcPts val="0"/>
              </a:spcAft>
              <a:buSzPts val="2600"/>
              <a:buFont typeface="Noto Sans Symbols"/>
              <a:buChar char="⮚"/>
            </a:pPr>
            <a:r>
              <a:rPr lang="en-US" sz="2600">
                <a:latin typeface="Garamond"/>
                <a:ea typeface="Garamond"/>
                <a:cs typeface="Garamond"/>
                <a:sym typeface="Garamond"/>
              </a:rPr>
              <a:t>Simplest type of component</a:t>
            </a:r>
            <a:endParaRPr/>
          </a:p>
          <a:p>
            <a:pPr indent="-457200" lvl="1" marL="1173162" rtl="0" algn="l">
              <a:lnSpc>
                <a:spcPct val="90000"/>
              </a:lnSpc>
              <a:spcBef>
                <a:spcPts val="1200"/>
              </a:spcBef>
              <a:spcAft>
                <a:spcPts val="0"/>
              </a:spcAft>
              <a:buSzPts val="2600"/>
              <a:buFont typeface="Noto Sans Symbols"/>
              <a:buChar char="⮚"/>
            </a:pPr>
            <a:r>
              <a:rPr lang="en-US" sz="2600">
                <a:latin typeface="Garamond"/>
                <a:ea typeface="Garamond"/>
                <a:cs typeface="Garamond"/>
                <a:sym typeface="Garamond"/>
              </a:rPr>
              <a:t>Your tests are a set of calls to these routines with different </a:t>
            </a:r>
            <a:r>
              <a:rPr lang="en-US" sz="2600">
                <a:solidFill>
                  <a:srgbClr val="FF0000"/>
                </a:solidFill>
                <a:latin typeface="Garamond"/>
                <a:ea typeface="Garamond"/>
                <a:cs typeface="Garamond"/>
                <a:sym typeface="Garamond"/>
              </a:rPr>
              <a:t>inputs parameters</a:t>
            </a:r>
            <a:endParaRPr/>
          </a:p>
          <a:p>
            <a:pPr indent="-457200" lvl="1" marL="1173162" rtl="0" algn="l">
              <a:lnSpc>
                <a:spcPct val="90000"/>
              </a:lnSpc>
              <a:spcBef>
                <a:spcPts val="1200"/>
              </a:spcBef>
              <a:spcAft>
                <a:spcPts val="0"/>
              </a:spcAft>
              <a:buSzPts val="2600"/>
              <a:buFont typeface="Noto Sans Symbols"/>
              <a:buChar char="⮚"/>
            </a:pPr>
            <a:r>
              <a:rPr lang="en-US" sz="2600">
                <a:latin typeface="Garamond"/>
                <a:ea typeface="Garamond"/>
                <a:cs typeface="Garamond"/>
                <a:sym typeface="Garamond"/>
              </a:rPr>
              <a:t>Can use the approaches to test case design, in next section, to design the tests </a:t>
            </a:r>
            <a:endParaRPr/>
          </a:p>
        </p:txBody>
      </p:sp>
      <p:sp>
        <p:nvSpPr>
          <p:cNvPr id="1080" name="Google Shape;1080;p52"/>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53"/>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Testing Techniques – Component/Unit Testing</a:t>
            </a:r>
            <a:br>
              <a:rPr lang="en-US"/>
            </a:br>
            <a:r>
              <a:rPr lang="en-US"/>
              <a:t>ii. Object Class </a:t>
            </a:r>
            <a:endParaRPr/>
          </a:p>
        </p:txBody>
      </p:sp>
      <p:sp>
        <p:nvSpPr>
          <p:cNvPr id="1087" name="Google Shape;1087;p53"/>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blogs.msdn.com/blogfiles/willy-peter_schaub/WindowsLiveWriter/VirtualizingVSTS2010Guidancehowistheauto_F568/CLIPART_OF_17040_SM_2.jpg" id="1088" name="Google Shape;1088;p53"/>
          <p:cNvPicPr preferRelativeResize="0"/>
          <p:nvPr/>
        </p:nvPicPr>
        <p:blipFill rotWithShape="1">
          <a:blip r:embed="rId3">
            <a:alphaModFix/>
          </a:blip>
          <a:srcRect b="0" l="0" r="0" t="0"/>
          <a:stretch/>
        </p:blipFill>
        <p:spPr>
          <a:xfrm>
            <a:off x="8320702" y="2366429"/>
            <a:ext cx="1541462" cy="2163762"/>
          </a:xfrm>
          <a:prstGeom prst="rect">
            <a:avLst/>
          </a:prstGeom>
          <a:noFill/>
          <a:ln>
            <a:noFill/>
          </a:ln>
        </p:spPr>
      </p:pic>
      <p:sp>
        <p:nvSpPr>
          <p:cNvPr id="1089" name="Google Shape;1089;p53"/>
          <p:cNvSpPr txBox="1"/>
          <p:nvPr/>
        </p:nvSpPr>
        <p:spPr>
          <a:xfrm>
            <a:off x="7882552" y="1960029"/>
            <a:ext cx="2154237" cy="369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Noto Sans Symbols"/>
              <a:buNone/>
            </a:pPr>
            <a:r>
              <a:rPr i="1" lang="en-US" sz="1800">
                <a:solidFill>
                  <a:schemeClr val="dk1"/>
                </a:solidFill>
                <a:latin typeface="Tahoma"/>
                <a:ea typeface="Tahoma"/>
                <a:cs typeface="Tahoma"/>
                <a:sym typeface="Tahoma"/>
              </a:rPr>
              <a:t>Unit Testing</a:t>
            </a:r>
            <a:endParaRPr i="1" sz="1800">
              <a:solidFill>
                <a:schemeClr val="dk1"/>
              </a:solidFill>
              <a:latin typeface="Tahoma"/>
              <a:ea typeface="Tahoma"/>
              <a:cs typeface="Tahoma"/>
              <a:sym typeface="Tahoma"/>
            </a:endParaRPr>
          </a:p>
        </p:txBody>
      </p:sp>
      <p:sp>
        <p:nvSpPr>
          <p:cNvPr id="1090" name="Google Shape;1090;p53"/>
          <p:cNvSpPr txBox="1"/>
          <p:nvPr/>
        </p:nvSpPr>
        <p:spPr>
          <a:xfrm>
            <a:off x="7407889" y="4703229"/>
            <a:ext cx="3074988" cy="47783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500"/>
              <a:buFont typeface="Noto Sans Symbols"/>
              <a:buNone/>
            </a:pPr>
            <a:r>
              <a:rPr b="1" lang="en-US" sz="2500">
                <a:solidFill>
                  <a:schemeClr val="dk1"/>
                </a:solidFill>
                <a:latin typeface="Garamond"/>
                <a:ea typeface="Garamond"/>
                <a:cs typeface="Garamond"/>
                <a:sym typeface="Garamond"/>
              </a:rPr>
              <a:t>Object class</a:t>
            </a:r>
            <a:endParaRPr b="1" sz="2500">
              <a:solidFill>
                <a:srgbClr val="C00000"/>
              </a:solidFill>
              <a:latin typeface="Garamond"/>
              <a:ea typeface="Garamond"/>
              <a:cs typeface="Garamond"/>
              <a:sym typeface="Garamond"/>
            </a:endParaRPr>
          </a:p>
        </p:txBody>
      </p:sp>
      <p:pic>
        <p:nvPicPr>
          <p:cNvPr descr="http://freelancecontentcreator.com/wp-content/uploads/2013/09/arrow-B.png" id="1091" name="Google Shape;1091;p53"/>
          <p:cNvPicPr preferRelativeResize="0"/>
          <p:nvPr/>
        </p:nvPicPr>
        <p:blipFill rotWithShape="1">
          <a:blip r:embed="rId4">
            <a:alphaModFix/>
          </a:blip>
          <a:srcRect b="0" l="0" r="0" t="0"/>
          <a:stretch/>
        </p:blipFill>
        <p:spPr>
          <a:xfrm>
            <a:off x="2478702" y="2293404"/>
            <a:ext cx="787400" cy="787400"/>
          </a:xfrm>
          <a:prstGeom prst="rect">
            <a:avLst/>
          </a:prstGeom>
          <a:noFill/>
          <a:ln>
            <a:noFill/>
          </a:ln>
        </p:spPr>
      </p:pic>
      <p:sp>
        <p:nvSpPr>
          <p:cNvPr id="1092" name="Google Shape;1092;p53"/>
          <p:cNvSpPr/>
          <p:nvPr/>
        </p:nvSpPr>
        <p:spPr>
          <a:xfrm>
            <a:off x="3172439" y="2622016"/>
            <a:ext cx="3797300" cy="9128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Garamond"/>
                <a:ea typeface="Garamond"/>
                <a:cs typeface="Garamond"/>
                <a:sym typeface="Garamond"/>
              </a:rPr>
              <a:t>Features/attributes (setting &amp; interrogation)</a:t>
            </a:r>
            <a:endParaRPr/>
          </a:p>
        </p:txBody>
      </p:sp>
      <p:pic>
        <p:nvPicPr>
          <p:cNvPr descr="http://freelancecontentcreator.com/wp-content/uploads/2013/09/arrow-B.png" id="1093" name="Google Shape;1093;p53"/>
          <p:cNvPicPr preferRelativeResize="0"/>
          <p:nvPr/>
        </p:nvPicPr>
        <p:blipFill rotWithShape="1">
          <a:blip r:embed="rId4">
            <a:alphaModFix/>
          </a:blip>
          <a:srcRect b="0" l="0" r="0" t="0"/>
          <a:stretch/>
        </p:blipFill>
        <p:spPr>
          <a:xfrm>
            <a:off x="2442189" y="3279241"/>
            <a:ext cx="787400" cy="787400"/>
          </a:xfrm>
          <a:prstGeom prst="rect">
            <a:avLst/>
          </a:prstGeom>
          <a:noFill/>
          <a:ln>
            <a:noFill/>
          </a:ln>
        </p:spPr>
      </p:pic>
      <p:sp>
        <p:nvSpPr>
          <p:cNvPr id="1094" name="Google Shape;1094;p53"/>
          <p:cNvSpPr/>
          <p:nvPr/>
        </p:nvSpPr>
        <p:spPr>
          <a:xfrm>
            <a:off x="3135927" y="3607854"/>
            <a:ext cx="4016375" cy="693737"/>
          </a:xfrm>
          <a:prstGeom prst="rect">
            <a:avLst/>
          </a:prstGeom>
          <a:noFill/>
          <a:ln>
            <a:noFill/>
          </a:ln>
        </p:spPr>
        <p:txBody>
          <a:bodyPr anchorCtr="0" anchor="ctr" bIns="45700" lIns="91425" spcFirstLastPara="1" rIns="91425" wrap="square" tIns="45700">
            <a:noAutofit/>
          </a:bodyPr>
          <a:lstStyle/>
          <a:p>
            <a:pPr indent="-536575" lvl="0" marL="536575" marR="0" rtl="0" algn="l">
              <a:spcBef>
                <a:spcPts val="0"/>
              </a:spcBef>
              <a:spcAft>
                <a:spcPts val="0"/>
              </a:spcAft>
              <a:buNone/>
            </a:pPr>
            <a:r>
              <a:rPr lang="en-US" sz="2800">
                <a:solidFill>
                  <a:srgbClr val="000000"/>
                </a:solidFill>
                <a:latin typeface="Garamond"/>
                <a:ea typeface="Garamond"/>
                <a:cs typeface="Garamond"/>
                <a:sym typeface="Garamond"/>
              </a:rPr>
              <a:t>Operations</a:t>
            </a:r>
            <a:endParaRPr/>
          </a:p>
        </p:txBody>
      </p:sp>
      <p:pic>
        <p:nvPicPr>
          <p:cNvPr descr="http://freelancecontentcreator.com/wp-content/uploads/2013/09/arrow-B.png" id="1095" name="Google Shape;1095;p53"/>
          <p:cNvPicPr preferRelativeResize="0"/>
          <p:nvPr/>
        </p:nvPicPr>
        <p:blipFill rotWithShape="1">
          <a:blip r:embed="rId4">
            <a:alphaModFix/>
          </a:blip>
          <a:srcRect b="0" l="0" r="0" t="0"/>
          <a:stretch/>
        </p:blipFill>
        <p:spPr>
          <a:xfrm>
            <a:off x="2442189" y="4265079"/>
            <a:ext cx="787400" cy="787400"/>
          </a:xfrm>
          <a:prstGeom prst="rect">
            <a:avLst/>
          </a:prstGeom>
          <a:noFill/>
          <a:ln>
            <a:noFill/>
          </a:ln>
        </p:spPr>
      </p:pic>
      <p:sp>
        <p:nvSpPr>
          <p:cNvPr id="1096" name="Google Shape;1096;p53"/>
          <p:cNvSpPr/>
          <p:nvPr/>
        </p:nvSpPr>
        <p:spPr>
          <a:xfrm>
            <a:off x="3135927" y="4593691"/>
            <a:ext cx="3943350" cy="6937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Garamond"/>
                <a:ea typeface="Garamond"/>
                <a:cs typeface="Garamond"/>
                <a:sym typeface="Garamond"/>
              </a:rPr>
              <a:t>States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1"/>
                                        </p:tgtEl>
                                        <p:attrNameLst>
                                          <p:attrName>style.visibility</p:attrName>
                                        </p:attrNameLst>
                                      </p:cBhvr>
                                      <p:to>
                                        <p:strVal val="visible"/>
                                      </p:to>
                                    </p:set>
                                    <p:animEffect filter="fade" transition="in">
                                      <p:cBhvr>
                                        <p:cTn dur="500"/>
                                        <p:tgtEl>
                                          <p:spTgt spid="10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2">
                                            <p:txEl>
                                              <p:pRg end="0" st="0"/>
                                            </p:txEl>
                                          </p:spTgt>
                                        </p:tgtEl>
                                        <p:attrNameLst>
                                          <p:attrName>style.visibility</p:attrName>
                                        </p:attrNameLst>
                                      </p:cBhvr>
                                      <p:to>
                                        <p:strVal val="visible"/>
                                      </p:to>
                                    </p:set>
                                    <p:animEffect filter="fade" transition="in">
                                      <p:cBhvr>
                                        <p:cTn dur="80"/>
                                        <p:tgtEl>
                                          <p:spTgt spid="10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3"/>
                                        </p:tgtEl>
                                        <p:attrNameLst>
                                          <p:attrName>style.visibility</p:attrName>
                                        </p:attrNameLst>
                                      </p:cBhvr>
                                      <p:to>
                                        <p:strVal val="visible"/>
                                      </p:to>
                                    </p:set>
                                    <p:animEffect filter="fade" transition="in">
                                      <p:cBhvr>
                                        <p:cTn dur="500"/>
                                        <p:tgtEl>
                                          <p:spTgt spid="10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4">
                                            <p:txEl>
                                              <p:pRg end="0" st="0"/>
                                            </p:txEl>
                                          </p:spTgt>
                                        </p:tgtEl>
                                        <p:attrNameLst>
                                          <p:attrName>style.visibility</p:attrName>
                                        </p:attrNameLst>
                                      </p:cBhvr>
                                      <p:to>
                                        <p:strVal val="visible"/>
                                      </p:to>
                                    </p:set>
                                    <p:animEffect filter="fade" transition="in">
                                      <p:cBhvr>
                                        <p:cTn dur="80"/>
                                        <p:tgtEl>
                                          <p:spTgt spid="10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5"/>
                                        </p:tgtEl>
                                        <p:attrNameLst>
                                          <p:attrName>style.visibility</p:attrName>
                                        </p:attrNameLst>
                                      </p:cBhvr>
                                      <p:to>
                                        <p:strVal val="visible"/>
                                      </p:to>
                                    </p:set>
                                    <p:animEffect filter="fade" transition="in">
                                      <p:cBhvr>
                                        <p:cTn dur="500"/>
                                        <p:tgtEl>
                                          <p:spTgt spid="10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6">
                                            <p:txEl>
                                              <p:pRg end="0" st="0"/>
                                            </p:txEl>
                                          </p:spTgt>
                                        </p:tgtEl>
                                        <p:attrNameLst>
                                          <p:attrName>style.visibility</p:attrName>
                                        </p:attrNameLst>
                                      </p:cBhvr>
                                      <p:to>
                                        <p:strVal val="visible"/>
                                      </p:to>
                                    </p:set>
                                    <p:animEffect filter="fade" transition="in">
                                      <p:cBhvr>
                                        <p:cTn dur="80"/>
                                        <p:tgtEl>
                                          <p:spTgt spid="109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00" name="Shape 1100"/>
        <p:cNvGrpSpPr/>
        <p:nvPr/>
      </p:nvGrpSpPr>
      <p:grpSpPr>
        <a:xfrm>
          <a:off x="0" y="0"/>
          <a:ext cx="0" cy="0"/>
          <a:chOff x="0" y="0"/>
          <a:chExt cx="0" cy="0"/>
        </a:xfrm>
      </p:grpSpPr>
      <p:sp>
        <p:nvSpPr>
          <p:cNvPr id="1101" name="Google Shape;1101;p54"/>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Techniques – Component/Unit Testing </a:t>
            </a:r>
            <a:endParaRPr/>
          </a:p>
        </p:txBody>
      </p:sp>
      <p:sp>
        <p:nvSpPr>
          <p:cNvPr id="1102" name="Google Shape;1102;p54"/>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800"/>
              <a:buNone/>
            </a:pPr>
            <a:r>
              <a:rPr lang="en-US">
                <a:latin typeface="Garamond"/>
                <a:ea typeface="Garamond"/>
                <a:cs typeface="Garamond"/>
                <a:sym typeface="Garamond"/>
              </a:rPr>
              <a:t>ii.	To test </a:t>
            </a:r>
            <a:r>
              <a:rPr lang="en-US">
                <a:solidFill>
                  <a:srgbClr val="FF0000"/>
                </a:solidFill>
                <a:latin typeface="Garamond"/>
                <a:ea typeface="Garamond"/>
                <a:cs typeface="Garamond"/>
                <a:sym typeface="Garamond"/>
              </a:rPr>
              <a:t>Object classes </a:t>
            </a:r>
            <a:r>
              <a:rPr lang="en-US">
                <a:latin typeface="Garamond"/>
                <a:ea typeface="Garamond"/>
                <a:cs typeface="Garamond"/>
                <a:sym typeface="Garamond"/>
              </a:rPr>
              <a:t>that have several attributes/methods</a:t>
            </a:r>
            <a:endParaRPr/>
          </a:p>
          <a:p>
            <a:pPr indent="-439738" lvl="1" marL="1252538" rtl="0" algn="l">
              <a:lnSpc>
                <a:spcPct val="90000"/>
              </a:lnSpc>
              <a:spcBef>
                <a:spcPts val="1200"/>
              </a:spcBef>
              <a:spcAft>
                <a:spcPts val="0"/>
              </a:spcAft>
              <a:buSzPts val="2600"/>
              <a:buFont typeface="Noto Sans Symbols"/>
              <a:buChar char="⮚"/>
            </a:pPr>
            <a:r>
              <a:rPr lang="en-US" sz="2600">
                <a:latin typeface="Garamond"/>
                <a:ea typeface="Garamond"/>
                <a:cs typeface="Garamond"/>
                <a:sym typeface="Garamond"/>
              </a:rPr>
              <a:t>When testing object classes, should design tests to cover </a:t>
            </a:r>
            <a:r>
              <a:rPr lang="en-US" sz="2600">
                <a:solidFill>
                  <a:srgbClr val="FF0000"/>
                </a:solidFill>
                <a:latin typeface="Garamond"/>
                <a:ea typeface="Garamond"/>
                <a:cs typeface="Garamond"/>
                <a:sym typeface="Garamond"/>
              </a:rPr>
              <a:t>all features </a:t>
            </a:r>
            <a:r>
              <a:rPr lang="en-US" sz="2600">
                <a:latin typeface="Garamond"/>
                <a:ea typeface="Garamond"/>
                <a:cs typeface="Garamond"/>
                <a:sym typeface="Garamond"/>
              </a:rPr>
              <a:t>in an object</a:t>
            </a:r>
            <a:endParaRPr/>
          </a:p>
          <a:p>
            <a:pPr indent="-439738" lvl="1" marL="1252538" rtl="0" algn="l">
              <a:lnSpc>
                <a:spcPct val="90000"/>
              </a:lnSpc>
              <a:spcBef>
                <a:spcPts val="1200"/>
              </a:spcBef>
              <a:spcAft>
                <a:spcPts val="0"/>
              </a:spcAft>
              <a:buSzPts val="2600"/>
              <a:buFont typeface="Noto Sans Symbols"/>
              <a:buChar char="⮚"/>
            </a:pPr>
            <a:r>
              <a:rPr lang="en-US" sz="2600">
                <a:latin typeface="Garamond"/>
                <a:ea typeface="Garamond"/>
                <a:cs typeface="Garamond"/>
                <a:sym typeface="Garamond"/>
              </a:rPr>
              <a:t>The testing in isolation of </a:t>
            </a:r>
            <a:r>
              <a:rPr lang="en-US" sz="2600">
                <a:solidFill>
                  <a:srgbClr val="FF0000"/>
                </a:solidFill>
                <a:latin typeface="Garamond"/>
                <a:ea typeface="Garamond"/>
                <a:cs typeface="Garamond"/>
                <a:sym typeface="Garamond"/>
              </a:rPr>
              <a:t>all operations </a:t>
            </a:r>
            <a:r>
              <a:rPr lang="en-US" sz="2600">
                <a:latin typeface="Garamond"/>
                <a:ea typeface="Garamond"/>
                <a:cs typeface="Garamond"/>
                <a:sym typeface="Garamond"/>
              </a:rPr>
              <a:t>associated with the object</a:t>
            </a:r>
            <a:endParaRPr/>
          </a:p>
          <a:p>
            <a:pPr indent="-439738" lvl="1" marL="1252538" rtl="0" algn="l">
              <a:lnSpc>
                <a:spcPct val="90000"/>
              </a:lnSpc>
              <a:spcBef>
                <a:spcPts val="1200"/>
              </a:spcBef>
              <a:spcAft>
                <a:spcPts val="0"/>
              </a:spcAft>
              <a:buSzPts val="2600"/>
              <a:buFont typeface="Noto Sans Symbols"/>
              <a:buChar char="⮚"/>
            </a:pPr>
            <a:r>
              <a:rPr lang="en-US" sz="2600">
                <a:latin typeface="Garamond"/>
                <a:ea typeface="Garamond"/>
                <a:cs typeface="Garamond"/>
                <a:sym typeface="Garamond"/>
              </a:rPr>
              <a:t>The setting and </a:t>
            </a:r>
            <a:r>
              <a:rPr lang="en-US" sz="2600">
                <a:solidFill>
                  <a:srgbClr val="FF0000"/>
                </a:solidFill>
                <a:latin typeface="Garamond"/>
                <a:ea typeface="Garamond"/>
                <a:cs typeface="Garamond"/>
                <a:sym typeface="Garamond"/>
              </a:rPr>
              <a:t>interrogation of all attributes </a:t>
            </a:r>
            <a:r>
              <a:rPr lang="en-US" sz="2600">
                <a:latin typeface="Garamond"/>
                <a:ea typeface="Garamond"/>
                <a:cs typeface="Garamond"/>
                <a:sym typeface="Garamond"/>
              </a:rPr>
              <a:t>with the object</a:t>
            </a:r>
            <a:endParaRPr/>
          </a:p>
          <a:p>
            <a:pPr indent="-439738" lvl="1" marL="1252538" rtl="0" algn="l">
              <a:lnSpc>
                <a:spcPct val="90000"/>
              </a:lnSpc>
              <a:spcBef>
                <a:spcPts val="1200"/>
              </a:spcBef>
              <a:spcAft>
                <a:spcPts val="0"/>
              </a:spcAft>
              <a:buSzPts val="2600"/>
              <a:buFont typeface="Noto Sans Symbols"/>
              <a:buChar char="⮚"/>
            </a:pPr>
            <a:r>
              <a:rPr lang="en-US" sz="2600">
                <a:latin typeface="Garamond"/>
                <a:ea typeface="Garamond"/>
                <a:cs typeface="Garamond"/>
                <a:sym typeface="Garamond"/>
              </a:rPr>
              <a:t>The exercise of the object in all possible </a:t>
            </a:r>
            <a:r>
              <a:rPr lang="en-US" sz="2600">
                <a:solidFill>
                  <a:srgbClr val="FF0000"/>
                </a:solidFill>
                <a:latin typeface="Garamond"/>
                <a:ea typeface="Garamond"/>
                <a:cs typeface="Garamond"/>
                <a:sym typeface="Garamond"/>
              </a:rPr>
              <a:t>states</a:t>
            </a:r>
            <a:endParaRPr sz="2600">
              <a:solidFill>
                <a:srgbClr val="FF0000"/>
              </a:solidFill>
              <a:latin typeface="Garamond"/>
              <a:ea typeface="Garamond"/>
              <a:cs typeface="Garamond"/>
              <a:sym typeface="Garamond"/>
            </a:endParaRPr>
          </a:p>
        </p:txBody>
      </p:sp>
      <p:sp>
        <p:nvSpPr>
          <p:cNvPr id="1103" name="Google Shape;1103;p54"/>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55"/>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Testing Techniques – Component/Unit Testing</a:t>
            </a:r>
            <a:br>
              <a:rPr lang="en-US"/>
            </a:br>
            <a:r>
              <a:rPr lang="en-US"/>
              <a:t>iii. Composite Component </a:t>
            </a:r>
            <a:endParaRPr/>
          </a:p>
        </p:txBody>
      </p:sp>
      <p:sp>
        <p:nvSpPr>
          <p:cNvPr id="1109" name="Google Shape;1109;p55"/>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blogs.msdn.com/blogfiles/willy-peter_schaub/WindowsLiveWriter/VirtualizingVSTS2010Guidancehowistheauto_F568/CLIPART_OF_17040_SM_2.jpg" id="1110" name="Google Shape;1110;p55"/>
          <p:cNvPicPr preferRelativeResize="0"/>
          <p:nvPr/>
        </p:nvPicPr>
        <p:blipFill rotWithShape="1">
          <a:blip r:embed="rId3">
            <a:alphaModFix/>
          </a:blip>
          <a:srcRect b="0" l="0" r="0" t="0"/>
          <a:stretch/>
        </p:blipFill>
        <p:spPr>
          <a:xfrm>
            <a:off x="7997972" y="2274221"/>
            <a:ext cx="1541462" cy="2163762"/>
          </a:xfrm>
          <a:prstGeom prst="rect">
            <a:avLst/>
          </a:prstGeom>
          <a:noFill/>
          <a:ln>
            <a:noFill/>
          </a:ln>
        </p:spPr>
      </p:pic>
      <p:sp>
        <p:nvSpPr>
          <p:cNvPr id="1111" name="Google Shape;1111;p55"/>
          <p:cNvSpPr txBox="1"/>
          <p:nvPr/>
        </p:nvSpPr>
        <p:spPr>
          <a:xfrm>
            <a:off x="7559822" y="1867821"/>
            <a:ext cx="2154237" cy="369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Noto Sans Symbols"/>
              <a:buNone/>
            </a:pPr>
            <a:r>
              <a:rPr i="1" lang="en-US" sz="1800">
                <a:solidFill>
                  <a:schemeClr val="dk1"/>
                </a:solidFill>
                <a:latin typeface="Tahoma"/>
                <a:ea typeface="Tahoma"/>
                <a:cs typeface="Tahoma"/>
                <a:sym typeface="Tahoma"/>
              </a:rPr>
              <a:t>Unit Testing</a:t>
            </a:r>
            <a:endParaRPr i="1" sz="1800">
              <a:solidFill>
                <a:schemeClr val="dk1"/>
              </a:solidFill>
              <a:latin typeface="Tahoma"/>
              <a:ea typeface="Tahoma"/>
              <a:cs typeface="Tahoma"/>
              <a:sym typeface="Tahoma"/>
            </a:endParaRPr>
          </a:p>
        </p:txBody>
      </p:sp>
      <p:sp>
        <p:nvSpPr>
          <p:cNvPr id="1112" name="Google Shape;1112;p55"/>
          <p:cNvSpPr txBox="1"/>
          <p:nvPr/>
        </p:nvSpPr>
        <p:spPr>
          <a:xfrm>
            <a:off x="7085159" y="4611021"/>
            <a:ext cx="3074988" cy="8620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500"/>
              <a:buFont typeface="Noto Sans Symbols"/>
              <a:buNone/>
            </a:pPr>
            <a:r>
              <a:rPr b="1" lang="en-US" sz="2500">
                <a:solidFill>
                  <a:schemeClr val="dk1"/>
                </a:solidFill>
                <a:latin typeface="Garamond"/>
                <a:ea typeface="Garamond"/>
                <a:cs typeface="Garamond"/>
                <a:sym typeface="Garamond"/>
              </a:rPr>
              <a:t>Composite component</a:t>
            </a:r>
            <a:endParaRPr b="1" sz="2500">
              <a:solidFill>
                <a:srgbClr val="C00000"/>
              </a:solidFill>
              <a:latin typeface="Garamond"/>
              <a:ea typeface="Garamond"/>
              <a:cs typeface="Garamond"/>
              <a:sym typeface="Garamond"/>
            </a:endParaRPr>
          </a:p>
        </p:txBody>
      </p:sp>
      <p:pic>
        <p:nvPicPr>
          <p:cNvPr descr="http://freelancecontentcreator.com/wp-content/uploads/2013/09/arrow-B.png" id="1113" name="Google Shape;1113;p55"/>
          <p:cNvPicPr preferRelativeResize="0"/>
          <p:nvPr/>
        </p:nvPicPr>
        <p:blipFill rotWithShape="1">
          <a:blip r:embed="rId4">
            <a:alphaModFix/>
          </a:blip>
          <a:srcRect b="0" l="0" r="0" t="0"/>
          <a:stretch/>
        </p:blipFill>
        <p:spPr>
          <a:xfrm>
            <a:off x="2155972" y="2201196"/>
            <a:ext cx="787400" cy="787400"/>
          </a:xfrm>
          <a:prstGeom prst="rect">
            <a:avLst/>
          </a:prstGeom>
          <a:noFill/>
          <a:ln>
            <a:noFill/>
          </a:ln>
        </p:spPr>
      </p:pic>
      <p:sp>
        <p:nvSpPr>
          <p:cNvPr id="1114" name="Google Shape;1114;p55"/>
          <p:cNvSpPr/>
          <p:nvPr/>
        </p:nvSpPr>
        <p:spPr>
          <a:xfrm>
            <a:off x="2849709" y="2529808"/>
            <a:ext cx="3797300" cy="9128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Garamond"/>
                <a:ea typeface="Garamond"/>
                <a:cs typeface="Garamond"/>
                <a:sym typeface="Garamond"/>
              </a:rPr>
              <a:t>Component interface 🡪 interaction between parts</a:t>
            </a:r>
            <a:endParaRPr sz="2800">
              <a:solidFill>
                <a:srgbClr val="000000"/>
              </a:solidFill>
              <a:latin typeface="Garamond"/>
              <a:ea typeface="Garamond"/>
              <a:cs typeface="Garamond"/>
              <a:sym typeface="Garamo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3"/>
                                        </p:tgtEl>
                                        <p:attrNameLst>
                                          <p:attrName>style.visibility</p:attrName>
                                        </p:attrNameLst>
                                      </p:cBhvr>
                                      <p:to>
                                        <p:strVal val="visible"/>
                                      </p:to>
                                    </p:set>
                                    <p:animEffect filter="fade" transition="in">
                                      <p:cBhvr>
                                        <p:cTn dur="500"/>
                                        <p:tgtEl>
                                          <p:spTgt spid="1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4">
                                            <p:txEl>
                                              <p:pRg end="0" st="0"/>
                                            </p:txEl>
                                          </p:spTgt>
                                        </p:tgtEl>
                                        <p:attrNameLst>
                                          <p:attrName>style.visibility</p:attrName>
                                        </p:attrNameLst>
                                      </p:cBhvr>
                                      <p:to>
                                        <p:strVal val="visible"/>
                                      </p:to>
                                    </p:set>
                                    <p:animEffect filter="fade" transition="in">
                                      <p:cBhvr>
                                        <p:cTn dur="80"/>
                                        <p:tgtEl>
                                          <p:spTgt spid="111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18" name="Shape 1118"/>
        <p:cNvGrpSpPr/>
        <p:nvPr/>
      </p:nvGrpSpPr>
      <p:grpSpPr>
        <a:xfrm>
          <a:off x="0" y="0"/>
          <a:ext cx="0" cy="0"/>
          <a:chOff x="0" y="0"/>
          <a:chExt cx="0" cy="0"/>
        </a:xfrm>
      </p:grpSpPr>
      <p:sp>
        <p:nvSpPr>
          <p:cNvPr id="1119" name="Google Shape;1119;p56"/>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Techniques – Component/Unit Testing</a:t>
            </a:r>
            <a:endParaRPr/>
          </a:p>
        </p:txBody>
      </p:sp>
      <p:sp>
        <p:nvSpPr>
          <p:cNvPr id="1120" name="Google Shape;1120;p56"/>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714375" lvl="0" marL="714375" rtl="0" algn="l">
              <a:lnSpc>
                <a:spcPct val="90000"/>
              </a:lnSpc>
              <a:spcBef>
                <a:spcPts val="0"/>
              </a:spcBef>
              <a:spcAft>
                <a:spcPts val="0"/>
              </a:spcAft>
              <a:buSzPts val="2800"/>
              <a:buNone/>
            </a:pPr>
            <a:r>
              <a:rPr lang="en-US">
                <a:latin typeface="Garamond"/>
                <a:ea typeface="Garamond"/>
                <a:cs typeface="Garamond"/>
                <a:sym typeface="Garamond"/>
              </a:rPr>
              <a:t>iii.	To test </a:t>
            </a:r>
            <a:r>
              <a:rPr lang="en-US">
                <a:solidFill>
                  <a:srgbClr val="FF0000"/>
                </a:solidFill>
                <a:latin typeface="Garamond"/>
                <a:ea typeface="Garamond"/>
                <a:cs typeface="Garamond"/>
                <a:sym typeface="Garamond"/>
              </a:rPr>
              <a:t>Composite components </a:t>
            </a:r>
            <a:r>
              <a:rPr lang="en-US">
                <a:latin typeface="Garamond"/>
                <a:ea typeface="Garamond"/>
                <a:cs typeface="Garamond"/>
                <a:sym typeface="Garamond"/>
              </a:rPr>
              <a:t>that made up of  several different objects/functions</a:t>
            </a:r>
            <a:r>
              <a:rPr lang="en-US">
                <a:solidFill>
                  <a:srgbClr val="FF0000"/>
                </a:solidFill>
                <a:latin typeface="Garamond"/>
                <a:ea typeface="Garamond"/>
                <a:cs typeface="Garamond"/>
                <a:sym typeface="Garamond"/>
              </a:rPr>
              <a:t> </a:t>
            </a:r>
            <a:endParaRPr/>
          </a:p>
          <a:p>
            <a:pPr indent="-446088" lvl="1" marL="1344613" rtl="0" algn="l">
              <a:lnSpc>
                <a:spcPct val="90000"/>
              </a:lnSpc>
              <a:spcBef>
                <a:spcPts val="1200"/>
              </a:spcBef>
              <a:spcAft>
                <a:spcPts val="0"/>
              </a:spcAft>
              <a:buSzPts val="2600"/>
              <a:buFont typeface="Noto Sans Symbols"/>
              <a:buChar char="⮚"/>
            </a:pPr>
            <a:r>
              <a:rPr lang="en-US" sz="2600">
                <a:latin typeface="Garamond"/>
                <a:ea typeface="Garamond"/>
                <a:cs typeface="Garamond"/>
                <a:sym typeface="Garamond"/>
              </a:rPr>
              <a:t>When testing composite components, the </a:t>
            </a:r>
            <a:r>
              <a:rPr lang="en-US" sz="2600">
                <a:solidFill>
                  <a:srgbClr val="FF0000"/>
                </a:solidFill>
                <a:latin typeface="Garamond"/>
                <a:ea typeface="Garamond"/>
                <a:cs typeface="Garamond"/>
                <a:sym typeface="Garamond"/>
              </a:rPr>
              <a:t>primary concern </a:t>
            </a:r>
            <a:r>
              <a:rPr lang="en-US" sz="2600">
                <a:latin typeface="Garamond"/>
                <a:ea typeface="Garamond"/>
                <a:cs typeface="Garamond"/>
                <a:sym typeface="Garamond"/>
              </a:rPr>
              <a:t>is to test that the </a:t>
            </a:r>
            <a:r>
              <a:rPr lang="en-US" sz="2600">
                <a:solidFill>
                  <a:srgbClr val="FF0000"/>
                </a:solidFill>
                <a:latin typeface="Garamond"/>
                <a:ea typeface="Garamond"/>
                <a:cs typeface="Garamond"/>
                <a:sym typeface="Garamond"/>
              </a:rPr>
              <a:t>component interface </a:t>
            </a:r>
            <a:r>
              <a:rPr lang="en-US" sz="2600">
                <a:latin typeface="Garamond"/>
                <a:ea typeface="Garamond"/>
                <a:cs typeface="Garamond"/>
                <a:sym typeface="Garamond"/>
              </a:rPr>
              <a:t>behaves according to its specification</a:t>
            </a:r>
            <a:endParaRPr/>
          </a:p>
          <a:p>
            <a:pPr indent="-446088" lvl="1" marL="1344613" rtl="0" algn="l">
              <a:lnSpc>
                <a:spcPct val="90000"/>
              </a:lnSpc>
              <a:spcBef>
                <a:spcPts val="1200"/>
              </a:spcBef>
              <a:spcAft>
                <a:spcPts val="0"/>
              </a:spcAft>
              <a:buSzPts val="2600"/>
              <a:buFont typeface="Noto Sans Symbols"/>
              <a:buChar char="⮚"/>
            </a:pPr>
            <a:r>
              <a:rPr lang="en-US" sz="2600">
                <a:latin typeface="Garamond"/>
                <a:ea typeface="Garamond"/>
                <a:cs typeface="Garamond"/>
                <a:sym typeface="Garamond"/>
              </a:rPr>
              <a:t>Interface errors cannot be detected in individual objects/components testing. </a:t>
            </a:r>
            <a:endParaRPr/>
          </a:p>
          <a:p>
            <a:pPr indent="-446088" lvl="1" marL="1344613" rtl="0" algn="l">
              <a:lnSpc>
                <a:spcPct val="90000"/>
              </a:lnSpc>
              <a:spcBef>
                <a:spcPts val="1200"/>
              </a:spcBef>
              <a:spcAft>
                <a:spcPts val="0"/>
              </a:spcAft>
              <a:buSzPts val="2600"/>
              <a:buFont typeface="Noto Sans Symbols"/>
              <a:buChar char="⮚"/>
            </a:pPr>
            <a:r>
              <a:rPr lang="en-US" sz="2600">
                <a:latin typeface="Garamond"/>
                <a:ea typeface="Garamond"/>
                <a:cs typeface="Garamond"/>
                <a:sym typeface="Garamond"/>
              </a:rPr>
              <a:t>Errors may arise due to interactions between its parts </a:t>
            </a:r>
            <a:endParaRPr/>
          </a:p>
        </p:txBody>
      </p:sp>
      <p:sp>
        <p:nvSpPr>
          <p:cNvPr id="1121" name="Google Shape;1121;p56"/>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57"/>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Techniques – Interface Testing</a:t>
            </a:r>
            <a:endParaRPr/>
          </a:p>
        </p:txBody>
      </p:sp>
      <p:sp>
        <p:nvSpPr>
          <p:cNvPr id="1128" name="Google Shape;1128;p5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400"/>
              <a:buFont typeface="Noto Sans Symbols"/>
              <a:buNone/>
            </a:pPr>
            <a:fld id="{00000000-1234-1234-1234-123412341234}" type="slidenum">
              <a:rPr lang="en-US" sz="1400">
                <a:solidFill>
                  <a:schemeClr val="dk1"/>
                </a:solidFill>
                <a:latin typeface="Tahoma"/>
                <a:ea typeface="Tahoma"/>
                <a:cs typeface="Tahoma"/>
                <a:sym typeface="Tahoma"/>
              </a:rPr>
              <a:t>‹#›</a:t>
            </a:fld>
            <a:endParaRPr sz="1400">
              <a:solidFill>
                <a:schemeClr val="dk1"/>
              </a:solidFill>
              <a:latin typeface="Tahoma"/>
              <a:ea typeface="Tahoma"/>
              <a:cs typeface="Tahoma"/>
              <a:sym typeface="Tahoma"/>
            </a:endParaRPr>
          </a:p>
        </p:txBody>
      </p:sp>
      <p:pic>
        <p:nvPicPr>
          <p:cNvPr descr="http://blogs.msdn.com/blogfiles/willy-peter_schaub/WindowsLiveWriter/VirtualizingVSTS2010Guidancehowistheauto_F568/CLIPART_OF_17040_SM_2.jpg" id="1129" name="Google Shape;1129;p57"/>
          <p:cNvPicPr preferRelativeResize="0"/>
          <p:nvPr/>
        </p:nvPicPr>
        <p:blipFill rotWithShape="1">
          <a:blip r:embed="rId3">
            <a:alphaModFix/>
          </a:blip>
          <a:srcRect b="0" l="0" r="0" t="0"/>
          <a:stretch/>
        </p:blipFill>
        <p:spPr>
          <a:xfrm>
            <a:off x="8323263" y="2735263"/>
            <a:ext cx="1541462" cy="2163762"/>
          </a:xfrm>
          <a:prstGeom prst="rect">
            <a:avLst/>
          </a:prstGeom>
          <a:noFill/>
          <a:ln>
            <a:noFill/>
          </a:ln>
        </p:spPr>
      </p:pic>
      <p:sp>
        <p:nvSpPr>
          <p:cNvPr id="1130" name="Google Shape;1130;p57"/>
          <p:cNvSpPr txBox="1"/>
          <p:nvPr/>
        </p:nvSpPr>
        <p:spPr>
          <a:xfrm>
            <a:off x="7885114" y="2328864"/>
            <a:ext cx="2154237" cy="369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Noto Sans Symbols"/>
              <a:buNone/>
            </a:pPr>
            <a:r>
              <a:rPr i="1" lang="en-US" sz="1800">
                <a:solidFill>
                  <a:schemeClr val="dk1"/>
                </a:solidFill>
                <a:latin typeface="Tahoma"/>
                <a:ea typeface="Tahoma"/>
                <a:cs typeface="Tahoma"/>
                <a:sym typeface="Tahoma"/>
              </a:rPr>
              <a:t>Unit Testing</a:t>
            </a:r>
            <a:endParaRPr i="1" sz="1800">
              <a:solidFill>
                <a:schemeClr val="dk1"/>
              </a:solidFill>
              <a:latin typeface="Tahoma"/>
              <a:ea typeface="Tahoma"/>
              <a:cs typeface="Tahoma"/>
              <a:sym typeface="Tahoma"/>
            </a:endParaRPr>
          </a:p>
        </p:txBody>
      </p:sp>
      <p:sp>
        <p:nvSpPr>
          <p:cNvPr id="1131" name="Google Shape;1131;p57"/>
          <p:cNvSpPr txBox="1"/>
          <p:nvPr/>
        </p:nvSpPr>
        <p:spPr>
          <a:xfrm>
            <a:off x="6927850" y="5072063"/>
            <a:ext cx="3659188" cy="8620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500"/>
              <a:buFont typeface="Noto Sans Symbols"/>
              <a:buNone/>
            </a:pPr>
            <a:r>
              <a:rPr b="1" lang="en-US" sz="2500">
                <a:solidFill>
                  <a:schemeClr val="dk1"/>
                </a:solidFill>
                <a:latin typeface="Garamond"/>
                <a:ea typeface="Garamond"/>
                <a:cs typeface="Garamond"/>
                <a:sym typeface="Garamond"/>
              </a:rPr>
              <a:t>Composite Component: Interface Testing</a:t>
            </a:r>
            <a:endParaRPr b="1" sz="2500">
              <a:solidFill>
                <a:srgbClr val="C00000"/>
              </a:solidFill>
              <a:latin typeface="Garamond"/>
              <a:ea typeface="Garamond"/>
              <a:cs typeface="Garamond"/>
              <a:sym typeface="Garamond"/>
            </a:endParaRPr>
          </a:p>
        </p:txBody>
      </p:sp>
      <p:pic>
        <p:nvPicPr>
          <p:cNvPr descr="http://freelancecontentcreator.com/wp-content/uploads/2013/09/arrow-B.png" id="1132" name="Google Shape;1132;p57"/>
          <p:cNvPicPr preferRelativeResize="0"/>
          <p:nvPr/>
        </p:nvPicPr>
        <p:blipFill rotWithShape="1">
          <a:blip r:embed="rId4">
            <a:alphaModFix/>
          </a:blip>
          <a:srcRect b="0" l="0" r="0" t="0"/>
          <a:stretch/>
        </p:blipFill>
        <p:spPr>
          <a:xfrm>
            <a:off x="2481263" y="2662238"/>
            <a:ext cx="787400" cy="787400"/>
          </a:xfrm>
          <a:prstGeom prst="rect">
            <a:avLst/>
          </a:prstGeom>
          <a:noFill/>
          <a:ln>
            <a:noFill/>
          </a:ln>
        </p:spPr>
      </p:pic>
      <p:sp>
        <p:nvSpPr>
          <p:cNvPr id="1133" name="Google Shape;1133;p57"/>
          <p:cNvSpPr/>
          <p:nvPr/>
        </p:nvSpPr>
        <p:spPr>
          <a:xfrm>
            <a:off x="3175000" y="2990851"/>
            <a:ext cx="3797300" cy="9128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Garamond"/>
                <a:ea typeface="Garamond"/>
                <a:cs typeface="Garamond"/>
                <a:sym typeface="Garamond"/>
              </a:rPr>
              <a:t>Parameter interface</a:t>
            </a:r>
            <a:endParaRPr/>
          </a:p>
        </p:txBody>
      </p:sp>
      <p:sp>
        <p:nvSpPr>
          <p:cNvPr id="1134" name="Google Shape;1134;p57"/>
          <p:cNvSpPr/>
          <p:nvPr/>
        </p:nvSpPr>
        <p:spPr>
          <a:xfrm>
            <a:off x="3357564" y="1968501"/>
            <a:ext cx="4637087" cy="949325"/>
          </a:xfrm>
          <a:prstGeom prst="wedgeRectCallout">
            <a:avLst>
              <a:gd fmla="val -31853" name="adj1"/>
              <a:gd fmla="val 83904" name="adj2"/>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500">
                <a:solidFill>
                  <a:srgbClr val="000000"/>
                </a:solidFill>
                <a:latin typeface="Comic Sans MS"/>
                <a:ea typeface="Comic Sans MS"/>
                <a:cs typeface="Comic Sans MS"/>
                <a:sym typeface="Comic Sans MS"/>
              </a:rPr>
              <a:t>Data passed from one method to another</a:t>
            </a:r>
            <a:endParaRPr sz="2500">
              <a:solidFill>
                <a:schemeClr val="dk1"/>
              </a:solidFill>
              <a:latin typeface="Comic Sans MS"/>
              <a:ea typeface="Comic Sans MS"/>
              <a:cs typeface="Comic Sans MS"/>
              <a:sym typeface="Comic Sans MS"/>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2"/>
                                        </p:tgtEl>
                                        <p:attrNameLst>
                                          <p:attrName>style.visibility</p:attrName>
                                        </p:attrNameLst>
                                      </p:cBhvr>
                                      <p:to>
                                        <p:strVal val="visible"/>
                                      </p:to>
                                    </p:set>
                                    <p:animEffect filter="fade" transition="in">
                                      <p:cBhvr>
                                        <p:cTn dur="500"/>
                                        <p:tgtEl>
                                          <p:spTgt spid="1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3">
                                            <p:txEl>
                                              <p:pRg end="0" st="0"/>
                                            </p:txEl>
                                          </p:spTgt>
                                        </p:tgtEl>
                                        <p:attrNameLst>
                                          <p:attrName>style.visibility</p:attrName>
                                        </p:attrNameLst>
                                      </p:cBhvr>
                                      <p:to>
                                        <p:strVal val="visible"/>
                                      </p:to>
                                    </p:set>
                                    <p:animEffect filter="fade" transition="in">
                                      <p:cBhvr>
                                        <p:cTn dur="80"/>
                                        <p:tgtEl>
                                          <p:spTgt spid="1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58"/>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Techniques – Interface Testing</a:t>
            </a:r>
            <a:endParaRPr/>
          </a:p>
        </p:txBody>
      </p:sp>
      <p:sp>
        <p:nvSpPr>
          <p:cNvPr id="1141" name="Google Shape;1141;p58"/>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400"/>
              <a:buFont typeface="Noto Sans Symbols"/>
              <a:buNone/>
            </a:pPr>
            <a:fld id="{00000000-1234-1234-1234-123412341234}" type="slidenum">
              <a:rPr lang="en-US" sz="1400">
                <a:solidFill>
                  <a:schemeClr val="dk1"/>
                </a:solidFill>
                <a:latin typeface="Tahoma"/>
                <a:ea typeface="Tahoma"/>
                <a:cs typeface="Tahoma"/>
                <a:sym typeface="Tahoma"/>
              </a:rPr>
              <a:t>‹#›</a:t>
            </a:fld>
            <a:endParaRPr sz="1400">
              <a:solidFill>
                <a:schemeClr val="dk1"/>
              </a:solidFill>
              <a:latin typeface="Tahoma"/>
              <a:ea typeface="Tahoma"/>
              <a:cs typeface="Tahoma"/>
              <a:sym typeface="Tahoma"/>
            </a:endParaRPr>
          </a:p>
        </p:txBody>
      </p:sp>
      <p:pic>
        <p:nvPicPr>
          <p:cNvPr descr="http://blogs.msdn.com/blogfiles/willy-peter_schaub/WindowsLiveWriter/VirtualizingVSTS2010Guidancehowistheauto_F568/CLIPART_OF_17040_SM_2.jpg" id="1142" name="Google Shape;1142;p58"/>
          <p:cNvPicPr preferRelativeResize="0"/>
          <p:nvPr/>
        </p:nvPicPr>
        <p:blipFill rotWithShape="1">
          <a:blip r:embed="rId3">
            <a:alphaModFix/>
          </a:blip>
          <a:srcRect b="0" l="0" r="0" t="0"/>
          <a:stretch/>
        </p:blipFill>
        <p:spPr>
          <a:xfrm>
            <a:off x="8323263" y="2735263"/>
            <a:ext cx="1541462" cy="2163762"/>
          </a:xfrm>
          <a:prstGeom prst="rect">
            <a:avLst/>
          </a:prstGeom>
          <a:noFill/>
          <a:ln>
            <a:noFill/>
          </a:ln>
        </p:spPr>
      </p:pic>
      <p:sp>
        <p:nvSpPr>
          <p:cNvPr id="1143" name="Google Shape;1143;p58"/>
          <p:cNvSpPr txBox="1"/>
          <p:nvPr/>
        </p:nvSpPr>
        <p:spPr>
          <a:xfrm>
            <a:off x="7885114" y="2328864"/>
            <a:ext cx="2154237" cy="369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Noto Sans Symbols"/>
              <a:buNone/>
            </a:pPr>
            <a:r>
              <a:rPr i="1" lang="en-US" sz="1800">
                <a:solidFill>
                  <a:schemeClr val="dk1"/>
                </a:solidFill>
                <a:latin typeface="Tahoma"/>
                <a:ea typeface="Tahoma"/>
                <a:cs typeface="Tahoma"/>
                <a:sym typeface="Tahoma"/>
              </a:rPr>
              <a:t>Unit Testing</a:t>
            </a:r>
            <a:endParaRPr i="1" sz="1800">
              <a:solidFill>
                <a:schemeClr val="dk1"/>
              </a:solidFill>
              <a:latin typeface="Tahoma"/>
              <a:ea typeface="Tahoma"/>
              <a:cs typeface="Tahoma"/>
              <a:sym typeface="Tahoma"/>
            </a:endParaRPr>
          </a:p>
        </p:txBody>
      </p:sp>
      <p:sp>
        <p:nvSpPr>
          <p:cNvPr id="1144" name="Google Shape;1144;p58"/>
          <p:cNvSpPr txBox="1"/>
          <p:nvPr/>
        </p:nvSpPr>
        <p:spPr>
          <a:xfrm>
            <a:off x="6927850" y="5072063"/>
            <a:ext cx="3659188" cy="8620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500"/>
              <a:buFont typeface="Noto Sans Symbols"/>
              <a:buNone/>
            </a:pPr>
            <a:r>
              <a:rPr b="1" lang="en-US" sz="2500">
                <a:solidFill>
                  <a:schemeClr val="dk1"/>
                </a:solidFill>
                <a:latin typeface="Garamond"/>
                <a:ea typeface="Garamond"/>
                <a:cs typeface="Garamond"/>
                <a:sym typeface="Garamond"/>
              </a:rPr>
              <a:t>Composite Component: Interface Testing</a:t>
            </a:r>
            <a:endParaRPr b="1" sz="2500">
              <a:solidFill>
                <a:srgbClr val="C00000"/>
              </a:solidFill>
              <a:latin typeface="Garamond"/>
              <a:ea typeface="Garamond"/>
              <a:cs typeface="Garamond"/>
              <a:sym typeface="Garamond"/>
            </a:endParaRPr>
          </a:p>
        </p:txBody>
      </p:sp>
      <p:pic>
        <p:nvPicPr>
          <p:cNvPr descr="http://freelancecontentcreator.com/wp-content/uploads/2013/09/arrow-B.png" id="1145" name="Google Shape;1145;p58"/>
          <p:cNvPicPr preferRelativeResize="0"/>
          <p:nvPr/>
        </p:nvPicPr>
        <p:blipFill rotWithShape="1">
          <a:blip r:embed="rId4">
            <a:alphaModFix/>
          </a:blip>
          <a:srcRect b="0" l="0" r="0" t="0"/>
          <a:stretch/>
        </p:blipFill>
        <p:spPr>
          <a:xfrm>
            <a:off x="2481263" y="2662238"/>
            <a:ext cx="787400" cy="787400"/>
          </a:xfrm>
          <a:prstGeom prst="rect">
            <a:avLst/>
          </a:prstGeom>
          <a:noFill/>
          <a:ln>
            <a:noFill/>
          </a:ln>
        </p:spPr>
      </p:pic>
      <p:sp>
        <p:nvSpPr>
          <p:cNvPr id="1146" name="Google Shape;1146;p58"/>
          <p:cNvSpPr/>
          <p:nvPr/>
        </p:nvSpPr>
        <p:spPr>
          <a:xfrm>
            <a:off x="3175000" y="2990851"/>
            <a:ext cx="3797300" cy="9128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Garamond"/>
                <a:ea typeface="Garamond"/>
                <a:cs typeface="Garamond"/>
                <a:sym typeface="Garamond"/>
              </a:rPr>
              <a:t>Parameter interface</a:t>
            </a:r>
            <a:endParaRPr/>
          </a:p>
        </p:txBody>
      </p:sp>
      <p:sp>
        <p:nvSpPr>
          <p:cNvPr id="1147" name="Google Shape;1147;p58"/>
          <p:cNvSpPr/>
          <p:nvPr/>
        </p:nvSpPr>
        <p:spPr>
          <a:xfrm>
            <a:off x="3175000" y="3429001"/>
            <a:ext cx="3797300" cy="9128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Garamond"/>
                <a:ea typeface="Garamond"/>
                <a:cs typeface="Garamond"/>
                <a:sym typeface="Garamond"/>
              </a:rPr>
              <a:t>Shared memory interface</a:t>
            </a:r>
            <a:endParaRPr/>
          </a:p>
        </p:txBody>
      </p:sp>
      <p:sp>
        <p:nvSpPr>
          <p:cNvPr id="1148" name="Google Shape;1148;p58"/>
          <p:cNvSpPr/>
          <p:nvPr/>
        </p:nvSpPr>
        <p:spPr>
          <a:xfrm>
            <a:off x="2992439" y="1968501"/>
            <a:ext cx="5330825" cy="949325"/>
          </a:xfrm>
          <a:prstGeom prst="wedgeRectCallout">
            <a:avLst>
              <a:gd fmla="val -29822" name="adj1"/>
              <a:gd fmla="val 135886" name="adj2"/>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500">
                <a:solidFill>
                  <a:schemeClr val="dk1"/>
                </a:solidFill>
                <a:latin typeface="Comic Sans MS"/>
                <a:ea typeface="Comic Sans MS"/>
                <a:cs typeface="Comic Sans MS"/>
                <a:sym typeface="Comic Sans MS"/>
              </a:rPr>
              <a:t>Block of memory is shared between procedures/ functions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59"/>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Techniques – Interface Testing</a:t>
            </a:r>
            <a:endParaRPr/>
          </a:p>
        </p:txBody>
      </p:sp>
      <p:sp>
        <p:nvSpPr>
          <p:cNvPr id="1155" name="Google Shape;1155;p59"/>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400"/>
              <a:buFont typeface="Noto Sans Symbols"/>
              <a:buNone/>
            </a:pPr>
            <a:fld id="{00000000-1234-1234-1234-123412341234}" type="slidenum">
              <a:rPr lang="en-US" sz="1400">
                <a:solidFill>
                  <a:schemeClr val="dk1"/>
                </a:solidFill>
                <a:latin typeface="Tahoma"/>
                <a:ea typeface="Tahoma"/>
                <a:cs typeface="Tahoma"/>
                <a:sym typeface="Tahoma"/>
              </a:rPr>
              <a:t>‹#›</a:t>
            </a:fld>
            <a:endParaRPr sz="1400">
              <a:solidFill>
                <a:schemeClr val="dk1"/>
              </a:solidFill>
              <a:latin typeface="Tahoma"/>
              <a:ea typeface="Tahoma"/>
              <a:cs typeface="Tahoma"/>
              <a:sym typeface="Tahoma"/>
            </a:endParaRPr>
          </a:p>
        </p:txBody>
      </p:sp>
      <p:pic>
        <p:nvPicPr>
          <p:cNvPr descr="http://blogs.msdn.com/blogfiles/willy-peter_schaub/WindowsLiveWriter/VirtualizingVSTS2010Guidancehowistheauto_F568/CLIPART_OF_17040_SM_2.jpg" id="1156" name="Google Shape;1156;p59"/>
          <p:cNvPicPr preferRelativeResize="0"/>
          <p:nvPr/>
        </p:nvPicPr>
        <p:blipFill rotWithShape="1">
          <a:blip r:embed="rId3">
            <a:alphaModFix/>
          </a:blip>
          <a:srcRect b="0" l="0" r="0" t="0"/>
          <a:stretch/>
        </p:blipFill>
        <p:spPr>
          <a:xfrm>
            <a:off x="8323263" y="2735263"/>
            <a:ext cx="1541462" cy="2163762"/>
          </a:xfrm>
          <a:prstGeom prst="rect">
            <a:avLst/>
          </a:prstGeom>
          <a:noFill/>
          <a:ln>
            <a:noFill/>
          </a:ln>
        </p:spPr>
      </p:pic>
      <p:sp>
        <p:nvSpPr>
          <p:cNvPr id="1157" name="Google Shape;1157;p59"/>
          <p:cNvSpPr txBox="1"/>
          <p:nvPr/>
        </p:nvSpPr>
        <p:spPr>
          <a:xfrm>
            <a:off x="7885114" y="2328864"/>
            <a:ext cx="2154237" cy="369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Noto Sans Symbols"/>
              <a:buNone/>
            </a:pPr>
            <a:r>
              <a:rPr i="1" lang="en-US" sz="1800">
                <a:solidFill>
                  <a:schemeClr val="dk1"/>
                </a:solidFill>
                <a:latin typeface="Tahoma"/>
                <a:ea typeface="Tahoma"/>
                <a:cs typeface="Tahoma"/>
                <a:sym typeface="Tahoma"/>
              </a:rPr>
              <a:t>Unit Testing</a:t>
            </a:r>
            <a:endParaRPr i="1" sz="1800">
              <a:solidFill>
                <a:schemeClr val="dk1"/>
              </a:solidFill>
              <a:latin typeface="Tahoma"/>
              <a:ea typeface="Tahoma"/>
              <a:cs typeface="Tahoma"/>
              <a:sym typeface="Tahoma"/>
            </a:endParaRPr>
          </a:p>
        </p:txBody>
      </p:sp>
      <p:sp>
        <p:nvSpPr>
          <p:cNvPr id="1158" name="Google Shape;1158;p59"/>
          <p:cNvSpPr txBox="1"/>
          <p:nvPr/>
        </p:nvSpPr>
        <p:spPr>
          <a:xfrm>
            <a:off x="6927850" y="5072063"/>
            <a:ext cx="3659188" cy="8620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500"/>
              <a:buFont typeface="Noto Sans Symbols"/>
              <a:buNone/>
            </a:pPr>
            <a:r>
              <a:rPr b="1" lang="en-US" sz="2500">
                <a:solidFill>
                  <a:schemeClr val="dk1"/>
                </a:solidFill>
                <a:latin typeface="Garamond"/>
                <a:ea typeface="Garamond"/>
                <a:cs typeface="Garamond"/>
                <a:sym typeface="Garamond"/>
              </a:rPr>
              <a:t>Composite Component: Interface Testing</a:t>
            </a:r>
            <a:endParaRPr b="1" sz="2500">
              <a:solidFill>
                <a:srgbClr val="C00000"/>
              </a:solidFill>
              <a:latin typeface="Garamond"/>
              <a:ea typeface="Garamond"/>
              <a:cs typeface="Garamond"/>
              <a:sym typeface="Garamond"/>
            </a:endParaRPr>
          </a:p>
        </p:txBody>
      </p:sp>
      <p:pic>
        <p:nvPicPr>
          <p:cNvPr descr="http://freelancecontentcreator.com/wp-content/uploads/2013/09/arrow-B.png" id="1159" name="Google Shape;1159;p59"/>
          <p:cNvPicPr preferRelativeResize="0"/>
          <p:nvPr/>
        </p:nvPicPr>
        <p:blipFill rotWithShape="1">
          <a:blip r:embed="rId4">
            <a:alphaModFix/>
          </a:blip>
          <a:srcRect b="0" l="0" r="0" t="0"/>
          <a:stretch/>
        </p:blipFill>
        <p:spPr>
          <a:xfrm>
            <a:off x="2481263" y="2662238"/>
            <a:ext cx="787400" cy="787400"/>
          </a:xfrm>
          <a:prstGeom prst="rect">
            <a:avLst/>
          </a:prstGeom>
          <a:noFill/>
          <a:ln>
            <a:noFill/>
          </a:ln>
        </p:spPr>
      </p:pic>
      <p:sp>
        <p:nvSpPr>
          <p:cNvPr id="1160" name="Google Shape;1160;p59"/>
          <p:cNvSpPr/>
          <p:nvPr/>
        </p:nvSpPr>
        <p:spPr>
          <a:xfrm>
            <a:off x="3175000" y="2990851"/>
            <a:ext cx="3797300" cy="9128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Garamond"/>
                <a:ea typeface="Garamond"/>
                <a:cs typeface="Garamond"/>
                <a:sym typeface="Garamond"/>
              </a:rPr>
              <a:t>Parameter interface</a:t>
            </a:r>
            <a:endParaRPr/>
          </a:p>
        </p:txBody>
      </p:sp>
      <p:sp>
        <p:nvSpPr>
          <p:cNvPr id="1161" name="Google Shape;1161;p59"/>
          <p:cNvSpPr/>
          <p:nvPr/>
        </p:nvSpPr>
        <p:spPr>
          <a:xfrm>
            <a:off x="3175000" y="3429001"/>
            <a:ext cx="3797300" cy="9128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Garamond"/>
                <a:ea typeface="Garamond"/>
                <a:cs typeface="Garamond"/>
                <a:sym typeface="Garamond"/>
              </a:rPr>
              <a:t>Shared memory interface</a:t>
            </a:r>
            <a:endParaRPr/>
          </a:p>
        </p:txBody>
      </p:sp>
      <p:sp>
        <p:nvSpPr>
          <p:cNvPr id="1162" name="Google Shape;1162;p59"/>
          <p:cNvSpPr/>
          <p:nvPr/>
        </p:nvSpPr>
        <p:spPr>
          <a:xfrm>
            <a:off x="3175000" y="3867151"/>
            <a:ext cx="3797300" cy="9128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Garamond"/>
                <a:ea typeface="Garamond"/>
                <a:cs typeface="Garamond"/>
                <a:sym typeface="Garamond"/>
              </a:rPr>
              <a:t>Procedural interface</a:t>
            </a:r>
            <a:endParaRPr/>
          </a:p>
        </p:txBody>
      </p:sp>
      <p:sp>
        <p:nvSpPr>
          <p:cNvPr id="1163" name="Google Shape;1163;p59"/>
          <p:cNvSpPr/>
          <p:nvPr/>
        </p:nvSpPr>
        <p:spPr>
          <a:xfrm>
            <a:off x="391887" y="4971117"/>
            <a:ext cx="5924389" cy="1222214"/>
          </a:xfrm>
          <a:prstGeom prst="wedgeRectCallout">
            <a:avLst>
              <a:gd fmla="val -2240" name="adj1"/>
              <a:gd fmla="val -87925" name="adj2"/>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500">
                <a:solidFill>
                  <a:schemeClr val="dk1"/>
                </a:solidFill>
                <a:latin typeface="Comic Sans MS"/>
                <a:ea typeface="Comic Sans MS"/>
                <a:cs typeface="Comic Sans MS"/>
                <a:sym typeface="Comic Sans MS"/>
              </a:rPr>
              <a:t>Sub-system encapsulates a set of procedures to be called by other sub-systems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Introduction</a:t>
            </a:r>
            <a:endParaRPr/>
          </a:p>
        </p:txBody>
      </p:sp>
      <p:pic>
        <p:nvPicPr>
          <p:cNvPr descr="http://qatestlab.com/assets/software-testing-company032.png" id="547" name="Google Shape;547;p6"/>
          <p:cNvPicPr preferRelativeResize="0"/>
          <p:nvPr/>
        </p:nvPicPr>
        <p:blipFill rotWithShape="1">
          <a:blip r:embed="rId3">
            <a:alphaModFix/>
          </a:blip>
          <a:srcRect b="0" l="0" r="0" t="0"/>
          <a:stretch/>
        </p:blipFill>
        <p:spPr>
          <a:xfrm>
            <a:off x="6542100" y="2356436"/>
            <a:ext cx="2563813" cy="1976438"/>
          </a:xfrm>
          <a:prstGeom prst="rect">
            <a:avLst/>
          </a:prstGeom>
          <a:noFill/>
          <a:ln>
            <a:noFill/>
          </a:ln>
        </p:spPr>
      </p:pic>
      <p:sp>
        <p:nvSpPr>
          <p:cNvPr id="548" name="Google Shape;548;p6"/>
          <p:cNvSpPr txBox="1"/>
          <p:nvPr/>
        </p:nvSpPr>
        <p:spPr>
          <a:xfrm>
            <a:off x="6758000" y="4332874"/>
            <a:ext cx="2197100" cy="5222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800"/>
              <a:buFont typeface="Noto Sans Symbols"/>
              <a:buNone/>
            </a:pPr>
            <a:r>
              <a:rPr b="1" i="0" lang="en-US" sz="2800" u="none" cap="none" strike="noStrike">
                <a:solidFill>
                  <a:schemeClr val="dk1"/>
                </a:solidFill>
                <a:latin typeface="Arial"/>
                <a:ea typeface="Arial"/>
                <a:cs typeface="Arial"/>
                <a:sym typeface="Arial"/>
              </a:rPr>
              <a:t>Testing</a:t>
            </a:r>
            <a:endParaRPr/>
          </a:p>
        </p:txBody>
      </p:sp>
      <p:sp>
        <p:nvSpPr>
          <p:cNvPr id="549" name="Google Shape;549;p6"/>
          <p:cNvSpPr/>
          <p:nvPr/>
        </p:nvSpPr>
        <p:spPr>
          <a:xfrm>
            <a:off x="2186000" y="1710324"/>
            <a:ext cx="4572000" cy="954087"/>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Demonstrate presence of errors</a:t>
            </a:r>
            <a:endParaRPr b="0" i="0" sz="2800" u="none" cap="none" strike="noStrike">
              <a:solidFill>
                <a:srgbClr val="000000"/>
              </a:solidFill>
              <a:latin typeface="Arial"/>
              <a:ea typeface="Arial"/>
              <a:cs typeface="Arial"/>
              <a:sym typeface="Arial"/>
            </a:endParaRPr>
          </a:p>
        </p:txBody>
      </p:sp>
      <p:sp>
        <p:nvSpPr>
          <p:cNvPr id="550" name="Google Shape;550;p6"/>
          <p:cNvSpPr/>
          <p:nvPr/>
        </p:nvSpPr>
        <p:spPr>
          <a:xfrm>
            <a:off x="1139397" y="3322442"/>
            <a:ext cx="3962801" cy="523220"/>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Can’t show NO ERRORS</a:t>
            </a:r>
            <a:endParaRPr b="0" i="0" sz="2800" u="none" cap="none" strike="noStrike">
              <a:solidFill>
                <a:srgbClr val="000000"/>
              </a:solidFill>
              <a:latin typeface="Arial"/>
              <a:ea typeface="Arial"/>
              <a:cs typeface="Arial"/>
              <a:sym typeface="Arial"/>
            </a:endParaRPr>
          </a:p>
        </p:txBody>
      </p:sp>
      <p:pic>
        <p:nvPicPr>
          <p:cNvPr descr="http://www.clipartbest.com/cliparts/7eT/M5R/7eTM5Rqin.png" id="551" name="Google Shape;551;p6"/>
          <p:cNvPicPr preferRelativeResize="0"/>
          <p:nvPr/>
        </p:nvPicPr>
        <p:blipFill rotWithShape="1">
          <a:blip r:embed="rId4">
            <a:alphaModFix/>
          </a:blip>
          <a:srcRect b="0" l="0" r="0" t="0"/>
          <a:stretch/>
        </p:blipFill>
        <p:spPr>
          <a:xfrm>
            <a:off x="5641988" y="2488199"/>
            <a:ext cx="687387" cy="614362"/>
          </a:xfrm>
          <a:prstGeom prst="rect">
            <a:avLst/>
          </a:prstGeom>
          <a:noFill/>
          <a:ln>
            <a:noFill/>
          </a:ln>
        </p:spPr>
      </p:pic>
      <p:sp>
        <p:nvSpPr>
          <p:cNvPr id="552" name="Google Shape;552;p6"/>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www.clipartbest.com/cliparts/7eT/M5R/7eTM5Rqin.png" id="553" name="Google Shape;553;p6"/>
          <p:cNvPicPr preferRelativeResize="0"/>
          <p:nvPr/>
        </p:nvPicPr>
        <p:blipFill rotWithShape="1">
          <a:blip r:embed="rId5">
            <a:alphaModFix/>
          </a:blip>
          <a:srcRect b="0" l="0" r="0" t="0"/>
          <a:stretch/>
        </p:blipFill>
        <p:spPr>
          <a:xfrm rot="9109194">
            <a:off x="4553582" y="3709855"/>
            <a:ext cx="687387" cy="615950"/>
          </a:xfrm>
          <a:prstGeom prst="rect">
            <a:avLst/>
          </a:prstGeom>
          <a:noFill/>
          <a:ln>
            <a:noFill/>
          </a:ln>
        </p:spPr>
      </p:pic>
      <p:sp>
        <p:nvSpPr>
          <p:cNvPr id="554" name="Google Shape;554;p6"/>
          <p:cNvSpPr/>
          <p:nvPr/>
        </p:nvSpPr>
        <p:spPr>
          <a:xfrm>
            <a:off x="2398725" y="4769436"/>
            <a:ext cx="4572000" cy="523220"/>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Part of Planning Process</a:t>
            </a:r>
            <a:endParaRPr b="0" i="0" sz="2800" u="none" cap="none" strike="noStrike">
              <a:solidFill>
                <a:srgbClr val="000000"/>
              </a:solidFill>
              <a:latin typeface="Arial"/>
              <a:ea typeface="Arial"/>
              <a:cs typeface="Arial"/>
              <a:sym typeface="Arial"/>
            </a:endParaRPr>
          </a:p>
        </p:txBody>
      </p:sp>
      <p:pic>
        <p:nvPicPr>
          <p:cNvPr descr="http://www.clipartbest.com/cliparts/7eT/M5R/7eTM5Rqin.png" id="555" name="Google Shape;555;p6"/>
          <p:cNvPicPr preferRelativeResize="0"/>
          <p:nvPr/>
        </p:nvPicPr>
        <p:blipFill rotWithShape="1">
          <a:blip r:embed="rId4">
            <a:alphaModFix/>
          </a:blip>
          <a:srcRect b="0" l="0" r="0" t="0"/>
          <a:stretch/>
        </p:blipFill>
        <p:spPr>
          <a:xfrm rot="-2884160">
            <a:off x="6758000" y="5031046"/>
            <a:ext cx="687387" cy="6143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par>
                                <p:cTn fill="hold" nodeType="with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500"/>
                                        <p:tgtEl>
                                          <p:spTgt spid="5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500"/>
                                        <p:tgtEl>
                                          <p:spTgt spid="5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000"/>
                                        <p:tgtEl>
                                          <p:spTgt spid="555"/>
                                        </p:tgtEl>
                                      </p:cBhvr>
                                    </p:animEffect>
                                  </p:childTnLst>
                                </p:cTn>
                              </p:par>
                              <p:par>
                                <p:cTn fill="hold" nodeType="with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000"/>
                                        <p:tgtEl>
                                          <p:spTgt spid="5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60"/>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Techniques – Interface Testing</a:t>
            </a:r>
            <a:endParaRPr/>
          </a:p>
        </p:txBody>
      </p:sp>
      <p:sp>
        <p:nvSpPr>
          <p:cNvPr id="1170" name="Google Shape;1170;p60"/>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400"/>
              <a:buFont typeface="Noto Sans Symbols"/>
              <a:buNone/>
            </a:pPr>
            <a:fld id="{00000000-1234-1234-1234-123412341234}" type="slidenum">
              <a:rPr lang="en-US" sz="1400">
                <a:solidFill>
                  <a:schemeClr val="dk1"/>
                </a:solidFill>
                <a:latin typeface="Tahoma"/>
                <a:ea typeface="Tahoma"/>
                <a:cs typeface="Tahoma"/>
                <a:sym typeface="Tahoma"/>
              </a:rPr>
              <a:t>‹#›</a:t>
            </a:fld>
            <a:endParaRPr sz="1400">
              <a:solidFill>
                <a:schemeClr val="dk1"/>
              </a:solidFill>
              <a:latin typeface="Tahoma"/>
              <a:ea typeface="Tahoma"/>
              <a:cs typeface="Tahoma"/>
              <a:sym typeface="Tahoma"/>
            </a:endParaRPr>
          </a:p>
        </p:txBody>
      </p:sp>
      <p:pic>
        <p:nvPicPr>
          <p:cNvPr descr="http://blogs.msdn.com/blogfiles/willy-peter_schaub/WindowsLiveWriter/VirtualizingVSTS2010Guidancehowistheauto_F568/CLIPART_OF_17040_SM_2.jpg" id="1171" name="Google Shape;1171;p60"/>
          <p:cNvPicPr preferRelativeResize="0"/>
          <p:nvPr/>
        </p:nvPicPr>
        <p:blipFill rotWithShape="1">
          <a:blip r:embed="rId3">
            <a:alphaModFix/>
          </a:blip>
          <a:srcRect b="0" l="0" r="0" t="0"/>
          <a:stretch/>
        </p:blipFill>
        <p:spPr>
          <a:xfrm>
            <a:off x="8323263" y="2735263"/>
            <a:ext cx="1541462" cy="2163762"/>
          </a:xfrm>
          <a:prstGeom prst="rect">
            <a:avLst/>
          </a:prstGeom>
          <a:noFill/>
          <a:ln>
            <a:noFill/>
          </a:ln>
        </p:spPr>
      </p:pic>
      <p:sp>
        <p:nvSpPr>
          <p:cNvPr id="1172" name="Google Shape;1172;p60"/>
          <p:cNvSpPr txBox="1"/>
          <p:nvPr/>
        </p:nvSpPr>
        <p:spPr>
          <a:xfrm>
            <a:off x="7885114" y="2328864"/>
            <a:ext cx="2154237" cy="369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Noto Sans Symbols"/>
              <a:buNone/>
            </a:pPr>
            <a:r>
              <a:rPr i="1" lang="en-US" sz="1800">
                <a:solidFill>
                  <a:schemeClr val="dk1"/>
                </a:solidFill>
                <a:latin typeface="Tahoma"/>
                <a:ea typeface="Tahoma"/>
                <a:cs typeface="Tahoma"/>
                <a:sym typeface="Tahoma"/>
              </a:rPr>
              <a:t>Unit Testing</a:t>
            </a:r>
            <a:endParaRPr i="1" sz="1800">
              <a:solidFill>
                <a:schemeClr val="dk1"/>
              </a:solidFill>
              <a:latin typeface="Tahoma"/>
              <a:ea typeface="Tahoma"/>
              <a:cs typeface="Tahoma"/>
              <a:sym typeface="Tahoma"/>
            </a:endParaRPr>
          </a:p>
        </p:txBody>
      </p:sp>
      <p:sp>
        <p:nvSpPr>
          <p:cNvPr id="1173" name="Google Shape;1173;p60"/>
          <p:cNvSpPr txBox="1"/>
          <p:nvPr/>
        </p:nvSpPr>
        <p:spPr>
          <a:xfrm>
            <a:off x="6927850" y="5072063"/>
            <a:ext cx="3659188" cy="8620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500"/>
              <a:buFont typeface="Noto Sans Symbols"/>
              <a:buNone/>
            </a:pPr>
            <a:r>
              <a:rPr b="1" lang="en-US" sz="2500">
                <a:solidFill>
                  <a:schemeClr val="dk1"/>
                </a:solidFill>
                <a:latin typeface="Garamond"/>
                <a:ea typeface="Garamond"/>
                <a:cs typeface="Garamond"/>
                <a:sym typeface="Garamond"/>
              </a:rPr>
              <a:t>Composite Component: Interface Testing</a:t>
            </a:r>
            <a:endParaRPr b="1" sz="2500">
              <a:solidFill>
                <a:srgbClr val="C00000"/>
              </a:solidFill>
              <a:latin typeface="Garamond"/>
              <a:ea typeface="Garamond"/>
              <a:cs typeface="Garamond"/>
              <a:sym typeface="Garamond"/>
            </a:endParaRPr>
          </a:p>
        </p:txBody>
      </p:sp>
      <p:pic>
        <p:nvPicPr>
          <p:cNvPr descr="http://freelancecontentcreator.com/wp-content/uploads/2013/09/arrow-B.png" id="1174" name="Google Shape;1174;p60"/>
          <p:cNvPicPr preferRelativeResize="0"/>
          <p:nvPr/>
        </p:nvPicPr>
        <p:blipFill rotWithShape="1">
          <a:blip r:embed="rId4">
            <a:alphaModFix/>
          </a:blip>
          <a:srcRect b="0" l="0" r="0" t="0"/>
          <a:stretch/>
        </p:blipFill>
        <p:spPr>
          <a:xfrm>
            <a:off x="2481263" y="2662238"/>
            <a:ext cx="787400" cy="787400"/>
          </a:xfrm>
          <a:prstGeom prst="rect">
            <a:avLst/>
          </a:prstGeom>
          <a:noFill/>
          <a:ln>
            <a:noFill/>
          </a:ln>
        </p:spPr>
      </p:pic>
      <p:sp>
        <p:nvSpPr>
          <p:cNvPr id="1175" name="Google Shape;1175;p60"/>
          <p:cNvSpPr/>
          <p:nvPr/>
        </p:nvSpPr>
        <p:spPr>
          <a:xfrm>
            <a:off x="3175000" y="2990851"/>
            <a:ext cx="3797300" cy="9128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Garamond"/>
                <a:ea typeface="Garamond"/>
                <a:cs typeface="Garamond"/>
                <a:sym typeface="Garamond"/>
              </a:rPr>
              <a:t>Parameter interface</a:t>
            </a:r>
            <a:endParaRPr/>
          </a:p>
        </p:txBody>
      </p:sp>
      <p:sp>
        <p:nvSpPr>
          <p:cNvPr id="1176" name="Google Shape;1176;p60"/>
          <p:cNvSpPr/>
          <p:nvPr/>
        </p:nvSpPr>
        <p:spPr>
          <a:xfrm>
            <a:off x="3175000" y="3429001"/>
            <a:ext cx="3797300" cy="9128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Garamond"/>
                <a:ea typeface="Garamond"/>
                <a:cs typeface="Garamond"/>
                <a:sym typeface="Garamond"/>
              </a:rPr>
              <a:t>Shared memory interface</a:t>
            </a:r>
            <a:endParaRPr/>
          </a:p>
        </p:txBody>
      </p:sp>
      <p:sp>
        <p:nvSpPr>
          <p:cNvPr id="1177" name="Google Shape;1177;p60"/>
          <p:cNvSpPr/>
          <p:nvPr/>
        </p:nvSpPr>
        <p:spPr>
          <a:xfrm>
            <a:off x="3175000" y="3867151"/>
            <a:ext cx="3797300" cy="9128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Garamond"/>
                <a:ea typeface="Garamond"/>
                <a:cs typeface="Garamond"/>
                <a:sym typeface="Garamond"/>
              </a:rPr>
              <a:t>Procedural interface</a:t>
            </a:r>
            <a:endParaRPr/>
          </a:p>
        </p:txBody>
      </p:sp>
      <p:sp>
        <p:nvSpPr>
          <p:cNvPr id="1178" name="Google Shape;1178;p60"/>
          <p:cNvSpPr/>
          <p:nvPr/>
        </p:nvSpPr>
        <p:spPr>
          <a:xfrm>
            <a:off x="3175000" y="4305301"/>
            <a:ext cx="3797300" cy="9128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Garamond"/>
                <a:ea typeface="Garamond"/>
                <a:cs typeface="Garamond"/>
                <a:sym typeface="Garamond"/>
              </a:rPr>
              <a:t>Message passing interface</a:t>
            </a:r>
            <a:endParaRPr/>
          </a:p>
        </p:txBody>
      </p:sp>
      <p:sp>
        <p:nvSpPr>
          <p:cNvPr id="1179" name="Google Shape;1179;p60"/>
          <p:cNvSpPr/>
          <p:nvPr/>
        </p:nvSpPr>
        <p:spPr>
          <a:xfrm>
            <a:off x="2116139" y="5218114"/>
            <a:ext cx="4637087" cy="949325"/>
          </a:xfrm>
          <a:prstGeom prst="wedgeRectCallout">
            <a:avLst>
              <a:gd fmla="val -12760" name="adj1"/>
              <a:gd fmla="val -76629" name="adj2"/>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500">
                <a:solidFill>
                  <a:schemeClr val="dk1"/>
                </a:solidFill>
                <a:latin typeface="Comic Sans MS"/>
                <a:ea typeface="Comic Sans MS"/>
                <a:cs typeface="Comic Sans MS"/>
                <a:sym typeface="Comic Sans MS"/>
              </a:rPr>
              <a:t>Sub-systems request services from other sub-systems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83" name="Shape 1183"/>
        <p:cNvGrpSpPr/>
        <p:nvPr/>
      </p:nvGrpSpPr>
      <p:grpSpPr>
        <a:xfrm>
          <a:off x="0" y="0"/>
          <a:ext cx="0" cy="0"/>
          <a:chOff x="0" y="0"/>
          <a:chExt cx="0" cy="0"/>
        </a:xfrm>
      </p:grpSpPr>
      <p:sp>
        <p:nvSpPr>
          <p:cNvPr id="1184" name="Google Shape;1184;p61"/>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Techniques</a:t>
            </a:r>
            <a:endParaRPr/>
          </a:p>
        </p:txBody>
      </p:sp>
      <p:sp>
        <p:nvSpPr>
          <p:cNvPr id="1185" name="Google Shape;1185;p61"/>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800"/>
              <a:buNone/>
            </a:pPr>
            <a:r>
              <a:rPr lang="en-US">
                <a:latin typeface="Garamond"/>
                <a:ea typeface="Garamond"/>
                <a:cs typeface="Garamond"/>
                <a:sym typeface="Garamond"/>
              </a:rPr>
              <a:t>To test </a:t>
            </a:r>
            <a:r>
              <a:rPr lang="en-US">
                <a:solidFill>
                  <a:srgbClr val="FF0000"/>
                </a:solidFill>
                <a:latin typeface="Garamond"/>
                <a:ea typeface="Garamond"/>
                <a:cs typeface="Garamond"/>
                <a:sym typeface="Garamond"/>
              </a:rPr>
              <a:t>Composite components </a:t>
            </a:r>
            <a:r>
              <a:rPr lang="en-US">
                <a:latin typeface="Garamond"/>
                <a:ea typeface="Garamond"/>
                <a:cs typeface="Garamond"/>
                <a:sym typeface="Garamond"/>
              </a:rPr>
              <a:t>that made up of  several different objects/functions</a:t>
            </a:r>
            <a:r>
              <a:rPr lang="en-US">
                <a:solidFill>
                  <a:srgbClr val="FF0000"/>
                </a:solidFill>
                <a:latin typeface="Garamond"/>
                <a:ea typeface="Garamond"/>
                <a:cs typeface="Garamond"/>
                <a:sym typeface="Garamond"/>
              </a:rPr>
              <a:t> </a:t>
            </a:r>
            <a:r>
              <a:rPr lang="en-US">
                <a:latin typeface="Garamond"/>
                <a:ea typeface="Garamond"/>
                <a:cs typeface="Garamond"/>
                <a:sym typeface="Garamond"/>
              </a:rPr>
              <a:t>(cont’)</a:t>
            </a:r>
            <a:endParaRPr/>
          </a:p>
          <a:p>
            <a:pPr indent="-182880" lvl="1" marL="457200" rtl="0" algn="l">
              <a:lnSpc>
                <a:spcPct val="90000"/>
              </a:lnSpc>
              <a:spcBef>
                <a:spcPts val="1200"/>
              </a:spcBef>
              <a:spcAft>
                <a:spcPts val="0"/>
              </a:spcAft>
              <a:buSzPts val="2600"/>
              <a:buChar char="▪"/>
            </a:pPr>
            <a:r>
              <a:rPr b="1" lang="en-US" sz="2600">
                <a:latin typeface="Garamond"/>
                <a:ea typeface="Garamond"/>
                <a:cs typeface="Garamond"/>
                <a:sym typeface="Garamond"/>
              </a:rPr>
              <a:t>Interface Testing</a:t>
            </a:r>
            <a:r>
              <a:rPr lang="en-US" sz="2600">
                <a:solidFill>
                  <a:srgbClr val="FF0000"/>
                </a:solidFill>
                <a:latin typeface="Garamond"/>
                <a:ea typeface="Garamond"/>
                <a:cs typeface="Garamond"/>
                <a:sym typeface="Garamond"/>
              </a:rPr>
              <a:t> </a:t>
            </a:r>
            <a:r>
              <a:rPr lang="en-US" sz="2600">
                <a:latin typeface="Garamond"/>
                <a:ea typeface="Garamond"/>
                <a:cs typeface="Garamond"/>
                <a:sym typeface="Garamond"/>
              </a:rPr>
              <a:t>- There are different types of interface</a:t>
            </a:r>
            <a:r>
              <a:rPr lang="en-US" sz="2600">
                <a:solidFill>
                  <a:schemeClr val="hlink"/>
                </a:solidFill>
                <a:latin typeface="Garamond"/>
                <a:ea typeface="Garamond"/>
                <a:cs typeface="Garamond"/>
                <a:sym typeface="Garamond"/>
              </a:rPr>
              <a:t> </a:t>
            </a:r>
            <a:r>
              <a:rPr lang="en-US" sz="2600">
                <a:latin typeface="Garamond"/>
                <a:ea typeface="Garamond"/>
                <a:cs typeface="Garamond"/>
                <a:sym typeface="Garamond"/>
              </a:rPr>
              <a:t>between program components and, consequently, different types of </a:t>
            </a:r>
            <a:r>
              <a:rPr lang="en-US" sz="2600">
                <a:solidFill>
                  <a:srgbClr val="FF0000"/>
                </a:solidFill>
                <a:latin typeface="Garamond"/>
                <a:ea typeface="Garamond"/>
                <a:cs typeface="Garamond"/>
                <a:sym typeface="Garamond"/>
              </a:rPr>
              <a:t>interface error </a:t>
            </a:r>
            <a:r>
              <a:rPr lang="en-US" sz="2600">
                <a:latin typeface="Garamond"/>
                <a:ea typeface="Garamond"/>
                <a:cs typeface="Garamond"/>
                <a:sym typeface="Garamond"/>
              </a:rPr>
              <a:t>that can occur:- </a:t>
            </a:r>
            <a:endParaRPr/>
          </a:p>
          <a:p>
            <a:pPr indent="-447675" lvl="2" marL="1252538" rtl="0" algn="just">
              <a:lnSpc>
                <a:spcPct val="90000"/>
              </a:lnSpc>
              <a:spcBef>
                <a:spcPts val="800"/>
              </a:spcBef>
              <a:spcAft>
                <a:spcPts val="0"/>
              </a:spcAft>
              <a:buSzPts val="2600"/>
              <a:buFont typeface="Noto Sans Symbols"/>
              <a:buChar char="⮚"/>
            </a:pPr>
            <a:r>
              <a:rPr lang="en-US" sz="2600">
                <a:solidFill>
                  <a:srgbClr val="FF0000"/>
                </a:solidFill>
                <a:latin typeface="Garamond"/>
                <a:ea typeface="Garamond"/>
                <a:cs typeface="Garamond"/>
                <a:sym typeface="Garamond"/>
              </a:rPr>
              <a:t>parameter interface</a:t>
            </a:r>
            <a:endParaRPr/>
          </a:p>
          <a:p>
            <a:pPr indent="-447675" lvl="2" marL="1252538" rtl="0" algn="just">
              <a:lnSpc>
                <a:spcPct val="90000"/>
              </a:lnSpc>
              <a:spcBef>
                <a:spcPts val="800"/>
              </a:spcBef>
              <a:spcAft>
                <a:spcPts val="0"/>
              </a:spcAft>
              <a:buSzPts val="2600"/>
              <a:buFont typeface="Noto Sans Symbols"/>
              <a:buChar char="⮚"/>
            </a:pPr>
            <a:r>
              <a:rPr lang="en-US" sz="2600">
                <a:solidFill>
                  <a:srgbClr val="FF0000"/>
                </a:solidFill>
                <a:latin typeface="Garamond"/>
                <a:ea typeface="Garamond"/>
                <a:cs typeface="Garamond"/>
                <a:sym typeface="Garamond"/>
              </a:rPr>
              <a:t>shared memory interfaces</a:t>
            </a:r>
            <a:endParaRPr/>
          </a:p>
          <a:p>
            <a:pPr indent="-447675" lvl="2" marL="1252538" rtl="0" algn="just">
              <a:lnSpc>
                <a:spcPct val="90000"/>
              </a:lnSpc>
              <a:spcBef>
                <a:spcPts val="800"/>
              </a:spcBef>
              <a:spcAft>
                <a:spcPts val="0"/>
              </a:spcAft>
              <a:buSzPts val="2600"/>
              <a:buFont typeface="Noto Sans Symbols"/>
              <a:buChar char="⮚"/>
            </a:pPr>
            <a:r>
              <a:rPr lang="en-US" sz="2600">
                <a:solidFill>
                  <a:srgbClr val="FF0000"/>
                </a:solidFill>
                <a:latin typeface="Garamond"/>
                <a:ea typeface="Garamond"/>
                <a:cs typeface="Garamond"/>
                <a:sym typeface="Garamond"/>
              </a:rPr>
              <a:t>procedural interfaces</a:t>
            </a:r>
            <a:endParaRPr/>
          </a:p>
          <a:p>
            <a:pPr indent="-447675" lvl="2" marL="1252538" rtl="0" algn="just">
              <a:lnSpc>
                <a:spcPct val="90000"/>
              </a:lnSpc>
              <a:spcBef>
                <a:spcPts val="800"/>
              </a:spcBef>
              <a:spcAft>
                <a:spcPts val="0"/>
              </a:spcAft>
              <a:buSzPts val="2600"/>
              <a:buFont typeface="Noto Sans Symbols"/>
              <a:buChar char="⮚"/>
            </a:pPr>
            <a:r>
              <a:rPr lang="en-US" sz="2600">
                <a:solidFill>
                  <a:srgbClr val="FF0000"/>
                </a:solidFill>
                <a:latin typeface="Garamond"/>
                <a:ea typeface="Garamond"/>
                <a:cs typeface="Garamond"/>
                <a:sym typeface="Garamond"/>
              </a:rPr>
              <a:t>message passing interfaces</a:t>
            </a:r>
            <a:endParaRPr sz="2600">
              <a:solidFill>
                <a:srgbClr val="FF0000"/>
              </a:solidFill>
              <a:latin typeface="Garamond"/>
              <a:ea typeface="Garamond"/>
              <a:cs typeface="Garamond"/>
              <a:sym typeface="Garamond"/>
            </a:endParaRPr>
          </a:p>
        </p:txBody>
      </p:sp>
      <p:sp>
        <p:nvSpPr>
          <p:cNvPr id="1186" name="Google Shape;1186;p61"/>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p62"/>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Techniques - Others</a:t>
            </a:r>
            <a:endParaRPr/>
          </a:p>
        </p:txBody>
      </p:sp>
      <p:sp>
        <p:nvSpPr>
          <p:cNvPr id="1192" name="Google Shape;1192;p62"/>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thumbs.gograph.com/gg63476534.jpg" id="1193" name="Google Shape;1193;p62"/>
          <p:cNvPicPr preferRelativeResize="0"/>
          <p:nvPr/>
        </p:nvPicPr>
        <p:blipFill rotWithShape="1">
          <a:blip r:embed="rId3">
            <a:alphaModFix/>
          </a:blip>
          <a:srcRect b="0" l="0" r="0" t="0"/>
          <a:stretch/>
        </p:blipFill>
        <p:spPr>
          <a:xfrm>
            <a:off x="3047267" y="2443323"/>
            <a:ext cx="1619250" cy="1619250"/>
          </a:xfrm>
          <a:prstGeom prst="rect">
            <a:avLst/>
          </a:prstGeom>
          <a:noFill/>
          <a:ln>
            <a:noFill/>
          </a:ln>
        </p:spPr>
      </p:pic>
      <p:sp>
        <p:nvSpPr>
          <p:cNvPr id="1194" name="Google Shape;1194;p62"/>
          <p:cNvSpPr txBox="1"/>
          <p:nvPr/>
        </p:nvSpPr>
        <p:spPr>
          <a:xfrm>
            <a:off x="2280504" y="4137185"/>
            <a:ext cx="3659188" cy="8620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C00000"/>
              </a:buClr>
              <a:buSzPts val="2500"/>
              <a:buFont typeface="Noto Sans Symbols"/>
              <a:buNone/>
            </a:pPr>
            <a:r>
              <a:rPr b="1" lang="en-US" sz="2500">
                <a:solidFill>
                  <a:srgbClr val="C00000"/>
                </a:solidFill>
                <a:latin typeface="Garamond"/>
                <a:ea typeface="Garamond"/>
                <a:cs typeface="Garamond"/>
                <a:sym typeface="Garamond"/>
              </a:rPr>
              <a:t>Thread Testing/</a:t>
            </a:r>
            <a:endParaRPr/>
          </a:p>
          <a:p>
            <a:pPr indent="0" lvl="0" marL="0" marR="0" rtl="0" algn="ctr">
              <a:spcBef>
                <a:spcPts val="0"/>
              </a:spcBef>
              <a:spcAft>
                <a:spcPts val="0"/>
              </a:spcAft>
              <a:buClr>
                <a:srgbClr val="C00000"/>
              </a:buClr>
              <a:buSzPts val="2500"/>
              <a:buFont typeface="Noto Sans Symbols"/>
              <a:buNone/>
            </a:pPr>
            <a:r>
              <a:rPr b="1" lang="en-US" sz="2500">
                <a:solidFill>
                  <a:srgbClr val="C00000"/>
                </a:solidFill>
                <a:latin typeface="Garamond"/>
                <a:ea typeface="Garamond"/>
                <a:cs typeface="Garamond"/>
                <a:sym typeface="Garamond"/>
              </a:rPr>
              <a:t>Transaction Flow Testing</a:t>
            </a:r>
            <a:endParaRPr b="1" sz="2500">
              <a:solidFill>
                <a:srgbClr val="C00000"/>
              </a:solidFill>
              <a:latin typeface="Garamond"/>
              <a:ea typeface="Garamond"/>
              <a:cs typeface="Garamond"/>
              <a:sym typeface="Garamond"/>
            </a:endParaRPr>
          </a:p>
        </p:txBody>
      </p:sp>
      <p:pic>
        <p:nvPicPr>
          <p:cNvPr descr="http://freelancecontentcreator.com/wp-content/uploads/2013/09/arrow-B.png" id="1195" name="Google Shape;1195;p62"/>
          <p:cNvPicPr preferRelativeResize="0"/>
          <p:nvPr/>
        </p:nvPicPr>
        <p:blipFill rotWithShape="1">
          <a:blip r:embed="rId4">
            <a:alphaModFix/>
          </a:blip>
          <a:srcRect b="0" l="0" r="0" t="0"/>
          <a:stretch/>
        </p:blipFill>
        <p:spPr>
          <a:xfrm>
            <a:off x="5399942" y="2260760"/>
            <a:ext cx="531812" cy="531813"/>
          </a:xfrm>
          <a:prstGeom prst="rect">
            <a:avLst/>
          </a:prstGeom>
          <a:noFill/>
          <a:ln>
            <a:noFill/>
          </a:ln>
        </p:spPr>
      </p:pic>
      <p:sp>
        <p:nvSpPr>
          <p:cNvPr id="1196" name="Google Shape;1196;p62"/>
          <p:cNvSpPr/>
          <p:nvPr/>
        </p:nvSpPr>
        <p:spPr>
          <a:xfrm>
            <a:off x="5895242" y="2297273"/>
            <a:ext cx="5148262" cy="9128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Garamond"/>
                <a:ea typeface="Garamond"/>
                <a:cs typeface="Garamond"/>
                <a:sym typeface="Garamond"/>
              </a:rPr>
              <a:t>Multiple processes 🡪 threads</a:t>
            </a:r>
            <a:endParaRPr sz="2800">
              <a:solidFill>
                <a:srgbClr val="000000"/>
              </a:solidFill>
              <a:latin typeface="Garamond"/>
              <a:ea typeface="Garamond"/>
              <a:cs typeface="Garamond"/>
              <a:sym typeface="Garamond"/>
            </a:endParaRPr>
          </a:p>
        </p:txBody>
      </p:sp>
      <p:sp>
        <p:nvSpPr>
          <p:cNvPr id="1197" name="Google Shape;1197;p62"/>
          <p:cNvSpPr/>
          <p:nvPr/>
        </p:nvSpPr>
        <p:spPr>
          <a:xfrm>
            <a:off x="5895242" y="3100548"/>
            <a:ext cx="5148262" cy="9128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Garamond"/>
                <a:ea typeface="Garamond"/>
                <a:cs typeface="Garamond"/>
                <a:sym typeface="Garamond"/>
              </a:rPr>
              <a:t>Event-based approach</a:t>
            </a:r>
            <a:endParaRPr/>
          </a:p>
        </p:txBody>
      </p:sp>
      <p:pic>
        <p:nvPicPr>
          <p:cNvPr descr="http://freelancecontentcreator.com/wp-content/uploads/2013/09/arrow-B.png" id="1198" name="Google Shape;1198;p62"/>
          <p:cNvPicPr preferRelativeResize="0"/>
          <p:nvPr/>
        </p:nvPicPr>
        <p:blipFill rotWithShape="1">
          <a:blip r:embed="rId4">
            <a:alphaModFix/>
          </a:blip>
          <a:srcRect b="0" l="0" r="0" t="0"/>
          <a:stretch/>
        </p:blipFill>
        <p:spPr>
          <a:xfrm>
            <a:off x="5399942" y="3079910"/>
            <a:ext cx="531812" cy="53181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5"/>
                                        </p:tgtEl>
                                        <p:attrNameLst>
                                          <p:attrName>style.visibility</p:attrName>
                                        </p:attrNameLst>
                                      </p:cBhvr>
                                      <p:to>
                                        <p:strVal val="visible"/>
                                      </p:to>
                                    </p:set>
                                    <p:animEffect filter="fade" transition="in">
                                      <p:cBhvr>
                                        <p:cTn dur="500"/>
                                        <p:tgtEl>
                                          <p:spTgt spid="1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6"/>
                                        </p:tgtEl>
                                        <p:attrNameLst>
                                          <p:attrName>style.visibility</p:attrName>
                                        </p:attrNameLst>
                                      </p:cBhvr>
                                      <p:to>
                                        <p:strVal val="visible"/>
                                      </p:to>
                                    </p:set>
                                    <p:animEffect filter="fade" transition="in">
                                      <p:cBhvr>
                                        <p:cTn dur="80"/>
                                        <p:tgtEl>
                                          <p:spTgt spid="1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8"/>
                                        </p:tgtEl>
                                        <p:attrNameLst>
                                          <p:attrName>style.visibility</p:attrName>
                                        </p:attrNameLst>
                                      </p:cBhvr>
                                      <p:to>
                                        <p:strVal val="visible"/>
                                      </p:to>
                                    </p:set>
                                    <p:animEffect filter="fade" transition="in">
                                      <p:cBhvr>
                                        <p:cTn dur="500"/>
                                        <p:tgtEl>
                                          <p:spTgt spid="1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7"/>
                                        </p:tgtEl>
                                        <p:attrNameLst>
                                          <p:attrName>style.visibility</p:attrName>
                                        </p:attrNameLst>
                                      </p:cBhvr>
                                      <p:to>
                                        <p:strVal val="visible"/>
                                      </p:to>
                                    </p:set>
                                    <p:animEffect filter="fade" transition="in">
                                      <p:cBhvr>
                                        <p:cTn dur="80"/>
                                        <p:tgtEl>
                                          <p:spTgt spid="1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02" name="Shape 1202"/>
        <p:cNvGrpSpPr/>
        <p:nvPr/>
      </p:nvGrpSpPr>
      <p:grpSpPr>
        <a:xfrm>
          <a:off x="0" y="0"/>
          <a:ext cx="0" cy="0"/>
          <a:chOff x="0" y="0"/>
          <a:chExt cx="0" cy="0"/>
        </a:xfrm>
      </p:grpSpPr>
      <p:sp>
        <p:nvSpPr>
          <p:cNvPr id="1203" name="Google Shape;1203;p63"/>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Techniques - Others</a:t>
            </a:r>
            <a:endParaRPr/>
          </a:p>
        </p:txBody>
      </p:sp>
      <p:sp>
        <p:nvSpPr>
          <p:cNvPr id="1204" name="Google Shape;1204;p63"/>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b="1" lang="en-US">
                <a:latin typeface="Garamond"/>
                <a:ea typeface="Garamond"/>
                <a:cs typeface="Garamond"/>
                <a:sym typeface="Garamond"/>
              </a:rPr>
              <a:t>Thread testing  / “Transaction flow” testing</a:t>
            </a:r>
            <a:endParaRPr/>
          </a:p>
          <a:p>
            <a:pPr indent="-182880" lvl="1" marL="457200" rtl="0" algn="l">
              <a:lnSpc>
                <a:spcPct val="90000"/>
              </a:lnSpc>
              <a:spcBef>
                <a:spcPts val="1200"/>
              </a:spcBef>
              <a:spcAft>
                <a:spcPts val="0"/>
              </a:spcAft>
              <a:buSzPts val="2600"/>
              <a:buChar char="▪"/>
            </a:pPr>
            <a:r>
              <a:rPr lang="en-US" sz="2600">
                <a:latin typeface="Garamond"/>
                <a:ea typeface="Garamond"/>
                <a:cs typeface="Garamond"/>
                <a:sym typeface="Garamond"/>
              </a:rPr>
              <a:t>Which is used for systems with multiple processes where the  processing of a transaction threads its way through these processes</a:t>
            </a:r>
            <a:endParaRPr/>
          </a:p>
          <a:p>
            <a:pPr indent="-182880" lvl="1" marL="457200" rtl="0" algn="l">
              <a:lnSpc>
                <a:spcPct val="90000"/>
              </a:lnSpc>
              <a:spcBef>
                <a:spcPts val="1200"/>
              </a:spcBef>
              <a:spcAft>
                <a:spcPts val="0"/>
              </a:spcAft>
              <a:buSzPts val="2600"/>
              <a:buChar char="▪"/>
            </a:pPr>
            <a:r>
              <a:rPr lang="en-US" sz="2600">
                <a:latin typeface="Garamond"/>
                <a:ea typeface="Garamond"/>
                <a:cs typeface="Garamond"/>
                <a:sym typeface="Garamond"/>
              </a:rPr>
              <a:t>Event-based approach i.e. tests are based on the events trigger system actions. </a:t>
            </a:r>
            <a:endParaRPr/>
          </a:p>
          <a:p>
            <a:pPr indent="-182880" lvl="1" marL="457200" rtl="0" algn="l">
              <a:lnSpc>
                <a:spcPct val="90000"/>
              </a:lnSpc>
              <a:spcBef>
                <a:spcPts val="1200"/>
              </a:spcBef>
              <a:spcAft>
                <a:spcPts val="0"/>
              </a:spcAft>
              <a:buSzPts val="2600"/>
              <a:buChar char="▪"/>
            </a:pPr>
            <a:r>
              <a:rPr lang="en-US" sz="2600">
                <a:latin typeface="Garamond"/>
                <a:ea typeface="Garamond"/>
                <a:cs typeface="Garamond"/>
                <a:sym typeface="Garamond"/>
              </a:rPr>
              <a:t>Involves identifying and executing each possible processing threads</a:t>
            </a:r>
            <a:endParaRPr sz="2600">
              <a:latin typeface="Garamond"/>
              <a:ea typeface="Garamond"/>
              <a:cs typeface="Garamond"/>
              <a:sym typeface="Garamond"/>
            </a:endParaRPr>
          </a:p>
        </p:txBody>
      </p:sp>
      <p:sp>
        <p:nvSpPr>
          <p:cNvPr id="1205" name="Google Shape;1205;p63"/>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64"/>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Techniques - Others</a:t>
            </a:r>
            <a:endParaRPr/>
          </a:p>
        </p:txBody>
      </p:sp>
      <p:sp>
        <p:nvSpPr>
          <p:cNvPr id="1211" name="Google Shape;1211;p64"/>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12" name="Google Shape;1212;p64"/>
          <p:cNvSpPr/>
          <p:nvPr/>
        </p:nvSpPr>
        <p:spPr>
          <a:xfrm>
            <a:off x="2298617" y="2551099"/>
            <a:ext cx="1498386" cy="637775"/>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Program 1</a:t>
            </a:r>
            <a:endParaRPr sz="1800">
              <a:solidFill>
                <a:schemeClr val="lt1"/>
              </a:solidFill>
              <a:latin typeface="Arial"/>
              <a:ea typeface="Arial"/>
              <a:cs typeface="Arial"/>
              <a:sym typeface="Arial"/>
            </a:endParaRPr>
          </a:p>
        </p:txBody>
      </p:sp>
      <p:sp>
        <p:nvSpPr>
          <p:cNvPr id="1213" name="Google Shape;1213;p64"/>
          <p:cNvSpPr/>
          <p:nvPr/>
        </p:nvSpPr>
        <p:spPr>
          <a:xfrm>
            <a:off x="4971382" y="2551098"/>
            <a:ext cx="1498386" cy="637775"/>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Program 2</a:t>
            </a:r>
            <a:endParaRPr sz="1800">
              <a:solidFill>
                <a:schemeClr val="lt1"/>
              </a:solidFill>
              <a:latin typeface="Arial"/>
              <a:ea typeface="Arial"/>
              <a:cs typeface="Arial"/>
              <a:sym typeface="Arial"/>
            </a:endParaRPr>
          </a:p>
        </p:txBody>
      </p:sp>
      <p:sp>
        <p:nvSpPr>
          <p:cNvPr id="1214" name="Google Shape;1214;p64"/>
          <p:cNvSpPr/>
          <p:nvPr/>
        </p:nvSpPr>
        <p:spPr>
          <a:xfrm>
            <a:off x="7875950" y="2551098"/>
            <a:ext cx="1498386" cy="637775"/>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Program 3</a:t>
            </a:r>
            <a:endParaRPr sz="1800">
              <a:solidFill>
                <a:schemeClr val="lt1"/>
              </a:solidFill>
              <a:latin typeface="Arial"/>
              <a:ea typeface="Arial"/>
              <a:cs typeface="Arial"/>
              <a:sym typeface="Arial"/>
            </a:endParaRPr>
          </a:p>
        </p:txBody>
      </p:sp>
      <p:sp>
        <p:nvSpPr>
          <p:cNvPr id="1215" name="Google Shape;1215;p64"/>
          <p:cNvSpPr/>
          <p:nvPr/>
        </p:nvSpPr>
        <p:spPr>
          <a:xfrm>
            <a:off x="4971382" y="4009787"/>
            <a:ext cx="1498386" cy="637775"/>
          </a:xfrm>
          <a:prstGeom prst="rect">
            <a:avLst/>
          </a:prstGeom>
          <a:gradFill>
            <a:gsLst>
              <a:gs pos="0">
                <a:srgbClr val="D66E5B"/>
              </a:gs>
              <a:gs pos="50000">
                <a:srgbClr val="D75536"/>
              </a:gs>
              <a:gs pos="100000">
                <a:srgbClr val="C64527"/>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Program 4</a:t>
            </a:r>
            <a:endParaRPr sz="1800">
              <a:solidFill>
                <a:schemeClr val="lt1"/>
              </a:solidFill>
              <a:latin typeface="Arial"/>
              <a:ea typeface="Arial"/>
              <a:cs typeface="Arial"/>
              <a:sym typeface="Arial"/>
            </a:endParaRPr>
          </a:p>
        </p:txBody>
      </p:sp>
      <p:sp>
        <p:nvSpPr>
          <p:cNvPr id="1216" name="Google Shape;1216;p64"/>
          <p:cNvSpPr txBox="1"/>
          <p:nvPr/>
        </p:nvSpPr>
        <p:spPr>
          <a:xfrm>
            <a:off x="916132" y="2171129"/>
            <a:ext cx="10450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Input 1</a:t>
            </a:r>
            <a:endParaRPr sz="1800">
              <a:solidFill>
                <a:schemeClr val="dk1"/>
              </a:solidFill>
              <a:latin typeface="Century Gothic"/>
              <a:ea typeface="Century Gothic"/>
              <a:cs typeface="Century Gothic"/>
              <a:sym typeface="Century Gothic"/>
            </a:endParaRPr>
          </a:p>
        </p:txBody>
      </p:sp>
      <p:sp>
        <p:nvSpPr>
          <p:cNvPr id="1217" name="Google Shape;1217;p64"/>
          <p:cNvSpPr txBox="1"/>
          <p:nvPr/>
        </p:nvSpPr>
        <p:spPr>
          <a:xfrm>
            <a:off x="916132" y="2685319"/>
            <a:ext cx="10450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Input 2</a:t>
            </a:r>
            <a:endParaRPr sz="1800">
              <a:solidFill>
                <a:schemeClr val="dk1"/>
              </a:solidFill>
              <a:latin typeface="Century Gothic"/>
              <a:ea typeface="Century Gothic"/>
              <a:cs typeface="Century Gothic"/>
              <a:sym typeface="Century Gothic"/>
            </a:endParaRPr>
          </a:p>
        </p:txBody>
      </p:sp>
      <p:sp>
        <p:nvSpPr>
          <p:cNvPr id="1218" name="Google Shape;1218;p64"/>
          <p:cNvSpPr txBox="1"/>
          <p:nvPr/>
        </p:nvSpPr>
        <p:spPr>
          <a:xfrm>
            <a:off x="916132" y="3199509"/>
            <a:ext cx="10450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Input 3</a:t>
            </a:r>
            <a:endParaRPr sz="1800">
              <a:solidFill>
                <a:schemeClr val="dk1"/>
              </a:solidFill>
              <a:latin typeface="Century Gothic"/>
              <a:ea typeface="Century Gothic"/>
              <a:cs typeface="Century Gothic"/>
              <a:sym typeface="Century Gothic"/>
            </a:endParaRPr>
          </a:p>
        </p:txBody>
      </p:sp>
      <p:cxnSp>
        <p:nvCxnSpPr>
          <p:cNvPr id="1219" name="Google Shape;1219;p64"/>
          <p:cNvCxnSpPr>
            <a:stCxn id="1217" idx="3"/>
            <a:endCxn id="1212" idx="1"/>
          </p:cNvCxnSpPr>
          <p:nvPr/>
        </p:nvCxnSpPr>
        <p:spPr>
          <a:xfrm>
            <a:off x="1961160" y="2869985"/>
            <a:ext cx="337500" cy="0"/>
          </a:xfrm>
          <a:prstGeom prst="straightConnector1">
            <a:avLst/>
          </a:prstGeom>
          <a:noFill/>
          <a:ln cap="flat" cmpd="sng" w="38100">
            <a:solidFill>
              <a:schemeClr val="accent1"/>
            </a:solidFill>
            <a:prstDash val="solid"/>
            <a:miter lim="800000"/>
            <a:headEnd len="sm" w="sm" type="none"/>
            <a:tailEnd len="med" w="med" type="triangle"/>
          </a:ln>
        </p:spPr>
      </p:cxnSp>
      <p:cxnSp>
        <p:nvCxnSpPr>
          <p:cNvPr id="1220" name="Google Shape;1220;p64"/>
          <p:cNvCxnSpPr>
            <a:stCxn id="1216" idx="3"/>
          </p:cNvCxnSpPr>
          <p:nvPr/>
        </p:nvCxnSpPr>
        <p:spPr>
          <a:xfrm>
            <a:off x="1961160" y="2355795"/>
            <a:ext cx="337500" cy="275100"/>
          </a:xfrm>
          <a:prstGeom prst="straightConnector1">
            <a:avLst/>
          </a:prstGeom>
          <a:noFill/>
          <a:ln cap="flat" cmpd="sng" w="38100">
            <a:solidFill>
              <a:schemeClr val="accent1"/>
            </a:solidFill>
            <a:prstDash val="solid"/>
            <a:miter lim="800000"/>
            <a:headEnd len="sm" w="sm" type="none"/>
            <a:tailEnd len="med" w="med" type="triangle"/>
          </a:ln>
        </p:spPr>
      </p:cxnSp>
      <p:cxnSp>
        <p:nvCxnSpPr>
          <p:cNvPr id="1221" name="Google Shape;1221;p64"/>
          <p:cNvCxnSpPr>
            <a:stCxn id="1218" idx="3"/>
          </p:cNvCxnSpPr>
          <p:nvPr/>
        </p:nvCxnSpPr>
        <p:spPr>
          <a:xfrm flipH="1" rot="10800000">
            <a:off x="1961160" y="3167275"/>
            <a:ext cx="337500" cy="216900"/>
          </a:xfrm>
          <a:prstGeom prst="straightConnector1">
            <a:avLst/>
          </a:prstGeom>
          <a:noFill/>
          <a:ln cap="flat" cmpd="sng" w="38100">
            <a:solidFill>
              <a:schemeClr val="accent1"/>
            </a:solidFill>
            <a:prstDash val="solid"/>
            <a:miter lim="800000"/>
            <a:headEnd len="sm" w="sm" type="none"/>
            <a:tailEnd len="med" w="med" type="triangle"/>
          </a:ln>
        </p:spPr>
      </p:cxnSp>
      <p:cxnSp>
        <p:nvCxnSpPr>
          <p:cNvPr id="1222" name="Google Shape;1222;p64"/>
          <p:cNvCxnSpPr>
            <a:stCxn id="1212" idx="3"/>
            <a:endCxn id="1213" idx="1"/>
          </p:cNvCxnSpPr>
          <p:nvPr/>
        </p:nvCxnSpPr>
        <p:spPr>
          <a:xfrm>
            <a:off x="3797003" y="2869987"/>
            <a:ext cx="1174500" cy="0"/>
          </a:xfrm>
          <a:prstGeom prst="straightConnector1">
            <a:avLst/>
          </a:prstGeom>
          <a:noFill/>
          <a:ln cap="flat" cmpd="sng" w="38100">
            <a:solidFill>
              <a:schemeClr val="accent1"/>
            </a:solidFill>
            <a:prstDash val="solid"/>
            <a:miter lim="800000"/>
            <a:headEnd len="sm" w="sm" type="none"/>
            <a:tailEnd len="med" w="med" type="triangle"/>
          </a:ln>
        </p:spPr>
      </p:cxnSp>
      <p:cxnSp>
        <p:nvCxnSpPr>
          <p:cNvPr id="1223" name="Google Shape;1223;p64"/>
          <p:cNvCxnSpPr>
            <a:stCxn id="1213" idx="3"/>
            <a:endCxn id="1214" idx="1"/>
          </p:cNvCxnSpPr>
          <p:nvPr/>
        </p:nvCxnSpPr>
        <p:spPr>
          <a:xfrm>
            <a:off x="6469768" y="2869986"/>
            <a:ext cx="1406100" cy="0"/>
          </a:xfrm>
          <a:prstGeom prst="straightConnector1">
            <a:avLst/>
          </a:prstGeom>
          <a:noFill/>
          <a:ln cap="flat" cmpd="sng" w="38100">
            <a:solidFill>
              <a:schemeClr val="accent1"/>
            </a:solidFill>
            <a:prstDash val="solid"/>
            <a:miter lim="800000"/>
            <a:headEnd len="sm" w="sm" type="none"/>
            <a:tailEnd len="med" w="med" type="triangle"/>
          </a:ln>
        </p:spPr>
      </p:cxnSp>
      <p:cxnSp>
        <p:nvCxnSpPr>
          <p:cNvPr id="1224" name="Google Shape;1224;p64"/>
          <p:cNvCxnSpPr>
            <a:endCxn id="1213" idx="0"/>
          </p:cNvCxnSpPr>
          <p:nvPr/>
        </p:nvCxnSpPr>
        <p:spPr>
          <a:xfrm>
            <a:off x="5720575" y="2170998"/>
            <a:ext cx="0" cy="380100"/>
          </a:xfrm>
          <a:prstGeom prst="straightConnector1">
            <a:avLst/>
          </a:prstGeom>
          <a:noFill/>
          <a:ln cap="flat" cmpd="sng" w="38100">
            <a:solidFill>
              <a:schemeClr val="accent1"/>
            </a:solidFill>
            <a:prstDash val="solid"/>
            <a:miter lim="800000"/>
            <a:headEnd len="sm" w="sm" type="none"/>
            <a:tailEnd len="med" w="med" type="triangle"/>
          </a:ln>
        </p:spPr>
      </p:cxnSp>
      <p:cxnSp>
        <p:nvCxnSpPr>
          <p:cNvPr id="1225" name="Google Shape;1225;p64"/>
          <p:cNvCxnSpPr>
            <a:stCxn id="1213" idx="2"/>
            <a:endCxn id="1215" idx="0"/>
          </p:cNvCxnSpPr>
          <p:nvPr/>
        </p:nvCxnSpPr>
        <p:spPr>
          <a:xfrm>
            <a:off x="5720575" y="3188873"/>
            <a:ext cx="0" cy="820800"/>
          </a:xfrm>
          <a:prstGeom prst="straightConnector1">
            <a:avLst/>
          </a:prstGeom>
          <a:noFill/>
          <a:ln cap="flat" cmpd="sng" w="38100">
            <a:solidFill>
              <a:schemeClr val="accent1"/>
            </a:solidFill>
            <a:prstDash val="solid"/>
            <a:miter lim="800000"/>
            <a:headEnd len="sm" w="sm" type="none"/>
            <a:tailEnd len="med" w="med" type="triangle"/>
          </a:ln>
        </p:spPr>
      </p:cxnSp>
      <p:sp>
        <p:nvSpPr>
          <p:cNvPr id="1226" name="Google Shape;1226;p64"/>
          <p:cNvSpPr txBox="1"/>
          <p:nvPr/>
        </p:nvSpPr>
        <p:spPr>
          <a:xfrm>
            <a:off x="5198061" y="1667576"/>
            <a:ext cx="104502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Input 1</a:t>
            </a:r>
            <a:endParaRPr sz="1800">
              <a:solidFill>
                <a:schemeClr val="dk1"/>
              </a:solidFill>
              <a:latin typeface="Century Gothic"/>
              <a:ea typeface="Century Gothic"/>
              <a:cs typeface="Century Gothic"/>
              <a:sym typeface="Century Gothic"/>
            </a:endParaRPr>
          </a:p>
        </p:txBody>
      </p:sp>
      <p:sp>
        <p:nvSpPr>
          <p:cNvPr id="1227" name="Google Shape;1227;p64"/>
          <p:cNvSpPr txBox="1"/>
          <p:nvPr/>
        </p:nvSpPr>
        <p:spPr>
          <a:xfrm>
            <a:off x="6931450" y="4144008"/>
            <a:ext cx="14748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Output 2</a:t>
            </a:r>
            <a:endParaRPr sz="1800">
              <a:solidFill>
                <a:schemeClr val="dk1"/>
              </a:solidFill>
              <a:latin typeface="Century Gothic"/>
              <a:ea typeface="Century Gothic"/>
              <a:cs typeface="Century Gothic"/>
              <a:sym typeface="Century Gothic"/>
            </a:endParaRPr>
          </a:p>
        </p:txBody>
      </p:sp>
      <p:sp>
        <p:nvSpPr>
          <p:cNvPr id="1228" name="Google Shape;1228;p64"/>
          <p:cNvSpPr txBox="1"/>
          <p:nvPr/>
        </p:nvSpPr>
        <p:spPr>
          <a:xfrm>
            <a:off x="9889805" y="2679946"/>
            <a:ext cx="13903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Output 1</a:t>
            </a:r>
            <a:endParaRPr sz="1800">
              <a:solidFill>
                <a:schemeClr val="dk1"/>
              </a:solidFill>
              <a:latin typeface="Century Gothic"/>
              <a:ea typeface="Century Gothic"/>
              <a:cs typeface="Century Gothic"/>
              <a:sym typeface="Century Gothic"/>
            </a:endParaRPr>
          </a:p>
        </p:txBody>
      </p:sp>
      <p:cxnSp>
        <p:nvCxnSpPr>
          <p:cNvPr id="1229" name="Google Shape;1229;p64"/>
          <p:cNvCxnSpPr>
            <a:stCxn id="1214" idx="3"/>
            <a:endCxn id="1228" idx="1"/>
          </p:cNvCxnSpPr>
          <p:nvPr/>
        </p:nvCxnSpPr>
        <p:spPr>
          <a:xfrm flipH="1" rot="10800000">
            <a:off x="9374336" y="2864586"/>
            <a:ext cx="515400" cy="5400"/>
          </a:xfrm>
          <a:prstGeom prst="straightConnector1">
            <a:avLst/>
          </a:prstGeom>
          <a:noFill/>
          <a:ln cap="flat" cmpd="sng" w="38100">
            <a:solidFill>
              <a:schemeClr val="accent1"/>
            </a:solidFill>
            <a:prstDash val="solid"/>
            <a:miter lim="800000"/>
            <a:headEnd len="sm" w="sm" type="none"/>
            <a:tailEnd len="med" w="med" type="triangle"/>
          </a:ln>
        </p:spPr>
      </p:cxnSp>
      <p:cxnSp>
        <p:nvCxnSpPr>
          <p:cNvPr id="1230" name="Google Shape;1230;p64"/>
          <p:cNvCxnSpPr>
            <a:stCxn id="1215" idx="3"/>
            <a:endCxn id="1227" idx="1"/>
          </p:cNvCxnSpPr>
          <p:nvPr/>
        </p:nvCxnSpPr>
        <p:spPr>
          <a:xfrm>
            <a:off x="6469768" y="4328675"/>
            <a:ext cx="461700" cy="0"/>
          </a:xfrm>
          <a:prstGeom prst="straightConnector1">
            <a:avLst/>
          </a:prstGeom>
          <a:noFill/>
          <a:ln cap="flat" cmpd="sng" w="38100">
            <a:solidFill>
              <a:schemeClr val="accent1"/>
            </a:solidFill>
            <a:prstDash val="solid"/>
            <a:miter lim="800000"/>
            <a:headEnd len="sm" w="sm" type="none"/>
            <a:tailEnd len="med" w="med" type="triangle"/>
          </a:ln>
        </p:spPr>
      </p:cxnSp>
      <p:sp>
        <p:nvSpPr>
          <p:cNvPr id="1231" name="Google Shape;1231;p64"/>
          <p:cNvSpPr/>
          <p:nvPr/>
        </p:nvSpPr>
        <p:spPr>
          <a:xfrm>
            <a:off x="3997250" y="5602697"/>
            <a:ext cx="344664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Multiple Thread Testing </a:t>
            </a:r>
            <a:endParaRPr sz="20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65"/>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Techniques - Others</a:t>
            </a:r>
            <a:endParaRPr/>
          </a:p>
        </p:txBody>
      </p:sp>
      <p:sp>
        <p:nvSpPr>
          <p:cNvPr id="1237" name="Google Shape;1237;p65"/>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38" name="Google Shape;1238;p65"/>
          <p:cNvSpPr txBox="1"/>
          <p:nvPr/>
        </p:nvSpPr>
        <p:spPr>
          <a:xfrm>
            <a:off x="2172927" y="4482967"/>
            <a:ext cx="3659188" cy="4778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C00000"/>
              </a:buClr>
              <a:buSzPts val="2500"/>
              <a:buFont typeface="Noto Sans Symbols"/>
              <a:buNone/>
            </a:pPr>
            <a:r>
              <a:rPr b="1" lang="en-US" sz="2500">
                <a:solidFill>
                  <a:srgbClr val="C00000"/>
                </a:solidFill>
                <a:latin typeface="Garamond"/>
                <a:ea typeface="Garamond"/>
                <a:cs typeface="Garamond"/>
                <a:sym typeface="Garamond"/>
              </a:rPr>
              <a:t>Back-to-back testing</a:t>
            </a:r>
            <a:endParaRPr b="1" sz="2500">
              <a:solidFill>
                <a:srgbClr val="C00000"/>
              </a:solidFill>
              <a:latin typeface="Garamond"/>
              <a:ea typeface="Garamond"/>
              <a:cs typeface="Garamond"/>
              <a:sym typeface="Garamond"/>
            </a:endParaRPr>
          </a:p>
        </p:txBody>
      </p:sp>
      <p:pic>
        <p:nvPicPr>
          <p:cNvPr descr="http://freelancecontentcreator.com/wp-content/uploads/2013/09/arrow-B.png" id="1239" name="Google Shape;1239;p65"/>
          <p:cNvPicPr preferRelativeResize="0"/>
          <p:nvPr/>
        </p:nvPicPr>
        <p:blipFill rotWithShape="1">
          <a:blip r:embed="rId3">
            <a:alphaModFix/>
          </a:blip>
          <a:srcRect b="0" l="0" r="0" t="0"/>
          <a:stretch/>
        </p:blipFill>
        <p:spPr>
          <a:xfrm>
            <a:off x="5957527" y="3039930"/>
            <a:ext cx="531813" cy="531812"/>
          </a:xfrm>
          <a:prstGeom prst="rect">
            <a:avLst/>
          </a:prstGeom>
          <a:noFill/>
          <a:ln>
            <a:noFill/>
          </a:ln>
        </p:spPr>
      </p:pic>
      <p:sp>
        <p:nvSpPr>
          <p:cNvPr id="1240" name="Google Shape;1240;p65"/>
          <p:cNvSpPr/>
          <p:nvPr/>
        </p:nvSpPr>
        <p:spPr>
          <a:xfrm>
            <a:off x="6408377" y="3076442"/>
            <a:ext cx="3614738" cy="9128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Garamond"/>
                <a:ea typeface="Garamond"/>
                <a:cs typeface="Garamond"/>
                <a:sym typeface="Garamond"/>
              </a:rPr>
              <a:t>Version 1 vs. version 2</a:t>
            </a:r>
            <a:endParaRPr/>
          </a:p>
        </p:txBody>
      </p:sp>
      <p:pic>
        <p:nvPicPr>
          <p:cNvPr descr="https://blufiles.storage.live.com/y1pbepK7ediPXCFKM-Kyb_VmVjFr8Fu7IK51UtYrrRuWUbPmmEAPexQt1EXda25l7diFuz0CAJi8ys/CLIPART_OF_26972_SMJPG.jpg?psid=1" id="1241" name="Google Shape;1241;p65"/>
          <p:cNvPicPr preferRelativeResize="0"/>
          <p:nvPr/>
        </p:nvPicPr>
        <p:blipFill rotWithShape="1">
          <a:blip r:embed="rId4">
            <a:alphaModFix/>
          </a:blip>
          <a:srcRect b="0" l="0" r="0" t="0"/>
          <a:stretch/>
        </p:blipFill>
        <p:spPr>
          <a:xfrm>
            <a:off x="2428515" y="2095367"/>
            <a:ext cx="3133725" cy="237331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9"/>
                                        </p:tgtEl>
                                        <p:attrNameLst>
                                          <p:attrName>style.visibility</p:attrName>
                                        </p:attrNameLst>
                                      </p:cBhvr>
                                      <p:to>
                                        <p:strVal val="visible"/>
                                      </p:to>
                                    </p:set>
                                    <p:animEffect filter="fade" transition="in">
                                      <p:cBhvr>
                                        <p:cTn dur="500"/>
                                        <p:tgtEl>
                                          <p:spTgt spid="1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0"/>
                                        </p:tgtEl>
                                        <p:attrNameLst>
                                          <p:attrName>style.visibility</p:attrName>
                                        </p:attrNameLst>
                                      </p:cBhvr>
                                      <p:to>
                                        <p:strVal val="visible"/>
                                      </p:to>
                                    </p:set>
                                    <p:animEffect filter="fade" transition="in">
                                      <p:cBhvr>
                                        <p:cTn dur="80"/>
                                        <p:tgtEl>
                                          <p:spTgt spid="1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sp>
        <p:nvSpPr>
          <p:cNvPr id="1246" name="Google Shape;1246;p66"/>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Techniques - Others</a:t>
            </a:r>
            <a:endParaRPr/>
          </a:p>
        </p:txBody>
      </p:sp>
      <p:sp>
        <p:nvSpPr>
          <p:cNvPr id="1247" name="Google Shape;1247;p66"/>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48" name="Google Shape;1248;p66"/>
          <p:cNvSpPr/>
          <p:nvPr/>
        </p:nvSpPr>
        <p:spPr>
          <a:xfrm>
            <a:off x="3470645" y="1560640"/>
            <a:ext cx="2309479" cy="757751"/>
          </a:xfrm>
          <a:prstGeom prst="rect">
            <a:avLst/>
          </a:prstGeom>
          <a:solidFill>
            <a:schemeClr val="accent1"/>
          </a:solidFill>
          <a:ln cap="flat" cmpd="sng" w="12700">
            <a:solidFill>
              <a:srgbClr val="9841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entury Gothic"/>
                <a:ea typeface="Century Gothic"/>
                <a:cs typeface="Century Gothic"/>
                <a:sym typeface="Century Gothic"/>
              </a:rPr>
              <a:t>Test Data</a:t>
            </a:r>
            <a:endParaRPr sz="2400">
              <a:solidFill>
                <a:schemeClr val="lt1"/>
              </a:solidFill>
              <a:latin typeface="Century Gothic"/>
              <a:ea typeface="Century Gothic"/>
              <a:cs typeface="Century Gothic"/>
              <a:sym typeface="Century Gothic"/>
            </a:endParaRPr>
          </a:p>
        </p:txBody>
      </p:sp>
      <p:pic>
        <p:nvPicPr>
          <p:cNvPr descr="http://findicons.com/files/icons/2005/assembly_line_computer/256/kx2_programs.png" id="1249" name="Google Shape;1249;p66"/>
          <p:cNvPicPr preferRelativeResize="0"/>
          <p:nvPr/>
        </p:nvPicPr>
        <p:blipFill rotWithShape="1">
          <a:blip r:embed="rId3">
            <a:alphaModFix/>
          </a:blip>
          <a:srcRect b="0" l="0" r="0" t="0"/>
          <a:stretch/>
        </p:blipFill>
        <p:spPr>
          <a:xfrm>
            <a:off x="1591496" y="2120797"/>
            <a:ext cx="1731374" cy="1731374"/>
          </a:xfrm>
          <a:prstGeom prst="rect">
            <a:avLst/>
          </a:prstGeom>
          <a:noFill/>
          <a:ln>
            <a:noFill/>
          </a:ln>
        </p:spPr>
      </p:pic>
      <p:pic>
        <p:nvPicPr>
          <p:cNvPr descr="http://findicons.com/files/icons/2005/assembly_line_computer/256/kx2_programs.png" id="1250" name="Google Shape;1250;p66"/>
          <p:cNvPicPr preferRelativeResize="0"/>
          <p:nvPr/>
        </p:nvPicPr>
        <p:blipFill rotWithShape="1">
          <a:blip r:embed="rId3">
            <a:alphaModFix/>
          </a:blip>
          <a:srcRect b="0" l="0" r="0" t="0"/>
          <a:stretch/>
        </p:blipFill>
        <p:spPr>
          <a:xfrm>
            <a:off x="5756818" y="2109219"/>
            <a:ext cx="1731374" cy="1731374"/>
          </a:xfrm>
          <a:prstGeom prst="rect">
            <a:avLst/>
          </a:prstGeom>
          <a:noFill/>
          <a:ln>
            <a:noFill/>
          </a:ln>
        </p:spPr>
      </p:pic>
      <p:sp>
        <p:nvSpPr>
          <p:cNvPr id="1251" name="Google Shape;1251;p66"/>
          <p:cNvSpPr txBox="1"/>
          <p:nvPr/>
        </p:nvSpPr>
        <p:spPr>
          <a:xfrm>
            <a:off x="1353290" y="3632736"/>
            <a:ext cx="251846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Program Version A</a:t>
            </a:r>
            <a:endParaRPr sz="1800">
              <a:solidFill>
                <a:schemeClr val="dk1"/>
              </a:solidFill>
              <a:latin typeface="Century Gothic"/>
              <a:ea typeface="Century Gothic"/>
              <a:cs typeface="Century Gothic"/>
              <a:sym typeface="Century Gothic"/>
            </a:endParaRPr>
          </a:p>
        </p:txBody>
      </p:sp>
      <p:sp>
        <p:nvSpPr>
          <p:cNvPr id="1252" name="Google Shape;1252;p66"/>
          <p:cNvSpPr txBox="1"/>
          <p:nvPr/>
        </p:nvSpPr>
        <p:spPr>
          <a:xfrm>
            <a:off x="5497695" y="3667505"/>
            <a:ext cx="251846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Program Version B</a:t>
            </a:r>
            <a:endParaRPr sz="1800">
              <a:solidFill>
                <a:schemeClr val="dk1"/>
              </a:solidFill>
              <a:latin typeface="Century Gothic"/>
              <a:ea typeface="Century Gothic"/>
              <a:cs typeface="Century Gothic"/>
              <a:sym typeface="Century Gothic"/>
            </a:endParaRPr>
          </a:p>
        </p:txBody>
      </p:sp>
      <p:pic>
        <p:nvPicPr>
          <p:cNvPr descr="http://www.esatic.ci/images/Download.png" id="1253" name="Google Shape;1253;p66"/>
          <p:cNvPicPr preferRelativeResize="0"/>
          <p:nvPr/>
        </p:nvPicPr>
        <p:blipFill rotWithShape="1">
          <a:blip r:embed="rId4">
            <a:alphaModFix/>
          </a:blip>
          <a:srcRect b="0" l="0" r="0" t="0"/>
          <a:stretch/>
        </p:blipFill>
        <p:spPr>
          <a:xfrm>
            <a:off x="3662385" y="3914524"/>
            <a:ext cx="1926318" cy="1926318"/>
          </a:xfrm>
          <a:prstGeom prst="rect">
            <a:avLst/>
          </a:prstGeom>
          <a:noFill/>
          <a:ln>
            <a:noFill/>
          </a:ln>
        </p:spPr>
      </p:pic>
      <p:sp>
        <p:nvSpPr>
          <p:cNvPr id="1254" name="Google Shape;1254;p66"/>
          <p:cNvSpPr txBox="1"/>
          <p:nvPr/>
        </p:nvSpPr>
        <p:spPr>
          <a:xfrm>
            <a:off x="3403299" y="5569764"/>
            <a:ext cx="251846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Result Comparator</a:t>
            </a:r>
            <a:endParaRPr sz="1800">
              <a:solidFill>
                <a:schemeClr val="dk1"/>
              </a:solidFill>
              <a:latin typeface="Century Gothic"/>
              <a:ea typeface="Century Gothic"/>
              <a:cs typeface="Century Gothic"/>
              <a:sym typeface="Century Gothic"/>
            </a:endParaRPr>
          </a:p>
        </p:txBody>
      </p:sp>
      <p:pic>
        <p:nvPicPr>
          <p:cNvPr descr="http://www.villageofriverhill.org/wp-content/uploads/2014/08/Report.png" id="1255" name="Google Shape;1255;p66"/>
          <p:cNvPicPr preferRelativeResize="0"/>
          <p:nvPr/>
        </p:nvPicPr>
        <p:blipFill rotWithShape="1">
          <a:blip r:embed="rId5">
            <a:alphaModFix/>
          </a:blip>
          <a:srcRect b="0" l="0" r="0" t="0"/>
          <a:stretch/>
        </p:blipFill>
        <p:spPr>
          <a:xfrm>
            <a:off x="7952921" y="4036837"/>
            <a:ext cx="1929386" cy="1929387"/>
          </a:xfrm>
          <a:prstGeom prst="rect">
            <a:avLst/>
          </a:prstGeom>
          <a:noFill/>
          <a:ln>
            <a:noFill/>
          </a:ln>
        </p:spPr>
      </p:pic>
      <p:sp>
        <p:nvSpPr>
          <p:cNvPr id="1256" name="Google Shape;1256;p66"/>
          <p:cNvSpPr txBox="1"/>
          <p:nvPr/>
        </p:nvSpPr>
        <p:spPr>
          <a:xfrm>
            <a:off x="8746889" y="5555172"/>
            <a:ext cx="251846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Difference Report</a:t>
            </a:r>
            <a:endParaRPr sz="1800">
              <a:solidFill>
                <a:schemeClr val="dk1"/>
              </a:solidFill>
              <a:latin typeface="Century Gothic"/>
              <a:ea typeface="Century Gothic"/>
              <a:cs typeface="Century Gothic"/>
              <a:sym typeface="Century Gothic"/>
            </a:endParaRPr>
          </a:p>
        </p:txBody>
      </p:sp>
      <p:pic>
        <p:nvPicPr>
          <p:cNvPr descr="http://www.cliparthut.com/clip-arts/309/curved-arrow-clip-art-309845.png" id="1257" name="Google Shape;1257;p66"/>
          <p:cNvPicPr preferRelativeResize="0"/>
          <p:nvPr/>
        </p:nvPicPr>
        <p:blipFill rotWithShape="1">
          <a:blip r:embed="rId6">
            <a:alphaModFix/>
          </a:blip>
          <a:srcRect b="0" l="0" r="0" t="0"/>
          <a:stretch/>
        </p:blipFill>
        <p:spPr>
          <a:xfrm rot="2859730">
            <a:off x="5605811" y="1916455"/>
            <a:ext cx="934130" cy="470179"/>
          </a:xfrm>
          <a:prstGeom prst="rect">
            <a:avLst/>
          </a:prstGeom>
          <a:noFill/>
          <a:ln>
            <a:noFill/>
          </a:ln>
        </p:spPr>
      </p:pic>
      <p:pic>
        <p:nvPicPr>
          <p:cNvPr descr="http://www.cliparthut.com/clip-arts/309/curved-arrow-clip-art-309845.png" id="1258" name="Google Shape;1258;p66"/>
          <p:cNvPicPr preferRelativeResize="0"/>
          <p:nvPr/>
        </p:nvPicPr>
        <p:blipFill rotWithShape="1">
          <a:blip r:embed="rId6">
            <a:alphaModFix/>
          </a:blip>
          <a:srcRect b="0" l="0" r="0" t="0"/>
          <a:stretch/>
        </p:blipFill>
        <p:spPr>
          <a:xfrm flipH="1" rot="-2859730">
            <a:off x="2830947" y="1855732"/>
            <a:ext cx="934130" cy="470179"/>
          </a:xfrm>
          <a:prstGeom prst="rect">
            <a:avLst/>
          </a:prstGeom>
          <a:noFill/>
          <a:ln>
            <a:noFill/>
          </a:ln>
        </p:spPr>
      </p:pic>
      <p:pic>
        <p:nvPicPr>
          <p:cNvPr descr="http://www.cliparthut.com/clip-arts/309/curved-arrow-clip-art-309845.png" id="1259" name="Google Shape;1259;p66"/>
          <p:cNvPicPr preferRelativeResize="0"/>
          <p:nvPr/>
        </p:nvPicPr>
        <p:blipFill rotWithShape="1">
          <a:blip r:embed="rId6">
            <a:alphaModFix/>
          </a:blip>
          <a:srcRect b="0" l="0" r="0" t="0"/>
          <a:stretch/>
        </p:blipFill>
        <p:spPr>
          <a:xfrm rot="7222635">
            <a:off x="5728348" y="4270560"/>
            <a:ext cx="934130" cy="470179"/>
          </a:xfrm>
          <a:prstGeom prst="rect">
            <a:avLst/>
          </a:prstGeom>
          <a:noFill/>
          <a:ln>
            <a:noFill/>
          </a:ln>
        </p:spPr>
      </p:pic>
      <p:pic>
        <p:nvPicPr>
          <p:cNvPr descr="http://www.cliparthut.com/clip-arts/309/curved-arrow-clip-art-309845.png" id="1260" name="Google Shape;1260;p66"/>
          <p:cNvPicPr preferRelativeResize="0"/>
          <p:nvPr/>
        </p:nvPicPr>
        <p:blipFill rotWithShape="1">
          <a:blip r:embed="rId7">
            <a:alphaModFix/>
          </a:blip>
          <a:srcRect b="0" l="0" r="0" t="0"/>
          <a:stretch/>
        </p:blipFill>
        <p:spPr>
          <a:xfrm flipH="1" rot="-7222635">
            <a:off x="2580477" y="4269479"/>
            <a:ext cx="934130" cy="433311"/>
          </a:xfrm>
          <a:prstGeom prst="rect">
            <a:avLst/>
          </a:prstGeom>
          <a:noFill/>
          <a:ln>
            <a:noFill/>
          </a:ln>
        </p:spPr>
      </p:pic>
      <p:pic>
        <p:nvPicPr>
          <p:cNvPr descr="http://www.ribat.edu.sd/website/public/uploads/repository/agt_back_256.png" id="1261" name="Google Shape;1261;p66"/>
          <p:cNvPicPr preferRelativeResize="0"/>
          <p:nvPr/>
        </p:nvPicPr>
        <p:blipFill rotWithShape="1">
          <a:blip r:embed="rId8">
            <a:alphaModFix/>
          </a:blip>
          <a:srcRect b="0" l="0" r="0" t="0"/>
          <a:stretch/>
        </p:blipFill>
        <p:spPr>
          <a:xfrm flipH="1">
            <a:off x="6944400" y="4925859"/>
            <a:ext cx="761782" cy="52769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65" name="Shape 1265"/>
        <p:cNvGrpSpPr/>
        <p:nvPr/>
      </p:nvGrpSpPr>
      <p:grpSpPr>
        <a:xfrm>
          <a:off x="0" y="0"/>
          <a:ext cx="0" cy="0"/>
          <a:chOff x="0" y="0"/>
          <a:chExt cx="0" cy="0"/>
        </a:xfrm>
      </p:grpSpPr>
      <p:sp>
        <p:nvSpPr>
          <p:cNvPr id="1266" name="Google Shape;1266;p67"/>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Techniques - Others</a:t>
            </a:r>
            <a:endParaRPr/>
          </a:p>
        </p:txBody>
      </p:sp>
      <p:sp>
        <p:nvSpPr>
          <p:cNvPr id="1267" name="Google Shape;1267;p67"/>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0" lvl="1" marL="0" rtl="0" algn="l">
              <a:lnSpc>
                <a:spcPct val="90000"/>
              </a:lnSpc>
              <a:spcBef>
                <a:spcPts val="0"/>
              </a:spcBef>
              <a:spcAft>
                <a:spcPts val="0"/>
              </a:spcAft>
              <a:buSzPts val="2400"/>
              <a:buNone/>
            </a:pPr>
            <a:r>
              <a:rPr b="1" lang="en-US">
                <a:latin typeface="Garamond"/>
                <a:ea typeface="Garamond"/>
                <a:cs typeface="Garamond"/>
                <a:sym typeface="Garamond"/>
              </a:rPr>
              <a:t>Back-to-back testing </a:t>
            </a:r>
            <a:endParaRPr/>
          </a:p>
          <a:p>
            <a:pPr indent="-182880" lvl="1" marL="457200" rtl="0" algn="l">
              <a:lnSpc>
                <a:spcPct val="90000"/>
              </a:lnSpc>
              <a:spcBef>
                <a:spcPts val="1200"/>
              </a:spcBef>
              <a:spcAft>
                <a:spcPts val="0"/>
              </a:spcAft>
              <a:buSzPts val="2400"/>
              <a:buChar char="▪"/>
            </a:pPr>
            <a:r>
              <a:rPr lang="en-US">
                <a:latin typeface="Garamond"/>
                <a:ea typeface="Garamond"/>
                <a:cs typeface="Garamond"/>
                <a:sym typeface="Garamond"/>
              </a:rPr>
              <a:t>Which is used when versions (e.g. version 1 and version 2) of a system are available. The systems are tested together and their outputs are compared.</a:t>
            </a:r>
            <a:endParaRPr/>
          </a:p>
          <a:p>
            <a:pPr indent="-182880" lvl="1" marL="457200" rtl="0" algn="l">
              <a:lnSpc>
                <a:spcPct val="90000"/>
              </a:lnSpc>
              <a:spcBef>
                <a:spcPts val="1200"/>
              </a:spcBef>
              <a:spcAft>
                <a:spcPts val="0"/>
              </a:spcAft>
              <a:buSzPts val="2400"/>
              <a:buChar char="▪"/>
            </a:pPr>
            <a:r>
              <a:rPr lang="en-US">
                <a:latin typeface="Garamond"/>
                <a:ea typeface="Garamond"/>
                <a:cs typeface="Garamond"/>
                <a:sym typeface="Garamond"/>
              </a:rPr>
              <a:t>Differences between the test results highlight potential problems</a:t>
            </a:r>
            <a:endParaRPr>
              <a:latin typeface="Garamond"/>
              <a:ea typeface="Garamond"/>
              <a:cs typeface="Garamond"/>
              <a:sym typeface="Garamond"/>
            </a:endParaRPr>
          </a:p>
        </p:txBody>
      </p:sp>
      <p:sp>
        <p:nvSpPr>
          <p:cNvPr id="1268" name="Google Shape;1268;p6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68"/>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Techniques - Others</a:t>
            </a:r>
            <a:endParaRPr/>
          </a:p>
        </p:txBody>
      </p:sp>
      <p:sp>
        <p:nvSpPr>
          <p:cNvPr id="1274" name="Google Shape;1274;p68"/>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latin typeface="Garamond"/>
                <a:ea typeface="Garamond"/>
                <a:cs typeface="Garamond"/>
                <a:sym typeface="Garamond"/>
              </a:rPr>
              <a:t>There are other tests that are in a special category, as listed below:</a:t>
            </a:r>
            <a:endParaRPr>
              <a:latin typeface="Garamond"/>
              <a:ea typeface="Garamond"/>
              <a:cs typeface="Garamond"/>
              <a:sym typeface="Garamond"/>
            </a:endParaRPr>
          </a:p>
          <a:p>
            <a:pPr indent="-452438" lvl="1" marL="984250" rtl="0" algn="l">
              <a:lnSpc>
                <a:spcPct val="90000"/>
              </a:lnSpc>
              <a:spcBef>
                <a:spcPts val="1200"/>
              </a:spcBef>
              <a:spcAft>
                <a:spcPts val="0"/>
              </a:spcAft>
              <a:buSzPts val="2400"/>
              <a:buFont typeface="Noto Sans Symbols"/>
              <a:buChar char="⮚"/>
            </a:pPr>
            <a:r>
              <a:rPr lang="en-US">
                <a:latin typeface="Garamond"/>
                <a:ea typeface="Garamond"/>
                <a:cs typeface="Garamond"/>
                <a:sym typeface="Garamond"/>
              </a:rPr>
              <a:t>Peak load testing </a:t>
            </a:r>
            <a:endParaRPr/>
          </a:p>
          <a:p>
            <a:pPr indent="-452438" lvl="1" marL="984250" rtl="0" algn="l">
              <a:lnSpc>
                <a:spcPct val="90000"/>
              </a:lnSpc>
              <a:spcBef>
                <a:spcPts val="1200"/>
              </a:spcBef>
              <a:spcAft>
                <a:spcPts val="0"/>
              </a:spcAft>
              <a:buSzPts val="2400"/>
              <a:buFont typeface="Noto Sans Symbols"/>
              <a:buChar char="⮚"/>
            </a:pPr>
            <a:r>
              <a:rPr lang="en-US">
                <a:latin typeface="Garamond"/>
                <a:ea typeface="Garamond"/>
                <a:cs typeface="Garamond"/>
                <a:sym typeface="Garamond"/>
              </a:rPr>
              <a:t>Storage testing </a:t>
            </a:r>
            <a:endParaRPr/>
          </a:p>
          <a:p>
            <a:pPr indent="-452438" lvl="1" marL="984250" rtl="0" algn="l">
              <a:lnSpc>
                <a:spcPct val="90000"/>
              </a:lnSpc>
              <a:spcBef>
                <a:spcPts val="1200"/>
              </a:spcBef>
              <a:spcAft>
                <a:spcPts val="0"/>
              </a:spcAft>
              <a:buSzPts val="2400"/>
              <a:buFont typeface="Noto Sans Symbols"/>
              <a:buChar char="⮚"/>
            </a:pPr>
            <a:r>
              <a:rPr lang="en-US">
                <a:latin typeface="Garamond"/>
                <a:ea typeface="Garamond"/>
                <a:cs typeface="Garamond"/>
                <a:sym typeface="Garamond"/>
              </a:rPr>
              <a:t>Procedure testing </a:t>
            </a:r>
            <a:endParaRPr/>
          </a:p>
          <a:p>
            <a:pPr indent="-452438" lvl="1" marL="984250" rtl="0" algn="l">
              <a:lnSpc>
                <a:spcPct val="90000"/>
              </a:lnSpc>
              <a:spcBef>
                <a:spcPts val="1200"/>
              </a:spcBef>
              <a:spcAft>
                <a:spcPts val="0"/>
              </a:spcAft>
              <a:buSzPts val="2400"/>
              <a:buFont typeface="Noto Sans Symbols"/>
              <a:buChar char="⮚"/>
            </a:pPr>
            <a:r>
              <a:rPr lang="en-US">
                <a:latin typeface="Garamond"/>
                <a:ea typeface="Garamond"/>
                <a:cs typeface="Garamond"/>
                <a:sym typeface="Garamond"/>
              </a:rPr>
              <a:t>Recovery testing </a:t>
            </a:r>
            <a:endParaRPr/>
          </a:p>
          <a:p>
            <a:pPr indent="-452438" lvl="1" marL="984250" rtl="0" algn="l">
              <a:lnSpc>
                <a:spcPct val="90000"/>
              </a:lnSpc>
              <a:spcBef>
                <a:spcPts val="1200"/>
              </a:spcBef>
              <a:spcAft>
                <a:spcPts val="0"/>
              </a:spcAft>
              <a:buSzPts val="2400"/>
              <a:buFont typeface="Noto Sans Symbols"/>
              <a:buChar char="⮚"/>
            </a:pPr>
            <a:r>
              <a:rPr lang="en-US">
                <a:latin typeface="Garamond"/>
                <a:ea typeface="Garamond"/>
                <a:cs typeface="Garamond"/>
                <a:sym typeface="Garamond"/>
              </a:rPr>
              <a:t>Human Factors testing </a:t>
            </a:r>
            <a:endParaRPr/>
          </a:p>
          <a:p>
            <a:pPr indent="-452438" lvl="1" marL="984250" rtl="0" algn="l">
              <a:lnSpc>
                <a:spcPct val="90000"/>
              </a:lnSpc>
              <a:spcBef>
                <a:spcPts val="1200"/>
              </a:spcBef>
              <a:spcAft>
                <a:spcPts val="0"/>
              </a:spcAft>
              <a:buSzPts val="2400"/>
              <a:buFont typeface="Noto Sans Symbols"/>
              <a:buChar char="⮚"/>
            </a:pPr>
            <a:r>
              <a:rPr lang="en-US">
                <a:latin typeface="Garamond"/>
                <a:ea typeface="Garamond"/>
                <a:cs typeface="Garamond"/>
                <a:sym typeface="Garamond"/>
              </a:rPr>
              <a:t>etc</a:t>
            </a:r>
            <a:endParaRPr>
              <a:latin typeface="Garamond"/>
              <a:ea typeface="Garamond"/>
              <a:cs typeface="Garamond"/>
              <a:sym typeface="Garamond"/>
            </a:endParaRPr>
          </a:p>
        </p:txBody>
      </p:sp>
      <p:sp>
        <p:nvSpPr>
          <p:cNvPr id="1275" name="Google Shape;1275;p68"/>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69"/>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Strategy</a:t>
            </a:r>
            <a:endParaRPr/>
          </a:p>
        </p:txBody>
      </p:sp>
      <p:sp>
        <p:nvSpPr>
          <p:cNvPr id="1281" name="Google Shape;1281;p69"/>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3200"/>
              <a:buChar char="▪"/>
            </a:pPr>
            <a:r>
              <a:rPr lang="en-US" sz="3200">
                <a:latin typeface="Garamond"/>
                <a:ea typeface="Garamond"/>
                <a:cs typeface="Garamond"/>
                <a:sym typeface="Garamond"/>
              </a:rPr>
              <a:t>A testing strategy is a </a:t>
            </a:r>
            <a:r>
              <a:rPr lang="en-US" sz="3200">
                <a:solidFill>
                  <a:srgbClr val="FF0000"/>
                </a:solidFill>
                <a:latin typeface="Garamond"/>
                <a:ea typeface="Garamond"/>
                <a:cs typeface="Garamond"/>
                <a:sym typeface="Garamond"/>
              </a:rPr>
              <a:t>general approach to the testing process</a:t>
            </a:r>
            <a:r>
              <a:rPr lang="en-US" sz="3200">
                <a:latin typeface="Garamond"/>
                <a:ea typeface="Garamond"/>
                <a:cs typeface="Garamond"/>
                <a:sym typeface="Garamond"/>
              </a:rPr>
              <a:t>, rather than a method of devising (work out of) particular system or component tests.</a:t>
            </a:r>
            <a:endParaRPr sz="3200"/>
          </a:p>
        </p:txBody>
      </p:sp>
      <p:sp>
        <p:nvSpPr>
          <p:cNvPr id="1282" name="Google Shape;1282;p69"/>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blogs.msdn.com/blogfiles/willy-peter_schaub/WindowsLiveWriter/VSTSRangersProjectsMigrationGuidance_9A3C/CLIPART_OF_27038_SMJPG_2.jpg" id="1283" name="Google Shape;1283;p69"/>
          <p:cNvPicPr preferRelativeResize="0"/>
          <p:nvPr/>
        </p:nvPicPr>
        <p:blipFill rotWithShape="1">
          <a:blip r:embed="rId3">
            <a:alphaModFix/>
          </a:blip>
          <a:srcRect b="0" l="0" r="0" t="0"/>
          <a:stretch/>
        </p:blipFill>
        <p:spPr>
          <a:xfrm>
            <a:off x="9374659" y="3503120"/>
            <a:ext cx="2405450" cy="24054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0" name="Shape 560"/>
        <p:cNvGrpSpPr/>
        <p:nvPr/>
      </p:nvGrpSpPr>
      <p:grpSpPr>
        <a:xfrm>
          <a:off x="0" y="0"/>
          <a:ext cx="0" cy="0"/>
          <a:chOff x="0" y="0"/>
          <a:chExt cx="0" cy="0"/>
        </a:xfrm>
      </p:grpSpPr>
      <p:sp>
        <p:nvSpPr>
          <p:cNvPr id="561" name="Google Shape;561;p7"/>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Introduction</a:t>
            </a:r>
            <a:endParaRPr/>
          </a:p>
        </p:txBody>
      </p:sp>
      <p:sp>
        <p:nvSpPr>
          <p:cNvPr id="562" name="Google Shape;562;p7"/>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latin typeface="Garamond"/>
                <a:ea typeface="Garamond"/>
                <a:cs typeface="Garamond"/>
                <a:sym typeface="Garamond"/>
              </a:rPr>
              <a:t>The quality of a piece of software depends on its design, development, testing, and implementation</a:t>
            </a:r>
            <a:r>
              <a:rPr lang="en-US"/>
              <a:t> </a:t>
            </a:r>
            <a:endParaRPr/>
          </a:p>
          <a:p>
            <a:pPr indent="-228600" lvl="0" marL="228600" rtl="0" algn="l">
              <a:lnSpc>
                <a:spcPct val="90000"/>
              </a:lnSpc>
              <a:spcBef>
                <a:spcPts val="1800"/>
              </a:spcBef>
              <a:spcAft>
                <a:spcPts val="0"/>
              </a:spcAft>
              <a:buSzPts val="2800"/>
              <a:buChar char="▪"/>
            </a:pPr>
            <a:r>
              <a:rPr lang="en-US">
                <a:latin typeface="Garamond"/>
                <a:ea typeface="Garamond"/>
                <a:cs typeface="Garamond"/>
                <a:sym typeface="Garamond"/>
              </a:rPr>
              <a:t>One  aspect of </a:t>
            </a:r>
            <a:r>
              <a:rPr lang="en-US">
                <a:solidFill>
                  <a:srgbClr val="FF0000"/>
                </a:solidFill>
                <a:latin typeface="Garamond"/>
                <a:ea typeface="Garamond"/>
                <a:cs typeface="Garamond"/>
                <a:sym typeface="Garamond"/>
              </a:rPr>
              <a:t>software quality</a:t>
            </a:r>
            <a:r>
              <a:rPr lang="en-US">
                <a:latin typeface="Garamond"/>
                <a:ea typeface="Garamond"/>
                <a:cs typeface="Garamond"/>
                <a:sym typeface="Garamond"/>
              </a:rPr>
              <a:t> is its </a:t>
            </a:r>
            <a:r>
              <a:rPr lang="en-US">
                <a:solidFill>
                  <a:srgbClr val="FF0000"/>
                </a:solidFill>
                <a:latin typeface="Garamond"/>
                <a:ea typeface="Garamond"/>
                <a:cs typeface="Garamond"/>
                <a:sym typeface="Garamond"/>
              </a:rPr>
              <a:t>reliability</a:t>
            </a:r>
            <a:r>
              <a:rPr lang="en-US">
                <a:latin typeface="Garamond"/>
                <a:ea typeface="Garamond"/>
                <a:cs typeface="Garamond"/>
                <a:sym typeface="Garamond"/>
              </a:rPr>
              <a:t>. A software is reliable if, when used in a reasonable manner, it does not produce failures that are dangerous or costly</a:t>
            </a:r>
            <a:endParaRPr/>
          </a:p>
          <a:p>
            <a:pPr indent="-228600" lvl="0" marL="228600" rtl="0" algn="l">
              <a:lnSpc>
                <a:spcPct val="90000"/>
              </a:lnSpc>
              <a:spcBef>
                <a:spcPts val="1800"/>
              </a:spcBef>
              <a:spcAft>
                <a:spcPts val="0"/>
              </a:spcAft>
              <a:buSzPts val="2800"/>
              <a:buChar char="▪"/>
            </a:pPr>
            <a:r>
              <a:rPr lang="en-US">
                <a:latin typeface="Garamond"/>
                <a:ea typeface="Garamond"/>
                <a:cs typeface="Garamond"/>
                <a:sym typeface="Garamond"/>
              </a:rPr>
              <a:t>Testing can only demonstrate the presence of errors. It </a:t>
            </a:r>
            <a:r>
              <a:rPr lang="en-US">
                <a:solidFill>
                  <a:srgbClr val="FF0000"/>
                </a:solidFill>
                <a:latin typeface="Garamond"/>
                <a:ea typeface="Garamond"/>
                <a:cs typeface="Garamond"/>
                <a:sym typeface="Garamond"/>
              </a:rPr>
              <a:t>cannot show</a:t>
            </a:r>
            <a:r>
              <a:rPr lang="en-US">
                <a:latin typeface="Garamond"/>
                <a:ea typeface="Garamond"/>
                <a:cs typeface="Garamond"/>
                <a:sym typeface="Garamond"/>
              </a:rPr>
              <a:t> that there are </a:t>
            </a:r>
            <a:r>
              <a:rPr lang="en-US">
                <a:solidFill>
                  <a:srgbClr val="FF0000"/>
                </a:solidFill>
                <a:latin typeface="Garamond"/>
                <a:ea typeface="Garamond"/>
                <a:cs typeface="Garamond"/>
                <a:sym typeface="Garamond"/>
              </a:rPr>
              <a:t>no errors in a program.</a:t>
            </a:r>
            <a:endParaRPr/>
          </a:p>
          <a:p>
            <a:pPr indent="-228600" lvl="0" marL="228600" rtl="0" algn="l">
              <a:lnSpc>
                <a:spcPct val="90000"/>
              </a:lnSpc>
              <a:spcBef>
                <a:spcPts val="1800"/>
              </a:spcBef>
              <a:spcAft>
                <a:spcPts val="0"/>
              </a:spcAft>
              <a:buSzPts val="2800"/>
              <a:buChar char="▪"/>
            </a:pPr>
            <a:r>
              <a:rPr lang="en-US">
                <a:latin typeface="Garamond"/>
                <a:ea typeface="Garamond"/>
                <a:cs typeface="Garamond"/>
                <a:sym typeface="Garamond"/>
              </a:rPr>
              <a:t>Testing should be scheduled as </a:t>
            </a:r>
            <a:r>
              <a:rPr lang="en-US">
                <a:solidFill>
                  <a:srgbClr val="FF0000"/>
                </a:solidFill>
                <a:latin typeface="Garamond"/>
                <a:ea typeface="Garamond"/>
                <a:cs typeface="Garamond"/>
                <a:sym typeface="Garamond"/>
              </a:rPr>
              <a:t>part </a:t>
            </a:r>
            <a:r>
              <a:rPr lang="en-US">
                <a:latin typeface="Garamond"/>
                <a:ea typeface="Garamond"/>
                <a:cs typeface="Garamond"/>
                <a:sym typeface="Garamond"/>
              </a:rPr>
              <a:t>of the </a:t>
            </a:r>
            <a:r>
              <a:rPr lang="en-US">
                <a:solidFill>
                  <a:srgbClr val="FF0000"/>
                </a:solidFill>
                <a:latin typeface="Garamond"/>
                <a:ea typeface="Garamond"/>
                <a:cs typeface="Garamond"/>
                <a:sym typeface="Garamond"/>
              </a:rPr>
              <a:t>project planning</a:t>
            </a:r>
            <a:r>
              <a:rPr lang="en-US">
                <a:latin typeface="Garamond"/>
                <a:ea typeface="Garamond"/>
                <a:cs typeface="Garamond"/>
                <a:sym typeface="Garamond"/>
              </a:rPr>
              <a:t> process. Adequate resources must be made available for testing.</a:t>
            </a:r>
            <a:endParaRPr>
              <a:latin typeface="Garamond"/>
              <a:ea typeface="Garamond"/>
              <a:cs typeface="Garamond"/>
              <a:sym typeface="Garamond"/>
            </a:endParaRPr>
          </a:p>
        </p:txBody>
      </p:sp>
      <p:sp>
        <p:nvSpPr>
          <p:cNvPr id="563" name="Google Shape;563;p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qatestlab.com/assets/software-testing-company032.png" id="564" name="Google Shape;564;p7"/>
          <p:cNvPicPr preferRelativeResize="0"/>
          <p:nvPr/>
        </p:nvPicPr>
        <p:blipFill rotWithShape="1">
          <a:blip r:embed="rId3">
            <a:alphaModFix/>
          </a:blip>
          <a:srcRect b="0" l="0" r="0" t="0"/>
          <a:stretch/>
        </p:blipFill>
        <p:spPr>
          <a:xfrm>
            <a:off x="10107491" y="388891"/>
            <a:ext cx="1925705" cy="148452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70"/>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Strategy</a:t>
            </a:r>
            <a:endParaRPr/>
          </a:p>
        </p:txBody>
      </p:sp>
      <p:sp>
        <p:nvSpPr>
          <p:cNvPr id="1290" name="Google Shape;1290;p70"/>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blogs.msdn.com/blogfiles/willy-peter_schaub/WindowsLiveWriter/VSTSRangersProjectsMigrationGuidance_9A3C/CLIPART_OF_27038_SMJPG_2.jpg" id="1291" name="Google Shape;1291;p70"/>
          <p:cNvPicPr preferRelativeResize="0"/>
          <p:nvPr/>
        </p:nvPicPr>
        <p:blipFill rotWithShape="1">
          <a:blip r:embed="rId3">
            <a:alphaModFix/>
          </a:blip>
          <a:srcRect b="0" l="0" r="0" t="0"/>
          <a:stretch/>
        </p:blipFill>
        <p:spPr>
          <a:xfrm>
            <a:off x="9374659" y="3503120"/>
            <a:ext cx="2405450" cy="2405450"/>
          </a:xfrm>
          <a:prstGeom prst="rect">
            <a:avLst/>
          </a:prstGeom>
          <a:noFill/>
          <a:ln>
            <a:noFill/>
          </a:ln>
        </p:spPr>
      </p:pic>
      <p:sp>
        <p:nvSpPr>
          <p:cNvPr id="1292" name="Google Shape;1292;p70"/>
          <p:cNvSpPr/>
          <p:nvPr/>
        </p:nvSpPr>
        <p:spPr>
          <a:xfrm>
            <a:off x="2467018" y="1788469"/>
            <a:ext cx="5541126" cy="1714652"/>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1" marL="180975" marR="0" rtl="0" algn="l">
              <a:spcBef>
                <a:spcPts val="0"/>
              </a:spcBef>
              <a:spcAft>
                <a:spcPts val="0"/>
              </a:spcAft>
              <a:buNone/>
            </a:pPr>
            <a:r>
              <a:rPr b="0" i="0" lang="en-US" sz="2800" u="none" cap="none" strike="noStrike">
                <a:solidFill>
                  <a:schemeClr val="dk1"/>
                </a:solidFill>
                <a:latin typeface="Garamond"/>
                <a:ea typeface="Garamond"/>
                <a:cs typeface="Garamond"/>
                <a:sym typeface="Garamond"/>
              </a:rPr>
              <a:t>Two Techniques:</a:t>
            </a:r>
            <a:endParaRPr/>
          </a:p>
          <a:p>
            <a:pPr indent="-442913" lvl="1" marL="1138238" marR="0" rtl="0" algn="l">
              <a:spcBef>
                <a:spcPts val="0"/>
              </a:spcBef>
              <a:spcAft>
                <a:spcPts val="0"/>
              </a:spcAft>
              <a:buClr>
                <a:schemeClr val="dk1"/>
              </a:buClr>
              <a:buSzPts val="2800"/>
              <a:buFont typeface="Noto Sans Symbols"/>
              <a:buChar char="✔"/>
            </a:pPr>
            <a:r>
              <a:rPr b="0" i="0" lang="en-US" sz="2800" u="none" cap="none" strike="noStrike">
                <a:solidFill>
                  <a:schemeClr val="dk1"/>
                </a:solidFill>
                <a:latin typeface="Garamond"/>
                <a:ea typeface="Garamond"/>
                <a:cs typeface="Garamond"/>
                <a:sym typeface="Garamond"/>
              </a:rPr>
              <a:t>Proactive</a:t>
            </a:r>
            <a:endParaRPr/>
          </a:p>
          <a:p>
            <a:pPr indent="-442913" lvl="1" marL="1138238" marR="0" rtl="0" algn="l">
              <a:spcBef>
                <a:spcPts val="0"/>
              </a:spcBef>
              <a:spcAft>
                <a:spcPts val="0"/>
              </a:spcAft>
              <a:buClr>
                <a:schemeClr val="dk1"/>
              </a:buClr>
              <a:buSzPts val="2800"/>
              <a:buFont typeface="Noto Sans Symbols"/>
              <a:buChar char="✔"/>
            </a:pPr>
            <a:r>
              <a:rPr b="0" i="0" lang="en-US" sz="2800" u="none" cap="none" strike="noStrike">
                <a:solidFill>
                  <a:schemeClr val="dk1"/>
                </a:solidFill>
                <a:latin typeface="Garamond"/>
                <a:ea typeface="Garamond"/>
                <a:cs typeface="Garamond"/>
                <a:sym typeface="Garamond"/>
              </a:rPr>
              <a:t>Reactive</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0"/>
                                        <p:tgtEl>
                                          <p:spTgt spid="1292"/>
                                        </p:tgtEl>
                                      </p:cBhvr>
                                    </p:animEffect>
                                    <p:set>
                                      <p:cBhvr>
                                        <p:cTn dur="1" fill="hold">
                                          <p:stCondLst>
                                            <p:cond delay="2000"/>
                                          </p:stCondLst>
                                        </p:cTn>
                                        <p:tgtEl>
                                          <p:spTgt spid="129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96" name="Shape 1296"/>
        <p:cNvGrpSpPr/>
        <p:nvPr/>
      </p:nvGrpSpPr>
      <p:grpSpPr>
        <a:xfrm>
          <a:off x="0" y="0"/>
          <a:ext cx="0" cy="0"/>
          <a:chOff x="0" y="0"/>
          <a:chExt cx="0" cy="0"/>
        </a:xfrm>
      </p:grpSpPr>
      <p:sp>
        <p:nvSpPr>
          <p:cNvPr id="1297" name="Google Shape;1297;p71"/>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t/>
            </a:r>
            <a:endParaRPr/>
          </a:p>
        </p:txBody>
      </p:sp>
      <p:sp>
        <p:nvSpPr>
          <p:cNvPr id="1298" name="Google Shape;1298;p71"/>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None/>
            </a:pPr>
            <a:r>
              <a:rPr lang="en-US" sz="3200"/>
              <a:t>If there are 6 apples and you take away 4, how many do you have? </a:t>
            </a:r>
            <a:endParaRPr sz="3200"/>
          </a:p>
          <a:p>
            <a:pPr indent="0" lvl="0" marL="0" rtl="0" algn="l">
              <a:lnSpc>
                <a:spcPct val="90000"/>
              </a:lnSpc>
              <a:spcBef>
                <a:spcPts val="1800"/>
              </a:spcBef>
              <a:spcAft>
                <a:spcPts val="0"/>
              </a:spcAft>
              <a:buSzPts val="3200"/>
              <a:buNone/>
            </a:pPr>
            <a:r>
              <a:t/>
            </a:r>
            <a:endParaRPr sz="3200"/>
          </a:p>
          <a:p>
            <a:pPr indent="-514350" lvl="0" marL="514350" rtl="0" algn="l">
              <a:lnSpc>
                <a:spcPct val="90000"/>
              </a:lnSpc>
              <a:spcBef>
                <a:spcPts val="1800"/>
              </a:spcBef>
              <a:spcAft>
                <a:spcPts val="0"/>
              </a:spcAft>
              <a:buClr>
                <a:schemeClr val="dk1"/>
              </a:buClr>
              <a:buSzPts val="3200"/>
              <a:buAutoNum type="alphaUcPeriod"/>
            </a:pPr>
            <a:r>
              <a:rPr lang="en-US" sz="3200"/>
              <a:t>5</a:t>
            </a:r>
            <a:endParaRPr/>
          </a:p>
          <a:p>
            <a:pPr indent="-514350" lvl="0" marL="514350" rtl="0" algn="l">
              <a:lnSpc>
                <a:spcPct val="90000"/>
              </a:lnSpc>
              <a:spcBef>
                <a:spcPts val="1800"/>
              </a:spcBef>
              <a:spcAft>
                <a:spcPts val="0"/>
              </a:spcAft>
              <a:buClr>
                <a:schemeClr val="dk1"/>
              </a:buClr>
              <a:buSzPts val="3200"/>
              <a:buAutoNum type="alphaUcPeriod"/>
            </a:pPr>
            <a:r>
              <a:rPr lang="en-US" sz="3200"/>
              <a:t>4</a:t>
            </a:r>
            <a:endParaRPr/>
          </a:p>
          <a:p>
            <a:pPr indent="-514350" lvl="0" marL="514350" rtl="0" algn="l">
              <a:lnSpc>
                <a:spcPct val="90000"/>
              </a:lnSpc>
              <a:spcBef>
                <a:spcPts val="1800"/>
              </a:spcBef>
              <a:spcAft>
                <a:spcPts val="0"/>
              </a:spcAft>
              <a:buClr>
                <a:schemeClr val="dk1"/>
              </a:buClr>
              <a:buSzPts val="3200"/>
              <a:buAutoNum type="alphaUcPeriod"/>
            </a:pPr>
            <a:r>
              <a:rPr lang="en-US" sz="3200"/>
              <a:t>3</a:t>
            </a:r>
            <a:endParaRPr/>
          </a:p>
          <a:p>
            <a:pPr indent="-514350" lvl="0" marL="514350" rtl="0" algn="l">
              <a:lnSpc>
                <a:spcPct val="90000"/>
              </a:lnSpc>
              <a:spcBef>
                <a:spcPts val="1800"/>
              </a:spcBef>
              <a:spcAft>
                <a:spcPts val="0"/>
              </a:spcAft>
              <a:buClr>
                <a:schemeClr val="dk1"/>
              </a:buClr>
              <a:buSzPts val="3200"/>
              <a:buAutoNum type="alphaUcPeriod"/>
            </a:pPr>
            <a:r>
              <a:rPr lang="en-US" sz="3200"/>
              <a:t>2</a:t>
            </a:r>
            <a:endParaRPr/>
          </a:p>
        </p:txBody>
      </p:sp>
      <p:sp>
        <p:nvSpPr>
          <p:cNvPr id="1299" name="Google Shape;1299;p71"/>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03" name="Shape 1303"/>
        <p:cNvGrpSpPr/>
        <p:nvPr/>
      </p:nvGrpSpPr>
      <p:grpSpPr>
        <a:xfrm>
          <a:off x="0" y="0"/>
          <a:ext cx="0" cy="0"/>
          <a:chOff x="0" y="0"/>
          <a:chExt cx="0" cy="0"/>
        </a:xfrm>
      </p:grpSpPr>
      <p:sp>
        <p:nvSpPr>
          <p:cNvPr id="1304" name="Google Shape;1304;p72"/>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t/>
            </a:r>
            <a:endParaRPr/>
          </a:p>
        </p:txBody>
      </p:sp>
      <p:sp>
        <p:nvSpPr>
          <p:cNvPr id="1305" name="Google Shape;1305;p72"/>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None/>
            </a:pPr>
            <a:r>
              <a:rPr lang="en-US" sz="3200"/>
              <a:t>If there are 6 apples and you take away 4, how many do you have? </a:t>
            </a:r>
            <a:endParaRPr sz="3200"/>
          </a:p>
          <a:p>
            <a:pPr indent="0" lvl="0" marL="0" rtl="0" algn="l">
              <a:lnSpc>
                <a:spcPct val="90000"/>
              </a:lnSpc>
              <a:spcBef>
                <a:spcPts val="1800"/>
              </a:spcBef>
              <a:spcAft>
                <a:spcPts val="0"/>
              </a:spcAft>
              <a:buSzPts val="3200"/>
              <a:buNone/>
            </a:pPr>
            <a:r>
              <a:t/>
            </a:r>
            <a:endParaRPr sz="3200"/>
          </a:p>
          <a:p>
            <a:pPr indent="-514350" lvl="0" marL="514350" rtl="0" algn="l">
              <a:lnSpc>
                <a:spcPct val="90000"/>
              </a:lnSpc>
              <a:spcBef>
                <a:spcPts val="1800"/>
              </a:spcBef>
              <a:spcAft>
                <a:spcPts val="0"/>
              </a:spcAft>
              <a:buClr>
                <a:schemeClr val="dk1"/>
              </a:buClr>
              <a:buSzPts val="3200"/>
              <a:buAutoNum type="alphaUcPeriod"/>
            </a:pPr>
            <a:r>
              <a:rPr lang="en-US" sz="3200"/>
              <a:t>5</a:t>
            </a:r>
            <a:endParaRPr/>
          </a:p>
          <a:p>
            <a:pPr indent="-514350" lvl="0" marL="514350" rtl="0" algn="l">
              <a:lnSpc>
                <a:spcPct val="90000"/>
              </a:lnSpc>
              <a:spcBef>
                <a:spcPts val="1800"/>
              </a:spcBef>
              <a:spcAft>
                <a:spcPts val="0"/>
              </a:spcAft>
              <a:buClr>
                <a:srgbClr val="C00000"/>
              </a:buClr>
              <a:buSzPts val="3200"/>
              <a:buAutoNum type="alphaUcPeriod"/>
            </a:pPr>
            <a:r>
              <a:rPr b="1" lang="en-US" sz="3200">
                <a:solidFill>
                  <a:srgbClr val="C00000"/>
                </a:solidFill>
              </a:rPr>
              <a:t>4 (the 4 you took)</a:t>
            </a:r>
            <a:endParaRPr/>
          </a:p>
          <a:p>
            <a:pPr indent="-514350" lvl="0" marL="514350" rtl="0" algn="l">
              <a:lnSpc>
                <a:spcPct val="90000"/>
              </a:lnSpc>
              <a:spcBef>
                <a:spcPts val="1800"/>
              </a:spcBef>
              <a:spcAft>
                <a:spcPts val="0"/>
              </a:spcAft>
              <a:buClr>
                <a:schemeClr val="dk1"/>
              </a:buClr>
              <a:buSzPts val="3200"/>
              <a:buAutoNum type="alphaUcPeriod"/>
            </a:pPr>
            <a:r>
              <a:rPr lang="en-US" sz="3200"/>
              <a:t>3</a:t>
            </a:r>
            <a:endParaRPr/>
          </a:p>
          <a:p>
            <a:pPr indent="-514350" lvl="0" marL="514350" rtl="0" algn="l">
              <a:lnSpc>
                <a:spcPct val="90000"/>
              </a:lnSpc>
              <a:spcBef>
                <a:spcPts val="1800"/>
              </a:spcBef>
              <a:spcAft>
                <a:spcPts val="0"/>
              </a:spcAft>
              <a:buClr>
                <a:schemeClr val="dk1"/>
              </a:buClr>
              <a:buSzPts val="3200"/>
              <a:buAutoNum type="alphaUcPeriod"/>
            </a:pPr>
            <a:r>
              <a:rPr lang="en-US" sz="3200"/>
              <a:t>2</a:t>
            </a:r>
            <a:endParaRPr/>
          </a:p>
        </p:txBody>
      </p:sp>
      <p:sp>
        <p:nvSpPr>
          <p:cNvPr id="1306" name="Google Shape;1306;p72"/>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0" name="Shape 1310"/>
        <p:cNvGrpSpPr/>
        <p:nvPr/>
      </p:nvGrpSpPr>
      <p:grpSpPr>
        <a:xfrm>
          <a:off x="0" y="0"/>
          <a:ext cx="0" cy="0"/>
          <a:chOff x="0" y="0"/>
          <a:chExt cx="0" cy="0"/>
        </a:xfrm>
      </p:grpSpPr>
      <p:sp>
        <p:nvSpPr>
          <p:cNvPr id="1311" name="Google Shape;1311;p73"/>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Exercise</a:t>
            </a:r>
            <a:endParaRPr/>
          </a:p>
        </p:txBody>
      </p:sp>
      <p:sp>
        <p:nvSpPr>
          <p:cNvPr id="1312" name="Google Shape;1312;p73"/>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SzPts val="2800"/>
              <a:buNone/>
            </a:pPr>
            <a:r>
              <a:rPr lang="en-US"/>
              <a:t>You have successfully developed an online e-commerce website which sells Malaysia handicrafts to all over the world. Your customer (owner of the website) requested to test the website before it is published. He also requested to ensure the reliability of the website in view of thousands of potential users from all over the world. </a:t>
            </a:r>
            <a:endParaRPr/>
          </a:p>
          <a:p>
            <a:pPr indent="0" lvl="0" marL="0" rtl="0" algn="just">
              <a:lnSpc>
                <a:spcPct val="90000"/>
              </a:lnSpc>
              <a:spcBef>
                <a:spcPts val="1800"/>
              </a:spcBef>
              <a:spcAft>
                <a:spcPts val="0"/>
              </a:spcAft>
              <a:buSzPts val="2800"/>
              <a:buNone/>
            </a:pPr>
            <a:r>
              <a:t/>
            </a:r>
            <a:endParaRPr/>
          </a:p>
          <a:p>
            <a:pPr indent="0" lvl="0" marL="0" rtl="0" algn="just">
              <a:lnSpc>
                <a:spcPct val="90000"/>
              </a:lnSpc>
              <a:spcBef>
                <a:spcPts val="1800"/>
              </a:spcBef>
              <a:spcAft>
                <a:spcPts val="0"/>
              </a:spcAft>
              <a:buSzPts val="2800"/>
              <a:buNone/>
            </a:pPr>
            <a:r>
              <a:rPr lang="en-US"/>
              <a:t>Suggest </a:t>
            </a:r>
            <a:r>
              <a:rPr b="1" lang="en-US"/>
              <a:t>TWO (2)</a:t>
            </a:r>
            <a:r>
              <a:rPr lang="en-US"/>
              <a:t> testing techniques to fulfill the customer’s requirements.</a:t>
            </a:r>
            <a:endParaRPr/>
          </a:p>
        </p:txBody>
      </p:sp>
      <p:sp>
        <p:nvSpPr>
          <p:cNvPr id="1313" name="Google Shape;1313;p73"/>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sp>
        <p:nvSpPr>
          <p:cNvPr id="1318" name="Google Shape;1318;p74"/>
          <p:cNvSpPr txBox="1"/>
          <p:nvPr>
            <p:ph type="title"/>
          </p:nvPr>
        </p:nvSpPr>
        <p:spPr>
          <a:xfrm>
            <a:off x="1295400" y="2541573"/>
            <a:ext cx="9601200" cy="27432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lt1"/>
              </a:buClr>
              <a:buSzPts val="4000"/>
              <a:buFont typeface="Century Gothic"/>
              <a:buNone/>
            </a:pPr>
            <a:r>
              <a:rPr lang="en-US"/>
              <a:t>Test Case Design and Planning</a:t>
            </a:r>
            <a:endParaRPr/>
          </a:p>
        </p:txBody>
      </p:sp>
      <p:sp>
        <p:nvSpPr>
          <p:cNvPr id="1319" name="Google Shape;1319;p74"/>
          <p:cNvSpPr txBox="1"/>
          <p:nvPr>
            <p:ph idx="1" type="body"/>
          </p:nvPr>
        </p:nvSpPr>
        <p:spPr>
          <a:xfrm>
            <a:off x="1295400" y="5431536"/>
            <a:ext cx="9601200" cy="457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75"/>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 Case Design &amp; Planning</a:t>
            </a:r>
            <a:endParaRPr/>
          </a:p>
        </p:txBody>
      </p:sp>
      <p:sp>
        <p:nvSpPr>
          <p:cNvPr id="1325" name="Google Shape;1325;p75"/>
          <p:cNvSpPr txBox="1"/>
          <p:nvPr>
            <p:ph idx="1" type="body"/>
          </p:nvPr>
        </p:nvSpPr>
        <p:spPr>
          <a:xfrm>
            <a:off x="1295400" y="1390786"/>
            <a:ext cx="9601200" cy="489889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SzPct val="100000"/>
              <a:buChar char="▪"/>
            </a:pPr>
            <a:r>
              <a:rPr lang="en-US">
                <a:latin typeface="Garamond"/>
                <a:ea typeface="Garamond"/>
                <a:cs typeface="Garamond"/>
                <a:sym typeface="Garamond"/>
              </a:rPr>
              <a:t>Test planning is concerned with setting out </a:t>
            </a:r>
            <a:r>
              <a:rPr lang="en-US">
                <a:solidFill>
                  <a:srgbClr val="C00000"/>
                </a:solidFill>
                <a:latin typeface="Garamond"/>
                <a:ea typeface="Garamond"/>
                <a:cs typeface="Garamond"/>
                <a:sym typeface="Garamond"/>
              </a:rPr>
              <a:t>standards </a:t>
            </a:r>
            <a:r>
              <a:rPr lang="en-US">
                <a:latin typeface="Garamond"/>
                <a:ea typeface="Garamond"/>
                <a:cs typeface="Garamond"/>
                <a:sym typeface="Garamond"/>
              </a:rPr>
              <a:t>for the testing process rather than describing product tests</a:t>
            </a:r>
            <a:r>
              <a:rPr lang="en-US"/>
              <a:t> </a:t>
            </a:r>
            <a:endParaRPr/>
          </a:p>
          <a:p>
            <a:pPr indent="-228600" lvl="0" marL="228600" rtl="0" algn="l">
              <a:lnSpc>
                <a:spcPct val="90000"/>
              </a:lnSpc>
              <a:spcBef>
                <a:spcPts val="1800"/>
              </a:spcBef>
              <a:spcAft>
                <a:spcPts val="0"/>
              </a:spcAft>
              <a:buSzPct val="100000"/>
              <a:buChar char="▪"/>
            </a:pPr>
            <a:r>
              <a:rPr lang="en-US">
                <a:latin typeface="Garamond"/>
                <a:ea typeface="Garamond"/>
                <a:cs typeface="Garamond"/>
                <a:sym typeface="Garamond"/>
              </a:rPr>
              <a:t>In order to yield a useful testing result, a test plan should be produced. The </a:t>
            </a:r>
            <a:r>
              <a:rPr lang="en-US">
                <a:solidFill>
                  <a:srgbClr val="C00000"/>
                </a:solidFill>
                <a:latin typeface="Garamond"/>
                <a:ea typeface="Garamond"/>
                <a:cs typeface="Garamond"/>
                <a:sym typeface="Garamond"/>
              </a:rPr>
              <a:t>contents of the test plan </a:t>
            </a:r>
            <a:r>
              <a:rPr lang="en-US">
                <a:latin typeface="Garamond"/>
                <a:ea typeface="Garamond"/>
                <a:cs typeface="Garamond"/>
                <a:sym typeface="Garamond"/>
              </a:rPr>
              <a:t>may include: -</a:t>
            </a:r>
            <a:endParaRPr/>
          </a:p>
          <a:p>
            <a:pPr indent="-363538" lvl="1" marL="808038" rtl="0" algn="l">
              <a:lnSpc>
                <a:spcPct val="90000"/>
              </a:lnSpc>
              <a:spcBef>
                <a:spcPts val="1200"/>
              </a:spcBef>
              <a:spcAft>
                <a:spcPts val="0"/>
              </a:spcAft>
              <a:buSzPct val="100000"/>
              <a:buFont typeface="Noto Sans Symbols"/>
              <a:buChar char="⮚"/>
            </a:pPr>
            <a:r>
              <a:rPr b="1" lang="en-US">
                <a:latin typeface="Garamond"/>
                <a:ea typeface="Garamond"/>
                <a:cs typeface="Garamond"/>
                <a:sym typeface="Garamond"/>
              </a:rPr>
              <a:t>The testing process</a:t>
            </a:r>
            <a:endParaRPr/>
          </a:p>
          <a:p>
            <a:pPr indent="-363538" lvl="1" marL="808038" rtl="0" algn="l">
              <a:lnSpc>
                <a:spcPct val="90000"/>
              </a:lnSpc>
              <a:spcBef>
                <a:spcPts val="1200"/>
              </a:spcBef>
              <a:spcAft>
                <a:spcPts val="0"/>
              </a:spcAft>
              <a:buSzPct val="100000"/>
              <a:buFont typeface="Noto Sans Symbols"/>
              <a:buChar char="⮚"/>
            </a:pPr>
            <a:r>
              <a:rPr b="1" lang="en-US">
                <a:latin typeface="Garamond"/>
                <a:ea typeface="Garamond"/>
                <a:cs typeface="Garamond"/>
                <a:sym typeface="Garamond"/>
              </a:rPr>
              <a:t>Requirement traceability </a:t>
            </a:r>
            <a:endParaRPr/>
          </a:p>
          <a:p>
            <a:pPr indent="-363538" lvl="1" marL="808038" rtl="0" algn="l">
              <a:lnSpc>
                <a:spcPct val="90000"/>
              </a:lnSpc>
              <a:spcBef>
                <a:spcPts val="1200"/>
              </a:spcBef>
              <a:spcAft>
                <a:spcPts val="0"/>
              </a:spcAft>
              <a:buSzPct val="100000"/>
              <a:buFont typeface="Noto Sans Symbols"/>
              <a:buChar char="⮚"/>
            </a:pPr>
            <a:r>
              <a:rPr b="1" lang="en-US">
                <a:latin typeface="Garamond"/>
                <a:ea typeface="Garamond"/>
                <a:cs typeface="Garamond"/>
                <a:sym typeface="Garamond"/>
              </a:rPr>
              <a:t>Tested items </a:t>
            </a:r>
            <a:endParaRPr/>
          </a:p>
          <a:p>
            <a:pPr indent="-363538" lvl="1" marL="808038" rtl="0" algn="l">
              <a:lnSpc>
                <a:spcPct val="90000"/>
              </a:lnSpc>
              <a:spcBef>
                <a:spcPts val="1200"/>
              </a:spcBef>
              <a:spcAft>
                <a:spcPts val="0"/>
              </a:spcAft>
              <a:buSzPct val="100000"/>
              <a:buFont typeface="Noto Sans Symbols"/>
              <a:buChar char="⮚"/>
            </a:pPr>
            <a:r>
              <a:rPr b="1" lang="en-US">
                <a:latin typeface="Garamond"/>
                <a:ea typeface="Garamond"/>
                <a:cs typeface="Garamond"/>
                <a:sym typeface="Garamond"/>
              </a:rPr>
              <a:t>Testing schedule </a:t>
            </a:r>
            <a:endParaRPr/>
          </a:p>
          <a:p>
            <a:pPr indent="-363538" lvl="1" marL="808038" rtl="0" algn="l">
              <a:lnSpc>
                <a:spcPct val="90000"/>
              </a:lnSpc>
              <a:spcBef>
                <a:spcPts val="1200"/>
              </a:spcBef>
              <a:spcAft>
                <a:spcPts val="0"/>
              </a:spcAft>
              <a:buSzPct val="100000"/>
              <a:buFont typeface="Noto Sans Symbols"/>
              <a:buChar char="⮚"/>
            </a:pPr>
            <a:r>
              <a:rPr b="1" lang="en-US">
                <a:latin typeface="Garamond"/>
                <a:ea typeface="Garamond"/>
                <a:cs typeface="Garamond"/>
                <a:sym typeface="Garamond"/>
              </a:rPr>
              <a:t>Testing recording procedures(example)</a:t>
            </a:r>
            <a:endParaRPr/>
          </a:p>
          <a:p>
            <a:pPr indent="-363538" lvl="1" marL="808038" rtl="0" algn="l">
              <a:lnSpc>
                <a:spcPct val="90000"/>
              </a:lnSpc>
              <a:spcBef>
                <a:spcPts val="1200"/>
              </a:spcBef>
              <a:spcAft>
                <a:spcPts val="0"/>
              </a:spcAft>
              <a:buSzPct val="100000"/>
              <a:buFont typeface="Noto Sans Symbols"/>
              <a:buChar char="⮚"/>
            </a:pPr>
            <a:r>
              <a:rPr b="1" lang="en-US">
                <a:latin typeface="Garamond"/>
                <a:ea typeface="Garamond"/>
                <a:cs typeface="Garamond"/>
                <a:sym typeface="Garamond"/>
              </a:rPr>
              <a:t>Hardware &amp; software requirements </a:t>
            </a:r>
            <a:endParaRPr/>
          </a:p>
          <a:p>
            <a:pPr indent="-363538" lvl="1" marL="808038" rtl="0" algn="l">
              <a:lnSpc>
                <a:spcPct val="90000"/>
              </a:lnSpc>
              <a:spcBef>
                <a:spcPts val="1200"/>
              </a:spcBef>
              <a:spcAft>
                <a:spcPts val="0"/>
              </a:spcAft>
              <a:buSzPct val="100000"/>
              <a:buFont typeface="Noto Sans Symbols"/>
              <a:buChar char="⮚"/>
            </a:pPr>
            <a:r>
              <a:rPr b="1" lang="en-US">
                <a:latin typeface="Garamond"/>
                <a:ea typeface="Garamond"/>
                <a:cs typeface="Garamond"/>
                <a:sym typeface="Garamond"/>
              </a:rPr>
              <a:t>Constraints </a:t>
            </a:r>
            <a:endParaRPr b="1"/>
          </a:p>
          <a:p>
            <a:pPr indent="-64135" lvl="0" marL="228600" rtl="0" algn="l">
              <a:lnSpc>
                <a:spcPct val="90000"/>
              </a:lnSpc>
              <a:spcBef>
                <a:spcPts val="1800"/>
              </a:spcBef>
              <a:spcAft>
                <a:spcPts val="0"/>
              </a:spcAft>
              <a:buSzPct val="100000"/>
              <a:buNone/>
            </a:pPr>
            <a:r>
              <a:t/>
            </a:r>
            <a:endParaRPr/>
          </a:p>
          <a:p>
            <a:pPr indent="-64135" lvl="0" marL="228600" rtl="0" algn="l">
              <a:lnSpc>
                <a:spcPct val="90000"/>
              </a:lnSpc>
              <a:spcBef>
                <a:spcPts val="1800"/>
              </a:spcBef>
              <a:spcAft>
                <a:spcPts val="0"/>
              </a:spcAft>
              <a:buSzPct val="100000"/>
              <a:buNone/>
            </a:pPr>
            <a:r>
              <a:t/>
            </a:r>
            <a:endParaRPr/>
          </a:p>
        </p:txBody>
      </p:sp>
      <p:sp>
        <p:nvSpPr>
          <p:cNvPr id="1326" name="Google Shape;1326;p75"/>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thumbs.gograph.com/gg54749680.jpg" id="1327" name="Google Shape;1327;p75"/>
          <p:cNvPicPr preferRelativeResize="0"/>
          <p:nvPr/>
        </p:nvPicPr>
        <p:blipFill rotWithShape="1">
          <a:blip r:embed="rId3">
            <a:alphaModFix/>
          </a:blip>
          <a:srcRect b="0" l="0" r="0" t="0"/>
          <a:stretch/>
        </p:blipFill>
        <p:spPr>
          <a:xfrm>
            <a:off x="10218523" y="4421190"/>
            <a:ext cx="1619250" cy="16192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76"/>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Test Case Design &amp; Planning</a:t>
            </a:r>
            <a:br>
              <a:rPr lang="en-US"/>
            </a:br>
            <a:r>
              <a:rPr lang="en-US"/>
              <a:t>Test Plan Content</a:t>
            </a:r>
            <a:endParaRPr/>
          </a:p>
        </p:txBody>
      </p:sp>
      <p:sp>
        <p:nvSpPr>
          <p:cNvPr id="1333" name="Google Shape;1333;p76"/>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400"/>
              <a:buFont typeface="Noto Sans Symbols"/>
              <a:buNone/>
            </a:pPr>
            <a:fld id="{00000000-1234-1234-1234-123412341234}" type="slidenum">
              <a:rPr lang="en-US" sz="1400">
                <a:solidFill>
                  <a:schemeClr val="dk1"/>
                </a:solidFill>
                <a:latin typeface="Tahoma"/>
                <a:ea typeface="Tahoma"/>
                <a:cs typeface="Tahoma"/>
                <a:sym typeface="Tahoma"/>
              </a:rPr>
              <a:t>‹#›</a:t>
            </a:fld>
            <a:endParaRPr sz="1400">
              <a:solidFill>
                <a:schemeClr val="dk1"/>
              </a:solidFill>
              <a:latin typeface="Tahoma"/>
              <a:ea typeface="Tahoma"/>
              <a:cs typeface="Tahoma"/>
              <a:sym typeface="Tahoma"/>
            </a:endParaRPr>
          </a:p>
        </p:txBody>
      </p:sp>
      <p:sp>
        <p:nvSpPr>
          <p:cNvPr id="1334" name="Google Shape;1334;p76"/>
          <p:cNvSpPr/>
          <p:nvPr/>
        </p:nvSpPr>
        <p:spPr>
          <a:xfrm>
            <a:off x="2481264" y="4699000"/>
            <a:ext cx="1354137" cy="446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300"/>
              <a:buFont typeface="Noto Sans Symbols"/>
              <a:buNone/>
            </a:pPr>
            <a:r>
              <a:rPr b="1" lang="en-US" sz="2300">
                <a:solidFill>
                  <a:schemeClr val="dk1"/>
                </a:solidFill>
                <a:latin typeface="Garamond"/>
                <a:ea typeface="Garamond"/>
                <a:cs typeface="Garamond"/>
                <a:sym typeface="Garamond"/>
              </a:rPr>
              <a:t>Test Plan</a:t>
            </a:r>
            <a:endParaRPr b="1" sz="2300">
              <a:solidFill>
                <a:schemeClr val="dk1"/>
              </a:solidFill>
              <a:latin typeface="Tahoma"/>
              <a:ea typeface="Tahoma"/>
              <a:cs typeface="Tahoma"/>
              <a:sym typeface="Tahoma"/>
            </a:endParaRPr>
          </a:p>
        </p:txBody>
      </p:sp>
      <p:pic>
        <p:nvPicPr>
          <p:cNvPr descr="http://thumbs.gograph.com/gg54749680.jpg" id="1335" name="Google Shape;1335;p76"/>
          <p:cNvPicPr preferRelativeResize="0"/>
          <p:nvPr/>
        </p:nvPicPr>
        <p:blipFill rotWithShape="1">
          <a:blip r:embed="rId3">
            <a:alphaModFix/>
          </a:blip>
          <a:srcRect b="0" l="0" r="0" t="0"/>
          <a:stretch/>
        </p:blipFill>
        <p:spPr>
          <a:xfrm>
            <a:off x="2043113" y="2625725"/>
            <a:ext cx="1619250" cy="1619250"/>
          </a:xfrm>
          <a:prstGeom prst="rect">
            <a:avLst/>
          </a:prstGeom>
          <a:noFill/>
          <a:ln>
            <a:noFill/>
          </a:ln>
        </p:spPr>
      </p:pic>
      <p:pic>
        <p:nvPicPr>
          <p:cNvPr descr="http://www.easyvectors.com/assets/images/vectors/afbig/simple-folder-documents-clip-art.jpg" id="1336" name="Google Shape;1336;p76"/>
          <p:cNvPicPr preferRelativeResize="0"/>
          <p:nvPr/>
        </p:nvPicPr>
        <p:blipFill rotWithShape="1">
          <a:blip r:embed="rId4">
            <a:alphaModFix/>
          </a:blip>
          <a:srcRect b="0" l="0" r="0" t="0"/>
          <a:stretch/>
        </p:blipFill>
        <p:spPr>
          <a:xfrm>
            <a:off x="3284539" y="3575051"/>
            <a:ext cx="1127125" cy="1127125"/>
          </a:xfrm>
          <a:prstGeom prst="rect">
            <a:avLst/>
          </a:prstGeom>
          <a:noFill/>
          <a:ln>
            <a:noFill/>
          </a:ln>
        </p:spPr>
      </p:pic>
      <p:sp>
        <p:nvSpPr>
          <p:cNvPr id="1337" name="Google Shape;1337;p76"/>
          <p:cNvSpPr/>
          <p:nvPr/>
        </p:nvSpPr>
        <p:spPr>
          <a:xfrm>
            <a:off x="4562475" y="2260600"/>
            <a:ext cx="2897188" cy="476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500"/>
              <a:buFont typeface="Noto Sans Symbols"/>
              <a:buNone/>
            </a:pPr>
            <a:r>
              <a:rPr lang="en-US" sz="2500">
                <a:solidFill>
                  <a:schemeClr val="dk1"/>
                </a:solidFill>
                <a:latin typeface="Garamond"/>
                <a:ea typeface="Garamond"/>
                <a:cs typeface="Garamond"/>
                <a:sym typeface="Garamond"/>
              </a:rPr>
              <a:t>1. The testing process</a:t>
            </a:r>
            <a:endParaRPr sz="2500">
              <a:solidFill>
                <a:schemeClr val="dk1"/>
              </a:solidFill>
              <a:latin typeface="Tahoma"/>
              <a:ea typeface="Tahoma"/>
              <a:cs typeface="Tahoma"/>
              <a:sym typeface="Tahoma"/>
            </a:endParaRPr>
          </a:p>
        </p:txBody>
      </p:sp>
      <p:sp>
        <p:nvSpPr>
          <p:cNvPr id="1338" name="Google Shape;1338;p76"/>
          <p:cNvSpPr/>
          <p:nvPr/>
        </p:nvSpPr>
        <p:spPr>
          <a:xfrm>
            <a:off x="4927601" y="2844801"/>
            <a:ext cx="3286125" cy="2117725"/>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146050" lvl="1" marL="180975" marR="0" rtl="0" algn="l">
              <a:spcBef>
                <a:spcPts val="0"/>
              </a:spcBef>
              <a:spcAft>
                <a:spcPts val="0"/>
              </a:spcAft>
              <a:buClr>
                <a:srgbClr val="000000"/>
              </a:buClr>
              <a:buSzPts val="2300"/>
              <a:buFont typeface="Noto Sans Symbols"/>
              <a:buChar char="✔"/>
            </a:pPr>
            <a:r>
              <a:rPr b="0" i="0" lang="en-US" sz="2300" u="none" cap="none" strike="noStrike">
                <a:solidFill>
                  <a:srgbClr val="000000"/>
                </a:solidFill>
                <a:latin typeface="Garamond"/>
                <a:ea typeface="Garamond"/>
                <a:cs typeface="Garamond"/>
                <a:sym typeface="Garamond"/>
              </a:rPr>
              <a:t>Unit Testing </a:t>
            </a:r>
            <a:endParaRPr/>
          </a:p>
          <a:p>
            <a:pPr indent="-146050" lvl="1" marL="180975" marR="0" rtl="0" algn="l">
              <a:spcBef>
                <a:spcPts val="0"/>
              </a:spcBef>
              <a:spcAft>
                <a:spcPts val="0"/>
              </a:spcAft>
              <a:buClr>
                <a:srgbClr val="000000"/>
              </a:buClr>
              <a:buSzPts val="2300"/>
              <a:buFont typeface="Noto Sans Symbols"/>
              <a:buChar char="✔"/>
            </a:pPr>
            <a:r>
              <a:rPr b="0" i="0" lang="en-US" sz="2300" u="none" cap="none" strike="noStrike">
                <a:solidFill>
                  <a:srgbClr val="000000"/>
                </a:solidFill>
                <a:latin typeface="Garamond"/>
                <a:ea typeface="Garamond"/>
                <a:cs typeface="Garamond"/>
                <a:sym typeface="Garamond"/>
              </a:rPr>
              <a:t>Module Testing </a:t>
            </a:r>
            <a:endParaRPr/>
          </a:p>
          <a:p>
            <a:pPr indent="-146050" lvl="1" marL="180975" marR="0" rtl="0" algn="l">
              <a:spcBef>
                <a:spcPts val="0"/>
              </a:spcBef>
              <a:spcAft>
                <a:spcPts val="0"/>
              </a:spcAft>
              <a:buClr>
                <a:srgbClr val="000000"/>
              </a:buClr>
              <a:buSzPts val="2300"/>
              <a:buFont typeface="Noto Sans Symbols"/>
              <a:buChar char="✔"/>
            </a:pPr>
            <a:r>
              <a:rPr b="0" i="0" lang="en-US" sz="2300" u="none" cap="none" strike="noStrike">
                <a:solidFill>
                  <a:srgbClr val="000000"/>
                </a:solidFill>
                <a:latin typeface="Garamond"/>
                <a:ea typeface="Garamond"/>
                <a:cs typeface="Garamond"/>
                <a:sym typeface="Garamond"/>
              </a:rPr>
              <a:t>Sub-system Testing </a:t>
            </a:r>
            <a:endParaRPr/>
          </a:p>
          <a:p>
            <a:pPr indent="-146050" lvl="1" marL="180975" marR="0" rtl="0" algn="l">
              <a:spcBef>
                <a:spcPts val="0"/>
              </a:spcBef>
              <a:spcAft>
                <a:spcPts val="0"/>
              </a:spcAft>
              <a:buClr>
                <a:srgbClr val="000000"/>
              </a:buClr>
              <a:buSzPts val="2300"/>
              <a:buFont typeface="Noto Sans Symbols"/>
              <a:buChar char="✔"/>
            </a:pPr>
            <a:r>
              <a:rPr b="0" i="0" lang="en-US" sz="2300" u="none" cap="none" strike="noStrike">
                <a:solidFill>
                  <a:srgbClr val="000000"/>
                </a:solidFill>
                <a:latin typeface="Garamond"/>
                <a:ea typeface="Garamond"/>
                <a:cs typeface="Garamond"/>
                <a:sym typeface="Garamond"/>
              </a:rPr>
              <a:t>System Testing </a:t>
            </a:r>
            <a:endParaRPr/>
          </a:p>
          <a:p>
            <a:pPr indent="-146050" lvl="1" marL="180975" marR="0" rtl="0" algn="l">
              <a:spcBef>
                <a:spcPts val="0"/>
              </a:spcBef>
              <a:spcAft>
                <a:spcPts val="0"/>
              </a:spcAft>
              <a:buClr>
                <a:srgbClr val="000000"/>
              </a:buClr>
              <a:buSzPts val="2300"/>
              <a:buFont typeface="Noto Sans Symbols"/>
              <a:buChar char="✔"/>
            </a:pPr>
            <a:r>
              <a:rPr b="0" i="0" lang="en-US" sz="2300" u="none" cap="none" strike="noStrike">
                <a:solidFill>
                  <a:srgbClr val="000000"/>
                </a:solidFill>
                <a:latin typeface="Garamond"/>
                <a:ea typeface="Garamond"/>
                <a:cs typeface="Garamond"/>
                <a:sym typeface="Garamond"/>
              </a:rPr>
              <a:t>Acceptance Testing</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8"/>
                                        </p:tgtEl>
                                        <p:attrNameLst>
                                          <p:attrName>style.visibility</p:attrName>
                                        </p:attrNameLst>
                                      </p:cBhvr>
                                      <p:to>
                                        <p:strVal val="visible"/>
                                      </p:to>
                                    </p:set>
                                    <p:animEffect filter="fade" transition="in">
                                      <p:cBhvr>
                                        <p:cTn dur="1000"/>
                                        <p:tgtEl>
                                          <p:spTgt spid="1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p77"/>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Test Case Design &amp; Planning</a:t>
            </a:r>
            <a:br>
              <a:rPr lang="en-US"/>
            </a:br>
            <a:r>
              <a:rPr lang="en-US"/>
              <a:t>Test Plan Content</a:t>
            </a:r>
            <a:endParaRPr/>
          </a:p>
        </p:txBody>
      </p:sp>
      <p:sp>
        <p:nvSpPr>
          <p:cNvPr id="1344" name="Google Shape;1344;p7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400"/>
              <a:buFont typeface="Noto Sans Symbols"/>
              <a:buNone/>
            </a:pPr>
            <a:fld id="{00000000-1234-1234-1234-123412341234}" type="slidenum">
              <a:rPr lang="en-US" sz="1400">
                <a:solidFill>
                  <a:schemeClr val="dk1"/>
                </a:solidFill>
                <a:latin typeface="Tahoma"/>
                <a:ea typeface="Tahoma"/>
                <a:cs typeface="Tahoma"/>
                <a:sym typeface="Tahoma"/>
              </a:rPr>
              <a:t>‹#›</a:t>
            </a:fld>
            <a:endParaRPr sz="1400">
              <a:solidFill>
                <a:schemeClr val="dk1"/>
              </a:solidFill>
              <a:latin typeface="Tahoma"/>
              <a:ea typeface="Tahoma"/>
              <a:cs typeface="Tahoma"/>
              <a:sym typeface="Tahoma"/>
            </a:endParaRPr>
          </a:p>
        </p:txBody>
      </p:sp>
      <p:sp>
        <p:nvSpPr>
          <p:cNvPr id="1345" name="Google Shape;1345;p77"/>
          <p:cNvSpPr/>
          <p:nvPr/>
        </p:nvSpPr>
        <p:spPr>
          <a:xfrm>
            <a:off x="2481264" y="4699000"/>
            <a:ext cx="1354137" cy="446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300"/>
              <a:buFont typeface="Noto Sans Symbols"/>
              <a:buNone/>
            </a:pPr>
            <a:r>
              <a:rPr b="1" lang="en-US" sz="2300">
                <a:solidFill>
                  <a:schemeClr val="dk1"/>
                </a:solidFill>
                <a:latin typeface="Garamond"/>
                <a:ea typeface="Garamond"/>
                <a:cs typeface="Garamond"/>
                <a:sym typeface="Garamond"/>
              </a:rPr>
              <a:t>Test Plan</a:t>
            </a:r>
            <a:endParaRPr b="1" sz="2300">
              <a:solidFill>
                <a:schemeClr val="dk1"/>
              </a:solidFill>
              <a:latin typeface="Tahoma"/>
              <a:ea typeface="Tahoma"/>
              <a:cs typeface="Tahoma"/>
              <a:sym typeface="Tahoma"/>
            </a:endParaRPr>
          </a:p>
        </p:txBody>
      </p:sp>
      <p:pic>
        <p:nvPicPr>
          <p:cNvPr descr="http://thumbs.gograph.com/gg54749680.jpg" id="1346" name="Google Shape;1346;p77"/>
          <p:cNvPicPr preferRelativeResize="0"/>
          <p:nvPr/>
        </p:nvPicPr>
        <p:blipFill rotWithShape="1">
          <a:blip r:embed="rId3">
            <a:alphaModFix/>
          </a:blip>
          <a:srcRect b="0" l="0" r="0" t="0"/>
          <a:stretch/>
        </p:blipFill>
        <p:spPr>
          <a:xfrm>
            <a:off x="2043113" y="2625725"/>
            <a:ext cx="1619250" cy="1619250"/>
          </a:xfrm>
          <a:prstGeom prst="rect">
            <a:avLst/>
          </a:prstGeom>
          <a:noFill/>
          <a:ln>
            <a:noFill/>
          </a:ln>
        </p:spPr>
      </p:pic>
      <p:pic>
        <p:nvPicPr>
          <p:cNvPr descr="http://www.easyvectors.com/assets/images/vectors/afbig/simple-folder-documents-clip-art.jpg" id="1347" name="Google Shape;1347;p77"/>
          <p:cNvPicPr preferRelativeResize="0"/>
          <p:nvPr/>
        </p:nvPicPr>
        <p:blipFill rotWithShape="1">
          <a:blip r:embed="rId4">
            <a:alphaModFix/>
          </a:blip>
          <a:srcRect b="0" l="0" r="0" t="0"/>
          <a:stretch/>
        </p:blipFill>
        <p:spPr>
          <a:xfrm>
            <a:off x="3284539" y="3575051"/>
            <a:ext cx="1127125" cy="1127125"/>
          </a:xfrm>
          <a:prstGeom prst="rect">
            <a:avLst/>
          </a:prstGeom>
          <a:noFill/>
          <a:ln>
            <a:noFill/>
          </a:ln>
        </p:spPr>
      </p:pic>
      <p:sp>
        <p:nvSpPr>
          <p:cNvPr id="1348" name="Google Shape;1348;p77"/>
          <p:cNvSpPr/>
          <p:nvPr/>
        </p:nvSpPr>
        <p:spPr>
          <a:xfrm>
            <a:off x="4562475" y="2260601"/>
            <a:ext cx="3741738" cy="86201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500"/>
              <a:buFont typeface="Noto Sans Symbols"/>
              <a:buAutoNum type="arabicPeriod"/>
            </a:pPr>
            <a:r>
              <a:rPr lang="en-US" sz="2500">
                <a:solidFill>
                  <a:schemeClr val="dk1"/>
                </a:solidFill>
                <a:latin typeface="Garamond"/>
                <a:ea typeface="Garamond"/>
                <a:cs typeface="Garamond"/>
                <a:sym typeface="Garamond"/>
              </a:rPr>
              <a:t>The testing process</a:t>
            </a:r>
            <a:endParaRPr sz="2500">
              <a:solidFill>
                <a:schemeClr val="dk1"/>
              </a:solidFill>
              <a:latin typeface="Garamond"/>
              <a:ea typeface="Garamond"/>
              <a:cs typeface="Garamond"/>
              <a:sym typeface="Garamond"/>
            </a:endParaRPr>
          </a:p>
          <a:p>
            <a:pPr indent="-457200" lvl="0" marL="457200" marR="0" rtl="0" algn="l">
              <a:spcBef>
                <a:spcPts val="0"/>
              </a:spcBef>
              <a:spcAft>
                <a:spcPts val="0"/>
              </a:spcAft>
              <a:buClr>
                <a:schemeClr val="dk1"/>
              </a:buClr>
              <a:buSzPts val="2500"/>
              <a:buFont typeface="Noto Sans Symbols"/>
              <a:buAutoNum type="arabicPeriod"/>
            </a:pPr>
            <a:r>
              <a:rPr lang="en-US" sz="2500">
                <a:solidFill>
                  <a:schemeClr val="dk1"/>
                </a:solidFill>
                <a:latin typeface="Garamond"/>
                <a:ea typeface="Garamond"/>
                <a:cs typeface="Garamond"/>
                <a:sym typeface="Garamond"/>
              </a:rPr>
              <a:t>Requirement Traceability</a:t>
            </a:r>
            <a:endParaRPr/>
          </a:p>
        </p:txBody>
      </p:sp>
      <p:sp>
        <p:nvSpPr>
          <p:cNvPr id="1349" name="Google Shape;1349;p77"/>
          <p:cNvSpPr/>
          <p:nvPr/>
        </p:nvSpPr>
        <p:spPr>
          <a:xfrm>
            <a:off x="5073650" y="3209925"/>
            <a:ext cx="4491038" cy="11684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152400" lvl="1" marL="180975"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Garamond"/>
                <a:ea typeface="Garamond"/>
                <a:cs typeface="Garamond"/>
                <a:sym typeface="Garamond"/>
              </a:rPr>
              <a:t>Unit Testing  - SRS item x</a:t>
            </a:r>
            <a:endParaRPr/>
          </a:p>
          <a:p>
            <a:pPr indent="-152400" lvl="1" marL="180975"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Garamond"/>
                <a:ea typeface="Garamond"/>
                <a:cs typeface="Garamond"/>
                <a:sym typeface="Garamond"/>
              </a:rPr>
              <a:t>Module Testing  - SRS item y</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3" name="Shape 1353"/>
        <p:cNvGrpSpPr/>
        <p:nvPr/>
      </p:nvGrpSpPr>
      <p:grpSpPr>
        <a:xfrm>
          <a:off x="0" y="0"/>
          <a:ext cx="0" cy="0"/>
          <a:chOff x="0" y="0"/>
          <a:chExt cx="0" cy="0"/>
        </a:xfrm>
      </p:grpSpPr>
      <p:sp>
        <p:nvSpPr>
          <p:cNvPr id="1354" name="Google Shape;1354;p78"/>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Test Case Design &amp; Planning</a:t>
            </a:r>
            <a:br>
              <a:rPr lang="en-US"/>
            </a:br>
            <a:r>
              <a:rPr lang="en-US"/>
              <a:t>Test Plan Content</a:t>
            </a:r>
            <a:endParaRPr/>
          </a:p>
        </p:txBody>
      </p:sp>
      <p:sp>
        <p:nvSpPr>
          <p:cNvPr id="1355" name="Google Shape;1355;p78"/>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400"/>
              <a:buFont typeface="Noto Sans Symbols"/>
              <a:buNone/>
            </a:pPr>
            <a:fld id="{00000000-1234-1234-1234-123412341234}" type="slidenum">
              <a:rPr lang="en-US" sz="1400">
                <a:solidFill>
                  <a:schemeClr val="dk1"/>
                </a:solidFill>
                <a:latin typeface="Tahoma"/>
                <a:ea typeface="Tahoma"/>
                <a:cs typeface="Tahoma"/>
                <a:sym typeface="Tahoma"/>
              </a:rPr>
              <a:t>‹#›</a:t>
            </a:fld>
            <a:endParaRPr sz="1400">
              <a:solidFill>
                <a:schemeClr val="dk1"/>
              </a:solidFill>
              <a:latin typeface="Tahoma"/>
              <a:ea typeface="Tahoma"/>
              <a:cs typeface="Tahoma"/>
              <a:sym typeface="Tahoma"/>
            </a:endParaRPr>
          </a:p>
        </p:txBody>
      </p:sp>
      <p:sp>
        <p:nvSpPr>
          <p:cNvPr id="1356" name="Google Shape;1356;p78"/>
          <p:cNvSpPr/>
          <p:nvPr/>
        </p:nvSpPr>
        <p:spPr>
          <a:xfrm>
            <a:off x="2481264" y="4699000"/>
            <a:ext cx="1354137" cy="446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300"/>
              <a:buFont typeface="Noto Sans Symbols"/>
              <a:buNone/>
            </a:pPr>
            <a:r>
              <a:rPr b="1" lang="en-US" sz="2300">
                <a:solidFill>
                  <a:schemeClr val="dk1"/>
                </a:solidFill>
                <a:latin typeface="Garamond"/>
                <a:ea typeface="Garamond"/>
                <a:cs typeface="Garamond"/>
                <a:sym typeface="Garamond"/>
              </a:rPr>
              <a:t>Test Plan</a:t>
            </a:r>
            <a:endParaRPr b="1" sz="2300">
              <a:solidFill>
                <a:schemeClr val="dk1"/>
              </a:solidFill>
              <a:latin typeface="Tahoma"/>
              <a:ea typeface="Tahoma"/>
              <a:cs typeface="Tahoma"/>
              <a:sym typeface="Tahoma"/>
            </a:endParaRPr>
          </a:p>
        </p:txBody>
      </p:sp>
      <p:pic>
        <p:nvPicPr>
          <p:cNvPr descr="http://thumbs.gograph.com/gg54749680.jpg" id="1357" name="Google Shape;1357;p78"/>
          <p:cNvPicPr preferRelativeResize="0"/>
          <p:nvPr/>
        </p:nvPicPr>
        <p:blipFill rotWithShape="1">
          <a:blip r:embed="rId3">
            <a:alphaModFix/>
          </a:blip>
          <a:srcRect b="0" l="0" r="0" t="0"/>
          <a:stretch/>
        </p:blipFill>
        <p:spPr>
          <a:xfrm>
            <a:off x="2043113" y="2625725"/>
            <a:ext cx="1619250" cy="1619250"/>
          </a:xfrm>
          <a:prstGeom prst="rect">
            <a:avLst/>
          </a:prstGeom>
          <a:noFill/>
          <a:ln>
            <a:noFill/>
          </a:ln>
        </p:spPr>
      </p:pic>
      <p:pic>
        <p:nvPicPr>
          <p:cNvPr descr="http://www.easyvectors.com/assets/images/vectors/afbig/simple-folder-documents-clip-art.jpg" id="1358" name="Google Shape;1358;p78"/>
          <p:cNvPicPr preferRelativeResize="0"/>
          <p:nvPr/>
        </p:nvPicPr>
        <p:blipFill rotWithShape="1">
          <a:blip r:embed="rId4">
            <a:alphaModFix/>
          </a:blip>
          <a:srcRect b="0" l="0" r="0" t="0"/>
          <a:stretch/>
        </p:blipFill>
        <p:spPr>
          <a:xfrm>
            <a:off x="3284539" y="3575051"/>
            <a:ext cx="1127125" cy="1127125"/>
          </a:xfrm>
          <a:prstGeom prst="rect">
            <a:avLst/>
          </a:prstGeom>
          <a:noFill/>
          <a:ln>
            <a:noFill/>
          </a:ln>
        </p:spPr>
      </p:pic>
      <p:sp>
        <p:nvSpPr>
          <p:cNvPr id="1359" name="Google Shape;1359;p78"/>
          <p:cNvSpPr/>
          <p:nvPr/>
        </p:nvSpPr>
        <p:spPr>
          <a:xfrm>
            <a:off x="4562475" y="2260600"/>
            <a:ext cx="3652838" cy="124618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500"/>
              <a:buFont typeface="Noto Sans Symbols"/>
              <a:buAutoNum type="arabicPeriod"/>
            </a:pPr>
            <a:r>
              <a:rPr lang="en-US" sz="2500">
                <a:solidFill>
                  <a:schemeClr val="dk1"/>
                </a:solidFill>
                <a:latin typeface="Garamond"/>
                <a:ea typeface="Garamond"/>
                <a:cs typeface="Garamond"/>
                <a:sym typeface="Garamond"/>
              </a:rPr>
              <a:t>The testing process</a:t>
            </a:r>
            <a:endParaRPr sz="2500">
              <a:solidFill>
                <a:schemeClr val="dk1"/>
              </a:solidFill>
              <a:latin typeface="Garamond"/>
              <a:ea typeface="Garamond"/>
              <a:cs typeface="Garamond"/>
              <a:sym typeface="Garamond"/>
            </a:endParaRPr>
          </a:p>
          <a:p>
            <a:pPr indent="-457200" lvl="0" marL="457200" marR="0" rtl="0" algn="l">
              <a:spcBef>
                <a:spcPts val="0"/>
              </a:spcBef>
              <a:spcAft>
                <a:spcPts val="0"/>
              </a:spcAft>
              <a:buClr>
                <a:schemeClr val="dk1"/>
              </a:buClr>
              <a:buSzPts val="2500"/>
              <a:buFont typeface="Noto Sans Symbols"/>
              <a:buAutoNum type="arabicPeriod"/>
            </a:pPr>
            <a:r>
              <a:rPr lang="en-US" sz="2500">
                <a:solidFill>
                  <a:schemeClr val="dk1"/>
                </a:solidFill>
                <a:latin typeface="Garamond"/>
                <a:ea typeface="Garamond"/>
                <a:cs typeface="Garamond"/>
                <a:sym typeface="Garamond"/>
              </a:rPr>
              <a:t>Requirement traceability</a:t>
            </a:r>
            <a:endParaRPr/>
          </a:p>
          <a:p>
            <a:pPr indent="-457200" lvl="0" marL="457200" marR="0" rtl="0" algn="l">
              <a:spcBef>
                <a:spcPts val="0"/>
              </a:spcBef>
              <a:spcAft>
                <a:spcPts val="0"/>
              </a:spcAft>
              <a:buClr>
                <a:schemeClr val="dk1"/>
              </a:buClr>
              <a:buSzPts val="2500"/>
              <a:buFont typeface="Noto Sans Symbols"/>
              <a:buAutoNum type="arabicPeriod"/>
            </a:pPr>
            <a:r>
              <a:rPr lang="en-US" sz="2500">
                <a:solidFill>
                  <a:schemeClr val="dk1"/>
                </a:solidFill>
                <a:latin typeface="Garamond"/>
                <a:ea typeface="Garamond"/>
                <a:cs typeface="Garamond"/>
                <a:sym typeface="Garamond"/>
              </a:rPr>
              <a:t>Tested items </a:t>
            </a:r>
            <a:endParaRPr/>
          </a:p>
        </p:txBody>
      </p:sp>
      <p:sp>
        <p:nvSpPr>
          <p:cNvPr id="1360" name="Google Shape;1360;p78"/>
          <p:cNvSpPr/>
          <p:nvPr/>
        </p:nvSpPr>
        <p:spPr>
          <a:xfrm>
            <a:off x="5146675" y="3538539"/>
            <a:ext cx="3359100" cy="14241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152400" lvl="1" marL="180975"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Garamond"/>
                <a:ea typeface="Garamond"/>
                <a:cs typeface="Garamond"/>
                <a:sym typeface="Garamond"/>
              </a:rPr>
              <a:t>Program Modules</a:t>
            </a:r>
            <a:endParaRPr/>
          </a:p>
          <a:p>
            <a:pPr indent="-152400" lvl="1" marL="180975"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Garamond"/>
                <a:ea typeface="Garamond"/>
                <a:cs typeface="Garamond"/>
                <a:sym typeface="Garamond"/>
              </a:rPr>
              <a:t>User Procedures</a:t>
            </a:r>
            <a:endParaRPr/>
          </a:p>
          <a:p>
            <a:pPr indent="-152400" lvl="1" marL="180975"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Garamond"/>
                <a:ea typeface="Garamond"/>
                <a:cs typeface="Garamond"/>
                <a:sym typeface="Garamond"/>
              </a:rPr>
              <a:t>Operator Procedures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79"/>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Test Case Design &amp; Planning</a:t>
            </a:r>
            <a:br>
              <a:rPr lang="en-US"/>
            </a:br>
            <a:r>
              <a:rPr lang="en-US"/>
              <a:t>Test Plan Content</a:t>
            </a:r>
            <a:endParaRPr/>
          </a:p>
        </p:txBody>
      </p:sp>
      <p:sp>
        <p:nvSpPr>
          <p:cNvPr id="1366" name="Google Shape;1366;p79"/>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400"/>
              <a:buFont typeface="Noto Sans Symbols"/>
              <a:buNone/>
            </a:pPr>
            <a:fld id="{00000000-1234-1234-1234-123412341234}" type="slidenum">
              <a:rPr lang="en-US" sz="1400">
                <a:solidFill>
                  <a:schemeClr val="dk1"/>
                </a:solidFill>
                <a:latin typeface="Tahoma"/>
                <a:ea typeface="Tahoma"/>
                <a:cs typeface="Tahoma"/>
                <a:sym typeface="Tahoma"/>
              </a:rPr>
              <a:t>‹#›</a:t>
            </a:fld>
            <a:endParaRPr sz="1400">
              <a:solidFill>
                <a:schemeClr val="dk1"/>
              </a:solidFill>
              <a:latin typeface="Tahoma"/>
              <a:ea typeface="Tahoma"/>
              <a:cs typeface="Tahoma"/>
              <a:sym typeface="Tahoma"/>
            </a:endParaRPr>
          </a:p>
        </p:txBody>
      </p:sp>
      <p:sp>
        <p:nvSpPr>
          <p:cNvPr id="1367" name="Google Shape;1367;p79"/>
          <p:cNvSpPr/>
          <p:nvPr/>
        </p:nvSpPr>
        <p:spPr>
          <a:xfrm>
            <a:off x="2481264" y="4699000"/>
            <a:ext cx="1354137" cy="446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300"/>
              <a:buFont typeface="Noto Sans Symbols"/>
              <a:buNone/>
            </a:pPr>
            <a:r>
              <a:rPr b="1" lang="en-US" sz="2300">
                <a:solidFill>
                  <a:schemeClr val="dk1"/>
                </a:solidFill>
                <a:latin typeface="Garamond"/>
                <a:ea typeface="Garamond"/>
                <a:cs typeface="Garamond"/>
                <a:sym typeface="Garamond"/>
              </a:rPr>
              <a:t>Test Plan</a:t>
            </a:r>
            <a:endParaRPr b="1" sz="2300">
              <a:solidFill>
                <a:schemeClr val="dk1"/>
              </a:solidFill>
              <a:latin typeface="Tahoma"/>
              <a:ea typeface="Tahoma"/>
              <a:cs typeface="Tahoma"/>
              <a:sym typeface="Tahoma"/>
            </a:endParaRPr>
          </a:p>
        </p:txBody>
      </p:sp>
      <p:pic>
        <p:nvPicPr>
          <p:cNvPr descr="http://thumbs.gograph.com/gg54749680.jpg" id="1368" name="Google Shape;1368;p79"/>
          <p:cNvPicPr preferRelativeResize="0"/>
          <p:nvPr/>
        </p:nvPicPr>
        <p:blipFill rotWithShape="1">
          <a:blip r:embed="rId3">
            <a:alphaModFix/>
          </a:blip>
          <a:srcRect b="0" l="0" r="0" t="0"/>
          <a:stretch/>
        </p:blipFill>
        <p:spPr>
          <a:xfrm>
            <a:off x="2043113" y="2625725"/>
            <a:ext cx="1619250" cy="1619250"/>
          </a:xfrm>
          <a:prstGeom prst="rect">
            <a:avLst/>
          </a:prstGeom>
          <a:noFill/>
          <a:ln>
            <a:noFill/>
          </a:ln>
        </p:spPr>
      </p:pic>
      <p:pic>
        <p:nvPicPr>
          <p:cNvPr descr="http://www.easyvectors.com/assets/images/vectors/afbig/simple-folder-documents-clip-art.jpg" id="1369" name="Google Shape;1369;p79"/>
          <p:cNvPicPr preferRelativeResize="0"/>
          <p:nvPr/>
        </p:nvPicPr>
        <p:blipFill rotWithShape="1">
          <a:blip r:embed="rId4">
            <a:alphaModFix/>
          </a:blip>
          <a:srcRect b="0" l="0" r="0" t="0"/>
          <a:stretch/>
        </p:blipFill>
        <p:spPr>
          <a:xfrm>
            <a:off x="3284539" y="3575051"/>
            <a:ext cx="1127125" cy="1127125"/>
          </a:xfrm>
          <a:prstGeom prst="rect">
            <a:avLst/>
          </a:prstGeom>
          <a:noFill/>
          <a:ln>
            <a:noFill/>
          </a:ln>
        </p:spPr>
      </p:pic>
      <p:sp>
        <p:nvSpPr>
          <p:cNvPr id="1370" name="Google Shape;1370;p79"/>
          <p:cNvSpPr/>
          <p:nvPr/>
        </p:nvSpPr>
        <p:spPr>
          <a:xfrm>
            <a:off x="4562475" y="2260600"/>
            <a:ext cx="3652838" cy="163195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500"/>
              <a:buFont typeface="Noto Sans Symbols"/>
              <a:buAutoNum type="arabicPeriod"/>
            </a:pPr>
            <a:r>
              <a:rPr lang="en-US" sz="2500">
                <a:solidFill>
                  <a:schemeClr val="dk1"/>
                </a:solidFill>
                <a:latin typeface="Garamond"/>
                <a:ea typeface="Garamond"/>
                <a:cs typeface="Garamond"/>
                <a:sym typeface="Garamond"/>
              </a:rPr>
              <a:t>The testing process</a:t>
            </a:r>
            <a:endParaRPr sz="2500">
              <a:solidFill>
                <a:schemeClr val="dk1"/>
              </a:solidFill>
              <a:latin typeface="Garamond"/>
              <a:ea typeface="Garamond"/>
              <a:cs typeface="Garamond"/>
              <a:sym typeface="Garamond"/>
            </a:endParaRPr>
          </a:p>
          <a:p>
            <a:pPr indent="-457200" lvl="0" marL="457200" marR="0" rtl="0" algn="l">
              <a:spcBef>
                <a:spcPts val="0"/>
              </a:spcBef>
              <a:spcAft>
                <a:spcPts val="0"/>
              </a:spcAft>
              <a:buClr>
                <a:schemeClr val="dk1"/>
              </a:buClr>
              <a:buSzPts val="2500"/>
              <a:buFont typeface="Noto Sans Symbols"/>
              <a:buAutoNum type="arabicPeriod"/>
            </a:pPr>
            <a:r>
              <a:rPr lang="en-US" sz="2500">
                <a:solidFill>
                  <a:schemeClr val="dk1"/>
                </a:solidFill>
                <a:latin typeface="Garamond"/>
                <a:ea typeface="Garamond"/>
                <a:cs typeface="Garamond"/>
                <a:sym typeface="Garamond"/>
              </a:rPr>
              <a:t>Requirement traceability</a:t>
            </a:r>
            <a:endParaRPr/>
          </a:p>
          <a:p>
            <a:pPr indent="-457200" lvl="0" marL="457200" marR="0" rtl="0" algn="l">
              <a:spcBef>
                <a:spcPts val="0"/>
              </a:spcBef>
              <a:spcAft>
                <a:spcPts val="0"/>
              </a:spcAft>
              <a:buClr>
                <a:schemeClr val="dk1"/>
              </a:buClr>
              <a:buSzPts val="2500"/>
              <a:buFont typeface="Noto Sans Symbols"/>
              <a:buAutoNum type="arabicPeriod"/>
            </a:pPr>
            <a:r>
              <a:rPr lang="en-US" sz="2500">
                <a:solidFill>
                  <a:schemeClr val="dk1"/>
                </a:solidFill>
                <a:latin typeface="Garamond"/>
                <a:ea typeface="Garamond"/>
                <a:cs typeface="Garamond"/>
                <a:sym typeface="Garamond"/>
              </a:rPr>
              <a:t>Tested items </a:t>
            </a:r>
            <a:endParaRPr/>
          </a:p>
          <a:p>
            <a:pPr indent="-457200" lvl="0" marL="457200" marR="0" rtl="0" algn="l">
              <a:spcBef>
                <a:spcPts val="0"/>
              </a:spcBef>
              <a:spcAft>
                <a:spcPts val="0"/>
              </a:spcAft>
              <a:buClr>
                <a:schemeClr val="dk1"/>
              </a:buClr>
              <a:buSzPts val="2500"/>
              <a:buFont typeface="Noto Sans Symbols"/>
              <a:buAutoNum type="arabicPeriod"/>
            </a:pPr>
            <a:r>
              <a:rPr lang="en-US" sz="2500">
                <a:solidFill>
                  <a:schemeClr val="dk1"/>
                </a:solidFill>
                <a:latin typeface="Garamond"/>
                <a:ea typeface="Garamond"/>
                <a:cs typeface="Garamond"/>
                <a:sym typeface="Garamond"/>
              </a:rPr>
              <a:t>Testing Schedule</a:t>
            </a:r>
            <a:endParaRPr/>
          </a:p>
        </p:txBody>
      </p:sp>
      <p:sp>
        <p:nvSpPr>
          <p:cNvPr id="1371" name="Google Shape;1371;p79"/>
          <p:cNvSpPr/>
          <p:nvPr/>
        </p:nvSpPr>
        <p:spPr>
          <a:xfrm>
            <a:off x="5146675" y="3976689"/>
            <a:ext cx="3359150" cy="1423987"/>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179388" lvl="1" marL="360363"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Garamond"/>
                <a:ea typeface="Garamond"/>
                <a:cs typeface="Garamond"/>
                <a:sym typeface="Garamond"/>
              </a:rPr>
              <a:t>Gantt Chart on the schedule to test each item</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8"/>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Introduction</a:t>
            </a:r>
            <a:endParaRPr/>
          </a:p>
        </p:txBody>
      </p:sp>
      <p:pic>
        <p:nvPicPr>
          <p:cNvPr descr="http://qatestlab.com/assets/software-testing-company032.png" id="570" name="Google Shape;570;p8"/>
          <p:cNvPicPr preferRelativeResize="0"/>
          <p:nvPr/>
        </p:nvPicPr>
        <p:blipFill rotWithShape="1">
          <a:blip r:embed="rId3">
            <a:alphaModFix/>
          </a:blip>
          <a:srcRect b="0" l="0" r="0" t="0"/>
          <a:stretch/>
        </p:blipFill>
        <p:spPr>
          <a:xfrm>
            <a:off x="6542100" y="2356436"/>
            <a:ext cx="2563813" cy="1976438"/>
          </a:xfrm>
          <a:prstGeom prst="rect">
            <a:avLst/>
          </a:prstGeom>
          <a:noFill/>
          <a:ln>
            <a:noFill/>
          </a:ln>
        </p:spPr>
      </p:pic>
      <p:sp>
        <p:nvSpPr>
          <p:cNvPr id="571" name="Google Shape;571;p8"/>
          <p:cNvSpPr txBox="1"/>
          <p:nvPr/>
        </p:nvSpPr>
        <p:spPr>
          <a:xfrm>
            <a:off x="6429375" y="4332874"/>
            <a:ext cx="2793205"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800"/>
              <a:buFont typeface="Noto Sans Symbols"/>
              <a:buNone/>
            </a:pPr>
            <a:r>
              <a:rPr b="1" i="0" lang="en-US" sz="2800" u="none" cap="none" strike="noStrike">
                <a:solidFill>
                  <a:schemeClr val="dk1"/>
                </a:solidFill>
                <a:latin typeface="Arial"/>
                <a:ea typeface="Arial"/>
                <a:cs typeface="Arial"/>
                <a:sym typeface="Arial"/>
              </a:rPr>
              <a:t>Main Goals of Testing</a:t>
            </a:r>
            <a:endParaRPr b="1" i="0" sz="2800" u="none" cap="none" strike="noStrike">
              <a:solidFill>
                <a:schemeClr val="dk1"/>
              </a:solidFill>
              <a:latin typeface="Arial"/>
              <a:ea typeface="Arial"/>
              <a:cs typeface="Arial"/>
              <a:sym typeface="Arial"/>
            </a:endParaRPr>
          </a:p>
        </p:txBody>
      </p:sp>
      <p:sp>
        <p:nvSpPr>
          <p:cNvPr id="572" name="Google Shape;572;p8"/>
          <p:cNvSpPr/>
          <p:nvPr/>
        </p:nvSpPr>
        <p:spPr>
          <a:xfrm>
            <a:off x="2186000" y="1710324"/>
            <a:ext cx="4572000" cy="523220"/>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Validation Testing</a:t>
            </a:r>
            <a:endParaRPr b="0" i="0" sz="2800" u="none" cap="none" strike="noStrike">
              <a:solidFill>
                <a:srgbClr val="000000"/>
              </a:solidFill>
              <a:latin typeface="Arial"/>
              <a:ea typeface="Arial"/>
              <a:cs typeface="Arial"/>
              <a:sym typeface="Arial"/>
            </a:endParaRPr>
          </a:p>
        </p:txBody>
      </p:sp>
      <p:sp>
        <p:nvSpPr>
          <p:cNvPr id="573" name="Google Shape;573;p8"/>
          <p:cNvSpPr/>
          <p:nvPr/>
        </p:nvSpPr>
        <p:spPr>
          <a:xfrm>
            <a:off x="1884109" y="4159772"/>
            <a:ext cx="3962801" cy="523220"/>
          </a:xfrm>
          <a:prstGeom prst="rect">
            <a:avLst/>
          </a:prstGeom>
          <a:solidFill>
            <a:schemeClr val="lt1"/>
          </a:solidFill>
          <a:ln cap="flat" cmpd="sng" w="9525">
            <a:solidFill>
              <a:schemeClr val="accent3"/>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rgbClr val="000000"/>
                </a:solidFill>
                <a:latin typeface="Garamond"/>
                <a:ea typeface="Garamond"/>
                <a:cs typeface="Garamond"/>
                <a:sym typeface="Garamond"/>
              </a:rPr>
              <a:t>Defect Testing</a:t>
            </a:r>
            <a:endParaRPr b="0" i="0" sz="2800" u="none" cap="none" strike="noStrike">
              <a:solidFill>
                <a:srgbClr val="000000"/>
              </a:solidFill>
              <a:latin typeface="Arial"/>
              <a:ea typeface="Arial"/>
              <a:cs typeface="Arial"/>
              <a:sym typeface="Arial"/>
            </a:endParaRPr>
          </a:p>
        </p:txBody>
      </p:sp>
      <p:pic>
        <p:nvPicPr>
          <p:cNvPr descr="http://www.clipartbest.com/cliparts/7eT/M5R/7eTM5Rqin.png" id="574" name="Google Shape;574;p8"/>
          <p:cNvPicPr preferRelativeResize="0"/>
          <p:nvPr/>
        </p:nvPicPr>
        <p:blipFill rotWithShape="1">
          <a:blip r:embed="rId4">
            <a:alphaModFix/>
          </a:blip>
          <a:srcRect b="0" l="0" r="0" t="0"/>
          <a:stretch/>
        </p:blipFill>
        <p:spPr>
          <a:xfrm>
            <a:off x="5641988" y="2488199"/>
            <a:ext cx="687387" cy="614362"/>
          </a:xfrm>
          <a:prstGeom prst="rect">
            <a:avLst/>
          </a:prstGeom>
          <a:noFill/>
          <a:ln>
            <a:noFill/>
          </a:ln>
        </p:spPr>
      </p:pic>
      <p:sp>
        <p:nvSpPr>
          <p:cNvPr id="575" name="Google Shape;575;p8"/>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www.clipartbest.com/cliparts/7eT/M5R/7eTM5Rqin.png" id="576" name="Google Shape;576;p8"/>
          <p:cNvPicPr preferRelativeResize="0"/>
          <p:nvPr/>
        </p:nvPicPr>
        <p:blipFill rotWithShape="1">
          <a:blip r:embed="rId5">
            <a:alphaModFix/>
          </a:blip>
          <a:srcRect b="0" l="0" r="0" t="0"/>
          <a:stretch/>
        </p:blipFill>
        <p:spPr>
          <a:xfrm rot="9109194">
            <a:off x="5298294" y="4547185"/>
            <a:ext cx="687387" cy="615950"/>
          </a:xfrm>
          <a:prstGeom prst="rect">
            <a:avLst/>
          </a:prstGeom>
          <a:noFill/>
          <a:ln>
            <a:noFill/>
          </a:ln>
        </p:spPr>
      </p:pic>
      <p:sp>
        <p:nvSpPr>
          <p:cNvPr id="577" name="Google Shape;577;p8"/>
          <p:cNvSpPr/>
          <p:nvPr/>
        </p:nvSpPr>
        <p:spPr>
          <a:xfrm>
            <a:off x="2613038" y="2672348"/>
            <a:ext cx="3028950" cy="8604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500"/>
              <a:buFont typeface="Noto Sans Symbols"/>
              <a:buChar char="✔"/>
            </a:pPr>
            <a:r>
              <a:rPr b="0" i="0" lang="en-US" sz="2500" u="none" cap="none" strike="noStrike">
                <a:solidFill>
                  <a:schemeClr val="dk1"/>
                </a:solidFill>
                <a:latin typeface="Garamond"/>
                <a:ea typeface="Garamond"/>
                <a:cs typeface="Garamond"/>
                <a:sym typeface="Garamond"/>
              </a:rPr>
              <a:t>Software meets the requirements</a:t>
            </a:r>
            <a:endParaRPr b="0" i="0" sz="2500" u="none" cap="none" strike="noStrike">
              <a:solidFill>
                <a:schemeClr val="dk1"/>
              </a:solidFill>
              <a:latin typeface="Tahoma"/>
              <a:ea typeface="Tahoma"/>
              <a:cs typeface="Tahoma"/>
              <a:sym typeface="Tahoma"/>
            </a:endParaRPr>
          </a:p>
        </p:txBody>
      </p:sp>
      <p:sp>
        <p:nvSpPr>
          <p:cNvPr id="578" name="Google Shape;578;p8"/>
          <p:cNvSpPr/>
          <p:nvPr/>
        </p:nvSpPr>
        <p:spPr>
          <a:xfrm>
            <a:off x="2397138" y="4994860"/>
            <a:ext cx="3970338" cy="47783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500"/>
              <a:buFont typeface="Noto Sans Symbols"/>
              <a:buChar char="✔"/>
            </a:pPr>
            <a:r>
              <a:rPr b="0" i="0" lang="en-US" sz="2500" u="none" cap="none" strike="noStrike">
                <a:solidFill>
                  <a:schemeClr val="dk1"/>
                </a:solidFill>
                <a:latin typeface="Garamond"/>
                <a:ea typeface="Garamond"/>
                <a:cs typeface="Garamond"/>
                <a:sym typeface="Garamond"/>
              </a:rPr>
              <a:t>Discover faults &amp; defects</a:t>
            </a:r>
            <a:endParaRPr b="0" i="0" sz="2500" u="none" cap="none" strike="noStrike">
              <a:solidFill>
                <a:schemeClr val="dk1"/>
              </a:solidFill>
              <a:latin typeface="Tahoma"/>
              <a:ea typeface="Tahoma"/>
              <a:cs typeface="Tahoma"/>
              <a:sym typeface="Tahoma"/>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1000"/>
                                        <p:tgtEl>
                                          <p:spTgt spid="574"/>
                                        </p:tgtEl>
                                      </p:cBhvr>
                                    </p:animEffect>
                                  </p:childTnLst>
                                </p:cTn>
                              </p:par>
                              <p:par>
                                <p:cTn fill="hold" nodeType="with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1000"/>
                                        <p:tgtEl>
                                          <p:spTgt spid="5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500"/>
                                        <p:tgtEl>
                                          <p:spTgt spid="5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500"/>
                                        <p:tgtEl>
                                          <p:spTgt spid="5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80"/>
                                        <p:tgtEl>
                                          <p:spTgt spid="5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80"/>
                                        <p:tgtEl>
                                          <p:spTgt spid="5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80"/>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Test Case Design &amp; Planning</a:t>
            </a:r>
            <a:br>
              <a:rPr lang="en-US"/>
            </a:br>
            <a:r>
              <a:rPr lang="en-US"/>
              <a:t>Test Plan Content</a:t>
            </a:r>
            <a:endParaRPr/>
          </a:p>
        </p:txBody>
      </p:sp>
      <p:sp>
        <p:nvSpPr>
          <p:cNvPr id="1377" name="Google Shape;1377;p80"/>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400"/>
              <a:buFont typeface="Noto Sans Symbols"/>
              <a:buNone/>
            </a:pPr>
            <a:fld id="{00000000-1234-1234-1234-123412341234}" type="slidenum">
              <a:rPr lang="en-US" sz="1400">
                <a:solidFill>
                  <a:schemeClr val="dk1"/>
                </a:solidFill>
                <a:latin typeface="Tahoma"/>
                <a:ea typeface="Tahoma"/>
                <a:cs typeface="Tahoma"/>
                <a:sym typeface="Tahoma"/>
              </a:rPr>
              <a:t>‹#›</a:t>
            </a:fld>
            <a:endParaRPr sz="1400">
              <a:solidFill>
                <a:schemeClr val="dk1"/>
              </a:solidFill>
              <a:latin typeface="Tahoma"/>
              <a:ea typeface="Tahoma"/>
              <a:cs typeface="Tahoma"/>
              <a:sym typeface="Tahoma"/>
            </a:endParaRPr>
          </a:p>
        </p:txBody>
      </p:sp>
      <p:sp>
        <p:nvSpPr>
          <p:cNvPr id="1378" name="Google Shape;1378;p80"/>
          <p:cNvSpPr/>
          <p:nvPr/>
        </p:nvSpPr>
        <p:spPr>
          <a:xfrm>
            <a:off x="2481264" y="4699000"/>
            <a:ext cx="1354137" cy="446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300"/>
              <a:buFont typeface="Noto Sans Symbols"/>
              <a:buNone/>
            </a:pPr>
            <a:r>
              <a:rPr b="1" lang="en-US" sz="2300">
                <a:solidFill>
                  <a:schemeClr val="dk1"/>
                </a:solidFill>
                <a:latin typeface="Garamond"/>
                <a:ea typeface="Garamond"/>
                <a:cs typeface="Garamond"/>
                <a:sym typeface="Garamond"/>
              </a:rPr>
              <a:t>Test Plan</a:t>
            </a:r>
            <a:endParaRPr b="1" sz="2300">
              <a:solidFill>
                <a:schemeClr val="dk1"/>
              </a:solidFill>
              <a:latin typeface="Tahoma"/>
              <a:ea typeface="Tahoma"/>
              <a:cs typeface="Tahoma"/>
              <a:sym typeface="Tahoma"/>
            </a:endParaRPr>
          </a:p>
        </p:txBody>
      </p:sp>
      <p:pic>
        <p:nvPicPr>
          <p:cNvPr descr="http://thumbs.gograph.com/gg54749680.jpg" id="1379" name="Google Shape;1379;p80"/>
          <p:cNvPicPr preferRelativeResize="0"/>
          <p:nvPr/>
        </p:nvPicPr>
        <p:blipFill rotWithShape="1">
          <a:blip r:embed="rId3">
            <a:alphaModFix/>
          </a:blip>
          <a:srcRect b="0" l="0" r="0" t="0"/>
          <a:stretch/>
        </p:blipFill>
        <p:spPr>
          <a:xfrm>
            <a:off x="2043113" y="2625725"/>
            <a:ext cx="1619250" cy="1619250"/>
          </a:xfrm>
          <a:prstGeom prst="rect">
            <a:avLst/>
          </a:prstGeom>
          <a:noFill/>
          <a:ln>
            <a:noFill/>
          </a:ln>
        </p:spPr>
      </p:pic>
      <p:pic>
        <p:nvPicPr>
          <p:cNvPr descr="http://www.easyvectors.com/assets/images/vectors/afbig/simple-folder-documents-clip-art.jpg" id="1380" name="Google Shape;1380;p80"/>
          <p:cNvPicPr preferRelativeResize="0"/>
          <p:nvPr/>
        </p:nvPicPr>
        <p:blipFill rotWithShape="1">
          <a:blip r:embed="rId4">
            <a:alphaModFix/>
          </a:blip>
          <a:srcRect b="0" l="0" r="0" t="0"/>
          <a:stretch/>
        </p:blipFill>
        <p:spPr>
          <a:xfrm>
            <a:off x="3284539" y="3575051"/>
            <a:ext cx="1127125" cy="1127125"/>
          </a:xfrm>
          <a:prstGeom prst="rect">
            <a:avLst/>
          </a:prstGeom>
          <a:noFill/>
          <a:ln>
            <a:noFill/>
          </a:ln>
        </p:spPr>
      </p:pic>
      <p:sp>
        <p:nvSpPr>
          <p:cNvPr id="1381" name="Google Shape;1381;p80"/>
          <p:cNvSpPr/>
          <p:nvPr/>
        </p:nvSpPr>
        <p:spPr>
          <a:xfrm>
            <a:off x="4562476" y="2260600"/>
            <a:ext cx="5484813" cy="240030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500"/>
              <a:buFont typeface="Noto Sans Symbols"/>
              <a:buAutoNum type="arabicPeriod"/>
            </a:pPr>
            <a:r>
              <a:rPr lang="en-US" sz="2500">
                <a:solidFill>
                  <a:schemeClr val="dk1"/>
                </a:solidFill>
                <a:latin typeface="Garamond"/>
                <a:ea typeface="Garamond"/>
                <a:cs typeface="Garamond"/>
                <a:sym typeface="Garamond"/>
              </a:rPr>
              <a:t>The testing process</a:t>
            </a:r>
            <a:endParaRPr sz="2500">
              <a:solidFill>
                <a:schemeClr val="dk1"/>
              </a:solidFill>
              <a:latin typeface="Garamond"/>
              <a:ea typeface="Garamond"/>
              <a:cs typeface="Garamond"/>
              <a:sym typeface="Garamond"/>
            </a:endParaRPr>
          </a:p>
          <a:p>
            <a:pPr indent="-457200" lvl="0" marL="457200" marR="0" rtl="0" algn="l">
              <a:spcBef>
                <a:spcPts val="0"/>
              </a:spcBef>
              <a:spcAft>
                <a:spcPts val="0"/>
              </a:spcAft>
              <a:buClr>
                <a:schemeClr val="dk1"/>
              </a:buClr>
              <a:buSzPts val="2500"/>
              <a:buFont typeface="Noto Sans Symbols"/>
              <a:buAutoNum type="arabicPeriod"/>
            </a:pPr>
            <a:r>
              <a:rPr lang="en-US" sz="2500">
                <a:solidFill>
                  <a:schemeClr val="dk1"/>
                </a:solidFill>
                <a:latin typeface="Garamond"/>
                <a:ea typeface="Garamond"/>
                <a:cs typeface="Garamond"/>
                <a:sym typeface="Garamond"/>
              </a:rPr>
              <a:t>Requirement traceability</a:t>
            </a:r>
            <a:endParaRPr/>
          </a:p>
          <a:p>
            <a:pPr indent="-457200" lvl="0" marL="457200" marR="0" rtl="0" algn="l">
              <a:spcBef>
                <a:spcPts val="0"/>
              </a:spcBef>
              <a:spcAft>
                <a:spcPts val="0"/>
              </a:spcAft>
              <a:buClr>
                <a:schemeClr val="dk1"/>
              </a:buClr>
              <a:buSzPts val="2500"/>
              <a:buFont typeface="Noto Sans Symbols"/>
              <a:buAutoNum type="arabicPeriod"/>
            </a:pPr>
            <a:r>
              <a:rPr lang="en-US" sz="2500">
                <a:solidFill>
                  <a:schemeClr val="dk1"/>
                </a:solidFill>
                <a:latin typeface="Garamond"/>
                <a:ea typeface="Garamond"/>
                <a:cs typeface="Garamond"/>
                <a:sym typeface="Garamond"/>
              </a:rPr>
              <a:t>Tested items </a:t>
            </a:r>
            <a:endParaRPr/>
          </a:p>
          <a:p>
            <a:pPr indent="-457200" lvl="0" marL="457200" marR="0" rtl="0" algn="l">
              <a:spcBef>
                <a:spcPts val="0"/>
              </a:spcBef>
              <a:spcAft>
                <a:spcPts val="0"/>
              </a:spcAft>
              <a:buClr>
                <a:schemeClr val="dk1"/>
              </a:buClr>
              <a:buSzPts val="2500"/>
              <a:buFont typeface="Noto Sans Symbols"/>
              <a:buAutoNum type="arabicPeriod"/>
            </a:pPr>
            <a:r>
              <a:rPr lang="en-US" sz="2500">
                <a:solidFill>
                  <a:schemeClr val="dk1"/>
                </a:solidFill>
                <a:latin typeface="Garamond"/>
                <a:ea typeface="Garamond"/>
                <a:cs typeface="Garamond"/>
                <a:sym typeface="Garamond"/>
              </a:rPr>
              <a:t>Testing Schedule</a:t>
            </a:r>
            <a:endParaRPr/>
          </a:p>
          <a:p>
            <a:pPr indent="-457200" lvl="0" marL="457200" marR="0" rtl="0" algn="l">
              <a:spcBef>
                <a:spcPts val="0"/>
              </a:spcBef>
              <a:spcAft>
                <a:spcPts val="0"/>
              </a:spcAft>
              <a:buClr>
                <a:schemeClr val="dk1"/>
              </a:buClr>
              <a:buSzPts val="2500"/>
              <a:buFont typeface="Noto Sans Symbols"/>
              <a:buAutoNum type="arabicPeriod"/>
            </a:pPr>
            <a:r>
              <a:rPr lang="en-US" sz="2500">
                <a:solidFill>
                  <a:schemeClr val="dk1"/>
                </a:solidFill>
                <a:latin typeface="Garamond"/>
                <a:ea typeface="Garamond"/>
                <a:cs typeface="Garamond"/>
                <a:sym typeface="Garamond"/>
              </a:rPr>
              <a:t>Testing recording procedures(example)</a:t>
            </a:r>
            <a:endParaRPr/>
          </a:p>
          <a:p>
            <a:pPr indent="-298450" lvl="0" marL="457200" marR="0" rtl="0" algn="l">
              <a:spcBef>
                <a:spcPts val="0"/>
              </a:spcBef>
              <a:spcAft>
                <a:spcPts val="0"/>
              </a:spcAft>
              <a:buClr>
                <a:schemeClr val="dk1"/>
              </a:buClr>
              <a:buSzPts val="2500"/>
              <a:buFont typeface="Noto Sans Symbols"/>
              <a:buNone/>
            </a:pPr>
            <a:r>
              <a:t/>
            </a:r>
            <a:endParaRPr sz="2500">
              <a:solidFill>
                <a:schemeClr val="dk1"/>
              </a:solidFill>
              <a:latin typeface="Garamond"/>
              <a:ea typeface="Garamond"/>
              <a:cs typeface="Garamond"/>
              <a:sym typeface="Garamon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5" name="Shape 1385"/>
        <p:cNvGrpSpPr/>
        <p:nvPr/>
      </p:nvGrpSpPr>
      <p:grpSpPr>
        <a:xfrm>
          <a:off x="0" y="0"/>
          <a:ext cx="0" cy="0"/>
          <a:chOff x="0" y="0"/>
          <a:chExt cx="0" cy="0"/>
        </a:xfrm>
      </p:grpSpPr>
      <p:sp>
        <p:nvSpPr>
          <p:cNvPr id="1386" name="Google Shape;1386;p81"/>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Test Case Design &amp; Planning</a:t>
            </a:r>
            <a:br>
              <a:rPr lang="en-US"/>
            </a:br>
            <a:r>
              <a:rPr lang="en-US"/>
              <a:t>Test Plan Content</a:t>
            </a:r>
            <a:endParaRPr/>
          </a:p>
        </p:txBody>
      </p:sp>
      <p:sp>
        <p:nvSpPr>
          <p:cNvPr id="1387" name="Google Shape;1387;p81"/>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400"/>
              <a:buFont typeface="Noto Sans Symbols"/>
              <a:buNone/>
            </a:pPr>
            <a:fld id="{00000000-1234-1234-1234-123412341234}" type="slidenum">
              <a:rPr lang="en-US" sz="1400">
                <a:solidFill>
                  <a:schemeClr val="dk1"/>
                </a:solidFill>
                <a:latin typeface="Tahoma"/>
                <a:ea typeface="Tahoma"/>
                <a:cs typeface="Tahoma"/>
                <a:sym typeface="Tahoma"/>
              </a:rPr>
              <a:t>‹#›</a:t>
            </a:fld>
            <a:endParaRPr sz="1400">
              <a:solidFill>
                <a:schemeClr val="dk1"/>
              </a:solidFill>
              <a:latin typeface="Tahoma"/>
              <a:ea typeface="Tahoma"/>
              <a:cs typeface="Tahoma"/>
              <a:sym typeface="Tahoma"/>
            </a:endParaRPr>
          </a:p>
        </p:txBody>
      </p:sp>
      <p:graphicFrame>
        <p:nvGraphicFramePr>
          <p:cNvPr id="1388" name="Google Shape;1388;p81"/>
          <p:cNvGraphicFramePr/>
          <p:nvPr/>
        </p:nvGraphicFramePr>
        <p:xfrm>
          <a:off x="1446986" y="1952538"/>
          <a:ext cx="3000000" cy="3000000"/>
        </p:xfrm>
        <a:graphic>
          <a:graphicData uri="http://schemas.openxmlformats.org/drawingml/2006/table">
            <a:tbl>
              <a:tblPr>
                <a:noFill/>
                <a:tableStyleId>{26AF7645-2E3E-4F7B-BBA2-EDFCD313FFDD}</a:tableStyleId>
              </a:tblPr>
              <a:tblGrid>
                <a:gridCol w="662400"/>
                <a:gridCol w="2337950"/>
                <a:gridCol w="2020450"/>
                <a:gridCol w="1817700"/>
                <a:gridCol w="1311600"/>
                <a:gridCol w="1688750"/>
              </a:tblGrid>
              <a:tr h="496825">
                <a:tc gridSpan="6">
                  <a:txBody>
                    <a:bodyPr/>
                    <a:lstStyle/>
                    <a:p>
                      <a:pPr indent="0" lvl="0" marL="0" marR="0" rtl="0" algn="l">
                        <a:lnSpc>
                          <a:spcPct val="100000"/>
                        </a:lnSpc>
                        <a:spcBef>
                          <a:spcPts val="0"/>
                        </a:spcBef>
                        <a:spcAft>
                          <a:spcPts val="0"/>
                        </a:spcAft>
                        <a:buClr>
                          <a:schemeClr val="dk1"/>
                        </a:buClr>
                        <a:buSzPts val="2000"/>
                        <a:buFont typeface="Century Gothic"/>
                        <a:buNone/>
                      </a:pPr>
                      <a:r>
                        <a:rPr b="1" i="0" lang="en-US" sz="2000" u="none" cap="none" strike="noStrike">
                          <a:solidFill>
                            <a:schemeClr val="dk1"/>
                          </a:solidFill>
                          <a:latin typeface="Century Gothic"/>
                          <a:ea typeface="Century Gothic"/>
                          <a:cs typeface="Century Gothic"/>
                          <a:sym typeface="Century Gothic"/>
                        </a:rPr>
                        <a:t>Program Name: </a:t>
                      </a:r>
                      <a:endParaRPr/>
                    </a:p>
                    <a:p>
                      <a:pPr indent="0" lvl="0" marL="0" marR="0" rtl="0" algn="l">
                        <a:lnSpc>
                          <a:spcPct val="100000"/>
                        </a:lnSpc>
                        <a:spcBef>
                          <a:spcPts val="0"/>
                        </a:spcBef>
                        <a:spcAft>
                          <a:spcPts val="0"/>
                        </a:spcAft>
                        <a:buClr>
                          <a:schemeClr val="dk1"/>
                        </a:buClr>
                        <a:buSzPts val="2000"/>
                        <a:buFont typeface="Century Gothic"/>
                        <a:buNone/>
                      </a:pPr>
                      <a:r>
                        <a:rPr b="1" i="0" lang="en-US" sz="2000" u="none" cap="none" strike="noStrike">
                          <a:solidFill>
                            <a:schemeClr val="dk1"/>
                          </a:solidFill>
                          <a:latin typeface="Century Gothic"/>
                          <a:ea typeface="Century Gothic"/>
                          <a:cs typeface="Century Gothic"/>
                          <a:sym typeface="Century Gothic"/>
                        </a:rPr>
                        <a:t>Test Date: 						Tester: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AAEFD1"/>
                    </a:solidFill>
                  </a:tcPr>
                </a:tc>
                <a:tc hMerge="1"/>
                <a:tc hMerge="1"/>
                <a:tc hMerge="1"/>
                <a:tc hMerge="1"/>
                <a:tc hMerge="1"/>
              </a:tr>
              <a:tr h="496825">
                <a:tc>
                  <a:txBody>
                    <a:bodyPr/>
                    <a:lstStyle/>
                    <a:p>
                      <a:pPr indent="0" lvl="0" marL="0" marR="0" rtl="0" algn="l">
                        <a:lnSpc>
                          <a:spcPct val="100000"/>
                        </a:lnSpc>
                        <a:spcBef>
                          <a:spcPts val="0"/>
                        </a:spcBef>
                        <a:spcAft>
                          <a:spcPts val="0"/>
                        </a:spcAft>
                        <a:buClr>
                          <a:schemeClr val="dk1"/>
                        </a:buClr>
                        <a:buSzPts val="2000"/>
                        <a:buFont typeface="Century Gothic"/>
                        <a:buNone/>
                      </a:pPr>
                      <a:r>
                        <a:rPr b="1" i="0" lang="en-US" sz="2000" u="none" cap="none" strike="noStrike">
                          <a:solidFill>
                            <a:schemeClr val="dk1"/>
                          </a:solidFill>
                          <a:latin typeface="Century Gothic"/>
                          <a:ea typeface="Century Gothic"/>
                          <a:cs typeface="Century Gothic"/>
                          <a:sym typeface="Century Gothic"/>
                        </a:rPr>
                        <a:t>No</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AAEFD1"/>
                    </a:solidFill>
                  </a:tcPr>
                </a:tc>
                <a:tc>
                  <a:txBody>
                    <a:bodyPr/>
                    <a:lstStyle/>
                    <a:p>
                      <a:pPr indent="0" lvl="0" marL="0" marR="0" rtl="0" algn="l">
                        <a:lnSpc>
                          <a:spcPct val="100000"/>
                        </a:lnSpc>
                        <a:spcBef>
                          <a:spcPts val="0"/>
                        </a:spcBef>
                        <a:spcAft>
                          <a:spcPts val="0"/>
                        </a:spcAft>
                        <a:buClr>
                          <a:schemeClr val="dk1"/>
                        </a:buClr>
                        <a:buSzPts val="2000"/>
                        <a:buFont typeface="Century Gothic"/>
                        <a:buNone/>
                      </a:pPr>
                      <a:r>
                        <a:rPr b="1" i="0" lang="en-US" sz="2000" u="none" cap="none" strike="noStrike">
                          <a:solidFill>
                            <a:schemeClr val="dk1"/>
                          </a:solidFill>
                          <a:latin typeface="Century Gothic"/>
                          <a:ea typeface="Century Gothic"/>
                          <a:cs typeface="Century Gothic"/>
                          <a:sym typeface="Century Gothic"/>
                        </a:rPr>
                        <a:t>Objective/Test Cases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AAEFD1"/>
                    </a:solidFill>
                  </a:tcPr>
                </a:tc>
                <a:tc>
                  <a:txBody>
                    <a:bodyPr/>
                    <a:lstStyle/>
                    <a:p>
                      <a:pPr indent="0" lvl="0" marL="0" marR="0" rtl="0" algn="l">
                        <a:lnSpc>
                          <a:spcPct val="100000"/>
                        </a:lnSpc>
                        <a:spcBef>
                          <a:spcPts val="0"/>
                        </a:spcBef>
                        <a:spcAft>
                          <a:spcPts val="0"/>
                        </a:spcAft>
                        <a:buClr>
                          <a:schemeClr val="dk1"/>
                        </a:buClr>
                        <a:buSzPts val="2000"/>
                        <a:buFont typeface="Century Gothic"/>
                        <a:buNone/>
                      </a:pPr>
                      <a:r>
                        <a:rPr b="1" i="0" lang="en-US" sz="2000" u="none" cap="none" strike="noStrike">
                          <a:solidFill>
                            <a:schemeClr val="dk1"/>
                          </a:solidFill>
                          <a:latin typeface="Century Gothic"/>
                          <a:ea typeface="Century Gothic"/>
                          <a:cs typeface="Century Gothic"/>
                          <a:sym typeface="Century Gothic"/>
                        </a:rPr>
                        <a:t>Test Data</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AAEFD1"/>
                    </a:solidFill>
                  </a:tcPr>
                </a:tc>
                <a:tc>
                  <a:txBody>
                    <a:bodyPr/>
                    <a:lstStyle/>
                    <a:p>
                      <a:pPr indent="0" lvl="0" marL="0" marR="0" rtl="0" algn="l">
                        <a:lnSpc>
                          <a:spcPct val="100000"/>
                        </a:lnSpc>
                        <a:spcBef>
                          <a:spcPts val="0"/>
                        </a:spcBef>
                        <a:spcAft>
                          <a:spcPts val="0"/>
                        </a:spcAft>
                        <a:buClr>
                          <a:schemeClr val="dk1"/>
                        </a:buClr>
                        <a:buSzPts val="2000"/>
                        <a:buFont typeface="Century Gothic"/>
                        <a:buNone/>
                      </a:pPr>
                      <a:r>
                        <a:rPr b="1" i="0" lang="en-US" sz="2000" u="none" cap="none" strike="noStrike">
                          <a:solidFill>
                            <a:schemeClr val="dk1"/>
                          </a:solidFill>
                          <a:latin typeface="Century Gothic"/>
                          <a:ea typeface="Century Gothic"/>
                          <a:cs typeface="Century Gothic"/>
                          <a:sym typeface="Century Gothic"/>
                        </a:rPr>
                        <a:t>Expected Results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AAEFD1"/>
                    </a:solidFill>
                  </a:tcPr>
                </a:tc>
                <a:tc>
                  <a:txBody>
                    <a:bodyPr/>
                    <a:lstStyle/>
                    <a:p>
                      <a:pPr indent="0" lvl="0" marL="0" marR="0" rtl="0" algn="l">
                        <a:lnSpc>
                          <a:spcPct val="100000"/>
                        </a:lnSpc>
                        <a:spcBef>
                          <a:spcPts val="0"/>
                        </a:spcBef>
                        <a:spcAft>
                          <a:spcPts val="0"/>
                        </a:spcAft>
                        <a:buClr>
                          <a:schemeClr val="dk1"/>
                        </a:buClr>
                        <a:buSzPts val="2000"/>
                        <a:buFont typeface="Century Gothic"/>
                        <a:buNone/>
                      </a:pPr>
                      <a:r>
                        <a:rPr b="1" i="0" lang="en-US" sz="2000" u="none" cap="none" strike="noStrike">
                          <a:solidFill>
                            <a:schemeClr val="dk1"/>
                          </a:solidFill>
                          <a:latin typeface="Century Gothic"/>
                          <a:ea typeface="Century Gothic"/>
                          <a:cs typeface="Century Gothic"/>
                          <a:sym typeface="Century Gothic"/>
                        </a:rPr>
                        <a:t>Actual Results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AAEFD1"/>
                    </a:solidFill>
                  </a:tcPr>
                </a:tc>
                <a:tc>
                  <a:txBody>
                    <a:bodyPr/>
                    <a:lstStyle/>
                    <a:p>
                      <a:pPr indent="0" lvl="0" marL="0" marR="0" rtl="0" algn="l">
                        <a:lnSpc>
                          <a:spcPct val="100000"/>
                        </a:lnSpc>
                        <a:spcBef>
                          <a:spcPts val="0"/>
                        </a:spcBef>
                        <a:spcAft>
                          <a:spcPts val="0"/>
                        </a:spcAft>
                        <a:buClr>
                          <a:schemeClr val="dk1"/>
                        </a:buClr>
                        <a:buSzPts val="2000"/>
                        <a:buFont typeface="Century Gothic"/>
                        <a:buNone/>
                      </a:pPr>
                      <a:r>
                        <a:rPr b="1" i="0" lang="en-US" sz="2000" u="none" cap="none" strike="noStrike">
                          <a:solidFill>
                            <a:schemeClr val="dk1"/>
                          </a:solidFill>
                          <a:latin typeface="Century Gothic"/>
                          <a:ea typeface="Century Gothic"/>
                          <a:cs typeface="Century Gothic"/>
                          <a:sym typeface="Century Gothic"/>
                        </a:rPr>
                        <a:t>Remarks/ Comments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AAEFD1"/>
                    </a:solidFill>
                  </a:tcPr>
                </a:tc>
              </a:tr>
              <a:tr h="1340050">
                <a:tc>
                  <a:txBody>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2F9EE"/>
                    </a:solidFill>
                  </a:tcPr>
                </a:tc>
                <a:tc>
                  <a:txBody>
                    <a:bodyPr/>
                    <a:lstStyle/>
                    <a:p>
                      <a:pPr indent="0" lvl="0" marL="0" marR="0" rtl="0" algn="l">
                        <a:lnSpc>
                          <a:spcPct val="100000"/>
                        </a:lnSpc>
                        <a:spcBef>
                          <a:spcPts val="0"/>
                        </a:spcBef>
                        <a:spcAft>
                          <a:spcPts val="0"/>
                        </a:spcAft>
                        <a:buClr>
                          <a:schemeClr val="dk1"/>
                        </a:buClr>
                        <a:buSzPts val="2000"/>
                        <a:buFont typeface="Century Gothic"/>
                        <a:buNone/>
                      </a:pPr>
                      <a:r>
                        <a:rPr b="0" i="0" lang="en-US" sz="2000" u="none" cap="none" strike="noStrike">
                          <a:solidFill>
                            <a:schemeClr val="dk1"/>
                          </a:solidFill>
                          <a:latin typeface="Century Gothic"/>
                          <a:ea typeface="Century Gothic"/>
                          <a:cs typeface="Century Gothic"/>
                          <a:sym typeface="Century Gothic"/>
                        </a:rPr>
                        <a:t>To generate a report to list selected month’s sales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2F9EE"/>
                    </a:solidFill>
                  </a:tcPr>
                </a:tc>
                <a:tc>
                  <a:txBody>
                    <a:bodyPr/>
                    <a:lstStyle/>
                    <a:p>
                      <a:pPr indent="0" lvl="0" marL="0" marR="0" rtl="0" algn="l">
                        <a:lnSpc>
                          <a:spcPct val="100000"/>
                        </a:lnSpc>
                        <a:spcBef>
                          <a:spcPts val="0"/>
                        </a:spcBef>
                        <a:spcAft>
                          <a:spcPts val="0"/>
                        </a:spcAft>
                        <a:buClr>
                          <a:schemeClr val="dk1"/>
                        </a:buClr>
                        <a:buSzPts val="2000"/>
                        <a:buFont typeface="Century Gothic"/>
                        <a:buNone/>
                      </a:pPr>
                      <a:r>
                        <a:rPr b="0" i="0" lang="en-US" sz="2000" u="none" cap="none" strike="noStrike">
                          <a:solidFill>
                            <a:schemeClr val="dk1"/>
                          </a:solidFill>
                          <a:latin typeface="Century Gothic"/>
                          <a:ea typeface="Century Gothic"/>
                          <a:cs typeface="Century Gothic"/>
                          <a:sym typeface="Century Gothic"/>
                        </a:rPr>
                        <a:t>June to September Sales data</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2F9EE"/>
                    </a:solidFill>
                  </a:tcPr>
                </a:tc>
                <a:tc>
                  <a:txBody>
                    <a:bodyPr/>
                    <a:lstStyle/>
                    <a:p>
                      <a:pPr indent="0" lvl="0" marL="0" marR="0" rtl="0" algn="l">
                        <a:lnSpc>
                          <a:spcPct val="100000"/>
                        </a:lnSpc>
                        <a:spcBef>
                          <a:spcPts val="0"/>
                        </a:spcBef>
                        <a:spcAft>
                          <a:spcPts val="0"/>
                        </a:spcAft>
                        <a:buClr>
                          <a:schemeClr val="dk1"/>
                        </a:buClr>
                        <a:buSzPts val="2000"/>
                        <a:buFont typeface="Century Gothic"/>
                        <a:buNone/>
                      </a:pPr>
                      <a:r>
                        <a:rPr b="0" i="0" lang="en-US" sz="2000" u="none" cap="none" strike="noStrike">
                          <a:solidFill>
                            <a:schemeClr val="dk1"/>
                          </a:solidFill>
                          <a:latin typeface="Century Gothic"/>
                          <a:ea typeface="Century Gothic"/>
                          <a:cs typeface="Century Gothic"/>
                          <a:sym typeface="Century Gothic"/>
                        </a:rPr>
                        <a:t>Monthly sales report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2F9EE"/>
                    </a:solidFill>
                  </a:tcPr>
                </a:tc>
                <a:tc>
                  <a:txBody>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2F9EE"/>
                    </a:solidFill>
                  </a:tcPr>
                </a:tc>
                <a:tc>
                  <a:txBody>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2F9EE"/>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2" name="Shape 1392"/>
        <p:cNvGrpSpPr/>
        <p:nvPr/>
      </p:nvGrpSpPr>
      <p:grpSpPr>
        <a:xfrm>
          <a:off x="0" y="0"/>
          <a:ext cx="0" cy="0"/>
          <a:chOff x="0" y="0"/>
          <a:chExt cx="0" cy="0"/>
        </a:xfrm>
      </p:grpSpPr>
      <p:sp>
        <p:nvSpPr>
          <p:cNvPr id="1393" name="Google Shape;1393;p82"/>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Test Case Design &amp; Planning</a:t>
            </a:r>
            <a:br>
              <a:rPr lang="en-US"/>
            </a:br>
            <a:r>
              <a:rPr lang="en-US"/>
              <a:t>Test Plan Content</a:t>
            </a:r>
            <a:endParaRPr/>
          </a:p>
        </p:txBody>
      </p:sp>
      <p:sp>
        <p:nvSpPr>
          <p:cNvPr id="1394" name="Google Shape;1394;p82"/>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400"/>
              <a:buFont typeface="Noto Sans Symbols"/>
              <a:buNone/>
            </a:pPr>
            <a:fld id="{00000000-1234-1234-1234-123412341234}" type="slidenum">
              <a:rPr lang="en-US" sz="1400">
                <a:solidFill>
                  <a:schemeClr val="dk1"/>
                </a:solidFill>
                <a:latin typeface="Tahoma"/>
                <a:ea typeface="Tahoma"/>
                <a:cs typeface="Tahoma"/>
                <a:sym typeface="Tahoma"/>
              </a:rPr>
              <a:t>‹#›</a:t>
            </a:fld>
            <a:endParaRPr sz="1400">
              <a:solidFill>
                <a:schemeClr val="dk1"/>
              </a:solidFill>
              <a:latin typeface="Tahoma"/>
              <a:ea typeface="Tahoma"/>
              <a:cs typeface="Tahoma"/>
              <a:sym typeface="Tahoma"/>
            </a:endParaRPr>
          </a:p>
        </p:txBody>
      </p:sp>
      <p:sp>
        <p:nvSpPr>
          <p:cNvPr id="1395" name="Google Shape;1395;p82"/>
          <p:cNvSpPr/>
          <p:nvPr/>
        </p:nvSpPr>
        <p:spPr>
          <a:xfrm>
            <a:off x="2481264" y="4699000"/>
            <a:ext cx="1354137" cy="446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300"/>
              <a:buFont typeface="Noto Sans Symbols"/>
              <a:buNone/>
            </a:pPr>
            <a:r>
              <a:rPr b="1" lang="en-US" sz="2300">
                <a:solidFill>
                  <a:schemeClr val="dk1"/>
                </a:solidFill>
                <a:latin typeface="Garamond"/>
                <a:ea typeface="Garamond"/>
                <a:cs typeface="Garamond"/>
                <a:sym typeface="Garamond"/>
              </a:rPr>
              <a:t>Test Plan</a:t>
            </a:r>
            <a:endParaRPr b="1" sz="2300">
              <a:solidFill>
                <a:schemeClr val="dk1"/>
              </a:solidFill>
              <a:latin typeface="Tahoma"/>
              <a:ea typeface="Tahoma"/>
              <a:cs typeface="Tahoma"/>
              <a:sym typeface="Tahoma"/>
            </a:endParaRPr>
          </a:p>
        </p:txBody>
      </p:sp>
      <p:pic>
        <p:nvPicPr>
          <p:cNvPr descr="http://thumbs.gograph.com/gg54749680.jpg" id="1396" name="Google Shape;1396;p82"/>
          <p:cNvPicPr preferRelativeResize="0"/>
          <p:nvPr/>
        </p:nvPicPr>
        <p:blipFill rotWithShape="1">
          <a:blip r:embed="rId3">
            <a:alphaModFix/>
          </a:blip>
          <a:srcRect b="0" l="0" r="0" t="0"/>
          <a:stretch/>
        </p:blipFill>
        <p:spPr>
          <a:xfrm>
            <a:off x="2043113" y="2625725"/>
            <a:ext cx="1619250" cy="1619250"/>
          </a:xfrm>
          <a:prstGeom prst="rect">
            <a:avLst/>
          </a:prstGeom>
          <a:noFill/>
          <a:ln>
            <a:noFill/>
          </a:ln>
        </p:spPr>
      </p:pic>
      <p:pic>
        <p:nvPicPr>
          <p:cNvPr descr="http://www.easyvectors.com/assets/images/vectors/afbig/simple-folder-documents-clip-art.jpg" id="1397" name="Google Shape;1397;p82"/>
          <p:cNvPicPr preferRelativeResize="0"/>
          <p:nvPr/>
        </p:nvPicPr>
        <p:blipFill rotWithShape="1">
          <a:blip r:embed="rId4">
            <a:alphaModFix/>
          </a:blip>
          <a:srcRect b="0" l="0" r="0" t="0"/>
          <a:stretch/>
        </p:blipFill>
        <p:spPr>
          <a:xfrm>
            <a:off x="3284539" y="3575051"/>
            <a:ext cx="1127125" cy="1127125"/>
          </a:xfrm>
          <a:prstGeom prst="rect">
            <a:avLst/>
          </a:prstGeom>
          <a:noFill/>
          <a:ln>
            <a:noFill/>
          </a:ln>
        </p:spPr>
      </p:pic>
      <p:sp>
        <p:nvSpPr>
          <p:cNvPr id="1398" name="Google Shape;1398;p82"/>
          <p:cNvSpPr/>
          <p:nvPr/>
        </p:nvSpPr>
        <p:spPr>
          <a:xfrm>
            <a:off x="4562475" y="2260600"/>
            <a:ext cx="5545138" cy="283210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500"/>
              <a:buFont typeface="Noto Sans Symbols"/>
              <a:buAutoNum type="arabicPeriod"/>
            </a:pPr>
            <a:r>
              <a:rPr lang="en-US" sz="2500">
                <a:solidFill>
                  <a:schemeClr val="dk1"/>
                </a:solidFill>
                <a:latin typeface="Garamond"/>
                <a:ea typeface="Garamond"/>
                <a:cs typeface="Garamond"/>
                <a:sym typeface="Garamond"/>
              </a:rPr>
              <a:t>The testing process</a:t>
            </a:r>
            <a:endParaRPr sz="2500">
              <a:solidFill>
                <a:schemeClr val="dk1"/>
              </a:solidFill>
              <a:latin typeface="Garamond"/>
              <a:ea typeface="Garamond"/>
              <a:cs typeface="Garamond"/>
              <a:sym typeface="Garamond"/>
            </a:endParaRPr>
          </a:p>
          <a:p>
            <a:pPr indent="-457200" lvl="0" marL="457200" marR="0" rtl="0" algn="l">
              <a:spcBef>
                <a:spcPts val="0"/>
              </a:spcBef>
              <a:spcAft>
                <a:spcPts val="0"/>
              </a:spcAft>
              <a:buClr>
                <a:schemeClr val="dk1"/>
              </a:buClr>
              <a:buSzPts val="2500"/>
              <a:buFont typeface="Noto Sans Symbols"/>
              <a:buAutoNum type="arabicPeriod"/>
            </a:pPr>
            <a:r>
              <a:rPr lang="en-US" sz="2500">
                <a:solidFill>
                  <a:schemeClr val="dk1"/>
                </a:solidFill>
                <a:latin typeface="Garamond"/>
                <a:ea typeface="Garamond"/>
                <a:cs typeface="Garamond"/>
                <a:sym typeface="Garamond"/>
              </a:rPr>
              <a:t>Requirement traceability</a:t>
            </a:r>
            <a:endParaRPr/>
          </a:p>
          <a:p>
            <a:pPr indent="-457200" lvl="0" marL="457200" marR="0" rtl="0" algn="l">
              <a:spcBef>
                <a:spcPts val="0"/>
              </a:spcBef>
              <a:spcAft>
                <a:spcPts val="0"/>
              </a:spcAft>
              <a:buClr>
                <a:schemeClr val="dk1"/>
              </a:buClr>
              <a:buSzPts val="2500"/>
              <a:buFont typeface="Noto Sans Symbols"/>
              <a:buAutoNum type="arabicPeriod"/>
            </a:pPr>
            <a:r>
              <a:rPr lang="en-US" sz="2500">
                <a:solidFill>
                  <a:schemeClr val="dk1"/>
                </a:solidFill>
                <a:latin typeface="Garamond"/>
                <a:ea typeface="Garamond"/>
                <a:cs typeface="Garamond"/>
                <a:sym typeface="Garamond"/>
              </a:rPr>
              <a:t>Tested items </a:t>
            </a:r>
            <a:endParaRPr/>
          </a:p>
          <a:p>
            <a:pPr indent="-457200" lvl="0" marL="457200" marR="0" rtl="0" algn="l">
              <a:spcBef>
                <a:spcPts val="0"/>
              </a:spcBef>
              <a:spcAft>
                <a:spcPts val="0"/>
              </a:spcAft>
              <a:buClr>
                <a:schemeClr val="dk1"/>
              </a:buClr>
              <a:buSzPts val="2500"/>
              <a:buFont typeface="Noto Sans Symbols"/>
              <a:buAutoNum type="arabicPeriod"/>
            </a:pPr>
            <a:r>
              <a:rPr lang="en-US" sz="2500">
                <a:solidFill>
                  <a:schemeClr val="dk1"/>
                </a:solidFill>
                <a:latin typeface="Garamond"/>
                <a:ea typeface="Garamond"/>
                <a:cs typeface="Garamond"/>
                <a:sym typeface="Garamond"/>
              </a:rPr>
              <a:t>Testing Schedule</a:t>
            </a:r>
            <a:endParaRPr/>
          </a:p>
          <a:p>
            <a:pPr indent="-457200" lvl="0" marL="457200" marR="0" rtl="0" algn="l">
              <a:spcBef>
                <a:spcPts val="0"/>
              </a:spcBef>
              <a:spcAft>
                <a:spcPts val="0"/>
              </a:spcAft>
              <a:buClr>
                <a:schemeClr val="dk1"/>
              </a:buClr>
              <a:buSzPts val="2500"/>
              <a:buFont typeface="Noto Sans Symbols"/>
              <a:buAutoNum type="arabicPeriod"/>
            </a:pPr>
            <a:r>
              <a:rPr lang="en-US" sz="2500">
                <a:solidFill>
                  <a:schemeClr val="dk1"/>
                </a:solidFill>
                <a:latin typeface="Garamond"/>
                <a:ea typeface="Garamond"/>
                <a:cs typeface="Garamond"/>
                <a:sym typeface="Garamond"/>
              </a:rPr>
              <a:t>Testing recording procedures(example)</a:t>
            </a:r>
            <a:endParaRPr/>
          </a:p>
          <a:p>
            <a:pPr indent="-457200" lvl="0" marL="457200" marR="0" rtl="0" algn="l">
              <a:spcBef>
                <a:spcPts val="0"/>
              </a:spcBef>
              <a:spcAft>
                <a:spcPts val="0"/>
              </a:spcAft>
              <a:buClr>
                <a:schemeClr val="dk1"/>
              </a:buClr>
              <a:buSzPts val="2500"/>
              <a:buFont typeface="Noto Sans Symbols"/>
              <a:buAutoNum type="arabicPeriod"/>
            </a:pPr>
            <a:r>
              <a:rPr lang="en-US" sz="2500">
                <a:solidFill>
                  <a:schemeClr val="dk1"/>
                </a:solidFill>
                <a:latin typeface="Garamond"/>
                <a:ea typeface="Garamond"/>
                <a:cs typeface="Garamond"/>
                <a:sym typeface="Garamond"/>
              </a:rPr>
              <a:t>Hardware &amp; software requirements</a:t>
            </a:r>
            <a:endParaRPr/>
          </a:p>
          <a:p>
            <a:pPr indent="-298450" lvl="0" marL="457200" marR="0" rtl="0" algn="l">
              <a:spcBef>
                <a:spcPts val="0"/>
              </a:spcBef>
              <a:spcAft>
                <a:spcPts val="0"/>
              </a:spcAft>
              <a:buClr>
                <a:schemeClr val="dk1"/>
              </a:buClr>
              <a:buSzPts val="2500"/>
              <a:buFont typeface="Noto Sans Symbols"/>
              <a:buNone/>
            </a:pPr>
            <a:r>
              <a:t/>
            </a:r>
            <a:endParaRPr sz="2500">
              <a:solidFill>
                <a:schemeClr val="dk1"/>
              </a:solidFill>
              <a:latin typeface="Garamond"/>
              <a:ea typeface="Garamond"/>
              <a:cs typeface="Garamond"/>
              <a:sym typeface="Garamond"/>
            </a:endParaRPr>
          </a:p>
        </p:txBody>
      </p:sp>
      <p:sp>
        <p:nvSpPr>
          <p:cNvPr id="1399" name="Google Shape;1399;p82"/>
          <p:cNvSpPr/>
          <p:nvPr/>
        </p:nvSpPr>
        <p:spPr>
          <a:xfrm>
            <a:off x="5146676" y="4743450"/>
            <a:ext cx="4746625" cy="102235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179388" lvl="1" marL="360363"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Garamond"/>
                <a:ea typeface="Garamond"/>
                <a:cs typeface="Garamond"/>
                <a:sym typeface="Garamond"/>
              </a:rPr>
              <a:t>E.g. Samsung Galaxy Alpha, OS Android, 2G GSM, 3G UMT</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3" name="Shape 1403"/>
        <p:cNvGrpSpPr/>
        <p:nvPr/>
      </p:nvGrpSpPr>
      <p:grpSpPr>
        <a:xfrm>
          <a:off x="0" y="0"/>
          <a:ext cx="0" cy="0"/>
          <a:chOff x="0" y="0"/>
          <a:chExt cx="0" cy="0"/>
        </a:xfrm>
      </p:grpSpPr>
      <p:sp>
        <p:nvSpPr>
          <p:cNvPr id="1404" name="Google Shape;1404;p83"/>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Test Case Design &amp; Planning</a:t>
            </a:r>
            <a:br>
              <a:rPr lang="en-US"/>
            </a:br>
            <a:r>
              <a:rPr lang="en-US"/>
              <a:t>Test Plan Content</a:t>
            </a:r>
            <a:endParaRPr/>
          </a:p>
        </p:txBody>
      </p:sp>
      <p:sp>
        <p:nvSpPr>
          <p:cNvPr id="1405" name="Google Shape;1405;p83"/>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400"/>
              <a:buFont typeface="Noto Sans Symbols"/>
              <a:buNone/>
            </a:pPr>
            <a:fld id="{00000000-1234-1234-1234-123412341234}" type="slidenum">
              <a:rPr lang="en-US" sz="1400">
                <a:solidFill>
                  <a:schemeClr val="dk1"/>
                </a:solidFill>
                <a:latin typeface="Tahoma"/>
                <a:ea typeface="Tahoma"/>
                <a:cs typeface="Tahoma"/>
                <a:sym typeface="Tahoma"/>
              </a:rPr>
              <a:t>‹#›</a:t>
            </a:fld>
            <a:endParaRPr sz="1400">
              <a:solidFill>
                <a:schemeClr val="dk1"/>
              </a:solidFill>
              <a:latin typeface="Tahoma"/>
              <a:ea typeface="Tahoma"/>
              <a:cs typeface="Tahoma"/>
              <a:sym typeface="Tahoma"/>
            </a:endParaRPr>
          </a:p>
        </p:txBody>
      </p:sp>
      <p:sp>
        <p:nvSpPr>
          <p:cNvPr id="1406" name="Google Shape;1406;p83"/>
          <p:cNvSpPr/>
          <p:nvPr/>
        </p:nvSpPr>
        <p:spPr>
          <a:xfrm>
            <a:off x="2481264" y="4699000"/>
            <a:ext cx="1354137" cy="446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300"/>
              <a:buFont typeface="Noto Sans Symbols"/>
              <a:buNone/>
            </a:pPr>
            <a:r>
              <a:rPr b="1" lang="en-US" sz="2300">
                <a:solidFill>
                  <a:schemeClr val="dk1"/>
                </a:solidFill>
                <a:latin typeface="Garamond"/>
                <a:ea typeface="Garamond"/>
                <a:cs typeface="Garamond"/>
                <a:sym typeface="Garamond"/>
              </a:rPr>
              <a:t>Test Plan</a:t>
            </a:r>
            <a:endParaRPr b="1" sz="2300">
              <a:solidFill>
                <a:schemeClr val="dk1"/>
              </a:solidFill>
              <a:latin typeface="Tahoma"/>
              <a:ea typeface="Tahoma"/>
              <a:cs typeface="Tahoma"/>
              <a:sym typeface="Tahoma"/>
            </a:endParaRPr>
          </a:p>
        </p:txBody>
      </p:sp>
      <p:pic>
        <p:nvPicPr>
          <p:cNvPr descr="http://thumbs.gograph.com/gg54749680.jpg" id="1407" name="Google Shape;1407;p83"/>
          <p:cNvPicPr preferRelativeResize="0"/>
          <p:nvPr/>
        </p:nvPicPr>
        <p:blipFill rotWithShape="1">
          <a:blip r:embed="rId3">
            <a:alphaModFix/>
          </a:blip>
          <a:srcRect b="0" l="0" r="0" t="0"/>
          <a:stretch/>
        </p:blipFill>
        <p:spPr>
          <a:xfrm>
            <a:off x="2043113" y="2625725"/>
            <a:ext cx="1619250" cy="1619250"/>
          </a:xfrm>
          <a:prstGeom prst="rect">
            <a:avLst/>
          </a:prstGeom>
          <a:noFill/>
          <a:ln>
            <a:noFill/>
          </a:ln>
        </p:spPr>
      </p:pic>
      <p:pic>
        <p:nvPicPr>
          <p:cNvPr descr="http://www.easyvectors.com/assets/images/vectors/afbig/simple-folder-documents-clip-art.jpg" id="1408" name="Google Shape;1408;p83"/>
          <p:cNvPicPr preferRelativeResize="0"/>
          <p:nvPr/>
        </p:nvPicPr>
        <p:blipFill rotWithShape="1">
          <a:blip r:embed="rId4">
            <a:alphaModFix/>
          </a:blip>
          <a:srcRect b="0" l="0" r="0" t="0"/>
          <a:stretch/>
        </p:blipFill>
        <p:spPr>
          <a:xfrm>
            <a:off x="3284539" y="3575051"/>
            <a:ext cx="1127125" cy="1127125"/>
          </a:xfrm>
          <a:prstGeom prst="rect">
            <a:avLst/>
          </a:prstGeom>
          <a:noFill/>
          <a:ln>
            <a:noFill/>
          </a:ln>
        </p:spPr>
      </p:pic>
      <p:sp>
        <p:nvSpPr>
          <p:cNvPr id="1409" name="Google Shape;1409;p83"/>
          <p:cNvSpPr/>
          <p:nvPr/>
        </p:nvSpPr>
        <p:spPr>
          <a:xfrm>
            <a:off x="4562476" y="2260600"/>
            <a:ext cx="5484813" cy="317023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500"/>
              <a:buFont typeface="Noto Sans Symbols"/>
              <a:buAutoNum type="arabicPeriod"/>
            </a:pPr>
            <a:r>
              <a:rPr lang="en-US" sz="2500">
                <a:solidFill>
                  <a:schemeClr val="dk1"/>
                </a:solidFill>
                <a:latin typeface="Garamond"/>
                <a:ea typeface="Garamond"/>
                <a:cs typeface="Garamond"/>
                <a:sym typeface="Garamond"/>
              </a:rPr>
              <a:t>The testing process</a:t>
            </a:r>
            <a:endParaRPr sz="2500">
              <a:solidFill>
                <a:schemeClr val="dk1"/>
              </a:solidFill>
              <a:latin typeface="Garamond"/>
              <a:ea typeface="Garamond"/>
              <a:cs typeface="Garamond"/>
              <a:sym typeface="Garamond"/>
            </a:endParaRPr>
          </a:p>
          <a:p>
            <a:pPr indent="-457200" lvl="0" marL="457200" marR="0" rtl="0" algn="l">
              <a:spcBef>
                <a:spcPts val="0"/>
              </a:spcBef>
              <a:spcAft>
                <a:spcPts val="0"/>
              </a:spcAft>
              <a:buClr>
                <a:schemeClr val="dk1"/>
              </a:buClr>
              <a:buSzPts val="2500"/>
              <a:buFont typeface="Noto Sans Symbols"/>
              <a:buAutoNum type="arabicPeriod"/>
            </a:pPr>
            <a:r>
              <a:rPr lang="en-US" sz="2500">
                <a:solidFill>
                  <a:schemeClr val="dk1"/>
                </a:solidFill>
                <a:latin typeface="Garamond"/>
                <a:ea typeface="Garamond"/>
                <a:cs typeface="Garamond"/>
                <a:sym typeface="Garamond"/>
              </a:rPr>
              <a:t>Requirement traceability</a:t>
            </a:r>
            <a:endParaRPr/>
          </a:p>
          <a:p>
            <a:pPr indent="-457200" lvl="0" marL="457200" marR="0" rtl="0" algn="l">
              <a:spcBef>
                <a:spcPts val="0"/>
              </a:spcBef>
              <a:spcAft>
                <a:spcPts val="0"/>
              </a:spcAft>
              <a:buClr>
                <a:schemeClr val="dk1"/>
              </a:buClr>
              <a:buSzPts val="2500"/>
              <a:buFont typeface="Noto Sans Symbols"/>
              <a:buAutoNum type="arabicPeriod"/>
            </a:pPr>
            <a:r>
              <a:rPr lang="en-US" sz="2500">
                <a:solidFill>
                  <a:schemeClr val="dk1"/>
                </a:solidFill>
                <a:latin typeface="Garamond"/>
                <a:ea typeface="Garamond"/>
                <a:cs typeface="Garamond"/>
                <a:sym typeface="Garamond"/>
              </a:rPr>
              <a:t>Tested items </a:t>
            </a:r>
            <a:endParaRPr/>
          </a:p>
          <a:p>
            <a:pPr indent="-457200" lvl="0" marL="457200" marR="0" rtl="0" algn="l">
              <a:spcBef>
                <a:spcPts val="0"/>
              </a:spcBef>
              <a:spcAft>
                <a:spcPts val="0"/>
              </a:spcAft>
              <a:buClr>
                <a:schemeClr val="dk1"/>
              </a:buClr>
              <a:buSzPts val="2500"/>
              <a:buFont typeface="Noto Sans Symbols"/>
              <a:buAutoNum type="arabicPeriod"/>
            </a:pPr>
            <a:r>
              <a:rPr lang="en-US" sz="2500">
                <a:solidFill>
                  <a:schemeClr val="dk1"/>
                </a:solidFill>
                <a:latin typeface="Garamond"/>
                <a:ea typeface="Garamond"/>
                <a:cs typeface="Garamond"/>
                <a:sym typeface="Garamond"/>
              </a:rPr>
              <a:t>Testing Schedule</a:t>
            </a:r>
            <a:endParaRPr/>
          </a:p>
          <a:p>
            <a:pPr indent="-457200" lvl="0" marL="457200" marR="0" rtl="0" algn="l">
              <a:spcBef>
                <a:spcPts val="0"/>
              </a:spcBef>
              <a:spcAft>
                <a:spcPts val="0"/>
              </a:spcAft>
              <a:buClr>
                <a:schemeClr val="dk1"/>
              </a:buClr>
              <a:buSzPts val="2500"/>
              <a:buFont typeface="Noto Sans Symbols"/>
              <a:buAutoNum type="arabicPeriod"/>
            </a:pPr>
            <a:r>
              <a:rPr lang="en-US" sz="2500">
                <a:solidFill>
                  <a:schemeClr val="dk1"/>
                </a:solidFill>
                <a:latin typeface="Garamond"/>
                <a:ea typeface="Garamond"/>
                <a:cs typeface="Garamond"/>
                <a:sym typeface="Garamond"/>
              </a:rPr>
              <a:t>Testing recording procedures(example)</a:t>
            </a:r>
            <a:endParaRPr/>
          </a:p>
          <a:p>
            <a:pPr indent="-457200" lvl="0" marL="457200" marR="0" rtl="0" algn="l">
              <a:spcBef>
                <a:spcPts val="0"/>
              </a:spcBef>
              <a:spcAft>
                <a:spcPts val="0"/>
              </a:spcAft>
              <a:buClr>
                <a:schemeClr val="dk1"/>
              </a:buClr>
              <a:buSzPts val="2500"/>
              <a:buFont typeface="Noto Sans Symbols"/>
              <a:buAutoNum type="arabicPeriod"/>
            </a:pPr>
            <a:r>
              <a:rPr lang="en-US" sz="2500">
                <a:solidFill>
                  <a:schemeClr val="dk1"/>
                </a:solidFill>
                <a:latin typeface="Garamond"/>
                <a:ea typeface="Garamond"/>
                <a:cs typeface="Garamond"/>
                <a:sym typeface="Garamond"/>
              </a:rPr>
              <a:t>Hardware &amp; software requirements</a:t>
            </a:r>
            <a:endParaRPr/>
          </a:p>
          <a:p>
            <a:pPr indent="-457200" lvl="0" marL="457200" marR="0" rtl="0" algn="l">
              <a:spcBef>
                <a:spcPts val="0"/>
              </a:spcBef>
              <a:spcAft>
                <a:spcPts val="0"/>
              </a:spcAft>
              <a:buClr>
                <a:schemeClr val="dk1"/>
              </a:buClr>
              <a:buSzPts val="2500"/>
              <a:buFont typeface="Noto Sans Symbols"/>
              <a:buAutoNum type="arabicPeriod"/>
            </a:pPr>
            <a:r>
              <a:rPr lang="en-US" sz="2500">
                <a:solidFill>
                  <a:schemeClr val="dk1"/>
                </a:solidFill>
                <a:latin typeface="Garamond"/>
                <a:ea typeface="Garamond"/>
                <a:cs typeface="Garamond"/>
                <a:sym typeface="Garamond"/>
              </a:rPr>
              <a:t>Constraints</a:t>
            </a:r>
            <a:endParaRPr/>
          </a:p>
          <a:p>
            <a:pPr indent="-298450" lvl="0" marL="457200" marR="0" rtl="0" algn="l">
              <a:spcBef>
                <a:spcPts val="0"/>
              </a:spcBef>
              <a:spcAft>
                <a:spcPts val="0"/>
              </a:spcAft>
              <a:buClr>
                <a:schemeClr val="dk1"/>
              </a:buClr>
              <a:buSzPts val="2500"/>
              <a:buFont typeface="Noto Sans Symbols"/>
              <a:buNone/>
            </a:pPr>
            <a:r>
              <a:t/>
            </a:r>
            <a:endParaRPr sz="2500">
              <a:solidFill>
                <a:schemeClr val="dk1"/>
              </a:solidFill>
              <a:latin typeface="Garamond"/>
              <a:ea typeface="Garamond"/>
              <a:cs typeface="Garamond"/>
              <a:sym typeface="Garamond"/>
            </a:endParaRPr>
          </a:p>
        </p:txBody>
      </p:sp>
      <p:sp>
        <p:nvSpPr>
          <p:cNvPr id="1410" name="Google Shape;1410;p83"/>
          <p:cNvSpPr/>
          <p:nvPr/>
        </p:nvSpPr>
        <p:spPr>
          <a:xfrm>
            <a:off x="5146676" y="5108575"/>
            <a:ext cx="4746625" cy="1277938"/>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179388" lvl="1" marL="360363"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Garamond"/>
                <a:ea typeface="Garamond"/>
                <a:cs typeface="Garamond"/>
                <a:sym typeface="Garamond"/>
              </a:rPr>
              <a:t>test item availability</a:t>
            </a:r>
            <a:endParaRPr/>
          </a:p>
          <a:p>
            <a:pPr indent="-179388" lvl="1" marL="360363"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Garamond"/>
                <a:ea typeface="Garamond"/>
                <a:cs typeface="Garamond"/>
                <a:sym typeface="Garamond"/>
              </a:rPr>
              <a:t>test resource availability </a:t>
            </a:r>
            <a:endParaRPr/>
          </a:p>
          <a:p>
            <a:pPr indent="-179388" lvl="1" marL="360363"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Garamond"/>
                <a:ea typeface="Garamond"/>
                <a:cs typeface="Garamond"/>
                <a:sym typeface="Garamond"/>
              </a:rPr>
              <a:t>time constraints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14" name="Shape 1414"/>
        <p:cNvGrpSpPr/>
        <p:nvPr/>
      </p:nvGrpSpPr>
      <p:grpSpPr>
        <a:xfrm>
          <a:off x="0" y="0"/>
          <a:ext cx="0" cy="0"/>
          <a:chOff x="0" y="0"/>
          <a:chExt cx="0" cy="0"/>
        </a:xfrm>
      </p:grpSpPr>
      <p:sp>
        <p:nvSpPr>
          <p:cNvPr id="1415" name="Google Shape;1415;p84"/>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 Case Design &amp; Planning</a:t>
            </a:r>
            <a:endParaRPr/>
          </a:p>
        </p:txBody>
      </p:sp>
      <p:sp>
        <p:nvSpPr>
          <p:cNvPr id="1416" name="Google Shape;1416;p84"/>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3200"/>
              <a:buChar char="▪"/>
            </a:pPr>
            <a:r>
              <a:rPr lang="en-US" sz="3200">
                <a:latin typeface="Garamond"/>
                <a:ea typeface="Garamond"/>
                <a:cs typeface="Garamond"/>
                <a:sym typeface="Garamond"/>
              </a:rPr>
              <a:t>Three approaches for test case design:</a:t>
            </a:r>
            <a:endParaRPr/>
          </a:p>
          <a:p>
            <a:pPr indent="-457200" lvl="1" marL="731838" rtl="0" algn="l">
              <a:lnSpc>
                <a:spcPct val="90000"/>
              </a:lnSpc>
              <a:spcBef>
                <a:spcPts val="1200"/>
              </a:spcBef>
              <a:spcAft>
                <a:spcPts val="0"/>
              </a:spcAft>
              <a:buSzPts val="2800"/>
              <a:buFont typeface="Arial"/>
              <a:buAutoNum type="arabicPeriod"/>
            </a:pPr>
            <a:r>
              <a:rPr lang="en-US" sz="2800">
                <a:latin typeface="Garamond"/>
                <a:ea typeface="Garamond"/>
                <a:cs typeface="Garamond"/>
                <a:sym typeface="Garamond"/>
              </a:rPr>
              <a:t>Requirements-based testing</a:t>
            </a:r>
            <a:endParaRPr/>
          </a:p>
          <a:p>
            <a:pPr indent="-457200" lvl="2" marL="960438" rtl="0" algn="l">
              <a:lnSpc>
                <a:spcPct val="90000"/>
              </a:lnSpc>
              <a:spcBef>
                <a:spcPts val="800"/>
              </a:spcBef>
              <a:spcAft>
                <a:spcPts val="0"/>
              </a:spcAft>
              <a:buSzPts val="2400"/>
              <a:buChar char="▪"/>
            </a:pPr>
            <a:r>
              <a:rPr lang="en-US" sz="2400">
                <a:latin typeface="Garamond"/>
                <a:ea typeface="Garamond"/>
                <a:cs typeface="Garamond"/>
                <a:sym typeface="Garamond"/>
              </a:rPr>
              <a:t>Test cases are designed to test the system </a:t>
            </a:r>
            <a:r>
              <a:rPr lang="en-US" sz="2400">
                <a:solidFill>
                  <a:srgbClr val="FF0000"/>
                </a:solidFill>
                <a:latin typeface="Garamond"/>
                <a:ea typeface="Garamond"/>
                <a:cs typeface="Garamond"/>
                <a:sym typeface="Garamond"/>
              </a:rPr>
              <a:t>requirements</a:t>
            </a:r>
            <a:r>
              <a:rPr lang="en-US" sz="2400">
                <a:latin typeface="Garamond"/>
                <a:ea typeface="Garamond"/>
                <a:cs typeface="Garamond"/>
                <a:sym typeface="Garamond"/>
              </a:rPr>
              <a:t> are being </a:t>
            </a:r>
            <a:r>
              <a:rPr lang="en-US" sz="2400">
                <a:solidFill>
                  <a:srgbClr val="FF0000"/>
                </a:solidFill>
                <a:latin typeface="Garamond"/>
                <a:ea typeface="Garamond"/>
                <a:cs typeface="Garamond"/>
                <a:sym typeface="Garamond"/>
              </a:rPr>
              <a:t>met </a:t>
            </a:r>
            <a:r>
              <a:rPr lang="en-US" sz="2400">
                <a:latin typeface="Garamond"/>
                <a:ea typeface="Garamond"/>
                <a:cs typeface="Garamond"/>
                <a:sym typeface="Garamond"/>
              </a:rPr>
              <a:t> </a:t>
            </a:r>
            <a:endParaRPr sz="2400">
              <a:latin typeface="Garamond"/>
              <a:ea typeface="Garamond"/>
              <a:cs typeface="Garamond"/>
              <a:sym typeface="Garamond"/>
            </a:endParaRPr>
          </a:p>
          <a:p>
            <a:pPr indent="-457200" lvl="1" marL="731838" rtl="0" algn="l">
              <a:lnSpc>
                <a:spcPct val="90000"/>
              </a:lnSpc>
              <a:spcBef>
                <a:spcPts val="1200"/>
              </a:spcBef>
              <a:spcAft>
                <a:spcPts val="0"/>
              </a:spcAft>
              <a:buSzPts val="2800"/>
              <a:buFont typeface="Arial"/>
              <a:buAutoNum type="arabicPeriod"/>
            </a:pPr>
            <a:r>
              <a:rPr lang="en-US" sz="2800">
                <a:latin typeface="Garamond"/>
                <a:ea typeface="Garamond"/>
                <a:cs typeface="Garamond"/>
                <a:sym typeface="Garamond"/>
              </a:rPr>
              <a:t>Partition testing</a:t>
            </a:r>
            <a:endParaRPr/>
          </a:p>
          <a:p>
            <a:pPr indent="-457200" lvl="2" marL="960438" rtl="0" algn="l">
              <a:lnSpc>
                <a:spcPct val="90000"/>
              </a:lnSpc>
              <a:spcBef>
                <a:spcPts val="800"/>
              </a:spcBef>
              <a:spcAft>
                <a:spcPts val="0"/>
              </a:spcAft>
              <a:buSzPts val="2400"/>
              <a:buChar char="▪"/>
            </a:pPr>
            <a:r>
              <a:rPr lang="en-US" sz="2400">
                <a:latin typeface="Garamond"/>
                <a:ea typeface="Garamond"/>
                <a:cs typeface="Garamond"/>
                <a:sym typeface="Garamond"/>
              </a:rPr>
              <a:t>Identify </a:t>
            </a:r>
            <a:r>
              <a:rPr lang="en-US" sz="2400">
                <a:solidFill>
                  <a:srgbClr val="FF0000"/>
                </a:solidFill>
                <a:latin typeface="Garamond"/>
                <a:ea typeface="Garamond"/>
                <a:cs typeface="Garamond"/>
                <a:sym typeface="Garamond"/>
              </a:rPr>
              <a:t>input and output partitions </a:t>
            </a:r>
            <a:r>
              <a:rPr lang="en-US" sz="2400">
                <a:latin typeface="Garamond"/>
                <a:ea typeface="Garamond"/>
                <a:cs typeface="Garamond"/>
                <a:sym typeface="Garamond"/>
              </a:rPr>
              <a:t>and design tests so that the system executes inputs from all partitions and generates outputs in all partitions</a:t>
            </a:r>
            <a:endParaRPr sz="2400">
              <a:latin typeface="Garamond"/>
              <a:ea typeface="Garamond"/>
              <a:cs typeface="Garamond"/>
              <a:sym typeface="Garamond"/>
            </a:endParaRPr>
          </a:p>
          <a:p>
            <a:pPr indent="-457200" lvl="1" marL="731838" rtl="0" algn="l">
              <a:lnSpc>
                <a:spcPct val="90000"/>
              </a:lnSpc>
              <a:spcBef>
                <a:spcPts val="1200"/>
              </a:spcBef>
              <a:spcAft>
                <a:spcPts val="0"/>
              </a:spcAft>
              <a:buSzPts val="2800"/>
              <a:buFont typeface="Arial"/>
              <a:buAutoNum type="arabicPeriod"/>
            </a:pPr>
            <a:r>
              <a:rPr lang="en-US" sz="2800">
                <a:latin typeface="Garamond"/>
                <a:ea typeface="Garamond"/>
                <a:cs typeface="Garamond"/>
                <a:sym typeface="Garamond"/>
              </a:rPr>
              <a:t>Structural testing</a:t>
            </a:r>
            <a:endParaRPr/>
          </a:p>
          <a:p>
            <a:pPr indent="-179387" lvl="2" marL="685800" rtl="0" algn="l">
              <a:lnSpc>
                <a:spcPct val="90000"/>
              </a:lnSpc>
              <a:spcBef>
                <a:spcPts val="800"/>
              </a:spcBef>
              <a:spcAft>
                <a:spcPts val="0"/>
              </a:spcAft>
              <a:buSzPts val="2400"/>
              <a:buChar char="▪"/>
            </a:pPr>
            <a:r>
              <a:rPr lang="en-US" sz="2400">
                <a:latin typeface="Garamond"/>
                <a:ea typeface="Garamond"/>
                <a:cs typeface="Garamond"/>
                <a:sym typeface="Garamond"/>
              </a:rPr>
              <a:t>Use </a:t>
            </a:r>
            <a:r>
              <a:rPr lang="en-US" sz="2400">
                <a:solidFill>
                  <a:srgbClr val="FF0000"/>
                </a:solidFill>
                <a:latin typeface="Garamond"/>
                <a:ea typeface="Garamond"/>
                <a:cs typeface="Garamond"/>
                <a:sym typeface="Garamond"/>
              </a:rPr>
              <a:t>knowledge</a:t>
            </a:r>
            <a:r>
              <a:rPr lang="en-US" sz="2400">
                <a:latin typeface="Garamond"/>
                <a:ea typeface="Garamond"/>
                <a:cs typeface="Garamond"/>
                <a:sym typeface="Garamond"/>
              </a:rPr>
              <a:t> of the program’s structure to design tests that exercise </a:t>
            </a:r>
            <a:r>
              <a:rPr lang="en-US" sz="2400">
                <a:solidFill>
                  <a:srgbClr val="FF0000"/>
                </a:solidFill>
                <a:latin typeface="Garamond"/>
                <a:ea typeface="Garamond"/>
                <a:cs typeface="Garamond"/>
                <a:sym typeface="Garamond"/>
              </a:rPr>
              <a:t>all parts </a:t>
            </a:r>
            <a:r>
              <a:rPr lang="en-US" sz="2400">
                <a:latin typeface="Garamond"/>
                <a:ea typeface="Garamond"/>
                <a:cs typeface="Garamond"/>
                <a:sym typeface="Garamond"/>
              </a:rPr>
              <a:t>of the program</a:t>
            </a:r>
            <a:endParaRPr/>
          </a:p>
          <a:p>
            <a:pPr indent="-179387" lvl="2" marL="685800" rtl="0" algn="l">
              <a:lnSpc>
                <a:spcPct val="90000"/>
              </a:lnSpc>
              <a:spcBef>
                <a:spcPts val="800"/>
              </a:spcBef>
              <a:spcAft>
                <a:spcPts val="0"/>
              </a:spcAft>
              <a:buSzPts val="2400"/>
              <a:buChar char="▪"/>
            </a:pPr>
            <a:r>
              <a:rPr lang="en-US" sz="2400">
                <a:latin typeface="Garamond"/>
                <a:ea typeface="Garamond"/>
                <a:cs typeface="Garamond"/>
                <a:sym typeface="Garamond"/>
              </a:rPr>
              <a:t>Should try to execute each program statement at least once </a:t>
            </a:r>
            <a:endParaRPr sz="2400">
              <a:latin typeface="Garamond"/>
              <a:ea typeface="Garamond"/>
              <a:cs typeface="Garamond"/>
              <a:sym typeface="Garamond"/>
            </a:endParaRPr>
          </a:p>
          <a:p>
            <a:pPr indent="-304800" lvl="2" marL="960438" rtl="0" algn="l">
              <a:lnSpc>
                <a:spcPct val="90000"/>
              </a:lnSpc>
              <a:spcBef>
                <a:spcPts val="800"/>
              </a:spcBef>
              <a:spcAft>
                <a:spcPts val="0"/>
              </a:spcAft>
              <a:buSzPts val="2400"/>
              <a:buNone/>
            </a:pPr>
            <a:r>
              <a:t/>
            </a:r>
            <a:endParaRPr sz="2400">
              <a:latin typeface="Garamond"/>
              <a:ea typeface="Garamond"/>
              <a:cs typeface="Garamond"/>
              <a:sym typeface="Garamond"/>
            </a:endParaRPr>
          </a:p>
        </p:txBody>
      </p:sp>
      <p:sp>
        <p:nvSpPr>
          <p:cNvPr id="1417" name="Google Shape;1417;p84"/>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public.blu.livefilestore.com/y1pT1-9OLyH2NqTLelpGJf1vbAp_8kD03lhIGC5yEoM-6pZqJB4MTgKd5EhFxoZYTCRfEqWV7WRRO9S48pChdt_pw/CLIPART_OF_26164_SMJPG.jpg?psid=1" id="1418" name="Google Shape;1418;p84"/>
          <p:cNvPicPr preferRelativeResize="0"/>
          <p:nvPr/>
        </p:nvPicPr>
        <p:blipFill rotWithShape="1">
          <a:blip r:embed="rId3">
            <a:alphaModFix/>
          </a:blip>
          <a:srcRect b="0" l="0" r="0" t="0"/>
          <a:stretch/>
        </p:blipFill>
        <p:spPr>
          <a:xfrm>
            <a:off x="9284043" y="89672"/>
            <a:ext cx="2605087" cy="18256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85"/>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Test Case Design &amp; Planning</a:t>
            </a:r>
            <a:br>
              <a:rPr lang="en-US"/>
            </a:br>
            <a:r>
              <a:rPr lang="en-US"/>
              <a:t>Three Approaches</a:t>
            </a:r>
            <a:endParaRPr/>
          </a:p>
        </p:txBody>
      </p:sp>
      <p:sp>
        <p:nvSpPr>
          <p:cNvPr id="1424" name="Google Shape;1424;p85"/>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public.blu.livefilestore.com/y1pT1-9OLyH2NqTLelpGJf1vbAp_8kD03lhIGC5yEoM-6pZqJB4MTgKd5EhFxoZYTCRfEqWV7WRRO9S48pChdt_pw/CLIPART_OF_26164_SMJPG.jpg?psid=1" id="1425" name="Google Shape;1425;p85"/>
          <p:cNvPicPr preferRelativeResize="0"/>
          <p:nvPr/>
        </p:nvPicPr>
        <p:blipFill rotWithShape="1">
          <a:blip r:embed="rId3">
            <a:alphaModFix/>
          </a:blip>
          <a:srcRect b="0" l="0" r="0" t="0"/>
          <a:stretch/>
        </p:blipFill>
        <p:spPr>
          <a:xfrm>
            <a:off x="6400500" y="3218780"/>
            <a:ext cx="2605087" cy="1825625"/>
          </a:xfrm>
          <a:prstGeom prst="rect">
            <a:avLst/>
          </a:prstGeom>
          <a:noFill/>
          <a:ln>
            <a:noFill/>
          </a:ln>
        </p:spPr>
      </p:pic>
      <p:sp>
        <p:nvSpPr>
          <p:cNvPr id="1426" name="Google Shape;1426;p85"/>
          <p:cNvSpPr/>
          <p:nvPr/>
        </p:nvSpPr>
        <p:spPr>
          <a:xfrm>
            <a:off x="3127075" y="2163092"/>
            <a:ext cx="2987675" cy="1055688"/>
          </a:xfrm>
          <a:prstGeom prst="wedgeRoundRectCallout">
            <a:avLst>
              <a:gd fmla="val 94256" name="adj1"/>
              <a:gd fmla="val 89651" name="adj2"/>
              <a:gd fmla="val 16667" name="adj3"/>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Meet system requirements</a:t>
            </a:r>
            <a:endParaRPr/>
          </a:p>
        </p:txBody>
      </p:sp>
      <p:sp>
        <p:nvSpPr>
          <p:cNvPr id="1427" name="Google Shape;1427;p85"/>
          <p:cNvSpPr/>
          <p:nvPr/>
        </p:nvSpPr>
        <p:spPr>
          <a:xfrm>
            <a:off x="6121100" y="4923755"/>
            <a:ext cx="398179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500"/>
              <a:buFont typeface="Noto Sans Symbols"/>
              <a:buNone/>
            </a:pPr>
            <a:r>
              <a:rPr lang="en-US" sz="2500">
                <a:solidFill>
                  <a:schemeClr val="dk1"/>
                </a:solidFill>
                <a:latin typeface="Garamond"/>
                <a:ea typeface="Garamond"/>
                <a:cs typeface="Garamond"/>
                <a:sym typeface="Garamond"/>
              </a:rPr>
              <a:t>1. Requirements-based Testing</a:t>
            </a:r>
            <a:endParaRPr sz="2500">
              <a:solidFill>
                <a:schemeClr val="dk1"/>
              </a:solidFill>
              <a:latin typeface="Tahoma"/>
              <a:ea typeface="Tahoma"/>
              <a:cs typeface="Tahoma"/>
              <a:sym typeface="Tahom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sp>
        <p:nvSpPr>
          <p:cNvPr id="1432" name="Google Shape;1432;p86"/>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Test Case Design &amp; Planning</a:t>
            </a:r>
            <a:br>
              <a:rPr lang="en-US"/>
            </a:br>
            <a:r>
              <a:rPr lang="en-US"/>
              <a:t>Three Approaches</a:t>
            </a:r>
            <a:endParaRPr/>
          </a:p>
        </p:txBody>
      </p:sp>
      <p:sp>
        <p:nvSpPr>
          <p:cNvPr id="1433" name="Google Shape;1433;p86"/>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public.blu.livefilestore.com/y1pT1-9OLyH2NqTLelpGJf1vbAp_8kD03lhIGC5yEoM-6pZqJB4MTgKd5EhFxoZYTCRfEqWV7WRRO9S48pChdt_pw/CLIPART_OF_26164_SMJPG.jpg?psid=1" id="1434" name="Google Shape;1434;p86"/>
          <p:cNvPicPr preferRelativeResize="0"/>
          <p:nvPr/>
        </p:nvPicPr>
        <p:blipFill rotWithShape="1">
          <a:blip r:embed="rId3">
            <a:alphaModFix/>
          </a:blip>
          <a:srcRect b="0" l="0" r="0" t="0"/>
          <a:stretch/>
        </p:blipFill>
        <p:spPr>
          <a:xfrm>
            <a:off x="6400500" y="3218780"/>
            <a:ext cx="2605087" cy="1825625"/>
          </a:xfrm>
          <a:prstGeom prst="rect">
            <a:avLst/>
          </a:prstGeom>
          <a:noFill/>
          <a:ln>
            <a:noFill/>
          </a:ln>
        </p:spPr>
      </p:pic>
      <p:sp>
        <p:nvSpPr>
          <p:cNvPr id="1435" name="Google Shape;1435;p86"/>
          <p:cNvSpPr/>
          <p:nvPr/>
        </p:nvSpPr>
        <p:spPr>
          <a:xfrm>
            <a:off x="3127075" y="2163092"/>
            <a:ext cx="2987675" cy="1055688"/>
          </a:xfrm>
          <a:prstGeom prst="wedgeRoundRectCallout">
            <a:avLst>
              <a:gd fmla="val 94256" name="adj1"/>
              <a:gd fmla="val 89651" name="adj2"/>
              <a:gd fmla="val 16667" name="adj3"/>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Input &amp; Output partitions</a:t>
            </a:r>
            <a:endParaRPr/>
          </a:p>
        </p:txBody>
      </p:sp>
      <p:sp>
        <p:nvSpPr>
          <p:cNvPr id="1436" name="Google Shape;1436;p86"/>
          <p:cNvSpPr/>
          <p:nvPr/>
        </p:nvSpPr>
        <p:spPr>
          <a:xfrm>
            <a:off x="6598896" y="4923755"/>
            <a:ext cx="2545249"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500"/>
              <a:buFont typeface="Noto Sans Symbols"/>
              <a:buNone/>
            </a:pPr>
            <a:r>
              <a:rPr lang="en-US" sz="2500">
                <a:solidFill>
                  <a:schemeClr val="dk1"/>
                </a:solidFill>
                <a:latin typeface="Garamond"/>
                <a:ea typeface="Garamond"/>
                <a:cs typeface="Garamond"/>
                <a:sym typeface="Garamond"/>
              </a:rPr>
              <a:t>2. Partition Testing</a:t>
            </a:r>
            <a:endParaRPr sz="2500">
              <a:solidFill>
                <a:schemeClr val="dk1"/>
              </a:solidFill>
              <a:latin typeface="Tahoma"/>
              <a:ea typeface="Tahoma"/>
              <a:cs typeface="Tahoma"/>
              <a:sym typeface="Tahom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sp>
        <p:nvSpPr>
          <p:cNvPr id="1441" name="Google Shape;1441;p87"/>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Test Case Design &amp; Planning</a:t>
            </a:r>
            <a:br>
              <a:rPr lang="en-US"/>
            </a:br>
            <a:r>
              <a:rPr lang="en-US"/>
              <a:t>Three Approaches</a:t>
            </a:r>
            <a:endParaRPr/>
          </a:p>
        </p:txBody>
      </p:sp>
      <p:sp>
        <p:nvSpPr>
          <p:cNvPr id="1442" name="Google Shape;1442;p8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public.blu.livefilestore.com/y1pT1-9OLyH2NqTLelpGJf1vbAp_8kD03lhIGC5yEoM-6pZqJB4MTgKd5EhFxoZYTCRfEqWV7WRRO9S48pChdt_pw/CLIPART_OF_26164_SMJPG.jpg?psid=1" id="1443" name="Google Shape;1443;p87"/>
          <p:cNvPicPr preferRelativeResize="0"/>
          <p:nvPr/>
        </p:nvPicPr>
        <p:blipFill rotWithShape="1">
          <a:blip r:embed="rId3">
            <a:alphaModFix/>
          </a:blip>
          <a:srcRect b="0" l="0" r="0" t="0"/>
          <a:stretch/>
        </p:blipFill>
        <p:spPr>
          <a:xfrm>
            <a:off x="6400500" y="3218780"/>
            <a:ext cx="2605087" cy="1825625"/>
          </a:xfrm>
          <a:prstGeom prst="rect">
            <a:avLst/>
          </a:prstGeom>
          <a:noFill/>
          <a:ln>
            <a:noFill/>
          </a:ln>
        </p:spPr>
      </p:pic>
      <p:sp>
        <p:nvSpPr>
          <p:cNvPr id="1444" name="Google Shape;1444;p87"/>
          <p:cNvSpPr/>
          <p:nvPr/>
        </p:nvSpPr>
        <p:spPr>
          <a:xfrm>
            <a:off x="6598896" y="4923755"/>
            <a:ext cx="2545249"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500"/>
              <a:buFont typeface="Noto Sans Symbols"/>
              <a:buNone/>
            </a:pPr>
            <a:r>
              <a:rPr lang="en-US" sz="2500">
                <a:solidFill>
                  <a:schemeClr val="dk1"/>
                </a:solidFill>
                <a:latin typeface="Garamond"/>
                <a:ea typeface="Garamond"/>
                <a:cs typeface="Garamond"/>
                <a:sym typeface="Garamond"/>
              </a:rPr>
              <a:t>2. Partition Testing</a:t>
            </a:r>
            <a:endParaRPr sz="2500">
              <a:solidFill>
                <a:schemeClr val="dk1"/>
              </a:solidFill>
              <a:latin typeface="Tahoma"/>
              <a:ea typeface="Tahoma"/>
              <a:cs typeface="Tahoma"/>
              <a:sym typeface="Tahoma"/>
            </a:endParaRPr>
          </a:p>
        </p:txBody>
      </p:sp>
      <p:sp>
        <p:nvSpPr>
          <p:cNvPr id="1445" name="Google Shape;1445;p87"/>
          <p:cNvSpPr txBox="1"/>
          <p:nvPr/>
        </p:nvSpPr>
        <p:spPr>
          <a:xfrm>
            <a:off x="2066324" y="1501104"/>
            <a:ext cx="6624638" cy="1154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300"/>
              <a:buFont typeface="Noto Sans Symbols"/>
              <a:buNone/>
            </a:pPr>
            <a:r>
              <a:rPr lang="en-US" sz="2300">
                <a:solidFill>
                  <a:schemeClr val="dk1"/>
                </a:solidFill>
                <a:latin typeface="Comic Sans MS"/>
                <a:ea typeface="Comic Sans MS"/>
                <a:cs typeface="Comic Sans MS"/>
                <a:sym typeface="Comic Sans MS"/>
              </a:rPr>
              <a:t>Month:</a:t>
            </a:r>
            <a:endParaRPr/>
          </a:p>
          <a:p>
            <a:pPr indent="0" lvl="0" marL="0" marR="0" rtl="0" algn="l">
              <a:spcBef>
                <a:spcPts val="0"/>
              </a:spcBef>
              <a:spcAft>
                <a:spcPts val="0"/>
              </a:spcAft>
              <a:buClr>
                <a:schemeClr val="dk1"/>
              </a:buClr>
              <a:buSzPts val="2300"/>
              <a:buFont typeface="Noto Sans Symbols"/>
              <a:buNone/>
            </a:pPr>
            <a:r>
              <a:t/>
            </a:r>
            <a:endParaRPr sz="2300">
              <a:solidFill>
                <a:schemeClr val="dk1"/>
              </a:solidFill>
              <a:latin typeface="Comic Sans MS"/>
              <a:ea typeface="Comic Sans MS"/>
              <a:cs typeface="Comic Sans MS"/>
              <a:sym typeface="Comic Sans MS"/>
            </a:endParaRPr>
          </a:p>
          <a:p>
            <a:pPr indent="0" lvl="0" marL="0" marR="0" rtl="0" algn="l">
              <a:spcBef>
                <a:spcPts val="0"/>
              </a:spcBef>
              <a:spcAft>
                <a:spcPts val="0"/>
              </a:spcAft>
              <a:buClr>
                <a:schemeClr val="dk1"/>
              </a:buClr>
              <a:buSzPts val="2300"/>
              <a:buFont typeface="Noto Sans Symbols"/>
              <a:buNone/>
            </a:pPr>
            <a:r>
              <a:rPr lang="en-US" sz="2300">
                <a:solidFill>
                  <a:schemeClr val="dk1"/>
                </a:solidFill>
                <a:latin typeface="Comic Sans MS"/>
                <a:ea typeface="Comic Sans MS"/>
                <a:cs typeface="Comic Sans MS"/>
                <a:sym typeface="Comic Sans MS"/>
              </a:rPr>
              <a:t>… -2	-1	0	1	…	12	13 …</a:t>
            </a:r>
            <a:endParaRPr/>
          </a:p>
        </p:txBody>
      </p:sp>
      <p:cxnSp>
        <p:nvCxnSpPr>
          <p:cNvPr id="1446" name="Google Shape;1446;p87"/>
          <p:cNvCxnSpPr/>
          <p:nvPr/>
        </p:nvCxnSpPr>
        <p:spPr>
          <a:xfrm>
            <a:off x="4479324" y="2078954"/>
            <a:ext cx="0" cy="1189038"/>
          </a:xfrm>
          <a:prstGeom prst="straightConnector1">
            <a:avLst/>
          </a:prstGeom>
          <a:noFill/>
          <a:ln cap="flat" cmpd="sng" w="9525">
            <a:solidFill>
              <a:schemeClr val="dk1"/>
            </a:solidFill>
            <a:prstDash val="solid"/>
            <a:miter lim="800000"/>
            <a:headEnd len="med" w="med" type="none"/>
            <a:tailEnd len="med" w="med" type="none"/>
          </a:ln>
        </p:spPr>
      </p:cxnSp>
      <p:cxnSp>
        <p:nvCxnSpPr>
          <p:cNvPr id="1447" name="Google Shape;1447;p87"/>
          <p:cNvCxnSpPr/>
          <p:nvPr/>
        </p:nvCxnSpPr>
        <p:spPr>
          <a:xfrm>
            <a:off x="7386037" y="2078954"/>
            <a:ext cx="0" cy="1189038"/>
          </a:xfrm>
          <a:prstGeom prst="straightConnector1">
            <a:avLst/>
          </a:prstGeom>
          <a:noFill/>
          <a:ln cap="flat" cmpd="sng" w="9525">
            <a:solidFill>
              <a:schemeClr val="dk1"/>
            </a:solidFill>
            <a:prstDash val="solid"/>
            <a:miter lim="800000"/>
            <a:headEnd len="med" w="med" type="none"/>
            <a:tailEnd len="med" w="med" type="none"/>
          </a:ln>
        </p:spPr>
      </p:cxnSp>
      <p:sp>
        <p:nvSpPr>
          <p:cNvPr id="1448" name="Google Shape;1448;p87"/>
          <p:cNvSpPr txBox="1"/>
          <p:nvPr/>
        </p:nvSpPr>
        <p:spPr>
          <a:xfrm>
            <a:off x="1705962" y="2872704"/>
            <a:ext cx="2700337" cy="4460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C00000"/>
              </a:buClr>
              <a:buSzPts val="2300"/>
              <a:buFont typeface="Noto Sans Symbols"/>
              <a:buNone/>
            </a:pPr>
            <a:r>
              <a:rPr lang="en-US" sz="2300">
                <a:solidFill>
                  <a:srgbClr val="C00000"/>
                </a:solidFill>
                <a:latin typeface="Comic Sans MS"/>
                <a:ea typeface="Comic Sans MS"/>
                <a:cs typeface="Comic Sans MS"/>
                <a:sym typeface="Comic Sans MS"/>
              </a:rPr>
              <a:t>Invalid Partition 1</a:t>
            </a:r>
            <a:endParaRPr/>
          </a:p>
        </p:txBody>
      </p:sp>
      <p:sp>
        <p:nvSpPr>
          <p:cNvPr id="1449" name="Google Shape;1449;p87"/>
          <p:cNvSpPr txBox="1"/>
          <p:nvPr/>
        </p:nvSpPr>
        <p:spPr>
          <a:xfrm>
            <a:off x="7374924" y="2872704"/>
            <a:ext cx="2700338" cy="4460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C00000"/>
              </a:buClr>
              <a:buSzPts val="2300"/>
              <a:buFont typeface="Noto Sans Symbols"/>
              <a:buNone/>
            </a:pPr>
            <a:r>
              <a:rPr lang="en-US" sz="2300">
                <a:solidFill>
                  <a:srgbClr val="C00000"/>
                </a:solidFill>
                <a:latin typeface="Comic Sans MS"/>
                <a:ea typeface="Comic Sans MS"/>
                <a:cs typeface="Comic Sans MS"/>
                <a:sym typeface="Comic Sans MS"/>
              </a:rPr>
              <a:t>Invalid Partition 2</a:t>
            </a:r>
            <a:endParaRPr/>
          </a:p>
        </p:txBody>
      </p:sp>
      <p:sp>
        <p:nvSpPr>
          <p:cNvPr id="1450" name="Google Shape;1450;p87"/>
          <p:cNvSpPr txBox="1"/>
          <p:nvPr/>
        </p:nvSpPr>
        <p:spPr>
          <a:xfrm>
            <a:off x="4506312" y="2872704"/>
            <a:ext cx="2700337" cy="4460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C00000"/>
              </a:buClr>
              <a:buSzPts val="2300"/>
              <a:buFont typeface="Noto Sans Symbols"/>
              <a:buNone/>
            </a:pPr>
            <a:r>
              <a:rPr lang="en-US" sz="2300">
                <a:solidFill>
                  <a:srgbClr val="C00000"/>
                </a:solidFill>
                <a:latin typeface="Comic Sans MS"/>
                <a:ea typeface="Comic Sans MS"/>
                <a:cs typeface="Comic Sans MS"/>
                <a:sym typeface="Comic Sans MS"/>
              </a:rPr>
              <a:t>Valid Partition</a:t>
            </a:r>
            <a:endParaRPr/>
          </a:p>
        </p:txBody>
      </p:sp>
      <p:cxnSp>
        <p:nvCxnSpPr>
          <p:cNvPr id="1451" name="Google Shape;1451;p87"/>
          <p:cNvCxnSpPr/>
          <p:nvPr/>
        </p:nvCxnSpPr>
        <p:spPr>
          <a:xfrm>
            <a:off x="1382112" y="2672679"/>
            <a:ext cx="8693150" cy="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5"/>
                                        </p:tgtEl>
                                        <p:attrNameLst>
                                          <p:attrName>style.visibility</p:attrName>
                                        </p:attrNameLst>
                                      </p:cBhvr>
                                      <p:to>
                                        <p:strVal val="visible"/>
                                      </p:to>
                                    </p:set>
                                    <p:animEffect filter="fade" transition="in">
                                      <p:cBhvr>
                                        <p:cTn dur="500"/>
                                        <p:tgtEl>
                                          <p:spTgt spid="14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8"/>
                                        </p:tgtEl>
                                        <p:attrNameLst>
                                          <p:attrName>style.visibility</p:attrName>
                                        </p:attrNameLst>
                                      </p:cBhvr>
                                      <p:to>
                                        <p:strVal val="visible"/>
                                      </p:to>
                                    </p:set>
                                    <p:animEffect filter="fade" transition="in">
                                      <p:cBhvr>
                                        <p:cTn dur="500"/>
                                        <p:tgtEl>
                                          <p:spTgt spid="14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0"/>
                                        </p:tgtEl>
                                        <p:attrNameLst>
                                          <p:attrName>style.visibility</p:attrName>
                                        </p:attrNameLst>
                                      </p:cBhvr>
                                      <p:to>
                                        <p:strVal val="visible"/>
                                      </p:to>
                                    </p:set>
                                    <p:animEffect filter="fade" transition="in">
                                      <p:cBhvr>
                                        <p:cTn dur="500"/>
                                        <p:tgtEl>
                                          <p:spTgt spid="14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9"/>
                                        </p:tgtEl>
                                        <p:attrNameLst>
                                          <p:attrName>style.visibility</p:attrName>
                                        </p:attrNameLst>
                                      </p:cBhvr>
                                      <p:to>
                                        <p:strVal val="visible"/>
                                      </p:to>
                                    </p:set>
                                    <p:animEffect filter="fade" transition="in">
                                      <p:cBhvr>
                                        <p:cTn dur="500"/>
                                        <p:tgtEl>
                                          <p:spTgt spid="14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5" name="Shape 1455"/>
        <p:cNvGrpSpPr/>
        <p:nvPr/>
      </p:nvGrpSpPr>
      <p:grpSpPr>
        <a:xfrm>
          <a:off x="0" y="0"/>
          <a:ext cx="0" cy="0"/>
          <a:chOff x="0" y="0"/>
          <a:chExt cx="0" cy="0"/>
        </a:xfrm>
      </p:grpSpPr>
      <p:sp>
        <p:nvSpPr>
          <p:cNvPr id="1456" name="Google Shape;1456;p88"/>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Test Case Design &amp; Planning</a:t>
            </a:r>
            <a:br>
              <a:rPr lang="en-US"/>
            </a:br>
            <a:r>
              <a:rPr lang="en-US"/>
              <a:t>Three Approaches</a:t>
            </a:r>
            <a:endParaRPr/>
          </a:p>
        </p:txBody>
      </p:sp>
      <p:sp>
        <p:nvSpPr>
          <p:cNvPr id="1457" name="Google Shape;1457;p88"/>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public.blu.livefilestore.com/y1pT1-9OLyH2NqTLelpGJf1vbAp_8kD03lhIGC5yEoM-6pZqJB4MTgKd5EhFxoZYTCRfEqWV7WRRO9S48pChdt_pw/CLIPART_OF_26164_SMJPG.jpg?psid=1" id="1458" name="Google Shape;1458;p88"/>
          <p:cNvPicPr preferRelativeResize="0"/>
          <p:nvPr/>
        </p:nvPicPr>
        <p:blipFill rotWithShape="1">
          <a:blip r:embed="rId3">
            <a:alphaModFix/>
          </a:blip>
          <a:srcRect b="0" l="0" r="0" t="0"/>
          <a:stretch/>
        </p:blipFill>
        <p:spPr>
          <a:xfrm>
            <a:off x="6400500" y="3218780"/>
            <a:ext cx="2605087" cy="1825625"/>
          </a:xfrm>
          <a:prstGeom prst="rect">
            <a:avLst/>
          </a:prstGeom>
          <a:noFill/>
          <a:ln>
            <a:noFill/>
          </a:ln>
        </p:spPr>
      </p:pic>
      <p:sp>
        <p:nvSpPr>
          <p:cNvPr id="1459" name="Google Shape;1459;p88"/>
          <p:cNvSpPr/>
          <p:nvPr/>
        </p:nvSpPr>
        <p:spPr>
          <a:xfrm>
            <a:off x="3127075" y="2163092"/>
            <a:ext cx="2987675" cy="1055688"/>
          </a:xfrm>
          <a:prstGeom prst="wedgeRoundRectCallout">
            <a:avLst>
              <a:gd fmla="val 94256" name="adj1"/>
              <a:gd fmla="val 89651" name="adj2"/>
              <a:gd fmla="val 16667" name="adj3"/>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dk1"/>
                </a:solidFill>
                <a:latin typeface="Comic Sans MS"/>
                <a:ea typeface="Comic Sans MS"/>
                <a:cs typeface="Comic Sans MS"/>
                <a:sym typeface="Comic Sans MS"/>
              </a:rPr>
              <a:t>Program statement</a:t>
            </a:r>
            <a:endParaRPr/>
          </a:p>
        </p:txBody>
      </p:sp>
      <p:sp>
        <p:nvSpPr>
          <p:cNvPr id="1460" name="Google Shape;1460;p88"/>
          <p:cNvSpPr/>
          <p:nvPr/>
        </p:nvSpPr>
        <p:spPr>
          <a:xfrm>
            <a:off x="6409421" y="4923755"/>
            <a:ext cx="2685672"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500"/>
              <a:buFont typeface="Noto Sans Symbols"/>
              <a:buNone/>
            </a:pPr>
            <a:r>
              <a:rPr lang="en-US" sz="2500">
                <a:solidFill>
                  <a:schemeClr val="dk1"/>
                </a:solidFill>
                <a:latin typeface="Garamond"/>
                <a:ea typeface="Garamond"/>
                <a:cs typeface="Garamond"/>
                <a:sym typeface="Garamond"/>
              </a:rPr>
              <a:t>3. Structural Testing</a:t>
            </a:r>
            <a:endParaRPr sz="2500">
              <a:solidFill>
                <a:schemeClr val="dk1"/>
              </a:solidFill>
              <a:latin typeface="Tahoma"/>
              <a:ea typeface="Tahoma"/>
              <a:cs typeface="Tahoma"/>
              <a:sym typeface="Tahom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89"/>
          <p:cNvSpPr txBox="1"/>
          <p:nvPr>
            <p:ph type="title"/>
          </p:nvPr>
        </p:nvSpPr>
        <p:spPr>
          <a:xfrm>
            <a:off x="1295400" y="2541573"/>
            <a:ext cx="9601200" cy="27432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lt1"/>
              </a:buClr>
              <a:buSzPts val="4000"/>
              <a:buFont typeface="Century Gothic"/>
              <a:buNone/>
            </a:pPr>
            <a:r>
              <a:rPr lang="en-US"/>
              <a:t>Testing Principles/Guidelines</a:t>
            </a:r>
            <a:endParaRPr/>
          </a:p>
        </p:txBody>
      </p:sp>
      <p:sp>
        <p:nvSpPr>
          <p:cNvPr id="1466" name="Google Shape;1466;p89"/>
          <p:cNvSpPr txBox="1"/>
          <p:nvPr>
            <p:ph idx="1" type="body"/>
          </p:nvPr>
        </p:nvSpPr>
        <p:spPr>
          <a:xfrm>
            <a:off x="1295400" y="5431536"/>
            <a:ext cx="9601200" cy="457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3" name="Shape 583"/>
        <p:cNvGrpSpPr/>
        <p:nvPr/>
      </p:nvGrpSpPr>
      <p:grpSpPr>
        <a:xfrm>
          <a:off x="0" y="0"/>
          <a:ext cx="0" cy="0"/>
          <a:chOff x="0" y="0"/>
          <a:chExt cx="0" cy="0"/>
        </a:xfrm>
      </p:grpSpPr>
      <p:sp>
        <p:nvSpPr>
          <p:cNvPr id="584" name="Google Shape;584;p9"/>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Introduction</a:t>
            </a:r>
            <a:endParaRPr/>
          </a:p>
        </p:txBody>
      </p:sp>
      <p:sp>
        <p:nvSpPr>
          <p:cNvPr id="585" name="Google Shape;585;p9"/>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800"/>
              <a:buNone/>
            </a:pPr>
            <a:r>
              <a:rPr lang="en-US">
                <a:latin typeface="Garamond"/>
                <a:ea typeface="Garamond"/>
                <a:cs typeface="Garamond"/>
                <a:sym typeface="Garamond"/>
              </a:rPr>
              <a:t>Main Goals of Testing</a:t>
            </a:r>
            <a:endParaRPr/>
          </a:p>
          <a:p>
            <a:pPr indent="-228600" lvl="0" marL="228600" rtl="0" algn="l">
              <a:lnSpc>
                <a:spcPct val="90000"/>
              </a:lnSpc>
              <a:spcBef>
                <a:spcPts val="1800"/>
              </a:spcBef>
              <a:spcAft>
                <a:spcPts val="0"/>
              </a:spcAft>
              <a:buSzPts val="2800"/>
              <a:buChar char="▪"/>
            </a:pPr>
            <a:r>
              <a:rPr lang="en-US">
                <a:latin typeface="Garamond"/>
                <a:ea typeface="Garamond"/>
                <a:cs typeface="Garamond"/>
                <a:sym typeface="Garamond"/>
              </a:rPr>
              <a:t>To demonstrate to the developer and the customer that the </a:t>
            </a:r>
            <a:r>
              <a:rPr lang="en-US">
                <a:solidFill>
                  <a:srgbClr val="FF0000"/>
                </a:solidFill>
                <a:latin typeface="Garamond"/>
                <a:ea typeface="Garamond"/>
                <a:cs typeface="Garamond"/>
                <a:sym typeface="Garamond"/>
              </a:rPr>
              <a:t>software meets the requirements </a:t>
            </a:r>
            <a:endParaRPr/>
          </a:p>
          <a:p>
            <a:pPr indent="-228600" lvl="0" marL="228600" rtl="0" algn="l">
              <a:lnSpc>
                <a:spcPct val="90000"/>
              </a:lnSpc>
              <a:spcBef>
                <a:spcPts val="1800"/>
              </a:spcBef>
              <a:spcAft>
                <a:spcPts val="0"/>
              </a:spcAft>
              <a:buSzPts val="2800"/>
              <a:buNone/>
            </a:pPr>
            <a:r>
              <a:rPr lang="en-US">
                <a:latin typeface="Garamond"/>
                <a:ea typeface="Garamond"/>
                <a:cs typeface="Garamond"/>
                <a:sym typeface="Garamond"/>
              </a:rPr>
              <a:t>	🡪 validation testing</a:t>
            </a:r>
            <a:endParaRPr>
              <a:latin typeface="Garamond"/>
              <a:ea typeface="Garamond"/>
              <a:cs typeface="Garamond"/>
              <a:sym typeface="Garamond"/>
            </a:endParaRPr>
          </a:p>
          <a:p>
            <a:pPr indent="-228600" lvl="0" marL="228600" rtl="0" algn="l">
              <a:lnSpc>
                <a:spcPct val="90000"/>
              </a:lnSpc>
              <a:spcBef>
                <a:spcPts val="1800"/>
              </a:spcBef>
              <a:spcAft>
                <a:spcPts val="0"/>
              </a:spcAft>
              <a:buSzPts val="2800"/>
              <a:buChar char="▪"/>
            </a:pPr>
            <a:r>
              <a:rPr lang="en-US">
                <a:latin typeface="Garamond"/>
                <a:ea typeface="Garamond"/>
                <a:cs typeface="Garamond"/>
                <a:sym typeface="Garamond"/>
              </a:rPr>
              <a:t>To </a:t>
            </a:r>
            <a:r>
              <a:rPr lang="en-US">
                <a:solidFill>
                  <a:srgbClr val="FF0000"/>
                </a:solidFill>
                <a:latin typeface="Garamond"/>
                <a:ea typeface="Garamond"/>
                <a:cs typeface="Garamond"/>
                <a:sym typeface="Garamond"/>
              </a:rPr>
              <a:t>discover faults or defects </a:t>
            </a:r>
            <a:r>
              <a:rPr lang="en-US">
                <a:latin typeface="Garamond"/>
                <a:ea typeface="Garamond"/>
                <a:cs typeface="Garamond"/>
                <a:sym typeface="Garamond"/>
              </a:rPr>
              <a:t>in the software where the behaviour of the software is incorrect, undesirable or does not conform to its specification</a:t>
            </a:r>
            <a:endParaRPr/>
          </a:p>
          <a:p>
            <a:pPr indent="-228600" lvl="0" marL="228600" rtl="0" algn="l">
              <a:lnSpc>
                <a:spcPct val="90000"/>
              </a:lnSpc>
              <a:spcBef>
                <a:spcPts val="1800"/>
              </a:spcBef>
              <a:spcAft>
                <a:spcPts val="0"/>
              </a:spcAft>
              <a:buSzPts val="2800"/>
              <a:buNone/>
            </a:pPr>
            <a:r>
              <a:rPr lang="en-US">
                <a:latin typeface="Garamond"/>
                <a:ea typeface="Garamond"/>
                <a:cs typeface="Garamond"/>
                <a:sym typeface="Garamond"/>
              </a:rPr>
              <a:t>	🡪 defect testing</a:t>
            </a:r>
            <a:endParaRPr>
              <a:latin typeface="Garamond"/>
              <a:ea typeface="Garamond"/>
              <a:cs typeface="Garamond"/>
              <a:sym typeface="Garamond"/>
            </a:endParaRPr>
          </a:p>
        </p:txBody>
      </p:sp>
      <p:sp>
        <p:nvSpPr>
          <p:cNvPr id="586" name="Google Shape;586;p9"/>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qatestlab.com/assets/software-testing-company032.png" id="587" name="Google Shape;587;p9"/>
          <p:cNvPicPr preferRelativeResize="0"/>
          <p:nvPr/>
        </p:nvPicPr>
        <p:blipFill rotWithShape="1">
          <a:blip r:embed="rId3">
            <a:alphaModFix/>
          </a:blip>
          <a:srcRect b="0" l="0" r="0" t="0"/>
          <a:stretch/>
        </p:blipFill>
        <p:spPr>
          <a:xfrm>
            <a:off x="10107491" y="388891"/>
            <a:ext cx="1925705" cy="148452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90"/>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www.referenceforbusiness.com/photos/continuous-improvement-145.jpg" id="1472" name="Google Shape;1472;p90"/>
          <p:cNvPicPr preferRelativeResize="0"/>
          <p:nvPr/>
        </p:nvPicPr>
        <p:blipFill rotWithShape="1">
          <a:blip r:embed="rId3">
            <a:alphaModFix/>
          </a:blip>
          <a:srcRect b="0" l="0" r="0" t="0"/>
          <a:stretch/>
        </p:blipFill>
        <p:spPr>
          <a:xfrm>
            <a:off x="1778486" y="2276475"/>
            <a:ext cx="3743325" cy="3743325"/>
          </a:xfrm>
          <a:prstGeom prst="rect">
            <a:avLst/>
          </a:prstGeom>
          <a:noFill/>
          <a:ln>
            <a:noFill/>
          </a:ln>
        </p:spPr>
      </p:pic>
      <p:sp>
        <p:nvSpPr>
          <p:cNvPr id="1473" name="Google Shape;1473;p90"/>
          <p:cNvSpPr/>
          <p:nvPr/>
        </p:nvSpPr>
        <p:spPr>
          <a:xfrm>
            <a:off x="5102711" y="908050"/>
            <a:ext cx="5562600" cy="3124200"/>
          </a:xfrm>
          <a:prstGeom prst="cloudCallout">
            <a:avLst>
              <a:gd fmla="val -50113" name="adj1"/>
              <a:gd fmla="val 80685" name="adj2"/>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3200">
                <a:solidFill>
                  <a:schemeClr val="dk1"/>
                </a:solidFill>
                <a:latin typeface="Overlock"/>
                <a:ea typeface="Overlock"/>
                <a:cs typeface="Overlock"/>
                <a:sym typeface="Overlock"/>
              </a:rPr>
              <a:t>What are the guidelines to </a:t>
            </a:r>
            <a:r>
              <a:rPr i="1" lang="en-US" sz="3200">
                <a:solidFill>
                  <a:srgbClr val="C00000"/>
                </a:solidFill>
                <a:latin typeface="Overlock"/>
                <a:ea typeface="Overlock"/>
                <a:cs typeface="Overlock"/>
                <a:sym typeface="Overlock"/>
              </a:rPr>
              <a:t>improve</a:t>
            </a:r>
            <a:r>
              <a:rPr i="1" lang="en-US" sz="3200">
                <a:solidFill>
                  <a:schemeClr val="dk1"/>
                </a:solidFill>
                <a:latin typeface="Overlock"/>
                <a:ea typeface="Overlock"/>
                <a:cs typeface="Overlock"/>
                <a:sym typeface="Overlock"/>
              </a:rPr>
              <a:t> software testing?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7" name="Shape 1477"/>
        <p:cNvGrpSpPr/>
        <p:nvPr/>
      </p:nvGrpSpPr>
      <p:grpSpPr>
        <a:xfrm>
          <a:off x="0" y="0"/>
          <a:ext cx="0" cy="0"/>
          <a:chOff x="0" y="0"/>
          <a:chExt cx="0" cy="0"/>
        </a:xfrm>
      </p:grpSpPr>
      <p:sp>
        <p:nvSpPr>
          <p:cNvPr id="1478" name="Google Shape;1478;p91"/>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Principles/Guidelines</a:t>
            </a:r>
            <a:endParaRPr/>
          </a:p>
        </p:txBody>
      </p:sp>
      <p:sp>
        <p:nvSpPr>
          <p:cNvPr id="1479" name="Google Shape;1479;p91"/>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www.referenceforbusiness.com/photos/continuous-improvement-145.jpg" id="1480" name="Google Shape;1480;p91"/>
          <p:cNvPicPr preferRelativeResize="0"/>
          <p:nvPr/>
        </p:nvPicPr>
        <p:blipFill rotWithShape="1">
          <a:blip r:embed="rId3">
            <a:alphaModFix/>
          </a:blip>
          <a:srcRect b="0" l="0" r="0" t="0"/>
          <a:stretch/>
        </p:blipFill>
        <p:spPr>
          <a:xfrm>
            <a:off x="633427" y="3105665"/>
            <a:ext cx="2988078" cy="2988078"/>
          </a:xfrm>
          <a:prstGeom prst="rect">
            <a:avLst/>
          </a:prstGeom>
          <a:noFill/>
          <a:ln>
            <a:noFill/>
          </a:ln>
        </p:spPr>
      </p:pic>
      <p:sp>
        <p:nvSpPr>
          <p:cNvPr id="1481" name="Google Shape;1481;p91"/>
          <p:cNvSpPr/>
          <p:nvPr/>
        </p:nvSpPr>
        <p:spPr>
          <a:xfrm>
            <a:off x="4107992" y="2012666"/>
            <a:ext cx="4572000" cy="954087"/>
          </a:xfrm>
          <a:prstGeom prst="rect">
            <a:avLst/>
          </a:prstGeom>
          <a:solidFill>
            <a:schemeClr val="lt1"/>
          </a:solidFill>
          <a:ln cap="flat" cmpd="sng" w="12700">
            <a:solidFill>
              <a:schemeClr val="accen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Garamond"/>
                <a:ea typeface="Garamond"/>
                <a:cs typeface="Garamond"/>
                <a:sym typeface="Garamond"/>
              </a:rPr>
              <a:t>All tests should be traceable to customer </a:t>
            </a:r>
            <a:r>
              <a:rPr b="1" lang="en-US" sz="2800">
                <a:solidFill>
                  <a:srgbClr val="C00000"/>
                </a:solidFill>
                <a:latin typeface="Garamond"/>
                <a:ea typeface="Garamond"/>
                <a:cs typeface="Garamond"/>
                <a:sym typeface="Garamond"/>
              </a:rPr>
              <a:t>requirements</a:t>
            </a:r>
            <a:endParaRPr sz="2800">
              <a:solidFill>
                <a:srgbClr val="C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5" name="Shape 1485"/>
        <p:cNvGrpSpPr/>
        <p:nvPr/>
      </p:nvGrpSpPr>
      <p:grpSpPr>
        <a:xfrm>
          <a:off x="0" y="0"/>
          <a:ext cx="0" cy="0"/>
          <a:chOff x="0" y="0"/>
          <a:chExt cx="0" cy="0"/>
        </a:xfrm>
      </p:grpSpPr>
      <p:sp>
        <p:nvSpPr>
          <p:cNvPr id="1486" name="Google Shape;1486;p92"/>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Principles/Guidelines</a:t>
            </a:r>
            <a:endParaRPr/>
          </a:p>
        </p:txBody>
      </p:sp>
      <p:sp>
        <p:nvSpPr>
          <p:cNvPr id="1487" name="Google Shape;1487;p92"/>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www.referenceforbusiness.com/photos/continuous-improvement-145.jpg" id="1488" name="Google Shape;1488;p92"/>
          <p:cNvPicPr preferRelativeResize="0"/>
          <p:nvPr/>
        </p:nvPicPr>
        <p:blipFill rotWithShape="1">
          <a:blip r:embed="rId3">
            <a:alphaModFix/>
          </a:blip>
          <a:srcRect b="0" l="0" r="0" t="0"/>
          <a:stretch/>
        </p:blipFill>
        <p:spPr>
          <a:xfrm>
            <a:off x="633427" y="3105665"/>
            <a:ext cx="2988078" cy="2988078"/>
          </a:xfrm>
          <a:prstGeom prst="rect">
            <a:avLst/>
          </a:prstGeom>
          <a:noFill/>
          <a:ln>
            <a:noFill/>
          </a:ln>
        </p:spPr>
      </p:pic>
      <p:sp>
        <p:nvSpPr>
          <p:cNvPr id="1489" name="Google Shape;1489;p92"/>
          <p:cNvSpPr/>
          <p:nvPr/>
        </p:nvSpPr>
        <p:spPr>
          <a:xfrm>
            <a:off x="3225028" y="2108114"/>
            <a:ext cx="4572000" cy="523875"/>
          </a:xfrm>
          <a:prstGeom prst="rect">
            <a:avLst/>
          </a:prstGeom>
          <a:solidFill>
            <a:schemeClr val="lt1"/>
          </a:solidFill>
          <a:ln cap="flat" cmpd="sng" w="12700">
            <a:solidFill>
              <a:schemeClr val="accen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Garamond"/>
                <a:ea typeface="Garamond"/>
                <a:cs typeface="Garamond"/>
                <a:sym typeface="Garamond"/>
              </a:rPr>
              <a:t>When to start test planning?</a:t>
            </a:r>
            <a:endParaRPr sz="2800">
              <a:solidFill>
                <a:schemeClr val="dk1"/>
              </a:solidFill>
              <a:latin typeface="Arial"/>
              <a:ea typeface="Arial"/>
              <a:cs typeface="Arial"/>
              <a:sym typeface="Arial"/>
            </a:endParaRPr>
          </a:p>
        </p:txBody>
      </p:sp>
      <p:grpSp>
        <p:nvGrpSpPr>
          <p:cNvPr id="1490" name="Google Shape;1490;p92"/>
          <p:cNvGrpSpPr/>
          <p:nvPr/>
        </p:nvGrpSpPr>
        <p:grpSpPr>
          <a:xfrm>
            <a:off x="4893491" y="3147927"/>
            <a:ext cx="2111375" cy="2114550"/>
            <a:chOff x="2998673" y="3717032"/>
            <a:chExt cx="2110776" cy="2114212"/>
          </a:xfrm>
        </p:grpSpPr>
        <p:pic>
          <p:nvPicPr>
            <p:cNvPr descr="http://www.psdgraphics.com/file/blank-document.jpg" id="1491" name="Google Shape;1491;p92"/>
            <p:cNvPicPr preferRelativeResize="0"/>
            <p:nvPr/>
          </p:nvPicPr>
          <p:blipFill rotWithShape="1">
            <a:blip r:embed="rId4">
              <a:alphaModFix/>
            </a:blip>
            <a:srcRect b="2953" l="14115" r="12721" t="5492"/>
            <a:stretch/>
          </p:blipFill>
          <p:spPr>
            <a:xfrm>
              <a:off x="2998673" y="3717032"/>
              <a:ext cx="2110776" cy="2114212"/>
            </a:xfrm>
            <a:prstGeom prst="rect">
              <a:avLst/>
            </a:prstGeom>
            <a:noFill/>
            <a:ln>
              <a:noFill/>
            </a:ln>
          </p:spPr>
        </p:pic>
        <p:sp>
          <p:nvSpPr>
            <p:cNvPr id="1492" name="Google Shape;1492;p92"/>
            <p:cNvSpPr txBox="1"/>
            <p:nvPr/>
          </p:nvSpPr>
          <p:spPr>
            <a:xfrm>
              <a:off x="3239852" y="4319808"/>
              <a:ext cx="158417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Noto Sans Symbols"/>
                <a:buNone/>
              </a:pPr>
              <a:r>
                <a:rPr lang="en-US" sz="1800">
                  <a:solidFill>
                    <a:schemeClr val="dk1"/>
                  </a:solidFill>
                  <a:latin typeface="Comic Sans MS"/>
                  <a:ea typeface="Comic Sans MS"/>
                  <a:cs typeface="Comic Sans MS"/>
                  <a:sym typeface="Comic Sans MS"/>
                </a:rPr>
                <a:t>Test Plan</a:t>
              </a:r>
              <a:endParaRPr/>
            </a:p>
          </p:txBody>
        </p:sp>
      </p:grpSp>
      <p:grpSp>
        <p:nvGrpSpPr>
          <p:cNvPr id="1493" name="Google Shape;1493;p92"/>
          <p:cNvGrpSpPr/>
          <p:nvPr/>
        </p:nvGrpSpPr>
        <p:grpSpPr>
          <a:xfrm>
            <a:off x="7798616" y="3147927"/>
            <a:ext cx="2111375" cy="2114550"/>
            <a:chOff x="5904148" y="3717032"/>
            <a:chExt cx="2110776" cy="2114212"/>
          </a:xfrm>
        </p:grpSpPr>
        <p:pic>
          <p:nvPicPr>
            <p:cNvPr descr="http://www.psdgraphics.com/file/blank-document.jpg" id="1494" name="Google Shape;1494;p92"/>
            <p:cNvPicPr preferRelativeResize="0"/>
            <p:nvPr/>
          </p:nvPicPr>
          <p:blipFill rotWithShape="1">
            <a:blip r:embed="rId4">
              <a:alphaModFix/>
            </a:blip>
            <a:srcRect b="2953" l="14115" r="12721" t="5492"/>
            <a:stretch/>
          </p:blipFill>
          <p:spPr>
            <a:xfrm>
              <a:off x="5904148" y="3717032"/>
              <a:ext cx="2110776" cy="2114212"/>
            </a:xfrm>
            <a:prstGeom prst="rect">
              <a:avLst/>
            </a:prstGeom>
            <a:noFill/>
            <a:ln>
              <a:noFill/>
            </a:ln>
          </p:spPr>
        </p:pic>
        <p:sp>
          <p:nvSpPr>
            <p:cNvPr id="1495" name="Google Shape;1495;p92"/>
            <p:cNvSpPr txBox="1"/>
            <p:nvPr/>
          </p:nvSpPr>
          <p:spPr>
            <a:xfrm>
              <a:off x="6145327" y="4319808"/>
              <a:ext cx="158417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Noto Sans Symbols"/>
                <a:buNone/>
              </a:pPr>
              <a:r>
                <a:rPr lang="en-US" sz="1800">
                  <a:solidFill>
                    <a:schemeClr val="dk1"/>
                  </a:solidFill>
                  <a:latin typeface="Comic Sans MS"/>
                  <a:ea typeface="Comic Sans MS"/>
                  <a:cs typeface="Comic Sans MS"/>
                  <a:sym typeface="Comic Sans MS"/>
                </a:rPr>
                <a:t>Test Cases</a:t>
              </a:r>
              <a:endParaRPr/>
            </a:p>
          </p:txBody>
        </p:sp>
      </p:grpSp>
      <p:sp>
        <p:nvSpPr>
          <p:cNvPr id="1496" name="Google Shape;1496;p92"/>
          <p:cNvSpPr/>
          <p:nvPr/>
        </p:nvSpPr>
        <p:spPr>
          <a:xfrm>
            <a:off x="5530078" y="4768764"/>
            <a:ext cx="1997075"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lang="en-US" sz="1800">
                <a:solidFill>
                  <a:schemeClr val="dk1"/>
                </a:solidFill>
                <a:latin typeface="Garamond"/>
                <a:ea typeface="Garamond"/>
                <a:cs typeface="Garamond"/>
                <a:sym typeface="Garamond"/>
              </a:rPr>
              <a:t>Requirement model </a:t>
            </a:r>
            <a:endParaRPr sz="1800">
              <a:solidFill>
                <a:schemeClr val="dk1"/>
              </a:solidFill>
              <a:latin typeface="Tahoma"/>
              <a:ea typeface="Tahoma"/>
              <a:cs typeface="Tahoma"/>
              <a:sym typeface="Tahoma"/>
            </a:endParaRPr>
          </a:p>
        </p:txBody>
      </p:sp>
      <p:sp>
        <p:nvSpPr>
          <p:cNvPr id="1497" name="Google Shape;1497;p92"/>
          <p:cNvSpPr/>
          <p:nvPr/>
        </p:nvSpPr>
        <p:spPr>
          <a:xfrm>
            <a:off x="8790803" y="4768764"/>
            <a:ext cx="1490663"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lang="en-US" sz="1800">
                <a:solidFill>
                  <a:schemeClr val="dk1"/>
                </a:solidFill>
                <a:latin typeface="Garamond"/>
                <a:ea typeface="Garamond"/>
                <a:cs typeface="Garamond"/>
                <a:sym typeface="Garamond"/>
              </a:rPr>
              <a:t>Design model </a:t>
            </a:r>
            <a:endParaRPr sz="1800">
              <a:solidFill>
                <a:schemeClr val="dk1"/>
              </a:solidFill>
              <a:latin typeface="Tahoma"/>
              <a:ea typeface="Tahoma"/>
              <a:cs typeface="Tahoma"/>
              <a:sym typeface="Tahoma"/>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6"/>
                                        </p:tgtEl>
                                        <p:attrNameLst>
                                          <p:attrName>style.visibility</p:attrName>
                                        </p:attrNameLst>
                                      </p:cBhvr>
                                      <p:to>
                                        <p:strVal val="visible"/>
                                      </p:to>
                                    </p:set>
                                    <p:animEffect filter="fade" transition="in">
                                      <p:cBhvr>
                                        <p:cTn dur="1000"/>
                                        <p:tgtEl>
                                          <p:spTgt spid="14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7"/>
                                        </p:tgtEl>
                                        <p:attrNameLst>
                                          <p:attrName>style.visibility</p:attrName>
                                        </p:attrNameLst>
                                      </p:cBhvr>
                                      <p:to>
                                        <p:strVal val="visible"/>
                                      </p:to>
                                    </p:set>
                                    <p:animEffect filter="fade" transition="in">
                                      <p:cBhvr>
                                        <p:cTn dur="1000"/>
                                        <p:tgtEl>
                                          <p:spTgt spid="14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1" name="Shape 1501"/>
        <p:cNvGrpSpPr/>
        <p:nvPr/>
      </p:nvGrpSpPr>
      <p:grpSpPr>
        <a:xfrm>
          <a:off x="0" y="0"/>
          <a:ext cx="0" cy="0"/>
          <a:chOff x="0" y="0"/>
          <a:chExt cx="0" cy="0"/>
        </a:xfrm>
      </p:grpSpPr>
      <p:sp>
        <p:nvSpPr>
          <p:cNvPr id="1502" name="Google Shape;1502;p93"/>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Principles/Guidelines</a:t>
            </a:r>
            <a:endParaRPr/>
          </a:p>
        </p:txBody>
      </p:sp>
      <p:sp>
        <p:nvSpPr>
          <p:cNvPr id="1503" name="Google Shape;1503;p93"/>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www.referenceforbusiness.com/photos/continuous-improvement-145.jpg" id="1504" name="Google Shape;1504;p93"/>
          <p:cNvPicPr preferRelativeResize="0"/>
          <p:nvPr/>
        </p:nvPicPr>
        <p:blipFill rotWithShape="1">
          <a:blip r:embed="rId3">
            <a:alphaModFix/>
          </a:blip>
          <a:srcRect b="0" l="0" r="0" t="0"/>
          <a:stretch/>
        </p:blipFill>
        <p:spPr>
          <a:xfrm>
            <a:off x="633427" y="3105665"/>
            <a:ext cx="2988078" cy="2988078"/>
          </a:xfrm>
          <a:prstGeom prst="rect">
            <a:avLst/>
          </a:prstGeom>
          <a:noFill/>
          <a:ln>
            <a:noFill/>
          </a:ln>
        </p:spPr>
      </p:pic>
      <p:sp>
        <p:nvSpPr>
          <p:cNvPr id="1505" name="Google Shape;1505;p93"/>
          <p:cNvSpPr/>
          <p:nvPr/>
        </p:nvSpPr>
        <p:spPr>
          <a:xfrm>
            <a:off x="3225028" y="2108114"/>
            <a:ext cx="4572000" cy="523875"/>
          </a:xfrm>
          <a:prstGeom prst="rect">
            <a:avLst/>
          </a:prstGeom>
          <a:solidFill>
            <a:schemeClr val="lt1"/>
          </a:solidFill>
          <a:ln cap="flat" cmpd="sng" w="12700">
            <a:solidFill>
              <a:schemeClr val="accen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Garamond"/>
                <a:ea typeface="Garamond"/>
                <a:cs typeface="Garamond"/>
                <a:sym typeface="Garamond"/>
              </a:rPr>
              <a:t>Pareto Principles</a:t>
            </a:r>
            <a:endParaRPr sz="2800">
              <a:solidFill>
                <a:schemeClr val="dk1"/>
              </a:solidFill>
              <a:latin typeface="Arial"/>
              <a:ea typeface="Arial"/>
              <a:cs typeface="Arial"/>
              <a:sym typeface="Arial"/>
            </a:endParaRPr>
          </a:p>
        </p:txBody>
      </p:sp>
      <p:grpSp>
        <p:nvGrpSpPr>
          <p:cNvPr id="1506" name="Google Shape;1506;p93"/>
          <p:cNvGrpSpPr/>
          <p:nvPr/>
        </p:nvGrpSpPr>
        <p:grpSpPr>
          <a:xfrm>
            <a:off x="5181815" y="3164403"/>
            <a:ext cx="2544762" cy="2114550"/>
            <a:chOff x="2998673" y="3717032"/>
            <a:chExt cx="2110776" cy="2114212"/>
          </a:xfrm>
        </p:grpSpPr>
        <p:pic>
          <p:nvPicPr>
            <p:cNvPr descr="http://www.psdgraphics.com/file/blank-document.jpg" id="1507" name="Google Shape;1507;p93"/>
            <p:cNvPicPr preferRelativeResize="0"/>
            <p:nvPr/>
          </p:nvPicPr>
          <p:blipFill rotWithShape="1">
            <a:blip r:embed="rId4">
              <a:alphaModFix/>
            </a:blip>
            <a:srcRect b="2953" l="14115" r="12721" t="5492"/>
            <a:stretch/>
          </p:blipFill>
          <p:spPr>
            <a:xfrm>
              <a:off x="2998673" y="3717032"/>
              <a:ext cx="2110776" cy="2114212"/>
            </a:xfrm>
            <a:prstGeom prst="rect">
              <a:avLst/>
            </a:prstGeom>
            <a:noFill/>
            <a:ln>
              <a:noFill/>
            </a:ln>
          </p:spPr>
        </p:pic>
        <p:sp>
          <p:nvSpPr>
            <p:cNvPr id="1508" name="Google Shape;1508;p93"/>
            <p:cNvSpPr txBox="1"/>
            <p:nvPr/>
          </p:nvSpPr>
          <p:spPr>
            <a:xfrm>
              <a:off x="3224173" y="3770655"/>
              <a:ext cx="15841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lang="en-US" sz="1800">
                  <a:solidFill>
                    <a:schemeClr val="dk1"/>
                  </a:solidFill>
                  <a:latin typeface="Comic Sans MS"/>
                  <a:ea typeface="Comic Sans MS"/>
                  <a:cs typeface="Comic Sans MS"/>
                  <a:sym typeface="Comic Sans MS"/>
                </a:rPr>
                <a:t>Code</a:t>
              </a:r>
              <a:endParaRPr/>
            </a:p>
          </p:txBody>
        </p:sp>
      </p:grpSp>
      <p:sp>
        <p:nvSpPr>
          <p:cNvPr id="1509" name="Google Shape;1509;p93"/>
          <p:cNvSpPr/>
          <p:nvPr/>
        </p:nvSpPr>
        <p:spPr>
          <a:xfrm>
            <a:off x="8083765" y="3583503"/>
            <a:ext cx="2176462" cy="577850"/>
          </a:xfrm>
          <a:prstGeom prst="wedgeRoundRectCallout">
            <a:avLst>
              <a:gd fmla="val -115528" name="adj1"/>
              <a:gd fmla="val 88134" name="adj2"/>
              <a:gd fmla="val 16667" name="adj3"/>
            </a:avLst>
          </a:prstGeom>
          <a:no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Noto Sans Symbols"/>
              <a:buNone/>
            </a:pPr>
            <a:r>
              <a:rPr lang="en-US" sz="2800">
                <a:solidFill>
                  <a:schemeClr val="dk1"/>
                </a:solidFill>
                <a:latin typeface="Comic Sans MS"/>
                <a:ea typeface="Comic Sans MS"/>
                <a:cs typeface="Comic Sans MS"/>
                <a:sym typeface="Comic Sans MS"/>
              </a:rPr>
              <a:t>80% Errors</a:t>
            </a:r>
            <a:endParaRPr/>
          </a:p>
        </p:txBody>
      </p:sp>
      <p:sp>
        <p:nvSpPr>
          <p:cNvPr id="1510" name="Google Shape;1510;p93"/>
          <p:cNvSpPr txBox="1"/>
          <p:nvPr/>
        </p:nvSpPr>
        <p:spPr>
          <a:xfrm>
            <a:off x="5461215" y="4385190"/>
            <a:ext cx="1941512" cy="400050"/>
          </a:xfrm>
          <a:prstGeom prst="rect">
            <a:avLst/>
          </a:prstGeom>
          <a:noFill/>
          <a:ln cap="flat" cmpd="sng" w="952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Noto Sans Symbols"/>
              <a:buNone/>
            </a:pPr>
            <a:r>
              <a:rPr lang="en-US" sz="2000">
                <a:solidFill>
                  <a:schemeClr val="dk1"/>
                </a:solidFill>
                <a:latin typeface="Comic Sans MS"/>
                <a:ea typeface="Comic Sans MS"/>
                <a:cs typeface="Comic Sans MS"/>
                <a:sym typeface="Comic Sans MS"/>
              </a:rPr>
              <a:t>20% program</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9"/>
                                        </p:tgtEl>
                                        <p:attrNameLst>
                                          <p:attrName>style.visibility</p:attrName>
                                        </p:attrNameLst>
                                      </p:cBhvr>
                                      <p:to>
                                        <p:strVal val="visible"/>
                                      </p:to>
                                    </p:set>
                                    <p:animEffect filter="fade" transition="in">
                                      <p:cBhvr>
                                        <p:cTn dur="500"/>
                                        <p:tgtEl>
                                          <p:spTgt spid="15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0"/>
                                        </p:tgtEl>
                                        <p:attrNameLst>
                                          <p:attrName>style.visibility</p:attrName>
                                        </p:attrNameLst>
                                      </p:cBhvr>
                                      <p:to>
                                        <p:strVal val="visible"/>
                                      </p:to>
                                    </p:set>
                                    <p:animEffect filter="fade" transition="in">
                                      <p:cBhvr>
                                        <p:cTn dur="500"/>
                                        <p:tgtEl>
                                          <p:spTgt spid="15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4" name="Shape 1514"/>
        <p:cNvGrpSpPr/>
        <p:nvPr/>
      </p:nvGrpSpPr>
      <p:grpSpPr>
        <a:xfrm>
          <a:off x="0" y="0"/>
          <a:ext cx="0" cy="0"/>
          <a:chOff x="0" y="0"/>
          <a:chExt cx="0" cy="0"/>
        </a:xfrm>
      </p:grpSpPr>
      <p:sp>
        <p:nvSpPr>
          <p:cNvPr id="1515" name="Google Shape;1515;p94"/>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Principles/Guidelines</a:t>
            </a:r>
            <a:endParaRPr/>
          </a:p>
        </p:txBody>
      </p:sp>
      <p:sp>
        <p:nvSpPr>
          <p:cNvPr id="1516" name="Google Shape;1516;p94"/>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www.referenceforbusiness.com/photos/continuous-improvement-145.jpg" id="1517" name="Google Shape;1517;p94"/>
          <p:cNvPicPr preferRelativeResize="0"/>
          <p:nvPr/>
        </p:nvPicPr>
        <p:blipFill rotWithShape="1">
          <a:blip r:embed="rId3">
            <a:alphaModFix/>
          </a:blip>
          <a:srcRect b="0" l="0" r="0" t="0"/>
          <a:stretch/>
        </p:blipFill>
        <p:spPr>
          <a:xfrm>
            <a:off x="633427" y="3105665"/>
            <a:ext cx="2988078" cy="2988078"/>
          </a:xfrm>
          <a:prstGeom prst="rect">
            <a:avLst/>
          </a:prstGeom>
          <a:noFill/>
          <a:ln>
            <a:noFill/>
          </a:ln>
        </p:spPr>
      </p:pic>
      <p:sp>
        <p:nvSpPr>
          <p:cNvPr id="1518" name="Google Shape;1518;p94"/>
          <p:cNvSpPr/>
          <p:nvPr/>
        </p:nvSpPr>
        <p:spPr>
          <a:xfrm>
            <a:off x="3225028" y="2108114"/>
            <a:ext cx="4572000" cy="954107"/>
          </a:xfrm>
          <a:prstGeom prst="rect">
            <a:avLst/>
          </a:prstGeom>
          <a:solidFill>
            <a:schemeClr val="lt1"/>
          </a:solidFill>
          <a:ln cap="flat" cmpd="sng" w="12700">
            <a:solidFill>
              <a:schemeClr val="accen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Garamond"/>
                <a:ea typeface="Garamond"/>
                <a:cs typeface="Garamond"/>
                <a:sym typeface="Garamond"/>
              </a:rPr>
              <a:t>Testing progress: </a:t>
            </a:r>
            <a:endParaRPr/>
          </a:p>
          <a:p>
            <a:pPr indent="0" lvl="0" marL="0" marR="0" rtl="0" algn="ctr">
              <a:spcBef>
                <a:spcPts val="0"/>
              </a:spcBef>
              <a:spcAft>
                <a:spcPts val="0"/>
              </a:spcAft>
              <a:buNone/>
            </a:pPr>
            <a:r>
              <a:rPr b="1" lang="en-US" sz="2800">
                <a:solidFill>
                  <a:schemeClr val="dk1"/>
                </a:solidFill>
                <a:latin typeface="Garamond"/>
                <a:ea typeface="Garamond"/>
                <a:cs typeface="Garamond"/>
                <a:sym typeface="Garamond"/>
              </a:rPr>
              <a:t>“small” 🡪 “large”</a:t>
            </a:r>
            <a:endParaRPr sz="2800">
              <a:solidFill>
                <a:srgbClr val="C00000"/>
              </a:solidFill>
              <a:latin typeface="Arial"/>
              <a:ea typeface="Arial"/>
              <a:cs typeface="Arial"/>
              <a:sym typeface="Arial"/>
            </a:endParaRPr>
          </a:p>
        </p:txBody>
      </p:sp>
      <p:sp>
        <p:nvSpPr>
          <p:cNvPr id="1519" name="Google Shape;1519;p94"/>
          <p:cNvSpPr/>
          <p:nvPr/>
        </p:nvSpPr>
        <p:spPr>
          <a:xfrm>
            <a:off x="3748130" y="3545617"/>
            <a:ext cx="4572000" cy="954107"/>
          </a:xfrm>
          <a:prstGeom prst="rect">
            <a:avLst/>
          </a:prstGeom>
          <a:solidFill>
            <a:schemeClr val="lt1"/>
          </a:solidFill>
          <a:ln cap="flat" cmpd="sng" w="12700">
            <a:solidFill>
              <a:schemeClr val="accen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Garamond"/>
                <a:ea typeface="Garamond"/>
                <a:cs typeface="Garamond"/>
                <a:sym typeface="Garamond"/>
              </a:rPr>
              <a:t>Exhaustive testing is NOT possible</a:t>
            </a:r>
            <a:endParaRPr sz="2800">
              <a:solidFill>
                <a:schemeClr val="dk1"/>
              </a:solidFill>
              <a:latin typeface="Arial"/>
              <a:ea typeface="Arial"/>
              <a:cs typeface="Arial"/>
              <a:sym typeface="Arial"/>
            </a:endParaRPr>
          </a:p>
        </p:txBody>
      </p:sp>
      <p:sp>
        <p:nvSpPr>
          <p:cNvPr id="1520" name="Google Shape;1520;p94"/>
          <p:cNvSpPr/>
          <p:nvPr/>
        </p:nvSpPr>
        <p:spPr>
          <a:xfrm>
            <a:off x="4295946" y="4857366"/>
            <a:ext cx="4572000" cy="954107"/>
          </a:xfrm>
          <a:prstGeom prst="rect">
            <a:avLst/>
          </a:prstGeom>
          <a:solidFill>
            <a:schemeClr val="lt1"/>
          </a:solidFill>
          <a:ln cap="flat" cmpd="sng" w="12700">
            <a:solidFill>
              <a:schemeClr val="accen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Garamond"/>
                <a:ea typeface="Garamond"/>
                <a:cs typeface="Garamond"/>
                <a:sym typeface="Garamond"/>
              </a:rPr>
              <a:t>Tester: </a:t>
            </a:r>
            <a:endParaRPr/>
          </a:p>
          <a:p>
            <a:pPr indent="0" lvl="0" marL="0" marR="0" rtl="0" algn="ctr">
              <a:spcBef>
                <a:spcPts val="0"/>
              </a:spcBef>
              <a:spcAft>
                <a:spcPts val="0"/>
              </a:spcAft>
              <a:buNone/>
            </a:pPr>
            <a:r>
              <a:rPr b="1" lang="en-US" sz="2800">
                <a:solidFill>
                  <a:schemeClr val="dk1"/>
                </a:solidFill>
                <a:latin typeface="Garamond"/>
                <a:ea typeface="Garamond"/>
                <a:cs typeface="Garamond"/>
                <a:sym typeface="Garamond"/>
              </a:rPr>
              <a:t>Independent 3</a:t>
            </a:r>
            <a:r>
              <a:rPr b="1" baseline="30000" lang="en-US" sz="2800">
                <a:solidFill>
                  <a:schemeClr val="dk1"/>
                </a:solidFill>
                <a:latin typeface="Garamond"/>
                <a:ea typeface="Garamond"/>
                <a:cs typeface="Garamond"/>
                <a:sym typeface="Garamond"/>
              </a:rPr>
              <a:t>rd</a:t>
            </a:r>
            <a:r>
              <a:rPr b="1" lang="en-US" sz="2800">
                <a:solidFill>
                  <a:schemeClr val="dk1"/>
                </a:solidFill>
                <a:latin typeface="Garamond"/>
                <a:ea typeface="Garamond"/>
                <a:cs typeface="Garamond"/>
                <a:sym typeface="Garamond"/>
              </a:rPr>
              <a:t> party</a:t>
            </a:r>
            <a:endParaRPr sz="28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24" name="Shape 1524"/>
        <p:cNvGrpSpPr/>
        <p:nvPr/>
      </p:nvGrpSpPr>
      <p:grpSpPr>
        <a:xfrm>
          <a:off x="0" y="0"/>
          <a:ext cx="0" cy="0"/>
          <a:chOff x="0" y="0"/>
          <a:chExt cx="0" cy="0"/>
        </a:xfrm>
      </p:grpSpPr>
      <p:sp>
        <p:nvSpPr>
          <p:cNvPr id="1525" name="Google Shape;1525;p95"/>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Principles/Guidelines</a:t>
            </a:r>
            <a:endParaRPr/>
          </a:p>
        </p:txBody>
      </p:sp>
      <p:sp>
        <p:nvSpPr>
          <p:cNvPr id="1526" name="Google Shape;1526;p95"/>
          <p:cNvSpPr txBox="1"/>
          <p:nvPr>
            <p:ph idx="1" type="body"/>
          </p:nvPr>
        </p:nvSpPr>
        <p:spPr>
          <a:xfrm>
            <a:off x="1295399" y="1390787"/>
            <a:ext cx="10221097" cy="4400414"/>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SzPct val="100000"/>
              <a:buChar char="▪"/>
            </a:pPr>
            <a:r>
              <a:rPr b="1" lang="en-US">
                <a:latin typeface="Garamond"/>
                <a:ea typeface="Garamond"/>
                <a:cs typeface="Garamond"/>
                <a:sym typeface="Garamond"/>
              </a:rPr>
              <a:t>All tests should be traceable to customer requirements</a:t>
            </a:r>
            <a:r>
              <a:rPr lang="en-US">
                <a:latin typeface="Garamond"/>
                <a:ea typeface="Garamond"/>
                <a:cs typeface="Garamond"/>
                <a:sym typeface="Garamond"/>
              </a:rPr>
              <a:t> – Most severe defects 🡪If the program fail to meet its requirements. </a:t>
            </a:r>
            <a:endParaRPr/>
          </a:p>
          <a:p>
            <a:pPr indent="-228600" lvl="0" marL="228600" rtl="0" algn="l">
              <a:lnSpc>
                <a:spcPct val="90000"/>
              </a:lnSpc>
              <a:spcBef>
                <a:spcPts val="1800"/>
              </a:spcBef>
              <a:spcAft>
                <a:spcPts val="0"/>
              </a:spcAft>
              <a:buSzPct val="100000"/>
              <a:buChar char="▪"/>
            </a:pPr>
            <a:r>
              <a:rPr b="1" lang="en-US">
                <a:latin typeface="Garamond"/>
                <a:ea typeface="Garamond"/>
                <a:cs typeface="Garamond"/>
                <a:sym typeface="Garamond"/>
              </a:rPr>
              <a:t>Tests should be planned long before testing begins</a:t>
            </a:r>
            <a:r>
              <a:rPr lang="en-US">
                <a:latin typeface="Garamond"/>
                <a:ea typeface="Garamond"/>
                <a:cs typeface="Garamond"/>
                <a:sym typeface="Garamond"/>
              </a:rPr>
              <a:t> – Test plan can begin as soon as the req. model is complete. Test cases can begin as soon as design model has been confirmed.  </a:t>
            </a:r>
            <a:endParaRPr>
              <a:latin typeface="Garamond"/>
              <a:ea typeface="Garamond"/>
              <a:cs typeface="Garamond"/>
              <a:sym typeface="Garamond"/>
            </a:endParaRPr>
          </a:p>
          <a:p>
            <a:pPr indent="-228600" lvl="0" marL="228600" rtl="0" algn="l">
              <a:lnSpc>
                <a:spcPct val="80000"/>
              </a:lnSpc>
              <a:spcBef>
                <a:spcPts val="1800"/>
              </a:spcBef>
              <a:spcAft>
                <a:spcPts val="0"/>
              </a:spcAft>
              <a:buSzPct val="100000"/>
              <a:buChar char="▪"/>
            </a:pPr>
            <a:r>
              <a:rPr b="1" lang="en-US">
                <a:latin typeface="Garamond"/>
                <a:ea typeface="Garamond"/>
                <a:cs typeface="Garamond"/>
                <a:sym typeface="Garamond"/>
              </a:rPr>
              <a:t>The Pareto principles applies to software testing</a:t>
            </a:r>
            <a:r>
              <a:rPr lang="en-US">
                <a:latin typeface="Garamond"/>
                <a:ea typeface="Garamond"/>
                <a:cs typeface="Garamond"/>
                <a:sym typeface="Garamond"/>
              </a:rPr>
              <a:t> – 80% of all errors found during testing will likely traceable to 20% of all program. So, isolate suspect components &amp; thoroughly test them. </a:t>
            </a:r>
            <a:endParaRPr/>
          </a:p>
          <a:p>
            <a:pPr indent="-228600" lvl="0" marL="228600" rtl="0" algn="l">
              <a:lnSpc>
                <a:spcPct val="80000"/>
              </a:lnSpc>
              <a:spcBef>
                <a:spcPts val="1800"/>
              </a:spcBef>
              <a:spcAft>
                <a:spcPts val="0"/>
              </a:spcAft>
              <a:buSzPct val="100000"/>
              <a:buChar char="▪"/>
            </a:pPr>
            <a:r>
              <a:rPr b="1" lang="en-US">
                <a:latin typeface="Garamond"/>
                <a:ea typeface="Garamond"/>
                <a:cs typeface="Garamond"/>
                <a:sym typeface="Garamond"/>
              </a:rPr>
              <a:t>Testing should begin “in small” and progress toward testing “in the large”</a:t>
            </a:r>
            <a:r>
              <a:rPr lang="en-US">
                <a:latin typeface="Garamond"/>
                <a:ea typeface="Garamond"/>
                <a:cs typeface="Garamond"/>
                <a:sym typeface="Garamond"/>
              </a:rPr>
              <a:t>     – Firstly, the testing focuses on individual component, then, focus shifts to find errors in integrated components and finally in the entire system.  </a:t>
            </a:r>
            <a:endParaRPr/>
          </a:p>
          <a:p>
            <a:pPr indent="-64135" lvl="0" marL="228600" rtl="0" algn="l">
              <a:lnSpc>
                <a:spcPct val="80000"/>
              </a:lnSpc>
              <a:spcBef>
                <a:spcPts val="1800"/>
              </a:spcBef>
              <a:spcAft>
                <a:spcPts val="0"/>
              </a:spcAft>
              <a:buSzPct val="100000"/>
              <a:buNone/>
            </a:pPr>
            <a:r>
              <a:t/>
            </a:r>
            <a:endParaRPr>
              <a:latin typeface="Garamond"/>
              <a:ea typeface="Garamond"/>
              <a:cs typeface="Garamond"/>
              <a:sym typeface="Garamond"/>
            </a:endParaRPr>
          </a:p>
          <a:p>
            <a:pPr indent="-228600" lvl="0" marL="228600" rtl="0" algn="l">
              <a:lnSpc>
                <a:spcPct val="80000"/>
              </a:lnSpc>
              <a:spcBef>
                <a:spcPts val="1800"/>
              </a:spcBef>
              <a:spcAft>
                <a:spcPts val="0"/>
              </a:spcAft>
              <a:buSzPct val="100000"/>
              <a:buNone/>
            </a:pPr>
            <a:r>
              <a:t/>
            </a:r>
            <a:endParaRPr>
              <a:latin typeface="Garamond"/>
              <a:ea typeface="Garamond"/>
              <a:cs typeface="Garamond"/>
              <a:sym typeface="Garamond"/>
            </a:endParaRPr>
          </a:p>
          <a:p>
            <a:pPr indent="-64135" lvl="0" marL="228600" rtl="0" algn="l">
              <a:lnSpc>
                <a:spcPct val="90000"/>
              </a:lnSpc>
              <a:spcBef>
                <a:spcPts val="1800"/>
              </a:spcBef>
              <a:spcAft>
                <a:spcPts val="0"/>
              </a:spcAft>
              <a:buSzPct val="100000"/>
              <a:buNone/>
            </a:pPr>
            <a:r>
              <a:t/>
            </a:r>
            <a:endParaRPr>
              <a:latin typeface="Garamond"/>
              <a:ea typeface="Garamond"/>
              <a:cs typeface="Garamond"/>
              <a:sym typeface="Garamond"/>
            </a:endParaRPr>
          </a:p>
        </p:txBody>
      </p:sp>
      <p:sp>
        <p:nvSpPr>
          <p:cNvPr id="1527" name="Google Shape;1527;p95"/>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31" name="Shape 1531"/>
        <p:cNvGrpSpPr/>
        <p:nvPr/>
      </p:nvGrpSpPr>
      <p:grpSpPr>
        <a:xfrm>
          <a:off x="0" y="0"/>
          <a:ext cx="0" cy="0"/>
          <a:chOff x="0" y="0"/>
          <a:chExt cx="0" cy="0"/>
        </a:xfrm>
      </p:grpSpPr>
      <p:sp>
        <p:nvSpPr>
          <p:cNvPr id="1532" name="Google Shape;1532;p96"/>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Testing Principles/Guidelines</a:t>
            </a:r>
            <a:endParaRPr/>
          </a:p>
        </p:txBody>
      </p:sp>
      <p:sp>
        <p:nvSpPr>
          <p:cNvPr id="1533" name="Google Shape;1533;p96"/>
          <p:cNvSpPr txBox="1"/>
          <p:nvPr>
            <p:ph idx="1" type="body"/>
          </p:nvPr>
        </p:nvSpPr>
        <p:spPr>
          <a:xfrm>
            <a:off x="1295399" y="1390787"/>
            <a:ext cx="10221097" cy="44004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b="1" lang="en-US">
                <a:latin typeface="Garamond"/>
                <a:ea typeface="Garamond"/>
                <a:cs typeface="Garamond"/>
                <a:sym typeface="Garamond"/>
              </a:rPr>
              <a:t>Exhaustive testing is not possible</a:t>
            </a:r>
            <a:r>
              <a:rPr lang="en-US">
                <a:latin typeface="Garamond"/>
                <a:ea typeface="Garamond"/>
                <a:cs typeface="Garamond"/>
                <a:sym typeface="Garamond"/>
              </a:rPr>
              <a:t> – impossible to test every combination of paths during testing because the numbers of possible paths could be very large.    </a:t>
            </a:r>
            <a:endParaRPr/>
          </a:p>
          <a:p>
            <a:pPr indent="-228600" lvl="0" marL="228600" rtl="0" algn="l">
              <a:lnSpc>
                <a:spcPct val="90000"/>
              </a:lnSpc>
              <a:spcBef>
                <a:spcPts val="1800"/>
              </a:spcBef>
              <a:spcAft>
                <a:spcPts val="0"/>
              </a:spcAft>
              <a:buSzPts val="2800"/>
              <a:buChar char="▪"/>
            </a:pPr>
            <a:r>
              <a:rPr b="1" lang="en-US">
                <a:latin typeface="Garamond"/>
                <a:ea typeface="Garamond"/>
                <a:cs typeface="Garamond"/>
                <a:sym typeface="Garamond"/>
              </a:rPr>
              <a:t>To be most effective, testing should be conducted by an independent third party</a:t>
            </a:r>
            <a:r>
              <a:rPr lang="en-US">
                <a:latin typeface="Garamond"/>
                <a:ea typeface="Garamond"/>
                <a:cs typeface="Garamond"/>
                <a:sym typeface="Garamond"/>
              </a:rPr>
              <a:t> – developers may selectively test the parts that they think have defects. </a:t>
            </a:r>
            <a:endParaRPr/>
          </a:p>
        </p:txBody>
      </p:sp>
      <p:sp>
        <p:nvSpPr>
          <p:cNvPr id="1534" name="Google Shape;1534;p96"/>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9" name="Shape 1539"/>
        <p:cNvGrpSpPr/>
        <p:nvPr/>
      </p:nvGrpSpPr>
      <p:grpSpPr>
        <a:xfrm>
          <a:off x="0" y="0"/>
          <a:ext cx="0" cy="0"/>
          <a:chOff x="0" y="0"/>
          <a:chExt cx="0" cy="0"/>
        </a:xfrm>
      </p:grpSpPr>
      <p:sp>
        <p:nvSpPr>
          <p:cNvPr id="1540" name="Google Shape;1540;p97"/>
          <p:cNvSpPr txBox="1"/>
          <p:nvPr>
            <p:ph type="title"/>
          </p:nvPr>
        </p:nvSpPr>
        <p:spPr>
          <a:xfrm>
            <a:off x="1295400" y="503854"/>
            <a:ext cx="9601200" cy="7695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Lesson Objectives</a:t>
            </a:r>
            <a:endParaRPr/>
          </a:p>
        </p:txBody>
      </p:sp>
      <p:sp>
        <p:nvSpPr>
          <p:cNvPr id="1541" name="Google Shape;1541;p97"/>
          <p:cNvSpPr txBox="1"/>
          <p:nvPr>
            <p:ph idx="1" type="body"/>
          </p:nvPr>
        </p:nvSpPr>
        <p:spPr>
          <a:xfrm>
            <a:off x="1295400" y="1390787"/>
            <a:ext cx="9601200" cy="44004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Software testing fundamentals</a:t>
            </a:r>
            <a:endParaRPr/>
          </a:p>
          <a:p>
            <a:pPr indent="-228600" lvl="0" marL="228600" rtl="0" algn="l">
              <a:lnSpc>
                <a:spcPct val="90000"/>
              </a:lnSpc>
              <a:spcBef>
                <a:spcPts val="1800"/>
              </a:spcBef>
              <a:spcAft>
                <a:spcPts val="0"/>
              </a:spcAft>
              <a:buSzPts val="2800"/>
              <a:buChar char="▪"/>
            </a:pPr>
            <a:r>
              <a:rPr lang="en-US"/>
              <a:t>Testing techniques and strategies </a:t>
            </a:r>
            <a:endParaRPr/>
          </a:p>
          <a:p>
            <a:pPr indent="-228600" lvl="0" marL="228600" rtl="0" algn="l">
              <a:lnSpc>
                <a:spcPct val="90000"/>
              </a:lnSpc>
              <a:spcBef>
                <a:spcPts val="1800"/>
              </a:spcBef>
              <a:spcAft>
                <a:spcPts val="0"/>
              </a:spcAft>
              <a:buSzPts val="2800"/>
              <a:buChar char="▪"/>
            </a:pPr>
            <a:r>
              <a:rPr lang="en-US"/>
              <a:t>Test case design and planning </a:t>
            </a:r>
            <a:endParaRPr/>
          </a:p>
          <a:p>
            <a:pPr indent="-228600" lvl="0" marL="228600" rtl="0" algn="l">
              <a:lnSpc>
                <a:spcPct val="90000"/>
              </a:lnSpc>
              <a:spcBef>
                <a:spcPts val="1800"/>
              </a:spcBef>
              <a:spcAft>
                <a:spcPts val="0"/>
              </a:spcAft>
              <a:buSzPts val="2800"/>
              <a:buChar char="▪"/>
            </a:pPr>
            <a:r>
              <a:rPr lang="en-US"/>
              <a:t>Testing guidelines/ principles </a:t>
            </a:r>
            <a:endParaRPr/>
          </a:p>
        </p:txBody>
      </p:sp>
      <p:pic>
        <p:nvPicPr>
          <p:cNvPr descr="http://qatestlab.com/assets/software-testing-company032.png" id="1542" name="Google Shape;1542;p97"/>
          <p:cNvPicPr preferRelativeResize="0"/>
          <p:nvPr/>
        </p:nvPicPr>
        <p:blipFill rotWithShape="1">
          <a:blip r:embed="rId3">
            <a:alphaModFix/>
          </a:blip>
          <a:srcRect b="0" l="0" r="0" t="0"/>
          <a:stretch/>
        </p:blipFill>
        <p:spPr>
          <a:xfrm>
            <a:off x="8161137" y="1769408"/>
            <a:ext cx="2673350" cy="2062162"/>
          </a:xfrm>
          <a:prstGeom prst="rect">
            <a:avLst/>
          </a:prstGeom>
          <a:noFill/>
          <a:ln>
            <a:noFill/>
          </a:ln>
        </p:spPr>
      </p:pic>
      <p:sp>
        <p:nvSpPr>
          <p:cNvPr id="1543" name="Google Shape;1543;p9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Diamond Grid 16x9">
  <a:themeElements>
    <a:clrScheme name="DiamondGrid">
      <a:dk1>
        <a:srgbClr val="2D2E2D"/>
      </a:dk1>
      <a:lt1>
        <a:srgbClr val="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amond Grid 16x9">
  <a:themeElements>
    <a:clrScheme name="DiamondGrid">
      <a:dk1>
        <a:srgbClr val="2D2E2D"/>
      </a:dk1>
      <a:lt1>
        <a:srgbClr val="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DiamondGrid">
      <a:dk1>
        <a:srgbClr val="2D2E2D"/>
      </a:dk1>
      <a:lt1>
        <a:srgbClr val="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2015-09-28T01:38:23Z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