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309" r:id="rId4"/>
    <p:sldId id="31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11" r:id="rId55"/>
  </p:sldIdLst>
  <p:sldSz cx="9144000" cy="5143500" type="screen16x9"/>
  <p:notesSz cx="6858000" cy="9144000"/>
  <p:embeddedFontLst>
    <p:embeddedFont>
      <p:font typeface="Nixie One" panose="020B0604020202020204" charset="0"/>
      <p:regular r:id="rId57"/>
    </p:embeddedFont>
    <p:embeddedFont>
      <p:font typeface="Comic Sans MS" panose="030F0702030302020204" pitchFamily="66" charset="0"/>
      <p:regular r:id="rId58"/>
      <p:bold r:id="rId59"/>
      <p:italic r:id="rId60"/>
      <p:boldItalic r:id="rId61"/>
    </p:embeddedFont>
    <p:embeddedFont>
      <p:font typeface="Varela Round" panose="020B0604020202020204" charset="-79"/>
      <p:regular r:id="rId62"/>
    </p:embeddedFont>
    <p:embeddedFont>
      <p:font typeface="Times" panose="02020603050405020304" pitchFamily="18" charset="0"/>
      <p:regular r:id="rId63"/>
      <p:bold r:id="rId64"/>
      <p:italic r:id="rId65"/>
      <p:boldItalic r:id="rId66"/>
    </p:embeddedFont>
    <p:embeddedFont>
      <p:font typeface="Century Gothic" panose="020B0502020202020204" pitchFamily="34" charset="0"/>
      <p:regular r:id="rId67"/>
      <p:bold r:id="rId68"/>
      <p:italic r:id="rId69"/>
      <p:boldItalic r:id="rId70"/>
    </p:embeddedFont>
    <p:embeddedFont>
      <p:font typeface="Constantia" panose="02030602050306030303" pitchFamily="18" charset="0"/>
      <p:regular r:id="rId71"/>
      <p:bold r:id="rId72"/>
      <p:italic r:id="rId73"/>
      <p:boldItalic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5" roundtripDataSignature="AMtx7mgS/PoFRdvUcTPVBlpthDs0NtZX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7.fntdata"/><Relationship Id="rId68" Type="http://schemas.openxmlformats.org/officeDocument/2006/relationships/font" Target="fonts/font12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74" Type="http://schemas.openxmlformats.org/officeDocument/2006/relationships/font" Target="fonts/font18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font" Target="fonts/font13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font" Target="fonts/font14.fntdata"/><Relationship Id="rId75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73" Type="http://schemas.openxmlformats.org/officeDocument/2006/relationships/font" Target="fonts/font17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15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" panose="02020603050405020304" pitchFamily="18" charset="0"/>
            </a:endParaRPr>
          </a:p>
        </p:txBody>
      </p:sp>
      <p:sp>
        <p:nvSpPr>
          <p:cNvPr id="56323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</p:spTree>
    <p:extLst>
      <p:ext uri="{BB962C8B-B14F-4D97-AF65-F5344CB8AC3E}">
        <p14:creationId xmlns:p14="http://schemas.microsoft.com/office/powerpoint/2010/main" val="7658417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" panose="02020603050405020304" pitchFamily="18" charset="0"/>
            </a:endParaRPr>
          </a:p>
        </p:txBody>
      </p:sp>
      <p:sp>
        <p:nvSpPr>
          <p:cNvPr id="57347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</p:spTree>
    <p:extLst>
      <p:ext uri="{BB962C8B-B14F-4D97-AF65-F5344CB8AC3E}">
        <p14:creationId xmlns:p14="http://schemas.microsoft.com/office/powerpoint/2010/main" val="14689684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" panose="02020603050405020304" pitchFamily="18" charset="0"/>
            </a:endParaRPr>
          </a:p>
        </p:txBody>
      </p:sp>
      <p:sp>
        <p:nvSpPr>
          <p:cNvPr id="58371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</p:spTree>
    <p:extLst>
      <p:ext uri="{BB962C8B-B14F-4D97-AF65-F5344CB8AC3E}">
        <p14:creationId xmlns:p14="http://schemas.microsoft.com/office/powerpoint/2010/main" val="3048454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5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55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5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199" cy="115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2" name="Google Shape;12;p55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55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55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55"/>
          <p:cNvSpPr/>
          <p:nvPr/>
        </p:nvSpPr>
        <p:spPr>
          <a:xfrm>
            <a:off x="6752750" y="3465100"/>
            <a:ext cx="2284199" cy="2284199"/>
          </a:xfrm>
          <a:prstGeom prst="donut">
            <a:avLst>
              <a:gd name="adj" fmla="val 11909"/>
            </a:avLst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5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5"/>
          <p:cNvSpPr/>
          <p:nvPr/>
        </p:nvSpPr>
        <p:spPr>
          <a:xfrm>
            <a:off x="376550" y="4217275"/>
            <a:ext cx="1207799" cy="1207799"/>
          </a:xfrm>
          <a:prstGeom prst="donut">
            <a:avLst>
              <a:gd name="adj" fmla="val 42915"/>
            </a:avLst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55"/>
          <p:cNvSpPr/>
          <p:nvPr/>
        </p:nvSpPr>
        <p:spPr>
          <a:xfrm>
            <a:off x="8244625" y="2541950"/>
            <a:ext cx="304799" cy="304799"/>
          </a:xfrm>
          <a:prstGeom prst="ellipse">
            <a:avLst/>
          </a:prstGeom>
          <a:solidFill>
            <a:srgbClr val="E8004C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55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55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55"/>
          <p:cNvSpPr/>
          <p:nvPr/>
        </p:nvSpPr>
        <p:spPr>
          <a:xfrm>
            <a:off x="213975" y="695900"/>
            <a:ext cx="871499" cy="871499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5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5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5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6"/>
          <p:cNvSpPr/>
          <p:nvPr/>
        </p:nvSpPr>
        <p:spPr>
          <a:xfrm>
            <a:off x="1144200" y="2698575"/>
            <a:ext cx="893699" cy="893699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6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6"/>
          <p:cNvSpPr/>
          <p:nvPr/>
        </p:nvSpPr>
        <p:spPr>
          <a:xfrm>
            <a:off x="-290650" y="1616325"/>
            <a:ext cx="978600" cy="978600"/>
          </a:xfrm>
          <a:prstGeom prst="ellipse">
            <a:avLst/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6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6"/>
          <p:cNvSpPr/>
          <p:nvPr/>
        </p:nvSpPr>
        <p:spPr>
          <a:xfrm>
            <a:off x="788725" y="2338650"/>
            <a:ext cx="811199" cy="811199"/>
          </a:xfrm>
          <a:prstGeom prst="donut">
            <a:avLst>
              <a:gd name="adj" fmla="val 22275"/>
            </a:avLst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6"/>
          <p:cNvSpPr/>
          <p:nvPr/>
        </p:nvSpPr>
        <p:spPr>
          <a:xfrm>
            <a:off x="153675" y="4149950"/>
            <a:ext cx="1207799" cy="1207799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6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name="adj" fmla="val 42915"/>
            </a:avLst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6"/>
          <p:cNvSpPr/>
          <p:nvPr/>
        </p:nvSpPr>
        <p:spPr>
          <a:xfrm>
            <a:off x="438575" y="2993025"/>
            <a:ext cx="304799" cy="304799"/>
          </a:xfrm>
          <a:prstGeom prst="ellipse">
            <a:avLst/>
          </a:prstGeom>
          <a:solidFill>
            <a:srgbClr val="E8004C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6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6"/>
          <p:cNvSpPr/>
          <p:nvPr/>
        </p:nvSpPr>
        <p:spPr>
          <a:xfrm>
            <a:off x="8839500" y="1019775"/>
            <a:ext cx="397499" cy="397499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6"/>
          <p:cNvSpPr/>
          <p:nvPr/>
        </p:nvSpPr>
        <p:spPr>
          <a:xfrm>
            <a:off x="8295350" y="-321125"/>
            <a:ext cx="741599" cy="741599"/>
          </a:xfrm>
          <a:prstGeom prst="donut">
            <a:avLst>
              <a:gd name="adj" fmla="val 31897"/>
            </a:avLst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6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6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6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6"/>
          <p:cNvSpPr/>
          <p:nvPr/>
        </p:nvSpPr>
        <p:spPr>
          <a:xfrm>
            <a:off x="-290650" y="-321125"/>
            <a:ext cx="9798889" cy="5585676"/>
          </a:xfrm>
          <a:prstGeom prst="rect">
            <a:avLst/>
          </a:prstGeom>
          <a:solidFill>
            <a:srgbClr val="FFFFFF">
              <a:alpha val="61960"/>
            </a:srgbClr>
          </a:solidFill>
          <a:ln w="25400" cap="flat" cmpd="sng">
            <a:solidFill>
              <a:srgbClr val="2A5E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6"/>
          <p:cNvSpPr txBox="1">
            <a:spLocks noGrp="1"/>
          </p:cNvSpPr>
          <p:nvPr>
            <p:ph type="title"/>
          </p:nvPr>
        </p:nvSpPr>
        <p:spPr>
          <a:xfrm>
            <a:off x="1535953" y="328199"/>
            <a:ext cx="6675422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6"/>
          <p:cNvSpPr txBox="1">
            <a:spLocks noGrp="1"/>
          </p:cNvSpPr>
          <p:nvPr>
            <p:ph type="body" idx="1"/>
          </p:nvPr>
        </p:nvSpPr>
        <p:spPr>
          <a:xfrm>
            <a:off x="1535953" y="1061575"/>
            <a:ext cx="6675422" cy="325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  <a:defRPr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7"/>
          <p:cNvSpPr/>
          <p:nvPr/>
        </p:nvSpPr>
        <p:spPr>
          <a:xfrm>
            <a:off x="1280687" y="3669150"/>
            <a:ext cx="206100" cy="2061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7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7"/>
          <p:cNvSpPr/>
          <p:nvPr/>
        </p:nvSpPr>
        <p:spPr>
          <a:xfrm>
            <a:off x="246046" y="3213146"/>
            <a:ext cx="455999" cy="455999"/>
          </a:xfrm>
          <a:prstGeom prst="ellipse">
            <a:avLst/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7"/>
          <p:cNvSpPr/>
          <p:nvPr/>
        </p:nvSpPr>
        <p:spPr>
          <a:xfrm>
            <a:off x="71500" y="3038600"/>
            <a:ext cx="804899" cy="804899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7"/>
          <p:cNvSpPr/>
          <p:nvPr/>
        </p:nvSpPr>
        <p:spPr>
          <a:xfrm>
            <a:off x="1280700" y="1608475"/>
            <a:ext cx="1043399" cy="1043999"/>
          </a:xfrm>
          <a:prstGeom prst="donut">
            <a:avLst>
              <a:gd name="adj" fmla="val 43200"/>
            </a:avLst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7"/>
          <p:cNvSpPr/>
          <p:nvPr/>
        </p:nvSpPr>
        <p:spPr>
          <a:xfrm>
            <a:off x="1640475" y="-201875"/>
            <a:ext cx="750299" cy="750299"/>
          </a:xfrm>
          <a:prstGeom prst="ellipse">
            <a:avLst/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57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6129"/>
            </a:avLst>
          </a:prstGeom>
          <a:solidFill>
            <a:srgbClr val="E8004C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57"/>
          <p:cNvSpPr/>
          <p:nvPr/>
        </p:nvSpPr>
        <p:spPr>
          <a:xfrm>
            <a:off x="-222975" y="500875"/>
            <a:ext cx="1832699" cy="1832699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57"/>
          <p:cNvSpPr/>
          <p:nvPr/>
        </p:nvSpPr>
        <p:spPr>
          <a:xfrm>
            <a:off x="1280700" y="3950125"/>
            <a:ext cx="750299" cy="750299"/>
          </a:xfrm>
          <a:prstGeom prst="ellipse">
            <a:avLst/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7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7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name="adj" fmla="val 18608"/>
            </a:avLst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57"/>
          <p:cNvSpPr/>
          <p:nvPr/>
        </p:nvSpPr>
        <p:spPr>
          <a:xfrm>
            <a:off x="8809376" y="886439"/>
            <a:ext cx="416399" cy="416399"/>
          </a:xfrm>
          <a:prstGeom prst="ellipse">
            <a:avLst/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7"/>
          <p:cNvSpPr/>
          <p:nvPr/>
        </p:nvSpPr>
        <p:spPr>
          <a:xfrm>
            <a:off x="8118000" y="-244550"/>
            <a:ext cx="741599" cy="741599"/>
          </a:xfrm>
          <a:prstGeom prst="donut">
            <a:avLst>
              <a:gd name="adj" fmla="val 37879"/>
            </a:avLst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7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7"/>
          <p:cNvSpPr/>
          <p:nvPr/>
        </p:nvSpPr>
        <p:spPr>
          <a:xfrm>
            <a:off x="8646900" y="723962"/>
            <a:ext cx="741599" cy="741599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7"/>
          <p:cNvSpPr/>
          <p:nvPr/>
        </p:nvSpPr>
        <p:spPr>
          <a:xfrm>
            <a:off x="-286583" y="-177161"/>
            <a:ext cx="9798889" cy="5585676"/>
          </a:xfrm>
          <a:prstGeom prst="rect">
            <a:avLst/>
          </a:prstGeom>
          <a:solidFill>
            <a:srgbClr val="FFFFFF">
              <a:alpha val="61960"/>
            </a:srgbClr>
          </a:solidFill>
          <a:ln w="25400" cap="flat" cmpd="sng">
            <a:solidFill>
              <a:srgbClr val="2A5E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7"/>
          <p:cNvSpPr txBox="1">
            <a:spLocks noGrp="1"/>
          </p:cNvSpPr>
          <p:nvPr>
            <p:ph type="title"/>
          </p:nvPr>
        </p:nvSpPr>
        <p:spPr>
          <a:xfrm>
            <a:off x="1486788" y="270689"/>
            <a:ext cx="6724588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8"/>
          <p:cNvSpPr/>
          <p:nvPr/>
        </p:nvSpPr>
        <p:spPr>
          <a:xfrm>
            <a:off x="419100" y="-1581150"/>
            <a:ext cx="8305799" cy="8305799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883E-E3D1-41CA-9F4D-847561E4F692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AB00-5E64-49C1-B58E-AA1E7ADA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0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4"/>
          <p:cNvSpPr txBox="1">
            <a:spLocks noGrp="1"/>
          </p:cNvSpPr>
          <p:nvPr>
            <p:ph type="title"/>
          </p:nvPr>
        </p:nvSpPr>
        <p:spPr>
          <a:xfrm>
            <a:off x="2127849" y="909050"/>
            <a:ext cx="6083525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54"/>
          <p:cNvSpPr txBox="1">
            <a:spLocks noGrp="1"/>
          </p:cNvSpPr>
          <p:nvPr>
            <p:ph type="body" idx="1"/>
          </p:nvPr>
        </p:nvSpPr>
        <p:spPr>
          <a:xfrm>
            <a:off x="2127849" y="1525757"/>
            <a:ext cx="6083525" cy="278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None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None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None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None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None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None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>
            <a:spLocks noGrp="1"/>
          </p:cNvSpPr>
          <p:nvPr>
            <p:ph type="ctrTitle"/>
          </p:nvPr>
        </p:nvSpPr>
        <p:spPr>
          <a:xfrm>
            <a:off x="1782674" y="2004265"/>
            <a:ext cx="5389457" cy="115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1">
                <a:latin typeface="Nixie One"/>
                <a:ea typeface="Nixie One"/>
                <a:cs typeface="Nixie One"/>
                <a:sym typeface="Nixie One"/>
              </a:rPr>
              <a:t>Chapter 8</a:t>
            </a:r>
            <a:br>
              <a:rPr lang="en-US" sz="4000" b="1">
                <a:latin typeface="Nixie One"/>
                <a:ea typeface="Nixie One"/>
                <a:cs typeface="Nixie One"/>
                <a:sym typeface="Nixie One"/>
              </a:rPr>
            </a:br>
            <a:r>
              <a:rPr lang="en-US" sz="4000" b="1">
                <a:latin typeface="Nixie One"/>
                <a:ea typeface="Nixie One"/>
                <a:cs typeface="Nixie One"/>
                <a:sym typeface="Nixie One"/>
              </a:rPr>
              <a:t>User Interface Design</a:t>
            </a:r>
            <a:endParaRPr sz="4000" b="1"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1535953" y="328199"/>
            <a:ext cx="6675422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Advantages of GUIs</a:t>
            </a:r>
            <a:endParaRPr sz="2800"/>
          </a:p>
        </p:txBody>
      </p:sp>
      <p:sp>
        <p:nvSpPr>
          <p:cNvPr id="150" name="Google Shape;150;p9"/>
          <p:cNvSpPr txBox="1">
            <a:spLocks noGrp="1"/>
          </p:cNvSpPr>
          <p:nvPr>
            <p:ph type="body" idx="1"/>
          </p:nvPr>
        </p:nvSpPr>
        <p:spPr>
          <a:xfrm>
            <a:off x="1535953" y="1061575"/>
            <a:ext cx="6675422" cy="325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-US">
                <a:solidFill>
                  <a:schemeClr val="dk1"/>
                </a:solidFill>
              </a:rPr>
              <a:t>they are relatively easy to learn and use</a:t>
            </a:r>
            <a:endParaRPr/>
          </a:p>
          <a:p>
            <a:pPr marL="34290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-US">
                <a:solidFill>
                  <a:schemeClr val="dk1"/>
                </a:solidFill>
              </a:rPr>
              <a:t>the user has multiple screens (windows) for system interaction</a:t>
            </a:r>
            <a:endParaRPr/>
          </a:p>
          <a:p>
            <a:pPr marL="3429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-US">
                <a:solidFill>
                  <a:schemeClr val="dk1"/>
                </a:solidFill>
              </a:rPr>
              <a:t>fast, full-screen interaction is possible with immediate access to anywhere on the screen.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>
            <a:spLocks noGrp="1"/>
          </p:cNvSpPr>
          <p:nvPr>
            <p:ph type="title"/>
          </p:nvPr>
        </p:nvSpPr>
        <p:spPr>
          <a:xfrm>
            <a:off x="1535953" y="103239"/>
            <a:ext cx="6675422" cy="86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3 Golden Rules for a Good UI Design</a:t>
            </a:r>
            <a:endParaRPr sz="2800"/>
          </a:p>
        </p:txBody>
      </p:sp>
      <p:sp>
        <p:nvSpPr>
          <p:cNvPr id="156" name="Google Shape;156;p10"/>
          <p:cNvSpPr txBox="1">
            <a:spLocks noGrp="1"/>
          </p:cNvSpPr>
          <p:nvPr>
            <p:ph type="body" idx="1"/>
          </p:nvPr>
        </p:nvSpPr>
        <p:spPr>
          <a:xfrm>
            <a:off x="1535953" y="1061575"/>
            <a:ext cx="6675422" cy="325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C00000"/>
                </a:solidFill>
              </a:rPr>
              <a:t>1.	Place the user in control </a:t>
            </a:r>
            <a:r>
              <a:rPr lang="en-US"/>
              <a:t>– People do not like to be controlled by the machine and they like to know the </a:t>
            </a:r>
            <a:r>
              <a:rPr lang="en-US">
                <a:solidFill>
                  <a:srgbClr val="C00000"/>
                </a:solidFill>
              </a:rPr>
              <a:t>status</a:t>
            </a:r>
            <a:r>
              <a:rPr lang="en-US"/>
              <a:t> of the operation/ system. </a:t>
            </a:r>
            <a:endParaRPr/>
          </a:p>
          <a:p>
            <a:pPr marL="357188" lvl="0" indent="-2047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pic>
        <p:nvPicPr>
          <p:cNvPr id="157" name="Google Shape;157;p10" descr="http://i849.photobucket.com/albums/ab56/a2zknowledge/aspnet/ajax/prm_progres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5522" y="3016967"/>
            <a:ext cx="2495550" cy="94297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158" name="Google Shape;158;p10" descr="http://t3.gstatic.com/images?q=tbn:ANd9GcRgHcz0DcmP_zPOS47KIT9QsdXrC_VDsistZoIuuN68iF00gvgGlw"/>
          <p:cNvPicPr preferRelativeResize="0"/>
          <p:nvPr/>
        </p:nvPicPr>
        <p:blipFill rotWithShape="1">
          <a:blip r:embed="rId4">
            <a:alphaModFix/>
          </a:blip>
          <a:srcRect t="23529" b="25489"/>
          <a:stretch/>
        </p:blipFill>
        <p:spPr>
          <a:xfrm>
            <a:off x="2308122" y="2993155"/>
            <a:ext cx="1447800" cy="73818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>
            <a:spLocks noGrp="1"/>
          </p:cNvSpPr>
          <p:nvPr>
            <p:ph type="title"/>
          </p:nvPr>
        </p:nvSpPr>
        <p:spPr>
          <a:xfrm>
            <a:off x="1535953" y="103239"/>
            <a:ext cx="6675422" cy="86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3 Golden Rules for a Good UI Design</a:t>
            </a:r>
            <a:endParaRPr sz="2800"/>
          </a:p>
        </p:txBody>
      </p:sp>
      <p:sp>
        <p:nvSpPr>
          <p:cNvPr id="164" name="Google Shape;164;p11"/>
          <p:cNvSpPr txBox="1">
            <a:spLocks noGrp="1"/>
          </p:cNvSpPr>
          <p:nvPr>
            <p:ph type="body" idx="1"/>
          </p:nvPr>
        </p:nvSpPr>
        <p:spPr>
          <a:xfrm>
            <a:off x="1535953" y="1061575"/>
            <a:ext cx="6675422" cy="325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C00000"/>
                </a:solidFill>
              </a:rPr>
              <a:t>2.	Reduce the user’s memory load </a:t>
            </a:r>
            <a:r>
              <a:rPr lang="en-US"/>
              <a:t>– people have limited short-term memory &amp; they make mistakes when they handle too much info.</a:t>
            </a:r>
            <a:endParaRPr/>
          </a:p>
        </p:txBody>
      </p:sp>
      <p:pic>
        <p:nvPicPr>
          <p:cNvPr id="165" name="Google Shape;165;p11" descr="http://www.illustrationsof.com/royalty-free-path-clipart-illustration-45023.jpg"/>
          <p:cNvPicPr preferRelativeResize="0"/>
          <p:nvPr/>
        </p:nvPicPr>
        <p:blipFill rotWithShape="1">
          <a:blip r:embed="rId3">
            <a:alphaModFix/>
          </a:blip>
          <a:srcRect b="12381"/>
          <a:stretch/>
        </p:blipFill>
        <p:spPr>
          <a:xfrm>
            <a:off x="5129980" y="2511834"/>
            <a:ext cx="2057400" cy="18923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>
            <a:spLocks noGrp="1"/>
          </p:cNvSpPr>
          <p:nvPr>
            <p:ph type="title"/>
          </p:nvPr>
        </p:nvSpPr>
        <p:spPr>
          <a:xfrm>
            <a:off x="1535953" y="103239"/>
            <a:ext cx="6675422" cy="86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3 Golden Rules for a Good UI Design</a:t>
            </a:r>
            <a:endParaRPr sz="2800"/>
          </a:p>
        </p:txBody>
      </p:sp>
      <p:sp>
        <p:nvSpPr>
          <p:cNvPr id="171" name="Google Shape;171;p12"/>
          <p:cNvSpPr txBox="1">
            <a:spLocks noGrp="1"/>
          </p:cNvSpPr>
          <p:nvPr>
            <p:ph type="body" idx="1"/>
          </p:nvPr>
        </p:nvSpPr>
        <p:spPr>
          <a:xfrm>
            <a:off x="1535953" y="1061575"/>
            <a:ext cx="6675422" cy="325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lvl="0" indent="-361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</a:pPr>
            <a:r>
              <a:rPr lang="en-US">
                <a:solidFill>
                  <a:srgbClr val="C00000"/>
                </a:solidFill>
              </a:rPr>
              <a:t>3.	Make the interface consistent </a:t>
            </a:r>
            <a:r>
              <a:rPr lang="en-US"/>
              <a:t>– easy to learn and the knowledge learnt in one command or application is applicable in other parts of the system. </a:t>
            </a:r>
            <a:endParaRPr/>
          </a:p>
        </p:txBody>
      </p:sp>
      <p:pic>
        <p:nvPicPr>
          <p:cNvPr id="172" name="Google Shape;172;p12" descr="http://www.underconsideration.com/brandnew/archives/microsoft_office_2010icon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8568" y="2782055"/>
            <a:ext cx="2574019" cy="203600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>
            <a:spLocks noGrp="1"/>
          </p:cNvSpPr>
          <p:nvPr>
            <p:ph type="title"/>
          </p:nvPr>
        </p:nvSpPr>
        <p:spPr>
          <a:xfrm>
            <a:off x="1486788" y="270689"/>
            <a:ext cx="6724588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UI Design Principle</a:t>
            </a:r>
            <a:endParaRPr sz="2800"/>
          </a:p>
        </p:txBody>
      </p:sp>
      <p:pic>
        <p:nvPicPr>
          <p:cNvPr id="178" name="Google Shape;178;p13" descr="http://norsight.com/wp-content/uploads/2012/01/coach_with_whiteboard_THIS_IS_Cust-Firs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9561" y="1806053"/>
            <a:ext cx="32512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3"/>
          <p:cNvSpPr/>
          <p:nvPr/>
        </p:nvSpPr>
        <p:spPr>
          <a:xfrm>
            <a:off x="5418161" y="1653653"/>
            <a:ext cx="3124200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Needs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Experience 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Capabilities </a:t>
            </a:r>
            <a:endParaRPr sz="28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>
            <a:spLocks noGrp="1"/>
          </p:cNvSpPr>
          <p:nvPr>
            <p:ph type="title"/>
          </p:nvPr>
        </p:nvSpPr>
        <p:spPr>
          <a:xfrm>
            <a:off x="1486788" y="270689"/>
            <a:ext cx="6724588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UI Design Principle</a:t>
            </a:r>
            <a:endParaRPr sz="2800"/>
          </a:p>
        </p:txBody>
      </p:sp>
      <p:pic>
        <p:nvPicPr>
          <p:cNvPr id="185" name="Google Shape;185;p14" descr="http://norsight.com/wp-content/uploads/2012/01/coach_with_whiteboard_THIS_IS_Cust-Firs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9561" y="1806053"/>
            <a:ext cx="32512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4"/>
          <p:cNvSpPr/>
          <p:nvPr/>
        </p:nvSpPr>
        <p:spPr>
          <a:xfrm>
            <a:off x="4899547" y="1922389"/>
            <a:ext cx="3657600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* Terms &amp; concepts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* Library system</a:t>
            </a:r>
            <a:endParaRPr sz="28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7" name="Google Shape;187;p14"/>
          <p:cNvSpPr/>
          <p:nvPr/>
        </p:nvSpPr>
        <p:spPr>
          <a:xfrm>
            <a:off x="1486788" y="3982843"/>
            <a:ext cx="325762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omic Sans MS"/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User Familiarity</a:t>
            </a:r>
            <a:endParaRPr sz="28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>
            <a:spLocks noGrp="1"/>
          </p:cNvSpPr>
          <p:nvPr>
            <p:ph type="title"/>
          </p:nvPr>
        </p:nvSpPr>
        <p:spPr>
          <a:xfrm>
            <a:off x="1486788" y="270689"/>
            <a:ext cx="6724588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UI Design Principle</a:t>
            </a:r>
            <a:endParaRPr sz="2800"/>
          </a:p>
        </p:txBody>
      </p:sp>
      <p:pic>
        <p:nvPicPr>
          <p:cNvPr id="193" name="Google Shape;193;p15" descr="http://norsight.com/wp-content/uploads/2012/01/coach_with_whiteboard_THIS_IS_Cust-Firs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9561" y="1806053"/>
            <a:ext cx="32512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5"/>
          <p:cNvSpPr/>
          <p:nvPr/>
        </p:nvSpPr>
        <p:spPr>
          <a:xfrm>
            <a:off x="4899547" y="1922389"/>
            <a:ext cx="3657600" cy="131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* Activate operation in the same way</a:t>
            </a:r>
            <a:endParaRPr sz="28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5" name="Google Shape;195;p15"/>
          <p:cNvSpPr/>
          <p:nvPr/>
        </p:nvSpPr>
        <p:spPr>
          <a:xfrm>
            <a:off x="1486788" y="3982843"/>
            <a:ext cx="2571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omic Sans MS"/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Consistency</a:t>
            </a:r>
            <a:endParaRPr sz="28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>
            <a:spLocks noGrp="1"/>
          </p:cNvSpPr>
          <p:nvPr>
            <p:ph type="title"/>
          </p:nvPr>
        </p:nvSpPr>
        <p:spPr>
          <a:xfrm>
            <a:off x="1486788" y="270689"/>
            <a:ext cx="6724588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UI Design Principle</a:t>
            </a:r>
            <a:endParaRPr sz="2800"/>
          </a:p>
        </p:txBody>
      </p:sp>
      <p:pic>
        <p:nvPicPr>
          <p:cNvPr id="201" name="Google Shape;201;p16" descr="http://norsight.com/wp-content/uploads/2012/01/coach_with_whiteboard_THIS_IS_Cust-Firs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9561" y="1806053"/>
            <a:ext cx="32512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6"/>
          <p:cNvSpPr/>
          <p:nvPr/>
        </p:nvSpPr>
        <p:spPr>
          <a:xfrm>
            <a:off x="4899547" y="1922389"/>
            <a:ext cx="3657600" cy="131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1950" marR="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* E.g. shut down immediately</a:t>
            </a:r>
            <a:endParaRPr sz="28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1251622" y="4051082"/>
            <a:ext cx="35974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omic Sans MS"/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 Minimal Surprises</a:t>
            </a:r>
            <a:endParaRPr sz="28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>
            <a:spLocks noGrp="1"/>
          </p:cNvSpPr>
          <p:nvPr>
            <p:ph type="title"/>
          </p:nvPr>
        </p:nvSpPr>
        <p:spPr>
          <a:xfrm>
            <a:off x="1486788" y="270689"/>
            <a:ext cx="6724588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UI Design Principle</a:t>
            </a:r>
            <a:endParaRPr sz="2800"/>
          </a:p>
        </p:txBody>
      </p:sp>
      <p:pic>
        <p:nvPicPr>
          <p:cNvPr id="209" name="Google Shape;209;p17" descr="http://norsight.com/wp-content/uploads/2012/01/coach_with_whiteboard_THIS_IS_Cust-Firs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9561" y="1806053"/>
            <a:ext cx="32512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7"/>
          <p:cNvSpPr/>
          <p:nvPr/>
        </p:nvSpPr>
        <p:spPr>
          <a:xfrm>
            <a:off x="5090615" y="2049438"/>
            <a:ext cx="3657600" cy="66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4163" marR="0" lvl="0" indent="-28416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* E.g. undo</a:t>
            </a:r>
            <a:endParaRPr sz="28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1251622" y="3982843"/>
            <a:ext cx="299793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omic Sans MS"/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4. Recoverability</a:t>
            </a:r>
            <a:endParaRPr sz="28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>
            <a:spLocks noGrp="1"/>
          </p:cNvSpPr>
          <p:nvPr>
            <p:ph type="title"/>
          </p:nvPr>
        </p:nvSpPr>
        <p:spPr>
          <a:xfrm>
            <a:off x="1486788" y="270689"/>
            <a:ext cx="6724588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UI Design Principle</a:t>
            </a:r>
            <a:endParaRPr sz="2800"/>
          </a:p>
        </p:txBody>
      </p:sp>
      <p:pic>
        <p:nvPicPr>
          <p:cNvPr id="217" name="Google Shape;217;p18" descr="http://norsight.com/wp-content/uploads/2012/01/coach_with_whiteboard_THIS_IS_Cust-Firs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9561" y="1806053"/>
            <a:ext cx="32512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8"/>
          <p:cNvSpPr/>
          <p:nvPr/>
        </p:nvSpPr>
        <p:spPr>
          <a:xfrm>
            <a:off x="5090615" y="2049438"/>
            <a:ext cx="4005618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4163" marR="0" lvl="0" indent="-28416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* Help</a:t>
            </a:r>
            <a:endParaRPr/>
          </a:p>
          <a:p>
            <a:pPr marL="284163" marR="0" lvl="0" indent="-28416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* Feedback on errors</a:t>
            </a:r>
            <a:endParaRPr/>
          </a:p>
        </p:txBody>
      </p:sp>
      <p:sp>
        <p:nvSpPr>
          <p:cNvPr id="219" name="Google Shape;219;p18"/>
          <p:cNvSpPr/>
          <p:nvPr/>
        </p:nvSpPr>
        <p:spPr>
          <a:xfrm>
            <a:off x="1251622" y="3982843"/>
            <a:ext cx="299793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omic Sans MS"/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5. User Guidance</a:t>
            </a:r>
            <a:endParaRPr sz="28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title"/>
          </p:nvPr>
        </p:nvSpPr>
        <p:spPr>
          <a:xfrm>
            <a:off x="1535953" y="328199"/>
            <a:ext cx="6675422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Lesson Objectives</a:t>
            </a:r>
            <a:endParaRPr/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1"/>
          </p:nvPr>
        </p:nvSpPr>
        <p:spPr>
          <a:xfrm>
            <a:off x="1535953" y="1061575"/>
            <a:ext cx="6675422" cy="325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7188" lvl="0" indent="-357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/>
              <a:t>To describe the design principles of good user interface </a:t>
            </a:r>
            <a:endParaRPr/>
          </a:p>
          <a:p>
            <a:pPr marL="357188" lvl="0" indent="-357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/>
              <a:t>To discuss the guidelines of designing color in an user interface </a:t>
            </a:r>
            <a:endParaRPr/>
          </a:p>
          <a:p>
            <a:pPr marL="357188" lvl="0" indent="-357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/>
              <a:t>To assess the design of an user interface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>
            <a:spLocks noGrp="1"/>
          </p:cNvSpPr>
          <p:nvPr>
            <p:ph type="title"/>
          </p:nvPr>
        </p:nvSpPr>
        <p:spPr>
          <a:xfrm>
            <a:off x="1486788" y="270689"/>
            <a:ext cx="6724588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UI Design Principle</a:t>
            </a:r>
            <a:endParaRPr sz="2800"/>
          </a:p>
        </p:txBody>
      </p:sp>
      <p:pic>
        <p:nvPicPr>
          <p:cNvPr id="225" name="Google Shape;225;p19" descr="http://norsight.com/wp-content/uploads/2012/01/coach_with_whiteboard_THIS_IS_Cust-Firs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9561" y="1806053"/>
            <a:ext cx="32512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9"/>
          <p:cNvSpPr/>
          <p:nvPr/>
        </p:nvSpPr>
        <p:spPr>
          <a:xfrm>
            <a:off x="4849082" y="1564943"/>
            <a:ext cx="3657600" cy="2606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4163" marR="0" lvl="0" indent="-28416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* Experience user vs. beginner</a:t>
            </a:r>
            <a:endParaRPr/>
          </a:p>
          <a:p>
            <a:pPr marL="284163" marR="0" lvl="0" indent="-28416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* E.g. step-by-step installation</a:t>
            </a:r>
            <a:endParaRPr/>
          </a:p>
        </p:txBody>
      </p:sp>
      <p:sp>
        <p:nvSpPr>
          <p:cNvPr id="227" name="Google Shape;227;p19"/>
          <p:cNvSpPr/>
          <p:nvPr/>
        </p:nvSpPr>
        <p:spPr>
          <a:xfrm>
            <a:off x="1251622" y="3982843"/>
            <a:ext cx="305724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omic Sans MS"/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6. User Diversity</a:t>
            </a:r>
            <a:endParaRPr sz="28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>
            <a:spLocks noGrp="1"/>
          </p:cNvSpPr>
          <p:nvPr>
            <p:ph type="title"/>
          </p:nvPr>
        </p:nvSpPr>
        <p:spPr>
          <a:xfrm>
            <a:off x="1535953" y="328199"/>
            <a:ext cx="6675422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UI Design Principles</a:t>
            </a:r>
            <a:endParaRPr/>
          </a:p>
        </p:txBody>
      </p:sp>
      <p:sp>
        <p:nvSpPr>
          <p:cNvPr id="233" name="Google Shape;233;p20"/>
          <p:cNvSpPr txBox="1">
            <a:spLocks noGrp="1"/>
          </p:cNvSpPr>
          <p:nvPr>
            <p:ph type="body" idx="1"/>
          </p:nvPr>
        </p:nvSpPr>
        <p:spPr>
          <a:xfrm>
            <a:off x="1535953" y="1061575"/>
            <a:ext cx="6675422" cy="325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7188" lvl="0" indent="-357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-US" sz="2000"/>
              <a:t>User interface design must take into account the needs, experience and capabilities of the system user. </a:t>
            </a:r>
            <a:endParaRPr sz="2000"/>
          </a:p>
          <a:p>
            <a:pPr marL="34290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US" sz="20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familiarity</a:t>
            </a: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 should use the terms and concepts which are drawn from the experience of the users. E.g. Library system – operations: book in, book out, renew book etc.  </a:t>
            </a:r>
            <a:endParaRPr/>
          </a:p>
          <a:p>
            <a:pPr marL="34290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US" sz="20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Consistency</a:t>
            </a: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 wherever possible, operations should be activated in the same way </a:t>
            </a:r>
            <a:endParaRPr/>
          </a:p>
          <a:p>
            <a:pPr marL="34290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US" sz="20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Minimal surprise</a:t>
            </a: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 users should never surprised by the behaviour of a system  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57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357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>
            <a:spLocks noGrp="1"/>
          </p:cNvSpPr>
          <p:nvPr>
            <p:ph type="title"/>
          </p:nvPr>
        </p:nvSpPr>
        <p:spPr>
          <a:xfrm>
            <a:off x="1535953" y="328199"/>
            <a:ext cx="6675422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UI Design Principles</a:t>
            </a:r>
            <a:endParaRPr/>
          </a:p>
        </p:txBody>
      </p:sp>
      <p:sp>
        <p:nvSpPr>
          <p:cNvPr id="239" name="Google Shape;239;p21"/>
          <p:cNvSpPr txBox="1">
            <a:spLocks noGrp="1"/>
          </p:cNvSpPr>
          <p:nvPr>
            <p:ph type="body" idx="1"/>
          </p:nvPr>
        </p:nvSpPr>
        <p:spPr>
          <a:xfrm>
            <a:off x="1535953" y="1061575"/>
            <a:ext cx="6675422" cy="325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US" sz="20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Recoverability </a:t>
            </a: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– should allow users to recover from errors, e.g. Undo function</a:t>
            </a:r>
            <a:endParaRPr/>
          </a:p>
          <a:p>
            <a:pPr marL="34290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US" sz="20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guidance</a:t>
            </a: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 – provide help feature and meaningful feedback when errors occur </a:t>
            </a:r>
            <a:endParaRPr/>
          </a:p>
          <a:p>
            <a:pPr marL="34290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US" sz="20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diversity</a:t>
            </a: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 – should provide appropriate interaction facilities for different types of system user. E.g. Experience user: very detailed step-by-step way to perform a function.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 txBox="1">
            <a:spLocks noGrp="1"/>
          </p:cNvSpPr>
          <p:nvPr>
            <p:ph type="title"/>
          </p:nvPr>
        </p:nvSpPr>
        <p:spPr>
          <a:xfrm>
            <a:off x="1486788" y="270689"/>
            <a:ext cx="6724588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Key Issues in Interface Design</a:t>
            </a:r>
            <a:endParaRPr/>
          </a:p>
        </p:txBody>
      </p:sp>
      <p:pic>
        <p:nvPicPr>
          <p:cNvPr id="245" name="Google Shape;245;p22" descr="http://blog.gembaacademy.com/wp-content/uploads/2007/06/compu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6263" y="1720756"/>
            <a:ext cx="28194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2" descr="http://jcop.vms.my/wp-content/uploads/2013/10/people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063" y="1819181"/>
            <a:ext cx="2740025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2" descr="http://www.un.mx/index/backred.png"/>
          <p:cNvPicPr preferRelativeResize="0"/>
          <p:nvPr/>
        </p:nvPicPr>
        <p:blipFill rotWithShape="1">
          <a:blip r:embed="rId5">
            <a:alphaModFix/>
          </a:blip>
          <a:srcRect l="12215" t="20483" r="13239" b="14973"/>
          <a:stretch/>
        </p:blipFill>
        <p:spPr>
          <a:xfrm>
            <a:off x="4077151" y="1625506"/>
            <a:ext cx="160020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2" descr="http://www.un.mx/index/backred.png"/>
          <p:cNvPicPr preferRelativeResize="0"/>
          <p:nvPr/>
        </p:nvPicPr>
        <p:blipFill rotWithShape="1">
          <a:blip r:embed="rId6">
            <a:alphaModFix/>
          </a:blip>
          <a:srcRect l="13239" t="14973" r="12214" b="20483"/>
          <a:stretch/>
        </p:blipFill>
        <p:spPr>
          <a:xfrm>
            <a:off x="4110488" y="2730406"/>
            <a:ext cx="160020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2"/>
          <p:cNvSpPr txBox="1"/>
          <p:nvPr/>
        </p:nvSpPr>
        <p:spPr>
          <a:xfrm>
            <a:off x="4415288" y="3625756"/>
            <a:ext cx="1755775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info</a:t>
            </a:r>
            <a:endParaRPr/>
          </a:p>
        </p:txBody>
      </p:sp>
      <p:sp>
        <p:nvSpPr>
          <p:cNvPr id="250" name="Google Shape;250;p22"/>
          <p:cNvSpPr txBox="1"/>
          <p:nvPr/>
        </p:nvSpPr>
        <p:spPr>
          <a:xfrm>
            <a:off x="3427863" y="1339756"/>
            <a:ext cx="1755775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 info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 txBox="1">
            <a:spLocks noGrp="1"/>
          </p:cNvSpPr>
          <p:nvPr>
            <p:ph type="title"/>
          </p:nvPr>
        </p:nvSpPr>
        <p:spPr>
          <a:xfrm>
            <a:off x="1535953" y="328199"/>
            <a:ext cx="6675422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Key Issues in Interface Design</a:t>
            </a:r>
            <a:endParaRPr/>
          </a:p>
        </p:txBody>
      </p:sp>
      <p:sp>
        <p:nvSpPr>
          <p:cNvPr id="256" name="Google Shape;256;p23"/>
          <p:cNvSpPr txBox="1">
            <a:spLocks noGrp="1"/>
          </p:cNvSpPr>
          <p:nvPr>
            <p:ph type="body" idx="1"/>
          </p:nvPr>
        </p:nvSpPr>
        <p:spPr>
          <a:xfrm>
            <a:off x="1535953" y="1061575"/>
            <a:ext cx="6675422" cy="325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7188" lvl="0" indent="-357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/>
              <a:t>The designer of a user interface to a computer is faced with two key issues:- </a:t>
            </a:r>
            <a:endParaRPr/>
          </a:p>
          <a:p>
            <a:pPr marL="3429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can information from the user be provided to the computer system ?</a:t>
            </a:r>
            <a:endParaRPr/>
          </a:p>
          <a:p>
            <a:pPr marL="3429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can information from the computer system be presented to the user? </a:t>
            </a:r>
            <a:endParaRPr/>
          </a:p>
          <a:p>
            <a:pPr marL="357188" lvl="0" indent="-2047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>
            <a:spLocks noGrp="1"/>
          </p:cNvSpPr>
          <p:nvPr>
            <p:ph type="title"/>
          </p:nvPr>
        </p:nvSpPr>
        <p:spPr>
          <a:xfrm>
            <a:off x="1486788" y="270689"/>
            <a:ext cx="6724588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Key Issues in Interface Design</a:t>
            </a:r>
            <a:endParaRPr/>
          </a:p>
        </p:txBody>
      </p:sp>
      <p:pic>
        <p:nvPicPr>
          <p:cNvPr id="262" name="Google Shape;262;p24" descr="http://blog.gembaacademy.com/wp-content/uploads/2007/06/compu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6042" y="1563806"/>
            <a:ext cx="28194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4" descr="http://jcop.vms.my/wp-content/uploads/2013/10/people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6842" y="1662231"/>
            <a:ext cx="2740025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4" descr="http://www.un.mx/index/backred.png"/>
          <p:cNvPicPr preferRelativeResize="0"/>
          <p:nvPr/>
        </p:nvPicPr>
        <p:blipFill rotWithShape="1">
          <a:blip r:embed="rId5">
            <a:alphaModFix/>
          </a:blip>
          <a:srcRect l="13239" t="14973" r="12214" b="20483"/>
          <a:stretch/>
        </p:blipFill>
        <p:spPr>
          <a:xfrm>
            <a:off x="4390267" y="2573456"/>
            <a:ext cx="160020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4"/>
          <p:cNvSpPr txBox="1"/>
          <p:nvPr/>
        </p:nvSpPr>
        <p:spPr>
          <a:xfrm>
            <a:off x="4695067" y="3468806"/>
            <a:ext cx="1755775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info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>
            <a:spLocks noGrp="1"/>
          </p:cNvSpPr>
          <p:nvPr>
            <p:ph type="title"/>
          </p:nvPr>
        </p:nvSpPr>
        <p:spPr>
          <a:xfrm>
            <a:off x="1486788" y="270689"/>
            <a:ext cx="6724588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Key Issues in Interface Design</a:t>
            </a:r>
            <a:endParaRPr/>
          </a:p>
        </p:txBody>
      </p:sp>
      <p:grpSp>
        <p:nvGrpSpPr>
          <p:cNvPr id="271" name="Google Shape;271;p25"/>
          <p:cNvGrpSpPr/>
          <p:nvPr/>
        </p:nvGrpSpPr>
        <p:grpSpPr>
          <a:xfrm>
            <a:off x="740391" y="1855527"/>
            <a:ext cx="3352800" cy="2438400"/>
            <a:chOff x="3848100" y="1905000"/>
            <a:chExt cx="3848100" cy="2552700"/>
          </a:xfrm>
        </p:grpSpPr>
        <p:pic>
          <p:nvPicPr>
            <p:cNvPr id="272" name="Google Shape;272;p25" descr="http://www.vsr2.com/wp-content/uploads/2013/06/053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257800" y="1905000"/>
              <a:ext cx="2438400" cy="243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25" descr="http://www.artechenterprise.com/images/User-icon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48100" y="2133600"/>
              <a:ext cx="2324100" cy="2324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4" name="Google Shape;274;p25"/>
          <p:cNvSpPr/>
          <p:nvPr/>
        </p:nvSpPr>
        <p:spPr>
          <a:xfrm>
            <a:off x="4392304" y="2384852"/>
            <a:ext cx="4294188" cy="138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Direct Manipulation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ic Sans MS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E.g. resize graphic </a:t>
            </a:r>
            <a:endParaRPr/>
          </a:p>
        </p:txBody>
      </p:sp>
      <p:grpSp>
        <p:nvGrpSpPr>
          <p:cNvPr id="275" name="Google Shape;275;p25"/>
          <p:cNvGrpSpPr/>
          <p:nvPr/>
        </p:nvGrpSpPr>
        <p:grpSpPr>
          <a:xfrm>
            <a:off x="5763905" y="967969"/>
            <a:ext cx="3073021" cy="1049740"/>
            <a:chOff x="1116842" y="1563806"/>
            <a:chExt cx="7848600" cy="2819400"/>
          </a:xfrm>
        </p:grpSpPr>
        <p:pic>
          <p:nvPicPr>
            <p:cNvPr id="276" name="Google Shape;276;p25" descr="http://blog.gembaacademy.com/wp-content/uploads/2007/06/computer.jp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146042" y="1563806"/>
              <a:ext cx="2819400" cy="281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25" descr="http://jcop.vms.my/wp-content/uploads/2013/10/people-icon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16842" y="1662231"/>
              <a:ext cx="2740025" cy="247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p25" descr="http://www.un.mx/index/backred.png"/>
            <p:cNvPicPr preferRelativeResize="0"/>
            <p:nvPr/>
          </p:nvPicPr>
          <p:blipFill rotWithShape="1">
            <a:blip r:embed="rId7">
              <a:alphaModFix/>
            </a:blip>
            <a:srcRect l="13239" t="14973" r="12214" b="20483"/>
            <a:stretch/>
          </p:blipFill>
          <p:spPr>
            <a:xfrm>
              <a:off x="4390267" y="2573456"/>
              <a:ext cx="1600200" cy="1104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>
            <a:spLocks noGrp="1"/>
          </p:cNvSpPr>
          <p:nvPr>
            <p:ph type="title"/>
          </p:nvPr>
        </p:nvSpPr>
        <p:spPr>
          <a:xfrm>
            <a:off x="1486788" y="270689"/>
            <a:ext cx="6724588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Key Issues in Interface Design</a:t>
            </a:r>
            <a:endParaRPr/>
          </a:p>
        </p:txBody>
      </p:sp>
      <p:grpSp>
        <p:nvGrpSpPr>
          <p:cNvPr id="284" name="Google Shape;284;p26"/>
          <p:cNvGrpSpPr/>
          <p:nvPr/>
        </p:nvGrpSpPr>
        <p:grpSpPr>
          <a:xfrm>
            <a:off x="740391" y="1855527"/>
            <a:ext cx="3352800" cy="2438400"/>
            <a:chOff x="3848100" y="1905000"/>
            <a:chExt cx="3848100" cy="2552700"/>
          </a:xfrm>
        </p:grpSpPr>
        <p:pic>
          <p:nvPicPr>
            <p:cNvPr id="285" name="Google Shape;285;p26" descr="http://www.vsr2.com/wp-content/uploads/2013/06/053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257800" y="1905000"/>
              <a:ext cx="2438400" cy="243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" name="Google Shape;286;p26" descr="http://www.artechenterprise.com/images/User-icon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48100" y="2133600"/>
              <a:ext cx="2324100" cy="2324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7" name="Google Shape;287;p26"/>
          <p:cNvGrpSpPr/>
          <p:nvPr/>
        </p:nvGrpSpPr>
        <p:grpSpPr>
          <a:xfrm>
            <a:off x="5763905" y="967969"/>
            <a:ext cx="3073021" cy="1049740"/>
            <a:chOff x="1116842" y="1563806"/>
            <a:chExt cx="7848600" cy="2819400"/>
          </a:xfrm>
        </p:grpSpPr>
        <p:pic>
          <p:nvPicPr>
            <p:cNvPr id="288" name="Google Shape;288;p26" descr="http://blog.gembaacademy.com/wp-content/uploads/2007/06/computer.jp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146042" y="1563806"/>
              <a:ext cx="2819400" cy="281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26" descr="http://jcop.vms.my/wp-content/uploads/2013/10/people-icon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16842" y="1662231"/>
              <a:ext cx="2740025" cy="247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p26" descr="http://www.un.mx/index/backred.png"/>
            <p:cNvPicPr preferRelativeResize="0"/>
            <p:nvPr/>
          </p:nvPicPr>
          <p:blipFill rotWithShape="1">
            <a:blip r:embed="rId7">
              <a:alphaModFix/>
            </a:blip>
            <a:srcRect l="13239" t="14973" r="12214" b="20483"/>
            <a:stretch/>
          </p:blipFill>
          <p:spPr>
            <a:xfrm>
              <a:off x="4390267" y="2573456"/>
              <a:ext cx="1600200" cy="1104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1" name="Google Shape;291;p26"/>
          <p:cNvSpPr/>
          <p:nvPr/>
        </p:nvSpPr>
        <p:spPr>
          <a:xfrm>
            <a:off x="4625249" y="2675341"/>
            <a:ext cx="3406458" cy="138499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39750" marR="0" lvl="0" indent="-539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2.	Menu Selection/Menu Systems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27" descr="http://cs3240team13.files.wordpress.com/2012/09/freedos.png"/>
          <p:cNvPicPr preferRelativeResize="0"/>
          <p:nvPr/>
        </p:nvPicPr>
        <p:blipFill rotWithShape="1">
          <a:blip r:embed="rId3">
            <a:alphaModFix/>
          </a:blip>
          <a:srcRect l="1505" r="19759"/>
          <a:stretch/>
        </p:blipFill>
        <p:spPr>
          <a:xfrm>
            <a:off x="4499801" y="2695433"/>
            <a:ext cx="3711575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7"/>
          <p:cNvSpPr txBox="1">
            <a:spLocks noGrp="1"/>
          </p:cNvSpPr>
          <p:nvPr>
            <p:ph type="title"/>
          </p:nvPr>
        </p:nvSpPr>
        <p:spPr>
          <a:xfrm>
            <a:off x="1486788" y="270689"/>
            <a:ext cx="6724588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Key Issues in Interface Design</a:t>
            </a:r>
            <a:endParaRPr/>
          </a:p>
        </p:txBody>
      </p:sp>
      <p:grpSp>
        <p:nvGrpSpPr>
          <p:cNvPr id="298" name="Google Shape;298;p27"/>
          <p:cNvGrpSpPr/>
          <p:nvPr/>
        </p:nvGrpSpPr>
        <p:grpSpPr>
          <a:xfrm>
            <a:off x="740391" y="1855527"/>
            <a:ext cx="3352800" cy="2438400"/>
            <a:chOff x="3848100" y="1905000"/>
            <a:chExt cx="3848100" cy="2552700"/>
          </a:xfrm>
        </p:grpSpPr>
        <p:pic>
          <p:nvPicPr>
            <p:cNvPr id="299" name="Google Shape;299;p27" descr="http://www.vsr2.com/wp-content/uploads/2013/06/053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257800" y="1905000"/>
              <a:ext cx="2438400" cy="243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27" descr="http://www.artechenterprise.com/images/User-icon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848100" y="2133600"/>
              <a:ext cx="2324100" cy="2324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1" name="Google Shape;301;p27"/>
          <p:cNvGrpSpPr/>
          <p:nvPr/>
        </p:nvGrpSpPr>
        <p:grpSpPr>
          <a:xfrm>
            <a:off x="5763905" y="967969"/>
            <a:ext cx="3073021" cy="1049740"/>
            <a:chOff x="1116842" y="1563806"/>
            <a:chExt cx="7848600" cy="2819400"/>
          </a:xfrm>
        </p:grpSpPr>
        <p:pic>
          <p:nvPicPr>
            <p:cNvPr id="302" name="Google Shape;302;p27" descr="http://blog.gembaacademy.com/wp-content/uploads/2007/06/computer.jp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146042" y="1563806"/>
              <a:ext cx="2819400" cy="281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27" descr="http://jcop.vms.my/wp-content/uploads/2013/10/people-icon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116842" y="1662231"/>
              <a:ext cx="2740025" cy="247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27" descr="http://www.un.mx/index/backred.png"/>
            <p:cNvPicPr preferRelativeResize="0"/>
            <p:nvPr/>
          </p:nvPicPr>
          <p:blipFill rotWithShape="1">
            <a:blip r:embed="rId8">
              <a:alphaModFix/>
            </a:blip>
            <a:srcRect l="13239" t="14973" r="12214" b="20483"/>
            <a:stretch/>
          </p:blipFill>
          <p:spPr>
            <a:xfrm>
              <a:off x="4390267" y="2573456"/>
              <a:ext cx="1600200" cy="1104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5" name="Google Shape;305;p27"/>
          <p:cNvSpPr/>
          <p:nvPr/>
        </p:nvSpPr>
        <p:spPr>
          <a:xfrm>
            <a:off x="4106176" y="2142845"/>
            <a:ext cx="4212134" cy="83099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195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4.	Command Line/Command Language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"/>
          <p:cNvSpPr txBox="1">
            <a:spLocks noGrp="1"/>
          </p:cNvSpPr>
          <p:nvPr>
            <p:ph type="title"/>
          </p:nvPr>
        </p:nvSpPr>
        <p:spPr>
          <a:xfrm>
            <a:off x="1486788" y="270689"/>
            <a:ext cx="6724588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Key Issues in Interface Design</a:t>
            </a:r>
            <a:endParaRPr/>
          </a:p>
        </p:txBody>
      </p:sp>
      <p:grpSp>
        <p:nvGrpSpPr>
          <p:cNvPr id="311" name="Google Shape;311;p28"/>
          <p:cNvGrpSpPr/>
          <p:nvPr/>
        </p:nvGrpSpPr>
        <p:grpSpPr>
          <a:xfrm>
            <a:off x="740391" y="1855527"/>
            <a:ext cx="3352800" cy="2438400"/>
            <a:chOff x="3848100" y="1905000"/>
            <a:chExt cx="3848100" cy="2552700"/>
          </a:xfrm>
        </p:grpSpPr>
        <p:pic>
          <p:nvPicPr>
            <p:cNvPr id="312" name="Google Shape;312;p28" descr="http://www.vsr2.com/wp-content/uploads/2013/06/053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257800" y="1905000"/>
              <a:ext cx="2438400" cy="243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p28" descr="http://www.artechenterprise.com/images/User-icon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48100" y="2133600"/>
              <a:ext cx="2324100" cy="2324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4" name="Google Shape;314;p28"/>
          <p:cNvGrpSpPr/>
          <p:nvPr/>
        </p:nvGrpSpPr>
        <p:grpSpPr>
          <a:xfrm>
            <a:off x="5763905" y="967969"/>
            <a:ext cx="3073021" cy="1049740"/>
            <a:chOff x="1116842" y="1563806"/>
            <a:chExt cx="7848600" cy="2819400"/>
          </a:xfrm>
        </p:grpSpPr>
        <p:pic>
          <p:nvPicPr>
            <p:cNvPr id="315" name="Google Shape;315;p28" descr="http://blog.gembaacademy.com/wp-content/uploads/2007/06/computer.jp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146042" y="1563806"/>
              <a:ext cx="2819400" cy="281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" name="Google Shape;316;p28" descr="http://jcop.vms.my/wp-content/uploads/2013/10/people-icon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16842" y="1662231"/>
              <a:ext cx="2740025" cy="247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" name="Google Shape;317;p28" descr="http://www.un.mx/index/backred.png"/>
            <p:cNvPicPr preferRelativeResize="0"/>
            <p:nvPr/>
          </p:nvPicPr>
          <p:blipFill rotWithShape="1">
            <a:blip r:embed="rId7">
              <a:alphaModFix/>
            </a:blip>
            <a:srcRect l="13239" t="14973" r="12214" b="20483"/>
            <a:stretch/>
          </p:blipFill>
          <p:spPr>
            <a:xfrm>
              <a:off x="4390267" y="2573456"/>
              <a:ext cx="1600200" cy="1104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8" name="Google Shape;318;p28"/>
          <p:cNvSpPr/>
          <p:nvPr/>
        </p:nvSpPr>
        <p:spPr>
          <a:xfrm>
            <a:off x="4093191" y="2720099"/>
            <a:ext cx="4730750" cy="52387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5. Natural Language</a:t>
            </a:r>
            <a:endParaRPr/>
          </a:p>
        </p:txBody>
      </p:sp>
      <p:sp>
        <p:nvSpPr>
          <p:cNvPr id="319" name="Google Shape;319;p28"/>
          <p:cNvSpPr/>
          <p:nvPr/>
        </p:nvSpPr>
        <p:spPr>
          <a:xfrm>
            <a:off x="4093191" y="3558299"/>
            <a:ext cx="491172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“delete the file named xxxx”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9314" y="285597"/>
            <a:ext cx="6083525" cy="641099"/>
          </a:xfrm>
          <a:noFill/>
        </p:spPr>
        <p:txBody>
          <a:bodyPr spcFirstLastPara="1" vert="horz" wrap="square" lIns="68130" tIns="33467" rIns="68130" bIns="33467" rtlCol="0" anchor="b" anchorCtr="0">
            <a:noAutofit/>
          </a:bodyPr>
          <a:lstStyle/>
          <a:p>
            <a:r>
              <a:rPr lang="en-GB" altLang="en-US" b="1" dirty="0" smtClean="0">
                <a:solidFill>
                  <a:srgbClr val="FF0000"/>
                </a:solidFill>
              </a:rPr>
              <a:t>The user interface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9986" y="1165687"/>
            <a:ext cx="7442179" cy="2786099"/>
          </a:xfrm>
          <a:noFill/>
        </p:spPr>
        <p:txBody>
          <a:bodyPr spcFirstLastPara="1" vert="horz" wrap="square" lIns="68130" tIns="33467" rIns="68130" bIns="33467" rtlCol="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GB" altLang="en-US" dirty="0" smtClean="0"/>
              <a:t>User interfaces should be designed to match the skills, experience and expectations of its anticipated users.</a:t>
            </a:r>
          </a:p>
          <a:p>
            <a:pPr>
              <a:lnSpc>
                <a:spcPct val="90000"/>
              </a:lnSpc>
            </a:pPr>
            <a:r>
              <a:rPr lang="en-GB" altLang="en-US" dirty="0" smtClean="0"/>
              <a:t>System users often judge a system by its </a:t>
            </a:r>
            <a:r>
              <a:rPr lang="en-GB" altLang="en-US" dirty="0" smtClean="0"/>
              <a:t>interface </a:t>
            </a:r>
            <a:r>
              <a:rPr lang="en-GB" altLang="en-US" dirty="0" smtClean="0"/>
              <a:t>rather than its functionality.</a:t>
            </a:r>
          </a:p>
          <a:p>
            <a:pPr>
              <a:lnSpc>
                <a:spcPct val="90000"/>
              </a:lnSpc>
            </a:pPr>
            <a:r>
              <a:rPr lang="en-GB" altLang="en-US" dirty="0" smtClean="0"/>
              <a:t>A poorly designed interface can cause a user to make </a:t>
            </a:r>
            <a:r>
              <a:rPr lang="en-GB" altLang="en-US" dirty="0" smtClean="0"/>
              <a:t>errors</a:t>
            </a:r>
            <a:r>
              <a:rPr lang="en-GB" alt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GB" altLang="en-US" dirty="0" smtClean="0"/>
              <a:t>Poor user interface design is the reason why so many software systems are never used.</a:t>
            </a:r>
          </a:p>
        </p:txBody>
      </p:sp>
    </p:spTree>
    <p:extLst>
      <p:ext uri="{BB962C8B-B14F-4D97-AF65-F5344CB8AC3E}">
        <p14:creationId xmlns:p14="http://schemas.microsoft.com/office/powerpoint/2010/main" val="251418678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"/>
          <p:cNvSpPr txBox="1">
            <a:spLocks noGrp="1"/>
          </p:cNvSpPr>
          <p:nvPr>
            <p:ph type="title"/>
          </p:nvPr>
        </p:nvSpPr>
        <p:spPr>
          <a:xfrm>
            <a:off x="1486788" y="270689"/>
            <a:ext cx="6724588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Key Issues in Interface Design</a:t>
            </a:r>
            <a:endParaRPr/>
          </a:p>
        </p:txBody>
      </p:sp>
      <p:pic>
        <p:nvPicPr>
          <p:cNvPr id="325" name="Google Shape;325;p29" descr="http://blog.gembaacademy.com/wp-content/uploads/2007/06/compu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8496" y="1659340"/>
            <a:ext cx="28194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9" descr="http://jcop.vms.my/wp-content/uploads/2013/10/people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9296" y="1757765"/>
            <a:ext cx="2740025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9" descr="http://www.un.mx/index/backred.png"/>
          <p:cNvPicPr preferRelativeResize="0"/>
          <p:nvPr/>
        </p:nvPicPr>
        <p:blipFill rotWithShape="1">
          <a:blip r:embed="rId5">
            <a:alphaModFix/>
          </a:blip>
          <a:srcRect l="12215" t="20483" r="13239" b="14973"/>
          <a:stretch/>
        </p:blipFill>
        <p:spPr>
          <a:xfrm>
            <a:off x="4029384" y="1564090"/>
            <a:ext cx="160020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9"/>
          <p:cNvSpPr txBox="1"/>
          <p:nvPr/>
        </p:nvSpPr>
        <p:spPr>
          <a:xfrm>
            <a:off x="3380096" y="1278340"/>
            <a:ext cx="1755775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 info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"/>
          <p:cNvSpPr txBox="1">
            <a:spLocks noGrp="1"/>
          </p:cNvSpPr>
          <p:nvPr>
            <p:ph type="title"/>
          </p:nvPr>
        </p:nvSpPr>
        <p:spPr>
          <a:xfrm>
            <a:off x="1486788" y="270689"/>
            <a:ext cx="6724588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Key Issues in Interface Design</a:t>
            </a:r>
            <a:endParaRPr/>
          </a:p>
        </p:txBody>
      </p:sp>
      <p:grpSp>
        <p:nvGrpSpPr>
          <p:cNvPr id="334" name="Google Shape;334;p30"/>
          <p:cNvGrpSpPr/>
          <p:nvPr/>
        </p:nvGrpSpPr>
        <p:grpSpPr>
          <a:xfrm>
            <a:off x="237521" y="1171408"/>
            <a:ext cx="3178970" cy="1094949"/>
            <a:chOff x="941696" y="1716490"/>
            <a:chExt cx="7848600" cy="2914650"/>
          </a:xfrm>
        </p:grpSpPr>
        <p:pic>
          <p:nvPicPr>
            <p:cNvPr id="335" name="Google Shape;335;p30" descr="http://blog.gembaacademy.com/wp-content/uploads/2007/06/computer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970896" y="1811740"/>
              <a:ext cx="2819400" cy="281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30" descr="http://jcop.vms.my/wp-content/uploads/2013/10/people-icon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41696" y="1910165"/>
              <a:ext cx="2740025" cy="247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Google Shape;337;p30" descr="http://www.un.mx/index/backred.png"/>
            <p:cNvPicPr preferRelativeResize="0"/>
            <p:nvPr/>
          </p:nvPicPr>
          <p:blipFill rotWithShape="1">
            <a:blip r:embed="rId5">
              <a:alphaModFix/>
            </a:blip>
            <a:srcRect l="12215" t="20483" r="13239" b="14973"/>
            <a:stretch/>
          </p:blipFill>
          <p:spPr>
            <a:xfrm>
              <a:off x="4181784" y="1716490"/>
              <a:ext cx="1600200" cy="1104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8" name="Google Shape;338;p30"/>
          <p:cNvSpPr/>
          <p:nvPr/>
        </p:nvSpPr>
        <p:spPr>
          <a:xfrm>
            <a:off x="2011023" y="2430131"/>
            <a:ext cx="6252696" cy="193899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presenting information to the users, the following factors must be taken into consideration: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Gothic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Visualization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Color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>
            <a:spLocks noGrp="1"/>
          </p:cNvSpPr>
          <p:nvPr>
            <p:ph type="title"/>
          </p:nvPr>
        </p:nvSpPr>
        <p:spPr>
          <a:xfrm>
            <a:off x="1486788" y="270689"/>
            <a:ext cx="6724588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Key Issues in Interface Design</a:t>
            </a:r>
            <a:endParaRPr/>
          </a:p>
        </p:txBody>
      </p:sp>
      <p:sp>
        <p:nvSpPr>
          <p:cNvPr id="344" name="Google Shape;344;p31"/>
          <p:cNvSpPr txBox="1"/>
          <p:nvPr/>
        </p:nvSpPr>
        <p:spPr>
          <a:xfrm>
            <a:off x="1645418" y="1400022"/>
            <a:ext cx="5371727" cy="55126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Jan	Feb	Mar	Apr	May	June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2842	2851	3164	2500	1273	2835	</a:t>
            </a:r>
            <a:endParaRPr/>
          </a:p>
        </p:txBody>
      </p:sp>
      <p:grpSp>
        <p:nvGrpSpPr>
          <p:cNvPr id="345" name="Google Shape;345;p31"/>
          <p:cNvGrpSpPr/>
          <p:nvPr/>
        </p:nvGrpSpPr>
        <p:grpSpPr>
          <a:xfrm>
            <a:off x="1257927" y="2151821"/>
            <a:ext cx="6146707" cy="2824505"/>
            <a:chOff x="192" y="1632"/>
            <a:chExt cx="4800" cy="2586"/>
          </a:xfrm>
        </p:grpSpPr>
        <p:cxnSp>
          <p:nvCxnSpPr>
            <p:cNvPr id="346" name="Google Shape;346;p31"/>
            <p:cNvCxnSpPr/>
            <p:nvPr/>
          </p:nvCxnSpPr>
          <p:spPr>
            <a:xfrm rot="10800000">
              <a:off x="672" y="1632"/>
              <a:ext cx="0" cy="2400"/>
            </a:xfrm>
            <a:prstGeom prst="straightConnector1">
              <a:avLst/>
            </a:prstGeom>
            <a:noFill/>
            <a:ln w="12700" cap="sq" cmpd="sng">
              <a:solidFill>
                <a:schemeClr val="dk1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cxnSp>
          <p:nvCxnSpPr>
            <p:cNvPr id="347" name="Google Shape;347;p31"/>
            <p:cNvCxnSpPr/>
            <p:nvPr/>
          </p:nvCxnSpPr>
          <p:spPr>
            <a:xfrm>
              <a:off x="528" y="3888"/>
              <a:ext cx="4464" cy="0"/>
            </a:xfrm>
            <a:prstGeom prst="straightConnector1">
              <a:avLst/>
            </a:prstGeom>
            <a:noFill/>
            <a:ln w="12700" cap="sq" cmpd="sng">
              <a:solidFill>
                <a:schemeClr val="dk1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cxnSp>
          <p:nvCxnSpPr>
            <p:cNvPr id="348" name="Google Shape;348;p31"/>
            <p:cNvCxnSpPr/>
            <p:nvPr/>
          </p:nvCxnSpPr>
          <p:spPr>
            <a:xfrm>
              <a:off x="624" y="3696"/>
              <a:ext cx="96" cy="0"/>
            </a:xfrm>
            <a:prstGeom prst="straightConnector1">
              <a:avLst/>
            </a:prstGeom>
            <a:noFill/>
            <a:ln w="12700" cap="sq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9" name="Google Shape;349;p31"/>
            <p:cNvCxnSpPr/>
            <p:nvPr/>
          </p:nvCxnSpPr>
          <p:spPr>
            <a:xfrm>
              <a:off x="624" y="3456"/>
              <a:ext cx="96" cy="0"/>
            </a:xfrm>
            <a:prstGeom prst="straightConnector1">
              <a:avLst/>
            </a:prstGeom>
            <a:noFill/>
            <a:ln w="12700" cap="sq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0" name="Google Shape;350;p31"/>
            <p:cNvCxnSpPr/>
            <p:nvPr/>
          </p:nvCxnSpPr>
          <p:spPr>
            <a:xfrm>
              <a:off x="624" y="3216"/>
              <a:ext cx="96" cy="0"/>
            </a:xfrm>
            <a:prstGeom prst="straightConnector1">
              <a:avLst/>
            </a:prstGeom>
            <a:noFill/>
            <a:ln w="12700" cap="sq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1" name="Google Shape;351;p31"/>
            <p:cNvCxnSpPr/>
            <p:nvPr/>
          </p:nvCxnSpPr>
          <p:spPr>
            <a:xfrm>
              <a:off x="624" y="2976"/>
              <a:ext cx="96" cy="0"/>
            </a:xfrm>
            <a:prstGeom prst="straightConnector1">
              <a:avLst/>
            </a:prstGeom>
            <a:noFill/>
            <a:ln w="12700" cap="sq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2" name="Google Shape;352;p31"/>
            <p:cNvCxnSpPr/>
            <p:nvPr/>
          </p:nvCxnSpPr>
          <p:spPr>
            <a:xfrm>
              <a:off x="624" y="2736"/>
              <a:ext cx="96" cy="0"/>
            </a:xfrm>
            <a:prstGeom prst="straightConnector1">
              <a:avLst/>
            </a:prstGeom>
            <a:noFill/>
            <a:ln w="12700" cap="sq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3" name="Google Shape;353;p31"/>
            <p:cNvCxnSpPr/>
            <p:nvPr/>
          </p:nvCxnSpPr>
          <p:spPr>
            <a:xfrm>
              <a:off x="624" y="2496"/>
              <a:ext cx="96" cy="0"/>
            </a:xfrm>
            <a:prstGeom prst="straightConnector1">
              <a:avLst/>
            </a:prstGeom>
            <a:noFill/>
            <a:ln w="12700" cap="sq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4" name="Google Shape;354;p31"/>
            <p:cNvSpPr/>
            <p:nvPr/>
          </p:nvSpPr>
          <p:spPr>
            <a:xfrm>
              <a:off x="912" y="2592"/>
              <a:ext cx="240" cy="1296"/>
            </a:xfrm>
            <a:prstGeom prst="rect">
              <a:avLst/>
            </a:prstGeom>
            <a:gradFill>
              <a:gsLst>
                <a:gs pos="0">
                  <a:srgbClr val="2683CD"/>
                </a:gs>
                <a:gs pos="100000">
                  <a:srgbClr val="91C5FF"/>
                </a:gs>
              </a:gsLst>
              <a:lin ang="16200000" scaled="0"/>
            </a:gradFill>
            <a:ln w="9525" cap="flat" cmpd="sng">
              <a:solidFill>
                <a:srgbClr val="347EB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cxnSp>
          <p:nvCxnSpPr>
            <p:cNvPr id="355" name="Google Shape;355;p31"/>
            <p:cNvCxnSpPr/>
            <p:nvPr/>
          </p:nvCxnSpPr>
          <p:spPr>
            <a:xfrm>
              <a:off x="624" y="2256"/>
              <a:ext cx="96" cy="0"/>
            </a:xfrm>
            <a:prstGeom prst="straightConnector1">
              <a:avLst/>
            </a:prstGeom>
            <a:noFill/>
            <a:ln w="12700" cap="sq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6" name="Google Shape;356;p31"/>
            <p:cNvCxnSpPr/>
            <p:nvPr/>
          </p:nvCxnSpPr>
          <p:spPr>
            <a:xfrm>
              <a:off x="624" y="2016"/>
              <a:ext cx="96" cy="0"/>
            </a:xfrm>
            <a:prstGeom prst="straightConnector1">
              <a:avLst/>
            </a:prstGeom>
            <a:noFill/>
            <a:ln w="12700" cap="sq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7" name="Google Shape;357;p31"/>
            <p:cNvSpPr txBox="1"/>
            <p:nvPr/>
          </p:nvSpPr>
          <p:spPr>
            <a:xfrm>
              <a:off x="192" y="3312"/>
              <a:ext cx="432" cy="2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1000</a:t>
              </a:r>
              <a:endParaRPr/>
            </a:p>
          </p:txBody>
        </p:sp>
        <p:sp>
          <p:nvSpPr>
            <p:cNvPr id="358" name="Google Shape;358;p31"/>
            <p:cNvSpPr txBox="1"/>
            <p:nvPr/>
          </p:nvSpPr>
          <p:spPr>
            <a:xfrm>
              <a:off x="192" y="2832"/>
              <a:ext cx="432" cy="2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2000</a:t>
              </a:r>
              <a:endParaRPr/>
            </a:p>
          </p:txBody>
        </p:sp>
        <p:sp>
          <p:nvSpPr>
            <p:cNvPr id="359" name="Google Shape;359;p31"/>
            <p:cNvSpPr txBox="1"/>
            <p:nvPr/>
          </p:nvSpPr>
          <p:spPr>
            <a:xfrm>
              <a:off x="192" y="2352"/>
              <a:ext cx="432" cy="2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3000</a:t>
              </a:r>
              <a:endParaRPr/>
            </a:p>
          </p:txBody>
        </p:sp>
        <p:sp>
          <p:nvSpPr>
            <p:cNvPr id="360" name="Google Shape;360;p31"/>
            <p:cNvSpPr txBox="1"/>
            <p:nvPr/>
          </p:nvSpPr>
          <p:spPr>
            <a:xfrm>
              <a:off x="192" y="1872"/>
              <a:ext cx="432" cy="2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4000</a:t>
              </a: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1536" y="2544"/>
              <a:ext cx="240" cy="1344"/>
            </a:xfrm>
            <a:prstGeom prst="rect">
              <a:avLst/>
            </a:prstGeom>
            <a:gradFill>
              <a:gsLst>
                <a:gs pos="0">
                  <a:srgbClr val="2683CD"/>
                </a:gs>
                <a:gs pos="100000">
                  <a:srgbClr val="91C5FF"/>
                </a:gs>
              </a:gsLst>
              <a:lin ang="16200000" scaled="0"/>
            </a:gradFill>
            <a:ln w="9525" cap="flat" cmpd="sng">
              <a:solidFill>
                <a:srgbClr val="347EB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2112" y="2400"/>
              <a:ext cx="240" cy="1488"/>
            </a:xfrm>
            <a:prstGeom prst="rect">
              <a:avLst/>
            </a:prstGeom>
            <a:gradFill>
              <a:gsLst>
                <a:gs pos="0">
                  <a:srgbClr val="2683CD"/>
                </a:gs>
                <a:gs pos="100000">
                  <a:srgbClr val="91C5FF"/>
                </a:gs>
              </a:gsLst>
              <a:lin ang="16200000" scaled="0"/>
            </a:gradFill>
            <a:ln w="9525" cap="flat" cmpd="sng">
              <a:solidFill>
                <a:srgbClr val="347EB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2688" y="2736"/>
              <a:ext cx="240" cy="1152"/>
            </a:xfrm>
            <a:prstGeom prst="rect">
              <a:avLst/>
            </a:prstGeom>
            <a:gradFill>
              <a:gsLst>
                <a:gs pos="0">
                  <a:srgbClr val="2683CD"/>
                </a:gs>
                <a:gs pos="100000">
                  <a:srgbClr val="91C5FF"/>
                </a:gs>
              </a:gsLst>
              <a:lin ang="16200000" scaled="0"/>
            </a:gradFill>
            <a:ln w="9525" cap="flat" cmpd="sng">
              <a:solidFill>
                <a:srgbClr val="347EB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3264" y="3312"/>
              <a:ext cx="240" cy="576"/>
            </a:xfrm>
            <a:prstGeom prst="rect">
              <a:avLst/>
            </a:prstGeom>
            <a:gradFill>
              <a:gsLst>
                <a:gs pos="0">
                  <a:srgbClr val="2683CD"/>
                </a:gs>
                <a:gs pos="100000">
                  <a:srgbClr val="91C5FF"/>
                </a:gs>
              </a:gsLst>
              <a:lin ang="16200000" scaled="0"/>
            </a:gradFill>
            <a:ln w="9525" cap="flat" cmpd="sng">
              <a:solidFill>
                <a:srgbClr val="347EB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3840" y="2640"/>
              <a:ext cx="240" cy="1248"/>
            </a:xfrm>
            <a:prstGeom prst="rect">
              <a:avLst/>
            </a:prstGeom>
            <a:gradFill>
              <a:gsLst>
                <a:gs pos="0">
                  <a:srgbClr val="2683CD"/>
                </a:gs>
                <a:gs pos="100000">
                  <a:srgbClr val="91C5FF"/>
                </a:gs>
              </a:gsLst>
              <a:lin ang="16200000" scaled="0"/>
            </a:gradFill>
            <a:ln w="9525" cap="flat" cmpd="sng">
              <a:solidFill>
                <a:srgbClr val="347EB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66" name="Google Shape;366;p31"/>
            <p:cNvSpPr txBox="1"/>
            <p:nvPr/>
          </p:nvSpPr>
          <p:spPr>
            <a:xfrm>
              <a:off x="864" y="3984"/>
              <a:ext cx="384" cy="2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Jan</a:t>
              </a:r>
              <a:endParaRPr/>
            </a:p>
          </p:txBody>
        </p:sp>
        <p:sp>
          <p:nvSpPr>
            <p:cNvPr id="367" name="Google Shape;367;p31"/>
            <p:cNvSpPr txBox="1"/>
            <p:nvPr/>
          </p:nvSpPr>
          <p:spPr>
            <a:xfrm>
              <a:off x="1536" y="3984"/>
              <a:ext cx="384" cy="2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Feb</a:t>
              </a:r>
              <a:endParaRPr/>
            </a:p>
          </p:txBody>
        </p:sp>
        <p:sp>
          <p:nvSpPr>
            <p:cNvPr id="368" name="Google Shape;368;p31"/>
            <p:cNvSpPr txBox="1"/>
            <p:nvPr/>
          </p:nvSpPr>
          <p:spPr>
            <a:xfrm>
              <a:off x="2064" y="3984"/>
              <a:ext cx="384" cy="2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Mar</a:t>
              </a:r>
              <a:endParaRPr/>
            </a:p>
          </p:txBody>
        </p:sp>
        <p:sp>
          <p:nvSpPr>
            <p:cNvPr id="369" name="Google Shape;369;p31"/>
            <p:cNvSpPr txBox="1"/>
            <p:nvPr/>
          </p:nvSpPr>
          <p:spPr>
            <a:xfrm>
              <a:off x="2640" y="3984"/>
              <a:ext cx="384" cy="2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Apr</a:t>
              </a:r>
              <a:endParaRPr/>
            </a:p>
          </p:txBody>
        </p:sp>
        <p:sp>
          <p:nvSpPr>
            <p:cNvPr id="370" name="Google Shape;370;p31"/>
            <p:cNvSpPr txBox="1"/>
            <p:nvPr/>
          </p:nvSpPr>
          <p:spPr>
            <a:xfrm>
              <a:off x="3216" y="3984"/>
              <a:ext cx="384" cy="2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May</a:t>
              </a:r>
              <a:endParaRPr/>
            </a:p>
          </p:txBody>
        </p:sp>
        <p:sp>
          <p:nvSpPr>
            <p:cNvPr id="371" name="Google Shape;371;p31"/>
            <p:cNvSpPr txBox="1"/>
            <p:nvPr/>
          </p:nvSpPr>
          <p:spPr>
            <a:xfrm>
              <a:off x="3792" y="3984"/>
              <a:ext cx="384" cy="2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June</a:t>
              </a:r>
              <a:endParaRPr/>
            </a:p>
          </p:txBody>
        </p:sp>
      </p:grpSp>
      <p:sp>
        <p:nvSpPr>
          <p:cNvPr id="372" name="Google Shape;372;p31"/>
          <p:cNvSpPr/>
          <p:nvPr/>
        </p:nvSpPr>
        <p:spPr>
          <a:xfrm>
            <a:off x="1512198" y="929357"/>
            <a:ext cx="657424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: Data Visualization (Textual vs. Graphical presentation)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2"/>
          <p:cNvSpPr txBox="1">
            <a:spLocks noGrp="1"/>
          </p:cNvSpPr>
          <p:nvPr>
            <p:ph type="title"/>
          </p:nvPr>
        </p:nvSpPr>
        <p:spPr>
          <a:xfrm>
            <a:off x="1486788" y="270689"/>
            <a:ext cx="6724588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Key Issues in Interface Design</a:t>
            </a:r>
            <a:endParaRPr/>
          </a:p>
        </p:txBody>
      </p:sp>
      <p:sp>
        <p:nvSpPr>
          <p:cNvPr id="378" name="Google Shape;378;p32"/>
          <p:cNvSpPr/>
          <p:nvPr/>
        </p:nvSpPr>
        <p:spPr>
          <a:xfrm>
            <a:off x="1512198" y="929357"/>
            <a:ext cx="65742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: Data Visualization (Present dynamically varying numeric information)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32" descr="https://encrypted-tbn1.gstatic.com/images?q=tbn:ANd9GcSB5hmNYWmOyLlEePGlJSovzBJJROF0VbmrKMuoL_HmA_amTEEnApH-Wmfv"/>
          <p:cNvPicPr preferRelativeResize="0"/>
          <p:nvPr/>
        </p:nvPicPr>
        <p:blipFill rotWithShape="1">
          <a:blip r:embed="rId3">
            <a:alphaModFix/>
          </a:blip>
          <a:srcRect b="4663"/>
          <a:stretch/>
        </p:blipFill>
        <p:spPr>
          <a:xfrm>
            <a:off x="4725038" y="2445398"/>
            <a:ext cx="248602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2" descr="http://pic.dhe.ibm.com/infocenter/wbevents/v6r2m1/topic/com.ibm.wbe.monitoring.doc/doc/bs_SampleMeter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41406" y="2353647"/>
            <a:ext cx="220980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2"/>
          <p:cNvSpPr txBox="1"/>
          <p:nvPr/>
        </p:nvSpPr>
        <p:spPr>
          <a:xfrm>
            <a:off x="5082073" y="4197998"/>
            <a:ext cx="182258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"/>
          <p:cNvSpPr txBox="1">
            <a:spLocks noGrp="1"/>
          </p:cNvSpPr>
          <p:nvPr>
            <p:ph type="title"/>
          </p:nvPr>
        </p:nvSpPr>
        <p:spPr>
          <a:xfrm>
            <a:off x="1486788" y="270689"/>
            <a:ext cx="6724588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Key Issues in Interface Design</a:t>
            </a:r>
            <a:endParaRPr/>
          </a:p>
        </p:txBody>
      </p:sp>
      <p:sp>
        <p:nvSpPr>
          <p:cNvPr id="387" name="Google Shape;387;p33"/>
          <p:cNvSpPr/>
          <p:nvPr/>
        </p:nvSpPr>
        <p:spPr>
          <a:xfrm>
            <a:off x="1512198" y="929357"/>
            <a:ext cx="65742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: Data Visualization (Graphical info display showing relative values)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3"/>
          <p:cNvSpPr/>
          <p:nvPr/>
        </p:nvSpPr>
        <p:spPr>
          <a:xfrm>
            <a:off x="1631220" y="3320143"/>
            <a:ext cx="474663" cy="381000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33"/>
          <p:cNvSpPr/>
          <p:nvPr/>
        </p:nvSpPr>
        <p:spPr>
          <a:xfrm>
            <a:off x="2105882" y="3320143"/>
            <a:ext cx="1785938" cy="381000"/>
          </a:xfrm>
          <a:prstGeom prst="rect">
            <a:avLst/>
          </a:prstGeom>
          <a:solidFill>
            <a:srgbClr val="FFFFFF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33"/>
          <p:cNvSpPr txBox="1"/>
          <p:nvPr/>
        </p:nvSpPr>
        <p:spPr>
          <a:xfrm>
            <a:off x="1572482" y="3015343"/>
            <a:ext cx="2508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91" name="Google Shape;391;p33"/>
          <p:cNvSpPr txBox="1"/>
          <p:nvPr/>
        </p:nvSpPr>
        <p:spPr>
          <a:xfrm>
            <a:off x="1877282" y="3015343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</a:t>
            </a:r>
            <a:endParaRPr/>
          </a:p>
        </p:txBody>
      </p:sp>
      <p:sp>
        <p:nvSpPr>
          <p:cNvPr id="392" name="Google Shape;392;p33"/>
          <p:cNvSpPr txBox="1"/>
          <p:nvPr/>
        </p:nvSpPr>
        <p:spPr>
          <a:xfrm>
            <a:off x="3653695" y="3015343"/>
            <a:ext cx="5095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400</a:t>
            </a:r>
            <a:endParaRPr/>
          </a:p>
        </p:txBody>
      </p:sp>
      <p:sp>
        <p:nvSpPr>
          <p:cNvPr id="393" name="Google Shape;393;p33"/>
          <p:cNvSpPr txBox="1"/>
          <p:nvPr/>
        </p:nvSpPr>
        <p:spPr>
          <a:xfrm>
            <a:off x="2486882" y="3015343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</a:t>
            </a:r>
            <a:endParaRPr/>
          </a:p>
        </p:txBody>
      </p:sp>
      <p:sp>
        <p:nvSpPr>
          <p:cNvPr id="394" name="Google Shape;394;p33"/>
          <p:cNvSpPr txBox="1"/>
          <p:nvPr/>
        </p:nvSpPr>
        <p:spPr>
          <a:xfrm>
            <a:off x="3096482" y="3015343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300</a:t>
            </a:r>
            <a:endParaRPr/>
          </a:p>
        </p:txBody>
      </p:sp>
      <p:sp>
        <p:nvSpPr>
          <p:cNvPr id="395" name="Google Shape;395;p33"/>
          <p:cNvSpPr txBox="1"/>
          <p:nvPr/>
        </p:nvSpPr>
        <p:spPr>
          <a:xfrm>
            <a:off x="2258282" y="2405743"/>
            <a:ext cx="12954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Pressure</a:t>
            </a:r>
            <a:endParaRPr/>
          </a:p>
        </p:txBody>
      </p:sp>
      <p:sp>
        <p:nvSpPr>
          <p:cNvPr id="396" name="Google Shape;396;p33"/>
          <p:cNvSpPr/>
          <p:nvPr/>
        </p:nvSpPr>
        <p:spPr>
          <a:xfrm>
            <a:off x="5687282" y="3320143"/>
            <a:ext cx="1785938" cy="381000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Google Shape;397;p33"/>
          <p:cNvSpPr/>
          <p:nvPr/>
        </p:nvSpPr>
        <p:spPr>
          <a:xfrm>
            <a:off x="7439882" y="3320143"/>
            <a:ext cx="474663" cy="381000"/>
          </a:xfrm>
          <a:prstGeom prst="rect">
            <a:avLst/>
          </a:prstGeom>
          <a:solidFill>
            <a:srgbClr val="FFFFFF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33"/>
          <p:cNvSpPr txBox="1"/>
          <p:nvPr/>
        </p:nvSpPr>
        <p:spPr>
          <a:xfrm>
            <a:off x="5534882" y="2939143"/>
            <a:ext cx="2508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99" name="Google Shape;399;p33"/>
          <p:cNvSpPr txBox="1"/>
          <p:nvPr/>
        </p:nvSpPr>
        <p:spPr>
          <a:xfrm>
            <a:off x="5992082" y="2939143"/>
            <a:ext cx="4572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/>
          </a:p>
        </p:txBody>
      </p:sp>
      <p:sp>
        <p:nvSpPr>
          <p:cNvPr id="400" name="Google Shape;400;p33"/>
          <p:cNvSpPr txBox="1"/>
          <p:nvPr/>
        </p:nvSpPr>
        <p:spPr>
          <a:xfrm>
            <a:off x="7616095" y="2939143"/>
            <a:ext cx="5095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</a:t>
            </a:r>
            <a:endParaRPr/>
          </a:p>
        </p:txBody>
      </p:sp>
      <p:sp>
        <p:nvSpPr>
          <p:cNvPr id="401" name="Google Shape;401;p33"/>
          <p:cNvSpPr txBox="1"/>
          <p:nvPr/>
        </p:nvSpPr>
        <p:spPr>
          <a:xfrm>
            <a:off x="6601682" y="2939143"/>
            <a:ext cx="4572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</a:t>
            </a:r>
            <a:endParaRPr/>
          </a:p>
        </p:txBody>
      </p:sp>
      <p:sp>
        <p:nvSpPr>
          <p:cNvPr id="402" name="Google Shape;402;p33"/>
          <p:cNvSpPr txBox="1"/>
          <p:nvPr/>
        </p:nvSpPr>
        <p:spPr>
          <a:xfrm>
            <a:off x="7211282" y="2939143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75</a:t>
            </a:r>
            <a:endParaRPr/>
          </a:p>
        </p:txBody>
      </p:sp>
      <p:sp>
        <p:nvSpPr>
          <p:cNvPr id="403" name="Google Shape;403;p33"/>
          <p:cNvSpPr txBox="1"/>
          <p:nvPr/>
        </p:nvSpPr>
        <p:spPr>
          <a:xfrm>
            <a:off x="5915882" y="2329543"/>
            <a:ext cx="19050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Temperature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4"/>
          <p:cNvSpPr txBox="1">
            <a:spLocks noGrp="1"/>
          </p:cNvSpPr>
          <p:nvPr>
            <p:ph type="title"/>
          </p:nvPr>
        </p:nvSpPr>
        <p:spPr>
          <a:xfrm>
            <a:off x="1535953" y="328199"/>
            <a:ext cx="6675422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409" name="Google Shape;409;p34"/>
          <p:cNvSpPr txBox="1">
            <a:spLocks noGrp="1"/>
          </p:cNvSpPr>
          <p:nvPr>
            <p:ph type="body" idx="1"/>
          </p:nvPr>
        </p:nvSpPr>
        <p:spPr>
          <a:xfrm>
            <a:off x="1535953" y="1061575"/>
            <a:ext cx="6675422" cy="325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/>
              <a:t>Q: Suggest a scenario to use Textual presentation and another scenario to use Graphical presentation. </a:t>
            </a:r>
            <a:endParaRPr/>
          </a:p>
          <a:p>
            <a:pPr marL="357188" lvl="0" indent="-2047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b="1"/>
              <a:t>Answer</a:t>
            </a:r>
            <a:r>
              <a:rPr lang="en-US"/>
              <a:t>: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/>
              <a:t>Textual presentation: Customer details, Order details, Account balance details, and etc. </a:t>
            </a:r>
            <a:endParaRPr/>
          </a:p>
          <a:p>
            <a:pPr marL="357188" lvl="0" indent="-2047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"/>
          <p:cNvSpPr txBox="1">
            <a:spLocks noGrp="1"/>
          </p:cNvSpPr>
          <p:nvPr>
            <p:ph type="title"/>
          </p:nvPr>
        </p:nvSpPr>
        <p:spPr>
          <a:xfrm>
            <a:off x="1535953" y="328199"/>
            <a:ext cx="6675422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415" name="Google Shape;415;p35"/>
          <p:cNvSpPr txBox="1">
            <a:spLocks noGrp="1"/>
          </p:cNvSpPr>
          <p:nvPr>
            <p:ph type="body" idx="1"/>
          </p:nvPr>
        </p:nvSpPr>
        <p:spPr>
          <a:xfrm>
            <a:off x="1535953" y="1061575"/>
            <a:ext cx="6675422" cy="325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/>
              <a:t>Q: Suggest a scenario to use Textual presentation and another scenario to use Graphical presentation. </a:t>
            </a:r>
            <a:endParaRPr/>
          </a:p>
          <a:p>
            <a:pPr marL="357188" lvl="0" indent="-2047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b="1"/>
              <a:t>Answer</a:t>
            </a:r>
            <a:r>
              <a:rPr lang="en-US"/>
              <a:t>: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sz="2000"/>
              <a:t>Graphical presentation:  </a:t>
            </a:r>
            <a:endParaRPr/>
          </a:p>
          <a:p>
            <a:pPr marL="357188" lvl="0" indent="-3571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-US" sz="2000"/>
              <a:t>Weather information, gathered from a number of sources, is shown as a weather map with isobars, weather fronts and so on</a:t>
            </a:r>
            <a:endParaRPr/>
          </a:p>
          <a:p>
            <a:pPr marL="357188" lvl="0" indent="-3571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-US" sz="2000"/>
              <a:t>The state of a telephone network is displayed graphically in a network management center</a:t>
            </a:r>
            <a:endParaRPr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36" descr="http://w3.shorecrest.org/~Lisa_Peck/Physics/syllabus/phases/gases/gaswp05/abi1/isobar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0911" y="161731"/>
            <a:ext cx="6330820" cy="4748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7"/>
          <p:cNvSpPr txBox="1">
            <a:spLocks noGrp="1"/>
          </p:cNvSpPr>
          <p:nvPr>
            <p:ph type="title"/>
          </p:nvPr>
        </p:nvSpPr>
        <p:spPr>
          <a:xfrm>
            <a:off x="1486788" y="270689"/>
            <a:ext cx="6724588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The Use of Colors – Errors in Using Colors </a:t>
            </a:r>
            <a:endParaRPr/>
          </a:p>
        </p:txBody>
      </p:sp>
      <p:sp>
        <p:nvSpPr>
          <p:cNvPr id="426" name="Google Shape;426;p37"/>
          <p:cNvSpPr/>
          <p:nvPr/>
        </p:nvSpPr>
        <p:spPr>
          <a:xfrm>
            <a:off x="1417863" y="1125922"/>
            <a:ext cx="655955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Color is used to communicate meaning</a:t>
            </a:r>
            <a:endParaRPr sz="28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27" name="Google Shape;427;p37" descr="http://thejungle2012.wikispaces.com/file/view/flecha.gif/325702140/flecha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713" y="1023951"/>
            <a:ext cx="81915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7"/>
          <p:cNvSpPr/>
          <p:nvPr/>
        </p:nvSpPr>
        <p:spPr>
          <a:xfrm>
            <a:off x="3716693" y="2413271"/>
            <a:ext cx="24257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Color blind?</a:t>
            </a:r>
            <a:endParaRPr sz="28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3716693" y="3327671"/>
            <a:ext cx="41910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Different perceptions?</a:t>
            </a:r>
            <a:endParaRPr sz="28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30" name="Google Shape;430;p37" descr="http://www.aliainsuranceservices.com/curved_arrow-up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54693" y="1946546"/>
            <a:ext cx="47942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7" descr="http://www.aliainsuranceservices.com/curved_arrow-up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73743" y="2899046"/>
            <a:ext cx="479425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8"/>
          <p:cNvSpPr txBox="1">
            <a:spLocks noGrp="1"/>
          </p:cNvSpPr>
          <p:nvPr>
            <p:ph type="title"/>
          </p:nvPr>
        </p:nvSpPr>
        <p:spPr>
          <a:xfrm>
            <a:off x="1486788" y="270689"/>
            <a:ext cx="6724588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The Use of Colors – Errors in Using Colors </a:t>
            </a:r>
            <a:endParaRPr/>
          </a:p>
        </p:txBody>
      </p:sp>
      <p:sp>
        <p:nvSpPr>
          <p:cNvPr id="437" name="Google Shape;437;p38"/>
          <p:cNvSpPr/>
          <p:nvPr/>
        </p:nvSpPr>
        <p:spPr>
          <a:xfrm>
            <a:off x="1417863" y="1125922"/>
            <a:ext cx="655955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Too many colors or colors too bright</a:t>
            </a:r>
            <a:endParaRPr sz="28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38" name="Google Shape;438;p38" descr="http://thejungle2012.wikispaces.com/file/view/flecha.gif/325702140/flecha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713" y="1023951"/>
            <a:ext cx="81915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38"/>
          <p:cNvSpPr/>
          <p:nvPr/>
        </p:nvSpPr>
        <p:spPr>
          <a:xfrm>
            <a:off x="3716692" y="2413271"/>
            <a:ext cx="342638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 comfortable</a:t>
            </a:r>
            <a:endParaRPr sz="28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0" name="Google Shape;440;p38"/>
          <p:cNvSpPr/>
          <p:nvPr/>
        </p:nvSpPr>
        <p:spPr>
          <a:xfrm>
            <a:off x="3716693" y="3327671"/>
            <a:ext cx="41910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Confusion </a:t>
            </a:r>
            <a:endParaRPr sz="28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41" name="Google Shape;441;p38" descr="http://www.aliainsuranceservices.com/curved_arrow-up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54693" y="1946546"/>
            <a:ext cx="47942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8" descr="http://www.aliainsuranceservices.com/curved_arrow-up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73743" y="2899046"/>
            <a:ext cx="479425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75695" y="493415"/>
            <a:ext cx="6083525" cy="641099"/>
          </a:xfrm>
          <a:noFill/>
        </p:spPr>
        <p:txBody>
          <a:bodyPr spcFirstLastPara="1" vert="horz" wrap="square" lIns="68130" tIns="33467" rIns="68130" bIns="33467" rtlCol="0" anchor="b" anchorCtr="0">
            <a:noAutofit/>
          </a:bodyPr>
          <a:lstStyle/>
          <a:p>
            <a:r>
              <a:rPr lang="en-GB" altLang="en-US" b="1" dirty="0" smtClean="0">
                <a:solidFill>
                  <a:srgbClr val="FF0000"/>
                </a:solidFill>
              </a:rPr>
              <a:t>Human factors in interface design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913" y="1255594"/>
            <a:ext cx="6403087" cy="2786099"/>
          </a:xfrm>
          <a:noFill/>
        </p:spPr>
        <p:txBody>
          <a:bodyPr spcFirstLastPara="1" vert="horz" wrap="square" lIns="68130" tIns="33467" rIns="68130" bIns="33467" rtlCol="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GB" altLang="en-US" sz="1800" dirty="0"/>
              <a:t>Limited short-term memory</a:t>
            </a:r>
          </a:p>
          <a:p>
            <a:pPr lvl="1">
              <a:lnSpc>
                <a:spcPct val="90000"/>
              </a:lnSpc>
            </a:pPr>
            <a:r>
              <a:rPr lang="en-GB" altLang="en-US" sz="1500" dirty="0"/>
              <a:t>People can instantaneously remember about 7 items of information. If you present more than this, they are more liable to make mistakes.</a:t>
            </a:r>
          </a:p>
          <a:p>
            <a:pPr>
              <a:lnSpc>
                <a:spcPct val="90000"/>
              </a:lnSpc>
            </a:pPr>
            <a:r>
              <a:rPr lang="en-GB" altLang="en-US" sz="1800" dirty="0"/>
              <a:t>People make mistakes</a:t>
            </a:r>
          </a:p>
          <a:p>
            <a:pPr lvl="1">
              <a:lnSpc>
                <a:spcPct val="90000"/>
              </a:lnSpc>
            </a:pPr>
            <a:r>
              <a:rPr lang="en-GB" altLang="en-US" sz="1500" dirty="0"/>
              <a:t>When people make mistakes and systems go wrong, inappropriate alarms and messages can increase stress and hence the likelihood of more mistakes.</a:t>
            </a:r>
          </a:p>
          <a:p>
            <a:pPr>
              <a:lnSpc>
                <a:spcPct val="90000"/>
              </a:lnSpc>
            </a:pPr>
            <a:r>
              <a:rPr lang="en-GB" altLang="en-US" sz="1800" dirty="0"/>
              <a:t>People are different</a:t>
            </a:r>
          </a:p>
          <a:p>
            <a:pPr lvl="1">
              <a:lnSpc>
                <a:spcPct val="90000"/>
              </a:lnSpc>
            </a:pPr>
            <a:r>
              <a:rPr lang="en-GB" altLang="en-US" sz="1500" dirty="0"/>
              <a:t>People have a wide range of physical capabilities. Designers should not just design for their own capabilities.</a:t>
            </a:r>
          </a:p>
          <a:p>
            <a:pPr>
              <a:lnSpc>
                <a:spcPct val="90000"/>
              </a:lnSpc>
            </a:pPr>
            <a:r>
              <a:rPr lang="en-GB" altLang="en-US" sz="1800" dirty="0"/>
              <a:t>People have different interaction preferences</a:t>
            </a:r>
          </a:p>
          <a:p>
            <a:pPr lvl="1">
              <a:lnSpc>
                <a:spcPct val="90000"/>
              </a:lnSpc>
            </a:pPr>
            <a:r>
              <a:rPr lang="en-GB" altLang="en-US" sz="1500" dirty="0"/>
              <a:t>Some like pictures, some like text.</a:t>
            </a:r>
          </a:p>
        </p:txBody>
      </p:sp>
    </p:spTree>
    <p:extLst>
      <p:ext uri="{BB962C8B-B14F-4D97-AF65-F5344CB8AC3E}">
        <p14:creationId xmlns:p14="http://schemas.microsoft.com/office/powerpoint/2010/main" val="73022425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9"/>
          <p:cNvSpPr txBox="1">
            <a:spLocks noGrp="1"/>
          </p:cNvSpPr>
          <p:nvPr>
            <p:ph type="title"/>
          </p:nvPr>
        </p:nvSpPr>
        <p:spPr>
          <a:xfrm>
            <a:off x="1535953" y="328199"/>
            <a:ext cx="6675422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The Use of Colors – Errors in Using Colors </a:t>
            </a:r>
            <a:endParaRPr/>
          </a:p>
        </p:txBody>
      </p:sp>
      <p:sp>
        <p:nvSpPr>
          <p:cNvPr id="448" name="Google Shape;448;p39"/>
          <p:cNvSpPr txBox="1">
            <a:spLocks noGrp="1"/>
          </p:cNvSpPr>
          <p:nvPr>
            <p:ph type="body" idx="1"/>
          </p:nvPr>
        </p:nvSpPr>
        <p:spPr>
          <a:xfrm>
            <a:off x="1535952" y="1061575"/>
            <a:ext cx="6979787" cy="325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7188" lvl="0" indent="-3571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-US" sz="2000"/>
              <a:t>Common errors made by designers when incorporating color in a user interface are: -</a:t>
            </a:r>
            <a:endParaRPr/>
          </a:p>
          <a:p>
            <a:pPr marL="715963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US" sz="2000">
                <a:solidFill>
                  <a:srgbClr val="FF0000"/>
                </a:solidFill>
              </a:rPr>
              <a:t>Color is used to communicate meaning</a:t>
            </a:r>
            <a:endParaRPr/>
          </a:p>
          <a:p>
            <a:pPr marL="982663" lvl="2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￮"/>
            </a:pPr>
            <a:r>
              <a:rPr lang="en-US" sz="2000"/>
              <a:t>Color-blind may misinterpret the color</a:t>
            </a:r>
            <a:endParaRPr/>
          </a:p>
          <a:p>
            <a:pPr marL="982663" lvl="2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￮"/>
            </a:pPr>
            <a:r>
              <a:rPr lang="en-US" sz="2000"/>
              <a:t>Human color perceptions are different </a:t>
            </a:r>
            <a:endParaRPr/>
          </a:p>
          <a:p>
            <a:pPr marL="715963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US" sz="2000">
                <a:solidFill>
                  <a:srgbClr val="FF0000"/>
                </a:solidFill>
              </a:rPr>
              <a:t>Too many colors or the colors are too bright  in the display</a:t>
            </a:r>
            <a:endParaRPr/>
          </a:p>
          <a:p>
            <a:pPr marL="982663" lvl="2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￮"/>
            </a:pPr>
            <a:r>
              <a:rPr lang="en-US" sz="2000"/>
              <a:t>Some colors cannot viewed comfortably for long</a:t>
            </a:r>
            <a:endParaRPr/>
          </a:p>
          <a:p>
            <a:pPr marL="982663" lvl="2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￮"/>
            </a:pPr>
            <a:r>
              <a:rPr lang="en-US" sz="2000"/>
              <a:t>Cause confusion if colors are used inconsistently</a:t>
            </a:r>
            <a:endParaRPr/>
          </a:p>
          <a:p>
            <a:pPr marL="357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357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0"/>
          <p:cNvSpPr txBox="1">
            <a:spLocks noGrp="1"/>
          </p:cNvSpPr>
          <p:nvPr>
            <p:ph type="title"/>
          </p:nvPr>
        </p:nvSpPr>
        <p:spPr>
          <a:xfrm>
            <a:off x="1486788" y="270689"/>
            <a:ext cx="6724588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Guidelines when Using Color</a:t>
            </a:r>
            <a:endParaRPr/>
          </a:p>
        </p:txBody>
      </p:sp>
      <p:pic>
        <p:nvPicPr>
          <p:cNvPr id="454" name="Google Shape;454;p40" descr="http://thejungle2012.wikispaces.com/file/view/flecha.gif/325702140/flecha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494" y="1021282"/>
            <a:ext cx="81915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0"/>
          <p:cNvSpPr/>
          <p:nvPr/>
        </p:nvSpPr>
        <p:spPr>
          <a:xfrm>
            <a:off x="4083698" y="2307112"/>
            <a:ext cx="32797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Window &lt; 5</a:t>
            </a:r>
            <a:endParaRPr sz="28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56" name="Google Shape;456;p40"/>
          <p:cNvSpPr/>
          <p:nvPr/>
        </p:nvSpPr>
        <p:spPr>
          <a:xfrm>
            <a:off x="4083698" y="3340574"/>
            <a:ext cx="32797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Interface &lt; 7</a:t>
            </a:r>
            <a:endParaRPr sz="28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57" name="Google Shape;457;p40" descr="http://static.squarespace.com/static/51b1e9b8e4b0e926e379978e/t/51ba4004e4b05ad3b5693d65/1371160581600/arrow%20pn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50273" y="3026249"/>
            <a:ext cx="806450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40" descr="http://static.squarespace.com/static/51b1e9b8e4b0e926e379978e/t/51ba4004e4b05ad3b5693d65/1371160581600/arrow%20pn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53448" y="2035649"/>
            <a:ext cx="806450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0"/>
          <p:cNvSpPr/>
          <p:nvPr/>
        </p:nvSpPr>
        <p:spPr>
          <a:xfrm>
            <a:off x="1486788" y="1211781"/>
            <a:ext cx="3412023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Number of colors</a:t>
            </a:r>
            <a:endParaRPr sz="28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1"/>
          <p:cNvSpPr txBox="1">
            <a:spLocks noGrp="1"/>
          </p:cNvSpPr>
          <p:nvPr>
            <p:ph type="title"/>
          </p:nvPr>
        </p:nvSpPr>
        <p:spPr>
          <a:xfrm>
            <a:off x="1486788" y="270689"/>
            <a:ext cx="6724588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Guidelines when Using Color</a:t>
            </a:r>
            <a:endParaRPr/>
          </a:p>
        </p:txBody>
      </p:sp>
      <p:pic>
        <p:nvPicPr>
          <p:cNvPr id="465" name="Google Shape;465;p41" descr="http://thejungle2012.wikispaces.com/file/view/flecha.gif/325702140/flecha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494" y="1021282"/>
            <a:ext cx="81915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1"/>
          <p:cNvSpPr/>
          <p:nvPr/>
        </p:nvSpPr>
        <p:spPr>
          <a:xfrm>
            <a:off x="1486788" y="1211781"/>
            <a:ext cx="60274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Color change 🡪 change of status</a:t>
            </a:r>
            <a:endParaRPr sz="28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467" name="Google Shape;467;p41"/>
          <p:cNvGrpSpPr/>
          <p:nvPr/>
        </p:nvGrpSpPr>
        <p:grpSpPr>
          <a:xfrm>
            <a:off x="2894045" y="2488163"/>
            <a:ext cx="3733800" cy="838200"/>
            <a:chOff x="2352" y="3552"/>
            <a:chExt cx="2352" cy="528"/>
          </a:xfrm>
        </p:grpSpPr>
        <p:sp>
          <p:nvSpPr>
            <p:cNvPr id="468" name="Google Shape;468;p41"/>
            <p:cNvSpPr/>
            <p:nvPr/>
          </p:nvSpPr>
          <p:spPr>
            <a:xfrm>
              <a:off x="2352" y="3552"/>
              <a:ext cx="816" cy="528"/>
            </a:xfrm>
            <a:prstGeom prst="ellipse">
              <a:avLst/>
            </a:prstGeom>
            <a:solidFill>
              <a:srgbClr val="FFFFFF"/>
            </a:solidFill>
            <a:ln w="12700" cap="sq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!</a:t>
              </a:r>
              <a:endParaRPr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3888" y="3552"/>
              <a:ext cx="816" cy="528"/>
            </a:xfrm>
            <a:prstGeom prst="ellipse">
              <a:avLst/>
            </a:prstGeom>
            <a:solidFill>
              <a:srgbClr val="FF0000"/>
            </a:solidFill>
            <a:ln w="12700" cap="sq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!</a:t>
              </a:r>
              <a:endParaRPr/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3312" y="3696"/>
              <a:ext cx="384" cy="240"/>
            </a:xfrm>
            <a:prstGeom prst="rightArrow">
              <a:avLst>
                <a:gd name="adj1" fmla="val 50000"/>
                <a:gd name="adj2" fmla="val 40000"/>
              </a:avLst>
            </a:prstGeom>
            <a:solidFill>
              <a:schemeClr val="accent1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2"/>
          <p:cNvSpPr txBox="1">
            <a:spLocks noGrp="1"/>
          </p:cNvSpPr>
          <p:nvPr>
            <p:ph type="title"/>
          </p:nvPr>
        </p:nvSpPr>
        <p:spPr>
          <a:xfrm>
            <a:off x="1535953" y="328199"/>
            <a:ext cx="6675422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Guidelines when Using Color</a:t>
            </a:r>
            <a:endParaRPr/>
          </a:p>
        </p:txBody>
      </p:sp>
      <p:sp>
        <p:nvSpPr>
          <p:cNvPr id="476" name="Google Shape;476;p42"/>
          <p:cNvSpPr txBox="1">
            <a:spLocks noGrp="1"/>
          </p:cNvSpPr>
          <p:nvPr>
            <p:ph type="body" idx="1"/>
          </p:nvPr>
        </p:nvSpPr>
        <p:spPr>
          <a:xfrm>
            <a:off x="1535953" y="1061575"/>
            <a:ext cx="6675422" cy="325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7188" lvl="0" indent="-3571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 b="1"/>
              <a:t>Limit</a:t>
            </a:r>
            <a:r>
              <a:rPr lang="en-US"/>
              <a:t> the number of colors used </a:t>
            </a:r>
            <a:endParaRPr/>
          </a:p>
          <a:p>
            <a:pPr marL="895350" lvl="1" indent="-5349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>
                <a:solidFill>
                  <a:schemeClr val="dk1"/>
                </a:solidFill>
              </a:rPr>
              <a:t>🡪	&lt; 5 colors in a window; &lt; 7 colors in an interface </a:t>
            </a:r>
            <a:endParaRPr/>
          </a:p>
          <a:p>
            <a:pPr marL="357188" lvl="0" indent="-3571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/>
              <a:t>Use color change to show a </a:t>
            </a:r>
            <a:r>
              <a:rPr lang="en-US" b="1"/>
              <a:t>change</a:t>
            </a:r>
            <a:r>
              <a:rPr lang="en-US"/>
              <a:t> in </a:t>
            </a:r>
            <a:r>
              <a:rPr lang="en-US" b="1"/>
              <a:t>system status</a:t>
            </a:r>
            <a:r>
              <a:rPr lang="en-US"/>
              <a:t> </a:t>
            </a:r>
            <a:endParaRPr/>
          </a:p>
          <a:p>
            <a:pPr marL="895350" lvl="1" indent="-5349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🡪"/>
            </a:pPr>
            <a:r>
              <a:rPr lang="en-US">
                <a:solidFill>
                  <a:schemeClr val="dk1"/>
                </a:solidFill>
              </a:rPr>
              <a:t>Change of color means that a significant event has occurred. </a:t>
            </a:r>
            <a:endParaRPr>
              <a:solidFill>
                <a:schemeClr val="dk1"/>
              </a:solidFill>
            </a:endParaRPr>
          </a:p>
          <a:p>
            <a:pPr marL="895350" lvl="1" indent="-5349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🡪"/>
            </a:pPr>
            <a:r>
              <a:rPr lang="en-US">
                <a:solidFill>
                  <a:schemeClr val="dk1"/>
                </a:solidFill>
              </a:rPr>
              <a:t>E.g. change of color</a:t>
            </a:r>
            <a:endParaRPr>
              <a:solidFill>
                <a:schemeClr val="dk1"/>
              </a:solidFill>
            </a:endParaRPr>
          </a:p>
          <a:p>
            <a:pPr marL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77" name="Google Shape;477;p42"/>
          <p:cNvGrpSpPr/>
          <p:nvPr/>
        </p:nvGrpSpPr>
        <p:grpSpPr>
          <a:xfrm>
            <a:off x="2813179" y="4189445"/>
            <a:ext cx="3733800" cy="838200"/>
            <a:chOff x="2352" y="3552"/>
            <a:chExt cx="2352" cy="528"/>
          </a:xfrm>
        </p:grpSpPr>
        <p:sp>
          <p:nvSpPr>
            <p:cNvPr id="478" name="Google Shape;478;p42"/>
            <p:cNvSpPr/>
            <p:nvPr/>
          </p:nvSpPr>
          <p:spPr>
            <a:xfrm>
              <a:off x="2352" y="3552"/>
              <a:ext cx="816" cy="528"/>
            </a:xfrm>
            <a:prstGeom prst="ellipse">
              <a:avLst/>
            </a:prstGeom>
            <a:solidFill>
              <a:srgbClr val="FFFFFF"/>
            </a:solidFill>
            <a:ln w="12700" cap="sq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!</a:t>
              </a: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>
              <a:off x="3888" y="3552"/>
              <a:ext cx="816" cy="528"/>
            </a:xfrm>
            <a:prstGeom prst="ellipse">
              <a:avLst/>
            </a:prstGeom>
            <a:solidFill>
              <a:srgbClr val="FF0000"/>
            </a:solidFill>
            <a:ln w="12700" cap="sq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!</a:t>
              </a: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>
              <a:off x="3312" y="3696"/>
              <a:ext cx="384" cy="240"/>
            </a:xfrm>
            <a:prstGeom prst="rightArrow">
              <a:avLst>
                <a:gd name="adj1" fmla="val 50000"/>
                <a:gd name="adj2" fmla="val 40000"/>
              </a:avLst>
            </a:prstGeom>
            <a:solidFill>
              <a:schemeClr val="accent1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3"/>
          <p:cNvSpPr txBox="1">
            <a:spLocks noGrp="1"/>
          </p:cNvSpPr>
          <p:nvPr>
            <p:ph type="title"/>
          </p:nvPr>
        </p:nvSpPr>
        <p:spPr>
          <a:xfrm>
            <a:off x="1486788" y="270689"/>
            <a:ext cx="6724588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Guidelines when Using Color</a:t>
            </a:r>
            <a:endParaRPr/>
          </a:p>
        </p:txBody>
      </p:sp>
      <p:pic>
        <p:nvPicPr>
          <p:cNvPr id="486" name="Google Shape;486;p43" descr="http://thejungle2012.wikispaces.com/file/view/flecha.gif/325702140/flecha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494" y="1021282"/>
            <a:ext cx="81915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43"/>
          <p:cNvSpPr/>
          <p:nvPr/>
        </p:nvSpPr>
        <p:spPr>
          <a:xfrm>
            <a:off x="1486788" y="1211781"/>
            <a:ext cx="3412023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Consistent</a:t>
            </a:r>
            <a:endParaRPr sz="28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8" name="Google Shape;488;p43"/>
          <p:cNvSpPr/>
          <p:nvPr/>
        </p:nvSpPr>
        <p:spPr>
          <a:xfrm>
            <a:off x="3791339" y="2143806"/>
            <a:ext cx="327977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Danger 🡪 RED</a:t>
            </a:r>
            <a:endParaRPr sz="28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89" name="Google Shape;489;p43" descr="http://static.squarespace.com/static/51b1e9b8e4b0e926e379978e/t/51ba4004e4b05ad3b5693d65/1371160581600/arrow%20pn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61089" y="1872343"/>
            <a:ext cx="806450" cy="6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4"/>
          <p:cNvSpPr txBox="1">
            <a:spLocks noGrp="1"/>
          </p:cNvSpPr>
          <p:nvPr>
            <p:ph type="title"/>
          </p:nvPr>
        </p:nvSpPr>
        <p:spPr>
          <a:xfrm>
            <a:off x="1535953" y="328199"/>
            <a:ext cx="6675422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Guidelines when Using Color</a:t>
            </a:r>
            <a:endParaRPr/>
          </a:p>
        </p:txBody>
      </p:sp>
      <p:sp>
        <p:nvSpPr>
          <p:cNvPr id="495" name="Google Shape;495;p44"/>
          <p:cNvSpPr txBox="1">
            <a:spLocks noGrp="1"/>
          </p:cNvSpPr>
          <p:nvPr>
            <p:ph type="body" idx="1"/>
          </p:nvPr>
        </p:nvSpPr>
        <p:spPr>
          <a:xfrm>
            <a:off x="1535953" y="1061575"/>
            <a:ext cx="6675422" cy="325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7188" lvl="0" indent="-357188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-US" sz="2000"/>
              <a:t>Use color coding to </a:t>
            </a:r>
            <a:r>
              <a:rPr lang="en-US" sz="2000" b="1"/>
              <a:t>support the task</a:t>
            </a:r>
            <a:r>
              <a:rPr lang="en-US" sz="2000"/>
              <a:t> which users are trying to perform </a:t>
            </a:r>
            <a:endParaRPr/>
          </a:p>
          <a:p>
            <a:pPr marL="895350" lvl="1" indent="-44767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</a:rPr>
              <a:t>🡪	similar tasks – same color </a:t>
            </a:r>
            <a:endParaRPr/>
          </a:p>
          <a:p>
            <a:pPr marL="895350" lvl="1" indent="-44767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</a:rPr>
              <a:t>🡪	abnormal tasks – different color </a:t>
            </a:r>
            <a:endParaRPr/>
          </a:p>
          <a:p>
            <a:pPr marL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</a:endParaRPr>
          </a:p>
          <a:p>
            <a:pPr marL="357188" lvl="0" indent="-357188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-US" sz="2000"/>
              <a:t>Use color coding in a thoughtful and </a:t>
            </a:r>
            <a:r>
              <a:rPr lang="en-US" sz="2000" b="1"/>
              <a:t>consistent</a:t>
            </a:r>
            <a:r>
              <a:rPr lang="en-US" sz="2000"/>
              <a:t> way </a:t>
            </a:r>
            <a:endParaRPr/>
          </a:p>
          <a:p>
            <a:pPr marL="895350" lvl="1" indent="-44767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🡪"/>
            </a:pPr>
            <a:r>
              <a:rPr lang="en-US" sz="2000">
                <a:solidFill>
                  <a:schemeClr val="dk1"/>
                </a:solidFill>
              </a:rPr>
              <a:t>E.g. If using red for error message, all other parts should do the same. </a:t>
            </a:r>
            <a:endParaRPr sz="2000">
              <a:solidFill>
                <a:schemeClr val="dk1"/>
              </a:solidFill>
            </a:endParaRPr>
          </a:p>
          <a:p>
            <a:pPr marL="447675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>
              <a:solidFill>
                <a:schemeClr val="dk1"/>
              </a:solidFill>
            </a:endParaRPr>
          </a:p>
          <a:p>
            <a:pPr marL="357188" lvl="0" indent="-3571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-US" sz="2000"/>
              <a:t>Be careful about </a:t>
            </a:r>
            <a:r>
              <a:rPr lang="en-US" sz="2000" b="1"/>
              <a:t>color pairings</a:t>
            </a:r>
            <a:r>
              <a:rPr lang="en-US" sz="2000"/>
              <a:t> </a:t>
            </a:r>
            <a:endParaRPr/>
          </a:p>
          <a:p>
            <a:pPr marL="895350" lvl="1" indent="-4476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</a:rPr>
              <a:t>🡪 	Some color combinations may cause eyestrain &amp; hard to read. E.g. Red on a blue display.</a:t>
            </a:r>
            <a:endParaRPr sz="2000">
              <a:solidFill>
                <a:schemeClr val="dk1"/>
              </a:solidFill>
            </a:endParaRPr>
          </a:p>
          <a:p>
            <a:pPr marL="357188" lvl="0" indent="-2047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5"/>
          <p:cNvSpPr txBox="1">
            <a:spLocks noGrp="1"/>
          </p:cNvSpPr>
          <p:nvPr>
            <p:ph type="title"/>
          </p:nvPr>
        </p:nvSpPr>
        <p:spPr>
          <a:xfrm>
            <a:off x="1486788" y="270689"/>
            <a:ext cx="6724588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Guidelines when Using Color</a:t>
            </a:r>
            <a:endParaRPr/>
          </a:p>
        </p:txBody>
      </p:sp>
      <p:pic>
        <p:nvPicPr>
          <p:cNvPr id="501" name="Google Shape;501;p45" descr="http://thejungle2012.wikispaces.com/file/view/flecha.gif/325702140/flecha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494" y="1021282"/>
            <a:ext cx="81915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45"/>
          <p:cNvSpPr/>
          <p:nvPr/>
        </p:nvSpPr>
        <p:spPr>
          <a:xfrm>
            <a:off x="1486788" y="1211781"/>
            <a:ext cx="341202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Color pairing</a:t>
            </a:r>
            <a:endParaRPr sz="28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03" name="Google Shape;503;p45"/>
          <p:cNvSpPr txBox="1"/>
          <p:nvPr/>
        </p:nvSpPr>
        <p:spPr>
          <a:xfrm>
            <a:off x="2948473" y="1882969"/>
            <a:ext cx="4320000" cy="8509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0"/>
              <a:buFont typeface="Times New Roman"/>
              <a:buNone/>
            </a:pPr>
            <a:r>
              <a:rPr lang="en-US" sz="35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Welcome to TARUC</a:t>
            </a:r>
            <a:endParaRPr/>
          </a:p>
        </p:txBody>
      </p:sp>
      <p:sp>
        <p:nvSpPr>
          <p:cNvPr id="504" name="Google Shape;504;p45"/>
          <p:cNvSpPr txBox="1"/>
          <p:nvPr/>
        </p:nvSpPr>
        <p:spPr>
          <a:xfrm>
            <a:off x="2948473" y="3037082"/>
            <a:ext cx="4320000" cy="8509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500"/>
              <a:buFont typeface="Times New Roman"/>
              <a:buNone/>
            </a:pPr>
            <a:r>
              <a:rPr lang="en-US" sz="3500" b="1" i="0" u="none" strike="noStrike" cap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Welcome to TARUC</a:t>
            </a:r>
            <a:endParaRPr/>
          </a:p>
        </p:txBody>
      </p:sp>
      <p:sp>
        <p:nvSpPr>
          <p:cNvPr id="505" name="Google Shape;505;p45"/>
          <p:cNvSpPr txBox="1"/>
          <p:nvPr/>
        </p:nvSpPr>
        <p:spPr>
          <a:xfrm>
            <a:off x="2948473" y="4181669"/>
            <a:ext cx="4320000" cy="8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0"/>
              <a:buFont typeface="Times New Roman"/>
              <a:buNone/>
            </a:pPr>
            <a:r>
              <a:rPr lang="en-US" sz="35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Welcome to TARUC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6"/>
          <p:cNvSpPr txBox="1">
            <a:spLocks noGrp="1"/>
          </p:cNvSpPr>
          <p:nvPr>
            <p:ph type="title"/>
          </p:nvPr>
        </p:nvSpPr>
        <p:spPr>
          <a:xfrm>
            <a:off x="1486788" y="270689"/>
            <a:ext cx="6724588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Design Factors in Message Wording </a:t>
            </a:r>
            <a:endParaRPr/>
          </a:p>
        </p:txBody>
      </p:sp>
      <p:sp>
        <p:nvSpPr>
          <p:cNvPr id="511" name="Google Shape;511;p46"/>
          <p:cNvSpPr/>
          <p:nvPr/>
        </p:nvSpPr>
        <p:spPr>
          <a:xfrm>
            <a:off x="4141237" y="1116563"/>
            <a:ext cx="4572000" cy="332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Experience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Skill level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Culture </a:t>
            </a:r>
            <a:endParaRPr/>
          </a:p>
        </p:txBody>
      </p:sp>
      <p:pic>
        <p:nvPicPr>
          <p:cNvPr id="512" name="Google Shape;512;p46" descr="http://www.marcocavicchioli.it/wordpress/wp-content/uploads/2012/06/emai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8367" y="1864275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7"/>
          <p:cNvSpPr txBox="1">
            <a:spLocks noGrp="1"/>
          </p:cNvSpPr>
          <p:nvPr>
            <p:ph type="title"/>
          </p:nvPr>
        </p:nvSpPr>
        <p:spPr>
          <a:xfrm>
            <a:off x="1486788" y="270689"/>
            <a:ext cx="6724588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Design Factors in Message Wording </a:t>
            </a:r>
            <a:endParaRPr/>
          </a:p>
        </p:txBody>
      </p:sp>
      <p:pic>
        <p:nvPicPr>
          <p:cNvPr id="518" name="Google Shape;518;p47" descr="http://www.marcocavicchioli.it/wordpress/wp-content/uploads/2012/06/emai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8367" y="1864275"/>
            <a:ext cx="1828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7"/>
          <p:cNvSpPr/>
          <p:nvPr/>
        </p:nvSpPr>
        <p:spPr>
          <a:xfrm>
            <a:off x="3958485" y="1291012"/>
            <a:ext cx="4343400" cy="91886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#27 Invalid Patient ID</a:t>
            </a:r>
            <a:endParaRPr/>
          </a:p>
        </p:txBody>
      </p:sp>
      <p:sp>
        <p:nvSpPr>
          <p:cNvPr id="520" name="Google Shape;520;p47"/>
          <p:cNvSpPr/>
          <p:nvPr/>
        </p:nvSpPr>
        <p:spPr>
          <a:xfrm>
            <a:off x="3958485" y="2456969"/>
            <a:ext cx="4343400" cy="91886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Bad File Name</a:t>
            </a:r>
            <a:endParaRPr/>
          </a:p>
        </p:txBody>
      </p:sp>
      <p:sp>
        <p:nvSpPr>
          <p:cNvPr id="521" name="Google Shape;521;p47"/>
          <p:cNvSpPr/>
          <p:nvPr/>
        </p:nvSpPr>
        <p:spPr>
          <a:xfrm>
            <a:off x="3958485" y="3622926"/>
            <a:ext cx="4343400" cy="91886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Illegal Operations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8"/>
          <p:cNvSpPr txBox="1">
            <a:spLocks noGrp="1"/>
          </p:cNvSpPr>
          <p:nvPr>
            <p:ph type="title"/>
          </p:nvPr>
        </p:nvSpPr>
        <p:spPr>
          <a:xfrm>
            <a:off x="1486788" y="270689"/>
            <a:ext cx="6724588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Design Factors in Message Wording </a:t>
            </a:r>
            <a:endParaRPr/>
          </a:p>
        </p:txBody>
      </p:sp>
      <p:pic>
        <p:nvPicPr>
          <p:cNvPr id="527" name="Google Shape;527;p48" descr="http://www.marcocavicchioli.it/wordpress/wp-content/uploads/2012/06/emai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8367" y="1864275"/>
            <a:ext cx="1828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8"/>
          <p:cNvSpPr/>
          <p:nvPr/>
        </p:nvSpPr>
        <p:spPr>
          <a:xfrm>
            <a:off x="3617167" y="1313584"/>
            <a:ext cx="5228253" cy="294117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Patient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J. Bates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not known to the system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on Patients for a list of known patients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on Retry to re-input a patient name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on Help for more information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48"/>
          <p:cNvSpPr/>
          <p:nvPr/>
        </p:nvSpPr>
        <p:spPr>
          <a:xfrm>
            <a:off x="3845767" y="3606282"/>
            <a:ext cx="15240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2A5E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Patients</a:t>
            </a:r>
            <a:endParaRPr/>
          </a:p>
        </p:txBody>
      </p:sp>
      <p:sp>
        <p:nvSpPr>
          <p:cNvPr id="530" name="Google Shape;530;p48"/>
          <p:cNvSpPr/>
          <p:nvPr/>
        </p:nvSpPr>
        <p:spPr>
          <a:xfrm>
            <a:off x="5507395" y="3606282"/>
            <a:ext cx="15240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2A5E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Retry</a:t>
            </a:r>
            <a:endParaRPr/>
          </a:p>
        </p:txBody>
      </p:sp>
      <p:sp>
        <p:nvSpPr>
          <p:cNvPr id="531" name="Google Shape;531;p48"/>
          <p:cNvSpPr/>
          <p:nvPr/>
        </p:nvSpPr>
        <p:spPr>
          <a:xfrm>
            <a:off x="7198567" y="3606282"/>
            <a:ext cx="15240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2A5E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Help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>
            <a:spLocks noGrp="1"/>
          </p:cNvSpPr>
          <p:nvPr>
            <p:ph type="title"/>
          </p:nvPr>
        </p:nvSpPr>
        <p:spPr>
          <a:xfrm>
            <a:off x="381000" y="270689"/>
            <a:ext cx="7830376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UI Design Process</a:t>
            </a:r>
            <a:endParaRPr sz="3200"/>
          </a:p>
        </p:txBody>
      </p:sp>
      <p:sp>
        <p:nvSpPr>
          <p:cNvPr id="101" name="Google Shape;101;p4"/>
          <p:cNvSpPr txBox="1"/>
          <p:nvPr/>
        </p:nvSpPr>
        <p:spPr>
          <a:xfrm>
            <a:off x="381000" y="1229707"/>
            <a:ext cx="1805811" cy="923330"/>
          </a:xfrm>
          <a:prstGeom prst="rect">
            <a:avLst/>
          </a:prstGeom>
          <a:gradFill>
            <a:gsLst>
              <a:gs pos="0">
                <a:srgbClr val="1B4A70"/>
              </a:gs>
              <a:gs pos="50000">
                <a:srgbClr val="276BA3"/>
              </a:gs>
              <a:gs pos="100000">
                <a:srgbClr val="3082C3"/>
              </a:gs>
            </a:gsLst>
            <a:lin ang="27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Analysed &amp;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understand user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activities</a:t>
            </a:r>
            <a:endParaRPr/>
          </a:p>
        </p:txBody>
      </p:sp>
      <p:sp>
        <p:nvSpPr>
          <p:cNvPr id="102" name="Google Shape;102;p4"/>
          <p:cNvSpPr txBox="1"/>
          <p:nvPr/>
        </p:nvSpPr>
        <p:spPr>
          <a:xfrm>
            <a:off x="5650294" y="1229707"/>
            <a:ext cx="1741106" cy="918948"/>
          </a:xfrm>
          <a:prstGeom prst="rect">
            <a:avLst/>
          </a:prstGeom>
          <a:gradFill>
            <a:gsLst>
              <a:gs pos="0">
                <a:srgbClr val="1B4A70"/>
              </a:gs>
              <a:gs pos="50000">
                <a:srgbClr val="276BA3"/>
              </a:gs>
              <a:gs pos="100000">
                <a:srgbClr val="3082C3"/>
              </a:gs>
            </a:gsLst>
            <a:lin ang="27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Evaluate design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 end-users</a:t>
            </a:r>
            <a:endParaRPr/>
          </a:p>
        </p:txBody>
      </p:sp>
      <p:sp>
        <p:nvSpPr>
          <p:cNvPr id="103" name="Google Shape;103;p4"/>
          <p:cNvSpPr txBox="1"/>
          <p:nvPr/>
        </p:nvSpPr>
        <p:spPr>
          <a:xfrm>
            <a:off x="2966053" y="1229707"/>
            <a:ext cx="1905000" cy="945297"/>
          </a:xfrm>
          <a:prstGeom prst="rect">
            <a:avLst/>
          </a:prstGeom>
          <a:gradFill>
            <a:gsLst>
              <a:gs pos="0">
                <a:srgbClr val="1B4A70"/>
              </a:gs>
              <a:gs pos="50000">
                <a:srgbClr val="276BA3"/>
              </a:gs>
              <a:gs pos="100000">
                <a:srgbClr val="3082C3"/>
              </a:gs>
            </a:gsLst>
            <a:lin ang="27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Produce paper-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based design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prototype</a:t>
            </a:r>
            <a:endParaRPr/>
          </a:p>
        </p:txBody>
      </p:sp>
      <p:sp>
        <p:nvSpPr>
          <p:cNvPr id="104" name="Google Shape;104;p4"/>
          <p:cNvSpPr txBox="1"/>
          <p:nvPr/>
        </p:nvSpPr>
        <p:spPr>
          <a:xfrm>
            <a:off x="3258153" y="2860805"/>
            <a:ext cx="1320800" cy="714375"/>
          </a:xfrm>
          <a:prstGeom prst="rect">
            <a:avLst/>
          </a:prstGeom>
          <a:gradFill>
            <a:gsLst>
              <a:gs pos="0">
                <a:srgbClr val="B6ADFF"/>
              </a:gs>
              <a:gs pos="35000">
                <a:srgbClr val="CCC5FF"/>
              </a:gs>
              <a:gs pos="100000">
                <a:srgbClr val="EAE7FF"/>
              </a:gs>
            </a:gsLst>
            <a:lin ang="16200000" scaled="0"/>
          </a:gradFill>
          <a:ln w="9525" cap="flat" cmpd="sng">
            <a:solidFill>
              <a:srgbClr val="857CCE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Design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prototype</a:t>
            </a:r>
            <a:endParaRPr/>
          </a:p>
        </p:txBody>
      </p:sp>
      <p:sp>
        <p:nvSpPr>
          <p:cNvPr id="105" name="Google Shape;105;p4"/>
          <p:cNvSpPr txBox="1"/>
          <p:nvPr/>
        </p:nvSpPr>
        <p:spPr>
          <a:xfrm>
            <a:off x="5267671" y="2753790"/>
            <a:ext cx="1742730" cy="923330"/>
          </a:xfrm>
          <a:prstGeom prst="rect">
            <a:avLst/>
          </a:prstGeom>
          <a:gradFill>
            <a:gsLst>
              <a:gs pos="0">
                <a:srgbClr val="1B4A70"/>
              </a:gs>
              <a:gs pos="50000">
                <a:srgbClr val="276BA3"/>
              </a:gs>
              <a:gs pos="100000">
                <a:srgbClr val="3082C3"/>
              </a:gs>
            </a:gsLst>
            <a:lin ang="27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dynamic design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prototype</a:t>
            </a:r>
            <a:endParaRPr/>
          </a:p>
        </p:txBody>
      </p:sp>
      <p:sp>
        <p:nvSpPr>
          <p:cNvPr id="106" name="Google Shape;106;p4"/>
          <p:cNvSpPr txBox="1"/>
          <p:nvPr/>
        </p:nvSpPr>
        <p:spPr>
          <a:xfrm>
            <a:off x="7391400" y="2753790"/>
            <a:ext cx="1640633" cy="923330"/>
          </a:xfrm>
          <a:prstGeom prst="rect">
            <a:avLst/>
          </a:prstGeom>
          <a:gradFill>
            <a:gsLst>
              <a:gs pos="0">
                <a:srgbClr val="1B4A70"/>
              </a:gs>
              <a:gs pos="50000">
                <a:srgbClr val="276BA3"/>
              </a:gs>
              <a:gs pos="100000">
                <a:srgbClr val="3082C3"/>
              </a:gs>
            </a:gsLst>
            <a:lin ang="27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Evaluate design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 end-users</a:t>
            </a:r>
            <a:endParaRPr/>
          </a:p>
        </p:txBody>
      </p:sp>
      <p:sp>
        <p:nvSpPr>
          <p:cNvPr id="107" name="Google Shape;107;p4"/>
          <p:cNvSpPr txBox="1"/>
          <p:nvPr/>
        </p:nvSpPr>
        <p:spPr>
          <a:xfrm>
            <a:off x="5354811" y="4128743"/>
            <a:ext cx="1568450" cy="714375"/>
          </a:xfrm>
          <a:prstGeom prst="rect">
            <a:avLst/>
          </a:prstGeom>
          <a:gradFill>
            <a:gsLst>
              <a:gs pos="0">
                <a:srgbClr val="B6ADFF"/>
              </a:gs>
              <a:gs pos="35000">
                <a:srgbClr val="CCC5FF"/>
              </a:gs>
              <a:gs pos="100000">
                <a:srgbClr val="EAE7FF"/>
              </a:gs>
            </a:gsLst>
            <a:lin ang="16200000" scaled="0"/>
          </a:gradFill>
          <a:ln w="9525" cap="flat" cmpd="sng">
            <a:solidFill>
              <a:srgbClr val="857CCE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Executable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prototype</a:t>
            </a:r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7449376" y="4024265"/>
            <a:ext cx="1524000" cy="923330"/>
          </a:xfrm>
          <a:prstGeom prst="rect">
            <a:avLst/>
          </a:prstGeom>
          <a:gradFill>
            <a:gsLst>
              <a:gs pos="0">
                <a:srgbClr val="1B4A70"/>
              </a:gs>
              <a:gs pos="50000">
                <a:srgbClr val="276BA3"/>
              </a:gs>
              <a:gs pos="100000">
                <a:srgbClr val="3082C3"/>
              </a:gs>
            </a:gsLst>
            <a:lin ang="27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final user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interface</a:t>
            </a:r>
            <a:endParaRPr/>
          </a:p>
        </p:txBody>
      </p:sp>
      <p:cxnSp>
        <p:nvCxnSpPr>
          <p:cNvPr id="109" name="Google Shape;109;p4"/>
          <p:cNvCxnSpPr>
            <a:stCxn id="101" idx="3"/>
            <a:endCxn id="103" idx="1"/>
          </p:cNvCxnSpPr>
          <p:nvPr/>
        </p:nvCxnSpPr>
        <p:spPr>
          <a:xfrm>
            <a:off x="2186811" y="1691372"/>
            <a:ext cx="779100" cy="11100"/>
          </a:xfrm>
          <a:prstGeom prst="straightConnector1">
            <a:avLst/>
          </a:prstGeom>
          <a:noFill/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0" name="Google Shape;110;p4"/>
          <p:cNvCxnSpPr>
            <a:stCxn id="103" idx="3"/>
            <a:endCxn id="102" idx="1"/>
          </p:cNvCxnSpPr>
          <p:nvPr/>
        </p:nvCxnSpPr>
        <p:spPr>
          <a:xfrm rot="10800000" flipH="1">
            <a:off x="4871053" y="1689156"/>
            <a:ext cx="779100" cy="13200"/>
          </a:xfrm>
          <a:prstGeom prst="straightConnector1">
            <a:avLst/>
          </a:prstGeom>
          <a:noFill/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" name="Google Shape;111;p4"/>
          <p:cNvCxnSpPr>
            <a:stCxn id="102" idx="0"/>
            <a:endCxn id="103" idx="0"/>
          </p:cNvCxnSpPr>
          <p:nvPr/>
        </p:nvCxnSpPr>
        <p:spPr>
          <a:xfrm rot="5400000">
            <a:off x="5219447" y="-71093"/>
            <a:ext cx="600" cy="2602200"/>
          </a:xfrm>
          <a:prstGeom prst="bentConnector3">
            <a:avLst>
              <a:gd name="adj1" fmla="val -37041667"/>
            </a:avLst>
          </a:prstGeom>
          <a:noFill/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" name="Google Shape;112;p4"/>
          <p:cNvCxnSpPr>
            <a:stCxn id="103" idx="2"/>
            <a:endCxn id="104" idx="0"/>
          </p:cNvCxnSpPr>
          <p:nvPr/>
        </p:nvCxnSpPr>
        <p:spPr>
          <a:xfrm>
            <a:off x="3918553" y="2175004"/>
            <a:ext cx="0" cy="685800"/>
          </a:xfrm>
          <a:prstGeom prst="straightConnector1">
            <a:avLst/>
          </a:prstGeom>
          <a:noFill/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3" name="Google Shape;113;p4"/>
          <p:cNvCxnSpPr/>
          <p:nvPr/>
        </p:nvCxnSpPr>
        <p:spPr>
          <a:xfrm rot="10800000" flipH="1">
            <a:off x="4509796" y="1953209"/>
            <a:ext cx="1140498" cy="892147"/>
          </a:xfrm>
          <a:prstGeom prst="straightConnector1">
            <a:avLst/>
          </a:prstGeom>
          <a:noFill/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4" name="Google Shape;114;p4"/>
          <p:cNvCxnSpPr>
            <a:stCxn id="104" idx="3"/>
            <a:endCxn id="105" idx="1"/>
          </p:cNvCxnSpPr>
          <p:nvPr/>
        </p:nvCxnSpPr>
        <p:spPr>
          <a:xfrm rot="10800000" flipH="1">
            <a:off x="4578953" y="3215593"/>
            <a:ext cx="688800" cy="2400"/>
          </a:xfrm>
          <a:prstGeom prst="straightConnector1">
            <a:avLst/>
          </a:prstGeom>
          <a:noFill/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5" name="Google Shape;115;p4"/>
          <p:cNvCxnSpPr>
            <a:stCxn id="105" idx="3"/>
            <a:endCxn id="106" idx="1"/>
          </p:cNvCxnSpPr>
          <p:nvPr/>
        </p:nvCxnSpPr>
        <p:spPr>
          <a:xfrm>
            <a:off x="7010401" y="3215455"/>
            <a:ext cx="381000" cy="0"/>
          </a:xfrm>
          <a:prstGeom prst="straightConnector1">
            <a:avLst/>
          </a:prstGeom>
          <a:noFill/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6" name="Google Shape;116;p4"/>
          <p:cNvCxnSpPr>
            <a:endCxn id="107" idx="0"/>
          </p:cNvCxnSpPr>
          <p:nvPr/>
        </p:nvCxnSpPr>
        <p:spPr>
          <a:xfrm>
            <a:off x="6139036" y="3677243"/>
            <a:ext cx="0" cy="451500"/>
          </a:xfrm>
          <a:prstGeom prst="straightConnector1">
            <a:avLst/>
          </a:prstGeom>
          <a:noFill/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7" name="Google Shape;117;p4"/>
          <p:cNvCxnSpPr/>
          <p:nvPr/>
        </p:nvCxnSpPr>
        <p:spPr>
          <a:xfrm rot="10800000" flipH="1">
            <a:off x="6896100" y="3575180"/>
            <a:ext cx="495300" cy="553563"/>
          </a:xfrm>
          <a:prstGeom prst="straightConnector1">
            <a:avLst/>
          </a:prstGeom>
          <a:noFill/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8" name="Google Shape;118;p4"/>
          <p:cNvCxnSpPr>
            <a:stCxn id="107" idx="3"/>
            <a:endCxn id="108" idx="1"/>
          </p:cNvCxnSpPr>
          <p:nvPr/>
        </p:nvCxnSpPr>
        <p:spPr>
          <a:xfrm>
            <a:off x="6923261" y="4485931"/>
            <a:ext cx="526200" cy="0"/>
          </a:xfrm>
          <a:prstGeom prst="straightConnector1">
            <a:avLst/>
          </a:prstGeom>
          <a:noFill/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9"/>
          <p:cNvSpPr txBox="1">
            <a:spLocks noGrp="1"/>
          </p:cNvSpPr>
          <p:nvPr>
            <p:ph type="title"/>
          </p:nvPr>
        </p:nvSpPr>
        <p:spPr>
          <a:xfrm>
            <a:off x="1535953" y="328199"/>
            <a:ext cx="6675422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Support Documentation for Users</a:t>
            </a:r>
            <a:endParaRPr/>
          </a:p>
        </p:txBody>
      </p:sp>
      <p:sp>
        <p:nvSpPr>
          <p:cNvPr id="537" name="Google Shape;537;p49"/>
          <p:cNvSpPr txBox="1">
            <a:spLocks noGrp="1"/>
          </p:cNvSpPr>
          <p:nvPr>
            <p:ph type="body" idx="1"/>
          </p:nvPr>
        </p:nvSpPr>
        <p:spPr>
          <a:xfrm>
            <a:off x="1535953" y="1061575"/>
            <a:ext cx="7079312" cy="325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7188" lvl="0" indent="-357188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>
                <a:solidFill>
                  <a:srgbClr val="C00000"/>
                </a:solidFill>
              </a:rPr>
              <a:t>A functional description </a:t>
            </a:r>
            <a:endParaRPr/>
          </a:p>
          <a:p>
            <a:pPr marL="360363" lvl="1" indent="-360363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</a:rPr>
              <a:t>	– description of services (system evaluators)</a:t>
            </a:r>
            <a:endParaRPr/>
          </a:p>
          <a:p>
            <a:pPr marL="360363" lvl="1" indent="-360363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</a:endParaRPr>
          </a:p>
          <a:p>
            <a:pPr marL="357188" lvl="0" indent="-357188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>
                <a:solidFill>
                  <a:srgbClr val="C00000"/>
                </a:solidFill>
              </a:rPr>
              <a:t>An introductory manual </a:t>
            </a:r>
            <a:endParaRPr/>
          </a:p>
          <a:p>
            <a:pPr marL="357188" lvl="0" indent="-357188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/>
              <a:t>	– </a:t>
            </a:r>
            <a:r>
              <a:rPr lang="en-US" sz="2000"/>
              <a:t>Getting started (beginner)</a:t>
            </a:r>
            <a:endParaRPr/>
          </a:p>
          <a:p>
            <a:pPr marL="357188" lvl="0" indent="-357188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sz="2000"/>
          </a:p>
          <a:p>
            <a:pPr marL="357188" lvl="0" indent="-357188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>
                <a:solidFill>
                  <a:srgbClr val="C00000"/>
                </a:solidFill>
              </a:rPr>
              <a:t>A system reference manual </a:t>
            </a:r>
            <a:endParaRPr/>
          </a:p>
          <a:p>
            <a:pPr marL="357188" lvl="0" indent="-357188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/>
              <a:t>	– </a:t>
            </a:r>
            <a:r>
              <a:rPr lang="en-US" sz="2000"/>
              <a:t>facility description (experienced users)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0"/>
          <p:cNvSpPr txBox="1">
            <a:spLocks noGrp="1"/>
          </p:cNvSpPr>
          <p:nvPr>
            <p:ph type="title"/>
          </p:nvPr>
        </p:nvSpPr>
        <p:spPr>
          <a:xfrm>
            <a:off x="1535953" y="328199"/>
            <a:ext cx="6675422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Support Documentation for Users</a:t>
            </a:r>
            <a:endParaRPr/>
          </a:p>
        </p:txBody>
      </p:sp>
      <p:sp>
        <p:nvSpPr>
          <p:cNvPr id="543" name="Google Shape;543;p50"/>
          <p:cNvSpPr txBox="1">
            <a:spLocks noGrp="1"/>
          </p:cNvSpPr>
          <p:nvPr>
            <p:ph type="body" idx="1"/>
          </p:nvPr>
        </p:nvSpPr>
        <p:spPr>
          <a:xfrm>
            <a:off x="1535953" y="1061575"/>
            <a:ext cx="7079312" cy="325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7188" lvl="0" indent="-357188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>
                <a:solidFill>
                  <a:srgbClr val="C00000"/>
                </a:solidFill>
              </a:rPr>
              <a:t>A system installation manual </a:t>
            </a:r>
            <a:endParaRPr/>
          </a:p>
          <a:p>
            <a:pPr marL="357188" lvl="0" indent="-357188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/>
              <a:t>	– </a:t>
            </a:r>
            <a:r>
              <a:rPr lang="en-US" sz="2000"/>
              <a:t>how to install system (system administrator)</a:t>
            </a:r>
            <a:endParaRPr/>
          </a:p>
          <a:p>
            <a:pPr marL="357188" lvl="0" indent="-357188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sz="2000"/>
          </a:p>
          <a:p>
            <a:pPr marL="357188" lvl="0" indent="-357188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>
                <a:solidFill>
                  <a:srgbClr val="C00000"/>
                </a:solidFill>
              </a:rPr>
              <a:t>A system administrator's manual </a:t>
            </a:r>
            <a:endParaRPr/>
          </a:p>
          <a:p>
            <a:pPr marL="357188" lvl="0" indent="-3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/>
              <a:t>	– </a:t>
            </a:r>
            <a:r>
              <a:rPr lang="en-US" sz="2000"/>
              <a:t>operation &amp; maintenance (system administrator)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1"/>
          <p:cNvSpPr txBox="1">
            <a:spLocks noGrp="1"/>
          </p:cNvSpPr>
          <p:nvPr>
            <p:ph type="title"/>
          </p:nvPr>
        </p:nvSpPr>
        <p:spPr>
          <a:xfrm>
            <a:off x="1535953" y="328199"/>
            <a:ext cx="6675422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549" name="Google Shape;549;p51"/>
          <p:cNvSpPr txBox="1">
            <a:spLocks noGrp="1"/>
          </p:cNvSpPr>
          <p:nvPr>
            <p:ph type="body" idx="1"/>
          </p:nvPr>
        </p:nvSpPr>
        <p:spPr>
          <a:xfrm>
            <a:off x="1535953" y="1061575"/>
            <a:ext cx="6675422" cy="325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7188" lvl="0" indent="-357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/>
              <a:t>Comment on the below user interface and suggest some ways to improve it (if any).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52"/>
          <p:cNvPicPr preferRelativeResize="0"/>
          <p:nvPr/>
        </p:nvPicPr>
        <p:blipFill rotWithShape="1">
          <a:blip r:embed="rId3">
            <a:alphaModFix/>
          </a:blip>
          <a:srcRect l="24659" t="25402" r="19668" b="25475"/>
          <a:stretch/>
        </p:blipFill>
        <p:spPr>
          <a:xfrm>
            <a:off x="657852" y="370974"/>
            <a:ext cx="7854213" cy="462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spcFirstLastPara="1" wrap="square" lIns="68130" tIns="33467" rIns="68130" bIns="33467" anchor="b" anchorCtr="0">
            <a:noAutofit/>
          </a:bodyPr>
          <a:lstStyle/>
          <a:p>
            <a:r>
              <a:rPr lang="en-GB" altLang="en-US" dirty="0" smtClean="0"/>
              <a:t>User interface design principles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428750" y="1257300"/>
            <a:ext cx="6343650" cy="34861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 sz="1800"/>
          </a:p>
        </p:txBody>
      </p:sp>
      <p:graphicFrame>
        <p:nvGraphicFramePr>
          <p:cNvPr id="1026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731942"/>
              </p:ext>
            </p:extLst>
          </p:nvPr>
        </p:nvGraphicFramePr>
        <p:xfrm>
          <a:off x="1428750" y="909050"/>
          <a:ext cx="6457950" cy="3646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4" imgW="5605272" imgH="2663952" progId="Word.Document.8">
                  <p:embed/>
                </p:oleObj>
              </mc:Choice>
              <mc:Fallback>
                <p:oleObj name="Document" r:id="rId4" imgW="5605272" imgH="2663952" progId="Word.Document.8">
                  <p:embed/>
                  <p:pic>
                    <p:nvPicPr>
                      <p:cNvPr id="1026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909050"/>
                        <a:ext cx="6457950" cy="3646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26127" y="259773"/>
            <a:ext cx="4042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summary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6392536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1535953" y="328199"/>
            <a:ext cx="6675422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Common Design Issues</a:t>
            </a:r>
            <a:endParaRPr sz="2800"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1535953" y="1061575"/>
            <a:ext cx="6675422" cy="325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7188" lvl="0" indent="-3571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/>
              <a:t>System response time </a:t>
            </a:r>
            <a:endParaRPr/>
          </a:p>
          <a:p>
            <a:pPr marL="357188" lvl="0" indent="-35718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◎"/>
            </a:pPr>
            <a:r>
              <a:rPr lang="en-US"/>
              <a:t>User help facilities </a:t>
            </a:r>
            <a:endParaRPr/>
          </a:p>
          <a:p>
            <a:pPr marL="357188" lvl="0" indent="-35718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◎"/>
            </a:pPr>
            <a:r>
              <a:rPr lang="en-US"/>
              <a:t>Error information handling </a:t>
            </a:r>
            <a:endParaRPr/>
          </a:p>
          <a:p>
            <a:pPr marL="357188" lvl="0" indent="-35718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◎"/>
            </a:pPr>
            <a:r>
              <a:rPr lang="en-US"/>
              <a:t>Command labeling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1535953" y="328199"/>
            <a:ext cx="6675422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Two Modes of Designs</a:t>
            </a:r>
            <a:endParaRPr sz="2800"/>
          </a:p>
        </p:txBody>
      </p:sp>
      <p:sp>
        <p:nvSpPr>
          <p:cNvPr id="130" name="Google Shape;130;p6"/>
          <p:cNvSpPr txBox="1">
            <a:spLocks noGrp="1"/>
          </p:cNvSpPr>
          <p:nvPr>
            <p:ph type="body" idx="1"/>
          </p:nvPr>
        </p:nvSpPr>
        <p:spPr>
          <a:xfrm>
            <a:off x="1535953" y="1061575"/>
            <a:ext cx="6675422" cy="325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7188" lvl="0" indent="-3571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/>
              <a:t>Basically, two modes of designs: -</a:t>
            </a:r>
            <a:endParaRPr/>
          </a:p>
          <a:p>
            <a:pPr marL="898525" lvl="3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text-based mode</a:t>
            </a:r>
            <a:endParaRPr/>
          </a:p>
          <a:p>
            <a:pPr marL="898525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GUI-based mode </a:t>
            </a:r>
            <a:endParaRPr/>
          </a:p>
          <a:p>
            <a:pPr marL="357188" lvl="0" indent="-2047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pic>
        <p:nvPicPr>
          <p:cNvPr id="131" name="Google Shape;131;p6" descr="http://www.tech-punch.com/wp-content/uploads/2013/01/windows-8-start-scree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5380" y="2537460"/>
            <a:ext cx="3810000" cy="22955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132" name="Google Shape;132;p6" descr="http://www.askdavetaylor.com/3-blog-pics/command-prompt-ipconfig-output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0580" y="2537460"/>
            <a:ext cx="3702050" cy="18288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1535953" y="328199"/>
            <a:ext cx="6675422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Characteristics of GUI</a:t>
            </a:r>
            <a:endParaRPr sz="2800"/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1535953" y="1061575"/>
            <a:ext cx="6675422" cy="325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7188" lvl="0" indent="-3571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/>
              <a:t>Windows</a:t>
            </a:r>
            <a:endParaRPr/>
          </a:p>
          <a:p>
            <a:pPr marL="357188" lvl="0" indent="-3571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/>
              <a:t>Icons </a:t>
            </a:r>
            <a:endParaRPr/>
          </a:p>
          <a:p>
            <a:pPr marL="357188" lvl="0" indent="-3571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/>
              <a:t>Menus </a:t>
            </a:r>
            <a:endParaRPr/>
          </a:p>
          <a:p>
            <a:pPr marL="357188" lvl="0" indent="-3571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/>
              <a:t>Pointing </a:t>
            </a:r>
            <a:endParaRPr/>
          </a:p>
          <a:p>
            <a:pPr marL="357188" lvl="0" indent="-3571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/>
              <a:t>Graphics </a:t>
            </a:r>
            <a:endParaRPr/>
          </a:p>
          <a:p>
            <a:pPr marL="357188" lvl="0" indent="-2047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1535953" y="328199"/>
            <a:ext cx="6675422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Advantages of GUIs</a:t>
            </a:r>
            <a:endParaRPr sz="2800"/>
          </a:p>
        </p:txBody>
      </p:sp>
      <p:sp>
        <p:nvSpPr>
          <p:cNvPr id="144" name="Google Shape;144;p8"/>
          <p:cNvSpPr txBox="1">
            <a:spLocks noGrp="1"/>
          </p:cNvSpPr>
          <p:nvPr>
            <p:ph type="body" idx="1"/>
          </p:nvPr>
        </p:nvSpPr>
        <p:spPr>
          <a:xfrm>
            <a:off x="1535953" y="1061575"/>
            <a:ext cx="6675422" cy="325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7188" lvl="0" indent="-357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/>
              <a:t>Easy to learn &amp; use</a:t>
            </a:r>
            <a:endParaRPr/>
          </a:p>
          <a:p>
            <a:pPr marL="357188" lvl="0" indent="-357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/>
              <a:t>Multiple screens</a:t>
            </a:r>
            <a:endParaRPr/>
          </a:p>
          <a:p>
            <a:pPr marL="357188" lvl="0" indent="-357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/>
              <a:t>Fast, full screen interaction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1171</Words>
  <Application>Microsoft Office PowerPoint</Application>
  <PresentationFormat>On-screen Show (16:9)</PresentationFormat>
  <Paragraphs>262</Paragraphs>
  <Slides>54</Slides>
  <Notes>54</Notes>
  <HiddenSlides>8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Nixie One</vt:lpstr>
      <vt:lpstr>Noto Sans Symbols</vt:lpstr>
      <vt:lpstr>Comic Sans MS</vt:lpstr>
      <vt:lpstr>Varela Round</vt:lpstr>
      <vt:lpstr>Times</vt:lpstr>
      <vt:lpstr>Century Gothic</vt:lpstr>
      <vt:lpstr>Constantia</vt:lpstr>
      <vt:lpstr>Times New Roman</vt:lpstr>
      <vt:lpstr>Arial</vt:lpstr>
      <vt:lpstr>Puck template</vt:lpstr>
      <vt:lpstr>Microsoft Word Document</vt:lpstr>
      <vt:lpstr>Chapter 8 User Interface Design</vt:lpstr>
      <vt:lpstr>Lesson Objectives</vt:lpstr>
      <vt:lpstr>The user interface</vt:lpstr>
      <vt:lpstr>Human factors in interface design</vt:lpstr>
      <vt:lpstr>UI Design Process</vt:lpstr>
      <vt:lpstr>Common Design Issues</vt:lpstr>
      <vt:lpstr>Two Modes of Designs</vt:lpstr>
      <vt:lpstr>Characteristics of GUI</vt:lpstr>
      <vt:lpstr>Advantages of GUIs</vt:lpstr>
      <vt:lpstr>Advantages of GUIs</vt:lpstr>
      <vt:lpstr>3 Golden Rules for a Good UI Design</vt:lpstr>
      <vt:lpstr>3 Golden Rules for a Good UI Design</vt:lpstr>
      <vt:lpstr>3 Golden Rules for a Good UI Design</vt:lpstr>
      <vt:lpstr>UI Design Principle</vt:lpstr>
      <vt:lpstr>UI Design Principle</vt:lpstr>
      <vt:lpstr>UI Design Principle</vt:lpstr>
      <vt:lpstr>UI Design Principle</vt:lpstr>
      <vt:lpstr>UI Design Principle</vt:lpstr>
      <vt:lpstr>UI Design Principle</vt:lpstr>
      <vt:lpstr>UI Design Principle</vt:lpstr>
      <vt:lpstr>UI Design Principles</vt:lpstr>
      <vt:lpstr>UI Design Principles</vt:lpstr>
      <vt:lpstr>Key Issues in Interface Design</vt:lpstr>
      <vt:lpstr>Key Issues in Interface Design</vt:lpstr>
      <vt:lpstr>Key Issues in Interface Design</vt:lpstr>
      <vt:lpstr>Key Issues in Interface Design</vt:lpstr>
      <vt:lpstr>Key Issues in Interface Design</vt:lpstr>
      <vt:lpstr>Key Issues in Interface Design</vt:lpstr>
      <vt:lpstr>Key Issues in Interface Design</vt:lpstr>
      <vt:lpstr>Key Issues in Interface Design</vt:lpstr>
      <vt:lpstr>Key Issues in Interface Design</vt:lpstr>
      <vt:lpstr>Key Issues in Interface Design</vt:lpstr>
      <vt:lpstr>Key Issues in Interface Design</vt:lpstr>
      <vt:lpstr>Key Issues in Interface Design</vt:lpstr>
      <vt:lpstr>Exercise</vt:lpstr>
      <vt:lpstr>Exercise</vt:lpstr>
      <vt:lpstr>PowerPoint Presentation</vt:lpstr>
      <vt:lpstr>The Use of Colors – Errors in Using Colors </vt:lpstr>
      <vt:lpstr>The Use of Colors – Errors in Using Colors </vt:lpstr>
      <vt:lpstr>The Use of Colors – Errors in Using Colors </vt:lpstr>
      <vt:lpstr>Guidelines when Using Color</vt:lpstr>
      <vt:lpstr>Guidelines when Using Color</vt:lpstr>
      <vt:lpstr>Guidelines when Using Color</vt:lpstr>
      <vt:lpstr>Guidelines when Using Color</vt:lpstr>
      <vt:lpstr>Guidelines when Using Color</vt:lpstr>
      <vt:lpstr>Guidelines when Using Color</vt:lpstr>
      <vt:lpstr>Design Factors in Message Wording </vt:lpstr>
      <vt:lpstr>Design Factors in Message Wording </vt:lpstr>
      <vt:lpstr>Design Factors in Message Wording </vt:lpstr>
      <vt:lpstr>Support Documentation for Users</vt:lpstr>
      <vt:lpstr>Support Documentation for Users</vt:lpstr>
      <vt:lpstr>Exercise</vt:lpstr>
      <vt:lpstr>PowerPoint Presentation</vt:lpstr>
      <vt:lpstr>User interface design principles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User Interface Design</dc:title>
  <dc:creator>Ruth Ting</dc:creator>
  <cp:lastModifiedBy>TAR UC</cp:lastModifiedBy>
  <cp:revision>1</cp:revision>
  <dcterms:modified xsi:type="dcterms:W3CDTF">2023-04-03T03:42:01Z</dcterms:modified>
</cp:coreProperties>
</file>