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embeddedFontLst>
    <p:embeddedFont>
      <p:font typeface="Century Gothic" panose="020B0502020202020204" pitchFamily="34" charset="0"/>
      <p:regular r:id="rId50"/>
      <p:bold r:id="rId51"/>
      <p:italic r:id="rId52"/>
      <p:boldItalic r:id="rId53"/>
    </p:embeddedFont>
    <p:embeddedFont>
      <p:font typeface="Quattrocento Sans" panose="020B0604020202020204" charset="0"/>
      <p:regular r:id="rId54"/>
      <p:bold r:id="rId55"/>
      <p:italic r:id="rId56"/>
      <p:boldItalic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Comic Sans MS" panose="030F0702030302020204" pitchFamily="66" charset="0"/>
      <p:regular r:id="rId62"/>
      <p:bold r:id="rId63"/>
      <p:italic r:id="rId64"/>
      <p:boldItalic r:id="rId65"/>
    </p:embeddedFont>
    <p:embeddedFont>
      <p:font typeface="Bookman Old Style" panose="02050604050505020204" pitchFamily="18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gPh/wiZfCFAnStyPre6L3b68xB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A934D7-1DA0-469A-8A18-0DADE0486900}">
  <a:tblStyle styleId="{4AA934D7-1DA0-469A-8A18-0DADE048690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CECE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CECEC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customschemas.google.com/relationships/presentationmetadata" Target="meta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Periodic process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Aperiodic process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Concurrent process</a:t>
            </a:r>
            <a:endParaRPr/>
          </a:p>
        </p:txBody>
      </p:sp>
      <p:sp>
        <p:nvSpPr>
          <p:cNvPr id="301" name="Google Shape;301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4" name="Google Shape;71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</a:t>
            </a:r>
            <a:endParaRPr/>
          </a:p>
        </p:txBody>
      </p:sp>
      <p:sp>
        <p:nvSpPr>
          <p:cNvPr id="715" name="Google Shape;715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5" name="Google Shape;72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</a:t>
            </a:r>
            <a:endParaRPr/>
          </a:p>
        </p:txBody>
      </p:sp>
      <p:sp>
        <p:nvSpPr>
          <p:cNvPr id="726" name="Google Shape;726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</a:t>
            </a:r>
            <a:endParaRPr/>
          </a:p>
        </p:txBody>
      </p:sp>
      <p:sp>
        <p:nvSpPr>
          <p:cNvPr id="736" name="Google Shape;736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9" name="Google Shape;749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</a:t>
            </a:r>
            <a:endParaRPr/>
          </a:p>
        </p:txBody>
      </p:sp>
      <p:sp>
        <p:nvSpPr>
          <p:cNvPr id="750" name="Google Shape;750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8" name="Google Shape;75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</a:t>
            </a:r>
            <a:endParaRPr/>
          </a:p>
        </p:txBody>
      </p:sp>
      <p:sp>
        <p:nvSpPr>
          <p:cNvPr id="759" name="Google Shape;759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6" name="Google Shape;76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0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0"/>
          <p:cNvSpPr txBox="1">
            <a:spLocks noGrp="1"/>
          </p:cNvSpPr>
          <p:nvPr>
            <p:ph type="body" idx="1"/>
          </p:nvPr>
        </p:nvSpPr>
        <p:spPr>
          <a:xfrm>
            <a:off x="609600" y="1447801"/>
            <a:ext cx="10972800" cy="494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•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440"/>
              <a:buChar char="⮚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50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9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9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59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20202"/>
              </a:buClr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20202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20202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20202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59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9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0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0"/>
          <p:cNvSpPr txBox="1">
            <a:spLocks noGrp="1"/>
          </p:cNvSpPr>
          <p:nvPr>
            <p:ph type="body" idx="1"/>
          </p:nvPr>
        </p:nvSpPr>
        <p:spPr>
          <a:xfrm rot="5400000">
            <a:off x="3621088" y="-1563686"/>
            <a:ext cx="4949825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•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440"/>
              <a:buChar char="⮚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0" name="Google Shape;90;p60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0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1"/>
          <p:cNvSpPr txBox="1">
            <a:spLocks noGrp="1"/>
          </p:cNvSpPr>
          <p:nvPr>
            <p:ph type="title"/>
          </p:nvPr>
        </p:nvSpPr>
        <p:spPr>
          <a:xfrm rot="5400000">
            <a:off x="7177353" y="1933311"/>
            <a:ext cx="6170612" cy="2758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1"/>
          <p:cNvSpPr txBox="1">
            <a:spLocks noGrp="1"/>
          </p:cNvSpPr>
          <p:nvPr>
            <p:ph type="body" idx="1"/>
          </p:nvPr>
        </p:nvSpPr>
        <p:spPr>
          <a:xfrm rot="5400000">
            <a:off x="1559719" y="-723106"/>
            <a:ext cx="6170612" cy="807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•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440"/>
              <a:buChar char="⮚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1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2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2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2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2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1" descr="j03414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44664"/>
            <a:ext cx="12192000" cy="51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1"/>
          <p:cNvSpPr/>
          <p:nvPr/>
        </p:nvSpPr>
        <p:spPr>
          <a:xfrm>
            <a:off x="0" y="1"/>
            <a:ext cx="12192000" cy="2392363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rgbClr val="1E779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1"/>
          <p:cNvSpPr/>
          <p:nvPr/>
        </p:nvSpPr>
        <p:spPr>
          <a:xfrm>
            <a:off x="2840567" y="1485900"/>
            <a:ext cx="9353551" cy="909638"/>
          </a:xfrm>
          <a:custGeom>
            <a:avLst/>
            <a:gdLst/>
            <a:ahLst/>
            <a:cxnLst/>
            <a:rect l="l" t="t" r="r" b="b"/>
            <a:pathLst>
              <a:path w="4134" h="573" extrusionOk="0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>
            <a:gsLst>
              <a:gs pos="0">
                <a:srgbClr val="01313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1"/>
          <p:cNvSpPr/>
          <p:nvPr/>
        </p:nvSpPr>
        <p:spPr>
          <a:xfrm>
            <a:off x="-8467" y="2379663"/>
            <a:ext cx="2853267" cy="455612"/>
          </a:xfrm>
          <a:custGeom>
            <a:avLst/>
            <a:gdLst/>
            <a:ahLst/>
            <a:cxnLst/>
            <a:rect l="l" t="t" r="r" b="b"/>
            <a:pathLst>
              <a:path w="1348" h="287" extrusionOk="0">
                <a:moveTo>
                  <a:pt x="0" y="0"/>
                </a:moveTo>
                <a:lnTo>
                  <a:pt x="1348" y="0"/>
                </a:lnTo>
                <a:lnTo>
                  <a:pt x="1170" y="287"/>
                </a:lnTo>
                <a:lnTo>
                  <a:pt x="0" y="2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1"/>
          <p:cNvSpPr txBox="1">
            <a:spLocks noGrp="1"/>
          </p:cNvSpPr>
          <p:nvPr>
            <p:ph type="ctrTitle"/>
          </p:nvPr>
        </p:nvSpPr>
        <p:spPr>
          <a:xfrm>
            <a:off x="3759200" y="1608138"/>
            <a:ext cx="843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1"/>
          <p:cNvSpPr txBox="1">
            <a:spLocks noGrp="1"/>
          </p:cNvSpPr>
          <p:nvPr>
            <p:ph type="subTitle" idx="1"/>
          </p:nvPr>
        </p:nvSpPr>
        <p:spPr>
          <a:xfrm>
            <a:off x="3048000" y="56388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440"/>
              <a:buChar char="⮚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" name="Google Shape;32;p51"/>
          <p:cNvSpPr txBox="1">
            <a:spLocks noGrp="1"/>
          </p:cNvSpPr>
          <p:nvPr>
            <p:ph type="dt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1"/>
          <p:cNvSpPr txBox="1">
            <a:spLocks noGrp="1"/>
          </p:cNvSpPr>
          <p:nvPr>
            <p:ph type="ftr" idx="11"/>
          </p:nvPr>
        </p:nvSpPr>
        <p:spPr>
          <a:xfrm>
            <a:off x="4165600" y="6400801"/>
            <a:ext cx="38608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1"/>
          <p:cNvSpPr txBox="1">
            <a:spLocks noGrp="1"/>
          </p:cNvSpPr>
          <p:nvPr>
            <p:ph type="sldNum" idx="12"/>
          </p:nvPr>
        </p:nvSpPr>
        <p:spPr>
          <a:xfrm>
            <a:off x="8737600" y="6400801"/>
            <a:ext cx="28448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2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2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2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3"/>
          <p:cNvSpPr txBox="1">
            <a:spLocks noGrp="1"/>
          </p:cNvSpPr>
          <p:nvPr>
            <p:ph type="title"/>
          </p:nvPr>
        </p:nvSpPr>
        <p:spPr>
          <a:xfrm>
            <a:off x="260352" y="228600"/>
            <a:ext cx="1068704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3"/>
          <p:cNvSpPr txBox="1">
            <a:spLocks noGrp="1"/>
          </p:cNvSpPr>
          <p:nvPr>
            <p:ph type="body" idx="1"/>
          </p:nvPr>
        </p:nvSpPr>
        <p:spPr>
          <a:xfrm>
            <a:off x="812800" y="1600200"/>
            <a:ext cx="51816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•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440"/>
              <a:buChar char="⮚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3" name="Google Shape;43;p53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1816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•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440"/>
              <a:buChar char="⮚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4" name="Google Shape;44;p53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3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3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02020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44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54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4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4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5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5"/>
          <p:cNvSpPr txBox="1">
            <a:spLocks noGrp="1"/>
          </p:cNvSpPr>
          <p:nvPr>
            <p:ph type="body" idx="1"/>
          </p:nvPr>
        </p:nvSpPr>
        <p:spPr>
          <a:xfrm>
            <a:off x="609600" y="1447801"/>
            <a:ext cx="5384800" cy="494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800"/>
              <a:buFont typeface="Arial"/>
              <a:buChar char="•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rgbClr val="020202"/>
              </a:buClr>
              <a:buSzPts val="1920"/>
              <a:buChar char="⮚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20202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6" name="Google Shape;56;p55"/>
          <p:cNvSpPr txBox="1">
            <a:spLocks noGrp="1"/>
          </p:cNvSpPr>
          <p:nvPr>
            <p:ph type="body" idx="2"/>
          </p:nvPr>
        </p:nvSpPr>
        <p:spPr>
          <a:xfrm>
            <a:off x="6197600" y="1447801"/>
            <a:ext cx="5384800" cy="494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800"/>
              <a:buFont typeface="Arial"/>
              <a:buChar char="•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rgbClr val="020202"/>
              </a:buClr>
              <a:buSzPts val="1920"/>
              <a:buChar char="⮚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20202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7" name="Google Shape;57;p55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5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5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20202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5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Arial"/>
              <a:buChar char="•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rgbClr val="020202"/>
              </a:buClr>
              <a:buSzPts val="1600"/>
              <a:buChar char="⮚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4" name="Google Shape;64;p5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20202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5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Arial"/>
              <a:buChar char="•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rgbClr val="020202"/>
              </a:buClr>
              <a:buSzPts val="1600"/>
              <a:buChar char="⮚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20202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6" name="Google Shape;66;p56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6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6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7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7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7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8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8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20202"/>
              </a:buClr>
              <a:buSzPts val="3200"/>
              <a:buFont typeface="Arial"/>
              <a:buChar char="•"/>
              <a:defRPr sz="3200"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240"/>
              <a:buChar char="⮚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20202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20202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6" name="Google Shape;76;p58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20202"/>
              </a:buClr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20202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20202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20202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58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8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8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oogle Shape;10;p49"/>
          <p:cNvGraphicFramePr/>
          <p:nvPr/>
        </p:nvGraphicFramePr>
        <p:xfrm>
          <a:off x="3983568" y="2736850"/>
          <a:ext cx="8208433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16" imgW="8208433" imgH="4121150" progId="">
                  <p:embed/>
                </p:oleObj>
              </mc:Choice>
              <mc:Fallback>
                <p:oleObj r:id="rId16" imgW="8208433" imgH="4121150" progId="">
                  <p:embed/>
                  <p:pic>
                    <p:nvPicPr>
                      <p:cNvPr id="10" name="Google Shape;10;p49"/>
                      <p:cNvPicPr preferRelativeResize="0"/>
                      <p:nvPr/>
                    </p:nvPicPr>
                    <p:blipFill rotWithShape="1">
                      <a:blip r:embed="rId17">
                        <a:alphaModFix/>
                      </a:blip>
                      <a:srcRect/>
                      <a:stretch/>
                    </p:blipFill>
                    <p:spPr>
                      <a:xfrm>
                        <a:off x="3983568" y="2736850"/>
                        <a:ext cx="8208433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oogle Shape;11;p49"/>
          <p:cNvGraphicFramePr/>
          <p:nvPr/>
        </p:nvGraphicFramePr>
        <p:xfrm>
          <a:off x="0" y="0"/>
          <a:ext cx="121920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18" imgW="12192000" imgH="973138" progId="">
                  <p:embed/>
                </p:oleObj>
              </mc:Choice>
              <mc:Fallback>
                <p:oleObj r:id="rId18" imgW="12192000" imgH="973138" progId="">
                  <p:embed/>
                  <p:pic>
                    <p:nvPicPr>
                      <p:cNvPr id="11" name="Google Shape;11;p49"/>
                      <p:cNvPicPr preferRelativeResize="0"/>
                      <p:nvPr/>
                    </p:nvPicPr>
                    <p:blipFill rotWithShape="1">
                      <a:blip r:embed="rId19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21920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Google Shape;12;p49"/>
          <p:cNvSpPr/>
          <p:nvPr/>
        </p:nvSpPr>
        <p:spPr>
          <a:xfrm>
            <a:off x="2438400" y="246064"/>
            <a:ext cx="9753600" cy="720725"/>
          </a:xfrm>
          <a:custGeom>
            <a:avLst/>
            <a:gdLst/>
            <a:ahLst/>
            <a:cxnLst/>
            <a:rect l="l" t="t" r="r" b="b"/>
            <a:pathLst>
              <a:path w="4798" h="454" extrusionOk="0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>
            <a:gsLst>
              <a:gs pos="0">
                <a:srgbClr val="035A60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9"/>
          <p:cNvSpPr/>
          <p:nvPr/>
        </p:nvSpPr>
        <p:spPr>
          <a:xfrm>
            <a:off x="0" y="966789"/>
            <a:ext cx="2438400" cy="288925"/>
          </a:xfrm>
          <a:custGeom>
            <a:avLst/>
            <a:gdLst/>
            <a:ahLst/>
            <a:cxnLst/>
            <a:rect l="l" t="t" r="r" b="b"/>
            <a:pathLst>
              <a:path w="1338" h="182" extrusionOk="0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9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49"/>
          <p:cNvSpPr txBox="1">
            <a:spLocks noGrp="1"/>
          </p:cNvSpPr>
          <p:nvPr>
            <p:ph type="body" idx="1"/>
          </p:nvPr>
        </p:nvSpPr>
        <p:spPr>
          <a:xfrm>
            <a:off x="609600" y="1447801"/>
            <a:ext cx="10972800" cy="494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20202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240"/>
              <a:buFont typeface="Noto Sans Symbols"/>
              <a:buChar char="⮚"/>
              <a:defRPr sz="2800" b="0" i="0" u="none" strike="noStrike" cap="non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2020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2020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9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9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9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ctrTitle"/>
          </p:nvPr>
        </p:nvSpPr>
        <p:spPr>
          <a:xfrm>
            <a:off x="3759200" y="1608138"/>
            <a:ext cx="843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Real-Time Systems Design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subTitle" idx="1"/>
          </p:nvPr>
        </p:nvSpPr>
        <p:spPr>
          <a:xfrm>
            <a:off x="5789240" y="1951038"/>
            <a:ext cx="6400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dirty="0"/>
              <a:t>Chapter </a:t>
            </a:r>
            <a:r>
              <a:rPr lang="en-US" dirty="0"/>
              <a:t>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title"/>
          </p:nvPr>
        </p:nvSpPr>
        <p:spPr>
          <a:xfrm>
            <a:off x="3863752" y="228600"/>
            <a:ext cx="648072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Stimuli of Real-time System</a:t>
            </a: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2133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800"/>
              <a:buFont typeface="Arial"/>
              <a:buChar char="•"/>
            </a:pPr>
            <a:r>
              <a:rPr lang="en-US" sz="2800" dirty="0"/>
              <a:t>Real-time systems have to </a:t>
            </a:r>
            <a:r>
              <a:rPr lang="en-US" sz="2800" dirty="0">
                <a:solidFill>
                  <a:srgbClr val="C00000"/>
                </a:solidFill>
              </a:rPr>
              <a:t>respond to events </a:t>
            </a:r>
            <a:r>
              <a:rPr lang="en-US" sz="2800" dirty="0"/>
              <a:t>occurring at irregular intervals. These events (or </a:t>
            </a:r>
            <a:r>
              <a:rPr lang="en-US" sz="2800" dirty="0">
                <a:solidFill>
                  <a:srgbClr val="C00000"/>
                </a:solidFill>
              </a:rPr>
              <a:t>stimuli</a:t>
            </a:r>
            <a:r>
              <a:rPr lang="en-US" sz="2800" dirty="0"/>
              <a:t>) often cause the system to move to a </a:t>
            </a:r>
            <a:r>
              <a:rPr lang="en-US" sz="2800" dirty="0">
                <a:solidFill>
                  <a:srgbClr val="C00000"/>
                </a:solidFill>
              </a:rPr>
              <a:t>different state</a:t>
            </a:r>
            <a:r>
              <a:rPr lang="en-US" sz="2800" dirty="0"/>
              <a:t>. </a:t>
            </a:r>
            <a:endParaRPr dirty="0"/>
          </a:p>
          <a:p>
            <a:pPr marL="342900" lvl="0" algn="just">
              <a:spcBef>
                <a:spcPts val="560"/>
              </a:spcBef>
              <a:buSzPts val="2800"/>
            </a:pPr>
            <a:r>
              <a:rPr lang="en-US" sz="2800" dirty="0"/>
              <a:t>Thus, </a:t>
            </a:r>
            <a:r>
              <a:rPr lang="en-US" sz="2800" dirty="0" smtClean="0"/>
              <a:t>may </a:t>
            </a:r>
            <a:r>
              <a:rPr lang="en-US" sz="2800" dirty="0"/>
              <a:t>be used as a way of describing </a:t>
            </a:r>
            <a:r>
              <a:rPr lang="en-US" sz="2800" dirty="0" err="1" smtClean="0"/>
              <a:t>a</a:t>
            </a:r>
            <a:r>
              <a:rPr lang="en-US" sz="2800" dirty="0" err="1">
                <a:solidFill>
                  <a:srgbClr val="C00000"/>
                </a:solidFill>
              </a:rPr>
              <a:t>state</a:t>
            </a:r>
            <a:r>
              <a:rPr lang="en-US" sz="2800" dirty="0">
                <a:solidFill>
                  <a:srgbClr val="C00000"/>
                </a:solidFill>
              </a:rPr>
              <a:t> machine modeling</a:t>
            </a:r>
            <a:r>
              <a:rPr lang="en-US" sz="2800" dirty="0"/>
              <a:t>  real-time system.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800"/>
              <a:buFont typeface="Arial"/>
              <a:buNone/>
            </a:pPr>
            <a:endParaRPr sz="2800" dirty="0"/>
          </a:p>
        </p:txBody>
      </p:sp>
      <p:pic>
        <p:nvPicPr>
          <p:cNvPr id="191" name="Google Shape;191;p11" descr="j034564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001001" y="4343400"/>
            <a:ext cx="1770063" cy="170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3930650" y="227013"/>
            <a:ext cx="655783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Stimuli of Real-time System</a:t>
            </a:r>
            <a:endParaRPr/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609600" y="1447801"/>
            <a:ext cx="10972800" cy="494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3200"/>
              <a:buFont typeface="Arial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C00000"/>
                </a:solidFill>
              </a:rPr>
              <a:t>state model </a:t>
            </a:r>
            <a:r>
              <a:rPr lang="en-US"/>
              <a:t>of a system assumes that, at any time, the system is in one of a number of possible states.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20202"/>
              </a:buClr>
              <a:buSzPts val="3200"/>
              <a:buFont typeface="Arial"/>
              <a:buChar char="•"/>
            </a:pPr>
            <a:r>
              <a:rPr lang="en-US"/>
              <a:t>An example of state model of a simple microwave oven, extracted from the text book.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Stimuli of Real Time System</a:t>
            </a:r>
            <a:endParaRPr sz="3800"/>
          </a:p>
        </p:txBody>
      </p:sp>
      <p:sp>
        <p:nvSpPr>
          <p:cNvPr id="204" name="Google Shape;204;p13"/>
          <p:cNvSpPr txBox="1"/>
          <p:nvPr/>
        </p:nvSpPr>
        <p:spPr>
          <a:xfrm>
            <a:off x="1666844" y="3714752"/>
            <a:ext cx="1000132" cy="477054"/>
          </a:xfrm>
          <a:prstGeom prst="rect">
            <a:avLst/>
          </a:prstGeom>
          <a:gradFill>
            <a:gsLst>
              <a:gs pos="0">
                <a:srgbClr val="B4FF93"/>
              </a:gs>
              <a:gs pos="35000">
                <a:srgbClr val="CAFFB5"/>
              </a:gs>
              <a:gs pos="100000">
                <a:srgbClr val="E7FFE0"/>
              </a:gs>
            </a:gsLst>
            <a:lin ang="16200000" scaled="0"/>
          </a:gradFill>
          <a:ln w="9525" cap="flat" cmpd="sng">
            <a:solidFill>
              <a:srgbClr val="62BD0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  <a:endParaRPr sz="25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2524100" y="1500174"/>
            <a:ext cx="1857388" cy="861774"/>
          </a:xfrm>
          <a:prstGeom prst="rect">
            <a:avLst/>
          </a:prstGeom>
          <a:gradFill>
            <a:gsLst>
              <a:gs pos="0">
                <a:srgbClr val="A5DCE2"/>
              </a:gs>
              <a:gs pos="35000">
                <a:srgbClr val="C1E3E9"/>
              </a:gs>
              <a:gs pos="100000">
                <a:srgbClr val="E6F4F8"/>
              </a:gs>
            </a:gsLst>
            <a:lin ang="16200000" scaled="0"/>
          </a:gradFill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Full Power On</a:t>
            </a:r>
            <a:endParaRPr sz="25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2524100" y="5357826"/>
            <a:ext cx="1857388" cy="861774"/>
          </a:xfrm>
          <a:prstGeom prst="rect">
            <a:avLst/>
          </a:prstGeom>
          <a:gradFill>
            <a:gsLst>
              <a:gs pos="0">
                <a:srgbClr val="A5DCE2"/>
              </a:gs>
              <a:gs pos="35000">
                <a:srgbClr val="C1E3E9"/>
              </a:gs>
              <a:gs pos="100000">
                <a:srgbClr val="E6F4F8"/>
              </a:gs>
            </a:gsLst>
            <a:lin ang="16200000" scaled="0"/>
          </a:gradFill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Half Power On</a:t>
            </a:r>
            <a:endParaRPr sz="25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4024298" y="3500438"/>
            <a:ext cx="1857388" cy="477054"/>
          </a:xfrm>
          <a:prstGeom prst="rect">
            <a:avLst/>
          </a:prstGeom>
          <a:gradFill>
            <a:gsLst>
              <a:gs pos="0">
                <a:srgbClr val="A5DCE2"/>
              </a:gs>
              <a:gs pos="35000">
                <a:srgbClr val="C1E3E9"/>
              </a:gs>
              <a:gs pos="100000">
                <a:srgbClr val="E6F4F8"/>
              </a:gs>
            </a:gsLst>
            <a:lin ang="16200000" scaled="0"/>
          </a:gradFill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Set Time</a:t>
            </a:r>
            <a:endParaRPr sz="25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6738942" y="3286124"/>
            <a:ext cx="1857388" cy="861774"/>
          </a:xfrm>
          <a:prstGeom prst="rect">
            <a:avLst/>
          </a:prstGeom>
          <a:gradFill>
            <a:gsLst>
              <a:gs pos="0">
                <a:srgbClr val="A5DCE2"/>
              </a:gs>
              <a:gs pos="35000">
                <a:srgbClr val="C1E3E9"/>
              </a:gs>
              <a:gs pos="100000">
                <a:srgbClr val="E6F4F8"/>
              </a:gs>
            </a:gsLst>
            <a:lin ang="16200000" scaled="0"/>
          </a:gradFill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Operation Enabled</a:t>
            </a:r>
            <a:endParaRPr sz="25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6167438" y="5357826"/>
            <a:ext cx="1714512" cy="861774"/>
          </a:xfrm>
          <a:prstGeom prst="rect">
            <a:avLst/>
          </a:prstGeom>
          <a:gradFill>
            <a:gsLst>
              <a:gs pos="0">
                <a:srgbClr val="A5DCE2"/>
              </a:gs>
              <a:gs pos="35000">
                <a:srgbClr val="C1E3E9"/>
              </a:gs>
              <a:gs pos="100000">
                <a:srgbClr val="E6F4F8"/>
              </a:gs>
            </a:gsLst>
            <a:lin ang="16200000" scaled="0"/>
          </a:gradFill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Operation Disabled</a:t>
            </a:r>
            <a:endParaRPr sz="25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6738942" y="1428736"/>
            <a:ext cx="1857388" cy="861774"/>
          </a:xfrm>
          <a:prstGeom prst="rect">
            <a:avLst/>
          </a:prstGeom>
          <a:gradFill>
            <a:gsLst>
              <a:gs pos="0">
                <a:srgbClr val="A5DCE2"/>
              </a:gs>
              <a:gs pos="35000">
                <a:srgbClr val="C1E3E9"/>
              </a:gs>
              <a:gs pos="100000">
                <a:srgbClr val="E6F4F8"/>
              </a:gs>
            </a:gsLst>
            <a:lin ang="16200000" scaled="0"/>
          </a:gradFill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Timed Operation</a:t>
            </a:r>
            <a:endParaRPr sz="25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8953520" y="2357430"/>
            <a:ext cx="1643042" cy="861774"/>
          </a:xfrm>
          <a:prstGeom prst="rect">
            <a:avLst/>
          </a:prstGeom>
          <a:gradFill>
            <a:gsLst>
              <a:gs pos="0">
                <a:srgbClr val="A5DCE2"/>
              </a:gs>
              <a:gs pos="35000">
                <a:srgbClr val="C1E3E9"/>
              </a:gs>
              <a:gs pos="100000">
                <a:srgbClr val="E6F4F8"/>
              </a:gs>
            </a:gsLst>
            <a:lin ang="16200000" scaled="0"/>
          </a:gradFill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Cooking Complete</a:t>
            </a:r>
            <a:endParaRPr sz="25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9239272" y="3929066"/>
            <a:ext cx="1071570" cy="477054"/>
          </a:xfrm>
          <a:prstGeom prst="rect">
            <a:avLst/>
          </a:prstGeom>
          <a:gradFill>
            <a:gsLst>
              <a:gs pos="0">
                <a:srgbClr val="B4FF93"/>
              </a:gs>
              <a:gs pos="35000">
                <a:srgbClr val="CAFFB5"/>
              </a:gs>
              <a:gs pos="100000">
                <a:srgbClr val="E7FFE0"/>
              </a:gs>
            </a:gsLst>
            <a:lin ang="16200000" scaled="0"/>
          </a:gradFill>
          <a:ln w="9525" cap="flat" cmpd="sng">
            <a:solidFill>
              <a:srgbClr val="62BD0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  <a:endParaRPr sz="25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13"/>
          <p:cNvCxnSpPr>
            <a:stCxn id="204" idx="0"/>
            <a:endCxn id="205" idx="1"/>
          </p:cNvCxnSpPr>
          <p:nvPr/>
        </p:nvCxnSpPr>
        <p:spPr>
          <a:xfrm rot="10800000" flipH="1">
            <a:off x="2166910" y="1930952"/>
            <a:ext cx="357300" cy="17838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4" name="Google Shape;214;p13"/>
          <p:cNvCxnSpPr>
            <a:stCxn id="204" idx="2"/>
            <a:endCxn id="206" idx="1"/>
          </p:cNvCxnSpPr>
          <p:nvPr/>
        </p:nvCxnSpPr>
        <p:spPr>
          <a:xfrm>
            <a:off x="2166910" y="4191806"/>
            <a:ext cx="357300" cy="15969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5" name="Google Shape;215;p13"/>
          <p:cNvSpPr txBox="1"/>
          <p:nvPr/>
        </p:nvSpPr>
        <p:spPr>
          <a:xfrm>
            <a:off x="1595406" y="3202544"/>
            <a:ext cx="135732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Full Power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1524000" y="4357694"/>
            <a:ext cx="135732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Half Power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13"/>
          <p:cNvCxnSpPr/>
          <p:nvPr/>
        </p:nvCxnSpPr>
        <p:spPr>
          <a:xfrm rot="5400000">
            <a:off x="1716065" y="3906053"/>
            <a:ext cx="2903545" cy="1588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8" name="Google Shape;218;p13"/>
          <p:cNvCxnSpPr/>
          <p:nvPr/>
        </p:nvCxnSpPr>
        <p:spPr>
          <a:xfrm rot="-5400000">
            <a:off x="2430445" y="3906054"/>
            <a:ext cx="2903545" cy="1588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9" name="Google Shape;219;p13"/>
          <p:cNvSpPr txBox="1"/>
          <p:nvPr/>
        </p:nvSpPr>
        <p:spPr>
          <a:xfrm>
            <a:off x="3238480" y="4774180"/>
            <a:ext cx="135732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Full Power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2524100" y="2631040"/>
            <a:ext cx="135732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Half Power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13"/>
          <p:cNvCxnSpPr>
            <a:stCxn id="206" idx="3"/>
            <a:endCxn id="207" idx="2"/>
          </p:cNvCxnSpPr>
          <p:nvPr/>
        </p:nvCxnSpPr>
        <p:spPr>
          <a:xfrm rot="10800000" flipH="1">
            <a:off x="4381488" y="3977613"/>
            <a:ext cx="571500" cy="1811100"/>
          </a:xfrm>
          <a:prstGeom prst="bentConnector2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2" name="Google Shape;222;p13"/>
          <p:cNvCxnSpPr>
            <a:stCxn id="205" idx="3"/>
            <a:endCxn id="207" idx="0"/>
          </p:cNvCxnSpPr>
          <p:nvPr/>
        </p:nvCxnSpPr>
        <p:spPr>
          <a:xfrm>
            <a:off x="4381488" y="1931061"/>
            <a:ext cx="571500" cy="1569300"/>
          </a:xfrm>
          <a:prstGeom prst="bentConnector2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3" name="Google Shape;223;p13"/>
          <p:cNvSpPr txBox="1"/>
          <p:nvPr/>
        </p:nvSpPr>
        <p:spPr>
          <a:xfrm>
            <a:off x="4310050" y="2773916"/>
            <a:ext cx="135732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Timer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3"/>
          <p:cNvSpPr txBox="1"/>
          <p:nvPr/>
        </p:nvSpPr>
        <p:spPr>
          <a:xfrm>
            <a:off x="4310050" y="4357694"/>
            <a:ext cx="135732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Timer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13"/>
          <p:cNvCxnSpPr>
            <a:stCxn id="207" idx="3"/>
            <a:endCxn id="209" idx="1"/>
          </p:cNvCxnSpPr>
          <p:nvPr/>
        </p:nvCxnSpPr>
        <p:spPr>
          <a:xfrm>
            <a:off x="5881686" y="3738965"/>
            <a:ext cx="285900" cy="2049600"/>
          </a:xfrm>
          <a:prstGeom prst="bentConnector3">
            <a:avLst>
              <a:gd name="adj1" fmla="val 49974"/>
            </a:avLst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6" name="Google Shape;226;p13"/>
          <p:cNvCxnSpPr>
            <a:stCxn id="207" idx="3"/>
            <a:endCxn id="208" idx="1"/>
          </p:cNvCxnSpPr>
          <p:nvPr/>
        </p:nvCxnSpPr>
        <p:spPr>
          <a:xfrm rot="10800000" flipH="1">
            <a:off x="5881686" y="3717065"/>
            <a:ext cx="857400" cy="219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7" name="Google Shape;227;p13"/>
          <p:cNvSpPr txBox="1"/>
          <p:nvPr/>
        </p:nvSpPr>
        <p:spPr>
          <a:xfrm>
            <a:off x="5310182" y="4500571"/>
            <a:ext cx="1357322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Door Opened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5810248" y="3068422"/>
            <a:ext cx="9286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Door Closed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13"/>
          <p:cNvCxnSpPr>
            <a:stCxn id="208" idx="0"/>
            <a:endCxn id="210" idx="2"/>
          </p:cNvCxnSpPr>
          <p:nvPr/>
        </p:nvCxnSpPr>
        <p:spPr>
          <a:xfrm rot="10800000">
            <a:off x="7667636" y="2290424"/>
            <a:ext cx="0" cy="9957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0" name="Google Shape;230;p13"/>
          <p:cNvSpPr txBox="1"/>
          <p:nvPr/>
        </p:nvSpPr>
        <p:spPr>
          <a:xfrm>
            <a:off x="7024694" y="2643182"/>
            <a:ext cx="135732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13"/>
          <p:cNvCxnSpPr>
            <a:stCxn id="210" idx="3"/>
            <a:endCxn id="209" idx="3"/>
          </p:cNvCxnSpPr>
          <p:nvPr/>
        </p:nvCxnSpPr>
        <p:spPr>
          <a:xfrm flipH="1">
            <a:off x="7882030" y="1859623"/>
            <a:ext cx="714300" cy="3929100"/>
          </a:xfrm>
          <a:prstGeom prst="bentConnector3">
            <a:avLst>
              <a:gd name="adj1" fmla="val -32004"/>
            </a:avLst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2" name="Google Shape;232;p13"/>
          <p:cNvSpPr txBox="1"/>
          <p:nvPr/>
        </p:nvSpPr>
        <p:spPr>
          <a:xfrm>
            <a:off x="7667636" y="4572009"/>
            <a:ext cx="13573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Door Opened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3"/>
          <p:cNvCxnSpPr>
            <a:stCxn id="210" idx="3"/>
            <a:endCxn id="211" idx="0"/>
          </p:cNvCxnSpPr>
          <p:nvPr/>
        </p:nvCxnSpPr>
        <p:spPr>
          <a:xfrm>
            <a:off x="8596330" y="1859623"/>
            <a:ext cx="1178700" cy="497700"/>
          </a:xfrm>
          <a:prstGeom prst="bentConnector2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4" name="Google Shape;234;p13"/>
          <p:cNvCxnSpPr>
            <a:stCxn id="211" idx="2"/>
            <a:endCxn id="212" idx="0"/>
          </p:cNvCxnSpPr>
          <p:nvPr/>
        </p:nvCxnSpPr>
        <p:spPr>
          <a:xfrm>
            <a:off x="9775041" y="3219204"/>
            <a:ext cx="0" cy="7098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5" name="Google Shape;235;p13"/>
          <p:cNvSpPr txBox="1"/>
          <p:nvPr/>
        </p:nvSpPr>
        <p:spPr>
          <a:xfrm>
            <a:off x="8882082" y="1488032"/>
            <a:ext cx="135732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Time out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381620" y="6488692"/>
            <a:ext cx="52863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State Machine Model of a Microwave Oven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Stimuli of Real Time System</a:t>
            </a:r>
            <a:endParaRPr sz="3800"/>
          </a:p>
        </p:txBody>
      </p:sp>
      <p:pic>
        <p:nvPicPr>
          <p:cNvPr id="242" name="Google Shape;242;p14" descr="https://c1.staticflickr.com/5/4039/4642099979_0b93a420a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538" y="1785926"/>
            <a:ext cx="2428892" cy="24288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4"/>
          <p:cNvSpPr txBox="1"/>
          <p:nvPr/>
        </p:nvSpPr>
        <p:spPr>
          <a:xfrm>
            <a:off x="5524496" y="2000240"/>
            <a:ext cx="41434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Real Time System</a:t>
            </a:r>
            <a:endParaRPr sz="280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4" name="Google Shape;244;p14"/>
          <p:cNvSpPr txBox="1"/>
          <p:nvPr/>
        </p:nvSpPr>
        <p:spPr>
          <a:xfrm>
            <a:off x="5238744" y="3929066"/>
            <a:ext cx="47149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Stimulus/Response System</a:t>
            </a:r>
            <a:endParaRPr sz="280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5" name="Google Shape;245;p14"/>
          <p:cNvCxnSpPr>
            <a:stCxn id="243" idx="2"/>
            <a:endCxn id="244" idx="0"/>
          </p:cNvCxnSpPr>
          <p:nvPr/>
        </p:nvCxnSpPr>
        <p:spPr>
          <a:xfrm>
            <a:off x="7596198" y="2523460"/>
            <a:ext cx="0" cy="14055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Stimuli of Real Time System</a:t>
            </a:r>
            <a:endParaRPr sz="3800"/>
          </a:p>
        </p:txBody>
      </p:sp>
      <p:pic>
        <p:nvPicPr>
          <p:cNvPr id="251" name="Google Shape;251;p15" descr="https://c1.staticflickr.com/5/4039/4642099979_0b93a420a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538" y="1785926"/>
            <a:ext cx="2428892" cy="242889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5"/>
          <p:cNvSpPr txBox="1"/>
          <p:nvPr/>
        </p:nvSpPr>
        <p:spPr>
          <a:xfrm>
            <a:off x="5381620" y="2571744"/>
            <a:ext cx="41434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Periodic Stimulus</a:t>
            </a:r>
            <a:endParaRPr sz="2800" dirty="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1666844" y="4429133"/>
            <a:ext cx="414340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 classes of Stimulus</a:t>
            </a:r>
            <a:endParaRPr sz="2800" dirty="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5353565" y="3500438"/>
            <a:ext cx="41434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Aperiodic Stimulus</a:t>
            </a:r>
            <a:endParaRPr sz="2800" dirty="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Stimulus/response System</a:t>
            </a:r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body" idx="1"/>
          </p:nvPr>
        </p:nvSpPr>
        <p:spPr>
          <a:xfrm>
            <a:off x="609600" y="1447801"/>
            <a:ext cx="10972800" cy="494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800"/>
              <a:buFont typeface="Arial"/>
              <a:buChar char="•"/>
            </a:pPr>
            <a:r>
              <a:rPr lang="en-US" sz="2800"/>
              <a:t>One way of looking at a real-time system is as a </a:t>
            </a:r>
            <a:r>
              <a:rPr lang="en-US" sz="2800">
                <a:solidFill>
                  <a:srgbClr val="C00000"/>
                </a:solidFill>
              </a:rPr>
              <a:t>stimulus/response system</a:t>
            </a:r>
            <a:r>
              <a:rPr lang="en-US" sz="2800"/>
              <a:t>. 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800"/>
              <a:buFont typeface="Arial"/>
              <a:buChar char="•"/>
            </a:pPr>
            <a:r>
              <a:rPr lang="en-US" sz="2800"/>
              <a:t>Stimuli fall into two classes: -</a:t>
            </a:r>
            <a:endParaRPr/>
          </a:p>
          <a:p>
            <a:pPr marL="742950" lvl="1" indent="-285750" algn="just" rtl="0">
              <a:spcBef>
                <a:spcPts val="600"/>
              </a:spcBef>
              <a:spcAft>
                <a:spcPts val="0"/>
              </a:spcAft>
              <a:buClr>
                <a:srgbClr val="020202"/>
              </a:buClr>
              <a:buSzPts val="2400"/>
              <a:buNone/>
            </a:pPr>
            <a:r>
              <a:rPr lang="en-US" sz="3000"/>
              <a:t>1) </a:t>
            </a:r>
            <a:r>
              <a:rPr lang="en-US" sz="3000">
                <a:solidFill>
                  <a:srgbClr val="FF0000"/>
                </a:solidFill>
              </a:rPr>
              <a:t>Periodic stimuli 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080"/>
              <a:buNone/>
            </a:pPr>
            <a:r>
              <a:rPr lang="en-US" sz="2600"/>
              <a:t>	</a:t>
            </a:r>
            <a:r>
              <a:rPr lang="en-US"/>
              <a:t>– These occurs at predictable time intervals. E.g. the system will examine a sensor every 50ms &amp; take action (</a:t>
            </a:r>
            <a:r>
              <a:rPr lang="en-US">
                <a:solidFill>
                  <a:srgbClr val="3333FF"/>
                </a:solidFill>
              </a:rPr>
              <a:t>respond</a:t>
            </a:r>
            <a:r>
              <a:rPr lang="en-US"/>
              <a:t>) depending on the sensor value (</a:t>
            </a:r>
            <a:r>
              <a:rPr lang="en-US">
                <a:solidFill>
                  <a:srgbClr val="3333FF"/>
                </a:solidFill>
              </a:rPr>
              <a:t>stimulus</a:t>
            </a:r>
            <a:r>
              <a:rPr lang="en-US"/>
              <a:t>).  </a:t>
            </a:r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Stimulus/response System</a:t>
            </a:r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body" idx="1"/>
          </p:nvPr>
        </p:nvSpPr>
        <p:spPr>
          <a:xfrm>
            <a:off x="609600" y="1447801"/>
            <a:ext cx="10972800" cy="494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800"/>
              <a:buFont typeface="Arial"/>
              <a:buChar char="•"/>
            </a:pPr>
            <a:r>
              <a:rPr lang="en-US" sz="2800"/>
              <a:t>Stimuli fall into two classes: -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20202"/>
              </a:buClr>
              <a:buSzPts val="2400"/>
              <a:buNone/>
            </a:pPr>
            <a:r>
              <a:rPr lang="en-US" sz="3000"/>
              <a:t>2) </a:t>
            </a:r>
            <a:r>
              <a:rPr lang="en-US" sz="3000">
                <a:solidFill>
                  <a:srgbClr val="FF0000"/>
                </a:solidFill>
              </a:rPr>
              <a:t>Aperiodic stimuli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080"/>
              <a:buNone/>
            </a:pPr>
            <a:r>
              <a:rPr lang="en-US" sz="2600"/>
              <a:t>– </a:t>
            </a:r>
            <a:r>
              <a:rPr lang="en-US"/>
              <a:t>These occurs irregularly (usually signaled using the computer’s interrupt mechanism).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240"/>
              <a:buNone/>
            </a:pPr>
            <a:r>
              <a:rPr lang="en-US"/>
              <a:t>-	E.g. I/O interrupt in a comp system 🡪 indicating that an I/O transfer was complete &amp; that data was available in a buffer.  </a:t>
            </a: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Stages of RT System Design</a:t>
            </a:r>
            <a:endParaRPr/>
          </a:p>
        </p:txBody>
      </p:sp>
      <p:sp>
        <p:nvSpPr>
          <p:cNvPr id="274" name="Google Shape;274;p18"/>
          <p:cNvSpPr/>
          <p:nvPr/>
        </p:nvSpPr>
        <p:spPr>
          <a:xfrm>
            <a:off x="3390271" y="1142985"/>
            <a:ext cx="2490996" cy="249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3"/>
                  <a:pt x="107126" y="25773"/>
                  <a:pt x="111044" y="52526"/>
                </a:cubicBezTo>
                <a:cubicBezTo>
                  <a:pt x="114961" y="79279"/>
                  <a:pt x="97559" y="104517"/>
                  <a:pt x="71162" y="110367"/>
                </a:cubicBezTo>
                <a:lnTo>
                  <a:pt x="70593" y="118429"/>
                </a:lnTo>
                <a:lnTo>
                  <a:pt x="56830" y="104890"/>
                </a:lnTo>
                <a:lnTo>
                  <a:pt x="72706" y="88508"/>
                </a:lnTo>
                <a:lnTo>
                  <a:pt x="72145" y="96445"/>
                </a:lnTo>
                <a:lnTo>
                  <a:pt x="72145" y="96445"/>
                </a:lnTo>
                <a:cubicBezTo>
                  <a:pt x="90761" y="90240"/>
                  <a:pt x="101708" y="70999"/>
                  <a:pt x="97532" y="51824"/>
                </a:cubicBezTo>
                <a:cubicBezTo>
                  <a:pt x="93356" y="32649"/>
                  <a:pt x="75399" y="19705"/>
                  <a:pt x="55889" y="21805"/>
                </a:cubicBezTo>
                <a:cubicBezTo>
                  <a:pt x="36379" y="23906"/>
                  <a:pt x="21588" y="40375"/>
                  <a:pt x="21588" y="60000"/>
                </a:cubicBezTo>
                <a:close/>
              </a:path>
            </a:pathLst>
          </a:custGeom>
          <a:gradFill>
            <a:gsLst>
              <a:gs pos="0">
                <a:srgbClr val="006972"/>
              </a:gs>
              <a:gs pos="80000">
                <a:srgbClr val="008A97"/>
              </a:gs>
              <a:gs pos="100000">
                <a:srgbClr val="008E9C"/>
              </a:gs>
            </a:gsLst>
            <a:lin ang="16200000" scaled="0"/>
          </a:gra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18"/>
          <p:cNvGrpSpPr/>
          <p:nvPr/>
        </p:nvGrpSpPr>
        <p:grpSpPr>
          <a:xfrm>
            <a:off x="3980873" y="2042447"/>
            <a:ext cx="1384199" cy="691933"/>
            <a:chOff x="3139571" y="899462"/>
            <a:chExt cx="1384199" cy="691933"/>
          </a:xfrm>
        </p:grpSpPr>
        <p:sp>
          <p:nvSpPr>
            <p:cNvPr id="276" name="Google Shape;276;p18"/>
            <p:cNvSpPr/>
            <p:nvPr/>
          </p:nvSpPr>
          <p:spPr>
            <a:xfrm>
              <a:off x="3139571" y="89946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3139571" y="89946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20202"/>
                  </a:solidFill>
                  <a:latin typeface="Arial"/>
                  <a:ea typeface="Arial"/>
                  <a:cs typeface="Arial"/>
                  <a:sym typeface="Arial"/>
                </a:rPr>
                <a:t>Stimulus</a:t>
              </a:r>
              <a:endParaRPr/>
            </a:p>
          </p:txBody>
        </p:sp>
      </p:grpSp>
      <p:sp>
        <p:nvSpPr>
          <p:cNvPr id="278" name="Google Shape;278;p18"/>
          <p:cNvSpPr/>
          <p:nvPr/>
        </p:nvSpPr>
        <p:spPr>
          <a:xfrm>
            <a:off x="2738414" y="2574465"/>
            <a:ext cx="2490996" cy="249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6481" y="23524"/>
                </a:moveTo>
                <a:lnTo>
                  <a:pt x="87165" y="32840"/>
                </a:lnTo>
                <a:cubicBezTo>
                  <a:pt x="75945" y="21617"/>
                  <a:pt x="58981" y="18448"/>
                  <a:pt x="44467" y="24866"/>
                </a:cubicBezTo>
                <a:cubicBezTo>
                  <a:pt x="29954" y="31283"/>
                  <a:pt x="20881" y="45964"/>
                  <a:pt x="21631" y="61816"/>
                </a:cubicBezTo>
                <a:cubicBezTo>
                  <a:pt x="22381" y="77668"/>
                  <a:pt x="32801" y="91427"/>
                  <a:pt x="47855" y="96445"/>
                </a:cubicBezTo>
                <a:lnTo>
                  <a:pt x="47294" y="88508"/>
                </a:lnTo>
                <a:lnTo>
                  <a:pt x="63170" y="104890"/>
                </a:lnTo>
                <a:lnTo>
                  <a:pt x="49407" y="118429"/>
                </a:lnTo>
                <a:lnTo>
                  <a:pt x="48838" y="110367"/>
                </a:lnTo>
                <a:lnTo>
                  <a:pt x="48838" y="110367"/>
                </a:lnTo>
                <a:cubicBezTo>
                  <a:pt x="27395" y="105615"/>
                  <a:pt x="11311" y="87806"/>
                  <a:pt x="8761" y="65990"/>
                </a:cubicBezTo>
                <a:cubicBezTo>
                  <a:pt x="6211" y="44174"/>
                  <a:pt x="17753" y="23136"/>
                  <a:pt x="37522" y="13566"/>
                </a:cubicBezTo>
                <a:cubicBezTo>
                  <a:pt x="57291" y="3995"/>
                  <a:pt x="80952" y="7992"/>
                  <a:pt x="96481" y="23524"/>
                </a:cubicBezTo>
                <a:close/>
              </a:path>
            </a:pathLst>
          </a:custGeom>
          <a:gradFill>
            <a:gsLst>
              <a:gs pos="0">
                <a:srgbClr val="006972"/>
              </a:gs>
              <a:gs pos="80000">
                <a:srgbClr val="008A97"/>
              </a:gs>
              <a:gs pos="100000">
                <a:srgbClr val="008E9C"/>
              </a:gs>
            </a:gsLst>
            <a:lin ang="16200000" scaled="0"/>
          </a:gra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8"/>
          <p:cNvGrpSpPr/>
          <p:nvPr/>
        </p:nvGrpSpPr>
        <p:grpSpPr>
          <a:xfrm>
            <a:off x="3291814" y="3482207"/>
            <a:ext cx="1384199" cy="691933"/>
            <a:chOff x="2450512" y="2339222"/>
            <a:chExt cx="1384199" cy="691933"/>
          </a:xfrm>
        </p:grpSpPr>
        <p:sp>
          <p:nvSpPr>
            <p:cNvPr id="280" name="Google Shape;280;p18"/>
            <p:cNvSpPr/>
            <p:nvPr/>
          </p:nvSpPr>
          <p:spPr>
            <a:xfrm>
              <a:off x="2450512" y="233922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2450512" y="233922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20202"/>
                  </a:solidFill>
                  <a:latin typeface="Arial"/>
                  <a:ea typeface="Arial"/>
                  <a:cs typeface="Arial"/>
                  <a:sym typeface="Arial"/>
                </a:rPr>
                <a:t>Timing Constraints</a:t>
              </a:r>
              <a:endParaRPr sz="21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18"/>
          <p:cNvSpPr/>
          <p:nvPr/>
        </p:nvSpPr>
        <p:spPr>
          <a:xfrm>
            <a:off x="3607573" y="4177245"/>
            <a:ext cx="2140152" cy="2141010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gradFill>
            <a:gsLst>
              <a:gs pos="0">
                <a:srgbClr val="006972"/>
              </a:gs>
              <a:gs pos="80000">
                <a:srgbClr val="008A97"/>
              </a:gs>
              <a:gs pos="100000">
                <a:srgbClr val="008E9C"/>
              </a:gs>
            </a:gsLst>
            <a:lin ang="16200000" scaled="0"/>
          </a:gra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18"/>
          <p:cNvGrpSpPr/>
          <p:nvPr/>
        </p:nvGrpSpPr>
        <p:grpSpPr>
          <a:xfrm>
            <a:off x="3984148" y="4924038"/>
            <a:ext cx="1384199" cy="691933"/>
            <a:chOff x="3142846" y="3781053"/>
            <a:chExt cx="1384199" cy="691933"/>
          </a:xfrm>
        </p:grpSpPr>
        <p:sp>
          <p:nvSpPr>
            <p:cNvPr id="284" name="Google Shape;284;p18"/>
            <p:cNvSpPr/>
            <p:nvPr/>
          </p:nvSpPr>
          <p:spPr>
            <a:xfrm>
              <a:off x="3142846" y="3781053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3142846" y="3781053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20202"/>
                  </a:solidFill>
                  <a:latin typeface="Arial"/>
                  <a:ea typeface="Arial"/>
                  <a:cs typeface="Arial"/>
                  <a:sym typeface="Arial"/>
                </a:rPr>
                <a:t>Concurrent Processes</a:t>
              </a:r>
              <a:endParaRPr sz="21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18"/>
          <p:cNvSpPr/>
          <p:nvPr/>
        </p:nvSpPr>
        <p:spPr>
          <a:xfrm flipH="1">
            <a:off x="6524628" y="1214423"/>
            <a:ext cx="2490996" cy="249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3"/>
                  <a:pt x="107126" y="25773"/>
                  <a:pt x="111044" y="52526"/>
                </a:cubicBezTo>
                <a:cubicBezTo>
                  <a:pt x="114961" y="79279"/>
                  <a:pt x="97559" y="104517"/>
                  <a:pt x="71162" y="110367"/>
                </a:cubicBezTo>
                <a:lnTo>
                  <a:pt x="70593" y="118429"/>
                </a:lnTo>
                <a:lnTo>
                  <a:pt x="56830" y="104890"/>
                </a:lnTo>
                <a:lnTo>
                  <a:pt x="72706" y="88508"/>
                </a:lnTo>
                <a:lnTo>
                  <a:pt x="72145" y="96445"/>
                </a:lnTo>
                <a:lnTo>
                  <a:pt x="72145" y="96445"/>
                </a:lnTo>
                <a:cubicBezTo>
                  <a:pt x="90761" y="90240"/>
                  <a:pt x="101708" y="70999"/>
                  <a:pt x="97532" y="51824"/>
                </a:cubicBezTo>
                <a:cubicBezTo>
                  <a:pt x="93356" y="32649"/>
                  <a:pt x="75399" y="19705"/>
                  <a:pt x="55889" y="21805"/>
                </a:cubicBezTo>
                <a:cubicBezTo>
                  <a:pt x="36379" y="23906"/>
                  <a:pt x="21588" y="40375"/>
                  <a:pt x="21588" y="60000"/>
                </a:cubicBezTo>
                <a:close/>
              </a:path>
            </a:pathLst>
          </a:custGeom>
          <a:gradFill>
            <a:gsLst>
              <a:gs pos="0">
                <a:srgbClr val="006972"/>
              </a:gs>
              <a:gs pos="80000">
                <a:srgbClr val="008A97"/>
              </a:gs>
              <a:gs pos="100000">
                <a:srgbClr val="008E9C"/>
              </a:gs>
            </a:gsLst>
            <a:lin ang="16200000" scaled="0"/>
          </a:gra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8"/>
          <p:cNvGrpSpPr/>
          <p:nvPr/>
        </p:nvGrpSpPr>
        <p:grpSpPr>
          <a:xfrm>
            <a:off x="7115230" y="2113885"/>
            <a:ext cx="1384199" cy="691933"/>
            <a:chOff x="3139571" y="899462"/>
            <a:chExt cx="1384199" cy="691933"/>
          </a:xfrm>
        </p:grpSpPr>
        <p:sp>
          <p:nvSpPr>
            <p:cNvPr id="288" name="Google Shape;288;p18"/>
            <p:cNvSpPr/>
            <p:nvPr/>
          </p:nvSpPr>
          <p:spPr>
            <a:xfrm>
              <a:off x="3139571" y="89946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139571" y="89946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20202"/>
                  </a:solidFill>
                  <a:latin typeface="Arial"/>
                  <a:ea typeface="Arial"/>
                  <a:cs typeface="Arial"/>
                  <a:sym typeface="Arial"/>
                </a:rPr>
                <a:t>Algorithm</a:t>
              </a:r>
              <a:endParaRPr/>
            </a:p>
          </p:txBody>
        </p:sp>
      </p:grpSp>
      <p:sp>
        <p:nvSpPr>
          <p:cNvPr id="290" name="Google Shape;290;p18"/>
          <p:cNvSpPr/>
          <p:nvPr/>
        </p:nvSpPr>
        <p:spPr>
          <a:xfrm flipH="1">
            <a:off x="7248342" y="2645903"/>
            <a:ext cx="2490996" cy="249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6481" y="23524"/>
                </a:moveTo>
                <a:lnTo>
                  <a:pt x="87165" y="32840"/>
                </a:lnTo>
                <a:cubicBezTo>
                  <a:pt x="75945" y="21617"/>
                  <a:pt x="58981" y="18448"/>
                  <a:pt x="44467" y="24866"/>
                </a:cubicBezTo>
                <a:cubicBezTo>
                  <a:pt x="29954" y="31283"/>
                  <a:pt x="20881" y="45964"/>
                  <a:pt x="21631" y="61816"/>
                </a:cubicBezTo>
                <a:cubicBezTo>
                  <a:pt x="22381" y="77668"/>
                  <a:pt x="32801" y="91427"/>
                  <a:pt x="47855" y="96445"/>
                </a:cubicBezTo>
                <a:lnTo>
                  <a:pt x="47294" y="88508"/>
                </a:lnTo>
                <a:lnTo>
                  <a:pt x="63170" y="104890"/>
                </a:lnTo>
                <a:lnTo>
                  <a:pt x="49407" y="118429"/>
                </a:lnTo>
                <a:lnTo>
                  <a:pt x="48838" y="110367"/>
                </a:lnTo>
                <a:lnTo>
                  <a:pt x="48838" y="110367"/>
                </a:lnTo>
                <a:cubicBezTo>
                  <a:pt x="27395" y="105615"/>
                  <a:pt x="11311" y="87806"/>
                  <a:pt x="8761" y="65990"/>
                </a:cubicBezTo>
                <a:cubicBezTo>
                  <a:pt x="6211" y="44174"/>
                  <a:pt x="17753" y="23136"/>
                  <a:pt x="37522" y="13566"/>
                </a:cubicBezTo>
                <a:cubicBezTo>
                  <a:pt x="57291" y="3995"/>
                  <a:pt x="80952" y="7992"/>
                  <a:pt x="96481" y="23524"/>
                </a:cubicBezTo>
                <a:close/>
              </a:path>
            </a:pathLst>
          </a:custGeom>
          <a:gradFill>
            <a:gsLst>
              <a:gs pos="0">
                <a:srgbClr val="006972"/>
              </a:gs>
              <a:gs pos="80000">
                <a:srgbClr val="008A97"/>
              </a:gs>
              <a:gs pos="100000">
                <a:srgbClr val="008E9C"/>
              </a:gs>
            </a:gsLst>
            <a:lin ang="16200000" scaled="0"/>
          </a:gra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18"/>
          <p:cNvGrpSpPr/>
          <p:nvPr/>
        </p:nvGrpSpPr>
        <p:grpSpPr>
          <a:xfrm>
            <a:off x="7801742" y="3553645"/>
            <a:ext cx="1384199" cy="691933"/>
            <a:chOff x="2450512" y="2339222"/>
            <a:chExt cx="1384199" cy="691933"/>
          </a:xfrm>
        </p:grpSpPr>
        <p:sp>
          <p:nvSpPr>
            <p:cNvPr id="292" name="Google Shape;292;p18"/>
            <p:cNvSpPr/>
            <p:nvPr/>
          </p:nvSpPr>
          <p:spPr>
            <a:xfrm>
              <a:off x="2450512" y="233922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2450512" y="233922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20202"/>
                  </a:solidFill>
                  <a:latin typeface="Arial"/>
                  <a:ea typeface="Arial"/>
                  <a:cs typeface="Arial"/>
                  <a:sym typeface="Arial"/>
                </a:rPr>
                <a:t>Scheduling system</a:t>
              </a:r>
              <a:endParaRPr/>
            </a:p>
          </p:txBody>
        </p:sp>
      </p:grpSp>
      <p:sp>
        <p:nvSpPr>
          <p:cNvPr id="294" name="Google Shape;294;p18"/>
          <p:cNvSpPr/>
          <p:nvPr/>
        </p:nvSpPr>
        <p:spPr>
          <a:xfrm flipH="1">
            <a:off x="6741930" y="4248683"/>
            <a:ext cx="2140152" cy="2141010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gradFill>
            <a:gsLst>
              <a:gs pos="0">
                <a:srgbClr val="006972"/>
              </a:gs>
              <a:gs pos="80000">
                <a:srgbClr val="008A97"/>
              </a:gs>
              <a:gs pos="100000">
                <a:srgbClr val="008E9C"/>
              </a:gs>
            </a:gsLst>
            <a:lin ang="16200000" scaled="0"/>
          </a:gra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18"/>
          <p:cNvGrpSpPr/>
          <p:nvPr/>
        </p:nvGrpSpPr>
        <p:grpSpPr>
          <a:xfrm>
            <a:off x="7118505" y="4995476"/>
            <a:ext cx="1384199" cy="691933"/>
            <a:chOff x="3142846" y="3781053"/>
            <a:chExt cx="1384199" cy="691933"/>
          </a:xfrm>
        </p:grpSpPr>
        <p:sp>
          <p:nvSpPr>
            <p:cNvPr id="296" name="Google Shape;296;p18"/>
            <p:cNvSpPr/>
            <p:nvPr/>
          </p:nvSpPr>
          <p:spPr>
            <a:xfrm>
              <a:off x="3142846" y="3781053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3142846" y="3781053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20202"/>
                  </a:solidFill>
                  <a:latin typeface="Arial"/>
                  <a:ea typeface="Arial"/>
                  <a:cs typeface="Arial"/>
                  <a:sym typeface="Arial"/>
                </a:rPr>
                <a:t>RT OS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Stages of RT System Design</a:t>
            </a:r>
            <a:endParaRPr sz="3500"/>
          </a:p>
        </p:txBody>
      </p:sp>
      <p:sp>
        <p:nvSpPr>
          <p:cNvPr id="304" name="Google Shape;304;p19"/>
          <p:cNvSpPr/>
          <p:nvPr/>
        </p:nvSpPr>
        <p:spPr>
          <a:xfrm>
            <a:off x="3024166" y="1428736"/>
            <a:ext cx="2000264" cy="642942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Movement Detector Process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5595934" y="1428736"/>
            <a:ext cx="2000264" cy="642942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Door Sensor Process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/>
          <p:nvPr/>
        </p:nvSpPr>
        <p:spPr>
          <a:xfrm>
            <a:off x="8310578" y="1428736"/>
            <a:ext cx="2000264" cy="642942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Window Sensor Process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19"/>
          <p:cNvCxnSpPr/>
          <p:nvPr/>
        </p:nvCxnSpPr>
        <p:spPr>
          <a:xfrm>
            <a:off x="3381356" y="1142985"/>
            <a:ext cx="642900" cy="249900"/>
          </a:xfrm>
          <a:prstGeom prst="bentConnector2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08" name="Google Shape;308;p19"/>
          <p:cNvCxnSpPr/>
          <p:nvPr/>
        </p:nvCxnSpPr>
        <p:spPr>
          <a:xfrm>
            <a:off x="8739206" y="1142985"/>
            <a:ext cx="642900" cy="249900"/>
          </a:xfrm>
          <a:prstGeom prst="bentConnector2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09" name="Google Shape;309;p19"/>
          <p:cNvCxnSpPr/>
          <p:nvPr/>
        </p:nvCxnSpPr>
        <p:spPr>
          <a:xfrm>
            <a:off x="6024562" y="1142985"/>
            <a:ext cx="642900" cy="249900"/>
          </a:xfrm>
          <a:prstGeom prst="bentConnector2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0" name="Google Shape;310;p19"/>
          <p:cNvSpPr/>
          <p:nvPr/>
        </p:nvSpPr>
        <p:spPr>
          <a:xfrm>
            <a:off x="5595934" y="3000372"/>
            <a:ext cx="2000264" cy="642942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Building Monitor Process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5595934" y="4286256"/>
            <a:ext cx="2000264" cy="642942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Alarm System Process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8310578" y="3000372"/>
            <a:ext cx="2000264" cy="642942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Communication Process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8310578" y="5715016"/>
            <a:ext cx="2000264" cy="928694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Voice Synthesizer Process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9"/>
          <p:cNvSpPr/>
          <p:nvPr/>
        </p:nvSpPr>
        <p:spPr>
          <a:xfrm>
            <a:off x="5595934" y="5929330"/>
            <a:ext cx="2000264" cy="642942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Lighting Control Process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1952596" y="5786454"/>
            <a:ext cx="2000264" cy="642942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Audible Alarm Process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1952596" y="4214818"/>
            <a:ext cx="2000264" cy="642942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Power Switch Process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19"/>
          <p:cNvCxnSpPr>
            <a:stCxn id="304" idx="2"/>
            <a:endCxn id="310" idx="0"/>
          </p:cNvCxnSpPr>
          <p:nvPr/>
        </p:nvCxnSpPr>
        <p:spPr>
          <a:xfrm>
            <a:off x="4024298" y="2071678"/>
            <a:ext cx="2571900" cy="9288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8" name="Google Shape;318;p19"/>
          <p:cNvCxnSpPr>
            <a:stCxn id="305" idx="2"/>
            <a:endCxn id="310" idx="0"/>
          </p:cNvCxnSpPr>
          <p:nvPr/>
        </p:nvCxnSpPr>
        <p:spPr>
          <a:xfrm>
            <a:off x="6596066" y="2071678"/>
            <a:ext cx="0" cy="9288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9" name="Google Shape;319;p19"/>
          <p:cNvCxnSpPr>
            <a:stCxn id="306" idx="2"/>
            <a:endCxn id="310" idx="0"/>
          </p:cNvCxnSpPr>
          <p:nvPr/>
        </p:nvCxnSpPr>
        <p:spPr>
          <a:xfrm flipH="1">
            <a:off x="6596010" y="2071678"/>
            <a:ext cx="2714700" cy="9288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20" name="Google Shape;320;p19"/>
          <p:cNvSpPr txBox="1"/>
          <p:nvPr/>
        </p:nvSpPr>
        <p:spPr>
          <a:xfrm>
            <a:off x="4095736" y="2428869"/>
            <a:ext cx="13573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Detector Status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6596066" y="2202412"/>
            <a:ext cx="17145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Sensor Status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p19"/>
          <p:cNvCxnSpPr/>
          <p:nvPr/>
        </p:nvCxnSpPr>
        <p:spPr>
          <a:xfrm>
            <a:off x="8667768" y="2750340"/>
            <a:ext cx="642900" cy="2499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323" name="Google Shape;323;p19"/>
          <p:cNvCxnSpPr/>
          <p:nvPr/>
        </p:nvCxnSpPr>
        <p:spPr>
          <a:xfrm>
            <a:off x="2381224" y="3929067"/>
            <a:ext cx="642900" cy="2499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324" name="Google Shape;324;p19"/>
          <p:cNvCxnSpPr/>
          <p:nvPr/>
        </p:nvCxnSpPr>
        <p:spPr>
          <a:xfrm>
            <a:off x="2381224" y="5536422"/>
            <a:ext cx="642900" cy="2499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325" name="Google Shape;325;p19"/>
          <p:cNvSpPr txBox="1"/>
          <p:nvPr/>
        </p:nvSpPr>
        <p:spPr>
          <a:xfrm>
            <a:off x="1738282" y="3286125"/>
            <a:ext cx="17145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Power Failure Interrupt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8596330" y="2357430"/>
            <a:ext cx="17145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Alarm System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1809720" y="5143512"/>
            <a:ext cx="17145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Alarm System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19"/>
          <p:cNvCxnSpPr>
            <a:stCxn id="310" idx="2"/>
            <a:endCxn id="311" idx="0"/>
          </p:cNvCxnSpPr>
          <p:nvPr/>
        </p:nvCxnSpPr>
        <p:spPr>
          <a:xfrm>
            <a:off x="6596066" y="3643314"/>
            <a:ext cx="0" cy="6429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9" name="Google Shape;329;p19"/>
          <p:cNvCxnSpPr>
            <a:stCxn id="311" idx="2"/>
            <a:endCxn id="314" idx="0"/>
          </p:cNvCxnSpPr>
          <p:nvPr/>
        </p:nvCxnSpPr>
        <p:spPr>
          <a:xfrm>
            <a:off x="6596066" y="4929198"/>
            <a:ext cx="0" cy="10002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30" name="Google Shape;330;p19"/>
          <p:cNvSpPr txBox="1"/>
          <p:nvPr/>
        </p:nvSpPr>
        <p:spPr>
          <a:xfrm>
            <a:off x="6524628" y="3774048"/>
            <a:ext cx="1357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Room No.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6524628" y="5000636"/>
            <a:ext cx="1357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Room No.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19"/>
          <p:cNvCxnSpPr>
            <a:stCxn id="313" idx="0"/>
            <a:endCxn id="312" idx="2"/>
          </p:cNvCxnSpPr>
          <p:nvPr/>
        </p:nvCxnSpPr>
        <p:spPr>
          <a:xfrm rot="10800000">
            <a:off x="9310710" y="3643216"/>
            <a:ext cx="0" cy="20718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33" name="Google Shape;333;p19"/>
          <p:cNvSpPr txBox="1"/>
          <p:nvPr/>
        </p:nvSpPr>
        <p:spPr>
          <a:xfrm>
            <a:off x="9310678" y="4286257"/>
            <a:ext cx="13573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Alert Message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19"/>
          <p:cNvCxnSpPr/>
          <p:nvPr/>
        </p:nvCxnSpPr>
        <p:spPr>
          <a:xfrm>
            <a:off x="8310578" y="5464984"/>
            <a:ext cx="642900" cy="2499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335" name="Google Shape;335;p19"/>
          <p:cNvSpPr txBox="1"/>
          <p:nvPr/>
        </p:nvSpPr>
        <p:spPr>
          <a:xfrm>
            <a:off x="7739074" y="5072074"/>
            <a:ext cx="17145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Alarm System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19"/>
          <p:cNvCxnSpPr/>
          <p:nvPr/>
        </p:nvCxnSpPr>
        <p:spPr>
          <a:xfrm>
            <a:off x="5310182" y="5679298"/>
            <a:ext cx="642900" cy="2499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337" name="Google Shape;337;p19"/>
          <p:cNvSpPr txBox="1"/>
          <p:nvPr/>
        </p:nvSpPr>
        <p:spPr>
          <a:xfrm>
            <a:off x="4738678" y="5286388"/>
            <a:ext cx="17145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Alarm System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19"/>
          <p:cNvCxnSpPr/>
          <p:nvPr/>
        </p:nvCxnSpPr>
        <p:spPr>
          <a:xfrm>
            <a:off x="5310182" y="4036224"/>
            <a:ext cx="642900" cy="2499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339" name="Google Shape;339;p19"/>
          <p:cNvSpPr txBox="1"/>
          <p:nvPr/>
        </p:nvSpPr>
        <p:spPr>
          <a:xfrm>
            <a:off x="4452926" y="3643314"/>
            <a:ext cx="20717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Building Monitor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4095736" y="1089612"/>
            <a:ext cx="92869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400Hz</a:t>
            </a:r>
            <a:endParaRPr/>
          </a:p>
        </p:txBody>
      </p:sp>
      <p:sp>
        <p:nvSpPr>
          <p:cNvPr id="341" name="Google Shape;341;p19"/>
          <p:cNvSpPr txBox="1"/>
          <p:nvPr/>
        </p:nvSpPr>
        <p:spPr>
          <a:xfrm>
            <a:off x="6810380" y="1092832"/>
            <a:ext cx="92869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60Hz</a:t>
            </a:r>
            <a:endParaRPr/>
          </a:p>
        </p:txBody>
      </p:sp>
      <p:sp>
        <p:nvSpPr>
          <p:cNvPr id="342" name="Google Shape;342;p19"/>
          <p:cNvSpPr txBox="1"/>
          <p:nvPr/>
        </p:nvSpPr>
        <p:spPr>
          <a:xfrm>
            <a:off x="9453586" y="1080429"/>
            <a:ext cx="92869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100Hz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Stages of RT System Design</a:t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2318701" y="1142985"/>
            <a:ext cx="2490996" cy="249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3"/>
                  <a:pt x="107126" y="25773"/>
                  <a:pt x="111044" y="52526"/>
                </a:cubicBezTo>
                <a:cubicBezTo>
                  <a:pt x="114961" y="79279"/>
                  <a:pt x="97559" y="104517"/>
                  <a:pt x="71162" y="110367"/>
                </a:cubicBezTo>
                <a:lnTo>
                  <a:pt x="70593" y="118429"/>
                </a:lnTo>
                <a:lnTo>
                  <a:pt x="56830" y="104890"/>
                </a:lnTo>
                <a:lnTo>
                  <a:pt x="72706" y="88508"/>
                </a:lnTo>
                <a:lnTo>
                  <a:pt x="72145" y="96445"/>
                </a:lnTo>
                <a:lnTo>
                  <a:pt x="72145" y="96445"/>
                </a:lnTo>
                <a:cubicBezTo>
                  <a:pt x="90761" y="90240"/>
                  <a:pt x="101708" y="70999"/>
                  <a:pt x="97532" y="51824"/>
                </a:cubicBezTo>
                <a:cubicBezTo>
                  <a:pt x="93356" y="32649"/>
                  <a:pt x="75399" y="19705"/>
                  <a:pt x="55889" y="21805"/>
                </a:cubicBezTo>
                <a:cubicBezTo>
                  <a:pt x="36379" y="23906"/>
                  <a:pt x="21588" y="40375"/>
                  <a:pt x="21588" y="60000"/>
                </a:cubicBezTo>
                <a:close/>
              </a:path>
            </a:pathLst>
          </a:custGeom>
          <a:gradFill>
            <a:gsLst>
              <a:gs pos="0">
                <a:srgbClr val="006972"/>
              </a:gs>
              <a:gs pos="80000">
                <a:srgbClr val="008A97"/>
              </a:gs>
              <a:gs pos="100000">
                <a:srgbClr val="008E9C"/>
              </a:gs>
            </a:gsLst>
            <a:lin ang="16200000" scaled="0"/>
          </a:gra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0"/>
          <p:cNvGrpSpPr/>
          <p:nvPr/>
        </p:nvGrpSpPr>
        <p:grpSpPr>
          <a:xfrm>
            <a:off x="2909303" y="2042447"/>
            <a:ext cx="1384199" cy="691933"/>
            <a:chOff x="3139571" y="899462"/>
            <a:chExt cx="1384199" cy="691933"/>
          </a:xfrm>
        </p:grpSpPr>
        <p:sp>
          <p:nvSpPr>
            <p:cNvPr id="350" name="Google Shape;350;p20"/>
            <p:cNvSpPr/>
            <p:nvPr/>
          </p:nvSpPr>
          <p:spPr>
            <a:xfrm>
              <a:off x="3139571" y="89946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3139571" y="89946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20202"/>
                  </a:solidFill>
                  <a:latin typeface="Arial"/>
                  <a:ea typeface="Arial"/>
                  <a:cs typeface="Arial"/>
                  <a:sym typeface="Arial"/>
                </a:rPr>
                <a:t>Stimulus</a:t>
              </a:r>
              <a:endParaRPr/>
            </a:p>
          </p:txBody>
        </p:sp>
      </p:grpSp>
      <p:sp>
        <p:nvSpPr>
          <p:cNvPr id="352" name="Google Shape;352;p20"/>
          <p:cNvSpPr/>
          <p:nvPr/>
        </p:nvSpPr>
        <p:spPr>
          <a:xfrm>
            <a:off x="1666844" y="2574465"/>
            <a:ext cx="2490996" cy="249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6481" y="23524"/>
                </a:moveTo>
                <a:lnTo>
                  <a:pt x="87165" y="32840"/>
                </a:lnTo>
                <a:cubicBezTo>
                  <a:pt x="75945" y="21617"/>
                  <a:pt x="58981" y="18448"/>
                  <a:pt x="44467" y="24866"/>
                </a:cubicBezTo>
                <a:cubicBezTo>
                  <a:pt x="29954" y="31283"/>
                  <a:pt x="20881" y="45964"/>
                  <a:pt x="21631" y="61816"/>
                </a:cubicBezTo>
                <a:cubicBezTo>
                  <a:pt x="22381" y="77668"/>
                  <a:pt x="32801" y="91427"/>
                  <a:pt x="47855" y="96445"/>
                </a:cubicBezTo>
                <a:lnTo>
                  <a:pt x="47294" y="88508"/>
                </a:lnTo>
                <a:lnTo>
                  <a:pt x="63170" y="104890"/>
                </a:lnTo>
                <a:lnTo>
                  <a:pt x="49407" y="118429"/>
                </a:lnTo>
                <a:lnTo>
                  <a:pt x="48838" y="110367"/>
                </a:lnTo>
                <a:lnTo>
                  <a:pt x="48838" y="110367"/>
                </a:lnTo>
                <a:cubicBezTo>
                  <a:pt x="27395" y="105615"/>
                  <a:pt x="11311" y="87806"/>
                  <a:pt x="8761" y="65990"/>
                </a:cubicBezTo>
                <a:cubicBezTo>
                  <a:pt x="6211" y="44174"/>
                  <a:pt x="17753" y="23136"/>
                  <a:pt x="37522" y="13566"/>
                </a:cubicBezTo>
                <a:cubicBezTo>
                  <a:pt x="57291" y="3995"/>
                  <a:pt x="80952" y="7992"/>
                  <a:pt x="96481" y="23524"/>
                </a:cubicBezTo>
                <a:close/>
              </a:path>
            </a:pathLst>
          </a:custGeom>
          <a:solidFill>
            <a:srgbClr val="B4F9FF"/>
          </a:soli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20"/>
          <p:cNvGrpSpPr/>
          <p:nvPr/>
        </p:nvGrpSpPr>
        <p:grpSpPr>
          <a:xfrm>
            <a:off x="2220244" y="3482207"/>
            <a:ext cx="1384199" cy="691933"/>
            <a:chOff x="2450512" y="2339222"/>
            <a:chExt cx="1384199" cy="691933"/>
          </a:xfrm>
        </p:grpSpPr>
        <p:sp>
          <p:nvSpPr>
            <p:cNvPr id="354" name="Google Shape;354;p20"/>
            <p:cNvSpPr/>
            <p:nvPr/>
          </p:nvSpPr>
          <p:spPr>
            <a:xfrm>
              <a:off x="2450512" y="233922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450512" y="233922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CCCCCC"/>
                  </a:solidFill>
                  <a:latin typeface="Arial"/>
                  <a:ea typeface="Arial"/>
                  <a:cs typeface="Arial"/>
                  <a:sym typeface="Arial"/>
                </a:rPr>
                <a:t>Timing Constraints</a:t>
              </a:r>
              <a:endParaRPr/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2536003" y="4177245"/>
            <a:ext cx="2140152" cy="2141010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solidFill>
            <a:srgbClr val="B4F9FF"/>
          </a:soli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Google Shape;357;p20"/>
          <p:cNvGrpSpPr/>
          <p:nvPr/>
        </p:nvGrpSpPr>
        <p:grpSpPr>
          <a:xfrm>
            <a:off x="2912578" y="4924038"/>
            <a:ext cx="1384199" cy="691933"/>
            <a:chOff x="3142846" y="3781053"/>
            <a:chExt cx="1384199" cy="691933"/>
          </a:xfrm>
        </p:grpSpPr>
        <p:sp>
          <p:nvSpPr>
            <p:cNvPr id="358" name="Google Shape;358;p20"/>
            <p:cNvSpPr/>
            <p:nvPr/>
          </p:nvSpPr>
          <p:spPr>
            <a:xfrm>
              <a:off x="3142846" y="3781053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3142846" y="3781053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CCCCCC"/>
                  </a:solidFill>
                  <a:latin typeface="Arial"/>
                  <a:ea typeface="Arial"/>
                  <a:cs typeface="Arial"/>
                  <a:sym typeface="Arial"/>
                </a:rPr>
                <a:t>Concurrent Processes</a:t>
              </a:r>
              <a:endParaRPr sz="21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20"/>
          <p:cNvSpPr txBox="1"/>
          <p:nvPr/>
        </p:nvSpPr>
        <p:spPr>
          <a:xfrm>
            <a:off x="3738546" y="1000108"/>
            <a:ext cx="47863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Intruder Alarm System</a:t>
            </a:r>
            <a:endParaRPr sz="280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1" name="Google Shape;361;p20"/>
          <p:cNvSpPr/>
          <p:nvPr/>
        </p:nvSpPr>
        <p:spPr>
          <a:xfrm>
            <a:off x="5310182" y="1785926"/>
            <a:ext cx="4286280" cy="1211026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Stimuli </a:t>
            </a:r>
            <a:endParaRPr/>
          </a:p>
          <a:p>
            <a:pPr marL="360363" marR="0" lvl="0" indent="-360363" algn="l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300"/>
              <a:buFont typeface="Noto Sans Symbols"/>
              <a:buChar char="⮚"/>
            </a:pPr>
            <a:r>
              <a:rPr lang="en-US" sz="23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Intruder alarm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(intruder alarm is triggered)</a:t>
            </a:r>
            <a:endParaRPr sz="23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0"/>
          <p:cNvSpPr/>
          <p:nvPr/>
        </p:nvSpPr>
        <p:spPr>
          <a:xfrm>
            <a:off x="5310182" y="3071810"/>
            <a:ext cx="4286280" cy="2571768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Response </a:t>
            </a:r>
            <a:endParaRPr/>
          </a:p>
          <a:p>
            <a:pPr marL="449263" marR="0" lvl="0" indent="-449263" algn="l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300"/>
              <a:buFont typeface="Noto Sans Symbols"/>
              <a:buChar char="⮚"/>
            </a:pPr>
            <a:r>
              <a:rPr lang="en-US" sz="23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Compute room no.</a:t>
            </a:r>
            <a:endParaRPr/>
          </a:p>
          <a:p>
            <a:pPr marL="449263" marR="0" lvl="0" indent="-449263" algn="l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300"/>
              <a:buFont typeface="Noto Sans Symbols"/>
              <a:buChar char="⮚"/>
            </a:pPr>
            <a:r>
              <a:rPr lang="en-US" sz="23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Call to police</a:t>
            </a:r>
            <a:endParaRPr/>
          </a:p>
          <a:p>
            <a:pPr marL="449263" marR="0" lvl="0" indent="-449263" algn="l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300"/>
              <a:buFont typeface="Noto Sans Symbols"/>
              <a:buChar char="⮚"/>
            </a:pPr>
            <a:r>
              <a:rPr lang="en-US" sz="23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Initiate voice synthesizer</a:t>
            </a:r>
            <a:endParaRPr/>
          </a:p>
          <a:p>
            <a:pPr marL="449263" marR="0" lvl="0" indent="-449263" algn="l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300"/>
              <a:buFont typeface="Noto Sans Symbols"/>
              <a:buChar char="⮚"/>
            </a:pPr>
            <a:r>
              <a:rPr lang="en-US" sz="23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Switch on audible alarm</a:t>
            </a:r>
            <a:endParaRPr/>
          </a:p>
          <a:p>
            <a:pPr marL="449263" marR="0" lvl="0" indent="-449263" algn="l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300"/>
              <a:buFont typeface="Noto Sans Symbols"/>
              <a:buChar char="⮚"/>
            </a:pPr>
            <a:r>
              <a:rPr lang="en-US" sz="23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Switch on light</a:t>
            </a:r>
            <a:endParaRPr sz="23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0"/>
          <p:cNvSpPr/>
          <p:nvPr/>
        </p:nvSpPr>
        <p:spPr>
          <a:xfrm>
            <a:off x="4792484" y="5995090"/>
            <a:ext cx="54627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the </a:t>
            </a:r>
            <a:r>
              <a:rPr lang="en-US" sz="1800" b="1" u="sng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stimuli</a:t>
            </a:r>
            <a:r>
              <a:rPr lang="en-US" sz="18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that the system must process and the </a:t>
            </a:r>
            <a:r>
              <a:rPr lang="en-US" sz="1800" b="1" u="sng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associated responses</a:t>
            </a:r>
            <a:endParaRPr/>
          </a:p>
        </p:txBody>
      </p:sp>
      <p:pic>
        <p:nvPicPr>
          <p:cNvPr id="364" name="Google Shape;364;p20" descr="http://theologygaming.com/wp-content/uploads/2014/08/Pau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2913" y="6336125"/>
            <a:ext cx="385350" cy="3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 Objectives</a:t>
            </a:r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body" idx="1"/>
          </p:nvPr>
        </p:nvSpPr>
        <p:spPr>
          <a:xfrm>
            <a:off x="609600" y="1447801"/>
            <a:ext cx="10972800" cy="494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020202"/>
                </a:solidFill>
              </a:rPr>
              <a:t>Introduce some terms related to real-time system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20202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020202"/>
                </a:solidFill>
              </a:rPr>
              <a:t>Describe the design process for real-time system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rgbClr val="020202"/>
              </a:buClr>
              <a:buSzPts val="3200"/>
              <a:buFont typeface="Arial"/>
              <a:buNone/>
            </a:pPr>
            <a:endParaRPr>
              <a:solidFill>
                <a:srgbClr val="02020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Stages of RT System Design</a:t>
            </a:r>
            <a:endParaRPr/>
          </a:p>
        </p:txBody>
      </p:sp>
      <p:sp>
        <p:nvSpPr>
          <p:cNvPr id="370" name="Google Shape;370;p21"/>
          <p:cNvSpPr txBox="1"/>
          <p:nvPr/>
        </p:nvSpPr>
        <p:spPr>
          <a:xfrm>
            <a:off x="3738546" y="1000108"/>
            <a:ext cx="47863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Intruder Alarm System</a:t>
            </a:r>
            <a:endParaRPr sz="280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5238744" y="2857496"/>
            <a:ext cx="4286280" cy="1571636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lang="en-US" sz="23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Stimuli   🡪    Response</a:t>
            </a:r>
            <a:endParaRPr sz="23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2318701" y="1142985"/>
            <a:ext cx="2490996" cy="249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3"/>
                  <a:pt x="107126" y="25773"/>
                  <a:pt x="111044" y="52526"/>
                </a:cubicBezTo>
                <a:cubicBezTo>
                  <a:pt x="114961" y="79279"/>
                  <a:pt x="97559" y="104517"/>
                  <a:pt x="71162" y="110367"/>
                </a:cubicBezTo>
                <a:lnTo>
                  <a:pt x="70593" y="118429"/>
                </a:lnTo>
                <a:lnTo>
                  <a:pt x="56830" y="104890"/>
                </a:lnTo>
                <a:lnTo>
                  <a:pt x="72706" y="88508"/>
                </a:lnTo>
                <a:lnTo>
                  <a:pt x="72145" y="96445"/>
                </a:lnTo>
                <a:lnTo>
                  <a:pt x="72145" y="96445"/>
                </a:lnTo>
                <a:cubicBezTo>
                  <a:pt x="90761" y="90240"/>
                  <a:pt x="101708" y="70999"/>
                  <a:pt x="97532" y="51824"/>
                </a:cubicBezTo>
                <a:cubicBezTo>
                  <a:pt x="93356" y="32649"/>
                  <a:pt x="75399" y="19705"/>
                  <a:pt x="55889" y="21805"/>
                </a:cubicBezTo>
                <a:cubicBezTo>
                  <a:pt x="36379" y="23906"/>
                  <a:pt x="21588" y="40375"/>
                  <a:pt x="21588" y="60000"/>
                </a:cubicBezTo>
                <a:close/>
              </a:path>
            </a:pathLst>
          </a:custGeom>
          <a:solidFill>
            <a:srgbClr val="B4F9FF"/>
          </a:soli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21"/>
          <p:cNvGrpSpPr/>
          <p:nvPr/>
        </p:nvGrpSpPr>
        <p:grpSpPr>
          <a:xfrm>
            <a:off x="2909303" y="2042447"/>
            <a:ext cx="1384199" cy="691933"/>
            <a:chOff x="3139571" y="899462"/>
            <a:chExt cx="1384199" cy="691933"/>
          </a:xfrm>
        </p:grpSpPr>
        <p:sp>
          <p:nvSpPr>
            <p:cNvPr id="374" name="Google Shape;374;p21"/>
            <p:cNvSpPr/>
            <p:nvPr/>
          </p:nvSpPr>
          <p:spPr>
            <a:xfrm>
              <a:off x="3139571" y="89946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3139571" y="89946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CCCCCC"/>
                  </a:solidFill>
                  <a:latin typeface="Arial"/>
                  <a:ea typeface="Arial"/>
                  <a:cs typeface="Arial"/>
                  <a:sym typeface="Arial"/>
                </a:rPr>
                <a:t>Stimulus</a:t>
              </a:r>
              <a:endParaRPr/>
            </a:p>
          </p:txBody>
        </p:sp>
      </p:grpSp>
      <p:sp>
        <p:nvSpPr>
          <p:cNvPr id="376" name="Google Shape;376;p21"/>
          <p:cNvSpPr/>
          <p:nvPr/>
        </p:nvSpPr>
        <p:spPr>
          <a:xfrm>
            <a:off x="1666844" y="2574465"/>
            <a:ext cx="2490996" cy="249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6481" y="23524"/>
                </a:moveTo>
                <a:lnTo>
                  <a:pt x="87165" y="32840"/>
                </a:lnTo>
                <a:cubicBezTo>
                  <a:pt x="75945" y="21617"/>
                  <a:pt x="58981" y="18448"/>
                  <a:pt x="44467" y="24866"/>
                </a:cubicBezTo>
                <a:cubicBezTo>
                  <a:pt x="29954" y="31283"/>
                  <a:pt x="20881" y="45964"/>
                  <a:pt x="21631" y="61816"/>
                </a:cubicBezTo>
                <a:cubicBezTo>
                  <a:pt x="22381" y="77668"/>
                  <a:pt x="32801" y="91427"/>
                  <a:pt x="47855" y="96445"/>
                </a:cubicBezTo>
                <a:lnTo>
                  <a:pt x="47294" y="88508"/>
                </a:lnTo>
                <a:lnTo>
                  <a:pt x="63170" y="104890"/>
                </a:lnTo>
                <a:lnTo>
                  <a:pt x="49407" y="118429"/>
                </a:lnTo>
                <a:lnTo>
                  <a:pt x="48838" y="110367"/>
                </a:lnTo>
                <a:lnTo>
                  <a:pt x="48838" y="110367"/>
                </a:lnTo>
                <a:cubicBezTo>
                  <a:pt x="27395" y="105615"/>
                  <a:pt x="11311" y="87806"/>
                  <a:pt x="8761" y="65990"/>
                </a:cubicBezTo>
                <a:cubicBezTo>
                  <a:pt x="6211" y="44174"/>
                  <a:pt x="17753" y="23136"/>
                  <a:pt x="37522" y="13566"/>
                </a:cubicBezTo>
                <a:cubicBezTo>
                  <a:pt x="57291" y="3995"/>
                  <a:pt x="80952" y="7992"/>
                  <a:pt x="96481" y="23524"/>
                </a:cubicBezTo>
                <a:close/>
              </a:path>
            </a:pathLst>
          </a:custGeom>
          <a:gradFill>
            <a:gsLst>
              <a:gs pos="0">
                <a:srgbClr val="006972"/>
              </a:gs>
              <a:gs pos="80000">
                <a:srgbClr val="008A97"/>
              </a:gs>
              <a:gs pos="100000">
                <a:srgbClr val="008E9C"/>
              </a:gs>
            </a:gsLst>
            <a:lin ang="16200000" scaled="0"/>
          </a:gra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21"/>
          <p:cNvGrpSpPr/>
          <p:nvPr/>
        </p:nvGrpSpPr>
        <p:grpSpPr>
          <a:xfrm>
            <a:off x="2220244" y="3482207"/>
            <a:ext cx="1384199" cy="691933"/>
            <a:chOff x="2450512" y="2339222"/>
            <a:chExt cx="1384199" cy="691933"/>
          </a:xfrm>
        </p:grpSpPr>
        <p:sp>
          <p:nvSpPr>
            <p:cNvPr id="378" name="Google Shape;378;p21"/>
            <p:cNvSpPr/>
            <p:nvPr/>
          </p:nvSpPr>
          <p:spPr>
            <a:xfrm>
              <a:off x="2450512" y="233922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2450512" y="233922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20202"/>
                  </a:solidFill>
                  <a:latin typeface="Arial"/>
                  <a:ea typeface="Arial"/>
                  <a:cs typeface="Arial"/>
                  <a:sym typeface="Arial"/>
                </a:rPr>
                <a:t>Timing Constraints</a:t>
              </a:r>
              <a:endParaRPr sz="21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0" name="Google Shape;380;p21"/>
          <p:cNvSpPr/>
          <p:nvPr/>
        </p:nvSpPr>
        <p:spPr>
          <a:xfrm>
            <a:off x="2536003" y="4177245"/>
            <a:ext cx="2140152" cy="2141010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solidFill>
            <a:srgbClr val="B4F9FF"/>
          </a:soli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21"/>
          <p:cNvGrpSpPr/>
          <p:nvPr/>
        </p:nvGrpSpPr>
        <p:grpSpPr>
          <a:xfrm>
            <a:off x="2912578" y="4924038"/>
            <a:ext cx="1384199" cy="691933"/>
            <a:chOff x="3142846" y="3781053"/>
            <a:chExt cx="1384199" cy="691933"/>
          </a:xfrm>
        </p:grpSpPr>
        <p:sp>
          <p:nvSpPr>
            <p:cNvPr id="382" name="Google Shape;382;p21"/>
            <p:cNvSpPr/>
            <p:nvPr/>
          </p:nvSpPr>
          <p:spPr>
            <a:xfrm>
              <a:off x="3142846" y="3781053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3142846" y="3781053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CCCCCC"/>
                  </a:solidFill>
                  <a:latin typeface="Arial"/>
                  <a:ea typeface="Arial"/>
                  <a:cs typeface="Arial"/>
                  <a:sym typeface="Arial"/>
                </a:rPr>
                <a:t>Concurrent Processes</a:t>
              </a:r>
              <a:endParaRPr sz="21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p21"/>
          <p:cNvSpPr/>
          <p:nvPr/>
        </p:nvSpPr>
        <p:spPr>
          <a:xfrm>
            <a:off x="4809697" y="5373217"/>
            <a:ext cx="525070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	For each stimulus and associated response, identify the </a:t>
            </a:r>
            <a:r>
              <a:rPr lang="en-US" sz="1800" b="1" u="sng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timing constraints</a:t>
            </a:r>
            <a:r>
              <a:rPr lang="en-US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which apply to both stimulus and response processing </a:t>
            </a:r>
            <a:endParaRPr/>
          </a:p>
        </p:txBody>
      </p:sp>
      <p:pic>
        <p:nvPicPr>
          <p:cNvPr id="385" name="Google Shape;385;p21" descr="http://theologygaming.com/wp-content/uploads/2014/08/Pau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2913" y="6336125"/>
            <a:ext cx="385350" cy="3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Stages of RT System Design</a:t>
            </a:r>
            <a:endParaRPr/>
          </a:p>
        </p:txBody>
      </p:sp>
      <p:sp>
        <p:nvSpPr>
          <p:cNvPr id="391" name="Google Shape;391;p22"/>
          <p:cNvSpPr txBox="1"/>
          <p:nvPr/>
        </p:nvSpPr>
        <p:spPr>
          <a:xfrm>
            <a:off x="3738546" y="1000108"/>
            <a:ext cx="47863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Intruder Alarm System</a:t>
            </a:r>
            <a:endParaRPr sz="280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4738678" y="2357430"/>
            <a:ext cx="5715008" cy="2000264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Window Sensors 🡪 Windows Sensor Process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Door Sensors 🡪 Door Sensor Process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Motion Sensors 🡪 Motion Sensor Process </a:t>
            </a:r>
            <a:endParaRPr sz="21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2318701" y="1142985"/>
            <a:ext cx="2490996" cy="249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3"/>
                  <a:pt x="107126" y="25773"/>
                  <a:pt x="111044" y="52526"/>
                </a:cubicBezTo>
                <a:cubicBezTo>
                  <a:pt x="114961" y="79279"/>
                  <a:pt x="97559" y="104517"/>
                  <a:pt x="71162" y="110367"/>
                </a:cubicBezTo>
                <a:lnTo>
                  <a:pt x="70593" y="118429"/>
                </a:lnTo>
                <a:lnTo>
                  <a:pt x="56830" y="104890"/>
                </a:lnTo>
                <a:lnTo>
                  <a:pt x="72706" y="88508"/>
                </a:lnTo>
                <a:lnTo>
                  <a:pt x="72145" y="96445"/>
                </a:lnTo>
                <a:lnTo>
                  <a:pt x="72145" y="96445"/>
                </a:lnTo>
                <a:cubicBezTo>
                  <a:pt x="90761" y="90240"/>
                  <a:pt x="101708" y="70999"/>
                  <a:pt x="97532" y="51824"/>
                </a:cubicBezTo>
                <a:cubicBezTo>
                  <a:pt x="93356" y="32649"/>
                  <a:pt x="75399" y="19705"/>
                  <a:pt x="55889" y="21805"/>
                </a:cubicBezTo>
                <a:cubicBezTo>
                  <a:pt x="36379" y="23906"/>
                  <a:pt x="21588" y="40375"/>
                  <a:pt x="21588" y="60000"/>
                </a:cubicBezTo>
                <a:close/>
              </a:path>
            </a:pathLst>
          </a:custGeom>
          <a:solidFill>
            <a:srgbClr val="B4F9FF"/>
          </a:soli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" name="Google Shape;394;p22"/>
          <p:cNvGrpSpPr/>
          <p:nvPr/>
        </p:nvGrpSpPr>
        <p:grpSpPr>
          <a:xfrm>
            <a:off x="2909303" y="2042447"/>
            <a:ext cx="1384199" cy="691933"/>
            <a:chOff x="3139571" y="899462"/>
            <a:chExt cx="1384199" cy="691933"/>
          </a:xfrm>
        </p:grpSpPr>
        <p:sp>
          <p:nvSpPr>
            <p:cNvPr id="395" name="Google Shape;395;p22"/>
            <p:cNvSpPr/>
            <p:nvPr/>
          </p:nvSpPr>
          <p:spPr>
            <a:xfrm>
              <a:off x="3139571" y="89946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3139571" y="89946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CCCCCC"/>
                  </a:solidFill>
                  <a:latin typeface="Arial"/>
                  <a:ea typeface="Arial"/>
                  <a:cs typeface="Arial"/>
                  <a:sym typeface="Arial"/>
                </a:rPr>
                <a:t>Stimulus</a:t>
              </a:r>
              <a:endParaRPr/>
            </a:p>
          </p:txBody>
        </p:sp>
      </p:grpSp>
      <p:sp>
        <p:nvSpPr>
          <p:cNvPr id="397" name="Google Shape;397;p22"/>
          <p:cNvSpPr/>
          <p:nvPr/>
        </p:nvSpPr>
        <p:spPr>
          <a:xfrm>
            <a:off x="1666844" y="2574465"/>
            <a:ext cx="2490996" cy="249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6481" y="23524"/>
                </a:moveTo>
                <a:lnTo>
                  <a:pt x="87165" y="32840"/>
                </a:lnTo>
                <a:cubicBezTo>
                  <a:pt x="75945" y="21617"/>
                  <a:pt x="58981" y="18448"/>
                  <a:pt x="44467" y="24866"/>
                </a:cubicBezTo>
                <a:cubicBezTo>
                  <a:pt x="29954" y="31283"/>
                  <a:pt x="20881" y="45964"/>
                  <a:pt x="21631" y="61816"/>
                </a:cubicBezTo>
                <a:cubicBezTo>
                  <a:pt x="22381" y="77668"/>
                  <a:pt x="32801" y="91427"/>
                  <a:pt x="47855" y="96445"/>
                </a:cubicBezTo>
                <a:lnTo>
                  <a:pt x="47294" y="88508"/>
                </a:lnTo>
                <a:lnTo>
                  <a:pt x="63170" y="104890"/>
                </a:lnTo>
                <a:lnTo>
                  <a:pt x="49407" y="118429"/>
                </a:lnTo>
                <a:lnTo>
                  <a:pt x="48838" y="110367"/>
                </a:lnTo>
                <a:lnTo>
                  <a:pt x="48838" y="110367"/>
                </a:lnTo>
                <a:cubicBezTo>
                  <a:pt x="27395" y="105615"/>
                  <a:pt x="11311" y="87806"/>
                  <a:pt x="8761" y="65990"/>
                </a:cubicBezTo>
                <a:cubicBezTo>
                  <a:pt x="6211" y="44174"/>
                  <a:pt x="17753" y="23136"/>
                  <a:pt x="37522" y="13566"/>
                </a:cubicBezTo>
                <a:cubicBezTo>
                  <a:pt x="57291" y="3995"/>
                  <a:pt x="80952" y="7992"/>
                  <a:pt x="96481" y="23524"/>
                </a:cubicBezTo>
                <a:close/>
              </a:path>
            </a:pathLst>
          </a:custGeom>
          <a:solidFill>
            <a:srgbClr val="B4F9FF"/>
          </a:soli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22"/>
          <p:cNvGrpSpPr/>
          <p:nvPr/>
        </p:nvGrpSpPr>
        <p:grpSpPr>
          <a:xfrm>
            <a:off x="2220244" y="3482207"/>
            <a:ext cx="1384199" cy="691933"/>
            <a:chOff x="2450512" y="2339222"/>
            <a:chExt cx="1384199" cy="691933"/>
          </a:xfrm>
        </p:grpSpPr>
        <p:sp>
          <p:nvSpPr>
            <p:cNvPr id="399" name="Google Shape;399;p22"/>
            <p:cNvSpPr/>
            <p:nvPr/>
          </p:nvSpPr>
          <p:spPr>
            <a:xfrm>
              <a:off x="2450512" y="233922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2450512" y="233922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CCCCCC"/>
                  </a:solidFill>
                  <a:latin typeface="Arial"/>
                  <a:ea typeface="Arial"/>
                  <a:cs typeface="Arial"/>
                  <a:sym typeface="Arial"/>
                </a:rPr>
                <a:t>Timing Constraints</a:t>
              </a:r>
              <a:endParaRPr sz="21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22"/>
          <p:cNvSpPr/>
          <p:nvPr/>
        </p:nvSpPr>
        <p:spPr>
          <a:xfrm>
            <a:off x="2536003" y="4177245"/>
            <a:ext cx="2140152" cy="2141010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gradFill>
            <a:gsLst>
              <a:gs pos="0">
                <a:srgbClr val="006972"/>
              </a:gs>
              <a:gs pos="80000">
                <a:srgbClr val="008A97"/>
              </a:gs>
              <a:gs pos="100000">
                <a:srgbClr val="008E9C"/>
              </a:gs>
            </a:gsLst>
            <a:lin ang="16200000" scaled="0"/>
          </a:gra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" name="Google Shape;402;p22"/>
          <p:cNvGrpSpPr/>
          <p:nvPr/>
        </p:nvGrpSpPr>
        <p:grpSpPr>
          <a:xfrm>
            <a:off x="2912578" y="4924038"/>
            <a:ext cx="1384199" cy="691933"/>
            <a:chOff x="3142846" y="3781053"/>
            <a:chExt cx="1384199" cy="691933"/>
          </a:xfrm>
        </p:grpSpPr>
        <p:sp>
          <p:nvSpPr>
            <p:cNvPr id="403" name="Google Shape;403;p22"/>
            <p:cNvSpPr/>
            <p:nvPr/>
          </p:nvSpPr>
          <p:spPr>
            <a:xfrm>
              <a:off x="3142846" y="3781053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3142846" y="3781053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20202"/>
                  </a:solidFill>
                  <a:latin typeface="Arial"/>
                  <a:ea typeface="Arial"/>
                  <a:cs typeface="Arial"/>
                  <a:sym typeface="Arial"/>
                </a:rPr>
                <a:t>Concurrent Processes</a:t>
              </a:r>
              <a:endParaRPr sz="21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22"/>
          <p:cNvSpPr/>
          <p:nvPr/>
        </p:nvSpPr>
        <p:spPr>
          <a:xfrm>
            <a:off x="6596066" y="2357430"/>
            <a:ext cx="4000496" cy="2071702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5951984" y="4672930"/>
            <a:ext cx="4000528" cy="785818"/>
          </a:xfrm>
          <a:prstGeom prst="wedgeRoundRectCallout">
            <a:avLst>
              <a:gd name="adj1" fmla="val -12279"/>
              <a:gd name="adj2" fmla="val -103881"/>
              <a:gd name="adj3" fmla="val 16667"/>
            </a:avLst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Concurrent processes</a:t>
            </a:r>
            <a:endParaRPr sz="2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Stages of RT System Design</a:t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 flipH="1">
            <a:off x="8105598" y="2645903"/>
            <a:ext cx="2490996" cy="249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6481" y="23524"/>
                </a:moveTo>
                <a:lnTo>
                  <a:pt x="87165" y="32840"/>
                </a:lnTo>
                <a:cubicBezTo>
                  <a:pt x="75945" y="21617"/>
                  <a:pt x="58981" y="18448"/>
                  <a:pt x="44467" y="24866"/>
                </a:cubicBezTo>
                <a:cubicBezTo>
                  <a:pt x="29954" y="31283"/>
                  <a:pt x="20881" y="45964"/>
                  <a:pt x="21631" y="61816"/>
                </a:cubicBezTo>
                <a:cubicBezTo>
                  <a:pt x="22381" y="77668"/>
                  <a:pt x="32801" y="91427"/>
                  <a:pt x="47855" y="96445"/>
                </a:cubicBezTo>
                <a:lnTo>
                  <a:pt x="47294" y="88508"/>
                </a:lnTo>
                <a:lnTo>
                  <a:pt x="63170" y="104890"/>
                </a:lnTo>
                <a:lnTo>
                  <a:pt x="49407" y="118429"/>
                </a:lnTo>
                <a:lnTo>
                  <a:pt x="48838" y="110367"/>
                </a:lnTo>
                <a:lnTo>
                  <a:pt x="48838" y="110367"/>
                </a:lnTo>
                <a:cubicBezTo>
                  <a:pt x="27395" y="105615"/>
                  <a:pt x="11311" y="87806"/>
                  <a:pt x="8761" y="65990"/>
                </a:cubicBezTo>
                <a:cubicBezTo>
                  <a:pt x="6211" y="44174"/>
                  <a:pt x="17753" y="23136"/>
                  <a:pt x="37522" y="13566"/>
                </a:cubicBezTo>
                <a:cubicBezTo>
                  <a:pt x="57291" y="3995"/>
                  <a:pt x="80952" y="7992"/>
                  <a:pt x="96481" y="23524"/>
                </a:cubicBezTo>
                <a:close/>
              </a:path>
            </a:pathLst>
          </a:custGeom>
          <a:solidFill>
            <a:srgbClr val="B4F9FF"/>
          </a:soli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23"/>
          <p:cNvGrpSpPr/>
          <p:nvPr/>
        </p:nvGrpSpPr>
        <p:grpSpPr>
          <a:xfrm>
            <a:off x="8658998" y="3553645"/>
            <a:ext cx="1384199" cy="691933"/>
            <a:chOff x="2450512" y="2339222"/>
            <a:chExt cx="1384199" cy="691933"/>
          </a:xfrm>
        </p:grpSpPr>
        <p:sp>
          <p:nvSpPr>
            <p:cNvPr id="414" name="Google Shape;414;p23"/>
            <p:cNvSpPr/>
            <p:nvPr/>
          </p:nvSpPr>
          <p:spPr>
            <a:xfrm>
              <a:off x="2450512" y="233922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2450512" y="233922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Scheduling system</a:t>
              </a:r>
              <a:endParaRPr/>
            </a:p>
          </p:txBody>
        </p:sp>
      </p:grpSp>
      <p:sp>
        <p:nvSpPr>
          <p:cNvPr id="416" name="Google Shape;416;p23"/>
          <p:cNvSpPr/>
          <p:nvPr/>
        </p:nvSpPr>
        <p:spPr>
          <a:xfrm flipH="1">
            <a:off x="7599186" y="4248683"/>
            <a:ext cx="2140152" cy="2141010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solidFill>
            <a:srgbClr val="B4F9FF"/>
          </a:soli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23"/>
          <p:cNvGrpSpPr/>
          <p:nvPr/>
        </p:nvGrpSpPr>
        <p:grpSpPr>
          <a:xfrm>
            <a:off x="7975761" y="4995476"/>
            <a:ext cx="1384199" cy="691933"/>
            <a:chOff x="3142846" y="3781053"/>
            <a:chExt cx="1384199" cy="691933"/>
          </a:xfrm>
        </p:grpSpPr>
        <p:sp>
          <p:nvSpPr>
            <p:cNvPr id="418" name="Google Shape;418;p23"/>
            <p:cNvSpPr/>
            <p:nvPr/>
          </p:nvSpPr>
          <p:spPr>
            <a:xfrm>
              <a:off x="3142846" y="3781053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3142846" y="3781053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RT OS</a:t>
              </a:r>
              <a:endParaRPr/>
            </a:p>
          </p:txBody>
        </p:sp>
      </p:grpSp>
      <p:sp>
        <p:nvSpPr>
          <p:cNvPr id="420" name="Google Shape;420;p23"/>
          <p:cNvSpPr txBox="1"/>
          <p:nvPr/>
        </p:nvSpPr>
        <p:spPr>
          <a:xfrm>
            <a:off x="3738546" y="1000108"/>
            <a:ext cx="47863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Intruder Alarm System</a:t>
            </a:r>
            <a:endParaRPr sz="280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2381224" y="3000372"/>
            <a:ext cx="4286280" cy="1571636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                 timing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Stimuli        🡪         Response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Computation algorithm</a:t>
            </a:r>
            <a:endParaRPr sz="23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 flipH="1">
            <a:off x="7381884" y="1214423"/>
            <a:ext cx="2490996" cy="249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3"/>
                  <a:pt x="107126" y="25773"/>
                  <a:pt x="111044" y="52526"/>
                </a:cubicBezTo>
                <a:cubicBezTo>
                  <a:pt x="114961" y="79279"/>
                  <a:pt x="97559" y="104517"/>
                  <a:pt x="71162" y="110367"/>
                </a:cubicBezTo>
                <a:lnTo>
                  <a:pt x="70593" y="118429"/>
                </a:lnTo>
                <a:lnTo>
                  <a:pt x="56830" y="104890"/>
                </a:lnTo>
                <a:lnTo>
                  <a:pt x="72706" y="88508"/>
                </a:lnTo>
                <a:lnTo>
                  <a:pt x="72145" y="96445"/>
                </a:lnTo>
                <a:lnTo>
                  <a:pt x="72145" y="96445"/>
                </a:lnTo>
                <a:cubicBezTo>
                  <a:pt x="90761" y="90240"/>
                  <a:pt x="101708" y="70999"/>
                  <a:pt x="97532" y="51824"/>
                </a:cubicBezTo>
                <a:cubicBezTo>
                  <a:pt x="93356" y="32649"/>
                  <a:pt x="75399" y="19705"/>
                  <a:pt x="55889" y="21805"/>
                </a:cubicBezTo>
                <a:cubicBezTo>
                  <a:pt x="36379" y="23906"/>
                  <a:pt x="21588" y="40375"/>
                  <a:pt x="21588" y="60000"/>
                </a:cubicBezTo>
                <a:close/>
              </a:path>
            </a:pathLst>
          </a:custGeom>
          <a:gradFill>
            <a:gsLst>
              <a:gs pos="0">
                <a:srgbClr val="006972"/>
              </a:gs>
              <a:gs pos="80000">
                <a:srgbClr val="008A97"/>
              </a:gs>
              <a:gs pos="100000">
                <a:srgbClr val="008E9C"/>
              </a:gs>
            </a:gsLst>
            <a:lin ang="16200000" scaled="0"/>
          </a:gra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3"/>
          <p:cNvGrpSpPr/>
          <p:nvPr/>
        </p:nvGrpSpPr>
        <p:grpSpPr>
          <a:xfrm>
            <a:off x="7972486" y="2113885"/>
            <a:ext cx="1384199" cy="691933"/>
            <a:chOff x="3139571" y="899462"/>
            <a:chExt cx="1384199" cy="691933"/>
          </a:xfrm>
        </p:grpSpPr>
        <p:sp>
          <p:nvSpPr>
            <p:cNvPr id="424" name="Google Shape;424;p23"/>
            <p:cNvSpPr/>
            <p:nvPr/>
          </p:nvSpPr>
          <p:spPr>
            <a:xfrm>
              <a:off x="3139571" y="89946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3139571" y="89946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20202"/>
                  </a:solidFill>
                  <a:latin typeface="Arial"/>
                  <a:ea typeface="Arial"/>
                  <a:cs typeface="Arial"/>
                  <a:sym typeface="Arial"/>
                </a:rPr>
                <a:t>Algorithm</a:t>
              </a:r>
              <a:endParaRPr/>
            </a:p>
          </p:txBody>
        </p:sp>
      </p:grpSp>
      <p:sp>
        <p:nvSpPr>
          <p:cNvPr id="426" name="Google Shape;426;p23"/>
          <p:cNvSpPr/>
          <p:nvPr/>
        </p:nvSpPr>
        <p:spPr>
          <a:xfrm>
            <a:off x="1991544" y="5319188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	For each stimulus and response, design </a:t>
            </a:r>
            <a:r>
              <a:rPr lang="en-US" sz="1800" b="1" u="sng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algorithms</a:t>
            </a:r>
            <a:r>
              <a:rPr lang="en-US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carry out  the  required computations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Stages of RT System Design</a:t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 flipH="1">
            <a:off x="7381884" y="1214423"/>
            <a:ext cx="2490996" cy="249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3"/>
                  <a:pt x="107126" y="25773"/>
                  <a:pt x="111044" y="52526"/>
                </a:cubicBezTo>
                <a:cubicBezTo>
                  <a:pt x="114961" y="79279"/>
                  <a:pt x="97559" y="104517"/>
                  <a:pt x="71162" y="110367"/>
                </a:cubicBezTo>
                <a:lnTo>
                  <a:pt x="70593" y="118429"/>
                </a:lnTo>
                <a:lnTo>
                  <a:pt x="56830" y="104890"/>
                </a:lnTo>
                <a:lnTo>
                  <a:pt x="72706" y="88508"/>
                </a:lnTo>
                <a:lnTo>
                  <a:pt x="72145" y="96445"/>
                </a:lnTo>
                <a:lnTo>
                  <a:pt x="72145" y="96445"/>
                </a:lnTo>
                <a:cubicBezTo>
                  <a:pt x="90761" y="90240"/>
                  <a:pt x="101708" y="70999"/>
                  <a:pt x="97532" y="51824"/>
                </a:cubicBezTo>
                <a:cubicBezTo>
                  <a:pt x="93356" y="32649"/>
                  <a:pt x="75399" y="19705"/>
                  <a:pt x="55889" y="21805"/>
                </a:cubicBezTo>
                <a:cubicBezTo>
                  <a:pt x="36379" y="23906"/>
                  <a:pt x="21588" y="40375"/>
                  <a:pt x="21588" y="60000"/>
                </a:cubicBezTo>
                <a:close/>
              </a:path>
            </a:pathLst>
          </a:custGeom>
          <a:solidFill>
            <a:srgbClr val="B4F9FF"/>
          </a:soli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24"/>
          <p:cNvGrpSpPr/>
          <p:nvPr/>
        </p:nvGrpSpPr>
        <p:grpSpPr>
          <a:xfrm>
            <a:off x="7972486" y="2113885"/>
            <a:ext cx="1384199" cy="691933"/>
            <a:chOff x="3139571" y="899462"/>
            <a:chExt cx="1384199" cy="691933"/>
          </a:xfrm>
        </p:grpSpPr>
        <p:sp>
          <p:nvSpPr>
            <p:cNvPr id="434" name="Google Shape;434;p24"/>
            <p:cNvSpPr/>
            <p:nvPr/>
          </p:nvSpPr>
          <p:spPr>
            <a:xfrm>
              <a:off x="3139571" y="89946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3139571" y="89946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Algorithm</a:t>
              </a:r>
              <a:endParaRPr/>
            </a:p>
          </p:txBody>
        </p:sp>
      </p:grpSp>
      <p:sp>
        <p:nvSpPr>
          <p:cNvPr id="436" name="Google Shape;436;p24"/>
          <p:cNvSpPr/>
          <p:nvPr/>
        </p:nvSpPr>
        <p:spPr>
          <a:xfrm flipH="1">
            <a:off x="7599186" y="4248683"/>
            <a:ext cx="2140152" cy="2141010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solidFill>
            <a:srgbClr val="B4F9FF"/>
          </a:soli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24"/>
          <p:cNvGrpSpPr/>
          <p:nvPr/>
        </p:nvGrpSpPr>
        <p:grpSpPr>
          <a:xfrm>
            <a:off x="7975761" y="4995476"/>
            <a:ext cx="1384199" cy="691933"/>
            <a:chOff x="3142846" y="3781053"/>
            <a:chExt cx="1384199" cy="691933"/>
          </a:xfrm>
        </p:grpSpPr>
        <p:sp>
          <p:nvSpPr>
            <p:cNvPr id="438" name="Google Shape;438;p24"/>
            <p:cNvSpPr/>
            <p:nvPr/>
          </p:nvSpPr>
          <p:spPr>
            <a:xfrm>
              <a:off x="3142846" y="3781053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3142846" y="3781053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RT OS</a:t>
              </a:r>
              <a:endParaRPr/>
            </a:p>
          </p:txBody>
        </p:sp>
      </p:grpSp>
      <p:sp>
        <p:nvSpPr>
          <p:cNvPr id="440" name="Google Shape;440;p24"/>
          <p:cNvSpPr txBox="1"/>
          <p:nvPr/>
        </p:nvSpPr>
        <p:spPr>
          <a:xfrm>
            <a:off x="3738546" y="1000108"/>
            <a:ext cx="47863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Intruder Alarm System</a:t>
            </a:r>
            <a:endParaRPr sz="280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2095472" y="2000240"/>
            <a:ext cx="4572032" cy="1571636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                         timing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A set of stimuli    🡪  Responses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3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Computation algorithm</a:t>
            </a:r>
            <a:endParaRPr sz="23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 rot="-5400000">
            <a:off x="4131457" y="1964524"/>
            <a:ext cx="571504" cy="435771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2095472" y="4643446"/>
            <a:ext cx="4572032" cy="1357322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A set of concurrent processes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Scheduling system</a:t>
            </a:r>
            <a:endParaRPr sz="23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/>
          <p:nvPr/>
        </p:nvSpPr>
        <p:spPr>
          <a:xfrm flipH="1">
            <a:off x="8105598" y="2645903"/>
            <a:ext cx="2490996" cy="249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6481" y="23524"/>
                </a:moveTo>
                <a:lnTo>
                  <a:pt x="87165" y="32840"/>
                </a:lnTo>
                <a:cubicBezTo>
                  <a:pt x="75945" y="21617"/>
                  <a:pt x="58981" y="18448"/>
                  <a:pt x="44467" y="24866"/>
                </a:cubicBezTo>
                <a:cubicBezTo>
                  <a:pt x="29954" y="31283"/>
                  <a:pt x="20881" y="45964"/>
                  <a:pt x="21631" y="61816"/>
                </a:cubicBezTo>
                <a:cubicBezTo>
                  <a:pt x="22381" y="77668"/>
                  <a:pt x="32801" y="91427"/>
                  <a:pt x="47855" y="96445"/>
                </a:cubicBezTo>
                <a:lnTo>
                  <a:pt x="47294" y="88508"/>
                </a:lnTo>
                <a:lnTo>
                  <a:pt x="63170" y="104890"/>
                </a:lnTo>
                <a:lnTo>
                  <a:pt x="49407" y="118429"/>
                </a:lnTo>
                <a:lnTo>
                  <a:pt x="48838" y="110367"/>
                </a:lnTo>
                <a:lnTo>
                  <a:pt x="48838" y="110367"/>
                </a:lnTo>
                <a:cubicBezTo>
                  <a:pt x="27395" y="105615"/>
                  <a:pt x="11311" y="87806"/>
                  <a:pt x="8761" y="65990"/>
                </a:cubicBezTo>
                <a:cubicBezTo>
                  <a:pt x="6211" y="44174"/>
                  <a:pt x="17753" y="23136"/>
                  <a:pt x="37522" y="13566"/>
                </a:cubicBezTo>
                <a:cubicBezTo>
                  <a:pt x="57291" y="3995"/>
                  <a:pt x="80952" y="7992"/>
                  <a:pt x="96481" y="23524"/>
                </a:cubicBezTo>
                <a:close/>
              </a:path>
            </a:pathLst>
          </a:custGeom>
          <a:gradFill>
            <a:gsLst>
              <a:gs pos="0">
                <a:srgbClr val="006972"/>
              </a:gs>
              <a:gs pos="80000">
                <a:srgbClr val="008A97"/>
              </a:gs>
              <a:gs pos="100000">
                <a:srgbClr val="008E9C"/>
              </a:gs>
            </a:gsLst>
            <a:lin ang="16200000" scaled="0"/>
          </a:gra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24"/>
          <p:cNvGrpSpPr/>
          <p:nvPr/>
        </p:nvGrpSpPr>
        <p:grpSpPr>
          <a:xfrm>
            <a:off x="8658998" y="3553645"/>
            <a:ext cx="1384199" cy="691933"/>
            <a:chOff x="2450512" y="2339222"/>
            <a:chExt cx="1384199" cy="691933"/>
          </a:xfrm>
        </p:grpSpPr>
        <p:sp>
          <p:nvSpPr>
            <p:cNvPr id="446" name="Google Shape;446;p24"/>
            <p:cNvSpPr/>
            <p:nvPr/>
          </p:nvSpPr>
          <p:spPr>
            <a:xfrm>
              <a:off x="2450512" y="233922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2450512" y="233922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20202"/>
                  </a:solidFill>
                  <a:latin typeface="Arial"/>
                  <a:ea typeface="Arial"/>
                  <a:cs typeface="Arial"/>
                  <a:sym typeface="Arial"/>
                </a:rPr>
                <a:t>Scheduling system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5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Stages of RT System Design</a:t>
            </a:r>
            <a:endParaRPr/>
          </a:p>
        </p:txBody>
      </p:sp>
      <p:sp>
        <p:nvSpPr>
          <p:cNvPr id="453" name="Google Shape;453;p25"/>
          <p:cNvSpPr/>
          <p:nvPr/>
        </p:nvSpPr>
        <p:spPr>
          <a:xfrm flipH="1">
            <a:off x="7381884" y="1214423"/>
            <a:ext cx="2490996" cy="249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3"/>
                  <a:pt x="107126" y="25773"/>
                  <a:pt x="111044" y="52526"/>
                </a:cubicBezTo>
                <a:cubicBezTo>
                  <a:pt x="114961" y="79279"/>
                  <a:pt x="97559" y="104517"/>
                  <a:pt x="71162" y="110367"/>
                </a:cubicBezTo>
                <a:lnTo>
                  <a:pt x="70593" y="118429"/>
                </a:lnTo>
                <a:lnTo>
                  <a:pt x="56830" y="104890"/>
                </a:lnTo>
                <a:lnTo>
                  <a:pt x="72706" y="88508"/>
                </a:lnTo>
                <a:lnTo>
                  <a:pt x="72145" y="96445"/>
                </a:lnTo>
                <a:lnTo>
                  <a:pt x="72145" y="96445"/>
                </a:lnTo>
                <a:cubicBezTo>
                  <a:pt x="90761" y="90240"/>
                  <a:pt x="101708" y="70999"/>
                  <a:pt x="97532" y="51824"/>
                </a:cubicBezTo>
                <a:cubicBezTo>
                  <a:pt x="93356" y="32649"/>
                  <a:pt x="75399" y="19705"/>
                  <a:pt x="55889" y="21805"/>
                </a:cubicBezTo>
                <a:cubicBezTo>
                  <a:pt x="36379" y="23906"/>
                  <a:pt x="21588" y="40375"/>
                  <a:pt x="21588" y="60000"/>
                </a:cubicBezTo>
                <a:close/>
              </a:path>
            </a:pathLst>
          </a:custGeom>
          <a:solidFill>
            <a:srgbClr val="B4F9FF"/>
          </a:soli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7972486" y="2113885"/>
            <a:ext cx="1384199" cy="691933"/>
            <a:chOff x="3139571" y="899462"/>
            <a:chExt cx="1384199" cy="691933"/>
          </a:xfrm>
        </p:grpSpPr>
        <p:sp>
          <p:nvSpPr>
            <p:cNvPr id="455" name="Google Shape;455;p25"/>
            <p:cNvSpPr/>
            <p:nvPr/>
          </p:nvSpPr>
          <p:spPr>
            <a:xfrm>
              <a:off x="3139571" y="89946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3139571" y="89946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Algorithm</a:t>
              </a:r>
              <a:endParaRPr/>
            </a:p>
          </p:txBody>
        </p:sp>
      </p:grpSp>
      <p:sp>
        <p:nvSpPr>
          <p:cNvPr id="457" name="Google Shape;457;p25"/>
          <p:cNvSpPr/>
          <p:nvPr/>
        </p:nvSpPr>
        <p:spPr>
          <a:xfrm flipH="1">
            <a:off x="8105598" y="2645903"/>
            <a:ext cx="2490996" cy="249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6481" y="23524"/>
                </a:moveTo>
                <a:lnTo>
                  <a:pt x="87165" y="32840"/>
                </a:lnTo>
                <a:cubicBezTo>
                  <a:pt x="75945" y="21617"/>
                  <a:pt x="58981" y="18448"/>
                  <a:pt x="44467" y="24866"/>
                </a:cubicBezTo>
                <a:cubicBezTo>
                  <a:pt x="29954" y="31283"/>
                  <a:pt x="20881" y="45964"/>
                  <a:pt x="21631" y="61816"/>
                </a:cubicBezTo>
                <a:cubicBezTo>
                  <a:pt x="22381" y="77668"/>
                  <a:pt x="32801" y="91427"/>
                  <a:pt x="47855" y="96445"/>
                </a:cubicBezTo>
                <a:lnTo>
                  <a:pt x="47294" y="88508"/>
                </a:lnTo>
                <a:lnTo>
                  <a:pt x="63170" y="104890"/>
                </a:lnTo>
                <a:lnTo>
                  <a:pt x="49407" y="118429"/>
                </a:lnTo>
                <a:lnTo>
                  <a:pt x="48838" y="110367"/>
                </a:lnTo>
                <a:lnTo>
                  <a:pt x="48838" y="110367"/>
                </a:lnTo>
                <a:cubicBezTo>
                  <a:pt x="27395" y="105615"/>
                  <a:pt x="11311" y="87806"/>
                  <a:pt x="8761" y="65990"/>
                </a:cubicBezTo>
                <a:cubicBezTo>
                  <a:pt x="6211" y="44174"/>
                  <a:pt x="17753" y="23136"/>
                  <a:pt x="37522" y="13566"/>
                </a:cubicBezTo>
                <a:cubicBezTo>
                  <a:pt x="57291" y="3995"/>
                  <a:pt x="80952" y="7992"/>
                  <a:pt x="96481" y="23524"/>
                </a:cubicBezTo>
                <a:close/>
              </a:path>
            </a:pathLst>
          </a:custGeom>
          <a:solidFill>
            <a:srgbClr val="B4F9FF"/>
          </a:soli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25"/>
          <p:cNvGrpSpPr/>
          <p:nvPr/>
        </p:nvGrpSpPr>
        <p:grpSpPr>
          <a:xfrm>
            <a:off x="8658998" y="3553645"/>
            <a:ext cx="1384199" cy="691933"/>
            <a:chOff x="2450512" y="2339222"/>
            <a:chExt cx="1384199" cy="691933"/>
          </a:xfrm>
        </p:grpSpPr>
        <p:sp>
          <p:nvSpPr>
            <p:cNvPr id="459" name="Google Shape;459;p25"/>
            <p:cNvSpPr/>
            <p:nvPr/>
          </p:nvSpPr>
          <p:spPr>
            <a:xfrm>
              <a:off x="2450512" y="233922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2450512" y="233922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Scheduling system</a:t>
              </a:r>
              <a:endParaRPr/>
            </a:p>
          </p:txBody>
        </p:sp>
      </p:grpSp>
      <p:sp>
        <p:nvSpPr>
          <p:cNvPr id="461" name="Google Shape;461;p25"/>
          <p:cNvSpPr/>
          <p:nvPr/>
        </p:nvSpPr>
        <p:spPr>
          <a:xfrm flipH="1">
            <a:off x="7599186" y="4248683"/>
            <a:ext cx="2140152" cy="2141010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gradFill>
            <a:gsLst>
              <a:gs pos="0">
                <a:srgbClr val="006972"/>
              </a:gs>
              <a:gs pos="80000">
                <a:srgbClr val="008A97"/>
              </a:gs>
              <a:gs pos="100000">
                <a:srgbClr val="008E9C"/>
              </a:gs>
            </a:gsLst>
            <a:lin ang="16200000" scaled="0"/>
          </a:gra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25"/>
          <p:cNvGrpSpPr/>
          <p:nvPr/>
        </p:nvGrpSpPr>
        <p:grpSpPr>
          <a:xfrm>
            <a:off x="7975761" y="4995476"/>
            <a:ext cx="1384199" cy="691933"/>
            <a:chOff x="3142846" y="3781053"/>
            <a:chExt cx="1384199" cy="691933"/>
          </a:xfrm>
        </p:grpSpPr>
        <p:sp>
          <p:nvSpPr>
            <p:cNvPr id="463" name="Google Shape;463;p25"/>
            <p:cNvSpPr/>
            <p:nvPr/>
          </p:nvSpPr>
          <p:spPr>
            <a:xfrm>
              <a:off x="3142846" y="3781053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3142846" y="3781053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20202"/>
                  </a:solidFill>
                  <a:latin typeface="Arial"/>
                  <a:ea typeface="Arial"/>
                  <a:cs typeface="Arial"/>
                  <a:sym typeface="Arial"/>
                </a:rPr>
                <a:t>RT OS</a:t>
              </a:r>
              <a:endParaRPr/>
            </a:p>
          </p:txBody>
        </p:sp>
      </p:grpSp>
      <p:sp>
        <p:nvSpPr>
          <p:cNvPr id="465" name="Google Shape;465;p25"/>
          <p:cNvSpPr txBox="1"/>
          <p:nvPr/>
        </p:nvSpPr>
        <p:spPr>
          <a:xfrm>
            <a:off x="3738546" y="1000108"/>
            <a:ext cx="47863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Intruder Alarm System</a:t>
            </a:r>
            <a:endParaRPr sz="280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6" name="Google Shape;466;p25"/>
          <p:cNvSpPr/>
          <p:nvPr/>
        </p:nvSpPr>
        <p:spPr>
          <a:xfrm>
            <a:off x="1919536" y="3000372"/>
            <a:ext cx="5126252" cy="1857388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Manages processes &amp; resources allocation such as processor &amp; memory in RT system</a:t>
            </a:r>
            <a:endParaRPr sz="24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Stages of RT System Design</a:t>
            </a:r>
            <a:endParaRPr/>
          </a:p>
        </p:txBody>
      </p:sp>
      <p:sp>
        <p:nvSpPr>
          <p:cNvPr id="472" name="Google Shape;472;p26"/>
          <p:cNvSpPr/>
          <p:nvPr/>
        </p:nvSpPr>
        <p:spPr>
          <a:xfrm>
            <a:off x="2318701" y="1142985"/>
            <a:ext cx="2490996" cy="249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3"/>
                  <a:pt x="107126" y="25773"/>
                  <a:pt x="111044" y="52526"/>
                </a:cubicBezTo>
                <a:cubicBezTo>
                  <a:pt x="114961" y="79279"/>
                  <a:pt x="97559" y="104517"/>
                  <a:pt x="71162" y="110367"/>
                </a:cubicBezTo>
                <a:lnTo>
                  <a:pt x="70593" y="118429"/>
                </a:lnTo>
                <a:lnTo>
                  <a:pt x="56830" y="104890"/>
                </a:lnTo>
                <a:lnTo>
                  <a:pt x="72706" y="88508"/>
                </a:lnTo>
                <a:lnTo>
                  <a:pt x="72145" y="96445"/>
                </a:lnTo>
                <a:lnTo>
                  <a:pt x="72145" y="96445"/>
                </a:lnTo>
                <a:cubicBezTo>
                  <a:pt x="90761" y="90240"/>
                  <a:pt x="101708" y="70999"/>
                  <a:pt x="97532" y="51824"/>
                </a:cubicBezTo>
                <a:cubicBezTo>
                  <a:pt x="93356" y="32649"/>
                  <a:pt x="75399" y="19705"/>
                  <a:pt x="55889" y="21805"/>
                </a:cubicBezTo>
                <a:cubicBezTo>
                  <a:pt x="36379" y="23906"/>
                  <a:pt x="21588" y="40375"/>
                  <a:pt x="21588" y="60000"/>
                </a:cubicBezTo>
                <a:close/>
              </a:path>
            </a:pathLst>
          </a:custGeom>
          <a:gradFill>
            <a:gsLst>
              <a:gs pos="0">
                <a:srgbClr val="006972"/>
              </a:gs>
              <a:gs pos="80000">
                <a:srgbClr val="008A97"/>
              </a:gs>
              <a:gs pos="100000">
                <a:srgbClr val="008E9C"/>
              </a:gs>
            </a:gsLst>
            <a:lin ang="16200000" scaled="0"/>
          </a:gra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" name="Google Shape;473;p26"/>
          <p:cNvGrpSpPr/>
          <p:nvPr/>
        </p:nvGrpSpPr>
        <p:grpSpPr>
          <a:xfrm>
            <a:off x="2909303" y="2042447"/>
            <a:ext cx="1384199" cy="691933"/>
            <a:chOff x="3139571" y="899462"/>
            <a:chExt cx="1384199" cy="691933"/>
          </a:xfrm>
        </p:grpSpPr>
        <p:sp>
          <p:nvSpPr>
            <p:cNvPr id="474" name="Google Shape;474;p26"/>
            <p:cNvSpPr/>
            <p:nvPr/>
          </p:nvSpPr>
          <p:spPr>
            <a:xfrm>
              <a:off x="3139571" y="89946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3139571" y="89946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20202"/>
                  </a:solidFill>
                  <a:latin typeface="Arial"/>
                  <a:ea typeface="Arial"/>
                  <a:cs typeface="Arial"/>
                  <a:sym typeface="Arial"/>
                </a:rPr>
                <a:t>Stimulus</a:t>
              </a:r>
              <a:endParaRPr/>
            </a:p>
          </p:txBody>
        </p:sp>
      </p:grpSp>
      <p:sp>
        <p:nvSpPr>
          <p:cNvPr id="476" name="Google Shape;476;p26"/>
          <p:cNvSpPr/>
          <p:nvPr/>
        </p:nvSpPr>
        <p:spPr>
          <a:xfrm>
            <a:off x="1666844" y="2574465"/>
            <a:ext cx="2490996" cy="249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6481" y="23524"/>
                </a:moveTo>
                <a:lnTo>
                  <a:pt x="87165" y="32840"/>
                </a:lnTo>
                <a:cubicBezTo>
                  <a:pt x="75945" y="21617"/>
                  <a:pt x="58981" y="18448"/>
                  <a:pt x="44467" y="24866"/>
                </a:cubicBezTo>
                <a:cubicBezTo>
                  <a:pt x="29954" y="31283"/>
                  <a:pt x="20881" y="45964"/>
                  <a:pt x="21631" y="61816"/>
                </a:cubicBezTo>
                <a:cubicBezTo>
                  <a:pt x="22381" y="77668"/>
                  <a:pt x="32801" y="91427"/>
                  <a:pt x="47855" y="96445"/>
                </a:cubicBezTo>
                <a:lnTo>
                  <a:pt x="47294" y="88508"/>
                </a:lnTo>
                <a:lnTo>
                  <a:pt x="63170" y="104890"/>
                </a:lnTo>
                <a:lnTo>
                  <a:pt x="49407" y="118429"/>
                </a:lnTo>
                <a:lnTo>
                  <a:pt x="48838" y="110367"/>
                </a:lnTo>
                <a:lnTo>
                  <a:pt x="48838" y="110367"/>
                </a:lnTo>
                <a:cubicBezTo>
                  <a:pt x="27395" y="105615"/>
                  <a:pt x="11311" y="87806"/>
                  <a:pt x="8761" y="65990"/>
                </a:cubicBezTo>
                <a:cubicBezTo>
                  <a:pt x="6211" y="44174"/>
                  <a:pt x="17753" y="23136"/>
                  <a:pt x="37522" y="13566"/>
                </a:cubicBezTo>
                <a:cubicBezTo>
                  <a:pt x="57291" y="3995"/>
                  <a:pt x="80952" y="7992"/>
                  <a:pt x="96481" y="23524"/>
                </a:cubicBezTo>
                <a:close/>
              </a:path>
            </a:pathLst>
          </a:custGeom>
          <a:gradFill>
            <a:gsLst>
              <a:gs pos="0">
                <a:srgbClr val="006972"/>
              </a:gs>
              <a:gs pos="80000">
                <a:srgbClr val="008A97"/>
              </a:gs>
              <a:gs pos="100000">
                <a:srgbClr val="008E9C"/>
              </a:gs>
            </a:gsLst>
            <a:lin ang="16200000" scaled="0"/>
          </a:gra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7" name="Google Shape;477;p26"/>
          <p:cNvGrpSpPr/>
          <p:nvPr/>
        </p:nvGrpSpPr>
        <p:grpSpPr>
          <a:xfrm>
            <a:off x="2220244" y="3482207"/>
            <a:ext cx="1384199" cy="691933"/>
            <a:chOff x="2450512" y="2339222"/>
            <a:chExt cx="1384199" cy="691933"/>
          </a:xfrm>
        </p:grpSpPr>
        <p:sp>
          <p:nvSpPr>
            <p:cNvPr id="478" name="Google Shape;478;p26"/>
            <p:cNvSpPr/>
            <p:nvPr/>
          </p:nvSpPr>
          <p:spPr>
            <a:xfrm>
              <a:off x="2450512" y="233922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2450512" y="233922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20202"/>
                  </a:solidFill>
                  <a:latin typeface="Arial"/>
                  <a:ea typeface="Arial"/>
                  <a:cs typeface="Arial"/>
                  <a:sym typeface="Arial"/>
                </a:rPr>
                <a:t>Timing Constraints</a:t>
              </a:r>
              <a:endParaRPr sz="21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0" name="Google Shape;480;p26"/>
          <p:cNvSpPr/>
          <p:nvPr/>
        </p:nvSpPr>
        <p:spPr>
          <a:xfrm>
            <a:off x="2536003" y="4177245"/>
            <a:ext cx="2140152" cy="2141010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gradFill>
            <a:gsLst>
              <a:gs pos="0">
                <a:srgbClr val="006972"/>
              </a:gs>
              <a:gs pos="80000">
                <a:srgbClr val="008A97"/>
              </a:gs>
              <a:gs pos="100000">
                <a:srgbClr val="008E9C"/>
              </a:gs>
            </a:gsLst>
            <a:lin ang="16200000" scaled="0"/>
          </a:gra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26"/>
          <p:cNvGrpSpPr/>
          <p:nvPr/>
        </p:nvGrpSpPr>
        <p:grpSpPr>
          <a:xfrm>
            <a:off x="2912578" y="4924038"/>
            <a:ext cx="1384199" cy="691933"/>
            <a:chOff x="3142846" y="3781053"/>
            <a:chExt cx="1384199" cy="691933"/>
          </a:xfrm>
        </p:grpSpPr>
        <p:sp>
          <p:nvSpPr>
            <p:cNvPr id="482" name="Google Shape;482;p26"/>
            <p:cNvSpPr/>
            <p:nvPr/>
          </p:nvSpPr>
          <p:spPr>
            <a:xfrm>
              <a:off x="3142846" y="3781053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3142846" y="3781053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20202"/>
                  </a:solidFill>
                  <a:latin typeface="Arial"/>
                  <a:ea typeface="Arial"/>
                  <a:cs typeface="Arial"/>
                  <a:sym typeface="Arial"/>
                </a:rPr>
                <a:t>Concurrent Processes</a:t>
              </a:r>
              <a:endParaRPr sz="21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flipH="1">
            <a:off x="7381884" y="1214423"/>
            <a:ext cx="2490996" cy="249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12" y="60000"/>
                </a:moveTo>
                <a:lnTo>
                  <a:pt x="8412" y="60000"/>
                </a:lnTo>
                <a:cubicBezTo>
                  <a:pt x="8412" y="32962"/>
                  <a:pt x="29287" y="10511"/>
                  <a:pt x="56253" y="8547"/>
                </a:cubicBezTo>
                <a:cubicBezTo>
                  <a:pt x="83219" y="6583"/>
                  <a:pt x="107126" y="25773"/>
                  <a:pt x="111044" y="52526"/>
                </a:cubicBezTo>
                <a:cubicBezTo>
                  <a:pt x="114961" y="79279"/>
                  <a:pt x="97559" y="104517"/>
                  <a:pt x="71162" y="110367"/>
                </a:cubicBezTo>
                <a:lnTo>
                  <a:pt x="70593" y="118429"/>
                </a:lnTo>
                <a:lnTo>
                  <a:pt x="56830" y="104890"/>
                </a:lnTo>
                <a:lnTo>
                  <a:pt x="72706" y="88508"/>
                </a:lnTo>
                <a:lnTo>
                  <a:pt x="72145" y="96445"/>
                </a:lnTo>
                <a:lnTo>
                  <a:pt x="72145" y="96445"/>
                </a:lnTo>
                <a:cubicBezTo>
                  <a:pt x="90761" y="90240"/>
                  <a:pt x="101708" y="70999"/>
                  <a:pt x="97532" y="51824"/>
                </a:cubicBezTo>
                <a:cubicBezTo>
                  <a:pt x="93356" y="32649"/>
                  <a:pt x="75399" y="19705"/>
                  <a:pt x="55889" y="21805"/>
                </a:cubicBezTo>
                <a:cubicBezTo>
                  <a:pt x="36379" y="23906"/>
                  <a:pt x="21588" y="40375"/>
                  <a:pt x="21588" y="60000"/>
                </a:cubicBezTo>
                <a:close/>
              </a:path>
            </a:pathLst>
          </a:custGeom>
          <a:gradFill>
            <a:gsLst>
              <a:gs pos="0">
                <a:srgbClr val="006972"/>
              </a:gs>
              <a:gs pos="80000">
                <a:srgbClr val="008A97"/>
              </a:gs>
              <a:gs pos="100000">
                <a:srgbClr val="008E9C"/>
              </a:gs>
            </a:gsLst>
            <a:lin ang="16200000" scaled="0"/>
          </a:gra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26"/>
          <p:cNvGrpSpPr/>
          <p:nvPr/>
        </p:nvGrpSpPr>
        <p:grpSpPr>
          <a:xfrm>
            <a:off x="7972486" y="2113885"/>
            <a:ext cx="1384199" cy="691933"/>
            <a:chOff x="3139571" y="899462"/>
            <a:chExt cx="1384199" cy="691933"/>
          </a:xfrm>
        </p:grpSpPr>
        <p:sp>
          <p:nvSpPr>
            <p:cNvPr id="486" name="Google Shape;486;p26"/>
            <p:cNvSpPr/>
            <p:nvPr/>
          </p:nvSpPr>
          <p:spPr>
            <a:xfrm>
              <a:off x="3139571" y="89946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3139571" y="89946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20202"/>
                  </a:solidFill>
                  <a:latin typeface="Arial"/>
                  <a:ea typeface="Arial"/>
                  <a:cs typeface="Arial"/>
                  <a:sym typeface="Arial"/>
                </a:rPr>
                <a:t>Algorithm</a:t>
              </a:r>
              <a:endParaRPr/>
            </a:p>
          </p:txBody>
        </p:sp>
      </p:grpSp>
      <p:sp>
        <p:nvSpPr>
          <p:cNvPr id="488" name="Google Shape;488;p26"/>
          <p:cNvSpPr/>
          <p:nvPr/>
        </p:nvSpPr>
        <p:spPr>
          <a:xfrm flipH="1">
            <a:off x="8105598" y="2645903"/>
            <a:ext cx="2490996" cy="249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6481" y="23524"/>
                </a:moveTo>
                <a:lnTo>
                  <a:pt x="87165" y="32840"/>
                </a:lnTo>
                <a:cubicBezTo>
                  <a:pt x="75945" y="21617"/>
                  <a:pt x="58981" y="18448"/>
                  <a:pt x="44467" y="24866"/>
                </a:cubicBezTo>
                <a:cubicBezTo>
                  <a:pt x="29954" y="31283"/>
                  <a:pt x="20881" y="45964"/>
                  <a:pt x="21631" y="61816"/>
                </a:cubicBezTo>
                <a:cubicBezTo>
                  <a:pt x="22381" y="77668"/>
                  <a:pt x="32801" y="91427"/>
                  <a:pt x="47855" y="96445"/>
                </a:cubicBezTo>
                <a:lnTo>
                  <a:pt x="47294" y="88508"/>
                </a:lnTo>
                <a:lnTo>
                  <a:pt x="63170" y="104890"/>
                </a:lnTo>
                <a:lnTo>
                  <a:pt x="49407" y="118429"/>
                </a:lnTo>
                <a:lnTo>
                  <a:pt x="48838" y="110367"/>
                </a:lnTo>
                <a:lnTo>
                  <a:pt x="48838" y="110367"/>
                </a:lnTo>
                <a:cubicBezTo>
                  <a:pt x="27395" y="105615"/>
                  <a:pt x="11311" y="87806"/>
                  <a:pt x="8761" y="65990"/>
                </a:cubicBezTo>
                <a:cubicBezTo>
                  <a:pt x="6211" y="44174"/>
                  <a:pt x="17753" y="23136"/>
                  <a:pt x="37522" y="13566"/>
                </a:cubicBezTo>
                <a:cubicBezTo>
                  <a:pt x="57291" y="3995"/>
                  <a:pt x="80952" y="7992"/>
                  <a:pt x="96481" y="23524"/>
                </a:cubicBezTo>
                <a:close/>
              </a:path>
            </a:pathLst>
          </a:custGeom>
          <a:gradFill>
            <a:gsLst>
              <a:gs pos="0">
                <a:srgbClr val="006972"/>
              </a:gs>
              <a:gs pos="80000">
                <a:srgbClr val="008A97"/>
              </a:gs>
              <a:gs pos="100000">
                <a:srgbClr val="008E9C"/>
              </a:gs>
            </a:gsLst>
            <a:lin ang="16200000" scaled="0"/>
          </a:gra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26"/>
          <p:cNvGrpSpPr/>
          <p:nvPr/>
        </p:nvGrpSpPr>
        <p:grpSpPr>
          <a:xfrm>
            <a:off x="8658998" y="3553645"/>
            <a:ext cx="1384199" cy="691933"/>
            <a:chOff x="2450512" y="2339222"/>
            <a:chExt cx="1384199" cy="691933"/>
          </a:xfrm>
        </p:grpSpPr>
        <p:sp>
          <p:nvSpPr>
            <p:cNvPr id="490" name="Google Shape;490;p26"/>
            <p:cNvSpPr/>
            <p:nvPr/>
          </p:nvSpPr>
          <p:spPr>
            <a:xfrm>
              <a:off x="2450512" y="233922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2450512" y="2339222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20202"/>
                  </a:solidFill>
                  <a:latin typeface="Arial"/>
                  <a:ea typeface="Arial"/>
                  <a:cs typeface="Arial"/>
                  <a:sym typeface="Arial"/>
                </a:rPr>
                <a:t>Scheduling system</a:t>
              </a:r>
              <a:endParaRPr/>
            </a:p>
          </p:txBody>
        </p:sp>
      </p:grpSp>
      <p:sp>
        <p:nvSpPr>
          <p:cNvPr id="492" name="Google Shape;492;p26"/>
          <p:cNvSpPr/>
          <p:nvPr/>
        </p:nvSpPr>
        <p:spPr>
          <a:xfrm flipH="1">
            <a:off x="7599186" y="4248683"/>
            <a:ext cx="2140152" cy="2141010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gradFill>
            <a:gsLst>
              <a:gs pos="0">
                <a:srgbClr val="006972"/>
              </a:gs>
              <a:gs pos="80000">
                <a:srgbClr val="008A97"/>
              </a:gs>
              <a:gs pos="100000">
                <a:srgbClr val="008E9C"/>
              </a:gs>
            </a:gsLst>
            <a:lin ang="16200000" scaled="0"/>
          </a:gra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26"/>
          <p:cNvGrpSpPr/>
          <p:nvPr/>
        </p:nvGrpSpPr>
        <p:grpSpPr>
          <a:xfrm>
            <a:off x="7975761" y="4995476"/>
            <a:ext cx="1384199" cy="691933"/>
            <a:chOff x="3142846" y="3781053"/>
            <a:chExt cx="1384199" cy="691933"/>
          </a:xfrm>
        </p:grpSpPr>
        <p:sp>
          <p:nvSpPr>
            <p:cNvPr id="494" name="Google Shape;494;p26"/>
            <p:cNvSpPr/>
            <p:nvPr/>
          </p:nvSpPr>
          <p:spPr>
            <a:xfrm>
              <a:off x="3142846" y="3781053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3142846" y="3781053"/>
              <a:ext cx="1384199" cy="69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20202"/>
                  </a:solidFill>
                  <a:latin typeface="Arial"/>
                  <a:ea typeface="Arial"/>
                  <a:cs typeface="Arial"/>
                  <a:sym typeface="Arial"/>
                </a:rPr>
                <a:t>RT OS</a:t>
              </a:r>
              <a:endParaRPr/>
            </a:p>
          </p:txBody>
        </p:sp>
      </p:grpSp>
      <p:sp>
        <p:nvSpPr>
          <p:cNvPr id="496" name="Google Shape;496;p26"/>
          <p:cNvSpPr txBox="1"/>
          <p:nvPr/>
        </p:nvSpPr>
        <p:spPr>
          <a:xfrm>
            <a:off x="3738546" y="1000108"/>
            <a:ext cx="47863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Intruder Alarm System</a:t>
            </a:r>
            <a:endParaRPr sz="280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Stages of RT System Design</a:t>
            </a:r>
            <a:endParaRPr sz="3200"/>
          </a:p>
        </p:txBody>
      </p:sp>
      <p:sp>
        <p:nvSpPr>
          <p:cNvPr id="502" name="Google Shape;502;p27"/>
          <p:cNvSpPr txBox="1">
            <a:spLocks noGrp="1"/>
          </p:cNvSpPr>
          <p:nvPr>
            <p:ph type="body" idx="1"/>
          </p:nvPr>
        </p:nvSpPr>
        <p:spPr>
          <a:xfrm>
            <a:off x="1991544" y="1196753"/>
            <a:ext cx="8229600" cy="494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Arial"/>
              <a:buAutoNum type="arabicPeriod"/>
            </a:pPr>
            <a:r>
              <a:rPr lang="en-US" sz="2400" dirty="0">
                <a:latin typeface="Century Gothic"/>
                <a:ea typeface="Century Gothic"/>
                <a:cs typeface="Century Gothic"/>
                <a:sym typeface="Century Gothic"/>
              </a:rPr>
              <a:t>Identify the </a:t>
            </a:r>
            <a:r>
              <a:rPr lang="en-US" sz="2400" u="sng" dirty="0">
                <a:latin typeface="Century Gothic"/>
                <a:ea typeface="Century Gothic"/>
                <a:cs typeface="Century Gothic"/>
                <a:sym typeface="Century Gothic"/>
              </a:rPr>
              <a:t>stimuli </a:t>
            </a:r>
            <a:r>
              <a:rPr lang="en-US" sz="2400" dirty="0">
                <a:latin typeface="Century Gothic"/>
                <a:ea typeface="Century Gothic"/>
                <a:cs typeface="Century Gothic"/>
                <a:sym typeface="Century Gothic"/>
              </a:rPr>
              <a:t>that the system must process and the </a:t>
            </a:r>
            <a:r>
              <a:rPr lang="en-US" sz="2400" u="sng" dirty="0">
                <a:latin typeface="Century Gothic"/>
                <a:ea typeface="Century Gothic"/>
                <a:cs typeface="Century Gothic"/>
                <a:sym typeface="Century Gothic"/>
              </a:rPr>
              <a:t>associated responses</a:t>
            </a:r>
            <a:endParaRPr dirty="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Arial"/>
              <a:buAutoNum type="arabicPeriod"/>
            </a:pPr>
            <a:r>
              <a:rPr lang="en-US" sz="2400" dirty="0">
                <a:latin typeface="Century Gothic"/>
                <a:ea typeface="Century Gothic"/>
                <a:cs typeface="Century Gothic"/>
                <a:sym typeface="Century Gothic"/>
              </a:rPr>
              <a:t>For each stimulus and associated response, identify the </a:t>
            </a:r>
            <a:r>
              <a:rPr lang="en-US" sz="2400" u="sng" dirty="0">
                <a:latin typeface="Century Gothic"/>
                <a:ea typeface="Century Gothic"/>
                <a:cs typeface="Century Gothic"/>
                <a:sym typeface="Century Gothic"/>
              </a:rPr>
              <a:t>timing constraints</a:t>
            </a:r>
            <a:r>
              <a:rPr lang="en-US" sz="2400" dirty="0">
                <a:latin typeface="Century Gothic"/>
                <a:ea typeface="Century Gothic"/>
                <a:cs typeface="Century Gothic"/>
                <a:sym typeface="Century Gothic"/>
              </a:rPr>
              <a:t> which apply to both stimulus and response processing </a:t>
            </a:r>
            <a:endParaRPr dirty="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Arial"/>
              <a:buAutoNum type="arabicPeriod"/>
            </a:pPr>
            <a:r>
              <a:rPr lang="en-US" sz="2400" dirty="0">
                <a:latin typeface="Century Gothic"/>
                <a:ea typeface="Century Gothic"/>
                <a:cs typeface="Century Gothic"/>
                <a:sym typeface="Century Gothic"/>
              </a:rPr>
              <a:t>Aggregate the stimulus and response processing into a number of </a:t>
            </a:r>
            <a:r>
              <a:rPr lang="en-US" sz="2400" u="sng" dirty="0">
                <a:latin typeface="Century Gothic"/>
                <a:ea typeface="Century Gothic"/>
                <a:cs typeface="Century Gothic"/>
                <a:sym typeface="Century Gothic"/>
              </a:rPr>
              <a:t>concurrent processes</a:t>
            </a:r>
            <a:r>
              <a:rPr lang="en-US" sz="2400" dirty="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dirty="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Arial"/>
              <a:buAutoNum type="arabicPeriod"/>
            </a:pPr>
            <a:r>
              <a:rPr lang="en-US" sz="2400" dirty="0">
                <a:latin typeface="Century Gothic"/>
                <a:ea typeface="Century Gothic"/>
                <a:cs typeface="Century Gothic"/>
                <a:sym typeface="Century Gothic"/>
              </a:rPr>
              <a:t>For each stimulus and response, design </a:t>
            </a:r>
            <a:r>
              <a:rPr lang="en-US" sz="2400" u="sng" dirty="0">
                <a:latin typeface="Century Gothic"/>
                <a:ea typeface="Century Gothic"/>
                <a:cs typeface="Century Gothic"/>
                <a:sym typeface="Century Gothic"/>
              </a:rPr>
              <a:t>algorithm </a:t>
            </a:r>
            <a:r>
              <a:rPr lang="en-US" sz="2400" dirty="0">
                <a:latin typeface="Century Gothic"/>
                <a:ea typeface="Century Gothic"/>
                <a:cs typeface="Century Gothic"/>
                <a:sym typeface="Century Gothic"/>
              </a:rPr>
              <a:t>to carry out  the  required computations </a:t>
            </a:r>
            <a:endParaRPr dirty="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Arial"/>
              <a:buAutoNum type="arabicPeriod"/>
            </a:pPr>
            <a:r>
              <a:rPr lang="en-US" sz="2400" dirty="0">
                <a:latin typeface="Century Gothic"/>
                <a:ea typeface="Century Gothic"/>
                <a:cs typeface="Century Gothic"/>
                <a:sym typeface="Century Gothic"/>
              </a:rPr>
              <a:t>Design a </a:t>
            </a:r>
            <a:r>
              <a:rPr lang="en-US" sz="2400" u="sng" dirty="0">
                <a:latin typeface="Century Gothic"/>
                <a:ea typeface="Century Gothic"/>
                <a:cs typeface="Century Gothic"/>
                <a:sym typeface="Century Gothic"/>
              </a:rPr>
              <a:t>scheduling system</a:t>
            </a:r>
            <a:r>
              <a:rPr lang="en-US" sz="2400" dirty="0">
                <a:latin typeface="Century Gothic"/>
                <a:ea typeface="Century Gothic"/>
                <a:cs typeface="Century Gothic"/>
                <a:sym typeface="Century Gothic"/>
              </a:rPr>
              <a:t> which will ensure that processes are started in time to meet their deadlines</a:t>
            </a:r>
            <a:endParaRPr dirty="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Arial"/>
              <a:buAutoNum type="arabicPeriod"/>
            </a:pPr>
            <a:r>
              <a:rPr lang="en-US" sz="2400" u="sng" dirty="0">
                <a:latin typeface="Century Gothic"/>
                <a:ea typeface="Century Gothic"/>
                <a:cs typeface="Century Gothic"/>
                <a:sym typeface="Century Gothic"/>
              </a:rPr>
              <a:t>Integrate</a:t>
            </a:r>
            <a:r>
              <a:rPr lang="en-US" sz="2400" dirty="0">
                <a:latin typeface="Century Gothic"/>
                <a:ea typeface="Century Gothic"/>
                <a:cs typeface="Century Gothic"/>
                <a:sym typeface="Century Gothic"/>
              </a:rPr>
              <a:t> the system under the control of a </a:t>
            </a:r>
            <a:r>
              <a:rPr lang="en-US" sz="2400" u="sng" dirty="0">
                <a:latin typeface="Century Gothic"/>
                <a:ea typeface="Century Gothic"/>
                <a:cs typeface="Century Gothic"/>
                <a:sym typeface="Century Gothic"/>
              </a:rPr>
              <a:t>real-time operating system</a:t>
            </a:r>
            <a:endParaRPr sz="2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04800" algn="l" rtl="0">
              <a:spcBef>
                <a:spcPts val="48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Arial"/>
              <a:buNone/>
            </a:pPr>
            <a:endParaRPr sz="2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04800" algn="l" rtl="0">
              <a:spcBef>
                <a:spcPts val="48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Arial"/>
              <a:buNone/>
            </a:pPr>
            <a:endParaRPr sz="2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04800" algn="l" rtl="0">
              <a:spcBef>
                <a:spcPts val="48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Arial"/>
              <a:buNone/>
            </a:pPr>
            <a:endParaRPr sz="24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 Time System Design</a:t>
            </a:r>
            <a:endParaRPr/>
          </a:p>
        </p:txBody>
      </p:sp>
      <p:sp>
        <p:nvSpPr>
          <p:cNvPr id="508" name="Google Shape;508;p28"/>
          <p:cNvSpPr txBox="1">
            <a:spLocks noGrp="1"/>
          </p:cNvSpPr>
          <p:nvPr>
            <p:ph type="body" idx="1"/>
          </p:nvPr>
        </p:nvSpPr>
        <p:spPr>
          <a:xfrm>
            <a:off x="609600" y="1447801"/>
            <a:ext cx="10972800" cy="494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3200"/>
              <a:buFont typeface="Arial"/>
              <a:buChar char="•"/>
            </a:pPr>
            <a:r>
              <a:rPr lang="en-US"/>
              <a:t>Real time system must respond to stimulus at different time. Its architecture must therefore be organized so the </a:t>
            </a:r>
            <a:r>
              <a:rPr lang="en-US">
                <a:solidFill>
                  <a:srgbClr val="C00000"/>
                </a:solidFill>
              </a:rPr>
              <a:t>control</a:t>
            </a:r>
            <a:r>
              <a:rPr lang="en-US"/>
              <a:t> is transferred to the appropriate handler for that stimulus as soon as it is received.</a:t>
            </a:r>
            <a:endParaRPr/>
          </a:p>
        </p:txBody>
      </p:sp>
      <p:pic>
        <p:nvPicPr>
          <p:cNvPr id="509" name="Google Shape;509;p28" descr="http://www.cardiomyopathy.org/assets/images/news/quest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538" y="4357694"/>
            <a:ext cx="1771662" cy="2214578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28"/>
          <p:cNvSpPr/>
          <p:nvPr/>
        </p:nvSpPr>
        <p:spPr>
          <a:xfrm>
            <a:off x="4238612" y="5214951"/>
            <a:ext cx="614366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</a:t>
            </a:r>
            <a:r>
              <a:rPr lang="en-US" sz="2800" b="1" i="1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 model </a:t>
            </a:r>
            <a:r>
              <a:rPr lang="en-US" sz="2800" b="1" i="1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suitable for real-time system?</a:t>
            </a:r>
            <a:endParaRPr sz="280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/>
          <p:nvPr/>
        </p:nvSpPr>
        <p:spPr>
          <a:xfrm>
            <a:off x="5095868" y="5214950"/>
            <a:ext cx="5000660" cy="1143008"/>
          </a:xfrm>
          <a:prstGeom prst="ellipse">
            <a:avLst/>
          </a:prstGeom>
          <a:gradFill>
            <a:gsLst>
              <a:gs pos="0">
                <a:srgbClr val="B5F99A"/>
              </a:gs>
              <a:gs pos="35000">
                <a:srgbClr val="C8FBB9"/>
              </a:gs>
              <a:gs pos="100000">
                <a:srgbClr val="EAFFE3"/>
              </a:gs>
            </a:gsLst>
            <a:lin ang="16200000" scaled="0"/>
          </a:gradFill>
          <a:ln w="9525" cap="flat" cmpd="sng">
            <a:solidFill>
              <a:srgbClr val="58AB0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2020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Allocate Memory &amp; Resources</a:t>
            </a:r>
            <a:endParaRPr sz="2800">
              <a:solidFill>
                <a:srgbClr val="02020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16" name="Google Shape;516;p29" descr="http://www.axacore.com/media/icon-xdoc-overview-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8282" y="1500174"/>
            <a:ext cx="2609850" cy="2447926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9"/>
          <p:cNvSpPr/>
          <p:nvPr/>
        </p:nvSpPr>
        <p:spPr>
          <a:xfrm>
            <a:off x="7881950" y="3857628"/>
            <a:ext cx="2571768" cy="1143008"/>
          </a:xfrm>
          <a:prstGeom prst="ellipse">
            <a:avLst/>
          </a:prstGeom>
          <a:gradFill>
            <a:gsLst>
              <a:gs pos="0">
                <a:srgbClr val="B5F99A"/>
              </a:gs>
              <a:gs pos="35000">
                <a:srgbClr val="C8FBB9"/>
              </a:gs>
              <a:gs pos="100000">
                <a:srgbClr val="EAFFE3"/>
              </a:gs>
            </a:gsLst>
            <a:lin ang="16200000" scaled="0"/>
          </a:gradFill>
          <a:ln w="9525" cap="flat" cmpd="sng">
            <a:solidFill>
              <a:srgbClr val="58AB0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2020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Stop Processes</a:t>
            </a:r>
            <a:endParaRPr sz="2800">
              <a:solidFill>
                <a:srgbClr val="02020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8" name="Google Shape;518;p29"/>
          <p:cNvSpPr/>
          <p:nvPr/>
        </p:nvSpPr>
        <p:spPr>
          <a:xfrm>
            <a:off x="3381356" y="3786190"/>
            <a:ext cx="2571768" cy="1143008"/>
          </a:xfrm>
          <a:prstGeom prst="ellipse">
            <a:avLst/>
          </a:prstGeom>
          <a:gradFill>
            <a:gsLst>
              <a:gs pos="0">
                <a:srgbClr val="B5F99A"/>
              </a:gs>
              <a:gs pos="35000">
                <a:srgbClr val="C8FBB9"/>
              </a:gs>
              <a:gs pos="100000">
                <a:srgbClr val="EAFFE3"/>
              </a:gs>
            </a:gsLst>
            <a:lin ang="16200000" scaled="0"/>
          </a:gradFill>
          <a:ln w="9525" cap="flat" cmpd="sng">
            <a:solidFill>
              <a:srgbClr val="58AB0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2020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Stimulus</a:t>
            </a:r>
            <a:endParaRPr sz="2800">
              <a:solidFill>
                <a:srgbClr val="02020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9" name="Google Shape;519;p29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Real Time Operating System</a:t>
            </a:r>
            <a:endParaRPr sz="3500"/>
          </a:p>
        </p:txBody>
      </p:sp>
      <p:sp>
        <p:nvSpPr>
          <p:cNvPr id="520" name="Google Shape;520;p29"/>
          <p:cNvSpPr/>
          <p:nvPr/>
        </p:nvSpPr>
        <p:spPr>
          <a:xfrm>
            <a:off x="2398940" y="2405714"/>
            <a:ext cx="12681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RTOS </a:t>
            </a:r>
            <a:endParaRPr sz="2800" b="1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9"/>
          <p:cNvSpPr/>
          <p:nvPr/>
        </p:nvSpPr>
        <p:spPr>
          <a:xfrm>
            <a:off x="5453058" y="2000240"/>
            <a:ext cx="4572000" cy="86177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Manages processes and resource allocation </a:t>
            </a:r>
            <a:endParaRPr sz="250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22" name="Google Shape;522;p29" descr="http://www.clker.com/cliparts/g/I/Q/f/1/r/curved-arrow-bright-green-hi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024431" y="2643182"/>
            <a:ext cx="1040851" cy="128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29" descr="http://www.clker.com/cliparts/g/I/Q/f/1/r/curved-arrow-bright-green-hi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4827" y="2786058"/>
            <a:ext cx="1040851" cy="128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29" descr="http://www.clker.com/cliparts/g/I/Q/f/1/r/curved-arrow-bright-green-hi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38875" y="2786058"/>
            <a:ext cx="1040851" cy="257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9" descr="http://www.clker.com/cliparts/g/I/Q/f/1/r/curved-arrow-bright-green-hi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4524363" y="4786322"/>
            <a:ext cx="785819" cy="107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0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531" name="Google Shape;531;p30"/>
          <p:cNvSpPr txBox="1">
            <a:spLocks noGrp="1"/>
          </p:cNvSpPr>
          <p:nvPr>
            <p:ph type="title"/>
          </p:nvPr>
        </p:nvSpPr>
        <p:spPr>
          <a:xfrm>
            <a:off x="1719264" y="228600"/>
            <a:ext cx="818673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Real-time Operating System (RTOS)</a:t>
            </a:r>
            <a:endParaRPr/>
          </a:p>
        </p:txBody>
      </p:sp>
      <p:sp>
        <p:nvSpPr>
          <p:cNvPr id="532" name="Google Shape;532;p30"/>
          <p:cNvSpPr txBox="1">
            <a:spLocks noGrp="1"/>
          </p:cNvSpPr>
          <p:nvPr>
            <p:ph type="body" idx="1"/>
          </p:nvPr>
        </p:nvSpPr>
        <p:spPr>
          <a:xfrm>
            <a:off x="609600" y="1447801"/>
            <a:ext cx="10972800" cy="494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3200"/>
              <a:buFont typeface="Arial"/>
              <a:buChar char="•"/>
            </a:pPr>
            <a:r>
              <a:rPr lang="en-US"/>
              <a:t>A</a:t>
            </a:r>
            <a:r>
              <a:rPr lang="en-US">
                <a:solidFill>
                  <a:srgbClr val="3333FF"/>
                </a:solidFill>
              </a:rPr>
              <a:t> RTOS </a:t>
            </a:r>
            <a:r>
              <a:rPr lang="en-US"/>
              <a:t>is analogous to an operating system in a general-purpose computer.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20202"/>
              </a:buClr>
              <a:buSzPts val="3200"/>
              <a:buFont typeface="Arial"/>
              <a:buChar char="•"/>
            </a:pPr>
            <a:r>
              <a:rPr lang="en-US"/>
              <a:t>It </a:t>
            </a:r>
            <a:r>
              <a:rPr lang="en-US">
                <a:solidFill>
                  <a:srgbClr val="FF0000"/>
                </a:solidFill>
              </a:rPr>
              <a:t>manages processes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resource allocation</a:t>
            </a:r>
            <a:r>
              <a:rPr lang="en-US"/>
              <a:t> in a real-time system.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20202"/>
              </a:buClr>
              <a:buSzPts val="3200"/>
              <a:buFont typeface="Arial"/>
              <a:buChar char="•"/>
            </a:pPr>
            <a:r>
              <a:rPr lang="en-US" i="1"/>
              <a:t>Eg: It starts and stops appropriate processes so that stimuli can be handled, and allocates memory and processor resources.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Real-Time System</a:t>
            </a:r>
            <a:endParaRPr/>
          </a:p>
        </p:txBody>
      </p:sp>
      <p:pic>
        <p:nvPicPr>
          <p:cNvPr id="127" name="Google Shape;127;p4" descr="http://media.caranddriver.com/images/media/51/dissected-lotus-based-infiniti-emerg-e-sports-car-concept-top-image-photo-451994-s-origin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158" y="1643051"/>
            <a:ext cx="4000528" cy="191765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1881158" y="3429000"/>
            <a:ext cx="371477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Correct Functioning</a:t>
            </a:r>
            <a:endParaRPr sz="250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9" name="Google Shape;129;p4" descr="http://dfwfitnesschallenge.com/images/curved_arrow_right_dow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020643">
            <a:off x="5451444" y="2758121"/>
            <a:ext cx="1571636" cy="73442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6738942" y="3071810"/>
            <a:ext cx="371477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500"/>
              <a:buFont typeface="Noto Sans Symbols"/>
              <a:buChar char="✔"/>
            </a:pPr>
            <a:r>
              <a:rPr lang="en-US" sz="25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 produced</a:t>
            </a:r>
            <a:endParaRPr sz="250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6738942" y="3786190"/>
            <a:ext cx="371477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500"/>
              <a:buFont typeface="Noto Sans Symbols"/>
              <a:buChar char="✔"/>
            </a:pPr>
            <a:r>
              <a:rPr lang="en-US" sz="25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Timing</a:t>
            </a:r>
            <a:endParaRPr sz="250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1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Real Time Operating System</a:t>
            </a:r>
            <a:endParaRPr dirty="0"/>
          </a:p>
        </p:txBody>
      </p:sp>
      <p:grpSp>
        <p:nvGrpSpPr>
          <p:cNvPr id="538" name="Google Shape;538;p31"/>
          <p:cNvGrpSpPr/>
          <p:nvPr/>
        </p:nvGrpSpPr>
        <p:grpSpPr>
          <a:xfrm>
            <a:off x="5138293" y="2709322"/>
            <a:ext cx="1915417" cy="1915417"/>
            <a:chOff x="3614291" y="2495030"/>
            <a:chExt cx="1915417" cy="1915417"/>
          </a:xfrm>
        </p:grpSpPr>
        <p:sp>
          <p:nvSpPr>
            <p:cNvPr id="539" name="Google Shape;539;p31"/>
            <p:cNvSpPr/>
            <p:nvPr/>
          </p:nvSpPr>
          <p:spPr>
            <a:xfrm>
              <a:off x="3614291" y="2495030"/>
              <a:ext cx="1915417" cy="1915417"/>
            </a:xfrm>
            <a:prstGeom prst="ellipse">
              <a:avLst/>
            </a:prstGeom>
            <a:solidFill>
              <a:srgbClr val="027F89"/>
            </a:solidFill>
            <a:ln>
              <a:noFill/>
            </a:ln>
            <a:effectLst>
              <a:outerShdw blurRad="76200" sy="23000" kx="-12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3894798" y="2775536"/>
              <a:ext cx="1354403" cy="1354405"/>
            </a:xfrm>
            <a:prstGeom prst="rect">
              <a:avLst/>
            </a:prstGeom>
            <a:noFill/>
            <a:ln>
              <a:noFill/>
            </a:ln>
            <a:effectLst>
              <a:outerShdw blurRad="76200" sy="23000" kx="-12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3475" tIns="23475" rIns="23475" bIns="23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RTOS</a:t>
              </a:r>
              <a:endParaRPr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1" name="Google Shape;541;p31"/>
          <p:cNvGrpSpPr/>
          <p:nvPr/>
        </p:nvGrpSpPr>
        <p:grpSpPr>
          <a:xfrm>
            <a:off x="5738812" y="2423116"/>
            <a:ext cx="37705" cy="577256"/>
            <a:chOff x="4553147" y="1917774"/>
            <a:chExt cx="37705" cy="577256"/>
          </a:xfrm>
        </p:grpSpPr>
        <p:sp>
          <p:nvSpPr>
            <p:cNvPr id="542" name="Google Shape;542;p31"/>
            <p:cNvSpPr/>
            <p:nvPr/>
          </p:nvSpPr>
          <p:spPr>
            <a:xfrm rot="-5400000">
              <a:off x="4283371" y="2187549"/>
              <a:ext cx="577256" cy="377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rgbClr val="01656B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43" name="Google Shape;543;p31"/>
            <p:cNvSpPr/>
            <p:nvPr/>
          </p:nvSpPr>
          <p:spPr>
            <a:xfrm rot="-5400000">
              <a:off x="4557568" y="2191970"/>
              <a:ext cx="28862" cy="28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544;p31"/>
          <p:cNvGrpSpPr/>
          <p:nvPr/>
        </p:nvGrpSpPr>
        <p:grpSpPr>
          <a:xfrm>
            <a:off x="4381489" y="870642"/>
            <a:ext cx="1915417" cy="1915417"/>
            <a:chOff x="3614291" y="2355"/>
            <a:chExt cx="1915417" cy="1915417"/>
          </a:xfrm>
        </p:grpSpPr>
        <p:sp>
          <p:nvSpPr>
            <p:cNvPr id="545" name="Google Shape;545;p31"/>
            <p:cNvSpPr/>
            <p:nvPr/>
          </p:nvSpPr>
          <p:spPr>
            <a:xfrm>
              <a:off x="3614291" y="2355"/>
              <a:ext cx="1915417" cy="1915417"/>
            </a:xfrm>
            <a:prstGeom prst="ellipse">
              <a:avLst/>
            </a:prstGeom>
            <a:solidFill>
              <a:srgbClr val="027F89"/>
            </a:solidFill>
            <a:ln>
              <a:noFill/>
            </a:ln>
            <a:effectLst>
              <a:outerShdw blurRad="76200" sy="23000" kx="-12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3894798" y="282861"/>
              <a:ext cx="1354403" cy="1354405"/>
            </a:xfrm>
            <a:prstGeom prst="rect">
              <a:avLst/>
            </a:prstGeom>
            <a:noFill/>
            <a:ln>
              <a:noFill/>
            </a:ln>
            <a:effectLst>
              <a:outerShdw blurRad="76200" sy="23000" kx="-12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RT Clock</a:t>
              </a:r>
              <a:endParaRPr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31"/>
          <p:cNvGrpSpPr/>
          <p:nvPr/>
        </p:nvGrpSpPr>
        <p:grpSpPr>
          <a:xfrm>
            <a:off x="6747243" y="2983543"/>
            <a:ext cx="560655" cy="214242"/>
            <a:chOff x="5477009" y="2960479"/>
            <a:chExt cx="560655" cy="214242"/>
          </a:xfrm>
        </p:grpSpPr>
        <p:sp>
          <p:nvSpPr>
            <p:cNvPr id="548" name="Google Shape;548;p31"/>
            <p:cNvSpPr/>
            <p:nvPr/>
          </p:nvSpPr>
          <p:spPr>
            <a:xfrm rot="-1080000">
              <a:off x="5468708" y="3048747"/>
              <a:ext cx="577256" cy="377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rgbClr val="01656B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49" name="Google Shape;549;p31"/>
            <p:cNvSpPr/>
            <p:nvPr/>
          </p:nvSpPr>
          <p:spPr>
            <a:xfrm rot="-1080000">
              <a:off x="5742905" y="3053168"/>
              <a:ext cx="28862" cy="28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0" name="Google Shape;550;p31"/>
          <p:cNvGrpSpPr/>
          <p:nvPr/>
        </p:nvGrpSpPr>
        <p:grpSpPr>
          <a:xfrm>
            <a:off x="7096133" y="1785927"/>
            <a:ext cx="1915417" cy="1915417"/>
            <a:chOff x="5984965" y="1724751"/>
            <a:chExt cx="1915417" cy="1915417"/>
          </a:xfrm>
        </p:grpSpPr>
        <p:sp>
          <p:nvSpPr>
            <p:cNvPr id="551" name="Google Shape;551;p31"/>
            <p:cNvSpPr/>
            <p:nvPr/>
          </p:nvSpPr>
          <p:spPr>
            <a:xfrm>
              <a:off x="5984965" y="1724751"/>
              <a:ext cx="1915417" cy="1915417"/>
            </a:xfrm>
            <a:prstGeom prst="ellipse">
              <a:avLst/>
            </a:prstGeom>
            <a:solidFill>
              <a:srgbClr val="027F89"/>
            </a:solidFill>
            <a:ln>
              <a:noFill/>
            </a:ln>
            <a:effectLst>
              <a:outerShdw blurRad="76200" sy="23000" kx="-12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6265472" y="2005257"/>
              <a:ext cx="1354403" cy="1354405"/>
            </a:xfrm>
            <a:prstGeom prst="rect">
              <a:avLst/>
            </a:prstGeom>
            <a:noFill/>
            <a:ln>
              <a:noFill/>
            </a:ln>
            <a:effectLst>
              <a:outerShdw blurRad="76200" sy="23000" kx="-12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Interrupt Handler</a:t>
              </a:r>
              <a:endParaRPr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p31"/>
          <p:cNvGrpSpPr/>
          <p:nvPr/>
        </p:nvGrpSpPr>
        <p:grpSpPr>
          <a:xfrm>
            <a:off x="7001521" y="3830231"/>
            <a:ext cx="369807" cy="489172"/>
            <a:chOff x="5119675" y="4216460"/>
            <a:chExt cx="369807" cy="489172"/>
          </a:xfrm>
        </p:grpSpPr>
        <p:sp>
          <p:nvSpPr>
            <p:cNvPr id="554" name="Google Shape;554;p31"/>
            <p:cNvSpPr/>
            <p:nvPr/>
          </p:nvSpPr>
          <p:spPr>
            <a:xfrm rot="3240000">
              <a:off x="5015950" y="4442194"/>
              <a:ext cx="577256" cy="377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rgbClr val="01656B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55" name="Google Shape;555;p31"/>
            <p:cNvSpPr/>
            <p:nvPr/>
          </p:nvSpPr>
          <p:spPr>
            <a:xfrm rot="3240000">
              <a:off x="5290147" y="4446616"/>
              <a:ext cx="28862" cy="28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6" name="Google Shape;556;p31"/>
          <p:cNvGrpSpPr/>
          <p:nvPr/>
        </p:nvGrpSpPr>
        <p:grpSpPr>
          <a:xfrm>
            <a:off x="6966666" y="3857629"/>
            <a:ext cx="1915417" cy="1915417"/>
            <a:chOff x="5079448" y="4511646"/>
            <a:chExt cx="1915417" cy="1915417"/>
          </a:xfrm>
        </p:grpSpPr>
        <p:sp>
          <p:nvSpPr>
            <p:cNvPr id="557" name="Google Shape;557;p31"/>
            <p:cNvSpPr/>
            <p:nvPr/>
          </p:nvSpPr>
          <p:spPr>
            <a:xfrm>
              <a:off x="5079448" y="4511646"/>
              <a:ext cx="1915417" cy="1915417"/>
            </a:xfrm>
            <a:prstGeom prst="ellipse">
              <a:avLst/>
            </a:prstGeom>
            <a:solidFill>
              <a:srgbClr val="027F89"/>
            </a:solidFill>
            <a:ln>
              <a:noFill/>
            </a:ln>
            <a:effectLst>
              <a:outerShdw blurRad="76200" sy="23000" kx="-12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5359955" y="4792152"/>
              <a:ext cx="1354403" cy="1354405"/>
            </a:xfrm>
            <a:prstGeom prst="rect">
              <a:avLst/>
            </a:prstGeom>
            <a:noFill/>
            <a:ln>
              <a:noFill/>
            </a:ln>
            <a:effectLst>
              <a:outerShdw blurRad="76200" sy="23000" kx="-12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Scheduler</a:t>
              </a:r>
              <a:endParaRPr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" name="Google Shape;559;p31"/>
          <p:cNvGrpSpPr/>
          <p:nvPr/>
        </p:nvGrpSpPr>
        <p:grpSpPr>
          <a:xfrm>
            <a:off x="5320742" y="4115983"/>
            <a:ext cx="369807" cy="489172"/>
            <a:chOff x="3654517" y="4216460"/>
            <a:chExt cx="369807" cy="489172"/>
          </a:xfrm>
        </p:grpSpPr>
        <p:sp>
          <p:nvSpPr>
            <p:cNvPr id="560" name="Google Shape;560;p31"/>
            <p:cNvSpPr/>
            <p:nvPr/>
          </p:nvSpPr>
          <p:spPr>
            <a:xfrm rot="7560000">
              <a:off x="3550792" y="4442194"/>
              <a:ext cx="577256" cy="377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rgbClr val="01656B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61" name="Google Shape;561;p31"/>
            <p:cNvSpPr/>
            <p:nvPr/>
          </p:nvSpPr>
          <p:spPr>
            <a:xfrm rot="-3240000">
              <a:off x="3824989" y="4446616"/>
              <a:ext cx="28862" cy="28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p31"/>
          <p:cNvGrpSpPr/>
          <p:nvPr/>
        </p:nvGrpSpPr>
        <p:grpSpPr>
          <a:xfrm>
            <a:off x="3823394" y="4071943"/>
            <a:ext cx="1915417" cy="1915417"/>
            <a:chOff x="2149133" y="4511646"/>
            <a:chExt cx="1915417" cy="1915417"/>
          </a:xfrm>
        </p:grpSpPr>
        <p:sp>
          <p:nvSpPr>
            <p:cNvPr id="563" name="Google Shape;563;p31"/>
            <p:cNvSpPr/>
            <p:nvPr/>
          </p:nvSpPr>
          <p:spPr>
            <a:xfrm>
              <a:off x="2149133" y="4511646"/>
              <a:ext cx="1915417" cy="1915417"/>
            </a:xfrm>
            <a:prstGeom prst="ellipse">
              <a:avLst/>
            </a:prstGeom>
            <a:solidFill>
              <a:srgbClr val="027F89"/>
            </a:solidFill>
            <a:ln>
              <a:noFill/>
            </a:ln>
            <a:effectLst>
              <a:outerShdw blurRad="76200" sy="23000" kx="-12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2429640" y="4792152"/>
              <a:ext cx="1354403" cy="1354405"/>
            </a:xfrm>
            <a:prstGeom prst="rect">
              <a:avLst/>
            </a:prstGeom>
            <a:noFill/>
            <a:ln>
              <a:noFill/>
            </a:ln>
            <a:effectLst>
              <a:outerShdw blurRad="76200" sy="23000" kx="-12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Manager</a:t>
              </a:r>
              <a:endParaRPr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Google Shape;565;p31"/>
          <p:cNvGrpSpPr/>
          <p:nvPr/>
        </p:nvGrpSpPr>
        <p:grpSpPr>
          <a:xfrm>
            <a:off x="4630336" y="3174771"/>
            <a:ext cx="560655" cy="214242"/>
            <a:chOff x="3106335" y="2960479"/>
            <a:chExt cx="560655" cy="214242"/>
          </a:xfrm>
        </p:grpSpPr>
        <p:sp>
          <p:nvSpPr>
            <p:cNvPr id="566" name="Google Shape;566;p31"/>
            <p:cNvSpPr/>
            <p:nvPr/>
          </p:nvSpPr>
          <p:spPr>
            <a:xfrm rot="-9720000">
              <a:off x="3098034" y="3048747"/>
              <a:ext cx="577256" cy="377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rgbClr val="01656B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67" name="Google Shape;567;p31"/>
            <p:cNvSpPr/>
            <p:nvPr/>
          </p:nvSpPr>
          <p:spPr>
            <a:xfrm rot="1080000">
              <a:off x="3372231" y="3053168"/>
              <a:ext cx="28862" cy="28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31"/>
          <p:cNvGrpSpPr/>
          <p:nvPr/>
        </p:nvGrpSpPr>
        <p:grpSpPr>
          <a:xfrm>
            <a:off x="2767618" y="2299402"/>
            <a:ext cx="1915417" cy="1915417"/>
            <a:chOff x="1243616" y="1724751"/>
            <a:chExt cx="1915417" cy="1915417"/>
          </a:xfrm>
        </p:grpSpPr>
        <p:sp>
          <p:nvSpPr>
            <p:cNvPr id="569" name="Google Shape;569;p31"/>
            <p:cNvSpPr/>
            <p:nvPr/>
          </p:nvSpPr>
          <p:spPr>
            <a:xfrm>
              <a:off x="1243616" y="1724751"/>
              <a:ext cx="1915417" cy="1915417"/>
            </a:xfrm>
            <a:prstGeom prst="ellipse">
              <a:avLst/>
            </a:prstGeom>
            <a:solidFill>
              <a:srgbClr val="027F89"/>
            </a:solidFill>
            <a:ln>
              <a:noFill/>
            </a:ln>
            <a:effectLst>
              <a:outerShdw blurRad="76200" sy="23000" kx="-12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1524123" y="2005257"/>
              <a:ext cx="1354403" cy="1354405"/>
            </a:xfrm>
            <a:prstGeom prst="rect">
              <a:avLst/>
            </a:prstGeom>
            <a:noFill/>
            <a:ln>
              <a:noFill/>
            </a:ln>
            <a:effectLst>
              <a:outerShdw blurRad="76200" sy="23000" kx="-12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Dispatcher</a:t>
              </a:r>
              <a:endParaRPr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2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576" name="Google Shape;576;p32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Components of RTOS</a:t>
            </a:r>
            <a:endParaRPr/>
          </a:p>
        </p:txBody>
      </p:sp>
      <p:sp>
        <p:nvSpPr>
          <p:cNvPr id="577" name="Google Shape;577;p32"/>
          <p:cNvSpPr txBox="1">
            <a:spLocks noGrp="1"/>
          </p:cNvSpPr>
          <p:nvPr>
            <p:ph type="body" idx="1"/>
          </p:nvPr>
        </p:nvSpPr>
        <p:spPr>
          <a:xfrm>
            <a:off x="609600" y="1447801"/>
            <a:ext cx="10972800" cy="494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800"/>
              <a:buFont typeface="Arial"/>
              <a:buChar char="•"/>
            </a:pPr>
            <a:r>
              <a:rPr lang="en-US" sz="2800"/>
              <a:t>Real-time clock – provides info to schedule processes periodically 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800"/>
              <a:buFont typeface="Arial"/>
              <a:buChar char="•"/>
            </a:pPr>
            <a:r>
              <a:rPr lang="en-US" sz="2800"/>
              <a:t>Interrupt handler – manages aperiodic request for service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800"/>
              <a:buFont typeface="Arial"/>
              <a:buChar char="•"/>
            </a:pPr>
            <a:r>
              <a:rPr lang="en-US" sz="2800"/>
              <a:t>Scheduler – examine the processes which can be executed &amp; choosing one of these for execution 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800"/>
              <a:buFont typeface="Arial"/>
              <a:buChar char="•"/>
            </a:pPr>
            <a:r>
              <a:rPr lang="en-US" sz="2800"/>
              <a:t>Resource manager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800"/>
              <a:buFont typeface="Arial"/>
              <a:buChar char="•"/>
            </a:pPr>
            <a:r>
              <a:rPr lang="en-US" sz="2800"/>
              <a:t>Dispatcher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800"/>
              <a:buFont typeface="Arial"/>
              <a:buChar char="•"/>
            </a:pPr>
            <a:r>
              <a:rPr lang="en-US" sz="2800"/>
              <a:t>Diagram of RTOS </a:t>
            </a:r>
            <a:endParaRPr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800"/>
              <a:buFont typeface="Arial"/>
              <a:buNone/>
            </a:pPr>
            <a:endParaRPr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Real Time Operating System</a:t>
            </a:r>
            <a:endParaRPr/>
          </a:p>
        </p:txBody>
      </p:sp>
      <p:sp>
        <p:nvSpPr>
          <p:cNvPr id="583" name="Google Shape;583;p33"/>
          <p:cNvSpPr/>
          <p:nvPr/>
        </p:nvSpPr>
        <p:spPr>
          <a:xfrm>
            <a:off x="5238744" y="1857364"/>
            <a:ext cx="1857388" cy="57150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5F99A"/>
              </a:gs>
              <a:gs pos="35000">
                <a:srgbClr val="C8FBB9"/>
              </a:gs>
              <a:gs pos="100000">
                <a:srgbClr val="EAFFE3"/>
              </a:gs>
            </a:gsLst>
            <a:lin ang="16200000" scaled="0"/>
          </a:gradFill>
          <a:ln w="9525" cap="flat" cmpd="sng">
            <a:solidFill>
              <a:srgbClr val="58AB0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Scheduler</a:t>
            </a:r>
            <a:endParaRPr sz="250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4" name="Google Shape;584;p33"/>
          <p:cNvSpPr/>
          <p:nvPr/>
        </p:nvSpPr>
        <p:spPr>
          <a:xfrm>
            <a:off x="8453454" y="1643050"/>
            <a:ext cx="1928826" cy="100013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5F99A"/>
              </a:gs>
              <a:gs pos="35000">
                <a:srgbClr val="C8FBB9"/>
              </a:gs>
              <a:gs pos="100000">
                <a:srgbClr val="EAFFE3"/>
              </a:gs>
            </a:gsLst>
            <a:lin ang="16200000" scaled="0"/>
          </a:gradFill>
          <a:ln w="9525" cap="flat" cmpd="sng">
            <a:solidFill>
              <a:srgbClr val="58AB0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Interrupt handler</a:t>
            </a:r>
            <a:endParaRPr sz="250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5" name="Google Shape;585;p33"/>
          <p:cNvSpPr/>
          <p:nvPr/>
        </p:nvSpPr>
        <p:spPr>
          <a:xfrm>
            <a:off x="1809720" y="1643050"/>
            <a:ext cx="1928826" cy="100013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5F99A"/>
              </a:gs>
              <a:gs pos="35000">
                <a:srgbClr val="C8FBB9"/>
              </a:gs>
              <a:gs pos="100000">
                <a:srgbClr val="EAFFE3"/>
              </a:gs>
            </a:gsLst>
            <a:lin ang="16200000" scaled="0"/>
          </a:gradFill>
          <a:ln w="9525" cap="flat" cmpd="sng">
            <a:solidFill>
              <a:srgbClr val="58AB0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Real Time Clock</a:t>
            </a:r>
            <a:endParaRPr sz="250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6" name="Google Shape;586;p33"/>
          <p:cNvSpPr/>
          <p:nvPr/>
        </p:nvSpPr>
        <p:spPr>
          <a:xfrm>
            <a:off x="5238744" y="4071942"/>
            <a:ext cx="1857388" cy="100013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5F99A"/>
              </a:gs>
              <a:gs pos="35000">
                <a:srgbClr val="C8FBB9"/>
              </a:gs>
              <a:gs pos="100000">
                <a:srgbClr val="EAFFE3"/>
              </a:gs>
            </a:gsLst>
            <a:lin ang="16200000" scaled="0"/>
          </a:gradFill>
          <a:ln w="9525" cap="flat" cmpd="sng">
            <a:solidFill>
              <a:srgbClr val="58AB0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Resource Manager</a:t>
            </a:r>
            <a:endParaRPr sz="250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7" name="Google Shape;587;p33"/>
          <p:cNvSpPr/>
          <p:nvPr/>
        </p:nvSpPr>
        <p:spPr>
          <a:xfrm>
            <a:off x="5167306" y="5444084"/>
            <a:ext cx="1928826" cy="64294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5F99A"/>
              </a:gs>
              <a:gs pos="35000">
                <a:srgbClr val="C8FBB9"/>
              </a:gs>
              <a:gs pos="100000">
                <a:srgbClr val="EAFFE3"/>
              </a:gs>
            </a:gsLst>
            <a:lin ang="16200000" scaled="0"/>
          </a:gradFill>
          <a:ln w="9525" cap="flat" cmpd="sng">
            <a:solidFill>
              <a:srgbClr val="58AB0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Dispatcher</a:t>
            </a:r>
            <a:endParaRPr sz="250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8" name="Google Shape;588;p33"/>
          <p:cNvSpPr txBox="1"/>
          <p:nvPr/>
        </p:nvSpPr>
        <p:spPr>
          <a:xfrm>
            <a:off x="4452926" y="1071546"/>
            <a:ext cx="3429024" cy="477054"/>
          </a:xfrm>
          <a:prstGeom prst="rect">
            <a:avLst/>
          </a:prstGeom>
          <a:solidFill>
            <a:srgbClr val="FFFFDD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Scheduling Information</a:t>
            </a:r>
            <a:endParaRPr sz="25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9" name="Google Shape;589;p33"/>
          <p:cNvCxnSpPr>
            <a:stCxn id="588" idx="2"/>
            <a:endCxn id="583" idx="0"/>
          </p:cNvCxnSpPr>
          <p:nvPr/>
        </p:nvCxnSpPr>
        <p:spPr>
          <a:xfrm>
            <a:off x="6167438" y="1548600"/>
            <a:ext cx="0" cy="3087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90" name="Google Shape;590;p33"/>
          <p:cNvCxnSpPr>
            <a:stCxn id="585" idx="3"/>
            <a:endCxn id="583" idx="1"/>
          </p:cNvCxnSpPr>
          <p:nvPr/>
        </p:nvCxnSpPr>
        <p:spPr>
          <a:xfrm>
            <a:off x="3738546" y="2143116"/>
            <a:ext cx="1500300" cy="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91" name="Google Shape;591;p33"/>
          <p:cNvCxnSpPr>
            <a:stCxn id="584" idx="1"/>
            <a:endCxn id="583" idx="3"/>
          </p:cNvCxnSpPr>
          <p:nvPr/>
        </p:nvCxnSpPr>
        <p:spPr>
          <a:xfrm rot="10800000">
            <a:off x="7096254" y="2143116"/>
            <a:ext cx="1357200" cy="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92" name="Google Shape;592;p33"/>
          <p:cNvSpPr txBox="1"/>
          <p:nvPr/>
        </p:nvSpPr>
        <p:spPr>
          <a:xfrm>
            <a:off x="4452926" y="2857496"/>
            <a:ext cx="3429024" cy="861774"/>
          </a:xfrm>
          <a:prstGeom prst="rect">
            <a:avLst/>
          </a:prstGeom>
          <a:solidFill>
            <a:srgbClr val="FFFFDD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Process Resource Requirements</a:t>
            </a:r>
            <a:endParaRPr sz="25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3"/>
          <p:cNvSpPr txBox="1"/>
          <p:nvPr/>
        </p:nvSpPr>
        <p:spPr>
          <a:xfrm>
            <a:off x="8310578" y="4143380"/>
            <a:ext cx="2133616" cy="861774"/>
          </a:xfrm>
          <a:prstGeom prst="rect">
            <a:avLst/>
          </a:prstGeom>
          <a:solidFill>
            <a:srgbClr val="FFFFDD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Available Resource List</a:t>
            </a:r>
            <a:endParaRPr sz="25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3"/>
          <p:cNvSpPr txBox="1"/>
          <p:nvPr/>
        </p:nvSpPr>
        <p:spPr>
          <a:xfrm>
            <a:off x="1881158" y="5515522"/>
            <a:ext cx="2133616" cy="477054"/>
          </a:xfrm>
          <a:prstGeom prst="rect">
            <a:avLst/>
          </a:prstGeom>
          <a:solidFill>
            <a:srgbClr val="FFFFDD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Ready List</a:t>
            </a:r>
            <a:endParaRPr sz="25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8320102" y="5301208"/>
            <a:ext cx="2133616" cy="861774"/>
          </a:xfrm>
          <a:prstGeom prst="rect">
            <a:avLst/>
          </a:prstGeom>
          <a:solidFill>
            <a:srgbClr val="FFFFDD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Processor List</a:t>
            </a:r>
            <a:endParaRPr sz="25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3"/>
          <p:cNvSpPr txBox="1"/>
          <p:nvPr/>
        </p:nvSpPr>
        <p:spPr>
          <a:xfrm>
            <a:off x="4310050" y="6380970"/>
            <a:ext cx="3643338" cy="477054"/>
          </a:xfrm>
          <a:prstGeom prst="rect">
            <a:avLst/>
          </a:prstGeom>
          <a:noFill/>
          <a:ln>
            <a:noFill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Executing Process</a:t>
            </a:r>
            <a:endParaRPr sz="25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7" name="Google Shape;597;p33"/>
          <p:cNvGrpSpPr/>
          <p:nvPr/>
        </p:nvGrpSpPr>
        <p:grpSpPr>
          <a:xfrm>
            <a:off x="1881158" y="2428868"/>
            <a:ext cx="4286280" cy="2786082"/>
            <a:chOff x="357158" y="2428868"/>
            <a:chExt cx="4286280" cy="2786082"/>
          </a:xfrm>
        </p:grpSpPr>
        <p:sp>
          <p:nvSpPr>
            <p:cNvPr id="598" name="Google Shape;598;p33"/>
            <p:cNvSpPr txBox="1"/>
            <p:nvPr/>
          </p:nvSpPr>
          <p:spPr>
            <a:xfrm>
              <a:off x="357158" y="3929066"/>
              <a:ext cx="2133616" cy="1285884"/>
            </a:xfrm>
            <a:prstGeom prst="rect">
              <a:avLst/>
            </a:prstGeom>
            <a:solidFill>
              <a:srgbClr val="FFFFDD"/>
            </a:solidFill>
            <a:ln w="254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6200" sy="23000" kx="-12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rgbClr val="020202"/>
                  </a:solidFill>
                  <a:latin typeface="Arial"/>
                  <a:ea typeface="Arial"/>
                  <a:cs typeface="Arial"/>
                  <a:sym typeface="Arial"/>
                </a:rPr>
                <a:t>Processes Awaiting Resources</a:t>
              </a:r>
              <a:endParaRPr sz="25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9" name="Google Shape;599;p33"/>
            <p:cNvCxnSpPr>
              <a:stCxn id="583" idx="2"/>
              <a:endCxn id="598" idx="0"/>
            </p:cNvCxnSpPr>
            <p:nvPr/>
          </p:nvCxnSpPr>
          <p:spPr>
            <a:xfrm rot="5400000">
              <a:off x="2283488" y="1569218"/>
              <a:ext cx="1500300" cy="3219600"/>
            </a:xfrm>
            <a:prstGeom prst="bentConnector3">
              <a:avLst>
                <a:gd name="adj1" fmla="val 21023"/>
              </a:avLst>
            </a:prstGeom>
            <a:noFill/>
            <a:ln w="9525" cap="flat" cmpd="sng">
              <a:solidFill>
                <a:srgbClr val="007F88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cxnSp>
        <p:nvCxnSpPr>
          <p:cNvPr id="600" name="Google Shape;600;p33"/>
          <p:cNvCxnSpPr>
            <a:stCxn id="598" idx="3"/>
            <a:endCxn id="586" idx="1"/>
          </p:cNvCxnSpPr>
          <p:nvPr/>
        </p:nvCxnSpPr>
        <p:spPr>
          <a:xfrm>
            <a:off x="4014774" y="4572008"/>
            <a:ext cx="1224000" cy="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01" name="Google Shape;601;p33"/>
          <p:cNvCxnSpPr>
            <a:stCxn id="592" idx="2"/>
            <a:endCxn id="586" idx="0"/>
          </p:cNvCxnSpPr>
          <p:nvPr/>
        </p:nvCxnSpPr>
        <p:spPr>
          <a:xfrm>
            <a:off x="6167438" y="3719270"/>
            <a:ext cx="0" cy="3528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02" name="Google Shape;602;p33"/>
          <p:cNvCxnSpPr>
            <a:stCxn id="593" idx="1"/>
            <a:endCxn id="586" idx="3"/>
          </p:cNvCxnSpPr>
          <p:nvPr/>
        </p:nvCxnSpPr>
        <p:spPr>
          <a:xfrm rot="10800000">
            <a:off x="7096178" y="4571867"/>
            <a:ext cx="1214400" cy="24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03" name="Google Shape;603;p33"/>
          <p:cNvCxnSpPr>
            <a:stCxn id="586" idx="2"/>
            <a:endCxn id="594" idx="0"/>
          </p:cNvCxnSpPr>
          <p:nvPr/>
        </p:nvCxnSpPr>
        <p:spPr>
          <a:xfrm rot="5400000">
            <a:off x="4335938" y="3683974"/>
            <a:ext cx="443400" cy="3219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04" name="Google Shape;604;p33"/>
          <p:cNvCxnSpPr>
            <a:stCxn id="594" idx="3"/>
            <a:endCxn id="587" idx="1"/>
          </p:cNvCxnSpPr>
          <p:nvPr/>
        </p:nvCxnSpPr>
        <p:spPr>
          <a:xfrm>
            <a:off x="4014774" y="5754049"/>
            <a:ext cx="1152600" cy="114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05" name="Google Shape;605;p33"/>
          <p:cNvCxnSpPr>
            <a:stCxn id="587" idx="3"/>
            <a:endCxn id="593" idx="1"/>
          </p:cNvCxnSpPr>
          <p:nvPr/>
        </p:nvCxnSpPr>
        <p:spPr>
          <a:xfrm rot="10800000" flipH="1">
            <a:off x="7096132" y="4574255"/>
            <a:ext cx="1214400" cy="11913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06" name="Google Shape;606;p33"/>
          <p:cNvCxnSpPr>
            <a:stCxn id="595" idx="1"/>
            <a:endCxn id="587" idx="3"/>
          </p:cNvCxnSpPr>
          <p:nvPr/>
        </p:nvCxnSpPr>
        <p:spPr>
          <a:xfrm flipH="1">
            <a:off x="7096102" y="5732095"/>
            <a:ext cx="1224000" cy="336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07" name="Google Shape;607;p33"/>
          <p:cNvCxnSpPr>
            <a:stCxn id="587" idx="2"/>
            <a:endCxn id="596" idx="0"/>
          </p:cNvCxnSpPr>
          <p:nvPr/>
        </p:nvCxnSpPr>
        <p:spPr>
          <a:xfrm>
            <a:off x="6131719" y="6087026"/>
            <a:ext cx="0" cy="2940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608" name="Google Shape;608;p33"/>
          <p:cNvSpPr txBox="1"/>
          <p:nvPr/>
        </p:nvSpPr>
        <p:spPr>
          <a:xfrm>
            <a:off x="4310050" y="5301209"/>
            <a:ext cx="9286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Ready Processes</a:t>
            </a:r>
            <a:endParaRPr/>
          </a:p>
        </p:txBody>
      </p:sp>
      <p:sp>
        <p:nvSpPr>
          <p:cNvPr id="609" name="Google Shape;609;p33"/>
          <p:cNvSpPr txBox="1"/>
          <p:nvPr/>
        </p:nvSpPr>
        <p:spPr>
          <a:xfrm>
            <a:off x="7243769" y="4796941"/>
            <a:ext cx="9286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Released Processes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4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Priority Level of Stimulus</a:t>
            </a:r>
            <a:endParaRPr/>
          </a:p>
        </p:txBody>
      </p:sp>
      <p:pic>
        <p:nvPicPr>
          <p:cNvPr id="615" name="Google Shape;615;p34" descr="http://distantwriting.co.uk/images/lightning%20bolt-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6133" y="2285992"/>
            <a:ext cx="2103135" cy="228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34" descr="http://ecx.images-amazon.com/images/I/81-Qs41orXL._SL1500_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5604" y="2000240"/>
            <a:ext cx="2500330" cy="250033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4"/>
          <p:cNvSpPr txBox="1"/>
          <p:nvPr/>
        </p:nvSpPr>
        <p:spPr>
          <a:xfrm>
            <a:off x="2952728" y="4714884"/>
            <a:ext cx="27146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Clock Level</a:t>
            </a:r>
            <a:endParaRPr sz="2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4"/>
          <p:cNvSpPr txBox="1"/>
          <p:nvPr/>
        </p:nvSpPr>
        <p:spPr>
          <a:xfrm>
            <a:off x="6738942" y="4714884"/>
            <a:ext cx="27146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Interrupt Level</a:t>
            </a:r>
            <a:endParaRPr sz="2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5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624" name="Google Shape;624;p35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Priority Level of Stimulus</a:t>
            </a:r>
            <a:endParaRPr/>
          </a:p>
        </p:txBody>
      </p:sp>
      <p:sp>
        <p:nvSpPr>
          <p:cNvPr id="625" name="Google Shape;625;p35"/>
          <p:cNvSpPr txBox="1">
            <a:spLocks noGrp="1"/>
          </p:cNvSpPr>
          <p:nvPr>
            <p:ph type="body" idx="1"/>
          </p:nvPr>
        </p:nvSpPr>
        <p:spPr>
          <a:xfrm>
            <a:off x="609600" y="1447801"/>
            <a:ext cx="10972800" cy="494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3333FF"/>
                </a:solidFill>
              </a:rPr>
              <a:t>Interrupt level</a:t>
            </a:r>
            <a:r>
              <a:rPr lang="en-US"/>
              <a:t> – highest priority level. It is allocated to processes which need a very fast response.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3333FF"/>
                </a:solidFill>
              </a:rPr>
              <a:t>Clock level</a:t>
            </a:r>
            <a:r>
              <a:rPr lang="en-US"/>
              <a:t> – allocated to periodic processes.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6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Monitoring &amp; Control Systems </a:t>
            </a:r>
            <a:endParaRPr sz="3500"/>
          </a:p>
        </p:txBody>
      </p:sp>
      <p:sp>
        <p:nvSpPr>
          <p:cNvPr id="631" name="Google Shape;631;p36"/>
          <p:cNvSpPr/>
          <p:nvPr/>
        </p:nvSpPr>
        <p:spPr>
          <a:xfrm>
            <a:off x="4169511" y="3143248"/>
            <a:ext cx="57807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2020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Periodically poll a set of sensors</a:t>
            </a:r>
            <a:endParaRPr sz="2800">
              <a:solidFill>
                <a:srgbClr val="02020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632" name="Google Shape;632;p36" descr="http://taptotransform.com/wp-content/uploads/red-arrow-curved-upright_flip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8370446" flipH="1">
            <a:off x="9229030" y="3632136"/>
            <a:ext cx="995856" cy="995856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36"/>
          <p:cNvSpPr/>
          <p:nvPr/>
        </p:nvSpPr>
        <p:spPr>
          <a:xfrm>
            <a:off x="4883892" y="4595020"/>
            <a:ext cx="50000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2020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Issue command to actuator</a:t>
            </a:r>
            <a:endParaRPr sz="2800">
              <a:solidFill>
                <a:srgbClr val="02020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634" name="Google Shape;634;p36" descr="http://www.ruraliteservices.org/wp-content/uploads/monitor-icon-0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1" y="1857364"/>
            <a:ext cx="2981325" cy="298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7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640" name="Google Shape;640;p37"/>
          <p:cNvSpPr txBox="1">
            <a:spLocks noGrp="1"/>
          </p:cNvSpPr>
          <p:nvPr>
            <p:ph type="title"/>
          </p:nvPr>
        </p:nvSpPr>
        <p:spPr>
          <a:xfrm>
            <a:off x="3930650" y="227013"/>
            <a:ext cx="6629846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Monitoring and control systems</a:t>
            </a:r>
            <a:endParaRPr/>
          </a:p>
        </p:txBody>
      </p:sp>
      <p:sp>
        <p:nvSpPr>
          <p:cNvPr id="641" name="Google Shape;641;p37"/>
          <p:cNvSpPr txBox="1">
            <a:spLocks noGrp="1"/>
          </p:cNvSpPr>
          <p:nvPr>
            <p:ph type="body" idx="1"/>
          </p:nvPr>
        </p:nvSpPr>
        <p:spPr>
          <a:xfrm>
            <a:off x="609600" y="1447801"/>
            <a:ext cx="10972800" cy="494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</a:rPr>
              <a:t>Monitoring and control systems</a:t>
            </a:r>
            <a:r>
              <a:rPr lang="en-US" sz="2800"/>
              <a:t> are periodically poll a set of sensors, which capture information from the system's environment. They take actions, depending on the sensor readings, by issuing command to actuators.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800"/>
              <a:buFont typeface="Arial"/>
              <a:buChar char="•"/>
            </a:pPr>
            <a:r>
              <a:rPr lang="en-US" sz="2800"/>
              <a:t>Let’s discuss the an example of this system Intruder alarm system (diagram) from the textbook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8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Monitoring &amp; Control Systems </a:t>
            </a:r>
            <a:endParaRPr sz="3500"/>
          </a:p>
        </p:txBody>
      </p:sp>
      <p:sp>
        <p:nvSpPr>
          <p:cNvPr id="647" name="Google Shape;647;p38"/>
          <p:cNvSpPr/>
          <p:nvPr/>
        </p:nvSpPr>
        <p:spPr>
          <a:xfrm>
            <a:off x="3024166" y="1428736"/>
            <a:ext cx="2000264" cy="642942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Movement Detector Process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8"/>
          <p:cNvSpPr/>
          <p:nvPr/>
        </p:nvSpPr>
        <p:spPr>
          <a:xfrm>
            <a:off x="5595934" y="1428736"/>
            <a:ext cx="2000264" cy="642942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Door Sensor Process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8"/>
          <p:cNvSpPr/>
          <p:nvPr/>
        </p:nvSpPr>
        <p:spPr>
          <a:xfrm>
            <a:off x="8310578" y="1428736"/>
            <a:ext cx="2000264" cy="642942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Window Sensor Process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0" name="Google Shape;650;p38"/>
          <p:cNvCxnSpPr/>
          <p:nvPr/>
        </p:nvCxnSpPr>
        <p:spPr>
          <a:xfrm>
            <a:off x="3381356" y="1142985"/>
            <a:ext cx="642900" cy="249900"/>
          </a:xfrm>
          <a:prstGeom prst="bentConnector2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51" name="Google Shape;651;p38"/>
          <p:cNvCxnSpPr/>
          <p:nvPr/>
        </p:nvCxnSpPr>
        <p:spPr>
          <a:xfrm>
            <a:off x="8739206" y="1142985"/>
            <a:ext cx="642900" cy="249900"/>
          </a:xfrm>
          <a:prstGeom prst="bentConnector2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52" name="Google Shape;652;p38"/>
          <p:cNvCxnSpPr/>
          <p:nvPr/>
        </p:nvCxnSpPr>
        <p:spPr>
          <a:xfrm>
            <a:off x="6024562" y="1142985"/>
            <a:ext cx="642900" cy="249900"/>
          </a:xfrm>
          <a:prstGeom prst="bentConnector2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53" name="Google Shape;653;p38"/>
          <p:cNvSpPr/>
          <p:nvPr/>
        </p:nvSpPr>
        <p:spPr>
          <a:xfrm>
            <a:off x="5595934" y="3000372"/>
            <a:ext cx="2000264" cy="642942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Building Monitor Process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8"/>
          <p:cNvSpPr/>
          <p:nvPr/>
        </p:nvSpPr>
        <p:spPr>
          <a:xfrm>
            <a:off x="5595934" y="4286256"/>
            <a:ext cx="2000264" cy="642942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Alarm System Process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8"/>
          <p:cNvSpPr/>
          <p:nvPr/>
        </p:nvSpPr>
        <p:spPr>
          <a:xfrm>
            <a:off x="8310578" y="3000372"/>
            <a:ext cx="2000264" cy="642942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Communication Process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8"/>
          <p:cNvSpPr/>
          <p:nvPr/>
        </p:nvSpPr>
        <p:spPr>
          <a:xfrm>
            <a:off x="8310578" y="5715016"/>
            <a:ext cx="2000264" cy="928694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Voice Synthesizer Process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8"/>
          <p:cNvSpPr/>
          <p:nvPr/>
        </p:nvSpPr>
        <p:spPr>
          <a:xfrm>
            <a:off x="5595934" y="5929330"/>
            <a:ext cx="2000264" cy="642942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Lighting Control Process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8"/>
          <p:cNvSpPr/>
          <p:nvPr/>
        </p:nvSpPr>
        <p:spPr>
          <a:xfrm>
            <a:off x="1952596" y="5786454"/>
            <a:ext cx="2000264" cy="642942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Audible Alarm Process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8"/>
          <p:cNvSpPr/>
          <p:nvPr/>
        </p:nvSpPr>
        <p:spPr>
          <a:xfrm>
            <a:off x="1952596" y="4214818"/>
            <a:ext cx="2000264" cy="642942"/>
          </a:xfrm>
          <a:prstGeom prst="rect">
            <a:avLst/>
          </a:prstGeom>
          <a:gradFill>
            <a:gsLst>
              <a:gs pos="0">
                <a:srgbClr val="D0E7ED"/>
              </a:gs>
              <a:gs pos="35000">
                <a:srgbClr val="DCEFF2"/>
              </a:gs>
              <a:gs pos="100000">
                <a:srgbClr val="F0FAFA"/>
              </a:gs>
            </a:gsLst>
            <a:lin ang="16200000" scaled="0"/>
          </a:gradFill>
          <a:ln w="9525" cap="flat" cmpd="sng">
            <a:solidFill>
              <a:srgbClr val="A5BB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Power Switch Process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0" name="Google Shape;660;p38"/>
          <p:cNvCxnSpPr>
            <a:stCxn id="647" idx="2"/>
            <a:endCxn id="653" idx="0"/>
          </p:cNvCxnSpPr>
          <p:nvPr/>
        </p:nvCxnSpPr>
        <p:spPr>
          <a:xfrm>
            <a:off x="4024298" y="2071678"/>
            <a:ext cx="2571900" cy="9288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61" name="Google Shape;661;p38"/>
          <p:cNvCxnSpPr>
            <a:stCxn id="648" idx="2"/>
            <a:endCxn id="653" idx="0"/>
          </p:cNvCxnSpPr>
          <p:nvPr/>
        </p:nvCxnSpPr>
        <p:spPr>
          <a:xfrm>
            <a:off x="6596066" y="2071678"/>
            <a:ext cx="0" cy="9288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62" name="Google Shape;662;p38"/>
          <p:cNvCxnSpPr>
            <a:stCxn id="649" idx="2"/>
            <a:endCxn id="653" idx="0"/>
          </p:cNvCxnSpPr>
          <p:nvPr/>
        </p:nvCxnSpPr>
        <p:spPr>
          <a:xfrm flipH="1">
            <a:off x="6596010" y="2071678"/>
            <a:ext cx="2714700" cy="9288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63" name="Google Shape;663;p38"/>
          <p:cNvSpPr txBox="1"/>
          <p:nvPr/>
        </p:nvSpPr>
        <p:spPr>
          <a:xfrm>
            <a:off x="4095736" y="2428869"/>
            <a:ext cx="13573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Detector Status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8"/>
          <p:cNvSpPr txBox="1"/>
          <p:nvPr/>
        </p:nvSpPr>
        <p:spPr>
          <a:xfrm>
            <a:off x="6596066" y="2202412"/>
            <a:ext cx="17145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Sensor Status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5" name="Google Shape;665;p38"/>
          <p:cNvCxnSpPr/>
          <p:nvPr/>
        </p:nvCxnSpPr>
        <p:spPr>
          <a:xfrm>
            <a:off x="8667768" y="2750340"/>
            <a:ext cx="642900" cy="2499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666" name="Google Shape;666;p38"/>
          <p:cNvCxnSpPr/>
          <p:nvPr/>
        </p:nvCxnSpPr>
        <p:spPr>
          <a:xfrm>
            <a:off x="2381224" y="3929067"/>
            <a:ext cx="642900" cy="2499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667" name="Google Shape;667;p38"/>
          <p:cNvCxnSpPr/>
          <p:nvPr/>
        </p:nvCxnSpPr>
        <p:spPr>
          <a:xfrm>
            <a:off x="2381224" y="5536422"/>
            <a:ext cx="642900" cy="2499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668" name="Google Shape;668;p38"/>
          <p:cNvSpPr txBox="1"/>
          <p:nvPr/>
        </p:nvSpPr>
        <p:spPr>
          <a:xfrm>
            <a:off x="1738282" y="3286125"/>
            <a:ext cx="17145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Power Failure Interrupt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8"/>
          <p:cNvSpPr txBox="1"/>
          <p:nvPr/>
        </p:nvSpPr>
        <p:spPr>
          <a:xfrm>
            <a:off x="8596330" y="2357430"/>
            <a:ext cx="17145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Alarm System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8"/>
          <p:cNvSpPr txBox="1"/>
          <p:nvPr/>
        </p:nvSpPr>
        <p:spPr>
          <a:xfrm>
            <a:off x="1809720" y="5143512"/>
            <a:ext cx="17145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Alarm System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1" name="Google Shape;671;p38"/>
          <p:cNvCxnSpPr>
            <a:stCxn id="653" idx="2"/>
            <a:endCxn id="654" idx="0"/>
          </p:cNvCxnSpPr>
          <p:nvPr/>
        </p:nvCxnSpPr>
        <p:spPr>
          <a:xfrm>
            <a:off x="6596066" y="3643314"/>
            <a:ext cx="0" cy="6429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72" name="Google Shape;672;p38"/>
          <p:cNvCxnSpPr>
            <a:stCxn id="654" idx="2"/>
            <a:endCxn id="657" idx="0"/>
          </p:cNvCxnSpPr>
          <p:nvPr/>
        </p:nvCxnSpPr>
        <p:spPr>
          <a:xfrm>
            <a:off x="6596066" y="4929198"/>
            <a:ext cx="0" cy="10002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73" name="Google Shape;673;p38"/>
          <p:cNvSpPr txBox="1"/>
          <p:nvPr/>
        </p:nvSpPr>
        <p:spPr>
          <a:xfrm>
            <a:off x="6524628" y="3774048"/>
            <a:ext cx="1357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Room No.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8"/>
          <p:cNvSpPr txBox="1"/>
          <p:nvPr/>
        </p:nvSpPr>
        <p:spPr>
          <a:xfrm>
            <a:off x="6524628" y="5000636"/>
            <a:ext cx="1357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Room No.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5" name="Google Shape;675;p38"/>
          <p:cNvCxnSpPr>
            <a:stCxn id="656" idx="0"/>
            <a:endCxn id="655" idx="2"/>
          </p:cNvCxnSpPr>
          <p:nvPr/>
        </p:nvCxnSpPr>
        <p:spPr>
          <a:xfrm rot="10800000">
            <a:off x="9310710" y="3643216"/>
            <a:ext cx="0" cy="20718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76" name="Google Shape;676;p38"/>
          <p:cNvSpPr txBox="1"/>
          <p:nvPr/>
        </p:nvSpPr>
        <p:spPr>
          <a:xfrm>
            <a:off x="9310678" y="4286257"/>
            <a:ext cx="13573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Alert Message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7" name="Google Shape;677;p38"/>
          <p:cNvCxnSpPr/>
          <p:nvPr/>
        </p:nvCxnSpPr>
        <p:spPr>
          <a:xfrm>
            <a:off x="8310578" y="5464984"/>
            <a:ext cx="642900" cy="2499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678" name="Google Shape;678;p38"/>
          <p:cNvSpPr txBox="1"/>
          <p:nvPr/>
        </p:nvSpPr>
        <p:spPr>
          <a:xfrm>
            <a:off x="7739074" y="5072074"/>
            <a:ext cx="17145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Alarm System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9" name="Google Shape;679;p38"/>
          <p:cNvCxnSpPr/>
          <p:nvPr/>
        </p:nvCxnSpPr>
        <p:spPr>
          <a:xfrm>
            <a:off x="5310182" y="5679298"/>
            <a:ext cx="642900" cy="2499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680" name="Google Shape;680;p38"/>
          <p:cNvSpPr txBox="1"/>
          <p:nvPr/>
        </p:nvSpPr>
        <p:spPr>
          <a:xfrm>
            <a:off x="4738678" y="5286388"/>
            <a:ext cx="17145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Alarm System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1" name="Google Shape;681;p38"/>
          <p:cNvCxnSpPr/>
          <p:nvPr/>
        </p:nvCxnSpPr>
        <p:spPr>
          <a:xfrm>
            <a:off x="5310182" y="4036224"/>
            <a:ext cx="642900" cy="2499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682" name="Google Shape;682;p38"/>
          <p:cNvSpPr txBox="1"/>
          <p:nvPr/>
        </p:nvSpPr>
        <p:spPr>
          <a:xfrm>
            <a:off x="4452926" y="3643314"/>
            <a:ext cx="20717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Building Monitor</a:t>
            </a:r>
            <a:endParaRPr sz="18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9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Monitoring &amp; Control Systems </a:t>
            </a:r>
            <a:endParaRPr sz="3500"/>
          </a:p>
        </p:txBody>
      </p:sp>
      <p:sp>
        <p:nvSpPr>
          <p:cNvPr id="688" name="Google Shape;688;p39"/>
          <p:cNvSpPr/>
          <p:nvPr/>
        </p:nvSpPr>
        <p:spPr>
          <a:xfrm>
            <a:off x="407368" y="1412776"/>
            <a:ext cx="11449272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system design process with 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are several stages in the design process for real-time embedded software (alarm system with door sensors, window sensors and motion detector)</a:t>
            </a:r>
            <a:endParaRPr sz="2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0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Monitoring &amp; Control Systems </a:t>
            </a:r>
            <a:endParaRPr sz="3500"/>
          </a:p>
        </p:txBody>
      </p:sp>
      <p:sp>
        <p:nvSpPr>
          <p:cNvPr id="694" name="Google Shape;694;p40"/>
          <p:cNvSpPr/>
          <p:nvPr/>
        </p:nvSpPr>
        <p:spPr>
          <a:xfrm>
            <a:off x="1847528" y="1412777"/>
            <a:ext cx="84969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system design process with example</a:t>
            </a:r>
            <a:endParaRPr/>
          </a:p>
        </p:txBody>
      </p:sp>
      <p:sp>
        <p:nvSpPr>
          <p:cNvPr id="695" name="Google Shape;695;p40"/>
          <p:cNvSpPr/>
          <p:nvPr/>
        </p:nvSpPr>
        <p:spPr>
          <a:xfrm>
            <a:off x="1919536" y="2204864"/>
            <a:ext cx="8424936" cy="165618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the </a:t>
            </a:r>
            <a:r>
              <a:rPr lang="en-US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stimuli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the system must process and the </a:t>
            </a:r>
            <a:r>
              <a:rPr lang="en-US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associated responses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		Stimuli   🡪   Response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40"/>
          <p:cNvSpPr/>
          <p:nvPr/>
        </p:nvSpPr>
        <p:spPr>
          <a:xfrm>
            <a:off x="1919536" y="4005064"/>
            <a:ext cx="8424936" cy="273630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Stimuli (Intruder Alarm) 🡪 Response (computer room no., call to police, initiate voice synthesizer, switch on audible alarm, switch on light)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Stimuli (power failure) 🡪 Response (switch to backup power)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Real-time System</a:t>
            </a: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1"/>
          </p:nvPr>
        </p:nvSpPr>
        <p:spPr>
          <a:xfrm>
            <a:off x="609600" y="1447801"/>
            <a:ext cx="10972800" cy="494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800"/>
              <a:buFont typeface="Arial"/>
              <a:buChar char="•"/>
            </a:pPr>
            <a:r>
              <a:rPr lang="en-US" sz="2800" dirty="0"/>
              <a:t>A real-time system is a software system whose correct functioning depends on the </a:t>
            </a:r>
            <a:r>
              <a:rPr lang="en-US" sz="2800" dirty="0">
                <a:solidFill>
                  <a:srgbClr val="C00000"/>
                </a:solidFill>
              </a:rPr>
              <a:t>results </a:t>
            </a:r>
            <a:r>
              <a:rPr lang="en-US" sz="2800" dirty="0"/>
              <a:t>produced and the </a:t>
            </a:r>
            <a:r>
              <a:rPr lang="en-US" sz="2800" dirty="0">
                <a:solidFill>
                  <a:srgbClr val="C00000"/>
                </a:solidFill>
              </a:rPr>
              <a:t>time</a:t>
            </a:r>
            <a:r>
              <a:rPr lang="en-US" sz="2800" dirty="0"/>
              <a:t> at which these results are produced. </a:t>
            </a:r>
            <a:endParaRPr dirty="0"/>
          </a:p>
          <a:p>
            <a:pPr marL="342900" lvl="0" indent="-165100" algn="just" rtl="0"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800"/>
              <a:buFont typeface="Arial"/>
              <a:buNone/>
            </a:pPr>
            <a:endParaRPr sz="2800" dirty="0"/>
          </a:p>
          <a:p>
            <a:pPr marL="342900" lvl="0" algn="just">
              <a:spcBef>
                <a:spcPts val="560"/>
              </a:spcBef>
              <a:buSzPts val="2800"/>
            </a:pPr>
            <a:r>
              <a:rPr lang="en-US" sz="2800" dirty="0" smtClean="0"/>
              <a:t>Example: </a:t>
            </a:r>
            <a:r>
              <a:rPr lang="en-US" dirty="0"/>
              <a:t>air traffic control systems, process control systems, and autonomous driving systems.</a:t>
            </a:r>
            <a:endParaRPr dirty="0"/>
          </a:p>
        </p:txBody>
      </p:sp>
      <p:sp>
        <p:nvSpPr>
          <p:cNvPr id="138" name="Google Shape;138;p5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1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Monitoring &amp; Control Systems </a:t>
            </a:r>
            <a:endParaRPr sz="3500"/>
          </a:p>
        </p:txBody>
      </p:sp>
      <p:sp>
        <p:nvSpPr>
          <p:cNvPr id="702" name="Google Shape;702;p41"/>
          <p:cNvSpPr/>
          <p:nvPr/>
        </p:nvSpPr>
        <p:spPr>
          <a:xfrm>
            <a:off x="1847528" y="1412777"/>
            <a:ext cx="84969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system design process with example</a:t>
            </a:r>
            <a:endParaRPr/>
          </a:p>
        </p:txBody>
      </p:sp>
      <p:sp>
        <p:nvSpPr>
          <p:cNvPr id="703" name="Google Shape;703;p41"/>
          <p:cNvSpPr/>
          <p:nvPr/>
        </p:nvSpPr>
        <p:spPr>
          <a:xfrm>
            <a:off x="1919536" y="2204864"/>
            <a:ext cx="8424936" cy="266429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 startAt="2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stimulus and associated response, identify the </a:t>
            </a:r>
            <a:r>
              <a:rPr lang="en-US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timing constraints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apply to both stimulus and response processing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		Stimuli   🡪   Response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1"/>
          <p:cNvSpPr txBox="1"/>
          <p:nvPr/>
        </p:nvSpPr>
        <p:spPr>
          <a:xfrm>
            <a:off x="5699956" y="3717032"/>
            <a:ext cx="8640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2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Monitoring &amp; Control Systems </a:t>
            </a:r>
            <a:endParaRPr sz="3500"/>
          </a:p>
        </p:txBody>
      </p:sp>
      <p:sp>
        <p:nvSpPr>
          <p:cNvPr id="710" name="Google Shape;710;p42"/>
          <p:cNvSpPr/>
          <p:nvPr/>
        </p:nvSpPr>
        <p:spPr>
          <a:xfrm>
            <a:off x="983432" y="1484784"/>
            <a:ext cx="84969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system design process with example</a:t>
            </a:r>
            <a:endParaRPr/>
          </a:p>
        </p:txBody>
      </p:sp>
      <p:graphicFrame>
        <p:nvGraphicFramePr>
          <p:cNvPr id="711" name="Google Shape;711;p42"/>
          <p:cNvGraphicFramePr/>
          <p:nvPr/>
        </p:nvGraphicFramePr>
        <p:xfrm>
          <a:off x="1127448" y="2132856"/>
          <a:ext cx="9937100" cy="3962400"/>
        </p:xfrm>
        <a:graphic>
          <a:graphicData uri="http://schemas.openxmlformats.org/drawingml/2006/table">
            <a:tbl>
              <a:tblPr>
                <a:noFill/>
                <a:tableStyleId>{4AA934D7-1DA0-469A-8A18-0DADE0486900}</a:tableStyleId>
              </a:tblPr>
              <a:tblGrid>
                <a:gridCol w="283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Stimulus/response</a:t>
                      </a:r>
                      <a:endParaRPr sz="2000" b="1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Timing requirement</a:t>
                      </a:r>
                      <a:endParaRPr sz="2000" b="1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Power fail interrupt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The switch to backup power must be complete within a deadline of 50 ms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Door alarm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Each door alarm should be polled twice per second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Window alarm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Each window alarm should be polled twice per second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Motion sensor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Each motion sensor should be polled once per second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Audible alarm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The audible alarm should be switched on within 0.5 second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Lights switch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The lights should be switched on within 0.5 second of an alarm being raised by sensor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Communications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The call to the police should be started within 2 seconds of an alarm being raised by a sensor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Voice synthesizer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A synthesized message should be available within 4 seconds of an alarm being raised by a sensor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3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Monitoring &amp; Control Systems </a:t>
            </a:r>
            <a:endParaRPr sz="3500"/>
          </a:p>
        </p:txBody>
      </p:sp>
      <p:sp>
        <p:nvSpPr>
          <p:cNvPr id="718" name="Google Shape;718;p43"/>
          <p:cNvSpPr/>
          <p:nvPr/>
        </p:nvSpPr>
        <p:spPr>
          <a:xfrm>
            <a:off x="1847528" y="1412777"/>
            <a:ext cx="84969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system design process with example</a:t>
            </a:r>
            <a:endParaRPr/>
          </a:p>
        </p:txBody>
      </p:sp>
      <p:sp>
        <p:nvSpPr>
          <p:cNvPr id="719" name="Google Shape;719;p43"/>
          <p:cNvSpPr/>
          <p:nvPr/>
        </p:nvSpPr>
        <p:spPr>
          <a:xfrm>
            <a:off x="1919536" y="2204864"/>
            <a:ext cx="8424936" cy="21602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Arial"/>
              <a:buAutoNum type="arabicPeriod" startAt="3"/>
            </a:pPr>
            <a:r>
              <a:rPr lang="en-US" sz="24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Aggregate the stimulus and response processing into a number of </a:t>
            </a:r>
            <a:r>
              <a:rPr lang="en-US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concurrent processes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set of Stimuli 🡪 Response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set of concurrent processes</a:t>
            </a:r>
            <a:endParaRPr/>
          </a:p>
        </p:txBody>
      </p:sp>
      <p:sp>
        <p:nvSpPr>
          <p:cNvPr id="720" name="Google Shape;720;p43"/>
          <p:cNvSpPr txBox="1"/>
          <p:nvPr/>
        </p:nvSpPr>
        <p:spPr>
          <a:xfrm>
            <a:off x="3791744" y="3419708"/>
            <a:ext cx="8640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3"/>
          <p:cNvSpPr/>
          <p:nvPr/>
        </p:nvSpPr>
        <p:spPr>
          <a:xfrm>
            <a:off x="5879976" y="3645024"/>
            <a:ext cx="216024" cy="535414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3"/>
          <p:cNvSpPr/>
          <p:nvPr/>
        </p:nvSpPr>
        <p:spPr>
          <a:xfrm>
            <a:off x="1919536" y="4509120"/>
            <a:ext cx="8424936" cy="165618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Sensors 🡪 Window Sensors Process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Door Sensors 🡪 Door Sensors Process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 Sensors 🡪 Motion Sensors Process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4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Monitoring &amp; Control Systems </a:t>
            </a:r>
            <a:endParaRPr sz="3500"/>
          </a:p>
        </p:txBody>
      </p:sp>
      <p:sp>
        <p:nvSpPr>
          <p:cNvPr id="729" name="Google Shape;729;p44"/>
          <p:cNvSpPr/>
          <p:nvPr/>
        </p:nvSpPr>
        <p:spPr>
          <a:xfrm>
            <a:off x="1847528" y="1412777"/>
            <a:ext cx="84969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system design process with example</a:t>
            </a:r>
            <a:endParaRPr/>
          </a:p>
        </p:txBody>
      </p:sp>
      <p:sp>
        <p:nvSpPr>
          <p:cNvPr id="730" name="Google Shape;730;p44"/>
          <p:cNvSpPr/>
          <p:nvPr/>
        </p:nvSpPr>
        <p:spPr>
          <a:xfrm>
            <a:off x="1919536" y="2204864"/>
            <a:ext cx="8424936" cy="302433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Arial"/>
              <a:buAutoNum type="arabicPeriod" startAt="4"/>
            </a:pPr>
            <a:r>
              <a:rPr lang="en-US" sz="24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For each stimulus and response, </a:t>
            </a:r>
            <a:r>
              <a:rPr lang="en-US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design algorithms </a:t>
            </a:r>
            <a:r>
              <a:rPr lang="en-US" sz="24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to carry out  the  required computations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   	A set of Stimuli      🡪       Response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4"/>
          <p:cNvSpPr txBox="1"/>
          <p:nvPr/>
        </p:nvSpPr>
        <p:spPr>
          <a:xfrm>
            <a:off x="6071302" y="3347700"/>
            <a:ext cx="8640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4"/>
          <p:cNvSpPr txBox="1"/>
          <p:nvPr/>
        </p:nvSpPr>
        <p:spPr>
          <a:xfrm>
            <a:off x="5614558" y="4149081"/>
            <a:ext cx="17775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Computation Algorithm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5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Monitoring &amp; Control Systems </a:t>
            </a:r>
            <a:endParaRPr sz="3500"/>
          </a:p>
        </p:txBody>
      </p:sp>
      <p:sp>
        <p:nvSpPr>
          <p:cNvPr id="739" name="Google Shape;739;p45"/>
          <p:cNvSpPr/>
          <p:nvPr/>
        </p:nvSpPr>
        <p:spPr>
          <a:xfrm>
            <a:off x="1847528" y="1412777"/>
            <a:ext cx="84969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system design process with example</a:t>
            </a:r>
            <a:endParaRPr/>
          </a:p>
        </p:txBody>
      </p:sp>
      <p:sp>
        <p:nvSpPr>
          <p:cNvPr id="740" name="Google Shape;740;p45"/>
          <p:cNvSpPr/>
          <p:nvPr/>
        </p:nvSpPr>
        <p:spPr>
          <a:xfrm>
            <a:off x="1919536" y="2204864"/>
            <a:ext cx="8424936" cy="302433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Arial"/>
              <a:buAutoNum type="arabicPeriod" startAt="5"/>
            </a:pPr>
            <a:r>
              <a:rPr lang="en-US" sz="24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Design a </a:t>
            </a:r>
            <a:r>
              <a:rPr lang="en-US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scheduling system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which will ensure that processes are started in time to meet their deadlines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set of Stimuli 🡪 Response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5"/>
          <p:cNvSpPr txBox="1"/>
          <p:nvPr/>
        </p:nvSpPr>
        <p:spPr>
          <a:xfrm>
            <a:off x="3816441" y="3347700"/>
            <a:ext cx="8640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5"/>
          <p:cNvSpPr txBox="1"/>
          <p:nvPr/>
        </p:nvSpPr>
        <p:spPr>
          <a:xfrm>
            <a:off x="3359697" y="4149081"/>
            <a:ext cx="17775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Computation Algorithm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5"/>
          <p:cNvSpPr/>
          <p:nvPr/>
        </p:nvSpPr>
        <p:spPr>
          <a:xfrm>
            <a:off x="5879976" y="3645024"/>
            <a:ext cx="216024" cy="535414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5"/>
          <p:cNvSpPr txBox="1"/>
          <p:nvPr/>
        </p:nvSpPr>
        <p:spPr>
          <a:xfrm>
            <a:off x="6262630" y="3308792"/>
            <a:ext cx="177758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set of concurrent processes</a:t>
            </a:r>
            <a:endParaRPr/>
          </a:p>
        </p:txBody>
      </p:sp>
      <p:sp>
        <p:nvSpPr>
          <p:cNvPr id="745" name="Google Shape;745;p45"/>
          <p:cNvSpPr txBox="1"/>
          <p:nvPr/>
        </p:nvSpPr>
        <p:spPr>
          <a:xfrm>
            <a:off x="8494878" y="3493457"/>
            <a:ext cx="17775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Scheduling System</a:t>
            </a:r>
            <a:endParaRPr/>
          </a:p>
        </p:txBody>
      </p:sp>
      <p:sp>
        <p:nvSpPr>
          <p:cNvPr id="746" name="Google Shape;746;p45"/>
          <p:cNvSpPr txBox="1"/>
          <p:nvPr/>
        </p:nvSpPr>
        <p:spPr>
          <a:xfrm>
            <a:off x="7846806" y="3670728"/>
            <a:ext cx="8414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6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Monitoring &amp; Control Systems </a:t>
            </a:r>
            <a:endParaRPr sz="3500"/>
          </a:p>
        </p:txBody>
      </p:sp>
      <p:sp>
        <p:nvSpPr>
          <p:cNvPr id="753" name="Google Shape;753;p46"/>
          <p:cNvSpPr/>
          <p:nvPr/>
        </p:nvSpPr>
        <p:spPr>
          <a:xfrm>
            <a:off x="1847528" y="1412777"/>
            <a:ext cx="84969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system design process with example</a:t>
            </a:r>
            <a:endParaRPr/>
          </a:p>
        </p:txBody>
      </p:sp>
      <p:sp>
        <p:nvSpPr>
          <p:cNvPr id="754" name="Google Shape;754;p46"/>
          <p:cNvSpPr/>
          <p:nvPr/>
        </p:nvSpPr>
        <p:spPr>
          <a:xfrm>
            <a:off x="1919536" y="2204864"/>
            <a:ext cx="8424936" cy="10081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Arial"/>
              <a:buAutoNum type="arabicPeriod" startAt="5"/>
            </a:pPr>
            <a:r>
              <a:rPr lang="en-US" sz="24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Design a </a:t>
            </a:r>
            <a:r>
              <a:rPr lang="en-US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scheduling system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which will ensure that processes are started in time to meet their deadlines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5" name="Google Shape;755;p46"/>
          <p:cNvGraphicFramePr/>
          <p:nvPr/>
        </p:nvGraphicFramePr>
        <p:xfrm>
          <a:off x="2207568" y="3495992"/>
          <a:ext cx="6048675" cy="1463040"/>
        </p:xfrm>
        <a:graphic>
          <a:graphicData uri="http://schemas.openxmlformats.org/drawingml/2006/table">
            <a:tbl>
              <a:tblPr>
                <a:noFill/>
                <a:tableStyleId>{4AA934D7-1DA0-469A-8A18-0DADE0486900}</a:tableStyleId>
              </a:tblPr>
              <a:tblGrid>
                <a:gridCol w="223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</a:rPr>
                        <a:t>Time (second)</a:t>
                      </a:r>
                      <a:endParaRPr sz="24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</a:rPr>
                        <a:t>Action</a:t>
                      </a:r>
                      <a:endParaRPr sz="24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</a:rPr>
                        <a:t>Every 0.5 sc</a:t>
                      </a:r>
                      <a:endParaRPr sz="24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</a:rPr>
                        <a:t>Poll door sensor</a:t>
                      </a:r>
                      <a:endParaRPr sz="24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</a:rPr>
                        <a:t>Poll window sensor</a:t>
                      </a:r>
                      <a:endParaRPr sz="24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</a:rPr>
                        <a:t>Every 1 sc</a:t>
                      </a:r>
                      <a:endParaRPr sz="24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</a:rPr>
                        <a:t>Poll motion sensor</a:t>
                      </a:r>
                      <a:endParaRPr sz="24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7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Monitoring &amp; Control Systems </a:t>
            </a:r>
            <a:endParaRPr sz="3500"/>
          </a:p>
        </p:txBody>
      </p:sp>
      <p:sp>
        <p:nvSpPr>
          <p:cNvPr id="762" name="Google Shape;762;p47"/>
          <p:cNvSpPr/>
          <p:nvPr/>
        </p:nvSpPr>
        <p:spPr>
          <a:xfrm>
            <a:off x="1847528" y="1412777"/>
            <a:ext cx="84969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system design process with example</a:t>
            </a:r>
            <a:endParaRPr/>
          </a:p>
        </p:txBody>
      </p:sp>
      <p:sp>
        <p:nvSpPr>
          <p:cNvPr id="763" name="Google Shape;763;p47"/>
          <p:cNvSpPr/>
          <p:nvPr/>
        </p:nvSpPr>
        <p:spPr>
          <a:xfrm>
            <a:off x="1919536" y="2204864"/>
            <a:ext cx="8424936" cy="1800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 startAt="6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the system under the control of a real-time operating system (manages processes and resources allocation such as processor &amp; memory in real-time system)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8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</a:t>
            </a:r>
            <a:endParaRPr/>
          </a:p>
        </p:txBody>
      </p:sp>
      <p:sp>
        <p:nvSpPr>
          <p:cNvPr id="770" name="Google Shape;770;p48"/>
          <p:cNvSpPr txBox="1">
            <a:spLocks noGrp="1"/>
          </p:cNvSpPr>
          <p:nvPr>
            <p:ph type="body" idx="1"/>
          </p:nvPr>
        </p:nvSpPr>
        <p:spPr>
          <a:xfrm>
            <a:off x="609600" y="1447801"/>
            <a:ext cx="10972800" cy="494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3200"/>
              <a:buFont typeface="Arial"/>
              <a:buChar char="•"/>
            </a:pPr>
            <a:r>
              <a:rPr lang="en-US"/>
              <a:t>Identify ONE stimuli and corresponding/ associated responses for a carpark system.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20202"/>
              </a:buClr>
              <a:buSzPts val="3200"/>
              <a:buFont typeface="Arial"/>
              <a:buChar char="•"/>
            </a:pPr>
            <a:r>
              <a:rPr lang="en-US"/>
              <a:t>A carpark system consists of the following hardware: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240"/>
              <a:buChar char="⮚"/>
            </a:pPr>
            <a:r>
              <a:rPr lang="en-US"/>
              <a:t>Sensor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240"/>
              <a:buChar char="⮚"/>
            </a:pPr>
            <a:r>
              <a:rPr lang="en-US"/>
              <a:t>Barrier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240"/>
              <a:buChar char="⮚"/>
            </a:pPr>
            <a:r>
              <a:rPr lang="en-US"/>
              <a:t>Ticket machine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240"/>
              <a:buNone/>
            </a:pP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rgbClr val="020202"/>
              </a:buClr>
              <a:buSzPts val="2240"/>
              <a:buNone/>
            </a:pPr>
            <a:r>
              <a:rPr lang="en-US"/>
              <a:t>Stimuli (… …) 🡪 Response (… …)</a:t>
            </a:r>
            <a:endParaRPr/>
          </a:p>
        </p:txBody>
      </p:sp>
      <p:sp>
        <p:nvSpPr>
          <p:cNvPr id="771" name="Google Shape;771;p48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Real-Time System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1595406" y="4452144"/>
            <a:ext cx="414340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“Soft” Real Time System</a:t>
            </a:r>
            <a:endParaRPr sz="2500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5" name="Google Shape;145;p6" descr="http://dfwfitnesschallenge.com/images/curved_arrow_right_dow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3020643">
            <a:off x="4879941" y="3186748"/>
            <a:ext cx="1571636" cy="73442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6738942" y="3071810"/>
            <a:ext cx="3714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Operation </a:t>
            </a:r>
            <a:r>
              <a:rPr lang="en-US" sz="28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degraded</a:t>
            </a:r>
            <a:endParaRPr sz="2800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7" name="Google Shape;147;p6" descr="http://rocketdock.com/images/screenshots/ppstre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8348" y="1857364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7" descr="http://media.caranddriver.com/images/media/51/dissected-lotus-based-infiniti-emerg-e-sports-car-concept-top-image-photo-451994-s-origin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190" y="2928318"/>
            <a:ext cx="3428992" cy="164369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Real-Time System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1666844" y="4595020"/>
            <a:ext cx="407196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“Hard” Real Time System</a:t>
            </a:r>
            <a:endParaRPr sz="2500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5" name="Google Shape;155;p7" descr="http://dfwfitnesschallenge.com/images/curved_arrow_right_dow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020643">
            <a:off x="4879941" y="3186748"/>
            <a:ext cx="1571636" cy="73442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6167438" y="3594888"/>
            <a:ext cx="40005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Operation is </a:t>
            </a:r>
            <a:r>
              <a:rPr lang="en-US" sz="28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incorrect</a:t>
            </a:r>
            <a:endParaRPr sz="2800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Real-time System</a:t>
            </a:r>
            <a:endParaRPr/>
          </a:p>
        </p:txBody>
      </p:sp>
      <p:sp>
        <p:nvSpPr>
          <p:cNvPr id="162" name="Google Shape;162;p8"/>
          <p:cNvSpPr txBox="1">
            <a:spLocks noGrp="1"/>
          </p:cNvSpPr>
          <p:nvPr>
            <p:ph type="body" idx="1"/>
          </p:nvPr>
        </p:nvSpPr>
        <p:spPr>
          <a:xfrm>
            <a:off x="609600" y="1447801"/>
            <a:ext cx="10972800" cy="494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Arial"/>
              <a:buChar char="•"/>
            </a:pPr>
            <a:r>
              <a:rPr lang="en-US" sz="2400"/>
              <a:t>A "soft" real-time system is a system whose </a:t>
            </a:r>
            <a:r>
              <a:rPr lang="en-US" sz="2400">
                <a:solidFill>
                  <a:srgbClr val="C00000"/>
                </a:solidFill>
              </a:rPr>
              <a:t>operation</a:t>
            </a:r>
            <a:r>
              <a:rPr lang="en-US" sz="2400"/>
              <a:t> is </a:t>
            </a:r>
            <a:r>
              <a:rPr lang="en-US" sz="2400">
                <a:solidFill>
                  <a:srgbClr val="FF0000"/>
                </a:solidFill>
              </a:rPr>
              <a:t>degraded</a:t>
            </a:r>
            <a:r>
              <a:rPr lang="en-US" sz="2400"/>
              <a:t> if results are not produced according to the specified timing requirements.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Noto Sans Symbols"/>
              <a:buNone/>
            </a:pPr>
            <a:r>
              <a:rPr lang="en-US" sz="2400"/>
              <a:t>   Example?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Noto Sans Symbols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Arial"/>
              <a:buChar char="•"/>
            </a:pPr>
            <a:r>
              <a:rPr lang="en-US" sz="2400"/>
              <a:t>A "hard" real-time system is a system whose </a:t>
            </a:r>
            <a:r>
              <a:rPr lang="en-US" sz="2400">
                <a:solidFill>
                  <a:srgbClr val="C00000"/>
                </a:solidFill>
              </a:rPr>
              <a:t>operation</a:t>
            </a:r>
            <a:r>
              <a:rPr lang="en-US" sz="2400"/>
              <a:t> is </a:t>
            </a:r>
            <a:r>
              <a:rPr lang="en-US" sz="2400">
                <a:solidFill>
                  <a:srgbClr val="FF0000"/>
                </a:solidFill>
              </a:rPr>
              <a:t>incorrect</a:t>
            </a:r>
            <a:r>
              <a:rPr lang="en-US" sz="2400"/>
              <a:t> if results are not produced according to the timing specification.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20202"/>
              </a:buClr>
              <a:buSzPts val="2400"/>
              <a:buFont typeface="Noto Sans Symbols"/>
              <a:buNone/>
            </a:pPr>
            <a:r>
              <a:rPr lang="en-US" sz="2400"/>
              <a:t>   Example?</a:t>
            </a:r>
            <a:endParaRPr sz="2400"/>
          </a:p>
        </p:txBody>
      </p:sp>
      <p:sp>
        <p:nvSpPr>
          <p:cNvPr id="163" name="Google Shape;163;p8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Stimuli of Real Time System</a:t>
            </a:r>
            <a:endParaRPr sz="3800"/>
          </a:p>
        </p:txBody>
      </p:sp>
      <p:pic>
        <p:nvPicPr>
          <p:cNvPr id="169" name="Google Shape;169;p9" descr="https://c1.staticflickr.com/5/4039/4642099979_0b93a420a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538" y="1785926"/>
            <a:ext cx="2428892" cy="242889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9"/>
          <p:cNvSpPr txBox="1"/>
          <p:nvPr/>
        </p:nvSpPr>
        <p:spPr>
          <a:xfrm>
            <a:off x="5667372" y="1785927"/>
            <a:ext cx="19288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Event/</a:t>
            </a:r>
            <a:endParaRPr sz="3200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5667372" y="2428869"/>
            <a:ext cx="19288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Stimuli</a:t>
            </a:r>
            <a:endParaRPr sz="3200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5167306" y="1571612"/>
            <a:ext cx="2944918" cy="1714512"/>
          </a:xfrm>
          <a:prstGeom prst="ellipse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9" descr="http://dfwfitnesschallenge.com/images/curved_arrow_right_dow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171265">
            <a:off x="7469282" y="2931994"/>
            <a:ext cx="1571636" cy="73442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/>
        </p:nvSpPr>
        <p:spPr>
          <a:xfrm>
            <a:off x="5305052" y="4271104"/>
            <a:ext cx="590009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 Change States</a:t>
            </a:r>
            <a:endParaRPr sz="320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>
            <a:spLocks noGrp="1"/>
          </p:cNvSpPr>
          <p:nvPr>
            <p:ph type="title"/>
          </p:nvPr>
        </p:nvSpPr>
        <p:spPr>
          <a:xfrm>
            <a:off x="3208867" y="227013"/>
            <a:ext cx="843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Stimuli of Real Time System</a:t>
            </a:r>
            <a:endParaRPr sz="3800"/>
          </a:p>
        </p:txBody>
      </p:sp>
      <p:pic>
        <p:nvPicPr>
          <p:cNvPr id="180" name="Google Shape;180;p10" descr="https://c1.staticflickr.com/5/4039/4642099979_0b93a420a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538" y="1785926"/>
            <a:ext cx="2428892" cy="242889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"/>
          <p:cNvSpPr txBox="1"/>
          <p:nvPr/>
        </p:nvSpPr>
        <p:spPr>
          <a:xfrm>
            <a:off x="5524496" y="2000240"/>
            <a:ext cx="41434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 Change States</a:t>
            </a:r>
            <a:endParaRPr sz="280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" name="Google Shape;182;p10"/>
          <p:cNvSpPr txBox="1"/>
          <p:nvPr/>
        </p:nvSpPr>
        <p:spPr>
          <a:xfrm>
            <a:off x="5238744" y="3929066"/>
            <a:ext cx="47149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2020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 Machine Modeling</a:t>
            </a:r>
            <a:endParaRPr sz="2800">
              <a:solidFill>
                <a:srgbClr val="02020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3" name="Google Shape;183;p10"/>
          <p:cNvCxnSpPr>
            <a:stCxn id="181" idx="2"/>
            <a:endCxn id="182" idx="0"/>
          </p:cNvCxnSpPr>
          <p:nvPr/>
        </p:nvCxnSpPr>
        <p:spPr>
          <a:xfrm>
            <a:off x="7596198" y="2523460"/>
            <a:ext cx="0" cy="1405500"/>
          </a:xfrm>
          <a:prstGeom prst="straightConnector1">
            <a:avLst/>
          </a:prstGeom>
          <a:noFill/>
          <a:ln w="9525" cap="flat" cmpd="sng">
            <a:solidFill>
              <a:srgbClr val="007F88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 presentation slides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1676</Words>
  <Application>Microsoft Office PowerPoint</Application>
  <PresentationFormat>Widescreen</PresentationFormat>
  <Paragraphs>377</Paragraphs>
  <Slides>47</Slides>
  <Notes>47</Notes>
  <HiddenSlides>11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Times New Roman</vt:lpstr>
      <vt:lpstr>Century Gothic</vt:lpstr>
      <vt:lpstr>Noto Sans Symbols</vt:lpstr>
      <vt:lpstr>Quattrocento Sans</vt:lpstr>
      <vt:lpstr>Calibri</vt:lpstr>
      <vt:lpstr>Comic Sans MS</vt:lpstr>
      <vt:lpstr>Bookman Old Style</vt:lpstr>
      <vt:lpstr>Sample presentation slides</vt:lpstr>
      <vt:lpstr>Real-Time Systems Design</vt:lpstr>
      <vt:lpstr>Lesson Objectives</vt:lpstr>
      <vt:lpstr>Real-Time System</vt:lpstr>
      <vt:lpstr>Real-time System</vt:lpstr>
      <vt:lpstr>Real-Time System</vt:lpstr>
      <vt:lpstr>Real-Time System</vt:lpstr>
      <vt:lpstr>Real-time System</vt:lpstr>
      <vt:lpstr>Stimuli of Real Time System</vt:lpstr>
      <vt:lpstr>Stimuli of Real Time System</vt:lpstr>
      <vt:lpstr>Stimuli of Real-time System</vt:lpstr>
      <vt:lpstr>Stimuli of Real-time System</vt:lpstr>
      <vt:lpstr>Stimuli of Real Time System</vt:lpstr>
      <vt:lpstr>Stimuli of Real Time System</vt:lpstr>
      <vt:lpstr>Stimuli of Real Time System</vt:lpstr>
      <vt:lpstr>Stimulus/response System</vt:lpstr>
      <vt:lpstr>Stimulus/response System</vt:lpstr>
      <vt:lpstr>Stages of RT System Design</vt:lpstr>
      <vt:lpstr>Stages of RT System Design</vt:lpstr>
      <vt:lpstr>Stages of RT System Design</vt:lpstr>
      <vt:lpstr>Stages of RT System Design</vt:lpstr>
      <vt:lpstr>Stages of RT System Design</vt:lpstr>
      <vt:lpstr>Stages of RT System Design</vt:lpstr>
      <vt:lpstr>Stages of RT System Design</vt:lpstr>
      <vt:lpstr>Stages of RT System Design</vt:lpstr>
      <vt:lpstr>Stages of RT System Design</vt:lpstr>
      <vt:lpstr>Stages of RT System Design</vt:lpstr>
      <vt:lpstr>Real Time System Design</vt:lpstr>
      <vt:lpstr>Real Time Operating System</vt:lpstr>
      <vt:lpstr>Real-time Operating System (RTOS)</vt:lpstr>
      <vt:lpstr>Real Time Operating System</vt:lpstr>
      <vt:lpstr>Components of RTOS</vt:lpstr>
      <vt:lpstr>Real Time Operating System</vt:lpstr>
      <vt:lpstr>Priority Level of Stimulus</vt:lpstr>
      <vt:lpstr>Priority Level of Stimulus</vt:lpstr>
      <vt:lpstr>Monitoring &amp; Control Systems </vt:lpstr>
      <vt:lpstr>Monitoring and control systems</vt:lpstr>
      <vt:lpstr>Monitoring &amp; Control Systems </vt:lpstr>
      <vt:lpstr>Monitoring &amp; Control Systems </vt:lpstr>
      <vt:lpstr>Monitoring &amp; Control Systems </vt:lpstr>
      <vt:lpstr>Monitoring &amp; Control Systems </vt:lpstr>
      <vt:lpstr>Monitoring &amp; Control Systems </vt:lpstr>
      <vt:lpstr>Monitoring &amp; Control Systems </vt:lpstr>
      <vt:lpstr>Monitoring &amp; Control Systems </vt:lpstr>
      <vt:lpstr>Monitoring &amp; Control Systems </vt:lpstr>
      <vt:lpstr>Monitoring &amp; Control Systems </vt:lpstr>
      <vt:lpstr>Monitoring &amp; Control Systems </vt:lpstr>
      <vt:lpstr>Quiz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</dc:title>
  <dc:creator>Tarc</dc:creator>
  <cp:lastModifiedBy>TAR UC</cp:lastModifiedBy>
  <cp:revision>5</cp:revision>
  <dcterms:created xsi:type="dcterms:W3CDTF">2014-11-21T05:54:10Z</dcterms:created>
  <dcterms:modified xsi:type="dcterms:W3CDTF">2023-04-25T02:02:20Z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TC011367971033</vt:lpwstr>
  </property>
</Properties>
</file>