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876" r:id="rId2"/>
    <p:sldId id="925" r:id="rId3"/>
    <p:sldId id="1142" r:id="rId4"/>
    <p:sldId id="759" r:id="rId5"/>
    <p:sldId id="628" r:id="rId6"/>
    <p:sldId id="926" r:id="rId7"/>
    <p:sldId id="1059" r:id="rId8"/>
    <p:sldId id="1060" r:id="rId9"/>
    <p:sldId id="1061" r:id="rId10"/>
    <p:sldId id="1062" r:id="rId11"/>
    <p:sldId id="1063" r:id="rId12"/>
    <p:sldId id="927" r:id="rId13"/>
    <p:sldId id="788" r:id="rId14"/>
    <p:sldId id="1070" r:id="rId15"/>
    <p:sldId id="1136" r:id="rId16"/>
    <p:sldId id="1071" r:id="rId17"/>
    <p:sldId id="886" r:id="rId18"/>
    <p:sldId id="1131" r:id="rId19"/>
    <p:sldId id="874" r:id="rId20"/>
    <p:sldId id="1135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97689" autoAdjust="0"/>
  </p:normalViewPr>
  <p:slideViewPr>
    <p:cSldViewPr snapToGrid="0" showGuides="1">
      <p:cViewPr varScale="1">
        <p:scale>
          <a:sx n="110" d="100"/>
          <a:sy n="110" d="100"/>
        </p:scale>
        <p:origin x="1013" y="62"/>
      </p:cViewPr>
      <p:guideLst>
        <p:guide orient="horz" pos="1625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 and Wireless Essentials</a:t>
            </a:r>
            <a:r>
              <a:rPr lang="en-US" b="0" baseline="0" dirty="0"/>
              <a:t> v</a:t>
            </a:r>
            <a:r>
              <a:rPr lang="en-US" b="0" dirty="0"/>
              <a:t>7.0 (SRWE)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2.1.7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Cut-Through Switching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Arial" panose="020B0604020202020204" pitchFamily="34" charset="0"/>
              </a:rPr>
              <a:t>2.1.8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Activity – Switch It!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2.2.1 – </a:t>
            </a:r>
            <a:r>
              <a:rPr lang="en-US" altLang="en-US" dirty="0"/>
              <a:t>Collision Domains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2.2.2</a:t>
            </a:r>
            <a:r>
              <a: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– </a:t>
            </a:r>
            <a:r>
              <a:rPr lang="en-US" altLang="en-US" dirty="0"/>
              <a:t>Broadcast Domains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2.2.3</a:t>
            </a:r>
            <a:r>
              <a: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– </a:t>
            </a:r>
            <a:r>
              <a:rPr lang="en-US" altLang="en-US" dirty="0"/>
              <a:t>Alleviated Network Congestion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2.2.4</a:t>
            </a:r>
            <a:r>
              <a:rPr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sz="1200" dirty="0">
                <a:effectLst/>
              </a:rPr>
              <a:t>– Check Your Understanding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r>
              <a:rPr lang="en-US" sz="1200" b="0" baseline="0" dirty="0"/>
              <a:t> 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2.3.1</a:t>
            </a:r>
            <a:r>
              <a:rPr lang="en-US" baseline="0" dirty="0">
                <a:latin typeface="Arial" panose="020B0604020202020204" pitchFamily="34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60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0360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0360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0360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0360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036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036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036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036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60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60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60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60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60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6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6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6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6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2.1.1 – </a:t>
            </a:r>
            <a:r>
              <a:rPr lang="en-US" altLang="en-US" dirty="0"/>
              <a:t>Switching in Networking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2.1.2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The Switch MAC Address Table</a:t>
            </a:r>
            <a:endParaRPr lang="en-US" baseline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2.1.3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The Switch Learn and Forward Method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2.1.4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Video – MAC Address Tables on Connected Switches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2.1.5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Switch Forwarding Methods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2.1.6</a:t>
            </a:r>
            <a:r>
              <a:rPr lang="en-US" baseline="0" dirty="0">
                <a:latin typeface="Arial" panose="020B0604020202020204" pitchFamily="34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Store-and-Forward Switching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800" indent="0">
              <a:buNone/>
              <a:defRPr/>
            </a:lvl2pPr>
            <a:lvl3pPr marL="427355" indent="0">
              <a:buNone/>
              <a:defRPr/>
            </a:lvl3pPr>
            <a:lvl4pPr marL="516890" indent="0">
              <a:buNone/>
              <a:defRPr/>
            </a:lvl4pPr>
            <a:lvl5pPr marL="60134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6080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6080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/>
          <a:lstStyle>
            <a:lvl1pPr marL="170180" indent="-1701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dirty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dirty="0">
                <a:sym typeface="Arial" panose="020B0604020202020204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anose="020B0604020202020204" pitchFamily="34" charset="0"/>
              </a:rPr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800" indent="0">
              <a:buNone/>
              <a:defRPr/>
            </a:lvl2pPr>
            <a:lvl3pPr marL="427355" indent="0">
              <a:buNone/>
              <a:defRPr/>
            </a:lvl3pPr>
            <a:lvl4pPr marL="516890" indent="0">
              <a:buNone/>
              <a:defRPr/>
            </a:lvl4pPr>
            <a:lvl5pPr marL="60134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8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800" indent="0">
              <a:buNone/>
              <a:defRPr/>
            </a:lvl2pPr>
            <a:lvl3pPr marL="427355" indent="0">
              <a:buNone/>
              <a:defRPr/>
            </a:lvl3pPr>
            <a:lvl4pPr marL="516890" indent="0">
              <a:buNone/>
              <a:defRPr/>
            </a:lvl4pPr>
            <a:lvl5pPr marL="60134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87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87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8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750" marR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 panose="020B060402020202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 panose="020B060402020202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 panose="020B0604020202020204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 panose="020B060402020202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 panose="020B060402020202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 panose="020B0604020202020204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 panose="020B0604020202020204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 panose="020B0604020202020204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 panose="020B060402020202020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 panose="020B0604020202020204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/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87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87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8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1"/>
            <p:cNvSpPr/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3"/>
            <p:cNvSpPr/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/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xStyles>
    <p:titleStyle>
      <a:lvl1pPr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MS PGothic" panose="020B0600070205080204" pitchFamily="34" charset="-128"/>
          <a:cs typeface="CiscoSans"/>
        </a:defRPr>
      </a:lvl1pPr>
      <a:lvl2pPr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  <a:cs typeface="CiscoSans" pitchFamily="34" charset="0"/>
        </a:defRPr>
      </a:lvl2pPr>
      <a:lvl3pPr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  <a:cs typeface="CiscoSans" pitchFamily="34" charset="0"/>
        </a:defRPr>
      </a:lvl3pPr>
      <a:lvl4pPr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  <a:cs typeface="CiscoSans" pitchFamily="34" charset="0"/>
        </a:defRPr>
      </a:lvl4pPr>
      <a:lvl5pPr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  <a:cs typeface="CiscoSans" pitchFamily="34" charset="0"/>
        </a:defRPr>
      </a:lvl5pPr>
      <a:lvl6pPr marL="457200"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68453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170180" indent="-170180" algn="l" defTabSz="684530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CiscoSans"/>
        </a:defRPr>
      </a:lvl1pPr>
      <a:lvl2pPr marL="358775" indent="-215900" algn="l" defTabSz="684530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CiscoSans"/>
        </a:defRPr>
      </a:lvl2pPr>
      <a:lvl3pPr marL="431800" indent="-170180" algn="l" defTabSz="684530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CiscoSans"/>
        </a:defRPr>
      </a:lvl3pPr>
      <a:lvl4pPr marL="503555" indent="-170180" algn="l" defTabSz="684530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CiscoSans"/>
        </a:defRPr>
      </a:lvl4pPr>
      <a:lvl5pPr marL="574675" indent="-170180" algn="l" defTabSz="684530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MS PGothic" panose="020B0600070205080204" pitchFamily="34" charset="-128"/>
          <a:cs typeface="CiscoSans"/>
        </a:defRPr>
      </a:lvl5pPr>
      <a:lvl6pPr marL="863600" indent="-171450" algn="l" defTabSz="685800" rtl="0" eaLnBrk="1" latinLnBrk="0" hangingPunct="1">
        <a:spcBef>
          <a:spcPts val="600"/>
        </a:spcBef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171450" algn="l" defTabSz="685800" rtl="0" eaLnBrk="1" latinLnBrk="0" hangingPunct="1">
        <a:spcBef>
          <a:spcPts val="600"/>
        </a:spcBef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5" y="2125682"/>
            <a:ext cx="7550307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 1: </a:t>
            </a:r>
            <a:b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882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Store-and-Forward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1622" y="738372"/>
            <a:ext cx="8853286" cy="16662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Store-and-forward has two primary characteristics: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Error Checking </a:t>
            </a:r>
            <a:r>
              <a:rPr lang="en-US" sz="1600" dirty="0"/>
              <a:t>– The switch will check the Frame Check Sequence </a:t>
            </a:r>
            <a:r>
              <a:rPr lang="en-US" sz="1600" dirty="0">
                <a:solidFill>
                  <a:schemeClr val="accent2"/>
                </a:solidFill>
              </a:rPr>
              <a:t>(FCS) </a:t>
            </a:r>
            <a:r>
              <a:rPr lang="en-US" sz="1600" dirty="0"/>
              <a:t>for </a:t>
            </a:r>
            <a:r>
              <a:rPr lang="en-US" sz="1600" dirty="0">
                <a:solidFill>
                  <a:schemeClr val="accent2"/>
                </a:solidFill>
              </a:rPr>
              <a:t>CRC errors</a:t>
            </a:r>
            <a:r>
              <a:rPr lang="en-US" sz="1600" dirty="0"/>
              <a:t>. Bad frames will be discarded.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Buffering</a:t>
            </a:r>
            <a:r>
              <a:rPr lang="en-US" sz="1600" dirty="0"/>
              <a:t> – The ingress interface will buffer the frame while it checks the FCS. This also allows the switch to adjust to a potential difference in speeds between the ingress and egress ports.</a:t>
            </a:r>
          </a:p>
          <a:p>
            <a:pPr marL="142875" lvl="1" indent="0">
              <a:buNone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" y="2404659"/>
            <a:ext cx="8169965" cy="225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358140" y="4775200"/>
            <a:ext cx="8427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 # switching-mode store-forward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590287" cy="757551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Cut-Through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590288" y="420168"/>
            <a:ext cx="4553711" cy="3919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Cut-through forwards the frame immediately after determining the destination MAC.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Fragment (Frag) Free </a:t>
            </a:r>
            <a:r>
              <a:rPr lang="en-US" sz="1600" dirty="0"/>
              <a:t>method will check the destination and ensure that the frame is at least </a:t>
            </a:r>
            <a:r>
              <a:rPr lang="en-US" sz="1600" dirty="0">
                <a:solidFill>
                  <a:srgbClr val="FF0000"/>
                </a:solidFill>
              </a:rPr>
              <a:t>64 Bytes</a:t>
            </a:r>
            <a:r>
              <a:rPr lang="en-US" sz="1600" dirty="0"/>
              <a:t>. This will eliminate runts.</a:t>
            </a:r>
          </a:p>
          <a:p>
            <a:pPr marL="0" indent="0">
              <a:buNone/>
            </a:pPr>
            <a:r>
              <a:rPr lang="en-US" sz="1600" dirty="0"/>
              <a:t>Concepts of Cut-Through switching: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appropriate for switches needing latency to be under </a:t>
            </a:r>
            <a:r>
              <a:rPr lang="en-US" sz="1600" dirty="0">
                <a:solidFill>
                  <a:srgbClr val="FF0000"/>
                </a:solidFill>
              </a:rPr>
              <a:t>10 microseconds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Does not check the </a:t>
            </a:r>
            <a:r>
              <a:rPr lang="en-US" sz="1600" dirty="0">
                <a:solidFill>
                  <a:srgbClr val="FF0000"/>
                </a:solidFill>
              </a:rPr>
              <a:t>FCS</a:t>
            </a:r>
            <a:r>
              <a:rPr lang="en-US" sz="1600" dirty="0"/>
              <a:t>, so it can propagate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lead to </a:t>
            </a:r>
            <a:r>
              <a:rPr lang="en-US" sz="1600" dirty="0">
                <a:solidFill>
                  <a:srgbClr val="FF0000"/>
                </a:solidFill>
              </a:rPr>
              <a:t>bandwidth issues </a:t>
            </a:r>
            <a:r>
              <a:rPr lang="en-US" sz="1600" dirty="0"/>
              <a:t>if the switch propagates too many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support ports with </a:t>
            </a:r>
            <a:r>
              <a:rPr lang="en-US" sz="1600" dirty="0">
                <a:solidFill>
                  <a:srgbClr val="FF0000"/>
                </a:solidFill>
              </a:rPr>
              <a:t>differing speeds </a:t>
            </a:r>
            <a:r>
              <a:rPr lang="en-US" sz="1600" dirty="0"/>
              <a:t>going from ingress to egress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685717"/>
            <a:ext cx="4313382" cy="24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2.2 Switching Domains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Collision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3" y="798945"/>
            <a:ext cx="4195948" cy="38561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Switches eliminate </a:t>
            </a:r>
            <a:r>
              <a:rPr lang="en-US" altLang="en-US" sz="1600" dirty="0">
                <a:solidFill>
                  <a:srgbClr val="FF0000"/>
                </a:solidFill>
              </a:rPr>
              <a:t>collision domains </a:t>
            </a:r>
            <a:r>
              <a:rPr lang="en-US" altLang="en-US" sz="1600" dirty="0"/>
              <a:t>and reduce </a:t>
            </a:r>
            <a:r>
              <a:rPr lang="en-US" altLang="en-US" sz="1600" dirty="0">
                <a:solidFill>
                  <a:srgbClr val="FF0000"/>
                </a:solidFill>
              </a:rPr>
              <a:t>congestion</a:t>
            </a:r>
            <a:r>
              <a:rPr lang="en-US" alt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</a:t>
            </a:r>
            <a:r>
              <a:rPr lang="en-US" altLang="en-US" sz="1600" dirty="0">
                <a:solidFill>
                  <a:srgbClr val="FF0000"/>
                </a:solidFill>
              </a:rPr>
              <a:t>full duplex </a:t>
            </a:r>
            <a:r>
              <a:rPr lang="en-US" altLang="en-US" sz="1600" dirty="0"/>
              <a:t>on the link the collision domains are </a:t>
            </a:r>
            <a:r>
              <a:rPr lang="en-US" altLang="en-US" sz="1600" dirty="0">
                <a:solidFill>
                  <a:srgbClr val="FF0000"/>
                </a:solidFill>
              </a:rPr>
              <a:t>eliminated</a:t>
            </a:r>
            <a:r>
              <a:rPr lang="en-US" alt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one or more devices in </a:t>
            </a:r>
            <a:r>
              <a:rPr lang="en-US" altLang="en-US" sz="1600" dirty="0">
                <a:solidFill>
                  <a:srgbClr val="FF0000"/>
                </a:solidFill>
              </a:rPr>
              <a:t>half-duplex</a:t>
            </a:r>
            <a:r>
              <a:rPr lang="en-US" altLang="en-US" sz="1600" dirty="0"/>
              <a:t> there will now be </a:t>
            </a:r>
            <a:r>
              <a:rPr lang="en-US" altLang="en-US" sz="1600" dirty="0">
                <a:solidFill>
                  <a:srgbClr val="FF0000"/>
                </a:solidFill>
              </a:rPr>
              <a:t>a collision domain.</a:t>
            </a:r>
          </a:p>
          <a:p>
            <a:pPr lvl="2"/>
            <a:r>
              <a:rPr lang="en-US" altLang="en-US" sz="1600" dirty="0"/>
              <a:t>There will now be </a:t>
            </a:r>
            <a:r>
              <a:rPr lang="en-US" altLang="en-US" sz="1600" dirty="0">
                <a:solidFill>
                  <a:srgbClr val="FF0000"/>
                </a:solidFill>
              </a:rPr>
              <a:t>contention</a:t>
            </a:r>
            <a:r>
              <a:rPr lang="en-US" altLang="en-US" sz="1600" dirty="0"/>
              <a:t> for the bandwidth.</a:t>
            </a:r>
          </a:p>
          <a:p>
            <a:pPr lvl="2"/>
            <a:r>
              <a:rPr lang="en-US" altLang="en-US" sz="1600" dirty="0"/>
              <a:t>Collisions are now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Most devices, including Cisco and Microsoft use </a:t>
            </a:r>
            <a:r>
              <a:rPr lang="en-US" altLang="en-US" sz="1600" dirty="0">
                <a:solidFill>
                  <a:srgbClr val="FF0000"/>
                </a:solidFill>
              </a:rPr>
              <a:t>auto-negotiation</a:t>
            </a:r>
            <a:r>
              <a:rPr lang="en-US" altLang="en-US" sz="1600" dirty="0"/>
              <a:t> as the default setting for duplex and speed.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29" y="1450110"/>
            <a:ext cx="4622280" cy="298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4970" cy="757551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Broadcast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279074" y="609601"/>
            <a:ext cx="4717144" cy="4122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A </a:t>
            </a:r>
            <a:r>
              <a:rPr lang="en-US" altLang="ja-JP" sz="1600" dirty="0">
                <a:solidFill>
                  <a:srgbClr val="FF0000"/>
                </a:solidFill>
              </a:rPr>
              <a:t>broadcast domain </a:t>
            </a:r>
            <a:r>
              <a:rPr lang="en-US" altLang="ja-JP" sz="1600" dirty="0"/>
              <a:t>extends across all </a:t>
            </a:r>
            <a:r>
              <a:rPr lang="en-US" altLang="ja-JP" sz="1600" dirty="0">
                <a:solidFill>
                  <a:srgbClr val="FF0000"/>
                </a:solidFill>
              </a:rPr>
              <a:t>Layer 1 </a:t>
            </a:r>
            <a:r>
              <a:rPr lang="en-US" altLang="ja-JP" sz="1600" dirty="0"/>
              <a:t>or </a:t>
            </a:r>
            <a:r>
              <a:rPr lang="en-US" altLang="ja-JP" sz="1600" dirty="0">
                <a:solidFill>
                  <a:srgbClr val="FF0000"/>
                </a:solidFill>
              </a:rPr>
              <a:t>Layer 2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devices</a:t>
            </a:r>
            <a:r>
              <a:rPr lang="en-US" altLang="ja-JP" sz="1600" dirty="0"/>
              <a:t> on a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Only a </a:t>
            </a:r>
            <a:r>
              <a:rPr lang="en-US" altLang="ja-JP" sz="1600" dirty="0">
                <a:solidFill>
                  <a:srgbClr val="FF0000"/>
                </a:solidFill>
              </a:rPr>
              <a:t>layer 3 device (router) </a:t>
            </a:r>
            <a:r>
              <a:rPr lang="en-US" altLang="ja-JP" sz="1600" dirty="0"/>
              <a:t>will break the broadcast domain, also called a MAC broadcast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The broadcast domain consists of all devices on the LAN that </a:t>
            </a:r>
            <a:r>
              <a:rPr lang="en-US" altLang="ja-JP" sz="1600" dirty="0">
                <a:solidFill>
                  <a:srgbClr val="FF0000"/>
                </a:solidFill>
              </a:rPr>
              <a:t>receive the broadcast traffic</a:t>
            </a:r>
            <a:r>
              <a:rPr lang="en-US" altLang="ja-JP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layer 2 switch receives the broadcast it will </a:t>
            </a:r>
            <a:r>
              <a:rPr lang="en-US" altLang="ja-JP" sz="1600" dirty="0">
                <a:solidFill>
                  <a:srgbClr val="FF0000"/>
                </a:solidFill>
              </a:rPr>
              <a:t>flood</a:t>
            </a:r>
            <a:r>
              <a:rPr lang="en-US" altLang="ja-JP" sz="1600" dirty="0"/>
              <a:t> it out all interfaces except for the ingress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Too many broadcasts may cause </a:t>
            </a:r>
            <a:r>
              <a:rPr lang="en-US" altLang="ja-JP" sz="1600" dirty="0">
                <a:solidFill>
                  <a:srgbClr val="FF0000"/>
                </a:solidFill>
              </a:rPr>
              <a:t>congestion</a:t>
            </a:r>
            <a:r>
              <a:rPr lang="en-US" altLang="ja-JP" sz="1600" dirty="0"/>
              <a:t> and </a:t>
            </a:r>
            <a:r>
              <a:rPr lang="en-US" altLang="ja-JP" sz="1600" dirty="0">
                <a:solidFill>
                  <a:srgbClr val="FF0000"/>
                </a:solidFill>
              </a:rPr>
              <a:t>poor</a:t>
            </a:r>
            <a:r>
              <a:rPr lang="en-US" altLang="ja-JP" sz="1600" dirty="0"/>
              <a:t> network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Increasing</a:t>
            </a:r>
            <a:r>
              <a:rPr lang="en-US" altLang="ja-JP" sz="1600" dirty="0"/>
              <a:t> devices at Layer 1 or layer 2 will cause the </a:t>
            </a:r>
            <a:r>
              <a:rPr lang="en-US" altLang="ja-JP" sz="1600" dirty="0">
                <a:solidFill>
                  <a:srgbClr val="FF0000"/>
                </a:solidFill>
              </a:rPr>
              <a:t>broadcast domain to expand</a:t>
            </a:r>
            <a:r>
              <a:rPr lang="en-US" altLang="ja-JP" sz="16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7" y="1283855"/>
            <a:ext cx="3928140" cy="281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"/>
            <a:ext cx="3381375" cy="2169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0"/>
            <a:ext cx="5637530" cy="2900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5" y="3384550"/>
            <a:ext cx="3890010" cy="1508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730375" y="3103245"/>
            <a:ext cx="279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Collision Domain.</a:t>
            </a:r>
          </a:p>
        </p:txBody>
      </p:sp>
      <p:sp>
        <p:nvSpPr>
          <p:cNvPr id="13" name="Oval 12"/>
          <p:cNvSpPr/>
          <p:nvPr/>
        </p:nvSpPr>
        <p:spPr>
          <a:xfrm>
            <a:off x="2019718" y="3123782"/>
            <a:ext cx="2843684" cy="2019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54544" y="3044649"/>
            <a:ext cx="1214177" cy="1145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05977" y="4181788"/>
            <a:ext cx="1214177" cy="1145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Alleviated Network Congestion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1"/>
            <a:ext cx="8571344" cy="99051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Switches use the </a:t>
            </a:r>
            <a:r>
              <a:rPr lang="en-US" sz="1600" dirty="0">
                <a:solidFill>
                  <a:srgbClr val="FF0000"/>
                </a:solidFill>
              </a:rPr>
              <a:t>MAC address table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full-duplex</a:t>
            </a:r>
            <a:r>
              <a:rPr lang="en-US" sz="1600" dirty="0"/>
              <a:t> to  eliminate </a:t>
            </a:r>
            <a:r>
              <a:rPr lang="en-US" sz="1600" dirty="0">
                <a:solidFill>
                  <a:srgbClr val="FF0000"/>
                </a:solidFill>
              </a:rPr>
              <a:t>collisions</a:t>
            </a:r>
            <a:r>
              <a:rPr lang="en-US" sz="1600" dirty="0"/>
              <a:t> and avoid </a:t>
            </a:r>
            <a:r>
              <a:rPr lang="en-US" sz="1600" dirty="0">
                <a:solidFill>
                  <a:srgbClr val="FF0000"/>
                </a:solidFill>
              </a:rPr>
              <a:t>congestion</a:t>
            </a:r>
            <a:r>
              <a:rPr lang="en-US" sz="1600" dirty="0"/>
              <a:t>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Features of the switch that alleviate congestion are as follows: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9717" y="2254251"/>
          <a:ext cx="8316911" cy="199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Fast Port Speeds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Depending on the model, switches may have up to 100Gbps port speeds.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Fast Internal Switching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uses fast internal bus or shared memory to improve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performance.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Large Frame Buffers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allows for temporary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storage while processing large quantities of frames.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High Port Density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provides many ports for devices to be connected to LAN with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less cost. This also provides for more local traffic with less congestion.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2.3 Module Practice and Quiz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722376"/>
            <a:ext cx="9043416" cy="3986783"/>
          </a:xfrm>
        </p:spPr>
        <p:txBody>
          <a:bodyPr/>
          <a:lstStyle/>
          <a:p>
            <a:pPr marL="142875" lvl="1" indent="0">
              <a:buNone/>
            </a:pPr>
            <a:r>
              <a:rPr lang="en-US" sz="1600" b="1" dirty="0"/>
              <a:t>Frame Forwarding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Ingress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FF0000"/>
                </a:solidFill>
              </a:rPr>
              <a:t>entry port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egress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FF0000"/>
                </a:solidFill>
              </a:rPr>
              <a:t>exit port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switch builds a </a:t>
            </a:r>
            <a:r>
              <a:rPr lang="en-US" sz="1600" dirty="0">
                <a:solidFill>
                  <a:srgbClr val="FF0000"/>
                </a:solidFill>
              </a:rPr>
              <a:t>MAC address table </a:t>
            </a:r>
            <a:r>
              <a:rPr lang="en-US" sz="1600" dirty="0"/>
              <a:t>to forward frames on the LAN.</a:t>
            </a:r>
          </a:p>
          <a:p>
            <a:pPr lvl="2"/>
            <a:r>
              <a:rPr lang="en-US" sz="1600" dirty="0"/>
              <a:t>The switch can use either the </a:t>
            </a:r>
            <a:r>
              <a:rPr lang="en-US" sz="1600" dirty="0">
                <a:solidFill>
                  <a:srgbClr val="FF0000"/>
                </a:solidFill>
              </a:rPr>
              <a:t>store-and-forward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cut-through method </a:t>
            </a:r>
            <a:r>
              <a:rPr lang="en-US" sz="1600" dirty="0"/>
              <a:t>of switch forwarding.</a:t>
            </a:r>
          </a:p>
          <a:p>
            <a:pPr marL="142875" lvl="1" indent="0">
              <a:buNone/>
            </a:pPr>
            <a:r>
              <a:rPr lang="en-US" sz="1600" b="1" dirty="0"/>
              <a:t>Switching Domains</a:t>
            </a:r>
          </a:p>
          <a:p>
            <a:pPr lvl="2"/>
            <a:r>
              <a:rPr lang="en-US" sz="1600" dirty="0"/>
              <a:t>Ethernet ports in </a:t>
            </a:r>
            <a:r>
              <a:rPr lang="en-US" sz="1600" dirty="0">
                <a:solidFill>
                  <a:srgbClr val="FF0000"/>
                </a:solidFill>
              </a:rPr>
              <a:t>half-duplex</a:t>
            </a:r>
            <a:r>
              <a:rPr lang="en-US" sz="1600" dirty="0"/>
              <a:t> will be a part of a collision domain.</a:t>
            </a:r>
          </a:p>
          <a:p>
            <a:pPr lvl="2"/>
            <a:r>
              <a:rPr lang="en-US" sz="1600" dirty="0"/>
              <a:t>Full-duplex will </a:t>
            </a:r>
            <a:r>
              <a:rPr lang="en-US" sz="1600" dirty="0">
                <a:solidFill>
                  <a:srgbClr val="FF0000"/>
                </a:solidFill>
              </a:rPr>
              <a:t>eliminate collision domains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A switch will </a:t>
            </a:r>
            <a:r>
              <a:rPr lang="en-US" sz="1600" dirty="0">
                <a:solidFill>
                  <a:srgbClr val="FF0000"/>
                </a:solidFill>
              </a:rPr>
              <a:t>flood out </a:t>
            </a:r>
            <a:r>
              <a:rPr lang="en-US" sz="1600" dirty="0"/>
              <a:t>all interfaces except the ingress port if the frame is a broadcast or if the unicast destination MAC is unknown.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Broadcast domains </a:t>
            </a:r>
            <a:r>
              <a:rPr lang="en-US" sz="1600" dirty="0"/>
              <a:t>may be broken up by a </a:t>
            </a:r>
            <a:r>
              <a:rPr lang="en-US" sz="1600" dirty="0">
                <a:solidFill>
                  <a:srgbClr val="FF0000"/>
                </a:solidFill>
              </a:rPr>
              <a:t>layer 3 device</a:t>
            </a:r>
            <a:r>
              <a:rPr lang="en-US" sz="1600" dirty="0"/>
              <a:t>, like a </a:t>
            </a:r>
            <a:r>
              <a:rPr lang="en-US" sz="1600" dirty="0">
                <a:solidFill>
                  <a:srgbClr val="FF0000"/>
                </a:solidFill>
              </a:rPr>
              <a:t>router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Switches </a:t>
            </a:r>
            <a:r>
              <a:rPr lang="en-US" sz="1600" dirty="0">
                <a:solidFill>
                  <a:srgbClr val="FF0000"/>
                </a:solidFill>
              </a:rPr>
              <a:t>extend</a:t>
            </a:r>
            <a:r>
              <a:rPr lang="en-US" sz="1600" dirty="0"/>
              <a:t> broadcast domains, but can </a:t>
            </a:r>
            <a:r>
              <a:rPr lang="en-US" sz="1600" dirty="0">
                <a:solidFill>
                  <a:srgbClr val="FF0000"/>
                </a:solidFill>
              </a:rPr>
              <a:t>eliminate collision domains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FF0000"/>
                </a:solidFill>
              </a:rPr>
              <a:t>relieve congestion.</a:t>
            </a:r>
          </a:p>
          <a:p>
            <a:pPr marL="142875" lvl="1" indent="0">
              <a:buNone/>
            </a:pP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panose="020B0604020202020204" pitchFamily="34" charset="0"/>
              </a:rPr>
              <a:t>Module 2: Switching Concepts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New Terms and 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6051" y="88053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content accessible memory (CAM)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MAC address table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store-and-forward switching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cut-through switching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automatic buffering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fragment free switching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collision domains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broadcast domains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01841" y="819756"/>
            <a:ext cx="8769026" cy="889134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Module Title: </a:t>
            </a:r>
            <a:r>
              <a:rPr lang="en-US" sz="1600" dirty="0"/>
              <a:t>Switching Concepts</a:t>
            </a:r>
            <a:endParaRPr 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Layer 2 switches forward data.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535" indent="0">
              <a:spcBef>
                <a:spcPct val="30000"/>
              </a:spcBef>
              <a:buNone/>
            </a:pPr>
            <a:endParaRPr lang="en-US" dirty="0"/>
          </a:p>
          <a:p>
            <a:pPr marL="89535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7933" y="1874440"/>
          <a:ext cx="8168134" cy="93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 Forwarding</a:t>
                      </a:r>
                      <a:endParaRPr lang="en-US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Explain how frames are forwarded in a switched network.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Switching Domains</a:t>
                      </a:r>
                      <a:endParaRPr lang="en-US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Compare a collision domain to a broadcast domain.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37515" y="341630"/>
          <a:ext cx="834644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2" imgW="6800000" imgH="4285714" progId="PBrush">
                  <p:embed/>
                </p:oleObj>
              </mc:Choice>
              <mc:Fallback>
                <p:oleObj r:id="rId2" imgW="6800000" imgH="4285714" progId="PBrush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" y="341630"/>
                        <a:ext cx="8346440" cy="447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2.1 Frame Forwarding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898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Switching in Networking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5" y="834569"/>
            <a:ext cx="4896590" cy="36081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Two terms are associated with frames entering or leaving an interface: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Ingress</a:t>
            </a:r>
            <a:r>
              <a:rPr lang="en-US" sz="1600" dirty="0"/>
              <a:t> – </a:t>
            </a:r>
            <a:r>
              <a:rPr lang="en-US" sz="1600" dirty="0">
                <a:solidFill>
                  <a:srgbClr val="FF0000"/>
                </a:solidFill>
              </a:rPr>
              <a:t>entering</a:t>
            </a:r>
            <a:r>
              <a:rPr lang="en-US" sz="1600" dirty="0"/>
              <a:t> the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Egress</a:t>
            </a:r>
            <a:r>
              <a:rPr lang="en-US" sz="1600" dirty="0"/>
              <a:t> – </a:t>
            </a:r>
            <a:r>
              <a:rPr lang="en-US" sz="1600" dirty="0">
                <a:solidFill>
                  <a:srgbClr val="FF0000"/>
                </a:solidFill>
              </a:rPr>
              <a:t>exiting</a:t>
            </a:r>
            <a:r>
              <a:rPr lang="en-US" sz="1600" dirty="0"/>
              <a:t> the interface</a:t>
            </a:r>
          </a:p>
          <a:p>
            <a:pPr marL="0" indent="0">
              <a:buNone/>
            </a:pPr>
            <a:r>
              <a:rPr lang="en-US" sz="1600" dirty="0"/>
              <a:t>A switch forwards based on the </a:t>
            </a:r>
            <a:r>
              <a:rPr lang="en-US" sz="1600" dirty="0">
                <a:solidFill>
                  <a:srgbClr val="FF0000"/>
                </a:solidFill>
              </a:rPr>
              <a:t>ingress interface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FF0000"/>
                </a:solidFill>
              </a:rPr>
              <a:t>destination MAC address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A switch uses its </a:t>
            </a:r>
            <a:r>
              <a:rPr lang="en-US" sz="1600" dirty="0">
                <a:solidFill>
                  <a:srgbClr val="FF0000"/>
                </a:solidFill>
              </a:rPr>
              <a:t>MAC address table </a:t>
            </a:r>
            <a:r>
              <a:rPr lang="en-US" sz="1600" dirty="0"/>
              <a:t>to make forwarding decisions.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A switch will </a:t>
            </a:r>
            <a:r>
              <a:rPr lang="en-US" sz="1600" dirty="0">
                <a:solidFill>
                  <a:srgbClr val="FF0000"/>
                </a:solidFill>
              </a:rPr>
              <a:t>never</a:t>
            </a:r>
            <a:r>
              <a:rPr lang="en-US" sz="1600" dirty="0"/>
              <a:t> allow traffic to be forwarded out the interface it received the traffic.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2" y="798941"/>
            <a:ext cx="3951778" cy="35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MAC Address Table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28717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switch will use the </a:t>
            </a:r>
            <a:r>
              <a:rPr lang="en-US" sz="1800" dirty="0">
                <a:solidFill>
                  <a:srgbClr val="FF0000"/>
                </a:solidFill>
              </a:rPr>
              <a:t>destination MAC </a:t>
            </a:r>
            <a:r>
              <a:rPr lang="en-US" sz="1800" dirty="0"/>
              <a:t>address to determine the </a:t>
            </a:r>
            <a:r>
              <a:rPr lang="en-US" sz="1800" dirty="0">
                <a:solidFill>
                  <a:srgbClr val="FF0000"/>
                </a:solidFill>
              </a:rPr>
              <a:t>egress interface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Before a switch can make this decision it must learn what interface the destination is located.</a:t>
            </a:r>
          </a:p>
          <a:p>
            <a:pPr marL="0" indent="0">
              <a:buNone/>
            </a:pPr>
            <a:r>
              <a:rPr lang="en-US" sz="1800" dirty="0"/>
              <a:t>A switch builds a </a:t>
            </a:r>
            <a:r>
              <a:rPr lang="en-US" sz="1800" dirty="0">
                <a:solidFill>
                  <a:srgbClr val="FF0000"/>
                </a:solidFill>
              </a:rPr>
              <a:t>MAC address table</a:t>
            </a:r>
            <a:r>
              <a:rPr lang="en-US" sz="1800" dirty="0"/>
              <a:t>, also known as a </a:t>
            </a:r>
            <a:r>
              <a:rPr lang="en-US" sz="1800" dirty="0">
                <a:solidFill>
                  <a:srgbClr val="FF0000"/>
                </a:solidFill>
              </a:rPr>
              <a:t>Content Addressable Memory (CAM) table</a:t>
            </a:r>
            <a:r>
              <a:rPr lang="en-US" sz="1800" dirty="0"/>
              <a:t>, by recording the </a:t>
            </a:r>
            <a:r>
              <a:rPr lang="en-US" sz="1800" dirty="0">
                <a:solidFill>
                  <a:srgbClr val="FF0000"/>
                </a:solidFill>
              </a:rPr>
              <a:t>source MAC address </a:t>
            </a:r>
            <a:r>
              <a:rPr lang="en-US" sz="1800" dirty="0"/>
              <a:t>into the table along with the </a:t>
            </a:r>
            <a:r>
              <a:rPr lang="en-US" sz="1800" dirty="0">
                <a:solidFill>
                  <a:srgbClr val="FF0000"/>
                </a:solidFill>
              </a:rPr>
              <a:t>port</a:t>
            </a:r>
            <a:r>
              <a:rPr lang="en-US" sz="1800" dirty="0"/>
              <a:t> it was received.</a:t>
            </a:r>
          </a:p>
          <a:p>
            <a:pPr lvl="1"/>
            <a:endParaRPr 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Learn and Forward Method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25880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switch uses a two step process:</a:t>
            </a:r>
          </a:p>
          <a:p>
            <a:pPr marL="142875" lvl="1" indent="0">
              <a:buNone/>
            </a:pPr>
            <a:r>
              <a:rPr lang="en-US" sz="1600" b="1" dirty="0"/>
              <a:t>Step 1.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Learn</a:t>
            </a:r>
            <a:r>
              <a:rPr lang="en-US" sz="1600" dirty="0"/>
              <a:t> – Examines </a:t>
            </a:r>
            <a:r>
              <a:rPr lang="en-US" sz="1600" dirty="0">
                <a:solidFill>
                  <a:srgbClr val="FF0000"/>
                </a:solidFill>
              </a:rPr>
              <a:t>Source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Adds the source MAC if not in table AAAA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Resets the time out setting back to 5 minutes if source is in the table</a:t>
            </a:r>
          </a:p>
          <a:p>
            <a:pPr marL="142875" lvl="1" indent="0">
              <a:buNone/>
            </a:pPr>
            <a:r>
              <a:rPr lang="en-US" sz="1600" b="1" dirty="0"/>
              <a:t>Step 2.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Forward</a:t>
            </a:r>
            <a:r>
              <a:rPr lang="en-US" sz="1600" dirty="0"/>
              <a:t> – Examines </a:t>
            </a:r>
            <a:r>
              <a:rPr lang="en-US" sz="1600" dirty="0">
                <a:solidFill>
                  <a:srgbClr val="FF0000"/>
                </a:solidFill>
              </a:rPr>
              <a:t>Destination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destination MAC is in the MAC address table it is forwarded out the specified port.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a destination MAC is not in the table, it is </a:t>
            </a:r>
            <a:r>
              <a:rPr lang="en-US" sz="1600" dirty="0">
                <a:solidFill>
                  <a:schemeClr val="accent2"/>
                </a:solidFill>
              </a:rPr>
              <a:t>flooded</a:t>
            </a:r>
            <a:r>
              <a:rPr lang="en-US" sz="1600" dirty="0"/>
              <a:t> out all interfaces except the one it was received.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Video – MAC Address Tables on Connected Switches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914400"/>
            <a:ext cx="8853286" cy="18381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video will cover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</a:t>
            </a:r>
            <a:r>
              <a:rPr lang="en-US" sz="1800" dirty="0">
                <a:solidFill>
                  <a:srgbClr val="FF0000"/>
                </a:solidFill>
              </a:rPr>
              <a:t>build MAC address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</a:t>
            </a:r>
            <a:r>
              <a:rPr lang="en-US" sz="1800" dirty="0">
                <a:solidFill>
                  <a:srgbClr val="FF0000"/>
                </a:solidFill>
              </a:rPr>
              <a:t>forward frames </a:t>
            </a:r>
            <a:r>
              <a:rPr lang="en-US" sz="1800" dirty="0"/>
              <a:t>based on the content of their MAC address tables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 Forwarding Methods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8545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Switches use software on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pplication-</a:t>
            </a: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pecific-</a:t>
            </a: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ntegrated 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ircuits (</a:t>
            </a:r>
            <a:r>
              <a:rPr lang="en-US" sz="1800" dirty="0">
                <a:solidFill>
                  <a:srgbClr val="FF0000"/>
                </a:solidFill>
              </a:rPr>
              <a:t>ASICs</a:t>
            </a:r>
            <a:r>
              <a:rPr lang="en-US" sz="1800" dirty="0"/>
              <a:t>) to make very quick decisions.</a:t>
            </a:r>
          </a:p>
          <a:p>
            <a:pPr marL="0" indent="0">
              <a:buNone/>
            </a:pPr>
            <a:r>
              <a:rPr lang="en-US" sz="1800" dirty="0"/>
              <a:t>A switch will use one of two methods to make forwarding decisions after it receives a frame: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Store-and-forward switching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- Receives the </a:t>
            </a:r>
            <a:r>
              <a:rPr lang="en-US" sz="1800" dirty="0">
                <a:solidFill>
                  <a:srgbClr val="FF0000"/>
                </a:solidFill>
              </a:rPr>
              <a:t>entire</a:t>
            </a:r>
            <a:r>
              <a:rPr lang="en-US" sz="1800" dirty="0"/>
              <a:t> frame and ensures the frame is valid. Store-and-forward switching is Cisco’s preferred switching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Cut-through switching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– Forwards the frame </a:t>
            </a:r>
            <a:r>
              <a:rPr lang="en-US" sz="1800" dirty="0">
                <a:solidFill>
                  <a:srgbClr val="FF0000"/>
                </a:solidFill>
              </a:rPr>
              <a:t>immediately</a:t>
            </a:r>
            <a:r>
              <a:rPr lang="en-US" sz="1800" dirty="0"/>
              <a:t> after determining the </a:t>
            </a:r>
            <a:r>
              <a:rPr lang="en-US" sz="1800" dirty="0">
                <a:solidFill>
                  <a:schemeClr val="accent2"/>
                </a:solidFill>
              </a:rPr>
              <a:t>destination MAC address </a:t>
            </a:r>
            <a:r>
              <a:rPr lang="en-US" sz="1800" dirty="0"/>
              <a:t>of an incoming frame and the egress port. </a:t>
            </a:r>
            <a:r>
              <a:rPr sz="1800" dirty="0">
                <a:sym typeface="+mn-ea"/>
              </a:rPr>
              <a:t>Cut-through switching mode is enabled by default.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</TotalTime>
  <Words>1332</Words>
  <Application>Microsoft Office PowerPoint</Application>
  <PresentationFormat>On-screen Show (16:9)</PresentationFormat>
  <Paragraphs>170</Paragraphs>
  <Slides>20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CiscoSans ExtraLight</vt:lpstr>
      <vt:lpstr>Arial</vt:lpstr>
      <vt:lpstr>Calibri</vt:lpstr>
      <vt:lpstr>Wingdings</vt:lpstr>
      <vt:lpstr>Default Theme</vt:lpstr>
      <vt:lpstr>Chapter 1:  Module 2: Switching Concepts</vt:lpstr>
      <vt:lpstr>Module Objectives</vt:lpstr>
      <vt:lpstr>PowerPoint Presentation</vt:lpstr>
      <vt:lpstr>2.1 Frame Forwarding</vt:lpstr>
      <vt:lpstr>Frame Forwarding Switching in Networking</vt:lpstr>
      <vt:lpstr>Frame Forwarding The Switch MAC Address Table</vt:lpstr>
      <vt:lpstr>Frame Forwarding The Switch Learn and Forward Method</vt:lpstr>
      <vt:lpstr>Frame Forwarding Video – MAC Address Tables on Connected Switches</vt:lpstr>
      <vt:lpstr>Frame Forwarding Switch Forwarding Methods</vt:lpstr>
      <vt:lpstr>Frame Forwarding Store-and-Forward Switching</vt:lpstr>
      <vt:lpstr>Frame Forwarding Cut-Through Switching</vt:lpstr>
      <vt:lpstr>2.2 Switching Domains</vt:lpstr>
      <vt:lpstr>Switching Domains Collision Domains</vt:lpstr>
      <vt:lpstr>Switching Domains Broadcast Domains</vt:lpstr>
      <vt:lpstr>PowerPoint Presentation</vt:lpstr>
      <vt:lpstr>Switching Domains Alleviated Network Congestion</vt:lpstr>
      <vt:lpstr>2.3 Module Practice and Quiz</vt:lpstr>
      <vt:lpstr>Module Practice and Quiz What did I learn in this module?</vt:lpstr>
      <vt:lpstr>Module 2: Switching Concepts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KHEOH HOOI LENG</cp:lastModifiedBy>
  <cp:revision>1048</cp:revision>
  <dcterms:created xsi:type="dcterms:W3CDTF">2016-08-22T22:27:00Z</dcterms:created>
  <dcterms:modified xsi:type="dcterms:W3CDTF">2023-02-12T09:59:25Z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  <property fmtid="{D5CDD505-2E9C-101B-9397-08002B2CF9AE}" pid="10" name="KSOProductBuildVer">
    <vt:lpwstr>1033-11.2.0.9718</vt:lpwstr>
  </property>
</Properties>
</file>