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7.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8.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4"/>
  </p:notesMasterIdLst>
  <p:sldIdLst>
    <p:sldId id="876" r:id="rId2"/>
    <p:sldId id="925" r:id="rId3"/>
    <p:sldId id="759" r:id="rId4"/>
    <p:sldId id="628" r:id="rId5"/>
    <p:sldId id="926" r:id="rId6"/>
    <p:sldId id="1059" r:id="rId7"/>
    <p:sldId id="1149" r:id="rId8"/>
    <p:sldId id="1148" r:id="rId9"/>
    <p:sldId id="1060" r:id="rId10"/>
    <p:sldId id="927" r:id="rId11"/>
    <p:sldId id="788" r:id="rId12"/>
    <p:sldId id="1070" r:id="rId13"/>
    <p:sldId id="1071" r:id="rId14"/>
    <p:sldId id="1131" r:id="rId15"/>
    <p:sldId id="1132" r:id="rId16"/>
    <p:sldId id="1133" r:id="rId17"/>
    <p:sldId id="1134" r:id="rId18"/>
    <p:sldId id="1130" r:id="rId19"/>
    <p:sldId id="886" r:id="rId20"/>
    <p:sldId id="936" r:id="rId21"/>
    <p:sldId id="1072" r:id="rId22"/>
    <p:sldId id="1074" r:id="rId23"/>
    <p:sldId id="1075" r:id="rId24"/>
    <p:sldId id="1076" r:id="rId25"/>
    <p:sldId id="1136" r:id="rId26"/>
    <p:sldId id="1137" r:id="rId27"/>
    <p:sldId id="1138" r:id="rId28"/>
    <p:sldId id="1139" r:id="rId29"/>
    <p:sldId id="1140" r:id="rId30"/>
    <p:sldId id="1135" r:id="rId31"/>
    <p:sldId id="942" r:id="rId32"/>
    <p:sldId id="957" r:id="rId33"/>
    <p:sldId id="1078" r:id="rId34"/>
    <p:sldId id="1080" r:id="rId35"/>
    <p:sldId id="1079" r:id="rId36"/>
    <p:sldId id="1150" r:id="rId37"/>
    <p:sldId id="1081" r:id="rId38"/>
    <p:sldId id="1142" r:id="rId39"/>
    <p:sldId id="952" r:id="rId40"/>
    <p:sldId id="966" r:id="rId41"/>
    <p:sldId id="1082" r:id="rId42"/>
    <p:sldId id="1083" r:id="rId43"/>
    <p:sldId id="1085" r:id="rId44"/>
    <p:sldId id="1086" r:id="rId45"/>
    <p:sldId id="980" r:id="rId46"/>
    <p:sldId id="1151" r:id="rId47"/>
    <p:sldId id="1152" r:id="rId48"/>
    <p:sldId id="1143" r:id="rId49"/>
    <p:sldId id="1144" r:id="rId50"/>
    <p:sldId id="1154" r:id="rId51"/>
    <p:sldId id="1155" r:id="rId52"/>
    <p:sldId id="1147"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5"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58585B"/>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53" autoAdjust="0"/>
    <p:restoredTop sz="91371" autoAdjust="0"/>
  </p:normalViewPr>
  <p:slideViewPr>
    <p:cSldViewPr snapToGrid="0" showGuides="1">
      <p:cViewPr varScale="1">
        <p:scale>
          <a:sx n="105" d="100"/>
          <a:sy n="105" d="100"/>
        </p:scale>
        <p:origin x="1195" y="72"/>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2/19/2023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Switching, Routing, and Wireless Essentials v7.0 (SRWE)</a:t>
            </a:r>
          </a:p>
          <a:p>
            <a:pPr>
              <a:buFontTx/>
              <a:buNone/>
            </a:pPr>
            <a:r>
              <a:rPr lang="en-US" sz="1200" b="0" dirty="0"/>
              <a:t>Module 3: </a:t>
            </a:r>
            <a:r>
              <a:rPr lang="en-US" sz="1200" dirty="0">
                <a:solidFill>
                  <a:schemeClr val="accent5">
                    <a:lumMod val="40000"/>
                    <a:lumOff val="60000"/>
                  </a:schemeClr>
                </a:solidFill>
              </a:rPr>
              <a:t>VLANs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pPr/>
              <a:t>11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3.2.1 – </a:t>
            </a:r>
            <a:r>
              <a:rPr lang="en-US" altLang="en-US" dirty="0"/>
              <a:t> Defining VLAN Trunks</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pPr/>
              <a:t>12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3.2.2</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 Networks without VLANs</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pPr/>
              <a:t>13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3.2.3</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Networks with VLANs</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pPr/>
              <a:t>14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3.2.4</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VLAN Identification with a Tag</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pPr/>
              <a:t>15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3.2.5</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Native VLANs and 802.1Q Tagging</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3.2.6</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Voice VLAN Tagging</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3.2.7</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Voice VLAN Verification Example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3.2.8</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Packet Tracer – Investigate a VLAN Implementation</a:t>
            </a: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3.2.9</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dirty="0">
                <a:effectLst/>
              </a:rPr>
              <a:t>– Check Your Understanding – </a:t>
            </a:r>
            <a:r>
              <a:rPr lang="en-US" dirty="0">
                <a:solidFill>
                  <a:schemeClr val="accent5">
                    <a:lumMod val="40000"/>
                    <a:lumOff val="60000"/>
                  </a:schemeClr>
                </a:solidFill>
              </a:rPr>
              <a:t>VLANs in a Multi-Switch Environment</a:t>
            </a:r>
            <a:r>
              <a:rPr lang="en-US" sz="1200" dirty="0">
                <a:effectLst/>
              </a:rPr>
              <a:t> </a:t>
            </a:r>
            <a:endParaRPr lang="en-US" dirty="0"/>
          </a:p>
          <a:p>
            <a:pPr>
              <a:lnSpc>
                <a:spcPct val="80000"/>
              </a:lnSpc>
              <a:buFontTx/>
              <a:buNone/>
            </a:pP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605"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03605"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03605"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03605"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03605"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a:fld id="{0A313ED8-785B-4D16-9B17-4143385249B9}" type="slidenum">
              <a:rPr lang="en-US" sz="800" b="0"/>
              <a:pPr algn="r"/>
              <a:t>2</a:t>
            </a:fld>
            <a:endParaRPr lang="en-US" sz="800" b="0" dirty="0"/>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3.3.1</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VLAN Ranges on Catalyst Switches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20</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fr-FR" sz="1200" b="0" dirty="0"/>
              <a:t>3 – VLANs</a:t>
            </a:r>
          </a:p>
          <a:p>
            <a:pPr>
              <a:buFontTx/>
              <a:buNone/>
            </a:pPr>
            <a:r>
              <a:rPr lang="fr-FR" sz="1200" b="0" dirty="0"/>
              <a:t>3.3 – VLAN Configuration</a:t>
            </a: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3.3.2</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VLAN Creation Commands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21</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3.3.3</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VLAN Creation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22</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3.3.4</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VLAN Port Assignment Commands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23</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3.3.5</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VLAN Port Assignment Example</a:t>
            </a:r>
          </a:p>
          <a:p>
            <a:pPr marL="0" marR="0" lvl="0" indent="0" algn="l" defTabSz="457200" rtl="0" eaLnBrk="1" fontAlgn="auto" latinLnBrk="0" hangingPunct="1">
              <a:lnSpc>
                <a:spcPct val="80000"/>
              </a:lnSpc>
              <a:spcBef>
                <a:spcPts val="0"/>
              </a:spcBef>
              <a:spcAft>
                <a:spcPts val="0"/>
              </a:spcAft>
              <a:buClrTx/>
              <a:buSzTx/>
              <a:buFontTx/>
              <a:buNone/>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3.3.6</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Data and Voice VLANs</a:t>
            </a:r>
          </a:p>
          <a:p>
            <a:pPr marL="0" marR="0" lvl="0" indent="0" algn="l" defTabSz="457200" rtl="0" eaLnBrk="1" fontAlgn="auto" latinLnBrk="0" hangingPunct="1">
              <a:lnSpc>
                <a:spcPct val="80000"/>
              </a:lnSpc>
              <a:spcBef>
                <a:spcPts val="0"/>
              </a:spcBef>
              <a:spcAft>
                <a:spcPts val="0"/>
              </a:spcAft>
              <a:buClrTx/>
              <a:buSzTx/>
              <a:buFontTx/>
              <a:buNone/>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25</a:t>
            </a:fld>
            <a:endParaRPr 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3.3.7</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Data and Voice VLAN Example</a:t>
            </a:r>
          </a:p>
          <a:p>
            <a:pPr marL="0" marR="0" lvl="0" indent="0" algn="l" defTabSz="457200" rtl="0" eaLnBrk="1" fontAlgn="auto" latinLnBrk="0" hangingPunct="1">
              <a:lnSpc>
                <a:spcPct val="80000"/>
              </a:lnSpc>
              <a:spcBef>
                <a:spcPts val="0"/>
              </a:spcBef>
              <a:spcAft>
                <a:spcPts val="0"/>
              </a:spcAft>
              <a:buClrTx/>
              <a:buSzTx/>
              <a:buFontTx/>
              <a:buNone/>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26</a:t>
            </a:fld>
            <a:endParaRPr lang="en-US"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3.3.8</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Verify VLAN Information</a:t>
            </a:r>
          </a:p>
          <a:p>
            <a:pPr marL="0" marR="0" lvl="0" indent="0" algn="l" defTabSz="457200" rtl="0" eaLnBrk="1" fontAlgn="auto" latinLnBrk="0" hangingPunct="1">
              <a:lnSpc>
                <a:spcPct val="80000"/>
              </a:lnSpc>
              <a:spcBef>
                <a:spcPts val="0"/>
              </a:spcBef>
              <a:spcAft>
                <a:spcPts val="0"/>
              </a:spcAft>
              <a:buClrTx/>
              <a:buSzTx/>
              <a:buFontTx/>
              <a:buNone/>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27</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3.3.9</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Change VLAN Port Membership</a:t>
            </a:r>
          </a:p>
          <a:p>
            <a:pPr marL="0" marR="0" lvl="0" indent="0" algn="l" defTabSz="457200" rtl="0" eaLnBrk="1" fontAlgn="auto" latinLnBrk="0" hangingPunct="1">
              <a:lnSpc>
                <a:spcPct val="80000"/>
              </a:lnSpc>
              <a:spcBef>
                <a:spcPts val="0"/>
              </a:spcBef>
              <a:spcAft>
                <a:spcPts val="0"/>
              </a:spcAft>
              <a:buClrTx/>
              <a:buSzTx/>
              <a:buFontTx/>
              <a:buNone/>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3.3.10</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Delete VLANs</a:t>
            </a:r>
          </a:p>
          <a:p>
            <a:pPr marL="0" marR="0" lvl="0" indent="0" algn="l" defTabSz="457200" rtl="0" eaLnBrk="1" fontAlgn="auto" latinLnBrk="0" hangingPunct="1">
              <a:lnSpc>
                <a:spcPct val="8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3.3.11</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Syntax Checker – VLAN Configuration</a:t>
            </a:r>
          </a:p>
          <a:p>
            <a:pPr>
              <a:lnSpc>
                <a:spcPct val="80000"/>
              </a:lnSpc>
              <a:buFontTx/>
              <a:buNone/>
            </a:pPr>
            <a:endParaRPr lang="en-US" altLang="en-US" dirty="0"/>
          </a:p>
          <a:p>
            <a:pPr marL="0" marR="0" lvl="0" indent="0" algn="l" defTabSz="457200" rtl="0" eaLnBrk="1" fontAlgn="auto" latinLnBrk="0" hangingPunct="1">
              <a:lnSpc>
                <a:spcPct val="80000"/>
              </a:lnSpc>
              <a:spcBef>
                <a:spcPts val="0"/>
              </a:spcBef>
              <a:spcAft>
                <a:spcPts val="0"/>
              </a:spcAft>
              <a:buClrTx/>
              <a:buSzTx/>
              <a:buFontTx/>
              <a:buNone/>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a:t>
            </a:r>
            <a:r>
              <a:rPr lang="en-US" dirty="0">
                <a:solidFill>
                  <a:schemeClr val="accent5">
                    <a:lumMod val="40000"/>
                    <a:lumOff val="60000"/>
                  </a:schemeClr>
                </a:solidFill>
              </a:rPr>
              <a:t>Overview of VLANs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3.3.12</a:t>
            </a: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a:t>
            </a:r>
            <a:r>
              <a:rPr lang="en-US" altLang="en-US" dirty="0"/>
              <a:t>Packet Tracer – VLAN Configuration</a:t>
            </a:r>
          </a:p>
          <a:p>
            <a:pPr marL="0" marR="0" lvl="0" indent="0" algn="l" defTabSz="457200" rtl="0" eaLnBrk="1" fontAlgn="auto" latinLnBrk="0" hangingPunct="1">
              <a:lnSpc>
                <a:spcPct val="80000"/>
              </a:lnSpc>
              <a:spcBef>
                <a:spcPts val="0"/>
              </a:spcBef>
              <a:spcAft>
                <a:spcPts val="0"/>
              </a:spcAft>
              <a:buClrTx/>
              <a:buSzTx/>
              <a:buFontTx/>
              <a:buNone/>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3.4.1</a:t>
            </a:r>
            <a:r>
              <a:rPr lang="en-US" baseline="0" dirty="0"/>
              <a:t> – </a:t>
            </a:r>
            <a:r>
              <a:rPr lang="en-US" altLang="en-US" dirty="0"/>
              <a:t>Trunk Configuration Commands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3.4.2</a:t>
            </a:r>
            <a:r>
              <a:rPr lang="en-US" baseline="0" dirty="0"/>
              <a:t> – </a:t>
            </a:r>
            <a:r>
              <a:rPr lang="en-US" altLang="en-US" dirty="0"/>
              <a:t>Trunk Configuration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3.4.3</a:t>
            </a:r>
            <a:r>
              <a:rPr lang="en-US" baseline="0" dirty="0"/>
              <a:t> – </a:t>
            </a:r>
            <a:r>
              <a:rPr lang="en-US" altLang="en-US" dirty="0"/>
              <a:t>Verify Trunk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3.4.4</a:t>
            </a:r>
            <a:r>
              <a:rPr lang="en-US" baseline="0" dirty="0"/>
              <a:t> – </a:t>
            </a:r>
            <a:r>
              <a:rPr lang="en-US" altLang="en-US" dirty="0"/>
              <a:t>Reset the Trunk to the Default State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3.4.4</a:t>
            </a:r>
            <a:r>
              <a:rPr lang="en-US" baseline="0" dirty="0"/>
              <a:t> – </a:t>
            </a:r>
            <a:r>
              <a:rPr lang="en-US" altLang="en-US" dirty="0"/>
              <a:t>Reset the Trunk to the Default State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3.4.5</a:t>
            </a:r>
            <a:r>
              <a:rPr lang="en-US" baseline="0" dirty="0"/>
              <a:t> – </a:t>
            </a:r>
            <a:r>
              <a:rPr lang="en-US" altLang="en-US" dirty="0"/>
              <a:t>Packet Tracer – Configure Trunks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3.4.6</a:t>
            </a:r>
            <a:r>
              <a:rPr lang="en-US" baseline="0" dirty="0"/>
              <a:t> – </a:t>
            </a:r>
            <a:r>
              <a:rPr lang="en-US" altLang="en-US" dirty="0"/>
              <a:t>Lab – Configure VLANs and Trunks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pPr/>
              <a:t>4</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3.1.1 – </a:t>
            </a:r>
            <a:r>
              <a:rPr lang="en-US" sz="1200" kern="1200" baseline="0" dirty="0">
                <a:solidFill>
                  <a:schemeClr val="tx1"/>
                </a:solidFill>
                <a:latin typeface="+mn-lt"/>
                <a:ea typeface="+mn-ea"/>
                <a:cs typeface="+mn-cs"/>
              </a:rPr>
              <a:t> </a:t>
            </a:r>
            <a:r>
              <a:rPr lang="en-US" altLang="en-US" dirty="0"/>
              <a:t>VLAN Definitions</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panose="020B0604020202020204" pitchFamily="34" charset="0"/>
              </a:rPr>
              <a:t>3.5.1 – </a:t>
            </a:r>
            <a:r>
              <a:rPr lang="en-US" altLang="en-US" dirty="0"/>
              <a:t>Introduction to DTP</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panose="020B0604020202020204" pitchFamily="34" charset="0"/>
              </a:rPr>
              <a:t>3.5.2 – </a:t>
            </a:r>
            <a:r>
              <a:rPr lang="en-US" altLang="en-US" dirty="0"/>
              <a:t>Negotiated Interface Modes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panose="020B0604020202020204" pitchFamily="34" charset="0"/>
              </a:rPr>
              <a:t>3.5.3 – </a:t>
            </a:r>
            <a:r>
              <a:rPr lang="en-US" altLang="en-US" sz="1200" dirty="0"/>
              <a:t>Results of a DTP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panose="020B0604020202020204" pitchFamily="34" charset="0"/>
              </a:rPr>
              <a:t>3.5.4 – </a:t>
            </a:r>
            <a:r>
              <a:rPr lang="en-US" altLang="en-US" sz="1200" dirty="0"/>
              <a:t>Verify DTP Mode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panose="020B0604020202020204" pitchFamily="34" charset="0"/>
              </a:rPr>
              <a:t>3.5.5 – </a:t>
            </a:r>
            <a:r>
              <a:rPr lang="en-US" altLang="en-US" dirty="0"/>
              <a:t>Packet Tracer – Configure DTP</a:t>
            </a:r>
            <a:endParaRPr lang="en-US" dirty="0">
              <a:latin typeface="Arial" panose="020B0604020202020204" pitchFamily="34" charset="0"/>
            </a:endParaRPr>
          </a:p>
          <a:p>
            <a:pPr>
              <a:buFontTx/>
              <a:buNone/>
            </a:pPr>
            <a:r>
              <a:rPr lang="en-US" dirty="0"/>
              <a:t>3.5.6 </a:t>
            </a:r>
            <a:r>
              <a:rPr lang="en-US" sz="1200" dirty="0">
                <a:effectLst/>
              </a:rPr>
              <a:t>– Check Your Understanding –</a:t>
            </a:r>
            <a:r>
              <a:rPr lang="en-US" sz="1200" baseline="0" dirty="0">
                <a:effectLst/>
              </a:rPr>
              <a:t> </a:t>
            </a:r>
            <a:r>
              <a:rPr lang="en-US" dirty="0">
                <a:solidFill>
                  <a:schemeClr val="accent5">
                    <a:lumMod val="40000"/>
                    <a:lumOff val="60000"/>
                  </a:schemeClr>
                </a:solidFill>
              </a:rPr>
              <a:t>Dynamic Trunking Protocol</a:t>
            </a: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panose="020B0604020202020204" pitchFamily="34" charset="0"/>
              </a:rPr>
              <a:t>3.6.1</a:t>
            </a:r>
            <a:r>
              <a:rPr lang="en-US" baseline="0" dirty="0">
                <a:latin typeface="Arial" panose="020B0604020202020204" pitchFamily="34" charset="0"/>
              </a:rPr>
              <a:t> </a:t>
            </a:r>
            <a:r>
              <a:rPr lang="en-US" baseline="0" dirty="0"/>
              <a:t>– </a:t>
            </a:r>
            <a:r>
              <a:rPr lang="en-US" altLang="en-US" dirty="0"/>
              <a:t>Packet Tracer – Implement VLANs and Trunking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panose="020B0604020202020204" pitchFamily="34" charset="0"/>
              </a:rPr>
              <a:t>3.6.2</a:t>
            </a:r>
            <a:r>
              <a:rPr lang="en-US" baseline="0" dirty="0">
                <a:latin typeface="Arial" panose="020B0604020202020204" pitchFamily="34" charset="0"/>
              </a:rPr>
              <a:t> </a:t>
            </a:r>
            <a:r>
              <a:rPr lang="en-US" baseline="0" dirty="0"/>
              <a:t>– </a:t>
            </a:r>
            <a:r>
              <a:rPr lang="en-US" altLang="en-US" dirty="0"/>
              <a:t>Lab – Implement VLANs and Trunking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panose="020B0604020202020204" pitchFamily="34" charset="0"/>
              </a:rPr>
              <a:t>3.6.3</a:t>
            </a:r>
            <a:r>
              <a:rPr lang="en-US" baseline="0" dirty="0">
                <a:latin typeface="Arial" panose="020B0604020202020204" pitchFamily="34"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panose="020B0604020202020204" pitchFamily="34" charset="0"/>
              </a:rPr>
              <a:t>3.6.3</a:t>
            </a:r>
            <a:r>
              <a:rPr lang="en-US" baseline="0" dirty="0">
                <a:latin typeface="Arial" panose="020B0604020202020204" pitchFamily="34" charset="0"/>
              </a:rPr>
              <a:t> – </a:t>
            </a:r>
            <a:r>
              <a:rPr lang="en-US" altLang="en-US" dirty="0"/>
              <a:t>What did I learn in this module? (Cont.)</a:t>
            </a:r>
          </a:p>
          <a:p>
            <a:pPr>
              <a:lnSpc>
                <a:spcPct val="80000"/>
              </a:lnSpc>
              <a:buFontTx/>
              <a:buNone/>
            </a:pPr>
            <a:r>
              <a:rPr lang="en-US" dirty="0"/>
              <a:t>3.6.4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pPr/>
              <a:t>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panose="020B0604020202020204" pitchFamily="34" charset="0"/>
              </a:rPr>
              <a:t>3.1.2</a:t>
            </a:r>
            <a:r>
              <a:rPr lang="en-US" baseline="0" dirty="0">
                <a:latin typeface="Arial" panose="020B0604020202020204" pitchFamily="34" charset="0"/>
              </a:rPr>
              <a:t> </a:t>
            </a:r>
            <a:r>
              <a:rPr lang="en-US" sz="1200" b="0" dirty="0"/>
              <a:t>–</a:t>
            </a:r>
            <a:r>
              <a:rPr lang="en-US" altLang="en-US" dirty="0"/>
              <a:t>  Benefits of a VLAN Design</a:t>
            </a:r>
            <a:endParaRPr lang="en-US" baseline="0" dirty="0">
              <a:latin typeface="Arial" panose="020B0604020202020204" pitchFamily="34" charset="0"/>
            </a:endParaRPr>
          </a:p>
          <a:p>
            <a:pPr>
              <a:lnSpc>
                <a:spcPct val="80000"/>
              </a:lnSpc>
              <a:buFontTx/>
              <a:buNone/>
            </a:pP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defTabSz="903605">
              <a:defRPr sz="2400">
                <a:solidFill>
                  <a:schemeClr val="tx1"/>
                </a:solidFill>
                <a:latin typeface="Arial" panose="020B0604020202020204" pitchFamily="34" charset="0"/>
                <a:ea typeface="MS PGothic" panose="020B0600070205080204" pitchFamily="34" charset="-128"/>
              </a:defRPr>
            </a:lvl2pPr>
            <a:lvl3pPr marL="1143000" indent="-228600" defTabSz="903605">
              <a:defRPr sz="2400">
                <a:solidFill>
                  <a:schemeClr val="tx1"/>
                </a:solidFill>
                <a:latin typeface="Arial" panose="020B0604020202020204" pitchFamily="34" charset="0"/>
                <a:ea typeface="MS PGothic" panose="020B0600070205080204" pitchFamily="34" charset="-128"/>
              </a:defRPr>
            </a:lvl3pPr>
            <a:lvl4pPr marL="1600200" indent="-228600" defTabSz="903605">
              <a:defRPr sz="2400">
                <a:solidFill>
                  <a:schemeClr val="tx1"/>
                </a:solidFill>
                <a:latin typeface="Arial" panose="020B0604020202020204" pitchFamily="34" charset="0"/>
                <a:ea typeface="MS PGothic" panose="020B0600070205080204" pitchFamily="34" charset="-128"/>
              </a:defRPr>
            </a:lvl4pPr>
            <a:lvl5pPr marL="2057400" indent="-228600" defTabSz="903605">
              <a:defRPr sz="2400">
                <a:solidFill>
                  <a:schemeClr val="tx1"/>
                </a:solidFill>
                <a:latin typeface="Arial" panose="020B0604020202020204" pitchFamily="34" charset="0"/>
                <a:ea typeface="MS PGothic" panose="020B0600070205080204" pitchFamily="3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92755B-29FD-8743-9094-C0E3A734D22E}" type="slidenum">
              <a:rPr lang="en-US" sz="800"/>
              <a:pPr/>
              <a:t>50</a:t>
            </a:fld>
            <a:endParaRPr lang="en-US" sz="800" dirty="0"/>
          </a:p>
        </p:txBody>
      </p:sp>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panose="020B0604020202020204" pitchFamily="34" charset="0"/>
              </a:rPr>
              <a:t>New Terms and Commands</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defTabSz="903605">
              <a:defRPr sz="2400">
                <a:solidFill>
                  <a:schemeClr val="tx1"/>
                </a:solidFill>
                <a:latin typeface="Arial" panose="020B0604020202020204" pitchFamily="34" charset="0"/>
                <a:ea typeface="MS PGothic" panose="020B0600070205080204" pitchFamily="34" charset="-128"/>
              </a:defRPr>
            </a:lvl2pPr>
            <a:lvl3pPr marL="1143000" indent="-228600" defTabSz="903605">
              <a:defRPr sz="2400">
                <a:solidFill>
                  <a:schemeClr val="tx1"/>
                </a:solidFill>
                <a:latin typeface="Arial" panose="020B0604020202020204" pitchFamily="34" charset="0"/>
                <a:ea typeface="MS PGothic" panose="020B0600070205080204" pitchFamily="34" charset="-128"/>
              </a:defRPr>
            </a:lvl3pPr>
            <a:lvl4pPr marL="1600200" indent="-228600" defTabSz="903605">
              <a:defRPr sz="2400">
                <a:solidFill>
                  <a:schemeClr val="tx1"/>
                </a:solidFill>
                <a:latin typeface="Arial" panose="020B0604020202020204" pitchFamily="34" charset="0"/>
                <a:ea typeface="MS PGothic" panose="020B0600070205080204" pitchFamily="34" charset="-128"/>
              </a:defRPr>
            </a:lvl4pPr>
            <a:lvl5pPr marL="2057400" indent="-228600" defTabSz="903605">
              <a:defRPr sz="2400">
                <a:solidFill>
                  <a:schemeClr val="tx1"/>
                </a:solidFill>
                <a:latin typeface="Arial" panose="020B0604020202020204" pitchFamily="34" charset="0"/>
                <a:ea typeface="MS PGothic" panose="020B0600070205080204" pitchFamily="3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92755B-29FD-8743-9094-C0E3A734D22E}" type="slidenum">
              <a:rPr lang="en-US" sz="800"/>
              <a:pPr/>
              <a:t>51</a:t>
            </a:fld>
            <a:endParaRPr lang="en-US" sz="800" dirty="0"/>
          </a:p>
        </p:txBody>
      </p:sp>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panose="020B0604020202020204" pitchFamily="34" charset="0"/>
              </a:rPr>
              <a:t>New Terms and Commands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pPr/>
              <a:t>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panose="020B0604020202020204" pitchFamily="34" charset="0"/>
              </a:rPr>
              <a:t>3.1.3</a:t>
            </a:r>
            <a:r>
              <a:rPr lang="en-US" baseline="0" dirty="0">
                <a:latin typeface="Arial" panose="020B0604020202020204" pitchFamily="34" charset="0"/>
              </a:rPr>
              <a:t> </a:t>
            </a:r>
            <a:r>
              <a:rPr lang="en-US" sz="1200" b="0" dirty="0"/>
              <a:t>–  </a:t>
            </a:r>
            <a:r>
              <a:rPr lang="en-US" altLang="en-US" dirty="0"/>
              <a:t>Types of VLANs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pPr/>
              <a:t>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panose="020B0604020202020204" pitchFamily="34" charset="0"/>
              </a:rPr>
              <a:t>3.1.3</a:t>
            </a:r>
            <a:r>
              <a:rPr lang="en-US" baseline="0" dirty="0">
                <a:latin typeface="Arial" panose="020B0604020202020204" pitchFamily="34" charset="0"/>
              </a:rPr>
              <a:t> </a:t>
            </a:r>
            <a:r>
              <a:rPr lang="en-US" sz="1200" b="0" dirty="0"/>
              <a:t>–  </a:t>
            </a:r>
            <a:r>
              <a:rPr lang="en-US" altLang="en-US" dirty="0"/>
              <a:t>Types of VLANs (Cont.)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pPr/>
              <a:t>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panose="020B0604020202020204" pitchFamily="34" charset="0"/>
              </a:rPr>
              <a:t>3.1.3</a:t>
            </a:r>
            <a:r>
              <a:rPr lang="en-US" baseline="0" dirty="0">
                <a:latin typeface="Arial" panose="020B0604020202020204" pitchFamily="34" charset="0"/>
              </a:rPr>
              <a:t> </a:t>
            </a:r>
            <a:r>
              <a:rPr lang="en-US" sz="1200" b="0" dirty="0"/>
              <a:t>–  </a:t>
            </a:r>
            <a:r>
              <a:rPr lang="en-US" altLang="en-US" dirty="0"/>
              <a:t>Types of VLANs (Cont.)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solidFill>
                  <a:prstClr val="black"/>
                </a:solidFill>
              </a:rPr>
              <a:pPr/>
              <a:t>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panose="020B0604020202020204" pitchFamily="34" charset="0"/>
              </a:rPr>
              <a:t>3.1.4</a:t>
            </a:r>
            <a:r>
              <a:rPr lang="en-US" baseline="0" dirty="0">
                <a:latin typeface="Arial" panose="020B0604020202020204" pitchFamily="34" charset="0"/>
              </a:rPr>
              <a:t> </a:t>
            </a:r>
            <a:r>
              <a:rPr lang="en-US" sz="1200" b="0" dirty="0"/>
              <a:t>– </a:t>
            </a:r>
            <a:r>
              <a:rPr lang="en-US" altLang="en-US" dirty="0"/>
              <a:t> Packet Tracer – Who Hears the Broadcast?</a:t>
            </a:r>
          </a:p>
          <a:p>
            <a:pPr>
              <a:lnSpc>
                <a:spcPct val="80000"/>
              </a:lnSpc>
              <a:buFontTx/>
              <a:buNone/>
            </a:pPr>
            <a:r>
              <a:rPr lang="en-US" dirty="0"/>
              <a:t>3.1.5 </a:t>
            </a:r>
            <a:r>
              <a:rPr lang="en-US" sz="1200" dirty="0">
                <a:effectLst/>
              </a:rPr>
              <a:t>– Check Your Understanding – </a:t>
            </a:r>
            <a:r>
              <a:rPr lang="en-US" altLang="en-US" sz="1200" dirty="0"/>
              <a:t>Overview of VLANs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6080">
              <a:defRPr/>
            </a:pPr>
            <a:fld id="{2F5CCB13-0A32-4557-88E9-079F0C330695}" type="slidenum">
              <a:rPr lang="en-US" kern="0" smtClean="0">
                <a:solidFill>
                  <a:srgbClr val="595959"/>
                </a:solidFill>
              </a:rPr>
              <a:pPr defTabSz="386080">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anose="020B0604020202020204" pitchFamily="34" charset="0"/>
              </a:rPr>
              <a:t>Click to edit Master text styles</a:t>
            </a:r>
          </a:p>
          <a:p>
            <a:pPr lvl="1"/>
            <a:r>
              <a:rPr lang="en-US" dirty="0">
                <a:sym typeface="Arial" panose="020B0604020202020204" pitchFamily="34" charset="0"/>
              </a:rPr>
              <a:t>Second level</a:t>
            </a:r>
          </a:p>
          <a:p>
            <a:pPr lvl="2"/>
            <a:r>
              <a:rPr lang="en-US" dirty="0">
                <a:sym typeface="Arial" panose="020B0604020202020204" pitchFamily="34" charset="0"/>
              </a:rPr>
              <a:t>Third level</a:t>
            </a:r>
          </a:p>
          <a:p>
            <a:pPr lvl="3"/>
            <a:r>
              <a:rPr lang="en-US" dirty="0">
                <a:sym typeface="Arial" panose="020B0604020202020204"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nSpc>
                <a:spcPct val="100000"/>
              </a:lnSpc>
              <a:defRPr sz="2400"/>
            </a:lvl1pPr>
          </a:lstStyle>
          <a:p>
            <a:pPr lvl="0"/>
            <a:r>
              <a:rPr lang="en-US" dirty="0">
                <a:sym typeface="Arial" panose="020B0604020202020204" pitchFamily="34" charset="0"/>
              </a:rPr>
              <a:t>Click to edit Master title style</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ln>
          <a:effectLst/>
        </p:spPr>
        <p:txBody>
          <a:bodyPr wrap="none" lIns="61586" tIns="30792" rIns="61586" bIns="30792" anchor="b">
            <a:spAutoFit/>
          </a:bodyPr>
          <a:lstStyle/>
          <a:p>
            <a:pPr algn="r" defTabSz="610870"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870"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ln>
          <a:effectLst/>
        </p:spPr>
        <p:txBody>
          <a:bodyPr lIns="61586" tIns="30792" rIns="61586" bIns="30792" anchor="b">
            <a:spAutoFit/>
          </a:bodyPr>
          <a:lstStyle/>
          <a:p>
            <a:pPr defTabSz="610870"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3"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9"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0"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750" marR="0" indent="-285750" algn="ctr" defTabSz="457200" rtl="0" eaLnBrk="1" fontAlgn="auto" latinLnBrk="0" hangingPunct="1">
              <a:lnSpc>
                <a:spcPct val="100000"/>
              </a:lnSpc>
              <a:spcBef>
                <a:spcPct val="20000"/>
              </a:spcBef>
              <a:spcAft>
                <a:spcPts val="0"/>
              </a:spcAft>
              <a:buClrTx/>
              <a:buSzTx/>
              <a:buFont typeface="Arial" panose="020B0604020202020204"/>
              <a:buNone/>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panose="020B0604020202020204"/>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panose="020B0604020202020204"/>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panose="020B0604020202020204"/>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panose="020B0604020202020204"/>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ln>
          <a:effectLst/>
        </p:spPr>
        <p:txBody>
          <a:bodyPr wrap="none" lIns="61586" tIns="30792" rIns="61586" bIns="30792" anchor="b">
            <a:spAutoFit/>
          </a:bodyPr>
          <a:lstStyle/>
          <a:p>
            <a:pPr algn="r" defTabSz="610870"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870"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ln>
          <a:effectLst/>
        </p:spPr>
        <p:txBody>
          <a:bodyPr lIns="61586" tIns="30792" rIns="61586" bIns="30792" anchor="b">
            <a:spAutoFit/>
          </a:bodyPr>
          <a:lstStyle/>
          <a:p>
            <a:pPr defTabSz="610870"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8"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9"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0"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p:transition>
  <p:txStyles>
    <p:titleStyle>
      <a:lvl1pPr algn="l" defTabSz="684530" rtl="0" eaLnBrk="1" fontAlgn="base" hangingPunct="1">
        <a:lnSpc>
          <a:spcPct val="80000"/>
        </a:lnSpc>
        <a:spcBef>
          <a:spcPct val="0"/>
        </a:spcBef>
        <a:spcAft>
          <a:spcPct val="0"/>
        </a:spcAft>
        <a:defRPr lang="en-US" sz="3200" kern="1200" dirty="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p:titleStyle>
    <p:bodyStyle>
      <a:lvl1pPr marL="170180" indent="-170180" algn="l" defTabSz="684530" rtl="0" eaLnBrk="1" fontAlgn="base" hangingPunct="1">
        <a:lnSpc>
          <a:spcPct val="95000"/>
        </a:lnSpc>
        <a:spcBef>
          <a:spcPts val="1075"/>
        </a:spcBef>
        <a:spcAft>
          <a:spcPct val="0"/>
        </a:spcAft>
        <a:buClr>
          <a:schemeClr val="tx2"/>
        </a:buClr>
        <a:buSzPct val="90000"/>
        <a:buFont typeface="Arial" panose="020B0604020202020204" pitchFamily="34" charset="0"/>
        <a:buChar char="•"/>
        <a:defRPr lang="en-US" sz="1500" kern="1200" dirty="0">
          <a:solidFill>
            <a:schemeClr val="tx1"/>
          </a:solidFill>
          <a:latin typeface="+mn-lt"/>
          <a:ea typeface="MS PGothic" panose="020B0600070205080204" pitchFamily="34" charset="-128"/>
          <a:cs typeface="CiscoSans"/>
        </a:defRPr>
      </a:lvl1pPr>
      <a:lvl2pPr marL="358775" indent="-215900" algn="l" defTabSz="684530" rtl="0" eaLnBrk="1" fontAlgn="base" hangingPunct="1">
        <a:lnSpc>
          <a:spcPct val="95000"/>
        </a:lnSpc>
        <a:spcBef>
          <a:spcPts val="600"/>
        </a:spcBef>
        <a:spcAft>
          <a:spcPct val="0"/>
        </a:spcAft>
        <a:buClr>
          <a:schemeClr val="tx2"/>
        </a:buClr>
        <a:buFont typeface="Arial" panose="020B0604020202020204" pitchFamily="34" charset="0"/>
        <a:buChar char="•"/>
        <a:defRPr lang="en-US" sz="1400" kern="1200" dirty="0">
          <a:solidFill>
            <a:schemeClr val="tx1"/>
          </a:solidFill>
          <a:latin typeface="+mn-lt"/>
          <a:ea typeface="MS PGothic" panose="020B0600070205080204" pitchFamily="34" charset="-128"/>
          <a:cs typeface="CiscoSans"/>
        </a:defRPr>
      </a:lvl2pPr>
      <a:lvl3pPr marL="431800" indent="-170180" algn="l" defTabSz="684530" rtl="0" eaLnBrk="1" fontAlgn="base" hangingPunct="1">
        <a:lnSpc>
          <a:spcPct val="95000"/>
        </a:lnSpc>
        <a:spcBef>
          <a:spcPts val="625"/>
        </a:spcBef>
        <a:spcAft>
          <a:spcPct val="0"/>
        </a:spcAft>
        <a:buFont typeface="Arial" panose="020B0604020202020204" pitchFamily="34" charset="0"/>
        <a:buChar char="•"/>
        <a:defRPr lang="en-US" sz="1200" kern="1200" dirty="0">
          <a:solidFill>
            <a:schemeClr val="tx1"/>
          </a:solidFill>
          <a:latin typeface="+mn-lt"/>
          <a:ea typeface="MS PGothic" panose="020B0600070205080204" pitchFamily="34" charset="-128"/>
          <a:cs typeface="CiscoSans"/>
        </a:defRPr>
      </a:lvl3pPr>
      <a:lvl4pPr marL="50355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1419726"/>
            <a:ext cx="7237590" cy="1976897"/>
          </a:xfrm>
        </p:spPr>
        <p:txBody>
          <a:bodyPr/>
          <a:lstStyle/>
          <a:p>
            <a:r>
              <a:rPr lang="en-US" sz="4600" dirty="0">
                <a:solidFill>
                  <a:schemeClr val="accent5">
                    <a:lumMod val="40000"/>
                    <a:lumOff val="60000"/>
                  </a:schemeClr>
                </a:solidFill>
              </a:rPr>
              <a:t>Chapter 2:</a:t>
            </a:r>
            <a:br>
              <a:rPr lang="en-US" sz="4600" dirty="0">
                <a:solidFill>
                  <a:schemeClr val="accent5">
                    <a:lumMod val="40000"/>
                    <a:lumOff val="60000"/>
                  </a:schemeClr>
                </a:solidFill>
              </a:rPr>
            </a:br>
            <a:r>
              <a:rPr lang="en-US" sz="4600" dirty="0">
                <a:solidFill>
                  <a:schemeClr val="accent5">
                    <a:lumMod val="40000"/>
                    <a:lumOff val="60000"/>
                  </a:schemeClr>
                </a:solidFill>
              </a:rPr>
              <a:t>Module 3: </a:t>
            </a:r>
            <a:r>
              <a:rPr lang="en-US" sz="4800" dirty="0">
                <a:solidFill>
                  <a:schemeClr val="accent5">
                    <a:lumMod val="40000"/>
                    <a:lumOff val="60000"/>
                  </a:schemeClr>
                </a:solidFill>
              </a:rPr>
              <a:t>VLANs</a:t>
            </a:r>
            <a:endParaRPr lang="en-US" sz="4600"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endParaRPr lang="en-US" dirty="0"/>
          </a:p>
          <a:p>
            <a:endParaRPr lang="en-US" dirty="0"/>
          </a:p>
        </p:txBody>
      </p:sp>
    </p:spTree>
    <p:custDataLst>
      <p:tags r:id="rId1"/>
    </p:custData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VLANs in a </a:t>
            </a:r>
            <a:br>
              <a:rPr lang="en-US" dirty="0">
                <a:solidFill>
                  <a:schemeClr val="accent5">
                    <a:lumMod val="40000"/>
                    <a:lumOff val="60000"/>
                  </a:schemeClr>
                </a:solidFill>
              </a:rPr>
            </a:br>
            <a:r>
              <a:rPr lang="en-US" dirty="0">
                <a:solidFill>
                  <a:schemeClr val="accent5">
                    <a:lumMod val="40000"/>
                    <a:lumOff val="60000"/>
                  </a:schemeClr>
                </a:solidFill>
              </a:rPr>
              <a:t>Multi-Switched Environment</a:t>
            </a:r>
          </a:p>
        </p:txBody>
      </p:sp>
    </p:spTree>
    <p:custDataLst>
      <p:tags r:id="rId1"/>
    </p:custData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VLANs in a Multi-Switched Environment</a:t>
            </a:r>
            <a:br>
              <a:rPr lang="en-US" altLang="en-US" dirty="0"/>
            </a:br>
            <a:r>
              <a:rPr lang="en-US" altLang="en-US" dirty="0"/>
              <a:t>Defining VLAN Trunks</a:t>
            </a:r>
          </a:p>
        </p:txBody>
      </p:sp>
      <p:sp>
        <p:nvSpPr>
          <p:cNvPr id="8195" name="Rectangle 6"/>
          <p:cNvSpPr>
            <a:spLocks noGrp="1" noChangeArrowheads="1"/>
          </p:cNvSpPr>
          <p:nvPr>
            <p:ph idx="1"/>
          </p:nvPr>
        </p:nvSpPr>
        <p:spPr>
          <a:xfrm>
            <a:off x="246742" y="798945"/>
            <a:ext cx="3785762" cy="3827919"/>
          </a:xfrm>
        </p:spPr>
        <p:txBody>
          <a:bodyPr/>
          <a:lstStyle/>
          <a:p>
            <a:pPr marL="0" indent="0">
              <a:buNone/>
            </a:pPr>
            <a:r>
              <a:rPr lang="en-US" altLang="en-US" sz="1600" dirty="0"/>
              <a:t>A trunk is a </a:t>
            </a:r>
            <a:r>
              <a:rPr lang="en-US" altLang="en-US" sz="1600" dirty="0">
                <a:solidFill>
                  <a:srgbClr val="FF0000"/>
                </a:solidFill>
              </a:rPr>
              <a:t>point-to-point link </a:t>
            </a:r>
            <a:r>
              <a:rPr lang="en-US" altLang="en-US" sz="1600" dirty="0"/>
              <a:t>between two network devices.</a:t>
            </a:r>
          </a:p>
          <a:p>
            <a:pPr marL="0" indent="0">
              <a:buNone/>
            </a:pPr>
            <a:r>
              <a:rPr lang="en-US" altLang="en-US" sz="1600" dirty="0"/>
              <a:t>Cisco trunk functions:</a:t>
            </a:r>
          </a:p>
          <a:p>
            <a:pPr>
              <a:buFont typeface="Arial" panose="020B0604020202020204" pitchFamily="34" charset="0"/>
              <a:buChar char="•"/>
            </a:pPr>
            <a:r>
              <a:rPr lang="en-US" altLang="en-US" sz="1600" dirty="0"/>
              <a:t>Allow </a:t>
            </a:r>
            <a:r>
              <a:rPr lang="en-US" altLang="en-US" sz="1600" dirty="0">
                <a:solidFill>
                  <a:srgbClr val="FF0000"/>
                </a:solidFill>
              </a:rPr>
              <a:t>more than one </a:t>
            </a:r>
            <a:r>
              <a:rPr lang="en-US" altLang="en-US" sz="1600" dirty="0"/>
              <a:t>VLAN</a:t>
            </a:r>
          </a:p>
          <a:p>
            <a:pPr>
              <a:buFont typeface="Arial" panose="020B0604020202020204" pitchFamily="34" charset="0"/>
              <a:buChar char="•"/>
            </a:pPr>
            <a:r>
              <a:rPr lang="en-US" altLang="en-US" sz="1600" dirty="0">
                <a:solidFill>
                  <a:srgbClr val="FF0000"/>
                </a:solidFill>
              </a:rPr>
              <a:t>Extend</a:t>
            </a:r>
            <a:r>
              <a:rPr lang="en-US" altLang="en-US" sz="1600" dirty="0"/>
              <a:t> the VLAN across the entire network</a:t>
            </a:r>
          </a:p>
          <a:p>
            <a:pPr>
              <a:buFont typeface="Arial" panose="020B0604020202020204" pitchFamily="34" charset="0"/>
              <a:buChar char="•"/>
            </a:pPr>
            <a:r>
              <a:rPr lang="en-US" altLang="en-US" sz="1600" dirty="0"/>
              <a:t>By default, supports all VLANs</a:t>
            </a:r>
          </a:p>
          <a:p>
            <a:pPr>
              <a:buFont typeface="Arial" panose="020B0604020202020204" pitchFamily="34" charset="0"/>
              <a:buChar char="•"/>
            </a:pPr>
            <a:r>
              <a:rPr lang="en-US" altLang="en-US" sz="1600" dirty="0"/>
              <a:t>Supports </a:t>
            </a:r>
            <a:r>
              <a:rPr lang="en-US" altLang="en-US" sz="1600" dirty="0">
                <a:solidFill>
                  <a:srgbClr val="FF0000"/>
                </a:solidFill>
              </a:rPr>
              <a:t>802.1Q</a:t>
            </a:r>
            <a:r>
              <a:rPr lang="en-US" altLang="en-US" sz="1600" dirty="0"/>
              <a:t> trunking</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504" y="735496"/>
            <a:ext cx="4718800" cy="3806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011652" cy="757551"/>
          </a:xfrm>
        </p:spPr>
        <p:txBody>
          <a:bodyPr/>
          <a:lstStyle/>
          <a:p>
            <a:r>
              <a:rPr lang="en-US" altLang="en-US" sz="1600" dirty="0"/>
              <a:t>VLANs in a Multi-Switched Environment</a:t>
            </a:r>
            <a:br>
              <a:rPr lang="en-US" altLang="en-US" dirty="0"/>
            </a:br>
            <a:r>
              <a:rPr lang="en-US" altLang="en-US" dirty="0"/>
              <a:t>Networks without VLANs</a:t>
            </a:r>
          </a:p>
        </p:txBody>
      </p:sp>
      <p:sp>
        <p:nvSpPr>
          <p:cNvPr id="8195" name="Rectangle 6"/>
          <p:cNvSpPr>
            <a:spLocks noGrp="1" noChangeArrowheads="1"/>
          </p:cNvSpPr>
          <p:nvPr>
            <p:ph idx="1"/>
          </p:nvPr>
        </p:nvSpPr>
        <p:spPr>
          <a:xfrm>
            <a:off x="261256" y="856343"/>
            <a:ext cx="8526128" cy="755889"/>
          </a:xfrm>
        </p:spPr>
        <p:txBody>
          <a:bodyPr/>
          <a:lstStyle/>
          <a:p>
            <a:pPr marL="0" indent="0">
              <a:buNone/>
            </a:pPr>
            <a:r>
              <a:rPr lang="en-US" altLang="ja-JP" sz="1600" dirty="0">
                <a:solidFill>
                  <a:srgbClr val="FF0000"/>
                </a:solidFill>
              </a:rPr>
              <a:t>Without VLANs</a:t>
            </a:r>
            <a:r>
              <a:rPr lang="en-US" altLang="ja-JP" sz="1600" dirty="0"/>
              <a:t>, all devices connected to the switches will receive </a:t>
            </a:r>
            <a:r>
              <a:rPr lang="en-US" altLang="ja-JP" sz="1600" dirty="0">
                <a:solidFill>
                  <a:srgbClr val="FF0000"/>
                </a:solidFill>
              </a:rPr>
              <a:t>all</a:t>
            </a:r>
            <a:r>
              <a:rPr lang="en-US" altLang="ja-JP" sz="1600" dirty="0"/>
              <a:t> unicast, multicast, and broadcast traffic.</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75" y="1620079"/>
            <a:ext cx="8060634" cy="3089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VLANs in a Multi-Switched Environment</a:t>
            </a:r>
            <a:br>
              <a:rPr lang="en-US" altLang="en-US" dirty="0"/>
            </a:br>
            <a:r>
              <a:rPr lang="en-US" altLang="en-US" dirty="0"/>
              <a:t>Networks with VLANs</a:t>
            </a:r>
          </a:p>
        </p:txBody>
      </p:sp>
      <p:sp>
        <p:nvSpPr>
          <p:cNvPr id="8195" name="Rectangle 6"/>
          <p:cNvSpPr>
            <a:spLocks noGrp="1" noChangeArrowheads="1"/>
          </p:cNvSpPr>
          <p:nvPr>
            <p:ph idx="1"/>
          </p:nvPr>
        </p:nvSpPr>
        <p:spPr>
          <a:xfrm>
            <a:off x="203200" y="986971"/>
            <a:ext cx="8712199" cy="768677"/>
          </a:xfrm>
        </p:spPr>
        <p:txBody>
          <a:bodyPr/>
          <a:lstStyle/>
          <a:p>
            <a:pPr marL="0" indent="0">
              <a:buNone/>
            </a:pPr>
            <a:r>
              <a:rPr lang="en-US" altLang="ja-JP" sz="1600" dirty="0">
                <a:solidFill>
                  <a:srgbClr val="FF0000"/>
                </a:solidFill>
              </a:rPr>
              <a:t>With VLANs</a:t>
            </a:r>
            <a:r>
              <a:rPr lang="en-US" altLang="ja-JP" sz="1600" dirty="0"/>
              <a:t>, unicast, multicast, and broadcast traffic is </a:t>
            </a:r>
            <a:r>
              <a:rPr lang="en-US" altLang="ja-JP" sz="1600" dirty="0">
                <a:solidFill>
                  <a:srgbClr val="FF0000"/>
                </a:solidFill>
              </a:rPr>
              <a:t>confined</a:t>
            </a:r>
            <a:r>
              <a:rPr lang="en-US" altLang="ja-JP" sz="1600" dirty="0"/>
              <a:t> to a VLAN. Without a Layer 3 device to connect the VLANs, devices in different VLANs cannot communicate. </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443" y="1709928"/>
            <a:ext cx="8299174" cy="2932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5330952" cy="781567"/>
          </a:xfrm>
        </p:spPr>
        <p:txBody>
          <a:bodyPr/>
          <a:lstStyle/>
          <a:p>
            <a:r>
              <a:rPr lang="en-US" altLang="en-US" sz="1600" dirty="0"/>
              <a:t>VLANs in a Multi-Switched Environment</a:t>
            </a:r>
            <a:br>
              <a:rPr lang="en-US" altLang="en-US" dirty="0"/>
            </a:br>
            <a:r>
              <a:rPr lang="en-US" altLang="en-US" dirty="0"/>
              <a:t>VLAN Identification with a Tag</a:t>
            </a:r>
          </a:p>
        </p:txBody>
      </p:sp>
      <p:sp>
        <p:nvSpPr>
          <p:cNvPr id="8195" name="Rectangle 6"/>
          <p:cNvSpPr>
            <a:spLocks noGrp="1" noChangeArrowheads="1"/>
          </p:cNvSpPr>
          <p:nvPr>
            <p:ph idx="1"/>
          </p:nvPr>
        </p:nvSpPr>
        <p:spPr>
          <a:xfrm>
            <a:off x="175768" y="804090"/>
            <a:ext cx="5307394" cy="1811093"/>
          </a:xfrm>
        </p:spPr>
        <p:txBody>
          <a:bodyPr/>
          <a:lstStyle/>
          <a:p>
            <a:pPr>
              <a:buFont typeface="Arial" panose="020B0604020202020204" pitchFamily="34" charset="0"/>
              <a:buChar char="•"/>
            </a:pPr>
            <a:r>
              <a:rPr lang="en-US" sz="1600" dirty="0"/>
              <a:t>The </a:t>
            </a:r>
            <a:r>
              <a:rPr lang="en-US" sz="1600" dirty="0">
                <a:solidFill>
                  <a:srgbClr val="FF0000"/>
                </a:solidFill>
              </a:rPr>
              <a:t>IEEE 802.1Q </a:t>
            </a:r>
            <a:r>
              <a:rPr lang="en-US" sz="1600" dirty="0"/>
              <a:t>header is 4 Bytes</a:t>
            </a:r>
          </a:p>
          <a:p>
            <a:pPr>
              <a:buFont typeface="Arial" panose="020B0604020202020204" pitchFamily="34" charset="0"/>
              <a:buChar char="•"/>
            </a:pPr>
            <a:r>
              <a:rPr lang="en-US" altLang="ja-JP" sz="1600" dirty="0"/>
              <a:t>When the tag is created the </a:t>
            </a:r>
            <a:r>
              <a:rPr lang="en-US" altLang="ja-JP" sz="1600" dirty="0">
                <a:solidFill>
                  <a:srgbClr val="FF0000"/>
                </a:solidFill>
              </a:rPr>
              <a:t>FCS</a:t>
            </a:r>
            <a:r>
              <a:rPr lang="en-US" altLang="ja-JP" sz="1600" dirty="0"/>
              <a:t> must be recalculated.</a:t>
            </a:r>
          </a:p>
          <a:p>
            <a:pPr>
              <a:buFont typeface="Arial" panose="020B0604020202020204" pitchFamily="34" charset="0"/>
              <a:buChar char="•"/>
            </a:pPr>
            <a:r>
              <a:rPr lang="en-US" altLang="ja-JP" sz="1600" dirty="0"/>
              <a:t>When sent to end devices, this tag must be </a:t>
            </a:r>
            <a:r>
              <a:rPr lang="en-US" altLang="ja-JP" sz="1600" dirty="0">
                <a:solidFill>
                  <a:srgbClr val="FF0000"/>
                </a:solidFill>
              </a:rPr>
              <a:t>removed</a:t>
            </a:r>
            <a:r>
              <a:rPr lang="en-US" altLang="ja-JP" sz="1600" dirty="0"/>
              <a:t> and the </a:t>
            </a:r>
            <a:r>
              <a:rPr lang="en-US" altLang="ja-JP" sz="1600" dirty="0">
                <a:solidFill>
                  <a:srgbClr val="FF0000"/>
                </a:solidFill>
              </a:rPr>
              <a:t>FCS recalculated back </a:t>
            </a:r>
            <a:r>
              <a:rPr lang="en-US" altLang="ja-JP" sz="1600" dirty="0"/>
              <a:t>to its original number.</a:t>
            </a:r>
          </a:p>
          <a:p>
            <a:pPr marL="0" indent="0">
              <a:buNone/>
            </a:pPr>
            <a:endParaRPr lang="en-US" altLang="ja-JP" dirty="0"/>
          </a:p>
        </p:txBody>
      </p:sp>
      <p:graphicFrame>
        <p:nvGraphicFramePr>
          <p:cNvPr id="2" name="Table 1"/>
          <p:cNvGraphicFramePr>
            <a:graphicFrameLocks noGrp="1"/>
          </p:cNvGraphicFramePr>
          <p:nvPr/>
        </p:nvGraphicFramePr>
        <p:xfrm>
          <a:off x="265177" y="2702307"/>
          <a:ext cx="8686800" cy="1965946"/>
        </p:xfrm>
        <a:graphic>
          <a:graphicData uri="http://schemas.openxmlformats.org/drawingml/2006/table">
            <a:tbl>
              <a:tblPr firstRow="1" bandRow="1">
                <a:tableStyleId>{5C22544A-7EE6-4342-B048-85BDC9FD1C3A}</a:tableStyleId>
              </a:tblPr>
              <a:tblGrid>
                <a:gridCol w="3264596">
                  <a:extLst>
                    <a:ext uri="{9D8B030D-6E8A-4147-A177-3AD203B41FA5}">
                      <a16:colId xmlns:a16="http://schemas.microsoft.com/office/drawing/2014/main" val="20000"/>
                    </a:ext>
                  </a:extLst>
                </a:gridCol>
                <a:gridCol w="5422204">
                  <a:extLst>
                    <a:ext uri="{9D8B030D-6E8A-4147-A177-3AD203B41FA5}">
                      <a16:colId xmlns:a16="http://schemas.microsoft.com/office/drawing/2014/main" val="20001"/>
                    </a:ext>
                  </a:extLst>
                </a:gridCol>
              </a:tblGrid>
              <a:tr h="330801">
                <a:tc>
                  <a:txBody>
                    <a:bodyPr/>
                    <a:lstStyle/>
                    <a:p>
                      <a:r>
                        <a:rPr lang="en-US" sz="1400" dirty="0"/>
                        <a:t>802.1Q VLAN Tag Field</a:t>
                      </a:r>
                    </a:p>
                  </a:txBody>
                  <a:tcPr/>
                </a:tc>
                <a:tc>
                  <a:txBody>
                    <a:bodyPr/>
                    <a:lstStyle/>
                    <a:p>
                      <a:r>
                        <a:rPr lang="en-US" sz="1400" dirty="0"/>
                        <a:t>Function</a:t>
                      </a:r>
                    </a:p>
                  </a:txBody>
                  <a:tcPr/>
                </a:tc>
                <a:extLst>
                  <a:ext uri="{0D108BD9-81ED-4DB2-BD59-A6C34878D82A}">
                    <a16:rowId xmlns:a16="http://schemas.microsoft.com/office/drawing/2014/main" val="10000"/>
                  </a:ext>
                </a:extLst>
              </a:tr>
              <a:tr h="562362">
                <a:tc>
                  <a:txBody>
                    <a:bodyPr/>
                    <a:lstStyle/>
                    <a:p>
                      <a:r>
                        <a:rPr lang="en-US" sz="1400" b="1" dirty="0">
                          <a:solidFill>
                            <a:srgbClr val="000000"/>
                          </a:solidFill>
                        </a:rPr>
                        <a:t>Type</a:t>
                      </a:r>
                      <a:endParaRPr lang="en-US" sz="1400" dirty="0">
                        <a:solidFill>
                          <a:srgbClr val="000000"/>
                        </a:solidFill>
                      </a:endParaRPr>
                    </a:p>
                  </a:txBody>
                  <a:tcPr/>
                </a:tc>
                <a:tc>
                  <a:txBody>
                    <a:bodyPr/>
                    <a:lstStyle/>
                    <a:p>
                      <a:pPr marL="285750" indent="-285750">
                        <a:buFont typeface="Arial" panose="020B0604020202020204" pitchFamily="34" charset="0"/>
                        <a:buChar char="•"/>
                      </a:pPr>
                      <a:r>
                        <a:rPr lang="en-US" sz="1400" dirty="0">
                          <a:solidFill>
                            <a:srgbClr val="000000"/>
                          </a:solidFill>
                        </a:rPr>
                        <a:t>2-Byte field</a:t>
                      </a:r>
                      <a:r>
                        <a:rPr lang="en-US" sz="1400" baseline="0" dirty="0">
                          <a:solidFill>
                            <a:srgbClr val="000000"/>
                          </a:solidFill>
                        </a:rPr>
                        <a:t> with hexadecimal 0x8100</a:t>
                      </a:r>
                      <a:endParaRPr lang="en-US" sz="1400" dirty="0">
                        <a:solidFill>
                          <a:srgbClr val="000000"/>
                        </a:solidFill>
                      </a:endParaRPr>
                    </a:p>
                    <a:p>
                      <a:pPr marL="285750" indent="-285750">
                        <a:buFont typeface="Arial" panose="020B0604020202020204" pitchFamily="34" charset="0"/>
                        <a:buChar char="•"/>
                      </a:pPr>
                      <a:r>
                        <a:rPr lang="en-US" sz="1400" dirty="0">
                          <a:solidFill>
                            <a:srgbClr val="000000"/>
                          </a:solidFill>
                        </a:rPr>
                        <a:t>This is referred to as </a:t>
                      </a:r>
                      <a:r>
                        <a:rPr lang="en-US" sz="1400" dirty="0">
                          <a:solidFill>
                            <a:srgbClr val="FF0000"/>
                          </a:solidFill>
                        </a:rPr>
                        <a:t>Tag Protocol ID </a:t>
                      </a:r>
                      <a:r>
                        <a:rPr lang="en-US" sz="1400" dirty="0">
                          <a:solidFill>
                            <a:srgbClr val="000000"/>
                          </a:solidFill>
                        </a:rPr>
                        <a:t>(TPID)</a:t>
                      </a:r>
                    </a:p>
                  </a:txBody>
                  <a:tcPr/>
                </a:tc>
                <a:extLst>
                  <a:ext uri="{0D108BD9-81ED-4DB2-BD59-A6C34878D82A}">
                    <a16:rowId xmlns:a16="http://schemas.microsoft.com/office/drawing/2014/main" val="10001"/>
                  </a:ext>
                </a:extLst>
              </a:tr>
              <a:tr h="362305">
                <a:tc>
                  <a:txBody>
                    <a:bodyPr/>
                    <a:lstStyle/>
                    <a:p>
                      <a:r>
                        <a:rPr lang="en-US" sz="1400" b="1" dirty="0">
                          <a:solidFill>
                            <a:srgbClr val="000000"/>
                          </a:solidFill>
                        </a:rPr>
                        <a:t>User</a:t>
                      </a:r>
                      <a:r>
                        <a:rPr lang="en-US" sz="1400" b="1" baseline="0" dirty="0">
                          <a:solidFill>
                            <a:srgbClr val="000000"/>
                          </a:solidFill>
                        </a:rPr>
                        <a:t> Priority</a:t>
                      </a:r>
                      <a:endParaRPr lang="en-US" sz="1400" dirty="0">
                        <a:solidFill>
                          <a:srgbClr val="000000"/>
                        </a:solidFill>
                      </a:endParaRPr>
                    </a:p>
                  </a:txBody>
                  <a:tcPr/>
                </a:tc>
                <a:tc>
                  <a:txBody>
                    <a:bodyPr/>
                    <a:lstStyle/>
                    <a:p>
                      <a:pPr marL="285750" indent="-285750">
                        <a:buFont typeface="Arial" panose="020B0604020202020204" pitchFamily="34" charset="0"/>
                        <a:buChar char="•"/>
                      </a:pPr>
                      <a:r>
                        <a:rPr lang="en-US" sz="1400" dirty="0">
                          <a:solidFill>
                            <a:srgbClr val="000000"/>
                          </a:solidFill>
                        </a:rPr>
                        <a:t>3-bit value</a:t>
                      </a:r>
                      <a:r>
                        <a:rPr lang="en-US" sz="1400" baseline="0" dirty="0">
                          <a:solidFill>
                            <a:srgbClr val="000000"/>
                          </a:solidFill>
                        </a:rPr>
                        <a:t> that supports </a:t>
                      </a:r>
                      <a:endParaRPr lang="en-US" sz="1400" dirty="0">
                        <a:solidFill>
                          <a:srgbClr val="000000"/>
                        </a:solidFill>
                      </a:endParaRPr>
                    </a:p>
                  </a:txBody>
                  <a:tcPr/>
                </a:tc>
                <a:extLst>
                  <a:ext uri="{0D108BD9-81ED-4DB2-BD59-A6C34878D82A}">
                    <a16:rowId xmlns:a16="http://schemas.microsoft.com/office/drawing/2014/main" val="10002"/>
                  </a:ext>
                </a:extLst>
              </a:tr>
              <a:tr h="363925">
                <a:tc>
                  <a:txBody>
                    <a:bodyPr/>
                    <a:lstStyle/>
                    <a:p>
                      <a:r>
                        <a:rPr lang="en-US" sz="1400" b="1" dirty="0">
                          <a:solidFill>
                            <a:srgbClr val="000000"/>
                          </a:solidFill>
                        </a:rPr>
                        <a:t>Canonical</a:t>
                      </a:r>
                      <a:r>
                        <a:rPr lang="en-US" sz="1400" b="1" baseline="0" dirty="0">
                          <a:solidFill>
                            <a:srgbClr val="000000"/>
                          </a:solidFill>
                        </a:rPr>
                        <a:t> Format Identifier (CFI)</a:t>
                      </a:r>
                      <a:endParaRPr lang="en-US" sz="1400" dirty="0">
                        <a:solidFill>
                          <a:srgbClr val="000000"/>
                        </a:solidFill>
                      </a:endParaRPr>
                    </a:p>
                  </a:txBody>
                  <a:tcPr/>
                </a:tc>
                <a:tc>
                  <a:txBody>
                    <a:bodyPr/>
                    <a:lstStyle/>
                    <a:p>
                      <a:pPr marL="285750" indent="-285750">
                        <a:buFont typeface="Arial" panose="020B0604020202020204" pitchFamily="34" charset="0"/>
                        <a:buChar char="•"/>
                      </a:pPr>
                      <a:r>
                        <a:rPr lang="en-US" sz="1400" dirty="0">
                          <a:solidFill>
                            <a:srgbClr val="000000"/>
                          </a:solidFill>
                        </a:rPr>
                        <a:t>1-bit</a:t>
                      </a:r>
                      <a:r>
                        <a:rPr lang="en-US" sz="1400" baseline="0" dirty="0">
                          <a:solidFill>
                            <a:srgbClr val="000000"/>
                          </a:solidFill>
                        </a:rPr>
                        <a:t> value that can support </a:t>
                      </a:r>
                      <a:r>
                        <a:rPr lang="en-US" sz="1400" baseline="0" dirty="0">
                          <a:solidFill>
                            <a:srgbClr val="FF0000"/>
                          </a:solidFill>
                        </a:rPr>
                        <a:t>token ring </a:t>
                      </a:r>
                      <a:r>
                        <a:rPr lang="en-US" sz="1400" baseline="0" dirty="0">
                          <a:solidFill>
                            <a:srgbClr val="000000"/>
                          </a:solidFill>
                        </a:rPr>
                        <a:t>frames on </a:t>
                      </a:r>
                      <a:r>
                        <a:rPr lang="en-US" sz="1400" baseline="0" dirty="0">
                          <a:solidFill>
                            <a:srgbClr val="FF0000"/>
                          </a:solidFill>
                        </a:rPr>
                        <a:t>Ethernet</a:t>
                      </a:r>
                      <a:endParaRPr lang="en-US" sz="1400" dirty="0">
                        <a:solidFill>
                          <a:srgbClr val="FF0000"/>
                        </a:solidFill>
                      </a:endParaRPr>
                    </a:p>
                  </a:txBody>
                  <a:tcPr/>
                </a:tc>
                <a:extLst>
                  <a:ext uri="{0D108BD9-81ED-4DB2-BD59-A6C34878D82A}">
                    <a16:rowId xmlns:a16="http://schemas.microsoft.com/office/drawing/2014/main" val="10003"/>
                  </a:ext>
                </a:extLst>
              </a:tr>
              <a:tr h="346553">
                <a:tc>
                  <a:txBody>
                    <a:bodyPr/>
                    <a:lstStyle/>
                    <a:p>
                      <a:r>
                        <a:rPr lang="en-US" sz="1400" b="1" dirty="0">
                          <a:solidFill>
                            <a:srgbClr val="000000"/>
                          </a:solidFill>
                        </a:rPr>
                        <a:t>VLAN ID (VID)</a:t>
                      </a:r>
                      <a:endParaRPr lang="en-US" sz="1400" dirty="0">
                        <a:solidFill>
                          <a:srgbClr val="000000"/>
                        </a:solidFill>
                      </a:endParaRPr>
                    </a:p>
                  </a:txBody>
                  <a:tcPr/>
                </a:tc>
                <a:tc>
                  <a:txBody>
                    <a:bodyPr/>
                    <a:lstStyle/>
                    <a:p>
                      <a:pPr marL="285750" indent="-285750">
                        <a:buFont typeface="Arial" panose="020B0604020202020204" pitchFamily="34" charset="0"/>
                        <a:buChar char="•"/>
                      </a:pPr>
                      <a:r>
                        <a:rPr lang="en-US" sz="1400" dirty="0">
                          <a:solidFill>
                            <a:srgbClr val="000000"/>
                          </a:solidFill>
                        </a:rPr>
                        <a:t>12-bit VLAN</a:t>
                      </a:r>
                      <a:r>
                        <a:rPr lang="en-US" sz="1400" baseline="0" dirty="0">
                          <a:solidFill>
                            <a:srgbClr val="000000"/>
                          </a:solidFill>
                        </a:rPr>
                        <a:t> identifier that can support up to </a:t>
                      </a:r>
                      <a:r>
                        <a:rPr lang="en-US" sz="1400" baseline="0" dirty="0">
                          <a:solidFill>
                            <a:srgbClr val="FF0000"/>
                          </a:solidFill>
                        </a:rPr>
                        <a:t>4096</a:t>
                      </a:r>
                      <a:r>
                        <a:rPr lang="en-US" sz="1400" baseline="0" dirty="0">
                          <a:solidFill>
                            <a:srgbClr val="000000"/>
                          </a:solidFill>
                        </a:rPr>
                        <a:t> VLANs</a:t>
                      </a:r>
                      <a:endParaRPr lang="en-US" sz="1400" dirty="0">
                        <a:solidFill>
                          <a:srgbClr val="000000"/>
                        </a:solidFill>
                      </a:endParaRPr>
                    </a:p>
                  </a:txBody>
                  <a:tcPr/>
                </a:tc>
                <a:extLst>
                  <a:ext uri="{0D108BD9-81ED-4DB2-BD59-A6C34878D82A}">
                    <a16:rowId xmlns:a16="http://schemas.microsoft.com/office/drawing/2014/main" val="10004"/>
                  </a:ext>
                </a:extLst>
              </a:tr>
            </a:tbl>
          </a:graphicData>
        </a:graphic>
      </p:graphicFrame>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0628" y="149893"/>
            <a:ext cx="3933371" cy="2402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7177314" y="1828800"/>
            <a:ext cx="675765" cy="5370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006840" cy="829464"/>
          </a:xfrm>
        </p:spPr>
        <p:txBody>
          <a:bodyPr/>
          <a:lstStyle/>
          <a:p>
            <a:r>
              <a:rPr lang="en-US" altLang="en-US" sz="1600" dirty="0"/>
              <a:t>VLANs in a Multi-Switched Environment</a:t>
            </a:r>
            <a:br>
              <a:rPr lang="en-US" altLang="en-US" dirty="0"/>
            </a:br>
            <a:r>
              <a:rPr lang="en-US" altLang="en-US" dirty="0"/>
              <a:t>Native VLANs and 802.1Q Tagging</a:t>
            </a:r>
          </a:p>
        </p:txBody>
      </p:sp>
      <p:sp>
        <p:nvSpPr>
          <p:cNvPr id="8195" name="Rectangle 6"/>
          <p:cNvSpPr>
            <a:spLocks noGrp="1" noChangeArrowheads="1"/>
          </p:cNvSpPr>
          <p:nvPr>
            <p:ph idx="1"/>
          </p:nvPr>
        </p:nvSpPr>
        <p:spPr>
          <a:xfrm>
            <a:off x="200661" y="870765"/>
            <a:ext cx="4572000" cy="3414045"/>
          </a:xfrm>
        </p:spPr>
        <p:txBody>
          <a:bodyPr/>
          <a:lstStyle/>
          <a:p>
            <a:pPr marL="0" indent="0">
              <a:buNone/>
            </a:pPr>
            <a:r>
              <a:rPr lang="en-US" sz="1600" dirty="0"/>
              <a:t>802.1Q trunk basics:</a:t>
            </a:r>
          </a:p>
          <a:p>
            <a:pPr>
              <a:buFont typeface="Arial" panose="020B0604020202020204" pitchFamily="34" charset="0"/>
              <a:buChar char="•"/>
            </a:pPr>
            <a:r>
              <a:rPr lang="en-US" sz="1600" dirty="0">
                <a:solidFill>
                  <a:srgbClr val="FF0000"/>
                </a:solidFill>
              </a:rPr>
              <a:t>Tagging</a:t>
            </a:r>
            <a:r>
              <a:rPr lang="en-US" sz="1600" dirty="0"/>
              <a:t> is typically done on all VLANs.</a:t>
            </a:r>
          </a:p>
          <a:p>
            <a:pPr>
              <a:buFont typeface="Arial" panose="020B0604020202020204" pitchFamily="34" charset="0"/>
              <a:buChar char="•"/>
            </a:pPr>
            <a:r>
              <a:rPr lang="en-US" altLang="ja-JP" sz="1600" dirty="0"/>
              <a:t>The use of a </a:t>
            </a:r>
            <a:r>
              <a:rPr lang="en-US" altLang="ja-JP" sz="1600" dirty="0">
                <a:solidFill>
                  <a:srgbClr val="FF0000"/>
                </a:solidFill>
              </a:rPr>
              <a:t>native VLAN </a:t>
            </a:r>
            <a:r>
              <a:rPr lang="en-US" altLang="ja-JP" sz="1600" dirty="0"/>
              <a:t>was designed for </a:t>
            </a:r>
            <a:r>
              <a:rPr lang="en-US" altLang="ja-JP" sz="1600" dirty="0">
                <a:solidFill>
                  <a:srgbClr val="FF0000"/>
                </a:solidFill>
              </a:rPr>
              <a:t>legacy</a:t>
            </a:r>
            <a:r>
              <a:rPr lang="en-US" altLang="ja-JP" sz="1600" dirty="0"/>
              <a:t> use, like the </a:t>
            </a:r>
            <a:r>
              <a:rPr lang="en-US" altLang="ja-JP" sz="1600" dirty="0">
                <a:solidFill>
                  <a:srgbClr val="FF0000"/>
                </a:solidFill>
              </a:rPr>
              <a:t>hub</a:t>
            </a:r>
            <a:r>
              <a:rPr lang="en-US" altLang="ja-JP" sz="1600" dirty="0"/>
              <a:t> in the example.</a:t>
            </a:r>
          </a:p>
          <a:p>
            <a:pPr>
              <a:buFont typeface="Arial" panose="020B0604020202020204" pitchFamily="34" charset="0"/>
              <a:buChar char="•"/>
            </a:pPr>
            <a:r>
              <a:rPr lang="en-US" altLang="ja-JP" sz="1600" dirty="0"/>
              <a:t>Unless changed, </a:t>
            </a:r>
            <a:r>
              <a:rPr lang="en-US" altLang="ja-JP" sz="1600" dirty="0">
                <a:solidFill>
                  <a:srgbClr val="FF0000"/>
                </a:solidFill>
              </a:rPr>
              <a:t>VLAN1</a:t>
            </a:r>
            <a:r>
              <a:rPr lang="en-US" altLang="ja-JP" sz="1600" dirty="0"/>
              <a:t> is the </a:t>
            </a:r>
            <a:r>
              <a:rPr lang="en-US" altLang="ja-JP" sz="1600" dirty="0">
                <a:solidFill>
                  <a:srgbClr val="FF0000"/>
                </a:solidFill>
              </a:rPr>
              <a:t>native</a:t>
            </a:r>
            <a:r>
              <a:rPr lang="en-US" altLang="ja-JP" sz="1600" dirty="0"/>
              <a:t> VLAN.</a:t>
            </a:r>
          </a:p>
          <a:p>
            <a:pPr>
              <a:buFont typeface="Arial" panose="020B0604020202020204" pitchFamily="34" charset="0"/>
              <a:buChar char="•"/>
            </a:pPr>
            <a:r>
              <a:rPr lang="en-US" altLang="ja-JP" sz="1600" dirty="0"/>
              <a:t>Both ends of a trunk link must be configured with the </a:t>
            </a:r>
            <a:r>
              <a:rPr lang="en-US" altLang="ja-JP" sz="1600" dirty="0">
                <a:solidFill>
                  <a:srgbClr val="FF0000"/>
                </a:solidFill>
              </a:rPr>
              <a:t>same native VLAN</a:t>
            </a:r>
            <a:r>
              <a:rPr lang="en-US" altLang="ja-JP" sz="1600" dirty="0"/>
              <a:t>.</a:t>
            </a:r>
          </a:p>
          <a:p>
            <a:pPr>
              <a:buFont typeface="Arial" panose="020B0604020202020204" pitchFamily="34" charset="0"/>
              <a:buChar char="•"/>
            </a:pPr>
            <a:r>
              <a:rPr lang="en-US" altLang="ja-JP" sz="1600" dirty="0"/>
              <a:t>Each trunk is configured separately, so it is possible to have a </a:t>
            </a:r>
            <a:r>
              <a:rPr lang="en-US" altLang="ja-JP" sz="1600" dirty="0">
                <a:solidFill>
                  <a:srgbClr val="FF0000"/>
                </a:solidFill>
              </a:rPr>
              <a:t>different</a:t>
            </a:r>
            <a:r>
              <a:rPr lang="en-US" altLang="ja-JP" sz="1600" dirty="0"/>
              <a:t> native VLANs on separate trunks.</a:t>
            </a:r>
          </a:p>
          <a:p>
            <a:pPr>
              <a:buFont typeface="Arial" panose="020B0604020202020204" pitchFamily="34" charset="0"/>
              <a:buChar char="•"/>
            </a:pPr>
            <a:endParaRPr lang="en-US" altLang="ja-JP" dirty="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9309" y="1006809"/>
            <a:ext cx="3962848" cy="279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200660" y="4178935"/>
            <a:ext cx="8604885" cy="953135"/>
          </a:xfrm>
          <a:prstGeom prst="rect">
            <a:avLst/>
          </a:prstGeom>
          <a:noFill/>
        </p:spPr>
        <p:txBody>
          <a:bodyPr wrap="square" rtlCol="0" anchor="t">
            <a:spAutoFit/>
          </a:bodyPr>
          <a:lstStyle/>
          <a:p>
            <a:pPr marL="285750" indent="-285750">
              <a:buFont typeface="Arial" panose="020B0604020202020204" pitchFamily="34" charset="0"/>
              <a:buChar char="•"/>
            </a:pPr>
            <a:r>
              <a:rPr lang="en-US" sz="1400" dirty="0">
                <a:solidFill>
                  <a:srgbClr val="000000"/>
                </a:solidFill>
              </a:rPr>
              <a:t>When an untagged frame arrives on a trunk port it is assigned to the native VLAN. Management frames that are sent between switches is an example of traffic that is typically untagged. If the link between two switches is a trunk, the switch sends the untagged traffic on the native VLAN. Examples of untagged traffic are CDP, VTP or STP traffic</a:t>
            </a:r>
          </a:p>
        </p:txBody>
      </p:sp>
    </p:spTree>
    <p:custDataLst>
      <p:tags r:id="rId1"/>
    </p:custData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5197642" cy="829464"/>
          </a:xfrm>
        </p:spPr>
        <p:txBody>
          <a:bodyPr/>
          <a:lstStyle/>
          <a:p>
            <a:r>
              <a:rPr lang="en-US" altLang="en-US" sz="1600" dirty="0"/>
              <a:t>VLANs in a Multi-Switched Environment</a:t>
            </a:r>
            <a:br>
              <a:rPr lang="en-US" altLang="en-US" dirty="0"/>
            </a:br>
            <a:r>
              <a:rPr lang="en-US" altLang="en-US" dirty="0"/>
              <a:t>Voice VLAN Tagging</a:t>
            </a:r>
          </a:p>
        </p:txBody>
      </p:sp>
      <p:sp>
        <p:nvSpPr>
          <p:cNvPr id="8195" name="Rectangle 6"/>
          <p:cNvSpPr>
            <a:spLocks noGrp="1" noChangeArrowheads="1"/>
          </p:cNvSpPr>
          <p:nvPr>
            <p:ph idx="1"/>
          </p:nvPr>
        </p:nvSpPr>
        <p:spPr>
          <a:xfrm>
            <a:off x="203199" y="986970"/>
            <a:ext cx="5054601" cy="2044988"/>
          </a:xfrm>
        </p:spPr>
        <p:txBody>
          <a:bodyPr/>
          <a:lstStyle/>
          <a:p>
            <a:pPr marL="0" indent="0">
              <a:buNone/>
            </a:pPr>
            <a:r>
              <a:rPr lang="en-US" sz="1600" dirty="0"/>
              <a:t>The VoIP phone is a </a:t>
            </a:r>
            <a:r>
              <a:rPr lang="en-US" sz="1600" dirty="0">
                <a:solidFill>
                  <a:srgbClr val="C00000"/>
                </a:solidFill>
              </a:rPr>
              <a:t>three</a:t>
            </a:r>
            <a:r>
              <a:rPr lang="en-US" sz="1600" dirty="0"/>
              <a:t> port switch:</a:t>
            </a:r>
            <a:endParaRPr lang="en-US" altLang="ja-JP" dirty="0"/>
          </a:p>
          <a:p>
            <a:pPr>
              <a:buFont typeface="Arial" panose="020B0604020202020204" pitchFamily="34" charset="0"/>
              <a:buChar char="•"/>
            </a:pPr>
            <a:r>
              <a:rPr lang="en-US" altLang="ja-JP" sz="1400" dirty="0"/>
              <a:t>The switch will use CDP to inform the phone of the Voice VLAN.</a:t>
            </a:r>
          </a:p>
          <a:p>
            <a:pPr>
              <a:buFont typeface="Arial" panose="020B0604020202020204" pitchFamily="34" charset="0"/>
              <a:buChar char="•"/>
            </a:pPr>
            <a:r>
              <a:rPr lang="en-US" altLang="ja-JP" sz="1400" dirty="0"/>
              <a:t>The phone will tag its own traffic (Voice) and can set </a:t>
            </a:r>
            <a:r>
              <a:rPr lang="en-US" altLang="ja-JP" sz="1400" dirty="0">
                <a:solidFill>
                  <a:srgbClr val="FF0000"/>
                </a:solidFill>
              </a:rPr>
              <a:t>Cost of Service (</a:t>
            </a:r>
            <a:r>
              <a:rPr lang="en-US" altLang="ja-JP" sz="1400" dirty="0" err="1">
                <a:solidFill>
                  <a:srgbClr val="FF0000"/>
                </a:solidFill>
              </a:rPr>
              <a:t>CoS</a:t>
            </a:r>
            <a:r>
              <a:rPr lang="en-US" altLang="ja-JP" sz="1400" dirty="0">
                <a:solidFill>
                  <a:srgbClr val="FF0000"/>
                </a:solidFill>
              </a:rPr>
              <a:t>)</a:t>
            </a:r>
            <a:r>
              <a:rPr lang="en-US" altLang="ja-JP" sz="1400" dirty="0"/>
              <a:t>. CoS is QoS for layer 2.</a:t>
            </a:r>
          </a:p>
          <a:p>
            <a:pPr>
              <a:buFont typeface="Arial" panose="020B0604020202020204" pitchFamily="34" charset="0"/>
              <a:buChar char="•"/>
            </a:pPr>
            <a:r>
              <a:rPr lang="en-US" altLang="ja-JP" sz="1400" dirty="0"/>
              <a:t>The phone may or may not tag frames from the PC.</a:t>
            </a:r>
          </a:p>
          <a:p>
            <a:pPr marL="0" indent="0">
              <a:buNone/>
            </a:pPr>
            <a:endParaRPr lang="en-US" altLang="ja-JP" dirty="0"/>
          </a:p>
        </p:txBody>
      </p:sp>
      <p:graphicFrame>
        <p:nvGraphicFramePr>
          <p:cNvPr id="2" name="Table 1"/>
          <p:cNvGraphicFramePr>
            <a:graphicFrameLocks noGrp="1"/>
          </p:cNvGraphicFramePr>
          <p:nvPr/>
        </p:nvGraphicFramePr>
        <p:xfrm>
          <a:off x="449717" y="3061443"/>
          <a:ext cx="8316911" cy="1327990"/>
        </p:xfrm>
        <a:graphic>
          <a:graphicData uri="http://schemas.openxmlformats.org/drawingml/2006/table">
            <a:tbl>
              <a:tblPr firstRow="1" bandRow="1">
                <a:tableStyleId>{5C22544A-7EE6-4342-B048-85BDC9FD1C3A}</a:tableStyleId>
              </a:tblPr>
              <a:tblGrid>
                <a:gridCol w="1832566">
                  <a:extLst>
                    <a:ext uri="{9D8B030D-6E8A-4147-A177-3AD203B41FA5}">
                      <a16:colId xmlns:a16="http://schemas.microsoft.com/office/drawing/2014/main" val="20000"/>
                    </a:ext>
                  </a:extLst>
                </a:gridCol>
                <a:gridCol w="6484345">
                  <a:extLst>
                    <a:ext uri="{9D8B030D-6E8A-4147-A177-3AD203B41FA5}">
                      <a16:colId xmlns:a16="http://schemas.microsoft.com/office/drawing/2014/main" val="20001"/>
                    </a:ext>
                  </a:extLst>
                </a:gridCol>
              </a:tblGrid>
              <a:tr h="302463">
                <a:tc>
                  <a:txBody>
                    <a:bodyPr/>
                    <a:lstStyle/>
                    <a:p>
                      <a:r>
                        <a:rPr lang="en-US" sz="1600" dirty="0"/>
                        <a:t>Traffic</a:t>
                      </a:r>
                    </a:p>
                  </a:txBody>
                  <a:tcPr/>
                </a:tc>
                <a:tc>
                  <a:txBody>
                    <a:bodyPr/>
                    <a:lstStyle/>
                    <a:p>
                      <a:r>
                        <a:rPr lang="en-US" sz="1600" dirty="0"/>
                        <a:t>Tagging Function</a:t>
                      </a:r>
                    </a:p>
                  </a:txBody>
                  <a:tcPr/>
                </a:tc>
                <a:extLst>
                  <a:ext uri="{0D108BD9-81ED-4DB2-BD59-A6C34878D82A}">
                    <a16:rowId xmlns:a16="http://schemas.microsoft.com/office/drawing/2014/main" val="10000"/>
                  </a:ext>
                </a:extLst>
              </a:tr>
              <a:tr h="323562">
                <a:tc>
                  <a:txBody>
                    <a:bodyPr/>
                    <a:lstStyle/>
                    <a:p>
                      <a:r>
                        <a:rPr lang="en-US" sz="1400" dirty="0">
                          <a:solidFill>
                            <a:srgbClr val="000000"/>
                          </a:solidFill>
                        </a:rPr>
                        <a:t>Voice VLAN</a:t>
                      </a:r>
                    </a:p>
                  </a:txBody>
                  <a:tcPr/>
                </a:tc>
                <a:tc>
                  <a:txBody>
                    <a:bodyPr/>
                    <a:lstStyle/>
                    <a:p>
                      <a:pPr marL="0" indent="0">
                        <a:buFont typeface="Arial" panose="020B0604020202020204" pitchFamily="34" charset="0"/>
                        <a:buNone/>
                      </a:pPr>
                      <a:r>
                        <a:rPr lang="en-US" sz="1400" dirty="0">
                          <a:solidFill>
                            <a:srgbClr val="000000"/>
                          </a:solidFill>
                        </a:rPr>
                        <a:t>tagged with an appropriate Layer 2 class of service (CoS) priority value</a:t>
                      </a:r>
                    </a:p>
                  </a:txBody>
                  <a:tcPr/>
                </a:tc>
                <a:extLst>
                  <a:ext uri="{0D108BD9-81ED-4DB2-BD59-A6C34878D82A}">
                    <a16:rowId xmlns:a16="http://schemas.microsoft.com/office/drawing/2014/main" val="10001"/>
                  </a:ext>
                </a:extLst>
              </a:tr>
              <a:tr h="333828">
                <a:tc>
                  <a:txBody>
                    <a:bodyPr/>
                    <a:lstStyle/>
                    <a:p>
                      <a:r>
                        <a:rPr lang="en-US" sz="1400" dirty="0">
                          <a:solidFill>
                            <a:srgbClr val="000000"/>
                          </a:solidFill>
                        </a:rPr>
                        <a:t>Access VLAN</a:t>
                      </a:r>
                    </a:p>
                  </a:txBody>
                  <a:tcPr/>
                </a:tc>
                <a:tc>
                  <a:txBody>
                    <a:bodyPr/>
                    <a:lstStyle/>
                    <a:p>
                      <a:pPr marL="0" indent="0">
                        <a:buFont typeface="Arial" panose="020B0604020202020204" pitchFamily="34" charset="0"/>
                        <a:buNone/>
                      </a:pPr>
                      <a:r>
                        <a:rPr lang="en-US" sz="1400" dirty="0">
                          <a:solidFill>
                            <a:srgbClr val="000000"/>
                          </a:solidFill>
                        </a:rPr>
                        <a:t>can also be tagged with a Layer 2 CoS priority value</a:t>
                      </a:r>
                    </a:p>
                  </a:txBody>
                  <a:tcPr/>
                </a:tc>
                <a:extLst>
                  <a:ext uri="{0D108BD9-81ED-4DB2-BD59-A6C34878D82A}">
                    <a16:rowId xmlns:a16="http://schemas.microsoft.com/office/drawing/2014/main" val="10002"/>
                  </a:ext>
                </a:extLst>
              </a:tr>
              <a:tr h="335320">
                <a:tc>
                  <a:txBody>
                    <a:bodyPr/>
                    <a:lstStyle/>
                    <a:p>
                      <a:r>
                        <a:rPr lang="en-US" sz="1400" dirty="0">
                          <a:solidFill>
                            <a:srgbClr val="000000"/>
                          </a:solidFill>
                        </a:rPr>
                        <a:t>Access VLAN</a:t>
                      </a:r>
                    </a:p>
                  </a:txBody>
                  <a:tcPr/>
                </a:tc>
                <a:tc>
                  <a:txBody>
                    <a:bodyPr/>
                    <a:lstStyle/>
                    <a:p>
                      <a:r>
                        <a:rPr lang="en-US" sz="1400" dirty="0">
                          <a:solidFill>
                            <a:srgbClr val="000000"/>
                          </a:solidFill>
                        </a:rPr>
                        <a:t>is not tagged (no Layer 2 CoS priority value)</a:t>
                      </a:r>
                    </a:p>
                  </a:txBody>
                  <a:tcPr/>
                </a:tc>
                <a:extLst>
                  <a:ext uri="{0D108BD9-81ED-4DB2-BD59-A6C34878D82A}">
                    <a16:rowId xmlns:a16="http://schemas.microsoft.com/office/drawing/2014/main" val="10003"/>
                  </a:ext>
                </a:extLst>
              </a:tr>
            </a:tbl>
          </a:graphicData>
        </a:graphic>
      </p:graphicFrame>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4728" y="503543"/>
            <a:ext cx="3192118" cy="2495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29464"/>
          </a:xfrm>
        </p:spPr>
        <p:txBody>
          <a:bodyPr/>
          <a:lstStyle/>
          <a:p>
            <a:r>
              <a:rPr lang="en-US" altLang="en-US" sz="1600" dirty="0"/>
              <a:t>VLANs in a Multi-Switched Environment</a:t>
            </a:r>
            <a:br>
              <a:rPr lang="en-US" altLang="en-US" dirty="0"/>
            </a:br>
            <a:r>
              <a:rPr lang="en-US" altLang="en-US" dirty="0"/>
              <a:t>Voice VLAN Verification Example</a:t>
            </a:r>
          </a:p>
        </p:txBody>
      </p:sp>
      <p:sp>
        <p:nvSpPr>
          <p:cNvPr id="8195" name="Rectangle 6"/>
          <p:cNvSpPr>
            <a:spLocks noGrp="1" noChangeArrowheads="1"/>
          </p:cNvSpPr>
          <p:nvPr>
            <p:ph idx="1"/>
          </p:nvPr>
        </p:nvSpPr>
        <p:spPr>
          <a:xfrm>
            <a:off x="203200" y="986971"/>
            <a:ext cx="8212253" cy="990512"/>
          </a:xfrm>
        </p:spPr>
        <p:txBody>
          <a:bodyPr/>
          <a:lstStyle/>
          <a:p>
            <a:pPr marL="0" indent="0">
              <a:buNone/>
            </a:pPr>
            <a:r>
              <a:rPr lang="en-US" altLang="ja-JP" sz="1600" dirty="0"/>
              <a:t>The </a:t>
            </a:r>
            <a:r>
              <a:rPr lang="en-US" altLang="ja-JP" sz="1600" b="1" dirty="0"/>
              <a:t>show interfaces fa0/18 switchport </a:t>
            </a:r>
            <a:r>
              <a:rPr lang="en-US" altLang="ja-JP" sz="1600" dirty="0"/>
              <a:t>command can show us both data and voice VLANs assigned to the interface.</a:t>
            </a:r>
          </a:p>
          <a:p>
            <a:pPr marL="0" indent="0">
              <a:buNone/>
            </a:pPr>
            <a:endParaRPr lang="en-US" altLang="ja-JP"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736" y="1612232"/>
            <a:ext cx="8133347" cy="3080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025128" cy="829464"/>
          </a:xfrm>
        </p:spPr>
        <p:txBody>
          <a:bodyPr/>
          <a:lstStyle/>
          <a:p>
            <a:r>
              <a:rPr lang="en-US" altLang="en-US" sz="1600" dirty="0"/>
              <a:t>VLANs in a Multi-Switched Environment</a:t>
            </a:r>
            <a:br>
              <a:rPr lang="en-US" altLang="en-US" dirty="0"/>
            </a:br>
            <a:r>
              <a:rPr lang="en-US" altLang="en-US" dirty="0"/>
              <a:t>Packet Tracer – Investigate a VLAN Implementation</a:t>
            </a:r>
          </a:p>
        </p:txBody>
      </p:sp>
      <p:sp>
        <p:nvSpPr>
          <p:cNvPr id="8195" name="Rectangle 6"/>
          <p:cNvSpPr>
            <a:spLocks noGrp="1" noChangeArrowheads="1"/>
          </p:cNvSpPr>
          <p:nvPr>
            <p:ph idx="1"/>
          </p:nvPr>
        </p:nvSpPr>
        <p:spPr>
          <a:xfrm>
            <a:off x="203201" y="986970"/>
            <a:ext cx="8673170" cy="3057206"/>
          </a:xfrm>
        </p:spPr>
        <p:txBody>
          <a:bodyPr/>
          <a:lstStyle/>
          <a:p>
            <a:pPr marL="0" indent="0">
              <a:buNone/>
            </a:pPr>
            <a:r>
              <a:rPr lang="en-US" sz="1800" dirty="0"/>
              <a:t>In this Packet Tracer activity, you will:</a:t>
            </a:r>
          </a:p>
          <a:p>
            <a:pPr>
              <a:buFont typeface="Arial" panose="020B0604020202020204" pitchFamily="34" charset="0"/>
              <a:buChar char="•"/>
            </a:pPr>
            <a:r>
              <a:rPr lang="en-US" sz="1800" dirty="0"/>
              <a:t>Part 1: Observe Broadcast Traffic in a VLAN Implementation</a:t>
            </a:r>
          </a:p>
          <a:p>
            <a:pPr>
              <a:buFont typeface="Arial" panose="020B0604020202020204" pitchFamily="34" charset="0"/>
              <a:buChar char="•"/>
            </a:pPr>
            <a:r>
              <a:rPr lang="en-US" sz="1800" dirty="0"/>
              <a:t>Part 2: Observe Broadcast Traffic without VLANs</a:t>
            </a:r>
          </a:p>
          <a:p>
            <a:pPr marL="0" indent="0">
              <a:buNone/>
            </a:pPr>
            <a:endParaRPr lang="en-US" altLang="ja-JP" dirty="0"/>
          </a:p>
        </p:txBody>
      </p:sp>
    </p:spTree>
    <p:custDataLst>
      <p:tags r:id="rId1"/>
    </p:custData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VLAN Configuration</a:t>
            </a:r>
          </a:p>
        </p:txBody>
      </p:sp>
    </p:spTree>
    <p:custDataLst>
      <p:tags r:id="rId1"/>
    </p:custData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46304" y="705374"/>
            <a:ext cx="8769026" cy="889134"/>
          </a:xfrm>
        </p:spPr>
        <p:txBody>
          <a:bodyPr/>
          <a:lstStyle/>
          <a:p>
            <a:pPr marL="0" indent="0">
              <a:spcBef>
                <a:spcPct val="30000"/>
              </a:spcBef>
              <a:buNone/>
            </a:pPr>
            <a:r>
              <a:rPr lang="en-US" b="1" dirty="0"/>
              <a:t>Module Title: </a:t>
            </a:r>
            <a:r>
              <a:rPr lang="en-US" dirty="0"/>
              <a:t>Protocols and Models</a:t>
            </a:r>
          </a:p>
          <a:p>
            <a:pPr marL="0" indent="0">
              <a:spcBef>
                <a:spcPct val="30000"/>
              </a:spcBef>
              <a:buNone/>
            </a:pPr>
            <a:r>
              <a:rPr lang="en-US" b="1" dirty="0"/>
              <a:t>Module Objective: </a:t>
            </a:r>
            <a:r>
              <a:rPr lang="en-US" dirty="0"/>
              <a:t>Explain how network protocols enable devices to access local and remote network resources.</a:t>
            </a:r>
          </a:p>
          <a:p>
            <a:pPr marL="0" indent="0">
              <a:spcBef>
                <a:spcPct val="30000"/>
              </a:spcBef>
              <a:buNone/>
            </a:pPr>
            <a:endParaRPr lang="en-US" dirty="0"/>
          </a:p>
          <a:p>
            <a:pPr marL="89535" indent="0">
              <a:spcBef>
                <a:spcPct val="30000"/>
              </a:spcBef>
              <a:buNone/>
            </a:pPr>
            <a:endParaRPr lang="en-US" dirty="0"/>
          </a:p>
          <a:p>
            <a:pPr marL="89535" indent="0">
              <a:spcBef>
                <a:spcPct val="30000"/>
              </a:spcBef>
              <a:buNone/>
            </a:pPr>
            <a:endParaRPr lang="en-US" dirty="0"/>
          </a:p>
        </p:txBody>
      </p:sp>
      <p:graphicFrame>
        <p:nvGraphicFramePr>
          <p:cNvPr id="3" name="Table 2"/>
          <p:cNvGraphicFramePr>
            <a:graphicFrameLocks noGrp="1"/>
          </p:cNvGraphicFramePr>
          <p:nvPr/>
        </p:nvGraphicFramePr>
        <p:xfrm>
          <a:off x="442213" y="1686792"/>
          <a:ext cx="8168134" cy="2711814"/>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panose="020F0502020204030204"/>
                        <a:ea typeface="Calibri" panose="020F0502020204030204"/>
                        <a:cs typeface="Times New Roman" panose="02020603050405020304"/>
                      </a:endParaRPr>
                    </a:p>
                  </a:txBody>
                  <a:tcPr marL="68580" marR="68580" marT="0" marB="0"/>
                </a:tc>
                <a:extLst>
                  <a:ext uri="{0D108BD9-81ED-4DB2-BD59-A6C34878D82A}">
                    <a16:rowId xmlns:a16="http://schemas.microsoft.com/office/drawing/2014/main" val="10000"/>
                  </a:ext>
                </a:extLst>
              </a:tr>
              <a:tr h="372332">
                <a:tc>
                  <a:txBody>
                    <a:bodyPr/>
                    <a:lstStyle/>
                    <a:p>
                      <a:r>
                        <a:rPr lang="en-US" b="1" dirty="0"/>
                        <a:t>Overview of VLANs</a:t>
                      </a:r>
                      <a:endParaRPr lang="en-US" dirty="0"/>
                    </a:p>
                  </a:txBody>
                  <a:tcPr anchor="ctr"/>
                </a:tc>
                <a:tc>
                  <a:txBody>
                    <a:bodyPr/>
                    <a:lstStyle/>
                    <a:p>
                      <a:r>
                        <a:rPr lang="en-US" dirty="0">
                          <a:solidFill>
                            <a:srgbClr val="000000"/>
                          </a:solidFill>
                        </a:rPr>
                        <a:t>Explain the purpose of VLANs in a switched network.</a:t>
                      </a:r>
                    </a:p>
                  </a:txBody>
                  <a:tcPr anchor="ctr"/>
                </a:tc>
                <a:extLst>
                  <a:ext uri="{0D108BD9-81ED-4DB2-BD59-A6C34878D82A}">
                    <a16:rowId xmlns:a16="http://schemas.microsoft.com/office/drawing/2014/main" val="10001"/>
                  </a:ext>
                </a:extLst>
              </a:tr>
              <a:tr h="372332">
                <a:tc>
                  <a:txBody>
                    <a:bodyPr/>
                    <a:lstStyle/>
                    <a:p>
                      <a:r>
                        <a:rPr lang="en-US" b="1" dirty="0"/>
                        <a:t>VLANs in a Multi-Switched Environment</a:t>
                      </a:r>
                      <a:endParaRPr lang="en-US" dirty="0"/>
                    </a:p>
                  </a:txBody>
                  <a:tcPr anchor="ctr"/>
                </a:tc>
                <a:tc>
                  <a:txBody>
                    <a:bodyPr/>
                    <a:lstStyle/>
                    <a:p>
                      <a:r>
                        <a:rPr lang="en-US" dirty="0">
                          <a:solidFill>
                            <a:srgbClr val="000000"/>
                          </a:solidFill>
                        </a:rPr>
                        <a:t>Explain how a switch forwards frames based on VLAN configuration in a multi-switch environment.</a:t>
                      </a:r>
                    </a:p>
                  </a:txBody>
                  <a:tcPr anchor="ctr"/>
                </a:tc>
                <a:extLst>
                  <a:ext uri="{0D108BD9-81ED-4DB2-BD59-A6C34878D82A}">
                    <a16:rowId xmlns:a16="http://schemas.microsoft.com/office/drawing/2014/main" val="10002"/>
                  </a:ext>
                </a:extLst>
              </a:tr>
              <a:tr h="372332">
                <a:tc>
                  <a:txBody>
                    <a:bodyPr/>
                    <a:lstStyle/>
                    <a:p>
                      <a:r>
                        <a:rPr lang="en-US" b="1" dirty="0"/>
                        <a:t>VLAN Configuration</a:t>
                      </a:r>
                      <a:endParaRPr lang="en-US" dirty="0"/>
                    </a:p>
                  </a:txBody>
                  <a:tcPr anchor="ctr"/>
                </a:tc>
                <a:tc>
                  <a:txBody>
                    <a:bodyPr/>
                    <a:lstStyle/>
                    <a:p>
                      <a:r>
                        <a:rPr lang="en-US" dirty="0">
                          <a:solidFill>
                            <a:srgbClr val="000000"/>
                          </a:solidFill>
                        </a:rPr>
                        <a:t>Configure a switch port to be assigned to a VLAN based on requirements.</a:t>
                      </a:r>
                    </a:p>
                  </a:txBody>
                  <a:tcPr anchor="ctr"/>
                </a:tc>
                <a:extLst>
                  <a:ext uri="{0D108BD9-81ED-4DB2-BD59-A6C34878D82A}">
                    <a16:rowId xmlns:a16="http://schemas.microsoft.com/office/drawing/2014/main" val="10003"/>
                  </a:ext>
                </a:extLst>
              </a:tr>
              <a:tr h="558498">
                <a:tc>
                  <a:txBody>
                    <a:bodyPr/>
                    <a:lstStyle/>
                    <a:p>
                      <a:r>
                        <a:rPr lang="en-US" b="1" dirty="0"/>
                        <a:t>VLAN Trunks</a:t>
                      </a:r>
                      <a:endParaRPr lang="en-US" dirty="0"/>
                    </a:p>
                  </a:txBody>
                  <a:tcPr anchor="ctr"/>
                </a:tc>
                <a:tc>
                  <a:txBody>
                    <a:bodyPr/>
                    <a:lstStyle/>
                    <a:p>
                      <a:r>
                        <a:rPr lang="en-US" dirty="0">
                          <a:solidFill>
                            <a:srgbClr val="000000"/>
                          </a:solidFill>
                        </a:rPr>
                        <a:t>Configure a trunk port on a LAN switch.</a:t>
                      </a:r>
                    </a:p>
                  </a:txBody>
                  <a:tcPr anchor="ctr"/>
                </a:tc>
                <a:extLst>
                  <a:ext uri="{0D108BD9-81ED-4DB2-BD59-A6C34878D82A}">
                    <a16:rowId xmlns:a16="http://schemas.microsoft.com/office/drawing/2014/main" val="10004"/>
                  </a:ext>
                </a:extLst>
              </a:tr>
              <a:tr h="558498">
                <a:tc>
                  <a:txBody>
                    <a:bodyPr/>
                    <a:lstStyle/>
                    <a:p>
                      <a:r>
                        <a:rPr lang="en-US" b="1" dirty="0"/>
                        <a:t>Dynamic Trunking Protocol</a:t>
                      </a:r>
                      <a:endParaRPr lang="en-US" dirty="0"/>
                    </a:p>
                  </a:txBody>
                  <a:tcPr anchor="ctr"/>
                </a:tc>
                <a:tc>
                  <a:txBody>
                    <a:bodyPr/>
                    <a:lstStyle/>
                    <a:p>
                      <a:r>
                        <a:rPr lang="en-US" dirty="0">
                          <a:solidFill>
                            <a:srgbClr val="000000"/>
                          </a:solidFill>
                        </a:rPr>
                        <a:t>Configure Dynamic Trunking Protocol (DTP).</a:t>
                      </a:r>
                    </a:p>
                  </a:txBody>
                  <a:tcPr anchor="ctr"/>
                </a:tc>
                <a:extLst>
                  <a:ext uri="{0D108BD9-81ED-4DB2-BD59-A6C34878D82A}">
                    <a16:rowId xmlns:a16="http://schemas.microsoft.com/office/drawing/2014/main" val="10005"/>
                  </a:ext>
                </a:extLst>
              </a:tr>
            </a:tbl>
          </a:graphicData>
        </a:graphic>
      </p:graphicFrame>
    </p:spTree>
    <p:custDataLst>
      <p:tags r:id="rId1"/>
    </p:custData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18872"/>
            <a:ext cx="5198533" cy="757551"/>
          </a:xfrm>
        </p:spPr>
        <p:txBody>
          <a:bodyPr/>
          <a:lstStyle/>
          <a:p>
            <a:r>
              <a:rPr lang="en-US" altLang="en-US" sz="1600" dirty="0"/>
              <a:t>VLAN Configuration</a:t>
            </a:r>
            <a:br>
              <a:rPr lang="en-US" altLang="en-US" dirty="0"/>
            </a:br>
            <a:r>
              <a:rPr lang="en-US" altLang="en-US" dirty="0"/>
              <a:t>VLAN Ranges on Catalyst Switches</a:t>
            </a:r>
            <a:endParaRPr lang="en-CA" altLang="en-US" dirty="0"/>
          </a:p>
        </p:txBody>
      </p:sp>
      <p:sp>
        <p:nvSpPr>
          <p:cNvPr id="13315" name="Content Placeholder 2"/>
          <p:cNvSpPr>
            <a:spLocks noGrp="1"/>
          </p:cNvSpPr>
          <p:nvPr>
            <p:ph idx="1"/>
          </p:nvPr>
        </p:nvSpPr>
        <p:spPr>
          <a:xfrm>
            <a:off x="116633" y="1200665"/>
            <a:ext cx="4738831" cy="627520"/>
          </a:xfrm>
        </p:spPr>
        <p:txBody>
          <a:bodyPr/>
          <a:lstStyle/>
          <a:p>
            <a:pPr marL="142875" lvl="1" indent="0">
              <a:buNone/>
            </a:pPr>
            <a:r>
              <a:rPr lang="en-CA" altLang="en-US" sz="1600" dirty="0"/>
              <a:t>Catalyst switches 2960 and 3650 support over 4000 VLANs.</a:t>
            </a:r>
          </a:p>
          <a:p>
            <a:pPr marL="142875" lvl="1" indent="0">
              <a:buNone/>
            </a:pPr>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graphicFrame>
        <p:nvGraphicFramePr>
          <p:cNvPr id="2" name="Table 1"/>
          <p:cNvGraphicFramePr>
            <a:graphicFrameLocks noGrp="1"/>
          </p:cNvGraphicFramePr>
          <p:nvPr/>
        </p:nvGraphicFramePr>
        <p:xfrm>
          <a:off x="365760" y="2192590"/>
          <a:ext cx="8595360" cy="2433320"/>
        </p:xfrm>
        <a:graphic>
          <a:graphicData uri="http://schemas.openxmlformats.org/drawingml/2006/table">
            <a:tbl>
              <a:tblPr firstRow="1" bandRow="1">
                <a:tableStyleId>{5C22544A-7EE6-4342-B048-85BDC9FD1C3A}</a:tableStyleId>
              </a:tblPr>
              <a:tblGrid>
                <a:gridCol w="4417314">
                  <a:extLst>
                    <a:ext uri="{9D8B030D-6E8A-4147-A177-3AD203B41FA5}">
                      <a16:colId xmlns:a16="http://schemas.microsoft.com/office/drawing/2014/main" val="20000"/>
                    </a:ext>
                  </a:extLst>
                </a:gridCol>
                <a:gridCol w="4178046">
                  <a:extLst>
                    <a:ext uri="{9D8B030D-6E8A-4147-A177-3AD203B41FA5}">
                      <a16:colId xmlns:a16="http://schemas.microsoft.com/office/drawing/2014/main" val="20001"/>
                    </a:ext>
                  </a:extLst>
                </a:gridCol>
              </a:tblGrid>
              <a:tr h="370840">
                <a:tc>
                  <a:txBody>
                    <a:bodyPr/>
                    <a:lstStyle/>
                    <a:p>
                      <a:r>
                        <a:rPr lang="en-US" dirty="0"/>
                        <a:t>Normal</a:t>
                      </a:r>
                      <a:r>
                        <a:rPr lang="en-US" baseline="0" dirty="0"/>
                        <a:t> Range VLAN 1 – 1005 </a:t>
                      </a:r>
                      <a:endParaRPr lang="en-US" dirty="0"/>
                    </a:p>
                  </a:txBody>
                  <a:tcPr/>
                </a:tc>
                <a:tc>
                  <a:txBody>
                    <a:bodyPr/>
                    <a:lstStyle/>
                    <a:p>
                      <a:r>
                        <a:rPr lang="en-US" dirty="0"/>
                        <a:t>Extended Range VLAN</a:t>
                      </a:r>
                      <a:r>
                        <a:rPr lang="en-US" baseline="0" dirty="0"/>
                        <a:t> 1006 - 4095</a:t>
                      </a:r>
                      <a:endParaRPr lang="en-US" dirty="0"/>
                    </a:p>
                  </a:txBody>
                  <a:tcPr/>
                </a:tc>
                <a:extLst>
                  <a:ext uri="{0D108BD9-81ED-4DB2-BD59-A6C34878D82A}">
                    <a16:rowId xmlns:a16="http://schemas.microsoft.com/office/drawing/2014/main" val="10000"/>
                  </a:ext>
                </a:extLst>
              </a:tr>
              <a:tr h="370840">
                <a:tc>
                  <a:txBody>
                    <a:bodyPr/>
                    <a:lstStyle/>
                    <a:p>
                      <a:r>
                        <a:rPr lang="en-US" sz="1600" dirty="0">
                          <a:solidFill>
                            <a:srgbClr val="000000"/>
                          </a:solidFill>
                        </a:rPr>
                        <a:t>Used in Small to Medium sized businesses</a:t>
                      </a:r>
                    </a:p>
                  </a:txBody>
                  <a:tcPr/>
                </a:tc>
                <a:tc>
                  <a:txBody>
                    <a:bodyPr/>
                    <a:lstStyle/>
                    <a:p>
                      <a:r>
                        <a:rPr lang="en-US" sz="1600" dirty="0">
                          <a:solidFill>
                            <a:srgbClr val="000000"/>
                          </a:solidFill>
                        </a:rPr>
                        <a:t>Used by </a:t>
                      </a:r>
                      <a:r>
                        <a:rPr lang="en-US" sz="1600" dirty="0">
                          <a:solidFill>
                            <a:srgbClr val="FF0000"/>
                          </a:solidFill>
                        </a:rPr>
                        <a:t>Service</a:t>
                      </a:r>
                      <a:r>
                        <a:rPr lang="en-US" sz="1600" dirty="0">
                          <a:solidFill>
                            <a:srgbClr val="000000"/>
                          </a:solidFill>
                        </a:rPr>
                        <a:t> </a:t>
                      </a:r>
                      <a:r>
                        <a:rPr lang="en-US" sz="1600" dirty="0">
                          <a:solidFill>
                            <a:srgbClr val="FF0000"/>
                          </a:solidFill>
                        </a:rPr>
                        <a:t>Providers</a:t>
                      </a:r>
                    </a:p>
                  </a:txBody>
                  <a:tcPr/>
                </a:tc>
                <a:extLst>
                  <a:ext uri="{0D108BD9-81ED-4DB2-BD59-A6C34878D82A}">
                    <a16:rowId xmlns:a16="http://schemas.microsoft.com/office/drawing/2014/main" val="10001"/>
                  </a:ext>
                </a:extLst>
              </a:tr>
              <a:tr h="370840">
                <a:tc>
                  <a:txBody>
                    <a:bodyPr/>
                    <a:lstStyle/>
                    <a:p>
                      <a:r>
                        <a:rPr lang="en-US" sz="1600" dirty="0">
                          <a:solidFill>
                            <a:srgbClr val="FF0000"/>
                          </a:solidFill>
                        </a:rPr>
                        <a:t>1002 – 1005 </a:t>
                      </a:r>
                      <a:r>
                        <a:rPr lang="en-US" sz="1600" dirty="0">
                          <a:solidFill>
                            <a:srgbClr val="000000"/>
                          </a:solidFill>
                        </a:rPr>
                        <a:t>are reserved for legacy VLANs</a:t>
                      </a:r>
                    </a:p>
                  </a:txBody>
                  <a:tcPr/>
                </a:tc>
                <a:tc>
                  <a:txBody>
                    <a:bodyPr/>
                    <a:lstStyle/>
                    <a:p>
                      <a:r>
                        <a:rPr lang="en-US" sz="1600" dirty="0">
                          <a:solidFill>
                            <a:srgbClr val="000000"/>
                          </a:solidFill>
                        </a:rPr>
                        <a:t>Are</a:t>
                      </a:r>
                      <a:r>
                        <a:rPr lang="en-US" sz="1600" baseline="0" dirty="0">
                          <a:solidFill>
                            <a:srgbClr val="000000"/>
                          </a:solidFill>
                        </a:rPr>
                        <a:t> in </a:t>
                      </a:r>
                      <a:r>
                        <a:rPr lang="en-US" sz="1600" baseline="0" dirty="0">
                          <a:solidFill>
                            <a:srgbClr val="FF0000"/>
                          </a:solidFill>
                        </a:rPr>
                        <a:t>Running-Config</a:t>
                      </a:r>
                      <a:endParaRPr lang="en-US" sz="1600"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sz="1600" dirty="0">
                          <a:solidFill>
                            <a:srgbClr val="FF0000"/>
                          </a:solidFill>
                        </a:rPr>
                        <a:t>1</a:t>
                      </a:r>
                      <a:r>
                        <a:rPr lang="en-US" sz="1600" dirty="0">
                          <a:solidFill>
                            <a:srgbClr val="000000"/>
                          </a:solidFill>
                        </a:rPr>
                        <a:t>, </a:t>
                      </a:r>
                      <a:r>
                        <a:rPr lang="en-US" sz="1600" dirty="0">
                          <a:solidFill>
                            <a:srgbClr val="FF0000"/>
                          </a:solidFill>
                        </a:rPr>
                        <a:t>1002 – 1005 </a:t>
                      </a:r>
                      <a:r>
                        <a:rPr lang="en-US" sz="1600" dirty="0">
                          <a:solidFill>
                            <a:srgbClr val="000000"/>
                          </a:solidFill>
                        </a:rPr>
                        <a:t>are auto created</a:t>
                      </a:r>
                      <a:r>
                        <a:rPr lang="en-US" sz="1600" baseline="0" dirty="0">
                          <a:solidFill>
                            <a:srgbClr val="000000"/>
                          </a:solidFill>
                        </a:rPr>
                        <a:t> and </a:t>
                      </a:r>
                      <a:r>
                        <a:rPr lang="en-US" sz="1600" baseline="0" dirty="0">
                          <a:solidFill>
                            <a:srgbClr val="FF0000"/>
                          </a:solidFill>
                        </a:rPr>
                        <a:t>cannot</a:t>
                      </a:r>
                      <a:r>
                        <a:rPr lang="en-US" sz="1600" baseline="0" dirty="0">
                          <a:solidFill>
                            <a:srgbClr val="000000"/>
                          </a:solidFill>
                        </a:rPr>
                        <a:t> be deleted</a:t>
                      </a:r>
                      <a:endParaRPr lang="en-US" sz="1600" dirty="0">
                        <a:solidFill>
                          <a:srgbClr val="000000"/>
                        </a:solidFill>
                      </a:endParaRPr>
                    </a:p>
                  </a:txBody>
                  <a:tcPr/>
                </a:tc>
                <a:tc>
                  <a:txBody>
                    <a:bodyPr/>
                    <a:lstStyle/>
                    <a:p>
                      <a:r>
                        <a:rPr lang="en-US" sz="1600" dirty="0">
                          <a:solidFill>
                            <a:srgbClr val="000000"/>
                          </a:solidFill>
                        </a:rPr>
                        <a:t>Supports fewer</a:t>
                      </a:r>
                      <a:r>
                        <a:rPr lang="en-US" sz="1600" baseline="0" dirty="0">
                          <a:solidFill>
                            <a:srgbClr val="000000"/>
                          </a:solidFill>
                        </a:rPr>
                        <a:t> VLAN features</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dirty="0">
                          <a:solidFill>
                            <a:srgbClr val="000000"/>
                          </a:solidFill>
                        </a:rPr>
                        <a:t>Stored in the </a:t>
                      </a:r>
                      <a:r>
                        <a:rPr lang="en-US" sz="1600" dirty="0">
                          <a:solidFill>
                            <a:srgbClr val="FF0000"/>
                          </a:solidFill>
                        </a:rPr>
                        <a:t>vlan.dat</a:t>
                      </a:r>
                      <a:r>
                        <a:rPr lang="en-US" sz="1600" baseline="0" dirty="0">
                          <a:solidFill>
                            <a:srgbClr val="000000"/>
                          </a:solidFill>
                        </a:rPr>
                        <a:t> file in </a:t>
                      </a:r>
                      <a:r>
                        <a:rPr lang="en-US" sz="1600" baseline="0" dirty="0">
                          <a:solidFill>
                            <a:srgbClr val="FF0000"/>
                          </a:solidFill>
                        </a:rPr>
                        <a:t>flash</a:t>
                      </a:r>
                      <a:endParaRPr lang="en-US" sz="1600" dirty="0">
                        <a:solidFill>
                          <a:srgbClr val="FF0000"/>
                        </a:solidFill>
                      </a:endParaRPr>
                    </a:p>
                  </a:txBody>
                  <a:tcPr/>
                </a:tc>
                <a:tc>
                  <a:txBody>
                    <a:bodyPr/>
                    <a:lstStyle/>
                    <a:p>
                      <a:r>
                        <a:rPr lang="en-US" sz="1600" dirty="0">
                          <a:solidFill>
                            <a:srgbClr val="000000"/>
                          </a:solidFill>
                        </a:rPr>
                        <a:t>Requires VTP configurations</a:t>
                      </a:r>
                    </a:p>
                  </a:txBody>
                  <a:tcPr/>
                </a:tc>
                <a:extLst>
                  <a:ext uri="{0D108BD9-81ED-4DB2-BD59-A6C34878D82A}">
                    <a16:rowId xmlns:a16="http://schemas.microsoft.com/office/drawing/2014/main" val="10004"/>
                  </a:ext>
                </a:extLst>
              </a:tr>
              <a:tr h="370840">
                <a:tc>
                  <a:txBody>
                    <a:bodyPr/>
                    <a:lstStyle/>
                    <a:p>
                      <a:r>
                        <a:rPr lang="en-US" sz="1600" dirty="0">
                          <a:solidFill>
                            <a:srgbClr val="FF0000"/>
                          </a:solidFill>
                        </a:rPr>
                        <a:t>VTP</a:t>
                      </a:r>
                      <a:r>
                        <a:rPr lang="en-US" sz="1600" dirty="0">
                          <a:solidFill>
                            <a:srgbClr val="000000"/>
                          </a:solidFill>
                        </a:rPr>
                        <a:t> can synchronize between switches</a:t>
                      </a:r>
                    </a:p>
                  </a:txBody>
                  <a:tcPr/>
                </a:tc>
                <a:tc>
                  <a:txBody>
                    <a:bodyPr/>
                    <a:lstStyle/>
                    <a:p>
                      <a:endParaRPr lang="en-US" sz="1600" dirty="0">
                        <a:solidFill>
                          <a:srgbClr val="000000"/>
                        </a:solidFill>
                      </a:endParaRPr>
                    </a:p>
                  </a:txBody>
                  <a:tcPr/>
                </a:tc>
                <a:extLst>
                  <a:ext uri="{0D108BD9-81ED-4DB2-BD59-A6C34878D82A}">
                    <a16:rowId xmlns:a16="http://schemas.microsoft.com/office/drawing/2014/main" val="10005"/>
                  </a:ext>
                </a:extLst>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7236" y="118872"/>
            <a:ext cx="3393883" cy="180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VLAN Creation Commands</a:t>
            </a:r>
            <a:endParaRPr lang="en-CA" altLang="en-US" dirty="0"/>
          </a:p>
        </p:txBody>
      </p:sp>
      <p:sp>
        <p:nvSpPr>
          <p:cNvPr id="13315" name="Content Placeholder 2"/>
          <p:cNvSpPr>
            <a:spLocks noGrp="1"/>
          </p:cNvSpPr>
          <p:nvPr>
            <p:ph idx="1"/>
          </p:nvPr>
        </p:nvSpPr>
        <p:spPr>
          <a:xfrm>
            <a:off x="124426" y="791746"/>
            <a:ext cx="8178325" cy="688137"/>
          </a:xfrm>
        </p:spPr>
        <p:txBody>
          <a:bodyPr/>
          <a:lstStyle/>
          <a:p>
            <a:pPr marL="142875" lvl="1" indent="0">
              <a:buNone/>
            </a:pPr>
            <a:r>
              <a:rPr lang="en-CA" altLang="en-US" sz="1600" dirty="0"/>
              <a:t>VLAN details are stored in the vlan.dat file. You create VLANs in the </a:t>
            </a:r>
            <a:r>
              <a:rPr lang="en-CA" altLang="en-US" sz="1600" dirty="0">
                <a:solidFill>
                  <a:srgbClr val="FF0000"/>
                </a:solidFill>
              </a:rPr>
              <a:t>global configuration mode.</a:t>
            </a:r>
          </a:p>
        </p:txBody>
      </p:sp>
      <p:graphicFrame>
        <p:nvGraphicFramePr>
          <p:cNvPr id="2" name="Table 1"/>
          <p:cNvGraphicFramePr>
            <a:graphicFrameLocks noGrp="1"/>
          </p:cNvGraphicFramePr>
          <p:nvPr/>
        </p:nvGraphicFramePr>
        <p:xfrm>
          <a:off x="658368" y="1847342"/>
          <a:ext cx="7644384" cy="2362200"/>
        </p:xfrm>
        <a:graphic>
          <a:graphicData uri="http://schemas.openxmlformats.org/drawingml/2006/table">
            <a:tbl>
              <a:tblPr firstRow="1" bandRow="1">
                <a:tableStyleId>{5C22544A-7EE6-4342-B048-85BDC9FD1C3A}</a:tableStyleId>
              </a:tblPr>
              <a:tblGrid>
                <a:gridCol w="3822192">
                  <a:extLst>
                    <a:ext uri="{9D8B030D-6E8A-4147-A177-3AD203B41FA5}">
                      <a16:colId xmlns:a16="http://schemas.microsoft.com/office/drawing/2014/main" val="20000"/>
                    </a:ext>
                  </a:extLst>
                </a:gridCol>
                <a:gridCol w="3822192">
                  <a:extLst>
                    <a:ext uri="{9D8B030D-6E8A-4147-A177-3AD203B41FA5}">
                      <a16:colId xmlns:a16="http://schemas.microsoft.com/office/drawing/2014/main" val="20001"/>
                    </a:ext>
                  </a:extLst>
                </a:gridCol>
              </a:tblGrid>
              <a:tr h="370840">
                <a:tc>
                  <a:txBody>
                    <a:bodyPr/>
                    <a:lstStyle/>
                    <a:p>
                      <a:r>
                        <a:rPr lang="en-US" sz="1600" dirty="0"/>
                        <a:t>Task</a:t>
                      </a:r>
                    </a:p>
                  </a:txBody>
                  <a:tcPr/>
                </a:tc>
                <a:tc>
                  <a:txBody>
                    <a:bodyPr/>
                    <a:lstStyle/>
                    <a:p>
                      <a:r>
                        <a:rPr lang="en-US" sz="1600" dirty="0"/>
                        <a:t>IOS Command</a:t>
                      </a:r>
                    </a:p>
                  </a:txBody>
                  <a:tcPr/>
                </a:tc>
                <a:extLst>
                  <a:ext uri="{0D108BD9-81ED-4DB2-BD59-A6C34878D82A}">
                    <a16:rowId xmlns:a16="http://schemas.microsoft.com/office/drawing/2014/main" val="10000"/>
                  </a:ext>
                </a:extLst>
              </a:tr>
              <a:tr h="370840">
                <a:tc>
                  <a:txBody>
                    <a:bodyPr/>
                    <a:lstStyle/>
                    <a:p>
                      <a:r>
                        <a:rPr lang="en-US" sz="1600" dirty="0">
                          <a:solidFill>
                            <a:srgbClr val="000000"/>
                          </a:solidFill>
                        </a:rPr>
                        <a:t>Enter global configuration mode.</a:t>
                      </a:r>
                    </a:p>
                  </a:txBody>
                  <a:tcPr anchor="ctr"/>
                </a:tc>
                <a:tc>
                  <a:txBody>
                    <a:bodyPr/>
                    <a:lstStyle/>
                    <a:p>
                      <a:pPr rtl="0"/>
                      <a:r>
                        <a:rPr lang="en-US" sz="1600" dirty="0">
                          <a:solidFill>
                            <a:srgbClr val="000000"/>
                          </a:solidFill>
                        </a:rPr>
                        <a:t>Switch# </a:t>
                      </a:r>
                      <a:r>
                        <a:rPr lang="en-US" sz="1600" b="1" dirty="0">
                          <a:solidFill>
                            <a:srgbClr val="000000"/>
                          </a:solidFill>
                        </a:rPr>
                        <a:t>configure terminal</a:t>
                      </a:r>
                      <a:endParaRPr lang="en-US" sz="1600" dirty="0">
                        <a:solidFill>
                          <a:srgbClr val="000000"/>
                        </a:solidFill>
                        <a:effectLst/>
                      </a:endParaRPr>
                    </a:p>
                  </a:txBody>
                  <a:tcPr anchor="ctr"/>
                </a:tc>
                <a:extLst>
                  <a:ext uri="{0D108BD9-81ED-4DB2-BD59-A6C34878D82A}">
                    <a16:rowId xmlns:a16="http://schemas.microsoft.com/office/drawing/2014/main" val="10001"/>
                  </a:ext>
                </a:extLst>
              </a:tr>
              <a:tr h="370840">
                <a:tc>
                  <a:txBody>
                    <a:bodyPr/>
                    <a:lstStyle/>
                    <a:p>
                      <a:r>
                        <a:rPr lang="en-US" sz="1600" dirty="0">
                          <a:solidFill>
                            <a:srgbClr val="000000"/>
                          </a:solidFill>
                        </a:rPr>
                        <a:t>Create a VLAN with a valid ID number.</a:t>
                      </a:r>
                    </a:p>
                  </a:txBody>
                  <a:tcPr anchor="ctr"/>
                </a:tc>
                <a:tc>
                  <a:txBody>
                    <a:bodyPr/>
                    <a:lstStyle/>
                    <a:p>
                      <a:pPr rtl="0"/>
                      <a:r>
                        <a:rPr lang="en-US" sz="1600" dirty="0">
                          <a:solidFill>
                            <a:srgbClr val="FF0000"/>
                          </a:solidFill>
                        </a:rPr>
                        <a:t>Switch(config)# </a:t>
                      </a:r>
                      <a:r>
                        <a:rPr lang="en-US" sz="1600" b="1" dirty="0">
                          <a:solidFill>
                            <a:srgbClr val="000000"/>
                          </a:solidFill>
                        </a:rPr>
                        <a:t>vlan</a:t>
                      </a:r>
                      <a:r>
                        <a:rPr lang="en-US" sz="1600" dirty="0">
                          <a:solidFill>
                            <a:srgbClr val="000000"/>
                          </a:solidFill>
                        </a:rPr>
                        <a:t> </a:t>
                      </a:r>
                      <a:r>
                        <a:rPr lang="en-US" sz="1600" i="1" dirty="0">
                          <a:solidFill>
                            <a:srgbClr val="000000"/>
                          </a:solidFill>
                        </a:rPr>
                        <a:t>vlan-id</a:t>
                      </a:r>
                      <a:endParaRPr lang="en-US" sz="1600" dirty="0">
                        <a:solidFill>
                          <a:srgbClr val="000000"/>
                        </a:solidFill>
                        <a:effectLst/>
                      </a:endParaRPr>
                    </a:p>
                  </a:txBody>
                  <a:tcPr anchor="ctr"/>
                </a:tc>
                <a:extLst>
                  <a:ext uri="{0D108BD9-81ED-4DB2-BD59-A6C34878D82A}">
                    <a16:rowId xmlns:a16="http://schemas.microsoft.com/office/drawing/2014/main" val="10002"/>
                  </a:ext>
                </a:extLst>
              </a:tr>
              <a:tr h="370840">
                <a:tc>
                  <a:txBody>
                    <a:bodyPr/>
                    <a:lstStyle/>
                    <a:p>
                      <a:r>
                        <a:rPr lang="en-US" sz="1600" dirty="0">
                          <a:solidFill>
                            <a:srgbClr val="000000"/>
                          </a:solidFill>
                        </a:rPr>
                        <a:t>Specify a unique name to identify the VLAN.</a:t>
                      </a:r>
                    </a:p>
                  </a:txBody>
                  <a:tcPr anchor="ctr"/>
                </a:tc>
                <a:tc>
                  <a:txBody>
                    <a:bodyPr/>
                    <a:lstStyle/>
                    <a:p>
                      <a:pPr rtl="0"/>
                      <a:r>
                        <a:rPr lang="en-US" sz="1600" dirty="0">
                          <a:solidFill>
                            <a:srgbClr val="000000"/>
                          </a:solidFill>
                        </a:rPr>
                        <a:t>Switch(config-vlan)# </a:t>
                      </a:r>
                      <a:r>
                        <a:rPr lang="en-US" sz="1600" b="1" dirty="0">
                          <a:solidFill>
                            <a:srgbClr val="000000"/>
                          </a:solidFill>
                        </a:rPr>
                        <a:t>name</a:t>
                      </a:r>
                      <a:r>
                        <a:rPr lang="en-US" sz="1600" dirty="0">
                          <a:solidFill>
                            <a:srgbClr val="000000"/>
                          </a:solidFill>
                        </a:rPr>
                        <a:t> </a:t>
                      </a:r>
                      <a:r>
                        <a:rPr lang="en-US" sz="1600" i="1" dirty="0">
                          <a:solidFill>
                            <a:srgbClr val="000000"/>
                          </a:solidFill>
                        </a:rPr>
                        <a:t>vlan-name</a:t>
                      </a:r>
                      <a:endParaRPr lang="en-US" sz="1600" dirty="0">
                        <a:solidFill>
                          <a:srgbClr val="000000"/>
                        </a:solidFill>
                        <a:effectLst/>
                      </a:endParaRPr>
                    </a:p>
                  </a:txBody>
                  <a:tcPr anchor="ctr"/>
                </a:tc>
                <a:extLst>
                  <a:ext uri="{0D108BD9-81ED-4DB2-BD59-A6C34878D82A}">
                    <a16:rowId xmlns:a16="http://schemas.microsoft.com/office/drawing/2014/main" val="10003"/>
                  </a:ext>
                </a:extLst>
              </a:tr>
              <a:tr h="185420">
                <a:tc>
                  <a:txBody>
                    <a:bodyPr/>
                    <a:lstStyle/>
                    <a:p>
                      <a:r>
                        <a:rPr lang="en-US" sz="1600" dirty="0">
                          <a:solidFill>
                            <a:srgbClr val="000000"/>
                          </a:solidFill>
                        </a:rPr>
                        <a:t>Return to the privileged EXEC mode.</a:t>
                      </a:r>
                    </a:p>
                  </a:txBody>
                  <a:tcPr anchor="ctr"/>
                </a:tc>
                <a:tc>
                  <a:txBody>
                    <a:bodyPr/>
                    <a:lstStyle/>
                    <a:p>
                      <a:r>
                        <a:rPr lang="en-US" sz="1600" dirty="0">
                          <a:solidFill>
                            <a:srgbClr val="000000"/>
                          </a:solidFill>
                        </a:rPr>
                        <a:t>Switch(config-vlan)# </a:t>
                      </a:r>
                      <a:r>
                        <a:rPr lang="en-US" sz="1600" b="1" dirty="0">
                          <a:solidFill>
                            <a:srgbClr val="000000"/>
                          </a:solidFill>
                        </a:rPr>
                        <a:t>end</a:t>
                      </a:r>
                      <a:endParaRPr lang="en-US" sz="1600" dirty="0">
                        <a:solidFill>
                          <a:srgbClr val="000000"/>
                        </a:solidFill>
                      </a:endParaRPr>
                    </a:p>
                  </a:txBody>
                  <a:tcPr anchor="ctr"/>
                </a:tc>
                <a:extLst>
                  <a:ext uri="{0D108BD9-81ED-4DB2-BD59-A6C34878D82A}">
                    <a16:rowId xmlns:a16="http://schemas.microsoft.com/office/drawing/2014/main" val="10004"/>
                  </a:ext>
                </a:extLst>
              </a:tr>
              <a:tr h="185420">
                <a:tc>
                  <a:txBody>
                    <a:bodyPr/>
                    <a:lstStyle/>
                    <a:p>
                      <a:r>
                        <a:rPr lang="en-US" sz="1600" dirty="0">
                          <a:solidFill>
                            <a:srgbClr val="000000"/>
                          </a:solidFill>
                        </a:rPr>
                        <a:t>Enter global configuration mode.</a:t>
                      </a:r>
                    </a:p>
                  </a:txBody>
                  <a:tcPr anchor="ctr"/>
                </a:tc>
                <a:tc>
                  <a:txBody>
                    <a:bodyPr/>
                    <a:lstStyle/>
                    <a:p>
                      <a:pPr rtl="0"/>
                      <a:r>
                        <a:rPr lang="en-US" sz="1600" dirty="0">
                          <a:solidFill>
                            <a:srgbClr val="000000"/>
                          </a:solidFill>
                        </a:rPr>
                        <a:t>Switch# </a:t>
                      </a:r>
                      <a:r>
                        <a:rPr lang="en-US" sz="1600" b="1" dirty="0">
                          <a:solidFill>
                            <a:srgbClr val="000000"/>
                          </a:solidFill>
                        </a:rPr>
                        <a:t>configure terminal</a:t>
                      </a:r>
                      <a:endParaRPr lang="en-US" sz="1600" dirty="0">
                        <a:solidFill>
                          <a:srgbClr val="000000"/>
                        </a:solidFill>
                        <a:effectLst/>
                      </a:endParaRPr>
                    </a:p>
                  </a:txBody>
                  <a:tcPr anchor="ctr"/>
                </a:tc>
                <a:extLst>
                  <a:ext uri="{0D108BD9-81ED-4DB2-BD59-A6C34878D82A}">
                    <a16:rowId xmlns:a16="http://schemas.microsoft.com/office/drawing/2014/main" val="10005"/>
                  </a:ext>
                </a:extLst>
              </a:tr>
            </a:tbl>
          </a:graphicData>
        </a:graphic>
      </p:graphicFrame>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4553711" cy="757551"/>
          </a:xfrm>
        </p:spPr>
        <p:txBody>
          <a:bodyPr/>
          <a:lstStyle/>
          <a:p>
            <a:r>
              <a:rPr lang="en-US" altLang="en-US" sz="1600" dirty="0"/>
              <a:t>VLAN Configuration</a:t>
            </a:r>
            <a:br>
              <a:rPr lang="en-US" altLang="en-US" dirty="0"/>
            </a:br>
            <a:r>
              <a:rPr lang="en-US" altLang="en-US" dirty="0"/>
              <a:t>VLAN Creation Example</a:t>
            </a:r>
            <a:endParaRPr lang="en-CA" altLang="en-US" dirty="0"/>
          </a:p>
        </p:txBody>
      </p:sp>
      <p:sp>
        <p:nvSpPr>
          <p:cNvPr id="13315" name="Content Placeholder 2"/>
          <p:cNvSpPr>
            <a:spLocks noGrp="1"/>
          </p:cNvSpPr>
          <p:nvPr>
            <p:ph idx="1"/>
          </p:nvPr>
        </p:nvSpPr>
        <p:spPr>
          <a:xfrm>
            <a:off x="61788" y="1401347"/>
            <a:ext cx="4416684" cy="1939261"/>
          </a:xfrm>
        </p:spPr>
        <p:txBody>
          <a:bodyPr/>
          <a:lstStyle/>
          <a:p>
            <a:pPr>
              <a:buFont typeface="Arial" panose="020B0604020202020204" pitchFamily="34" charset="0"/>
              <a:buChar char="•"/>
            </a:pPr>
            <a:r>
              <a:rPr lang="en-US" sz="1800" dirty="0"/>
              <a:t>If the Student PC is going to be in </a:t>
            </a:r>
            <a:r>
              <a:rPr lang="en-US" sz="1800" dirty="0">
                <a:solidFill>
                  <a:srgbClr val="FF0000"/>
                </a:solidFill>
              </a:rPr>
              <a:t>VLAN 20</a:t>
            </a:r>
            <a:r>
              <a:rPr lang="en-US" sz="1800" dirty="0"/>
              <a:t>, we will create the VLAN first and then name it.</a:t>
            </a:r>
          </a:p>
          <a:p>
            <a:pPr>
              <a:buFont typeface="Arial" panose="020B0604020202020204" pitchFamily="34" charset="0"/>
              <a:buChar char="•"/>
            </a:pPr>
            <a:r>
              <a:rPr lang="en-US" sz="1800" dirty="0"/>
              <a:t>If you do not name it, the Cisco IOS will give it a default name of vlan and the four digit number of the VLAN. E.g. </a:t>
            </a:r>
            <a:r>
              <a:rPr lang="en-US" sz="1800" dirty="0">
                <a:solidFill>
                  <a:srgbClr val="FF0000"/>
                </a:solidFill>
              </a:rPr>
              <a:t>vlan0020</a:t>
            </a:r>
            <a:r>
              <a:rPr lang="en-US" sz="1800" dirty="0"/>
              <a:t> for VLAN 20.</a:t>
            </a:r>
          </a:p>
        </p:txBody>
      </p:sp>
      <p:graphicFrame>
        <p:nvGraphicFramePr>
          <p:cNvPr id="2" name="Table 1"/>
          <p:cNvGraphicFramePr>
            <a:graphicFrameLocks noGrp="1"/>
          </p:cNvGraphicFramePr>
          <p:nvPr/>
        </p:nvGraphicFramePr>
        <p:xfrm>
          <a:off x="4791360" y="2667380"/>
          <a:ext cx="3895439" cy="1854200"/>
        </p:xfrm>
        <a:graphic>
          <a:graphicData uri="http://schemas.openxmlformats.org/drawingml/2006/table">
            <a:tbl>
              <a:tblPr firstRow="1" bandRow="1">
                <a:tableStyleId>{5C22544A-7EE6-4342-B048-85BDC9FD1C3A}</a:tableStyleId>
              </a:tblPr>
              <a:tblGrid>
                <a:gridCol w="1915530">
                  <a:extLst>
                    <a:ext uri="{9D8B030D-6E8A-4147-A177-3AD203B41FA5}">
                      <a16:colId xmlns:a16="http://schemas.microsoft.com/office/drawing/2014/main" val="20000"/>
                    </a:ext>
                  </a:extLst>
                </a:gridCol>
                <a:gridCol w="1979909">
                  <a:extLst>
                    <a:ext uri="{9D8B030D-6E8A-4147-A177-3AD203B41FA5}">
                      <a16:colId xmlns:a16="http://schemas.microsoft.com/office/drawing/2014/main" val="20001"/>
                    </a:ext>
                  </a:extLst>
                </a:gridCol>
              </a:tblGrid>
              <a:tr h="370840">
                <a:tc>
                  <a:txBody>
                    <a:bodyPr/>
                    <a:lstStyle/>
                    <a:p>
                      <a:r>
                        <a:rPr lang="en-US" sz="1600" dirty="0"/>
                        <a:t>Prompt</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sz="1600" dirty="0">
                          <a:solidFill>
                            <a:srgbClr val="000000"/>
                          </a:solidFill>
                        </a:rPr>
                        <a:t>S1#</a:t>
                      </a:r>
                    </a:p>
                  </a:txBody>
                  <a:tcPr/>
                </a:tc>
                <a:tc>
                  <a:txBody>
                    <a:bodyPr/>
                    <a:lstStyle/>
                    <a:p>
                      <a:r>
                        <a:rPr lang="en-US" sz="1600" dirty="0">
                          <a:solidFill>
                            <a:srgbClr val="000000"/>
                          </a:solidFill>
                        </a:rPr>
                        <a:t>Configure terminal</a:t>
                      </a:r>
                    </a:p>
                  </a:txBody>
                  <a:tcPr/>
                </a:tc>
                <a:extLst>
                  <a:ext uri="{0D108BD9-81ED-4DB2-BD59-A6C34878D82A}">
                    <a16:rowId xmlns:a16="http://schemas.microsoft.com/office/drawing/2014/main" val="10001"/>
                  </a:ext>
                </a:extLst>
              </a:tr>
              <a:tr h="370840">
                <a:tc>
                  <a:txBody>
                    <a:bodyPr/>
                    <a:lstStyle/>
                    <a:p>
                      <a:r>
                        <a:rPr lang="en-US" sz="1600" dirty="0">
                          <a:solidFill>
                            <a:srgbClr val="000000"/>
                          </a:solidFill>
                        </a:rPr>
                        <a:t>S1(config)#</a:t>
                      </a:r>
                    </a:p>
                  </a:txBody>
                  <a:tcPr/>
                </a:tc>
                <a:tc>
                  <a:txBody>
                    <a:bodyPr/>
                    <a:lstStyle/>
                    <a:p>
                      <a:r>
                        <a:rPr lang="en-US" sz="1600" dirty="0">
                          <a:solidFill>
                            <a:srgbClr val="000000"/>
                          </a:solidFill>
                        </a:rPr>
                        <a:t>vlan 20</a:t>
                      </a:r>
                    </a:p>
                  </a:txBody>
                  <a:tcPr/>
                </a:tc>
                <a:extLst>
                  <a:ext uri="{0D108BD9-81ED-4DB2-BD59-A6C34878D82A}">
                    <a16:rowId xmlns:a16="http://schemas.microsoft.com/office/drawing/2014/main" val="10002"/>
                  </a:ext>
                </a:extLst>
              </a:tr>
              <a:tr h="370840">
                <a:tc>
                  <a:txBody>
                    <a:bodyPr/>
                    <a:lstStyle/>
                    <a:p>
                      <a:r>
                        <a:rPr lang="en-US" sz="1600" dirty="0">
                          <a:solidFill>
                            <a:srgbClr val="000000"/>
                          </a:solidFill>
                        </a:rPr>
                        <a:t>S1(config-vlan)#</a:t>
                      </a:r>
                    </a:p>
                  </a:txBody>
                  <a:tcPr/>
                </a:tc>
                <a:tc>
                  <a:txBody>
                    <a:bodyPr/>
                    <a:lstStyle/>
                    <a:p>
                      <a:r>
                        <a:rPr lang="en-US" sz="1600" dirty="0">
                          <a:solidFill>
                            <a:srgbClr val="000000"/>
                          </a:solidFill>
                        </a:rPr>
                        <a:t>name student</a:t>
                      </a:r>
                    </a:p>
                  </a:txBody>
                  <a:tcPr/>
                </a:tc>
                <a:extLst>
                  <a:ext uri="{0D108BD9-81ED-4DB2-BD59-A6C34878D82A}">
                    <a16:rowId xmlns:a16="http://schemas.microsoft.com/office/drawing/2014/main" val="10003"/>
                  </a:ext>
                </a:extLst>
              </a:tr>
              <a:tr h="370840">
                <a:tc>
                  <a:txBody>
                    <a:bodyPr/>
                    <a:lstStyle/>
                    <a:p>
                      <a:r>
                        <a:rPr lang="en-US" sz="1600" dirty="0">
                          <a:solidFill>
                            <a:srgbClr val="000000"/>
                          </a:solidFill>
                        </a:rPr>
                        <a:t>S1(config-vlan)#</a:t>
                      </a:r>
                    </a:p>
                  </a:txBody>
                  <a:tcPr/>
                </a:tc>
                <a:tc>
                  <a:txBody>
                    <a:bodyPr/>
                    <a:lstStyle/>
                    <a:p>
                      <a:r>
                        <a:rPr lang="en-US" sz="1600" dirty="0">
                          <a:solidFill>
                            <a:srgbClr val="000000"/>
                          </a:solidFill>
                        </a:rPr>
                        <a:t>end</a:t>
                      </a:r>
                    </a:p>
                  </a:txBody>
                  <a:tcPr/>
                </a:tc>
                <a:extLst>
                  <a:ext uri="{0D108BD9-81ED-4DB2-BD59-A6C34878D82A}">
                    <a16:rowId xmlns:a16="http://schemas.microsoft.com/office/drawing/2014/main" val="10004"/>
                  </a:ext>
                </a:extLst>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8" y="109727"/>
            <a:ext cx="4533448"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VLAN Port Assignment Commands</a:t>
            </a:r>
            <a:endParaRPr lang="en-CA" altLang="en-US" dirty="0"/>
          </a:p>
        </p:txBody>
      </p:sp>
      <p:sp>
        <p:nvSpPr>
          <p:cNvPr id="13315" name="Content Placeholder 2"/>
          <p:cNvSpPr>
            <a:spLocks noGrp="1"/>
          </p:cNvSpPr>
          <p:nvPr>
            <p:ph idx="1"/>
          </p:nvPr>
        </p:nvSpPr>
        <p:spPr>
          <a:xfrm>
            <a:off x="176260" y="896522"/>
            <a:ext cx="8583692" cy="596998"/>
          </a:xfrm>
        </p:spPr>
        <p:txBody>
          <a:bodyPr/>
          <a:lstStyle/>
          <a:p>
            <a:pPr marL="0" indent="0">
              <a:buNone/>
            </a:pPr>
            <a:r>
              <a:rPr lang="en-US" sz="1800" dirty="0"/>
              <a:t>Once the VLAN is created, we can then assign it to the correct interfaces.</a:t>
            </a:r>
          </a:p>
          <a:p>
            <a:pPr lvl="1"/>
            <a:endParaRPr lang="en-CA" altLang="en-US" dirty="0"/>
          </a:p>
        </p:txBody>
      </p:sp>
      <p:graphicFrame>
        <p:nvGraphicFramePr>
          <p:cNvPr id="2" name="Table 1"/>
          <p:cNvGraphicFramePr>
            <a:graphicFrameLocks noGrp="1"/>
          </p:cNvGraphicFramePr>
          <p:nvPr/>
        </p:nvGraphicFramePr>
        <p:xfrm>
          <a:off x="283464" y="1838198"/>
          <a:ext cx="8476488" cy="2225040"/>
        </p:xfrm>
        <a:graphic>
          <a:graphicData uri="http://schemas.openxmlformats.org/drawingml/2006/table">
            <a:tbl>
              <a:tblPr firstRow="1" bandRow="1">
                <a:tableStyleId>{5C22544A-7EE6-4342-B048-85BDC9FD1C3A}</a:tableStyleId>
              </a:tblPr>
              <a:tblGrid>
                <a:gridCol w="4238244">
                  <a:extLst>
                    <a:ext uri="{9D8B030D-6E8A-4147-A177-3AD203B41FA5}">
                      <a16:colId xmlns:a16="http://schemas.microsoft.com/office/drawing/2014/main" val="20000"/>
                    </a:ext>
                  </a:extLst>
                </a:gridCol>
                <a:gridCol w="4238244">
                  <a:extLst>
                    <a:ext uri="{9D8B030D-6E8A-4147-A177-3AD203B41FA5}">
                      <a16:colId xmlns:a16="http://schemas.microsoft.com/office/drawing/2014/main" val="20001"/>
                    </a:ext>
                  </a:extLst>
                </a:gridCol>
              </a:tblGrid>
              <a:tr h="370840">
                <a:tc>
                  <a:txBody>
                    <a:bodyPr/>
                    <a:lstStyle/>
                    <a:p>
                      <a:r>
                        <a:rPr lang="en-US" sz="1600" dirty="0"/>
                        <a:t>Task </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dirty="0">
                          <a:solidFill>
                            <a:srgbClr val="000000"/>
                          </a:solidFill>
                        </a:rPr>
                        <a:t>Enter global configuration mode.</a:t>
                      </a:r>
                    </a:p>
                  </a:txBody>
                  <a:tcPr anchor="ctr"/>
                </a:tc>
                <a:tc>
                  <a:txBody>
                    <a:bodyPr/>
                    <a:lstStyle/>
                    <a:p>
                      <a:pPr rtl="0"/>
                      <a:r>
                        <a:rPr lang="en-US" dirty="0">
                          <a:solidFill>
                            <a:srgbClr val="000000"/>
                          </a:solidFill>
                        </a:rPr>
                        <a:t>Switch# </a:t>
                      </a:r>
                      <a:r>
                        <a:rPr lang="en-US" b="1" dirty="0">
                          <a:solidFill>
                            <a:srgbClr val="000000"/>
                          </a:solidFill>
                        </a:rPr>
                        <a:t>configure terminal</a:t>
                      </a:r>
                      <a:endParaRPr lang="en-US" dirty="0">
                        <a:solidFill>
                          <a:srgbClr val="000000"/>
                        </a:solidFill>
                        <a:effectLst/>
                      </a:endParaRPr>
                    </a:p>
                  </a:txBody>
                  <a:tcPr anchor="ctr"/>
                </a:tc>
                <a:extLst>
                  <a:ext uri="{0D108BD9-81ED-4DB2-BD59-A6C34878D82A}">
                    <a16:rowId xmlns:a16="http://schemas.microsoft.com/office/drawing/2014/main" val="10001"/>
                  </a:ext>
                </a:extLst>
              </a:tr>
              <a:tr h="370840">
                <a:tc>
                  <a:txBody>
                    <a:bodyPr/>
                    <a:lstStyle/>
                    <a:p>
                      <a:r>
                        <a:rPr lang="en-US" dirty="0">
                          <a:solidFill>
                            <a:srgbClr val="000000"/>
                          </a:solidFill>
                        </a:rPr>
                        <a:t>Enter interface configuration mode.</a:t>
                      </a:r>
                    </a:p>
                  </a:txBody>
                  <a:tcPr anchor="ctr"/>
                </a:tc>
                <a:tc>
                  <a:txBody>
                    <a:bodyPr/>
                    <a:lstStyle/>
                    <a:p>
                      <a:pPr rtl="0"/>
                      <a:r>
                        <a:rPr lang="en-US" dirty="0">
                          <a:solidFill>
                            <a:srgbClr val="000000"/>
                          </a:solidFill>
                        </a:rPr>
                        <a:t>Switch(config)# </a:t>
                      </a:r>
                      <a:r>
                        <a:rPr lang="en-US" b="1" dirty="0">
                          <a:solidFill>
                            <a:srgbClr val="000000"/>
                          </a:solidFill>
                        </a:rPr>
                        <a:t>interface </a:t>
                      </a:r>
                      <a:r>
                        <a:rPr lang="en-US" i="1" dirty="0">
                          <a:solidFill>
                            <a:srgbClr val="000000"/>
                          </a:solidFill>
                        </a:rPr>
                        <a:t>interface-id</a:t>
                      </a:r>
                      <a:endParaRPr lang="en-US" dirty="0">
                        <a:solidFill>
                          <a:srgbClr val="000000"/>
                        </a:solidFill>
                        <a:effectLst/>
                      </a:endParaRPr>
                    </a:p>
                  </a:txBody>
                  <a:tcPr anchor="ctr"/>
                </a:tc>
                <a:extLst>
                  <a:ext uri="{0D108BD9-81ED-4DB2-BD59-A6C34878D82A}">
                    <a16:rowId xmlns:a16="http://schemas.microsoft.com/office/drawing/2014/main" val="10002"/>
                  </a:ext>
                </a:extLst>
              </a:tr>
              <a:tr h="370840">
                <a:tc>
                  <a:txBody>
                    <a:bodyPr/>
                    <a:lstStyle/>
                    <a:p>
                      <a:r>
                        <a:rPr lang="en-US" dirty="0">
                          <a:solidFill>
                            <a:srgbClr val="000000"/>
                          </a:solidFill>
                        </a:rPr>
                        <a:t>Set the port to access mode.</a:t>
                      </a:r>
                    </a:p>
                  </a:txBody>
                  <a:tcPr anchor="ctr"/>
                </a:tc>
                <a:tc>
                  <a:txBody>
                    <a:bodyPr/>
                    <a:lstStyle/>
                    <a:p>
                      <a:pPr rtl="0"/>
                      <a:r>
                        <a:rPr lang="en-US" dirty="0">
                          <a:solidFill>
                            <a:srgbClr val="000000"/>
                          </a:solidFill>
                        </a:rPr>
                        <a:t>Switch(config-if)# </a:t>
                      </a:r>
                      <a:r>
                        <a:rPr lang="en-US" b="1" dirty="0">
                          <a:solidFill>
                            <a:srgbClr val="000000"/>
                          </a:solidFill>
                        </a:rPr>
                        <a:t>switchport mode access</a:t>
                      </a:r>
                      <a:endParaRPr lang="en-US" dirty="0">
                        <a:solidFill>
                          <a:srgbClr val="000000"/>
                        </a:solidFill>
                        <a:effectLst/>
                      </a:endParaRPr>
                    </a:p>
                  </a:txBody>
                  <a:tcPr anchor="ctr"/>
                </a:tc>
                <a:extLst>
                  <a:ext uri="{0D108BD9-81ED-4DB2-BD59-A6C34878D82A}">
                    <a16:rowId xmlns:a16="http://schemas.microsoft.com/office/drawing/2014/main" val="10003"/>
                  </a:ext>
                </a:extLst>
              </a:tr>
              <a:tr h="370840">
                <a:tc>
                  <a:txBody>
                    <a:bodyPr/>
                    <a:lstStyle/>
                    <a:p>
                      <a:r>
                        <a:rPr lang="en-US" dirty="0">
                          <a:solidFill>
                            <a:srgbClr val="000000"/>
                          </a:solidFill>
                        </a:rPr>
                        <a:t>Assign the port to a VLAN.</a:t>
                      </a:r>
                    </a:p>
                  </a:txBody>
                  <a:tcPr anchor="ctr"/>
                </a:tc>
                <a:tc>
                  <a:txBody>
                    <a:bodyPr/>
                    <a:lstStyle/>
                    <a:p>
                      <a:pPr rtl="0"/>
                      <a:r>
                        <a:rPr lang="en-US" dirty="0">
                          <a:solidFill>
                            <a:srgbClr val="000000"/>
                          </a:solidFill>
                        </a:rPr>
                        <a:t>Switch(config-if)# </a:t>
                      </a:r>
                      <a:r>
                        <a:rPr lang="en-US" b="1" dirty="0">
                          <a:solidFill>
                            <a:srgbClr val="000000"/>
                          </a:solidFill>
                        </a:rPr>
                        <a:t>switchport access vlan</a:t>
                      </a:r>
                      <a:r>
                        <a:rPr lang="en-US" dirty="0">
                          <a:solidFill>
                            <a:srgbClr val="000000"/>
                          </a:solidFill>
                        </a:rPr>
                        <a:t> </a:t>
                      </a:r>
                      <a:r>
                        <a:rPr lang="en-US" i="1" dirty="0">
                          <a:solidFill>
                            <a:srgbClr val="000000"/>
                          </a:solidFill>
                        </a:rPr>
                        <a:t>vlan-id</a:t>
                      </a:r>
                      <a:endParaRPr lang="en-US" dirty="0">
                        <a:solidFill>
                          <a:srgbClr val="000000"/>
                        </a:solidFill>
                        <a:effectLst/>
                      </a:endParaRPr>
                    </a:p>
                  </a:txBody>
                  <a:tcPr anchor="ctr"/>
                </a:tc>
                <a:extLst>
                  <a:ext uri="{0D108BD9-81ED-4DB2-BD59-A6C34878D82A}">
                    <a16:rowId xmlns:a16="http://schemas.microsoft.com/office/drawing/2014/main" val="10004"/>
                  </a:ext>
                </a:extLst>
              </a:tr>
              <a:tr h="370840">
                <a:tc>
                  <a:txBody>
                    <a:bodyPr/>
                    <a:lstStyle/>
                    <a:p>
                      <a:r>
                        <a:rPr lang="en-US" dirty="0">
                          <a:solidFill>
                            <a:srgbClr val="000000"/>
                          </a:solidFill>
                        </a:rPr>
                        <a:t>Return to the privileged EXEC mode.</a:t>
                      </a:r>
                    </a:p>
                  </a:txBody>
                  <a:tcPr anchor="ctr"/>
                </a:tc>
                <a:tc>
                  <a:txBody>
                    <a:bodyPr/>
                    <a:lstStyle/>
                    <a:p>
                      <a:r>
                        <a:rPr lang="en-US" dirty="0">
                          <a:solidFill>
                            <a:srgbClr val="000000"/>
                          </a:solidFill>
                        </a:rPr>
                        <a:t>Switch(config-if)# </a:t>
                      </a:r>
                      <a:r>
                        <a:rPr lang="en-US" b="1" dirty="0">
                          <a:solidFill>
                            <a:srgbClr val="000000"/>
                          </a:solidFill>
                        </a:rPr>
                        <a:t>end</a:t>
                      </a:r>
                      <a:endParaRPr lang="en-US" dirty="0">
                        <a:solidFill>
                          <a:srgbClr val="000000"/>
                        </a:solidFill>
                      </a:endParaRPr>
                    </a:p>
                  </a:txBody>
                  <a:tcPr anchor="ctr"/>
                </a:tc>
                <a:extLst>
                  <a:ext uri="{0D108BD9-81ED-4DB2-BD59-A6C34878D82A}">
                    <a16:rowId xmlns:a16="http://schemas.microsoft.com/office/drawing/2014/main" val="10005"/>
                  </a:ext>
                </a:extLst>
              </a:tr>
            </a:tbl>
          </a:graphicData>
        </a:graphic>
      </p:graphicFrame>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VLAN Port Assignment Example</a:t>
            </a:r>
            <a:endParaRPr lang="en-CA" altLang="en-US" dirty="0"/>
          </a:p>
        </p:txBody>
      </p:sp>
      <p:sp>
        <p:nvSpPr>
          <p:cNvPr id="13315" name="Content Placeholder 2"/>
          <p:cNvSpPr>
            <a:spLocks noGrp="1"/>
          </p:cNvSpPr>
          <p:nvPr>
            <p:ph idx="1"/>
          </p:nvPr>
        </p:nvSpPr>
        <p:spPr>
          <a:xfrm>
            <a:off x="123574" y="867946"/>
            <a:ext cx="4361340" cy="2942054"/>
          </a:xfrm>
        </p:spPr>
        <p:txBody>
          <a:bodyPr/>
          <a:lstStyle/>
          <a:p>
            <a:pPr marL="0" indent="0">
              <a:buNone/>
            </a:pPr>
            <a:r>
              <a:rPr lang="en-US" altLang="en-US" sz="1800" dirty="0"/>
              <a:t>We can assign the VLAN to the port interface.</a:t>
            </a:r>
          </a:p>
          <a:p>
            <a:pPr>
              <a:buFont typeface="Arial" panose="020B0604020202020204" pitchFamily="34" charset="0"/>
              <a:buChar char="•"/>
            </a:pPr>
            <a:r>
              <a:rPr lang="en-US" altLang="en-US" sz="1800" dirty="0"/>
              <a:t>Once the device is assigned the VLAN, then the end device will need the IP address information for that VLAN</a:t>
            </a:r>
          </a:p>
          <a:p>
            <a:pPr>
              <a:buFont typeface="Arial" panose="020B0604020202020204" pitchFamily="34" charset="0"/>
              <a:buChar char="•"/>
            </a:pPr>
            <a:r>
              <a:rPr lang="en-US" altLang="en-US" sz="1800" dirty="0"/>
              <a:t>Here, Student PC receives 172.17.20.22</a:t>
            </a:r>
            <a:endParaRPr lang="en-CA" altLang="en-US" sz="1800" dirty="0"/>
          </a:p>
        </p:txBody>
      </p:sp>
      <p:graphicFrame>
        <p:nvGraphicFramePr>
          <p:cNvPr id="2" name="Table 1"/>
          <p:cNvGraphicFramePr>
            <a:graphicFrameLocks noGrp="1"/>
          </p:cNvGraphicFramePr>
          <p:nvPr/>
        </p:nvGraphicFramePr>
        <p:xfrm>
          <a:off x="4572000" y="2546550"/>
          <a:ext cx="4275773" cy="2225040"/>
        </p:xfrm>
        <a:graphic>
          <a:graphicData uri="http://schemas.openxmlformats.org/drawingml/2006/table">
            <a:tbl>
              <a:tblPr firstRow="1" bandRow="1">
                <a:tableStyleId>{5C22544A-7EE6-4342-B048-85BDC9FD1C3A}</a:tableStyleId>
              </a:tblPr>
              <a:tblGrid>
                <a:gridCol w="1684867">
                  <a:extLst>
                    <a:ext uri="{9D8B030D-6E8A-4147-A177-3AD203B41FA5}">
                      <a16:colId xmlns:a16="http://schemas.microsoft.com/office/drawing/2014/main" val="20000"/>
                    </a:ext>
                  </a:extLst>
                </a:gridCol>
                <a:gridCol w="2590906">
                  <a:extLst>
                    <a:ext uri="{9D8B030D-6E8A-4147-A177-3AD203B41FA5}">
                      <a16:colId xmlns:a16="http://schemas.microsoft.com/office/drawing/2014/main" val="20001"/>
                    </a:ext>
                  </a:extLst>
                </a:gridCol>
              </a:tblGrid>
              <a:tr h="370840">
                <a:tc>
                  <a:txBody>
                    <a:bodyPr/>
                    <a:lstStyle/>
                    <a:p>
                      <a:r>
                        <a:rPr lang="en-US" sz="1600" dirty="0"/>
                        <a:t>Prompt</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sz="1600" dirty="0">
                          <a:solidFill>
                            <a:srgbClr val="000000"/>
                          </a:solidFill>
                        </a:rPr>
                        <a:t>S1#</a:t>
                      </a:r>
                    </a:p>
                  </a:txBody>
                  <a:tcPr/>
                </a:tc>
                <a:tc>
                  <a:txBody>
                    <a:bodyPr/>
                    <a:lstStyle/>
                    <a:p>
                      <a:r>
                        <a:rPr lang="en-US" sz="1600" dirty="0">
                          <a:solidFill>
                            <a:srgbClr val="000000"/>
                          </a:solidFill>
                        </a:rPr>
                        <a:t>Configure terminal</a:t>
                      </a:r>
                    </a:p>
                  </a:txBody>
                  <a:tcPr/>
                </a:tc>
                <a:extLst>
                  <a:ext uri="{0D108BD9-81ED-4DB2-BD59-A6C34878D82A}">
                    <a16:rowId xmlns:a16="http://schemas.microsoft.com/office/drawing/2014/main" val="10001"/>
                  </a:ext>
                </a:extLst>
              </a:tr>
              <a:tr h="370840">
                <a:tc>
                  <a:txBody>
                    <a:bodyPr/>
                    <a:lstStyle/>
                    <a:p>
                      <a:r>
                        <a:rPr lang="en-US" sz="1600" dirty="0">
                          <a:solidFill>
                            <a:srgbClr val="000000"/>
                          </a:solidFill>
                        </a:rPr>
                        <a:t>S1(config)#</a:t>
                      </a:r>
                    </a:p>
                  </a:txBody>
                  <a:tcPr/>
                </a:tc>
                <a:tc>
                  <a:txBody>
                    <a:bodyPr/>
                    <a:lstStyle/>
                    <a:p>
                      <a:r>
                        <a:rPr lang="en-US" sz="1600" dirty="0">
                          <a:solidFill>
                            <a:srgbClr val="000000"/>
                          </a:solidFill>
                        </a:rPr>
                        <a:t>Interface</a:t>
                      </a:r>
                      <a:r>
                        <a:rPr lang="en-US" sz="1600" baseline="0" dirty="0">
                          <a:solidFill>
                            <a:srgbClr val="000000"/>
                          </a:solidFill>
                        </a:rPr>
                        <a:t> fa0/18</a:t>
                      </a:r>
                      <a:endParaRPr lang="en-US" sz="16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600" dirty="0">
                          <a:solidFill>
                            <a:srgbClr val="000000"/>
                          </a:solidFill>
                        </a:rPr>
                        <a:t>S1(config-if)#</a:t>
                      </a:r>
                    </a:p>
                  </a:txBody>
                  <a:tcPr/>
                </a:tc>
                <a:tc>
                  <a:txBody>
                    <a:bodyPr/>
                    <a:lstStyle/>
                    <a:p>
                      <a:r>
                        <a:rPr lang="en-US" sz="1600" dirty="0">
                          <a:solidFill>
                            <a:srgbClr val="000000"/>
                          </a:solidFill>
                        </a:rPr>
                        <a:t>Switchport mode</a:t>
                      </a:r>
                      <a:r>
                        <a:rPr lang="en-US" sz="1600" baseline="0" dirty="0">
                          <a:solidFill>
                            <a:srgbClr val="000000"/>
                          </a:solidFill>
                        </a:rPr>
                        <a:t> </a:t>
                      </a:r>
                      <a:r>
                        <a:rPr lang="en-US" sz="1600" baseline="0" dirty="0">
                          <a:solidFill>
                            <a:srgbClr val="FF0000"/>
                          </a:solidFill>
                        </a:rPr>
                        <a:t>access</a:t>
                      </a:r>
                      <a:endParaRPr lang="en-US" sz="1600"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sz="1600" dirty="0">
                          <a:solidFill>
                            <a:srgbClr val="000000"/>
                          </a:solidFill>
                        </a:rPr>
                        <a:t>S1(config-if)#</a:t>
                      </a:r>
                    </a:p>
                  </a:txBody>
                  <a:tcPr/>
                </a:tc>
                <a:tc>
                  <a:txBody>
                    <a:bodyPr/>
                    <a:lstStyle/>
                    <a:p>
                      <a:r>
                        <a:rPr lang="en-US" sz="1600" dirty="0">
                          <a:solidFill>
                            <a:srgbClr val="000000"/>
                          </a:solidFill>
                        </a:rPr>
                        <a:t>Switchport</a:t>
                      </a:r>
                      <a:r>
                        <a:rPr lang="en-US" sz="1600" baseline="0" dirty="0">
                          <a:solidFill>
                            <a:srgbClr val="000000"/>
                          </a:solidFill>
                        </a:rPr>
                        <a:t> access </a:t>
                      </a:r>
                      <a:r>
                        <a:rPr lang="en-US" sz="1600" baseline="0" dirty="0">
                          <a:solidFill>
                            <a:srgbClr val="FF0000"/>
                          </a:solidFill>
                        </a:rPr>
                        <a:t>vlan 20</a:t>
                      </a:r>
                      <a:endParaRPr lang="en-US" sz="1600"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sz="1600" dirty="0">
                          <a:solidFill>
                            <a:srgbClr val="000000"/>
                          </a:solidFill>
                        </a:rPr>
                        <a:t>S1(config-if)#</a:t>
                      </a:r>
                    </a:p>
                  </a:txBody>
                  <a:tcPr/>
                </a:tc>
                <a:tc>
                  <a:txBody>
                    <a:bodyPr/>
                    <a:lstStyle/>
                    <a:p>
                      <a:r>
                        <a:rPr lang="en-US" sz="1600" dirty="0">
                          <a:solidFill>
                            <a:srgbClr val="000000"/>
                          </a:solidFill>
                        </a:rPr>
                        <a:t>end</a:t>
                      </a:r>
                    </a:p>
                  </a:txBody>
                  <a:tcPr/>
                </a:tc>
                <a:extLst>
                  <a:ext uri="{0D108BD9-81ED-4DB2-BD59-A6C34878D82A}">
                    <a16:rowId xmlns:a16="http://schemas.microsoft.com/office/drawing/2014/main" val="10005"/>
                  </a:ext>
                </a:extLst>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858" y="146304"/>
            <a:ext cx="3914211" cy="2295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Data and Voice VLANs</a:t>
            </a:r>
            <a:endParaRPr lang="en-CA" altLang="en-US" dirty="0"/>
          </a:p>
        </p:txBody>
      </p:sp>
      <p:sp>
        <p:nvSpPr>
          <p:cNvPr id="13315" name="Content Placeholder 2"/>
          <p:cNvSpPr>
            <a:spLocks noGrp="1"/>
          </p:cNvSpPr>
          <p:nvPr>
            <p:ph idx="1"/>
          </p:nvPr>
        </p:nvSpPr>
        <p:spPr>
          <a:xfrm>
            <a:off x="123574" y="867946"/>
            <a:ext cx="3965826" cy="2891254"/>
          </a:xfrm>
        </p:spPr>
        <p:txBody>
          <a:bodyPr/>
          <a:lstStyle/>
          <a:p>
            <a:pPr marL="0" indent="0">
              <a:buNone/>
            </a:pPr>
            <a:r>
              <a:rPr lang="en-US" sz="1800" dirty="0"/>
              <a:t>An </a:t>
            </a:r>
            <a:r>
              <a:rPr lang="en-US" sz="1800" dirty="0">
                <a:solidFill>
                  <a:srgbClr val="FF0000"/>
                </a:solidFill>
              </a:rPr>
              <a:t>access port </a:t>
            </a:r>
            <a:r>
              <a:rPr lang="en-US" sz="1800" dirty="0"/>
              <a:t>may only be assigned to </a:t>
            </a:r>
            <a:r>
              <a:rPr lang="en-US" sz="1800" dirty="0">
                <a:solidFill>
                  <a:srgbClr val="FF0000"/>
                </a:solidFill>
              </a:rPr>
              <a:t>one</a:t>
            </a:r>
            <a:r>
              <a:rPr lang="en-US" sz="1800" dirty="0"/>
              <a:t> </a:t>
            </a:r>
            <a:r>
              <a:rPr lang="en-US" sz="1800" dirty="0">
                <a:solidFill>
                  <a:srgbClr val="FF0000"/>
                </a:solidFill>
              </a:rPr>
              <a:t>data VLAN</a:t>
            </a:r>
            <a:r>
              <a:rPr lang="en-US" sz="1800" dirty="0"/>
              <a:t>. </a:t>
            </a:r>
            <a:r>
              <a:rPr lang="en-US" altLang="en-US" sz="1800" dirty="0"/>
              <a:t>However it may also be assigned to one Voice VLAN for when a phone and an end device are off of the same switchport.</a:t>
            </a:r>
          </a:p>
          <a:p>
            <a:pPr marL="0" indent="0">
              <a:buNone/>
            </a:pPr>
            <a:endParaRPr lang="en-CA" altLang="en-US" sz="16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579" y="397043"/>
            <a:ext cx="4890535" cy="4271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Data and Voice VLAN Example</a:t>
            </a:r>
            <a:endParaRPr lang="en-CA" altLang="en-US" dirty="0"/>
          </a:p>
        </p:txBody>
      </p:sp>
      <p:sp>
        <p:nvSpPr>
          <p:cNvPr id="13315" name="Content Placeholder 2"/>
          <p:cNvSpPr>
            <a:spLocks noGrp="1"/>
          </p:cNvSpPr>
          <p:nvPr>
            <p:ph idx="1"/>
          </p:nvPr>
        </p:nvSpPr>
        <p:spPr>
          <a:xfrm>
            <a:off x="123574" y="867946"/>
            <a:ext cx="4558916" cy="3512030"/>
          </a:xfrm>
        </p:spPr>
        <p:txBody>
          <a:bodyPr/>
          <a:lstStyle/>
          <a:p>
            <a:pPr>
              <a:buFont typeface="Arial" panose="020B0604020202020204" pitchFamily="34" charset="0"/>
              <a:buChar char="•"/>
            </a:pPr>
            <a:r>
              <a:rPr lang="en-US" sz="1600" dirty="0"/>
              <a:t>We will want to create and name both Voice and Data VLANs.</a:t>
            </a:r>
          </a:p>
          <a:p>
            <a:pPr>
              <a:buFont typeface="Arial" panose="020B0604020202020204" pitchFamily="34" charset="0"/>
              <a:buChar char="•"/>
            </a:pPr>
            <a:r>
              <a:rPr lang="en-CA" altLang="en-US" sz="1600" dirty="0"/>
              <a:t>In addition to assigning the data VLAN, we will also assign the Voice VLAN and turn on QoS for the voice traffic to the interface.</a:t>
            </a:r>
          </a:p>
          <a:p>
            <a:pPr>
              <a:buFont typeface="Arial" panose="020B0604020202020204" pitchFamily="34" charset="0"/>
              <a:buChar char="•"/>
            </a:pPr>
            <a:r>
              <a:rPr lang="en-CA" altLang="en-US" sz="1600" dirty="0"/>
              <a:t>The newer catalyst switch will automatically create the VLAN, if it does not already exist, when it is assigned to an interface.</a:t>
            </a:r>
          </a:p>
          <a:p>
            <a:pPr marL="0" indent="0">
              <a:buNone/>
            </a:pPr>
            <a:r>
              <a:rPr lang="en-CA" altLang="en-US" sz="1600" b="1" dirty="0"/>
              <a:t>Note</a:t>
            </a:r>
            <a:r>
              <a:rPr lang="en-CA" altLang="en-US" sz="1600" dirty="0"/>
              <a:t>: </a:t>
            </a:r>
            <a:r>
              <a:rPr lang="en-CA" altLang="en-US" sz="1600" dirty="0">
                <a:solidFill>
                  <a:srgbClr val="FF0000"/>
                </a:solidFill>
              </a:rPr>
              <a:t>QoS is beyond the scope of this course</a:t>
            </a:r>
            <a:r>
              <a:rPr lang="en-CA" altLang="en-US" sz="1600" dirty="0"/>
              <a:t>. Here we do show the use of the </a:t>
            </a:r>
            <a:r>
              <a:rPr lang="en-US" sz="1600" b="1" dirty="0"/>
              <a:t>mls qos trust [cos | device cisco-phone | dscp | ip-precedence] </a:t>
            </a:r>
            <a:r>
              <a:rPr lang="en-US" sz="1600" dirty="0"/>
              <a:t>command.</a:t>
            </a:r>
            <a:endParaRPr lang="en-CA" altLang="en-US" sz="16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465" y="118872"/>
            <a:ext cx="4554961" cy="471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170" y="4347026"/>
            <a:ext cx="4076700" cy="519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3447287" cy="757551"/>
          </a:xfrm>
        </p:spPr>
        <p:txBody>
          <a:bodyPr/>
          <a:lstStyle/>
          <a:p>
            <a:r>
              <a:rPr lang="en-US" altLang="en-US" sz="1600" dirty="0"/>
              <a:t>VLAN Configuration</a:t>
            </a:r>
            <a:br>
              <a:rPr lang="en-US" altLang="en-US" dirty="0"/>
            </a:br>
            <a:r>
              <a:rPr lang="en-US" altLang="en-US" dirty="0"/>
              <a:t>Verify VLAN Information</a:t>
            </a:r>
            <a:endParaRPr lang="en-CA" altLang="en-US" dirty="0"/>
          </a:p>
        </p:txBody>
      </p:sp>
      <p:sp>
        <p:nvSpPr>
          <p:cNvPr id="13315" name="Content Placeholder 2"/>
          <p:cNvSpPr>
            <a:spLocks noGrp="1"/>
          </p:cNvSpPr>
          <p:nvPr>
            <p:ph idx="1"/>
          </p:nvPr>
        </p:nvSpPr>
        <p:spPr>
          <a:xfrm>
            <a:off x="123574" y="867946"/>
            <a:ext cx="3552314" cy="1518638"/>
          </a:xfrm>
        </p:spPr>
        <p:txBody>
          <a:bodyPr/>
          <a:lstStyle/>
          <a:p>
            <a:pPr marL="0" indent="0">
              <a:buNone/>
            </a:pPr>
            <a:r>
              <a:rPr lang="en-US" sz="1600" dirty="0"/>
              <a:t>Use the </a:t>
            </a:r>
            <a:r>
              <a:rPr lang="en-US" sz="1600" b="1" dirty="0"/>
              <a:t>show vlan </a:t>
            </a:r>
            <a:r>
              <a:rPr lang="en-US" sz="1600" dirty="0"/>
              <a:t>command. The complete syntax is: </a:t>
            </a:r>
          </a:p>
          <a:p>
            <a:pPr marL="0" indent="0">
              <a:buNone/>
            </a:pPr>
            <a:r>
              <a:rPr lang="en-US" sz="1600" b="1" dirty="0"/>
              <a:t>show vlan [brief</a:t>
            </a:r>
            <a:r>
              <a:rPr lang="en-US" sz="1600" dirty="0"/>
              <a:t> | </a:t>
            </a:r>
            <a:r>
              <a:rPr lang="en-US" sz="1600" b="1" dirty="0"/>
              <a:t>id</a:t>
            </a:r>
            <a:r>
              <a:rPr lang="en-US" sz="1600" dirty="0"/>
              <a:t> </a:t>
            </a:r>
            <a:r>
              <a:rPr lang="en-US" sz="1600" i="1" dirty="0"/>
              <a:t>vlan-id</a:t>
            </a:r>
            <a:r>
              <a:rPr lang="en-US" sz="1600" dirty="0"/>
              <a:t> | </a:t>
            </a:r>
            <a:r>
              <a:rPr lang="en-US" sz="1600" b="1" dirty="0"/>
              <a:t>name</a:t>
            </a:r>
            <a:r>
              <a:rPr lang="en-US" sz="1600" dirty="0"/>
              <a:t> </a:t>
            </a:r>
            <a:r>
              <a:rPr lang="en-US" sz="1600" i="1" dirty="0"/>
              <a:t>vlan-name</a:t>
            </a:r>
            <a:r>
              <a:rPr lang="en-US" sz="1600" dirty="0"/>
              <a:t> | </a:t>
            </a:r>
            <a:r>
              <a:rPr lang="en-US" sz="1600" b="1" dirty="0"/>
              <a:t>summary</a:t>
            </a:r>
            <a:r>
              <a:rPr lang="en-US" sz="1600" dirty="0"/>
              <a:t>]</a:t>
            </a:r>
            <a:endParaRPr lang="en-CA" altLang="en-US" sz="1600" dirty="0"/>
          </a:p>
        </p:txBody>
      </p:sp>
      <p:graphicFrame>
        <p:nvGraphicFramePr>
          <p:cNvPr id="2" name="Table 1"/>
          <p:cNvGraphicFramePr>
            <a:graphicFrameLocks noGrp="1"/>
          </p:cNvGraphicFramePr>
          <p:nvPr/>
        </p:nvGraphicFramePr>
        <p:xfrm>
          <a:off x="246888" y="2533142"/>
          <a:ext cx="8657274" cy="2062480"/>
        </p:xfrm>
        <a:graphic>
          <a:graphicData uri="http://schemas.openxmlformats.org/drawingml/2006/table">
            <a:tbl>
              <a:tblPr firstRow="1" bandRow="1">
                <a:tableStyleId>{5C22544A-7EE6-4342-B048-85BDC9FD1C3A}</a:tableStyleId>
              </a:tblPr>
              <a:tblGrid>
                <a:gridCol w="6373368">
                  <a:extLst>
                    <a:ext uri="{9D8B030D-6E8A-4147-A177-3AD203B41FA5}">
                      <a16:colId xmlns:a16="http://schemas.microsoft.com/office/drawing/2014/main" val="20000"/>
                    </a:ext>
                  </a:extLst>
                </a:gridCol>
                <a:gridCol w="2283906">
                  <a:extLst>
                    <a:ext uri="{9D8B030D-6E8A-4147-A177-3AD203B41FA5}">
                      <a16:colId xmlns:a16="http://schemas.microsoft.com/office/drawing/2014/main" val="20001"/>
                    </a:ext>
                  </a:extLst>
                </a:gridCol>
              </a:tblGrid>
              <a:tr h="370840">
                <a:tc>
                  <a:txBody>
                    <a:bodyPr/>
                    <a:lstStyle/>
                    <a:p>
                      <a:r>
                        <a:rPr lang="en-US" sz="1600" dirty="0">
                          <a:effectLst/>
                        </a:rPr>
                        <a:t>Task</a:t>
                      </a:r>
                    </a:p>
                  </a:txBody>
                  <a:tcPr anchor="ctr"/>
                </a:tc>
                <a:tc>
                  <a:txBody>
                    <a:bodyPr/>
                    <a:lstStyle/>
                    <a:p>
                      <a:r>
                        <a:rPr lang="en-US" sz="1600" dirty="0"/>
                        <a:t>Command Option</a:t>
                      </a:r>
                    </a:p>
                  </a:txBody>
                  <a:tcPr anchor="ctr"/>
                </a:tc>
                <a:extLst>
                  <a:ext uri="{0D108BD9-81ED-4DB2-BD59-A6C34878D82A}">
                    <a16:rowId xmlns:a16="http://schemas.microsoft.com/office/drawing/2014/main" val="10000"/>
                  </a:ext>
                </a:extLst>
              </a:tr>
              <a:tr h="370840">
                <a:tc>
                  <a:txBody>
                    <a:bodyPr/>
                    <a:lstStyle/>
                    <a:p>
                      <a:r>
                        <a:rPr lang="en-US" sz="1600" dirty="0">
                          <a:solidFill>
                            <a:srgbClr val="000000"/>
                          </a:solidFill>
                        </a:rPr>
                        <a:t>Display VLAN name, status, and its ports one VLAN per line.</a:t>
                      </a:r>
                    </a:p>
                  </a:txBody>
                  <a:tcPr anchor="ctr"/>
                </a:tc>
                <a:tc>
                  <a:txBody>
                    <a:bodyPr/>
                    <a:lstStyle/>
                    <a:p>
                      <a:pPr rtl="0"/>
                      <a:r>
                        <a:rPr lang="en-US" sz="1600" b="1" dirty="0">
                          <a:solidFill>
                            <a:srgbClr val="000000"/>
                          </a:solidFill>
                        </a:rPr>
                        <a:t>brief</a:t>
                      </a:r>
                      <a:endParaRPr lang="en-US" sz="1600" dirty="0">
                        <a:solidFill>
                          <a:srgbClr val="000000"/>
                        </a:solidFill>
                        <a:effectLst/>
                      </a:endParaRPr>
                    </a:p>
                  </a:txBody>
                  <a:tcPr anchor="ctr"/>
                </a:tc>
                <a:extLst>
                  <a:ext uri="{0D108BD9-81ED-4DB2-BD59-A6C34878D82A}">
                    <a16:rowId xmlns:a16="http://schemas.microsoft.com/office/drawing/2014/main" val="10001"/>
                  </a:ext>
                </a:extLst>
              </a:tr>
              <a:tr h="370840">
                <a:tc>
                  <a:txBody>
                    <a:bodyPr/>
                    <a:lstStyle/>
                    <a:p>
                      <a:r>
                        <a:rPr lang="en-US" sz="1600" dirty="0">
                          <a:solidFill>
                            <a:srgbClr val="000000"/>
                          </a:solidFill>
                        </a:rPr>
                        <a:t>Display information about the identified VLAN ID number. </a:t>
                      </a:r>
                    </a:p>
                  </a:txBody>
                  <a:tcPr anchor="ctr"/>
                </a:tc>
                <a:tc>
                  <a:txBody>
                    <a:bodyPr/>
                    <a:lstStyle/>
                    <a:p>
                      <a:pPr rtl="0"/>
                      <a:r>
                        <a:rPr lang="en-US" sz="1600" b="1" dirty="0">
                          <a:solidFill>
                            <a:srgbClr val="000000"/>
                          </a:solidFill>
                        </a:rPr>
                        <a:t>id</a:t>
                      </a:r>
                      <a:r>
                        <a:rPr lang="en-US" sz="1600" dirty="0">
                          <a:solidFill>
                            <a:srgbClr val="000000"/>
                          </a:solidFill>
                        </a:rPr>
                        <a:t> </a:t>
                      </a:r>
                      <a:r>
                        <a:rPr lang="en-US" sz="1600" i="1" dirty="0">
                          <a:solidFill>
                            <a:srgbClr val="000000"/>
                          </a:solidFill>
                        </a:rPr>
                        <a:t>vlan-id</a:t>
                      </a:r>
                      <a:endParaRPr lang="en-US" sz="1600" dirty="0">
                        <a:solidFill>
                          <a:srgbClr val="000000"/>
                        </a:solidFill>
                        <a:effectLst/>
                      </a:endParaRPr>
                    </a:p>
                  </a:txBody>
                  <a:tcPr anchor="ctr"/>
                </a:tc>
                <a:extLst>
                  <a:ext uri="{0D108BD9-81ED-4DB2-BD59-A6C34878D82A}">
                    <a16:rowId xmlns:a16="http://schemas.microsoft.com/office/drawing/2014/main" val="10002"/>
                  </a:ext>
                </a:extLst>
              </a:tr>
              <a:tr h="370840">
                <a:tc>
                  <a:txBody>
                    <a:bodyPr/>
                    <a:lstStyle/>
                    <a:p>
                      <a:r>
                        <a:rPr lang="en-US" sz="1600" dirty="0">
                          <a:solidFill>
                            <a:srgbClr val="000000"/>
                          </a:solidFill>
                        </a:rPr>
                        <a:t>Display information about the identified VLAN name. The </a:t>
                      </a:r>
                      <a:r>
                        <a:rPr lang="en-US" sz="1600" i="1" dirty="0">
                          <a:solidFill>
                            <a:srgbClr val="000000"/>
                          </a:solidFill>
                        </a:rPr>
                        <a:t>vlan-name</a:t>
                      </a:r>
                      <a:r>
                        <a:rPr lang="en-US" sz="1600" dirty="0">
                          <a:solidFill>
                            <a:srgbClr val="000000"/>
                          </a:solidFill>
                        </a:rPr>
                        <a:t> is an ASCII string from 1 to 32 characters.</a:t>
                      </a:r>
                    </a:p>
                  </a:txBody>
                  <a:tcPr anchor="ctr"/>
                </a:tc>
                <a:tc>
                  <a:txBody>
                    <a:bodyPr/>
                    <a:lstStyle/>
                    <a:p>
                      <a:pPr rtl="0"/>
                      <a:r>
                        <a:rPr lang="en-US" sz="1600" b="1" dirty="0">
                          <a:solidFill>
                            <a:srgbClr val="000000"/>
                          </a:solidFill>
                        </a:rPr>
                        <a:t>name</a:t>
                      </a:r>
                      <a:r>
                        <a:rPr lang="en-US" sz="1600" dirty="0">
                          <a:solidFill>
                            <a:srgbClr val="000000"/>
                          </a:solidFill>
                        </a:rPr>
                        <a:t> </a:t>
                      </a:r>
                      <a:r>
                        <a:rPr lang="en-US" sz="1600" i="1" dirty="0">
                          <a:solidFill>
                            <a:srgbClr val="000000"/>
                          </a:solidFill>
                        </a:rPr>
                        <a:t>vlan-name</a:t>
                      </a:r>
                      <a:endParaRPr lang="en-US" sz="1600" dirty="0">
                        <a:solidFill>
                          <a:srgbClr val="000000"/>
                        </a:solidFill>
                        <a:effectLst/>
                      </a:endParaRPr>
                    </a:p>
                  </a:txBody>
                  <a:tcPr anchor="ctr"/>
                </a:tc>
                <a:extLst>
                  <a:ext uri="{0D108BD9-81ED-4DB2-BD59-A6C34878D82A}">
                    <a16:rowId xmlns:a16="http://schemas.microsoft.com/office/drawing/2014/main" val="10003"/>
                  </a:ext>
                </a:extLst>
              </a:tr>
              <a:tr h="370840">
                <a:tc>
                  <a:txBody>
                    <a:bodyPr/>
                    <a:lstStyle/>
                    <a:p>
                      <a:r>
                        <a:rPr lang="en-US" sz="1600" dirty="0">
                          <a:solidFill>
                            <a:srgbClr val="000000"/>
                          </a:solidFill>
                        </a:rPr>
                        <a:t>Display VLAN summary information.</a:t>
                      </a:r>
                    </a:p>
                  </a:txBody>
                  <a:tcPr anchor="ctr"/>
                </a:tc>
                <a:tc>
                  <a:txBody>
                    <a:bodyPr/>
                    <a:lstStyle/>
                    <a:p>
                      <a:r>
                        <a:rPr lang="en-US" sz="1600" b="1" dirty="0">
                          <a:solidFill>
                            <a:srgbClr val="000000"/>
                          </a:solidFill>
                        </a:rPr>
                        <a:t>summary</a:t>
                      </a:r>
                      <a:endParaRPr lang="en-US" sz="1600" dirty="0">
                        <a:solidFill>
                          <a:srgbClr val="000000"/>
                        </a:solidFill>
                      </a:endParaRPr>
                    </a:p>
                  </a:txBody>
                  <a:tcPr anchor="ctr"/>
                </a:tc>
                <a:extLst>
                  <a:ext uri="{0D108BD9-81ED-4DB2-BD59-A6C34878D82A}">
                    <a16:rowId xmlns:a16="http://schemas.microsoft.com/office/drawing/2014/main" val="10004"/>
                  </a:ext>
                </a:extLst>
              </a:tr>
            </a:tbl>
          </a:graphicData>
        </a:graphic>
      </p:graphicFrame>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5888" y="114882"/>
            <a:ext cx="5344538" cy="1002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5888" y="1186602"/>
            <a:ext cx="5344538" cy="1346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4604517" cy="757551"/>
          </a:xfrm>
        </p:spPr>
        <p:txBody>
          <a:bodyPr/>
          <a:lstStyle/>
          <a:p>
            <a:r>
              <a:rPr lang="en-US" altLang="en-US" sz="1600" dirty="0"/>
              <a:t>VLAN Configuration</a:t>
            </a:r>
            <a:br>
              <a:rPr lang="en-US" altLang="en-US" dirty="0"/>
            </a:br>
            <a:r>
              <a:rPr lang="en-US" altLang="en-US" dirty="0"/>
              <a:t>Change VLAN Port Membership</a:t>
            </a:r>
            <a:endParaRPr lang="en-CA" altLang="en-US" dirty="0"/>
          </a:p>
        </p:txBody>
      </p:sp>
      <p:sp>
        <p:nvSpPr>
          <p:cNvPr id="13315" name="Content Placeholder 2"/>
          <p:cNvSpPr>
            <a:spLocks noGrp="1"/>
          </p:cNvSpPr>
          <p:nvPr>
            <p:ph idx="1"/>
          </p:nvPr>
        </p:nvSpPr>
        <p:spPr>
          <a:xfrm>
            <a:off x="121589" y="1062680"/>
            <a:ext cx="4361340" cy="2890238"/>
          </a:xfrm>
        </p:spPr>
        <p:txBody>
          <a:bodyPr/>
          <a:lstStyle/>
          <a:p>
            <a:pPr marL="0" indent="0">
              <a:buNone/>
            </a:pPr>
            <a:r>
              <a:rPr lang="en-US" sz="1600" dirty="0"/>
              <a:t>There are a number of ways to change VLAN membership:</a:t>
            </a:r>
          </a:p>
          <a:p>
            <a:pPr>
              <a:buFont typeface="Arial" panose="020B0604020202020204" pitchFamily="34" charset="0"/>
              <a:buChar char="•"/>
            </a:pPr>
            <a:r>
              <a:rPr lang="en-CA" altLang="en-US" sz="1600" dirty="0"/>
              <a:t>re-enter </a:t>
            </a:r>
            <a:r>
              <a:rPr lang="en-US" sz="1600" b="1" dirty="0"/>
              <a:t>switchport access vlan</a:t>
            </a:r>
            <a:r>
              <a:rPr lang="en-US" sz="1600" dirty="0"/>
              <a:t> </a:t>
            </a:r>
            <a:r>
              <a:rPr lang="en-US" sz="1600" i="1" dirty="0"/>
              <a:t>vlan-id </a:t>
            </a:r>
            <a:r>
              <a:rPr lang="en-US" sz="1600" dirty="0"/>
              <a:t>command</a:t>
            </a:r>
          </a:p>
          <a:p>
            <a:pPr>
              <a:buFont typeface="Arial" panose="020B0604020202020204" pitchFamily="34" charset="0"/>
              <a:buChar char="•"/>
            </a:pPr>
            <a:r>
              <a:rPr lang="en-US" sz="1600" dirty="0"/>
              <a:t>use the </a:t>
            </a:r>
            <a:r>
              <a:rPr lang="en-US" sz="1600" b="1" dirty="0">
                <a:solidFill>
                  <a:srgbClr val="FF0000"/>
                </a:solidFill>
              </a:rPr>
              <a:t>no switchport access vlan</a:t>
            </a:r>
            <a:r>
              <a:rPr lang="en-US" sz="1600" b="1" dirty="0"/>
              <a:t> </a:t>
            </a:r>
            <a:r>
              <a:rPr lang="en-US" sz="1600" dirty="0"/>
              <a:t>to place interface back in </a:t>
            </a:r>
            <a:r>
              <a:rPr lang="en-US" sz="1600" dirty="0">
                <a:solidFill>
                  <a:srgbClr val="FF0000"/>
                </a:solidFill>
              </a:rPr>
              <a:t>VLAN 1</a:t>
            </a:r>
            <a:endParaRPr lang="en-US" sz="1600" dirty="0"/>
          </a:p>
          <a:p>
            <a:pPr marL="0" indent="0">
              <a:buNone/>
            </a:pPr>
            <a:r>
              <a:rPr lang="en-US" altLang="en-US" sz="1600" dirty="0"/>
              <a:t>Use the </a:t>
            </a:r>
            <a:r>
              <a:rPr lang="en-US" altLang="en-US" sz="1600" b="1" dirty="0"/>
              <a:t>show vlan brief </a:t>
            </a:r>
            <a:r>
              <a:rPr lang="en-US" altLang="en-US" sz="1600" dirty="0"/>
              <a:t>or the </a:t>
            </a:r>
            <a:r>
              <a:rPr lang="en-US" altLang="en-US" sz="1600" b="1" dirty="0"/>
              <a:t>show interface fa0/18 switchport</a:t>
            </a:r>
            <a:r>
              <a:rPr lang="en-US" altLang="en-US" sz="1600" dirty="0"/>
              <a:t> commands to verify the correct VLAN association.</a:t>
            </a:r>
            <a:endParaRPr lang="en-CA" altLang="en-US" sz="16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134" y="115443"/>
            <a:ext cx="4127293" cy="2517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4518" y="2963018"/>
            <a:ext cx="4213628" cy="197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Delete VLANs</a:t>
            </a:r>
            <a:endParaRPr lang="en-CA" altLang="en-US" dirty="0"/>
          </a:p>
        </p:txBody>
      </p:sp>
      <p:sp>
        <p:nvSpPr>
          <p:cNvPr id="13315" name="Content Placeholder 2"/>
          <p:cNvSpPr>
            <a:spLocks noGrp="1"/>
          </p:cNvSpPr>
          <p:nvPr>
            <p:ph idx="1"/>
          </p:nvPr>
        </p:nvSpPr>
        <p:spPr>
          <a:xfrm>
            <a:off x="123574" y="867946"/>
            <a:ext cx="8672954" cy="2588485"/>
          </a:xfrm>
        </p:spPr>
        <p:txBody>
          <a:bodyPr/>
          <a:lstStyle/>
          <a:p>
            <a:pPr marL="0" indent="0">
              <a:buNone/>
            </a:pPr>
            <a:r>
              <a:rPr lang="en-US" sz="1600" dirty="0"/>
              <a:t>Delete VLANs with the </a:t>
            </a:r>
            <a:r>
              <a:rPr lang="en-US" sz="1600" b="1" dirty="0"/>
              <a:t>no vlan </a:t>
            </a:r>
            <a:r>
              <a:rPr lang="en-US" sz="1600" i="1" dirty="0"/>
              <a:t>vlan-id</a:t>
            </a:r>
            <a:r>
              <a:rPr lang="en-US" sz="1600" u="sng" dirty="0"/>
              <a:t> </a:t>
            </a:r>
            <a:r>
              <a:rPr lang="en-US" sz="1600" dirty="0"/>
              <a:t>command.</a:t>
            </a:r>
          </a:p>
          <a:p>
            <a:pPr marL="0" indent="0">
              <a:buNone/>
            </a:pPr>
            <a:r>
              <a:rPr lang="en-US" sz="1600" b="1" dirty="0"/>
              <a:t>Caution</a:t>
            </a:r>
            <a:r>
              <a:rPr lang="en-US" sz="1600" dirty="0"/>
              <a:t>: Before deleting a VLAN, reassign all member ports to a different VLAN.</a:t>
            </a:r>
          </a:p>
          <a:p>
            <a:pPr>
              <a:buFont typeface="Arial" panose="020B0604020202020204" pitchFamily="34" charset="0"/>
              <a:buChar char="•"/>
            </a:pPr>
            <a:r>
              <a:rPr lang="en-CA" altLang="en-US" sz="1600" dirty="0"/>
              <a:t>Delete all VLANs with the </a:t>
            </a:r>
            <a:r>
              <a:rPr lang="en-CA" altLang="en-US" sz="1600" b="1" dirty="0"/>
              <a:t>delete flash:vlan.dat </a:t>
            </a:r>
            <a:r>
              <a:rPr lang="en-CA" altLang="en-US" sz="1600" dirty="0"/>
              <a:t>or </a:t>
            </a:r>
            <a:r>
              <a:rPr lang="en-CA" altLang="en-US" sz="1600" b="1" dirty="0"/>
              <a:t>delete vlan.dat </a:t>
            </a:r>
            <a:r>
              <a:rPr lang="en-CA" altLang="en-US" sz="1600" dirty="0"/>
              <a:t>commands.</a:t>
            </a:r>
          </a:p>
          <a:p>
            <a:pPr>
              <a:buFont typeface="Arial" panose="020B0604020202020204" pitchFamily="34" charset="0"/>
              <a:buChar char="•"/>
            </a:pPr>
            <a:r>
              <a:rPr lang="en-CA" altLang="en-US" sz="1600" dirty="0"/>
              <a:t>Reload the switch when deleting all VLANs.</a:t>
            </a:r>
          </a:p>
          <a:p>
            <a:pPr marL="0" indent="0">
              <a:buNone/>
            </a:pPr>
            <a:r>
              <a:rPr lang="en-CA" altLang="en-US" sz="1600" b="1" dirty="0"/>
              <a:t>Note</a:t>
            </a:r>
            <a:r>
              <a:rPr lang="en-CA" altLang="en-US" sz="1600" dirty="0"/>
              <a:t>: To restore to factory default – unplug all data cables, erase the startup-configuration and delete the vlan.dat file, then reload the device.</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Overview of VLANs</a:t>
            </a:r>
          </a:p>
        </p:txBody>
      </p:sp>
    </p:spTree>
    <p:custDataLst>
      <p:tags r:id="rId1"/>
    </p:custData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Packet Tracer – VLAN Configuration</a:t>
            </a:r>
            <a:endParaRPr lang="en-CA" altLang="en-US" dirty="0"/>
          </a:p>
        </p:txBody>
      </p:sp>
      <p:sp>
        <p:nvSpPr>
          <p:cNvPr id="13315" name="Content Placeholder 2"/>
          <p:cNvSpPr>
            <a:spLocks noGrp="1"/>
          </p:cNvSpPr>
          <p:nvPr>
            <p:ph idx="1"/>
          </p:nvPr>
        </p:nvSpPr>
        <p:spPr>
          <a:xfrm>
            <a:off x="123574" y="867946"/>
            <a:ext cx="7950578" cy="1765525"/>
          </a:xfrm>
        </p:spPr>
        <p:txBody>
          <a:bodyPr/>
          <a:lstStyle/>
          <a:p>
            <a:pPr marL="0" indent="0">
              <a:buNone/>
            </a:pPr>
            <a:r>
              <a:rPr lang="en-US" sz="1600" dirty="0"/>
              <a:t>In this Packet Tracer activity, you will perform the following:</a:t>
            </a:r>
          </a:p>
          <a:p>
            <a:pPr lvl="1"/>
            <a:r>
              <a:rPr lang="en-US" sz="1600" dirty="0"/>
              <a:t>Verify the Default VLAN Configuration</a:t>
            </a:r>
          </a:p>
          <a:p>
            <a:pPr lvl="1"/>
            <a:r>
              <a:rPr lang="en-US" sz="1600" dirty="0"/>
              <a:t>Configure VLANs</a:t>
            </a:r>
          </a:p>
          <a:p>
            <a:pPr lvl="1"/>
            <a:r>
              <a:rPr lang="en-US" sz="1600" dirty="0"/>
              <a:t>Assign VLANs to Ports</a:t>
            </a:r>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VLAN Trunks</a:t>
            </a:r>
          </a:p>
        </p:txBody>
      </p:sp>
    </p:spTree>
    <p:custDataLst>
      <p:tags r:id="rId1"/>
    </p:custData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1"/>
            <a:ext cx="9144000" cy="676656"/>
          </a:xfrm>
        </p:spPr>
        <p:txBody>
          <a:bodyPr/>
          <a:lstStyle/>
          <a:p>
            <a:r>
              <a:rPr lang="en-US" altLang="en-US" sz="1600" dirty="0"/>
              <a:t>VLAN Trunks</a:t>
            </a:r>
            <a:br>
              <a:rPr lang="en-US" altLang="en-US" sz="1600" dirty="0"/>
            </a:br>
            <a:r>
              <a:rPr lang="en-US" altLang="en-US" dirty="0"/>
              <a:t>Trunk Configuration Commands</a:t>
            </a:r>
          </a:p>
        </p:txBody>
      </p:sp>
      <p:sp>
        <p:nvSpPr>
          <p:cNvPr id="55299" name="Rectangle 3"/>
          <p:cNvSpPr>
            <a:spLocks noGrp="1" noChangeArrowheads="1"/>
          </p:cNvSpPr>
          <p:nvPr>
            <p:ph type="body" idx="1"/>
          </p:nvPr>
        </p:nvSpPr>
        <p:spPr>
          <a:xfrm>
            <a:off x="201168" y="872067"/>
            <a:ext cx="8805672" cy="563541"/>
          </a:xfrm>
        </p:spPr>
        <p:txBody>
          <a:bodyPr/>
          <a:lstStyle/>
          <a:p>
            <a:pPr marL="0" indent="0">
              <a:buNone/>
            </a:pPr>
            <a:r>
              <a:rPr lang="en-US" sz="1600" dirty="0"/>
              <a:t>Configure and verify VLAN trunks. </a:t>
            </a:r>
            <a:r>
              <a:rPr lang="en-US" altLang="en-US" sz="1600" dirty="0"/>
              <a:t>Trunks are layer 2 and carry traffic for all VLANs.</a:t>
            </a:r>
          </a:p>
        </p:txBody>
      </p:sp>
      <p:graphicFrame>
        <p:nvGraphicFramePr>
          <p:cNvPr id="2" name="Table 1"/>
          <p:cNvGraphicFramePr>
            <a:graphicFrameLocks noGrp="1"/>
          </p:cNvGraphicFramePr>
          <p:nvPr/>
        </p:nvGraphicFramePr>
        <p:xfrm>
          <a:off x="182880" y="1573022"/>
          <a:ext cx="8759952" cy="3012440"/>
        </p:xfrm>
        <a:graphic>
          <a:graphicData uri="http://schemas.openxmlformats.org/drawingml/2006/table">
            <a:tbl>
              <a:tblPr firstRow="1" bandRow="1">
                <a:tableStyleId>{5C22544A-7EE6-4342-B048-85BDC9FD1C3A}</a:tableStyleId>
              </a:tblPr>
              <a:tblGrid>
                <a:gridCol w="4123944">
                  <a:extLst>
                    <a:ext uri="{9D8B030D-6E8A-4147-A177-3AD203B41FA5}">
                      <a16:colId xmlns:a16="http://schemas.microsoft.com/office/drawing/2014/main" val="20000"/>
                    </a:ext>
                  </a:extLst>
                </a:gridCol>
                <a:gridCol w="4636008">
                  <a:extLst>
                    <a:ext uri="{9D8B030D-6E8A-4147-A177-3AD203B41FA5}">
                      <a16:colId xmlns:a16="http://schemas.microsoft.com/office/drawing/2014/main" val="20001"/>
                    </a:ext>
                  </a:extLst>
                </a:gridCol>
              </a:tblGrid>
              <a:tr h="370840">
                <a:tc>
                  <a:txBody>
                    <a:bodyPr/>
                    <a:lstStyle/>
                    <a:p>
                      <a:r>
                        <a:rPr lang="en-US" sz="1600" b="1" dirty="0">
                          <a:effectLst/>
                        </a:rPr>
                        <a:t>Task</a:t>
                      </a:r>
                      <a:endParaRPr lang="en-US" sz="1600" dirty="0">
                        <a:effectLst/>
                      </a:endParaRPr>
                    </a:p>
                  </a:txBody>
                  <a:tcPr anchor="ctr"/>
                </a:tc>
                <a:tc>
                  <a:txBody>
                    <a:bodyPr/>
                    <a:lstStyle/>
                    <a:p>
                      <a:r>
                        <a:rPr lang="en-US" sz="1600" b="1" dirty="0"/>
                        <a:t>IOS Command</a:t>
                      </a:r>
                      <a:endParaRPr lang="en-US" sz="1600" dirty="0"/>
                    </a:p>
                  </a:txBody>
                  <a:tcPr anchor="ctr"/>
                </a:tc>
                <a:extLst>
                  <a:ext uri="{0D108BD9-81ED-4DB2-BD59-A6C34878D82A}">
                    <a16:rowId xmlns:a16="http://schemas.microsoft.com/office/drawing/2014/main" val="10000"/>
                  </a:ext>
                </a:extLst>
              </a:tr>
              <a:tr h="370840">
                <a:tc>
                  <a:txBody>
                    <a:bodyPr/>
                    <a:lstStyle/>
                    <a:p>
                      <a:r>
                        <a:rPr lang="en-US" sz="1600" dirty="0">
                          <a:solidFill>
                            <a:srgbClr val="000000"/>
                          </a:solidFill>
                        </a:rPr>
                        <a:t>Enter global configuration mode.</a:t>
                      </a:r>
                    </a:p>
                  </a:txBody>
                  <a:tcPr anchor="ctr"/>
                </a:tc>
                <a:tc>
                  <a:txBody>
                    <a:bodyPr/>
                    <a:lstStyle/>
                    <a:p>
                      <a:pPr rtl="0"/>
                      <a:r>
                        <a:rPr lang="en-US" sz="1600" dirty="0">
                          <a:solidFill>
                            <a:srgbClr val="000000"/>
                          </a:solidFill>
                        </a:rPr>
                        <a:t>Switch# </a:t>
                      </a:r>
                      <a:r>
                        <a:rPr lang="en-US" sz="1600" b="1" dirty="0">
                          <a:solidFill>
                            <a:srgbClr val="000000"/>
                          </a:solidFill>
                        </a:rPr>
                        <a:t>configure terminal</a:t>
                      </a:r>
                      <a:endParaRPr lang="en-US" sz="1600" dirty="0">
                        <a:solidFill>
                          <a:srgbClr val="000000"/>
                        </a:solidFill>
                        <a:effectLst/>
                      </a:endParaRPr>
                    </a:p>
                  </a:txBody>
                  <a:tcPr anchor="ctr"/>
                </a:tc>
                <a:extLst>
                  <a:ext uri="{0D108BD9-81ED-4DB2-BD59-A6C34878D82A}">
                    <a16:rowId xmlns:a16="http://schemas.microsoft.com/office/drawing/2014/main" val="10001"/>
                  </a:ext>
                </a:extLst>
              </a:tr>
              <a:tr h="370840">
                <a:tc>
                  <a:txBody>
                    <a:bodyPr/>
                    <a:lstStyle/>
                    <a:p>
                      <a:r>
                        <a:rPr lang="en-US" sz="1600" dirty="0">
                          <a:solidFill>
                            <a:srgbClr val="000000"/>
                          </a:solidFill>
                        </a:rPr>
                        <a:t>Enter interface configuration mode.</a:t>
                      </a:r>
                    </a:p>
                  </a:txBody>
                  <a:tcPr anchor="ctr"/>
                </a:tc>
                <a:tc>
                  <a:txBody>
                    <a:bodyPr/>
                    <a:lstStyle/>
                    <a:p>
                      <a:pPr rtl="0"/>
                      <a:r>
                        <a:rPr lang="en-US" sz="1600" dirty="0">
                          <a:solidFill>
                            <a:srgbClr val="000000"/>
                          </a:solidFill>
                        </a:rPr>
                        <a:t>Switch(config)# </a:t>
                      </a:r>
                      <a:r>
                        <a:rPr lang="en-US" sz="1600" b="1" dirty="0">
                          <a:solidFill>
                            <a:srgbClr val="000000"/>
                          </a:solidFill>
                        </a:rPr>
                        <a:t>interface </a:t>
                      </a:r>
                      <a:r>
                        <a:rPr lang="en-US" sz="1600" i="1" dirty="0">
                          <a:solidFill>
                            <a:srgbClr val="000000"/>
                          </a:solidFill>
                        </a:rPr>
                        <a:t>interface-id</a:t>
                      </a:r>
                      <a:endParaRPr lang="en-US" sz="1600" dirty="0">
                        <a:solidFill>
                          <a:srgbClr val="000000"/>
                        </a:solidFill>
                        <a:effectLst/>
                      </a:endParaRPr>
                    </a:p>
                  </a:txBody>
                  <a:tcPr anchor="ctr"/>
                </a:tc>
                <a:extLst>
                  <a:ext uri="{0D108BD9-81ED-4DB2-BD59-A6C34878D82A}">
                    <a16:rowId xmlns:a16="http://schemas.microsoft.com/office/drawing/2014/main" val="10002"/>
                  </a:ext>
                </a:extLst>
              </a:tr>
              <a:tr h="370840">
                <a:tc>
                  <a:txBody>
                    <a:bodyPr/>
                    <a:lstStyle/>
                    <a:p>
                      <a:r>
                        <a:rPr lang="en-US" sz="1600" dirty="0">
                          <a:solidFill>
                            <a:srgbClr val="000000"/>
                          </a:solidFill>
                        </a:rPr>
                        <a:t>Set the port to permanent trunking mode.</a:t>
                      </a:r>
                    </a:p>
                  </a:txBody>
                  <a:tcPr anchor="ctr"/>
                </a:tc>
                <a:tc>
                  <a:txBody>
                    <a:bodyPr/>
                    <a:lstStyle/>
                    <a:p>
                      <a:pPr rtl="0"/>
                      <a:r>
                        <a:rPr lang="en-US" sz="1600" dirty="0">
                          <a:solidFill>
                            <a:srgbClr val="000000"/>
                          </a:solidFill>
                        </a:rPr>
                        <a:t>Switch(config-if)# </a:t>
                      </a:r>
                      <a:r>
                        <a:rPr lang="en-US" sz="1600" b="1" dirty="0">
                          <a:solidFill>
                            <a:srgbClr val="000000"/>
                          </a:solidFill>
                        </a:rPr>
                        <a:t>switchport mode trunk</a:t>
                      </a:r>
                      <a:endParaRPr lang="en-US" sz="1600" dirty="0">
                        <a:solidFill>
                          <a:srgbClr val="000000"/>
                        </a:solidFill>
                        <a:effectLst/>
                      </a:endParaRPr>
                    </a:p>
                  </a:txBody>
                  <a:tcPr anchor="ctr"/>
                </a:tc>
                <a:extLst>
                  <a:ext uri="{0D108BD9-81ED-4DB2-BD59-A6C34878D82A}">
                    <a16:rowId xmlns:a16="http://schemas.microsoft.com/office/drawing/2014/main" val="10003"/>
                  </a:ext>
                </a:extLst>
              </a:tr>
              <a:tr h="370840">
                <a:tc>
                  <a:txBody>
                    <a:bodyPr/>
                    <a:lstStyle/>
                    <a:p>
                      <a:r>
                        <a:rPr lang="en-US" sz="1600" dirty="0">
                          <a:solidFill>
                            <a:srgbClr val="000000"/>
                          </a:solidFill>
                        </a:rPr>
                        <a:t>Sets the native VLAN to something other than VLAN 1.</a:t>
                      </a:r>
                    </a:p>
                  </a:txBody>
                  <a:tcPr anchor="ctr"/>
                </a:tc>
                <a:tc>
                  <a:txBody>
                    <a:bodyPr/>
                    <a:lstStyle/>
                    <a:p>
                      <a:pPr rtl="0"/>
                      <a:r>
                        <a:rPr lang="en-US" sz="1600" dirty="0">
                          <a:solidFill>
                            <a:srgbClr val="000000"/>
                          </a:solidFill>
                        </a:rPr>
                        <a:t>Switch(config-if)# </a:t>
                      </a:r>
                      <a:r>
                        <a:rPr lang="en-US" sz="1600" b="1" dirty="0">
                          <a:solidFill>
                            <a:srgbClr val="000000"/>
                          </a:solidFill>
                        </a:rPr>
                        <a:t>switchport trunk native vlan </a:t>
                      </a:r>
                      <a:r>
                        <a:rPr lang="en-US" sz="1600" i="1" dirty="0">
                          <a:solidFill>
                            <a:srgbClr val="000000"/>
                          </a:solidFill>
                        </a:rPr>
                        <a:t>vlan-id</a:t>
                      </a:r>
                      <a:endParaRPr lang="en-US" sz="1600" dirty="0">
                        <a:solidFill>
                          <a:srgbClr val="000000"/>
                        </a:solidFill>
                        <a:effectLst/>
                      </a:endParaRPr>
                    </a:p>
                  </a:txBody>
                  <a:tcPr anchor="ctr"/>
                </a:tc>
                <a:extLst>
                  <a:ext uri="{0D108BD9-81ED-4DB2-BD59-A6C34878D82A}">
                    <a16:rowId xmlns:a16="http://schemas.microsoft.com/office/drawing/2014/main" val="10004"/>
                  </a:ext>
                </a:extLst>
              </a:tr>
              <a:tr h="370840">
                <a:tc>
                  <a:txBody>
                    <a:bodyPr/>
                    <a:lstStyle/>
                    <a:p>
                      <a:r>
                        <a:rPr lang="en-US" sz="1600" dirty="0">
                          <a:solidFill>
                            <a:srgbClr val="000000"/>
                          </a:solidFill>
                        </a:rPr>
                        <a:t>Specify the list of VLANs to be allowed on the trunk link.</a:t>
                      </a:r>
                    </a:p>
                  </a:txBody>
                  <a:tcPr anchor="ctr"/>
                </a:tc>
                <a:tc>
                  <a:txBody>
                    <a:bodyPr/>
                    <a:lstStyle/>
                    <a:p>
                      <a:pPr rtl="0"/>
                      <a:r>
                        <a:rPr lang="en-US" sz="1600" dirty="0">
                          <a:solidFill>
                            <a:srgbClr val="000000"/>
                          </a:solidFill>
                        </a:rPr>
                        <a:t>Switch(config-if)# </a:t>
                      </a:r>
                      <a:r>
                        <a:rPr lang="en-US" sz="1600" b="1" dirty="0">
                          <a:solidFill>
                            <a:srgbClr val="000000"/>
                          </a:solidFill>
                        </a:rPr>
                        <a:t>switchport trunk allowed vlan </a:t>
                      </a:r>
                      <a:r>
                        <a:rPr lang="en-US" sz="1600" i="1" dirty="0">
                          <a:solidFill>
                            <a:srgbClr val="000000"/>
                          </a:solidFill>
                        </a:rPr>
                        <a:t>vlan-list</a:t>
                      </a:r>
                      <a:endParaRPr lang="en-US" sz="1600" dirty="0">
                        <a:solidFill>
                          <a:srgbClr val="000000"/>
                        </a:solidFill>
                        <a:effectLst/>
                      </a:endParaRPr>
                    </a:p>
                  </a:txBody>
                  <a:tcPr anchor="ctr"/>
                </a:tc>
                <a:extLst>
                  <a:ext uri="{0D108BD9-81ED-4DB2-BD59-A6C34878D82A}">
                    <a16:rowId xmlns:a16="http://schemas.microsoft.com/office/drawing/2014/main" val="10005"/>
                  </a:ext>
                </a:extLst>
              </a:tr>
              <a:tr h="370840">
                <a:tc>
                  <a:txBody>
                    <a:bodyPr/>
                    <a:lstStyle/>
                    <a:p>
                      <a:r>
                        <a:rPr lang="en-US" sz="1600" dirty="0">
                          <a:solidFill>
                            <a:srgbClr val="000000"/>
                          </a:solidFill>
                        </a:rPr>
                        <a:t>Return to the privileged EXEC mode.</a:t>
                      </a:r>
                    </a:p>
                  </a:txBody>
                  <a:tcPr anchor="ctr"/>
                </a:tc>
                <a:tc>
                  <a:txBody>
                    <a:bodyPr/>
                    <a:lstStyle/>
                    <a:p>
                      <a:r>
                        <a:rPr lang="en-US" sz="1600" dirty="0">
                          <a:solidFill>
                            <a:srgbClr val="000000"/>
                          </a:solidFill>
                        </a:rPr>
                        <a:t>Switch(config-if)# </a:t>
                      </a:r>
                      <a:r>
                        <a:rPr lang="en-US" sz="1600" b="1" dirty="0">
                          <a:solidFill>
                            <a:srgbClr val="000000"/>
                          </a:solidFill>
                        </a:rPr>
                        <a:t>end</a:t>
                      </a:r>
                      <a:endParaRPr lang="en-US" sz="1600" dirty="0">
                        <a:solidFill>
                          <a:srgbClr val="000000"/>
                        </a:solidFill>
                      </a:endParaRPr>
                    </a:p>
                  </a:txBody>
                  <a:tcPr anchor="ctr"/>
                </a:tc>
                <a:extLst>
                  <a:ext uri="{0D108BD9-81ED-4DB2-BD59-A6C34878D82A}">
                    <a16:rowId xmlns:a16="http://schemas.microsoft.com/office/drawing/2014/main" val="10006"/>
                  </a:ext>
                </a:extLst>
              </a:tr>
            </a:tbl>
          </a:graphicData>
        </a:graphic>
      </p:graphicFrame>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0"/>
            <a:ext cx="4340351" cy="757551"/>
          </a:xfrm>
        </p:spPr>
        <p:txBody>
          <a:bodyPr/>
          <a:lstStyle/>
          <a:p>
            <a:r>
              <a:rPr lang="en-US" altLang="en-US" sz="1600" dirty="0"/>
              <a:t>VLAN Trunks</a:t>
            </a:r>
            <a:br>
              <a:rPr lang="en-US" altLang="en-US" sz="1600" dirty="0"/>
            </a:br>
            <a:r>
              <a:rPr lang="en-US" altLang="en-US" dirty="0"/>
              <a:t>Trunk Configuration Example</a:t>
            </a:r>
          </a:p>
        </p:txBody>
      </p:sp>
      <p:sp>
        <p:nvSpPr>
          <p:cNvPr id="55299" name="Rectangle 3"/>
          <p:cNvSpPr>
            <a:spLocks noGrp="1" noChangeArrowheads="1"/>
          </p:cNvSpPr>
          <p:nvPr>
            <p:ph type="body" idx="1"/>
          </p:nvPr>
        </p:nvSpPr>
        <p:spPr>
          <a:xfrm>
            <a:off x="0" y="796595"/>
            <a:ext cx="4398264" cy="1672285"/>
          </a:xfrm>
        </p:spPr>
        <p:txBody>
          <a:bodyPr/>
          <a:lstStyle/>
          <a:p>
            <a:pPr marL="0" indent="0">
              <a:buNone/>
            </a:pPr>
            <a:r>
              <a:rPr lang="en-US" sz="1600" dirty="0"/>
              <a:t>The subnets associated with each VLAN are:</a:t>
            </a:r>
          </a:p>
          <a:p>
            <a:pPr lvl="1"/>
            <a:r>
              <a:rPr lang="en-US" sz="1600" dirty="0"/>
              <a:t>VLAN 10 - Faculty/Staff - 172.17.10.0/24</a:t>
            </a:r>
          </a:p>
          <a:p>
            <a:pPr lvl="1"/>
            <a:r>
              <a:rPr lang="en-US" sz="1600" dirty="0"/>
              <a:t>VLAN 20 - Students - 172.17.20.0/24</a:t>
            </a:r>
          </a:p>
          <a:p>
            <a:pPr lvl="1"/>
            <a:r>
              <a:rPr lang="en-US" sz="1600" dirty="0"/>
              <a:t>VLAN 30 - Guests - 172.17.30.0/24</a:t>
            </a:r>
          </a:p>
          <a:p>
            <a:pPr lvl="1"/>
            <a:r>
              <a:rPr lang="en-US" sz="1600" dirty="0"/>
              <a:t>VLAN 99 - Native - 172.17.99.0/24</a:t>
            </a:r>
          </a:p>
        </p:txBody>
      </p:sp>
      <p:sp>
        <p:nvSpPr>
          <p:cNvPr id="3" name="Rectangle 4"/>
          <p:cNvSpPr txBox="1"/>
          <p:nvPr/>
        </p:nvSpPr>
        <p:spPr>
          <a:xfrm>
            <a:off x="109728" y="2569464"/>
            <a:ext cx="3136392" cy="2062103"/>
          </a:xfrm>
          <a:prstGeom prst="rect">
            <a:avLst/>
          </a:prstGeom>
          <a:noFill/>
        </p:spPr>
        <p:txBody>
          <a:bodyPr wrap="square" rtlCol="0">
            <a:spAutoFit/>
          </a:bodyPr>
          <a:lstStyle/>
          <a:p>
            <a:r>
              <a:rPr lang="en-US" sz="1600" dirty="0">
                <a:solidFill>
                  <a:srgbClr val="000000"/>
                </a:solidFill>
              </a:rPr>
              <a:t>F0/1 port on S1 is configured as a trunk port.</a:t>
            </a:r>
          </a:p>
          <a:p>
            <a:endParaRPr lang="en-US" sz="1600" dirty="0">
              <a:solidFill>
                <a:srgbClr val="000000"/>
              </a:solidFill>
            </a:endParaRPr>
          </a:p>
          <a:p>
            <a:r>
              <a:rPr lang="en-US" sz="1600" b="1" dirty="0">
                <a:solidFill>
                  <a:srgbClr val="000000"/>
                </a:solidFill>
              </a:rPr>
              <a:t>Note</a:t>
            </a:r>
            <a:r>
              <a:rPr lang="en-US" sz="1600" dirty="0">
                <a:solidFill>
                  <a:srgbClr val="000000"/>
                </a:solidFill>
              </a:rPr>
              <a:t>: This assumes a 2960 switch using 802.1q tagging. Layer 3 switches require the encapsulation to be configured before the trunk mode. </a:t>
            </a:r>
          </a:p>
        </p:txBody>
      </p:sp>
      <p:graphicFrame>
        <p:nvGraphicFramePr>
          <p:cNvPr id="2" name="Table 1"/>
          <p:cNvGraphicFramePr>
            <a:graphicFrameLocks noGrp="1"/>
          </p:cNvGraphicFramePr>
          <p:nvPr/>
        </p:nvGraphicFramePr>
        <p:xfrm>
          <a:off x="3305442" y="2558606"/>
          <a:ext cx="5629656" cy="2225040"/>
        </p:xfrm>
        <a:graphic>
          <a:graphicData uri="http://schemas.openxmlformats.org/drawingml/2006/table">
            <a:tbl>
              <a:tblPr firstRow="1" bandRow="1">
                <a:tableStyleId>{5C22544A-7EE6-4342-B048-85BDC9FD1C3A}</a:tableStyleId>
              </a:tblPr>
              <a:tblGrid>
                <a:gridCol w="1432560">
                  <a:extLst>
                    <a:ext uri="{9D8B030D-6E8A-4147-A177-3AD203B41FA5}">
                      <a16:colId xmlns:a16="http://schemas.microsoft.com/office/drawing/2014/main" val="20000"/>
                    </a:ext>
                  </a:extLst>
                </a:gridCol>
                <a:gridCol w="4197096">
                  <a:extLst>
                    <a:ext uri="{9D8B030D-6E8A-4147-A177-3AD203B41FA5}">
                      <a16:colId xmlns:a16="http://schemas.microsoft.com/office/drawing/2014/main" val="20001"/>
                    </a:ext>
                  </a:extLst>
                </a:gridCol>
              </a:tblGrid>
              <a:tr h="370840">
                <a:tc>
                  <a:txBody>
                    <a:bodyPr/>
                    <a:lstStyle/>
                    <a:p>
                      <a:r>
                        <a:rPr lang="en-US" sz="1600" dirty="0"/>
                        <a:t>Prompt</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sz="1600" dirty="0">
                          <a:solidFill>
                            <a:srgbClr val="000000"/>
                          </a:solidFill>
                        </a:rPr>
                        <a:t>S1(config)#</a:t>
                      </a:r>
                    </a:p>
                  </a:txBody>
                  <a:tcPr/>
                </a:tc>
                <a:tc>
                  <a:txBody>
                    <a:bodyPr/>
                    <a:lstStyle/>
                    <a:p>
                      <a:r>
                        <a:rPr lang="en-US" sz="1600" dirty="0">
                          <a:solidFill>
                            <a:srgbClr val="000000"/>
                          </a:solidFill>
                        </a:rPr>
                        <a:t>Interface</a:t>
                      </a:r>
                      <a:r>
                        <a:rPr lang="en-US" sz="1600" baseline="0" dirty="0">
                          <a:solidFill>
                            <a:srgbClr val="000000"/>
                          </a:solidFill>
                        </a:rPr>
                        <a:t> fa0/1</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dirty="0">
                          <a:solidFill>
                            <a:srgbClr val="000000"/>
                          </a:solidFill>
                        </a:rPr>
                        <a:t>S1(config-if)#</a:t>
                      </a:r>
                    </a:p>
                  </a:txBody>
                  <a:tcPr/>
                </a:tc>
                <a:tc>
                  <a:txBody>
                    <a:bodyPr/>
                    <a:lstStyle/>
                    <a:p>
                      <a:r>
                        <a:rPr lang="en-US" sz="1600" dirty="0">
                          <a:solidFill>
                            <a:srgbClr val="000000"/>
                          </a:solidFill>
                        </a:rPr>
                        <a:t>Switchport mode</a:t>
                      </a:r>
                      <a:r>
                        <a:rPr lang="en-US" sz="1600" baseline="0" dirty="0">
                          <a:solidFill>
                            <a:srgbClr val="000000"/>
                          </a:solidFill>
                        </a:rPr>
                        <a:t> trunk</a:t>
                      </a:r>
                      <a:endParaRPr lang="en-US" sz="16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600" dirty="0">
                          <a:solidFill>
                            <a:srgbClr val="000000"/>
                          </a:solidFill>
                        </a:rPr>
                        <a:t>S1(config-if)#</a:t>
                      </a:r>
                    </a:p>
                  </a:txBody>
                  <a:tcPr/>
                </a:tc>
                <a:tc>
                  <a:txBody>
                    <a:bodyPr/>
                    <a:lstStyle/>
                    <a:p>
                      <a:r>
                        <a:rPr lang="en-US" sz="1600" dirty="0">
                          <a:solidFill>
                            <a:srgbClr val="000000"/>
                          </a:solidFill>
                        </a:rPr>
                        <a:t>Switchport </a:t>
                      </a:r>
                      <a:r>
                        <a:rPr lang="en-US" sz="1600" baseline="0" dirty="0">
                          <a:solidFill>
                            <a:srgbClr val="000000"/>
                          </a:solidFill>
                        </a:rPr>
                        <a:t>trunk native vlan 99</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dirty="0">
                          <a:solidFill>
                            <a:srgbClr val="000000"/>
                          </a:solidFill>
                        </a:rPr>
                        <a:t>S1(config-if)#</a:t>
                      </a:r>
                    </a:p>
                  </a:txBody>
                  <a:tcPr/>
                </a:tc>
                <a:tc>
                  <a:txBody>
                    <a:bodyPr/>
                    <a:lstStyle/>
                    <a:p>
                      <a:r>
                        <a:rPr lang="en-US" sz="1600" dirty="0">
                          <a:solidFill>
                            <a:srgbClr val="000000"/>
                          </a:solidFill>
                        </a:rPr>
                        <a:t>Switchport</a:t>
                      </a:r>
                      <a:r>
                        <a:rPr lang="en-US" sz="1600" baseline="0" dirty="0">
                          <a:solidFill>
                            <a:srgbClr val="000000"/>
                          </a:solidFill>
                        </a:rPr>
                        <a:t> trunk allowed vlan 10,20,30,99</a:t>
                      </a:r>
                      <a:endParaRPr lang="en-US" sz="16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sz="1600" dirty="0">
                          <a:solidFill>
                            <a:srgbClr val="000000"/>
                          </a:solidFill>
                        </a:rPr>
                        <a:t>S1(config-if)#</a:t>
                      </a:r>
                    </a:p>
                  </a:txBody>
                  <a:tcPr/>
                </a:tc>
                <a:tc>
                  <a:txBody>
                    <a:bodyPr/>
                    <a:lstStyle/>
                    <a:p>
                      <a:r>
                        <a:rPr lang="en-US" sz="1600" dirty="0">
                          <a:solidFill>
                            <a:srgbClr val="000000"/>
                          </a:solidFill>
                        </a:rPr>
                        <a:t>end</a:t>
                      </a:r>
                    </a:p>
                  </a:txBody>
                  <a:tcPr/>
                </a:tc>
                <a:extLst>
                  <a:ext uri="{0D108BD9-81ED-4DB2-BD59-A6C34878D82A}">
                    <a16:rowId xmlns:a16="http://schemas.microsoft.com/office/drawing/2014/main" val="10005"/>
                  </a:ext>
                </a:extLst>
              </a:tr>
            </a:tbl>
          </a:graphicData>
        </a:graphic>
      </p:graphicFrame>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752" y="81154"/>
            <a:ext cx="4061346" cy="232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398264" cy="757551"/>
          </a:xfrm>
        </p:spPr>
        <p:txBody>
          <a:bodyPr/>
          <a:lstStyle/>
          <a:p>
            <a:r>
              <a:rPr lang="en-US" altLang="en-US" sz="1600" dirty="0"/>
              <a:t>VLAN Trunks</a:t>
            </a:r>
            <a:br>
              <a:rPr lang="en-US" altLang="en-US" sz="1600" dirty="0"/>
            </a:br>
            <a:r>
              <a:rPr lang="en-US" altLang="en-US" dirty="0"/>
              <a:t>Verify Trunk Configuration</a:t>
            </a:r>
          </a:p>
        </p:txBody>
      </p:sp>
      <p:sp>
        <p:nvSpPr>
          <p:cNvPr id="55299" name="Rectangle 3"/>
          <p:cNvSpPr>
            <a:spLocks noGrp="1" noChangeArrowheads="1"/>
          </p:cNvSpPr>
          <p:nvPr>
            <p:ph type="body" idx="1"/>
          </p:nvPr>
        </p:nvSpPr>
        <p:spPr>
          <a:xfrm>
            <a:off x="113464" y="828130"/>
            <a:ext cx="4401766" cy="3672114"/>
          </a:xfrm>
        </p:spPr>
        <p:txBody>
          <a:bodyPr/>
          <a:lstStyle/>
          <a:p>
            <a:pPr marL="0" indent="0">
              <a:buNone/>
            </a:pPr>
            <a:r>
              <a:rPr lang="en-US" sz="1600" dirty="0"/>
              <a:t>Set the trunk mode and native vlan.</a:t>
            </a:r>
          </a:p>
          <a:p>
            <a:pPr marL="0" indent="0">
              <a:buNone/>
            </a:pPr>
            <a:r>
              <a:rPr lang="en-US" sz="1600" dirty="0"/>
              <a:t>Notice </a:t>
            </a:r>
            <a:r>
              <a:rPr lang="en-US" sz="1600" b="1" dirty="0"/>
              <a:t>sh int fa0/1 switchport </a:t>
            </a:r>
            <a:r>
              <a:rPr lang="en-US" sz="1600" dirty="0"/>
              <a:t>command:</a:t>
            </a:r>
          </a:p>
          <a:p>
            <a:pPr>
              <a:buFont typeface="Arial" panose="020B0604020202020204" pitchFamily="34" charset="0"/>
              <a:buChar char="•"/>
            </a:pPr>
            <a:r>
              <a:rPr lang="en-US" sz="1600" dirty="0"/>
              <a:t>Is set to trunk administratively</a:t>
            </a:r>
          </a:p>
          <a:p>
            <a:pPr>
              <a:buFont typeface="Arial" panose="020B0604020202020204" pitchFamily="34" charset="0"/>
              <a:buChar char="•"/>
            </a:pPr>
            <a:r>
              <a:rPr lang="en-US" sz="1600" dirty="0"/>
              <a:t>Is set as trunk operationally (functioning)</a:t>
            </a:r>
          </a:p>
          <a:p>
            <a:pPr>
              <a:buFont typeface="Arial" panose="020B0604020202020204" pitchFamily="34" charset="0"/>
              <a:buChar char="•"/>
            </a:pPr>
            <a:r>
              <a:rPr lang="en-US" sz="1600" dirty="0"/>
              <a:t>Encapsulation is dot1q</a:t>
            </a:r>
          </a:p>
          <a:p>
            <a:pPr>
              <a:buFont typeface="Arial" panose="020B0604020202020204" pitchFamily="34" charset="0"/>
              <a:buChar char="•"/>
            </a:pPr>
            <a:r>
              <a:rPr lang="en-US" sz="1600" dirty="0">
                <a:solidFill>
                  <a:srgbClr val="FF0000"/>
                </a:solidFill>
              </a:rPr>
              <a:t>Native VLAN </a:t>
            </a:r>
            <a:r>
              <a:rPr lang="en-US" sz="1600" dirty="0"/>
              <a:t>set to </a:t>
            </a:r>
            <a:r>
              <a:rPr lang="en-US" sz="1600" dirty="0">
                <a:solidFill>
                  <a:srgbClr val="FF0000"/>
                </a:solidFill>
              </a:rPr>
              <a:t>VLAN 99 </a:t>
            </a:r>
          </a:p>
          <a:p>
            <a:pPr>
              <a:buFont typeface="Arial" panose="020B0604020202020204" pitchFamily="34" charset="0"/>
              <a:buChar char="•"/>
            </a:pPr>
            <a:r>
              <a:rPr lang="en-US" sz="1600" dirty="0"/>
              <a:t>All VLANs created on the switch will pass traffic on this trunk</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887" y="238539"/>
            <a:ext cx="4701209" cy="4693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Reset the Trunk to the Default State</a:t>
            </a:r>
          </a:p>
        </p:txBody>
      </p:sp>
      <p:sp>
        <p:nvSpPr>
          <p:cNvPr id="55299" name="Rectangle 3"/>
          <p:cNvSpPr>
            <a:spLocks noGrp="1" noChangeArrowheads="1"/>
          </p:cNvSpPr>
          <p:nvPr>
            <p:ph type="body" idx="1"/>
          </p:nvPr>
        </p:nvSpPr>
        <p:spPr>
          <a:xfrm>
            <a:off x="116115" y="821051"/>
            <a:ext cx="4236429" cy="2260477"/>
          </a:xfrm>
        </p:spPr>
        <p:txBody>
          <a:bodyPr/>
          <a:lstStyle/>
          <a:p>
            <a:pPr>
              <a:buFont typeface="Arial" panose="020B0604020202020204" pitchFamily="34" charset="0"/>
              <a:buChar char="•"/>
            </a:pPr>
            <a:r>
              <a:rPr lang="en-US" sz="1800" dirty="0">
                <a:solidFill>
                  <a:srgbClr val="FF0000"/>
                </a:solidFill>
              </a:rPr>
              <a:t>Reset the default trunk settings </a:t>
            </a:r>
            <a:r>
              <a:rPr lang="en-US" sz="1800" dirty="0"/>
              <a:t>with the no command.</a:t>
            </a:r>
          </a:p>
          <a:p>
            <a:pPr lvl="1">
              <a:buFont typeface="Arial" panose="020B0604020202020204" pitchFamily="34" charset="0"/>
              <a:buChar char="•"/>
            </a:pPr>
            <a:r>
              <a:rPr lang="en-US" sz="1700" dirty="0"/>
              <a:t>All VLANs allowed to pass traffic</a:t>
            </a:r>
          </a:p>
          <a:p>
            <a:pPr lvl="1">
              <a:buFont typeface="Arial" panose="020B0604020202020204" pitchFamily="34" charset="0"/>
              <a:buChar char="•"/>
            </a:pPr>
            <a:r>
              <a:rPr lang="en-US" sz="1700" dirty="0"/>
              <a:t>Native VLAN = VLAN 1</a:t>
            </a:r>
          </a:p>
          <a:p>
            <a:pPr>
              <a:buFont typeface="Arial" panose="020B0604020202020204" pitchFamily="34" charset="0"/>
              <a:buChar char="•"/>
            </a:pPr>
            <a:r>
              <a:rPr lang="en-US" sz="1800" dirty="0"/>
              <a:t>Verify the default settings with a     </a:t>
            </a:r>
            <a:r>
              <a:rPr lang="en-US" sz="1800" b="1" dirty="0"/>
              <a:t>sh int fa0/1 switchport </a:t>
            </a:r>
            <a:r>
              <a:rPr lang="en-US" sz="1800" dirty="0"/>
              <a:t>command.</a:t>
            </a:r>
          </a:p>
          <a:p>
            <a:pPr>
              <a:buFont typeface="Arial" panose="020B0604020202020204" pitchFamily="34" charset="0"/>
              <a:buChar char="•"/>
            </a:pPr>
            <a:endParaRPr lang="en-US" sz="18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84" y="3337560"/>
            <a:ext cx="4196334" cy="1197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034" y="695740"/>
            <a:ext cx="4587210" cy="4224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Reset the Trunk to the Default State (Cont.)</a:t>
            </a:r>
          </a:p>
        </p:txBody>
      </p:sp>
      <p:sp>
        <p:nvSpPr>
          <p:cNvPr id="55299" name="Rectangle 3"/>
          <p:cNvSpPr>
            <a:spLocks noGrp="1" noChangeArrowheads="1"/>
          </p:cNvSpPr>
          <p:nvPr>
            <p:ph type="body" idx="1"/>
          </p:nvPr>
        </p:nvSpPr>
        <p:spPr>
          <a:xfrm>
            <a:off x="1" y="821051"/>
            <a:ext cx="4663440" cy="3794491"/>
          </a:xfrm>
        </p:spPr>
        <p:txBody>
          <a:bodyPr/>
          <a:lstStyle/>
          <a:p>
            <a:pPr marL="0" indent="0">
              <a:buNone/>
            </a:pPr>
            <a:r>
              <a:rPr lang="en-US" sz="1600" dirty="0"/>
              <a:t>Reset the trunk to an access mode with the </a:t>
            </a:r>
            <a:r>
              <a:rPr lang="en-US" sz="1600" b="1" dirty="0"/>
              <a:t>switchport mode access </a:t>
            </a:r>
            <a:r>
              <a:rPr lang="en-US" sz="1600" dirty="0"/>
              <a:t>command:</a:t>
            </a:r>
          </a:p>
          <a:p>
            <a:pPr lvl="1">
              <a:buFont typeface="Arial" panose="020B0604020202020204" pitchFamily="34" charset="0"/>
              <a:buChar char="•"/>
            </a:pPr>
            <a:r>
              <a:rPr lang="en-US" sz="1600" dirty="0"/>
              <a:t>Is set to an access interface administratively</a:t>
            </a:r>
          </a:p>
          <a:p>
            <a:pPr lvl="1">
              <a:buFont typeface="Arial" panose="020B0604020202020204" pitchFamily="34" charset="0"/>
              <a:buChar char="•"/>
            </a:pPr>
            <a:r>
              <a:rPr lang="en-US" sz="1600" dirty="0"/>
              <a:t>Is set as an access interface operationally (functioning)</a:t>
            </a:r>
          </a:p>
          <a:p>
            <a:pPr marL="0" indent="0">
              <a:buNone/>
            </a:pPr>
            <a:endParaRPr lang="en-US" sz="1600" dirty="0"/>
          </a:p>
          <a:p>
            <a:pPr>
              <a:buFont typeface="Arial" panose="020B0604020202020204" pitchFamily="34" charset="0"/>
              <a:buChar char="•"/>
            </a:pPr>
            <a:endParaRPr lang="en-US" sz="1800"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872" y="953261"/>
            <a:ext cx="4335018" cy="3678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Packet Tracer – Configure Trunks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Packet Tracer activity, you will perform the following:</a:t>
            </a:r>
          </a:p>
          <a:p>
            <a:pPr lvl="1"/>
            <a:r>
              <a:rPr lang="en-US" sz="1800" dirty="0"/>
              <a:t>Verify VLANs</a:t>
            </a:r>
          </a:p>
          <a:p>
            <a:pPr lvl="1"/>
            <a:r>
              <a:rPr lang="en-US" sz="1800" dirty="0"/>
              <a:t>Configure Trunks</a:t>
            </a:r>
          </a:p>
        </p:txBody>
      </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Lab – Configure VLANs and Trunks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perform the following:</a:t>
            </a:r>
          </a:p>
          <a:p>
            <a:pPr lvl="1">
              <a:buFont typeface="Arial" panose="020B0604020202020204" pitchFamily="34" charset="0"/>
              <a:buChar char="•"/>
            </a:pPr>
            <a:r>
              <a:rPr lang="en-US" sz="1800" dirty="0"/>
              <a:t>Build the Network and Configure Basic Device Settings</a:t>
            </a:r>
          </a:p>
          <a:p>
            <a:pPr lvl="1">
              <a:buFont typeface="Arial" panose="020B0604020202020204" pitchFamily="34" charset="0"/>
              <a:buChar char="•"/>
            </a:pPr>
            <a:r>
              <a:rPr lang="en-US" sz="1800" dirty="0"/>
              <a:t>Create VLANs and Assign Switch Ports</a:t>
            </a:r>
          </a:p>
          <a:p>
            <a:pPr lvl="1">
              <a:buFont typeface="Arial" panose="020B0604020202020204" pitchFamily="34" charset="0"/>
              <a:buChar char="•"/>
            </a:pPr>
            <a:r>
              <a:rPr lang="en-US" sz="1800" dirty="0"/>
              <a:t>Maintain VLAN Port Assignments and the VLAN Database</a:t>
            </a:r>
          </a:p>
          <a:p>
            <a:pPr lvl="1">
              <a:buFont typeface="Arial" panose="020B0604020202020204" pitchFamily="34" charset="0"/>
              <a:buChar char="•"/>
            </a:pPr>
            <a:r>
              <a:rPr lang="en-US" sz="1800" dirty="0"/>
              <a:t>Configure an 802.1Q Trunk between the Switches</a:t>
            </a:r>
          </a:p>
          <a:p>
            <a:pPr lvl="1">
              <a:buFont typeface="Arial" panose="020B0604020202020204" pitchFamily="34" charset="0"/>
              <a:buChar char="•"/>
            </a:pPr>
            <a:r>
              <a:rPr lang="en-US" sz="1800" dirty="0"/>
              <a:t>Delete the VLAN Database</a:t>
            </a:r>
          </a:p>
        </p:txBody>
      </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Dynamic Trunking Protocol</a:t>
            </a:r>
          </a:p>
        </p:txBody>
      </p:sp>
    </p:spTree>
    <p:custDataLst>
      <p:tags r:id="rId1"/>
    </p:custData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210545" cy="789880"/>
          </a:xfrm>
        </p:spPr>
        <p:txBody>
          <a:bodyPr/>
          <a:lstStyle/>
          <a:p>
            <a:r>
              <a:rPr lang="en-US" altLang="en-US" sz="1600" dirty="0"/>
              <a:t>Overview of VLANs</a:t>
            </a:r>
            <a:br>
              <a:rPr lang="en-US" altLang="en-US" dirty="0"/>
            </a:br>
            <a:r>
              <a:rPr lang="en-US" altLang="en-US" dirty="0"/>
              <a:t>VLAN Definitions</a:t>
            </a:r>
          </a:p>
        </p:txBody>
      </p:sp>
      <p:sp>
        <p:nvSpPr>
          <p:cNvPr id="2" name="Content Placeholder 1"/>
          <p:cNvSpPr>
            <a:spLocks noGrp="1"/>
          </p:cNvSpPr>
          <p:nvPr>
            <p:ph idx="1"/>
          </p:nvPr>
        </p:nvSpPr>
        <p:spPr>
          <a:xfrm>
            <a:off x="4210546" y="605969"/>
            <a:ext cx="4767079" cy="4112335"/>
          </a:xfrm>
        </p:spPr>
        <p:txBody>
          <a:bodyPr/>
          <a:lstStyle/>
          <a:p>
            <a:pPr marL="0" indent="0">
              <a:buNone/>
            </a:pPr>
            <a:r>
              <a:rPr lang="en-US" sz="1600" dirty="0"/>
              <a:t>VLANs are </a:t>
            </a:r>
            <a:r>
              <a:rPr lang="en-US" sz="1600" dirty="0">
                <a:solidFill>
                  <a:srgbClr val="FF0000"/>
                </a:solidFill>
              </a:rPr>
              <a:t>logical connections </a:t>
            </a:r>
            <a:r>
              <a:rPr lang="en-US" sz="1600" dirty="0"/>
              <a:t>with other similar devices. </a:t>
            </a:r>
          </a:p>
          <a:p>
            <a:pPr marL="0" indent="0">
              <a:buNone/>
            </a:pPr>
            <a:r>
              <a:rPr lang="en-US" sz="1600" dirty="0"/>
              <a:t>Placing devices into various VLANs have the following characteristics:</a:t>
            </a:r>
          </a:p>
          <a:p>
            <a:pPr lvl="1">
              <a:buFont typeface="Arial" panose="020B0604020202020204" pitchFamily="34" charset="0"/>
              <a:buChar char="•"/>
            </a:pPr>
            <a:r>
              <a:rPr lang="en-US" sz="1600" dirty="0"/>
              <a:t>Provides </a:t>
            </a:r>
            <a:r>
              <a:rPr lang="en-US" sz="1600" dirty="0">
                <a:solidFill>
                  <a:srgbClr val="FF0000"/>
                </a:solidFill>
              </a:rPr>
              <a:t>segmentation</a:t>
            </a:r>
            <a:r>
              <a:rPr lang="en-US" sz="1600" dirty="0"/>
              <a:t> of the various groups of devices on the same switches</a:t>
            </a:r>
          </a:p>
          <a:p>
            <a:pPr lvl="1">
              <a:buFont typeface="Arial" panose="020B0604020202020204" pitchFamily="34" charset="0"/>
              <a:buChar char="•"/>
            </a:pPr>
            <a:r>
              <a:rPr lang="en-US" sz="1600" dirty="0"/>
              <a:t>Provide organization that is more </a:t>
            </a:r>
            <a:r>
              <a:rPr lang="en-US" sz="1600" dirty="0">
                <a:solidFill>
                  <a:srgbClr val="FF0000"/>
                </a:solidFill>
              </a:rPr>
              <a:t>manageable</a:t>
            </a:r>
          </a:p>
          <a:p>
            <a:pPr lvl="3">
              <a:buFont typeface="Arial" panose="020B0604020202020204" pitchFamily="34" charset="0"/>
              <a:buChar char="•"/>
            </a:pPr>
            <a:r>
              <a:rPr lang="en-US" sz="1600" dirty="0"/>
              <a:t>Broadcasts, multicasts and unicasts are </a:t>
            </a:r>
            <a:r>
              <a:rPr lang="en-US" sz="1600" dirty="0">
                <a:solidFill>
                  <a:srgbClr val="FF0000"/>
                </a:solidFill>
              </a:rPr>
              <a:t>isolated</a:t>
            </a:r>
            <a:r>
              <a:rPr lang="en-US" sz="1600" dirty="0"/>
              <a:t> in the individual VLAN</a:t>
            </a:r>
          </a:p>
          <a:p>
            <a:pPr lvl="3">
              <a:buFont typeface="Arial" panose="020B0604020202020204" pitchFamily="34" charset="0"/>
              <a:buChar char="•"/>
            </a:pPr>
            <a:r>
              <a:rPr lang="en-US" sz="1600" dirty="0"/>
              <a:t>Each VLAN will have its own </a:t>
            </a:r>
            <a:r>
              <a:rPr lang="en-US" sz="1600" dirty="0">
                <a:solidFill>
                  <a:srgbClr val="FF0000"/>
                </a:solidFill>
              </a:rPr>
              <a:t>unique range </a:t>
            </a:r>
            <a:r>
              <a:rPr lang="en-US" sz="1600" dirty="0"/>
              <a:t>of IP addressing</a:t>
            </a:r>
          </a:p>
          <a:p>
            <a:pPr lvl="3">
              <a:buFont typeface="Arial" panose="020B0604020202020204" pitchFamily="34" charset="0"/>
              <a:buChar char="•"/>
            </a:pPr>
            <a:r>
              <a:rPr lang="en-US" sz="1600" dirty="0">
                <a:solidFill>
                  <a:srgbClr val="FF0000"/>
                </a:solidFill>
              </a:rPr>
              <a:t>Smaller</a:t>
            </a:r>
            <a:r>
              <a:rPr lang="en-US" sz="1600" dirty="0"/>
              <a:t> broadcast domains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71" y="854243"/>
            <a:ext cx="4033875" cy="3801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dirty="0"/>
              <a:t>Introduction to DTP</a:t>
            </a:r>
            <a:endParaRPr lang="en-CA" altLang="en-US" dirty="0"/>
          </a:p>
        </p:txBody>
      </p:sp>
      <p:sp>
        <p:nvSpPr>
          <p:cNvPr id="13315" name="Content Placeholder 2"/>
          <p:cNvSpPr>
            <a:spLocks noGrp="1"/>
          </p:cNvSpPr>
          <p:nvPr>
            <p:ph idx="1"/>
          </p:nvPr>
        </p:nvSpPr>
        <p:spPr>
          <a:xfrm>
            <a:off x="265176" y="832105"/>
            <a:ext cx="8787385" cy="2651760"/>
          </a:xfrm>
        </p:spPr>
        <p:txBody>
          <a:bodyPr/>
          <a:lstStyle/>
          <a:p>
            <a:pPr marL="0" indent="0">
              <a:buNone/>
            </a:pPr>
            <a:r>
              <a:rPr lang="en-US" sz="1600" dirty="0">
                <a:solidFill>
                  <a:srgbClr val="FF0000"/>
                </a:solidFill>
              </a:rPr>
              <a:t>Dynamic Trunking Protocol (DTP</a:t>
            </a:r>
            <a:r>
              <a:rPr lang="en-US" sz="1600" dirty="0"/>
              <a:t>) is a proprietary Cisco protocol.</a:t>
            </a:r>
            <a:endParaRPr lang="en-CA" altLang="en-US" sz="1600" dirty="0"/>
          </a:p>
          <a:p>
            <a:pPr marL="0" indent="0">
              <a:buNone/>
            </a:pPr>
            <a:r>
              <a:rPr lang="en-US" sz="1600" dirty="0"/>
              <a:t>DTP characteristics are as follows:</a:t>
            </a:r>
          </a:p>
          <a:p>
            <a:pPr lvl="1">
              <a:buFont typeface="Arial" panose="020B0604020202020204" pitchFamily="34" charset="0"/>
              <a:buChar char="•"/>
            </a:pPr>
            <a:r>
              <a:rPr lang="en-US" sz="1600" dirty="0"/>
              <a:t>On by default on Catalyst 2960 and 2950 switches</a:t>
            </a:r>
          </a:p>
          <a:p>
            <a:pPr lvl="1">
              <a:buFont typeface="Arial" panose="020B0604020202020204" pitchFamily="34" charset="0"/>
              <a:buChar char="•"/>
            </a:pPr>
            <a:r>
              <a:rPr lang="en-US" sz="1600" dirty="0">
                <a:solidFill>
                  <a:srgbClr val="FF0000"/>
                </a:solidFill>
              </a:rPr>
              <a:t>Dynamic-auto</a:t>
            </a:r>
            <a:r>
              <a:rPr lang="en-US" sz="1600" dirty="0"/>
              <a:t> is default on the 2960 and 2950 switches</a:t>
            </a:r>
          </a:p>
          <a:p>
            <a:pPr lvl="1">
              <a:buFont typeface="Arial" panose="020B0604020202020204" pitchFamily="34" charset="0"/>
              <a:buChar char="•"/>
            </a:pPr>
            <a:r>
              <a:rPr lang="en-US" sz="1600" dirty="0"/>
              <a:t>May be turned </a:t>
            </a:r>
            <a:r>
              <a:rPr lang="en-US" sz="1600" dirty="0">
                <a:solidFill>
                  <a:srgbClr val="FF0000"/>
                </a:solidFill>
              </a:rPr>
              <a:t>off</a:t>
            </a:r>
            <a:r>
              <a:rPr lang="en-US" sz="1600" dirty="0"/>
              <a:t> with the </a:t>
            </a:r>
            <a:r>
              <a:rPr lang="en-US" sz="1600" dirty="0">
                <a:solidFill>
                  <a:srgbClr val="FF0000"/>
                </a:solidFill>
              </a:rPr>
              <a:t>nonegotiate</a:t>
            </a:r>
            <a:r>
              <a:rPr lang="en-US" sz="1600" dirty="0"/>
              <a:t> command</a:t>
            </a:r>
          </a:p>
          <a:p>
            <a:pPr lvl="1">
              <a:buFont typeface="Arial" panose="020B0604020202020204" pitchFamily="34" charset="0"/>
              <a:buChar char="•"/>
            </a:pPr>
            <a:r>
              <a:rPr lang="en-US" sz="1600" dirty="0"/>
              <a:t>May be turned back </a:t>
            </a:r>
            <a:r>
              <a:rPr lang="en-US" sz="1600" dirty="0">
                <a:solidFill>
                  <a:srgbClr val="FF0000"/>
                </a:solidFill>
              </a:rPr>
              <a:t>on</a:t>
            </a:r>
            <a:r>
              <a:rPr lang="en-US" sz="1600" dirty="0"/>
              <a:t> by setting the interface to dynamic-auto</a:t>
            </a:r>
          </a:p>
          <a:p>
            <a:pPr lvl="1">
              <a:buFont typeface="Arial" panose="020B0604020202020204" pitchFamily="34" charset="0"/>
              <a:buChar char="•"/>
            </a:pPr>
            <a:r>
              <a:rPr lang="en-US" sz="1600" dirty="0"/>
              <a:t>Setting a switch to a </a:t>
            </a:r>
            <a:r>
              <a:rPr lang="en-US" sz="1600" dirty="0">
                <a:solidFill>
                  <a:srgbClr val="FF0000"/>
                </a:solidFill>
              </a:rPr>
              <a:t>static trunk </a:t>
            </a:r>
            <a:r>
              <a:rPr lang="en-US" sz="1600" dirty="0"/>
              <a:t>or </a:t>
            </a:r>
            <a:r>
              <a:rPr lang="en-US" sz="1600" dirty="0">
                <a:solidFill>
                  <a:srgbClr val="FF0000"/>
                </a:solidFill>
              </a:rPr>
              <a:t>static access</a:t>
            </a:r>
            <a:r>
              <a:rPr lang="en-US" sz="1600" dirty="0"/>
              <a:t> will avoid negotiation issues with the </a:t>
            </a:r>
            <a:r>
              <a:rPr lang="en-US" sz="1600" b="1" dirty="0">
                <a:solidFill>
                  <a:srgbClr val="FF0000"/>
                </a:solidFill>
              </a:rPr>
              <a:t>switchport mode trunk </a:t>
            </a:r>
            <a:r>
              <a:rPr lang="en-US" sz="1600" dirty="0"/>
              <a:t>or the </a:t>
            </a:r>
            <a:r>
              <a:rPr lang="en-US" sz="1600" b="1" dirty="0">
                <a:solidFill>
                  <a:srgbClr val="FF0000"/>
                </a:solidFill>
              </a:rPr>
              <a:t>switchport mode access </a:t>
            </a:r>
            <a:r>
              <a:rPr lang="en-US" sz="1600" dirty="0"/>
              <a:t>commands.</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747" y="3566160"/>
            <a:ext cx="662940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779" y="4223385"/>
            <a:ext cx="6641432"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297557" y="4214191"/>
            <a:ext cx="1759226" cy="347870"/>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4704522" y="3796749"/>
            <a:ext cx="1759226" cy="17890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dirty="0"/>
              <a:t>Negotiated Interface Modes</a:t>
            </a:r>
            <a:endParaRPr lang="en-CA" altLang="en-US" dirty="0"/>
          </a:p>
        </p:txBody>
      </p:sp>
      <p:sp>
        <p:nvSpPr>
          <p:cNvPr id="13315" name="Content Placeholder 2"/>
          <p:cNvSpPr>
            <a:spLocks noGrp="1"/>
          </p:cNvSpPr>
          <p:nvPr>
            <p:ph idx="1"/>
          </p:nvPr>
        </p:nvSpPr>
        <p:spPr>
          <a:xfrm>
            <a:off x="128016" y="866834"/>
            <a:ext cx="8853715" cy="801256"/>
          </a:xfrm>
        </p:spPr>
        <p:txBody>
          <a:bodyPr/>
          <a:lstStyle/>
          <a:p>
            <a:pPr marL="0" indent="0">
              <a:buNone/>
            </a:pPr>
            <a:r>
              <a:rPr lang="en-US" sz="1600" dirty="0"/>
              <a:t>The </a:t>
            </a:r>
            <a:r>
              <a:rPr lang="en-US" sz="1600" b="1" dirty="0"/>
              <a:t>switchport mode</a:t>
            </a:r>
            <a:r>
              <a:rPr lang="en-US" sz="1600" dirty="0"/>
              <a:t> command has additional options.</a:t>
            </a:r>
          </a:p>
          <a:p>
            <a:pPr marL="0" indent="0">
              <a:buNone/>
            </a:pPr>
            <a:r>
              <a:rPr lang="en-US" altLang="en-US" sz="1600" dirty="0"/>
              <a:t>Use the </a:t>
            </a:r>
            <a:r>
              <a:rPr lang="en-US" sz="1600" b="1" dirty="0">
                <a:solidFill>
                  <a:srgbClr val="FF0000"/>
                </a:solidFill>
              </a:rPr>
              <a:t>switchport nonegotiate</a:t>
            </a:r>
            <a:r>
              <a:rPr lang="en-US" sz="1600" dirty="0">
                <a:solidFill>
                  <a:srgbClr val="FF0000"/>
                </a:solidFill>
              </a:rPr>
              <a:t> </a:t>
            </a:r>
            <a:r>
              <a:rPr lang="en-US" sz="1600" dirty="0"/>
              <a:t>interface configuration command to </a:t>
            </a:r>
            <a:r>
              <a:rPr lang="en-US" sz="1600" dirty="0">
                <a:solidFill>
                  <a:srgbClr val="FF0000"/>
                </a:solidFill>
              </a:rPr>
              <a:t>stop DTP negotiation</a:t>
            </a:r>
            <a:r>
              <a:rPr lang="en-US" sz="1600" dirty="0"/>
              <a:t>.</a:t>
            </a:r>
            <a:endParaRPr lang="en-CA" altLang="en-US" sz="1600" dirty="0"/>
          </a:p>
          <a:p>
            <a:pPr lvl="1"/>
            <a:endParaRPr lang="en-CA" altLang="en-US" dirty="0"/>
          </a:p>
          <a:p>
            <a:pPr lvl="1"/>
            <a:endParaRPr lang="en-CA" altLang="en-US" dirty="0"/>
          </a:p>
        </p:txBody>
      </p:sp>
      <p:graphicFrame>
        <p:nvGraphicFramePr>
          <p:cNvPr id="2" name="Table 1"/>
          <p:cNvGraphicFramePr>
            <a:graphicFrameLocks noGrp="1"/>
          </p:cNvGraphicFramePr>
          <p:nvPr/>
        </p:nvGraphicFramePr>
        <p:xfrm>
          <a:off x="128016" y="1746758"/>
          <a:ext cx="8732520" cy="2687320"/>
        </p:xfrm>
        <a:graphic>
          <a:graphicData uri="http://schemas.openxmlformats.org/drawingml/2006/table">
            <a:tbl>
              <a:tblPr firstRow="1" bandRow="1">
                <a:tableStyleId>{5C22544A-7EE6-4342-B048-85BDC9FD1C3A}</a:tableStyleId>
              </a:tblPr>
              <a:tblGrid>
                <a:gridCol w="2020824">
                  <a:extLst>
                    <a:ext uri="{9D8B030D-6E8A-4147-A177-3AD203B41FA5}">
                      <a16:colId xmlns:a16="http://schemas.microsoft.com/office/drawing/2014/main" val="20000"/>
                    </a:ext>
                  </a:extLst>
                </a:gridCol>
                <a:gridCol w="6711696">
                  <a:extLst>
                    <a:ext uri="{9D8B030D-6E8A-4147-A177-3AD203B41FA5}">
                      <a16:colId xmlns:a16="http://schemas.microsoft.com/office/drawing/2014/main" val="20001"/>
                    </a:ext>
                  </a:extLst>
                </a:gridCol>
              </a:tblGrid>
              <a:tr h="370840">
                <a:tc>
                  <a:txBody>
                    <a:bodyPr/>
                    <a:lstStyle/>
                    <a:p>
                      <a:r>
                        <a:rPr lang="en-US" b="1" dirty="0"/>
                        <a:t>Option</a:t>
                      </a:r>
                      <a:endParaRPr lang="en-US" dirty="0"/>
                    </a:p>
                  </a:txBody>
                  <a:tcPr anchor="ctr"/>
                </a:tc>
                <a:tc>
                  <a:txBody>
                    <a:bodyPr/>
                    <a:lstStyle/>
                    <a:p>
                      <a:r>
                        <a:rPr lang="en-US" b="1" dirty="0"/>
                        <a:t>Description</a:t>
                      </a:r>
                      <a:endParaRPr lang="en-US" dirty="0"/>
                    </a:p>
                  </a:txBody>
                  <a:tcPr anchor="ctr"/>
                </a:tc>
                <a:extLst>
                  <a:ext uri="{0D108BD9-81ED-4DB2-BD59-A6C34878D82A}">
                    <a16:rowId xmlns:a16="http://schemas.microsoft.com/office/drawing/2014/main" val="10000"/>
                  </a:ext>
                </a:extLst>
              </a:tr>
              <a:tr h="370840">
                <a:tc>
                  <a:txBody>
                    <a:bodyPr/>
                    <a:lstStyle/>
                    <a:p>
                      <a:pPr rtl="0"/>
                      <a:r>
                        <a:rPr lang="en-US" sz="1600" b="1" dirty="0">
                          <a:solidFill>
                            <a:srgbClr val="000000"/>
                          </a:solidFill>
                        </a:rPr>
                        <a:t>access</a:t>
                      </a:r>
                      <a:endParaRPr lang="en-US" sz="1600" dirty="0">
                        <a:solidFill>
                          <a:srgbClr val="000000"/>
                        </a:solidFill>
                        <a:effectLst/>
                      </a:endParaRPr>
                    </a:p>
                  </a:txBody>
                  <a:tcPr anchor="ctr"/>
                </a:tc>
                <a:tc>
                  <a:txBody>
                    <a:bodyPr/>
                    <a:lstStyle/>
                    <a:p>
                      <a:pPr>
                        <a:buFont typeface="Arial" panose="020B0604020202020204"/>
                        <a:buNone/>
                      </a:pPr>
                      <a:r>
                        <a:rPr lang="en-US" sz="1600" dirty="0">
                          <a:solidFill>
                            <a:srgbClr val="FF0000"/>
                          </a:solidFill>
                        </a:rPr>
                        <a:t>Permanent access mode </a:t>
                      </a:r>
                      <a:r>
                        <a:rPr lang="en-US" sz="1600" dirty="0">
                          <a:solidFill>
                            <a:srgbClr val="000000"/>
                          </a:solidFill>
                        </a:rPr>
                        <a:t>and negotiates to convert the neighboring link into an</a:t>
                      </a:r>
                      <a:r>
                        <a:rPr lang="en-US" sz="1600" baseline="0" dirty="0">
                          <a:solidFill>
                            <a:srgbClr val="000000"/>
                          </a:solidFill>
                        </a:rPr>
                        <a:t> access</a:t>
                      </a:r>
                      <a:r>
                        <a:rPr lang="en-US" sz="1600" dirty="0">
                          <a:solidFill>
                            <a:srgbClr val="000000"/>
                          </a:solidFill>
                        </a:rPr>
                        <a:t> link</a:t>
                      </a:r>
                    </a:p>
                  </a:txBody>
                  <a:tcPr anchor="ctr"/>
                </a:tc>
                <a:extLst>
                  <a:ext uri="{0D108BD9-81ED-4DB2-BD59-A6C34878D82A}">
                    <a16:rowId xmlns:a16="http://schemas.microsoft.com/office/drawing/2014/main" val="10001"/>
                  </a:ext>
                </a:extLst>
              </a:tr>
              <a:tr h="370840">
                <a:tc>
                  <a:txBody>
                    <a:bodyPr/>
                    <a:lstStyle/>
                    <a:p>
                      <a:pPr rtl="0"/>
                      <a:r>
                        <a:rPr lang="en-US" sz="1600" b="1" dirty="0">
                          <a:solidFill>
                            <a:srgbClr val="000000"/>
                          </a:solidFill>
                        </a:rPr>
                        <a:t>dynamic auto</a:t>
                      </a:r>
                      <a:endParaRPr lang="en-US" sz="1600" dirty="0">
                        <a:solidFill>
                          <a:srgbClr val="000000"/>
                        </a:solidFill>
                        <a:effectLst/>
                      </a:endParaRPr>
                    </a:p>
                  </a:txBody>
                  <a:tcPr anchor="ctr"/>
                </a:tc>
                <a:tc>
                  <a:txBody>
                    <a:bodyPr/>
                    <a:lstStyle/>
                    <a:p>
                      <a:pPr>
                        <a:buFont typeface="Arial" panose="020B0604020202020204"/>
                        <a:buNone/>
                      </a:pPr>
                      <a:r>
                        <a:rPr lang="en-US" sz="1600" dirty="0">
                          <a:solidFill>
                            <a:srgbClr val="000000"/>
                          </a:solidFill>
                        </a:rPr>
                        <a:t>Will becomes a </a:t>
                      </a:r>
                      <a:r>
                        <a:rPr lang="en-US" sz="1600" dirty="0">
                          <a:solidFill>
                            <a:srgbClr val="FF0000"/>
                          </a:solidFill>
                        </a:rPr>
                        <a:t>trunk</a:t>
                      </a:r>
                      <a:r>
                        <a:rPr lang="en-US" sz="1600" dirty="0">
                          <a:solidFill>
                            <a:srgbClr val="000000"/>
                          </a:solidFill>
                        </a:rPr>
                        <a:t> interface if the neighboring interface is set to </a:t>
                      </a:r>
                      <a:r>
                        <a:rPr lang="en-US" sz="1600" dirty="0">
                          <a:solidFill>
                            <a:srgbClr val="FF0000"/>
                          </a:solidFill>
                        </a:rPr>
                        <a:t>trunk</a:t>
                      </a:r>
                      <a:r>
                        <a:rPr lang="en-US" sz="1600" dirty="0">
                          <a:solidFill>
                            <a:srgbClr val="000000"/>
                          </a:solidFill>
                        </a:rPr>
                        <a:t> or </a:t>
                      </a:r>
                      <a:r>
                        <a:rPr lang="en-US" sz="1600" dirty="0">
                          <a:solidFill>
                            <a:srgbClr val="FF0000"/>
                          </a:solidFill>
                        </a:rPr>
                        <a:t>desirable</a:t>
                      </a:r>
                      <a:r>
                        <a:rPr lang="en-US" sz="1600" dirty="0">
                          <a:solidFill>
                            <a:srgbClr val="000000"/>
                          </a:solidFill>
                        </a:rPr>
                        <a:t> mode</a:t>
                      </a:r>
                    </a:p>
                  </a:txBody>
                  <a:tcPr anchor="ctr"/>
                </a:tc>
                <a:extLst>
                  <a:ext uri="{0D108BD9-81ED-4DB2-BD59-A6C34878D82A}">
                    <a16:rowId xmlns:a16="http://schemas.microsoft.com/office/drawing/2014/main" val="10002"/>
                  </a:ext>
                </a:extLst>
              </a:tr>
              <a:tr h="370840">
                <a:tc>
                  <a:txBody>
                    <a:bodyPr/>
                    <a:lstStyle/>
                    <a:p>
                      <a:pPr rtl="0"/>
                      <a:r>
                        <a:rPr lang="en-US" sz="1600" b="1" dirty="0">
                          <a:solidFill>
                            <a:srgbClr val="000000"/>
                          </a:solidFill>
                        </a:rPr>
                        <a:t>dynamic desirable</a:t>
                      </a:r>
                      <a:endParaRPr lang="en-US" sz="1600" dirty="0">
                        <a:solidFill>
                          <a:srgbClr val="000000"/>
                        </a:solidFill>
                        <a:effectLst/>
                      </a:endParaRPr>
                    </a:p>
                  </a:txBody>
                  <a:tcPr anchor="ctr"/>
                </a:tc>
                <a:tc>
                  <a:txBody>
                    <a:bodyPr/>
                    <a:lstStyle/>
                    <a:p>
                      <a:pPr>
                        <a:buFont typeface="Arial" panose="020B0604020202020204"/>
                        <a:buNone/>
                      </a:pPr>
                      <a:r>
                        <a:rPr lang="en-US" sz="1600" dirty="0">
                          <a:solidFill>
                            <a:srgbClr val="FF0000"/>
                          </a:solidFill>
                        </a:rPr>
                        <a:t>Actively</a:t>
                      </a:r>
                      <a:r>
                        <a:rPr lang="en-US" sz="1600" dirty="0">
                          <a:solidFill>
                            <a:srgbClr val="000000"/>
                          </a:solidFill>
                        </a:rPr>
                        <a:t> seeks</a:t>
                      </a:r>
                      <a:r>
                        <a:rPr lang="en-US" sz="1600" baseline="0" dirty="0">
                          <a:solidFill>
                            <a:srgbClr val="000000"/>
                          </a:solidFill>
                        </a:rPr>
                        <a:t> to become a </a:t>
                      </a:r>
                      <a:r>
                        <a:rPr lang="en-US" sz="1600" baseline="0" dirty="0">
                          <a:solidFill>
                            <a:srgbClr val="FF0000"/>
                          </a:solidFill>
                        </a:rPr>
                        <a:t>trunk</a:t>
                      </a:r>
                      <a:r>
                        <a:rPr lang="en-US" sz="1600" baseline="0" dirty="0">
                          <a:solidFill>
                            <a:srgbClr val="000000"/>
                          </a:solidFill>
                        </a:rPr>
                        <a:t> by negotiating with other </a:t>
                      </a:r>
                      <a:r>
                        <a:rPr lang="en-US" sz="1600" baseline="0" dirty="0">
                          <a:solidFill>
                            <a:srgbClr val="FF0000"/>
                          </a:solidFill>
                        </a:rPr>
                        <a:t>auto</a:t>
                      </a:r>
                      <a:r>
                        <a:rPr lang="en-US" sz="1600" baseline="0" dirty="0">
                          <a:solidFill>
                            <a:srgbClr val="000000"/>
                          </a:solidFill>
                        </a:rPr>
                        <a:t> or </a:t>
                      </a:r>
                      <a:r>
                        <a:rPr lang="en-US" sz="1600" baseline="0" dirty="0">
                          <a:solidFill>
                            <a:srgbClr val="FF0000"/>
                          </a:solidFill>
                        </a:rPr>
                        <a:t>desirable</a:t>
                      </a:r>
                      <a:r>
                        <a:rPr lang="en-US" sz="1600" baseline="0" dirty="0">
                          <a:solidFill>
                            <a:srgbClr val="000000"/>
                          </a:solidFill>
                        </a:rPr>
                        <a:t> interfaces</a:t>
                      </a:r>
                      <a:endParaRPr lang="en-US" sz="1600" dirty="0">
                        <a:solidFill>
                          <a:srgbClr val="000000"/>
                        </a:solidFill>
                      </a:endParaRPr>
                    </a:p>
                  </a:txBody>
                  <a:tcPr anchor="ctr"/>
                </a:tc>
                <a:extLst>
                  <a:ext uri="{0D108BD9-81ED-4DB2-BD59-A6C34878D82A}">
                    <a16:rowId xmlns:a16="http://schemas.microsoft.com/office/drawing/2014/main" val="10003"/>
                  </a:ext>
                </a:extLst>
              </a:tr>
              <a:tr h="370840">
                <a:tc>
                  <a:txBody>
                    <a:bodyPr/>
                    <a:lstStyle/>
                    <a:p>
                      <a:pPr rtl="0"/>
                      <a:r>
                        <a:rPr lang="en-US" sz="1600" b="1" dirty="0">
                          <a:solidFill>
                            <a:srgbClr val="000000"/>
                          </a:solidFill>
                        </a:rPr>
                        <a:t>trunk</a:t>
                      </a:r>
                      <a:endParaRPr lang="en-US" sz="1600" dirty="0">
                        <a:solidFill>
                          <a:srgbClr val="000000"/>
                        </a:solidFill>
                        <a:effectLst/>
                      </a:endParaRPr>
                    </a:p>
                  </a:txBody>
                  <a:tcPr anchor="ctr"/>
                </a:tc>
                <a:tc>
                  <a:txBody>
                    <a:bodyPr/>
                    <a:lstStyle/>
                    <a:p>
                      <a:pPr>
                        <a:buFont typeface="Arial" panose="020B0604020202020204"/>
                        <a:buNone/>
                      </a:pPr>
                      <a:r>
                        <a:rPr lang="en-US" sz="1600" dirty="0">
                          <a:solidFill>
                            <a:srgbClr val="FF0000"/>
                          </a:solidFill>
                        </a:rPr>
                        <a:t>Permanent trunking </a:t>
                      </a:r>
                      <a:r>
                        <a:rPr lang="en-US" sz="1600" dirty="0">
                          <a:solidFill>
                            <a:srgbClr val="000000"/>
                          </a:solidFill>
                        </a:rPr>
                        <a:t>mode and negotiates to convert the neighboring link into a trunk link</a:t>
                      </a:r>
                    </a:p>
                  </a:txBody>
                  <a:tcPr anchor="ctr"/>
                </a:tc>
                <a:extLst>
                  <a:ext uri="{0D108BD9-81ED-4DB2-BD59-A6C34878D82A}">
                    <a16:rowId xmlns:a16="http://schemas.microsoft.com/office/drawing/2014/main" val="10004"/>
                  </a:ext>
                </a:extLst>
              </a:tr>
            </a:tbl>
          </a:graphicData>
        </a:graphic>
      </p:graphicFrame>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sz="2400" dirty="0"/>
              <a:t>Results of a DTP Configuration</a:t>
            </a:r>
            <a:endParaRPr lang="en-CA" altLang="en-US" sz="2400" dirty="0"/>
          </a:p>
        </p:txBody>
      </p:sp>
      <p:sp>
        <p:nvSpPr>
          <p:cNvPr id="2" name="Content Placeholder 1"/>
          <p:cNvSpPr>
            <a:spLocks noGrp="1"/>
          </p:cNvSpPr>
          <p:nvPr>
            <p:ph idx="1"/>
          </p:nvPr>
        </p:nvSpPr>
        <p:spPr>
          <a:xfrm>
            <a:off x="145357" y="1042752"/>
            <a:ext cx="8853286" cy="515115"/>
          </a:xfrm>
        </p:spPr>
        <p:txBody>
          <a:bodyPr/>
          <a:lstStyle/>
          <a:p>
            <a:pPr marL="0" indent="0">
              <a:buNone/>
            </a:pPr>
            <a:r>
              <a:rPr lang="en-US" sz="1600" dirty="0"/>
              <a:t>DTP configuration options are as follows:</a:t>
            </a:r>
          </a:p>
        </p:txBody>
      </p:sp>
      <p:graphicFrame>
        <p:nvGraphicFramePr>
          <p:cNvPr id="11" name="Content Placeholder 7"/>
          <p:cNvGraphicFramePr/>
          <p:nvPr/>
        </p:nvGraphicFramePr>
        <p:xfrm>
          <a:off x="145158" y="1743424"/>
          <a:ext cx="8853485" cy="2687320"/>
        </p:xfrm>
        <a:graphic>
          <a:graphicData uri="http://schemas.openxmlformats.org/drawingml/2006/table">
            <a:tbl>
              <a:tblPr firstRow="1" bandRow="1">
                <a:tableStyleId>{5C22544A-7EE6-4342-B048-85BDC9FD1C3A}</a:tableStyleId>
              </a:tblPr>
              <a:tblGrid>
                <a:gridCol w="1770697">
                  <a:extLst>
                    <a:ext uri="{9D8B030D-6E8A-4147-A177-3AD203B41FA5}">
                      <a16:colId xmlns:a16="http://schemas.microsoft.com/office/drawing/2014/main" val="20000"/>
                    </a:ext>
                  </a:extLst>
                </a:gridCol>
                <a:gridCol w="1770697">
                  <a:extLst>
                    <a:ext uri="{9D8B030D-6E8A-4147-A177-3AD203B41FA5}">
                      <a16:colId xmlns:a16="http://schemas.microsoft.com/office/drawing/2014/main" val="20001"/>
                    </a:ext>
                  </a:extLst>
                </a:gridCol>
                <a:gridCol w="1770697">
                  <a:extLst>
                    <a:ext uri="{9D8B030D-6E8A-4147-A177-3AD203B41FA5}">
                      <a16:colId xmlns:a16="http://schemas.microsoft.com/office/drawing/2014/main" val="20002"/>
                    </a:ext>
                  </a:extLst>
                </a:gridCol>
                <a:gridCol w="1770697">
                  <a:extLst>
                    <a:ext uri="{9D8B030D-6E8A-4147-A177-3AD203B41FA5}">
                      <a16:colId xmlns:a16="http://schemas.microsoft.com/office/drawing/2014/main" val="20003"/>
                    </a:ext>
                  </a:extLst>
                </a:gridCol>
                <a:gridCol w="1770697">
                  <a:extLst>
                    <a:ext uri="{9D8B030D-6E8A-4147-A177-3AD203B41FA5}">
                      <a16:colId xmlns:a16="http://schemas.microsoft.com/office/drawing/2014/main" val="20004"/>
                    </a:ext>
                  </a:extLst>
                </a:gridCol>
              </a:tblGrid>
              <a:tr h="370840">
                <a:tc>
                  <a:txBody>
                    <a:bodyPr/>
                    <a:lstStyle/>
                    <a:p>
                      <a:endParaRPr lang="en-US" sz="1600" dirty="0">
                        <a:effectLst/>
                      </a:endParaRPr>
                    </a:p>
                  </a:txBody>
                  <a:tcPr anchor="ctr"/>
                </a:tc>
                <a:tc>
                  <a:txBody>
                    <a:bodyPr/>
                    <a:lstStyle/>
                    <a:p>
                      <a:r>
                        <a:rPr lang="en-US" sz="1600" b="1" dirty="0">
                          <a:effectLst/>
                        </a:rPr>
                        <a:t>Dynamic Auto</a:t>
                      </a:r>
                      <a:endParaRPr lang="en-US" sz="1600" dirty="0">
                        <a:effectLst/>
                      </a:endParaRP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dirty="0">
                          <a:solidFill>
                            <a:srgbClr val="FF0000"/>
                          </a:solidFill>
                          <a:effectLst/>
                        </a:rPr>
                        <a:t>Dynamic </a:t>
                      </a:r>
                      <a:endParaRPr lang="en-US" sz="1600" dirty="0">
                        <a:solidFill>
                          <a:srgbClr val="FF0000"/>
                        </a:solidFill>
                        <a:effectLst/>
                      </a:endParaRPr>
                    </a:p>
                    <a:p>
                      <a:r>
                        <a:rPr lang="en-US" sz="1600" b="1" dirty="0">
                          <a:solidFill>
                            <a:srgbClr val="FF0000"/>
                          </a:solidFill>
                          <a:effectLst/>
                        </a:rPr>
                        <a:t>Desirable</a:t>
                      </a:r>
                      <a:endParaRPr lang="en-US" sz="1600" dirty="0">
                        <a:solidFill>
                          <a:srgbClr val="FF0000"/>
                        </a:solidFill>
                        <a:effectLst/>
                      </a:endParaRPr>
                    </a:p>
                  </a:txBody>
                  <a:tcPr anchor="ctr"/>
                </a:tc>
                <a:tc>
                  <a:txBody>
                    <a:bodyPr/>
                    <a:lstStyle/>
                    <a:p>
                      <a:r>
                        <a:rPr lang="en-US" sz="1600" b="1" dirty="0">
                          <a:effectLst/>
                        </a:rPr>
                        <a:t>Trunk</a:t>
                      </a:r>
                      <a:endParaRPr lang="en-US" sz="1600" dirty="0">
                        <a:effectLst/>
                      </a:endParaRPr>
                    </a:p>
                  </a:txBody>
                  <a:tcPr anchor="ctr"/>
                </a:tc>
                <a:tc>
                  <a:txBody>
                    <a:bodyPr/>
                    <a:lstStyle/>
                    <a:p>
                      <a:r>
                        <a:rPr lang="en-US" sz="1600" b="1" dirty="0">
                          <a:effectLst/>
                        </a:rPr>
                        <a:t>Access</a:t>
                      </a:r>
                      <a:endParaRPr lang="en-US" sz="1600" dirty="0">
                        <a:effectLst/>
                      </a:endParaRPr>
                    </a:p>
                  </a:txBody>
                  <a:tcPr anchor="ctr"/>
                </a:tc>
                <a:extLst>
                  <a:ext uri="{0D108BD9-81ED-4DB2-BD59-A6C34878D82A}">
                    <a16:rowId xmlns:a16="http://schemas.microsoft.com/office/drawing/2014/main" val="10000"/>
                  </a:ext>
                </a:extLst>
              </a:tr>
              <a:tr h="370840">
                <a:tc>
                  <a:txBody>
                    <a:bodyPr/>
                    <a:lstStyle/>
                    <a:p>
                      <a:r>
                        <a:rPr lang="en-US" sz="1600" b="1" dirty="0">
                          <a:solidFill>
                            <a:srgbClr val="000000"/>
                          </a:solidFill>
                        </a:rPr>
                        <a:t>Dynamic Auto</a:t>
                      </a:r>
                      <a:endParaRPr lang="en-US" sz="1600" dirty="0">
                        <a:solidFill>
                          <a:srgbClr val="000000"/>
                        </a:solidFill>
                      </a:endParaRPr>
                    </a:p>
                  </a:txBody>
                  <a:tcPr anchor="ctr"/>
                </a:tc>
                <a:tc>
                  <a:txBody>
                    <a:bodyPr/>
                    <a:lstStyle/>
                    <a:p>
                      <a:r>
                        <a:rPr lang="en-US" sz="1600" dirty="0">
                          <a:solidFill>
                            <a:srgbClr val="FF0000"/>
                          </a:solidFill>
                        </a:rPr>
                        <a:t>Access</a:t>
                      </a:r>
                    </a:p>
                  </a:txBody>
                  <a:tcPr anchor="ctr"/>
                </a:tc>
                <a:tc>
                  <a:txBody>
                    <a:bodyPr/>
                    <a:lstStyle/>
                    <a:p>
                      <a:r>
                        <a:rPr lang="en-US" sz="1600" dirty="0">
                          <a:solidFill>
                            <a:srgbClr val="000000"/>
                          </a:solidFill>
                        </a:rPr>
                        <a:t>Trunk</a:t>
                      </a:r>
                    </a:p>
                  </a:txBody>
                  <a:tcPr anchor="ctr"/>
                </a:tc>
                <a:tc>
                  <a:txBody>
                    <a:bodyPr/>
                    <a:lstStyle/>
                    <a:p>
                      <a:r>
                        <a:rPr lang="en-US" sz="1600" dirty="0">
                          <a:solidFill>
                            <a:srgbClr val="000000"/>
                          </a:solidFill>
                        </a:rPr>
                        <a:t>Trunk</a:t>
                      </a:r>
                    </a:p>
                  </a:txBody>
                  <a:tcPr anchor="ctr"/>
                </a:tc>
                <a:tc>
                  <a:txBody>
                    <a:bodyPr/>
                    <a:lstStyle/>
                    <a:p>
                      <a:r>
                        <a:rPr lang="en-US" sz="1600" dirty="0">
                          <a:solidFill>
                            <a:srgbClr val="000000"/>
                          </a:solidFill>
                        </a:rPr>
                        <a:t>Access</a:t>
                      </a:r>
                    </a:p>
                  </a:txBody>
                  <a:tcPr anchor="ctr"/>
                </a:tc>
                <a:extLst>
                  <a:ext uri="{0D108BD9-81ED-4DB2-BD59-A6C34878D82A}">
                    <a16:rowId xmlns:a16="http://schemas.microsoft.com/office/drawing/2014/main" val="10001"/>
                  </a:ext>
                </a:extLst>
              </a:tr>
              <a:tr h="370840">
                <a:tc>
                  <a:txBody>
                    <a:bodyPr/>
                    <a:lstStyle/>
                    <a:p>
                      <a:r>
                        <a:rPr lang="en-US" sz="1600" b="1" dirty="0">
                          <a:solidFill>
                            <a:srgbClr val="000000"/>
                          </a:solidFill>
                        </a:rPr>
                        <a:t>Dynamic Desirable</a:t>
                      </a:r>
                      <a:endParaRPr lang="en-US" sz="1600" dirty="0">
                        <a:solidFill>
                          <a:srgbClr val="000000"/>
                        </a:solidFill>
                      </a:endParaRPr>
                    </a:p>
                  </a:txBody>
                  <a:tcPr anchor="ctr"/>
                </a:tc>
                <a:tc>
                  <a:txBody>
                    <a:bodyPr/>
                    <a:lstStyle/>
                    <a:p>
                      <a:r>
                        <a:rPr lang="en-US" sz="1600" dirty="0">
                          <a:solidFill>
                            <a:srgbClr val="000000"/>
                          </a:solidFill>
                        </a:rPr>
                        <a:t>Trunk</a:t>
                      </a:r>
                    </a:p>
                  </a:txBody>
                  <a:tcPr anchor="ctr"/>
                </a:tc>
                <a:tc>
                  <a:txBody>
                    <a:bodyPr/>
                    <a:lstStyle/>
                    <a:p>
                      <a:r>
                        <a:rPr lang="en-US" sz="1600" dirty="0">
                          <a:solidFill>
                            <a:srgbClr val="000000"/>
                          </a:solidFill>
                        </a:rPr>
                        <a:t>Trunk</a:t>
                      </a:r>
                    </a:p>
                  </a:txBody>
                  <a:tcPr anchor="ctr"/>
                </a:tc>
                <a:tc>
                  <a:txBody>
                    <a:bodyPr/>
                    <a:lstStyle/>
                    <a:p>
                      <a:r>
                        <a:rPr lang="en-US" sz="1600" dirty="0">
                          <a:solidFill>
                            <a:srgbClr val="000000"/>
                          </a:solidFill>
                        </a:rPr>
                        <a:t>Trunk</a:t>
                      </a:r>
                    </a:p>
                  </a:txBody>
                  <a:tcPr anchor="ctr"/>
                </a:tc>
                <a:tc>
                  <a:txBody>
                    <a:bodyPr/>
                    <a:lstStyle/>
                    <a:p>
                      <a:r>
                        <a:rPr lang="en-US" sz="1600" dirty="0">
                          <a:solidFill>
                            <a:srgbClr val="000000"/>
                          </a:solidFill>
                        </a:rPr>
                        <a:t>Access</a:t>
                      </a:r>
                    </a:p>
                  </a:txBody>
                  <a:tcPr anchor="ctr"/>
                </a:tc>
                <a:extLst>
                  <a:ext uri="{0D108BD9-81ED-4DB2-BD59-A6C34878D82A}">
                    <a16:rowId xmlns:a16="http://schemas.microsoft.com/office/drawing/2014/main" val="10002"/>
                  </a:ext>
                </a:extLst>
              </a:tr>
              <a:tr h="370840">
                <a:tc>
                  <a:txBody>
                    <a:bodyPr/>
                    <a:lstStyle/>
                    <a:p>
                      <a:r>
                        <a:rPr lang="en-US" sz="1600" b="1" dirty="0">
                          <a:solidFill>
                            <a:srgbClr val="FF0000"/>
                          </a:solidFill>
                        </a:rPr>
                        <a:t>Trunk</a:t>
                      </a:r>
                      <a:endParaRPr lang="en-US" sz="1600" dirty="0">
                        <a:solidFill>
                          <a:srgbClr val="FF0000"/>
                        </a:solidFill>
                      </a:endParaRPr>
                    </a:p>
                  </a:txBody>
                  <a:tcPr anchor="ctr"/>
                </a:tc>
                <a:tc>
                  <a:txBody>
                    <a:bodyPr/>
                    <a:lstStyle/>
                    <a:p>
                      <a:r>
                        <a:rPr lang="en-US" sz="1600" dirty="0">
                          <a:solidFill>
                            <a:srgbClr val="000000"/>
                          </a:solidFill>
                        </a:rPr>
                        <a:t>Trunk</a:t>
                      </a:r>
                    </a:p>
                  </a:txBody>
                  <a:tcPr anchor="ctr"/>
                </a:tc>
                <a:tc>
                  <a:txBody>
                    <a:bodyPr/>
                    <a:lstStyle/>
                    <a:p>
                      <a:r>
                        <a:rPr lang="en-US" sz="1600" dirty="0">
                          <a:solidFill>
                            <a:srgbClr val="000000"/>
                          </a:solidFill>
                        </a:rPr>
                        <a:t>Trunk</a:t>
                      </a:r>
                    </a:p>
                  </a:txBody>
                  <a:tcPr anchor="ctr"/>
                </a:tc>
                <a:tc>
                  <a:txBody>
                    <a:bodyPr/>
                    <a:lstStyle/>
                    <a:p>
                      <a:r>
                        <a:rPr lang="en-US" sz="1600" dirty="0">
                          <a:solidFill>
                            <a:srgbClr val="000000"/>
                          </a:solidFill>
                        </a:rPr>
                        <a:t>Trunk</a:t>
                      </a:r>
                    </a:p>
                  </a:txBody>
                  <a:tcPr anchor="ctr"/>
                </a:tc>
                <a:tc>
                  <a:txBody>
                    <a:bodyPr/>
                    <a:lstStyle/>
                    <a:p>
                      <a:r>
                        <a:rPr lang="en-US" sz="1600" dirty="0">
                          <a:solidFill>
                            <a:srgbClr val="000000"/>
                          </a:solidFill>
                        </a:rPr>
                        <a:t>Limited connectivity</a:t>
                      </a:r>
                    </a:p>
                  </a:txBody>
                  <a:tcPr anchor="ctr"/>
                </a:tc>
                <a:extLst>
                  <a:ext uri="{0D108BD9-81ED-4DB2-BD59-A6C34878D82A}">
                    <a16:rowId xmlns:a16="http://schemas.microsoft.com/office/drawing/2014/main" val="10003"/>
                  </a:ext>
                </a:extLst>
              </a:tr>
              <a:tr h="370840">
                <a:tc>
                  <a:txBody>
                    <a:bodyPr/>
                    <a:lstStyle/>
                    <a:p>
                      <a:r>
                        <a:rPr lang="en-US" sz="1600" b="1" dirty="0">
                          <a:solidFill>
                            <a:srgbClr val="000000"/>
                          </a:solidFill>
                        </a:rPr>
                        <a:t>Access</a:t>
                      </a:r>
                      <a:endParaRPr lang="en-US" sz="1600" dirty="0">
                        <a:solidFill>
                          <a:srgbClr val="000000"/>
                        </a:solidFill>
                      </a:endParaRPr>
                    </a:p>
                  </a:txBody>
                  <a:tcPr anchor="ctr"/>
                </a:tc>
                <a:tc>
                  <a:txBody>
                    <a:bodyPr/>
                    <a:lstStyle/>
                    <a:p>
                      <a:r>
                        <a:rPr lang="en-US" sz="1600" dirty="0">
                          <a:solidFill>
                            <a:srgbClr val="000000"/>
                          </a:solidFill>
                        </a:rPr>
                        <a:t>Access</a:t>
                      </a:r>
                    </a:p>
                  </a:txBody>
                  <a:tcPr anchor="ctr"/>
                </a:tc>
                <a:tc>
                  <a:txBody>
                    <a:bodyPr/>
                    <a:lstStyle/>
                    <a:p>
                      <a:r>
                        <a:rPr lang="en-US" sz="1600" dirty="0">
                          <a:solidFill>
                            <a:srgbClr val="000000"/>
                          </a:solidFill>
                        </a:rPr>
                        <a:t>Access</a:t>
                      </a:r>
                    </a:p>
                  </a:txBody>
                  <a:tcPr anchor="ctr"/>
                </a:tc>
                <a:tc>
                  <a:txBody>
                    <a:bodyPr/>
                    <a:lstStyle/>
                    <a:p>
                      <a:r>
                        <a:rPr lang="en-US" sz="1600" dirty="0">
                          <a:solidFill>
                            <a:srgbClr val="000000"/>
                          </a:solidFill>
                        </a:rPr>
                        <a:t>Limited connectivity</a:t>
                      </a:r>
                    </a:p>
                  </a:txBody>
                  <a:tcPr anchor="ctr"/>
                </a:tc>
                <a:tc>
                  <a:txBody>
                    <a:bodyPr/>
                    <a:lstStyle/>
                    <a:p>
                      <a:r>
                        <a:rPr lang="en-US" sz="1600" dirty="0">
                          <a:solidFill>
                            <a:srgbClr val="000000"/>
                          </a:solidFill>
                        </a:rPr>
                        <a:t>Access</a:t>
                      </a:r>
                    </a:p>
                  </a:txBody>
                  <a:tcPr anchor="ctr"/>
                </a:tc>
                <a:extLst>
                  <a:ext uri="{0D108BD9-81ED-4DB2-BD59-A6C34878D82A}">
                    <a16:rowId xmlns:a16="http://schemas.microsoft.com/office/drawing/2014/main" val="10004"/>
                  </a:ext>
                </a:extLst>
              </a:tr>
            </a:tbl>
          </a:graphicData>
        </a:graphic>
      </p:graphicFrame>
    </p:spTree>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sz="2400" dirty="0"/>
              <a:t>Verify DTP Mode</a:t>
            </a:r>
            <a:endParaRPr lang="en-CA" altLang="en-US" sz="2400" dirty="0"/>
          </a:p>
        </p:txBody>
      </p:sp>
      <p:sp>
        <p:nvSpPr>
          <p:cNvPr id="3" name="Content Placeholder 2"/>
          <p:cNvSpPr>
            <a:spLocks noGrp="1"/>
          </p:cNvSpPr>
          <p:nvPr>
            <p:ph idx="1"/>
          </p:nvPr>
        </p:nvSpPr>
        <p:spPr>
          <a:xfrm>
            <a:off x="181356" y="985647"/>
            <a:ext cx="3896059" cy="2942877"/>
          </a:xfrm>
        </p:spPr>
        <p:txBody>
          <a:bodyPr/>
          <a:lstStyle/>
          <a:p>
            <a:pPr marL="0" indent="0">
              <a:buNone/>
            </a:pPr>
            <a:r>
              <a:rPr lang="en-US" dirty="0"/>
              <a:t>The default DTP configuration is dependent on the Cisco IOS version and platform.</a:t>
            </a:r>
          </a:p>
          <a:p>
            <a:r>
              <a:rPr lang="en-US" dirty="0"/>
              <a:t>Use the </a:t>
            </a:r>
            <a:r>
              <a:rPr lang="en-US" b="1" dirty="0">
                <a:solidFill>
                  <a:srgbClr val="FF0000"/>
                </a:solidFill>
              </a:rPr>
              <a:t>show dtp interface </a:t>
            </a:r>
            <a:r>
              <a:rPr lang="en-US" dirty="0"/>
              <a:t>command to determine the current DTP mode.</a:t>
            </a:r>
          </a:p>
          <a:p>
            <a:r>
              <a:rPr lang="en-US" dirty="0"/>
              <a:t>Best practice recommends that the interfaces be set to access or trunk and to turnoff DTP</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768" y="397042"/>
            <a:ext cx="4859876" cy="4427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dirty="0"/>
              <a:t>Packet Tracer – Configure DTP</a:t>
            </a:r>
            <a:endParaRPr lang="en-CA" altLang="en-US" dirty="0"/>
          </a:p>
        </p:txBody>
      </p:sp>
      <p:sp>
        <p:nvSpPr>
          <p:cNvPr id="13315" name="Content Placeholder 2"/>
          <p:cNvSpPr>
            <a:spLocks noGrp="1"/>
          </p:cNvSpPr>
          <p:nvPr>
            <p:ph idx="1"/>
          </p:nvPr>
        </p:nvSpPr>
        <p:spPr>
          <a:xfrm>
            <a:off x="329184" y="875526"/>
            <a:ext cx="8814816" cy="3323113"/>
          </a:xfrm>
        </p:spPr>
        <p:txBody>
          <a:bodyPr/>
          <a:lstStyle/>
          <a:p>
            <a:pPr marL="0" indent="0">
              <a:buNone/>
            </a:pPr>
            <a:r>
              <a:rPr lang="en-US" sz="1800" dirty="0"/>
              <a:t>In this Packet Tracer activity, you will perform the following:</a:t>
            </a:r>
          </a:p>
          <a:p>
            <a:pPr>
              <a:buFont typeface="Arial" panose="020B0604020202020204" pitchFamily="34" charset="0"/>
              <a:buChar char="•"/>
            </a:pPr>
            <a:r>
              <a:rPr lang="en-US" sz="1800" dirty="0"/>
              <a:t>Configure static trunking </a:t>
            </a:r>
          </a:p>
          <a:p>
            <a:pPr>
              <a:buFont typeface="Arial" panose="020B0604020202020204" pitchFamily="34" charset="0"/>
              <a:buChar char="•"/>
            </a:pPr>
            <a:r>
              <a:rPr lang="en-US" sz="1800" dirty="0"/>
              <a:t>Configure and verify DTP </a:t>
            </a:r>
          </a:p>
          <a:p>
            <a:pPr marL="0" indent="0">
              <a:buNone/>
            </a:pPr>
            <a:endParaRPr lang="en-CA" altLang="en-US" dirty="0"/>
          </a:p>
        </p:txBody>
      </p:sp>
    </p:spTree>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Module Practice and Quiz </a:t>
            </a:r>
          </a:p>
        </p:txBody>
      </p:sp>
    </p:spTree>
    <p:custDataLst>
      <p:tags r:id="rId1"/>
    </p:custData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Module Practice and Quiz</a:t>
            </a:r>
            <a:br>
              <a:rPr lang="en-US" altLang="en-US" sz="1600" dirty="0"/>
            </a:br>
            <a:r>
              <a:rPr lang="en-US" altLang="en-US" dirty="0"/>
              <a:t>Packet Tracer – Implement VLANs and Trunking</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Packet Tracer activity, you will perform the following:</a:t>
            </a:r>
          </a:p>
          <a:p>
            <a:pPr lvl="1">
              <a:buFont typeface="Arial" panose="020B0604020202020204" pitchFamily="34" charset="0"/>
              <a:buChar char="•"/>
            </a:pPr>
            <a:r>
              <a:rPr lang="en-US" sz="1800" dirty="0"/>
              <a:t>Configure VLANs</a:t>
            </a:r>
          </a:p>
          <a:p>
            <a:pPr lvl="1">
              <a:buFont typeface="Arial" panose="020B0604020202020204" pitchFamily="34" charset="0"/>
              <a:buChar char="•"/>
            </a:pPr>
            <a:r>
              <a:rPr lang="en-US" sz="1800" dirty="0"/>
              <a:t>Assign Ports to VLANs</a:t>
            </a:r>
          </a:p>
          <a:p>
            <a:pPr lvl="1">
              <a:buFont typeface="Arial" panose="020B0604020202020204" pitchFamily="34" charset="0"/>
              <a:buChar char="•"/>
            </a:pPr>
            <a:r>
              <a:rPr lang="en-US" sz="1800" dirty="0"/>
              <a:t>Configure Static Trunking</a:t>
            </a:r>
          </a:p>
          <a:p>
            <a:pPr lvl="1">
              <a:buFont typeface="Arial" panose="020B0604020202020204" pitchFamily="34" charset="0"/>
              <a:buChar char="•"/>
            </a:pPr>
            <a:r>
              <a:rPr lang="en-US" sz="1800" dirty="0"/>
              <a:t>Configure Dynamic Trunking</a:t>
            </a:r>
          </a:p>
        </p:txBody>
      </p:sp>
    </p:spTree>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Module Practice and Quiz</a:t>
            </a:r>
            <a:br>
              <a:rPr lang="en-US" altLang="en-US" sz="1600" dirty="0"/>
            </a:br>
            <a:r>
              <a:rPr lang="en-US" altLang="en-US" dirty="0"/>
              <a:t>Lab – Implement VLANs and Trunking</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perform the following:</a:t>
            </a:r>
          </a:p>
          <a:p>
            <a:pPr lvl="1"/>
            <a:r>
              <a:rPr lang="en-US" sz="1800" dirty="0"/>
              <a:t>Build the Network and Configure Basic Device Settings</a:t>
            </a:r>
          </a:p>
          <a:p>
            <a:pPr lvl="1"/>
            <a:r>
              <a:rPr lang="en-US" sz="1800" dirty="0"/>
              <a:t>Create VLANs and Assign Switch Ports</a:t>
            </a:r>
          </a:p>
          <a:p>
            <a:pPr lvl="1"/>
            <a:r>
              <a:rPr lang="en-US" sz="1800" dirty="0"/>
              <a:t>Configure an 802.1Q Trunk between the Switches</a:t>
            </a:r>
          </a:p>
        </p:txBody>
      </p:sp>
    </p:spTree>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78824" cy="3780050"/>
          </a:xfrm>
        </p:spPr>
        <p:txBody>
          <a:bodyPr/>
          <a:lstStyle/>
          <a:p>
            <a:pPr lvl="2"/>
            <a:r>
              <a:rPr lang="en-US" sz="1800" dirty="0"/>
              <a:t>VLANs are based on </a:t>
            </a:r>
            <a:r>
              <a:rPr lang="en-US" sz="1800" dirty="0">
                <a:solidFill>
                  <a:srgbClr val="FF0000"/>
                </a:solidFill>
              </a:rPr>
              <a:t>logical</a:t>
            </a:r>
            <a:r>
              <a:rPr lang="en-US" sz="1800" dirty="0"/>
              <a:t> instead of </a:t>
            </a:r>
            <a:r>
              <a:rPr lang="en-US" sz="1800" dirty="0">
                <a:solidFill>
                  <a:srgbClr val="FF0000"/>
                </a:solidFill>
              </a:rPr>
              <a:t>physical connections</a:t>
            </a:r>
            <a:r>
              <a:rPr lang="en-US" sz="1800" dirty="0"/>
              <a:t>.</a:t>
            </a:r>
          </a:p>
          <a:p>
            <a:pPr lvl="2"/>
            <a:r>
              <a:rPr lang="en-US" sz="1800" dirty="0"/>
              <a:t>VLANs can </a:t>
            </a:r>
            <a:r>
              <a:rPr lang="en-US" sz="1800" dirty="0">
                <a:solidFill>
                  <a:srgbClr val="FF0000"/>
                </a:solidFill>
              </a:rPr>
              <a:t>segment networks </a:t>
            </a:r>
            <a:r>
              <a:rPr lang="en-US" sz="1800" dirty="0"/>
              <a:t>based on </a:t>
            </a:r>
            <a:r>
              <a:rPr lang="en-US" sz="1800" dirty="0">
                <a:solidFill>
                  <a:srgbClr val="FF0000"/>
                </a:solidFill>
              </a:rPr>
              <a:t>function</a:t>
            </a:r>
            <a:r>
              <a:rPr lang="en-US" sz="1800" dirty="0"/>
              <a:t>, </a:t>
            </a:r>
            <a:r>
              <a:rPr lang="en-US" sz="1800" dirty="0">
                <a:solidFill>
                  <a:srgbClr val="FF0000"/>
                </a:solidFill>
              </a:rPr>
              <a:t>team</a:t>
            </a:r>
            <a:r>
              <a:rPr lang="en-US" sz="1800" dirty="0"/>
              <a:t>, or </a:t>
            </a:r>
            <a:r>
              <a:rPr lang="en-US" sz="1800" dirty="0">
                <a:solidFill>
                  <a:srgbClr val="FF0000"/>
                </a:solidFill>
              </a:rPr>
              <a:t>application</a:t>
            </a:r>
            <a:r>
              <a:rPr lang="en-US" sz="1800" dirty="0"/>
              <a:t>.</a:t>
            </a:r>
          </a:p>
          <a:p>
            <a:pPr lvl="2"/>
            <a:r>
              <a:rPr lang="en-US" sz="1800" dirty="0"/>
              <a:t>Each VLAN is considered a separate </a:t>
            </a:r>
            <a:r>
              <a:rPr lang="en-US" sz="1800" dirty="0">
                <a:solidFill>
                  <a:srgbClr val="FF0000"/>
                </a:solidFill>
              </a:rPr>
              <a:t>logical network</a:t>
            </a:r>
            <a:r>
              <a:rPr lang="en-US" sz="1800" dirty="0"/>
              <a:t>.</a:t>
            </a:r>
            <a:endParaRPr lang="en-US" sz="1800" b="1" dirty="0"/>
          </a:p>
          <a:p>
            <a:pPr lvl="2"/>
            <a:r>
              <a:rPr lang="en-US" sz="1800" dirty="0"/>
              <a:t>A </a:t>
            </a:r>
            <a:r>
              <a:rPr lang="en-US" sz="1800" dirty="0">
                <a:solidFill>
                  <a:srgbClr val="FF0000"/>
                </a:solidFill>
              </a:rPr>
              <a:t>trunk</a:t>
            </a:r>
            <a:r>
              <a:rPr lang="en-US" sz="1800" dirty="0"/>
              <a:t> is a </a:t>
            </a:r>
            <a:r>
              <a:rPr lang="en-US" sz="1800" dirty="0">
                <a:solidFill>
                  <a:srgbClr val="FF0000"/>
                </a:solidFill>
              </a:rPr>
              <a:t>point-to-point link </a:t>
            </a:r>
            <a:r>
              <a:rPr lang="en-US" sz="1800" dirty="0"/>
              <a:t>that carries </a:t>
            </a:r>
            <a:r>
              <a:rPr lang="en-US" sz="1800" dirty="0">
                <a:solidFill>
                  <a:srgbClr val="FF0000"/>
                </a:solidFill>
              </a:rPr>
              <a:t>more than one </a:t>
            </a:r>
            <a:r>
              <a:rPr lang="en-US" sz="1800" dirty="0"/>
              <a:t>VLAN. </a:t>
            </a:r>
          </a:p>
          <a:p>
            <a:pPr lvl="2"/>
            <a:r>
              <a:rPr lang="en-US" sz="1800" dirty="0"/>
              <a:t>VLAN tag fields include the </a:t>
            </a:r>
            <a:r>
              <a:rPr lang="en-US" sz="1800" dirty="0">
                <a:solidFill>
                  <a:srgbClr val="FF0000"/>
                </a:solidFill>
              </a:rPr>
              <a:t>type</a:t>
            </a:r>
            <a:r>
              <a:rPr lang="en-US" sz="1800" dirty="0"/>
              <a:t>, </a:t>
            </a:r>
            <a:r>
              <a:rPr lang="en-US" sz="1800" dirty="0">
                <a:solidFill>
                  <a:srgbClr val="FF0000"/>
                </a:solidFill>
              </a:rPr>
              <a:t>user priority</a:t>
            </a:r>
            <a:r>
              <a:rPr lang="en-US" sz="1800" dirty="0"/>
              <a:t>, </a:t>
            </a:r>
            <a:r>
              <a:rPr lang="en-US" sz="1800" dirty="0">
                <a:solidFill>
                  <a:srgbClr val="FF0000"/>
                </a:solidFill>
              </a:rPr>
              <a:t>CFI</a:t>
            </a:r>
            <a:r>
              <a:rPr lang="en-US" sz="1800" dirty="0"/>
              <a:t> and </a:t>
            </a:r>
            <a:r>
              <a:rPr lang="en-US" sz="1800" dirty="0">
                <a:solidFill>
                  <a:srgbClr val="FF0000"/>
                </a:solidFill>
              </a:rPr>
              <a:t>VID</a:t>
            </a:r>
            <a:r>
              <a:rPr lang="en-US" sz="1800" dirty="0"/>
              <a:t>.</a:t>
            </a:r>
          </a:p>
          <a:p>
            <a:pPr lvl="2"/>
            <a:r>
              <a:rPr lang="en-US" sz="1800" dirty="0"/>
              <a:t>A separate voice VLAN is required to support </a:t>
            </a:r>
            <a:r>
              <a:rPr lang="en-US" sz="1800" dirty="0">
                <a:solidFill>
                  <a:srgbClr val="FF0000"/>
                </a:solidFill>
              </a:rPr>
              <a:t>VoIP</a:t>
            </a:r>
            <a:r>
              <a:rPr lang="en-US" sz="1800" dirty="0"/>
              <a:t>.</a:t>
            </a:r>
            <a:endParaRPr lang="en-US" sz="1800" b="1" dirty="0"/>
          </a:p>
          <a:p>
            <a:pPr lvl="2"/>
            <a:r>
              <a:rPr lang="en-US" sz="1800" dirty="0">
                <a:solidFill>
                  <a:srgbClr val="FF0000"/>
                </a:solidFill>
              </a:rPr>
              <a:t>Normal range </a:t>
            </a:r>
            <a:r>
              <a:rPr lang="en-US" sz="1800" dirty="0"/>
              <a:t>VLAN configurations are stored in the </a:t>
            </a:r>
            <a:r>
              <a:rPr lang="en-US" sz="1800" dirty="0">
                <a:solidFill>
                  <a:srgbClr val="FF0000"/>
                </a:solidFill>
              </a:rPr>
              <a:t>vlan.dat file </a:t>
            </a:r>
            <a:r>
              <a:rPr lang="en-US" sz="1800" dirty="0"/>
              <a:t>in </a:t>
            </a:r>
            <a:r>
              <a:rPr lang="en-US" sz="1800" dirty="0">
                <a:solidFill>
                  <a:srgbClr val="FF0000"/>
                </a:solidFill>
              </a:rPr>
              <a:t>flash</a:t>
            </a:r>
            <a:r>
              <a:rPr lang="en-US" sz="1800" dirty="0"/>
              <a:t>.</a:t>
            </a:r>
          </a:p>
          <a:p>
            <a:pPr lvl="2"/>
            <a:r>
              <a:rPr lang="en-US" sz="1800" dirty="0"/>
              <a:t>An </a:t>
            </a:r>
            <a:r>
              <a:rPr lang="en-US" sz="1800" dirty="0">
                <a:solidFill>
                  <a:srgbClr val="FF0000"/>
                </a:solidFill>
              </a:rPr>
              <a:t>access port </a:t>
            </a:r>
            <a:r>
              <a:rPr lang="en-US" sz="1800" dirty="0"/>
              <a:t>can belong to one </a:t>
            </a:r>
            <a:r>
              <a:rPr lang="en-US" sz="1800" dirty="0">
                <a:solidFill>
                  <a:srgbClr val="FF0000"/>
                </a:solidFill>
              </a:rPr>
              <a:t>data VLAN </a:t>
            </a:r>
            <a:r>
              <a:rPr lang="en-US" sz="1800" dirty="0"/>
              <a:t>at a time, but may also have a </a:t>
            </a:r>
            <a:r>
              <a:rPr lang="en-US" sz="1800" dirty="0">
                <a:solidFill>
                  <a:srgbClr val="FF0000"/>
                </a:solidFill>
              </a:rPr>
              <a:t>Voice VLAN</a:t>
            </a:r>
            <a:r>
              <a:rPr lang="en-US" sz="1800" dirty="0"/>
              <a:t>.</a:t>
            </a:r>
          </a:p>
        </p:txBody>
      </p:sp>
    </p:spTree>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lvl="2"/>
            <a:r>
              <a:rPr lang="en-US" sz="1800" dirty="0"/>
              <a:t>A trunk is a </a:t>
            </a:r>
            <a:r>
              <a:rPr lang="en-US" sz="1800" dirty="0">
                <a:solidFill>
                  <a:srgbClr val="FF0000"/>
                </a:solidFill>
              </a:rPr>
              <a:t>Layer 2 link </a:t>
            </a:r>
            <a:r>
              <a:rPr lang="en-US" sz="1800" dirty="0"/>
              <a:t>between two switches that carries traffic for </a:t>
            </a:r>
            <a:r>
              <a:rPr lang="en-US" sz="1800" dirty="0">
                <a:solidFill>
                  <a:srgbClr val="FF0000"/>
                </a:solidFill>
              </a:rPr>
              <a:t>all</a:t>
            </a:r>
            <a:r>
              <a:rPr lang="en-US" sz="1800" dirty="0"/>
              <a:t> VLANs.</a:t>
            </a:r>
          </a:p>
          <a:p>
            <a:pPr lvl="2"/>
            <a:r>
              <a:rPr lang="en-US" sz="1800" dirty="0"/>
              <a:t>Trunks will need </a:t>
            </a:r>
            <a:r>
              <a:rPr lang="en-US" sz="1800" dirty="0">
                <a:solidFill>
                  <a:srgbClr val="FF0000"/>
                </a:solidFill>
              </a:rPr>
              <a:t>tagging</a:t>
            </a:r>
            <a:r>
              <a:rPr lang="en-US" sz="1800" dirty="0"/>
              <a:t> for the various VLANs, typically </a:t>
            </a:r>
            <a:r>
              <a:rPr lang="en-US" sz="1800" dirty="0">
                <a:solidFill>
                  <a:srgbClr val="FF0000"/>
                </a:solidFill>
              </a:rPr>
              <a:t>802.1q</a:t>
            </a:r>
            <a:r>
              <a:rPr lang="en-US" sz="1800" dirty="0"/>
              <a:t> .</a:t>
            </a:r>
          </a:p>
          <a:p>
            <a:pPr lvl="2"/>
            <a:r>
              <a:rPr lang="en-US" sz="1800" dirty="0">
                <a:solidFill>
                  <a:srgbClr val="FF0000"/>
                </a:solidFill>
              </a:rPr>
              <a:t>IEEE 802.1q</a:t>
            </a:r>
            <a:r>
              <a:rPr lang="en-US" sz="1800" dirty="0"/>
              <a:t> tagging makes provision for </a:t>
            </a:r>
            <a:r>
              <a:rPr lang="en-US" sz="1800" dirty="0">
                <a:solidFill>
                  <a:srgbClr val="FF0000"/>
                </a:solidFill>
              </a:rPr>
              <a:t>one native VLAN </a:t>
            </a:r>
            <a:r>
              <a:rPr lang="en-US" sz="1800" dirty="0"/>
              <a:t>that will remain </a:t>
            </a:r>
            <a:r>
              <a:rPr lang="en-US" sz="1800" dirty="0">
                <a:solidFill>
                  <a:srgbClr val="FF0000"/>
                </a:solidFill>
              </a:rPr>
              <a:t>untagged</a:t>
            </a:r>
            <a:r>
              <a:rPr lang="en-US" sz="1800" dirty="0"/>
              <a:t>.</a:t>
            </a:r>
          </a:p>
          <a:p>
            <a:pPr lvl="2"/>
            <a:r>
              <a:rPr lang="en-US" sz="1800" dirty="0"/>
              <a:t>An interface can be set to </a:t>
            </a:r>
            <a:r>
              <a:rPr lang="en-US" sz="1800" dirty="0">
                <a:solidFill>
                  <a:srgbClr val="FF0000"/>
                </a:solidFill>
              </a:rPr>
              <a:t>trunking</a:t>
            </a:r>
            <a:r>
              <a:rPr lang="en-US" sz="1800" dirty="0"/>
              <a:t> or </a:t>
            </a:r>
            <a:r>
              <a:rPr lang="en-US" sz="1800" dirty="0">
                <a:solidFill>
                  <a:srgbClr val="FF0000"/>
                </a:solidFill>
              </a:rPr>
              <a:t>nontrunking</a:t>
            </a:r>
            <a:r>
              <a:rPr lang="en-US" sz="1800" dirty="0"/>
              <a:t>.</a:t>
            </a:r>
          </a:p>
          <a:p>
            <a:pPr lvl="2"/>
            <a:r>
              <a:rPr lang="en-US" sz="1800" dirty="0"/>
              <a:t>Trunk negotiation is managed by the Dynamic Trunking Protocol (</a:t>
            </a:r>
            <a:r>
              <a:rPr lang="en-US" sz="1800" dirty="0">
                <a:solidFill>
                  <a:srgbClr val="FF0000"/>
                </a:solidFill>
              </a:rPr>
              <a:t>DTP</a:t>
            </a:r>
            <a:r>
              <a:rPr lang="en-US" sz="1800" dirty="0"/>
              <a:t>).</a:t>
            </a:r>
          </a:p>
          <a:p>
            <a:pPr lvl="2"/>
            <a:r>
              <a:rPr lang="en-US" sz="1800" dirty="0">
                <a:solidFill>
                  <a:srgbClr val="FF0000"/>
                </a:solidFill>
              </a:rPr>
              <a:t>DTP</a:t>
            </a:r>
            <a:r>
              <a:rPr lang="en-US" sz="1800" dirty="0"/>
              <a:t> is a Cisco proprietary protocol that manages </a:t>
            </a:r>
            <a:r>
              <a:rPr lang="en-US" sz="1800" dirty="0">
                <a:solidFill>
                  <a:srgbClr val="FF0000"/>
                </a:solidFill>
              </a:rPr>
              <a:t>trunk</a:t>
            </a:r>
            <a:r>
              <a:rPr lang="en-US" sz="1800" dirty="0"/>
              <a:t> </a:t>
            </a:r>
            <a:r>
              <a:rPr lang="en-US" sz="1800" dirty="0">
                <a:solidFill>
                  <a:srgbClr val="FF0000"/>
                </a:solidFill>
              </a:rPr>
              <a:t>negotiations</a:t>
            </a:r>
            <a:r>
              <a:rPr lang="en-US" sz="1800" dirty="0"/>
              <a:t>.</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0162" cy="690127"/>
          </a:xfrm>
        </p:spPr>
        <p:txBody>
          <a:bodyPr/>
          <a:lstStyle/>
          <a:p>
            <a:r>
              <a:rPr lang="en-US" altLang="en-US" sz="1600" dirty="0"/>
              <a:t>Overview of VLANs</a:t>
            </a:r>
            <a:br>
              <a:rPr lang="en-US" altLang="en-US" dirty="0"/>
            </a:br>
            <a:r>
              <a:rPr lang="en-US" altLang="en-US" dirty="0"/>
              <a:t>Benefits of a VLAN Design</a:t>
            </a:r>
          </a:p>
        </p:txBody>
      </p:sp>
      <p:sp>
        <p:nvSpPr>
          <p:cNvPr id="8195" name="Rectangle 6"/>
          <p:cNvSpPr>
            <a:spLocks noGrp="1" noChangeArrowheads="1"/>
          </p:cNvSpPr>
          <p:nvPr>
            <p:ph idx="1"/>
          </p:nvPr>
        </p:nvSpPr>
        <p:spPr>
          <a:xfrm>
            <a:off x="0" y="1273183"/>
            <a:ext cx="3761591" cy="458613"/>
          </a:xfrm>
        </p:spPr>
        <p:txBody>
          <a:bodyPr/>
          <a:lstStyle/>
          <a:p>
            <a:pPr marL="0" indent="0">
              <a:buNone/>
            </a:pPr>
            <a:r>
              <a:rPr lang="en-US" sz="1800" dirty="0"/>
              <a:t>Benefits of using VLANs are as follows: </a:t>
            </a:r>
            <a:endParaRPr lang="en-US" dirty="0">
              <a:effectLst/>
            </a:endParaRPr>
          </a:p>
        </p:txBody>
      </p:sp>
      <p:graphicFrame>
        <p:nvGraphicFramePr>
          <p:cNvPr id="5" name="Table 4"/>
          <p:cNvGraphicFramePr>
            <a:graphicFrameLocks noGrp="1"/>
          </p:cNvGraphicFramePr>
          <p:nvPr/>
        </p:nvGraphicFramePr>
        <p:xfrm>
          <a:off x="448056" y="2029967"/>
          <a:ext cx="8046720" cy="2793604"/>
        </p:xfrm>
        <a:graphic>
          <a:graphicData uri="http://schemas.openxmlformats.org/drawingml/2006/table">
            <a:tbl>
              <a:tblPr firstRow="1" bandRow="1">
                <a:tableStyleId>{5C22544A-7EE6-4342-B048-85BDC9FD1C3A}</a:tableStyleId>
              </a:tblPr>
              <a:tblGrid>
                <a:gridCol w="2020824">
                  <a:extLst>
                    <a:ext uri="{9D8B030D-6E8A-4147-A177-3AD203B41FA5}">
                      <a16:colId xmlns:a16="http://schemas.microsoft.com/office/drawing/2014/main" val="20000"/>
                    </a:ext>
                  </a:extLst>
                </a:gridCol>
                <a:gridCol w="6025896">
                  <a:extLst>
                    <a:ext uri="{9D8B030D-6E8A-4147-A177-3AD203B41FA5}">
                      <a16:colId xmlns:a16="http://schemas.microsoft.com/office/drawing/2014/main" val="20001"/>
                    </a:ext>
                  </a:extLst>
                </a:gridCol>
              </a:tblGrid>
              <a:tr h="298590">
                <a:tc>
                  <a:txBody>
                    <a:bodyPr/>
                    <a:lstStyle/>
                    <a:p>
                      <a:r>
                        <a:rPr lang="en-US" dirty="0"/>
                        <a:t>Benefits</a:t>
                      </a:r>
                    </a:p>
                  </a:txBody>
                  <a:tcPr/>
                </a:tc>
                <a:tc>
                  <a:txBody>
                    <a:bodyPr/>
                    <a:lstStyle/>
                    <a:p>
                      <a:r>
                        <a:rPr lang="en-US" dirty="0"/>
                        <a:t>Description</a:t>
                      </a:r>
                    </a:p>
                  </a:txBody>
                  <a:tcPr/>
                </a:tc>
                <a:extLst>
                  <a:ext uri="{0D108BD9-81ED-4DB2-BD59-A6C34878D82A}">
                    <a16:rowId xmlns:a16="http://schemas.microsoft.com/office/drawing/2014/main" val="10000"/>
                  </a:ext>
                </a:extLst>
              </a:tr>
              <a:tr h="353569">
                <a:tc>
                  <a:txBody>
                    <a:bodyPr/>
                    <a:lstStyle/>
                    <a:p>
                      <a:r>
                        <a:rPr lang="en-US" dirty="0">
                          <a:solidFill>
                            <a:srgbClr val="000000"/>
                          </a:solidFill>
                        </a:rPr>
                        <a:t>Smaller Broadcast</a:t>
                      </a:r>
                      <a:r>
                        <a:rPr lang="en-US" baseline="0" dirty="0">
                          <a:solidFill>
                            <a:srgbClr val="000000"/>
                          </a:solidFill>
                        </a:rPr>
                        <a:t> Domains</a:t>
                      </a:r>
                      <a:endParaRPr lang="en-US" dirty="0">
                        <a:solidFill>
                          <a:srgbClr val="000000"/>
                        </a:solidFill>
                      </a:endParaRPr>
                    </a:p>
                  </a:txBody>
                  <a:tcPr/>
                </a:tc>
                <a:tc>
                  <a:txBody>
                    <a:bodyPr/>
                    <a:lstStyle/>
                    <a:p>
                      <a:r>
                        <a:rPr lang="en-US" dirty="0">
                          <a:solidFill>
                            <a:srgbClr val="000000"/>
                          </a:solidFill>
                        </a:rPr>
                        <a:t>Dividing</a:t>
                      </a:r>
                      <a:r>
                        <a:rPr lang="en-US" baseline="0" dirty="0">
                          <a:solidFill>
                            <a:srgbClr val="000000"/>
                          </a:solidFill>
                        </a:rPr>
                        <a:t> the LAN reduces the number of broadcast domains</a:t>
                      </a:r>
                      <a:endParaRPr lang="en-US" dirty="0">
                        <a:solidFill>
                          <a:srgbClr val="000000"/>
                        </a:solidFill>
                      </a:endParaRPr>
                    </a:p>
                  </a:txBody>
                  <a:tcPr/>
                </a:tc>
                <a:extLst>
                  <a:ext uri="{0D108BD9-81ED-4DB2-BD59-A6C34878D82A}">
                    <a16:rowId xmlns:a16="http://schemas.microsoft.com/office/drawing/2014/main" val="10001"/>
                  </a:ext>
                </a:extLst>
              </a:tr>
              <a:tr h="310896">
                <a:tc>
                  <a:txBody>
                    <a:bodyPr/>
                    <a:lstStyle/>
                    <a:p>
                      <a:r>
                        <a:rPr lang="en-US" dirty="0">
                          <a:solidFill>
                            <a:srgbClr val="000000"/>
                          </a:solidFill>
                        </a:rPr>
                        <a:t>Improved</a:t>
                      </a:r>
                      <a:r>
                        <a:rPr lang="en-US" baseline="0" dirty="0">
                          <a:solidFill>
                            <a:srgbClr val="000000"/>
                          </a:solidFill>
                        </a:rPr>
                        <a:t> Security</a:t>
                      </a:r>
                      <a:endParaRPr lang="en-US" dirty="0">
                        <a:solidFill>
                          <a:srgbClr val="000000"/>
                        </a:solidFill>
                      </a:endParaRPr>
                    </a:p>
                  </a:txBody>
                  <a:tcPr/>
                </a:tc>
                <a:tc>
                  <a:txBody>
                    <a:bodyPr/>
                    <a:lstStyle/>
                    <a:p>
                      <a:r>
                        <a:rPr lang="en-US" dirty="0">
                          <a:solidFill>
                            <a:srgbClr val="000000"/>
                          </a:solidFill>
                        </a:rPr>
                        <a:t>Only users</a:t>
                      </a:r>
                      <a:r>
                        <a:rPr lang="en-US" baseline="0" dirty="0">
                          <a:solidFill>
                            <a:srgbClr val="000000"/>
                          </a:solidFill>
                        </a:rPr>
                        <a:t> in the same VLAN can communicate together</a:t>
                      </a:r>
                      <a:endParaRPr lang="en-US" dirty="0">
                        <a:solidFill>
                          <a:srgbClr val="000000"/>
                        </a:solidFill>
                      </a:endParaRPr>
                    </a:p>
                  </a:txBody>
                  <a:tcPr/>
                </a:tc>
                <a:extLst>
                  <a:ext uri="{0D108BD9-81ED-4DB2-BD59-A6C34878D82A}">
                    <a16:rowId xmlns:a16="http://schemas.microsoft.com/office/drawing/2014/main" val="10002"/>
                  </a:ext>
                </a:extLst>
              </a:tr>
              <a:tr h="530352">
                <a:tc>
                  <a:txBody>
                    <a:bodyPr/>
                    <a:lstStyle/>
                    <a:p>
                      <a:r>
                        <a:rPr lang="en-US" dirty="0">
                          <a:solidFill>
                            <a:srgbClr val="000000"/>
                          </a:solidFill>
                        </a:rPr>
                        <a:t>Improved IT Efficiency</a:t>
                      </a:r>
                    </a:p>
                  </a:txBody>
                  <a:tcPr/>
                </a:tc>
                <a:tc>
                  <a:txBody>
                    <a:bodyPr/>
                    <a:lstStyle/>
                    <a:p>
                      <a:r>
                        <a:rPr lang="en-US" dirty="0">
                          <a:solidFill>
                            <a:srgbClr val="000000"/>
                          </a:solidFill>
                        </a:rPr>
                        <a:t>VLANs can group devices with similar requirements, e.g. faculty vs. students</a:t>
                      </a:r>
                    </a:p>
                  </a:txBody>
                  <a:tcPr/>
                </a:tc>
                <a:extLst>
                  <a:ext uri="{0D108BD9-81ED-4DB2-BD59-A6C34878D82A}">
                    <a16:rowId xmlns:a16="http://schemas.microsoft.com/office/drawing/2014/main" val="10003"/>
                  </a:ext>
                </a:extLst>
              </a:tr>
              <a:tr h="298590">
                <a:tc>
                  <a:txBody>
                    <a:bodyPr/>
                    <a:lstStyle/>
                    <a:p>
                      <a:r>
                        <a:rPr lang="en-US" dirty="0">
                          <a:solidFill>
                            <a:srgbClr val="000000"/>
                          </a:solidFill>
                        </a:rPr>
                        <a:t>Reduced Cost</a:t>
                      </a:r>
                    </a:p>
                  </a:txBody>
                  <a:tcPr/>
                </a:tc>
                <a:tc>
                  <a:txBody>
                    <a:bodyPr/>
                    <a:lstStyle/>
                    <a:p>
                      <a:r>
                        <a:rPr lang="en-US" dirty="0">
                          <a:solidFill>
                            <a:srgbClr val="000000"/>
                          </a:solidFill>
                        </a:rPr>
                        <a:t>One</a:t>
                      </a:r>
                      <a:r>
                        <a:rPr lang="en-US" baseline="0" dirty="0">
                          <a:solidFill>
                            <a:srgbClr val="000000"/>
                          </a:solidFill>
                        </a:rPr>
                        <a:t> switch can support multiple groups or VLANs</a:t>
                      </a:r>
                      <a:endParaRPr lang="en-US" dirty="0">
                        <a:solidFill>
                          <a:srgbClr val="000000"/>
                        </a:solidFill>
                      </a:endParaRPr>
                    </a:p>
                  </a:txBody>
                  <a:tcPr/>
                </a:tc>
                <a:extLst>
                  <a:ext uri="{0D108BD9-81ED-4DB2-BD59-A6C34878D82A}">
                    <a16:rowId xmlns:a16="http://schemas.microsoft.com/office/drawing/2014/main" val="10004"/>
                  </a:ext>
                </a:extLst>
              </a:tr>
              <a:tr h="316992">
                <a:tc>
                  <a:txBody>
                    <a:bodyPr/>
                    <a:lstStyle/>
                    <a:p>
                      <a:r>
                        <a:rPr lang="en-US" dirty="0">
                          <a:solidFill>
                            <a:srgbClr val="000000"/>
                          </a:solidFill>
                        </a:rPr>
                        <a:t>Better Performance</a:t>
                      </a:r>
                    </a:p>
                  </a:txBody>
                  <a:tcPr/>
                </a:tc>
                <a:tc>
                  <a:txBody>
                    <a:bodyPr/>
                    <a:lstStyle/>
                    <a:p>
                      <a:r>
                        <a:rPr lang="en-US" dirty="0">
                          <a:solidFill>
                            <a:srgbClr val="000000"/>
                          </a:solidFill>
                        </a:rPr>
                        <a:t>Small broadcast domains</a:t>
                      </a:r>
                      <a:r>
                        <a:rPr lang="en-US" baseline="0" dirty="0">
                          <a:solidFill>
                            <a:srgbClr val="000000"/>
                          </a:solidFill>
                        </a:rPr>
                        <a:t> reduce traffic, improving bandwidth</a:t>
                      </a:r>
                      <a:endParaRPr lang="en-US" dirty="0">
                        <a:solidFill>
                          <a:srgbClr val="000000"/>
                        </a:solidFill>
                      </a:endParaRPr>
                    </a:p>
                  </a:txBody>
                  <a:tcPr/>
                </a:tc>
                <a:extLst>
                  <a:ext uri="{0D108BD9-81ED-4DB2-BD59-A6C34878D82A}">
                    <a16:rowId xmlns:a16="http://schemas.microsoft.com/office/drawing/2014/main" val="10005"/>
                  </a:ext>
                </a:extLst>
              </a:tr>
              <a:tr h="507604">
                <a:tc>
                  <a:txBody>
                    <a:bodyPr/>
                    <a:lstStyle/>
                    <a:p>
                      <a:r>
                        <a:rPr lang="en-US" dirty="0">
                          <a:solidFill>
                            <a:srgbClr val="000000"/>
                          </a:solidFill>
                        </a:rPr>
                        <a:t>Simpler</a:t>
                      </a:r>
                      <a:r>
                        <a:rPr lang="en-US" baseline="0" dirty="0">
                          <a:solidFill>
                            <a:srgbClr val="000000"/>
                          </a:solidFill>
                        </a:rPr>
                        <a:t> Management</a:t>
                      </a:r>
                      <a:endParaRPr lang="en-US" dirty="0">
                        <a:solidFill>
                          <a:srgbClr val="000000"/>
                        </a:solidFill>
                      </a:endParaRPr>
                    </a:p>
                  </a:txBody>
                  <a:tcPr/>
                </a:tc>
                <a:tc>
                  <a:txBody>
                    <a:bodyPr/>
                    <a:lstStyle/>
                    <a:p>
                      <a:r>
                        <a:rPr lang="en-US" dirty="0">
                          <a:solidFill>
                            <a:srgbClr val="000000"/>
                          </a:solidFill>
                        </a:rPr>
                        <a:t>Similar groups will need similar applications</a:t>
                      </a:r>
                      <a:r>
                        <a:rPr lang="en-US" baseline="0" dirty="0">
                          <a:solidFill>
                            <a:srgbClr val="000000"/>
                          </a:solidFill>
                        </a:rPr>
                        <a:t> and other network resources</a:t>
                      </a:r>
                      <a:endParaRPr lang="en-US" dirty="0">
                        <a:solidFill>
                          <a:srgbClr val="000000"/>
                        </a:solidFill>
                      </a:endParaRP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311" y="73152"/>
            <a:ext cx="4030162" cy="1819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3"/>
            <a:ext cx="9144000" cy="632375"/>
          </a:xfrm>
        </p:spPr>
        <p:txBody>
          <a:bodyPr/>
          <a:lstStyle/>
          <a:p>
            <a:r>
              <a:rPr lang="en-US" altLang="en-US" sz="1400" dirty="0"/>
              <a:t>Module Practice and Quiz</a:t>
            </a:r>
            <a:br>
              <a:rPr lang="en-US" dirty="0">
                <a:latin typeface="Arial" panose="020B0604020202020204" pitchFamily="34" charset="0"/>
              </a:rPr>
            </a:br>
            <a:r>
              <a:rPr lang="en-US" dirty="0">
                <a:latin typeface="Arial" panose="020B0604020202020204" pitchFamily="34" charset="0"/>
              </a:rPr>
              <a:t>New Terms and Commands</a:t>
            </a:r>
          </a:p>
        </p:txBody>
      </p:sp>
      <p:graphicFrame>
        <p:nvGraphicFramePr>
          <p:cNvPr id="5" name="Content Placeholder 2"/>
          <p:cNvGraphicFramePr/>
          <p:nvPr/>
        </p:nvGraphicFramePr>
        <p:xfrm>
          <a:off x="144461" y="798513"/>
          <a:ext cx="8472890" cy="38709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0000"/>
                    </a:ext>
                  </a:extLst>
                </a:gridCol>
                <a:gridCol w="4236445">
                  <a:extLst>
                    <a:ext uri="{9D8B030D-6E8A-4147-A177-3AD203B41FA5}">
                      <a16:colId xmlns:a16="http://schemas.microsoft.com/office/drawing/2014/main" val="20001"/>
                    </a:ext>
                  </a:extLst>
                </a:gridCol>
              </a:tblGrid>
              <a:tr h="370840">
                <a:tc>
                  <a:txBody>
                    <a:bodyPr/>
                    <a:lstStyle/>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VLAN</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Logical broadcast domain</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Data VLAN</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Default VLAN</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Native VLAN</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Management VLAN</a:t>
                      </a:r>
                    </a:p>
                    <a:p>
                      <a:pPr marL="173355" indent="-173355">
                        <a:spcBef>
                          <a:spcPts val="200"/>
                        </a:spcBef>
                        <a:spcAft>
                          <a:spcPts val="200"/>
                        </a:spcAft>
                        <a:buFont typeface="Arial" panose="020B0604020202020204" pitchFamily="34" charset="0"/>
                        <a:buChar char="•"/>
                      </a:pPr>
                      <a:r>
                        <a:rPr lang="en-US" sz="1600" b="1" dirty="0">
                          <a:solidFill>
                            <a:schemeClr val="tx1"/>
                          </a:solidFill>
                          <a:latin typeface="+mn-lt"/>
                        </a:rPr>
                        <a:t>show vlan brief</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Voice VLAN</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VLAN Trunk</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VLAN Segmentation</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IEEE 802.1Q</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VLAN Tagging</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Canonical Format Identifier (CFI)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355" indent="-173355" algn="l" defTabSz="685800"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User Priority</a:t>
                      </a:r>
                    </a:p>
                    <a:p>
                      <a:pPr marL="173355" indent="-173355" algn="l" defTabSz="685800"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VLAN ID</a:t>
                      </a:r>
                    </a:p>
                    <a:p>
                      <a:pPr marL="173355" indent="-173355" algn="l" defTabSz="685800"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Type</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a:t>
                      </a:r>
                      <a:r>
                        <a:rPr lang="en-US" sz="1600" b="0" i="1" kern="1200" dirty="0">
                          <a:solidFill>
                            <a:schemeClr val="tx1"/>
                          </a:solidFill>
                          <a:latin typeface="+mn-lt"/>
                          <a:ea typeface="+mn-ea"/>
                          <a:cs typeface="+mn-cs"/>
                        </a:rPr>
                        <a:t>int</a:t>
                      </a:r>
                      <a:r>
                        <a:rPr lang="en-US" sz="1600" b="1" kern="1200" dirty="0">
                          <a:solidFill>
                            <a:schemeClr val="tx1"/>
                          </a:solidFill>
                          <a:latin typeface="+mn-lt"/>
                          <a:ea typeface="+mn-ea"/>
                          <a:cs typeface="+mn-cs"/>
                        </a:rPr>
                        <a:t> switchport</a:t>
                      </a:r>
                    </a:p>
                    <a:p>
                      <a:pPr marL="285750" indent="-285750" algn="l" defTabSz="685800" rtl="0" eaLnBrk="1" latinLnBrk="0" hangingPunct="1">
                        <a:buFont typeface="Arial" panose="020B0604020202020204" pitchFamily="34" charset="0"/>
                        <a:buChar char="•"/>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en-US" sz="1400" dirty="0"/>
              <a:t>Module Practice and Quiz</a:t>
            </a:r>
            <a:br>
              <a:rPr lang="en-US" dirty="0">
                <a:latin typeface="Arial" panose="020B0604020202020204" pitchFamily="34" charset="0"/>
              </a:rPr>
            </a:br>
            <a:r>
              <a:rPr lang="en-US" dirty="0">
                <a:latin typeface="Arial" panose="020B0604020202020204" pitchFamily="34" charset="0"/>
              </a:rPr>
              <a:t>New Terms and Commands</a:t>
            </a:r>
          </a:p>
        </p:txBody>
      </p:sp>
      <p:graphicFrame>
        <p:nvGraphicFramePr>
          <p:cNvPr id="5" name="Content Placeholder 2"/>
          <p:cNvGraphicFramePr/>
          <p:nvPr/>
        </p:nvGraphicFramePr>
        <p:xfrm>
          <a:off x="144463" y="798513"/>
          <a:ext cx="8853486" cy="3773487"/>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val="20000"/>
                    </a:ext>
                  </a:extLst>
                </a:gridCol>
                <a:gridCol w="2951162">
                  <a:extLst>
                    <a:ext uri="{9D8B030D-6E8A-4147-A177-3AD203B41FA5}">
                      <a16:colId xmlns:a16="http://schemas.microsoft.com/office/drawing/2014/main" val="20001"/>
                    </a:ext>
                  </a:extLst>
                </a:gridCol>
                <a:gridCol w="2951162">
                  <a:extLst>
                    <a:ext uri="{9D8B030D-6E8A-4147-A177-3AD203B41FA5}">
                      <a16:colId xmlns:a16="http://schemas.microsoft.com/office/drawing/2014/main" val="20002"/>
                    </a:ext>
                  </a:extLst>
                </a:gridCol>
              </a:tblGrid>
              <a:tr h="3773487">
                <a:tc>
                  <a:txBody>
                    <a:bodyPr/>
                    <a:lstStyle/>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Normal Range VLANs</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Extended Range VLANs</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dirty="0">
                          <a:solidFill>
                            <a:schemeClr val="tx1"/>
                          </a:solidFill>
                          <a:latin typeface="+mn-lt"/>
                        </a:rPr>
                        <a:t>vlan </a:t>
                      </a:r>
                      <a:r>
                        <a:rPr lang="en-US" sz="1600" b="0" i="1" kern="1200" dirty="0">
                          <a:solidFill>
                            <a:schemeClr val="tx1"/>
                          </a:solidFill>
                          <a:latin typeface="+mn-lt"/>
                          <a:ea typeface="+mn-ea"/>
                          <a:cs typeface="+mn-cs"/>
                        </a:rPr>
                        <a:t>vlan-id</a:t>
                      </a:r>
                    </a:p>
                    <a:p>
                      <a:pPr marL="173355" indent="-173355">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name </a:t>
                      </a:r>
                      <a:r>
                        <a:rPr lang="en-US" sz="1600" b="0" i="1" kern="1200" dirty="0">
                          <a:solidFill>
                            <a:schemeClr val="tx1"/>
                          </a:solidFill>
                          <a:latin typeface="+mn-lt"/>
                          <a:ea typeface="+mn-ea"/>
                          <a:cs typeface="+mn-cs"/>
                        </a:rPr>
                        <a:t>vlan-name</a:t>
                      </a:r>
                    </a:p>
                    <a:p>
                      <a:pPr marL="173355" indent="-173355">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mode access</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access vlan </a:t>
                      </a:r>
                      <a:r>
                        <a:rPr lang="en-US" sz="1600" b="0" i="1" kern="1200" dirty="0">
                          <a:solidFill>
                            <a:schemeClr val="tx1"/>
                          </a:solidFill>
                          <a:latin typeface="+mn-lt"/>
                          <a:ea typeface="+mn-ea"/>
                          <a:cs typeface="+mn-cs"/>
                        </a:rPr>
                        <a:t>vlan-id</a:t>
                      </a:r>
                    </a:p>
                    <a:p>
                      <a:pPr marL="173355" indent="-173355">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interface range</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switchport access vlan </a:t>
                      </a:r>
                      <a:r>
                        <a:rPr lang="en-US" sz="1600" b="0" i="1" kern="1200" dirty="0">
                          <a:solidFill>
                            <a:schemeClr val="tx1"/>
                          </a:solidFill>
                          <a:latin typeface="+mn-lt"/>
                          <a:ea typeface="+mn-ea"/>
                          <a:cs typeface="+mn-cs"/>
                        </a:rPr>
                        <a:t>vlan-id</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vlan </a:t>
                      </a:r>
                      <a:r>
                        <a:rPr lang="en-US" sz="1600" b="0" i="1" kern="1200" dirty="0">
                          <a:solidFill>
                            <a:schemeClr val="tx1"/>
                          </a:solidFill>
                          <a:latin typeface="+mn-lt"/>
                          <a:ea typeface="+mn-ea"/>
                          <a:cs typeface="+mn-cs"/>
                        </a:rPr>
                        <a:t>vlan-id</a:t>
                      </a:r>
                    </a:p>
                    <a:p>
                      <a:pPr marL="173355" indent="-173355">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delete flash:vlan.dat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355" marR="0" indent="-173355" algn="l" defTabSz="685800" rtl="0" eaLnBrk="1" fontAlgn="auto" latinLnBrk="0" hangingPunct="1">
                        <a:lnSpc>
                          <a:spcPct val="100000"/>
                        </a:lnSpc>
                        <a:spcBef>
                          <a:spcPts val="200"/>
                        </a:spcBef>
                        <a:spcAft>
                          <a:spcPts val="200"/>
                        </a:spcAft>
                        <a:buClrTx/>
                        <a:buSzTx/>
                        <a:buFont typeface="Arial" panose="020B0604020202020204" pitchFamily="34" charset="0"/>
                        <a:buChar char="•"/>
                        <a:defRPr/>
                      </a:pPr>
                      <a:r>
                        <a:rPr lang="en-US" sz="1600" b="1" kern="1200" dirty="0">
                          <a:solidFill>
                            <a:schemeClr val="tx1"/>
                          </a:solidFill>
                          <a:latin typeface="+mn-lt"/>
                          <a:ea typeface="+mn-ea"/>
                          <a:cs typeface="+mn-cs"/>
                        </a:rPr>
                        <a:t>delete vlan.dat</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vlan</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vlan summary</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vlan </a:t>
                      </a:r>
                      <a:r>
                        <a:rPr lang="en-US" sz="1600" b="0" i="1" kern="1200" dirty="0">
                          <a:solidFill>
                            <a:schemeClr val="tx1"/>
                          </a:solidFill>
                          <a:latin typeface="+mn-lt"/>
                          <a:ea typeface="+mn-ea"/>
                          <a:cs typeface="+mn-cs"/>
                        </a:rPr>
                        <a:t>vlan_id</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mode trunk</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trunk allowed vlan </a:t>
                      </a:r>
                      <a:r>
                        <a:rPr lang="en-US" sz="1600" b="0" i="1" kern="1200" dirty="0">
                          <a:solidFill>
                            <a:schemeClr val="tx1"/>
                          </a:solidFill>
                          <a:latin typeface="+mn-lt"/>
                          <a:ea typeface="+mn-ea"/>
                          <a:cs typeface="+mn-cs"/>
                        </a:rPr>
                        <a:t>vlan_list</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trunk native vlan </a:t>
                      </a:r>
                      <a:r>
                        <a:rPr lang="en-US" sz="1600" b="0" i="1" kern="1200" dirty="0">
                          <a:solidFill>
                            <a:schemeClr val="tx1"/>
                          </a:solidFill>
                          <a:latin typeface="+mn-lt"/>
                          <a:ea typeface="+mn-ea"/>
                          <a:cs typeface="+mn-cs"/>
                        </a:rPr>
                        <a:t>vlan_id</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switchport trunk allowed vlan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355" marR="0" indent="-173355" algn="l" defTabSz="685800" rtl="0" eaLnBrk="1" fontAlgn="auto" latinLnBrk="0" hangingPunct="1">
                        <a:lnSpc>
                          <a:spcPct val="100000"/>
                        </a:lnSpc>
                        <a:spcBef>
                          <a:spcPts val="200"/>
                        </a:spcBef>
                        <a:spcAft>
                          <a:spcPts val="200"/>
                        </a:spcAft>
                        <a:buClrTx/>
                        <a:buSzTx/>
                        <a:buFont typeface="Arial" panose="020B0604020202020204" pitchFamily="34" charset="0"/>
                        <a:buChar char="•"/>
                        <a:defRPr/>
                      </a:pPr>
                      <a:r>
                        <a:rPr lang="en-US" sz="1600" b="1" kern="1200" dirty="0">
                          <a:solidFill>
                            <a:schemeClr val="tx1"/>
                          </a:solidFill>
                          <a:latin typeface="+mn-lt"/>
                          <a:ea typeface="+mn-ea"/>
                          <a:cs typeface="+mn-cs"/>
                        </a:rPr>
                        <a:t>no switchport trunk native vlan</a:t>
                      </a:r>
                    </a:p>
                    <a:p>
                      <a:pPr marL="173355" marR="0" indent="-173355" algn="l" defTabSz="685800" rtl="0" eaLnBrk="1" fontAlgn="auto" latinLnBrk="0" hangingPunct="1">
                        <a:lnSpc>
                          <a:spcPct val="100000"/>
                        </a:lnSpc>
                        <a:spcBef>
                          <a:spcPts val="200"/>
                        </a:spcBef>
                        <a:spcAft>
                          <a:spcPts val="200"/>
                        </a:spcAft>
                        <a:buClrTx/>
                        <a:buSzTx/>
                        <a:buFont typeface="Arial" panose="020B0604020202020204" pitchFamily="34" charset="0"/>
                        <a:buChar char="•"/>
                        <a:defRPr/>
                      </a:pPr>
                      <a:r>
                        <a:rPr lang="en-US" sz="1600" b="1" kern="1200" dirty="0">
                          <a:solidFill>
                            <a:schemeClr val="tx1"/>
                          </a:solidFill>
                          <a:latin typeface="+mn-lt"/>
                          <a:ea typeface="+mn-ea"/>
                          <a:cs typeface="+mn-cs"/>
                        </a:rPr>
                        <a:t>show interfaces switchport</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switchport access vlan </a:t>
                      </a:r>
                      <a:r>
                        <a:rPr lang="en-US" sz="1600" b="0" i="1" kern="1200" dirty="0">
                          <a:solidFill>
                            <a:schemeClr val="tx1"/>
                          </a:solidFill>
                          <a:latin typeface="+mn-lt"/>
                          <a:ea typeface="+mn-ea"/>
                          <a:cs typeface="+mn-cs"/>
                        </a:rPr>
                        <a:t>vlan_id</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trunk</a:t>
                      </a:r>
                    </a:p>
                    <a:p>
                      <a:pPr marL="173355" indent="-173355" algn="l" defTabSz="685800"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a:t>
                      </a:r>
                      <a:r>
                        <a:rPr lang="en-US" sz="1600" b="0" i="1" kern="1200" dirty="0">
                          <a:solidFill>
                            <a:schemeClr val="tx1"/>
                          </a:solidFill>
                          <a:latin typeface="+mn-lt"/>
                          <a:ea typeface="+mn-ea"/>
                          <a:cs typeface="+mn-cs"/>
                        </a:rPr>
                        <a:t>int_id </a:t>
                      </a:r>
                      <a:r>
                        <a:rPr lang="en-US" sz="1600" b="1" kern="1200" dirty="0">
                          <a:solidFill>
                            <a:schemeClr val="tx1"/>
                          </a:solidFill>
                          <a:latin typeface="+mn-lt"/>
                          <a:ea typeface="+mn-ea"/>
                          <a:cs typeface="+mn-cs"/>
                        </a:rPr>
                        <a:t>trunk</a:t>
                      </a:r>
                    </a:p>
                    <a:p>
                      <a:pPr marL="0" indent="0" algn="l" defTabSz="685800" rtl="0" eaLnBrk="1" latinLnBrk="0" hangingPunct="1">
                        <a:spcBef>
                          <a:spcPts val="200"/>
                        </a:spcBef>
                        <a:spcAft>
                          <a:spcPts val="200"/>
                        </a:spcAft>
                        <a:buFont typeface="Arial" panose="020B0604020202020204" pitchFamily="34" charset="0"/>
                        <a:buNone/>
                      </a:pP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26703"/>
          </a:xfrm>
        </p:spPr>
        <p:txBody>
          <a:bodyPr/>
          <a:lstStyle/>
          <a:p>
            <a:r>
              <a:rPr lang="en-US" altLang="en-US" sz="1600" dirty="0"/>
              <a:t>Overview of VLANs</a:t>
            </a:r>
            <a:br>
              <a:rPr lang="en-US" altLang="en-US" dirty="0"/>
            </a:br>
            <a:r>
              <a:rPr lang="en-US" altLang="en-US" dirty="0"/>
              <a:t>Types of VLANs</a:t>
            </a:r>
          </a:p>
        </p:txBody>
      </p:sp>
      <p:sp>
        <p:nvSpPr>
          <p:cNvPr id="8195" name="Rectangle 6"/>
          <p:cNvSpPr>
            <a:spLocks noGrp="1" noChangeArrowheads="1"/>
          </p:cNvSpPr>
          <p:nvPr>
            <p:ph idx="1"/>
          </p:nvPr>
        </p:nvSpPr>
        <p:spPr>
          <a:xfrm>
            <a:off x="133753" y="820921"/>
            <a:ext cx="3213687" cy="3869951"/>
          </a:xfrm>
        </p:spPr>
        <p:txBody>
          <a:bodyPr/>
          <a:lstStyle/>
          <a:p>
            <a:pPr marL="0" indent="0">
              <a:buNone/>
            </a:pPr>
            <a:r>
              <a:rPr lang="en-US" sz="1600" b="1" dirty="0"/>
              <a:t>Default VLAN</a:t>
            </a:r>
          </a:p>
          <a:p>
            <a:pPr marL="0" indent="0">
              <a:buNone/>
            </a:pPr>
            <a:r>
              <a:rPr lang="en-US" sz="1600" dirty="0"/>
              <a:t>   VLAN 1 is the following: </a:t>
            </a:r>
          </a:p>
          <a:p>
            <a:pPr lvl="1">
              <a:buFont typeface="Arial" panose="020B0604020202020204" pitchFamily="34" charset="0"/>
              <a:buChar char="•"/>
            </a:pPr>
            <a:r>
              <a:rPr lang="en-US" sz="1600" dirty="0"/>
              <a:t>The </a:t>
            </a:r>
            <a:r>
              <a:rPr lang="en-US" sz="1600" dirty="0">
                <a:solidFill>
                  <a:srgbClr val="FF0000"/>
                </a:solidFill>
              </a:rPr>
              <a:t>default</a:t>
            </a:r>
            <a:r>
              <a:rPr lang="en-US" sz="1600" dirty="0"/>
              <a:t> VLAN</a:t>
            </a:r>
          </a:p>
          <a:p>
            <a:pPr lvl="1">
              <a:buFont typeface="Arial" panose="020B0604020202020204" pitchFamily="34" charset="0"/>
              <a:buChar char="•"/>
            </a:pPr>
            <a:r>
              <a:rPr lang="en-US" sz="1600" dirty="0"/>
              <a:t>The default </a:t>
            </a:r>
            <a:r>
              <a:rPr lang="en-US" sz="1600" dirty="0">
                <a:solidFill>
                  <a:srgbClr val="FF0000"/>
                </a:solidFill>
              </a:rPr>
              <a:t>Native</a:t>
            </a:r>
            <a:r>
              <a:rPr lang="en-US" sz="1600" dirty="0"/>
              <a:t> VLAN</a:t>
            </a:r>
          </a:p>
          <a:p>
            <a:pPr lvl="1">
              <a:buFont typeface="Arial" panose="020B0604020202020204" pitchFamily="34" charset="0"/>
              <a:buChar char="•"/>
            </a:pPr>
            <a:r>
              <a:rPr lang="en-US" sz="1600" dirty="0"/>
              <a:t>The default </a:t>
            </a:r>
            <a:r>
              <a:rPr lang="en-US" sz="1600" dirty="0">
                <a:solidFill>
                  <a:srgbClr val="FF0000"/>
                </a:solidFill>
              </a:rPr>
              <a:t>Management</a:t>
            </a:r>
            <a:r>
              <a:rPr lang="en-US" sz="1600" dirty="0"/>
              <a:t> VLAN</a:t>
            </a:r>
          </a:p>
          <a:p>
            <a:pPr lvl="1">
              <a:buFont typeface="Arial" panose="020B0604020202020204" pitchFamily="34" charset="0"/>
              <a:buChar char="•"/>
            </a:pPr>
            <a:r>
              <a:rPr lang="en-US" sz="1600" dirty="0"/>
              <a:t>Cannot be </a:t>
            </a:r>
            <a:r>
              <a:rPr lang="en-US" sz="1600" dirty="0">
                <a:solidFill>
                  <a:srgbClr val="FF0000"/>
                </a:solidFill>
              </a:rPr>
              <a:t>deleted</a:t>
            </a:r>
            <a:r>
              <a:rPr lang="en-US" sz="1600" dirty="0"/>
              <a:t> or </a:t>
            </a:r>
            <a:r>
              <a:rPr lang="en-US" sz="1600" dirty="0">
                <a:solidFill>
                  <a:srgbClr val="FF0000"/>
                </a:solidFill>
              </a:rPr>
              <a:t>renamed</a:t>
            </a:r>
          </a:p>
          <a:p>
            <a:pPr marL="142875" lvl="1" indent="0">
              <a:buNone/>
            </a:pPr>
            <a:endParaRPr lang="en-US" sz="1600" dirty="0"/>
          </a:p>
          <a:p>
            <a:pPr marL="142875" lvl="1" indent="0">
              <a:buNone/>
            </a:pPr>
            <a:r>
              <a:rPr lang="en-US" sz="1600" b="1" dirty="0"/>
              <a:t>Note</a:t>
            </a:r>
            <a:r>
              <a:rPr lang="en-US" sz="1600" dirty="0"/>
              <a:t>: While we cannot delete VLAN1 Cisco will recommend that we assign these default features to other VLANs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176" y="1204150"/>
            <a:ext cx="5471948" cy="2380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635263"/>
          </a:xfrm>
        </p:spPr>
        <p:txBody>
          <a:bodyPr/>
          <a:lstStyle/>
          <a:p>
            <a:r>
              <a:rPr lang="en-US" altLang="en-US" sz="1600" dirty="0"/>
              <a:t>Overview of VLANs</a:t>
            </a:r>
            <a:br>
              <a:rPr lang="en-US" altLang="en-US" dirty="0"/>
            </a:br>
            <a:r>
              <a:rPr lang="en-US" altLang="en-US" dirty="0"/>
              <a:t>Types of VLANs (Cont.)</a:t>
            </a:r>
          </a:p>
        </p:txBody>
      </p:sp>
      <p:sp>
        <p:nvSpPr>
          <p:cNvPr id="8195" name="Rectangle 6"/>
          <p:cNvSpPr>
            <a:spLocks noGrp="1" noChangeArrowheads="1"/>
          </p:cNvSpPr>
          <p:nvPr>
            <p:ph idx="1"/>
          </p:nvPr>
        </p:nvSpPr>
        <p:spPr>
          <a:xfrm>
            <a:off x="124609" y="683761"/>
            <a:ext cx="8873087" cy="3997967"/>
          </a:xfrm>
        </p:spPr>
        <p:txBody>
          <a:bodyPr/>
          <a:lstStyle/>
          <a:p>
            <a:pPr marL="0" indent="0">
              <a:buNone/>
            </a:pPr>
            <a:r>
              <a:rPr lang="en-US" sz="1600" b="1" dirty="0"/>
              <a:t>Data VLAN </a:t>
            </a:r>
          </a:p>
          <a:p>
            <a:pPr>
              <a:buFont typeface="Arial" panose="020B0604020202020204" pitchFamily="34" charset="0"/>
              <a:buChar char="•"/>
            </a:pPr>
            <a:r>
              <a:rPr lang="en-US" sz="1600" dirty="0"/>
              <a:t>Dedicated to </a:t>
            </a:r>
            <a:r>
              <a:rPr lang="en-US" sz="1600" dirty="0">
                <a:solidFill>
                  <a:srgbClr val="FF0000"/>
                </a:solidFill>
              </a:rPr>
              <a:t>user-generated traffic </a:t>
            </a:r>
            <a:r>
              <a:rPr lang="en-US" sz="1600" dirty="0"/>
              <a:t>(email and web traffic). </a:t>
            </a:r>
          </a:p>
          <a:p>
            <a:pPr>
              <a:buFont typeface="Arial" panose="020B0604020202020204" pitchFamily="34" charset="0"/>
              <a:buChar char="•"/>
            </a:pPr>
            <a:r>
              <a:rPr lang="en-US" sz="1600" dirty="0"/>
              <a:t>VLAN 1 is the </a:t>
            </a:r>
            <a:r>
              <a:rPr lang="en-US" sz="1600" dirty="0">
                <a:solidFill>
                  <a:srgbClr val="FF0000"/>
                </a:solidFill>
              </a:rPr>
              <a:t>default data VLAN </a:t>
            </a:r>
            <a:r>
              <a:rPr lang="en-US" sz="1600" dirty="0"/>
              <a:t>because </a:t>
            </a:r>
            <a:r>
              <a:rPr lang="en-US" sz="1600" dirty="0">
                <a:solidFill>
                  <a:srgbClr val="FF0000"/>
                </a:solidFill>
              </a:rPr>
              <a:t>all</a:t>
            </a:r>
            <a:r>
              <a:rPr lang="en-US" sz="1600" dirty="0"/>
              <a:t> interfaces are assigned to this VLAN.</a:t>
            </a:r>
          </a:p>
          <a:p>
            <a:pPr marL="0" indent="0">
              <a:buNone/>
            </a:pPr>
            <a:r>
              <a:rPr lang="en-US" sz="1600" b="1" dirty="0"/>
              <a:t>Native VLAN</a:t>
            </a:r>
          </a:p>
          <a:p>
            <a:pPr>
              <a:buFont typeface="Arial" panose="020B0604020202020204" pitchFamily="34" charset="0"/>
              <a:buChar char="•"/>
            </a:pPr>
            <a:r>
              <a:rPr lang="en-US" sz="1600" dirty="0"/>
              <a:t>This is used for </a:t>
            </a:r>
            <a:r>
              <a:rPr lang="en-US" sz="1600" dirty="0">
                <a:solidFill>
                  <a:srgbClr val="FF0000"/>
                </a:solidFill>
              </a:rPr>
              <a:t>trunk links </a:t>
            </a:r>
            <a:r>
              <a:rPr lang="en-US" sz="1600" dirty="0"/>
              <a:t>only. </a:t>
            </a:r>
          </a:p>
          <a:p>
            <a:pPr>
              <a:buFont typeface="Arial" panose="020B0604020202020204" pitchFamily="34" charset="0"/>
              <a:buChar char="•"/>
            </a:pPr>
            <a:r>
              <a:rPr lang="en-US" sz="1600" dirty="0"/>
              <a:t>All </a:t>
            </a:r>
            <a:r>
              <a:rPr lang="en-US" sz="1600" dirty="0">
                <a:solidFill>
                  <a:srgbClr val="FF0000"/>
                </a:solidFill>
              </a:rPr>
              <a:t>frames</a:t>
            </a:r>
            <a:r>
              <a:rPr lang="en-US" sz="1600" dirty="0"/>
              <a:t> are </a:t>
            </a:r>
            <a:r>
              <a:rPr lang="en-US" sz="1600" dirty="0">
                <a:solidFill>
                  <a:srgbClr val="FF0000"/>
                </a:solidFill>
              </a:rPr>
              <a:t>tagged</a:t>
            </a:r>
            <a:r>
              <a:rPr lang="en-US" sz="1600" dirty="0"/>
              <a:t> on an </a:t>
            </a:r>
            <a:r>
              <a:rPr lang="en-US" sz="1600" dirty="0">
                <a:solidFill>
                  <a:srgbClr val="FF0000"/>
                </a:solidFill>
              </a:rPr>
              <a:t>802.1Q trunk link </a:t>
            </a:r>
            <a:r>
              <a:rPr lang="en-US" sz="1600" dirty="0">
                <a:solidFill>
                  <a:srgbClr val="0000CC"/>
                </a:solidFill>
              </a:rPr>
              <a:t>except</a:t>
            </a:r>
            <a:r>
              <a:rPr lang="en-US" sz="1600" dirty="0"/>
              <a:t> for those on the </a:t>
            </a:r>
            <a:r>
              <a:rPr lang="en-US" sz="1600" dirty="0">
                <a:solidFill>
                  <a:srgbClr val="FF0000"/>
                </a:solidFill>
              </a:rPr>
              <a:t>native</a:t>
            </a:r>
            <a:r>
              <a:rPr lang="en-US" sz="1600" dirty="0"/>
              <a:t> VLAN. </a:t>
            </a:r>
          </a:p>
          <a:p>
            <a:pPr marL="0" indent="0">
              <a:buNone/>
            </a:pPr>
            <a:r>
              <a:rPr lang="en-US" sz="1600" b="1" dirty="0"/>
              <a:t>Management VLAN </a:t>
            </a:r>
          </a:p>
          <a:p>
            <a:pPr>
              <a:buFont typeface="Arial" panose="020B0604020202020204" pitchFamily="34" charset="0"/>
              <a:buChar char="•"/>
            </a:pPr>
            <a:r>
              <a:rPr lang="en-US" sz="1600" dirty="0"/>
              <a:t>This is used for </a:t>
            </a:r>
            <a:r>
              <a:rPr lang="en-US" sz="1600" dirty="0">
                <a:solidFill>
                  <a:srgbClr val="FF0000"/>
                </a:solidFill>
              </a:rPr>
              <a:t>SSH/Telnet VTY traffic </a:t>
            </a:r>
            <a:r>
              <a:rPr lang="en-US" sz="1600" dirty="0"/>
              <a:t>and should not be carried with end user traffic.</a:t>
            </a:r>
          </a:p>
          <a:p>
            <a:pPr>
              <a:buFont typeface="Arial" panose="020B0604020202020204" pitchFamily="34" charset="0"/>
              <a:buChar char="•"/>
            </a:pPr>
            <a:r>
              <a:rPr lang="en-US" sz="1600" dirty="0"/>
              <a:t>Typically, the VLAN that is the </a:t>
            </a:r>
            <a:r>
              <a:rPr lang="en-US" sz="1600" dirty="0">
                <a:solidFill>
                  <a:srgbClr val="FF0000"/>
                </a:solidFill>
              </a:rPr>
              <a:t>SVI</a:t>
            </a:r>
            <a:r>
              <a:rPr lang="en-US" sz="1600" dirty="0"/>
              <a:t> for the Layer 2 switch.  </a:t>
            </a:r>
          </a:p>
          <a:p>
            <a:pPr>
              <a:buFont typeface="Arial" panose="020B0604020202020204" pitchFamily="34" charset="0"/>
              <a:buChar char="•"/>
            </a:pPr>
            <a:endParaRPr lang="en-US" sz="1600" dirty="0"/>
          </a:p>
          <a:p>
            <a:pPr marL="0" indent="0">
              <a:buNone/>
            </a:pPr>
            <a:r>
              <a:rPr lang="en-US" sz="1600" dirty="0"/>
              <a:t>   </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Overview of VLANs</a:t>
            </a:r>
            <a:br>
              <a:rPr lang="en-US" altLang="en-US" dirty="0"/>
            </a:br>
            <a:r>
              <a:rPr lang="en-US" altLang="en-US" dirty="0"/>
              <a:t>Types of VLANs (Cont.)</a:t>
            </a:r>
          </a:p>
        </p:txBody>
      </p:sp>
      <p:sp>
        <p:nvSpPr>
          <p:cNvPr id="8195" name="Rectangle 6"/>
          <p:cNvSpPr>
            <a:spLocks noGrp="1" noChangeArrowheads="1"/>
          </p:cNvSpPr>
          <p:nvPr>
            <p:ph idx="1"/>
          </p:nvPr>
        </p:nvSpPr>
        <p:spPr>
          <a:xfrm>
            <a:off x="124609" y="894073"/>
            <a:ext cx="4657703" cy="3723647"/>
          </a:xfrm>
        </p:spPr>
        <p:txBody>
          <a:bodyPr/>
          <a:lstStyle/>
          <a:p>
            <a:pPr marL="0" indent="0">
              <a:buNone/>
            </a:pPr>
            <a:r>
              <a:rPr lang="en-US" sz="1600" b="1" dirty="0"/>
              <a:t>Voice VLAN  </a:t>
            </a:r>
          </a:p>
          <a:p>
            <a:pPr lvl="1">
              <a:buFont typeface="Arial" panose="020B0604020202020204" pitchFamily="34" charset="0"/>
              <a:buChar char="•"/>
            </a:pPr>
            <a:r>
              <a:rPr lang="en-US" sz="1600" dirty="0"/>
              <a:t>A separate VLAN is required because Voice traffic requires:</a:t>
            </a:r>
          </a:p>
          <a:p>
            <a:pPr lvl="3">
              <a:buFont typeface="Arial" panose="020B0604020202020204" pitchFamily="34" charset="0"/>
              <a:buChar char="•"/>
            </a:pPr>
            <a:r>
              <a:rPr lang="en-US" sz="1600" dirty="0">
                <a:solidFill>
                  <a:srgbClr val="FF0000"/>
                </a:solidFill>
              </a:rPr>
              <a:t>Assured bandwidth</a:t>
            </a:r>
          </a:p>
          <a:p>
            <a:pPr lvl="3">
              <a:buFont typeface="Arial" panose="020B0604020202020204" pitchFamily="34" charset="0"/>
              <a:buChar char="•"/>
            </a:pPr>
            <a:r>
              <a:rPr lang="en-US" sz="1600" dirty="0">
                <a:solidFill>
                  <a:srgbClr val="FF0000"/>
                </a:solidFill>
              </a:rPr>
              <a:t>High QoS priority</a:t>
            </a:r>
          </a:p>
          <a:p>
            <a:pPr lvl="3">
              <a:buFont typeface="Arial" panose="020B0604020202020204" pitchFamily="34" charset="0"/>
              <a:buChar char="•"/>
            </a:pPr>
            <a:r>
              <a:rPr lang="en-US" sz="1600" dirty="0">
                <a:solidFill>
                  <a:srgbClr val="FF0000"/>
                </a:solidFill>
              </a:rPr>
              <a:t>Ability to avoid congestion</a:t>
            </a:r>
          </a:p>
          <a:p>
            <a:pPr lvl="3">
              <a:buFont typeface="Arial" panose="020B0604020202020204" pitchFamily="34" charset="0"/>
              <a:buChar char="•"/>
            </a:pPr>
            <a:r>
              <a:rPr lang="en-US" sz="1600" dirty="0">
                <a:solidFill>
                  <a:srgbClr val="FF0000"/>
                </a:solidFill>
              </a:rPr>
              <a:t>Delay less that 150 ms from source to destination</a:t>
            </a:r>
          </a:p>
          <a:p>
            <a:pPr lvl="1">
              <a:buFont typeface="Arial" panose="020B0604020202020204" pitchFamily="34" charset="0"/>
              <a:buChar char="•"/>
            </a:pPr>
            <a:r>
              <a:rPr lang="en-US" sz="1600" dirty="0"/>
              <a:t>The entire network must be designed to support voice.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76" y="360947"/>
            <a:ext cx="4246666" cy="4451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Overview of VLANs</a:t>
            </a:r>
            <a:br>
              <a:rPr lang="en-US" altLang="en-US" dirty="0"/>
            </a:br>
            <a:r>
              <a:rPr lang="en-US" altLang="en-US" dirty="0"/>
              <a:t>Packet Tracer – Who Hears the Broadcast?</a:t>
            </a:r>
          </a:p>
        </p:txBody>
      </p:sp>
      <p:sp>
        <p:nvSpPr>
          <p:cNvPr id="8195" name="Rectangle 6"/>
          <p:cNvSpPr>
            <a:spLocks noGrp="1" noChangeArrowheads="1"/>
          </p:cNvSpPr>
          <p:nvPr>
            <p:ph idx="1"/>
          </p:nvPr>
        </p:nvSpPr>
        <p:spPr>
          <a:xfrm>
            <a:off x="100858" y="858445"/>
            <a:ext cx="8853286" cy="2390081"/>
          </a:xfrm>
        </p:spPr>
        <p:txBody>
          <a:bodyPr/>
          <a:lstStyle/>
          <a:p>
            <a:pPr marL="0" indent="0">
              <a:spcBef>
                <a:spcPts val="0"/>
              </a:spcBef>
              <a:spcAft>
                <a:spcPts val="0"/>
              </a:spcAft>
              <a:buNone/>
            </a:pPr>
            <a:r>
              <a:rPr lang="en-US" sz="1800" dirty="0"/>
              <a:t>In this Packet Tracer activity, you will do the following:</a:t>
            </a:r>
          </a:p>
          <a:p>
            <a:pPr marL="0" indent="0">
              <a:spcBef>
                <a:spcPts val="0"/>
              </a:spcBef>
              <a:spcAft>
                <a:spcPts val="0"/>
              </a:spcAft>
              <a:buNone/>
            </a:pPr>
            <a:endParaRPr lang="en-US" sz="1800" dirty="0"/>
          </a:p>
          <a:p>
            <a:pPr marL="285750" lvl="1" indent="-285750">
              <a:spcBef>
                <a:spcPts val="600"/>
              </a:spcBef>
              <a:spcAft>
                <a:spcPts val="600"/>
              </a:spcAft>
              <a:buSzPct val="90000"/>
              <a:buFont typeface="Arial" panose="020B0604020202020204" pitchFamily="34" charset="0"/>
              <a:buChar char="•"/>
            </a:pPr>
            <a:r>
              <a:rPr lang="en-US" sz="1800" dirty="0"/>
              <a:t>Observe Broadcast Traffic in a VLAN Implementation</a:t>
            </a:r>
          </a:p>
          <a:p>
            <a:pPr marL="285750" lvl="1" indent="-285750">
              <a:spcBef>
                <a:spcPts val="600"/>
              </a:spcBef>
              <a:spcAft>
                <a:spcPts val="600"/>
              </a:spcAft>
              <a:buSzPct val="90000"/>
              <a:buFont typeface="Arial" panose="020B0604020202020204" pitchFamily="34" charset="0"/>
              <a:buChar char="•"/>
            </a:pPr>
            <a:r>
              <a:rPr lang="en-US" sz="1800" dirty="0"/>
              <a:t>Complete Review Questions</a:t>
            </a:r>
          </a:p>
        </p:txBody>
      </p:sp>
    </p:spTree>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1466</TotalTime>
  <Words>3924</Words>
  <Application>Microsoft Office PowerPoint</Application>
  <PresentationFormat>On-screen Show (16:9)</PresentationFormat>
  <Paragraphs>636</Paragraphs>
  <Slides>52</Slides>
  <Notes>51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CiscoSans ExtraLight</vt:lpstr>
      <vt:lpstr>Arial</vt:lpstr>
      <vt:lpstr>Calibri</vt:lpstr>
      <vt:lpstr>Wingdings</vt:lpstr>
      <vt:lpstr>Default Theme</vt:lpstr>
      <vt:lpstr>Chapter 2: Module 3: VLANs</vt:lpstr>
      <vt:lpstr>Module Objectives</vt:lpstr>
      <vt:lpstr>3.1 Overview of VLANs</vt:lpstr>
      <vt:lpstr>Overview of VLANs VLAN Definitions</vt:lpstr>
      <vt:lpstr>Overview of VLANs Benefits of a VLAN Design</vt:lpstr>
      <vt:lpstr>Overview of VLANs Types of VLANs</vt:lpstr>
      <vt:lpstr>Overview of VLANs Types of VLANs (Cont.)</vt:lpstr>
      <vt:lpstr>Overview of VLANs Types of VLANs (Cont.)</vt:lpstr>
      <vt:lpstr>Overview of VLANs Packet Tracer – Who Hears the Broadcast?</vt:lpstr>
      <vt:lpstr>3.2 VLANs in a  Multi-Switched Environment</vt:lpstr>
      <vt:lpstr>VLANs in a Multi-Switched Environment Defining VLAN Trunks</vt:lpstr>
      <vt:lpstr>VLANs in a Multi-Switched Environment Networks without VLANs</vt:lpstr>
      <vt:lpstr>VLANs in a Multi-Switched Environment Networks with VLANs</vt:lpstr>
      <vt:lpstr>VLANs in a Multi-Switched Environment VLAN Identification with a Tag</vt:lpstr>
      <vt:lpstr>VLANs in a Multi-Switched Environment Native VLANs and 802.1Q Tagging</vt:lpstr>
      <vt:lpstr>VLANs in a Multi-Switched Environment Voice VLAN Tagging</vt:lpstr>
      <vt:lpstr>VLANs in a Multi-Switched Environment Voice VLAN Verification Example</vt:lpstr>
      <vt:lpstr>VLANs in a Multi-Switched Environment Packet Tracer – Investigate a VLAN Implementation</vt:lpstr>
      <vt:lpstr>3.3 VLAN Configuration</vt:lpstr>
      <vt:lpstr>VLAN Configuration VLAN Ranges on Catalyst Switches</vt:lpstr>
      <vt:lpstr>VLAN Configuration VLAN Creation Commands</vt:lpstr>
      <vt:lpstr>VLAN Configuration VLAN Creation Example</vt:lpstr>
      <vt:lpstr>VLAN Configuration VLAN Port Assignment Commands</vt:lpstr>
      <vt:lpstr>VLAN Configuration VLAN Port Assignment Example</vt:lpstr>
      <vt:lpstr>VLAN Configuration Data and Voice VLANs</vt:lpstr>
      <vt:lpstr>VLAN Configuration Data and Voice VLAN Example</vt:lpstr>
      <vt:lpstr>VLAN Configuration Verify VLAN Information</vt:lpstr>
      <vt:lpstr>VLAN Configuration Change VLAN Port Membership</vt:lpstr>
      <vt:lpstr>VLAN Configuration Delete VLANs</vt:lpstr>
      <vt:lpstr>VLAN Configuration Packet Tracer – VLAN Configuration</vt:lpstr>
      <vt:lpstr>3.4 VLAN Trunks</vt:lpstr>
      <vt:lpstr>VLAN Trunks Trunk Configuration Commands</vt:lpstr>
      <vt:lpstr>VLAN Trunks Trunk Configuration Example</vt:lpstr>
      <vt:lpstr>VLAN Trunks Verify Trunk Configuration</vt:lpstr>
      <vt:lpstr>VLAN Trunks Reset the Trunk to the Default State</vt:lpstr>
      <vt:lpstr>VLAN Trunks Reset the Trunk to the Default State (Cont.)</vt:lpstr>
      <vt:lpstr>VLAN Trunks Packet Tracer – Configure Trunks</vt:lpstr>
      <vt:lpstr>VLAN Trunks Lab – Configure VLANs and Trunks</vt:lpstr>
      <vt:lpstr>3.5 Dynamic Trunking Protocol</vt:lpstr>
      <vt:lpstr>Dynamic Trunking Protocol Introduction to DTP</vt:lpstr>
      <vt:lpstr>Dynamic Trunking Protocol Negotiated Interface Modes</vt:lpstr>
      <vt:lpstr>Dynamic Trunking Protocol Results of a DTP Configuration</vt:lpstr>
      <vt:lpstr>Dynamic Trunking Protocol Verify DTP Mode</vt:lpstr>
      <vt:lpstr>Dynamic Trunking Protocol Packet Tracer – Configure DTP</vt:lpstr>
      <vt:lpstr>3.6 Module Practice and Quiz </vt:lpstr>
      <vt:lpstr>Module Practice and Quiz Packet Tracer – Implement VLANs and Trunking</vt:lpstr>
      <vt:lpstr>Module Practice and Quiz Lab – Implement VLANs and Trunking</vt:lpstr>
      <vt:lpstr>Module Practice and Quiz What did I learn in this module?</vt:lpstr>
      <vt:lpstr>Module Practice and Quiz What did I learn in this module? (Cont.)</vt:lpstr>
      <vt:lpstr>Module Practice and Quiz New Terms and Commands</vt:lpstr>
      <vt:lpstr>Module Practice and Quiz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KHEOH HOOI LENG</cp:lastModifiedBy>
  <cp:revision>1218</cp:revision>
  <dcterms:created xsi:type="dcterms:W3CDTF">2016-08-22T22:27:00Z</dcterms:created>
  <dcterms:modified xsi:type="dcterms:W3CDTF">2023-02-19T17:23:46Z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KSOProductBuildVer">
    <vt:lpwstr>1033-11.2.0.9718</vt:lpwstr>
  </property>
</Properties>
</file>