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tags/tag16.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8"/>
  </p:notesMasterIdLst>
  <p:sldIdLst>
    <p:sldId id="876" r:id="rId2"/>
    <p:sldId id="860" r:id="rId3"/>
    <p:sldId id="759" r:id="rId4"/>
    <p:sldId id="1108" r:id="rId5"/>
    <p:sldId id="1225" r:id="rId6"/>
    <p:sldId id="1226" r:id="rId7"/>
    <p:sldId id="1227" r:id="rId8"/>
    <p:sldId id="1228" r:id="rId9"/>
    <p:sldId id="1103" r:id="rId10"/>
    <p:sldId id="1172" r:id="rId11"/>
    <p:sldId id="1230" r:id="rId12"/>
    <p:sldId id="1231" r:id="rId13"/>
    <p:sldId id="1232" r:id="rId14"/>
    <p:sldId id="1233" r:id="rId15"/>
    <p:sldId id="1234" r:id="rId16"/>
    <p:sldId id="1235" r:id="rId17"/>
    <p:sldId id="1236" r:id="rId18"/>
    <p:sldId id="1237" r:id="rId19"/>
    <p:sldId id="1171" r:id="rId20"/>
    <p:sldId id="1173" r:id="rId21"/>
    <p:sldId id="1238" r:id="rId22"/>
    <p:sldId id="1239" r:id="rId23"/>
    <p:sldId id="1240" r:id="rId24"/>
    <p:sldId id="1241" r:id="rId25"/>
    <p:sldId id="1242" r:id="rId26"/>
    <p:sldId id="1243" r:id="rId27"/>
    <p:sldId id="1244" r:id="rId28"/>
    <p:sldId id="1104" r:id="rId29"/>
    <p:sldId id="1174" r:id="rId30"/>
    <p:sldId id="1245" r:id="rId31"/>
    <p:sldId id="1246" r:id="rId32"/>
    <p:sldId id="1247" r:id="rId33"/>
    <p:sldId id="1248" r:id="rId34"/>
    <p:sldId id="1249" r:id="rId35"/>
    <p:sldId id="1250" r:id="rId36"/>
    <p:sldId id="1251" r:id="rId37"/>
    <p:sldId id="957" r:id="rId38"/>
    <p:sldId id="1176" r:id="rId39"/>
    <p:sldId id="1177" r:id="rId40"/>
    <p:sldId id="1138" r:id="rId41"/>
    <p:sldId id="1254" r:id="rId42"/>
    <p:sldId id="1252" r:id="rId43"/>
    <p:sldId id="1255" r:id="rId44"/>
    <p:sldId id="1253" r:id="rId45"/>
    <p:sldId id="874" r:id="rId46"/>
    <p:sldId id="291" r:id="rId47"/>
  </p:sldIdLst>
  <p:sldSz cx="9144000" cy="5143500" type="screen16x9"/>
  <p:notesSz cx="6858000" cy="9144000"/>
  <p:custDataLst>
    <p:tags r:id="rId4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 xmlns:p15="http://schemas.microsoft.com/office/powerpoint/2012/main" userId="S-1-5-21-1708537768-1303643608-725345543-200204" providerId="AD"/>
      </p:ext>
    </p:extLst>
  </p:cmAuthor>
  <p:cmAuthor id="2" name="Bob Vachon" initials="BV" lastIdx="24" clrIdx="2">
    <p:extLst>
      <p:ext uri="{19B8F6BF-5375-455C-9EA6-DF929625EA0E}">
        <p15:presenceInfo xmlns=""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 xmlns:p15="http://schemas.microsoft.com/office/powerpoint/2012/main" userId="S::suliving@cisco.com::dc701d48-dd51-411a-9041-b7f1328f1486" providerId="AD"/>
      </p:ext>
    </p:extLst>
  </p:cmAuthor>
  <p:cmAuthor id="4" name="jagibbon" initials="jmg" lastIdx="8" clrIdx="4">
    <p:extLst>
      <p:ext uri="{19B8F6BF-5375-455C-9EA6-DF929625EA0E}">
        <p15:presenceInfo xmlns=""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0000CC"/>
    <a:srgbClr val="000099"/>
    <a:srgbClr val="CC99FF"/>
    <a:srgbClr val="CC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5994" autoAdjust="0"/>
  </p:normalViewPr>
  <p:slideViewPr>
    <p:cSldViewPr snapToGrid="0" showGuides="1">
      <p:cViewPr varScale="1">
        <p:scale>
          <a:sx n="110" d="100"/>
          <a:sy n="110" d="100"/>
        </p:scale>
        <p:origin x="-162" y="-7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15-Jul-21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Switching, Routing and Wireless Essentials v7.0 (SRWE)</a:t>
            </a:r>
          </a:p>
          <a:p>
            <a:r>
              <a:rPr lang="en-US" dirty="0"/>
              <a:t>Module 4: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4.2.1 – Router-on-a-Stick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pPr/>
              <a:t>10</a:t>
            </a:fld>
            <a:endParaRPr lang="en-US" dirty="0"/>
          </a:p>
        </p:txBody>
      </p:sp>
    </p:spTree>
    <p:extLst>
      <p:ext uri="{BB962C8B-B14F-4D97-AF65-F5344CB8AC3E}">
        <p14:creationId xmlns="" xmlns:p14="http://schemas.microsoft.com/office/powerpoint/2010/main" val="372966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4.2.2 – S1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11</a:t>
            </a:fld>
            <a:endParaRPr lang="en-US" dirty="0"/>
          </a:p>
        </p:txBody>
      </p:sp>
    </p:spTree>
    <p:extLst>
      <p:ext uri="{BB962C8B-B14F-4D97-AF65-F5344CB8AC3E}">
        <p14:creationId xmlns="" xmlns:p14="http://schemas.microsoft.com/office/powerpoint/2010/main" val="144868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4.2.3 – S2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12</a:t>
            </a:fld>
            <a:endParaRPr lang="en-US" dirty="0"/>
          </a:p>
        </p:txBody>
      </p:sp>
    </p:spTree>
    <p:extLst>
      <p:ext uri="{BB962C8B-B14F-4D97-AF65-F5344CB8AC3E}">
        <p14:creationId xmlns="" xmlns:p14="http://schemas.microsoft.com/office/powerpoint/2010/main" val="2413068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13</a:t>
            </a:fld>
            <a:endParaRPr lang="en-US" dirty="0"/>
          </a:p>
        </p:txBody>
      </p:sp>
    </p:spTree>
    <p:extLst>
      <p:ext uri="{BB962C8B-B14F-4D97-AF65-F5344CB8AC3E}">
        <p14:creationId xmlns="" xmlns:p14="http://schemas.microsoft.com/office/powerpoint/2010/main" val="1300846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14</a:t>
            </a:fld>
            <a:endParaRPr lang="en-US" dirty="0"/>
          </a:p>
        </p:txBody>
      </p:sp>
    </p:spTree>
    <p:extLst>
      <p:ext uri="{BB962C8B-B14F-4D97-AF65-F5344CB8AC3E}">
        <p14:creationId xmlns="" xmlns:p14="http://schemas.microsoft.com/office/powerpoint/2010/main" val="2783980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4.2.5 – </a:t>
            </a:r>
            <a:r>
              <a:rPr lang="en-US" sz="1200" dirty="0"/>
              <a:t>Verify Connectivity Between PC1 and PC2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15</a:t>
            </a:fld>
            <a:endParaRPr lang="en-US" dirty="0"/>
          </a:p>
        </p:txBody>
      </p:sp>
    </p:spTree>
    <p:extLst>
      <p:ext uri="{BB962C8B-B14F-4D97-AF65-F5344CB8AC3E}">
        <p14:creationId xmlns="" xmlns:p14="http://schemas.microsoft.com/office/powerpoint/2010/main" val="646561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4.2.6 – </a:t>
            </a:r>
            <a:r>
              <a:rPr lang="en-US" sz="1200" dirty="0"/>
              <a:t>Router-on-a-Stick Inter-VLAN Routing Verification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16</a:t>
            </a:fld>
            <a:endParaRPr lang="en-US" dirty="0"/>
          </a:p>
        </p:txBody>
      </p:sp>
    </p:spTree>
    <p:extLst>
      <p:ext uri="{BB962C8B-B14F-4D97-AF65-F5344CB8AC3E}">
        <p14:creationId xmlns="" xmlns:p14="http://schemas.microsoft.com/office/powerpoint/2010/main" val="3840699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4.2.7 – Packet Tracer – Configure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pPr/>
              <a:t>17</a:t>
            </a:fld>
            <a:endParaRPr lang="en-US" dirty="0"/>
          </a:p>
        </p:txBody>
      </p:sp>
    </p:spTree>
    <p:extLst>
      <p:ext uri="{BB962C8B-B14F-4D97-AF65-F5344CB8AC3E}">
        <p14:creationId xmlns="" xmlns:p14="http://schemas.microsoft.com/office/powerpoint/2010/main" val="3884753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4.2.8 – Lab– Configure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pPr/>
              <a:t>18</a:t>
            </a:fld>
            <a:endParaRPr lang="en-US" dirty="0"/>
          </a:p>
        </p:txBody>
      </p:sp>
    </p:spTree>
    <p:extLst>
      <p:ext uri="{BB962C8B-B14F-4D97-AF65-F5344CB8AC3E}">
        <p14:creationId xmlns="" xmlns:p14="http://schemas.microsoft.com/office/powerpoint/2010/main" val="146209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4.3 – Inter-VLAN Routing using Layer 3 Switches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19</a:t>
            </a:fld>
            <a:endParaRPr lang="en-US" dirty="0"/>
          </a:p>
        </p:txBody>
      </p:sp>
    </p:spTree>
    <p:extLst>
      <p:ext uri="{BB962C8B-B14F-4D97-AF65-F5344CB8AC3E}">
        <p14:creationId xmlns="" xmlns:p14="http://schemas.microsoft.com/office/powerpoint/2010/main" val="196848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4.3.1 – Layer 3 Switch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pPr/>
              <a:t>20</a:t>
            </a:fld>
            <a:endParaRPr lang="en-US" dirty="0"/>
          </a:p>
        </p:txBody>
      </p:sp>
    </p:spTree>
    <p:extLst>
      <p:ext uri="{BB962C8B-B14F-4D97-AF65-F5344CB8AC3E}">
        <p14:creationId xmlns="" xmlns:p14="http://schemas.microsoft.com/office/powerpoint/2010/main" val="4021115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4.3.2 – Layer 3 Switch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pPr/>
              <a:t>21</a:t>
            </a:fld>
            <a:endParaRPr lang="en-US" dirty="0"/>
          </a:p>
        </p:txBody>
      </p:sp>
    </p:spTree>
    <p:extLst>
      <p:ext uri="{BB962C8B-B14F-4D97-AF65-F5344CB8AC3E}">
        <p14:creationId xmlns="" xmlns:p14="http://schemas.microsoft.com/office/powerpoint/2010/main" val="3095514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4.3.3 – Layer 3 Switch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22</a:t>
            </a:fld>
            <a:endParaRPr lang="en-US" dirty="0"/>
          </a:p>
        </p:txBody>
      </p:sp>
    </p:spTree>
    <p:extLst>
      <p:ext uri="{BB962C8B-B14F-4D97-AF65-F5344CB8AC3E}">
        <p14:creationId xmlns="" xmlns:p14="http://schemas.microsoft.com/office/powerpoint/2010/main" val="1657427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4.3.4 – Layer 3 Switch Inter-VLAN Routing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23</a:t>
            </a:fld>
            <a:endParaRPr lang="en-US" dirty="0"/>
          </a:p>
        </p:txBody>
      </p:sp>
    </p:spTree>
    <p:extLst>
      <p:ext uri="{BB962C8B-B14F-4D97-AF65-F5344CB8AC3E}">
        <p14:creationId xmlns="" xmlns:p14="http://schemas.microsoft.com/office/powerpoint/2010/main" val="333131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4.3.5 -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pPr/>
              <a:t>24</a:t>
            </a:fld>
            <a:endParaRPr lang="en-US" dirty="0"/>
          </a:p>
        </p:txBody>
      </p:sp>
    </p:spTree>
    <p:extLst>
      <p:ext uri="{BB962C8B-B14F-4D97-AF65-F5344CB8AC3E}">
        <p14:creationId xmlns="" xmlns:p14="http://schemas.microsoft.com/office/powerpoint/2010/main" val="938715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4.3.6 - Routing Scenario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pPr/>
              <a:t>25</a:t>
            </a:fld>
            <a:endParaRPr lang="en-US" dirty="0"/>
          </a:p>
        </p:txBody>
      </p:sp>
    </p:spTree>
    <p:extLst>
      <p:ext uri="{BB962C8B-B14F-4D97-AF65-F5344CB8AC3E}">
        <p14:creationId xmlns="" xmlns:p14="http://schemas.microsoft.com/office/powerpoint/2010/main" val="2180812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Routing Configuration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pPr/>
              <a:t>26</a:t>
            </a:fld>
            <a:endParaRPr lang="en-US" dirty="0"/>
          </a:p>
        </p:txBody>
      </p:sp>
    </p:spTree>
    <p:extLst>
      <p:ext uri="{BB962C8B-B14F-4D97-AF65-F5344CB8AC3E}">
        <p14:creationId xmlns="" xmlns:p14="http://schemas.microsoft.com/office/powerpoint/2010/main" val="4160415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Packet Tracer – Configure Layer 3 Switch and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pPr/>
              <a:t>27</a:t>
            </a:fld>
            <a:endParaRPr lang="en-US" dirty="0"/>
          </a:p>
        </p:txBody>
      </p:sp>
    </p:spTree>
    <p:extLst>
      <p:ext uri="{BB962C8B-B14F-4D97-AF65-F5344CB8AC3E}">
        <p14:creationId xmlns="" xmlns:p14="http://schemas.microsoft.com/office/powerpoint/2010/main" val="4073561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4.4 – Troubleshoot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28</a:t>
            </a:fld>
            <a:endParaRPr lang="en-US" dirty="0"/>
          </a:p>
        </p:txBody>
      </p:sp>
    </p:spTree>
    <p:extLst>
      <p:ext uri="{BB962C8B-B14F-4D97-AF65-F5344CB8AC3E}">
        <p14:creationId xmlns="" xmlns:p14="http://schemas.microsoft.com/office/powerpoint/2010/main" val="266838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4.4.1 – Common Inter-VLAN Issues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29</a:t>
            </a:fld>
            <a:endParaRPr lang="en-US" dirty="0"/>
          </a:p>
        </p:txBody>
      </p:sp>
    </p:spTree>
    <p:extLst>
      <p:ext uri="{BB962C8B-B14F-4D97-AF65-F5344CB8AC3E}">
        <p14:creationId xmlns="" xmlns:p14="http://schemas.microsoft.com/office/powerpoint/2010/main" val="52721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4.1 – Inter-VLAN Routing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a:t>
            </a:fld>
            <a:endParaRPr lang="en-US" dirty="0"/>
          </a:p>
        </p:txBody>
      </p:sp>
    </p:spTree>
    <p:extLst>
      <p:ext uri="{BB962C8B-B14F-4D97-AF65-F5344CB8AC3E}">
        <p14:creationId xmlns=""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4.4.2 – Troubleshoot Inter-VLAN Routing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pPr/>
              <a:t>30</a:t>
            </a:fld>
            <a:endParaRPr lang="en-US" dirty="0"/>
          </a:p>
        </p:txBody>
      </p:sp>
    </p:spTree>
    <p:extLst>
      <p:ext uri="{BB962C8B-B14F-4D97-AF65-F5344CB8AC3E}">
        <p14:creationId xmlns="" xmlns:p14="http://schemas.microsoft.com/office/powerpoint/2010/main" val="3650631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4.4.3 – Missing VLANs</a:t>
            </a:r>
          </a:p>
        </p:txBody>
      </p:sp>
      <p:sp>
        <p:nvSpPr>
          <p:cNvPr id="4" name="Slide Number Placeholder 3"/>
          <p:cNvSpPr>
            <a:spLocks noGrp="1"/>
          </p:cNvSpPr>
          <p:nvPr>
            <p:ph type="sldNum" sz="quarter" idx="5"/>
          </p:nvPr>
        </p:nvSpPr>
        <p:spPr/>
        <p:txBody>
          <a:bodyPr/>
          <a:lstStyle/>
          <a:p>
            <a:fld id="{5641018C-6CAF-B84E-B92C-ECB119457FBA}" type="slidenum">
              <a:rPr lang="en-US" smtClean="0"/>
              <a:pPr/>
              <a:t>31</a:t>
            </a:fld>
            <a:endParaRPr lang="en-US" dirty="0"/>
          </a:p>
        </p:txBody>
      </p:sp>
    </p:spTree>
    <p:extLst>
      <p:ext uri="{BB962C8B-B14F-4D97-AF65-F5344CB8AC3E}">
        <p14:creationId xmlns="" xmlns:p14="http://schemas.microsoft.com/office/powerpoint/2010/main" val="1788980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4.4.4 – Switch Trunk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pPr/>
              <a:t>32</a:t>
            </a:fld>
            <a:endParaRPr lang="en-US" dirty="0"/>
          </a:p>
        </p:txBody>
      </p:sp>
    </p:spTree>
    <p:extLst>
      <p:ext uri="{BB962C8B-B14F-4D97-AF65-F5344CB8AC3E}">
        <p14:creationId xmlns="" xmlns:p14="http://schemas.microsoft.com/office/powerpoint/2010/main" val="1093316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4.4.5 – Switch Access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pPr/>
              <a:t>33</a:t>
            </a:fld>
            <a:endParaRPr lang="en-US" dirty="0"/>
          </a:p>
        </p:txBody>
      </p:sp>
    </p:spTree>
    <p:extLst>
      <p:ext uri="{BB962C8B-B14F-4D97-AF65-F5344CB8AC3E}">
        <p14:creationId xmlns="" xmlns:p14="http://schemas.microsoft.com/office/powerpoint/2010/main" val="26732772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4.4.6 – Router Configuration Issues</a:t>
            </a:r>
          </a:p>
          <a:p>
            <a:r>
              <a:rPr lang="en-US" dirty="0"/>
              <a:t>4.4.7 – Check Your Understanding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pPr/>
              <a:t>34</a:t>
            </a:fld>
            <a:endParaRPr lang="en-US" dirty="0"/>
          </a:p>
        </p:txBody>
      </p:sp>
    </p:spTree>
    <p:extLst>
      <p:ext uri="{BB962C8B-B14F-4D97-AF65-F5344CB8AC3E}">
        <p14:creationId xmlns="" xmlns:p14="http://schemas.microsoft.com/office/powerpoint/2010/main" val="1825897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4.4.8 – Packet Tracer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pPr/>
              <a:t>35</a:t>
            </a:fld>
            <a:endParaRPr lang="en-US" dirty="0"/>
          </a:p>
        </p:txBody>
      </p:sp>
    </p:spTree>
    <p:extLst>
      <p:ext uri="{BB962C8B-B14F-4D97-AF65-F5344CB8AC3E}">
        <p14:creationId xmlns="" xmlns:p14="http://schemas.microsoft.com/office/powerpoint/2010/main" val="1250864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4.4.9 – Lab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pPr/>
              <a:t>36</a:t>
            </a:fld>
            <a:endParaRPr lang="en-US" dirty="0"/>
          </a:p>
        </p:txBody>
      </p:sp>
    </p:spTree>
    <p:extLst>
      <p:ext uri="{BB962C8B-B14F-4D97-AF65-F5344CB8AC3E}">
        <p14:creationId xmlns="" xmlns:p14="http://schemas.microsoft.com/office/powerpoint/2010/main" val="1992078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37</a:t>
            </a:fld>
            <a:endParaRPr lang="en-US" dirty="0"/>
          </a:p>
        </p:txBody>
      </p:sp>
    </p:spTree>
    <p:extLst>
      <p:ext uri="{BB962C8B-B14F-4D97-AF65-F5344CB8AC3E}">
        <p14:creationId xmlns="" xmlns:p14="http://schemas.microsoft.com/office/powerpoint/2010/main" val="221714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4.5.1 – Packet Tracer – Inter-VLAN Routing Challenge</a:t>
            </a:r>
          </a:p>
        </p:txBody>
      </p:sp>
    </p:spTree>
    <p:extLst>
      <p:ext uri="{BB962C8B-B14F-4D97-AF65-F5344CB8AC3E}">
        <p14:creationId xmlns="" xmlns:p14="http://schemas.microsoft.com/office/powerpoint/2010/main" val="11037894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4.5.2 – Lab – Implement Inter-VLAN Routing</a:t>
            </a:r>
          </a:p>
        </p:txBody>
      </p:sp>
    </p:spTree>
    <p:extLst>
      <p:ext uri="{BB962C8B-B14F-4D97-AF65-F5344CB8AC3E}">
        <p14:creationId xmlns="" xmlns:p14="http://schemas.microsoft.com/office/powerpoint/2010/main" val="65094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4.1.1 - What is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pPr/>
              <a:t>4</a:t>
            </a:fld>
            <a:endParaRPr lang="en-US" dirty="0"/>
          </a:p>
        </p:txBody>
      </p:sp>
    </p:spTree>
    <p:extLst>
      <p:ext uri="{BB962C8B-B14F-4D97-AF65-F5344CB8AC3E}">
        <p14:creationId xmlns=""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a:t>
            </a:r>
          </a:p>
        </p:txBody>
      </p:sp>
    </p:spTree>
    <p:extLst>
      <p:ext uri="{BB962C8B-B14F-4D97-AF65-F5344CB8AC3E}">
        <p14:creationId xmlns="" xmlns:p14="http://schemas.microsoft.com/office/powerpoint/2010/main" val="2527915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a:t>
            </a:r>
          </a:p>
        </p:txBody>
      </p:sp>
    </p:spTree>
    <p:extLst>
      <p:ext uri="{BB962C8B-B14F-4D97-AF65-F5344CB8AC3E}">
        <p14:creationId xmlns="" xmlns:p14="http://schemas.microsoft.com/office/powerpoint/2010/main" val="25279157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 (Cont.)</a:t>
            </a:r>
          </a:p>
        </p:txBody>
      </p:sp>
    </p:spTree>
    <p:extLst>
      <p:ext uri="{BB962C8B-B14F-4D97-AF65-F5344CB8AC3E}">
        <p14:creationId xmlns="" xmlns:p14="http://schemas.microsoft.com/office/powerpoint/2010/main" val="17460114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 (Cont.)</a:t>
            </a:r>
          </a:p>
        </p:txBody>
      </p:sp>
    </p:spTree>
    <p:extLst>
      <p:ext uri="{BB962C8B-B14F-4D97-AF65-F5344CB8AC3E}">
        <p14:creationId xmlns="" xmlns:p14="http://schemas.microsoft.com/office/powerpoint/2010/main" val="1746011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4.5.4 – Module Quiz – Inter-VLAN Routing</a:t>
            </a:r>
          </a:p>
        </p:txBody>
      </p:sp>
    </p:spTree>
    <p:extLst>
      <p:ext uri="{BB962C8B-B14F-4D97-AF65-F5344CB8AC3E}">
        <p14:creationId xmlns="" xmlns:p14="http://schemas.microsoft.com/office/powerpoint/2010/main" val="1064102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 xmlns:p14="http://schemas.microsoft.com/office/powerpoint/2010/main" val="2246742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46</a:t>
            </a:fld>
            <a:endParaRPr lang="en-US" dirty="0"/>
          </a:p>
        </p:txBody>
      </p:sp>
    </p:spTree>
    <p:extLst>
      <p:ext uri="{BB962C8B-B14F-4D97-AF65-F5344CB8AC3E}">
        <p14:creationId xmlns=""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4.1.2 – Legacy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pPr/>
              <a:t>5</a:t>
            </a:fld>
            <a:endParaRPr lang="en-US" dirty="0"/>
          </a:p>
        </p:txBody>
      </p:sp>
    </p:spTree>
    <p:extLst>
      <p:ext uri="{BB962C8B-B14F-4D97-AF65-F5344CB8AC3E}">
        <p14:creationId xmlns="" xmlns:p14="http://schemas.microsoft.com/office/powerpoint/2010/main" val="3851080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4.1.3 –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pPr/>
              <a:t>6</a:t>
            </a:fld>
            <a:endParaRPr lang="en-US" dirty="0"/>
          </a:p>
        </p:txBody>
      </p:sp>
    </p:spTree>
    <p:extLst>
      <p:ext uri="{BB962C8B-B14F-4D97-AF65-F5344CB8AC3E}">
        <p14:creationId xmlns="" xmlns:p14="http://schemas.microsoft.com/office/powerpoint/2010/main" val="6584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pPr/>
              <a:t>7</a:t>
            </a:fld>
            <a:endParaRPr lang="en-US" dirty="0"/>
          </a:p>
        </p:txBody>
      </p:sp>
    </p:spTree>
    <p:extLst>
      <p:ext uri="{BB962C8B-B14F-4D97-AF65-F5344CB8AC3E}">
        <p14:creationId xmlns="" xmlns:p14="http://schemas.microsoft.com/office/powerpoint/2010/main" val="258872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 (Cont.)</a:t>
            </a:r>
          </a:p>
          <a:p>
            <a:r>
              <a:rPr lang="en-US" dirty="0"/>
              <a:t>4.1.5 – Check Your Understanding – Inter-VLAN Routing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8</a:t>
            </a:fld>
            <a:endParaRPr lang="en-US" dirty="0"/>
          </a:p>
        </p:txBody>
      </p:sp>
    </p:spTree>
    <p:extLst>
      <p:ext uri="{BB962C8B-B14F-4D97-AF65-F5344CB8AC3E}">
        <p14:creationId xmlns="" xmlns:p14="http://schemas.microsoft.com/office/powerpoint/2010/main" val="181692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4.2 – Router-on-a-Stick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9</a:t>
            </a:fld>
            <a:endParaRPr lang="en-US" dirty="0"/>
          </a:p>
        </p:txBody>
      </p:sp>
    </p:spTree>
    <p:extLst>
      <p:ext uri="{BB962C8B-B14F-4D97-AF65-F5344CB8AC3E}">
        <p14:creationId xmlns="" xmlns:p14="http://schemas.microsoft.com/office/powerpoint/2010/main" val="1200435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 xmlns:p14="http://schemas.microsoft.com/office/powerpoint/2010/main" val="542967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smtClean="0">
                <a:solidFill>
                  <a:schemeClr val="accent5">
                    <a:lumMod val="40000"/>
                    <a:lumOff val="60000"/>
                  </a:schemeClr>
                </a:solidFill>
              </a:rPr>
              <a:t>Chapter 3</a:t>
            </a:r>
            <a:br>
              <a:rPr lang="en-US" dirty="0" smtClean="0">
                <a:solidFill>
                  <a:schemeClr val="accent5">
                    <a:lumMod val="40000"/>
                    <a:lumOff val="60000"/>
                  </a:schemeClr>
                </a:solidFill>
              </a:rPr>
            </a:br>
            <a:r>
              <a:rPr lang="en-US" dirty="0" smtClean="0">
                <a:solidFill>
                  <a:schemeClr val="accent5">
                    <a:lumMod val="40000"/>
                    <a:lumOff val="60000"/>
                  </a:schemeClr>
                </a:solidFill>
              </a:rPr>
              <a:t>Module </a:t>
            </a:r>
            <a:r>
              <a:rPr lang="en-US" dirty="0">
                <a:solidFill>
                  <a:schemeClr val="accent5">
                    <a:lumMod val="40000"/>
                    <a:lumOff val="60000"/>
                  </a:schemeClr>
                </a:solidFill>
              </a:rPr>
              <a:t>4: Inter-VLAN Routing</a:t>
            </a:r>
          </a:p>
        </p:txBody>
      </p:sp>
    </p:spTree>
    <p:custDataLst>
      <p:tags r:id="rId1"/>
    </p:custDataLst>
    <p:extLst>
      <p:ext uri="{BB962C8B-B14F-4D97-AF65-F5344CB8AC3E}">
        <p14:creationId xmlns=""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r>
              <a:rPr lang="en-US" dirty="0"/>
              <a:t/>
            </a:r>
            <a:br>
              <a:rPr lang="en-US" dirty="0"/>
            </a:br>
            <a:r>
              <a:rPr lang="en-US" sz="2400" dirty="0"/>
              <a:t>Router-on-a-Stick Scenario</a:t>
            </a:r>
          </a:p>
        </p:txBody>
      </p:sp>
      <p:sp>
        <p:nvSpPr>
          <p:cNvPr id="5" name="Content Placeholder 4">
            <a:extLst>
              <a:ext uri="{FF2B5EF4-FFF2-40B4-BE49-F238E27FC236}">
                <a16:creationId xmlns="" xmlns:a16="http://schemas.microsoft.com/office/drawing/2014/main" id="{AD030DC4-1A05-F245-A1D3-947A824F51CC}"/>
              </a:ext>
            </a:extLst>
          </p:cNvPr>
          <p:cNvSpPr>
            <a:spLocks noGrp="1"/>
          </p:cNvSpPr>
          <p:nvPr>
            <p:ph idx="1"/>
          </p:nvPr>
        </p:nvSpPr>
        <p:spPr>
          <a:xfrm>
            <a:off x="323850" y="731837"/>
            <a:ext cx="5288213" cy="3689897"/>
          </a:xfrm>
        </p:spPr>
        <p:txBody>
          <a:bodyPr/>
          <a:lstStyle/>
          <a:p>
            <a:pPr marL="342900" indent="-342900" algn="l">
              <a:buFont typeface="Arial" panose="020B0604020202020204" pitchFamily="34" charset="0"/>
              <a:buChar char="•"/>
            </a:pPr>
            <a:r>
              <a:rPr lang="en-US" sz="1400" dirty="0">
                <a:solidFill>
                  <a:srgbClr val="000000"/>
                </a:solidFill>
              </a:rPr>
              <a:t>In the figure, the R1 GigabitEthernet 0/0/1 interface is connected to the S1 FastEthernet 0/5 port. The S1 FastEthernet 0/1 port is connected to the S2 FastEthernet 0/1 port. These are </a:t>
            </a:r>
            <a:r>
              <a:rPr lang="en-US" sz="1400" dirty="0">
                <a:solidFill>
                  <a:srgbClr val="FF0000"/>
                </a:solidFill>
              </a:rPr>
              <a:t>trunk</a:t>
            </a:r>
            <a:r>
              <a:rPr lang="en-US" sz="1400" dirty="0">
                <a:solidFill>
                  <a:srgbClr val="000000"/>
                </a:solidFill>
              </a:rPr>
              <a:t> </a:t>
            </a:r>
            <a:r>
              <a:rPr lang="en-US" sz="1400" dirty="0">
                <a:solidFill>
                  <a:srgbClr val="FF0000"/>
                </a:solidFill>
              </a:rPr>
              <a:t>links</a:t>
            </a:r>
            <a:r>
              <a:rPr lang="en-US" sz="1400" dirty="0">
                <a:solidFill>
                  <a:srgbClr val="000000"/>
                </a:solidFill>
              </a:rPr>
              <a:t> that are required to forward traffic within and </a:t>
            </a:r>
            <a:r>
              <a:rPr lang="en-US" sz="1400" dirty="0">
                <a:solidFill>
                  <a:srgbClr val="FF0000"/>
                </a:solidFill>
              </a:rPr>
              <a:t>between VLANs</a:t>
            </a:r>
            <a:r>
              <a:rPr lang="en-US" sz="1400" dirty="0">
                <a:solidFill>
                  <a:srgbClr val="000000"/>
                </a:solidFill>
              </a:rPr>
              <a:t>.</a:t>
            </a:r>
          </a:p>
          <a:p>
            <a:pPr marL="342900" indent="-342900" algn="l">
              <a:buFont typeface="Arial" panose="020B0604020202020204" pitchFamily="34" charset="0"/>
              <a:buChar char="•"/>
            </a:pPr>
            <a:r>
              <a:rPr lang="en-US" sz="1400" dirty="0">
                <a:solidFill>
                  <a:srgbClr val="000000"/>
                </a:solidFill>
              </a:rPr>
              <a:t>To route between VLANs, the R1 GigabitEthernet 0/0/1 interface is </a:t>
            </a:r>
            <a:r>
              <a:rPr lang="en-US" sz="1400" dirty="0">
                <a:solidFill>
                  <a:srgbClr val="FF0000"/>
                </a:solidFill>
              </a:rPr>
              <a:t>logically divided into three subinterfaces</a:t>
            </a:r>
            <a:r>
              <a:rPr lang="en-US" sz="1400" dirty="0">
                <a:solidFill>
                  <a:srgbClr val="000000"/>
                </a:solidFill>
              </a:rPr>
              <a:t>, as shown in the table. The table also shows the three VLANs that will be configured on the switches.</a:t>
            </a:r>
          </a:p>
          <a:p>
            <a:pPr marL="342900" indent="-342900" algn="l">
              <a:buFont typeface="Arial" panose="020B0604020202020204" pitchFamily="34" charset="0"/>
              <a:buChar char="•"/>
            </a:pPr>
            <a:r>
              <a:rPr lang="en-US" sz="1400" dirty="0">
                <a:solidFill>
                  <a:srgbClr val="000000"/>
                </a:solidFill>
              </a:rPr>
              <a:t>Assume that R1, S1, and S2 have initial basic configurations. Currently, PC1 and PC2 </a:t>
            </a:r>
            <a:r>
              <a:rPr lang="en-US" sz="1400" dirty="0">
                <a:solidFill>
                  <a:srgbClr val="FF0000"/>
                </a:solidFill>
              </a:rPr>
              <a:t>cannot </a:t>
            </a:r>
            <a:r>
              <a:rPr lang="en-US" sz="1400" b="1" dirty="0">
                <a:solidFill>
                  <a:srgbClr val="FF0000"/>
                </a:solidFill>
              </a:rPr>
              <a:t>ping</a:t>
            </a:r>
            <a:r>
              <a:rPr lang="en-US" sz="1400" dirty="0">
                <a:solidFill>
                  <a:srgbClr val="000000"/>
                </a:solidFill>
              </a:rPr>
              <a:t> each other because they are on </a:t>
            </a:r>
            <a:r>
              <a:rPr lang="en-US" sz="1400" dirty="0">
                <a:solidFill>
                  <a:srgbClr val="FF0000"/>
                </a:solidFill>
              </a:rPr>
              <a:t>separate networks</a:t>
            </a:r>
            <a:r>
              <a:rPr lang="en-US" sz="1400" dirty="0">
                <a:solidFill>
                  <a:srgbClr val="000000"/>
                </a:solidFill>
              </a:rPr>
              <a:t>. Only S1 and S2 can </a:t>
            </a:r>
            <a:r>
              <a:rPr lang="en-US" sz="1400" b="1" dirty="0">
                <a:solidFill>
                  <a:srgbClr val="000000"/>
                </a:solidFill>
              </a:rPr>
              <a:t>ping</a:t>
            </a:r>
            <a:r>
              <a:rPr lang="en-US" sz="1400" dirty="0">
                <a:solidFill>
                  <a:srgbClr val="000000"/>
                </a:solidFill>
              </a:rPr>
              <a:t> each other, but they but are </a:t>
            </a:r>
            <a:r>
              <a:rPr lang="en-US" sz="1400" dirty="0">
                <a:solidFill>
                  <a:srgbClr val="FF0000"/>
                </a:solidFill>
              </a:rPr>
              <a:t>unreachable</a:t>
            </a:r>
            <a:r>
              <a:rPr lang="en-US" sz="1400" dirty="0">
                <a:solidFill>
                  <a:srgbClr val="000000"/>
                </a:solidFill>
              </a:rPr>
              <a:t> by PC1 or PC2 because they are also on </a:t>
            </a:r>
            <a:r>
              <a:rPr lang="en-US" sz="1400" dirty="0">
                <a:solidFill>
                  <a:srgbClr val="FF0000"/>
                </a:solidFill>
              </a:rPr>
              <a:t>different networks</a:t>
            </a:r>
            <a:r>
              <a:rPr lang="en-US" sz="1400" dirty="0">
                <a:solidFill>
                  <a:srgbClr val="000000"/>
                </a:solidFill>
              </a:rPr>
              <a:t>.</a:t>
            </a:r>
          </a:p>
          <a:p>
            <a:pPr marL="342900" indent="-342900" algn="l">
              <a:buFont typeface="Arial" panose="020B0604020202020204" pitchFamily="34" charset="0"/>
              <a:buChar char="•"/>
            </a:pPr>
            <a:r>
              <a:rPr lang="en-US" sz="1400" dirty="0">
                <a:solidFill>
                  <a:srgbClr val="000000"/>
                </a:solidFill>
              </a:rPr>
              <a:t>To enable devices to ping each other, the switches must be configured with VLANs and trunking, and the </a:t>
            </a:r>
            <a:r>
              <a:rPr lang="en-US" sz="1400" dirty="0">
                <a:solidFill>
                  <a:srgbClr val="FF0000"/>
                </a:solidFill>
              </a:rPr>
              <a:t>router</a:t>
            </a:r>
            <a:r>
              <a:rPr lang="en-US" sz="1400" dirty="0">
                <a:solidFill>
                  <a:srgbClr val="000000"/>
                </a:solidFill>
              </a:rPr>
              <a:t> must be configured for inter-VLAN routing.</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 xmlns:a16="http://schemas.microsoft.com/office/drawing/2014/main" id="{3C52B408-540D-0241-BBC9-5AFB70668F1F}"/>
              </a:ext>
            </a:extLst>
          </p:cNvPr>
          <p:cNvGraphicFramePr>
            <a:graphicFrameLocks noGrp="1"/>
          </p:cNvGraphicFramePr>
          <p:nvPr>
            <p:extLst>
              <p:ext uri="{D42A27DB-BD31-4B8C-83A1-F6EECF244321}">
                <p14:modId xmlns="" xmlns:p14="http://schemas.microsoft.com/office/powerpoint/2010/main" val="678230208"/>
              </p:ext>
            </p:extLst>
          </p:nvPr>
        </p:nvGraphicFramePr>
        <p:xfrm>
          <a:off x="5719106" y="3423683"/>
          <a:ext cx="2994000" cy="1306892"/>
        </p:xfrm>
        <a:graphic>
          <a:graphicData uri="http://schemas.openxmlformats.org/drawingml/2006/table">
            <a:tbl>
              <a:tblPr firstRow="1" bandRow="1">
                <a:tableStyleId>{5C22544A-7EE6-4342-B048-85BDC9FD1C3A}</a:tableStyleId>
              </a:tblPr>
              <a:tblGrid>
                <a:gridCol w="1145004">
                  <a:extLst>
                    <a:ext uri="{9D8B030D-6E8A-4147-A177-3AD203B41FA5}">
                      <a16:colId xmlns="" xmlns:a16="http://schemas.microsoft.com/office/drawing/2014/main" val="2537369461"/>
                    </a:ext>
                  </a:extLst>
                </a:gridCol>
                <a:gridCol w="538661">
                  <a:extLst>
                    <a:ext uri="{9D8B030D-6E8A-4147-A177-3AD203B41FA5}">
                      <a16:colId xmlns="" xmlns:a16="http://schemas.microsoft.com/office/drawing/2014/main" val="26083547"/>
                    </a:ext>
                  </a:extLst>
                </a:gridCol>
                <a:gridCol w="1310335">
                  <a:extLst>
                    <a:ext uri="{9D8B030D-6E8A-4147-A177-3AD203B41FA5}">
                      <a16:colId xmlns="" xmlns:a16="http://schemas.microsoft.com/office/drawing/2014/main" val="225096973"/>
                    </a:ext>
                  </a:extLst>
                </a:gridCol>
              </a:tblGrid>
              <a:tr h="326723">
                <a:tc>
                  <a:txBody>
                    <a:bodyPr/>
                    <a:lstStyle/>
                    <a:p>
                      <a:pPr algn="l" fontAlgn="ctr"/>
                      <a:r>
                        <a:rPr lang="en-US" sz="1200" b="1" dirty="0">
                          <a:effectLst/>
                        </a:rPr>
                        <a:t>Subinterface</a:t>
                      </a:r>
                      <a:endParaRPr lang="en-US" sz="1200" dirty="0">
                        <a:effectLst/>
                      </a:endParaRPr>
                    </a:p>
                  </a:txBody>
                  <a:tcPr marL="47625" marR="47625" marT="47625" marB="47625" anchor="ctr"/>
                </a:tc>
                <a:tc>
                  <a:txBody>
                    <a:bodyPr/>
                    <a:lstStyle/>
                    <a:p>
                      <a:pPr algn="l" fontAlgn="ctr"/>
                      <a:r>
                        <a:rPr lang="en-US" sz="1200" b="1" dirty="0">
                          <a:effectLst/>
                        </a:rPr>
                        <a:t>VLAN</a:t>
                      </a:r>
                      <a:endParaRPr lang="en-US" sz="1200" dirty="0">
                        <a:effectLst/>
                      </a:endParaRPr>
                    </a:p>
                  </a:txBody>
                  <a:tcPr marL="47625" marR="47625" marT="47625" marB="47625" anchor="ctr"/>
                </a:tc>
                <a:tc>
                  <a:txBody>
                    <a:bodyPr/>
                    <a:lstStyle/>
                    <a:p>
                      <a:pPr algn="l" fontAlgn="ctr"/>
                      <a:r>
                        <a:rPr lang="en-US" sz="1200" b="1" dirty="0">
                          <a:effectLst/>
                        </a:rPr>
                        <a:t>IP Address</a:t>
                      </a:r>
                      <a:endParaRPr lang="en-US" sz="1200" dirty="0">
                        <a:effectLst/>
                      </a:endParaRPr>
                    </a:p>
                  </a:txBody>
                  <a:tcPr marL="47625" marR="47625" marT="47625" marB="47625" anchor="ctr"/>
                </a:tc>
                <a:extLst>
                  <a:ext uri="{0D108BD9-81ED-4DB2-BD59-A6C34878D82A}">
                    <a16:rowId xmlns="" xmlns:a16="http://schemas.microsoft.com/office/drawing/2014/main" val="3852578632"/>
                  </a:ext>
                </a:extLst>
              </a:tr>
              <a:tr h="326723">
                <a:tc>
                  <a:txBody>
                    <a:bodyPr/>
                    <a:lstStyle/>
                    <a:p>
                      <a:pPr fontAlgn="ctr"/>
                      <a:r>
                        <a:rPr lang="en-US" sz="1200" b="0" dirty="0">
                          <a:solidFill>
                            <a:srgbClr val="000000"/>
                          </a:solidFill>
                          <a:effectLst/>
                        </a:rPr>
                        <a:t>G0/0/1.10</a:t>
                      </a:r>
                    </a:p>
                  </a:txBody>
                  <a:tcPr marL="47625" marR="47625" marT="47625" marB="47625" anchor="ctr"/>
                </a:tc>
                <a:tc>
                  <a:txBody>
                    <a:bodyPr/>
                    <a:lstStyle/>
                    <a:p>
                      <a:pPr fontAlgn="ctr"/>
                      <a:r>
                        <a:rPr lang="en-US" sz="1200" b="0" dirty="0">
                          <a:solidFill>
                            <a:srgbClr val="000000"/>
                          </a:solidFill>
                          <a:effectLst/>
                        </a:rPr>
                        <a:t>10</a:t>
                      </a:r>
                    </a:p>
                  </a:txBody>
                  <a:tcPr marL="47625" marR="47625" marT="47625" marB="47625" anchor="ctr"/>
                </a:tc>
                <a:tc>
                  <a:txBody>
                    <a:bodyPr/>
                    <a:lstStyle/>
                    <a:p>
                      <a:pPr fontAlgn="ctr"/>
                      <a:r>
                        <a:rPr lang="en-US" sz="1200" b="0" dirty="0">
                          <a:solidFill>
                            <a:srgbClr val="000000"/>
                          </a:solidFill>
                          <a:effectLst/>
                        </a:rPr>
                        <a:t>192.168.10.1/24</a:t>
                      </a:r>
                    </a:p>
                  </a:txBody>
                  <a:tcPr marL="47625" marR="47625" marT="47625" marB="47625" anchor="ctr"/>
                </a:tc>
                <a:extLst>
                  <a:ext uri="{0D108BD9-81ED-4DB2-BD59-A6C34878D82A}">
                    <a16:rowId xmlns="" xmlns:a16="http://schemas.microsoft.com/office/drawing/2014/main" val="2387607961"/>
                  </a:ext>
                </a:extLst>
              </a:tr>
              <a:tr h="326723">
                <a:tc>
                  <a:txBody>
                    <a:bodyPr/>
                    <a:lstStyle/>
                    <a:p>
                      <a:pPr fontAlgn="ctr"/>
                      <a:r>
                        <a:rPr lang="en-US" sz="1200" b="0" dirty="0">
                          <a:solidFill>
                            <a:srgbClr val="000000"/>
                          </a:solidFill>
                          <a:effectLst/>
                        </a:rPr>
                        <a:t>G0/0/1.20</a:t>
                      </a:r>
                    </a:p>
                  </a:txBody>
                  <a:tcPr marL="47625" marR="47625" marT="47625" marB="47625" anchor="ctr"/>
                </a:tc>
                <a:tc>
                  <a:txBody>
                    <a:bodyPr/>
                    <a:lstStyle/>
                    <a:p>
                      <a:pPr fontAlgn="ctr"/>
                      <a:r>
                        <a:rPr lang="en-US" sz="1200" b="0" dirty="0">
                          <a:solidFill>
                            <a:srgbClr val="000000"/>
                          </a:solidFill>
                          <a:effectLst/>
                        </a:rPr>
                        <a:t>20</a:t>
                      </a:r>
                    </a:p>
                  </a:txBody>
                  <a:tcPr marL="47625" marR="47625" marT="47625" marB="47625" anchor="ctr"/>
                </a:tc>
                <a:tc>
                  <a:txBody>
                    <a:bodyPr/>
                    <a:lstStyle/>
                    <a:p>
                      <a:pPr fontAlgn="ctr"/>
                      <a:r>
                        <a:rPr lang="en-US" sz="1200" b="0" dirty="0">
                          <a:solidFill>
                            <a:srgbClr val="000000"/>
                          </a:solidFill>
                          <a:effectLst/>
                        </a:rPr>
                        <a:t>192.168.20.1/24</a:t>
                      </a:r>
                    </a:p>
                  </a:txBody>
                  <a:tcPr marL="47625" marR="47625" marT="47625" marB="47625" anchor="ctr"/>
                </a:tc>
                <a:extLst>
                  <a:ext uri="{0D108BD9-81ED-4DB2-BD59-A6C34878D82A}">
                    <a16:rowId xmlns="" xmlns:a16="http://schemas.microsoft.com/office/drawing/2014/main" val="2807812519"/>
                  </a:ext>
                </a:extLst>
              </a:tr>
              <a:tr h="326723">
                <a:tc>
                  <a:txBody>
                    <a:bodyPr/>
                    <a:lstStyle/>
                    <a:p>
                      <a:pPr fontAlgn="ctr"/>
                      <a:r>
                        <a:rPr lang="en-US" sz="1200" b="0" dirty="0">
                          <a:solidFill>
                            <a:srgbClr val="000000"/>
                          </a:solidFill>
                          <a:effectLst/>
                        </a:rPr>
                        <a:t>G0/0/1.30</a:t>
                      </a:r>
                    </a:p>
                  </a:txBody>
                  <a:tcPr marL="47625" marR="47625" marT="47625" marB="47625" anchor="ctr"/>
                </a:tc>
                <a:tc>
                  <a:txBody>
                    <a:bodyPr/>
                    <a:lstStyle/>
                    <a:p>
                      <a:pPr fontAlgn="ctr"/>
                      <a:r>
                        <a:rPr lang="en-US" sz="1200" b="0" dirty="0">
                          <a:solidFill>
                            <a:srgbClr val="000000"/>
                          </a:solidFill>
                          <a:effectLst/>
                        </a:rPr>
                        <a:t>99</a:t>
                      </a:r>
                    </a:p>
                  </a:txBody>
                  <a:tcPr marL="47625" marR="47625" marT="47625" marB="47625" anchor="ctr"/>
                </a:tc>
                <a:tc>
                  <a:txBody>
                    <a:bodyPr/>
                    <a:lstStyle/>
                    <a:p>
                      <a:pPr fontAlgn="ctr"/>
                      <a:r>
                        <a:rPr lang="en-US" sz="1200" b="0" dirty="0">
                          <a:solidFill>
                            <a:srgbClr val="000000"/>
                          </a:solidFill>
                          <a:effectLst/>
                        </a:rPr>
                        <a:t>192.168.99.1/24</a:t>
                      </a:r>
                    </a:p>
                  </a:txBody>
                  <a:tcPr marL="47625" marR="47625" marT="47625" marB="47625" anchor="ctr"/>
                </a:tc>
                <a:extLst>
                  <a:ext uri="{0D108BD9-81ED-4DB2-BD59-A6C34878D82A}">
                    <a16:rowId xmlns="" xmlns:a16="http://schemas.microsoft.com/office/drawing/2014/main" val="761456729"/>
                  </a:ext>
                </a:extLst>
              </a:tr>
            </a:tbl>
          </a:graphicData>
        </a:graphic>
      </p:graphicFrame>
      <p:pic>
        <p:nvPicPr>
          <p:cNvPr id="8" name="Picture 7">
            <a:extLst>
              <a:ext uri="{FF2B5EF4-FFF2-40B4-BE49-F238E27FC236}">
                <a16:creationId xmlns="" xmlns:a16="http://schemas.microsoft.com/office/drawing/2014/main" id="{98836081-C83E-3545-81F8-FACEAC8AB6A8}"/>
              </a:ext>
            </a:extLst>
          </p:cNvPr>
          <p:cNvPicPr>
            <a:picLocks noChangeAspect="1"/>
          </p:cNvPicPr>
          <p:nvPr/>
        </p:nvPicPr>
        <p:blipFill>
          <a:blip r:embed="rId3"/>
          <a:stretch>
            <a:fillRect/>
          </a:stretch>
        </p:blipFill>
        <p:spPr>
          <a:xfrm>
            <a:off x="5612063" y="599151"/>
            <a:ext cx="3208087" cy="2743759"/>
          </a:xfrm>
          <a:prstGeom prst="rect">
            <a:avLst/>
          </a:prstGeom>
        </p:spPr>
      </p:pic>
    </p:spTree>
    <p:extLst>
      <p:ext uri="{BB962C8B-B14F-4D97-AF65-F5344CB8AC3E}">
        <p14:creationId xmlns="" xmlns:p14="http://schemas.microsoft.com/office/powerpoint/2010/main" val="19075645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r>
              <a:rPr lang="en-US" dirty="0"/>
              <a:t/>
            </a:r>
            <a:br>
              <a:rPr lang="en-US" dirty="0"/>
            </a:br>
            <a:r>
              <a:rPr lang="en-US" sz="2400" dirty="0"/>
              <a:t>S1 VLAN and Trunking Configuration</a:t>
            </a:r>
          </a:p>
        </p:txBody>
      </p:sp>
      <p:sp>
        <p:nvSpPr>
          <p:cNvPr id="4" name="Content Placeholder 3">
            <a:extLst>
              <a:ext uri="{FF2B5EF4-FFF2-40B4-BE49-F238E27FC236}">
                <a16:creationId xmlns="" xmlns:a16="http://schemas.microsoft.com/office/drawing/2014/main" id="{A204EDD0-0F2F-A94F-AFC5-165ECF2B5ED7}"/>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800" b="1" dirty="0">
                <a:solidFill>
                  <a:srgbClr val="000000"/>
                </a:solidFill>
              </a:rPr>
              <a:t>Step 1</a:t>
            </a:r>
            <a:r>
              <a:rPr lang="en-US" sz="1800" dirty="0">
                <a:solidFill>
                  <a:srgbClr val="000000"/>
                </a:solidFill>
              </a:rPr>
              <a:t>. Create and name the VLANs.</a:t>
            </a:r>
          </a:p>
          <a:p>
            <a:pPr marL="342900" indent="-342900" algn="l">
              <a:buFont typeface="Arial" panose="020B0604020202020204" pitchFamily="34" charset="0"/>
              <a:buChar char="•"/>
            </a:pPr>
            <a:r>
              <a:rPr lang="en-US" sz="1800" b="1" dirty="0">
                <a:solidFill>
                  <a:srgbClr val="000000"/>
                </a:solidFill>
              </a:rPr>
              <a:t>Step 2</a:t>
            </a:r>
            <a:r>
              <a:rPr lang="en-US" sz="1800" dirty="0">
                <a:solidFill>
                  <a:srgbClr val="000000"/>
                </a:solidFill>
              </a:rPr>
              <a:t>. Create the management interface.</a:t>
            </a:r>
          </a:p>
          <a:p>
            <a:pPr marL="342900" indent="-342900" algn="l">
              <a:buFont typeface="Arial" panose="020B0604020202020204" pitchFamily="34" charset="0"/>
              <a:buChar char="•"/>
            </a:pPr>
            <a:r>
              <a:rPr lang="en-US" sz="1800" b="1" dirty="0">
                <a:solidFill>
                  <a:srgbClr val="000000"/>
                </a:solidFill>
              </a:rPr>
              <a:t>Step 3</a:t>
            </a:r>
            <a:r>
              <a:rPr lang="en-US" sz="1800" dirty="0">
                <a:solidFill>
                  <a:srgbClr val="000000"/>
                </a:solidFill>
              </a:rPr>
              <a:t>. Configure access ports.</a:t>
            </a:r>
          </a:p>
          <a:p>
            <a:pPr marL="342900" indent="-342900" algn="l">
              <a:buFont typeface="Arial" panose="020B0604020202020204" pitchFamily="34" charset="0"/>
              <a:buChar char="•"/>
            </a:pPr>
            <a:r>
              <a:rPr lang="en-US" sz="1800" b="1" dirty="0">
                <a:solidFill>
                  <a:srgbClr val="000000"/>
                </a:solidFill>
              </a:rPr>
              <a:t>Step 4</a:t>
            </a:r>
            <a:r>
              <a:rPr lang="en-US" sz="1800" dirty="0">
                <a:solidFill>
                  <a:srgbClr val="000000"/>
                </a:solidFill>
              </a:rPr>
              <a:t>. Configure trunking ports.</a:t>
            </a:r>
          </a:p>
          <a:p>
            <a:pPr marL="0" indent="0" algn="l"/>
            <a:endParaRPr lang="en-US" sz="1400" dirty="0">
              <a:solidFill>
                <a:srgbClr val="000000"/>
              </a:solidFill>
            </a:endParaRPr>
          </a:p>
        </p:txBody>
      </p:sp>
    </p:spTree>
    <p:extLst>
      <p:ext uri="{BB962C8B-B14F-4D97-AF65-F5344CB8AC3E}">
        <p14:creationId xmlns="" xmlns:p14="http://schemas.microsoft.com/office/powerpoint/2010/main" val="4389443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r>
              <a:rPr lang="en-US" dirty="0"/>
              <a:t/>
            </a:r>
            <a:br>
              <a:rPr lang="en-US" dirty="0"/>
            </a:br>
            <a:r>
              <a:rPr lang="en-US" sz="2400" dirty="0"/>
              <a:t>S2 VLAN and Trunking Configuration</a:t>
            </a:r>
          </a:p>
        </p:txBody>
      </p:sp>
      <p:sp>
        <p:nvSpPr>
          <p:cNvPr id="8" name="Content Placeholder 3">
            <a:extLst>
              <a:ext uri="{FF2B5EF4-FFF2-40B4-BE49-F238E27FC236}">
                <a16:creationId xmlns="" xmlns:a16="http://schemas.microsoft.com/office/drawing/2014/main" id="{F6E984A6-047E-7448-8157-DB9CC1B0D3FF}"/>
              </a:ext>
            </a:extLst>
          </p:cNvPr>
          <p:cNvSpPr txBox="1">
            <a:spLocks/>
          </p:cNvSpPr>
          <p:nvPr/>
        </p:nvSpPr>
        <p:spPr>
          <a:xfrm>
            <a:off x="474662" y="731837"/>
            <a:ext cx="2736371"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800" dirty="0">
                <a:solidFill>
                  <a:srgbClr val="000000"/>
                </a:solidFill>
              </a:rPr>
              <a:t>The configuration for S2 is similar to S1.</a:t>
            </a:r>
          </a:p>
          <a:p>
            <a:pPr marL="342900" indent="-342900" algn="l">
              <a:buFont typeface="Arial" panose="020B0604020202020204" pitchFamily="34" charset="0"/>
              <a:buChar char="•"/>
            </a:pPr>
            <a:endParaRPr lang="en-US" sz="1400" dirty="0">
              <a:solidFill>
                <a:srgbClr val="000000"/>
              </a:solidFill>
            </a:endParaRPr>
          </a:p>
        </p:txBody>
      </p:sp>
      <p:pic>
        <p:nvPicPr>
          <p:cNvPr id="7" name="Content Placeholder 6">
            <a:extLst>
              <a:ext uri="{FF2B5EF4-FFF2-40B4-BE49-F238E27FC236}">
                <a16:creationId xmlns="" xmlns:a16="http://schemas.microsoft.com/office/drawing/2014/main" id="{3EAA7067-45CF-2749-B90B-FCC2ECF58402}"/>
              </a:ext>
            </a:extLst>
          </p:cNvPr>
          <p:cNvPicPr>
            <a:picLocks noGrp="1" noChangeAspect="1"/>
          </p:cNvPicPr>
          <p:nvPr>
            <p:ph idx="1"/>
          </p:nvPr>
        </p:nvPicPr>
        <p:blipFill>
          <a:blip r:embed="rId3"/>
          <a:stretch>
            <a:fillRect/>
          </a:stretch>
        </p:blipFill>
        <p:spPr>
          <a:xfrm>
            <a:off x="3276600" y="552450"/>
            <a:ext cx="5303874" cy="4352925"/>
          </a:xfrm>
        </p:spPr>
      </p:pic>
    </p:spTree>
    <p:extLst>
      <p:ext uri="{BB962C8B-B14F-4D97-AF65-F5344CB8AC3E}">
        <p14:creationId xmlns="" xmlns:p14="http://schemas.microsoft.com/office/powerpoint/2010/main" val="39087015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r>
              <a:rPr lang="en-US" dirty="0"/>
              <a:t/>
            </a:r>
            <a:br>
              <a:rPr lang="en-US" dirty="0"/>
            </a:br>
            <a:r>
              <a:rPr lang="en-US" sz="2400" dirty="0"/>
              <a:t>R1 Subinterface Configuration</a:t>
            </a:r>
          </a:p>
        </p:txBody>
      </p:sp>
      <p:sp>
        <p:nvSpPr>
          <p:cNvPr id="4" name="Content Placeholder 3">
            <a:extLst>
              <a:ext uri="{FF2B5EF4-FFF2-40B4-BE49-F238E27FC236}">
                <a16:creationId xmlns="" xmlns:a16="http://schemas.microsoft.com/office/drawing/2014/main" id="{C4D7E7F4-4AD6-094C-9754-2F2E6B3E23DF}"/>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The router-on-a-stick method requires you to create a subinterface for each VLAN to be routed. </a:t>
            </a:r>
            <a:endParaRPr lang="en-US" sz="1500" dirty="0" smtClean="0">
              <a:solidFill>
                <a:srgbClr val="000000"/>
              </a:solidFill>
            </a:endParaRPr>
          </a:p>
          <a:p>
            <a:pPr marL="0" indent="0" algn="l"/>
            <a:r>
              <a:rPr lang="en-US" sz="1500" dirty="0" smtClean="0">
                <a:solidFill>
                  <a:srgbClr val="000000"/>
                </a:solidFill>
              </a:rPr>
              <a:t>A </a:t>
            </a:r>
            <a:r>
              <a:rPr lang="en-US" sz="1500" dirty="0">
                <a:solidFill>
                  <a:srgbClr val="000000"/>
                </a:solidFill>
              </a:rPr>
              <a:t>subinterface is created using the </a:t>
            </a:r>
            <a:r>
              <a:rPr lang="en-US" sz="1500" b="1" dirty="0">
                <a:solidFill>
                  <a:srgbClr val="000000"/>
                </a:solidFill>
              </a:rPr>
              <a:t>interface</a:t>
            </a:r>
            <a:r>
              <a:rPr lang="en-US" sz="1500" dirty="0">
                <a:solidFill>
                  <a:srgbClr val="000000"/>
                </a:solidFill>
              </a:rPr>
              <a:t> </a:t>
            </a:r>
            <a:r>
              <a:rPr lang="en-US" sz="1500" i="1" dirty="0">
                <a:solidFill>
                  <a:srgbClr val="000000"/>
                </a:solidFill>
              </a:rPr>
              <a:t>interface_id subinterface_id</a:t>
            </a:r>
            <a:r>
              <a:rPr lang="en-US" sz="1500" dirty="0">
                <a:solidFill>
                  <a:srgbClr val="000000"/>
                </a:solidFill>
              </a:rPr>
              <a:t> global configuration mode command. </a:t>
            </a:r>
            <a:endParaRPr lang="en-US" sz="1500" dirty="0" smtClean="0">
              <a:solidFill>
                <a:srgbClr val="000000"/>
              </a:solidFill>
            </a:endParaRPr>
          </a:p>
          <a:p>
            <a:pPr marL="0" indent="0" algn="l"/>
            <a:r>
              <a:rPr lang="en-US" sz="1500" dirty="0" smtClean="0">
                <a:solidFill>
                  <a:srgbClr val="000000"/>
                </a:solidFill>
              </a:rPr>
              <a:t>The </a:t>
            </a:r>
            <a:r>
              <a:rPr lang="en-US" sz="1500" dirty="0">
                <a:solidFill>
                  <a:srgbClr val="000000"/>
                </a:solidFill>
              </a:rPr>
              <a:t>subinterface syntax is the </a:t>
            </a:r>
            <a:r>
              <a:rPr lang="en-US" sz="1500" dirty="0">
                <a:solidFill>
                  <a:srgbClr val="FF0000"/>
                </a:solidFill>
              </a:rPr>
              <a:t>physical interface </a:t>
            </a:r>
            <a:r>
              <a:rPr lang="en-US" sz="1500" dirty="0">
                <a:solidFill>
                  <a:srgbClr val="000000"/>
                </a:solidFill>
              </a:rPr>
              <a:t>followed by a period and a subinterface number. Although not required, it is customary to match the subinterface number with the VLAN number.</a:t>
            </a:r>
          </a:p>
          <a:p>
            <a:pPr marL="0" indent="0" algn="l"/>
            <a:r>
              <a:rPr lang="en-US" sz="1500" dirty="0">
                <a:solidFill>
                  <a:srgbClr val="000000"/>
                </a:solidFill>
              </a:rPr>
              <a:t>Each subinterface is then configured with the following two commands:</a:t>
            </a:r>
          </a:p>
          <a:p>
            <a:pPr marL="415985" lvl="1" indent="-342900">
              <a:buFont typeface="Arial" panose="020B0604020202020204" pitchFamily="34" charset="0"/>
              <a:buChar char="•"/>
            </a:pPr>
            <a:r>
              <a:rPr lang="en-US" sz="1500" b="1" dirty="0">
                <a:solidFill>
                  <a:srgbClr val="FF0000"/>
                </a:solidFill>
              </a:rPr>
              <a:t>encapsulation dot1q</a:t>
            </a:r>
            <a:r>
              <a:rPr lang="en-US" sz="1500" dirty="0">
                <a:solidFill>
                  <a:srgbClr val="FF0000"/>
                </a:solidFill>
              </a:rPr>
              <a:t> </a:t>
            </a:r>
            <a:r>
              <a:rPr lang="en-US" sz="1500" i="1" dirty="0">
                <a:solidFill>
                  <a:srgbClr val="FF0000"/>
                </a:solidFill>
              </a:rPr>
              <a:t>vlan_id</a:t>
            </a:r>
            <a:r>
              <a:rPr lang="en-US" sz="1500" dirty="0">
                <a:solidFill>
                  <a:srgbClr val="FF0000"/>
                </a:solidFill>
              </a:rPr>
              <a:t> </a:t>
            </a:r>
            <a:r>
              <a:rPr lang="en-US" sz="1500" b="1" dirty="0">
                <a:solidFill>
                  <a:srgbClr val="FF0000"/>
                </a:solidFill>
              </a:rPr>
              <a:t>[native]</a:t>
            </a:r>
            <a:r>
              <a:rPr lang="en-US" sz="1500" dirty="0">
                <a:solidFill>
                  <a:srgbClr val="000000"/>
                </a:solidFill>
              </a:rPr>
              <a:t> - This command configures the subinterface to respond to 802.1Q encapsulated traffic from the specified </a:t>
            </a:r>
            <a:r>
              <a:rPr lang="en-US" sz="1500" i="1" dirty="0">
                <a:solidFill>
                  <a:srgbClr val="000000"/>
                </a:solidFill>
              </a:rPr>
              <a:t>vlan-id</a:t>
            </a:r>
            <a:r>
              <a:rPr lang="en-US" sz="1500" dirty="0">
                <a:solidFill>
                  <a:srgbClr val="000000"/>
                </a:solidFill>
              </a:rPr>
              <a:t>. The </a:t>
            </a:r>
            <a:r>
              <a:rPr lang="en-US" sz="1500" b="1" dirty="0">
                <a:solidFill>
                  <a:srgbClr val="000000"/>
                </a:solidFill>
              </a:rPr>
              <a:t>native</a:t>
            </a:r>
            <a:r>
              <a:rPr lang="en-US" sz="1500" dirty="0">
                <a:solidFill>
                  <a:srgbClr val="000000"/>
                </a:solidFill>
              </a:rPr>
              <a:t> keyword option is only appended to set the native VLAN to something other than VLAN 1.</a:t>
            </a:r>
          </a:p>
          <a:p>
            <a:pPr marL="415985" lvl="1" indent="-342900">
              <a:buFont typeface="Arial" panose="020B0604020202020204" pitchFamily="34" charset="0"/>
              <a:buChar char="•"/>
            </a:pPr>
            <a:r>
              <a:rPr lang="en-US" sz="1500" b="1" dirty="0">
                <a:solidFill>
                  <a:srgbClr val="FF0000"/>
                </a:solidFill>
              </a:rPr>
              <a:t>ip address</a:t>
            </a:r>
            <a:r>
              <a:rPr lang="en-US" sz="1500" dirty="0">
                <a:solidFill>
                  <a:srgbClr val="FF0000"/>
                </a:solidFill>
              </a:rPr>
              <a:t> </a:t>
            </a:r>
            <a:r>
              <a:rPr lang="en-US" sz="1500" i="1" dirty="0">
                <a:solidFill>
                  <a:srgbClr val="FF0000"/>
                </a:solidFill>
              </a:rPr>
              <a:t>ip-address subnet-mask</a:t>
            </a:r>
            <a:r>
              <a:rPr lang="en-US" sz="1500" dirty="0">
                <a:solidFill>
                  <a:srgbClr val="000000"/>
                </a:solidFill>
              </a:rPr>
              <a:t> - This command configures the IPv4 address of the subinterface. This address typically serves as the default gateway for the identified VLAN.</a:t>
            </a:r>
          </a:p>
          <a:p>
            <a:pPr marL="0" indent="0" algn="l"/>
            <a:r>
              <a:rPr lang="en-US" sz="1500" dirty="0">
                <a:solidFill>
                  <a:srgbClr val="000000"/>
                </a:solidFill>
              </a:rPr>
              <a:t>Repeat the process for each VLAN to be routed. Each router subinterface must be assigned an IP address on a unique subnet for routing to occur. When all subinterfaces have been created, enable the physical interface using the </a:t>
            </a:r>
            <a:r>
              <a:rPr lang="en-US" sz="1500" b="1" dirty="0">
                <a:solidFill>
                  <a:srgbClr val="FF0000"/>
                </a:solidFill>
              </a:rPr>
              <a:t>no shutdown</a:t>
            </a:r>
            <a:r>
              <a:rPr lang="en-US" sz="1500" dirty="0">
                <a:solidFill>
                  <a:srgbClr val="000000"/>
                </a:solidFill>
              </a:rPr>
              <a:t> interface configuration command. If the physical interface is disabled, all subinterfaces are disabled.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 xmlns:p14="http://schemas.microsoft.com/office/powerpoint/2010/main" val="38635010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r>
              <a:rPr lang="en-US" dirty="0"/>
              <a:t/>
            </a:r>
            <a:br>
              <a:rPr lang="en-US" dirty="0"/>
            </a:br>
            <a:r>
              <a:rPr lang="en-US" sz="2400" dirty="0"/>
              <a:t>R1 Subinterface Configuration (Cont.)</a:t>
            </a:r>
          </a:p>
        </p:txBody>
      </p:sp>
      <p:sp>
        <p:nvSpPr>
          <p:cNvPr id="5" name="Content Placeholder 4">
            <a:extLst>
              <a:ext uri="{FF2B5EF4-FFF2-40B4-BE49-F238E27FC236}">
                <a16:creationId xmlns="" xmlns:a16="http://schemas.microsoft.com/office/drawing/2014/main" id="{861CEB27-A4CE-B749-99FA-8DFD3A75B4B7}"/>
              </a:ext>
            </a:extLst>
          </p:cNvPr>
          <p:cNvSpPr>
            <a:spLocks noGrp="1"/>
          </p:cNvSpPr>
          <p:nvPr>
            <p:ph idx="1"/>
          </p:nvPr>
        </p:nvSpPr>
        <p:spPr>
          <a:xfrm>
            <a:off x="474662" y="731837"/>
            <a:ext cx="2715105" cy="3689897"/>
          </a:xfrm>
        </p:spPr>
        <p:txBody>
          <a:bodyPr/>
          <a:lstStyle/>
          <a:p>
            <a:pPr marL="0" indent="0" algn="l"/>
            <a:r>
              <a:rPr lang="en-US" sz="1400" dirty="0">
                <a:solidFill>
                  <a:srgbClr val="000000"/>
                </a:solidFill>
              </a:rPr>
              <a:t>In the configuration, the R1 G0/0/1 subinterfaces are configured for VLANs 10, 20, and 99.</a:t>
            </a:r>
          </a:p>
        </p:txBody>
      </p:sp>
      <p:pic>
        <p:nvPicPr>
          <p:cNvPr id="7" name="Picture 6">
            <a:extLst>
              <a:ext uri="{FF2B5EF4-FFF2-40B4-BE49-F238E27FC236}">
                <a16:creationId xmlns="" xmlns:a16="http://schemas.microsoft.com/office/drawing/2014/main" id="{96E31D89-19A4-3F46-8691-F3CD10799A33}"/>
              </a:ext>
            </a:extLst>
          </p:cNvPr>
          <p:cNvPicPr>
            <a:picLocks noChangeAspect="1"/>
          </p:cNvPicPr>
          <p:nvPr/>
        </p:nvPicPr>
        <p:blipFill>
          <a:blip r:embed="rId3"/>
          <a:stretch>
            <a:fillRect/>
          </a:stretch>
        </p:blipFill>
        <p:spPr>
          <a:xfrm>
            <a:off x="3270262" y="628740"/>
            <a:ext cx="5549888" cy="4362359"/>
          </a:xfrm>
          <a:prstGeom prst="rect">
            <a:avLst/>
          </a:prstGeom>
        </p:spPr>
      </p:pic>
    </p:spTree>
    <p:extLst>
      <p:ext uri="{BB962C8B-B14F-4D97-AF65-F5344CB8AC3E}">
        <p14:creationId xmlns="" xmlns:p14="http://schemas.microsoft.com/office/powerpoint/2010/main" val="33829063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r>
              <a:rPr lang="en-US" dirty="0"/>
              <a:t/>
            </a:r>
            <a:br>
              <a:rPr lang="en-US" dirty="0"/>
            </a:br>
            <a:r>
              <a:rPr lang="en-US" sz="2400" dirty="0"/>
              <a:t>Verify Connectivity Between PC1 and PC2</a:t>
            </a:r>
          </a:p>
        </p:txBody>
      </p:sp>
      <p:sp>
        <p:nvSpPr>
          <p:cNvPr id="4" name="Content Placeholder 3">
            <a:extLst>
              <a:ext uri="{FF2B5EF4-FFF2-40B4-BE49-F238E27FC236}">
                <a16:creationId xmlns="" xmlns:a16="http://schemas.microsoft.com/office/drawing/2014/main" id="{0A7C7C9F-3E18-2349-B878-153A3AD7E721}"/>
              </a:ext>
            </a:extLst>
          </p:cNvPr>
          <p:cNvSpPr>
            <a:spLocks noGrp="1"/>
          </p:cNvSpPr>
          <p:nvPr>
            <p:ph idx="1"/>
          </p:nvPr>
        </p:nvSpPr>
        <p:spPr>
          <a:xfrm>
            <a:off x="474662" y="731837"/>
            <a:ext cx="3916585" cy="3689897"/>
          </a:xfrm>
        </p:spPr>
        <p:txBody>
          <a:bodyPr/>
          <a:lstStyle/>
          <a:p>
            <a:pPr marL="0" indent="0" algn="l"/>
            <a:r>
              <a:rPr lang="en-US" sz="1400" dirty="0">
                <a:solidFill>
                  <a:srgbClr val="000000"/>
                </a:solidFill>
              </a:rPr>
              <a:t>The </a:t>
            </a:r>
            <a:r>
              <a:rPr lang="en-US" sz="1400" dirty="0">
                <a:solidFill>
                  <a:srgbClr val="FF0000"/>
                </a:solidFill>
              </a:rPr>
              <a:t>router-on-a-stick configuration </a:t>
            </a:r>
            <a:r>
              <a:rPr lang="en-US" sz="1400" dirty="0">
                <a:solidFill>
                  <a:srgbClr val="000000"/>
                </a:solidFill>
              </a:rPr>
              <a:t>is complete after the switch trunk and the router subinterfaces have been configured. The configuration can be verified from the hosts, router, and switch.</a:t>
            </a:r>
          </a:p>
          <a:p>
            <a:pPr marL="0" indent="0" algn="l"/>
            <a:endParaRPr lang="en-US" sz="1400" dirty="0">
              <a:solidFill>
                <a:srgbClr val="000000"/>
              </a:solidFill>
            </a:endParaRPr>
          </a:p>
          <a:p>
            <a:pPr marL="0" indent="0" algn="l"/>
            <a:r>
              <a:rPr lang="en-US" sz="1400" dirty="0">
                <a:solidFill>
                  <a:srgbClr val="000000"/>
                </a:solidFill>
              </a:rPr>
              <a:t>From a host, verify connectivity to a host in another VLAN using the </a:t>
            </a:r>
            <a:r>
              <a:rPr lang="en-US" sz="1400" b="1" dirty="0">
                <a:solidFill>
                  <a:srgbClr val="FF0000"/>
                </a:solidFill>
              </a:rPr>
              <a:t>ping</a:t>
            </a:r>
            <a:r>
              <a:rPr lang="en-US" sz="1400" dirty="0">
                <a:solidFill>
                  <a:srgbClr val="000000"/>
                </a:solidFill>
              </a:rPr>
              <a:t> command. It is a good idea to first verify the current host IP configuration using the </a:t>
            </a:r>
            <a:r>
              <a:rPr lang="en-US" sz="1400" b="1" dirty="0">
                <a:solidFill>
                  <a:srgbClr val="000000"/>
                </a:solidFill>
              </a:rPr>
              <a:t>ipconfig</a:t>
            </a:r>
            <a:r>
              <a:rPr lang="en-US" sz="1400" dirty="0">
                <a:solidFill>
                  <a:srgbClr val="000000"/>
                </a:solidFill>
              </a:rPr>
              <a:t> Windows host command.</a:t>
            </a:r>
          </a:p>
          <a:p>
            <a:pPr marL="0" indent="0" algn="l"/>
            <a:endParaRPr lang="en-US" sz="1400" dirty="0">
              <a:solidFill>
                <a:srgbClr val="000000"/>
              </a:solidFill>
            </a:endParaRPr>
          </a:p>
          <a:p>
            <a:pPr marL="0" indent="0" algn="l"/>
            <a:r>
              <a:rPr lang="en-US" sz="1400" dirty="0">
                <a:solidFill>
                  <a:srgbClr val="000000"/>
                </a:solidFill>
              </a:rPr>
              <a:t>Next, use </a:t>
            </a:r>
            <a:r>
              <a:rPr lang="en-US" sz="1400" b="1" dirty="0">
                <a:solidFill>
                  <a:srgbClr val="000000"/>
                </a:solidFill>
              </a:rPr>
              <a:t>ping</a:t>
            </a:r>
            <a:r>
              <a:rPr lang="en-US" sz="1400" dirty="0">
                <a:solidFill>
                  <a:srgbClr val="000000"/>
                </a:solidFill>
              </a:rPr>
              <a:t> to verify connectivity with PC2 and S1, as shown in the figure. The </a:t>
            </a:r>
            <a:r>
              <a:rPr lang="en-US" sz="1400" b="1" dirty="0">
                <a:solidFill>
                  <a:srgbClr val="000000"/>
                </a:solidFill>
              </a:rPr>
              <a:t>ping</a:t>
            </a:r>
            <a:r>
              <a:rPr lang="en-US" sz="1400" dirty="0">
                <a:solidFill>
                  <a:srgbClr val="000000"/>
                </a:solidFill>
              </a:rPr>
              <a:t> output successfully confirms inter-VLAN routing is operating.</a:t>
            </a:r>
          </a:p>
        </p:txBody>
      </p:sp>
      <p:pic>
        <p:nvPicPr>
          <p:cNvPr id="8" name="Picture 7">
            <a:extLst>
              <a:ext uri="{FF2B5EF4-FFF2-40B4-BE49-F238E27FC236}">
                <a16:creationId xmlns="" xmlns:a16="http://schemas.microsoft.com/office/drawing/2014/main" id="{9B85462F-D8E7-1F47-8D1C-344B77964F53}"/>
              </a:ext>
            </a:extLst>
          </p:cNvPr>
          <p:cNvPicPr>
            <a:picLocks noChangeAspect="1"/>
          </p:cNvPicPr>
          <p:nvPr/>
        </p:nvPicPr>
        <p:blipFill>
          <a:blip r:embed="rId3"/>
          <a:stretch>
            <a:fillRect/>
          </a:stretch>
        </p:blipFill>
        <p:spPr>
          <a:xfrm>
            <a:off x="4621359" y="685800"/>
            <a:ext cx="4078121" cy="4238625"/>
          </a:xfrm>
          <a:prstGeom prst="rect">
            <a:avLst/>
          </a:prstGeom>
        </p:spPr>
      </p:pic>
    </p:spTree>
    <p:extLst>
      <p:ext uri="{BB962C8B-B14F-4D97-AF65-F5344CB8AC3E}">
        <p14:creationId xmlns="" xmlns:p14="http://schemas.microsoft.com/office/powerpoint/2010/main" val="29816630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r>
              <a:rPr lang="en-US" dirty="0"/>
              <a:t/>
            </a:r>
            <a:br>
              <a:rPr lang="en-US" dirty="0"/>
            </a:br>
            <a:r>
              <a:rPr lang="en-US" sz="2400" dirty="0"/>
              <a:t>Router-on-a-Stick Inter-VLAN Routing Verification</a:t>
            </a:r>
          </a:p>
        </p:txBody>
      </p:sp>
      <p:sp>
        <p:nvSpPr>
          <p:cNvPr id="5" name="Content Placeholder 4">
            <a:extLst>
              <a:ext uri="{FF2B5EF4-FFF2-40B4-BE49-F238E27FC236}">
                <a16:creationId xmlns="" xmlns:a16="http://schemas.microsoft.com/office/drawing/2014/main" id="{41330F21-B1D2-BF4C-A256-C78C26751DFA}"/>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addition to using </a:t>
            </a:r>
            <a:r>
              <a:rPr lang="en-US" sz="1800" b="1" dirty="0">
                <a:solidFill>
                  <a:srgbClr val="000000"/>
                </a:solidFill>
              </a:rPr>
              <a:t>ping</a:t>
            </a:r>
            <a:r>
              <a:rPr lang="en-US" sz="1800" dirty="0">
                <a:solidFill>
                  <a:srgbClr val="000000"/>
                </a:solidFill>
              </a:rPr>
              <a:t> between devices, the following </a:t>
            </a:r>
            <a:r>
              <a:rPr lang="en-US" sz="1800" b="1" dirty="0">
                <a:solidFill>
                  <a:srgbClr val="000000"/>
                </a:solidFill>
              </a:rPr>
              <a:t>show</a:t>
            </a:r>
            <a:r>
              <a:rPr lang="en-US" sz="1800" dirty="0">
                <a:solidFill>
                  <a:srgbClr val="000000"/>
                </a:solidFill>
              </a:rPr>
              <a:t> commands can be used to verify and troubleshoot the router-on-a-stick configuration.</a:t>
            </a:r>
          </a:p>
          <a:p>
            <a:pPr marL="342900" indent="-342900" algn="l">
              <a:buFont typeface="Arial" panose="020B0604020202020204" pitchFamily="34" charset="0"/>
              <a:buChar char="•"/>
            </a:pPr>
            <a:r>
              <a:rPr lang="en-US" sz="1800" b="1" dirty="0">
                <a:solidFill>
                  <a:srgbClr val="000000"/>
                </a:solidFill>
              </a:rPr>
              <a:t>show ip route</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ip interface brief</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 trunk</a:t>
            </a:r>
            <a:endParaRPr lang="en-US" sz="18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 xmlns:p14="http://schemas.microsoft.com/office/powerpoint/2010/main" val="24880249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63798"/>
            <a:ext cx="8345488" cy="731837"/>
          </a:xfrm>
        </p:spPr>
        <p:txBody>
          <a:bodyPr/>
          <a:lstStyle/>
          <a:p>
            <a:r>
              <a:rPr lang="en-US" sz="1600" dirty="0"/>
              <a:t>Router-on-a-Stick Inter-VLAN Routing</a:t>
            </a:r>
            <a:r>
              <a:rPr lang="en-US" dirty="0"/>
              <a:t/>
            </a:r>
            <a:br>
              <a:rPr lang="en-US" dirty="0"/>
            </a:br>
            <a:r>
              <a:rPr lang="en-US" sz="2400" dirty="0"/>
              <a:t>Packet Tracer– Configure Router-on-a-Stick Inter-VLAN Routing</a:t>
            </a:r>
          </a:p>
        </p:txBody>
      </p:sp>
      <p:sp>
        <p:nvSpPr>
          <p:cNvPr id="5" name="Content Placeholder 4">
            <a:extLst>
              <a:ext uri="{FF2B5EF4-FFF2-40B4-BE49-F238E27FC236}">
                <a16:creationId xmlns=""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a:r>
              <a:rPr lang="en-US" sz="1400" dirty="0">
                <a:solidFill>
                  <a:srgbClr val="000000"/>
                </a:solidFill>
              </a:rPr>
              <a:t>In this Packet Tracer, you will complete the following objectives:</a:t>
            </a:r>
          </a:p>
          <a:p>
            <a:pPr marL="285750" indent="-285750" algn="l">
              <a:buFont typeface="Arial" panose="020B0604020202020204" pitchFamily="34" charset="0"/>
              <a:buChar char="•"/>
            </a:pPr>
            <a:r>
              <a:rPr lang="en-US" sz="1400" dirty="0">
                <a:solidFill>
                  <a:srgbClr val="000000"/>
                </a:solidFill>
              </a:rPr>
              <a:t>Part 1: Add VLANs to a Switch</a:t>
            </a:r>
          </a:p>
          <a:p>
            <a:pPr marL="285750" indent="-285750" algn="l">
              <a:buFont typeface="Arial" panose="020B0604020202020204" pitchFamily="34" charset="0"/>
              <a:buChar char="•"/>
            </a:pPr>
            <a:r>
              <a:rPr lang="en-US" sz="1400" dirty="0">
                <a:solidFill>
                  <a:srgbClr val="000000"/>
                </a:solidFill>
              </a:rPr>
              <a:t>Part 2: Configure Subinterfaces</a:t>
            </a:r>
          </a:p>
          <a:p>
            <a:pPr marL="285750" indent="-285750" algn="l">
              <a:buFont typeface="Arial" panose="020B0604020202020204" pitchFamily="34" charset="0"/>
              <a:buChar char="•"/>
            </a:pPr>
            <a:r>
              <a:rPr lang="en-US" sz="1400" dirty="0">
                <a:solidFill>
                  <a:srgbClr val="000000"/>
                </a:solidFill>
              </a:rPr>
              <a:t>Part 3: Test connectivity with Inter-VLAN Routing</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 xmlns:p14="http://schemas.microsoft.com/office/powerpoint/2010/main" val="17209866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63798"/>
            <a:ext cx="8345488" cy="731837"/>
          </a:xfrm>
        </p:spPr>
        <p:txBody>
          <a:bodyPr/>
          <a:lstStyle/>
          <a:p>
            <a:r>
              <a:rPr lang="en-US" sz="1600" dirty="0"/>
              <a:t>Router-on-a-Stick Inter-VLAN Routing</a:t>
            </a:r>
            <a:r>
              <a:rPr lang="en-US" dirty="0"/>
              <a:t/>
            </a:r>
            <a:br>
              <a:rPr lang="en-US" dirty="0"/>
            </a:br>
            <a:r>
              <a:rPr lang="en-US" sz="2400" dirty="0"/>
              <a:t>Lab – Configure Router-on-a-Stick Inter-VLAN Routing</a:t>
            </a:r>
          </a:p>
        </p:txBody>
      </p:sp>
      <p:sp>
        <p:nvSpPr>
          <p:cNvPr id="5" name="Content Placeholder 4">
            <a:extLst>
              <a:ext uri="{FF2B5EF4-FFF2-40B4-BE49-F238E27FC236}">
                <a16:creationId xmlns=""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the Network and Configure Basic Device Settings</a:t>
            </a:r>
          </a:p>
          <a:p>
            <a:pPr marL="342900" indent="-342900" algn="l">
              <a:buFont typeface="Arial" panose="020B0604020202020204" pitchFamily="34" charset="0"/>
              <a:buChar char="•"/>
            </a:pPr>
            <a:r>
              <a:rPr lang="en-US" dirty="0">
                <a:solidFill>
                  <a:srgbClr val="000000"/>
                </a:solidFill>
              </a:rPr>
              <a:t>Part 2: Configure Switches with VLANs and Trunking</a:t>
            </a:r>
          </a:p>
          <a:p>
            <a:pPr marL="342900" indent="-342900" algn="l">
              <a:buFont typeface="Arial" panose="020B0604020202020204" pitchFamily="34" charset="0"/>
              <a:buChar char="•"/>
            </a:pPr>
            <a:r>
              <a:rPr lang="en-US" dirty="0">
                <a:solidFill>
                  <a:srgbClr val="000000"/>
                </a:solidFill>
              </a:rPr>
              <a:t>Part 3: Configure Trunk-Based Inter-VLAN Routing</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 xmlns:p14="http://schemas.microsoft.com/office/powerpoint/2010/main" val="6300840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Inter-VLAN Routing using Layer 3 Switches</a:t>
            </a:r>
          </a:p>
        </p:txBody>
      </p:sp>
    </p:spTree>
    <p:custDataLst>
      <p:tags r:id="rId1"/>
    </p:custDataLst>
    <p:extLst>
      <p:ext uri="{BB962C8B-B14F-4D97-AF65-F5344CB8AC3E}">
        <p14:creationId xmlns="" xmlns:p14="http://schemas.microsoft.com/office/powerpoint/2010/main" val="256543493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Inter-VLAN Routing</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Troubleshoot inter-VLAN routing on Layer 3 devices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 xmlns:a16="http://schemas.microsoft.com/office/drawing/2014/main" id="{2203BE17-8BB3-DF41-A2CF-06DE014D1956}"/>
              </a:ext>
            </a:extLst>
          </p:cNvPr>
          <p:cNvGraphicFramePr>
            <a:graphicFrameLocks noGrp="1"/>
          </p:cNvGraphicFramePr>
          <p:nvPr>
            <p:extLst>
              <p:ext uri="{D42A27DB-BD31-4B8C-83A1-F6EECF244321}">
                <p14:modId xmlns="" xmlns:p14="http://schemas.microsoft.com/office/powerpoint/2010/main" val="1608422423"/>
              </p:ext>
            </p:extLst>
          </p:nvPr>
        </p:nvGraphicFramePr>
        <p:xfrm>
          <a:off x="655782" y="1732166"/>
          <a:ext cx="7555085" cy="2307590"/>
        </p:xfrm>
        <a:graphic>
          <a:graphicData uri="http://schemas.openxmlformats.org/drawingml/2006/table">
            <a:tbl>
              <a:tblPr firstRow="1" bandRow="1">
                <a:tableStyleId>{5C22544A-7EE6-4342-B048-85BDC9FD1C3A}</a:tableStyleId>
              </a:tblPr>
              <a:tblGrid>
                <a:gridCol w="3225845">
                  <a:extLst>
                    <a:ext uri="{9D8B030D-6E8A-4147-A177-3AD203B41FA5}">
                      <a16:colId xmlns="" xmlns:a16="http://schemas.microsoft.com/office/drawing/2014/main" val="2579019526"/>
                    </a:ext>
                  </a:extLst>
                </a:gridCol>
                <a:gridCol w="4329240">
                  <a:extLst>
                    <a:ext uri="{9D8B030D-6E8A-4147-A177-3AD203B41FA5}">
                      <a16:colId xmlns=""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 xmlns:a16="http://schemas.microsoft.com/office/drawing/2014/main" val="742401779"/>
                  </a:ext>
                </a:extLst>
              </a:tr>
              <a:tr h="370840">
                <a:tc>
                  <a:txBody>
                    <a:bodyPr/>
                    <a:lstStyle/>
                    <a:p>
                      <a:pPr fontAlgn="ctr"/>
                      <a:r>
                        <a:rPr lang="en-US" b="1" dirty="0">
                          <a:solidFill>
                            <a:schemeClr val="bg1"/>
                          </a:solidFill>
                          <a:effectLst/>
                        </a:rPr>
                        <a:t>Inter-VLAN Routing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solidFill>
                            <a:srgbClr val="000000"/>
                          </a:solidFill>
                          <a:effectLst/>
                        </a:rPr>
                        <a:t>Describe options for configuring inter-VLAN routing.</a:t>
                      </a:r>
                    </a:p>
                  </a:txBody>
                  <a:tcPr marL="47625" marR="47625" marT="47625" marB="47625" anchor="ctr"/>
                </a:tc>
                <a:extLst>
                  <a:ext uri="{0D108BD9-81ED-4DB2-BD59-A6C34878D82A}">
                    <a16:rowId xmlns="" xmlns:a16="http://schemas.microsoft.com/office/drawing/2014/main" val="3150950737"/>
                  </a:ext>
                </a:extLst>
              </a:tr>
              <a:tr h="370840">
                <a:tc>
                  <a:txBody>
                    <a:bodyPr/>
                    <a:lstStyle/>
                    <a:p>
                      <a:pPr fontAlgn="ctr"/>
                      <a:r>
                        <a:rPr lang="en-US" b="1" dirty="0">
                          <a:solidFill>
                            <a:schemeClr val="bg1"/>
                          </a:solidFill>
                          <a:effectLst/>
                        </a:rPr>
                        <a:t>Router-on-a-Stick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solidFill>
                            <a:srgbClr val="000000"/>
                          </a:solidFill>
                          <a:effectLst/>
                        </a:rPr>
                        <a:t>Configure router-on-a-stick inter-VLAN routing.</a:t>
                      </a:r>
                    </a:p>
                  </a:txBody>
                  <a:tcPr marL="47625" marR="47625" marT="47625" marB="47625" anchor="ctr"/>
                </a:tc>
                <a:extLst>
                  <a:ext uri="{0D108BD9-81ED-4DB2-BD59-A6C34878D82A}">
                    <a16:rowId xmlns="" xmlns:a16="http://schemas.microsoft.com/office/drawing/2014/main" val="2772085455"/>
                  </a:ext>
                </a:extLst>
              </a:tr>
              <a:tr h="370840">
                <a:tc>
                  <a:txBody>
                    <a:bodyPr/>
                    <a:lstStyle/>
                    <a:p>
                      <a:pPr fontAlgn="ctr"/>
                      <a:r>
                        <a:rPr lang="en-US" b="1" dirty="0">
                          <a:solidFill>
                            <a:schemeClr val="bg1"/>
                          </a:solidFill>
                          <a:effectLst/>
                        </a:rPr>
                        <a:t>Inter-VLAN Routing using Layer 3 Switches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solidFill>
                            <a:srgbClr val="000000"/>
                          </a:solidFill>
                          <a:effectLst/>
                        </a:rPr>
                        <a:t>Configure inter-VLAN routing using Layer 3 switching.</a:t>
                      </a:r>
                    </a:p>
                  </a:txBody>
                  <a:tcPr marL="47625" marR="47625" marT="47625" marB="47625" anchor="ctr"/>
                </a:tc>
                <a:extLst>
                  <a:ext uri="{0D108BD9-81ED-4DB2-BD59-A6C34878D82A}">
                    <a16:rowId xmlns="" xmlns:a16="http://schemas.microsoft.com/office/drawing/2014/main" val="3228802595"/>
                  </a:ext>
                </a:extLst>
              </a:tr>
              <a:tr h="370840">
                <a:tc>
                  <a:txBody>
                    <a:bodyPr/>
                    <a:lstStyle/>
                    <a:p>
                      <a:pPr fontAlgn="ctr"/>
                      <a:r>
                        <a:rPr lang="en-US" b="1" dirty="0">
                          <a:solidFill>
                            <a:schemeClr val="bg1"/>
                          </a:solidFill>
                          <a:effectLst/>
                        </a:rPr>
                        <a:t>Troubleshoot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solidFill>
                            <a:srgbClr val="000000"/>
                          </a:solidFill>
                          <a:effectLst/>
                        </a:rPr>
                        <a:t>Troubleshoot common inter-VLAN configuration issues.</a:t>
                      </a:r>
                    </a:p>
                  </a:txBody>
                  <a:tcPr marL="47625" marR="47625" marT="47625" marB="47625" anchor="ctr"/>
                </a:tc>
                <a:extLst>
                  <a:ext uri="{0D108BD9-81ED-4DB2-BD59-A6C34878D82A}">
                    <a16:rowId xmlns="" xmlns:a16="http://schemas.microsoft.com/office/drawing/2014/main" val="3134809945"/>
                  </a:ext>
                </a:extLst>
              </a:tr>
            </a:tbl>
          </a:graphicData>
        </a:graphic>
      </p:graphicFrame>
    </p:spTree>
    <p:custDataLst>
      <p:tags r:id="rId1"/>
    </p:custDataLst>
    <p:extLst>
      <p:ext uri="{BB962C8B-B14F-4D97-AF65-F5344CB8AC3E}">
        <p14:creationId xmlns=""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r>
              <a:rPr lang="en-US" dirty="0"/>
              <a:t/>
            </a:r>
            <a:br>
              <a:rPr lang="en-US" dirty="0"/>
            </a:br>
            <a:r>
              <a:rPr lang="en-US" sz="2400" dirty="0"/>
              <a:t>Layer 3 Switch Inter-VLAN Routing</a:t>
            </a:r>
          </a:p>
        </p:txBody>
      </p:sp>
      <p:sp>
        <p:nvSpPr>
          <p:cNvPr id="6" name="Content Placeholder 5">
            <a:extLst>
              <a:ext uri="{FF2B5EF4-FFF2-40B4-BE49-F238E27FC236}">
                <a16:creationId xmlns="" xmlns:a16="http://schemas.microsoft.com/office/drawing/2014/main" id="{527A7547-D335-B140-B7E0-0DED20AE568E}"/>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Inter-VLAN routing using the </a:t>
            </a:r>
            <a:r>
              <a:rPr lang="en-US" sz="1500" dirty="0">
                <a:solidFill>
                  <a:srgbClr val="FF0000"/>
                </a:solidFill>
              </a:rPr>
              <a:t>router-on-a-stick method </a:t>
            </a:r>
            <a:r>
              <a:rPr lang="en-US" sz="1500" dirty="0">
                <a:solidFill>
                  <a:srgbClr val="000000"/>
                </a:solidFill>
              </a:rPr>
              <a:t>is simple to implement for </a:t>
            </a:r>
            <a:r>
              <a:rPr lang="en-US" sz="1500" dirty="0">
                <a:solidFill>
                  <a:srgbClr val="FF0000"/>
                </a:solidFill>
              </a:rPr>
              <a:t>a small to medium-sized organization</a:t>
            </a:r>
            <a:r>
              <a:rPr lang="en-US" sz="1500" dirty="0">
                <a:solidFill>
                  <a:srgbClr val="000000"/>
                </a:solidFill>
              </a:rPr>
              <a:t>. However, a </a:t>
            </a:r>
            <a:r>
              <a:rPr lang="en-US" sz="1500" dirty="0">
                <a:solidFill>
                  <a:srgbClr val="FF0000"/>
                </a:solidFill>
              </a:rPr>
              <a:t>large enterprise </a:t>
            </a:r>
            <a:r>
              <a:rPr lang="en-US" sz="1500" dirty="0">
                <a:solidFill>
                  <a:srgbClr val="000000"/>
                </a:solidFill>
              </a:rPr>
              <a:t>requires a faster, much more scalable method to provide inter-VLAN routing.</a:t>
            </a:r>
          </a:p>
          <a:p>
            <a:pPr marL="0" indent="0" algn="l"/>
            <a:endParaRPr lang="en-US" sz="1500" dirty="0">
              <a:solidFill>
                <a:srgbClr val="000000"/>
              </a:solidFill>
            </a:endParaRPr>
          </a:p>
          <a:p>
            <a:pPr marL="0" indent="0" algn="l"/>
            <a:r>
              <a:rPr lang="en-US" sz="1500" dirty="0">
                <a:solidFill>
                  <a:srgbClr val="000000"/>
                </a:solidFill>
              </a:rPr>
              <a:t>Enterprise campus LANs use </a:t>
            </a:r>
            <a:r>
              <a:rPr lang="en-US" sz="1500" dirty="0">
                <a:solidFill>
                  <a:srgbClr val="FF0000"/>
                </a:solidFill>
              </a:rPr>
              <a:t>Layer 3 switches </a:t>
            </a:r>
            <a:r>
              <a:rPr lang="en-US" sz="1500" dirty="0">
                <a:solidFill>
                  <a:srgbClr val="000000"/>
                </a:solidFill>
              </a:rPr>
              <a:t>to provide inter-VLAN routing. Layer 3 switches use </a:t>
            </a:r>
            <a:r>
              <a:rPr lang="en-US" sz="1500" dirty="0">
                <a:solidFill>
                  <a:srgbClr val="FF0000"/>
                </a:solidFill>
              </a:rPr>
              <a:t>hardware-based switching to achieve higher-packet processing rates</a:t>
            </a:r>
            <a:r>
              <a:rPr lang="en-US" sz="1500" dirty="0">
                <a:solidFill>
                  <a:srgbClr val="000000"/>
                </a:solidFill>
              </a:rPr>
              <a:t> than routers. Layer 3 switches are also commonly implemented in enterprise </a:t>
            </a:r>
            <a:r>
              <a:rPr lang="en-US" sz="1500" dirty="0">
                <a:solidFill>
                  <a:srgbClr val="FF0000"/>
                </a:solidFill>
              </a:rPr>
              <a:t>distribution layer </a:t>
            </a:r>
            <a:r>
              <a:rPr lang="en-US" sz="1500" dirty="0">
                <a:solidFill>
                  <a:srgbClr val="000000"/>
                </a:solidFill>
              </a:rPr>
              <a:t>wiring closets.</a:t>
            </a:r>
          </a:p>
          <a:p>
            <a:pPr marL="0" indent="0" algn="l"/>
            <a:endParaRPr lang="en-US" sz="1500" dirty="0">
              <a:solidFill>
                <a:srgbClr val="000000"/>
              </a:solidFill>
            </a:endParaRPr>
          </a:p>
          <a:p>
            <a:pPr marL="0" indent="0" algn="l"/>
            <a:r>
              <a:rPr lang="en-US" sz="1500" dirty="0">
                <a:solidFill>
                  <a:srgbClr val="000000"/>
                </a:solidFill>
              </a:rPr>
              <a:t>Capabilities of a Layer 3 switch include the ability to do the following:</a:t>
            </a:r>
          </a:p>
          <a:p>
            <a:pPr marL="415985" lvl="1" indent="-342900">
              <a:buFont typeface="Arial" panose="020B0604020202020204" pitchFamily="34" charset="0"/>
              <a:buChar char="•"/>
            </a:pPr>
            <a:r>
              <a:rPr lang="en-US" sz="1500" dirty="0">
                <a:solidFill>
                  <a:srgbClr val="000000"/>
                </a:solidFill>
              </a:rPr>
              <a:t>Route from one VLAN to another using multiple </a:t>
            </a:r>
            <a:r>
              <a:rPr lang="en-US" sz="1500" dirty="0">
                <a:solidFill>
                  <a:srgbClr val="FF0000"/>
                </a:solidFill>
              </a:rPr>
              <a:t>switched virtual interfaces (SVIs</a:t>
            </a:r>
            <a:r>
              <a:rPr lang="en-US" sz="1500" dirty="0">
                <a:solidFill>
                  <a:srgbClr val="000000"/>
                </a:solidFill>
              </a:rPr>
              <a:t>).</a:t>
            </a:r>
          </a:p>
          <a:p>
            <a:pPr marL="415985" lvl="1" indent="-342900">
              <a:buFont typeface="Arial" panose="020B0604020202020204" pitchFamily="34" charset="0"/>
              <a:buChar char="•"/>
            </a:pPr>
            <a:r>
              <a:rPr lang="en-US" sz="1500" dirty="0">
                <a:solidFill>
                  <a:srgbClr val="000000"/>
                </a:solidFill>
              </a:rPr>
              <a:t>Convert a </a:t>
            </a:r>
            <a:r>
              <a:rPr lang="en-US" sz="1500" dirty="0">
                <a:solidFill>
                  <a:srgbClr val="FF0000"/>
                </a:solidFill>
              </a:rPr>
              <a:t>Layer 2 switchport </a:t>
            </a:r>
            <a:r>
              <a:rPr lang="en-US" sz="1500" dirty="0">
                <a:solidFill>
                  <a:srgbClr val="000000"/>
                </a:solidFill>
              </a:rPr>
              <a:t>to a </a:t>
            </a:r>
            <a:r>
              <a:rPr lang="en-US" sz="1500" dirty="0">
                <a:solidFill>
                  <a:srgbClr val="FF0000"/>
                </a:solidFill>
              </a:rPr>
              <a:t>Layer 3 interface </a:t>
            </a:r>
            <a:r>
              <a:rPr lang="en-US" sz="1500" dirty="0">
                <a:solidFill>
                  <a:srgbClr val="000000"/>
                </a:solidFill>
              </a:rPr>
              <a:t>(i.e., </a:t>
            </a:r>
            <a:r>
              <a:rPr lang="en-US" sz="1500" dirty="0">
                <a:solidFill>
                  <a:srgbClr val="FF0000"/>
                </a:solidFill>
              </a:rPr>
              <a:t>a routed port</a:t>
            </a:r>
            <a:r>
              <a:rPr lang="en-US" sz="1500" dirty="0">
                <a:solidFill>
                  <a:srgbClr val="000000"/>
                </a:solidFill>
              </a:rPr>
              <a:t>). A routed port is similar to </a:t>
            </a:r>
            <a:r>
              <a:rPr lang="en-US" sz="1500" dirty="0">
                <a:solidFill>
                  <a:srgbClr val="FF0000"/>
                </a:solidFill>
              </a:rPr>
              <a:t>a physical interface </a:t>
            </a:r>
            <a:r>
              <a:rPr lang="en-US" sz="1500" dirty="0">
                <a:solidFill>
                  <a:srgbClr val="000000"/>
                </a:solidFill>
              </a:rPr>
              <a:t>on a Cisco IOS router.</a:t>
            </a:r>
          </a:p>
          <a:p>
            <a:pPr marL="415985" lvl="1" indent="-342900">
              <a:buFont typeface="Arial" panose="020B0604020202020204" pitchFamily="34" charset="0"/>
              <a:buChar char="•"/>
            </a:pPr>
            <a:r>
              <a:rPr lang="en-US" sz="1500" dirty="0">
                <a:solidFill>
                  <a:srgbClr val="000000"/>
                </a:solidFill>
              </a:rPr>
              <a:t>To provide inter-VLAN routing, Layer 3 switches use </a:t>
            </a:r>
            <a:r>
              <a:rPr lang="en-US" sz="1500" dirty="0">
                <a:solidFill>
                  <a:srgbClr val="FF0000"/>
                </a:solidFill>
              </a:rPr>
              <a:t>SVIs</a:t>
            </a:r>
            <a:r>
              <a:rPr lang="en-US" sz="1500" dirty="0">
                <a:solidFill>
                  <a:srgbClr val="000000"/>
                </a:solidFill>
              </a:rPr>
              <a:t>. SVIs are configured using the same </a:t>
            </a:r>
            <a:r>
              <a:rPr lang="en-US" sz="1500" b="1" dirty="0">
                <a:solidFill>
                  <a:srgbClr val="FF0000"/>
                </a:solidFill>
              </a:rPr>
              <a:t>interface vlan</a:t>
            </a:r>
            <a:r>
              <a:rPr lang="en-US" sz="1500" dirty="0">
                <a:solidFill>
                  <a:srgbClr val="FF0000"/>
                </a:solidFill>
              </a:rPr>
              <a:t> </a:t>
            </a:r>
            <a:r>
              <a:rPr lang="en-US" sz="1500" i="1" dirty="0">
                <a:solidFill>
                  <a:srgbClr val="FF0000"/>
                </a:solidFill>
              </a:rPr>
              <a:t>vlan-id</a:t>
            </a:r>
            <a:r>
              <a:rPr lang="en-US" sz="1500" dirty="0">
                <a:solidFill>
                  <a:srgbClr val="FF0000"/>
                </a:solidFill>
              </a:rPr>
              <a:t> command </a:t>
            </a:r>
            <a:r>
              <a:rPr lang="en-US" sz="1500" dirty="0">
                <a:solidFill>
                  <a:srgbClr val="000000"/>
                </a:solidFill>
              </a:rPr>
              <a:t>used to create </a:t>
            </a:r>
            <a:r>
              <a:rPr lang="en-US" sz="1500" dirty="0">
                <a:solidFill>
                  <a:srgbClr val="FF0000"/>
                </a:solidFill>
              </a:rPr>
              <a:t>the management SVI </a:t>
            </a:r>
            <a:r>
              <a:rPr lang="en-US" sz="1500" dirty="0">
                <a:solidFill>
                  <a:srgbClr val="000000"/>
                </a:solidFill>
              </a:rPr>
              <a:t>on a Layer 2 switch. A Layer 3 SVI must be created for each of the routable VLANs.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 xmlns:p14="http://schemas.microsoft.com/office/powerpoint/2010/main" val="5438865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r>
              <a:rPr lang="en-US" dirty="0"/>
              <a:t/>
            </a:r>
            <a:br>
              <a:rPr lang="en-US" dirty="0"/>
            </a:br>
            <a:r>
              <a:rPr lang="en-US" sz="2400" dirty="0"/>
              <a:t>Layer 3 Switch Scenario</a:t>
            </a:r>
          </a:p>
        </p:txBody>
      </p:sp>
      <p:sp>
        <p:nvSpPr>
          <p:cNvPr id="8" name="Rectangle 7">
            <a:extLst>
              <a:ext uri="{FF2B5EF4-FFF2-40B4-BE49-F238E27FC236}">
                <a16:creationId xmlns="" xmlns:a16="http://schemas.microsoft.com/office/drawing/2014/main" id="{F6B4CA7F-BDD6-D141-A5B9-E7D11B35E7F2}"/>
              </a:ext>
            </a:extLst>
          </p:cNvPr>
          <p:cNvSpPr/>
          <p:nvPr/>
        </p:nvSpPr>
        <p:spPr>
          <a:xfrm>
            <a:off x="372140" y="1150862"/>
            <a:ext cx="3197630" cy="2308324"/>
          </a:xfrm>
          <a:prstGeom prst="rect">
            <a:avLst/>
          </a:prstGeom>
        </p:spPr>
        <p:txBody>
          <a:bodyPr wrap="square">
            <a:spAutoFit/>
          </a:bodyPr>
          <a:lstStyle/>
          <a:p>
            <a:r>
              <a:rPr lang="en-US" dirty="0">
                <a:solidFill>
                  <a:srgbClr val="000000"/>
                </a:solidFill>
                <a:latin typeface="+mn-lt"/>
              </a:rPr>
              <a:t>In the figure, the </a:t>
            </a:r>
            <a:r>
              <a:rPr lang="en-US" dirty="0">
                <a:solidFill>
                  <a:srgbClr val="FF0000"/>
                </a:solidFill>
                <a:latin typeface="+mn-lt"/>
              </a:rPr>
              <a:t>Layer 3 switch, D1</a:t>
            </a:r>
            <a:r>
              <a:rPr lang="en-US" dirty="0">
                <a:solidFill>
                  <a:srgbClr val="000000"/>
                </a:solidFill>
                <a:latin typeface="+mn-lt"/>
              </a:rPr>
              <a:t>, is connected to two hosts on different VLANs. </a:t>
            </a:r>
            <a:r>
              <a:rPr lang="en-US" dirty="0">
                <a:solidFill>
                  <a:srgbClr val="FF0000"/>
                </a:solidFill>
                <a:latin typeface="+mn-lt"/>
              </a:rPr>
              <a:t>PC1</a:t>
            </a:r>
            <a:r>
              <a:rPr lang="en-US" dirty="0">
                <a:solidFill>
                  <a:srgbClr val="000000"/>
                </a:solidFill>
                <a:latin typeface="+mn-lt"/>
              </a:rPr>
              <a:t> is in </a:t>
            </a:r>
            <a:r>
              <a:rPr lang="en-US" dirty="0">
                <a:solidFill>
                  <a:srgbClr val="FF0000"/>
                </a:solidFill>
                <a:latin typeface="+mn-lt"/>
              </a:rPr>
              <a:t>VLAN 10 </a:t>
            </a:r>
            <a:r>
              <a:rPr lang="en-US" dirty="0">
                <a:solidFill>
                  <a:srgbClr val="000000"/>
                </a:solidFill>
                <a:latin typeface="+mn-lt"/>
              </a:rPr>
              <a:t>and </a:t>
            </a:r>
            <a:r>
              <a:rPr lang="en-US" dirty="0">
                <a:solidFill>
                  <a:srgbClr val="FF0000"/>
                </a:solidFill>
                <a:latin typeface="+mn-lt"/>
              </a:rPr>
              <a:t>PC2</a:t>
            </a:r>
            <a:r>
              <a:rPr lang="en-US" dirty="0">
                <a:solidFill>
                  <a:srgbClr val="000000"/>
                </a:solidFill>
                <a:latin typeface="+mn-lt"/>
              </a:rPr>
              <a:t> is in </a:t>
            </a:r>
            <a:r>
              <a:rPr lang="en-US" dirty="0">
                <a:solidFill>
                  <a:srgbClr val="FF0000"/>
                </a:solidFill>
                <a:latin typeface="+mn-lt"/>
              </a:rPr>
              <a:t>VLAN 20</a:t>
            </a:r>
            <a:r>
              <a:rPr lang="en-US" dirty="0">
                <a:solidFill>
                  <a:srgbClr val="000000"/>
                </a:solidFill>
                <a:latin typeface="+mn-lt"/>
              </a:rPr>
              <a:t>, as shown. The Layer 3 switch will provide inter-VLAN routing services to the two hosts.</a:t>
            </a:r>
          </a:p>
        </p:txBody>
      </p:sp>
      <p:pic>
        <p:nvPicPr>
          <p:cNvPr id="7" name="Content Placeholder 6">
            <a:extLst>
              <a:ext uri="{FF2B5EF4-FFF2-40B4-BE49-F238E27FC236}">
                <a16:creationId xmlns="" xmlns:a16="http://schemas.microsoft.com/office/drawing/2014/main" id="{F200AF4B-9C61-394A-8EBD-1788F103620A}"/>
              </a:ext>
            </a:extLst>
          </p:cNvPr>
          <p:cNvPicPr>
            <a:picLocks noGrp="1" noChangeAspect="1"/>
          </p:cNvPicPr>
          <p:nvPr>
            <p:ph idx="1"/>
          </p:nvPr>
        </p:nvPicPr>
        <p:blipFill>
          <a:blip r:embed="rId3"/>
          <a:stretch>
            <a:fillRect/>
          </a:stretch>
        </p:blipFill>
        <p:spPr>
          <a:xfrm>
            <a:off x="3569770" y="731837"/>
            <a:ext cx="4775718" cy="3689350"/>
          </a:xfrm>
        </p:spPr>
      </p:pic>
    </p:spTree>
    <p:extLst>
      <p:ext uri="{BB962C8B-B14F-4D97-AF65-F5344CB8AC3E}">
        <p14:creationId xmlns="" xmlns:p14="http://schemas.microsoft.com/office/powerpoint/2010/main" val="32247860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r>
              <a:rPr lang="en-US" dirty="0"/>
              <a:t/>
            </a:r>
            <a:br>
              <a:rPr lang="en-US" dirty="0"/>
            </a:br>
            <a:r>
              <a:rPr lang="en-US" sz="2400" dirty="0"/>
              <a:t>Layer 3 Switch Configuration</a:t>
            </a:r>
          </a:p>
        </p:txBody>
      </p:sp>
      <p:sp>
        <p:nvSpPr>
          <p:cNvPr id="4" name="Content Placeholder 3">
            <a:extLst>
              <a:ext uri="{FF2B5EF4-FFF2-40B4-BE49-F238E27FC236}">
                <a16:creationId xmlns="" xmlns:a16="http://schemas.microsoft.com/office/drawing/2014/main" id="{E1DB1600-FC68-DC40-94DE-015293322B10}"/>
              </a:ext>
            </a:extLst>
          </p:cNvPr>
          <p:cNvSpPr>
            <a:spLocks noGrp="1"/>
          </p:cNvSpPr>
          <p:nvPr>
            <p:ph idx="1"/>
          </p:nvPr>
        </p:nvSpPr>
        <p:spPr>
          <a:xfrm>
            <a:off x="474663" y="731837"/>
            <a:ext cx="5033002" cy="3992563"/>
          </a:xfrm>
        </p:spPr>
        <p:txBody>
          <a:bodyPr/>
          <a:lstStyle/>
          <a:p>
            <a:pPr marL="0" indent="0" algn="l"/>
            <a:r>
              <a:rPr lang="en-US" sz="16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600" b="1" dirty="0">
                <a:solidFill>
                  <a:srgbClr val="000000"/>
                </a:solidFill>
              </a:rPr>
              <a:t>Step 1</a:t>
            </a:r>
            <a:r>
              <a:rPr lang="en-US" sz="1600" dirty="0">
                <a:solidFill>
                  <a:srgbClr val="000000"/>
                </a:solidFill>
              </a:rPr>
              <a:t>. Create the </a:t>
            </a:r>
            <a:r>
              <a:rPr lang="en-US" sz="1600" dirty="0">
                <a:solidFill>
                  <a:srgbClr val="FF0000"/>
                </a:solidFill>
              </a:rPr>
              <a:t>VLANs</a:t>
            </a:r>
            <a:r>
              <a:rPr lang="en-US" sz="1600" dirty="0">
                <a:solidFill>
                  <a:srgbClr val="000000"/>
                </a:solidFill>
              </a:rPr>
              <a:t>. In the example, VLANs 10 and 20 are used.</a:t>
            </a:r>
          </a:p>
          <a:p>
            <a:pPr marL="342900" indent="-342900" algn="l">
              <a:buFont typeface="Arial" panose="020B0604020202020204" pitchFamily="34" charset="0"/>
              <a:buChar char="•"/>
            </a:pPr>
            <a:r>
              <a:rPr lang="en-US" sz="1600" b="1" dirty="0">
                <a:solidFill>
                  <a:srgbClr val="000000"/>
                </a:solidFill>
              </a:rPr>
              <a:t>Step 2</a:t>
            </a:r>
            <a:r>
              <a:rPr lang="en-US" sz="1600" dirty="0">
                <a:solidFill>
                  <a:srgbClr val="000000"/>
                </a:solidFill>
              </a:rPr>
              <a:t>. Create the </a:t>
            </a:r>
            <a:r>
              <a:rPr lang="en-US" sz="1600" dirty="0">
                <a:solidFill>
                  <a:srgbClr val="FF0000"/>
                </a:solidFill>
              </a:rPr>
              <a:t>SVI VLAN interfaces</a:t>
            </a:r>
            <a:r>
              <a:rPr lang="en-US" sz="1600" dirty="0">
                <a:solidFill>
                  <a:srgbClr val="000000"/>
                </a:solidFill>
              </a:rPr>
              <a:t>. </a:t>
            </a:r>
            <a:r>
              <a:rPr lang="en-US" sz="1600" dirty="0">
                <a:solidFill>
                  <a:srgbClr val="FF0000"/>
                </a:solidFill>
              </a:rPr>
              <a:t>The IP address</a:t>
            </a:r>
            <a:r>
              <a:rPr lang="en-US" sz="1600" dirty="0">
                <a:solidFill>
                  <a:srgbClr val="000000"/>
                </a:solidFill>
              </a:rPr>
              <a:t> configured will serve as the default gateway for hosts in the respective VLAN.</a:t>
            </a:r>
          </a:p>
          <a:p>
            <a:pPr marL="342900" indent="-342900" algn="l">
              <a:buFont typeface="Arial" panose="020B0604020202020204" pitchFamily="34" charset="0"/>
              <a:buChar char="•"/>
            </a:pPr>
            <a:r>
              <a:rPr lang="en-US" sz="1600" b="1" dirty="0">
                <a:solidFill>
                  <a:srgbClr val="000000"/>
                </a:solidFill>
              </a:rPr>
              <a:t>Step 3</a:t>
            </a:r>
            <a:r>
              <a:rPr lang="en-US" sz="1600" dirty="0">
                <a:solidFill>
                  <a:srgbClr val="000000"/>
                </a:solidFill>
              </a:rPr>
              <a:t>. Configure </a:t>
            </a:r>
            <a:r>
              <a:rPr lang="en-US" sz="1600" dirty="0">
                <a:solidFill>
                  <a:srgbClr val="FF0000"/>
                </a:solidFill>
              </a:rPr>
              <a:t>access ports</a:t>
            </a:r>
            <a:r>
              <a:rPr lang="en-US" sz="1600" dirty="0">
                <a:solidFill>
                  <a:srgbClr val="000000"/>
                </a:solidFill>
              </a:rPr>
              <a:t>. Assign the appropriate port to the required </a:t>
            </a:r>
            <a:r>
              <a:rPr lang="en-US" sz="1600" dirty="0">
                <a:solidFill>
                  <a:srgbClr val="FF0000"/>
                </a:solidFill>
              </a:rPr>
              <a:t>VLAN</a:t>
            </a:r>
            <a:r>
              <a:rPr lang="en-US" sz="1600" dirty="0">
                <a:solidFill>
                  <a:srgbClr val="000000"/>
                </a:solidFill>
              </a:rPr>
              <a:t>.</a:t>
            </a:r>
          </a:p>
          <a:p>
            <a:pPr marL="342900" indent="-342900" algn="l">
              <a:buFont typeface="Arial" panose="020B0604020202020204" pitchFamily="34" charset="0"/>
              <a:buChar char="•"/>
            </a:pPr>
            <a:r>
              <a:rPr lang="en-US" sz="1600" b="1" dirty="0">
                <a:solidFill>
                  <a:srgbClr val="000000"/>
                </a:solidFill>
              </a:rPr>
              <a:t>Step 4</a:t>
            </a:r>
            <a:r>
              <a:rPr lang="en-US" sz="1600" dirty="0">
                <a:solidFill>
                  <a:srgbClr val="000000"/>
                </a:solidFill>
              </a:rPr>
              <a:t>. </a:t>
            </a:r>
            <a:r>
              <a:rPr lang="en-US" sz="1600" dirty="0">
                <a:solidFill>
                  <a:srgbClr val="FF0000"/>
                </a:solidFill>
              </a:rPr>
              <a:t>Enable IP routing</a:t>
            </a:r>
            <a:r>
              <a:rPr lang="en-US" sz="1600" dirty="0">
                <a:solidFill>
                  <a:srgbClr val="000000"/>
                </a:solidFill>
              </a:rPr>
              <a:t>.</a:t>
            </a:r>
            <a:r>
              <a:rPr lang="en-US" sz="2400" dirty="0">
                <a:solidFill>
                  <a:srgbClr val="000000"/>
                </a:solidFill>
              </a:rPr>
              <a:t> </a:t>
            </a:r>
            <a:r>
              <a:rPr lang="en-US" sz="1600" dirty="0">
                <a:solidFill>
                  <a:srgbClr val="000000"/>
                </a:solidFill>
              </a:rPr>
              <a:t>Issue the </a:t>
            </a:r>
            <a:r>
              <a:rPr lang="en-US" sz="1600" b="1" dirty="0">
                <a:solidFill>
                  <a:srgbClr val="000000"/>
                </a:solidFill>
              </a:rPr>
              <a:t>ip routing</a:t>
            </a:r>
            <a:r>
              <a:rPr lang="en-US" sz="1600" dirty="0">
                <a:solidFill>
                  <a:srgbClr val="000000"/>
                </a:solidFill>
              </a:rPr>
              <a:t> global configuration command to allow traffic to be exchanged between VLANs 10 and 20. This command must be configured to enable inter-VAN routing on a Layer 3 switch for IPv4.</a:t>
            </a:r>
          </a:p>
          <a:p>
            <a:pPr marL="342900" indent="-342900" algn="l">
              <a:buFont typeface="Arial" panose="020B0604020202020204" pitchFamily="34" charset="0"/>
              <a:buChar char="•"/>
            </a:pPr>
            <a:endParaRPr lang="en-US" sz="1400" dirty="0">
              <a:solidFill>
                <a:srgbClr val="000000"/>
              </a:solidFill>
            </a:endParaRPr>
          </a:p>
        </p:txBody>
      </p:sp>
      <p:pic>
        <p:nvPicPr>
          <p:cNvPr id="9" name="Content Placeholder 6">
            <a:extLst>
              <a:ext uri="{FF2B5EF4-FFF2-40B4-BE49-F238E27FC236}">
                <a16:creationId xmlns="" xmlns:a16="http://schemas.microsoft.com/office/drawing/2014/main" id="{45BAC85C-7253-2642-B45C-B3B741677002}"/>
              </a:ext>
            </a:extLst>
          </p:cNvPr>
          <p:cNvPicPr>
            <a:picLocks noChangeAspect="1"/>
          </p:cNvPicPr>
          <p:nvPr/>
        </p:nvPicPr>
        <p:blipFill>
          <a:blip r:embed="rId3"/>
          <a:stretch>
            <a:fillRect/>
          </a:stretch>
        </p:blipFill>
        <p:spPr>
          <a:xfrm>
            <a:off x="5341120" y="314325"/>
            <a:ext cx="3640955" cy="4210050"/>
          </a:xfrm>
          <a:prstGeom prst="rect">
            <a:avLst/>
          </a:prstGeom>
        </p:spPr>
      </p:pic>
    </p:spTree>
    <p:extLst>
      <p:ext uri="{BB962C8B-B14F-4D97-AF65-F5344CB8AC3E}">
        <p14:creationId xmlns="" xmlns:p14="http://schemas.microsoft.com/office/powerpoint/2010/main" val="11968519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r>
              <a:rPr lang="en-US" dirty="0"/>
              <a:t/>
            </a:r>
            <a:br>
              <a:rPr lang="en-US" dirty="0"/>
            </a:br>
            <a:r>
              <a:rPr lang="en-US" sz="2400" dirty="0"/>
              <a:t>Layer 3 Switch Inter-VLAN Routing Verification</a:t>
            </a:r>
          </a:p>
        </p:txBody>
      </p:sp>
      <p:sp>
        <p:nvSpPr>
          <p:cNvPr id="5" name="Content Placeholder 4">
            <a:extLst>
              <a:ext uri="{FF2B5EF4-FFF2-40B4-BE49-F238E27FC236}">
                <a16:creationId xmlns=""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Inter-VLAN routing using a </a:t>
            </a:r>
            <a:r>
              <a:rPr lang="en-US" sz="1800" dirty="0">
                <a:solidFill>
                  <a:srgbClr val="FF0000"/>
                </a:solidFill>
              </a:rPr>
              <a:t>Layer 3 switch </a:t>
            </a:r>
            <a:r>
              <a:rPr lang="en-US" sz="1800" dirty="0">
                <a:solidFill>
                  <a:srgbClr val="000000"/>
                </a:solidFill>
              </a:rPr>
              <a:t>is simpler to configure than the router-on-a-stick method. After the configuration is complete, the configuration can be verified by testing connectivity between the hosts</a:t>
            </a:r>
            <a:r>
              <a:rPr lang="en-US" sz="1800" dirty="0" smtClean="0">
                <a:solidFill>
                  <a:srgbClr val="000000"/>
                </a:solidFill>
              </a:rPr>
              <a:t>.</a:t>
            </a:r>
          </a:p>
          <a:p>
            <a:pPr marL="0" indent="0" algn="l"/>
            <a:endParaRPr lang="en-US" sz="1800" dirty="0">
              <a:solidFill>
                <a:srgbClr val="000000"/>
              </a:solidFill>
            </a:endParaRPr>
          </a:p>
          <a:p>
            <a:pPr marL="342900" indent="-342900" algn="l">
              <a:buFont typeface="Arial" panose="020B0604020202020204" pitchFamily="34" charset="0"/>
              <a:buChar char="•"/>
            </a:pPr>
            <a:r>
              <a:rPr lang="en-US" sz="1800" dirty="0">
                <a:solidFill>
                  <a:srgbClr val="000000"/>
                </a:solidFill>
              </a:rPr>
              <a:t>From a host, verify connectivity to a host in another VLAN using the </a:t>
            </a:r>
            <a:r>
              <a:rPr lang="en-US" sz="1800" b="1" dirty="0">
                <a:solidFill>
                  <a:srgbClr val="FF0000"/>
                </a:solidFill>
              </a:rPr>
              <a:t>ping</a:t>
            </a:r>
            <a:r>
              <a:rPr lang="en-US" sz="1800" dirty="0">
                <a:solidFill>
                  <a:srgbClr val="000000"/>
                </a:solidFill>
              </a:rPr>
              <a:t> command. It is a good idea to first verify the current host IP configuration using the </a:t>
            </a:r>
            <a:r>
              <a:rPr lang="en-US" sz="1800" b="1" dirty="0">
                <a:solidFill>
                  <a:srgbClr val="FF0000"/>
                </a:solidFill>
              </a:rPr>
              <a:t>ipconfig</a:t>
            </a:r>
            <a:r>
              <a:rPr lang="en-US" sz="1800" dirty="0">
                <a:solidFill>
                  <a:srgbClr val="000000"/>
                </a:solidFill>
              </a:rPr>
              <a:t> Windows host command. </a:t>
            </a:r>
            <a:endParaRPr lang="en-US" sz="1800" dirty="0" smtClean="0">
              <a:solidFill>
                <a:srgbClr val="000000"/>
              </a:solidFill>
            </a:endParaRPr>
          </a:p>
          <a:p>
            <a:pPr marL="342900" indent="-342900" algn="l">
              <a:buFont typeface="Arial" panose="020B0604020202020204" pitchFamily="34" charset="0"/>
              <a:buChar char="•"/>
            </a:pPr>
            <a:endParaRPr lang="en-US" sz="1800" dirty="0">
              <a:solidFill>
                <a:srgbClr val="000000"/>
              </a:solidFill>
            </a:endParaRPr>
          </a:p>
          <a:p>
            <a:pPr marL="342900" indent="-342900" algn="l">
              <a:buFont typeface="Arial" panose="020B0604020202020204" pitchFamily="34" charset="0"/>
              <a:buChar char="•"/>
            </a:pPr>
            <a:r>
              <a:rPr lang="en-US" sz="1800" dirty="0">
                <a:solidFill>
                  <a:srgbClr val="000000"/>
                </a:solidFill>
              </a:rPr>
              <a:t>Next, verify connectivity with PC2 using the </a:t>
            </a:r>
            <a:r>
              <a:rPr lang="en-US" sz="1800" b="1" dirty="0">
                <a:solidFill>
                  <a:srgbClr val="000000"/>
                </a:solidFill>
              </a:rPr>
              <a:t>ping</a:t>
            </a:r>
            <a:r>
              <a:rPr lang="en-US" sz="1800" dirty="0">
                <a:solidFill>
                  <a:srgbClr val="000000"/>
                </a:solidFill>
              </a:rPr>
              <a:t> Windows host command. The successful </a:t>
            </a:r>
            <a:r>
              <a:rPr lang="en-US" sz="1800" b="1" dirty="0">
                <a:solidFill>
                  <a:srgbClr val="000000"/>
                </a:solidFill>
              </a:rPr>
              <a:t>ping</a:t>
            </a:r>
            <a:r>
              <a:rPr lang="en-US" sz="1800" dirty="0">
                <a:solidFill>
                  <a:srgbClr val="000000"/>
                </a:solidFill>
              </a:rPr>
              <a:t> output confirms inter-VLAN routing is operating.</a:t>
            </a:r>
          </a:p>
        </p:txBody>
      </p:sp>
    </p:spTree>
    <p:extLst>
      <p:ext uri="{BB962C8B-B14F-4D97-AF65-F5344CB8AC3E}">
        <p14:creationId xmlns="" xmlns:p14="http://schemas.microsoft.com/office/powerpoint/2010/main" val="21523523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r>
              <a:rPr lang="en-US" dirty="0"/>
              <a:t/>
            </a:r>
            <a:br>
              <a:rPr lang="en-US" dirty="0"/>
            </a:br>
            <a:r>
              <a:rPr lang="en-US" sz="2400" dirty="0"/>
              <a:t>Routing on a Layer 3 Switch</a:t>
            </a:r>
          </a:p>
        </p:txBody>
      </p:sp>
      <p:sp>
        <p:nvSpPr>
          <p:cNvPr id="5" name="Content Placeholder 4">
            <a:extLst>
              <a:ext uri="{FF2B5EF4-FFF2-40B4-BE49-F238E27FC236}">
                <a16:creationId xmlns=""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VLANs are to be reachable by other Layer 3 devices, then they must be advertised using </a:t>
            </a:r>
            <a:r>
              <a:rPr lang="en-US" sz="1600" dirty="0">
                <a:solidFill>
                  <a:srgbClr val="FF0000"/>
                </a:solidFill>
              </a:rPr>
              <a:t>static or dynamic routing</a:t>
            </a:r>
            <a:r>
              <a:rPr lang="en-US" sz="1600" dirty="0">
                <a:solidFill>
                  <a:srgbClr val="000000"/>
                </a:solidFill>
              </a:rPr>
              <a:t>. To enable routing on a </a:t>
            </a:r>
            <a:r>
              <a:rPr lang="en-US" sz="1600" dirty="0">
                <a:solidFill>
                  <a:srgbClr val="FF0000"/>
                </a:solidFill>
              </a:rPr>
              <a:t>Layer 3 switch</a:t>
            </a:r>
            <a:r>
              <a:rPr lang="en-US" sz="1600" dirty="0">
                <a:solidFill>
                  <a:srgbClr val="000000"/>
                </a:solidFill>
              </a:rPr>
              <a:t>, a </a:t>
            </a:r>
            <a:r>
              <a:rPr lang="en-US" sz="1600" dirty="0">
                <a:solidFill>
                  <a:srgbClr val="FF0000"/>
                </a:solidFill>
              </a:rPr>
              <a:t>routed port </a:t>
            </a:r>
            <a:r>
              <a:rPr lang="en-US" sz="1600" dirty="0">
                <a:solidFill>
                  <a:srgbClr val="000000"/>
                </a:solidFill>
              </a:rPr>
              <a:t>must be configured.</a:t>
            </a:r>
          </a:p>
          <a:p>
            <a:pPr marL="0" indent="0" algn="l"/>
            <a:endParaRPr lang="en-US" sz="1600" dirty="0">
              <a:solidFill>
                <a:srgbClr val="000000"/>
              </a:solidFill>
            </a:endParaRPr>
          </a:p>
          <a:p>
            <a:pPr marL="0" indent="0" algn="l"/>
            <a:r>
              <a:rPr lang="en-US" sz="1600" dirty="0">
                <a:solidFill>
                  <a:srgbClr val="000000"/>
                </a:solidFill>
              </a:rPr>
              <a:t>A routed port is created on a Layer 3 switch by </a:t>
            </a:r>
            <a:r>
              <a:rPr lang="en-US" sz="1600" dirty="0">
                <a:solidFill>
                  <a:srgbClr val="FF0000"/>
                </a:solidFill>
              </a:rPr>
              <a:t>disabling</a:t>
            </a:r>
            <a:r>
              <a:rPr lang="en-US" sz="1600" dirty="0">
                <a:solidFill>
                  <a:srgbClr val="000000"/>
                </a:solidFill>
              </a:rPr>
              <a:t> the switchport feature on a Layer 2 port that is connected to another Layer 3 device. </a:t>
            </a:r>
            <a:endParaRPr lang="en-US" sz="1600" dirty="0" smtClean="0">
              <a:solidFill>
                <a:srgbClr val="000000"/>
              </a:solidFill>
            </a:endParaRPr>
          </a:p>
          <a:p>
            <a:pPr marL="0" indent="0" algn="l"/>
            <a:endParaRPr lang="en-US" sz="1600" dirty="0" smtClean="0">
              <a:solidFill>
                <a:srgbClr val="000000"/>
              </a:solidFill>
            </a:endParaRPr>
          </a:p>
          <a:p>
            <a:pPr marL="0" indent="0" algn="l"/>
            <a:r>
              <a:rPr lang="en-US" sz="1600" dirty="0" smtClean="0">
                <a:solidFill>
                  <a:srgbClr val="000000"/>
                </a:solidFill>
              </a:rPr>
              <a:t>Specifically</a:t>
            </a:r>
            <a:r>
              <a:rPr lang="en-US" sz="1600" dirty="0">
                <a:solidFill>
                  <a:srgbClr val="000000"/>
                </a:solidFill>
              </a:rPr>
              <a:t>, configuring the </a:t>
            </a:r>
            <a:r>
              <a:rPr lang="en-US" sz="1600" b="1" dirty="0">
                <a:solidFill>
                  <a:srgbClr val="FF0000"/>
                </a:solidFill>
              </a:rPr>
              <a:t>no switchport</a:t>
            </a:r>
            <a:r>
              <a:rPr lang="en-US" sz="1600" dirty="0">
                <a:solidFill>
                  <a:srgbClr val="FF0000"/>
                </a:solidFill>
              </a:rPr>
              <a:t> interface configuration </a:t>
            </a:r>
            <a:r>
              <a:rPr lang="en-US" sz="1600" dirty="0">
                <a:solidFill>
                  <a:srgbClr val="000000"/>
                </a:solidFill>
              </a:rPr>
              <a:t>command on a Layer 2 port converts it into a Layer 3 interface. </a:t>
            </a:r>
            <a:endParaRPr lang="en-US" sz="1600" dirty="0" smtClean="0">
              <a:solidFill>
                <a:srgbClr val="000000"/>
              </a:solidFill>
            </a:endParaRPr>
          </a:p>
          <a:p>
            <a:pPr marL="0" indent="0" algn="l"/>
            <a:endParaRPr lang="en-US" sz="1600" dirty="0" smtClean="0">
              <a:solidFill>
                <a:srgbClr val="000000"/>
              </a:solidFill>
            </a:endParaRPr>
          </a:p>
          <a:p>
            <a:pPr marL="0" indent="0" algn="l"/>
            <a:r>
              <a:rPr lang="en-US" sz="1600" dirty="0" smtClean="0">
                <a:solidFill>
                  <a:srgbClr val="000000"/>
                </a:solidFill>
              </a:rPr>
              <a:t>Then </a:t>
            </a:r>
            <a:r>
              <a:rPr lang="en-US" sz="1600" dirty="0">
                <a:solidFill>
                  <a:srgbClr val="000000"/>
                </a:solidFill>
              </a:rPr>
              <a:t>the interface can be configured with an </a:t>
            </a:r>
            <a:r>
              <a:rPr lang="en-US" sz="1600" dirty="0">
                <a:solidFill>
                  <a:srgbClr val="FF0000"/>
                </a:solidFill>
              </a:rPr>
              <a:t>IPv4 configuration </a:t>
            </a:r>
            <a:r>
              <a:rPr lang="en-US" sz="1600" dirty="0">
                <a:solidFill>
                  <a:srgbClr val="000000"/>
                </a:solidFill>
              </a:rPr>
              <a:t>to connect to a router or another Layer 3 switch.</a:t>
            </a:r>
          </a:p>
        </p:txBody>
      </p:sp>
    </p:spTree>
    <p:extLst>
      <p:ext uri="{BB962C8B-B14F-4D97-AF65-F5344CB8AC3E}">
        <p14:creationId xmlns="" xmlns:p14="http://schemas.microsoft.com/office/powerpoint/2010/main" val="37560748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r>
              <a:rPr lang="en-US" dirty="0"/>
              <a:t/>
            </a:r>
            <a:br>
              <a:rPr lang="en-US" dirty="0"/>
            </a:br>
            <a:r>
              <a:rPr lang="en-US" sz="2400" dirty="0"/>
              <a:t>Routing Scenario on a Layer 3 Switch</a:t>
            </a:r>
          </a:p>
        </p:txBody>
      </p:sp>
      <p:sp>
        <p:nvSpPr>
          <p:cNvPr id="4" name="Content Placeholder 3">
            <a:extLst>
              <a:ext uri="{FF2B5EF4-FFF2-40B4-BE49-F238E27FC236}">
                <a16:creationId xmlns="" xmlns:a16="http://schemas.microsoft.com/office/drawing/2014/main" id="{6FBE907D-22DC-CE46-9701-6E6F9EB3262C}"/>
              </a:ext>
            </a:extLst>
          </p:cNvPr>
          <p:cNvSpPr>
            <a:spLocks noGrp="1"/>
          </p:cNvSpPr>
          <p:nvPr>
            <p:ph idx="1"/>
          </p:nvPr>
        </p:nvSpPr>
        <p:spPr>
          <a:xfrm>
            <a:off x="474663" y="731837"/>
            <a:ext cx="4097338" cy="3689897"/>
          </a:xfrm>
        </p:spPr>
        <p:txBody>
          <a:bodyPr/>
          <a:lstStyle/>
          <a:p>
            <a:pPr marL="0" indent="0" algn="l"/>
            <a:r>
              <a:rPr lang="en-US" sz="1400" dirty="0">
                <a:solidFill>
                  <a:srgbClr val="000000"/>
                </a:solidFill>
              </a:rPr>
              <a:t>In the figure, the previously configured D1 Layer 3 switch is now connected to R1. R1 and D1 are both in an </a:t>
            </a:r>
            <a:r>
              <a:rPr lang="en-US" sz="1400" dirty="0">
                <a:solidFill>
                  <a:srgbClr val="FF0000"/>
                </a:solidFill>
              </a:rPr>
              <a:t>Open Shortest Path First (OSPF) </a:t>
            </a:r>
            <a:r>
              <a:rPr lang="en-US" sz="1400" dirty="0">
                <a:solidFill>
                  <a:srgbClr val="000000"/>
                </a:solidFill>
              </a:rPr>
              <a:t>routing protocol domain. Assume inter-VLAN has been successfully implemented on D1. The G0/0/1 interface of R1 has also been configured and enabled. Additionally, R1 is using OSPF to advertise its two networks, 10.10.10.0/24 and 10.20.20.0/24.</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OSPF routing configuration is covered in </a:t>
            </a:r>
            <a:r>
              <a:rPr lang="en-US" sz="1400" dirty="0">
                <a:solidFill>
                  <a:srgbClr val="FF0000"/>
                </a:solidFill>
              </a:rPr>
              <a:t>another course</a:t>
            </a:r>
            <a:r>
              <a:rPr lang="en-US" sz="1400" dirty="0">
                <a:solidFill>
                  <a:srgbClr val="000000"/>
                </a:solidFill>
              </a:rPr>
              <a:t>. In this module, OSPF configuration commands will be given to you in all activities and assessments. It is not required that you understand the configuration in order to enable OSPF routing on the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 xmlns:a16="http://schemas.microsoft.com/office/drawing/2014/main" id="{3E91F2CC-3A1B-9547-A7F6-E740EF8DDA72}"/>
              </a:ext>
            </a:extLst>
          </p:cNvPr>
          <p:cNvPicPr>
            <a:picLocks noChangeAspect="1"/>
          </p:cNvPicPr>
          <p:nvPr/>
        </p:nvPicPr>
        <p:blipFill>
          <a:blip r:embed="rId3"/>
          <a:stretch>
            <a:fillRect/>
          </a:stretch>
        </p:blipFill>
        <p:spPr>
          <a:xfrm>
            <a:off x="526211" y="581025"/>
            <a:ext cx="8436150" cy="4210049"/>
          </a:xfrm>
          <a:prstGeom prst="rect">
            <a:avLst/>
          </a:prstGeom>
        </p:spPr>
      </p:pic>
      <p:sp>
        <p:nvSpPr>
          <p:cNvPr id="5" name="Oval 4"/>
          <p:cNvSpPr/>
          <p:nvPr/>
        </p:nvSpPr>
        <p:spPr>
          <a:xfrm>
            <a:off x="3545457" y="948905"/>
            <a:ext cx="810883" cy="707366"/>
          </a:xfrm>
          <a:prstGeom prst="ellipse">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 xmlns:p14="http://schemas.microsoft.com/office/powerpoint/2010/main" val="42862085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r>
              <a:rPr lang="en-US" dirty="0"/>
              <a:t/>
            </a:r>
            <a:br>
              <a:rPr lang="en-US" dirty="0"/>
            </a:br>
            <a:r>
              <a:rPr lang="en-US" sz="2400" dirty="0"/>
              <a:t>Routing Configuration on a Layer 3 Switch</a:t>
            </a:r>
          </a:p>
        </p:txBody>
      </p:sp>
      <p:sp>
        <p:nvSpPr>
          <p:cNvPr id="5" name="Content Placeholder 4">
            <a:extLst>
              <a:ext uri="{FF2B5EF4-FFF2-40B4-BE49-F238E27FC236}">
                <a16:creationId xmlns="" xmlns:a16="http://schemas.microsoft.com/office/drawing/2014/main" id="{6A2B5FC7-C385-2B42-B85D-E691E00BE07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Complete the following steps to configure D1 to route with R1:</a:t>
            </a:r>
          </a:p>
          <a:p>
            <a:pPr marL="342900" indent="-342900" algn="l">
              <a:buFont typeface="Arial" panose="020B0604020202020204" pitchFamily="34" charset="0"/>
              <a:buChar char="•"/>
            </a:pPr>
            <a:r>
              <a:rPr lang="en-US" sz="1600" b="1" dirty="0">
                <a:solidFill>
                  <a:srgbClr val="000000"/>
                </a:solidFill>
              </a:rPr>
              <a:t>Step 1</a:t>
            </a:r>
            <a:r>
              <a:rPr lang="en-US" sz="1600" dirty="0">
                <a:solidFill>
                  <a:srgbClr val="000000"/>
                </a:solidFill>
              </a:rPr>
              <a:t>. Configure the </a:t>
            </a:r>
            <a:r>
              <a:rPr lang="en-US" sz="1600" dirty="0">
                <a:solidFill>
                  <a:srgbClr val="FF0000"/>
                </a:solidFill>
              </a:rPr>
              <a:t>routed port</a:t>
            </a:r>
            <a:r>
              <a:rPr lang="en-US" sz="1600" dirty="0">
                <a:solidFill>
                  <a:srgbClr val="000000"/>
                </a:solidFill>
              </a:rPr>
              <a:t>. Use the </a:t>
            </a:r>
            <a:r>
              <a:rPr lang="en-US" sz="1600" b="1" dirty="0">
                <a:solidFill>
                  <a:srgbClr val="FF0000"/>
                </a:solidFill>
              </a:rPr>
              <a:t>no switchport </a:t>
            </a:r>
            <a:r>
              <a:rPr lang="en-US" sz="1600" dirty="0">
                <a:solidFill>
                  <a:srgbClr val="000000"/>
                </a:solidFill>
              </a:rPr>
              <a:t>command to convert the port to a routed port, then assign an IP address and subnet mask. Enable the port</a:t>
            </a:r>
            <a:r>
              <a:rPr lang="en-US" sz="1600" dirty="0" smtClean="0">
                <a:solidFill>
                  <a:srgbClr val="000000"/>
                </a:solidFill>
              </a:rPr>
              <a:t>.</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Step 2</a:t>
            </a:r>
            <a:r>
              <a:rPr lang="en-US" sz="1600" dirty="0">
                <a:solidFill>
                  <a:srgbClr val="000000"/>
                </a:solidFill>
              </a:rPr>
              <a:t>. </a:t>
            </a:r>
            <a:r>
              <a:rPr lang="en-US" sz="1600" dirty="0">
                <a:solidFill>
                  <a:srgbClr val="FF0000"/>
                </a:solidFill>
              </a:rPr>
              <a:t>Enable routing</a:t>
            </a:r>
            <a:r>
              <a:rPr lang="en-US" sz="1600" dirty="0">
                <a:solidFill>
                  <a:srgbClr val="000000"/>
                </a:solidFill>
              </a:rPr>
              <a:t>. Use the </a:t>
            </a:r>
            <a:r>
              <a:rPr lang="en-US" sz="1600" b="1" dirty="0">
                <a:solidFill>
                  <a:srgbClr val="FF0000"/>
                </a:solidFill>
              </a:rPr>
              <a:t>ip routing </a:t>
            </a:r>
            <a:r>
              <a:rPr lang="en-US" sz="1600" dirty="0">
                <a:solidFill>
                  <a:srgbClr val="000000"/>
                </a:solidFill>
              </a:rPr>
              <a:t>global configuration command to enable routing</a:t>
            </a:r>
            <a:r>
              <a:rPr lang="en-US" sz="1600" dirty="0" smtClean="0">
                <a:solidFill>
                  <a:srgbClr val="000000"/>
                </a:solidFill>
              </a:rPr>
              <a:t>.</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Step 3</a:t>
            </a:r>
            <a:r>
              <a:rPr lang="en-US" sz="1600" dirty="0">
                <a:solidFill>
                  <a:srgbClr val="000000"/>
                </a:solidFill>
              </a:rPr>
              <a:t>. Configure </a:t>
            </a:r>
            <a:r>
              <a:rPr lang="en-US" sz="1600" dirty="0">
                <a:solidFill>
                  <a:srgbClr val="FF0000"/>
                </a:solidFill>
              </a:rPr>
              <a:t>routing</a:t>
            </a:r>
            <a:r>
              <a:rPr lang="en-US" sz="1600" dirty="0">
                <a:solidFill>
                  <a:srgbClr val="000000"/>
                </a:solidFill>
              </a:rPr>
              <a:t>. Use an appropriate routing method. In this example, Single-Area OSPFv2 is </a:t>
            </a:r>
            <a:r>
              <a:rPr lang="en-US" sz="1600" dirty="0" smtClean="0">
                <a:solidFill>
                  <a:srgbClr val="000000"/>
                </a:solidFill>
              </a:rPr>
              <a:t>configured. </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Step 4</a:t>
            </a:r>
            <a:r>
              <a:rPr lang="en-US" sz="1600" dirty="0">
                <a:solidFill>
                  <a:srgbClr val="000000"/>
                </a:solidFill>
              </a:rPr>
              <a:t>. Verify routing. Use the</a:t>
            </a:r>
            <a:r>
              <a:rPr lang="en-US" sz="1600" dirty="0">
                <a:solidFill>
                  <a:srgbClr val="FF0000"/>
                </a:solidFill>
              </a:rPr>
              <a:t> </a:t>
            </a:r>
            <a:r>
              <a:rPr lang="en-US" sz="1600" b="1" dirty="0">
                <a:solidFill>
                  <a:srgbClr val="FF0000"/>
                </a:solidFill>
              </a:rPr>
              <a:t>show ip route</a:t>
            </a:r>
            <a:r>
              <a:rPr lang="en-US" sz="1600" b="1" dirty="0">
                <a:solidFill>
                  <a:srgbClr val="000000"/>
                </a:solidFill>
              </a:rPr>
              <a:t> </a:t>
            </a:r>
            <a:r>
              <a:rPr lang="en-US" sz="1600" dirty="0">
                <a:solidFill>
                  <a:srgbClr val="000000"/>
                </a:solidFill>
              </a:rPr>
              <a:t>command</a:t>
            </a:r>
            <a:r>
              <a:rPr lang="en-US" sz="1600" dirty="0" smtClean="0">
                <a:solidFill>
                  <a:srgbClr val="000000"/>
                </a:solidFill>
              </a:rPr>
              <a:t>.</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Step 5</a:t>
            </a:r>
            <a:r>
              <a:rPr lang="en-US" sz="1600" dirty="0">
                <a:solidFill>
                  <a:srgbClr val="000000"/>
                </a:solidFill>
              </a:rPr>
              <a:t>. Verify connectivity. Use the </a:t>
            </a:r>
            <a:r>
              <a:rPr lang="en-US" sz="1600" b="1" dirty="0">
                <a:solidFill>
                  <a:srgbClr val="FF0000"/>
                </a:solidFill>
              </a:rPr>
              <a:t>ping</a:t>
            </a:r>
            <a:r>
              <a:rPr lang="en-US" sz="1600" b="1" dirty="0">
                <a:solidFill>
                  <a:srgbClr val="000000"/>
                </a:solidFill>
              </a:rPr>
              <a:t> </a:t>
            </a:r>
            <a:r>
              <a:rPr lang="en-US" sz="1600" dirty="0">
                <a:solidFill>
                  <a:srgbClr val="000000"/>
                </a:solidFill>
              </a:rPr>
              <a:t>command to verify reachability.</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 xmlns:p14="http://schemas.microsoft.com/office/powerpoint/2010/main" val="25240265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117520"/>
            <a:ext cx="8345488" cy="731837"/>
          </a:xfrm>
        </p:spPr>
        <p:txBody>
          <a:bodyPr/>
          <a:lstStyle/>
          <a:p>
            <a:r>
              <a:rPr lang="en-US" sz="1600" dirty="0"/>
              <a:t>Inter-VLAN Routing using Layer 3 Switches</a:t>
            </a:r>
            <a:r>
              <a:rPr lang="en-US" dirty="0"/>
              <a:t/>
            </a:r>
            <a:br>
              <a:rPr lang="en-US" dirty="0"/>
            </a:br>
            <a:r>
              <a:rPr lang="en-US" sz="2400" dirty="0"/>
              <a:t>Packet Tracer – Configure Layer 3 Switching and inter-VLAN Routing</a:t>
            </a:r>
          </a:p>
        </p:txBody>
      </p:sp>
      <p:sp>
        <p:nvSpPr>
          <p:cNvPr id="4" name="Content Placeholder 3">
            <a:extLst>
              <a:ext uri="{FF2B5EF4-FFF2-40B4-BE49-F238E27FC236}">
                <a16:creationId xmlns="" xmlns:a16="http://schemas.microsoft.com/office/drawing/2014/main" id="{DE6F4BC0-DF4D-5F46-8881-7FE2E0F45747}"/>
              </a:ext>
            </a:extLst>
          </p:cNvPr>
          <p:cNvSpPr>
            <a:spLocks noGrp="1"/>
          </p:cNvSpPr>
          <p:nvPr>
            <p:ph idx="1"/>
          </p:nvPr>
        </p:nvSpPr>
        <p:spPr>
          <a:xfrm>
            <a:off x="283073" y="1037333"/>
            <a:ext cx="8280057" cy="3549864"/>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Configure Layer 3 Switching</a:t>
            </a:r>
          </a:p>
          <a:p>
            <a:pPr marL="285750" indent="-285750" algn="l">
              <a:buFont typeface="Arial" panose="020B0604020202020204" pitchFamily="34" charset="0"/>
              <a:buChar char="•"/>
            </a:pPr>
            <a:r>
              <a:rPr lang="en-US" sz="1800" dirty="0">
                <a:solidFill>
                  <a:srgbClr val="000000"/>
                </a:solidFill>
              </a:rPr>
              <a:t>Part 2: Configure Inter-VLAN Routing</a:t>
            </a:r>
          </a:p>
          <a:p>
            <a:pPr marL="285750" indent="-285750" algn="l">
              <a:buFont typeface="Arial" panose="020B0604020202020204" pitchFamily="34" charset="0"/>
              <a:buChar char="•"/>
            </a:pPr>
            <a:r>
              <a:rPr lang="en-US" sz="1800" dirty="0">
                <a:solidFill>
                  <a:srgbClr val="000000"/>
                </a:solidFill>
              </a:rPr>
              <a:t>Part 3: Configure IPv6 Inter-VLAN Routing</a:t>
            </a:r>
          </a:p>
          <a:p>
            <a:pPr marL="0" indent="0" algn="l"/>
            <a:endParaRPr lang="en-US" sz="1600" dirty="0">
              <a:solidFill>
                <a:srgbClr val="000000"/>
              </a:solidFill>
            </a:endParaRPr>
          </a:p>
        </p:txBody>
      </p:sp>
    </p:spTree>
    <p:extLst>
      <p:ext uri="{BB962C8B-B14F-4D97-AF65-F5344CB8AC3E}">
        <p14:creationId xmlns="" xmlns:p14="http://schemas.microsoft.com/office/powerpoint/2010/main" val="27434849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Troubleshoot Inter-VLAN Routing</a:t>
            </a:r>
          </a:p>
        </p:txBody>
      </p:sp>
    </p:spTree>
    <p:custDataLst>
      <p:tags r:id="rId1"/>
    </p:custDataLst>
    <p:extLst>
      <p:ext uri="{BB962C8B-B14F-4D97-AF65-F5344CB8AC3E}">
        <p14:creationId xmlns="" xmlns:p14="http://schemas.microsoft.com/office/powerpoint/2010/main" val="2518598079"/>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r>
              <a:rPr lang="en-US" dirty="0"/>
              <a:t/>
            </a:r>
            <a:br>
              <a:rPr lang="en-US" dirty="0"/>
            </a:br>
            <a:r>
              <a:rPr lang="en-US" sz="2400" dirty="0"/>
              <a:t>Common Inter-VLAN Issues</a:t>
            </a:r>
          </a:p>
        </p:txBody>
      </p:sp>
      <p:sp>
        <p:nvSpPr>
          <p:cNvPr id="8" name="Content Placeholder 7">
            <a:extLst>
              <a:ext uri="{FF2B5EF4-FFF2-40B4-BE49-F238E27FC236}">
                <a16:creationId xmlns="" xmlns:a16="http://schemas.microsoft.com/office/drawing/2014/main" id="{87FF55C3-C76C-9F46-AE63-C8A154747E76}"/>
              </a:ext>
            </a:extLst>
          </p:cNvPr>
          <p:cNvSpPr>
            <a:spLocks noGrp="1"/>
          </p:cNvSpPr>
          <p:nvPr>
            <p:ph idx="1"/>
          </p:nvPr>
        </p:nvSpPr>
        <p:spPr>
          <a:xfrm>
            <a:off x="474662" y="731838"/>
            <a:ext cx="8280057" cy="960378"/>
          </a:xfrm>
        </p:spPr>
        <p:txBody>
          <a:bodyPr/>
          <a:lstStyle/>
          <a:p>
            <a:pPr marL="0" indent="0" algn="l"/>
            <a:r>
              <a:rPr lang="en-US" sz="1400" dirty="0">
                <a:solidFill>
                  <a:srgbClr val="000000"/>
                </a:solidFill>
              </a:rPr>
              <a:t>There are a number of reasons why an inter-VAN configuration </a:t>
            </a:r>
            <a:r>
              <a:rPr lang="en-US" sz="1400" dirty="0">
                <a:solidFill>
                  <a:srgbClr val="FF0000"/>
                </a:solidFill>
              </a:rPr>
              <a:t>may not work</a:t>
            </a:r>
            <a:r>
              <a:rPr lang="en-US" sz="1400" dirty="0">
                <a:solidFill>
                  <a:srgbClr val="000000"/>
                </a:solidFill>
              </a:rPr>
              <a:t>. All are related to </a:t>
            </a:r>
            <a:r>
              <a:rPr lang="en-US" sz="1400" dirty="0">
                <a:solidFill>
                  <a:srgbClr val="FF0000"/>
                </a:solidFill>
              </a:rPr>
              <a:t>connectivity issues</a:t>
            </a:r>
            <a:r>
              <a:rPr lang="en-US" sz="1400" dirty="0">
                <a:solidFill>
                  <a:srgbClr val="000000"/>
                </a:solidFill>
              </a:rPr>
              <a:t>. First, check the </a:t>
            </a:r>
            <a:r>
              <a:rPr lang="en-US" sz="1400" dirty="0">
                <a:solidFill>
                  <a:srgbClr val="FF0000"/>
                </a:solidFill>
              </a:rPr>
              <a:t>physical layer </a:t>
            </a:r>
            <a:r>
              <a:rPr lang="en-US" sz="1400" dirty="0">
                <a:solidFill>
                  <a:srgbClr val="000000"/>
                </a:solidFill>
              </a:rPr>
              <a:t>to resolve any issues where a cable might be connected to the wrong port. If the connections are correct, then use the list in the table for other common reasons why inter-VLAN connectivity may fail.</a:t>
            </a:r>
          </a:p>
        </p:txBody>
      </p:sp>
      <p:graphicFrame>
        <p:nvGraphicFramePr>
          <p:cNvPr id="2" name="Table 1">
            <a:extLst>
              <a:ext uri="{FF2B5EF4-FFF2-40B4-BE49-F238E27FC236}">
                <a16:creationId xmlns="" xmlns:a16="http://schemas.microsoft.com/office/drawing/2014/main" id="{78EB83A5-D0D7-764A-A699-034467777164}"/>
              </a:ext>
            </a:extLst>
          </p:cNvPr>
          <p:cNvGraphicFramePr>
            <a:graphicFrameLocks noGrp="1"/>
          </p:cNvGraphicFramePr>
          <p:nvPr>
            <p:extLst>
              <p:ext uri="{D42A27DB-BD31-4B8C-83A1-F6EECF244321}">
                <p14:modId xmlns="" xmlns:p14="http://schemas.microsoft.com/office/powerpoint/2010/main" val="1035335464"/>
              </p:ext>
            </p:extLst>
          </p:nvPr>
        </p:nvGraphicFramePr>
        <p:xfrm>
          <a:off x="474662" y="1692215"/>
          <a:ext cx="7776204" cy="2946400"/>
        </p:xfrm>
        <a:graphic>
          <a:graphicData uri="http://schemas.openxmlformats.org/drawingml/2006/table">
            <a:tbl>
              <a:tblPr firstRow="1" bandRow="1">
                <a:tableStyleId>{5C22544A-7EE6-4342-B048-85BDC9FD1C3A}</a:tableStyleId>
              </a:tblPr>
              <a:tblGrid>
                <a:gridCol w="1907032">
                  <a:extLst>
                    <a:ext uri="{9D8B030D-6E8A-4147-A177-3AD203B41FA5}">
                      <a16:colId xmlns="" xmlns:a16="http://schemas.microsoft.com/office/drawing/2014/main" val="3444611650"/>
                    </a:ext>
                  </a:extLst>
                </a:gridCol>
                <a:gridCol w="3508744">
                  <a:extLst>
                    <a:ext uri="{9D8B030D-6E8A-4147-A177-3AD203B41FA5}">
                      <a16:colId xmlns="" xmlns:a16="http://schemas.microsoft.com/office/drawing/2014/main" val="3664335541"/>
                    </a:ext>
                  </a:extLst>
                </a:gridCol>
                <a:gridCol w="2360428">
                  <a:extLst>
                    <a:ext uri="{9D8B030D-6E8A-4147-A177-3AD203B41FA5}">
                      <a16:colId xmlns="" xmlns:a16="http://schemas.microsoft.com/office/drawing/2014/main" val="98388774"/>
                    </a:ext>
                  </a:extLst>
                </a:gridCol>
              </a:tblGrid>
              <a:tr h="370840">
                <a:tc>
                  <a:txBody>
                    <a:bodyPr/>
                    <a:lstStyle/>
                    <a:p>
                      <a:pPr algn="l" fontAlgn="ctr"/>
                      <a:r>
                        <a:rPr lang="en-US" sz="1200" b="1" dirty="0">
                          <a:effectLst/>
                        </a:rPr>
                        <a:t>Issue Type</a:t>
                      </a:r>
                      <a:endParaRPr lang="en-US" sz="1200" dirty="0">
                        <a:effectLst/>
                      </a:endParaRPr>
                    </a:p>
                  </a:txBody>
                  <a:tcPr marL="47625" marR="47625" marT="47625" marB="47625" anchor="ctr"/>
                </a:tc>
                <a:tc>
                  <a:txBody>
                    <a:bodyPr/>
                    <a:lstStyle/>
                    <a:p>
                      <a:pPr algn="l" fontAlgn="ctr"/>
                      <a:r>
                        <a:rPr lang="en-US" sz="1200" b="1" dirty="0">
                          <a:effectLst/>
                        </a:rPr>
                        <a:t>How to Fix</a:t>
                      </a:r>
                      <a:endParaRPr lang="en-US" sz="1200" dirty="0">
                        <a:effectLst/>
                      </a:endParaRPr>
                    </a:p>
                  </a:txBody>
                  <a:tcPr marL="47625" marR="47625" marT="47625" marB="47625" anchor="ctr"/>
                </a:tc>
                <a:tc>
                  <a:txBody>
                    <a:bodyPr/>
                    <a:lstStyle/>
                    <a:p>
                      <a:pPr algn="l" fontAlgn="ctr"/>
                      <a:r>
                        <a:rPr lang="en-US" sz="1200" b="1" dirty="0">
                          <a:effectLst/>
                        </a:rPr>
                        <a:t>How to Verify</a:t>
                      </a:r>
                      <a:endParaRPr lang="en-US" sz="1200" dirty="0">
                        <a:effectLst/>
                      </a:endParaRPr>
                    </a:p>
                  </a:txBody>
                  <a:tcPr marL="47625" marR="47625" marT="47625" marB="47625" anchor="ctr"/>
                </a:tc>
                <a:extLst>
                  <a:ext uri="{0D108BD9-81ED-4DB2-BD59-A6C34878D82A}">
                    <a16:rowId xmlns="" xmlns:a16="http://schemas.microsoft.com/office/drawing/2014/main" val="778780134"/>
                  </a:ext>
                </a:extLst>
              </a:tr>
              <a:tr h="370840">
                <a:tc>
                  <a:txBody>
                    <a:bodyPr/>
                    <a:lstStyle/>
                    <a:p>
                      <a:pPr fontAlgn="ctr"/>
                      <a:r>
                        <a:rPr lang="en-US" sz="1200" b="1" dirty="0">
                          <a:solidFill>
                            <a:srgbClr val="000000"/>
                          </a:solidFill>
                          <a:effectLst/>
                        </a:rPr>
                        <a:t>Missing VLANs</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Create (or re-create) the VLAN if it does not exist.</a:t>
                      </a:r>
                    </a:p>
                    <a:p>
                      <a:pPr fontAlgn="ctr">
                        <a:buFont typeface="Arial" panose="020B0604020202020204" pitchFamily="34" charset="0"/>
                        <a:buChar char="•"/>
                      </a:pPr>
                      <a:r>
                        <a:rPr lang="en-US" sz="1200" b="0" dirty="0">
                          <a:solidFill>
                            <a:srgbClr val="000000"/>
                          </a:solidFill>
                          <a:effectLst/>
                        </a:rPr>
                        <a:t>Ensure host port is assigned to the correct VLAN.</a:t>
                      </a:r>
                    </a:p>
                  </a:txBody>
                  <a:tcPr marL="47625" marR="47625" marT="47625" marB="47625" anchor="ctr"/>
                </a:tc>
                <a:tc>
                  <a:txBody>
                    <a:bodyPr/>
                    <a:lstStyle/>
                    <a:p>
                      <a:pPr rtl="0" fontAlgn="ctr"/>
                      <a:r>
                        <a:rPr lang="en-US" sz="1200" b="1" dirty="0">
                          <a:solidFill>
                            <a:srgbClr val="000000"/>
                          </a:solidFill>
                          <a:effectLst/>
                        </a:rPr>
                        <a:t>show vlan [brief]</a:t>
                      </a:r>
                      <a:r>
                        <a:rPr lang="en-US" sz="1200" b="0" dirty="0">
                          <a:solidFill>
                            <a:srgbClr val="000000"/>
                          </a:solidFill>
                          <a:effectLst/>
                        </a:rPr>
                        <a:t/>
                      </a:r>
                      <a:br>
                        <a:rPr lang="en-US" sz="1200" b="0" dirty="0">
                          <a:solidFill>
                            <a:srgbClr val="000000"/>
                          </a:solidFill>
                          <a:effectLst/>
                        </a:rPr>
                      </a:br>
                      <a:r>
                        <a:rPr lang="en-US" sz="1200" b="1" dirty="0">
                          <a:solidFill>
                            <a:srgbClr val="000000"/>
                          </a:solidFill>
                          <a:effectLst/>
                        </a:rPr>
                        <a:t>show interfaces switchport</a:t>
                      </a:r>
                      <a:r>
                        <a:rPr lang="en-US" sz="1200" b="0" dirty="0">
                          <a:solidFill>
                            <a:srgbClr val="000000"/>
                          </a:solidFill>
                          <a:effectLst/>
                        </a:rPr>
                        <a:t/>
                      </a:r>
                      <a:br>
                        <a:rPr lang="en-US" sz="1200" b="0" dirty="0">
                          <a:solidFill>
                            <a:srgbClr val="000000"/>
                          </a:solidFill>
                          <a:effectLst/>
                        </a:rPr>
                      </a:br>
                      <a:r>
                        <a:rPr lang="en-US" sz="1200" b="1" dirty="0">
                          <a:solidFill>
                            <a:srgbClr val="000000"/>
                          </a:solidFill>
                          <a:effectLst/>
                        </a:rPr>
                        <a:t>ping</a:t>
                      </a:r>
                      <a:endParaRPr lang="en-US" sz="1200" b="0" dirty="0">
                        <a:solidFill>
                          <a:srgbClr val="000000"/>
                        </a:solidFill>
                        <a:effectLst/>
                      </a:endParaRPr>
                    </a:p>
                  </a:txBody>
                  <a:tcPr marL="47625" marR="47625" marT="47625" marB="47625" anchor="ctr"/>
                </a:tc>
                <a:extLst>
                  <a:ext uri="{0D108BD9-81ED-4DB2-BD59-A6C34878D82A}">
                    <a16:rowId xmlns="" xmlns:a16="http://schemas.microsoft.com/office/drawing/2014/main" val="3833033599"/>
                  </a:ext>
                </a:extLst>
              </a:tr>
              <a:tr h="370840">
                <a:tc>
                  <a:txBody>
                    <a:bodyPr/>
                    <a:lstStyle/>
                    <a:p>
                      <a:pPr fontAlgn="ctr"/>
                      <a:r>
                        <a:rPr lang="en-US" sz="1200" b="1" dirty="0">
                          <a:solidFill>
                            <a:srgbClr val="000000"/>
                          </a:solidFill>
                          <a:effectLst/>
                        </a:rPr>
                        <a:t>Switch Trunk Port Issues</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Ensure trunks are configured correctly.</a:t>
                      </a:r>
                    </a:p>
                    <a:p>
                      <a:pPr fontAlgn="ctr">
                        <a:buFont typeface="Arial" panose="020B0604020202020204" pitchFamily="34" charset="0"/>
                        <a:buChar char="•"/>
                      </a:pPr>
                      <a:r>
                        <a:rPr lang="en-US" sz="1200" b="0" dirty="0">
                          <a:solidFill>
                            <a:srgbClr val="000000"/>
                          </a:solidFill>
                          <a:effectLst/>
                        </a:rPr>
                        <a:t>Ensure port is a trunk port and enabled.</a:t>
                      </a:r>
                    </a:p>
                  </a:txBody>
                  <a:tcPr marL="47625" marR="47625" marT="47625" marB="47625" anchor="ctr"/>
                </a:tc>
                <a:tc>
                  <a:txBody>
                    <a:bodyPr/>
                    <a:lstStyle/>
                    <a:p>
                      <a:pPr rtl="0" fontAlgn="ctr"/>
                      <a:r>
                        <a:rPr lang="en-US" sz="1200" b="1" dirty="0">
                          <a:solidFill>
                            <a:srgbClr val="000000"/>
                          </a:solidFill>
                          <a:effectLst/>
                        </a:rPr>
                        <a:t>show interface trunk</a:t>
                      </a:r>
                      <a:r>
                        <a:rPr lang="en-US" sz="1200" b="0" dirty="0">
                          <a:solidFill>
                            <a:srgbClr val="000000"/>
                          </a:solidFill>
                          <a:effectLst/>
                        </a:rPr>
                        <a:t/>
                      </a:r>
                      <a:br>
                        <a:rPr lang="en-US" sz="1200" b="0" dirty="0">
                          <a:solidFill>
                            <a:srgbClr val="000000"/>
                          </a:solidFill>
                          <a:effectLst/>
                        </a:rPr>
                      </a:br>
                      <a:r>
                        <a:rPr lang="en-US" sz="1200" b="1" dirty="0">
                          <a:solidFill>
                            <a:srgbClr val="000000"/>
                          </a:solidFill>
                          <a:effectLst/>
                        </a:rPr>
                        <a:t>show running-config</a:t>
                      </a:r>
                      <a:endParaRPr lang="en-US" sz="1200" b="0" dirty="0">
                        <a:solidFill>
                          <a:srgbClr val="000000"/>
                        </a:solidFill>
                        <a:effectLst/>
                      </a:endParaRPr>
                    </a:p>
                  </a:txBody>
                  <a:tcPr marL="47625" marR="47625" marT="47625" marB="47625" anchor="ctr"/>
                </a:tc>
                <a:extLst>
                  <a:ext uri="{0D108BD9-81ED-4DB2-BD59-A6C34878D82A}">
                    <a16:rowId xmlns="" xmlns:a16="http://schemas.microsoft.com/office/drawing/2014/main" val="3645173122"/>
                  </a:ext>
                </a:extLst>
              </a:tr>
              <a:tr h="370840">
                <a:tc>
                  <a:txBody>
                    <a:bodyPr/>
                    <a:lstStyle/>
                    <a:p>
                      <a:pPr fontAlgn="ctr"/>
                      <a:r>
                        <a:rPr lang="en-US" sz="1200" b="1" dirty="0">
                          <a:solidFill>
                            <a:srgbClr val="000000"/>
                          </a:solidFill>
                          <a:effectLst/>
                        </a:rPr>
                        <a:t>Switch Access Port Issues</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Assign correct VLAN to access port.</a:t>
                      </a:r>
                    </a:p>
                    <a:p>
                      <a:pPr fontAlgn="ctr">
                        <a:buFont typeface="Arial" panose="020B0604020202020204" pitchFamily="34" charset="0"/>
                        <a:buChar char="•"/>
                      </a:pPr>
                      <a:r>
                        <a:rPr lang="en-US" sz="1200" b="0" dirty="0">
                          <a:solidFill>
                            <a:srgbClr val="000000"/>
                          </a:solidFill>
                          <a:effectLst/>
                        </a:rPr>
                        <a:t>Ensure port is an access port and enabled.</a:t>
                      </a:r>
                    </a:p>
                    <a:p>
                      <a:pPr fontAlgn="ctr">
                        <a:buFont typeface="Arial" panose="020B0604020202020204" pitchFamily="34" charset="0"/>
                        <a:buChar char="•"/>
                      </a:pPr>
                      <a:r>
                        <a:rPr lang="en-US" sz="1200" b="0" dirty="0">
                          <a:solidFill>
                            <a:srgbClr val="000000"/>
                          </a:solidFill>
                          <a:effectLst/>
                        </a:rPr>
                        <a:t>Host is incorrectly configured in the wrong subnet.</a:t>
                      </a:r>
                    </a:p>
                  </a:txBody>
                  <a:tcPr marL="47625" marR="47625" marT="47625" marB="47625" anchor="ctr"/>
                </a:tc>
                <a:tc>
                  <a:txBody>
                    <a:bodyPr/>
                    <a:lstStyle/>
                    <a:p>
                      <a:pPr rtl="0" fontAlgn="ctr"/>
                      <a:r>
                        <a:rPr lang="en-US" sz="1200" b="1" dirty="0">
                          <a:solidFill>
                            <a:srgbClr val="000000"/>
                          </a:solidFill>
                          <a:effectLst/>
                        </a:rPr>
                        <a:t>show interfaces switchport</a:t>
                      </a:r>
                      <a:r>
                        <a:rPr lang="en-US" sz="1200" b="0" dirty="0">
                          <a:solidFill>
                            <a:srgbClr val="000000"/>
                          </a:solidFill>
                          <a:effectLst/>
                        </a:rPr>
                        <a:t/>
                      </a:r>
                      <a:br>
                        <a:rPr lang="en-US" sz="1200" b="0" dirty="0">
                          <a:solidFill>
                            <a:srgbClr val="000000"/>
                          </a:solidFill>
                          <a:effectLst/>
                        </a:rPr>
                      </a:br>
                      <a:r>
                        <a:rPr lang="en-US" sz="1200" b="1" dirty="0">
                          <a:solidFill>
                            <a:srgbClr val="000000"/>
                          </a:solidFill>
                          <a:effectLst/>
                        </a:rPr>
                        <a:t>show running-config interface</a:t>
                      </a:r>
                      <a:r>
                        <a:rPr lang="en-US" sz="1200" b="0" dirty="0">
                          <a:solidFill>
                            <a:srgbClr val="000000"/>
                          </a:solidFill>
                          <a:effectLst/>
                        </a:rPr>
                        <a:t/>
                      </a:r>
                      <a:br>
                        <a:rPr lang="en-US" sz="1200" b="0" dirty="0">
                          <a:solidFill>
                            <a:srgbClr val="000000"/>
                          </a:solidFill>
                          <a:effectLst/>
                        </a:rPr>
                      </a:br>
                      <a:r>
                        <a:rPr lang="en-US" sz="1200" b="1" dirty="0">
                          <a:solidFill>
                            <a:srgbClr val="000000"/>
                          </a:solidFill>
                          <a:effectLst/>
                        </a:rPr>
                        <a:t>ipconfig</a:t>
                      </a:r>
                      <a:endParaRPr lang="en-US" sz="1200" b="0" dirty="0">
                        <a:solidFill>
                          <a:srgbClr val="000000"/>
                        </a:solidFill>
                        <a:effectLst/>
                      </a:endParaRPr>
                    </a:p>
                  </a:txBody>
                  <a:tcPr marL="47625" marR="47625" marT="47625" marB="47625" anchor="ctr"/>
                </a:tc>
                <a:extLst>
                  <a:ext uri="{0D108BD9-81ED-4DB2-BD59-A6C34878D82A}">
                    <a16:rowId xmlns="" xmlns:a16="http://schemas.microsoft.com/office/drawing/2014/main" val="1924430848"/>
                  </a:ext>
                </a:extLst>
              </a:tr>
              <a:tr h="370840">
                <a:tc>
                  <a:txBody>
                    <a:bodyPr/>
                    <a:lstStyle/>
                    <a:p>
                      <a:pPr fontAlgn="ctr"/>
                      <a:r>
                        <a:rPr lang="en-US" sz="1200" b="1" dirty="0">
                          <a:solidFill>
                            <a:srgbClr val="000000"/>
                          </a:solidFill>
                          <a:effectLst/>
                        </a:rPr>
                        <a:t>Router Configuration Issues</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Router subinterface IPv4 address is incorrectly configured.</a:t>
                      </a:r>
                    </a:p>
                    <a:p>
                      <a:pPr fontAlgn="ctr">
                        <a:buFont typeface="Arial" panose="020B0604020202020204" pitchFamily="34" charset="0"/>
                        <a:buChar char="•"/>
                      </a:pPr>
                      <a:r>
                        <a:rPr lang="en-US" sz="1200" b="0" dirty="0">
                          <a:solidFill>
                            <a:srgbClr val="000000"/>
                          </a:solidFill>
                          <a:effectLst/>
                        </a:rPr>
                        <a:t>Router subinterface is assigned to the VLAN ID.</a:t>
                      </a:r>
                    </a:p>
                  </a:txBody>
                  <a:tcPr marL="47625" marR="47625" marT="47625" marB="47625" anchor="ctr"/>
                </a:tc>
                <a:tc>
                  <a:txBody>
                    <a:bodyPr/>
                    <a:lstStyle/>
                    <a:p>
                      <a:pPr fontAlgn="ctr"/>
                      <a:r>
                        <a:rPr lang="en-US" sz="1200" b="1" dirty="0">
                          <a:solidFill>
                            <a:srgbClr val="000000"/>
                          </a:solidFill>
                          <a:effectLst/>
                        </a:rPr>
                        <a:t>show ip interface brief</a:t>
                      </a:r>
                      <a:r>
                        <a:rPr lang="en-US" sz="1200" b="0" dirty="0">
                          <a:solidFill>
                            <a:srgbClr val="000000"/>
                          </a:solidFill>
                          <a:effectLst/>
                        </a:rPr>
                        <a:t/>
                      </a:r>
                      <a:br>
                        <a:rPr lang="en-US" sz="1200" b="0" dirty="0">
                          <a:solidFill>
                            <a:srgbClr val="000000"/>
                          </a:solidFill>
                          <a:effectLst/>
                        </a:rPr>
                      </a:br>
                      <a:r>
                        <a:rPr lang="en-US" sz="1200" b="1" dirty="0">
                          <a:solidFill>
                            <a:srgbClr val="000000"/>
                          </a:solidFill>
                          <a:effectLst/>
                        </a:rPr>
                        <a:t>show interfaces</a:t>
                      </a:r>
                      <a:endParaRPr lang="en-US" sz="1200" b="0" dirty="0">
                        <a:solidFill>
                          <a:srgbClr val="000000"/>
                        </a:solidFill>
                        <a:effectLst/>
                      </a:endParaRPr>
                    </a:p>
                  </a:txBody>
                  <a:tcPr marL="47625" marR="47625" marT="47625" marB="47625" anchor="ctr"/>
                </a:tc>
                <a:extLst>
                  <a:ext uri="{0D108BD9-81ED-4DB2-BD59-A6C34878D82A}">
                    <a16:rowId xmlns="" xmlns:a16="http://schemas.microsoft.com/office/drawing/2014/main" val="686722580"/>
                  </a:ext>
                </a:extLst>
              </a:tr>
            </a:tbl>
          </a:graphicData>
        </a:graphic>
      </p:graphicFrame>
    </p:spTree>
    <p:extLst>
      <p:ext uri="{BB962C8B-B14F-4D97-AF65-F5344CB8AC3E}">
        <p14:creationId xmlns="" xmlns:p14="http://schemas.microsoft.com/office/powerpoint/2010/main" val="16215638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Inter-VLAN Routing Operation</a:t>
            </a:r>
          </a:p>
        </p:txBody>
      </p:sp>
    </p:spTree>
    <p:custDataLst>
      <p:tags r:id="rId1"/>
    </p:custDataLst>
    <p:extLst>
      <p:ext uri="{BB962C8B-B14F-4D97-AF65-F5344CB8AC3E}">
        <p14:creationId xmlns=""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r>
              <a:rPr lang="en-US" dirty="0"/>
              <a:t/>
            </a:r>
            <a:br>
              <a:rPr lang="en-US" dirty="0"/>
            </a:br>
            <a:r>
              <a:rPr lang="en-US" sz="2400" dirty="0">
                <a:solidFill>
                  <a:srgbClr val="FF0000"/>
                </a:solidFill>
              </a:rPr>
              <a:t>Troubleshoot</a:t>
            </a:r>
            <a:r>
              <a:rPr lang="en-US" sz="2400" dirty="0"/>
              <a:t> Inter-VLAN Routing Scenario</a:t>
            </a:r>
          </a:p>
        </p:txBody>
      </p:sp>
      <p:sp>
        <p:nvSpPr>
          <p:cNvPr id="5" name="Content Placeholder 4">
            <a:extLst>
              <a:ext uri="{FF2B5EF4-FFF2-40B4-BE49-F238E27FC236}">
                <a16:creationId xmlns="" xmlns:a16="http://schemas.microsoft.com/office/drawing/2014/main" id="{2CA6C124-9D8D-ED4E-8A18-2317D9C90B50}"/>
              </a:ext>
            </a:extLst>
          </p:cNvPr>
          <p:cNvSpPr>
            <a:spLocks noGrp="1"/>
          </p:cNvSpPr>
          <p:nvPr>
            <p:ph idx="1"/>
          </p:nvPr>
        </p:nvSpPr>
        <p:spPr>
          <a:xfrm>
            <a:off x="312766" y="840858"/>
            <a:ext cx="3931981" cy="1083192"/>
          </a:xfrm>
        </p:spPr>
        <p:txBody>
          <a:bodyPr/>
          <a:lstStyle/>
          <a:p>
            <a:pPr marL="0" indent="0" algn="l"/>
            <a:r>
              <a:rPr lang="en-US" sz="1400" dirty="0">
                <a:solidFill>
                  <a:srgbClr val="000000"/>
                </a:solidFill>
              </a:rPr>
              <a:t>Examples of some of these inter-VLAN routing problems will now be covered in more detail. This topology will be used for all of these issues.</a:t>
            </a:r>
          </a:p>
          <a:p>
            <a:pPr marL="0" indent="0" algn="l"/>
            <a:endParaRPr lang="en-US" sz="1400" b="1" dirty="0">
              <a:solidFill>
                <a:srgbClr val="000000"/>
              </a:solidFill>
            </a:endParaRPr>
          </a:p>
        </p:txBody>
      </p:sp>
      <p:graphicFrame>
        <p:nvGraphicFramePr>
          <p:cNvPr id="11" name="Table 10">
            <a:extLst>
              <a:ext uri="{FF2B5EF4-FFF2-40B4-BE49-F238E27FC236}">
                <a16:creationId xmlns="" xmlns:a16="http://schemas.microsoft.com/office/drawing/2014/main" id="{4B7E334E-9723-7447-9243-5333D300CF41}"/>
              </a:ext>
            </a:extLst>
          </p:cNvPr>
          <p:cNvGraphicFramePr>
            <a:graphicFrameLocks noGrp="1"/>
          </p:cNvGraphicFramePr>
          <p:nvPr>
            <p:extLst>
              <p:ext uri="{D42A27DB-BD31-4B8C-83A1-F6EECF244321}">
                <p14:modId xmlns="" xmlns:p14="http://schemas.microsoft.com/office/powerpoint/2010/main" val="2879973362"/>
              </p:ext>
            </p:extLst>
          </p:nvPr>
        </p:nvGraphicFramePr>
        <p:xfrm>
          <a:off x="388937" y="2247900"/>
          <a:ext cx="3878263" cy="2211240"/>
        </p:xfrm>
        <a:graphic>
          <a:graphicData uri="http://schemas.openxmlformats.org/drawingml/2006/table">
            <a:tbl>
              <a:tblPr firstRow="1" bandRow="1">
                <a:tableStyleId>{5C22544A-7EE6-4342-B048-85BDC9FD1C3A}</a:tableStyleId>
              </a:tblPr>
              <a:tblGrid>
                <a:gridCol w="1394796">
                  <a:extLst>
                    <a:ext uri="{9D8B030D-6E8A-4147-A177-3AD203B41FA5}">
                      <a16:colId xmlns="" xmlns:a16="http://schemas.microsoft.com/office/drawing/2014/main" val="1064177793"/>
                    </a:ext>
                  </a:extLst>
                </a:gridCol>
                <a:gridCol w="718859">
                  <a:extLst>
                    <a:ext uri="{9D8B030D-6E8A-4147-A177-3AD203B41FA5}">
                      <a16:colId xmlns="" xmlns:a16="http://schemas.microsoft.com/office/drawing/2014/main" val="133967715"/>
                    </a:ext>
                  </a:extLst>
                </a:gridCol>
                <a:gridCol w="1764608">
                  <a:extLst>
                    <a:ext uri="{9D8B030D-6E8A-4147-A177-3AD203B41FA5}">
                      <a16:colId xmlns="" xmlns:a16="http://schemas.microsoft.com/office/drawing/2014/main" val="2509370421"/>
                    </a:ext>
                  </a:extLst>
                </a:gridCol>
              </a:tblGrid>
              <a:tr h="442248">
                <a:tc gridSpan="3">
                  <a:txBody>
                    <a:bodyPr/>
                    <a:lstStyle/>
                    <a:p>
                      <a:r>
                        <a:rPr lang="en-US" dirty="0"/>
                        <a:t>Router R1 Subinterfaces</a:t>
                      </a:r>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949119035"/>
                  </a:ext>
                </a:extLst>
              </a:tr>
              <a:tr h="442248">
                <a:tc>
                  <a:txBody>
                    <a:bodyPr/>
                    <a:lstStyle/>
                    <a:p>
                      <a:pPr algn="l" fontAlgn="ctr"/>
                      <a:r>
                        <a:rPr lang="en-US" b="1" dirty="0">
                          <a:solidFill>
                            <a:srgbClr val="000000"/>
                          </a:solidFill>
                          <a:effectLst/>
                        </a:rPr>
                        <a:t>Subinterface</a:t>
                      </a:r>
                      <a:endParaRPr lang="en-US" dirty="0">
                        <a:solidFill>
                          <a:srgbClr val="000000"/>
                        </a:solidFill>
                        <a:effectLst/>
                      </a:endParaRPr>
                    </a:p>
                  </a:txBody>
                  <a:tcPr marL="47625" marR="47625" marT="47625" marB="47625" anchor="ctr"/>
                </a:tc>
                <a:tc>
                  <a:txBody>
                    <a:bodyPr/>
                    <a:lstStyle/>
                    <a:p>
                      <a:pPr algn="l" fontAlgn="ctr"/>
                      <a:r>
                        <a:rPr lang="en-US" b="1" dirty="0">
                          <a:solidFill>
                            <a:srgbClr val="000000"/>
                          </a:solidFill>
                          <a:effectLst/>
                        </a:rPr>
                        <a:t>VLAN</a:t>
                      </a:r>
                      <a:endParaRPr lang="en-US" dirty="0">
                        <a:solidFill>
                          <a:srgbClr val="000000"/>
                        </a:solidFill>
                        <a:effectLst/>
                      </a:endParaRPr>
                    </a:p>
                  </a:txBody>
                  <a:tcPr marL="47625" marR="47625" marT="47625" marB="47625" anchor="ctr"/>
                </a:tc>
                <a:tc>
                  <a:txBody>
                    <a:bodyPr/>
                    <a:lstStyle/>
                    <a:p>
                      <a:pPr algn="l" fontAlgn="ctr"/>
                      <a:r>
                        <a:rPr lang="en-US" b="1" dirty="0">
                          <a:solidFill>
                            <a:srgbClr val="000000"/>
                          </a:solidFill>
                          <a:effectLst/>
                        </a:rPr>
                        <a:t>IP Address</a:t>
                      </a:r>
                      <a:endParaRPr lang="en-US" dirty="0">
                        <a:solidFill>
                          <a:srgbClr val="000000"/>
                        </a:solidFill>
                        <a:effectLst/>
                      </a:endParaRPr>
                    </a:p>
                  </a:txBody>
                  <a:tcPr marL="47625" marR="47625" marT="47625" marB="47625" anchor="ctr"/>
                </a:tc>
                <a:extLst>
                  <a:ext uri="{0D108BD9-81ED-4DB2-BD59-A6C34878D82A}">
                    <a16:rowId xmlns="" xmlns:a16="http://schemas.microsoft.com/office/drawing/2014/main" val="3554507810"/>
                  </a:ext>
                </a:extLst>
              </a:tr>
              <a:tr h="442248">
                <a:tc>
                  <a:txBody>
                    <a:bodyPr/>
                    <a:lstStyle/>
                    <a:p>
                      <a:pPr fontAlgn="ctr"/>
                      <a:r>
                        <a:rPr lang="en-US" b="0" dirty="0" smtClean="0">
                          <a:solidFill>
                            <a:srgbClr val="000000"/>
                          </a:solidFill>
                          <a:effectLst/>
                        </a:rPr>
                        <a:t>G0/0/</a:t>
                      </a:r>
                      <a:r>
                        <a:rPr lang="en-US" b="0" dirty="0" smtClean="0">
                          <a:solidFill>
                            <a:srgbClr val="FF0000"/>
                          </a:solidFill>
                          <a:effectLst/>
                        </a:rPr>
                        <a:t>1</a:t>
                      </a:r>
                      <a:r>
                        <a:rPr lang="en-US" b="0" dirty="0" smtClean="0">
                          <a:solidFill>
                            <a:srgbClr val="000000"/>
                          </a:solidFill>
                          <a:effectLst/>
                        </a:rPr>
                        <a:t>.10</a:t>
                      </a:r>
                      <a:endParaRPr lang="en-US" b="0" dirty="0">
                        <a:solidFill>
                          <a:srgbClr val="000000"/>
                        </a:solidFill>
                        <a:effectLst/>
                      </a:endParaRPr>
                    </a:p>
                  </a:txBody>
                  <a:tcPr marL="47625" marR="47625" marT="47625" marB="47625" anchor="ctr"/>
                </a:tc>
                <a:tc>
                  <a:txBody>
                    <a:bodyPr/>
                    <a:lstStyle/>
                    <a:p>
                      <a:pPr fontAlgn="ctr"/>
                      <a:r>
                        <a:rPr lang="en-US" b="0" dirty="0">
                          <a:solidFill>
                            <a:srgbClr val="000000"/>
                          </a:solidFill>
                          <a:effectLst/>
                        </a:rPr>
                        <a:t>10</a:t>
                      </a:r>
                    </a:p>
                  </a:txBody>
                  <a:tcPr marL="47625" marR="47625" marT="47625" marB="47625" anchor="ctr"/>
                </a:tc>
                <a:tc>
                  <a:txBody>
                    <a:bodyPr/>
                    <a:lstStyle/>
                    <a:p>
                      <a:pPr fontAlgn="ctr"/>
                      <a:r>
                        <a:rPr lang="en-US" b="0" dirty="0">
                          <a:solidFill>
                            <a:srgbClr val="000000"/>
                          </a:solidFill>
                          <a:effectLst/>
                        </a:rPr>
                        <a:t>192.168.10.1/24</a:t>
                      </a:r>
                    </a:p>
                  </a:txBody>
                  <a:tcPr marL="47625" marR="47625" marT="47625" marB="47625" anchor="ctr"/>
                </a:tc>
                <a:extLst>
                  <a:ext uri="{0D108BD9-81ED-4DB2-BD59-A6C34878D82A}">
                    <a16:rowId xmlns="" xmlns:a16="http://schemas.microsoft.com/office/drawing/2014/main" val="1414935362"/>
                  </a:ext>
                </a:extLst>
              </a:tr>
              <a:tr h="442248">
                <a:tc>
                  <a:txBody>
                    <a:bodyPr/>
                    <a:lstStyle/>
                    <a:p>
                      <a:pPr fontAlgn="ctr"/>
                      <a:r>
                        <a:rPr lang="en-US" b="0" dirty="0" smtClean="0">
                          <a:solidFill>
                            <a:srgbClr val="000000"/>
                          </a:solidFill>
                          <a:effectLst/>
                        </a:rPr>
                        <a:t>G0/0/</a:t>
                      </a:r>
                      <a:r>
                        <a:rPr lang="en-US" b="0" dirty="0" smtClean="0">
                          <a:solidFill>
                            <a:srgbClr val="FF0000"/>
                          </a:solidFill>
                          <a:effectLst/>
                        </a:rPr>
                        <a:t>1</a:t>
                      </a:r>
                      <a:r>
                        <a:rPr lang="en-US" b="0" dirty="0" smtClean="0">
                          <a:solidFill>
                            <a:srgbClr val="000000"/>
                          </a:solidFill>
                          <a:effectLst/>
                        </a:rPr>
                        <a:t>.20</a:t>
                      </a:r>
                      <a:endParaRPr lang="en-US" b="0" dirty="0">
                        <a:solidFill>
                          <a:srgbClr val="000000"/>
                        </a:solidFill>
                        <a:effectLst/>
                      </a:endParaRPr>
                    </a:p>
                  </a:txBody>
                  <a:tcPr marL="47625" marR="47625" marT="47625" marB="47625" anchor="ctr"/>
                </a:tc>
                <a:tc>
                  <a:txBody>
                    <a:bodyPr/>
                    <a:lstStyle/>
                    <a:p>
                      <a:pPr fontAlgn="ctr"/>
                      <a:r>
                        <a:rPr lang="en-US" b="0" dirty="0">
                          <a:solidFill>
                            <a:srgbClr val="000000"/>
                          </a:solidFill>
                          <a:effectLst/>
                        </a:rPr>
                        <a:t>20</a:t>
                      </a:r>
                    </a:p>
                  </a:txBody>
                  <a:tcPr marL="47625" marR="47625" marT="47625" marB="47625" anchor="ctr"/>
                </a:tc>
                <a:tc>
                  <a:txBody>
                    <a:bodyPr/>
                    <a:lstStyle/>
                    <a:p>
                      <a:pPr fontAlgn="ctr"/>
                      <a:r>
                        <a:rPr lang="en-US" b="0" dirty="0">
                          <a:solidFill>
                            <a:srgbClr val="000000"/>
                          </a:solidFill>
                          <a:effectLst/>
                        </a:rPr>
                        <a:t>192.168.20.1/24</a:t>
                      </a:r>
                    </a:p>
                  </a:txBody>
                  <a:tcPr marL="47625" marR="47625" marT="47625" marB="47625" anchor="ctr"/>
                </a:tc>
                <a:extLst>
                  <a:ext uri="{0D108BD9-81ED-4DB2-BD59-A6C34878D82A}">
                    <a16:rowId xmlns="" xmlns:a16="http://schemas.microsoft.com/office/drawing/2014/main" val="3004946458"/>
                  </a:ext>
                </a:extLst>
              </a:tr>
              <a:tr h="442248">
                <a:tc>
                  <a:txBody>
                    <a:bodyPr/>
                    <a:lstStyle/>
                    <a:p>
                      <a:pPr fontAlgn="ctr"/>
                      <a:r>
                        <a:rPr lang="en-US" b="0" dirty="0" smtClean="0">
                          <a:solidFill>
                            <a:srgbClr val="000000"/>
                          </a:solidFill>
                          <a:effectLst/>
                        </a:rPr>
                        <a:t>G0/0/</a:t>
                      </a:r>
                      <a:r>
                        <a:rPr lang="en-US" b="0" dirty="0" smtClean="0">
                          <a:solidFill>
                            <a:srgbClr val="FF0000"/>
                          </a:solidFill>
                          <a:effectLst/>
                        </a:rPr>
                        <a:t>1</a:t>
                      </a:r>
                      <a:r>
                        <a:rPr lang="en-US" b="0" dirty="0" smtClean="0">
                          <a:solidFill>
                            <a:srgbClr val="000000"/>
                          </a:solidFill>
                          <a:effectLst/>
                        </a:rPr>
                        <a:t>.30</a:t>
                      </a:r>
                      <a:endParaRPr lang="en-US" b="0" dirty="0">
                        <a:solidFill>
                          <a:srgbClr val="000000"/>
                        </a:solidFill>
                        <a:effectLst/>
                      </a:endParaRPr>
                    </a:p>
                  </a:txBody>
                  <a:tcPr marL="47625" marR="47625" marT="47625" marB="47625" anchor="ctr"/>
                </a:tc>
                <a:tc>
                  <a:txBody>
                    <a:bodyPr/>
                    <a:lstStyle/>
                    <a:p>
                      <a:pPr fontAlgn="ctr"/>
                      <a:r>
                        <a:rPr lang="en-US" b="0" dirty="0">
                          <a:solidFill>
                            <a:srgbClr val="000000"/>
                          </a:solidFill>
                          <a:effectLst/>
                        </a:rPr>
                        <a:t>99</a:t>
                      </a:r>
                    </a:p>
                  </a:txBody>
                  <a:tcPr marL="47625" marR="47625" marT="47625" marB="47625" anchor="ctr"/>
                </a:tc>
                <a:tc>
                  <a:txBody>
                    <a:bodyPr/>
                    <a:lstStyle/>
                    <a:p>
                      <a:pPr fontAlgn="ctr"/>
                      <a:r>
                        <a:rPr lang="en-US" b="0" dirty="0">
                          <a:solidFill>
                            <a:srgbClr val="000000"/>
                          </a:solidFill>
                          <a:effectLst/>
                        </a:rPr>
                        <a:t>192.168.99.1/24</a:t>
                      </a:r>
                    </a:p>
                  </a:txBody>
                  <a:tcPr marL="47625" marR="47625" marT="47625" marB="47625" anchor="ctr"/>
                </a:tc>
                <a:extLst>
                  <a:ext uri="{0D108BD9-81ED-4DB2-BD59-A6C34878D82A}">
                    <a16:rowId xmlns="" xmlns:a16="http://schemas.microsoft.com/office/drawing/2014/main" val="3357790694"/>
                  </a:ext>
                </a:extLst>
              </a:tr>
            </a:tbl>
          </a:graphicData>
        </a:graphic>
      </p:graphicFrame>
      <p:pic>
        <p:nvPicPr>
          <p:cNvPr id="10" name="Picture 9">
            <a:extLst>
              <a:ext uri="{FF2B5EF4-FFF2-40B4-BE49-F238E27FC236}">
                <a16:creationId xmlns="" xmlns:a16="http://schemas.microsoft.com/office/drawing/2014/main" id="{C9FE3784-2A30-B644-805D-7B4D8F94E2B2}"/>
              </a:ext>
            </a:extLst>
          </p:cNvPr>
          <p:cNvPicPr>
            <a:picLocks noChangeAspect="1"/>
          </p:cNvPicPr>
          <p:nvPr/>
        </p:nvPicPr>
        <p:blipFill>
          <a:blip r:embed="rId3"/>
          <a:stretch>
            <a:fillRect/>
          </a:stretch>
        </p:blipFill>
        <p:spPr>
          <a:xfrm>
            <a:off x="4496766" y="726800"/>
            <a:ext cx="4247183" cy="3942691"/>
          </a:xfrm>
          <a:prstGeom prst="rect">
            <a:avLst/>
          </a:prstGeom>
        </p:spPr>
      </p:pic>
    </p:spTree>
    <p:extLst>
      <p:ext uri="{BB962C8B-B14F-4D97-AF65-F5344CB8AC3E}">
        <p14:creationId xmlns="" xmlns:p14="http://schemas.microsoft.com/office/powerpoint/2010/main" val="4550864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r>
              <a:rPr lang="en-US" dirty="0"/>
              <a:t/>
            </a:r>
            <a:br>
              <a:rPr lang="en-US" dirty="0"/>
            </a:br>
            <a:r>
              <a:rPr lang="en-US" sz="2400" dirty="0"/>
              <a:t>Missing VLANs</a:t>
            </a:r>
          </a:p>
        </p:txBody>
      </p:sp>
      <p:sp>
        <p:nvSpPr>
          <p:cNvPr id="4" name="Content Placeholder 3">
            <a:extLst>
              <a:ext uri="{FF2B5EF4-FFF2-40B4-BE49-F238E27FC236}">
                <a16:creationId xmlns="" xmlns:a16="http://schemas.microsoft.com/office/drawing/2014/main" id="{43D1E904-51FB-AE4A-A175-2BD635783D6D}"/>
              </a:ext>
            </a:extLst>
          </p:cNvPr>
          <p:cNvSpPr>
            <a:spLocks noGrp="1"/>
          </p:cNvSpPr>
          <p:nvPr>
            <p:ph idx="1"/>
          </p:nvPr>
        </p:nvSpPr>
        <p:spPr>
          <a:xfrm>
            <a:off x="0" y="731837"/>
            <a:ext cx="4247803" cy="3689897"/>
          </a:xfrm>
        </p:spPr>
        <p:txBody>
          <a:bodyPr/>
          <a:lstStyle/>
          <a:p>
            <a:pPr marL="0" indent="0" algn="l"/>
            <a:r>
              <a:rPr lang="en-US" sz="1500" dirty="0">
                <a:solidFill>
                  <a:srgbClr val="000000"/>
                </a:solidFill>
              </a:rPr>
              <a:t>An inter-VLAN connectivity issue could be caused by a </a:t>
            </a:r>
            <a:r>
              <a:rPr lang="en-US" sz="1500" dirty="0">
                <a:solidFill>
                  <a:srgbClr val="FF0000"/>
                </a:solidFill>
              </a:rPr>
              <a:t>missing VLAN</a:t>
            </a:r>
            <a:r>
              <a:rPr lang="en-US" sz="1500" dirty="0">
                <a:solidFill>
                  <a:srgbClr val="000000"/>
                </a:solidFill>
              </a:rPr>
              <a:t>. The VLAN could be missing if it was not created, it was accidently </a:t>
            </a:r>
            <a:r>
              <a:rPr lang="en-US" sz="1500" dirty="0">
                <a:solidFill>
                  <a:srgbClr val="FF0000"/>
                </a:solidFill>
              </a:rPr>
              <a:t>deleted</a:t>
            </a:r>
            <a:r>
              <a:rPr lang="en-US" sz="1500" dirty="0">
                <a:solidFill>
                  <a:srgbClr val="000000"/>
                </a:solidFill>
              </a:rPr>
              <a:t>, or it is not allowed on the trunk link.</a:t>
            </a:r>
          </a:p>
          <a:p>
            <a:pPr marL="0" indent="0" algn="l"/>
            <a:endParaRPr lang="en-US" sz="1500" dirty="0">
              <a:solidFill>
                <a:srgbClr val="000000"/>
              </a:solidFill>
            </a:endParaRPr>
          </a:p>
          <a:p>
            <a:pPr marL="0" indent="0" algn="l"/>
            <a:r>
              <a:rPr lang="en-US" sz="1500" dirty="0">
                <a:solidFill>
                  <a:srgbClr val="000000"/>
                </a:solidFill>
              </a:rPr>
              <a:t>When a </a:t>
            </a:r>
            <a:r>
              <a:rPr lang="en-US" sz="1500" dirty="0">
                <a:solidFill>
                  <a:srgbClr val="FF0000"/>
                </a:solidFill>
              </a:rPr>
              <a:t>VLAN is deleted</a:t>
            </a:r>
            <a:r>
              <a:rPr lang="en-US" sz="1500" dirty="0">
                <a:solidFill>
                  <a:srgbClr val="000000"/>
                </a:solidFill>
              </a:rPr>
              <a:t>, any ports assigned to that VLAN become inactive</a:t>
            </a:r>
            <a:r>
              <a:rPr lang="en-US" sz="1500" dirty="0">
                <a:solidFill>
                  <a:srgbClr val="FF0000"/>
                </a:solidFill>
              </a:rPr>
              <a:t>. They remain associated with the VLAN (and thus inactive) </a:t>
            </a:r>
            <a:r>
              <a:rPr lang="en-US" sz="1500" dirty="0">
                <a:solidFill>
                  <a:srgbClr val="000000"/>
                </a:solidFill>
              </a:rPr>
              <a:t>until you assign them to a new VLAN or recreate the missing VLAN. Recreating the missing VLAN would automatically reassign the hosts to it.</a:t>
            </a:r>
          </a:p>
          <a:p>
            <a:pPr marL="0" indent="0" algn="l"/>
            <a:endParaRPr lang="en-US" sz="1500" dirty="0">
              <a:solidFill>
                <a:srgbClr val="000000"/>
              </a:solidFill>
            </a:endParaRPr>
          </a:p>
          <a:p>
            <a:pPr marL="0" indent="0" algn="l"/>
            <a:r>
              <a:rPr lang="en-US" sz="1500" dirty="0">
                <a:solidFill>
                  <a:srgbClr val="000000"/>
                </a:solidFill>
              </a:rPr>
              <a:t>Use the </a:t>
            </a:r>
            <a:r>
              <a:rPr lang="en-US" sz="1500" b="1" dirty="0">
                <a:solidFill>
                  <a:srgbClr val="000000"/>
                </a:solidFill>
              </a:rPr>
              <a:t>show interface</a:t>
            </a:r>
            <a:r>
              <a:rPr lang="en-US" sz="1500" dirty="0">
                <a:solidFill>
                  <a:srgbClr val="000000"/>
                </a:solidFill>
              </a:rPr>
              <a:t> </a:t>
            </a:r>
            <a:r>
              <a:rPr lang="en-US" sz="1500" i="1" dirty="0">
                <a:solidFill>
                  <a:srgbClr val="000000"/>
                </a:solidFill>
              </a:rPr>
              <a:t>interface-id</a:t>
            </a:r>
            <a:r>
              <a:rPr lang="en-US" sz="1500" dirty="0">
                <a:solidFill>
                  <a:srgbClr val="000000"/>
                </a:solidFill>
              </a:rPr>
              <a:t> </a:t>
            </a:r>
            <a:r>
              <a:rPr lang="en-US" sz="1500" b="1" dirty="0">
                <a:solidFill>
                  <a:srgbClr val="000000"/>
                </a:solidFill>
              </a:rPr>
              <a:t>switchport</a:t>
            </a:r>
            <a:r>
              <a:rPr lang="en-US" sz="1500" dirty="0">
                <a:solidFill>
                  <a:srgbClr val="000000"/>
                </a:solidFill>
              </a:rPr>
              <a:t> command to verify the VLAN membership of the port.</a:t>
            </a:r>
          </a:p>
        </p:txBody>
      </p:sp>
      <p:pic>
        <p:nvPicPr>
          <p:cNvPr id="7" name="Picture 6">
            <a:extLst>
              <a:ext uri="{FF2B5EF4-FFF2-40B4-BE49-F238E27FC236}">
                <a16:creationId xmlns="" xmlns:a16="http://schemas.microsoft.com/office/drawing/2014/main" id="{08B19872-2E37-FA49-BC68-9D1DAFF1C51B}"/>
              </a:ext>
            </a:extLst>
          </p:cNvPr>
          <p:cNvPicPr>
            <a:picLocks noChangeAspect="1"/>
          </p:cNvPicPr>
          <p:nvPr/>
        </p:nvPicPr>
        <p:blipFill>
          <a:blip r:embed="rId3"/>
          <a:stretch>
            <a:fillRect/>
          </a:stretch>
        </p:blipFill>
        <p:spPr>
          <a:xfrm>
            <a:off x="4219228" y="259034"/>
            <a:ext cx="4508500" cy="4312965"/>
          </a:xfrm>
          <a:prstGeom prst="rect">
            <a:avLst/>
          </a:prstGeom>
        </p:spPr>
      </p:pic>
      <p:sp>
        <p:nvSpPr>
          <p:cNvPr id="5" name="Rectangle 4"/>
          <p:cNvSpPr/>
          <p:nvPr/>
        </p:nvSpPr>
        <p:spPr>
          <a:xfrm>
            <a:off x="4362450" y="2781300"/>
            <a:ext cx="3095625" cy="352425"/>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 xmlns:p14="http://schemas.microsoft.com/office/powerpoint/2010/main" val="38822722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r>
              <a:rPr lang="en-US" dirty="0"/>
              <a:t/>
            </a:r>
            <a:br>
              <a:rPr lang="en-US" dirty="0"/>
            </a:br>
            <a:r>
              <a:rPr lang="en-US" sz="2400" dirty="0"/>
              <a:t>Switch Trunk Port Issues</a:t>
            </a:r>
          </a:p>
        </p:txBody>
      </p:sp>
      <p:sp>
        <p:nvSpPr>
          <p:cNvPr id="5" name="Content Placeholder 4">
            <a:extLst>
              <a:ext uri="{FF2B5EF4-FFF2-40B4-BE49-F238E27FC236}">
                <a16:creationId xmlns="" xmlns:a16="http://schemas.microsoft.com/office/drawing/2014/main" id="{AFC1BFF7-A6AE-E44B-8FB1-E7A3710468E3}"/>
              </a:ext>
            </a:extLst>
          </p:cNvPr>
          <p:cNvSpPr>
            <a:spLocks noGrp="1"/>
          </p:cNvSpPr>
          <p:nvPr>
            <p:ph idx="1"/>
          </p:nvPr>
        </p:nvSpPr>
        <p:spPr>
          <a:xfrm>
            <a:off x="215535" y="582209"/>
            <a:ext cx="8555214" cy="1637290"/>
          </a:xfrm>
        </p:spPr>
        <p:txBody>
          <a:bodyPr/>
          <a:lstStyle/>
          <a:p>
            <a:pPr marL="0" indent="0" algn="l"/>
            <a:r>
              <a:rPr lang="en-US" sz="1600" dirty="0">
                <a:solidFill>
                  <a:srgbClr val="000000"/>
                </a:solidFill>
              </a:rPr>
              <a:t>Another issue for inter-VLAN routing includes </a:t>
            </a:r>
            <a:r>
              <a:rPr lang="en-US" sz="1600" dirty="0">
                <a:solidFill>
                  <a:srgbClr val="FF0000"/>
                </a:solidFill>
              </a:rPr>
              <a:t>misconfigured switch ports</a:t>
            </a:r>
            <a:r>
              <a:rPr lang="en-US" sz="1600" dirty="0">
                <a:solidFill>
                  <a:srgbClr val="000000"/>
                </a:solidFill>
              </a:rPr>
              <a:t>. In a legacy inter-VLAN solution, this could be caused when the connecting router port is not assigned to the correct VLAN.</a:t>
            </a:r>
          </a:p>
          <a:p>
            <a:pPr marL="0" indent="0" algn="l"/>
            <a:r>
              <a:rPr lang="en-US" sz="1600" dirty="0">
                <a:solidFill>
                  <a:srgbClr val="000000"/>
                </a:solidFill>
              </a:rPr>
              <a:t>However, with a router-on-a-stick solution, the most common cause is a </a:t>
            </a:r>
            <a:r>
              <a:rPr lang="en-US" sz="1600" dirty="0">
                <a:solidFill>
                  <a:srgbClr val="FF0000"/>
                </a:solidFill>
              </a:rPr>
              <a:t>misconfigured trunk port.</a:t>
            </a:r>
          </a:p>
          <a:p>
            <a:pPr marL="342900" indent="-342900" algn="l">
              <a:buFont typeface="Arial" panose="020B0604020202020204" pitchFamily="34" charset="0"/>
              <a:buChar char="•"/>
            </a:pPr>
            <a:r>
              <a:rPr lang="en-US" sz="1600" dirty="0">
                <a:solidFill>
                  <a:srgbClr val="000000"/>
                </a:solidFill>
              </a:rPr>
              <a:t>Verify that the port connecting to the router is correctly configured as a trunk link using the </a:t>
            </a:r>
            <a:r>
              <a:rPr lang="en-US" sz="1600" b="1" dirty="0">
                <a:solidFill>
                  <a:srgbClr val="FF0000"/>
                </a:solidFill>
              </a:rPr>
              <a:t>show interface trunk</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If that port is missing from the output, examine the configuration of the port with the </a:t>
            </a:r>
            <a:r>
              <a:rPr lang="en-US" sz="1600" b="1" dirty="0">
                <a:solidFill>
                  <a:srgbClr val="FF0000"/>
                </a:solidFill>
              </a:rPr>
              <a:t>show running-config interface X</a:t>
            </a:r>
            <a:r>
              <a:rPr lang="en-US" sz="1600" dirty="0">
                <a:solidFill>
                  <a:srgbClr val="FF0000"/>
                </a:solidFill>
              </a:rPr>
              <a:t> </a:t>
            </a:r>
            <a:r>
              <a:rPr lang="en-US" sz="1600" dirty="0">
                <a:solidFill>
                  <a:srgbClr val="000000"/>
                </a:solidFill>
              </a:rPr>
              <a:t>command to see how the port is configured.</a:t>
            </a:r>
          </a:p>
        </p:txBody>
      </p:sp>
      <p:pic>
        <p:nvPicPr>
          <p:cNvPr id="8" name="Picture 7">
            <a:extLst>
              <a:ext uri="{FF2B5EF4-FFF2-40B4-BE49-F238E27FC236}">
                <a16:creationId xmlns="" xmlns:a16="http://schemas.microsoft.com/office/drawing/2014/main" id="{21061775-9A68-8143-B96C-E5F6ED67C25D}"/>
              </a:ext>
            </a:extLst>
          </p:cNvPr>
          <p:cNvPicPr>
            <a:picLocks noChangeAspect="1"/>
          </p:cNvPicPr>
          <p:nvPr/>
        </p:nvPicPr>
        <p:blipFill>
          <a:blip r:embed="rId3"/>
          <a:stretch>
            <a:fillRect/>
          </a:stretch>
        </p:blipFill>
        <p:spPr>
          <a:xfrm>
            <a:off x="371476" y="3064479"/>
            <a:ext cx="8334374" cy="1839295"/>
          </a:xfrm>
          <a:prstGeom prst="rect">
            <a:avLst/>
          </a:prstGeom>
        </p:spPr>
      </p:pic>
      <p:sp>
        <p:nvSpPr>
          <p:cNvPr id="6" name="Rectangle 5"/>
          <p:cNvSpPr/>
          <p:nvPr/>
        </p:nvSpPr>
        <p:spPr>
          <a:xfrm>
            <a:off x="586596" y="3364302"/>
            <a:ext cx="8082951" cy="612475"/>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 xmlns:p14="http://schemas.microsoft.com/office/powerpoint/2010/main" val="2208638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r>
              <a:rPr lang="en-US" dirty="0"/>
              <a:t/>
            </a:r>
            <a:br>
              <a:rPr lang="en-US" dirty="0"/>
            </a:br>
            <a:r>
              <a:rPr lang="en-US" sz="2400" dirty="0"/>
              <a:t>Switch Access Port Issues</a:t>
            </a:r>
          </a:p>
        </p:txBody>
      </p:sp>
      <p:sp>
        <p:nvSpPr>
          <p:cNvPr id="4" name="Content Placeholder 3">
            <a:extLst>
              <a:ext uri="{FF2B5EF4-FFF2-40B4-BE49-F238E27FC236}">
                <a16:creationId xmlns="" xmlns:a16="http://schemas.microsoft.com/office/drawing/2014/main" id="{08E29960-FBF1-9A41-B350-216A4605762D}"/>
              </a:ext>
            </a:extLst>
          </p:cNvPr>
          <p:cNvSpPr>
            <a:spLocks noGrp="1"/>
          </p:cNvSpPr>
          <p:nvPr>
            <p:ph idx="1"/>
          </p:nvPr>
        </p:nvSpPr>
        <p:spPr>
          <a:xfrm>
            <a:off x="474663" y="731837"/>
            <a:ext cx="3927476" cy="3689897"/>
          </a:xfrm>
        </p:spPr>
        <p:txBody>
          <a:bodyPr/>
          <a:lstStyle/>
          <a:p>
            <a:pPr marL="0" indent="0" algn="l"/>
            <a:r>
              <a:rPr lang="en-US" sz="1600" dirty="0">
                <a:solidFill>
                  <a:srgbClr val="000000"/>
                </a:solidFill>
              </a:rPr>
              <a:t>When a problem is suspected with a </a:t>
            </a:r>
            <a:r>
              <a:rPr lang="en-US" sz="1600" dirty="0">
                <a:solidFill>
                  <a:srgbClr val="FF0000"/>
                </a:solidFill>
              </a:rPr>
              <a:t>switch access port configuration</a:t>
            </a:r>
            <a:r>
              <a:rPr lang="en-US" sz="1600" dirty="0">
                <a:solidFill>
                  <a:srgbClr val="000000"/>
                </a:solidFill>
              </a:rPr>
              <a:t>, use verification commands to examine the configuration and identify the problem.</a:t>
            </a:r>
          </a:p>
          <a:p>
            <a:pPr marL="0" indent="0" algn="l"/>
            <a:endParaRPr lang="en-US" sz="1600" dirty="0">
              <a:solidFill>
                <a:srgbClr val="000000"/>
              </a:solidFill>
            </a:endParaRPr>
          </a:p>
          <a:p>
            <a:pPr marL="0" indent="0" algn="l"/>
            <a:r>
              <a:rPr lang="en-US" sz="1600" dirty="0">
                <a:solidFill>
                  <a:srgbClr val="000000"/>
                </a:solidFill>
              </a:rPr>
              <a:t>A common indicator of this issue is the PC having the correct address configuration (IP Address, Subnet Mask, Default Gateway), but being unable to ping its default gateway.</a:t>
            </a:r>
          </a:p>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show vlan brief</a:t>
            </a:r>
            <a:r>
              <a:rPr lang="en-US" sz="1600" dirty="0">
                <a:solidFill>
                  <a:srgbClr val="000000"/>
                </a:solidFill>
              </a:rPr>
              <a:t>, </a:t>
            </a:r>
            <a:r>
              <a:rPr lang="en-US" sz="1600" b="1" dirty="0">
                <a:solidFill>
                  <a:srgbClr val="000000"/>
                </a:solidFill>
              </a:rPr>
              <a:t>show interface X switchport</a:t>
            </a:r>
            <a:r>
              <a:rPr lang="en-US" sz="1600" dirty="0">
                <a:solidFill>
                  <a:srgbClr val="000000"/>
                </a:solidFill>
              </a:rPr>
              <a:t> or </a:t>
            </a:r>
            <a:r>
              <a:rPr lang="en-US" sz="1600" b="1" dirty="0">
                <a:solidFill>
                  <a:srgbClr val="000000"/>
                </a:solidFill>
              </a:rPr>
              <a:t>show running-config interface X</a:t>
            </a:r>
            <a:r>
              <a:rPr lang="en-US" sz="1600" dirty="0">
                <a:solidFill>
                  <a:srgbClr val="000000"/>
                </a:solidFill>
              </a:rPr>
              <a:t> command to verify the interface VLAN assignment.</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 xmlns:a16="http://schemas.microsoft.com/office/drawing/2014/main" id="{2464A65E-F98A-3D4F-91C8-CD5294D4EFEB}"/>
              </a:ext>
            </a:extLst>
          </p:cNvPr>
          <p:cNvPicPr>
            <a:picLocks noChangeAspect="1"/>
          </p:cNvPicPr>
          <p:nvPr/>
        </p:nvPicPr>
        <p:blipFill>
          <a:blip r:embed="rId3"/>
          <a:stretch>
            <a:fillRect/>
          </a:stretch>
        </p:blipFill>
        <p:spPr>
          <a:xfrm>
            <a:off x="4402138" y="419100"/>
            <a:ext cx="4267200" cy="4429125"/>
          </a:xfrm>
          <a:prstGeom prst="rect">
            <a:avLst/>
          </a:prstGeom>
        </p:spPr>
      </p:pic>
      <p:sp>
        <p:nvSpPr>
          <p:cNvPr id="5" name="Rectangle 4"/>
          <p:cNvSpPr/>
          <p:nvPr/>
        </p:nvSpPr>
        <p:spPr>
          <a:xfrm>
            <a:off x="4477108" y="1630392"/>
            <a:ext cx="3295291" cy="597603"/>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 name="Rectangle 5"/>
          <p:cNvSpPr/>
          <p:nvPr/>
        </p:nvSpPr>
        <p:spPr>
          <a:xfrm>
            <a:off x="4525991" y="3154393"/>
            <a:ext cx="2797835" cy="373812"/>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 xmlns:p14="http://schemas.microsoft.com/office/powerpoint/2010/main" val="14213789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r>
              <a:rPr lang="en-US" dirty="0"/>
              <a:t/>
            </a:r>
            <a:br>
              <a:rPr lang="en-US" dirty="0"/>
            </a:br>
            <a:r>
              <a:rPr lang="en-US" sz="2400" dirty="0"/>
              <a:t>Router Configuration Issues</a:t>
            </a:r>
          </a:p>
        </p:txBody>
      </p:sp>
      <p:sp>
        <p:nvSpPr>
          <p:cNvPr id="5" name="Content Placeholder 4">
            <a:extLst>
              <a:ext uri="{FF2B5EF4-FFF2-40B4-BE49-F238E27FC236}">
                <a16:creationId xmlns="" xmlns:a16="http://schemas.microsoft.com/office/drawing/2014/main" id="{38060389-7B7A-A047-A84B-97A55B8404DB}"/>
              </a:ext>
            </a:extLst>
          </p:cNvPr>
          <p:cNvSpPr>
            <a:spLocks noGrp="1"/>
          </p:cNvSpPr>
          <p:nvPr>
            <p:ph idx="1"/>
          </p:nvPr>
        </p:nvSpPr>
        <p:spPr>
          <a:xfrm>
            <a:off x="474662" y="731838"/>
            <a:ext cx="8280057" cy="2160992"/>
          </a:xfrm>
        </p:spPr>
        <p:txBody>
          <a:bodyPr/>
          <a:lstStyle/>
          <a:p>
            <a:pPr marL="0" indent="0" algn="l"/>
            <a:r>
              <a:rPr lang="en-US" sz="1600" dirty="0">
                <a:solidFill>
                  <a:srgbClr val="000000"/>
                </a:solidFill>
              </a:rPr>
              <a:t>Router-on-a-stick configuration problems are usually related to </a:t>
            </a:r>
            <a:r>
              <a:rPr lang="en-US" sz="1600" dirty="0">
                <a:solidFill>
                  <a:srgbClr val="FF0000"/>
                </a:solidFill>
              </a:rPr>
              <a:t>subinterface</a:t>
            </a:r>
            <a:r>
              <a:rPr lang="en-US" sz="1600" dirty="0">
                <a:solidFill>
                  <a:srgbClr val="000000"/>
                </a:solidFill>
              </a:rPr>
              <a:t> misconfigurations.</a:t>
            </a:r>
          </a:p>
          <a:p>
            <a:pPr marL="342900" indent="-342900" algn="l">
              <a:buFont typeface="Arial" panose="020B0604020202020204" pitchFamily="34" charset="0"/>
              <a:buChar char="•"/>
            </a:pPr>
            <a:r>
              <a:rPr lang="en-US" sz="1600" dirty="0">
                <a:solidFill>
                  <a:srgbClr val="000000"/>
                </a:solidFill>
              </a:rPr>
              <a:t>Verify the subinterface status using the </a:t>
            </a:r>
            <a:r>
              <a:rPr lang="en-US" sz="1600" b="1" dirty="0">
                <a:solidFill>
                  <a:srgbClr val="FF0000"/>
                </a:solidFill>
              </a:rPr>
              <a:t>show ip interface brief</a:t>
            </a:r>
            <a:r>
              <a:rPr lang="en-US" sz="1600" dirty="0">
                <a:solidFill>
                  <a:srgbClr val="000000"/>
                </a:solidFill>
              </a:rPr>
              <a:t> command. </a:t>
            </a:r>
          </a:p>
          <a:p>
            <a:pPr marL="342900" indent="-342900" algn="l">
              <a:buFont typeface="Arial" panose="020B0604020202020204" pitchFamily="34" charset="0"/>
              <a:buChar char="•"/>
            </a:pPr>
            <a:r>
              <a:rPr lang="en-US" sz="1600" dirty="0">
                <a:solidFill>
                  <a:srgbClr val="000000"/>
                </a:solidFill>
              </a:rPr>
              <a:t>Verify which VLANs each of the subinterfaces is on. To do so, the </a:t>
            </a:r>
            <a:r>
              <a:rPr lang="en-US" sz="1600" b="1" dirty="0">
                <a:solidFill>
                  <a:srgbClr val="000000"/>
                </a:solidFill>
              </a:rPr>
              <a:t>show interfaces</a:t>
            </a:r>
            <a:r>
              <a:rPr lang="en-US" sz="1600" dirty="0">
                <a:solidFill>
                  <a:srgbClr val="000000"/>
                </a:solidFill>
              </a:rPr>
              <a:t> command is useful but it generates a great deal of additional unrequired output. The command output can be reduced using IOS command filters. In this example, use the </a:t>
            </a:r>
            <a:r>
              <a:rPr lang="en-US" sz="1600" b="1" dirty="0">
                <a:solidFill>
                  <a:srgbClr val="000000"/>
                </a:solidFill>
              </a:rPr>
              <a:t>include</a:t>
            </a:r>
            <a:r>
              <a:rPr lang="en-US" sz="1600" dirty="0">
                <a:solidFill>
                  <a:srgbClr val="000000"/>
                </a:solidFill>
              </a:rPr>
              <a:t> keyword to identify that only lines containing the letters “Gig” or “802.1Q” </a:t>
            </a:r>
          </a:p>
        </p:txBody>
      </p:sp>
      <p:pic>
        <p:nvPicPr>
          <p:cNvPr id="8" name="Picture 7">
            <a:extLst>
              <a:ext uri="{FF2B5EF4-FFF2-40B4-BE49-F238E27FC236}">
                <a16:creationId xmlns="" xmlns:a16="http://schemas.microsoft.com/office/drawing/2014/main" id="{8AC0CAD4-2B98-F44D-BF1B-CBA1A1BFC7F5}"/>
              </a:ext>
            </a:extLst>
          </p:cNvPr>
          <p:cNvPicPr>
            <a:picLocks noChangeAspect="1"/>
          </p:cNvPicPr>
          <p:nvPr/>
        </p:nvPicPr>
        <p:blipFill>
          <a:blip r:embed="rId3"/>
          <a:stretch>
            <a:fillRect/>
          </a:stretch>
        </p:blipFill>
        <p:spPr>
          <a:xfrm>
            <a:off x="304801" y="2883305"/>
            <a:ext cx="8562974" cy="2260195"/>
          </a:xfrm>
          <a:prstGeom prst="rect">
            <a:avLst/>
          </a:prstGeom>
        </p:spPr>
      </p:pic>
    </p:spTree>
    <p:extLst>
      <p:ext uri="{BB962C8B-B14F-4D97-AF65-F5344CB8AC3E}">
        <p14:creationId xmlns="" xmlns:p14="http://schemas.microsoft.com/office/powerpoint/2010/main" val="13663428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r>
              <a:rPr lang="en-US" dirty="0"/>
              <a:t/>
            </a:r>
            <a:br>
              <a:rPr lang="en-US" dirty="0"/>
            </a:br>
            <a:r>
              <a:rPr lang="en-US" sz="2400" dirty="0"/>
              <a:t>Packet Tracer – Troubleshoot Inter-VLAN Routing</a:t>
            </a:r>
          </a:p>
        </p:txBody>
      </p:sp>
      <p:sp>
        <p:nvSpPr>
          <p:cNvPr id="4" name="Content Placeholder 3">
            <a:extLst>
              <a:ext uri="{FF2B5EF4-FFF2-40B4-BE49-F238E27FC236}">
                <a16:creationId xmlns="" xmlns:a16="http://schemas.microsoft.com/office/drawing/2014/main" id="{0139989B-53BC-1147-AC0C-A73989E4EB8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600" dirty="0">
                <a:solidFill>
                  <a:srgbClr val="000000"/>
                </a:solidFill>
              </a:rPr>
              <a:t>Part 1: Locate Network Problems</a:t>
            </a:r>
          </a:p>
          <a:p>
            <a:pPr marL="342900" indent="-342900" algn="l">
              <a:buFont typeface="Arial" panose="020B0604020202020204" pitchFamily="34" charset="0"/>
              <a:buChar char="•"/>
            </a:pPr>
            <a:r>
              <a:rPr lang="en-US" sz="1600" dirty="0">
                <a:solidFill>
                  <a:srgbClr val="000000"/>
                </a:solidFill>
              </a:rPr>
              <a:t>Part 2: Implement the Solution</a:t>
            </a:r>
          </a:p>
          <a:p>
            <a:pPr marL="342900" indent="-342900" algn="l">
              <a:buFont typeface="Arial" panose="020B0604020202020204" pitchFamily="34" charset="0"/>
              <a:buChar char="•"/>
            </a:pPr>
            <a:r>
              <a:rPr lang="en-US" sz="1600" dirty="0">
                <a:solidFill>
                  <a:srgbClr val="000000"/>
                </a:solidFill>
              </a:rPr>
              <a:t>Part 3: Verify Network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8341723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r>
              <a:rPr lang="en-US" dirty="0"/>
              <a:t/>
            </a:r>
            <a:br>
              <a:rPr lang="en-US" dirty="0"/>
            </a:br>
            <a:r>
              <a:rPr lang="en-US" sz="2400" dirty="0"/>
              <a:t>Lab – Troubleshoot Inter-VLAN Routing</a:t>
            </a:r>
          </a:p>
        </p:txBody>
      </p:sp>
      <p:sp>
        <p:nvSpPr>
          <p:cNvPr id="4" name="Content Placeholder 3">
            <a:extLst>
              <a:ext uri="{FF2B5EF4-FFF2-40B4-BE49-F238E27FC236}">
                <a16:creationId xmlns="" xmlns:a16="http://schemas.microsoft.com/office/drawing/2014/main" id="{0139989B-53BC-1147-AC0C-A73989E4EB8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lab, you will complete the following objectives:</a:t>
            </a:r>
          </a:p>
          <a:p>
            <a:pPr marL="342900" indent="-342900" algn="l">
              <a:buFont typeface="Arial" panose="020B0604020202020204" pitchFamily="34" charset="0"/>
              <a:buChar char="•"/>
            </a:pPr>
            <a:r>
              <a:rPr lang="en-US" sz="1600" dirty="0">
                <a:solidFill>
                  <a:srgbClr val="000000"/>
                </a:solidFill>
              </a:rPr>
              <a:t>Part 1: Build the Network and Load Device Configurations</a:t>
            </a:r>
          </a:p>
          <a:p>
            <a:pPr marL="342900" indent="-342900" algn="l">
              <a:buFont typeface="Arial" panose="020B0604020202020204" pitchFamily="34" charset="0"/>
              <a:buChar char="•"/>
            </a:pPr>
            <a:r>
              <a:rPr lang="en-US" sz="1600" dirty="0">
                <a:solidFill>
                  <a:srgbClr val="000000"/>
                </a:solidFill>
              </a:rPr>
              <a:t>Part 2: Troubleshoot the Inter-VLAN Routing Configuration</a:t>
            </a:r>
          </a:p>
          <a:p>
            <a:pPr marL="342900" indent="-342900" algn="l">
              <a:buFont typeface="Arial" panose="020B0604020202020204" pitchFamily="34" charset="0"/>
              <a:buChar char="•"/>
            </a:pPr>
            <a:r>
              <a:rPr lang="en-US" sz="1600" dirty="0">
                <a:solidFill>
                  <a:srgbClr val="000000"/>
                </a:solidFill>
              </a:rPr>
              <a:t>Part 3: Verify VLAN Configuration, Port Assignment and Trunking</a:t>
            </a:r>
          </a:p>
          <a:p>
            <a:pPr marL="342900" indent="-342900" algn="l">
              <a:buFont typeface="Arial" panose="020B0604020202020204" pitchFamily="34" charset="0"/>
              <a:buChar char="•"/>
            </a:pPr>
            <a:r>
              <a:rPr lang="en-US" sz="1600" dirty="0">
                <a:solidFill>
                  <a:srgbClr val="000000"/>
                </a:solidFill>
              </a:rPr>
              <a:t>Part 4: Test Layer 3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14574445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4.5 Module Practice and Quiz</a:t>
            </a:r>
          </a:p>
        </p:txBody>
      </p:sp>
    </p:spTree>
    <p:custDataLst>
      <p:tags r:id="rId1"/>
    </p:custDataLst>
    <p:extLst>
      <p:ext uri="{BB962C8B-B14F-4D97-AF65-F5344CB8AC3E}">
        <p14:creationId xmlns="" xmlns:p14="http://schemas.microsoft.com/office/powerpoint/2010/main" val="410599242"/>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Packet Tracer – Inter-VLAN Routing Challenge</a:t>
            </a:r>
          </a:p>
        </p:txBody>
      </p:sp>
      <p:sp>
        <p:nvSpPr>
          <p:cNvPr id="3" name="Content Placeholder 2">
            <a:extLst>
              <a:ext uri="{FF2B5EF4-FFF2-40B4-BE49-F238E27FC236}">
                <a16:creationId xmlns="" xmlns:a16="http://schemas.microsoft.com/office/drawing/2014/main" id="{6D32C538-4DE1-7D49-8EBA-04BBF60FC694}"/>
              </a:ext>
            </a:extLst>
          </p:cNvPr>
          <p:cNvSpPr>
            <a:spLocks noGrp="1"/>
          </p:cNvSpPr>
          <p:nvPr>
            <p:ph idx="1"/>
          </p:nvPr>
        </p:nvSpPr>
        <p:spPr/>
        <p:txBody>
          <a:bodyPr/>
          <a:lstStyle/>
          <a:p>
            <a:pPr marL="0" indent="0">
              <a:buNone/>
            </a:pPr>
            <a:r>
              <a:rPr lang="en-US" dirty="0"/>
              <a:t>In this Packet Tracer activity, you will demonstrate and reinforce your ability to implement inter-VLAN routing, including configuring IP addresses, VLANs, trunking, and subinterfaces.</a:t>
            </a:r>
          </a:p>
        </p:txBody>
      </p:sp>
    </p:spTree>
    <p:custDataLst>
      <p:tags r:id="rId1"/>
    </p:custDataLst>
    <p:extLst>
      <p:ext uri="{BB962C8B-B14F-4D97-AF65-F5344CB8AC3E}">
        <p14:creationId xmlns="" xmlns:p14="http://schemas.microsoft.com/office/powerpoint/2010/main" val="348901670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Lab– Implement Inter-VLAN Routing</a:t>
            </a:r>
          </a:p>
        </p:txBody>
      </p:sp>
      <p:sp>
        <p:nvSpPr>
          <p:cNvPr id="3" name="Content Placeholder 2">
            <a:extLst>
              <a:ext uri="{FF2B5EF4-FFF2-40B4-BE49-F238E27FC236}">
                <a16:creationId xmlns="" xmlns:a16="http://schemas.microsoft.com/office/drawing/2014/main" id="{C976B288-6319-7C4B-B9FB-E36968D4BC98}"/>
              </a:ext>
            </a:extLst>
          </p:cNvPr>
          <p:cNvSpPr>
            <a:spLocks noGrp="1"/>
          </p:cNvSpPr>
          <p:nvPr>
            <p:ph idx="1"/>
          </p:nvPr>
        </p:nvSpPr>
        <p:spPr/>
        <p:txBody>
          <a:bodyPr/>
          <a:lstStyle/>
          <a:p>
            <a:pPr marL="0" indent="0">
              <a:buNone/>
            </a:pPr>
            <a:r>
              <a:rPr lang="en-US" dirty="0"/>
              <a:t>In this lab, you will complete the following objectives:</a:t>
            </a:r>
          </a:p>
          <a:p>
            <a:r>
              <a:rPr lang="en-US" dirty="0"/>
              <a:t>Part 1: Build the Network and Configure Basic Device Settings</a:t>
            </a:r>
          </a:p>
          <a:p>
            <a:r>
              <a:rPr lang="en-US" dirty="0"/>
              <a:t>Part 2: Create VLANs and Assign Switch Ports</a:t>
            </a:r>
          </a:p>
          <a:p>
            <a:r>
              <a:rPr lang="en-US" dirty="0"/>
              <a:t>Part 3: Configure an 802.1Q Trunk between the Switches</a:t>
            </a:r>
          </a:p>
          <a:p>
            <a:r>
              <a:rPr lang="en-US" dirty="0"/>
              <a:t>Part 4: Configure Inter-VLAN Routing on the S1 Switch</a:t>
            </a:r>
          </a:p>
          <a:p>
            <a:r>
              <a:rPr lang="en-US" dirty="0"/>
              <a:t>Part 5: Verify Inter-VLAN Routing is Working</a:t>
            </a:r>
          </a:p>
          <a:p>
            <a:endParaRPr lang="en-US" dirty="0"/>
          </a:p>
        </p:txBody>
      </p:sp>
    </p:spTree>
    <p:custDataLst>
      <p:tags r:id="rId1"/>
    </p:custDataLst>
    <p:extLst>
      <p:ext uri="{BB962C8B-B14F-4D97-AF65-F5344CB8AC3E}">
        <p14:creationId xmlns="" xmlns:p14="http://schemas.microsoft.com/office/powerpoint/2010/main" val="263363576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r>
              <a:rPr lang="en-US" dirty="0"/>
              <a:t/>
            </a:r>
            <a:br>
              <a:rPr lang="en-US" dirty="0"/>
            </a:br>
            <a:r>
              <a:rPr lang="en-US" sz="2400" dirty="0"/>
              <a:t>What is Inter-VLAN Routing?</a:t>
            </a:r>
          </a:p>
        </p:txBody>
      </p:sp>
      <p:sp>
        <p:nvSpPr>
          <p:cNvPr id="5" name="Content Placeholder 4">
            <a:extLst>
              <a:ext uri="{FF2B5EF4-FFF2-40B4-BE49-F238E27FC236}">
                <a16:creationId xmlns="" xmlns:a16="http://schemas.microsoft.com/office/drawing/2014/main" id="{88A9C66E-E200-0744-A063-593632BE68A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VLANs are used to </a:t>
            </a:r>
            <a:r>
              <a:rPr lang="en-US" sz="1600" dirty="0">
                <a:solidFill>
                  <a:srgbClr val="FF0000"/>
                </a:solidFill>
              </a:rPr>
              <a:t>segment</a:t>
            </a:r>
            <a:r>
              <a:rPr lang="en-US" sz="1600" dirty="0">
                <a:solidFill>
                  <a:srgbClr val="000000"/>
                </a:solidFill>
              </a:rPr>
              <a:t> switched Layer 2 networks for a variety of reasons. Regardless of the reason, hosts in one VLAN </a:t>
            </a:r>
            <a:r>
              <a:rPr lang="en-US" sz="1600" dirty="0">
                <a:solidFill>
                  <a:srgbClr val="FF0000"/>
                </a:solidFill>
              </a:rPr>
              <a:t>cannot</a:t>
            </a:r>
            <a:r>
              <a:rPr lang="en-US" sz="1600" dirty="0">
                <a:solidFill>
                  <a:srgbClr val="000000"/>
                </a:solidFill>
              </a:rPr>
              <a:t> </a:t>
            </a:r>
            <a:r>
              <a:rPr lang="en-US" sz="1600" dirty="0">
                <a:solidFill>
                  <a:srgbClr val="FF0000"/>
                </a:solidFill>
              </a:rPr>
              <a:t>communicate</a:t>
            </a:r>
            <a:r>
              <a:rPr lang="en-US" sz="1600" dirty="0">
                <a:solidFill>
                  <a:srgbClr val="000000"/>
                </a:solidFill>
              </a:rPr>
              <a:t> with hosts in another VLAN unless there </a:t>
            </a:r>
            <a:r>
              <a:rPr lang="en-US" sz="1600" dirty="0">
                <a:solidFill>
                  <a:srgbClr val="FF0000"/>
                </a:solidFill>
              </a:rPr>
              <a:t>is a router or a Layer 3 switch </a:t>
            </a:r>
            <a:r>
              <a:rPr lang="en-US" sz="1600" dirty="0">
                <a:solidFill>
                  <a:srgbClr val="000000"/>
                </a:solidFill>
              </a:rPr>
              <a:t>to provide routing services.</a:t>
            </a:r>
          </a:p>
          <a:p>
            <a:pPr marL="0" indent="0" algn="l"/>
            <a:endParaRPr lang="en-US" sz="1600" dirty="0">
              <a:solidFill>
                <a:srgbClr val="000000"/>
              </a:solidFill>
            </a:endParaRPr>
          </a:p>
          <a:p>
            <a:pPr marL="0" indent="0" algn="l"/>
            <a:r>
              <a:rPr lang="en-US" sz="1600" dirty="0">
                <a:solidFill>
                  <a:srgbClr val="FF0000"/>
                </a:solidFill>
              </a:rPr>
              <a:t>Inter-VLAN routing </a:t>
            </a:r>
            <a:r>
              <a:rPr lang="en-US" sz="1600" dirty="0">
                <a:solidFill>
                  <a:srgbClr val="000000"/>
                </a:solidFill>
              </a:rPr>
              <a:t>is the process of forwarding network traffic from one VLAN to another VLAN.</a:t>
            </a:r>
          </a:p>
          <a:p>
            <a:pPr marL="0" indent="0" algn="l"/>
            <a:endParaRPr lang="en-US" sz="1600" dirty="0">
              <a:solidFill>
                <a:srgbClr val="000000"/>
              </a:solidFill>
            </a:endParaRPr>
          </a:p>
          <a:p>
            <a:pPr marL="0" indent="0" algn="l"/>
            <a:r>
              <a:rPr lang="en-US" sz="1600" dirty="0">
                <a:solidFill>
                  <a:srgbClr val="000000"/>
                </a:solidFill>
              </a:rPr>
              <a:t>There are three inter-VLAN routing options:</a:t>
            </a:r>
          </a:p>
          <a:p>
            <a:pPr marL="358835" lvl="1" indent="-285750">
              <a:buFont typeface="Arial" panose="020B0604020202020204" pitchFamily="34" charset="0"/>
              <a:buChar char="•"/>
            </a:pPr>
            <a:r>
              <a:rPr lang="en-US" sz="1600" b="1" dirty="0">
                <a:solidFill>
                  <a:srgbClr val="FF0000"/>
                </a:solidFill>
              </a:rPr>
              <a:t>Legacy Inter-VLAN routing</a:t>
            </a:r>
            <a:r>
              <a:rPr lang="en-US" sz="1600" dirty="0">
                <a:solidFill>
                  <a:srgbClr val="000000"/>
                </a:solidFill>
              </a:rPr>
              <a:t> - This is a legacy solution. It does not scale well.</a:t>
            </a:r>
          </a:p>
          <a:p>
            <a:pPr marL="358835" lvl="1" indent="-285750">
              <a:buFont typeface="Arial" panose="020B0604020202020204" pitchFamily="34" charset="0"/>
              <a:buChar char="•"/>
            </a:pPr>
            <a:r>
              <a:rPr lang="en-US" sz="1600" b="1" dirty="0">
                <a:solidFill>
                  <a:srgbClr val="FF0000"/>
                </a:solidFill>
              </a:rPr>
              <a:t>Router-on-a-Stick</a:t>
            </a:r>
            <a:r>
              <a:rPr lang="en-US" sz="1600" dirty="0">
                <a:solidFill>
                  <a:srgbClr val="000000"/>
                </a:solidFill>
              </a:rPr>
              <a:t> - This is an acceptable solution for a small to medium-sized network.</a:t>
            </a:r>
          </a:p>
          <a:p>
            <a:pPr marL="358835" lvl="1" indent="-285750">
              <a:buFont typeface="Arial" panose="020B0604020202020204" pitchFamily="34" charset="0"/>
              <a:buChar char="•"/>
            </a:pPr>
            <a:r>
              <a:rPr lang="en-US" sz="1600" b="1" dirty="0">
                <a:solidFill>
                  <a:srgbClr val="FF0000"/>
                </a:solidFill>
              </a:rPr>
              <a:t>Layer 3 switch using switched virtual interfaces (SVIs)</a:t>
            </a:r>
            <a:r>
              <a:rPr lang="en-US" sz="1600" dirty="0">
                <a:solidFill>
                  <a:srgbClr val="000000"/>
                </a:solidFill>
              </a:rPr>
              <a:t> - This is the most scalable solution for medium to large organizations.</a:t>
            </a:r>
          </a:p>
          <a:p>
            <a:pPr marL="0" indent="0" algn="l"/>
            <a:endParaRPr lang="en-US" sz="1400" dirty="0">
              <a:solidFill>
                <a:srgbClr val="000000"/>
              </a:solidFill>
            </a:endParaRPr>
          </a:p>
        </p:txBody>
      </p:sp>
    </p:spTree>
    <p:extLst>
      <p:ext uri="{BB962C8B-B14F-4D97-AF65-F5344CB8AC3E}">
        <p14:creationId xmlns="" xmlns:p14="http://schemas.microsoft.com/office/powerpoint/2010/main" val="39439378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800" dirty="0"/>
              <a:t>Inter-VLAN routing is the process of </a:t>
            </a:r>
            <a:r>
              <a:rPr lang="en-US" sz="1800" dirty="0">
                <a:solidFill>
                  <a:srgbClr val="FF0000"/>
                </a:solidFill>
              </a:rPr>
              <a:t>forwarding network traffic </a:t>
            </a:r>
            <a:r>
              <a:rPr lang="en-US" sz="1800" dirty="0"/>
              <a:t>from one VLAN to another </a:t>
            </a:r>
            <a:r>
              <a:rPr lang="en-US" sz="1800" dirty="0" smtClean="0"/>
              <a:t>VLAN</a:t>
            </a:r>
          </a:p>
          <a:p>
            <a:pPr>
              <a:spcBef>
                <a:spcPts val="0"/>
              </a:spcBef>
              <a:spcAft>
                <a:spcPts val="0"/>
              </a:spcAft>
              <a:buFont typeface="Arial" panose="020B0604020202020204" pitchFamily="34" charset="0"/>
              <a:buChar char="•"/>
            </a:pPr>
            <a:r>
              <a:rPr lang="en-US" sz="1800" dirty="0" smtClean="0"/>
              <a:t>. </a:t>
            </a:r>
            <a:endParaRPr lang="en-US" sz="1800" dirty="0"/>
          </a:p>
          <a:p>
            <a:pPr>
              <a:spcBef>
                <a:spcPts val="0"/>
              </a:spcBef>
              <a:spcAft>
                <a:spcPts val="0"/>
              </a:spcAft>
              <a:buFont typeface="Arial" panose="020B0604020202020204" pitchFamily="34" charset="0"/>
              <a:buChar char="•"/>
            </a:pPr>
            <a:r>
              <a:rPr lang="en-US" sz="1800" dirty="0"/>
              <a:t>Three options include </a:t>
            </a:r>
            <a:r>
              <a:rPr lang="en-US" sz="1800" dirty="0">
                <a:solidFill>
                  <a:srgbClr val="FF0000"/>
                </a:solidFill>
              </a:rPr>
              <a:t>legacy, router-on-a-stick, and Layer 3 switch using SVIs. </a:t>
            </a:r>
            <a:endParaRPr lang="en-US" sz="1800" dirty="0" smtClean="0">
              <a:solidFill>
                <a:srgbClr val="FF0000"/>
              </a:solidFill>
            </a:endParaRPr>
          </a:p>
          <a:p>
            <a:pPr>
              <a:spcBef>
                <a:spcPts val="0"/>
              </a:spcBef>
              <a:spcAft>
                <a:spcPts val="0"/>
              </a:spcAft>
              <a:buFont typeface="Arial" panose="020B0604020202020204" pitchFamily="34" charset="0"/>
              <a:buChar char="•"/>
            </a:pPr>
            <a:endParaRPr lang="en-US" sz="1800" dirty="0">
              <a:solidFill>
                <a:srgbClr val="FF0000"/>
              </a:solidFill>
            </a:endParaRPr>
          </a:p>
          <a:p>
            <a:pPr>
              <a:spcBef>
                <a:spcPts val="0"/>
              </a:spcBef>
              <a:spcAft>
                <a:spcPts val="0"/>
              </a:spcAft>
              <a:buFont typeface="Arial" panose="020B0604020202020204" pitchFamily="34" charset="0"/>
              <a:buChar char="•"/>
            </a:pPr>
            <a:r>
              <a:rPr lang="en-US" sz="1800" dirty="0"/>
              <a:t>To configure a switch with VLANs and trunking, complete the following steps: </a:t>
            </a:r>
            <a:r>
              <a:rPr lang="en-US" sz="1800" u="sng" dirty="0"/>
              <a:t>create and name the VLANs, create the management interface, configure access ports, and configure trunking ports. </a:t>
            </a:r>
          </a:p>
          <a:p>
            <a:pPr>
              <a:spcBef>
                <a:spcPts val="0"/>
              </a:spcBef>
              <a:spcAft>
                <a:spcPts val="0"/>
              </a:spcAft>
              <a:buFont typeface="Arial" panose="020B0604020202020204" pitchFamily="34" charset="0"/>
              <a:buChar char="•"/>
            </a:pPr>
            <a:endParaRPr lang="en-US" sz="1800" dirty="0" smtClean="0"/>
          </a:p>
          <a:p>
            <a:pPr>
              <a:spcBef>
                <a:spcPts val="0"/>
              </a:spcBef>
              <a:spcAft>
                <a:spcPts val="0"/>
              </a:spcAft>
              <a:buFont typeface="Arial" panose="020B0604020202020204" pitchFamily="34" charset="0"/>
              <a:buChar char="•"/>
            </a:pPr>
            <a:r>
              <a:rPr lang="en-US" sz="1800" dirty="0" smtClean="0"/>
              <a:t>The </a:t>
            </a:r>
            <a:r>
              <a:rPr lang="en-US" sz="1800" dirty="0"/>
              <a:t>router-on-a-stick method requires a </a:t>
            </a:r>
            <a:r>
              <a:rPr lang="en-US" sz="1800" dirty="0">
                <a:solidFill>
                  <a:srgbClr val="FF0000"/>
                </a:solidFill>
              </a:rPr>
              <a:t>subinterface</a:t>
            </a:r>
            <a:r>
              <a:rPr lang="en-US" sz="1800" dirty="0"/>
              <a:t> to be created for each VLAN to be routed. </a:t>
            </a:r>
            <a:endParaRPr lang="en-US" sz="1800" dirty="0" smtClean="0"/>
          </a:p>
          <a:p>
            <a:pPr>
              <a:spcBef>
                <a:spcPts val="0"/>
              </a:spcBef>
              <a:spcAft>
                <a:spcPts val="0"/>
              </a:spcAft>
              <a:buFont typeface="Arial" panose="020B0604020202020204" pitchFamily="34" charset="0"/>
              <a:buChar char="•"/>
            </a:pPr>
            <a:endParaRPr lang="en-US" sz="1800" dirty="0" smtClean="0"/>
          </a:p>
          <a:p>
            <a:pPr>
              <a:spcBef>
                <a:spcPts val="0"/>
              </a:spcBef>
              <a:spcAft>
                <a:spcPts val="0"/>
              </a:spcAft>
              <a:buFont typeface="Arial" panose="020B0604020202020204" pitchFamily="34" charset="0"/>
              <a:buChar char="•"/>
            </a:pPr>
            <a:r>
              <a:rPr lang="en-US" sz="1800" dirty="0" smtClean="0"/>
              <a:t>A </a:t>
            </a:r>
            <a:r>
              <a:rPr lang="en-US" sz="1800" dirty="0"/>
              <a:t>subinterface is created using the </a:t>
            </a:r>
            <a:r>
              <a:rPr lang="en-US" sz="1800" b="1" dirty="0"/>
              <a:t>interface interface_id subinterface_id </a:t>
            </a:r>
            <a:r>
              <a:rPr lang="en-US" sz="1800" dirty="0"/>
              <a:t>global configuration mode command. </a:t>
            </a:r>
          </a:p>
          <a:p>
            <a:pPr>
              <a:spcBef>
                <a:spcPts val="0"/>
              </a:spcBef>
              <a:spcAft>
                <a:spcPts val="0"/>
              </a:spcAft>
            </a:pPr>
            <a:endParaRPr lang="en-US" sz="1800" dirty="0"/>
          </a:p>
        </p:txBody>
      </p:sp>
    </p:spTree>
    <p:custDataLst>
      <p:tags r:id="rId1"/>
    </p:custDataLst>
    <p:extLst>
      <p:ext uri="{BB962C8B-B14F-4D97-AF65-F5344CB8AC3E}">
        <p14:creationId xmlns="" xmlns:p14="http://schemas.microsoft.com/office/powerpoint/2010/main" val="292962315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800" dirty="0" smtClean="0"/>
              <a:t>Each </a:t>
            </a:r>
            <a:r>
              <a:rPr lang="en-US" sz="1800" dirty="0"/>
              <a:t>router subinterface must be assigned </a:t>
            </a:r>
            <a:r>
              <a:rPr lang="en-US" sz="1800" dirty="0">
                <a:solidFill>
                  <a:srgbClr val="FF0000"/>
                </a:solidFill>
              </a:rPr>
              <a:t>an IP address </a:t>
            </a:r>
            <a:r>
              <a:rPr lang="en-US" sz="1800" dirty="0"/>
              <a:t>on a unique subnet for routing to occur. When all subinterfaces have been created, the </a:t>
            </a:r>
            <a:r>
              <a:rPr lang="en-US" sz="1800" dirty="0">
                <a:solidFill>
                  <a:srgbClr val="FF0000"/>
                </a:solidFill>
              </a:rPr>
              <a:t>physical interface </a:t>
            </a:r>
            <a:r>
              <a:rPr lang="en-US" sz="1800" dirty="0"/>
              <a:t>must be </a:t>
            </a:r>
            <a:r>
              <a:rPr lang="en-US" sz="1800" dirty="0">
                <a:solidFill>
                  <a:srgbClr val="FF0000"/>
                </a:solidFill>
              </a:rPr>
              <a:t>enabled</a:t>
            </a:r>
            <a:r>
              <a:rPr lang="en-US" sz="1800" dirty="0"/>
              <a:t> using the </a:t>
            </a:r>
            <a:r>
              <a:rPr lang="en-US" sz="1800" dirty="0">
                <a:solidFill>
                  <a:srgbClr val="FF0000"/>
                </a:solidFill>
              </a:rPr>
              <a:t>no shutdown</a:t>
            </a:r>
            <a:r>
              <a:rPr lang="en-US" sz="1800" dirty="0"/>
              <a:t> interface configuration command. </a:t>
            </a:r>
            <a:endParaRPr lang="en-US" sz="1800" dirty="0" smtClean="0"/>
          </a:p>
          <a:p>
            <a:pPr>
              <a:spcBef>
                <a:spcPts val="0"/>
              </a:spcBef>
              <a:spcAft>
                <a:spcPts val="0"/>
              </a:spcAft>
              <a:buFont typeface="Arial" panose="020B0604020202020204" pitchFamily="34" charset="0"/>
              <a:buChar char="•"/>
            </a:pPr>
            <a:endParaRPr lang="en-US" sz="1800" dirty="0"/>
          </a:p>
          <a:p>
            <a:pPr>
              <a:spcBef>
                <a:spcPts val="0"/>
              </a:spcBef>
              <a:spcAft>
                <a:spcPts val="0"/>
              </a:spcAft>
              <a:buFont typeface="Arial" panose="020B0604020202020204" pitchFamily="34" charset="0"/>
              <a:buChar char="•"/>
            </a:pPr>
            <a:r>
              <a:rPr lang="en-US" sz="1800" dirty="0"/>
              <a:t>Enterprise campus LANs use </a:t>
            </a:r>
            <a:r>
              <a:rPr lang="en-US" sz="1800" dirty="0">
                <a:solidFill>
                  <a:srgbClr val="FF0000"/>
                </a:solidFill>
              </a:rPr>
              <a:t>Layer 3 switches </a:t>
            </a:r>
            <a:r>
              <a:rPr lang="en-US" sz="1800" dirty="0"/>
              <a:t>to provide inter-VLAN routing. Layer 3 switches use hardware-based switching to achieve </a:t>
            </a:r>
            <a:r>
              <a:rPr lang="en-US" sz="1800" dirty="0">
                <a:solidFill>
                  <a:srgbClr val="FF0000"/>
                </a:solidFill>
              </a:rPr>
              <a:t>higher-packet processing rates</a:t>
            </a:r>
            <a:r>
              <a:rPr lang="en-US" sz="1800" dirty="0"/>
              <a:t> than routers. </a:t>
            </a:r>
            <a:endParaRPr lang="en-US" sz="1800" dirty="0" smtClean="0"/>
          </a:p>
          <a:p>
            <a:pPr>
              <a:spcBef>
                <a:spcPts val="0"/>
              </a:spcBef>
              <a:spcAft>
                <a:spcPts val="0"/>
              </a:spcAft>
              <a:buFont typeface="Arial" panose="020B0604020202020204" pitchFamily="34" charset="0"/>
              <a:buChar char="•"/>
            </a:pPr>
            <a:endParaRPr lang="en-US" sz="1800" dirty="0"/>
          </a:p>
          <a:p>
            <a:pPr>
              <a:spcBef>
                <a:spcPts val="0"/>
              </a:spcBef>
              <a:spcAft>
                <a:spcPts val="0"/>
              </a:spcAft>
              <a:buFont typeface="Arial" panose="020B0604020202020204" pitchFamily="34" charset="0"/>
              <a:buChar char="•"/>
            </a:pPr>
            <a:r>
              <a:rPr lang="en-US" sz="1800" dirty="0"/>
              <a:t>Capabilities of a Layer 3 switch include </a:t>
            </a:r>
            <a:r>
              <a:rPr lang="en-US" sz="1800" dirty="0">
                <a:solidFill>
                  <a:srgbClr val="FF0000"/>
                </a:solidFill>
              </a:rPr>
              <a:t>routing</a:t>
            </a:r>
            <a:r>
              <a:rPr lang="en-US" sz="1800" dirty="0"/>
              <a:t> from one VLAN to another using multiple switched virtual interfaces (</a:t>
            </a:r>
            <a:r>
              <a:rPr lang="en-US" sz="1800" dirty="0">
                <a:solidFill>
                  <a:srgbClr val="FF0000"/>
                </a:solidFill>
              </a:rPr>
              <a:t>SVIs</a:t>
            </a:r>
            <a:r>
              <a:rPr lang="en-US" sz="1800" dirty="0"/>
              <a:t>) and </a:t>
            </a:r>
            <a:r>
              <a:rPr lang="en-US" sz="1800" dirty="0">
                <a:solidFill>
                  <a:srgbClr val="FF0000"/>
                </a:solidFill>
              </a:rPr>
              <a:t>converting</a:t>
            </a:r>
            <a:r>
              <a:rPr lang="en-US" sz="1800" dirty="0"/>
              <a:t> a Layer </a:t>
            </a:r>
            <a:r>
              <a:rPr lang="en-US" sz="1800" dirty="0">
                <a:solidFill>
                  <a:srgbClr val="FF0000"/>
                </a:solidFill>
              </a:rPr>
              <a:t>2</a:t>
            </a:r>
            <a:r>
              <a:rPr lang="en-US" sz="1800" dirty="0"/>
              <a:t> </a:t>
            </a:r>
            <a:r>
              <a:rPr lang="en-US" sz="1800" dirty="0">
                <a:solidFill>
                  <a:srgbClr val="FF0000"/>
                </a:solidFill>
              </a:rPr>
              <a:t>switchport</a:t>
            </a:r>
            <a:r>
              <a:rPr lang="en-US" sz="1800" dirty="0"/>
              <a:t> to a Layer </a:t>
            </a:r>
            <a:r>
              <a:rPr lang="en-US" sz="1800" dirty="0">
                <a:solidFill>
                  <a:srgbClr val="FF0000"/>
                </a:solidFill>
              </a:rPr>
              <a:t>3 interface </a:t>
            </a:r>
            <a:r>
              <a:rPr lang="en-US" sz="1800" dirty="0"/>
              <a:t>(i.e., a routed port). </a:t>
            </a:r>
            <a:endParaRPr lang="en-US" sz="1800" dirty="0" smtClean="0"/>
          </a:p>
          <a:p>
            <a:pPr>
              <a:spcBef>
                <a:spcPts val="0"/>
              </a:spcBef>
              <a:spcAft>
                <a:spcPts val="0"/>
              </a:spcAft>
              <a:buFont typeface="Arial" panose="020B0604020202020204" pitchFamily="34" charset="0"/>
              <a:buChar char="•"/>
            </a:pPr>
            <a:endParaRPr lang="en-US" sz="1800" dirty="0"/>
          </a:p>
          <a:p>
            <a:pPr>
              <a:spcBef>
                <a:spcPts val="0"/>
              </a:spcBef>
              <a:spcAft>
                <a:spcPts val="0"/>
              </a:spcAft>
              <a:buFont typeface="Arial" panose="020B0604020202020204" pitchFamily="34" charset="0"/>
              <a:buChar char="•"/>
            </a:pPr>
            <a:r>
              <a:rPr lang="en-US" sz="1800" dirty="0"/>
              <a:t>To provide inter-VLAN routing, Layer 3 switches use SVIs. SVIs are configured using the same </a:t>
            </a:r>
            <a:r>
              <a:rPr lang="en-US" sz="1800" b="1" dirty="0">
                <a:solidFill>
                  <a:srgbClr val="FF0000"/>
                </a:solidFill>
              </a:rPr>
              <a:t>interface vlan vlan-id </a:t>
            </a:r>
            <a:r>
              <a:rPr lang="en-US" sz="1800" dirty="0"/>
              <a:t>command used to create the management SVI on a Layer 2 switch. </a:t>
            </a:r>
          </a:p>
          <a:p>
            <a:pPr>
              <a:spcBef>
                <a:spcPts val="0"/>
              </a:spcBef>
              <a:spcAft>
                <a:spcPts val="0"/>
              </a:spcAft>
            </a:pPr>
            <a:endParaRPr lang="en-US" sz="1800" dirty="0"/>
          </a:p>
        </p:txBody>
      </p:sp>
    </p:spTree>
    <p:custDataLst>
      <p:tags r:id="rId1"/>
    </p:custDataLst>
    <p:extLst>
      <p:ext uri="{BB962C8B-B14F-4D97-AF65-F5344CB8AC3E}">
        <p14:creationId xmlns="" xmlns:p14="http://schemas.microsoft.com/office/powerpoint/2010/main" val="292962315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To configure a switch with VLANS and trunking, complete the following steps: create the VLANS, create the SVI VLAN interfaces, configure access ports, and enable IP routing. </a:t>
            </a:r>
          </a:p>
          <a:p>
            <a:pPr>
              <a:spcBef>
                <a:spcPts val="0"/>
              </a:spcBef>
              <a:spcAft>
                <a:spcPts val="0"/>
              </a:spcAft>
              <a:buFont typeface="Arial" panose="020B0604020202020204" pitchFamily="34" charset="0"/>
              <a:buChar char="•"/>
            </a:pPr>
            <a:r>
              <a:rPr lang="en-US" sz="1400" dirty="0"/>
              <a:t>To enable routing on a Layer 3 switch, a routed port must be configured. A routed port is created on a Layer 3 switch by disabling the switchport feature on a Layer 2 port that is connected to another Layer 3 device. The interface can be configured with an IPv4 configuration to connect to a router or another Layer 3 switch. </a:t>
            </a:r>
          </a:p>
          <a:p>
            <a:pPr>
              <a:spcBef>
                <a:spcPts val="0"/>
              </a:spcBef>
              <a:spcAft>
                <a:spcPts val="0"/>
              </a:spcAft>
              <a:buFont typeface="Arial" panose="020B0604020202020204" pitchFamily="34" charset="0"/>
              <a:buChar char="•"/>
            </a:pPr>
            <a:r>
              <a:rPr lang="en-US" sz="1400" dirty="0"/>
              <a:t>To configure a Layer 3 switch to route with a router, follow these steps: configure the routed port, enable routing, configure routing, verify routing, and verify connectivity.</a:t>
            </a:r>
          </a:p>
          <a:p>
            <a:pPr>
              <a:spcBef>
                <a:spcPts val="0"/>
              </a:spcBef>
              <a:spcAft>
                <a:spcPts val="0"/>
              </a:spcAft>
              <a:buFont typeface="Arial" panose="020B0604020202020204" pitchFamily="34" charset="0"/>
              <a:buChar char="•"/>
            </a:pPr>
            <a:r>
              <a:rPr lang="en-US" sz="1400" dirty="0"/>
              <a:t>There are a number of reasons why an inter-VAN configuration may not work. All are related to connectivity issues such as missing VLANs, switch trunk port issues, switch access port issues, and router configuration issues. </a:t>
            </a:r>
          </a:p>
          <a:p>
            <a:pPr>
              <a:spcBef>
                <a:spcPts val="0"/>
              </a:spcBef>
              <a:spcAft>
                <a:spcPts val="0"/>
              </a:spcAft>
              <a:buFont typeface="Arial" panose="020B0604020202020204" pitchFamily="34" charset="0"/>
              <a:buChar char="•"/>
            </a:pPr>
            <a:r>
              <a:rPr lang="en-US" sz="1400" dirty="0"/>
              <a:t>A VLAN could be missing if it was not created, it was accidently deleted, or it is not allowed on the trunk link. </a:t>
            </a:r>
          </a:p>
          <a:p>
            <a:pPr>
              <a:spcBef>
                <a:spcPts val="0"/>
              </a:spcBef>
              <a:spcAft>
                <a:spcPts val="0"/>
              </a:spcAft>
              <a:buFont typeface="Arial" panose="020B0604020202020204" pitchFamily="34" charset="0"/>
              <a:buChar char="•"/>
            </a:pPr>
            <a:r>
              <a:rPr lang="en-US" sz="1400" dirty="0"/>
              <a:t>Another issue for inter-VLAN routing includes misconfigured switch ports. </a:t>
            </a:r>
          </a:p>
          <a:p>
            <a:pPr>
              <a:spcBef>
                <a:spcPts val="0"/>
              </a:spcBef>
              <a:spcAft>
                <a:spcPts val="0"/>
              </a:spcAft>
              <a:buFont typeface="Arial" panose="020B0604020202020204" pitchFamily="34" charset="0"/>
              <a:buChar char="•"/>
            </a:pPr>
            <a:r>
              <a:rPr lang="en-US" sz="1400" dirty="0"/>
              <a:t>In a legacy inter-VLAN solution, a misconfigured switch port could be caused when the connecting router port is not assigned to the correct VLAN. </a:t>
            </a:r>
          </a:p>
          <a:p>
            <a:pPr>
              <a:spcBef>
                <a:spcPts val="0"/>
              </a:spcBef>
              <a:spcAft>
                <a:spcPts val="0"/>
              </a:spcAft>
            </a:pPr>
            <a:endParaRPr lang="en-US" sz="1400" dirty="0"/>
          </a:p>
        </p:txBody>
      </p:sp>
    </p:spTree>
    <p:custDataLst>
      <p:tags r:id="rId1"/>
    </p:custDataLst>
    <p:extLst>
      <p:ext uri="{BB962C8B-B14F-4D97-AF65-F5344CB8AC3E}">
        <p14:creationId xmlns="" xmlns:p14="http://schemas.microsoft.com/office/powerpoint/2010/main" val="1920091034"/>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800" dirty="0"/>
              <a:t>To configure a </a:t>
            </a:r>
            <a:r>
              <a:rPr lang="en-US" sz="1800" dirty="0">
                <a:solidFill>
                  <a:srgbClr val="FF0000"/>
                </a:solidFill>
              </a:rPr>
              <a:t>switch</a:t>
            </a:r>
            <a:r>
              <a:rPr lang="en-US" sz="1800" dirty="0"/>
              <a:t> with </a:t>
            </a:r>
            <a:r>
              <a:rPr lang="en-US" sz="1800" dirty="0">
                <a:solidFill>
                  <a:srgbClr val="FF0000"/>
                </a:solidFill>
              </a:rPr>
              <a:t>VLANS and trunking</a:t>
            </a:r>
            <a:r>
              <a:rPr lang="en-US" sz="1800" dirty="0"/>
              <a:t>, complete the following steps: </a:t>
            </a:r>
            <a:r>
              <a:rPr lang="en-US" sz="1800" u="sng" dirty="0"/>
              <a:t>create the VLANS, create the SVI VLAN interfaces, configure access ports, and enable IP routing. </a:t>
            </a:r>
            <a:endParaRPr lang="en-US" sz="1800" u="sng" dirty="0" smtClean="0"/>
          </a:p>
          <a:p>
            <a:pPr>
              <a:spcBef>
                <a:spcPts val="0"/>
              </a:spcBef>
              <a:spcAft>
                <a:spcPts val="0"/>
              </a:spcAft>
              <a:buFont typeface="Arial" panose="020B0604020202020204" pitchFamily="34" charset="0"/>
              <a:buChar char="•"/>
            </a:pPr>
            <a:endParaRPr lang="en-US" sz="1800" dirty="0"/>
          </a:p>
          <a:p>
            <a:pPr>
              <a:spcBef>
                <a:spcPts val="0"/>
              </a:spcBef>
              <a:spcAft>
                <a:spcPts val="0"/>
              </a:spcAft>
              <a:buFont typeface="Arial" panose="020B0604020202020204" pitchFamily="34" charset="0"/>
              <a:buChar char="•"/>
            </a:pPr>
            <a:r>
              <a:rPr lang="en-US" sz="1800" dirty="0"/>
              <a:t>To enable </a:t>
            </a:r>
            <a:r>
              <a:rPr lang="en-US" sz="1800" dirty="0">
                <a:solidFill>
                  <a:srgbClr val="FF0000"/>
                </a:solidFill>
              </a:rPr>
              <a:t>routing</a:t>
            </a:r>
            <a:r>
              <a:rPr lang="en-US" sz="1800" dirty="0"/>
              <a:t> on a </a:t>
            </a:r>
            <a:r>
              <a:rPr lang="en-US" sz="1800" dirty="0">
                <a:solidFill>
                  <a:srgbClr val="FF0000"/>
                </a:solidFill>
              </a:rPr>
              <a:t>Layer 3 switch</a:t>
            </a:r>
            <a:r>
              <a:rPr lang="en-US" sz="1800" dirty="0"/>
              <a:t>, a </a:t>
            </a:r>
            <a:r>
              <a:rPr lang="en-US" sz="1800" dirty="0">
                <a:solidFill>
                  <a:srgbClr val="FF0000"/>
                </a:solidFill>
              </a:rPr>
              <a:t>routed port </a:t>
            </a:r>
            <a:r>
              <a:rPr lang="en-US" sz="1800" dirty="0"/>
              <a:t>must be configured. A routed port is created on a Layer 3 switch by </a:t>
            </a:r>
            <a:r>
              <a:rPr lang="en-US" sz="1800" dirty="0">
                <a:solidFill>
                  <a:srgbClr val="FF0000"/>
                </a:solidFill>
              </a:rPr>
              <a:t>disabling</a:t>
            </a:r>
            <a:r>
              <a:rPr lang="en-US" sz="1800" dirty="0"/>
              <a:t> the switchport feature on a </a:t>
            </a:r>
            <a:r>
              <a:rPr lang="en-US" sz="1800" dirty="0">
                <a:solidFill>
                  <a:srgbClr val="FF0000"/>
                </a:solidFill>
              </a:rPr>
              <a:t>Layer 2 port</a:t>
            </a:r>
            <a:r>
              <a:rPr lang="en-US" sz="1800" dirty="0"/>
              <a:t> that is connected to another Layer 3 device. The interface can be configured with an IPv4 configuration to connect to a router or another Layer 3 switch. </a:t>
            </a:r>
            <a:endParaRPr lang="en-US" sz="1800" dirty="0" smtClean="0"/>
          </a:p>
          <a:p>
            <a:pPr>
              <a:spcBef>
                <a:spcPts val="0"/>
              </a:spcBef>
              <a:spcAft>
                <a:spcPts val="0"/>
              </a:spcAft>
              <a:buFont typeface="Arial" panose="020B0604020202020204" pitchFamily="34" charset="0"/>
              <a:buChar char="•"/>
            </a:pPr>
            <a:endParaRPr lang="en-US" sz="1800" dirty="0"/>
          </a:p>
          <a:p>
            <a:pPr>
              <a:spcBef>
                <a:spcPts val="0"/>
              </a:spcBef>
              <a:spcAft>
                <a:spcPts val="0"/>
              </a:spcAft>
              <a:buFont typeface="Arial" panose="020B0604020202020204" pitchFamily="34" charset="0"/>
              <a:buChar char="•"/>
            </a:pPr>
            <a:r>
              <a:rPr lang="en-US" sz="1800" dirty="0"/>
              <a:t>To configure a Layer 3 switch to route with a router, follow these steps: </a:t>
            </a:r>
            <a:r>
              <a:rPr lang="en-US" sz="1800" u="sng" dirty="0"/>
              <a:t>configure the routed port, enable routing, configure routing, verify routing, and verify connectivity.</a:t>
            </a:r>
          </a:p>
          <a:p>
            <a:pPr>
              <a:spcBef>
                <a:spcPts val="0"/>
              </a:spcBef>
              <a:spcAft>
                <a:spcPts val="0"/>
              </a:spcAft>
            </a:pPr>
            <a:endParaRPr lang="en-US" sz="1400" dirty="0"/>
          </a:p>
        </p:txBody>
      </p:sp>
    </p:spTree>
    <p:custDataLst>
      <p:tags r:id="rId1"/>
    </p:custDataLst>
    <p:extLst>
      <p:ext uri="{BB962C8B-B14F-4D97-AF65-F5344CB8AC3E}">
        <p14:creationId xmlns="" xmlns:p14="http://schemas.microsoft.com/office/powerpoint/2010/main" val="192009103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2000" dirty="0"/>
              <a:t>With a router-on-a-stick solution, the most common cause is a </a:t>
            </a:r>
            <a:r>
              <a:rPr lang="en-US" sz="2000" dirty="0">
                <a:solidFill>
                  <a:srgbClr val="FF0000"/>
                </a:solidFill>
              </a:rPr>
              <a:t>misconfigured trunk port</a:t>
            </a:r>
            <a:r>
              <a:rPr lang="en-US" sz="2000" dirty="0"/>
              <a:t>. </a:t>
            </a:r>
            <a:endParaRPr lang="en-US" sz="2000" dirty="0" smtClean="0"/>
          </a:p>
          <a:p>
            <a:pPr>
              <a:spcBef>
                <a:spcPts val="0"/>
              </a:spcBef>
              <a:spcAft>
                <a:spcPts val="0"/>
              </a:spcAft>
              <a:buFont typeface="Arial" panose="020B0604020202020204" pitchFamily="34" charset="0"/>
              <a:buChar char="•"/>
            </a:pPr>
            <a:endParaRPr lang="en-US" sz="2000" dirty="0"/>
          </a:p>
          <a:p>
            <a:pPr>
              <a:spcBef>
                <a:spcPts val="0"/>
              </a:spcBef>
              <a:spcAft>
                <a:spcPts val="0"/>
              </a:spcAft>
              <a:buFont typeface="Arial" panose="020B0604020202020204" pitchFamily="34" charset="0"/>
              <a:buChar char="•"/>
            </a:pPr>
            <a:r>
              <a:rPr lang="en-US" sz="2000" dirty="0"/>
              <a:t>When a problem is suspected with a switch access port configuration, use</a:t>
            </a:r>
            <a:r>
              <a:rPr lang="en-US" sz="2000" b="1" dirty="0"/>
              <a:t> ping </a:t>
            </a:r>
            <a:r>
              <a:rPr lang="en-US" sz="2000" dirty="0"/>
              <a:t>and </a:t>
            </a:r>
            <a:r>
              <a:rPr lang="en-US" sz="2000" b="1" dirty="0"/>
              <a:t>show </a:t>
            </a:r>
            <a:endParaRPr lang="en-US" sz="2000" b="1" dirty="0" smtClean="0"/>
          </a:p>
          <a:p>
            <a:pPr>
              <a:spcBef>
                <a:spcPts val="0"/>
              </a:spcBef>
              <a:spcAft>
                <a:spcPts val="0"/>
              </a:spcAft>
              <a:buFont typeface="Arial" panose="020B0604020202020204" pitchFamily="34" charset="0"/>
              <a:buChar char="•"/>
            </a:pPr>
            <a:endParaRPr lang="en-US" sz="2000" b="1" dirty="0" smtClean="0"/>
          </a:p>
          <a:p>
            <a:pPr>
              <a:spcBef>
                <a:spcPts val="0"/>
              </a:spcBef>
              <a:spcAft>
                <a:spcPts val="0"/>
              </a:spcAft>
              <a:buFont typeface="Arial" panose="020B0604020202020204" pitchFamily="34" charset="0"/>
              <a:buChar char="•"/>
            </a:pPr>
            <a:r>
              <a:rPr lang="en-US" sz="2000" b="1" dirty="0" smtClean="0"/>
              <a:t>interfaces</a:t>
            </a:r>
            <a:r>
              <a:rPr lang="en-US" sz="2000" b="1" dirty="0"/>
              <a:t> interface-id switchport</a:t>
            </a:r>
            <a:r>
              <a:rPr lang="en-US" sz="2000" dirty="0"/>
              <a:t> commands to identify the problem. </a:t>
            </a:r>
            <a:endParaRPr lang="en-US" sz="2000" dirty="0" smtClean="0"/>
          </a:p>
          <a:p>
            <a:pPr>
              <a:spcBef>
                <a:spcPts val="0"/>
              </a:spcBef>
              <a:spcAft>
                <a:spcPts val="0"/>
              </a:spcAft>
              <a:buFont typeface="Arial" panose="020B0604020202020204" pitchFamily="34" charset="0"/>
              <a:buChar char="•"/>
            </a:pPr>
            <a:endParaRPr lang="en-US" sz="2000" dirty="0"/>
          </a:p>
          <a:p>
            <a:pPr>
              <a:spcBef>
                <a:spcPts val="0"/>
              </a:spcBef>
              <a:spcAft>
                <a:spcPts val="0"/>
              </a:spcAft>
              <a:buFont typeface="Arial" panose="020B0604020202020204" pitchFamily="34" charset="0"/>
              <a:buChar char="•"/>
            </a:pPr>
            <a:r>
              <a:rPr lang="en-US" sz="2000" dirty="0"/>
              <a:t>Router configuration problems with router-on-a-stick configurations are usually related to </a:t>
            </a:r>
            <a:r>
              <a:rPr lang="en-US" sz="2000" dirty="0">
                <a:solidFill>
                  <a:srgbClr val="FF0000"/>
                </a:solidFill>
              </a:rPr>
              <a:t>subinterface misconfigurations</a:t>
            </a:r>
            <a:r>
              <a:rPr lang="en-US" sz="2000" dirty="0"/>
              <a:t>. Verify the subinterface status using the </a:t>
            </a:r>
            <a:r>
              <a:rPr lang="en-US" sz="2000" b="1" dirty="0"/>
              <a:t>show ip interface brief </a:t>
            </a:r>
            <a:r>
              <a:rPr lang="en-US" sz="2000" dirty="0"/>
              <a:t>command.</a:t>
            </a:r>
          </a:p>
          <a:p>
            <a:pPr>
              <a:spcBef>
                <a:spcPts val="0"/>
              </a:spcBef>
              <a:spcAft>
                <a:spcPts val="0"/>
              </a:spcAft>
            </a:pPr>
            <a:endParaRPr lang="en-US" sz="1400" dirty="0"/>
          </a:p>
        </p:txBody>
      </p:sp>
    </p:spTree>
    <p:custDataLst>
      <p:tags r:id="rId1"/>
    </p:custDataLst>
    <p:extLst>
      <p:ext uri="{BB962C8B-B14F-4D97-AF65-F5344CB8AC3E}">
        <p14:creationId xmlns="" xmlns:p14="http://schemas.microsoft.com/office/powerpoint/2010/main" val="3386902292"/>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4: Basic Device Configuration</a:t>
            </a:r>
            <a:r>
              <a:rPr lang="en-US" dirty="0">
                <a:latin typeface="Arial" charset="0"/>
              </a:rPr>
              <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 xmlns:a16="http://schemas.microsoft.com/office/drawing/2014/main" id="{CE8C6162-D86A-9644-A0EE-E1EE5E7020B3}"/>
              </a:ext>
            </a:extLst>
          </p:cNvPr>
          <p:cNvSpPr>
            <a:spLocks noGrp="1"/>
          </p:cNvSpPr>
          <p:nvPr>
            <p:ph idx="1"/>
          </p:nvPr>
        </p:nvSpPr>
        <p:spPr>
          <a:xfrm>
            <a:off x="144065" y="798944"/>
            <a:ext cx="4662713" cy="4155319"/>
          </a:xfrm>
        </p:spPr>
        <p:txBody>
          <a:bodyPr/>
          <a:lstStyle/>
          <a:p>
            <a:r>
              <a:rPr lang="en-US" sz="1600" dirty="0"/>
              <a:t>Inter-VLAN Routing</a:t>
            </a:r>
          </a:p>
          <a:p>
            <a:r>
              <a:rPr lang="en-US" sz="1600" dirty="0"/>
              <a:t>Router-on-a-Stick</a:t>
            </a:r>
          </a:p>
          <a:p>
            <a:r>
              <a:rPr lang="en-US" sz="1600" b="1" dirty="0"/>
              <a:t>encapsulation dot1q X [ native ]</a:t>
            </a:r>
            <a:endParaRPr lang="en-US" sz="1600" dirty="0"/>
          </a:p>
          <a:p>
            <a:r>
              <a:rPr lang="en-US" sz="1600" b="1" dirty="0"/>
              <a:t>no switchport</a:t>
            </a:r>
            <a:endParaRPr lang="en-US" sz="1600" dirty="0"/>
          </a:p>
          <a:p>
            <a:r>
              <a:rPr lang="en-US" sz="1600" b="1" dirty="0"/>
              <a:t>router ospf</a:t>
            </a:r>
            <a:endParaRPr lang="en-US" sz="1600" dirty="0"/>
          </a:p>
          <a:p>
            <a:r>
              <a:rPr lang="en-US" sz="1600" b="1" dirty="0"/>
              <a:t>ip routing</a:t>
            </a:r>
          </a:p>
        </p:txBody>
      </p:sp>
    </p:spTree>
    <p:custDataLst>
      <p:tags r:id="rId1"/>
    </p:custDataLst>
    <p:extLst>
      <p:ext uri="{BB962C8B-B14F-4D97-AF65-F5344CB8AC3E}">
        <p14:creationId xmlns="" xmlns:p14="http://schemas.microsoft.com/office/powerpoint/2010/main" val="327174550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r>
              <a:rPr lang="en-US" dirty="0"/>
              <a:t/>
            </a:r>
            <a:br>
              <a:rPr lang="en-US" dirty="0"/>
            </a:br>
            <a:r>
              <a:rPr lang="en-US" sz="2400" dirty="0"/>
              <a:t>Legacy Inter-VLAN Routing</a:t>
            </a:r>
          </a:p>
        </p:txBody>
      </p:sp>
      <p:sp>
        <p:nvSpPr>
          <p:cNvPr id="4" name="Content Placeholder 3">
            <a:extLst>
              <a:ext uri="{FF2B5EF4-FFF2-40B4-BE49-F238E27FC236}">
                <a16:creationId xmlns="" xmlns:a16="http://schemas.microsoft.com/office/drawing/2014/main" id="{EEC262F2-F016-904F-A7D1-E53C0815C6A2}"/>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400" dirty="0">
                <a:solidFill>
                  <a:srgbClr val="000000"/>
                </a:solidFill>
              </a:rPr>
              <a:t>The first inter-VLAN routing solution relied on using </a:t>
            </a:r>
            <a:r>
              <a:rPr lang="en-US" sz="1400" dirty="0">
                <a:solidFill>
                  <a:srgbClr val="FF0000"/>
                </a:solidFill>
              </a:rPr>
              <a:t>a router </a:t>
            </a:r>
            <a:r>
              <a:rPr lang="en-US" sz="1400" dirty="0">
                <a:solidFill>
                  <a:srgbClr val="000000"/>
                </a:solidFill>
              </a:rPr>
              <a:t>with </a:t>
            </a:r>
            <a:r>
              <a:rPr lang="en-US" sz="1400" dirty="0">
                <a:solidFill>
                  <a:srgbClr val="FF0000"/>
                </a:solidFill>
              </a:rPr>
              <a:t>multiple Ethernet interfaces</a:t>
            </a:r>
            <a:r>
              <a:rPr lang="en-US" sz="1400" dirty="0">
                <a:solidFill>
                  <a:srgbClr val="000000"/>
                </a:solidFill>
              </a:rPr>
              <a:t>. Each router interface was connected to a switch port in </a:t>
            </a:r>
            <a:r>
              <a:rPr lang="en-US" sz="1400" dirty="0">
                <a:solidFill>
                  <a:srgbClr val="FF0000"/>
                </a:solidFill>
              </a:rPr>
              <a:t>different VLANs</a:t>
            </a:r>
            <a:r>
              <a:rPr lang="en-US" sz="1400" dirty="0">
                <a:solidFill>
                  <a:srgbClr val="000000"/>
                </a:solidFill>
              </a:rPr>
              <a:t>. The router interfaces served as the </a:t>
            </a:r>
            <a:r>
              <a:rPr lang="en-US" sz="1400" dirty="0">
                <a:solidFill>
                  <a:srgbClr val="FF0000"/>
                </a:solidFill>
              </a:rPr>
              <a:t>default gateways </a:t>
            </a:r>
            <a:r>
              <a:rPr lang="en-US" sz="1400" dirty="0">
                <a:solidFill>
                  <a:srgbClr val="000000"/>
                </a:solidFill>
              </a:rPr>
              <a:t>to the local hosts on the VLAN subnet.</a:t>
            </a:r>
          </a:p>
          <a:p>
            <a:pPr marL="342900" indent="-342900" algn="l">
              <a:buFont typeface="Arial" panose="020B0604020202020204" pitchFamily="34" charset="0"/>
              <a:buChar char="•"/>
            </a:pPr>
            <a:r>
              <a:rPr lang="en-US" sz="1400" dirty="0">
                <a:solidFill>
                  <a:srgbClr val="000000"/>
                </a:solidFill>
              </a:rPr>
              <a:t>Legacy inter-VLAN routing using </a:t>
            </a:r>
            <a:r>
              <a:rPr lang="en-US" sz="1400" dirty="0">
                <a:solidFill>
                  <a:srgbClr val="FF0000"/>
                </a:solidFill>
              </a:rPr>
              <a:t>physical interfaces </a:t>
            </a:r>
            <a:r>
              <a:rPr lang="en-US" sz="1400" dirty="0">
                <a:solidFill>
                  <a:srgbClr val="000000"/>
                </a:solidFill>
              </a:rPr>
              <a:t>works, but it has a significant </a:t>
            </a:r>
            <a:r>
              <a:rPr lang="en-US" sz="1400" dirty="0">
                <a:solidFill>
                  <a:srgbClr val="FF0000"/>
                </a:solidFill>
              </a:rPr>
              <a:t>limitation</a:t>
            </a:r>
            <a:r>
              <a:rPr lang="en-US" sz="1400" dirty="0">
                <a:solidFill>
                  <a:srgbClr val="000000"/>
                </a:solidFill>
              </a:rPr>
              <a:t>. It is not reasonably </a:t>
            </a:r>
            <a:r>
              <a:rPr lang="en-US" sz="1400" dirty="0">
                <a:solidFill>
                  <a:srgbClr val="FF0000"/>
                </a:solidFill>
              </a:rPr>
              <a:t>scalable</a:t>
            </a:r>
            <a:r>
              <a:rPr lang="en-US" sz="1400" dirty="0">
                <a:solidFill>
                  <a:srgbClr val="000000"/>
                </a:solidFill>
              </a:rPr>
              <a:t> because routers have a limited number of </a:t>
            </a:r>
            <a:r>
              <a:rPr lang="en-US" sz="1400" dirty="0">
                <a:solidFill>
                  <a:srgbClr val="FF0000"/>
                </a:solidFill>
              </a:rPr>
              <a:t>physical</a:t>
            </a:r>
            <a:r>
              <a:rPr lang="en-US" sz="1400" dirty="0">
                <a:solidFill>
                  <a:srgbClr val="000000"/>
                </a:solidFill>
              </a:rPr>
              <a:t> interfaces. Requiring </a:t>
            </a:r>
            <a:r>
              <a:rPr lang="en-US" sz="1400" dirty="0">
                <a:solidFill>
                  <a:srgbClr val="FF0000"/>
                </a:solidFill>
              </a:rPr>
              <a:t>one</a:t>
            </a:r>
            <a:r>
              <a:rPr lang="en-US" sz="1400" dirty="0">
                <a:solidFill>
                  <a:srgbClr val="000000"/>
                </a:solidFill>
              </a:rPr>
              <a:t> </a:t>
            </a:r>
            <a:r>
              <a:rPr lang="en-US" sz="1400" dirty="0">
                <a:solidFill>
                  <a:srgbClr val="FF0000"/>
                </a:solidFill>
              </a:rPr>
              <a:t>physical router interface per VLAN </a:t>
            </a:r>
            <a:r>
              <a:rPr lang="en-US" sz="1400" dirty="0">
                <a:solidFill>
                  <a:srgbClr val="000000"/>
                </a:solidFill>
              </a:rPr>
              <a:t>quickly exhausts the physical interface capacity of a router.</a:t>
            </a:r>
          </a:p>
          <a:p>
            <a:pPr marL="342900" indent="-342900" algn="l">
              <a:buFont typeface="Arial" panose="020B0604020202020204" pitchFamily="34" charset="0"/>
              <a:buChar char="•"/>
            </a:pPr>
            <a:r>
              <a:rPr lang="en-US" sz="1400" b="1" dirty="0">
                <a:solidFill>
                  <a:srgbClr val="000000"/>
                </a:solidFill>
              </a:rPr>
              <a:t>Note</a:t>
            </a:r>
            <a:r>
              <a:rPr lang="en-US" sz="1400" dirty="0">
                <a:solidFill>
                  <a:srgbClr val="000000"/>
                </a:solidFill>
              </a:rPr>
              <a:t>: This method of inter-VLAN routing is no longer implemented in switched networks and is included for explanation purposes only.</a:t>
            </a:r>
          </a:p>
        </p:txBody>
      </p:sp>
      <p:pic>
        <p:nvPicPr>
          <p:cNvPr id="7" name="Picture 6">
            <a:extLst>
              <a:ext uri="{FF2B5EF4-FFF2-40B4-BE49-F238E27FC236}">
                <a16:creationId xmlns="" xmlns:a16="http://schemas.microsoft.com/office/drawing/2014/main" id="{4C68F331-22AB-E84A-B6A1-B8209A49DF1E}"/>
              </a:ext>
            </a:extLst>
          </p:cNvPr>
          <p:cNvPicPr>
            <a:picLocks noChangeAspect="1"/>
          </p:cNvPicPr>
          <p:nvPr/>
        </p:nvPicPr>
        <p:blipFill>
          <a:blip r:embed="rId3"/>
          <a:stretch>
            <a:fillRect/>
          </a:stretch>
        </p:blipFill>
        <p:spPr>
          <a:xfrm>
            <a:off x="476250" y="2675771"/>
            <a:ext cx="7934325" cy="2023802"/>
          </a:xfrm>
          <a:prstGeom prst="rect">
            <a:avLst/>
          </a:prstGeom>
        </p:spPr>
      </p:pic>
    </p:spTree>
    <p:extLst>
      <p:ext uri="{BB962C8B-B14F-4D97-AF65-F5344CB8AC3E}">
        <p14:creationId xmlns="" xmlns:p14="http://schemas.microsoft.com/office/powerpoint/2010/main" val="1614140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r>
              <a:rPr lang="en-US" dirty="0"/>
              <a:t/>
            </a:r>
            <a:br>
              <a:rPr lang="en-US" dirty="0"/>
            </a:br>
            <a:r>
              <a:rPr lang="en-US" sz="2400" dirty="0"/>
              <a:t>Router-on-a-Stick Inter-VLAN Routing</a:t>
            </a:r>
          </a:p>
        </p:txBody>
      </p:sp>
      <p:sp>
        <p:nvSpPr>
          <p:cNvPr id="5" name="Content Placeholder 4">
            <a:extLst>
              <a:ext uri="{FF2B5EF4-FFF2-40B4-BE49-F238E27FC236}">
                <a16:creationId xmlns="" xmlns:a16="http://schemas.microsoft.com/office/drawing/2014/main" id="{70F2F6A6-80F2-8246-91BE-81A444BD4CE2}"/>
              </a:ext>
            </a:extLst>
          </p:cNvPr>
          <p:cNvSpPr>
            <a:spLocks noGrp="1"/>
          </p:cNvSpPr>
          <p:nvPr>
            <p:ph idx="1"/>
          </p:nvPr>
        </p:nvSpPr>
        <p:spPr>
          <a:xfrm>
            <a:off x="133004" y="731837"/>
            <a:ext cx="8621715" cy="4097338"/>
          </a:xfrm>
        </p:spPr>
        <p:txBody>
          <a:bodyPr/>
          <a:lstStyle/>
          <a:p>
            <a:pPr marL="0" indent="0" algn="l"/>
            <a:r>
              <a:rPr lang="en-US" sz="1600" dirty="0">
                <a:solidFill>
                  <a:srgbClr val="000000"/>
                </a:solidFill>
              </a:rPr>
              <a:t>The ‘router-on-a-stick’ inter-VLAN routing method </a:t>
            </a:r>
            <a:r>
              <a:rPr lang="en-US" sz="1600" dirty="0">
                <a:solidFill>
                  <a:srgbClr val="FF0000"/>
                </a:solidFill>
              </a:rPr>
              <a:t>overcomes</a:t>
            </a:r>
            <a:r>
              <a:rPr lang="en-US" sz="1600" dirty="0">
                <a:solidFill>
                  <a:srgbClr val="000000"/>
                </a:solidFill>
              </a:rPr>
              <a:t> the limitation of the legacy inter-VLAN routing method. It only requires one physical Ethernet interface to route traffic between multiple VLANs on a network.</a:t>
            </a:r>
          </a:p>
          <a:p>
            <a:pPr marL="285750" indent="-285750" algn="l">
              <a:buFont typeface="Arial" panose="020B0604020202020204" pitchFamily="34" charset="0"/>
              <a:buChar char="•"/>
            </a:pPr>
            <a:r>
              <a:rPr lang="en-US" sz="1500" dirty="0">
                <a:solidFill>
                  <a:srgbClr val="000000"/>
                </a:solidFill>
              </a:rPr>
              <a:t>A Cisco IOS router Ethernet interface is configured as an </a:t>
            </a:r>
            <a:r>
              <a:rPr lang="en-US" sz="1500" dirty="0">
                <a:solidFill>
                  <a:srgbClr val="FF0000"/>
                </a:solidFill>
              </a:rPr>
              <a:t>802.1Q trunk </a:t>
            </a:r>
            <a:r>
              <a:rPr lang="en-US" sz="1500" dirty="0">
                <a:solidFill>
                  <a:srgbClr val="000000"/>
                </a:solidFill>
              </a:rPr>
              <a:t>and connected to a trunk port on a Layer 2 switch. Specifically, the router interface is configured using subinterfaces to identify routable VLANs.</a:t>
            </a:r>
          </a:p>
          <a:p>
            <a:pPr marL="285750" indent="-285750" algn="l">
              <a:buFont typeface="Arial" panose="020B0604020202020204" pitchFamily="34" charset="0"/>
              <a:buChar char="•"/>
            </a:pPr>
            <a:r>
              <a:rPr lang="en-US" sz="1500" dirty="0">
                <a:solidFill>
                  <a:srgbClr val="000000"/>
                </a:solidFill>
              </a:rPr>
              <a:t>The configured </a:t>
            </a:r>
            <a:r>
              <a:rPr lang="en-US" sz="1500" dirty="0">
                <a:solidFill>
                  <a:srgbClr val="FF0000"/>
                </a:solidFill>
              </a:rPr>
              <a:t>subinterfaces</a:t>
            </a:r>
            <a:r>
              <a:rPr lang="en-US" sz="1500" dirty="0">
                <a:solidFill>
                  <a:srgbClr val="000000"/>
                </a:solidFill>
              </a:rPr>
              <a:t> are </a:t>
            </a:r>
            <a:r>
              <a:rPr lang="en-US" sz="1500" dirty="0">
                <a:solidFill>
                  <a:srgbClr val="FF0000"/>
                </a:solidFill>
              </a:rPr>
              <a:t>software-based virtual interfaces</a:t>
            </a:r>
            <a:r>
              <a:rPr lang="en-US" sz="1500" dirty="0">
                <a:solidFill>
                  <a:srgbClr val="000000"/>
                </a:solidFill>
              </a:rPr>
              <a:t>. Each is associated with a </a:t>
            </a:r>
            <a:r>
              <a:rPr lang="en-US" sz="1500" dirty="0">
                <a:solidFill>
                  <a:srgbClr val="FF0000"/>
                </a:solidFill>
              </a:rPr>
              <a:t>single physical Ethernet interface</a:t>
            </a:r>
            <a:r>
              <a:rPr lang="en-US" sz="1500" dirty="0">
                <a:solidFill>
                  <a:srgbClr val="000000"/>
                </a:solidFill>
              </a:rPr>
              <a:t>. Subinterfaces are configured in software on a router. Each subinterface is </a:t>
            </a:r>
            <a:r>
              <a:rPr lang="en-US" sz="1500" dirty="0">
                <a:solidFill>
                  <a:srgbClr val="FF0000"/>
                </a:solidFill>
              </a:rPr>
              <a:t>independently</a:t>
            </a:r>
            <a:r>
              <a:rPr lang="en-US" sz="1500" dirty="0">
                <a:solidFill>
                  <a:srgbClr val="000000"/>
                </a:solidFill>
              </a:rPr>
              <a:t> configured with </a:t>
            </a:r>
            <a:r>
              <a:rPr lang="en-US" sz="1500" dirty="0">
                <a:solidFill>
                  <a:srgbClr val="FF0000"/>
                </a:solidFill>
              </a:rPr>
              <a:t>an IP address </a:t>
            </a:r>
            <a:r>
              <a:rPr lang="en-US" sz="1500" dirty="0">
                <a:solidFill>
                  <a:srgbClr val="000000"/>
                </a:solidFill>
              </a:rPr>
              <a:t>and </a:t>
            </a:r>
            <a:r>
              <a:rPr lang="en-US" sz="1500" dirty="0">
                <a:solidFill>
                  <a:srgbClr val="FF0000"/>
                </a:solidFill>
              </a:rPr>
              <a:t>VLAN</a:t>
            </a:r>
            <a:r>
              <a:rPr lang="en-US" sz="1500" dirty="0">
                <a:solidFill>
                  <a:srgbClr val="000000"/>
                </a:solidFill>
              </a:rPr>
              <a:t> assignment. Subinterfaces are configured for different subnets that correspond to their VLAN assignment. This facilitates logical routing.</a:t>
            </a:r>
          </a:p>
          <a:p>
            <a:pPr marL="285750" indent="-285750" algn="l">
              <a:buFont typeface="Arial" panose="020B0604020202020204" pitchFamily="34" charset="0"/>
              <a:buChar char="•"/>
            </a:pPr>
            <a:r>
              <a:rPr lang="en-US" sz="1500" dirty="0">
                <a:solidFill>
                  <a:srgbClr val="000000"/>
                </a:solidFill>
              </a:rPr>
              <a:t>When </a:t>
            </a:r>
            <a:r>
              <a:rPr lang="en-US" sz="1500" dirty="0">
                <a:solidFill>
                  <a:srgbClr val="FF0000"/>
                </a:solidFill>
              </a:rPr>
              <a:t>VLAN-tagged traffic </a:t>
            </a:r>
            <a:r>
              <a:rPr lang="en-US" sz="1500" dirty="0">
                <a:solidFill>
                  <a:srgbClr val="000000"/>
                </a:solidFill>
              </a:rPr>
              <a:t>enters the </a:t>
            </a:r>
            <a:r>
              <a:rPr lang="en-US" sz="1500" dirty="0">
                <a:solidFill>
                  <a:srgbClr val="FF0000"/>
                </a:solidFill>
              </a:rPr>
              <a:t>router interface</a:t>
            </a:r>
            <a:r>
              <a:rPr lang="en-US" sz="1500" dirty="0">
                <a:solidFill>
                  <a:srgbClr val="000000"/>
                </a:solidFill>
              </a:rPr>
              <a:t>, it is forwarded to the </a:t>
            </a:r>
            <a:r>
              <a:rPr lang="en-US" sz="1500" dirty="0">
                <a:solidFill>
                  <a:srgbClr val="FF0000"/>
                </a:solidFill>
              </a:rPr>
              <a:t>VLAN </a:t>
            </a:r>
            <a:r>
              <a:rPr lang="en-US" sz="1500" dirty="0" err="1">
                <a:solidFill>
                  <a:srgbClr val="FF0000"/>
                </a:solidFill>
              </a:rPr>
              <a:t>subinterface</a:t>
            </a:r>
            <a:r>
              <a:rPr lang="en-US" sz="1500" dirty="0">
                <a:solidFill>
                  <a:srgbClr val="000000"/>
                </a:solidFill>
              </a:rPr>
              <a:t>. After a </a:t>
            </a:r>
            <a:r>
              <a:rPr lang="en-US" sz="1500" dirty="0">
                <a:solidFill>
                  <a:srgbClr val="FF0000"/>
                </a:solidFill>
              </a:rPr>
              <a:t>routing decision </a:t>
            </a:r>
            <a:r>
              <a:rPr lang="en-US" sz="1500" dirty="0">
                <a:solidFill>
                  <a:srgbClr val="000000"/>
                </a:solidFill>
              </a:rPr>
              <a:t>is made based on the destination IP network address, the router determines the exit interface for the traffic. If the exit interface is configured as an 802.1q </a:t>
            </a:r>
            <a:r>
              <a:rPr lang="en-US" sz="1500" dirty="0" err="1">
                <a:solidFill>
                  <a:srgbClr val="000000"/>
                </a:solidFill>
              </a:rPr>
              <a:t>subinterface</a:t>
            </a:r>
            <a:r>
              <a:rPr lang="en-US" sz="1500" dirty="0">
                <a:solidFill>
                  <a:srgbClr val="000000"/>
                </a:solidFill>
              </a:rPr>
              <a:t>, the data frames are VLAN-tagged with the new VLAN and sent back out the physical interface</a:t>
            </a:r>
          </a:p>
          <a:p>
            <a:pPr marL="0" indent="0" algn="l"/>
            <a:r>
              <a:rPr lang="en-US" sz="1600" b="1" dirty="0">
                <a:solidFill>
                  <a:srgbClr val="000000"/>
                </a:solidFill>
              </a:rPr>
              <a:t>Note</a:t>
            </a:r>
            <a:r>
              <a:rPr lang="en-US" sz="1600" dirty="0">
                <a:solidFill>
                  <a:srgbClr val="000000"/>
                </a:solidFill>
              </a:rPr>
              <a:t>: The router-on-a-stick method of inter-VLAN routing does not scale beyond 50 VLANs.</a:t>
            </a:r>
          </a:p>
        </p:txBody>
      </p:sp>
    </p:spTree>
    <p:extLst>
      <p:ext uri="{BB962C8B-B14F-4D97-AF65-F5344CB8AC3E}">
        <p14:creationId xmlns="" xmlns:p14="http://schemas.microsoft.com/office/powerpoint/2010/main" val="1682891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r>
              <a:rPr lang="en-US" dirty="0"/>
              <a:t/>
            </a:r>
            <a:br>
              <a:rPr lang="en-US" dirty="0"/>
            </a:br>
            <a:r>
              <a:rPr lang="en-US" sz="2400" dirty="0"/>
              <a:t>Inter-VLAN Routing on a Layer 3 Switch</a:t>
            </a:r>
          </a:p>
        </p:txBody>
      </p:sp>
      <p:sp>
        <p:nvSpPr>
          <p:cNvPr id="4" name="Content Placeholder 3">
            <a:extLst>
              <a:ext uri="{FF2B5EF4-FFF2-40B4-BE49-F238E27FC236}">
                <a16:creationId xmlns="" xmlns:a16="http://schemas.microsoft.com/office/drawing/2014/main" id="{48826254-EE24-7943-9316-7EFCA38FE816}"/>
              </a:ext>
            </a:extLst>
          </p:cNvPr>
          <p:cNvSpPr>
            <a:spLocks noGrp="1"/>
          </p:cNvSpPr>
          <p:nvPr>
            <p:ph idx="1"/>
          </p:nvPr>
        </p:nvSpPr>
        <p:spPr>
          <a:xfrm>
            <a:off x="474662" y="731838"/>
            <a:ext cx="8280057" cy="1337626"/>
          </a:xfrm>
        </p:spPr>
        <p:txBody>
          <a:bodyPr/>
          <a:lstStyle/>
          <a:p>
            <a:pPr marL="0" indent="0" algn="l"/>
            <a:r>
              <a:rPr lang="en-US" sz="1400" dirty="0">
                <a:solidFill>
                  <a:srgbClr val="000000"/>
                </a:solidFill>
              </a:rPr>
              <a:t>The modern method of performing inter-VLAN routing is to use </a:t>
            </a:r>
            <a:r>
              <a:rPr lang="en-US" sz="1400" dirty="0">
                <a:solidFill>
                  <a:srgbClr val="FF0000"/>
                </a:solidFill>
              </a:rPr>
              <a:t>Layer 3 switches and switched virtual interfaces (SVI)</a:t>
            </a:r>
            <a:r>
              <a:rPr lang="en-US" sz="1400" dirty="0">
                <a:solidFill>
                  <a:srgbClr val="000000"/>
                </a:solidFill>
              </a:rPr>
              <a:t>. An SVI is a virtual interface that is configured on a Layer 3 switch, as shown in the figure.</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A Layer 3 switch is also called a multilayer switch as it operates at Layer 2 and Layer 3. However, in this course we use the term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 xmlns:a16="http://schemas.microsoft.com/office/drawing/2014/main" id="{25B6DF6E-1A76-DA43-AD91-742D3B35BFA4}"/>
              </a:ext>
            </a:extLst>
          </p:cNvPr>
          <p:cNvPicPr>
            <a:picLocks noChangeAspect="1"/>
          </p:cNvPicPr>
          <p:nvPr/>
        </p:nvPicPr>
        <p:blipFill>
          <a:blip r:embed="rId3"/>
          <a:stretch>
            <a:fillRect/>
          </a:stretch>
        </p:blipFill>
        <p:spPr>
          <a:xfrm>
            <a:off x="600075" y="2278494"/>
            <a:ext cx="8039100" cy="2501900"/>
          </a:xfrm>
          <a:prstGeom prst="rect">
            <a:avLst/>
          </a:prstGeom>
        </p:spPr>
      </p:pic>
    </p:spTree>
    <p:extLst>
      <p:ext uri="{BB962C8B-B14F-4D97-AF65-F5344CB8AC3E}">
        <p14:creationId xmlns="" xmlns:p14="http://schemas.microsoft.com/office/powerpoint/2010/main" val="38389408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r>
              <a:rPr lang="en-US" dirty="0"/>
              <a:t/>
            </a:r>
            <a:br>
              <a:rPr lang="en-US" dirty="0"/>
            </a:br>
            <a:r>
              <a:rPr lang="en-US" sz="2400" dirty="0"/>
              <a:t>Inter-VLAN Routing on a Layer 3 Switch (Cont.)</a:t>
            </a:r>
          </a:p>
        </p:txBody>
      </p:sp>
      <p:sp>
        <p:nvSpPr>
          <p:cNvPr id="5" name="Content Placeholder 4">
            <a:extLst>
              <a:ext uri="{FF2B5EF4-FFF2-40B4-BE49-F238E27FC236}">
                <a16:creationId xmlns="" xmlns:a16="http://schemas.microsoft.com/office/drawing/2014/main" id="{3AA16A1B-27DD-E847-9D2D-EC7E3FD04156}"/>
              </a:ext>
            </a:extLst>
          </p:cNvPr>
          <p:cNvSpPr>
            <a:spLocks noGrp="1"/>
          </p:cNvSpPr>
          <p:nvPr>
            <p:ph idx="1"/>
          </p:nvPr>
        </p:nvSpPr>
        <p:spPr>
          <a:xfrm>
            <a:off x="474662" y="731837"/>
            <a:ext cx="8280057" cy="3689897"/>
          </a:xfrm>
        </p:spPr>
        <p:txBody>
          <a:bodyPr/>
          <a:lstStyle/>
          <a:p>
            <a:pPr marL="0" indent="0" algn="l"/>
            <a:r>
              <a:rPr lang="en-US" sz="1500" dirty="0" smtClean="0">
                <a:solidFill>
                  <a:srgbClr val="FF0000"/>
                </a:solidFill>
              </a:rPr>
              <a:t>Inter-VLAN SVIs </a:t>
            </a:r>
            <a:r>
              <a:rPr lang="en-US" sz="1500" dirty="0" smtClean="0">
                <a:solidFill>
                  <a:srgbClr val="000000"/>
                </a:solidFill>
              </a:rPr>
              <a:t>are created the same way that the </a:t>
            </a:r>
            <a:r>
              <a:rPr lang="en-US" sz="1500" dirty="0" smtClean="0">
                <a:solidFill>
                  <a:srgbClr val="FF0000"/>
                </a:solidFill>
              </a:rPr>
              <a:t>management VLAN interface </a:t>
            </a:r>
            <a:r>
              <a:rPr lang="en-US" sz="1500" dirty="0" smtClean="0">
                <a:solidFill>
                  <a:srgbClr val="000000"/>
                </a:solidFill>
              </a:rPr>
              <a:t>is configured. The SVI is created for a VLAN that exists on the switch. Although </a:t>
            </a:r>
            <a:r>
              <a:rPr lang="en-US" sz="1500" dirty="0" smtClean="0">
                <a:solidFill>
                  <a:srgbClr val="FF0000"/>
                </a:solidFill>
              </a:rPr>
              <a:t>virtual</a:t>
            </a:r>
            <a:r>
              <a:rPr lang="en-US" sz="1500" dirty="0" smtClean="0">
                <a:solidFill>
                  <a:srgbClr val="000000"/>
                </a:solidFill>
              </a:rPr>
              <a:t>, the SVI performs the </a:t>
            </a:r>
            <a:r>
              <a:rPr lang="en-US" sz="1500" dirty="0" smtClean="0">
                <a:solidFill>
                  <a:srgbClr val="FF0000"/>
                </a:solidFill>
              </a:rPr>
              <a:t>same</a:t>
            </a:r>
            <a:r>
              <a:rPr lang="en-US" sz="1500" dirty="0" smtClean="0">
                <a:solidFill>
                  <a:srgbClr val="000000"/>
                </a:solidFill>
              </a:rPr>
              <a:t> functions for the VLAN as a </a:t>
            </a:r>
            <a:r>
              <a:rPr lang="en-US" sz="1500" dirty="0" smtClean="0">
                <a:solidFill>
                  <a:srgbClr val="FF0000"/>
                </a:solidFill>
              </a:rPr>
              <a:t>router interface </a:t>
            </a:r>
            <a:r>
              <a:rPr lang="en-US" sz="1500" dirty="0" smtClean="0">
                <a:solidFill>
                  <a:srgbClr val="000000"/>
                </a:solidFill>
              </a:rPr>
              <a:t>would. Specifically, it provides </a:t>
            </a:r>
            <a:r>
              <a:rPr lang="en-US" sz="1500" dirty="0" smtClean="0">
                <a:solidFill>
                  <a:srgbClr val="FF0000"/>
                </a:solidFill>
              </a:rPr>
              <a:t>Layer 3 processing</a:t>
            </a:r>
            <a:r>
              <a:rPr lang="en-US" sz="1500" dirty="0" smtClean="0">
                <a:solidFill>
                  <a:srgbClr val="000000"/>
                </a:solidFill>
              </a:rPr>
              <a:t> for packets that are sent to or from all switch ports associated with that VLAN.</a:t>
            </a:r>
          </a:p>
          <a:p>
            <a:pPr marL="0" indent="0" algn="l"/>
            <a:endParaRPr lang="en-US" sz="1500" dirty="0" smtClean="0">
              <a:solidFill>
                <a:srgbClr val="000000"/>
              </a:solidFill>
            </a:endParaRPr>
          </a:p>
          <a:p>
            <a:pPr marL="0" indent="0" algn="l"/>
            <a:r>
              <a:rPr lang="en-US" sz="1500" dirty="0" smtClean="0">
                <a:solidFill>
                  <a:srgbClr val="000000"/>
                </a:solidFill>
              </a:rPr>
              <a:t>The following are advantages of using Layer 3 switches for inter-VLAN routing:</a:t>
            </a:r>
          </a:p>
          <a:p>
            <a:pPr marL="415985" lvl="1" indent="-342900">
              <a:buFont typeface="Arial" panose="020B0604020202020204" pitchFamily="34" charset="0"/>
              <a:buChar char="•"/>
            </a:pPr>
            <a:r>
              <a:rPr lang="en-US" sz="1500" dirty="0" smtClean="0">
                <a:solidFill>
                  <a:srgbClr val="000000"/>
                </a:solidFill>
              </a:rPr>
              <a:t>They are </a:t>
            </a:r>
            <a:r>
              <a:rPr lang="en-US" sz="1500" dirty="0" smtClean="0">
                <a:solidFill>
                  <a:srgbClr val="FF0000"/>
                </a:solidFill>
              </a:rPr>
              <a:t>much faster </a:t>
            </a:r>
            <a:r>
              <a:rPr lang="en-US" sz="1500" dirty="0" smtClean="0">
                <a:solidFill>
                  <a:srgbClr val="000000"/>
                </a:solidFill>
              </a:rPr>
              <a:t>than router-on-a-stick because everything is hardware switched and routed.</a:t>
            </a:r>
          </a:p>
          <a:p>
            <a:pPr marL="415985" lvl="1" indent="-342900">
              <a:buFont typeface="Arial" panose="020B0604020202020204" pitchFamily="34" charset="0"/>
              <a:buChar char="•"/>
            </a:pPr>
            <a:r>
              <a:rPr lang="en-US" sz="1500" dirty="0" smtClean="0">
                <a:solidFill>
                  <a:srgbClr val="000000"/>
                </a:solidFill>
              </a:rPr>
              <a:t>There is </a:t>
            </a:r>
            <a:r>
              <a:rPr lang="en-US" sz="1500" dirty="0" smtClean="0">
                <a:solidFill>
                  <a:srgbClr val="FF0000"/>
                </a:solidFill>
              </a:rPr>
              <a:t>no need for external links </a:t>
            </a:r>
            <a:r>
              <a:rPr lang="en-US" sz="1500" dirty="0" smtClean="0">
                <a:solidFill>
                  <a:srgbClr val="000000"/>
                </a:solidFill>
              </a:rPr>
              <a:t>from the switch to the router for routing.</a:t>
            </a:r>
          </a:p>
          <a:p>
            <a:pPr marL="415985" lvl="1" indent="-342900">
              <a:buFont typeface="Arial" panose="020B0604020202020204" pitchFamily="34" charset="0"/>
              <a:buChar char="•"/>
            </a:pPr>
            <a:r>
              <a:rPr lang="en-US" sz="1500" dirty="0" smtClean="0">
                <a:solidFill>
                  <a:srgbClr val="000000"/>
                </a:solidFill>
              </a:rPr>
              <a:t>They are </a:t>
            </a:r>
            <a:r>
              <a:rPr lang="en-US" sz="1500" dirty="0" smtClean="0">
                <a:solidFill>
                  <a:srgbClr val="FF0000"/>
                </a:solidFill>
              </a:rPr>
              <a:t>not limited to one link</a:t>
            </a:r>
            <a:r>
              <a:rPr lang="en-US" sz="1500" dirty="0" smtClean="0">
                <a:solidFill>
                  <a:srgbClr val="000000"/>
                </a:solidFill>
              </a:rPr>
              <a:t> because </a:t>
            </a:r>
            <a:r>
              <a:rPr lang="en-US" sz="1500" dirty="0" smtClean="0">
                <a:solidFill>
                  <a:srgbClr val="FF0000"/>
                </a:solidFill>
              </a:rPr>
              <a:t>Layer 2 </a:t>
            </a:r>
            <a:r>
              <a:rPr lang="en-US" sz="1500" dirty="0" err="1" smtClean="0">
                <a:solidFill>
                  <a:srgbClr val="FF0000"/>
                </a:solidFill>
              </a:rPr>
              <a:t>EtherChannels</a:t>
            </a:r>
            <a:r>
              <a:rPr lang="en-US" sz="1500" dirty="0" smtClean="0">
                <a:solidFill>
                  <a:srgbClr val="FF0000"/>
                </a:solidFill>
              </a:rPr>
              <a:t> </a:t>
            </a:r>
            <a:r>
              <a:rPr lang="en-US" sz="1500" dirty="0" smtClean="0">
                <a:solidFill>
                  <a:srgbClr val="000000"/>
                </a:solidFill>
              </a:rPr>
              <a:t>can be used as trunk links between the switches to increase bandwidth.</a:t>
            </a:r>
          </a:p>
          <a:p>
            <a:pPr marL="415985" lvl="1" indent="-342900">
              <a:buFont typeface="Arial" panose="020B0604020202020204" pitchFamily="34" charset="0"/>
              <a:buChar char="•"/>
            </a:pPr>
            <a:r>
              <a:rPr lang="en-US" sz="1500" dirty="0" smtClean="0">
                <a:solidFill>
                  <a:srgbClr val="FF0000"/>
                </a:solidFill>
              </a:rPr>
              <a:t>Latency is much lower</a:t>
            </a:r>
            <a:r>
              <a:rPr lang="en-US" sz="1500" dirty="0" smtClean="0">
                <a:solidFill>
                  <a:srgbClr val="000000"/>
                </a:solidFill>
              </a:rPr>
              <a:t> because data does not need to leave the switch in order to be routed to a different network.</a:t>
            </a:r>
          </a:p>
          <a:p>
            <a:pPr marL="415985" lvl="1" indent="-342900">
              <a:buFont typeface="Arial" panose="020B0604020202020204" pitchFamily="34" charset="0"/>
              <a:buChar char="•"/>
            </a:pPr>
            <a:r>
              <a:rPr lang="en-US" sz="1500" dirty="0" smtClean="0">
                <a:solidFill>
                  <a:srgbClr val="000000"/>
                </a:solidFill>
              </a:rPr>
              <a:t>They more commonly deployed in a campus LAN than routers.</a:t>
            </a:r>
          </a:p>
          <a:p>
            <a:pPr marL="415985" lvl="1" indent="-342900">
              <a:buFont typeface="Arial" panose="020B0604020202020204" pitchFamily="34" charset="0"/>
              <a:buChar char="•"/>
            </a:pPr>
            <a:r>
              <a:rPr lang="en-US" sz="1500" dirty="0" smtClean="0">
                <a:solidFill>
                  <a:srgbClr val="000000"/>
                </a:solidFill>
              </a:rPr>
              <a:t>The only disadvantage is that Layer 3 switches are more </a:t>
            </a:r>
            <a:r>
              <a:rPr lang="en-US" sz="1500" dirty="0" smtClean="0">
                <a:solidFill>
                  <a:srgbClr val="FF0000"/>
                </a:solidFill>
              </a:rPr>
              <a:t>expensive</a:t>
            </a:r>
            <a:r>
              <a:rPr lang="en-US" sz="1500" dirty="0" smtClean="0">
                <a:solidFill>
                  <a:srgbClr val="000000"/>
                </a:solidFill>
              </a:rPr>
              <a:t>.</a:t>
            </a:r>
          </a:p>
          <a:p>
            <a:pPr marL="342900" indent="-342900" algn="l">
              <a:buFont typeface="Arial" panose="020B0604020202020204" pitchFamily="34" charset="0"/>
              <a:buChar char="•"/>
            </a:pPr>
            <a:endParaRPr lang="en-US" sz="1500" dirty="0">
              <a:solidFill>
                <a:srgbClr val="000000"/>
              </a:solidFill>
            </a:endParaRPr>
          </a:p>
        </p:txBody>
      </p:sp>
    </p:spTree>
    <p:extLst>
      <p:ext uri="{BB962C8B-B14F-4D97-AF65-F5344CB8AC3E}">
        <p14:creationId xmlns="" xmlns:p14="http://schemas.microsoft.com/office/powerpoint/2010/main" val="10735183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Router-on-a-Stick Inter-VLAN Routing</a:t>
            </a:r>
          </a:p>
        </p:txBody>
      </p:sp>
    </p:spTree>
    <p:custDataLst>
      <p:tags r:id="rId1"/>
    </p:custDataLst>
    <p:extLst>
      <p:ext uri="{BB962C8B-B14F-4D97-AF65-F5344CB8AC3E}">
        <p14:creationId xmlns="" xmlns:p14="http://schemas.microsoft.com/office/powerpoint/2010/main" val="101689698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5884</TotalTime>
  <Words>3854</Words>
  <Application>Microsoft Office PowerPoint</Application>
  <PresentationFormat>On-screen Show (16:9)</PresentationFormat>
  <Paragraphs>458</Paragraphs>
  <Slides>46</Slides>
  <Notes>46</Notes>
  <HiddenSlides>1</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Default Theme</vt:lpstr>
      <vt:lpstr>Chapter 3 Module 4: Inter-VLAN Routing</vt:lpstr>
      <vt:lpstr>Module Objectives</vt:lpstr>
      <vt:lpstr>4.1 Inter-VLAN Routing Operation</vt:lpstr>
      <vt:lpstr>Inter-VLAN Routing Operation What is Inter-VLAN Routing?</vt:lpstr>
      <vt:lpstr>Inter-VLAN Routing Operation Legacy Inter-VLAN Routing</vt:lpstr>
      <vt:lpstr>Inter-VLAN Routing Operation Router-on-a-Stick Inter-VLAN Routing</vt:lpstr>
      <vt:lpstr>Inter-VLAN Routing Operation Inter-VLAN Routing on a Layer 3 Switch</vt:lpstr>
      <vt:lpstr>Inter-VLAN Routing Operation Inter-VLAN Routing on a Layer 3 Switch (Cont.)</vt:lpstr>
      <vt:lpstr>4.2 Router-on-a-Stick Inter-VLAN Routing</vt:lpstr>
      <vt:lpstr>Router-on-a-Stick Inter-VLAN Routing Router-on-a-Stick Scenario</vt:lpstr>
      <vt:lpstr>Router-on-a-Stick Inter-VLAN Routing S1 VLAN and Trunking Configuration</vt:lpstr>
      <vt:lpstr>Router-on-a-Stick Inter-VLAN Routing S2 VLAN and Trunking Configuration</vt:lpstr>
      <vt:lpstr>Router-on-a-Stick Inter-VLAN Routing R1 Subinterface Configuration</vt:lpstr>
      <vt:lpstr>Router-on-a-Stick Inter-VLAN Routing R1 Subinterface Configuration (Cont.)</vt:lpstr>
      <vt:lpstr>Router-on-a-Stick Inter-VLAN Routing Verify Connectivity Between PC1 and PC2</vt:lpstr>
      <vt:lpstr>Router-on-a-Stick Inter-VLAN Routing Router-on-a-Stick Inter-VLAN Routing Verification</vt:lpstr>
      <vt:lpstr>Router-on-a-Stick Inter-VLAN Routing Packet Tracer– Configure Router-on-a-Stick Inter-VLAN Routing</vt:lpstr>
      <vt:lpstr>Router-on-a-Stick Inter-VLAN Routing Lab – Configure Router-on-a-Stick Inter-VLAN Routing</vt:lpstr>
      <vt:lpstr>4.3 Inter-VLAN Routing using Layer 3 Switches</vt:lpstr>
      <vt:lpstr>Inter-VLAN Routing using Layer 3 Switches Layer 3 Switch Inter-VLAN Routing</vt:lpstr>
      <vt:lpstr>Inter-VLAN Routing using Layer 3 Switches Layer 3 Switch Scenario</vt:lpstr>
      <vt:lpstr>Inter-VLAN Routing using Layer 3 Switches Layer 3 Switch Configuration</vt:lpstr>
      <vt:lpstr>Inter-VLAN Routing using Layer 3 Switches Layer 3 Switch Inter-VLAN Routing Verification</vt:lpstr>
      <vt:lpstr>Inter-VLAN Routing using Layer 3 Switches Routing on a Layer 3 Switch</vt:lpstr>
      <vt:lpstr>Inter-VLAN Routing using Layer 3 Switches Routing Scenario on a Layer 3 Switch</vt:lpstr>
      <vt:lpstr>Inter-VLAN Routing using Layer 3 Switches Routing Configuration on a Layer 3 Switch</vt:lpstr>
      <vt:lpstr>Inter-VLAN Routing using Layer 3 Switches Packet Tracer – Configure Layer 3 Switching and inter-VLAN Routing</vt:lpstr>
      <vt:lpstr>4.4 Troubleshoot Inter-VLAN Routing</vt:lpstr>
      <vt:lpstr>Troubleshoot Inter-VLAN Routing Common Inter-VLAN Issues</vt:lpstr>
      <vt:lpstr>Troubleshoot Inter-VLAN Routing Troubleshoot Inter-VLAN Routing Scenario</vt:lpstr>
      <vt:lpstr>Troubleshoot Inter-VLAN Routing Missing VLANs</vt:lpstr>
      <vt:lpstr>Troubleshoot Inter-VLAN Routing Switch Trunk Port Issues</vt:lpstr>
      <vt:lpstr>Troubleshoot Inter-VLAN Routing Switch Access Port Issues</vt:lpstr>
      <vt:lpstr>Troubleshoot Inter-VLAN Routing Router Configuration Issues</vt:lpstr>
      <vt:lpstr>Troubleshoot Inter-VLAN Routing Packet Tracer – Troubleshoot Inter-VLAN Routing</vt:lpstr>
      <vt:lpstr>Troubleshoot Inter-VLAN Routing Lab – Troubleshoot Inter-VLAN Routing</vt:lpstr>
      <vt:lpstr>4.5 Module Practice and Quiz</vt:lpstr>
      <vt:lpstr>Module Practice and Quiz Packet Tracer – Inter-VLAN Routing Challenge</vt:lpstr>
      <vt:lpstr>Module Practice and Quiz Lab– Implement Inter-VLAN Routing</vt:lpstr>
      <vt:lpstr>Module Practice and Quiz What Did I Learn In This Module?</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4: Basic Device Configuration New Terms and Commands</vt:lpstr>
      <vt:lpstr>Slide 46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Owner</cp:lastModifiedBy>
  <cp:revision>417</cp:revision>
  <dcterms:created xsi:type="dcterms:W3CDTF">2019-10-18T06:21:22Z</dcterms:created>
  <dcterms:modified xsi:type="dcterms:W3CDTF">2021-07-15T00:51:39Z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