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tags/tag38.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41.xml" ContentType="application/vnd.openxmlformats-officedocument.presentationml.notesSlide+xml"/>
  <Override PartName="/ppt/tags/tag45.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tags/tag39.xml" ContentType="application/vnd.openxmlformats-officedocument.presentationml.tags+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tags/tag35.xml" ContentType="application/vnd.openxmlformats-officedocument.presentationml.tags+xml"/>
  <Override PartName="/ppt/notesSlides/notesSlide42.xml" ContentType="application/vnd.openxmlformats-officedocument.presentationml.notesSlide+xml"/>
  <Override PartName="/ppt/tags/tag46.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31.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43.xml" ContentType="application/vnd.openxmlformats-officedocument.presentationml.notesSlide+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commentAuthors.xml" ContentType="application/vnd.openxmlformats-officedocument.presentationml.commentAuthor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tags/tag43.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tags/tag3.xml" ContentType="application/vnd.openxmlformats-officedocument.presentationml.tags+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ppt/tags/tag37.xml" ContentType="application/vnd.openxmlformats-officedocument.presentationml.tags+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tags/tag3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4"/>
  </p:notesMasterIdLst>
  <p:sldIdLst>
    <p:sldId id="876" r:id="rId2"/>
    <p:sldId id="860" r:id="rId3"/>
    <p:sldId id="759" r:id="rId4"/>
    <p:sldId id="1108" r:id="rId5"/>
    <p:sldId id="1174" r:id="rId6"/>
    <p:sldId id="1175" r:id="rId7"/>
    <p:sldId id="1176" r:id="rId8"/>
    <p:sldId id="1177" r:id="rId9"/>
    <p:sldId id="1178" r:id="rId10"/>
    <p:sldId id="1179" r:id="rId11"/>
    <p:sldId id="1180" r:id="rId12"/>
    <p:sldId id="1181" r:id="rId13"/>
    <p:sldId id="1182" r:id="rId14"/>
    <p:sldId id="1103" r:id="rId15"/>
    <p:sldId id="1172" r:id="rId16"/>
    <p:sldId id="1210" r:id="rId17"/>
    <p:sldId id="1183" r:id="rId18"/>
    <p:sldId id="1209" r:id="rId19"/>
    <p:sldId id="1208" r:id="rId20"/>
    <p:sldId id="1184" r:id="rId21"/>
    <p:sldId id="1185" r:id="rId22"/>
    <p:sldId id="1186" r:id="rId23"/>
    <p:sldId id="1187" r:id="rId24"/>
    <p:sldId id="1188" r:id="rId25"/>
    <p:sldId id="1189" r:id="rId26"/>
    <p:sldId id="1190" r:id="rId27"/>
    <p:sldId id="1191" r:id="rId28"/>
    <p:sldId id="1192" r:id="rId29"/>
    <p:sldId id="1193" r:id="rId30"/>
    <p:sldId id="1207" r:id="rId31"/>
    <p:sldId id="1194" r:id="rId32"/>
    <p:sldId id="1195" r:id="rId33"/>
    <p:sldId id="1196" r:id="rId34"/>
    <p:sldId id="1197" r:id="rId35"/>
    <p:sldId id="1171" r:id="rId36"/>
    <p:sldId id="1173" r:id="rId37"/>
    <p:sldId id="1198" r:id="rId38"/>
    <p:sldId id="1199" r:id="rId39"/>
    <p:sldId id="1206" r:id="rId40"/>
    <p:sldId id="1200" r:id="rId41"/>
    <p:sldId id="1201" r:id="rId42"/>
    <p:sldId id="1202" r:id="rId43"/>
    <p:sldId id="1213" r:id="rId44"/>
    <p:sldId id="1212" r:id="rId45"/>
    <p:sldId id="1203" r:id="rId46"/>
    <p:sldId id="957" r:id="rId47"/>
    <p:sldId id="1138" r:id="rId48"/>
    <p:sldId id="1204" r:id="rId49"/>
    <p:sldId id="1205" r:id="rId50"/>
    <p:sldId id="874" r:id="rId51"/>
    <p:sldId id="1211" r:id="rId52"/>
    <p:sldId id="291" r:id="rId53"/>
  </p:sldIdLst>
  <p:sldSz cx="9144000" cy="5143500" type="screen16x9"/>
  <p:notesSz cx="6858000" cy="9144000"/>
  <p:custDataLst>
    <p:tags r:id="rId5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xmlns="" userId="S-1-5-21-1708537768-1303643608-725345543-200204" providerId="AD"/>
      </p:ext>
    </p:extLst>
  </p:cmAuthor>
  <p:cmAuthor id="2" name="Bob Vachon" initials="BV" lastIdx="24" clrIdx="2">
    <p:extLst>
      <p:ext uri="{19B8F6BF-5375-455C-9EA6-DF929625EA0E}">
        <p15:presenceInfo xmlns:p15="http://schemas.microsoft.com/office/powerpoint/2012/main" xmlns=""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xmlns="" userId="S::suliving@cisco.com::dc701d48-dd51-411a-9041-b7f1328f1486" providerId="AD"/>
      </p:ext>
    </p:extLst>
  </p:cmAuthor>
  <p:cmAuthor id="4" name="jagibbon" initials="jmg" lastIdx="8" clrIdx="4">
    <p:extLst>
      <p:ext uri="{19B8F6BF-5375-455C-9EA6-DF929625EA0E}">
        <p15:presenceInfo xmlns:p15="http://schemas.microsoft.com/office/powerpoint/2012/main" xmlns=""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0000CC"/>
    <a:srgbClr val="000099"/>
    <a:srgbClr val="CC99FF"/>
    <a:srgbClr val="CC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65" autoAdjust="0"/>
    <p:restoredTop sz="94761" autoAdjust="0"/>
  </p:normalViewPr>
  <p:slideViewPr>
    <p:cSldViewPr snapToGrid="0" showGuides="1">
      <p:cViewPr varScale="1">
        <p:scale>
          <a:sx n="108" d="100"/>
          <a:sy n="108" d="100"/>
        </p:scale>
        <p:origin x="-432" y="-9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22-Jul-21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a:t>
            </a:fld>
            <a:endParaRPr lang="en-US" dirty="0"/>
          </a:p>
        </p:txBody>
      </p:sp>
    </p:spTree>
    <p:extLst>
      <p:ext uri="{BB962C8B-B14F-4D97-AF65-F5344CB8AC3E}">
        <p14:creationId xmlns:p14="http://schemas.microsoft.com/office/powerpoint/2010/main" xmlns=""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a:t>
            </a:fld>
            <a:endParaRPr lang="en-US" dirty="0"/>
          </a:p>
        </p:txBody>
      </p:sp>
    </p:spTree>
    <p:extLst>
      <p:ext uri="{BB962C8B-B14F-4D97-AF65-F5344CB8AC3E}">
        <p14:creationId xmlns:p14="http://schemas.microsoft.com/office/powerpoint/2010/main" xmlns=""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5.1.7 – The Spanning Tree Algorithm</a:t>
            </a:r>
          </a:p>
        </p:txBody>
      </p:sp>
      <p:sp>
        <p:nvSpPr>
          <p:cNvPr id="4" name="Slide Number Placeholder 3"/>
          <p:cNvSpPr>
            <a:spLocks noGrp="1"/>
          </p:cNvSpPr>
          <p:nvPr>
            <p:ph type="sldNum" sz="quarter" idx="5"/>
          </p:nvPr>
        </p:nvSpPr>
        <p:spPr/>
        <p:txBody>
          <a:bodyPr/>
          <a:lstStyle/>
          <a:p>
            <a:fld id="{5641018C-6CAF-B84E-B92C-ECB119457FBA}" type="slidenum">
              <a:rPr lang="en-US" smtClean="0"/>
              <a:pPr/>
              <a:t>10</a:t>
            </a:fld>
            <a:endParaRPr lang="en-US" dirty="0"/>
          </a:p>
        </p:txBody>
      </p:sp>
    </p:spTree>
    <p:extLst>
      <p:ext uri="{BB962C8B-B14F-4D97-AF65-F5344CB8AC3E}">
        <p14:creationId xmlns:p14="http://schemas.microsoft.com/office/powerpoint/2010/main" xmlns="" val="716670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5.1.7 – The Spanning Tree Algorithm (Cont.)</a:t>
            </a:r>
          </a:p>
        </p:txBody>
      </p:sp>
      <p:sp>
        <p:nvSpPr>
          <p:cNvPr id="4" name="Slide Number Placeholder 3"/>
          <p:cNvSpPr>
            <a:spLocks noGrp="1"/>
          </p:cNvSpPr>
          <p:nvPr>
            <p:ph type="sldNum" sz="quarter" idx="5"/>
          </p:nvPr>
        </p:nvSpPr>
        <p:spPr/>
        <p:txBody>
          <a:bodyPr/>
          <a:lstStyle/>
          <a:p>
            <a:fld id="{5641018C-6CAF-B84E-B92C-ECB119457FBA}" type="slidenum">
              <a:rPr lang="en-US" smtClean="0"/>
              <a:pPr/>
              <a:t>11</a:t>
            </a:fld>
            <a:endParaRPr lang="en-US" dirty="0"/>
          </a:p>
        </p:txBody>
      </p:sp>
    </p:spTree>
    <p:extLst>
      <p:ext uri="{BB962C8B-B14F-4D97-AF65-F5344CB8AC3E}">
        <p14:creationId xmlns:p14="http://schemas.microsoft.com/office/powerpoint/2010/main" xmlns="" val="3793341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5.1.8 – Video – Observe STP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pPr/>
              <a:t>12</a:t>
            </a:fld>
            <a:endParaRPr lang="en-US" dirty="0"/>
          </a:p>
        </p:txBody>
      </p:sp>
    </p:spTree>
    <p:extLst>
      <p:ext uri="{BB962C8B-B14F-4D97-AF65-F5344CB8AC3E}">
        <p14:creationId xmlns:p14="http://schemas.microsoft.com/office/powerpoint/2010/main" xmlns="" val="3709469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5.1.9 – Packet Tracer – Investigate STP Loop Prevention</a:t>
            </a:r>
          </a:p>
          <a:p>
            <a:r>
              <a:rPr lang="en-US" dirty="0"/>
              <a:t>5.1.10 – Check Your Understanding – Purpose of STP</a:t>
            </a:r>
          </a:p>
        </p:txBody>
      </p:sp>
      <p:sp>
        <p:nvSpPr>
          <p:cNvPr id="4" name="Slide Number Placeholder 3"/>
          <p:cNvSpPr>
            <a:spLocks noGrp="1"/>
          </p:cNvSpPr>
          <p:nvPr>
            <p:ph type="sldNum" sz="quarter" idx="5"/>
          </p:nvPr>
        </p:nvSpPr>
        <p:spPr/>
        <p:txBody>
          <a:bodyPr/>
          <a:lstStyle/>
          <a:p>
            <a:fld id="{5641018C-6CAF-B84E-B92C-ECB119457FBA}" type="slidenum">
              <a:rPr lang="en-US" smtClean="0"/>
              <a:pPr/>
              <a:t>13</a:t>
            </a:fld>
            <a:endParaRPr lang="en-US" dirty="0"/>
          </a:p>
        </p:txBody>
      </p:sp>
    </p:spTree>
    <p:extLst>
      <p:ext uri="{BB962C8B-B14F-4D97-AF65-F5344CB8AC3E}">
        <p14:creationId xmlns:p14="http://schemas.microsoft.com/office/powerpoint/2010/main" xmlns="" val="2669499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14</a:t>
            </a:fld>
            <a:endParaRPr lang="en-US" dirty="0"/>
          </a:p>
        </p:txBody>
      </p:sp>
    </p:spTree>
    <p:extLst>
      <p:ext uri="{BB962C8B-B14F-4D97-AF65-F5344CB8AC3E}">
        <p14:creationId xmlns:p14="http://schemas.microsoft.com/office/powerpoint/2010/main" xmlns="" val="1200435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5.2.1 – Steps to a Loop-Free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pPr/>
              <a:t>15</a:t>
            </a:fld>
            <a:endParaRPr lang="en-US" dirty="0"/>
          </a:p>
        </p:txBody>
      </p:sp>
    </p:spTree>
    <p:extLst>
      <p:ext uri="{BB962C8B-B14F-4D97-AF65-F5344CB8AC3E}">
        <p14:creationId xmlns:p14="http://schemas.microsoft.com/office/powerpoint/2010/main" xmlns="" val="3729660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5.2.1 – Steps to a Loop-Free Topology (Cont.)</a:t>
            </a:r>
          </a:p>
        </p:txBody>
      </p:sp>
      <p:sp>
        <p:nvSpPr>
          <p:cNvPr id="4" name="Slide Number Placeholder 3"/>
          <p:cNvSpPr>
            <a:spLocks noGrp="1"/>
          </p:cNvSpPr>
          <p:nvPr>
            <p:ph type="sldNum" sz="quarter" idx="5"/>
          </p:nvPr>
        </p:nvSpPr>
        <p:spPr/>
        <p:txBody>
          <a:bodyPr/>
          <a:lstStyle/>
          <a:p>
            <a:fld id="{5641018C-6CAF-B84E-B92C-ECB119457FBA}" type="slidenum">
              <a:rPr lang="en-US" smtClean="0"/>
              <a:pPr/>
              <a:t>17</a:t>
            </a:fld>
            <a:endParaRPr lang="en-US" dirty="0"/>
          </a:p>
        </p:txBody>
      </p:sp>
    </p:spTree>
    <p:extLst>
      <p:ext uri="{BB962C8B-B14F-4D97-AF65-F5344CB8AC3E}">
        <p14:creationId xmlns:p14="http://schemas.microsoft.com/office/powerpoint/2010/main" xmlns="" val="2665949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5.2.2 – 1. Elect the Root Bridge</a:t>
            </a:r>
          </a:p>
        </p:txBody>
      </p:sp>
      <p:sp>
        <p:nvSpPr>
          <p:cNvPr id="4" name="Slide Number Placeholder 3"/>
          <p:cNvSpPr>
            <a:spLocks noGrp="1"/>
          </p:cNvSpPr>
          <p:nvPr>
            <p:ph type="sldNum" sz="quarter" idx="5"/>
          </p:nvPr>
        </p:nvSpPr>
        <p:spPr/>
        <p:txBody>
          <a:bodyPr/>
          <a:lstStyle/>
          <a:p>
            <a:fld id="{5641018C-6CAF-B84E-B92C-ECB119457FBA}" type="slidenum">
              <a:rPr lang="en-US" smtClean="0"/>
              <a:pPr/>
              <a:t>20</a:t>
            </a:fld>
            <a:endParaRPr lang="en-US" dirty="0"/>
          </a:p>
        </p:txBody>
      </p:sp>
    </p:spTree>
    <p:extLst>
      <p:ext uri="{BB962C8B-B14F-4D97-AF65-F5344CB8AC3E}">
        <p14:creationId xmlns:p14="http://schemas.microsoft.com/office/powerpoint/2010/main" xmlns="" val="934730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5.2.3 – Impact of Default BIDs</a:t>
            </a:r>
          </a:p>
        </p:txBody>
      </p:sp>
      <p:sp>
        <p:nvSpPr>
          <p:cNvPr id="4" name="Slide Number Placeholder 3"/>
          <p:cNvSpPr>
            <a:spLocks noGrp="1"/>
          </p:cNvSpPr>
          <p:nvPr>
            <p:ph type="sldNum" sz="quarter" idx="5"/>
          </p:nvPr>
        </p:nvSpPr>
        <p:spPr/>
        <p:txBody>
          <a:bodyPr/>
          <a:lstStyle/>
          <a:p>
            <a:fld id="{5641018C-6CAF-B84E-B92C-ECB119457FBA}" type="slidenum">
              <a:rPr lang="en-US" smtClean="0"/>
              <a:pPr/>
              <a:t>21</a:t>
            </a:fld>
            <a:endParaRPr lang="en-US" dirty="0"/>
          </a:p>
        </p:txBody>
      </p:sp>
    </p:spTree>
    <p:extLst>
      <p:ext uri="{BB962C8B-B14F-4D97-AF65-F5344CB8AC3E}">
        <p14:creationId xmlns:p14="http://schemas.microsoft.com/office/powerpoint/2010/main" xmlns="" val="2003745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5.2.4 – Determine the Root Path Cost</a:t>
            </a:r>
          </a:p>
        </p:txBody>
      </p:sp>
      <p:sp>
        <p:nvSpPr>
          <p:cNvPr id="4" name="Slide Number Placeholder 3"/>
          <p:cNvSpPr>
            <a:spLocks noGrp="1"/>
          </p:cNvSpPr>
          <p:nvPr>
            <p:ph type="sldNum" sz="quarter" idx="5"/>
          </p:nvPr>
        </p:nvSpPr>
        <p:spPr/>
        <p:txBody>
          <a:bodyPr/>
          <a:lstStyle/>
          <a:p>
            <a:fld id="{5641018C-6CAF-B84E-B92C-ECB119457FBA}" type="slidenum">
              <a:rPr lang="en-US" smtClean="0"/>
              <a:pPr/>
              <a:t>22</a:t>
            </a:fld>
            <a:endParaRPr lang="en-US" dirty="0"/>
          </a:p>
        </p:txBody>
      </p:sp>
    </p:spTree>
    <p:extLst>
      <p:ext uri="{BB962C8B-B14F-4D97-AF65-F5344CB8AC3E}">
        <p14:creationId xmlns:p14="http://schemas.microsoft.com/office/powerpoint/2010/main" xmlns="" val="3155223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xmlns=""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5.2.5 – 2. Elect the Root Ports</a:t>
            </a:r>
          </a:p>
        </p:txBody>
      </p:sp>
      <p:sp>
        <p:nvSpPr>
          <p:cNvPr id="4" name="Slide Number Placeholder 3"/>
          <p:cNvSpPr>
            <a:spLocks noGrp="1"/>
          </p:cNvSpPr>
          <p:nvPr>
            <p:ph type="sldNum" sz="quarter" idx="5"/>
          </p:nvPr>
        </p:nvSpPr>
        <p:spPr/>
        <p:txBody>
          <a:bodyPr/>
          <a:lstStyle/>
          <a:p>
            <a:fld id="{5641018C-6CAF-B84E-B92C-ECB119457FBA}" type="slidenum">
              <a:rPr lang="en-US" smtClean="0"/>
              <a:pPr/>
              <a:t>23</a:t>
            </a:fld>
            <a:endParaRPr lang="en-US" dirty="0"/>
          </a:p>
        </p:txBody>
      </p:sp>
    </p:spTree>
    <p:extLst>
      <p:ext uri="{BB962C8B-B14F-4D97-AF65-F5344CB8AC3E}">
        <p14:creationId xmlns:p14="http://schemas.microsoft.com/office/powerpoint/2010/main" xmlns="" val="2049895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5.2.6 – Elect Designated Ports</a:t>
            </a:r>
          </a:p>
        </p:txBody>
      </p:sp>
      <p:sp>
        <p:nvSpPr>
          <p:cNvPr id="4" name="Slide Number Placeholder 3"/>
          <p:cNvSpPr>
            <a:spLocks noGrp="1"/>
          </p:cNvSpPr>
          <p:nvPr>
            <p:ph type="sldNum" sz="quarter" idx="5"/>
          </p:nvPr>
        </p:nvSpPr>
        <p:spPr/>
        <p:txBody>
          <a:bodyPr/>
          <a:lstStyle/>
          <a:p>
            <a:fld id="{5641018C-6CAF-B84E-B92C-ECB119457FBA}" type="slidenum">
              <a:rPr lang="en-US" smtClean="0"/>
              <a:pPr/>
              <a:t>24</a:t>
            </a:fld>
            <a:endParaRPr lang="en-US" dirty="0"/>
          </a:p>
        </p:txBody>
      </p:sp>
    </p:spTree>
    <p:extLst>
      <p:ext uri="{BB962C8B-B14F-4D97-AF65-F5344CB8AC3E}">
        <p14:creationId xmlns:p14="http://schemas.microsoft.com/office/powerpoint/2010/main" xmlns="" val="4041395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5.2.7 – Elect Alternate (Blocked) Ports</a:t>
            </a:r>
          </a:p>
        </p:txBody>
      </p:sp>
      <p:sp>
        <p:nvSpPr>
          <p:cNvPr id="4" name="Slide Number Placeholder 3"/>
          <p:cNvSpPr>
            <a:spLocks noGrp="1"/>
          </p:cNvSpPr>
          <p:nvPr>
            <p:ph type="sldNum" sz="quarter" idx="5"/>
          </p:nvPr>
        </p:nvSpPr>
        <p:spPr/>
        <p:txBody>
          <a:bodyPr/>
          <a:lstStyle/>
          <a:p>
            <a:fld id="{5641018C-6CAF-B84E-B92C-ECB119457FBA}" type="slidenum">
              <a:rPr lang="en-US" smtClean="0"/>
              <a:pPr/>
              <a:t>25</a:t>
            </a:fld>
            <a:endParaRPr lang="en-US" dirty="0"/>
          </a:p>
        </p:txBody>
      </p:sp>
    </p:spTree>
    <p:extLst>
      <p:ext uri="{BB962C8B-B14F-4D97-AF65-F5344CB8AC3E}">
        <p14:creationId xmlns:p14="http://schemas.microsoft.com/office/powerpoint/2010/main" xmlns="" val="3643973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5.2.8 – Elect a Root Port from Multiple Equal-Cost Paths</a:t>
            </a:r>
          </a:p>
        </p:txBody>
      </p:sp>
      <p:sp>
        <p:nvSpPr>
          <p:cNvPr id="4" name="Slide Number Placeholder 3"/>
          <p:cNvSpPr>
            <a:spLocks noGrp="1"/>
          </p:cNvSpPr>
          <p:nvPr>
            <p:ph type="sldNum" sz="quarter" idx="5"/>
          </p:nvPr>
        </p:nvSpPr>
        <p:spPr/>
        <p:txBody>
          <a:bodyPr/>
          <a:lstStyle/>
          <a:p>
            <a:fld id="{5641018C-6CAF-B84E-B92C-ECB119457FBA}" type="slidenum">
              <a:rPr lang="en-US" smtClean="0"/>
              <a:pPr/>
              <a:t>26</a:t>
            </a:fld>
            <a:endParaRPr lang="en-US" dirty="0"/>
          </a:p>
        </p:txBody>
      </p:sp>
    </p:spTree>
    <p:extLst>
      <p:ext uri="{BB962C8B-B14F-4D97-AF65-F5344CB8AC3E}">
        <p14:creationId xmlns:p14="http://schemas.microsoft.com/office/powerpoint/2010/main" xmlns="" val="912285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5.2.8 – Elect a Root Port from Multiple Equal-Cost Paths (Cont.)</a:t>
            </a:r>
          </a:p>
        </p:txBody>
      </p:sp>
      <p:sp>
        <p:nvSpPr>
          <p:cNvPr id="4" name="Slide Number Placeholder 3"/>
          <p:cNvSpPr>
            <a:spLocks noGrp="1"/>
          </p:cNvSpPr>
          <p:nvPr>
            <p:ph type="sldNum" sz="quarter" idx="5"/>
          </p:nvPr>
        </p:nvSpPr>
        <p:spPr/>
        <p:txBody>
          <a:bodyPr/>
          <a:lstStyle/>
          <a:p>
            <a:fld id="{5641018C-6CAF-B84E-B92C-ECB119457FBA}" type="slidenum">
              <a:rPr lang="en-US" smtClean="0"/>
              <a:pPr/>
              <a:t>27</a:t>
            </a:fld>
            <a:endParaRPr lang="en-US" dirty="0"/>
          </a:p>
        </p:txBody>
      </p:sp>
    </p:spTree>
    <p:extLst>
      <p:ext uri="{BB962C8B-B14F-4D97-AF65-F5344CB8AC3E}">
        <p14:creationId xmlns:p14="http://schemas.microsoft.com/office/powerpoint/2010/main" xmlns="" val="25000548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5.2.8 – Elect a Root Port from Multiple Equal-Cost Paths (Cont.)</a:t>
            </a:r>
          </a:p>
        </p:txBody>
      </p:sp>
      <p:sp>
        <p:nvSpPr>
          <p:cNvPr id="4" name="Slide Number Placeholder 3"/>
          <p:cNvSpPr>
            <a:spLocks noGrp="1"/>
          </p:cNvSpPr>
          <p:nvPr>
            <p:ph type="sldNum" sz="quarter" idx="5"/>
          </p:nvPr>
        </p:nvSpPr>
        <p:spPr/>
        <p:txBody>
          <a:bodyPr/>
          <a:lstStyle/>
          <a:p>
            <a:fld id="{5641018C-6CAF-B84E-B92C-ECB119457FBA}" type="slidenum">
              <a:rPr lang="en-US" smtClean="0"/>
              <a:pPr/>
              <a:t>28</a:t>
            </a:fld>
            <a:endParaRPr lang="en-US" dirty="0"/>
          </a:p>
        </p:txBody>
      </p:sp>
    </p:spTree>
    <p:extLst>
      <p:ext uri="{BB962C8B-B14F-4D97-AF65-F5344CB8AC3E}">
        <p14:creationId xmlns:p14="http://schemas.microsoft.com/office/powerpoint/2010/main" xmlns="" val="3639693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5.2.8 – Elect a Root Port from Multiple Equal-Cost Paths (Cont.)</a:t>
            </a:r>
          </a:p>
        </p:txBody>
      </p:sp>
      <p:sp>
        <p:nvSpPr>
          <p:cNvPr id="4" name="Slide Number Placeholder 3"/>
          <p:cNvSpPr>
            <a:spLocks noGrp="1"/>
          </p:cNvSpPr>
          <p:nvPr>
            <p:ph type="sldNum" sz="quarter" idx="5"/>
          </p:nvPr>
        </p:nvSpPr>
        <p:spPr/>
        <p:txBody>
          <a:bodyPr/>
          <a:lstStyle/>
          <a:p>
            <a:fld id="{5641018C-6CAF-B84E-B92C-ECB119457FBA}" type="slidenum">
              <a:rPr lang="en-US" smtClean="0"/>
              <a:pPr/>
              <a:t>29</a:t>
            </a:fld>
            <a:endParaRPr lang="en-US" dirty="0"/>
          </a:p>
        </p:txBody>
      </p:sp>
    </p:spTree>
    <p:extLst>
      <p:ext uri="{BB962C8B-B14F-4D97-AF65-F5344CB8AC3E}">
        <p14:creationId xmlns:p14="http://schemas.microsoft.com/office/powerpoint/2010/main" xmlns="" val="31436769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5.2.9 – STP Timers and Port States</a:t>
            </a:r>
          </a:p>
        </p:txBody>
      </p:sp>
      <p:sp>
        <p:nvSpPr>
          <p:cNvPr id="4" name="Slide Number Placeholder 3"/>
          <p:cNvSpPr>
            <a:spLocks noGrp="1"/>
          </p:cNvSpPr>
          <p:nvPr>
            <p:ph type="sldNum" sz="quarter" idx="5"/>
          </p:nvPr>
        </p:nvSpPr>
        <p:spPr/>
        <p:txBody>
          <a:bodyPr/>
          <a:lstStyle/>
          <a:p>
            <a:fld id="{5641018C-6CAF-B84E-B92C-ECB119457FBA}" type="slidenum">
              <a:rPr lang="en-US" smtClean="0"/>
              <a:pPr/>
              <a:t>31</a:t>
            </a:fld>
            <a:endParaRPr lang="en-US" dirty="0"/>
          </a:p>
        </p:txBody>
      </p:sp>
    </p:spTree>
    <p:extLst>
      <p:ext uri="{BB962C8B-B14F-4D97-AF65-F5344CB8AC3E}">
        <p14:creationId xmlns:p14="http://schemas.microsoft.com/office/powerpoint/2010/main" xmlns="" val="2753712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5.2.9 – STP Timers and Port States (Cont.)</a:t>
            </a:r>
          </a:p>
        </p:txBody>
      </p:sp>
      <p:sp>
        <p:nvSpPr>
          <p:cNvPr id="4" name="Slide Number Placeholder 3"/>
          <p:cNvSpPr>
            <a:spLocks noGrp="1"/>
          </p:cNvSpPr>
          <p:nvPr>
            <p:ph type="sldNum" sz="quarter" idx="5"/>
          </p:nvPr>
        </p:nvSpPr>
        <p:spPr/>
        <p:txBody>
          <a:bodyPr/>
          <a:lstStyle/>
          <a:p>
            <a:fld id="{5641018C-6CAF-B84E-B92C-ECB119457FBA}" type="slidenum">
              <a:rPr lang="en-US" smtClean="0"/>
              <a:pPr/>
              <a:t>32</a:t>
            </a:fld>
            <a:endParaRPr lang="en-US" dirty="0"/>
          </a:p>
        </p:txBody>
      </p:sp>
    </p:spTree>
    <p:extLst>
      <p:ext uri="{BB962C8B-B14F-4D97-AF65-F5344CB8AC3E}">
        <p14:creationId xmlns:p14="http://schemas.microsoft.com/office/powerpoint/2010/main" xmlns="" val="9485185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5.2.10 – Operational Details of Each Port State</a:t>
            </a:r>
          </a:p>
        </p:txBody>
      </p:sp>
      <p:sp>
        <p:nvSpPr>
          <p:cNvPr id="4" name="Slide Number Placeholder 3"/>
          <p:cNvSpPr>
            <a:spLocks noGrp="1"/>
          </p:cNvSpPr>
          <p:nvPr>
            <p:ph type="sldNum" sz="quarter" idx="5"/>
          </p:nvPr>
        </p:nvSpPr>
        <p:spPr/>
        <p:txBody>
          <a:bodyPr/>
          <a:lstStyle/>
          <a:p>
            <a:fld id="{5641018C-6CAF-B84E-B92C-ECB119457FBA}" type="slidenum">
              <a:rPr lang="en-US" smtClean="0"/>
              <a:pPr/>
              <a:t>33</a:t>
            </a:fld>
            <a:endParaRPr lang="en-US" dirty="0"/>
          </a:p>
        </p:txBody>
      </p:sp>
    </p:spTree>
    <p:extLst>
      <p:ext uri="{BB962C8B-B14F-4D97-AF65-F5344CB8AC3E}">
        <p14:creationId xmlns:p14="http://schemas.microsoft.com/office/powerpoint/2010/main" xmlns="" val="4016702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3</a:t>
            </a:fld>
            <a:endParaRPr lang="en-US" dirty="0"/>
          </a:p>
        </p:txBody>
      </p:sp>
    </p:spTree>
    <p:extLst>
      <p:ext uri="{BB962C8B-B14F-4D97-AF65-F5344CB8AC3E}">
        <p14:creationId xmlns:p14="http://schemas.microsoft.com/office/powerpoint/2010/main" xmlns=""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5.2.11 – Per-VLAN Spanning Tree</a:t>
            </a:r>
          </a:p>
          <a:p>
            <a:r>
              <a:rPr lang="en-US" dirty="0"/>
              <a:t>5.2.12 – Check Your Understanding – STP Operations</a:t>
            </a:r>
          </a:p>
        </p:txBody>
      </p:sp>
      <p:sp>
        <p:nvSpPr>
          <p:cNvPr id="4" name="Slide Number Placeholder 3"/>
          <p:cNvSpPr>
            <a:spLocks noGrp="1"/>
          </p:cNvSpPr>
          <p:nvPr>
            <p:ph type="sldNum" sz="quarter" idx="5"/>
          </p:nvPr>
        </p:nvSpPr>
        <p:spPr/>
        <p:txBody>
          <a:bodyPr/>
          <a:lstStyle/>
          <a:p>
            <a:fld id="{5641018C-6CAF-B84E-B92C-ECB119457FBA}" type="slidenum">
              <a:rPr lang="en-US" smtClean="0"/>
              <a:pPr/>
              <a:t>34</a:t>
            </a:fld>
            <a:endParaRPr lang="en-US" dirty="0"/>
          </a:p>
        </p:txBody>
      </p:sp>
    </p:spTree>
    <p:extLst>
      <p:ext uri="{BB962C8B-B14F-4D97-AF65-F5344CB8AC3E}">
        <p14:creationId xmlns:p14="http://schemas.microsoft.com/office/powerpoint/2010/main" xmlns="" val="599244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35</a:t>
            </a:fld>
            <a:endParaRPr lang="en-US" dirty="0"/>
          </a:p>
        </p:txBody>
      </p:sp>
    </p:spTree>
    <p:extLst>
      <p:ext uri="{BB962C8B-B14F-4D97-AF65-F5344CB8AC3E}">
        <p14:creationId xmlns:p14="http://schemas.microsoft.com/office/powerpoint/2010/main" xmlns="" val="19684803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5.3.1 – Different Versions of STP</a:t>
            </a:r>
          </a:p>
        </p:txBody>
      </p:sp>
      <p:sp>
        <p:nvSpPr>
          <p:cNvPr id="4" name="Slide Number Placeholder 3"/>
          <p:cNvSpPr>
            <a:spLocks noGrp="1"/>
          </p:cNvSpPr>
          <p:nvPr>
            <p:ph type="sldNum" sz="quarter" idx="5"/>
          </p:nvPr>
        </p:nvSpPr>
        <p:spPr/>
        <p:txBody>
          <a:bodyPr/>
          <a:lstStyle/>
          <a:p>
            <a:fld id="{5641018C-6CAF-B84E-B92C-ECB119457FBA}" type="slidenum">
              <a:rPr lang="en-US" smtClean="0"/>
              <a:pPr/>
              <a:t>36</a:t>
            </a:fld>
            <a:endParaRPr lang="en-US" dirty="0"/>
          </a:p>
        </p:txBody>
      </p:sp>
    </p:spTree>
    <p:extLst>
      <p:ext uri="{BB962C8B-B14F-4D97-AF65-F5344CB8AC3E}">
        <p14:creationId xmlns:p14="http://schemas.microsoft.com/office/powerpoint/2010/main" xmlns="" val="40211151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5.3.1 – Different Versions of STP (Cont.)</a:t>
            </a:r>
          </a:p>
        </p:txBody>
      </p:sp>
      <p:sp>
        <p:nvSpPr>
          <p:cNvPr id="4" name="Slide Number Placeholder 3"/>
          <p:cNvSpPr>
            <a:spLocks noGrp="1"/>
          </p:cNvSpPr>
          <p:nvPr>
            <p:ph type="sldNum" sz="quarter" idx="5"/>
          </p:nvPr>
        </p:nvSpPr>
        <p:spPr/>
        <p:txBody>
          <a:bodyPr/>
          <a:lstStyle/>
          <a:p>
            <a:fld id="{5641018C-6CAF-B84E-B92C-ECB119457FBA}" type="slidenum">
              <a:rPr lang="en-US" smtClean="0"/>
              <a:pPr/>
              <a:t>37</a:t>
            </a:fld>
            <a:endParaRPr lang="en-US" dirty="0"/>
          </a:p>
        </p:txBody>
      </p:sp>
    </p:spTree>
    <p:extLst>
      <p:ext uri="{BB962C8B-B14F-4D97-AF65-F5344CB8AC3E}">
        <p14:creationId xmlns:p14="http://schemas.microsoft.com/office/powerpoint/2010/main" xmlns="" val="17944774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5.3.2 – RSTP Concepts</a:t>
            </a:r>
          </a:p>
        </p:txBody>
      </p:sp>
      <p:sp>
        <p:nvSpPr>
          <p:cNvPr id="4" name="Slide Number Placeholder 3"/>
          <p:cNvSpPr>
            <a:spLocks noGrp="1"/>
          </p:cNvSpPr>
          <p:nvPr>
            <p:ph type="sldNum" sz="quarter" idx="5"/>
          </p:nvPr>
        </p:nvSpPr>
        <p:spPr/>
        <p:txBody>
          <a:bodyPr/>
          <a:lstStyle/>
          <a:p>
            <a:fld id="{5641018C-6CAF-B84E-B92C-ECB119457FBA}" type="slidenum">
              <a:rPr lang="en-US" smtClean="0"/>
              <a:pPr/>
              <a:t>38</a:t>
            </a:fld>
            <a:endParaRPr lang="en-US" dirty="0"/>
          </a:p>
        </p:txBody>
      </p:sp>
    </p:spTree>
    <p:extLst>
      <p:ext uri="{BB962C8B-B14F-4D97-AF65-F5344CB8AC3E}">
        <p14:creationId xmlns:p14="http://schemas.microsoft.com/office/powerpoint/2010/main" xmlns="" val="8703544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5.3.3 – RSTP Port States and Port Roles</a:t>
            </a:r>
          </a:p>
        </p:txBody>
      </p:sp>
      <p:sp>
        <p:nvSpPr>
          <p:cNvPr id="4" name="Slide Number Placeholder 3"/>
          <p:cNvSpPr>
            <a:spLocks noGrp="1"/>
          </p:cNvSpPr>
          <p:nvPr>
            <p:ph type="sldNum" sz="quarter" idx="5"/>
          </p:nvPr>
        </p:nvSpPr>
        <p:spPr/>
        <p:txBody>
          <a:bodyPr/>
          <a:lstStyle/>
          <a:p>
            <a:fld id="{5641018C-6CAF-B84E-B92C-ECB119457FBA}" type="slidenum">
              <a:rPr lang="en-US" smtClean="0"/>
              <a:pPr/>
              <a:t>39</a:t>
            </a:fld>
            <a:endParaRPr lang="en-US" dirty="0"/>
          </a:p>
        </p:txBody>
      </p:sp>
    </p:spTree>
    <p:extLst>
      <p:ext uri="{BB962C8B-B14F-4D97-AF65-F5344CB8AC3E}">
        <p14:creationId xmlns:p14="http://schemas.microsoft.com/office/powerpoint/2010/main" xmlns="" val="41391019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5.3.3 – RSTP Port States and Port Roles</a:t>
            </a:r>
          </a:p>
        </p:txBody>
      </p:sp>
      <p:sp>
        <p:nvSpPr>
          <p:cNvPr id="4" name="Slide Number Placeholder 3"/>
          <p:cNvSpPr>
            <a:spLocks noGrp="1"/>
          </p:cNvSpPr>
          <p:nvPr>
            <p:ph type="sldNum" sz="quarter" idx="5"/>
          </p:nvPr>
        </p:nvSpPr>
        <p:spPr/>
        <p:txBody>
          <a:bodyPr/>
          <a:lstStyle/>
          <a:p>
            <a:fld id="{5641018C-6CAF-B84E-B92C-ECB119457FBA}" type="slidenum">
              <a:rPr lang="en-US" smtClean="0"/>
              <a:pPr/>
              <a:t>40</a:t>
            </a:fld>
            <a:endParaRPr lang="en-US" dirty="0"/>
          </a:p>
        </p:txBody>
      </p:sp>
    </p:spTree>
    <p:extLst>
      <p:ext uri="{BB962C8B-B14F-4D97-AF65-F5344CB8AC3E}">
        <p14:creationId xmlns:p14="http://schemas.microsoft.com/office/powerpoint/2010/main" xmlns="" val="41391019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5.3.3 – RSTP Port States and Port Roles (Cont.)</a:t>
            </a:r>
          </a:p>
        </p:txBody>
      </p:sp>
      <p:sp>
        <p:nvSpPr>
          <p:cNvPr id="4" name="Slide Number Placeholder 3"/>
          <p:cNvSpPr>
            <a:spLocks noGrp="1"/>
          </p:cNvSpPr>
          <p:nvPr>
            <p:ph type="sldNum" sz="quarter" idx="5"/>
          </p:nvPr>
        </p:nvSpPr>
        <p:spPr/>
        <p:txBody>
          <a:bodyPr/>
          <a:lstStyle/>
          <a:p>
            <a:fld id="{5641018C-6CAF-B84E-B92C-ECB119457FBA}" type="slidenum">
              <a:rPr lang="en-US" smtClean="0"/>
              <a:pPr/>
              <a:t>41</a:t>
            </a:fld>
            <a:endParaRPr lang="en-US" dirty="0"/>
          </a:p>
        </p:txBody>
      </p:sp>
    </p:spTree>
    <p:extLst>
      <p:ext uri="{BB962C8B-B14F-4D97-AF65-F5344CB8AC3E}">
        <p14:creationId xmlns:p14="http://schemas.microsoft.com/office/powerpoint/2010/main" xmlns="" val="1468193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5.3.4 – PortFast and BPDU Guard</a:t>
            </a:r>
          </a:p>
        </p:txBody>
      </p:sp>
      <p:sp>
        <p:nvSpPr>
          <p:cNvPr id="4" name="Slide Number Placeholder 3"/>
          <p:cNvSpPr>
            <a:spLocks noGrp="1"/>
          </p:cNvSpPr>
          <p:nvPr>
            <p:ph type="sldNum" sz="quarter" idx="5"/>
          </p:nvPr>
        </p:nvSpPr>
        <p:spPr/>
        <p:txBody>
          <a:bodyPr/>
          <a:lstStyle/>
          <a:p>
            <a:fld id="{5641018C-6CAF-B84E-B92C-ECB119457FBA}" type="slidenum">
              <a:rPr lang="en-US" smtClean="0"/>
              <a:pPr/>
              <a:t>42</a:t>
            </a:fld>
            <a:endParaRPr lang="en-US" dirty="0"/>
          </a:p>
        </p:txBody>
      </p:sp>
    </p:spTree>
    <p:extLst>
      <p:ext uri="{BB962C8B-B14F-4D97-AF65-F5344CB8AC3E}">
        <p14:creationId xmlns:p14="http://schemas.microsoft.com/office/powerpoint/2010/main" xmlns="" val="34935275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5.3.4 – PortFast and BPDU Guard</a:t>
            </a:r>
          </a:p>
        </p:txBody>
      </p:sp>
      <p:sp>
        <p:nvSpPr>
          <p:cNvPr id="4" name="Slide Number Placeholder 3"/>
          <p:cNvSpPr>
            <a:spLocks noGrp="1"/>
          </p:cNvSpPr>
          <p:nvPr>
            <p:ph type="sldNum" sz="quarter" idx="5"/>
          </p:nvPr>
        </p:nvSpPr>
        <p:spPr/>
        <p:txBody>
          <a:bodyPr/>
          <a:lstStyle/>
          <a:p>
            <a:fld id="{5641018C-6CAF-B84E-B92C-ECB119457FBA}" type="slidenum">
              <a:rPr lang="en-US" smtClean="0"/>
              <a:pPr/>
              <a:t>43</a:t>
            </a:fld>
            <a:endParaRPr lang="en-US" dirty="0"/>
          </a:p>
        </p:txBody>
      </p:sp>
    </p:spTree>
    <p:extLst>
      <p:ext uri="{BB962C8B-B14F-4D97-AF65-F5344CB8AC3E}">
        <p14:creationId xmlns:p14="http://schemas.microsoft.com/office/powerpoint/2010/main" xmlns="" val="3493527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5.1.1 – Redundancy in Layer 2 Switched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pPr/>
              <a:t>4</a:t>
            </a:fld>
            <a:endParaRPr lang="en-US" dirty="0"/>
          </a:p>
        </p:txBody>
      </p:sp>
    </p:spTree>
    <p:extLst>
      <p:ext uri="{BB962C8B-B14F-4D97-AF65-F5344CB8AC3E}">
        <p14:creationId xmlns:p14="http://schemas.microsoft.com/office/powerpoint/2010/main" xmlns=""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5.3.4 – PortFast and BPDU Guard</a:t>
            </a:r>
          </a:p>
        </p:txBody>
      </p:sp>
      <p:sp>
        <p:nvSpPr>
          <p:cNvPr id="4" name="Slide Number Placeholder 3"/>
          <p:cNvSpPr>
            <a:spLocks noGrp="1"/>
          </p:cNvSpPr>
          <p:nvPr>
            <p:ph type="sldNum" sz="quarter" idx="5"/>
          </p:nvPr>
        </p:nvSpPr>
        <p:spPr/>
        <p:txBody>
          <a:bodyPr/>
          <a:lstStyle/>
          <a:p>
            <a:fld id="{5641018C-6CAF-B84E-B92C-ECB119457FBA}" type="slidenum">
              <a:rPr lang="en-US" smtClean="0"/>
              <a:pPr/>
              <a:t>44</a:t>
            </a:fld>
            <a:endParaRPr lang="en-US" dirty="0"/>
          </a:p>
        </p:txBody>
      </p:sp>
    </p:spTree>
    <p:extLst>
      <p:ext uri="{BB962C8B-B14F-4D97-AF65-F5344CB8AC3E}">
        <p14:creationId xmlns:p14="http://schemas.microsoft.com/office/powerpoint/2010/main" xmlns="" val="34935275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5.3.5 – Alternatives to STP</a:t>
            </a:r>
          </a:p>
          <a:p>
            <a:r>
              <a:rPr lang="en-US" dirty="0"/>
              <a:t>5.3.6 – Check Your Understanding – Evolution of STP</a:t>
            </a:r>
          </a:p>
        </p:txBody>
      </p:sp>
      <p:sp>
        <p:nvSpPr>
          <p:cNvPr id="4" name="Slide Number Placeholder 3"/>
          <p:cNvSpPr>
            <a:spLocks noGrp="1"/>
          </p:cNvSpPr>
          <p:nvPr>
            <p:ph type="sldNum" sz="quarter" idx="5"/>
          </p:nvPr>
        </p:nvSpPr>
        <p:spPr/>
        <p:txBody>
          <a:bodyPr/>
          <a:lstStyle/>
          <a:p>
            <a:fld id="{5641018C-6CAF-B84E-B92C-ECB119457FBA}" type="slidenum">
              <a:rPr lang="en-US" smtClean="0"/>
              <a:pPr/>
              <a:t>45</a:t>
            </a:fld>
            <a:endParaRPr lang="en-US" dirty="0"/>
          </a:p>
        </p:txBody>
      </p:sp>
    </p:spTree>
    <p:extLst>
      <p:ext uri="{BB962C8B-B14F-4D97-AF65-F5344CB8AC3E}">
        <p14:creationId xmlns:p14="http://schemas.microsoft.com/office/powerpoint/2010/main" xmlns="" val="16220101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46</a:t>
            </a:fld>
            <a:endParaRPr lang="en-US" dirty="0"/>
          </a:p>
        </p:txBody>
      </p:sp>
    </p:spTree>
    <p:extLst>
      <p:ext uri="{BB962C8B-B14F-4D97-AF65-F5344CB8AC3E}">
        <p14:creationId xmlns:p14="http://schemas.microsoft.com/office/powerpoint/2010/main" xmlns="" val="22171436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 – STP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5.4.1 – What Did I Learn In This Module?</a:t>
            </a:r>
          </a:p>
        </p:txBody>
      </p:sp>
    </p:spTree>
    <p:extLst>
      <p:ext uri="{BB962C8B-B14F-4D97-AF65-F5344CB8AC3E}">
        <p14:creationId xmlns:p14="http://schemas.microsoft.com/office/powerpoint/2010/main" xmlns="" val="25279157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 – STP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5.4.1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p:txBody>
      </p:sp>
    </p:spTree>
    <p:extLst>
      <p:ext uri="{BB962C8B-B14F-4D97-AF65-F5344CB8AC3E}">
        <p14:creationId xmlns:p14="http://schemas.microsoft.com/office/powerpoint/2010/main" xmlns="" val="12083656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 – STP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5.4.1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5.4.2 – Module Quiz - STP</a:t>
            </a:r>
          </a:p>
        </p:txBody>
      </p:sp>
    </p:spTree>
    <p:extLst>
      <p:ext uri="{BB962C8B-B14F-4D97-AF65-F5344CB8AC3E}">
        <p14:creationId xmlns:p14="http://schemas.microsoft.com/office/powerpoint/2010/main" xmlns="" val="24952319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50</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xmlns="" val="22467429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pPr/>
              <a:t>52</a:t>
            </a:fld>
            <a:endParaRPr lang="en-US" dirty="0"/>
          </a:p>
        </p:txBody>
      </p:sp>
    </p:spTree>
    <p:extLst>
      <p:ext uri="{BB962C8B-B14F-4D97-AF65-F5344CB8AC3E}">
        <p14:creationId xmlns:p14="http://schemas.microsoft.com/office/powerpoint/2010/main" xmlns=""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5.1.2 – Spanning Tree Protocol</a:t>
            </a:r>
          </a:p>
        </p:txBody>
      </p:sp>
      <p:sp>
        <p:nvSpPr>
          <p:cNvPr id="4" name="Slide Number Placeholder 3"/>
          <p:cNvSpPr>
            <a:spLocks noGrp="1"/>
          </p:cNvSpPr>
          <p:nvPr>
            <p:ph type="sldNum" sz="quarter" idx="5"/>
          </p:nvPr>
        </p:nvSpPr>
        <p:spPr/>
        <p:txBody>
          <a:bodyPr/>
          <a:lstStyle/>
          <a:p>
            <a:fld id="{5641018C-6CAF-B84E-B92C-ECB119457FBA}" type="slidenum">
              <a:rPr lang="en-US" smtClean="0"/>
              <a:pPr/>
              <a:t>5</a:t>
            </a:fld>
            <a:endParaRPr lang="en-US" dirty="0"/>
          </a:p>
        </p:txBody>
      </p:sp>
    </p:spTree>
    <p:extLst>
      <p:ext uri="{BB962C8B-B14F-4D97-AF65-F5344CB8AC3E}">
        <p14:creationId xmlns:p14="http://schemas.microsoft.com/office/powerpoint/2010/main" xmlns="" val="2587981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5.1.3 – STP Recalculation</a:t>
            </a:r>
          </a:p>
        </p:txBody>
      </p:sp>
      <p:sp>
        <p:nvSpPr>
          <p:cNvPr id="4" name="Slide Number Placeholder 3"/>
          <p:cNvSpPr>
            <a:spLocks noGrp="1"/>
          </p:cNvSpPr>
          <p:nvPr>
            <p:ph type="sldNum" sz="quarter" idx="5"/>
          </p:nvPr>
        </p:nvSpPr>
        <p:spPr/>
        <p:txBody>
          <a:bodyPr/>
          <a:lstStyle/>
          <a:p>
            <a:fld id="{5641018C-6CAF-B84E-B92C-ECB119457FBA}" type="slidenum">
              <a:rPr lang="en-US" smtClean="0"/>
              <a:pPr/>
              <a:t>6</a:t>
            </a:fld>
            <a:endParaRPr lang="en-US" dirty="0"/>
          </a:p>
        </p:txBody>
      </p:sp>
    </p:spTree>
    <p:extLst>
      <p:ext uri="{BB962C8B-B14F-4D97-AF65-F5344CB8AC3E}">
        <p14:creationId xmlns:p14="http://schemas.microsoft.com/office/powerpoint/2010/main" xmlns="" val="3756236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5.1.4 – Issues with Redundant Switch Links</a:t>
            </a:r>
          </a:p>
        </p:txBody>
      </p:sp>
      <p:sp>
        <p:nvSpPr>
          <p:cNvPr id="4" name="Slide Number Placeholder 3"/>
          <p:cNvSpPr>
            <a:spLocks noGrp="1"/>
          </p:cNvSpPr>
          <p:nvPr>
            <p:ph type="sldNum" sz="quarter" idx="5"/>
          </p:nvPr>
        </p:nvSpPr>
        <p:spPr/>
        <p:txBody>
          <a:bodyPr/>
          <a:lstStyle/>
          <a:p>
            <a:fld id="{5641018C-6CAF-B84E-B92C-ECB119457FBA}" type="slidenum">
              <a:rPr lang="en-US" smtClean="0"/>
              <a:pPr/>
              <a:t>7</a:t>
            </a:fld>
            <a:endParaRPr lang="en-US" dirty="0"/>
          </a:p>
        </p:txBody>
      </p:sp>
    </p:spTree>
    <p:extLst>
      <p:ext uri="{BB962C8B-B14F-4D97-AF65-F5344CB8AC3E}">
        <p14:creationId xmlns:p14="http://schemas.microsoft.com/office/powerpoint/2010/main" xmlns="" val="968212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5.1.5 – Layer 2 Loops</a:t>
            </a:r>
          </a:p>
        </p:txBody>
      </p:sp>
      <p:sp>
        <p:nvSpPr>
          <p:cNvPr id="4" name="Slide Number Placeholder 3"/>
          <p:cNvSpPr>
            <a:spLocks noGrp="1"/>
          </p:cNvSpPr>
          <p:nvPr>
            <p:ph type="sldNum" sz="quarter" idx="5"/>
          </p:nvPr>
        </p:nvSpPr>
        <p:spPr/>
        <p:txBody>
          <a:bodyPr/>
          <a:lstStyle/>
          <a:p>
            <a:fld id="{5641018C-6CAF-B84E-B92C-ECB119457FBA}" type="slidenum">
              <a:rPr lang="en-US" smtClean="0"/>
              <a:pPr/>
              <a:t>8</a:t>
            </a:fld>
            <a:endParaRPr lang="en-US" dirty="0"/>
          </a:p>
        </p:txBody>
      </p:sp>
    </p:spTree>
    <p:extLst>
      <p:ext uri="{BB962C8B-B14F-4D97-AF65-F5344CB8AC3E}">
        <p14:creationId xmlns:p14="http://schemas.microsoft.com/office/powerpoint/2010/main" xmlns="" val="2532616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5.1.6 – Broadcast Storm</a:t>
            </a:r>
          </a:p>
        </p:txBody>
      </p:sp>
      <p:sp>
        <p:nvSpPr>
          <p:cNvPr id="4" name="Slide Number Placeholder 3"/>
          <p:cNvSpPr>
            <a:spLocks noGrp="1"/>
          </p:cNvSpPr>
          <p:nvPr>
            <p:ph type="sldNum" sz="quarter" idx="5"/>
          </p:nvPr>
        </p:nvSpPr>
        <p:spPr/>
        <p:txBody>
          <a:bodyPr/>
          <a:lstStyle/>
          <a:p>
            <a:fld id="{5641018C-6CAF-B84E-B92C-ECB119457FBA}" type="slidenum">
              <a:rPr lang="en-US" smtClean="0"/>
              <a:pPr/>
              <a:t>9</a:t>
            </a:fld>
            <a:endParaRPr lang="en-US" dirty="0"/>
          </a:p>
        </p:txBody>
      </p:sp>
    </p:spTree>
    <p:extLst>
      <p:ext uri="{BB962C8B-B14F-4D97-AF65-F5344CB8AC3E}">
        <p14:creationId xmlns:p14="http://schemas.microsoft.com/office/powerpoint/2010/main" xmlns="" val="603729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3086725553"/>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xmlns=""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3653042546"/>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1974617842"/>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xmlns="" val="542967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xmlns=""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xmlns=""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xmlns=""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1.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7.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29.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6.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38.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39.xml"/><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0.xml"/><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4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4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tags" Target="../tags/tag4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4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0.xml"/><Relationship Id="rId1" Type="http://schemas.openxmlformats.org/officeDocument/2006/relationships/tags" Target="../tags/tag4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smtClean="0">
                <a:solidFill>
                  <a:schemeClr val="accent5">
                    <a:lumMod val="40000"/>
                    <a:lumOff val="60000"/>
                  </a:schemeClr>
                </a:solidFill>
              </a:rPr>
              <a:t>Chapter 4</a:t>
            </a:r>
            <a:br>
              <a:rPr lang="en-US" dirty="0" smtClean="0">
                <a:solidFill>
                  <a:schemeClr val="accent5">
                    <a:lumMod val="40000"/>
                    <a:lumOff val="60000"/>
                  </a:schemeClr>
                </a:solidFill>
              </a:rPr>
            </a:br>
            <a:r>
              <a:rPr lang="en-US" dirty="0" smtClean="0">
                <a:solidFill>
                  <a:schemeClr val="accent5">
                    <a:lumMod val="40000"/>
                    <a:lumOff val="60000"/>
                  </a:schemeClr>
                </a:solidFill>
              </a:rPr>
              <a:t>Module </a:t>
            </a:r>
            <a:r>
              <a:rPr lang="en-US" dirty="0">
                <a:solidFill>
                  <a:schemeClr val="accent5">
                    <a:lumMod val="40000"/>
                    <a:lumOff val="60000"/>
                  </a:schemeClr>
                </a:solidFill>
              </a:rPr>
              <a:t>5: STP Concepts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xmlns=""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Purpose of STP</a:t>
            </a:r>
            <a:r>
              <a:rPr lang="en-US" dirty="0"/>
              <a:t/>
            </a:r>
            <a:br>
              <a:rPr lang="en-US" dirty="0"/>
            </a:br>
            <a:r>
              <a:rPr lang="en-US" sz="2400" dirty="0"/>
              <a:t>The Spanning Tree Algorithm</a:t>
            </a:r>
          </a:p>
        </p:txBody>
      </p:sp>
      <p:sp>
        <p:nvSpPr>
          <p:cNvPr id="5" name="Content Placeholder 4">
            <a:extLst>
              <a:ext uri="{FF2B5EF4-FFF2-40B4-BE49-F238E27FC236}">
                <a16:creationId xmlns:a16="http://schemas.microsoft.com/office/drawing/2014/main" xmlns="" id="{143DB555-8152-4E40-80E0-6FE407DF0EF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800" dirty="0">
                <a:solidFill>
                  <a:srgbClr val="FF0000"/>
                </a:solidFill>
              </a:rPr>
              <a:t>STP</a:t>
            </a:r>
            <a:r>
              <a:rPr lang="en-US" sz="1800" dirty="0">
                <a:solidFill>
                  <a:srgbClr val="000000"/>
                </a:solidFill>
              </a:rPr>
              <a:t> is based on an </a:t>
            </a:r>
            <a:r>
              <a:rPr lang="en-US" sz="1800" dirty="0">
                <a:solidFill>
                  <a:srgbClr val="FF0000"/>
                </a:solidFill>
              </a:rPr>
              <a:t>algorithm</a:t>
            </a:r>
            <a:r>
              <a:rPr lang="en-US" sz="1800" dirty="0">
                <a:solidFill>
                  <a:srgbClr val="000000"/>
                </a:solidFill>
              </a:rPr>
              <a:t> invented by Radia Perlman while working for Digital Equipment Corporation, and published in the 1985 paper "An Algorithm for Distributed Computation of a Spanning Tree in an Extended LAN.” Her spanning tree algorithm (STA) creates a loop-free topology by selecting </a:t>
            </a:r>
            <a:r>
              <a:rPr lang="en-US" sz="1800" dirty="0">
                <a:solidFill>
                  <a:srgbClr val="FF0000"/>
                </a:solidFill>
              </a:rPr>
              <a:t>a single root bridge </a:t>
            </a:r>
            <a:r>
              <a:rPr lang="en-US" sz="1800" dirty="0">
                <a:solidFill>
                  <a:srgbClr val="000000"/>
                </a:solidFill>
              </a:rPr>
              <a:t>where all other switches determine a single </a:t>
            </a:r>
            <a:r>
              <a:rPr lang="en-US" sz="1800" dirty="0">
                <a:solidFill>
                  <a:srgbClr val="FF0000"/>
                </a:solidFill>
              </a:rPr>
              <a:t>least-cost path</a:t>
            </a:r>
            <a:r>
              <a:rPr lang="en-US" sz="1800" dirty="0">
                <a:solidFill>
                  <a:srgbClr val="000000"/>
                </a:solidFill>
              </a:rPr>
              <a:t>.</a:t>
            </a:r>
          </a:p>
          <a:p>
            <a:pPr marL="342900" indent="-342900" algn="l">
              <a:buFont typeface="Arial" panose="020B0604020202020204" pitchFamily="34" charset="0"/>
              <a:buChar char="•"/>
            </a:pPr>
            <a:r>
              <a:rPr lang="en-US" sz="1800" dirty="0">
                <a:solidFill>
                  <a:srgbClr val="000000"/>
                </a:solidFill>
              </a:rPr>
              <a:t>STP prevents loops from occurring by configuring a </a:t>
            </a:r>
            <a:r>
              <a:rPr lang="en-US" sz="1800" dirty="0">
                <a:solidFill>
                  <a:srgbClr val="FF0000"/>
                </a:solidFill>
              </a:rPr>
              <a:t>loop-free path </a:t>
            </a:r>
            <a:r>
              <a:rPr lang="en-US" sz="1800" dirty="0">
                <a:solidFill>
                  <a:srgbClr val="000000"/>
                </a:solidFill>
              </a:rPr>
              <a:t>through the network using strategically placed "</a:t>
            </a:r>
            <a:r>
              <a:rPr lang="en-US" sz="1800" dirty="0">
                <a:solidFill>
                  <a:srgbClr val="FF0000"/>
                </a:solidFill>
              </a:rPr>
              <a:t>blocking-state</a:t>
            </a:r>
            <a:r>
              <a:rPr lang="en-US" sz="1800" dirty="0">
                <a:solidFill>
                  <a:srgbClr val="000000"/>
                </a:solidFill>
              </a:rPr>
              <a:t>" ports. The switches running STP are able to compensate for failures by dynamically unblocking the previously blocked ports and permitting traffic to traverse the alternate paths.</a:t>
            </a:r>
          </a:p>
        </p:txBody>
      </p:sp>
    </p:spTree>
    <p:custDataLst>
      <p:tags r:id="rId1"/>
    </p:custDataLst>
    <p:extLst>
      <p:ext uri="{BB962C8B-B14F-4D97-AF65-F5344CB8AC3E}">
        <p14:creationId xmlns:p14="http://schemas.microsoft.com/office/powerpoint/2010/main" xmlns="" val="22266385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Purpose of STP</a:t>
            </a:r>
            <a:r>
              <a:rPr lang="en-US" dirty="0"/>
              <a:t/>
            </a:r>
            <a:br>
              <a:rPr lang="en-US" dirty="0"/>
            </a:br>
            <a:r>
              <a:rPr lang="en-US" sz="2400" dirty="0"/>
              <a:t>The Spanning Tree Algorithm (Cont.)</a:t>
            </a:r>
          </a:p>
        </p:txBody>
      </p:sp>
      <p:sp>
        <p:nvSpPr>
          <p:cNvPr id="4" name="Content Placeholder 3">
            <a:extLst>
              <a:ext uri="{FF2B5EF4-FFF2-40B4-BE49-F238E27FC236}">
                <a16:creationId xmlns:a16="http://schemas.microsoft.com/office/drawing/2014/main" xmlns="" id="{1C316A11-E974-934B-A0A8-BED7E55CAAD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How does the STA create a loop-free topology?</a:t>
            </a:r>
          </a:p>
          <a:p>
            <a:pPr marL="285750" indent="-285750" algn="l">
              <a:buFont typeface="Arial" panose="020B0604020202020204" pitchFamily="34" charset="0"/>
              <a:buChar char="•"/>
            </a:pPr>
            <a:r>
              <a:rPr lang="en-US" sz="1600" dirty="0">
                <a:solidFill>
                  <a:srgbClr val="000000"/>
                </a:solidFill>
              </a:rPr>
              <a:t>Selecting a </a:t>
            </a:r>
            <a:r>
              <a:rPr lang="en-US" sz="1600" dirty="0">
                <a:solidFill>
                  <a:srgbClr val="FF0000"/>
                </a:solidFill>
              </a:rPr>
              <a:t>Root Bridge</a:t>
            </a:r>
            <a:r>
              <a:rPr lang="en-US" sz="1600" dirty="0">
                <a:solidFill>
                  <a:srgbClr val="000000"/>
                </a:solidFill>
              </a:rPr>
              <a:t>: This bridge (switch) is the reference point for the entire network to build a spanning tree around.</a:t>
            </a:r>
          </a:p>
          <a:p>
            <a:pPr marL="285750" indent="-285750" algn="l">
              <a:buFont typeface="Arial" panose="020B0604020202020204" pitchFamily="34" charset="0"/>
              <a:buChar char="•"/>
            </a:pPr>
            <a:r>
              <a:rPr lang="en-US" sz="1600" dirty="0">
                <a:solidFill>
                  <a:srgbClr val="FF0000"/>
                </a:solidFill>
              </a:rPr>
              <a:t>Block</a:t>
            </a:r>
            <a:r>
              <a:rPr lang="en-US" sz="1600" dirty="0">
                <a:solidFill>
                  <a:srgbClr val="000000"/>
                </a:solidFill>
              </a:rPr>
              <a:t> </a:t>
            </a:r>
            <a:r>
              <a:rPr lang="en-US" sz="1600" dirty="0">
                <a:solidFill>
                  <a:srgbClr val="FF0000"/>
                </a:solidFill>
              </a:rPr>
              <a:t>Redundant Paths</a:t>
            </a:r>
            <a:r>
              <a:rPr lang="en-US" sz="1600" dirty="0">
                <a:solidFill>
                  <a:srgbClr val="000000"/>
                </a:solidFill>
              </a:rPr>
              <a:t>: STP ensures that there is only one logical path between all destinations on the network by intentionally blocking redundant paths that could cause a loop. When a port is blocked, user data is prevented from entering or leaving that port.</a:t>
            </a:r>
          </a:p>
          <a:p>
            <a:pPr marL="285750" indent="-285750" algn="l">
              <a:buFont typeface="Arial" panose="020B0604020202020204" pitchFamily="34" charset="0"/>
              <a:buChar char="•"/>
            </a:pPr>
            <a:r>
              <a:rPr lang="en-US" sz="1600" dirty="0">
                <a:solidFill>
                  <a:srgbClr val="000000"/>
                </a:solidFill>
              </a:rPr>
              <a:t>Create a </a:t>
            </a:r>
            <a:r>
              <a:rPr lang="en-US" sz="1600" dirty="0">
                <a:solidFill>
                  <a:srgbClr val="FF0000"/>
                </a:solidFill>
              </a:rPr>
              <a:t>Loop-Free Topology: </a:t>
            </a:r>
            <a:r>
              <a:rPr lang="en-US" sz="1600" dirty="0">
                <a:solidFill>
                  <a:srgbClr val="000000"/>
                </a:solidFill>
              </a:rPr>
              <a:t>A blocked port has the effect of making that link a non-forwarding link between the two switches. This creates a topology where each switch has only a single path to the root bridge, similar to branches on a tree that connect to the root of the tree.</a:t>
            </a:r>
          </a:p>
          <a:p>
            <a:pPr marL="285750" indent="-285750" algn="l">
              <a:buFont typeface="Arial" panose="020B0604020202020204" pitchFamily="34" charset="0"/>
              <a:buChar char="•"/>
            </a:pPr>
            <a:r>
              <a:rPr lang="en-US" sz="1600" dirty="0">
                <a:solidFill>
                  <a:srgbClr val="FF0000"/>
                </a:solidFill>
              </a:rPr>
              <a:t>Recalculate in case of Link Failure</a:t>
            </a:r>
            <a:r>
              <a:rPr lang="en-US" sz="1600" dirty="0">
                <a:solidFill>
                  <a:srgbClr val="000000"/>
                </a:solidFill>
              </a:rPr>
              <a:t>: The physical paths still exist to provide redundancy, but these paths are disabled to prevent the loops from occurring. If the path is ever needed to compensate for a network cable or switch failure, STP recalculates the paths and unblocks the necessary ports to allow the redundant path to become active. STP recalculations can also occur any time a new switch or new inter-switch link is added to the network.</a:t>
            </a:r>
          </a:p>
        </p:txBody>
      </p:sp>
    </p:spTree>
    <p:custDataLst>
      <p:tags r:id="rId1"/>
    </p:custDataLst>
    <p:extLst>
      <p:ext uri="{BB962C8B-B14F-4D97-AF65-F5344CB8AC3E}">
        <p14:creationId xmlns:p14="http://schemas.microsoft.com/office/powerpoint/2010/main" xmlns="" val="13259570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Purpose of STP</a:t>
            </a:r>
            <a:r>
              <a:rPr lang="en-US" dirty="0"/>
              <a:t/>
            </a:r>
            <a:br>
              <a:rPr lang="en-US" dirty="0"/>
            </a:br>
            <a:r>
              <a:rPr lang="en-US" sz="2400" dirty="0"/>
              <a:t>Video – Observe STP Operation</a:t>
            </a:r>
          </a:p>
        </p:txBody>
      </p:sp>
      <p:sp>
        <p:nvSpPr>
          <p:cNvPr id="5" name="Content Placeholder 4">
            <a:extLst>
              <a:ext uri="{FF2B5EF4-FFF2-40B4-BE49-F238E27FC236}">
                <a16:creationId xmlns:a16="http://schemas.microsoft.com/office/drawing/2014/main" xmlns="" id="{12B61DC8-15D5-8345-94EB-F3F0FD915288}"/>
              </a:ext>
            </a:extLst>
          </p:cNvPr>
          <p:cNvSpPr>
            <a:spLocks noGrp="1"/>
          </p:cNvSpPr>
          <p:nvPr>
            <p:ph idx="1"/>
          </p:nvPr>
        </p:nvSpPr>
        <p:spPr>
          <a:xfrm>
            <a:off x="474662" y="731837"/>
            <a:ext cx="8280057" cy="3689897"/>
          </a:xfrm>
        </p:spPr>
        <p:txBody>
          <a:bodyPr/>
          <a:lstStyle/>
          <a:p>
            <a:pPr algn="l"/>
            <a:r>
              <a:rPr lang="en-US" sz="1800" dirty="0">
                <a:solidFill>
                  <a:srgbClr val="000000"/>
                </a:solidFill>
              </a:rPr>
              <a:t>This video demonstrates the use of STP in a network environment.</a:t>
            </a:r>
          </a:p>
        </p:txBody>
      </p:sp>
    </p:spTree>
    <p:custDataLst>
      <p:tags r:id="rId1"/>
    </p:custDataLst>
    <p:extLst>
      <p:ext uri="{BB962C8B-B14F-4D97-AF65-F5344CB8AC3E}">
        <p14:creationId xmlns:p14="http://schemas.microsoft.com/office/powerpoint/2010/main" xmlns="" val="791271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Purpose of STP</a:t>
            </a:r>
            <a:r>
              <a:rPr lang="en-US" dirty="0"/>
              <a:t/>
            </a:r>
            <a:br>
              <a:rPr lang="en-US" dirty="0"/>
            </a:br>
            <a:r>
              <a:rPr lang="en-US" sz="2400" dirty="0"/>
              <a:t>Packet Tracer – Investigate STP Loop Prevention</a:t>
            </a:r>
          </a:p>
        </p:txBody>
      </p:sp>
      <p:sp>
        <p:nvSpPr>
          <p:cNvPr id="4" name="Content Placeholder 3">
            <a:extLst>
              <a:ext uri="{FF2B5EF4-FFF2-40B4-BE49-F238E27FC236}">
                <a16:creationId xmlns:a16="http://schemas.microsoft.com/office/drawing/2014/main" xmlns="" id="{5CF2012A-FFA6-2045-BF45-91F482117762}"/>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activity, you will complete the following objectives:</a:t>
            </a:r>
          </a:p>
          <a:p>
            <a:pPr marL="342900" indent="-342900" algn="l">
              <a:buFont typeface="Arial" panose="020B0604020202020204" pitchFamily="34" charset="0"/>
              <a:buChar char="•"/>
            </a:pPr>
            <a:r>
              <a:rPr lang="en-US" sz="1800" dirty="0">
                <a:solidFill>
                  <a:srgbClr val="000000"/>
                </a:solidFill>
              </a:rPr>
              <a:t>Create and configure a simple three switch network with STP.</a:t>
            </a:r>
          </a:p>
          <a:p>
            <a:pPr marL="342900" indent="-342900" algn="l">
              <a:buFont typeface="Arial" panose="020B0604020202020204" pitchFamily="34" charset="0"/>
              <a:buChar char="•"/>
            </a:pPr>
            <a:r>
              <a:rPr lang="en-US" sz="1800" dirty="0">
                <a:solidFill>
                  <a:srgbClr val="000000"/>
                </a:solidFill>
              </a:rPr>
              <a:t>View STP operation.</a:t>
            </a:r>
          </a:p>
          <a:p>
            <a:pPr marL="342900" indent="-342900" algn="l">
              <a:buFont typeface="Arial" panose="020B0604020202020204" pitchFamily="34" charset="0"/>
              <a:buChar char="•"/>
            </a:pPr>
            <a:r>
              <a:rPr lang="en-US" sz="1800" dirty="0">
                <a:solidFill>
                  <a:srgbClr val="000000"/>
                </a:solidFill>
              </a:rPr>
              <a:t>Disable STP and view operation again.</a:t>
            </a:r>
          </a:p>
          <a:p>
            <a:pPr marL="342900" indent="-342900" algn="l">
              <a:buFont typeface="Arial" panose="020B0604020202020204" pitchFamily="34" charset="0"/>
              <a:buChar char="•"/>
            </a:pPr>
            <a:endParaRPr lang="en-US" sz="1800" dirty="0">
              <a:solidFill>
                <a:srgbClr val="000000"/>
              </a:solidFill>
            </a:endParaRPr>
          </a:p>
        </p:txBody>
      </p:sp>
    </p:spTree>
    <p:custDataLst>
      <p:tags r:id="rId1"/>
    </p:custDataLst>
    <p:extLst>
      <p:ext uri="{BB962C8B-B14F-4D97-AF65-F5344CB8AC3E}">
        <p14:creationId xmlns:p14="http://schemas.microsoft.com/office/powerpoint/2010/main" xmlns="" val="30253025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5.2 STP Operations</a:t>
            </a:r>
          </a:p>
        </p:txBody>
      </p:sp>
    </p:spTree>
    <p:custDataLst>
      <p:tags r:id="rId1"/>
    </p:custDataLst>
    <p:extLst>
      <p:ext uri="{BB962C8B-B14F-4D97-AF65-F5344CB8AC3E}">
        <p14:creationId xmlns:p14="http://schemas.microsoft.com/office/powerpoint/2010/main" xmlns="" val="101689698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STP Operations</a:t>
            </a:r>
            <a:r>
              <a:rPr lang="en-US" dirty="0"/>
              <a:t/>
            </a:r>
            <a:br>
              <a:rPr lang="en-US" dirty="0"/>
            </a:br>
            <a:r>
              <a:rPr lang="en-US" sz="2400" dirty="0"/>
              <a:t>Steps to a Loop-Free Topology</a:t>
            </a:r>
          </a:p>
        </p:txBody>
      </p:sp>
      <p:sp>
        <p:nvSpPr>
          <p:cNvPr id="4" name="Content Placeholder 3">
            <a:extLst>
              <a:ext uri="{FF2B5EF4-FFF2-40B4-BE49-F238E27FC236}">
                <a16:creationId xmlns:a16="http://schemas.microsoft.com/office/drawing/2014/main" xmlns="" id="{37DF9842-CEC4-494A-B1AE-57B78AF01B63}"/>
              </a:ext>
            </a:extLst>
          </p:cNvPr>
          <p:cNvSpPr>
            <a:spLocks noGrp="1"/>
          </p:cNvSpPr>
          <p:nvPr>
            <p:ph idx="1"/>
          </p:nvPr>
        </p:nvSpPr>
        <p:spPr>
          <a:xfrm>
            <a:off x="474662" y="731837"/>
            <a:ext cx="8280057" cy="4051919"/>
          </a:xfrm>
        </p:spPr>
        <p:txBody>
          <a:bodyPr/>
          <a:lstStyle/>
          <a:p>
            <a:pPr marL="0" indent="0" algn="l"/>
            <a:r>
              <a:rPr lang="en-US" sz="1600" dirty="0">
                <a:solidFill>
                  <a:srgbClr val="000000"/>
                </a:solidFill>
              </a:rPr>
              <a:t>Using the STA, STP builds a loop-free topology in a four-step process:</a:t>
            </a:r>
          </a:p>
          <a:p>
            <a:pPr marL="415985" lvl="1" indent="-342900">
              <a:buFont typeface="+mj-lt"/>
              <a:buAutoNum type="arabicPeriod"/>
            </a:pPr>
            <a:r>
              <a:rPr lang="en-US" sz="1600" dirty="0">
                <a:solidFill>
                  <a:srgbClr val="000000"/>
                </a:solidFill>
              </a:rPr>
              <a:t>Elect the </a:t>
            </a:r>
            <a:r>
              <a:rPr lang="en-US" sz="1600" dirty="0">
                <a:solidFill>
                  <a:srgbClr val="FF0000"/>
                </a:solidFill>
              </a:rPr>
              <a:t>root bridge</a:t>
            </a:r>
            <a:r>
              <a:rPr lang="en-US" sz="1600" dirty="0">
                <a:solidFill>
                  <a:srgbClr val="000000"/>
                </a:solidFill>
              </a:rPr>
              <a:t>.</a:t>
            </a:r>
          </a:p>
          <a:p>
            <a:pPr marL="415985" lvl="1" indent="-342900">
              <a:buFont typeface="+mj-lt"/>
              <a:buAutoNum type="arabicPeriod"/>
            </a:pPr>
            <a:r>
              <a:rPr lang="en-US" sz="1600" dirty="0">
                <a:solidFill>
                  <a:srgbClr val="000000"/>
                </a:solidFill>
              </a:rPr>
              <a:t>Elect the </a:t>
            </a:r>
            <a:r>
              <a:rPr lang="en-US" sz="1600" dirty="0">
                <a:solidFill>
                  <a:srgbClr val="FF0000"/>
                </a:solidFill>
              </a:rPr>
              <a:t>root ports</a:t>
            </a:r>
            <a:r>
              <a:rPr lang="en-US" sz="1600" dirty="0">
                <a:solidFill>
                  <a:srgbClr val="000000"/>
                </a:solidFill>
              </a:rPr>
              <a:t>.</a:t>
            </a:r>
          </a:p>
          <a:p>
            <a:pPr marL="415985" lvl="1" indent="-342900">
              <a:buFont typeface="+mj-lt"/>
              <a:buAutoNum type="arabicPeriod"/>
            </a:pPr>
            <a:r>
              <a:rPr lang="en-US" sz="1600" dirty="0">
                <a:solidFill>
                  <a:srgbClr val="000000"/>
                </a:solidFill>
              </a:rPr>
              <a:t>Elect </a:t>
            </a:r>
            <a:r>
              <a:rPr lang="en-US" sz="1600" dirty="0">
                <a:solidFill>
                  <a:srgbClr val="FF0000"/>
                </a:solidFill>
              </a:rPr>
              <a:t>designated ports</a:t>
            </a:r>
            <a:r>
              <a:rPr lang="en-US" sz="1600" dirty="0">
                <a:solidFill>
                  <a:srgbClr val="000000"/>
                </a:solidFill>
              </a:rPr>
              <a:t>.</a:t>
            </a:r>
          </a:p>
          <a:p>
            <a:pPr marL="415985" lvl="1" indent="-342900">
              <a:buFont typeface="+mj-lt"/>
              <a:buAutoNum type="arabicPeriod"/>
            </a:pPr>
            <a:r>
              <a:rPr lang="en-US" sz="1600" dirty="0">
                <a:solidFill>
                  <a:srgbClr val="000000"/>
                </a:solidFill>
              </a:rPr>
              <a:t>Elect </a:t>
            </a:r>
            <a:r>
              <a:rPr lang="en-US" sz="1600" dirty="0">
                <a:solidFill>
                  <a:srgbClr val="FF0000"/>
                </a:solidFill>
              </a:rPr>
              <a:t>alternate (blocked) ports</a:t>
            </a:r>
            <a:r>
              <a:rPr lang="en-US" sz="1600" dirty="0">
                <a:solidFill>
                  <a:srgbClr val="000000"/>
                </a:solidFill>
              </a:rPr>
              <a:t>.</a:t>
            </a:r>
          </a:p>
          <a:p>
            <a:pPr marL="342900" indent="-342900" algn="l">
              <a:buFont typeface="Arial" panose="020B0604020202020204" pitchFamily="34" charset="0"/>
              <a:buChar char="•"/>
            </a:pPr>
            <a:r>
              <a:rPr lang="en-US" sz="1600" dirty="0">
                <a:solidFill>
                  <a:srgbClr val="000000"/>
                </a:solidFill>
              </a:rPr>
              <a:t>During STA and STP functions, switches use </a:t>
            </a:r>
            <a:r>
              <a:rPr lang="en-US" sz="1600" dirty="0">
                <a:solidFill>
                  <a:srgbClr val="FF0000"/>
                </a:solidFill>
              </a:rPr>
              <a:t>Bridge Protocol Data Units (BPDUs</a:t>
            </a:r>
            <a:r>
              <a:rPr lang="en-US" sz="1600" dirty="0">
                <a:solidFill>
                  <a:srgbClr val="000000"/>
                </a:solidFill>
              </a:rPr>
              <a:t>) to share information about themselves and their connections. BPDUs are used to elect the </a:t>
            </a:r>
            <a:r>
              <a:rPr lang="en-US" sz="1600" dirty="0">
                <a:solidFill>
                  <a:srgbClr val="FF0000"/>
                </a:solidFill>
              </a:rPr>
              <a:t>root bridge, root ports, designated ports, and alternate ports. </a:t>
            </a:r>
          </a:p>
          <a:p>
            <a:pPr marL="342900" indent="-342900" algn="l">
              <a:buFont typeface="Arial" panose="020B0604020202020204" pitchFamily="34" charset="0"/>
              <a:buChar char="•"/>
            </a:pPr>
            <a:r>
              <a:rPr lang="en-US" sz="1600" dirty="0">
                <a:solidFill>
                  <a:srgbClr val="000000"/>
                </a:solidFill>
              </a:rPr>
              <a:t>Each BPDU contains a </a:t>
            </a:r>
            <a:r>
              <a:rPr lang="en-US" sz="1600" dirty="0">
                <a:solidFill>
                  <a:srgbClr val="FF0000"/>
                </a:solidFill>
              </a:rPr>
              <a:t>bridge ID </a:t>
            </a:r>
            <a:r>
              <a:rPr lang="en-US" sz="1600" dirty="0">
                <a:solidFill>
                  <a:srgbClr val="000000"/>
                </a:solidFill>
              </a:rPr>
              <a:t>(</a:t>
            </a:r>
            <a:r>
              <a:rPr lang="en-US" sz="1600" dirty="0">
                <a:solidFill>
                  <a:srgbClr val="FF0000"/>
                </a:solidFill>
              </a:rPr>
              <a:t>BID</a:t>
            </a:r>
            <a:r>
              <a:rPr lang="en-US" sz="1600" dirty="0">
                <a:solidFill>
                  <a:srgbClr val="000000"/>
                </a:solidFill>
              </a:rPr>
              <a:t>) that identifies which switch sent the BPDU. The BID is involved in making many of the STA decisions including </a:t>
            </a:r>
            <a:r>
              <a:rPr lang="en-US" sz="1600" b="1" dirty="0">
                <a:solidFill>
                  <a:srgbClr val="FF0000"/>
                </a:solidFill>
              </a:rPr>
              <a:t>root bridge</a:t>
            </a:r>
            <a:r>
              <a:rPr lang="en-US" sz="1600" dirty="0">
                <a:solidFill>
                  <a:srgbClr val="FF0000"/>
                </a:solidFill>
              </a:rPr>
              <a:t> </a:t>
            </a:r>
            <a:r>
              <a:rPr lang="en-US" sz="1600" dirty="0">
                <a:solidFill>
                  <a:srgbClr val="000000"/>
                </a:solidFill>
              </a:rPr>
              <a:t>and </a:t>
            </a:r>
            <a:r>
              <a:rPr lang="en-US" sz="1600" dirty="0">
                <a:solidFill>
                  <a:srgbClr val="FF0000"/>
                </a:solidFill>
              </a:rPr>
              <a:t>port roles. </a:t>
            </a:r>
          </a:p>
          <a:p>
            <a:pPr marL="342900" indent="-342900" algn="l">
              <a:buFont typeface="Arial" panose="020B0604020202020204" pitchFamily="34" charset="0"/>
              <a:buChar char="•"/>
            </a:pPr>
            <a:r>
              <a:rPr lang="en-US" sz="1600" dirty="0">
                <a:solidFill>
                  <a:srgbClr val="000000"/>
                </a:solidFill>
              </a:rPr>
              <a:t>The BID contains a </a:t>
            </a:r>
            <a:r>
              <a:rPr lang="en-US" sz="1600" dirty="0">
                <a:solidFill>
                  <a:srgbClr val="FF0000"/>
                </a:solidFill>
              </a:rPr>
              <a:t>priority value</a:t>
            </a:r>
            <a:r>
              <a:rPr lang="en-US" sz="1600" dirty="0">
                <a:solidFill>
                  <a:srgbClr val="000000"/>
                </a:solidFill>
              </a:rPr>
              <a:t>, the </a:t>
            </a:r>
            <a:r>
              <a:rPr lang="en-US" sz="1600" dirty="0">
                <a:solidFill>
                  <a:srgbClr val="FF0000"/>
                </a:solidFill>
              </a:rPr>
              <a:t>MAC address </a:t>
            </a:r>
            <a:r>
              <a:rPr lang="en-US" sz="1600" dirty="0">
                <a:solidFill>
                  <a:srgbClr val="000000"/>
                </a:solidFill>
              </a:rPr>
              <a:t>of the switch, and an </a:t>
            </a:r>
            <a:r>
              <a:rPr lang="en-US" sz="1600" dirty="0">
                <a:solidFill>
                  <a:srgbClr val="FF0000"/>
                </a:solidFill>
              </a:rPr>
              <a:t>extended</a:t>
            </a:r>
            <a:r>
              <a:rPr lang="en-US" sz="1600" dirty="0">
                <a:solidFill>
                  <a:srgbClr val="000000"/>
                </a:solidFill>
              </a:rPr>
              <a:t> </a:t>
            </a:r>
            <a:r>
              <a:rPr lang="en-US" sz="1600" dirty="0">
                <a:solidFill>
                  <a:srgbClr val="FF0000"/>
                </a:solidFill>
              </a:rPr>
              <a:t>system ID</a:t>
            </a:r>
            <a:r>
              <a:rPr lang="en-US" sz="1600" dirty="0">
                <a:solidFill>
                  <a:srgbClr val="000000"/>
                </a:solidFill>
              </a:rPr>
              <a:t>. The </a:t>
            </a:r>
            <a:r>
              <a:rPr lang="en-US" sz="1600" b="1" u="sng" dirty="0">
                <a:solidFill>
                  <a:srgbClr val="000000"/>
                </a:solidFill>
              </a:rPr>
              <a:t>lowest BID value </a:t>
            </a:r>
            <a:r>
              <a:rPr lang="en-US" sz="1600" dirty="0">
                <a:solidFill>
                  <a:srgbClr val="000000"/>
                </a:solidFill>
              </a:rPr>
              <a:t>is determined by the combination of these three fields.</a:t>
            </a:r>
          </a:p>
          <a:p>
            <a:pPr marL="342900" indent="-342900" algn="l">
              <a:buFont typeface="Arial" panose="020B0604020202020204" pitchFamily="34" charset="0"/>
              <a:buChar char="•"/>
            </a:pPr>
            <a:endParaRPr lang="en-US" sz="1400" dirty="0">
              <a:solidFill>
                <a:srgbClr val="000000"/>
              </a:solidFill>
            </a:endParaRPr>
          </a:p>
        </p:txBody>
      </p:sp>
      <p:pic>
        <p:nvPicPr>
          <p:cNvPr id="1028" name="Picture 4"/>
          <p:cNvPicPr>
            <a:picLocks noChangeAspect="1" noChangeArrowheads="1"/>
          </p:cNvPicPr>
          <p:nvPr/>
        </p:nvPicPr>
        <p:blipFill>
          <a:blip r:embed="rId4"/>
          <a:srcRect/>
          <a:stretch>
            <a:fillRect/>
          </a:stretch>
        </p:blipFill>
        <p:spPr bwMode="auto">
          <a:xfrm>
            <a:off x="1568922" y="4394275"/>
            <a:ext cx="7310777" cy="580763"/>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xmlns="" val="19075645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5C8335C5-D78C-AF41-ABE7-14F500797510}"/>
              </a:ext>
            </a:extLst>
          </p:cNvPr>
          <p:cNvPicPr>
            <a:picLocks noGrp="1" noChangeAspect="1"/>
          </p:cNvPicPr>
          <p:nvPr>
            <p:ph idx="1"/>
          </p:nvPr>
        </p:nvPicPr>
        <p:blipFill>
          <a:blip r:embed="rId2"/>
          <a:stretch>
            <a:fillRect/>
          </a:stretch>
        </p:blipFill>
        <p:spPr>
          <a:xfrm>
            <a:off x="38513" y="240634"/>
            <a:ext cx="7671335" cy="4498190"/>
          </a:xfrm>
          <a:prstGeom prst="rect">
            <a:avLst/>
          </a:prstGeom>
        </p:spPr>
      </p:pic>
      <p:sp>
        <p:nvSpPr>
          <p:cNvPr id="5" name="TextBox 4"/>
          <p:cNvSpPr txBox="1"/>
          <p:nvPr/>
        </p:nvSpPr>
        <p:spPr>
          <a:xfrm>
            <a:off x="4777685" y="2889161"/>
            <a:ext cx="4461734" cy="1846659"/>
          </a:xfrm>
          <a:prstGeom prst="rect">
            <a:avLst/>
          </a:prstGeom>
          <a:noFill/>
        </p:spPr>
        <p:txBody>
          <a:bodyPr wrap="none" rtlCol="0">
            <a:spAutoFit/>
          </a:bodyPr>
          <a:lstStyle/>
          <a:p>
            <a:r>
              <a:rPr lang="en-US" sz="1600" dirty="0" smtClean="0">
                <a:solidFill>
                  <a:srgbClr val="000000"/>
                </a:solidFill>
              </a:rPr>
              <a:t>Using the STA, STP builds a loop-free topology</a:t>
            </a:r>
          </a:p>
          <a:p>
            <a:r>
              <a:rPr lang="en-US" sz="1600" dirty="0" smtClean="0">
                <a:solidFill>
                  <a:srgbClr val="000000"/>
                </a:solidFill>
              </a:rPr>
              <a:t> in a four-step process:</a:t>
            </a:r>
          </a:p>
          <a:p>
            <a:pPr marL="415985" lvl="1" indent="-342900">
              <a:buFont typeface="+mj-lt"/>
              <a:buAutoNum type="arabicPeriod"/>
            </a:pPr>
            <a:r>
              <a:rPr lang="en-US" sz="1600" dirty="0" smtClean="0">
                <a:solidFill>
                  <a:srgbClr val="000000"/>
                </a:solidFill>
              </a:rPr>
              <a:t>Elect the </a:t>
            </a:r>
            <a:r>
              <a:rPr lang="en-US" sz="1600" dirty="0" smtClean="0">
                <a:solidFill>
                  <a:srgbClr val="FF0000"/>
                </a:solidFill>
              </a:rPr>
              <a:t>root bridge</a:t>
            </a:r>
            <a:r>
              <a:rPr lang="en-US" sz="1600" dirty="0" smtClean="0">
                <a:solidFill>
                  <a:srgbClr val="000000"/>
                </a:solidFill>
              </a:rPr>
              <a:t>.</a:t>
            </a:r>
          </a:p>
          <a:p>
            <a:pPr marL="415985" lvl="1" indent="-342900">
              <a:buFont typeface="+mj-lt"/>
              <a:buAutoNum type="arabicPeriod"/>
            </a:pPr>
            <a:r>
              <a:rPr lang="en-US" sz="1600" dirty="0" smtClean="0">
                <a:solidFill>
                  <a:srgbClr val="000000"/>
                </a:solidFill>
              </a:rPr>
              <a:t>Elect the </a:t>
            </a:r>
            <a:r>
              <a:rPr lang="en-US" sz="1600" dirty="0" smtClean="0">
                <a:solidFill>
                  <a:srgbClr val="FF0000"/>
                </a:solidFill>
              </a:rPr>
              <a:t>root ports</a:t>
            </a:r>
            <a:r>
              <a:rPr lang="en-US" sz="1600" dirty="0" smtClean="0">
                <a:solidFill>
                  <a:srgbClr val="000000"/>
                </a:solidFill>
              </a:rPr>
              <a:t>. Lowest root path cost</a:t>
            </a:r>
          </a:p>
          <a:p>
            <a:pPr marL="415985" lvl="1" indent="-342900">
              <a:buFont typeface="+mj-lt"/>
              <a:buAutoNum type="arabicPeriod"/>
            </a:pPr>
            <a:r>
              <a:rPr lang="en-US" sz="1600" dirty="0" smtClean="0">
                <a:solidFill>
                  <a:srgbClr val="000000"/>
                </a:solidFill>
              </a:rPr>
              <a:t>Elect </a:t>
            </a:r>
            <a:r>
              <a:rPr lang="en-US" sz="1600" dirty="0" smtClean="0">
                <a:solidFill>
                  <a:srgbClr val="FF0000"/>
                </a:solidFill>
              </a:rPr>
              <a:t>designated ports</a:t>
            </a:r>
            <a:r>
              <a:rPr lang="en-US" sz="1600" dirty="0" smtClean="0">
                <a:solidFill>
                  <a:srgbClr val="000000"/>
                </a:solidFill>
              </a:rPr>
              <a:t>.</a:t>
            </a:r>
          </a:p>
          <a:p>
            <a:pPr marL="415985" lvl="1" indent="-342900">
              <a:buFont typeface="+mj-lt"/>
              <a:buAutoNum type="arabicPeriod"/>
            </a:pPr>
            <a:r>
              <a:rPr lang="en-US" sz="1600" dirty="0" smtClean="0">
                <a:solidFill>
                  <a:srgbClr val="000000"/>
                </a:solidFill>
              </a:rPr>
              <a:t>Elect </a:t>
            </a:r>
            <a:r>
              <a:rPr lang="en-US" sz="1600" dirty="0" smtClean="0">
                <a:solidFill>
                  <a:srgbClr val="FF0000"/>
                </a:solidFill>
              </a:rPr>
              <a:t>alternate (blocked) ports</a:t>
            </a:r>
            <a:r>
              <a:rPr lang="en-US" sz="1600" dirty="0" smtClean="0">
                <a:solidFill>
                  <a:srgbClr val="000000"/>
                </a:solidFill>
              </a:rPr>
              <a:t>.</a:t>
            </a:r>
          </a:p>
          <a:p>
            <a:endParaRPr lang="en-US" dirty="0"/>
          </a:p>
        </p:txBody>
      </p:sp>
      <p:sp>
        <p:nvSpPr>
          <p:cNvPr id="6" name="TextBox 5"/>
          <p:cNvSpPr txBox="1"/>
          <p:nvPr/>
        </p:nvSpPr>
        <p:spPr>
          <a:xfrm>
            <a:off x="144855" y="353086"/>
            <a:ext cx="1032095" cy="923330"/>
          </a:xfrm>
          <a:prstGeom prst="rect">
            <a:avLst/>
          </a:prstGeom>
          <a:noFill/>
        </p:spPr>
        <p:txBody>
          <a:bodyPr wrap="square" rtlCol="0">
            <a:spAutoFit/>
          </a:bodyPr>
          <a:lstStyle/>
          <a:p>
            <a:r>
              <a:rPr lang="en-US" dirty="0" smtClean="0"/>
              <a:t>Non root bridge</a:t>
            </a:r>
            <a:endParaRPr lang="en-US" dirty="0"/>
          </a:p>
        </p:txBody>
      </p:sp>
      <p:sp>
        <p:nvSpPr>
          <p:cNvPr id="7" name="TextBox 6"/>
          <p:cNvSpPr txBox="1"/>
          <p:nvPr/>
        </p:nvSpPr>
        <p:spPr>
          <a:xfrm>
            <a:off x="3121936" y="3004242"/>
            <a:ext cx="1032095" cy="923330"/>
          </a:xfrm>
          <a:prstGeom prst="rect">
            <a:avLst/>
          </a:prstGeom>
          <a:noFill/>
        </p:spPr>
        <p:txBody>
          <a:bodyPr wrap="square" rtlCol="0">
            <a:spAutoFit/>
          </a:bodyPr>
          <a:lstStyle/>
          <a:p>
            <a:r>
              <a:rPr lang="en-US" dirty="0" smtClean="0"/>
              <a:t>Non root bridge</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STP Operations</a:t>
            </a:r>
            <a:r>
              <a:rPr lang="en-US" dirty="0"/>
              <a:t/>
            </a:r>
            <a:br>
              <a:rPr lang="en-US" dirty="0"/>
            </a:br>
            <a:r>
              <a:rPr lang="en-US" sz="2400" dirty="0"/>
              <a:t>Steps to a Loop-Free Topology (Cont.)</a:t>
            </a:r>
          </a:p>
        </p:txBody>
      </p:sp>
      <p:sp>
        <p:nvSpPr>
          <p:cNvPr id="5" name="Content Placeholder 4">
            <a:extLst>
              <a:ext uri="{FF2B5EF4-FFF2-40B4-BE49-F238E27FC236}">
                <a16:creationId xmlns:a16="http://schemas.microsoft.com/office/drawing/2014/main" xmlns="" id="{582DA15F-DE14-C942-BDB7-58171B0ED70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800" b="1" dirty="0">
                <a:solidFill>
                  <a:srgbClr val="FF0000"/>
                </a:solidFill>
              </a:rPr>
              <a:t>Bridge Priority</a:t>
            </a:r>
            <a:r>
              <a:rPr lang="en-US" sz="1800" b="1" dirty="0">
                <a:solidFill>
                  <a:srgbClr val="000000"/>
                </a:solidFill>
              </a:rPr>
              <a:t>: </a:t>
            </a:r>
            <a:r>
              <a:rPr lang="en-US" sz="1800" dirty="0">
                <a:solidFill>
                  <a:srgbClr val="000000"/>
                </a:solidFill>
              </a:rPr>
              <a:t>The </a:t>
            </a:r>
            <a:r>
              <a:rPr lang="en-US" sz="1800" dirty="0">
                <a:solidFill>
                  <a:srgbClr val="FF0000"/>
                </a:solidFill>
              </a:rPr>
              <a:t>default</a:t>
            </a:r>
            <a:r>
              <a:rPr lang="en-US" sz="1800" dirty="0">
                <a:solidFill>
                  <a:srgbClr val="000000"/>
                </a:solidFill>
              </a:rPr>
              <a:t> priority value for all Cisco switches is the decimal value </a:t>
            </a:r>
            <a:r>
              <a:rPr lang="en-US" sz="1800" dirty="0">
                <a:solidFill>
                  <a:srgbClr val="FF0000"/>
                </a:solidFill>
              </a:rPr>
              <a:t>32768</a:t>
            </a:r>
            <a:r>
              <a:rPr lang="en-US" sz="1800" dirty="0">
                <a:solidFill>
                  <a:srgbClr val="000000"/>
                </a:solidFill>
              </a:rPr>
              <a:t>. The range is 0 to 61440 in increments of 4096. A </a:t>
            </a:r>
            <a:r>
              <a:rPr lang="en-US" sz="1800" dirty="0">
                <a:solidFill>
                  <a:srgbClr val="FF0000"/>
                </a:solidFill>
              </a:rPr>
              <a:t>lower</a:t>
            </a:r>
            <a:r>
              <a:rPr lang="en-US" sz="1800" dirty="0">
                <a:solidFill>
                  <a:srgbClr val="000000"/>
                </a:solidFill>
              </a:rPr>
              <a:t> bridge priority is </a:t>
            </a:r>
            <a:r>
              <a:rPr lang="en-US" sz="1800" dirty="0">
                <a:solidFill>
                  <a:srgbClr val="FF0000"/>
                </a:solidFill>
              </a:rPr>
              <a:t>preferable</a:t>
            </a:r>
            <a:r>
              <a:rPr lang="en-US" sz="1800" dirty="0">
                <a:solidFill>
                  <a:srgbClr val="000000"/>
                </a:solidFill>
              </a:rPr>
              <a:t>. A bridge priority of 0 takes precedence over all other bridge priorities.</a:t>
            </a:r>
          </a:p>
          <a:p>
            <a:pPr marL="342900" indent="-342900" algn="l">
              <a:buFont typeface="Arial" panose="020B0604020202020204" pitchFamily="34" charset="0"/>
              <a:buChar char="•"/>
            </a:pPr>
            <a:r>
              <a:rPr lang="en-US" sz="1800" b="1" dirty="0">
                <a:solidFill>
                  <a:srgbClr val="FF0000"/>
                </a:solidFill>
              </a:rPr>
              <a:t>Extended System ID</a:t>
            </a:r>
            <a:r>
              <a:rPr lang="en-US" sz="1800" b="1" dirty="0">
                <a:solidFill>
                  <a:srgbClr val="000000"/>
                </a:solidFill>
              </a:rPr>
              <a:t>: </a:t>
            </a:r>
            <a:r>
              <a:rPr lang="en-US" sz="1800" dirty="0">
                <a:solidFill>
                  <a:srgbClr val="000000"/>
                </a:solidFill>
              </a:rPr>
              <a:t>The extended system ID value is a decimal value added to the bridge priority value in the BID to identify the </a:t>
            </a:r>
            <a:r>
              <a:rPr lang="en-US" sz="1800" dirty="0">
                <a:solidFill>
                  <a:srgbClr val="FF0000"/>
                </a:solidFill>
              </a:rPr>
              <a:t>VLAN</a:t>
            </a:r>
            <a:r>
              <a:rPr lang="en-US" sz="1800" dirty="0">
                <a:solidFill>
                  <a:srgbClr val="000000"/>
                </a:solidFill>
              </a:rPr>
              <a:t> for this BPDU.</a:t>
            </a:r>
          </a:p>
          <a:p>
            <a:pPr marL="342900" indent="-342900" algn="l">
              <a:buFont typeface="Arial" panose="020B0604020202020204" pitchFamily="34" charset="0"/>
              <a:buChar char="•"/>
            </a:pPr>
            <a:r>
              <a:rPr lang="en-US" sz="1800" b="1" dirty="0">
                <a:solidFill>
                  <a:srgbClr val="FF0000"/>
                </a:solidFill>
              </a:rPr>
              <a:t>MAC address</a:t>
            </a:r>
            <a:r>
              <a:rPr lang="en-US" sz="1800" b="1" dirty="0">
                <a:solidFill>
                  <a:srgbClr val="000000"/>
                </a:solidFill>
              </a:rPr>
              <a:t>: </a:t>
            </a:r>
            <a:r>
              <a:rPr lang="en-US" sz="1800" dirty="0">
                <a:solidFill>
                  <a:srgbClr val="000000"/>
                </a:solidFill>
              </a:rPr>
              <a:t>When two switches are configured with the </a:t>
            </a:r>
            <a:r>
              <a:rPr lang="en-US" sz="1800" b="1" dirty="0">
                <a:solidFill>
                  <a:srgbClr val="FF0000"/>
                </a:solidFill>
              </a:rPr>
              <a:t>same</a:t>
            </a:r>
            <a:r>
              <a:rPr lang="en-US" sz="1800" dirty="0">
                <a:solidFill>
                  <a:srgbClr val="FF0000"/>
                </a:solidFill>
              </a:rPr>
              <a:t> priority </a:t>
            </a:r>
            <a:r>
              <a:rPr lang="en-US" sz="1800" dirty="0">
                <a:solidFill>
                  <a:srgbClr val="000000"/>
                </a:solidFill>
              </a:rPr>
              <a:t>and have the </a:t>
            </a:r>
            <a:r>
              <a:rPr lang="en-US" sz="1800" b="1" dirty="0">
                <a:solidFill>
                  <a:srgbClr val="FF0000"/>
                </a:solidFill>
              </a:rPr>
              <a:t>same</a:t>
            </a:r>
            <a:r>
              <a:rPr lang="en-US" sz="1800" dirty="0">
                <a:solidFill>
                  <a:srgbClr val="FF0000"/>
                </a:solidFill>
              </a:rPr>
              <a:t> extended system ID</a:t>
            </a:r>
            <a:r>
              <a:rPr lang="en-US" sz="1800" dirty="0">
                <a:solidFill>
                  <a:srgbClr val="000000"/>
                </a:solidFill>
              </a:rPr>
              <a:t>, the switch having the </a:t>
            </a:r>
            <a:r>
              <a:rPr lang="en-US" sz="1800" dirty="0">
                <a:solidFill>
                  <a:srgbClr val="FF0000"/>
                </a:solidFill>
              </a:rPr>
              <a:t>MAC address with the lowest value</a:t>
            </a:r>
            <a:r>
              <a:rPr lang="en-US" sz="1800" dirty="0">
                <a:solidFill>
                  <a:srgbClr val="000000"/>
                </a:solidFill>
              </a:rPr>
              <a:t>, expressed in hexadecimal, will have the </a:t>
            </a:r>
            <a:r>
              <a:rPr lang="en-US" sz="1800" dirty="0">
                <a:solidFill>
                  <a:srgbClr val="FF0000"/>
                </a:solidFill>
              </a:rPr>
              <a:t>lower BID</a:t>
            </a:r>
            <a:r>
              <a:rPr lang="en-US" sz="1800" dirty="0">
                <a:solidFill>
                  <a:srgbClr val="000000"/>
                </a:solidFill>
              </a:rPr>
              <a:t>.</a:t>
            </a:r>
          </a:p>
          <a:p>
            <a:pPr marL="342900" indent="-342900" algn="l">
              <a:buFont typeface="Arial" panose="020B0604020202020204" pitchFamily="34" charset="0"/>
              <a:buChar char="•"/>
            </a:pPr>
            <a:r>
              <a:rPr lang="en-US" sz="1400" dirty="0" smtClean="0">
                <a:solidFill>
                  <a:srgbClr val="000000"/>
                </a:solidFill>
              </a:rPr>
              <a:t>0-9, A,B,C,D,E,F (15)</a:t>
            </a:r>
          </a:p>
          <a:p>
            <a:pPr marL="342900" indent="-342900" algn="l">
              <a:buFont typeface="Arial" panose="020B0604020202020204" pitchFamily="34" charset="0"/>
              <a:buChar char="•"/>
            </a:pPr>
            <a:r>
              <a:rPr lang="en-US" sz="1400" dirty="0" smtClean="0">
                <a:solidFill>
                  <a:srgbClr val="000000"/>
                </a:solidFill>
              </a:rPr>
              <a:t>A – 10, B- 11</a:t>
            </a:r>
            <a:endParaRPr lang="en-US" sz="1400" dirty="0">
              <a:solidFill>
                <a:srgbClr val="000000"/>
              </a:solidFill>
            </a:endParaRPr>
          </a:p>
        </p:txBody>
      </p:sp>
      <p:pic>
        <p:nvPicPr>
          <p:cNvPr id="10" name="Picture 4"/>
          <p:cNvPicPr>
            <a:picLocks noChangeAspect="1" noChangeArrowheads="1"/>
          </p:cNvPicPr>
          <p:nvPr/>
        </p:nvPicPr>
        <p:blipFill>
          <a:blip r:embed="rId4"/>
          <a:srcRect/>
          <a:stretch>
            <a:fillRect/>
          </a:stretch>
        </p:blipFill>
        <p:spPr bwMode="auto">
          <a:xfrm>
            <a:off x="1568922" y="4394275"/>
            <a:ext cx="7310777" cy="580763"/>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xmlns="" val="3274963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Which is the root bridge?</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435142" y="2743023"/>
            <a:ext cx="7781925" cy="552450"/>
          </a:xfrm>
          <a:prstGeom prst="rect">
            <a:avLst/>
          </a:prstGeom>
          <a:noFill/>
          <a:ln w="9525">
            <a:noFill/>
            <a:miter lim="800000"/>
            <a:headEnd/>
            <a:tailEnd/>
          </a:ln>
        </p:spPr>
      </p:pic>
      <p:pic>
        <p:nvPicPr>
          <p:cNvPr id="3075" name="Picture 3"/>
          <p:cNvPicPr>
            <a:picLocks noChangeAspect="1" noChangeArrowheads="1"/>
          </p:cNvPicPr>
          <p:nvPr/>
        </p:nvPicPr>
        <p:blipFill>
          <a:blip r:embed="rId3"/>
          <a:srcRect/>
          <a:stretch>
            <a:fillRect/>
          </a:stretch>
        </p:blipFill>
        <p:spPr bwMode="auto">
          <a:xfrm>
            <a:off x="465521" y="1607069"/>
            <a:ext cx="7981950" cy="504825"/>
          </a:xfrm>
          <a:prstGeom prst="rect">
            <a:avLst/>
          </a:prstGeom>
          <a:noFill/>
          <a:ln w="9525">
            <a:noFill/>
            <a:miter lim="800000"/>
            <a:headEnd/>
            <a:tailEnd/>
          </a:ln>
        </p:spPr>
      </p:pic>
      <p:sp>
        <p:nvSpPr>
          <p:cNvPr id="6" name="TextBox 5"/>
          <p:cNvSpPr txBox="1"/>
          <p:nvPr/>
        </p:nvSpPr>
        <p:spPr>
          <a:xfrm>
            <a:off x="481263" y="1135782"/>
            <a:ext cx="466794" cy="369332"/>
          </a:xfrm>
          <a:prstGeom prst="rect">
            <a:avLst/>
          </a:prstGeom>
          <a:noFill/>
        </p:spPr>
        <p:txBody>
          <a:bodyPr wrap="none" rtlCol="0">
            <a:spAutoFit/>
          </a:bodyPr>
          <a:lstStyle/>
          <a:p>
            <a:r>
              <a:rPr lang="en-US" dirty="0" smtClean="0">
                <a:solidFill>
                  <a:srgbClr val="0000CC"/>
                </a:solidFill>
              </a:rPr>
              <a:t>S1</a:t>
            </a:r>
            <a:endParaRPr lang="en-US" dirty="0">
              <a:solidFill>
                <a:srgbClr val="0000CC"/>
              </a:solidFill>
            </a:endParaRPr>
          </a:p>
        </p:txBody>
      </p:sp>
      <p:sp>
        <p:nvSpPr>
          <p:cNvPr id="7" name="TextBox 6"/>
          <p:cNvSpPr txBox="1"/>
          <p:nvPr/>
        </p:nvSpPr>
        <p:spPr>
          <a:xfrm>
            <a:off x="498910" y="2231458"/>
            <a:ext cx="466794" cy="369332"/>
          </a:xfrm>
          <a:prstGeom prst="rect">
            <a:avLst/>
          </a:prstGeom>
          <a:noFill/>
        </p:spPr>
        <p:txBody>
          <a:bodyPr wrap="none" rtlCol="0">
            <a:spAutoFit/>
          </a:bodyPr>
          <a:lstStyle/>
          <a:p>
            <a:r>
              <a:rPr lang="en-US" dirty="0" smtClean="0">
                <a:solidFill>
                  <a:srgbClr val="0000CC"/>
                </a:solidFill>
              </a:rPr>
              <a:t>S2</a:t>
            </a:r>
            <a:endParaRPr lang="en-US" dirty="0">
              <a:solidFill>
                <a:srgbClr val="0000CC"/>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Which is the root bridge?</a:t>
            </a:r>
            <a:endParaRPr lang="en-US" dirty="0"/>
          </a:p>
        </p:txBody>
      </p:sp>
      <p:sp>
        <p:nvSpPr>
          <p:cNvPr id="6" name="TextBox 5"/>
          <p:cNvSpPr txBox="1"/>
          <p:nvPr/>
        </p:nvSpPr>
        <p:spPr>
          <a:xfrm>
            <a:off x="481263" y="1135782"/>
            <a:ext cx="466794" cy="369332"/>
          </a:xfrm>
          <a:prstGeom prst="rect">
            <a:avLst/>
          </a:prstGeom>
          <a:noFill/>
        </p:spPr>
        <p:txBody>
          <a:bodyPr wrap="none" rtlCol="0">
            <a:spAutoFit/>
          </a:bodyPr>
          <a:lstStyle/>
          <a:p>
            <a:r>
              <a:rPr lang="en-US" dirty="0" smtClean="0">
                <a:solidFill>
                  <a:srgbClr val="0000CC"/>
                </a:solidFill>
              </a:rPr>
              <a:t>S3</a:t>
            </a:r>
            <a:endParaRPr lang="en-US" dirty="0">
              <a:solidFill>
                <a:srgbClr val="0000CC"/>
              </a:solidFill>
            </a:endParaRPr>
          </a:p>
        </p:txBody>
      </p:sp>
      <p:sp>
        <p:nvSpPr>
          <p:cNvPr id="7" name="TextBox 6"/>
          <p:cNvSpPr txBox="1"/>
          <p:nvPr/>
        </p:nvSpPr>
        <p:spPr>
          <a:xfrm>
            <a:off x="498910" y="2231458"/>
            <a:ext cx="466794" cy="369332"/>
          </a:xfrm>
          <a:prstGeom prst="rect">
            <a:avLst/>
          </a:prstGeom>
          <a:noFill/>
        </p:spPr>
        <p:txBody>
          <a:bodyPr wrap="none" rtlCol="0">
            <a:spAutoFit/>
          </a:bodyPr>
          <a:lstStyle/>
          <a:p>
            <a:r>
              <a:rPr lang="en-US" dirty="0" smtClean="0">
                <a:solidFill>
                  <a:srgbClr val="0000CC"/>
                </a:solidFill>
              </a:rPr>
              <a:t>S4</a:t>
            </a:r>
            <a:endParaRPr lang="en-US" dirty="0">
              <a:solidFill>
                <a:srgbClr val="0000CC"/>
              </a:solidFill>
            </a:endParaRPr>
          </a:p>
        </p:txBody>
      </p:sp>
      <p:pic>
        <p:nvPicPr>
          <p:cNvPr id="8" name="Picture 5"/>
          <p:cNvPicPr>
            <a:picLocks noChangeAspect="1" noChangeArrowheads="1"/>
          </p:cNvPicPr>
          <p:nvPr/>
        </p:nvPicPr>
        <p:blipFill>
          <a:blip r:embed="rId2"/>
          <a:srcRect/>
          <a:stretch>
            <a:fillRect/>
          </a:stretch>
        </p:blipFill>
        <p:spPr bwMode="auto">
          <a:xfrm>
            <a:off x="476051" y="2632931"/>
            <a:ext cx="8051931" cy="639639"/>
          </a:xfrm>
          <a:prstGeom prst="rect">
            <a:avLst/>
          </a:prstGeom>
          <a:noFill/>
          <a:ln w="9525">
            <a:noFill/>
            <a:miter lim="800000"/>
            <a:headEnd/>
            <a:tailEnd/>
          </a:ln>
        </p:spPr>
      </p:pic>
      <p:pic>
        <p:nvPicPr>
          <p:cNvPr id="10" name="Picture 4"/>
          <p:cNvPicPr>
            <a:picLocks noChangeAspect="1" noChangeArrowheads="1"/>
          </p:cNvPicPr>
          <p:nvPr/>
        </p:nvPicPr>
        <p:blipFill>
          <a:blip r:embed="rId3"/>
          <a:srcRect/>
          <a:stretch>
            <a:fillRect/>
          </a:stretch>
        </p:blipFill>
        <p:spPr bwMode="auto">
          <a:xfrm>
            <a:off x="427422" y="1453415"/>
            <a:ext cx="8058150" cy="57125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xmlns=""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STP Concepts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Explain how STP enables redundancy in a Layer 2 network.</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xmlns="" id="{2203BE17-8BB3-DF41-A2CF-06DE014D1956}"/>
              </a:ext>
            </a:extLst>
          </p:cNvPr>
          <p:cNvGraphicFramePr>
            <a:graphicFrameLocks noGrp="1"/>
          </p:cNvGraphicFramePr>
          <p:nvPr>
            <p:extLst>
              <p:ext uri="{D42A27DB-BD31-4B8C-83A1-F6EECF244321}">
                <p14:modId xmlns:p14="http://schemas.microsoft.com/office/powerpoint/2010/main" xmlns="" val="1833951805"/>
              </p:ext>
            </p:extLst>
          </p:nvPr>
        </p:nvGraphicFramePr>
        <p:xfrm>
          <a:off x="655782" y="1732166"/>
          <a:ext cx="7555085" cy="178562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xmlns="" val="2579019526"/>
                    </a:ext>
                  </a:extLst>
                </a:gridCol>
                <a:gridCol w="4329240">
                  <a:extLst>
                    <a:ext uri="{9D8B030D-6E8A-4147-A177-3AD203B41FA5}">
                      <a16:colId xmlns:a16="http://schemas.microsoft.com/office/drawing/2014/main" xmlns=""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xmlns="" val="742401779"/>
                  </a:ext>
                </a:extLst>
              </a:tr>
              <a:tr h="370840">
                <a:tc>
                  <a:txBody>
                    <a:bodyPr/>
                    <a:lstStyle/>
                    <a:p>
                      <a:pPr fontAlgn="ctr"/>
                      <a:r>
                        <a:rPr lang="en-US" b="1" dirty="0">
                          <a:solidFill>
                            <a:schemeClr val="bg1"/>
                          </a:solidFill>
                          <a:effectLst/>
                        </a:rPr>
                        <a:t>Purpose of STP</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solidFill>
                            <a:srgbClr val="000000"/>
                          </a:solidFill>
                          <a:effectLst/>
                        </a:rPr>
                        <a:t>Explain common problems in a redundant, L2 switched network.</a:t>
                      </a:r>
                    </a:p>
                  </a:txBody>
                  <a:tcPr marL="47625" marR="47625" marT="47625" marB="47625" anchor="ctr"/>
                </a:tc>
                <a:extLst>
                  <a:ext uri="{0D108BD9-81ED-4DB2-BD59-A6C34878D82A}">
                    <a16:rowId xmlns:a16="http://schemas.microsoft.com/office/drawing/2014/main" xmlns="" val="3150950737"/>
                  </a:ext>
                </a:extLst>
              </a:tr>
              <a:tr h="370840">
                <a:tc>
                  <a:txBody>
                    <a:bodyPr/>
                    <a:lstStyle/>
                    <a:p>
                      <a:pPr fontAlgn="ctr"/>
                      <a:r>
                        <a:rPr lang="en-US" b="1" dirty="0">
                          <a:solidFill>
                            <a:schemeClr val="bg1"/>
                          </a:solidFill>
                          <a:effectLst/>
                        </a:rPr>
                        <a:t>STP Operations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solidFill>
                            <a:srgbClr val="000000"/>
                          </a:solidFill>
                          <a:effectLst/>
                        </a:rPr>
                        <a:t>Explain how STP operates in a simple switched network.</a:t>
                      </a:r>
                    </a:p>
                  </a:txBody>
                  <a:tcPr marL="47625" marR="47625" marT="47625" marB="47625" anchor="ctr"/>
                </a:tc>
                <a:extLst>
                  <a:ext uri="{0D108BD9-81ED-4DB2-BD59-A6C34878D82A}">
                    <a16:rowId xmlns:a16="http://schemas.microsoft.com/office/drawing/2014/main" xmlns="" val="2772085455"/>
                  </a:ext>
                </a:extLst>
              </a:tr>
              <a:tr h="370840">
                <a:tc>
                  <a:txBody>
                    <a:bodyPr/>
                    <a:lstStyle/>
                    <a:p>
                      <a:pPr fontAlgn="ctr"/>
                      <a:r>
                        <a:rPr lang="en-US" b="1" dirty="0">
                          <a:solidFill>
                            <a:schemeClr val="bg1"/>
                          </a:solidFill>
                          <a:effectLst/>
                        </a:rPr>
                        <a:t>Evolution of STP</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solidFill>
                            <a:srgbClr val="000000"/>
                          </a:solidFill>
                          <a:effectLst/>
                        </a:rPr>
                        <a:t>Explain how Rapid PVST+ operates.</a:t>
                      </a:r>
                    </a:p>
                  </a:txBody>
                  <a:tcPr marL="47625" marR="47625" marT="47625" marB="47625" anchor="ctr"/>
                </a:tc>
                <a:extLst>
                  <a:ext uri="{0D108BD9-81ED-4DB2-BD59-A6C34878D82A}">
                    <a16:rowId xmlns:a16="http://schemas.microsoft.com/office/drawing/2014/main" xmlns="" val="3228802595"/>
                  </a:ext>
                </a:extLst>
              </a:tr>
            </a:tbl>
          </a:graphicData>
        </a:graphic>
      </p:graphicFrame>
    </p:spTree>
    <p:custDataLst>
      <p:tags r:id="rId1"/>
    </p:custDataLst>
    <p:extLst>
      <p:ext uri="{BB962C8B-B14F-4D97-AF65-F5344CB8AC3E}">
        <p14:creationId xmlns:p14="http://schemas.microsoft.com/office/powerpoint/2010/main" xmlns=""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STP Operations</a:t>
            </a:r>
            <a:r>
              <a:rPr lang="en-US" dirty="0"/>
              <a:t/>
            </a:r>
            <a:br>
              <a:rPr lang="en-US" dirty="0"/>
            </a:br>
            <a:r>
              <a:rPr lang="en-US" sz="2400" dirty="0"/>
              <a:t>1. Elect the Root Bridge</a:t>
            </a:r>
          </a:p>
        </p:txBody>
      </p:sp>
      <p:sp>
        <p:nvSpPr>
          <p:cNvPr id="4" name="Content Placeholder 3">
            <a:extLst>
              <a:ext uri="{FF2B5EF4-FFF2-40B4-BE49-F238E27FC236}">
                <a16:creationId xmlns:a16="http://schemas.microsoft.com/office/drawing/2014/main" xmlns="" id="{CA3342CC-61DD-084F-9537-47F3A6767272}"/>
              </a:ext>
            </a:extLst>
          </p:cNvPr>
          <p:cNvSpPr>
            <a:spLocks noGrp="1"/>
          </p:cNvSpPr>
          <p:nvPr>
            <p:ph idx="1"/>
          </p:nvPr>
        </p:nvSpPr>
        <p:spPr>
          <a:xfrm>
            <a:off x="0" y="731837"/>
            <a:ext cx="4340994" cy="3689897"/>
          </a:xfrm>
        </p:spPr>
        <p:txBody>
          <a:bodyPr/>
          <a:lstStyle/>
          <a:p>
            <a:pPr marL="342900" indent="-342900" algn="l">
              <a:buFont typeface="Arial" panose="020B0604020202020204" pitchFamily="34" charset="0"/>
              <a:buChar char="•"/>
            </a:pPr>
            <a:r>
              <a:rPr lang="en-US" sz="1400" dirty="0">
                <a:solidFill>
                  <a:srgbClr val="000000"/>
                </a:solidFill>
              </a:rPr>
              <a:t>The STA designates a single switch as the </a:t>
            </a:r>
            <a:r>
              <a:rPr lang="en-US" sz="1400" dirty="0">
                <a:solidFill>
                  <a:srgbClr val="FF0000"/>
                </a:solidFill>
              </a:rPr>
              <a:t>root</a:t>
            </a:r>
            <a:r>
              <a:rPr lang="en-US" sz="1400" dirty="0">
                <a:solidFill>
                  <a:srgbClr val="000000"/>
                </a:solidFill>
              </a:rPr>
              <a:t> </a:t>
            </a:r>
            <a:r>
              <a:rPr lang="en-US" sz="1400" dirty="0">
                <a:solidFill>
                  <a:srgbClr val="FF0000"/>
                </a:solidFill>
              </a:rPr>
              <a:t>bridge</a:t>
            </a:r>
            <a:r>
              <a:rPr lang="en-US" sz="1400" dirty="0">
                <a:solidFill>
                  <a:srgbClr val="000000"/>
                </a:solidFill>
              </a:rPr>
              <a:t> and uses it as the </a:t>
            </a:r>
            <a:r>
              <a:rPr lang="en-US" sz="1400" dirty="0">
                <a:solidFill>
                  <a:srgbClr val="FF0000"/>
                </a:solidFill>
              </a:rPr>
              <a:t>reference point </a:t>
            </a:r>
            <a:r>
              <a:rPr lang="en-US" sz="1400" dirty="0">
                <a:solidFill>
                  <a:srgbClr val="000000"/>
                </a:solidFill>
              </a:rPr>
              <a:t>for all path calculations. Switches exchange BPDUs to build the </a:t>
            </a:r>
            <a:r>
              <a:rPr lang="en-US" sz="1400" dirty="0">
                <a:solidFill>
                  <a:srgbClr val="FF0000"/>
                </a:solidFill>
              </a:rPr>
              <a:t>loop-free topology </a:t>
            </a:r>
            <a:r>
              <a:rPr lang="en-US" sz="1400" dirty="0">
                <a:solidFill>
                  <a:srgbClr val="000000"/>
                </a:solidFill>
              </a:rPr>
              <a:t>beginning with selecting the root bridge.</a:t>
            </a:r>
          </a:p>
          <a:p>
            <a:pPr marL="342900" indent="-342900" algn="l">
              <a:buFont typeface="Arial" panose="020B0604020202020204" pitchFamily="34" charset="0"/>
              <a:buChar char="•"/>
            </a:pPr>
            <a:r>
              <a:rPr lang="en-US" sz="1400" dirty="0">
                <a:solidFill>
                  <a:srgbClr val="000000"/>
                </a:solidFill>
              </a:rPr>
              <a:t>All switches in the broadcast domain participate in the election process. After a switch boots, it begins to send out </a:t>
            </a:r>
            <a:r>
              <a:rPr lang="en-US" sz="1400" dirty="0">
                <a:solidFill>
                  <a:srgbClr val="FF0000"/>
                </a:solidFill>
              </a:rPr>
              <a:t>BPDU frames </a:t>
            </a:r>
            <a:r>
              <a:rPr lang="en-US" sz="1400" dirty="0">
                <a:solidFill>
                  <a:srgbClr val="000000"/>
                </a:solidFill>
              </a:rPr>
              <a:t>every </a:t>
            </a:r>
            <a:r>
              <a:rPr lang="en-US" sz="1400" dirty="0">
                <a:solidFill>
                  <a:srgbClr val="FF0000"/>
                </a:solidFill>
              </a:rPr>
              <a:t>two</a:t>
            </a:r>
            <a:r>
              <a:rPr lang="en-US" sz="1400" dirty="0">
                <a:solidFill>
                  <a:srgbClr val="000000"/>
                </a:solidFill>
              </a:rPr>
              <a:t> </a:t>
            </a:r>
            <a:r>
              <a:rPr lang="en-US" sz="1400" dirty="0">
                <a:solidFill>
                  <a:srgbClr val="FF0000"/>
                </a:solidFill>
              </a:rPr>
              <a:t>seconds</a:t>
            </a:r>
            <a:r>
              <a:rPr lang="en-US" sz="1400" dirty="0">
                <a:solidFill>
                  <a:srgbClr val="000000"/>
                </a:solidFill>
              </a:rPr>
              <a:t>. These BPDU frames contain the </a:t>
            </a:r>
            <a:r>
              <a:rPr lang="en-US" sz="1400" dirty="0">
                <a:solidFill>
                  <a:srgbClr val="FF0000"/>
                </a:solidFill>
              </a:rPr>
              <a:t>BID</a:t>
            </a:r>
            <a:r>
              <a:rPr lang="en-US" sz="1400" dirty="0">
                <a:solidFill>
                  <a:srgbClr val="000000"/>
                </a:solidFill>
              </a:rPr>
              <a:t> of the sending switch and the BID of the </a:t>
            </a:r>
            <a:r>
              <a:rPr lang="en-US" sz="1400" dirty="0">
                <a:solidFill>
                  <a:srgbClr val="FF0000"/>
                </a:solidFill>
              </a:rPr>
              <a:t>root</a:t>
            </a:r>
            <a:r>
              <a:rPr lang="en-US" sz="1400" dirty="0">
                <a:solidFill>
                  <a:srgbClr val="000000"/>
                </a:solidFill>
              </a:rPr>
              <a:t> </a:t>
            </a:r>
            <a:r>
              <a:rPr lang="en-US" sz="1400" dirty="0">
                <a:solidFill>
                  <a:srgbClr val="FF0000"/>
                </a:solidFill>
              </a:rPr>
              <a:t>bridge</a:t>
            </a:r>
            <a:r>
              <a:rPr lang="en-US" sz="1400" dirty="0">
                <a:solidFill>
                  <a:srgbClr val="000000"/>
                </a:solidFill>
              </a:rPr>
              <a:t>, known as the </a:t>
            </a:r>
            <a:r>
              <a:rPr lang="en-US" sz="1400" dirty="0">
                <a:solidFill>
                  <a:srgbClr val="FF0000"/>
                </a:solidFill>
              </a:rPr>
              <a:t>Root ID</a:t>
            </a:r>
            <a:r>
              <a:rPr lang="en-US" sz="1400" dirty="0">
                <a:solidFill>
                  <a:srgbClr val="000000"/>
                </a:solidFill>
              </a:rPr>
              <a:t>.</a:t>
            </a:r>
          </a:p>
          <a:p>
            <a:pPr marL="342900" indent="-342900" algn="l">
              <a:buFont typeface="Arial" panose="020B0604020202020204" pitchFamily="34" charset="0"/>
              <a:buChar char="•"/>
            </a:pPr>
            <a:r>
              <a:rPr lang="en-US" sz="1400" dirty="0">
                <a:solidFill>
                  <a:srgbClr val="000000"/>
                </a:solidFill>
              </a:rPr>
              <a:t>The switch with the lowest BID will become the root bridge. At first, </a:t>
            </a:r>
            <a:r>
              <a:rPr lang="en-US" sz="1400" dirty="0">
                <a:solidFill>
                  <a:srgbClr val="FF0000"/>
                </a:solidFill>
              </a:rPr>
              <a:t>all</a:t>
            </a:r>
            <a:r>
              <a:rPr lang="en-US" sz="1400" dirty="0">
                <a:solidFill>
                  <a:srgbClr val="000000"/>
                </a:solidFill>
              </a:rPr>
              <a:t> switches declare themselves as the </a:t>
            </a:r>
            <a:r>
              <a:rPr lang="en-US" sz="1400" dirty="0">
                <a:solidFill>
                  <a:srgbClr val="FF0000"/>
                </a:solidFill>
              </a:rPr>
              <a:t>root bridge </a:t>
            </a:r>
            <a:r>
              <a:rPr lang="en-US" sz="1400" dirty="0">
                <a:solidFill>
                  <a:srgbClr val="000000"/>
                </a:solidFill>
              </a:rPr>
              <a:t>with their own BID set as the Root ID. Eventually, the switches learn through the exchange of BPDUs which switch has the </a:t>
            </a:r>
            <a:r>
              <a:rPr lang="en-US" sz="1400" dirty="0">
                <a:solidFill>
                  <a:srgbClr val="FF0000"/>
                </a:solidFill>
              </a:rPr>
              <a:t>lowest BID</a:t>
            </a:r>
            <a:r>
              <a:rPr lang="en-US" sz="1400" dirty="0">
                <a:solidFill>
                  <a:srgbClr val="000000"/>
                </a:solidFill>
              </a:rPr>
              <a:t> and will agree on one root bridge.</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xmlns="" id="{42B719C2-C85B-B14D-91A4-363C6E8E9E10}"/>
              </a:ext>
            </a:extLst>
          </p:cNvPr>
          <p:cNvPicPr>
            <a:picLocks noChangeAspect="1"/>
          </p:cNvPicPr>
          <p:nvPr/>
        </p:nvPicPr>
        <p:blipFill>
          <a:blip r:embed="rId4"/>
          <a:stretch>
            <a:fillRect/>
          </a:stretch>
        </p:blipFill>
        <p:spPr>
          <a:xfrm>
            <a:off x="4393030" y="500514"/>
            <a:ext cx="4276307" cy="4196614"/>
          </a:xfrm>
          <a:prstGeom prst="rect">
            <a:avLst/>
          </a:prstGeom>
        </p:spPr>
      </p:pic>
    </p:spTree>
    <p:custDataLst>
      <p:tags r:id="rId1"/>
    </p:custDataLst>
    <p:extLst>
      <p:ext uri="{BB962C8B-B14F-4D97-AF65-F5344CB8AC3E}">
        <p14:creationId xmlns:p14="http://schemas.microsoft.com/office/powerpoint/2010/main" xmlns="" val="17435520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STP Operations</a:t>
            </a:r>
            <a:r>
              <a:rPr lang="en-US" dirty="0"/>
              <a:t/>
            </a:r>
            <a:br>
              <a:rPr lang="en-US" dirty="0"/>
            </a:br>
            <a:r>
              <a:rPr lang="en-US" sz="2400" dirty="0"/>
              <a:t>Impact of Default BIDs</a:t>
            </a:r>
          </a:p>
        </p:txBody>
      </p:sp>
      <p:sp>
        <p:nvSpPr>
          <p:cNvPr id="4" name="Content Placeholder 3">
            <a:extLst>
              <a:ext uri="{FF2B5EF4-FFF2-40B4-BE49-F238E27FC236}">
                <a16:creationId xmlns:a16="http://schemas.microsoft.com/office/drawing/2014/main" xmlns="" id="{CA3342CC-61DD-084F-9537-47F3A6767272}"/>
              </a:ext>
            </a:extLst>
          </p:cNvPr>
          <p:cNvSpPr>
            <a:spLocks noGrp="1"/>
          </p:cNvSpPr>
          <p:nvPr>
            <p:ph idx="1"/>
          </p:nvPr>
        </p:nvSpPr>
        <p:spPr>
          <a:xfrm>
            <a:off x="192506" y="731836"/>
            <a:ext cx="4552749" cy="4282925"/>
          </a:xfrm>
        </p:spPr>
        <p:txBody>
          <a:bodyPr/>
          <a:lstStyle/>
          <a:p>
            <a:pPr marL="342900" indent="-342900" algn="l">
              <a:buFont typeface="Arial" panose="020B0604020202020204" pitchFamily="34" charset="0"/>
              <a:buChar char="•"/>
            </a:pPr>
            <a:r>
              <a:rPr lang="en-US" sz="1400" dirty="0">
                <a:solidFill>
                  <a:srgbClr val="000000"/>
                </a:solidFill>
              </a:rPr>
              <a:t>Because the default BID is </a:t>
            </a:r>
            <a:r>
              <a:rPr lang="en-US" sz="1400" dirty="0">
                <a:solidFill>
                  <a:srgbClr val="FF0000"/>
                </a:solidFill>
              </a:rPr>
              <a:t>32768</a:t>
            </a:r>
            <a:r>
              <a:rPr lang="en-US" sz="1400" dirty="0">
                <a:solidFill>
                  <a:srgbClr val="000000"/>
                </a:solidFill>
              </a:rPr>
              <a:t>, it is possible for two or more switches to have the same </a:t>
            </a:r>
            <a:r>
              <a:rPr lang="en-US" sz="1400" dirty="0">
                <a:solidFill>
                  <a:srgbClr val="0000CC"/>
                </a:solidFill>
              </a:rPr>
              <a:t>priority</a:t>
            </a:r>
            <a:r>
              <a:rPr lang="en-US" sz="1400" dirty="0">
                <a:solidFill>
                  <a:srgbClr val="000000"/>
                </a:solidFill>
              </a:rPr>
              <a:t>. In this scenario, where the </a:t>
            </a:r>
            <a:r>
              <a:rPr lang="en-US" sz="1400" dirty="0">
                <a:solidFill>
                  <a:srgbClr val="FF0000"/>
                </a:solidFill>
              </a:rPr>
              <a:t>priorities are the same</a:t>
            </a:r>
            <a:r>
              <a:rPr lang="en-US" sz="1400" dirty="0">
                <a:solidFill>
                  <a:srgbClr val="000000"/>
                </a:solidFill>
              </a:rPr>
              <a:t>, the switch with the </a:t>
            </a:r>
            <a:r>
              <a:rPr lang="en-US" sz="1400" dirty="0">
                <a:solidFill>
                  <a:srgbClr val="FF0000"/>
                </a:solidFill>
              </a:rPr>
              <a:t>lowest MAC address </a:t>
            </a:r>
            <a:r>
              <a:rPr lang="en-US" sz="1400" dirty="0">
                <a:solidFill>
                  <a:srgbClr val="000000"/>
                </a:solidFill>
              </a:rPr>
              <a:t>will become the </a:t>
            </a:r>
            <a:r>
              <a:rPr lang="en-US" sz="1400" dirty="0">
                <a:solidFill>
                  <a:srgbClr val="FF0000"/>
                </a:solidFill>
              </a:rPr>
              <a:t>root bridge</a:t>
            </a:r>
            <a:r>
              <a:rPr lang="en-US" sz="1400" dirty="0">
                <a:solidFill>
                  <a:srgbClr val="000000"/>
                </a:solidFill>
              </a:rPr>
              <a:t>. The administrator should configure the desired root bridge switch with a lower priority.</a:t>
            </a:r>
          </a:p>
          <a:p>
            <a:pPr marL="342900" indent="-342900" algn="l">
              <a:buFont typeface="Arial" panose="020B0604020202020204" pitchFamily="34" charset="0"/>
              <a:buChar char="•"/>
            </a:pPr>
            <a:r>
              <a:rPr lang="en-US" sz="1400" dirty="0">
                <a:solidFill>
                  <a:srgbClr val="000000"/>
                </a:solidFill>
              </a:rPr>
              <a:t>In the figure, all switches are configured with the same priority of 32769. Here the</a:t>
            </a:r>
            <a:r>
              <a:rPr lang="en-US" sz="1400" dirty="0">
                <a:solidFill>
                  <a:srgbClr val="FF0000"/>
                </a:solidFill>
              </a:rPr>
              <a:t> MAC address becomes the deciding factor </a:t>
            </a:r>
            <a:r>
              <a:rPr lang="en-US" sz="1400" dirty="0">
                <a:solidFill>
                  <a:srgbClr val="000000"/>
                </a:solidFill>
              </a:rPr>
              <a:t>as to which switch becomes the </a:t>
            </a:r>
            <a:r>
              <a:rPr lang="en-US" sz="1400" dirty="0">
                <a:solidFill>
                  <a:srgbClr val="FF0000"/>
                </a:solidFill>
              </a:rPr>
              <a:t>root bridge</a:t>
            </a:r>
            <a:r>
              <a:rPr lang="en-US" sz="1400" dirty="0">
                <a:solidFill>
                  <a:srgbClr val="000000"/>
                </a:solidFill>
              </a:rPr>
              <a:t>. The switch with the </a:t>
            </a:r>
            <a:r>
              <a:rPr lang="en-US" sz="1400" b="1" dirty="0">
                <a:solidFill>
                  <a:srgbClr val="000000"/>
                </a:solidFill>
              </a:rPr>
              <a:t>lowest hexadecimal MAC address value </a:t>
            </a:r>
            <a:r>
              <a:rPr lang="en-US" sz="1400" dirty="0">
                <a:solidFill>
                  <a:srgbClr val="000000"/>
                </a:solidFill>
              </a:rPr>
              <a:t>is the preferred </a:t>
            </a:r>
            <a:r>
              <a:rPr lang="en-US" sz="1400" dirty="0">
                <a:solidFill>
                  <a:srgbClr val="FF0000"/>
                </a:solidFill>
              </a:rPr>
              <a:t>root bridge</a:t>
            </a:r>
            <a:r>
              <a:rPr lang="en-US" sz="1400" dirty="0">
                <a:solidFill>
                  <a:srgbClr val="000000"/>
                </a:solidFill>
              </a:rPr>
              <a:t>. In this example, </a:t>
            </a:r>
            <a:r>
              <a:rPr lang="en-US" sz="1400" dirty="0">
                <a:solidFill>
                  <a:srgbClr val="FF0000"/>
                </a:solidFill>
              </a:rPr>
              <a:t>S2</a:t>
            </a:r>
            <a:r>
              <a:rPr lang="en-US" sz="1400" dirty="0">
                <a:solidFill>
                  <a:srgbClr val="000000"/>
                </a:solidFill>
              </a:rPr>
              <a:t> has the lowest value for its MAC address and is elected as the </a:t>
            </a:r>
            <a:r>
              <a:rPr lang="en-US" sz="1400" dirty="0">
                <a:solidFill>
                  <a:srgbClr val="FF0000"/>
                </a:solidFill>
              </a:rPr>
              <a:t>root bridge </a:t>
            </a:r>
            <a:r>
              <a:rPr lang="en-US" sz="1400" dirty="0">
                <a:solidFill>
                  <a:srgbClr val="000000"/>
                </a:solidFill>
              </a:rPr>
              <a:t>for that spanning tree instance.</a:t>
            </a:r>
          </a:p>
          <a:p>
            <a:pPr marL="342900" indent="-342900" algn="l">
              <a:buFont typeface="Arial" panose="020B0604020202020204" pitchFamily="34" charset="0"/>
              <a:buChar char="•"/>
            </a:pPr>
            <a:r>
              <a:rPr lang="en-US" sz="1400" b="1" dirty="0">
                <a:solidFill>
                  <a:srgbClr val="000000"/>
                </a:solidFill>
              </a:rPr>
              <a:t>Note</a:t>
            </a:r>
            <a:r>
              <a:rPr lang="en-US" sz="1400" dirty="0">
                <a:solidFill>
                  <a:srgbClr val="000000"/>
                </a:solidFill>
              </a:rPr>
              <a:t>: The priority of all the switches is 32769. The value is based on the 32768 default bridge priority and the extended system ID (VLAN 1 assignment) associated with each switch (32768+1).</a:t>
            </a:r>
          </a:p>
          <a:p>
            <a:pPr marL="342900" indent="-342900" algn="l">
              <a:buFont typeface="Arial" panose="020B0604020202020204" pitchFamily="34" charset="0"/>
              <a:buChar char="•"/>
            </a:pPr>
            <a:endParaRPr lang="en-US" sz="1200" dirty="0">
              <a:solidFill>
                <a:srgbClr val="000000"/>
              </a:solidFill>
            </a:endParaRPr>
          </a:p>
        </p:txBody>
      </p:sp>
      <p:pic>
        <p:nvPicPr>
          <p:cNvPr id="1026" name="Picture 2"/>
          <p:cNvPicPr>
            <a:picLocks noChangeAspect="1" noChangeArrowheads="1"/>
          </p:cNvPicPr>
          <p:nvPr/>
        </p:nvPicPr>
        <p:blipFill>
          <a:blip r:embed="rId4"/>
          <a:srcRect/>
          <a:stretch>
            <a:fillRect/>
          </a:stretch>
        </p:blipFill>
        <p:spPr bwMode="auto">
          <a:xfrm>
            <a:off x="4668254" y="190400"/>
            <a:ext cx="4475746" cy="474345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xmlns="" val="31598303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STP Operations</a:t>
            </a:r>
            <a:r>
              <a:rPr lang="en-US" dirty="0"/>
              <a:t/>
            </a:r>
            <a:br>
              <a:rPr lang="en-US" dirty="0"/>
            </a:br>
            <a:r>
              <a:rPr lang="en-US" sz="2400" dirty="0"/>
              <a:t>Determine the Root Path Cost</a:t>
            </a:r>
          </a:p>
        </p:txBody>
      </p:sp>
      <p:sp>
        <p:nvSpPr>
          <p:cNvPr id="5" name="Content Placeholder 4">
            <a:extLst>
              <a:ext uri="{FF2B5EF4-FFF2-40B4-BE49-F238E27FC236}">
                <a16:creationId xmlns:a16="http://schemas.microsoft.com/office/drawing/2014/main" xmlns="" id="{F875D17B-BB6E-6944-93D9-F3846D37F955}"/>
              </a:ext>
            </a:extLst>
          </p:cNvPr>
          <p:cNvSpPr>
            <a:spLocks noGrp="1"/>
          </p:cNvSpPr>
          <p:nvPr>
            <p:ph idx="1"/>
          </p:nvPr>
        </p:nvSpPr>
        <p:spPr>
          <a:xfrm>
            <a:off x="174151" y="741463"/>
            <a:ext cx="8542068" cy="2047939"/>
          </a:xfrm>
        </p:spPr>
        <p:txBody>
          <a:bodyPr/>
          <a:lstStyle/>
          <a:p>
            <a:pPr algn="l">
              <a:buFont typeface="Arial" panose="020B0604020202020204" pitchFamily="34" charset="0"/>
              <a:buChar char="•"/>
            </a:pPr>
            <a:r>
              <a:rPr lang="en-US" sz="1400" dirty="0">
                <a:solidFill>
                  <a:srgbClr val="000000"/>
                </a:solidFill>
              </a:rPr>
              <a:t>When the </a:t>
            </a:r>
            <a:r>
              <a:rPr lang="en-US" sz="1400" dirty="0">
                <a:solidFill>
                  <a:srgbClr val="FF0000"/>
                </a:solidFill>
              </a:rPr>
              <a:t>root bridge </a:t>
            </a:r>
            <a:r>
              <a:rPr lang="en-US" sz="1400" dirty="0">
                <a:solidFill>
                  <a:srgbClr val="000000"/>
                </a:solidFill>
              </a:rPr>
              <a:t>has been elected for a given spanning tree instance, the STA starts determining </a:t>
            </a:r>
            <a:r>
              <a:rPr lang="en-US" sz="1400" dirty="0">
                <a:solidFill>
                  <a:srgbClr val="FF0000"/>
                </a:solidFill>
              </a:rPr>
              <a:t>the</a:t>
            </a:r>
            <a:r>
              <a:rPr lang="en-US" sz="1400" dirty="0">
                <a:solidFill>
                  <a:srgbClr val="000000"/>
                </a:solidFill>
              </a:rPr>
              <a:t> </a:t>
            </a:r>
            <a:r>
              <a:rPr lang="en-US" sz="1400" dirty="0">
                <a:solidFill>
                  <a:srgbClr val="FF0000"/>
                </a:solidFill>
              </a:rPr>
              <a:t>best paths </a:t>
            </a:r>
            <a:r>
              <a:rPr lang="en-US" sz="1400" dirty="0">
                <a:solidFill>
                  <a:srgbClr val="000000"/>
                </a:solidFill>
              </a:rPr>
              <a:t>to the root bridge from all destinations in the broadcast domain. The path information, known as the </a:t>
            </a:r>
            <a:r>
              <a:rPr lang="en-US" sz="1400" dirty="0">
                <a:solidFill>
                  <a:srgbClr val="FF0000"/>
                </a:solidFill>
              </a:rPr>
              <a:t>internal root path cost</a:t>
            </a:r>
            <a:r>
              <a:rPr lang="en-US" sz="1400" dirty="0">
                <a:solidFill>
                  <a:srgbClr val="000000"/>
                </a:solidFill>
              </a:rPr>
              <a:t>, is determined by the </a:t>
            </a:r>
            <a:r>
              <a:rPr lang="en-US" sz="1400" dirty="0">
                <a:solidFill>
                  <a:srgbClr val="FF0000"/>
                </a:solidFill>
              </a:rPr>
              <a:t>sum</a:t>
            </a:r>
            <a:r>
              <a:rPr lang="en-US" sz="1400" dirty="0">
                <a:solidFill>
                  <a:srgbClr val="000000"/>
                </a:solidFill>
              </a:rPr>
              <a:t> of all the individual port costs along the path from the switch to the root bridge.</a:t>
            </a:r>
            <a:endParaRPr lang="en-US" sz="700" dirty="0">
              <a:solidFill>
                <a:srgbClr val="000000"/>
              </a:solidFill>
            </a:endParaRPr>
          </a:p>
          <a:p>
            <a:pPr algn="l">
              <a:buFont typeface="Arial" panose="020B0604020202020204" pitchFamily="34" charset="0"/>
              <a:buChar char="•"/>
            </a:pPr>
            <a:r>
              <a:rPr lang="en-US" sz="1400" dirty="0">
                <a:solidFill>
                  <a:srgbClr val="000000"/>
                </a:solidFill>
              </a:rPr>
              <a:t>When a switch receives the BPDU, it adds the </a:t>
            </a:r>
            <a:r>
              <a:rPr lang="en-US" sz="1400" dirty="0">
                <a:solidFill>
                  <a:srgbClr val="FF0000"/>
                </a:solidFill>
              </a:rPr>
              <a:t>ingress port cost </a:t>
            </a:r>
            <a:r>
              <a:rPr lang="en-US" sz="1400" dirty="0">
                <a:solidFill>
                  <a:srgbClr val="000000"/>
                </a:solidFill>
              </a:rPr>
              <a:t>of the segment to determine its internal root path cost.</a:t>
            </a:r>
          </a:p>
          <a:p>
            <a:pPr algn="l">
              <a:buFont typeface="Arial" panose="020B0604020202020204" pitchFamily="34" charset="0"/>
              <a:buChar char="•"/>
            </a:pPr>
            <a:r>
              <a:rPr lang="en-US" sz="1400" dirty="0">
                <a:solidFill>
                  <a:srgbClr val="000000"/>
                </a:solidFill>
              </a:rPr>
              <a:t>The </a:t>
            </a:r>
            <a:r>
              <a:rPr lang="en-US" sz="1400" dirty="0">
                <a:solidFill>
                  <a:srgbClr val="0000CC"/>
                </a:solidFill>
              </a:rPr>
              <a:t>default port costs </a:t>
            </a:r>
            <a:r>
              <a:rPr lang="en-US" sz="1400" dirty="0">
                <a:solidFill>
                  <a:srgbClr val="000000"/>
                </a:solidFill>
              </a:rPr>
              <a:t>are defined by the speed at which the port operates. The table shows the default port costs suggested by </a:t>
            </a:r>
            <a:r>
              <a:rPr lang="en-US" sz="1400" dirty="0">
                <a:solidFill>
                  <a:srgbClr val="FF0000"/>
                </a:solidFill>
              </a:rPr>
              <a:t>IEEE</a:t>
            </a:r>
            <a:r>
              <a:rPr lang="en-US" sz="1400" dirty="0">
                <a:solidFill>
                  <a:srgbClr val="000000"/>
                </a:solidFill>
              </a:rPr>
              <a:t>. </a:t>
            </a:r>
            <a:r>
              <a:rPr lang="en-US" sz="1400" dirty="0">
                <a:solidFill>
                  <a:srgbClr val="0000CC"/>
                </a:solidFill>
              </a:rPr>
              <a:t>Cisco switches </a:t>
            </a:r>
            <a:r>
              <a:rPr lang="en-US" sz="1400" dirty="0">
                <a:solidFill>
                  <a:srgbClr val="000000"/>
                </a:solidFill>
              </a:rPr>
              <a:t>by </a:t>
            </a:r>
            <a:r>
              <a:rPr lang="en-US" sz="1400" dirty="0">
                <a:solidFill>
                  <a:srgbClr val="0000CC"/>
                </a:solidFill>
              </a:rPr>
              <a:t>default</a:t>
            </a:r>
            <a:r>
              <a:rPr lang="en-US" sz="1400" dirty="0">
                <a:solidFill>
                  <a:srgbClr val="000000"/>
                </a:solidFill>
              </a:rPr>
              <a:t> use the values as defined by the </a:t>
            </a:r>
            <a:r>
              <a:rPr lang="en-US" sz="1400" dirty="0">
                <a:solidFill>
                  <a:srgbClr val="0000CC"/>
                </a:solidFill>
              </a:rPr>
              <a:t>IEEE 802.1D standard</a:t>
            </a:r>
            <a:r>
              <a:rPr lang="en-US" sz="1400" dirty="0">
                <a:solidFill>
                  <a:srgbClr val="000000"/>
                </a:solidFill>
              </a:rPr>
              <a:t>, also known as the </a:t>
            </a:r>
            <a:r>
              <a:rPr lang="en-US" sz="1400" dirty="0">
                <a:solidFill>
                  <a:srgbClr val="0000CC"/>
                </a:solidFill>
              </a:rPr>
              <a:t>short path cost</a:t>
            </a:r>
            <a:r>
              <a:rPr lang="en-US" sz="1400" dirty="0">
                <a:solidFill>
                  <a:srgbClr val="000000"/>
                </a:solidFill>
              </a:rPr>
              <a:t>, for both STP and RSTP. </a:t>
            </a:r>
          </a:p>
          <a:p>
            <a:pPr algn="l">
              <a:buFont typeface="Arial" panose="020B0604020202020204" pitchFamily="34" charset="0"/>
              <a:buChar char="•"/>
            </a:pPr>
            <a:r>
              <a:rPr lang="en-US" sz="1400" dirty="0">
                <a:solidFill>
                  <a:srgbClr val="000000"/>
                </a:solidFill>
              </a:rPr>
              <a:t>Although switch ports </a:t>
            </a:r>
            <a:r>
              <a:rPr lang="en-US" sz="1400" dirty="0" smtClean="0">
                <a:solidFill>
                  <a:srgbClr val="000000"/>
                </a:solidFill>
              </a:rPr>
              <a:t>have a default port cost associated </a:t>
            </a:r>
            <a:r>
              <a:rPr lang="en-US" sz="1400" dirty="0">
                <a:solidFill>
                  <a:srgbClr val="000000"/>
                </a:solidFill>
              </a:rPr>
              <a:t>with them, the </a:t>
            </a:r>
            <a:r>
              <a:rPr lang="en-US" sz="1400" dirty="0">
                <a:solidFill>
                  <a:srgbClr val="0000CC"/>
                </a:solidFill>
              </a:rPr>
              <a:t>port cost </a:t>
            </a:r>
            <a:r>
              <a:rPr lang="en-US" sz="1400" dirty="0">
                <a:solidFill>
                  <a:srgbClr val="000000"/>
                </a:solidFill>
              </a:rPr>
              <a:t>is configurable. The ability to configure individual port costs </a:t>
            </a:r>
            <a:r>
              <a:rPr lang="en-US" sz="1400" dirty="0" smtClean="0">
                <a:solidFill>
                  <a:srgbClr val="000000"/>
                </a:solidFill>
              </a:rPr>
              <a:t>gives </a:t>
            </a:r>
            <a:r>
              <a:rPr lang="en-US" sz="1400" dirty="0">
                <a:solidFill>
                  <a:srgbClr val="000000"/>
                </a:solidFill>
              </a:rPr>
              <a:t>the administrator the flexibility to manually control the spanning tree paths to the root bridge.</a:t>
            </a:r>
          </a:p>
        </p:txBody>
      </p:sp>
      <p:graphicFrame>
        <p:nvGraphicFramePr>
          <p:cNvPr id="6" name="Table 5">
            <a:extLst>
              <a:ext uri="{FF2B5EF4-FFF2-40B4-BE49-F238E27FC236}">
                <a16:creationId xmlns:a16="http://schemas.microsoft.com/office/drawing/2014/main" xmlns="" id="{2A470348-A6F1-8D4F-85FA-1B26A810916D}"/>
              </a:ext>
            </a:extLst>
          </p:cNvPr>
          <p:cNvGraphicFramePr>
            <a:graphicFrameLocks noGrp="1"/>
          </p:cNvGraphicFramePr>
          <p:nvPr>
            <p:extLst>
              <p:ext uri="{D42A27DB-BD31-4B8C-83A1-F6EECF244321}">
                <p14:modId xmlns:p14="http://schemas.microsoft.com/office/powerpoint/2010/main" xmlns="" val="3780760205"/>
              </p:ext>
            </p:extLst>
          </p:nvPr>
        </p:nvGraphicFramePr>
        <p:xfrm>
          <a:off x="3929707" y="3522221"/>
          <a:ext cx="3413049" cy="1390650"/>
        </p:xfrm>
        <a:graphic>
          <a:graphicData uri="http://schemas.openxmlformats.org/drawingml/2006/table">
            <a:tbl>
              <a:tblPr firstRow="1" bandRow="1">
                <a:tableStyleId>{5C22544A-7EE6-4342-B048-85BDC9FD1C3A}</a:tableStyleId>
              </a:tblPr>
              <a:tblGrid>
                <a:gridCol w="1137683">
                  <a:extLst>
                    <a:ext uri="{9D8B030D-6E8A-4147-A177-3AD203B41FA5}">
                      <a16:colId xmlns:a16="http://schemas.microsoft.com/office/drawing/2014/main" xmlns="" val="3048130775"/>
                    </a:ext>
                  </a:extLst>
                </a:gridCol>
                <a:gridCol w="1137683">
                  <a:extLst>
                    <a:ext uri="{9D8B030D-6E8A-4147-A177-3AD203B41FA5}">
                      <a16:colId xmlns:a16="http://schemas.microsoft.com/office/drawing/2014/main" xmlns="" val="587828259"/>
                    </a:ext>
                  </a:extLst>
                </a:gridCol>
                <a:gridCol w="1137683">
                  <a:extLst>
                    <a:ext uri="{9D8B030D-6E8A-4147-A177-3AD203B41FA5}">
                      <a16:colId xmlns:a16="http://schemas.microsoft.com/office/drawing/2014/main" xmlns="" val="3027954707"/>
                    </a:ext>
                  </a:extLst>
                </a:gridCol>
              </a:tblGrid>
              <a:tr h="186055">
                <a:tc>
                  <a:txBody>
                    <a:bodyPr/>
                    <a:lstStyle/>
                    <a:p>
                      <a:pPr algn="l" fontAlgn="ctr"/>
                      <a:r>
                        <a:rPr lang="en-US" sz="1000" dirty="0">
                          <a:effectLst/>
                        </a:rPr>
                        <a:t>Link Speed</a:t>
                      </a:r>
                    </a:p>
                  </a:txBody>
                  <a:tcPr marL="47625" marR="47625" marT="47625" marB="47625" anchor="ctr"/>
                </a:tc>
                <a:tc>
                  <a:txBody>
                    <a:bodyPr/>
                    <a:lstStyle/>
                    <a:p>
                      <a:pPr algn="l" fontAlgn="ctr"/>
                      <a:r>
                        <a:rPr lang="en-US" sz="1000" dirty="0">
                          <a:effectLst/>
                        </a:rPr>
                        <a:t>STP Cost: IEEE 802.1D-1998</a:t>
                      </a:r>
                    </a:p>
                  </a:txBody>
                  <a:tcPr marL="47625" marR="47625" marT="47625" marB="47625" anchor="ctr"/>
                </a:tc>
                <a:tc>
                  <a:txBody>
                    <a:bodyPr/>
                    <a:lstStyle/>
                    <a:p>
                      <a:pPr algn="l" fontAlgn="ctr"/>
                      <a:r>
                        <a:rPr lang="en-US" sz="1000" dirty="0">
                          <a:effectLst/>
                        </a:rPr>
                        <a:t>RSTP Cost: IEEE 802.1w-2004</a:t>
                      </a:r>
                    </a:p>
                  </a:txBody>
                  <a:tcPr marL="47625" marR="47625" marT="47625" marB="47625" anchor="ctr"/>
                </a:tc>
                <a:extLst>
                  <a:ext uri="{0D108BD9-81ED-4DB2-BD59-A6C34878D82A}">
                    <a16:rowId xmlns:a16="http://schemas.microsoft.com/office/drawing/2014/main" xmlns="" val="1248994337"/>
                  </a:ext>
                </a:extLst>
              </a:tr>
              <a:tr h="186055">
                <a:tc>
                  <a:txBody>
                    <a:bodyPr/>
                    <a:lstStyle/>
                    <a:p>
                      <a:pPr fontAlgn="ctr"/>
                      <a:r>
                        <a:rPr lang="en-US" sz="1000" b="1" dirty="0">
                          <a:solidFill>
                            <a:srgbClr val="000000"/>
                          </a:solidFill>
                          <a:effectLst/>
                        </a:rPr>
                        <a:t>10 Gbps</a:t>
                      </a:r>
                    </a:p>
                  </a:txBody>
                  <a:tcPr marL="47625" marR="47625" marT="47625" marB="47625" anchor="ctr"/>
                </a:tc>
                <a:tc>
                  <a:txBody>
                    <a:bodyPr/>
                    <a:lstStyle/>
                    <a:p>
                      <a:pPr fontAlgn="ctr"/>
                      <a:r>
                        <a:rPr lang="en-US" sz="1000" b="1" dirty="0">
                          <a:solidFill>
                            <a:srgbClr val="000000"/>
                          </a:solidFill>
                          <a:effectLst/>
                        </a:rPr>
                        <a:t>2</a:t>
                      </a:r>
                    </a:p>
                  </a:txBody>
                  <a:tcPr marL="47625" marR="47625" marT="47625" marB="47625" anchor="ctr"/>
                </a:tc>
                <a:tc>
                  <a:txBody>
                    <a:bodyPr/>
                    <a:lstStyle/>
                    <a:p>
                      <a:pPr fontAlgn="ctr"/>
                      <a:r>
                        <a:rPr lang="en-US" sz="1000" b="1" dirty="0">
                          <a:solidFill>
                            <a:srgbClr val="000000"/>
                          </a:solidFill>
                          <a:effectLst/>
                        </a:rPr>
                        <a:t>2,000</a:t>
                      </a:r>
                    </a:p>
                  </a:txBody>
                  <a:tcPr marL="47625" marR="47625" marT="47625" marB="47625" anchor="ctr"/>
                </a:tc>
                <a:extLst>
                  <a:ext uri="{0D108BD9-81ED-4DB2-BD59-A6C34878D82A}">
                    <a16:rowId xmlns:a16="http://schemas.microsoft.com/office/drawing/2014/main" xmlns="" val="3046069016"/>
                  </a:ext>
                </a:extLst>
              </a:tr>
              <a:tr h="186055">
                <a:tc>
                  <a:txBody>
                    <a:bodyPr/>
                    <a:lstStyle/>
                    <a:p>
                      <a:pPr fontAlgn="ctr"/>
                      <a:r>
                        <a:rPr lang="en-US" sz="1000" b="1" dirty="0">
                          <a:solidFill>
                            <a:srgbClr val="000000"/>
                          </a:solidFill>
                          <a:effectLst/>
                        </a:rPr>
                        <a:t>1 Gbps</a:t>
                      </a:r>
                    </a:p>
                  </a:txBody>
                  <a:tcPr marL="47625" marR="47625" marT="47625" marB="47625" anchor="ctr"/>
                </a:tc>
                <a:tc>
                  <a:txBody>
                    <a:bodyPr/>
                    <a:lstStyle/>
                    <a:p>
                      <a:pPr fontAlgn="ctr"/>
                      <a:r>
                        <a:rPr lang="en-US" sz="1000" b="1" dirty="0">
                          <a:solidFill>
                            <a:srgbClr val="000000"/>
                          </a:solidFill>
                          <a:effectLst/>
                        </a:rPr>
                        <a:t>4</a:t>
                      </a:r>
                    </a:p>
                  </a:txBody>
                  <a:tcPr marL="47625" marR="47625" marT="47625" marB="47625" anchor="ctr"/>
                </a:tc>
                <a:tc>
                  <a:txBody>
                    <a:bodyPr/>
                    <a:lstStyle/>
                    <a:p>
                      <a:pPr fontAlgn="ctr"/>
                      <a:r>
                        <a:rPr lang="en-US" sz="1000" b="1" dirty="0">
                          <a:solidFill>
                            <a:srgbClr val="000000"/>
                          </a:solidFill>
                          <a:effectLst/>
                        </a:rPr>
                        <a:t>20,000</a:t>
                      </a:r>
                    </a:p>
                  </a:txBody>
                  <a:tcPr marL="47625" marR="47625" marT="47625" marB="47625" anchor="ctr"/>
                </a:tc>
                <a:extLst>
                  <a:ext uri="{0D108BD9-81ED-4DB2-BD59-A6C34878D82A}">
                    <a16:rowId xmlns:a16="http://schemas.microsoft.com/office/drawing/2014/main" xmlns="" val="1958443028"/>
                  </a:ext>
                </a:extLst>
              </a:tr>
              <a:tr h="186055">
                <a:tc>
                  <a:txBody>
                    <a:bodyPr/>
                    <a:lstStyle/>
                    <a:p>
                      <a:pPr fontAlgn="ctr"/>
                      <a:r>
                        <a:rPr lang="en-US" sz="1000" b="1" dirty="0">
                          <a:solidFill>
                            <a:srgbClr val="FF0000"/>
                          </a:solidFill>
                          <a:effectLst/>
                        </a:rPr>
                        <a:t>100 Mbps</a:t>
                      </a:r>
                    </a:p>
                  </a:txBody>
                  <a:tcPr marL="47625" marR="47625" marT="47625" marB="47625" anchor="ctr"/>
                </a:tc>
                <a:tc>
                  <a:txBody>
                    <a:bodyPr/>
                    <a:lstStyle/>
                    <a:p>
                      <a:pPr fontAlgn="ctr"/>
                      <a:r>
                        <a:rPr lang="en-US" sz="1000" b="1" dirty="0">
                          <a:solidFill>
                            <a:srgbClr val="FF0000"/>
                          </a:solidFill>
                          <a:effectLst/>
                        </a:rPr>
                        <a:t>19</a:t>
                      </a:r>
                    </a:p>
                  </a:txBody>
                  <a:tcPr marL="47625" marR="47625" marT="47625" marB="47625" anchor="ctr"/>
                </a:tc>
                <a:tc>
                  <a:txBody>
                    <a:bodyPr/>
                    <a:lstStyle/>
                    <a:p>
                      <a:pPr fontAlgn="ctr"/>
                      <a:r>
                        <a:rPr lang="en-US" sz="1000" b="1" dirty="0">
                          <a:solidFill>
                            <a:srgbClr val="000000"/>
                          </a:solidFill>
                          <a:effectLst/>
                        </a:rPr>
                        <a:t>200,000</a:t>
                      </a:r>
                    </a:p>
                  </a:txBody>
                  <a:tcPr marL="47625" marR="47625" marT="47625" marB="47625" anchor="ctr"/>
                </a:tc>
                <a:extLst>
                  <a:ext uri="{0D108BD9-81ED-4DB2-BD59-A6C34878D82A}">
                    <a16:rowId xmlns:a16="http://schemas.microsoft.com/office/drawing/2014/main" xmlns="" val="2368176495"/>
                  </a:ext>
                </a:extLst>
              </a:tr>
              <a:tr h="186055">
                <a:tc>
                  <a:txBody>
                    <a:bodyPr/>
                    <a:lstStyle/>
                    <a:p>
                      <a:pPr fontAlgn="ctr"/>
                      <a:r>
                        <a:rPr lang="en-US" sz="1000" b="1" dirty="0">
                          <a:solidFill>
                            <a:srgbClr val="000000"/>
                          </a:solidFill>
                          <a:effectLst/>
                        </a:rPr>
                        <a:t>10 Mbps</a:t>
                      </a:r>
                    </a:p>
                  </a:txBody>
                  <a:tcPr marL="47625" marR="47625" marT="47625" marB="47625" anchor="ctr"/>
                </a:tc>
                <a:tc>
                  <a:txBody>
                    <a:bodyPr/>
                    <a:lstStyle/>
                    <a:p>
                      <a:pPr fontAlgn="ctr"/>
                      <a:r>
                        <a:rPr lang="en-US" sz="1000" b="1" dirty="0">
                          <a:solidFill>
                            <a:srgbClr val="000000"/>
                          </a:solidFill>
                          <a:effectLst/>
                        </a:rPr>
                        <a:t>100</a:t>
                      </a:r>
                    </a:p>
                  </a:txBody>
                  <a:tcPr marL="47625" marR="47625" marT="47625" marB="47625" anchor="ctr"/>
                </a:tc>
                <a:tc>
                  <a:txBody>
                    <a:bodyPr/>
                    <a:lstStyle/>
                    <a:p>
                      <a:pPr fontAlgn="ctr"/>
                      <a:r>
                        <a:rPr lang="en-US" sz="1000" b="1" dirty="0">
                          <a:solidFill>
                            <a:srgbClr val="000000"/>
                          </a:solidFill>
                          <a:effectLst/>
                        </a:rPr>
                        <a:t>2,000,000</a:t>
                      </a:r>
                    </a:p>
                  </a:txBody>
                  <a:tcPr marL="47625" marR="47625" marT="47625" marB="47625" anchor="ctr"/>
                </a:tc>
                <a:extLst>
                  <a:ext uri="{0D108BD9-81ED-4DB2-BD59-A6C34878D82A}">
                    <a16:rowId xmlns:a16="http://schemas.microsoft.com/office/drawing/2014/main" xmlns="" val="2858341229"/>
                  </a:ext>
                </a:extLst>
              </a:tr>
            </a:tbl>
          </a:graphicData>
        </a:graphic>
      </p:graphicFrame>
    </p:spTree>
    <p:custDataLst>
      <p:tags r:id="rId1"/>
    </p:custDataLst>
    <p:extLst>
      <p:ext uri="{BB962C8B-B14F-4D97-AF65-F5344CB8AC3E}">
        <p14:creationId xmlns:p14="http://schemas.microsoft.com/office/powerpoint/2010/main" xmlns="" val="37716330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STP Operations</a:t>
            </a:r>
            <a:r>
              <a:rPr lang="en-US" dirty="0"/>
              <a:t/>
            </a:r>
            <a:br>
              <a:rPr lang="en-US" dirty="0"/>
            </a:br>
            <a:r>
              <a:rPr lang="en-US" sz="2400" dirty="0"/>
              <a:t>2. Elect the </a:t>
            </a:r>
            <a:r>
              <a:rPr lang="en-US" sz="2400" dirty="0">
                <a:solidFill>
                  <a:srgbClr val="FF0000"/>
                </a:solidFill>
              </a:rPr>
              <a:t>Root Ports</a:t>
            </a:r>
          </a:p>
        </p:txBody>
      </p:sp>
      <p:sp>
        <p:nvSpPr>
          <p:cNvPr id="4" name="Content Placeholder 3">
            <a:extLst>
              <a:ext uri="{FF2B5EF4-FFF2-40B4-BE49-F238E27FC236}">
                <a16:creationId xmlns:a16="http://schemas.microsoft.com/office/drawing/2014/main" xmlns="" id="{98A1C0B4-C159-D149-B283-74D270C44CC4}"/>
              </a:ext>
            </a:extLst>
          </p:cNvPr>
          <p:cNvSpPr>
            <a:spLocks noGrp="1"/>
          </p:cNvSpPr>
          <p:nvPr>
            <p:ph idx="1"/>
          </p:nvPr>
        </p:nvSpPr>
        <p:spPr>
          <a:xfrm>
            <a:off x="231006" y="731837"/>
            <a:ext cx="4085813" cy="4080795"/>
          </a:xfrm>
        </p:spPr>
        <p:txBody>
          <a:bodyPr/>
          <a:lstStyle/>
          <a:p>
            <a:pPr marL="342900" indent="-342900" algn="l">
              <a:buFont typeface="Arial" panose="020B0604020202020204" pitchFamily="34" charset="0"/>
              <a:buChar char="•"/>
            </a:pPr>
            <a:r>
              <a:rPr lang="en-US" sz="1400" dirty="0">
                <a:solidFill>
                  <a:srgbClr val="000000"/>
                </a:solidFill>
              </a:rPr>
              <a:t>After the root bridge has been determined, the STA algorithm is used to select the </a:t>
            </a:r>
            <a:r>
              <a:rPr lang="en-US" sz="1400" dirty="0">
                <a:solidFill>
                  <a:srgbClr val="FF0000"/>
                </a:solidFill>
              </a:rPr>
              <a:t>root port.</a:t>
            </a:r>
            <a:r>
              <a:rPr lang="en-US" sz="1400" dirty="0">
                <a:solidFill>
                  <a:srgbClr val="000000"/>
                </a:solidFill>
              </a:rPr>
              <a:t> Every non-root switch will select one root port. The root port is the </a:t>
            </a:r>
            <a:r>
              <a:rPr lang="en-US" sz="1400" dirty="0">
                <a:solidFill>
                  <a:srgbClr val="FF0000"/>
                </a:solidFill>
              </a:rPr>
              <a:t>port closest to the root bridge</a:t>
            </a:r>
            <a:r>
              <a:rPr lang="en-US" sz="1400" dirty="0">
                <a:solidFill>
                  <a:srgbClr val="000000"/>
                </a:solidFill>
              </a:rPr>
              <a:t> in terms of overall cost to the root bridge. This overall cost is known as the internal root path cost.</a:t>
            </a:r>
          </a:p>
          <a:p>
            <a:pPr marL="342900" indent="-342900" algn="l">
              <a:buFont typeface="Arial" panose="020B0604020202020204" pitchFamily="34" charset="0"/>
              <a:buChar char="•"/>
            </a:pPr>
            <a:r>
              <a:rPr lang="en-US" sz="1400" dirty="0">
                <a:solidFill>
                  <a:srgbClr val="000000"/>
                </a:solidFill>
              </a:rPr>
              <a:t>The </a:t>
            </a:r>
            <a:r>
              <a:rPr lang="en-US" sz="1400" dirty="0">
                <a:solidFill>
                  <a:srgbClr val="FF0000"/>
                </a:solidFill>
              </a:rPr>
              <a:t>internal root path cost </a:t>
            </a:r>
            <a:r>
              <a:rPr lang="en-US" sz="1400" dirty="0">
                <a:solidFill>
                  <a:srgbClr val="000000"/>
                </a:solidFill>
              </a:rPr>
              <a:t>is </a:t>
            </a:r>
            <a:r>
              <a:rPr lang="en-US" sz="1400" dirty="0">
                <a:solidFill>
                  <a:srgbClr val="FF0000"/>
                </a:solidFill>
              </a:rPr>
              <a:t>equal</a:t>
            </a:r>
            <a:r>
              <a:rPr lang="en-US" sz="1400" dirty="0">
                <a:solidFill>
                  <a:srgbClr val="000000"/>
                </a:solidFill>
              </a:rPr>
              <a:t> to the sum of all the port costs along the path to the root bridge, as shown in the figure. Paths with the </a:t>
            </a:r>
            <a:r>
              <a:rPr lang="en-US" sz="1400" dirty="0">
                <a:solidFill>
                  <a:srgbClr val="FF0000"/>
                </a:solidFill>
              </a:rPr>
              <a:t>lowest cost </a:t>
            </a:r>
            <a:r>
              <a:rPr lang="en-US" sz="1400" dirty="0">
                <a:solidFill>
                  <a:srgbClr val="000000"/>
                </a:solidFill>
              </a:rPr>
              <a:t>become preferred, and all other redundant paths are blocked. In the example, the internal root path cost from </a:t>
            </a:r>
            <a:r>
              <a:rPr lang="en-US" sz="1400" dirty="0">
                <a:solidFill>
                  <a:srgbClr val="FF0000"/>
                </a:solidFill>
              </a:rPr>
              <a:t>S2</a:t>
            </a:r>
            <a:r>
              <a:rPr lang="en-US" sz="1400" dirty="0">
                <a:solidFill>
                  <a:srgbClr val="000000"/>
                </a:solidFill>
              </a:rPr>
              <a:t> to the </a:t>
            </a:r>
            <a:r>
              <a:rPr lang="en-US" sz="1400" dirty="0">
                <a:solidFill>
                  <a:srgbClr val="FF0000"/>
                </a:solidFill>
              </a:rPr>
              <a:t>root bridge S1 </a:t>
            </a:r>
            <a:r>
              <a:rPr lang="en-US" sz="1400" dirty="0">
                <a:solidFill>
                  <a:srgbClr val="000000"/>
                </a:solidFill>
              </a:rPr>
              <a:t>over </a:t>
            </a:r>
            <a:r>
              <a:rPr lang="en-US" sz="1400" dirty="0">
                <a:solidFill>
                  <a:srgbClr val="FF0000"/>
                </a:solidFill>
              </a:rPr>
              <a:t>path 1 is 19 </a:t>
            </a:r>
            <a:r>
              <a:rPr lang="en-US" sz="1400" dirty="0">
                <a:solidFill>
                  <a:srgbClr val="000000"/>
                </a:solidFill>
              </a:rPr>
              <a:t>while the internal root path cost over </a:t>
            </a:r>
            <a:r>
              <a:rPr lang="en-US" sz="1400" dirty="0">
                <a:solidFill>
                  <a:srgbClr val="FF0000"/>
                </a:solidFill>
              </a:rPr>
              <a:t>path 2 is 38. </a:t>
            </a:r>
            <a:r>
              <a:rPr lang="en-US" sz="1400" dirty="0">
                <a:solidFill>
                  <a:srgbClr val="000000"/>
                </a:solidFill>
              </a:rPr>
              <a:t>Because path 1 has a lower overall path cost to the root bridge, it is the preferred path and F0/1 becomes the root port on S2.</a:t>
            </a:r>
          </a:p>
          <a:p>
            <a:pPr marL="342900" indent="-342900" algn="l">
              <a:buFont typeface="Arial" panose="020B0604020202020204" pitchFamily="34" charset="0"/>
              <a:buChar char="•"/>
            </a:pPr>
            <a:endParaRPr lang="en-US" sz="1200" dirty="0">
              <a:solidFill>
                <a:srgbClr val="000000"/>
              </a:solidFill>
            </a:endParaRPr>
          </a:p>
        </p:txBody>
      </p:sp>
      <p:pic>
        <p:nvPicPr>
          <p:cNvPr id="8" name="Picture 7">
            <a:extLst>
              <a:ext uri="{FF2B5EF4-FFF2-40B4-BE49-F238E27FC236}">
                <a16:creationId xmlns:a16="http://schemas.microsoft.com/office/drawing/2014/main" xmlns="" id="{951AB67B-3CD3-EA49-A4BF-C381D41B827B}"/>
              </a:ext>
            </a:extLst>
          </p:cNvPr>
          <p:cNvPicPr>
            <a:picLocks noChangeAspect="1"/>
          </p:cNvPicPr>
          <p:nvPr/>
        </p:nvPicPr>
        <p:blipFill>
          <a:blip r:embed="rId4"/>
          <a:stretch>
            <a:fillRect/>
          </a:stretch>
        </p:blipFill>
        <p:spPr>
          <a:xfrm>
            <a:off x="4337121" y="481263"/>
            <a:ext cx="4332217" cy="4138863"/>
          </a:xfrm>
          <a:prstGeom prst="rect">
            <a:avLst/>
          </a:prstGeom>
        </p:spPr>
      </p:pic>
      <p:pic>
        <p:nvPicPr>
          <p:cNvPr id="1026" name="Picture 2"/>
          <p:cNvPicPr>
            <a:picLocks noChangeAspect="1" noChangeArrowheads="1"/>
          </p:cNvPicPr>
          <p:nvPr/>
        </p:nvPicPr>
        <p:blipFill>
          <a:blip r:embed="rId5"/>
          <a:srcRect/>
          <a:stretch>
            <a:fillRect/>
          </a:stretch>
        </p:blipFill>
        <p:spPr bwMode="auto">
          <a:xfrm>
            <a:off x="6428072" y="255470"/>
            <a:ext cx="1524000" cy="6477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xmlns="" val="34360570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STP Operations</a:t>
            </a:r>
            <a:r>
              <a:rPr lang="en-US" dirty="0"/>
              <a:t/>
            </a:r>
            <a:br>
              <a:rPr lang="en-US" dirty="0"/>
            </a:br>
            <a:r>
              <a:rPr lang="en-US" sz="2400" dirty="0"/>
              <a:t>3. Elect </a:t>
            </a:r>
            <a:r>
              <a:rPr lang="en-US" sz="2400" dirty="0">
                <a:solidFill>
                  <a:srgbClr val="FF0000"/>
                </a:solidFill>
              </a:rPr>
              <a:t>Designated Ports</a:t>
            </a:r>
          </a:p>
        </p:txBody>
      </p:sp>
      <p:sp>
        <p:nvSpPr>
          <p:cNvPr id="5" name="Content Placeholder 4">
            <a:extLst>
              <a:ext uri="{FF2B5EF4-FFF2-40B4-BE49-F238E27FC236}">
                <a16:creationId xmlns:a16="http://schemas.microsoft.com/office/drawing/2014/main" xmlns="" id="{BAFF1755-12EC-3741-B5E6-C9DE8EA1853F}"/>
              </a:ext>
            </a:extLst>
          </p:cNvPr>
          <p:cNvSpPr>
            <a:spLocks noGrp="1"/>
          </p:cNvSpPr>
          <p:nvPr>
            <p:ph idx="1"/>
          </p:nvPr>
        </p:nvSpPr>
        <p:spPr>
          <a:xfrm>
            <a:off x="339909" y="645209"/>
            <a:ext cx="4232091" cy="3689897"/>
          </a:xfrm>
        </p:spPr>
        <p:txBody>
          <a:bodyPr/>
          <a:lstStyle/>
          <a:p>
            <a:pPr marL="342900" indent="-342900" algn="l">
              <a:buFont typeface="Arial" panose="020B0604020202020204" pitchFamily="34" charset="0"/>
              <a:buChar char="•"/>
            </a:pPr>
            <a:r>
              <a:rPr lang="en-US" sz="1400" dirty="0">
                <a:solidFill>
                  <a:srgbClr val="FF0000"/>
                </a:solidFill>
              </a:rPr>
              <a:t>Every </a:t>
            </a:r>
            <a:r>
              <a:rPr lang="en-US" sz="1400" dirty="0">
                <a:solidFill>
                  <a:srgbClr val="0000CC"/>
                </a:solidFill>
              </a:rPr>
              <a:t>segment</a:t>
            </a:r>
            <a:r>
              <a:rPr lang="en-US" sz="1400" dirty="0">
                <a:solidFill>
                  <a:srgbClr val="FF0000"/>
                </a:solidFill>
              </a:rPr>
              <a:t> </a:t>
            </a:r>
            <a:r>
              <a:rPr lang="en-US" sz="1400" dirty="0">
                <a:solidFill>
                  <a:srgbClr val="000000"/>
                </a:solidFill>
              </a:rPr>
              <a:t>between two switches will have </a:t>
            </a:r>
            <a:r>
              <a:rPr lang="en-US" sz="1400" dirty="0">
                <a:solidFill>
                  <a:srgbClr val="FF0000"/>
                </a:solidFill>
              </a:rPr>
              <a:t>one designated port</a:t>
            </a:r>
            <a:r>
              <a:rPr lang="en-US" sz="1400" dirty="0">
                <a:solidFill>
                  <a:srgbClr val="000000"/>
                </a:solidFill>
              </a:rPr>
              <a:t>. The designated port is a port on the segment that has the internal root path cost to the root bridge. In other words, the designated port has the </a:t>
            </a:r>
            <a:r>
              <a:rPr lang="en-US" sz="1400" dirty="0">
                <a:solidFill>
                  <a:srgbClr val="0000CC"/>
                </a:solidFill>
              </a:rPr>
              <a:t>best path </a:t>
            </a:r>
            <a:r>
              <a:rPr lang="en-US" sz="1400" dirty="0">
                <a:solidFill>
                  <a:srgbClr val="000000"/>
                </a:solidFill>
              </a:rPr>
              <a:t>to </a:t>
            </a:r>
            <a:r>
              <a:rPr lang="en-US" sz="1400" dirty="0">
                <a:solidFill>
                  <a:srgbClr val="FF0000"/>
                </a:solidFill>
              </a:rPr>
              <a:t>receive</a:t>
            </a:r>
            <a:r>
              <a:rPr lang="en-US" sz="1400" dirty="0">
                <a:solidFill>
                  <a:srgbClr val="000000"/>
                </a:solidFill>
              </a:rPr>
              <a:t> traffic leading to the root bridge.</a:t>
            </a:r>
          </a:p>
          <a:p>
            <a:pPr marL="342900" indent="-342900" algn="l">
              <a:buFont typeface="Arial" panose="020B0604020202020204" pitchFamily="34" charset="0"/>
              <a:buChar char="•"/>
            </a:pPr>
            <a:r>
              <a:rPr lang="en-US" sz="1400" dirty="0">
                <a:solidFill>
                  <a:srgbClr val="000000"/>
                </a:solidFill>
              </a:rPr>
              <a:t>What is not a root port or a designated port becomes an </a:t>
            </a:r>
            <a:r>
              <a:rPr lang="en-US" sz="1400" dirty="0">
                <a:solidFill>
                  <a:srgbClr val="FF0000"/>
                </a:solidFill>
              </a:rPr>
              <a:t>alternate</a:t>
            </a:r>
            <a:r>
              <a:rPr lang="en-US" sz="1400" dirty="0">
                <a:solidFill>
                  <a:srgbClr val="000000"/>
                </a:solidFill>
              </a:rPr>
              <a:t> or </a:t>
            </a:r>
            <a:r>
              <a:rPr lang="en-US" sz="1400" dirty="0">
                <a:solidFill>
                  <a:srgbClr val="FF0000"/>
                </a:solidFill>
              </a:rPr>
              <a:t>blocked port</a:t>
            </a:r>
            <a:r>
              <a:rPr lang="en-US" sz="1400" dirty="0">
                <a:solidFill>
                  <a:srgbClr val="000000"/>
                </a:solidFill>
              </a:rPr>
              <a:t>. </a:t>
            </a:r>
          </a:p>
          <a:p>
            <a:pPr marL="342900" indent="-342900" algn="l">
              <a:buFont typeface="Arial" panose="020B0604020202020204" pitchFamily="34" charset="0"/>
              <a:buChar char="•"/>
            </a:pPr>
            <a:r>
              <a:rPr lang="en-US" sz="1400" dirty="0">
                <a:solidFill>
                  <a:srgbClr val="000000"/>
                </a:solidFill>
              </a:rPr>
              <a:t>All ports on the </a:t>
            </a:r>
            <a:r>
              <a:rPr lang="en-US" sz="1400" dirty="0">
                <a:solidFill>
                  <a:srgbClr val="FF0000"/>
                </a:solidFill>
              </a:rPr>
              <a:t>root bridge </a:t>
            </a:r>
            <a:r>
              <a:rPr lang="en-US" sz="1400" dirty="0">
                <a:solidFill>
                  <a:srgbClr val="000000"/>
                </a:solidFill>
              </a:rPr>
              <a:t>are </a:t>
            </a:r>
            <a:r>
              <a:rPr lang="en-US" sz="1400" dirty="0">
                <a:solidFill>
                  <a:srgbClr val="FF0000"/>
                </a:solidFill>
              </a:rPr>
              <a:t>designated</a:t>
            </a:r>
            <a:r>
              <a:rPr lang="en-US" sz="1400" dirty="0">
                <a:solidFill>
                  <a:srgbClr val="000000"/>
                </a:solidFill>
              </a:rPr>
              <a:t> </a:t>
            </a:r>
            <a:r>
              <a:rPr lang="en-US" sz="1400" dirty="0">
                <a:solidFill>
                  <a:srgbClr val="FF0000"/>
                </a:solidFill>
              </a:rPr>
              <a:t>ports</a:t>
            </a:r>
            <a:r>
              <a:rPr lang="en-US" sz="1400" dirty="0">
                <a:solidFill>
                  <a:srgbClr val="000000"/>
                </a:solidFill>
              </a:rPr>
              <a:t>.</a:t>
            </a:r>
          </a:p>
          <a:p>
            <a:pPr marL="342900" indent="-342900" algn="l">
              <a:buFont typeface="Arial" panose="020B0604020202020204" pitchFamily="34" charset="0"/>
              <a:buChar char="•"/>
            </a:pPr>
            <a:r>
              <a:rPr lang="en-US" sz="1400" dirty="0">
                <a:solidFill>
                  <a:srgbClr val="000000"/>
                </a:solidFill>
              </a:rPr>
              <a:t>If one </a:t>
            </a:r>
            <a:r>
              <a:rPr lang="en-US" sz="1400" dirty="0">
                <a:solidFill>
                  <a:srgbClr val="0000CC"/>
                </a:solidFill>
              </a:rPr>
              <a:t>end</a:t>
            </a:r>
            <a:r>
              <a:rPr lang="en-US" sz="1400" dirty="0">
                <a:solidFill>
                  <a:srgbClr val="FF0000"/>
                </a:solidFill>
              </a:rPr>
              <a:t> of a segment </a:t>
            </a:r>
            <a:r>
              <a:rPr lang="en-US" sz="1400" dirty="0">
                <a:solidFill>
                  <a:srgbClr val="000000"/>
                </a:solidFill>
              </a:rPr>
              <a:t>is a </a:t>
            </a:r>
            <a:r>
              <a:rPr lang="en-US" sz="1400" dirty="0">
                <a:solidFill>
                  <a:srgbClr val="FF0000"/>
                </a:solidFill>
              </a:rPr>
              <a:t>root port</a:t>
            </a:r>
            <a:r>
              <a:rPr lang="en-US" sz="1400" dirty="0">
                <a:solidFill>
                  <a:srgbClr val="000000"/>
                </a:solidFill>
              </a:rPr>
              <a:t>, the other </a:t>
            </a:r>
            <a:r>
              <a:rPr lang="en-US" sz="1400" dirty="0">
                <a:solidFill>
                  <a:srgbClr val="0000CC"/>
                </a:solidFill>
              </a:rPr>
              <a:t>end</a:t>
            </a:r>
            <a:r>
              <a:rPr lang="en-US" sz="1400" dirty="0">
                <a:solidFill>
                  <a:srgbClr val="000000"/>
                </a:solidFill>
              </a:rPr>
              <a:t> is a </a:t>
            </a:r>
            <a:r>
              <a:rPr lang="en-US" sz="1400" dirty="0">
                <a:solidFill>
                  <a:srgbClr val="FF0000"/>
                </a:solidFill>
              </a:rPr>
              <a:t>designated port</a:t>
            </a:r>
            <a:r>
              <a:rPr lang="en-US" sz="1400" dirty="0">
                <a:solidFill>
                  <a:srgbClr val="000000"/>
                </a:solidFill>
              </a:rPr>
              <a:t>.</a:t>
            </a:r>
          </a:p>
          <a:p>
            <a:pPr marL="342900" indent="-342900" algn="l">
              <a:buFont typeface="Arial" panose="020B0604020202020204" pitchFamily="34" charset="0"/>
              <a:buChar char="•"/>
            </a:pPr>
            <a:r>
              <a:rPr lang="en-US" sz="1400" dirty="0">
                <a:solidFill>
                  <a:srgbClr val="000000"/>
                </a:solidFill>
              </a:rPr>
              <a:t>All ports attached to end devices are </a:t>
            </a:r>
            <a:r>
              <a:rPr lang="en-US" sz="1400" dirty="0">
                <a:solidFill>
                  <a:srgbClr val="FF0000"/>
                </a:solidFill>
              </a:rPr>
              <a:t>designated ports</a:t>
            </a:r>
            <a:r>
              <a:rPr lang="en-US" sz="1400" dirty="0">
                <a:solidFill>
                  <a:srgbClr val="000000"/>
                </a:solidFill>
              </a:rPr>
              <a:t>.</a:t>
            </a:r>
          </a:p>
          <a:p>
            <a:pPr marL="342900" indent="-342900" algn="l">
              <a:buFont typeface="Arial" panose="020B0604020202020204" pitchFamily="34" charset="0"/>
              <a:buChar char="•"/>
            </a:pPr>
            <a:r>
              <a:rPr lang="en-US" sz="1400" dirty="0">
                <a:solidFill>
                  <a:srgbClr val="000000"/>
                </a:solidFill>
              </a:rPr>
              <a:t>On segments between two switches where </a:t>
            </a:r>
            <a:r>
              <a:rPr lang="en-US" sz="1400" dirty="0">
                <a:solidFill>
                  <a:srgbClr val="0000CC"/>
                </a:solidFill>
              </a:rPr>
              <a:t>neither of the switches is the root bridge</a:t>
            </a:r>
            <a:r>
              <a:rPr lang="en-US" sz="1400" dirty="0">
                <a:solidFill>
                  <a:srgbClr val="000000"/>
                </a:solidFill>
              </a:rPr>
              <a:t>, the </a:t>
            </a:r>
            <a:r>
              <a:rPr lang="en-US" sz="1400" dirty="0">
                <a:solidFill>
                  <a:srgbClr val="0000CC"/>
                </a:solidFill>
              </a:rPr>
              <a:t>port</a:t>
            </a:r>
            <a:r>
              <a:rPr lang="en-US" sz="1400" dirty="0">
                <a:solidFill>
                  <a:srgbClr val="000000"/>
                </a:solidFill>
              </a:rPr>
              <a:t> on the switch with the </a:t>
            </a:r>
            <a:r>
              <a:rPr lang="en-US" sz="1400" dirty="0">
                <a:solidFill>
                  <a:srgbClr val="FF0000"/>
                </a:solidFill>
              </a:rPr>
              <a:t>least-cost path to </a:t>
            </a:r>
            <a:r>
              <a:rPr lang="en-US" sz="1400" dirty="0">
                <a:solidFill>
                  <a:srgbClr val="000000"/>
                </a:solidFill>
              </a:rPr>
              <a:t>the root bridge is a </a:t>
            </a:r>
            <a:r>
              <a:rPr lang="en-US" sz="1400" dirty="0">
                <a:solidFill>
                  <a:srgbClr val="FF0000"/>
                </a:solidFill>
              </a:rPr>
              <a:t>designated port.</a:t>
            </a:r>
          </a:p>
        </p:txBody>
      </p:sp>
      <p:pic>
        <p:nvPicPr>
          <p:cNvPr id="7" name="Picture 6">
            <a:extLst>
              <a:ext uri="{FF2B5EF4-FFF2-40B4-BE49-F238E27FC236}">
                <a16:creationId xmlns:a16="http://schemas.microsoft.com/office/drawing/2014/main" xmlns="" id="{784DBA39-5A3C-534D-8D5D-E0C4A620F462}"/>
              </a:ext>
            </a:extLst>
          </p:cNvPr>
          <p:cNvPicPr>
            <a:picLocks noChangeAspect="1"/>
          </p:cNvPicPr>
          <p:nvPr/>
        </p:nvPicPr>
        <p:blipFill>
          <a:blip r:embed="rId4"/>
          <a:stretch>
            <a:fillRect/>
          </a:stretch>
        </p:blipFill>
        <p:spPr>
          <a:xfrm>
            <a:off x="4717078" y="471638"/>
            <a:ext cx="4142615" cy="4206240"/>
          </a:xfrm>
          <a:prstGeom prst="rect">
            <a:avLst/>
          </a:prstGeom>
        </p:spPr>
      </p:pic>
      <p:pic>
        <p:nvPicPr>
          <p:cNvPr id="2050" name="Picture 2"/>
          <p:cNvPicPr>
            <a:picLocks noChangeAspect="1" noChangeArrowheads="1"/>
          </p:cNvPicPr>
          <p:nvPr/>
        </p:nvPicPr>
        <p:blipFill>
          <a:blip r:embed="rId5"/>
          <a:srcRect/>
          <a:stretch>
            <a:fillRect/>
          </a:stretch>
        </p:blipFill>
        <p:spPr bwMode="auto">
          <a:xfrm>
            <a:off x="6957261" y="3138087"/>
            <a:ext cx="1485900" cy="619125"/>
          </a:xfrm>
          <a:prstGeom prst="rect">
            <a:avLst/>
          </a:prstGeom>
          <a:noFill/>
          <a:ln w="9525">
            <a:noFill/>
            <a:miter lim="800000"/>
            <a:headEnd/>
            <a:tailEnd/>
          </a:ln>
        </p:spPr>
      </p:pic>
      <p:pic>
        <p:nvPicPr>
          <p:cNvPr id="2051" name="Picture 3"/>
          <p:cNvPicPr>
            <a:picLocks noChangeAspect="1" noChangeArrowheads="1"/>
          </p:cNvPicPr>
          <p:nvPr/>
        </p:nvPicPr>
        <p:blipFill>
          <a:blip r:embed="rId6"/>
          <a:srcRect/>
          <a:stretch>
            <a:fillRect/>
          </a:stretch>
        </p:blipFill>
        <p:spPr bwMode="auto">
          <a:xfrm>
            <a:off x="4474044" y="231158"/>
            <a:ext cx="1504950" cy="60007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xmlns="" val="35708669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STP Operations</a:t>
            </a:r>
            <a:r>
              <a:rPr lang="en-US" dirty="0"/>
              <a:t/>
            </a:r>
            <a:br>
              <a:rPr lang="en-US" dirty="0"/>
            </a:br>
            <a:r>
              <a:rPr lang="en-US" sz="2400" dirty="0"/>
              <a:t>4. Elect Alternate (Blocked) Ports</a:t>
            </a:r>
          </a:p>
        </p:txBody>
      </p:sp>
      <p:sp>
        <p:nvSpPr>
          <p:cNvPr id="4" name="Content Placeholder 3">
            <a:extLst>
              <a:ext uri="{FF2B5EF4-FFF2-40B4-BE49-F238E27FC236}">
                <a16:creationId xmlns:a16="http://schemas.microsoft.com/office/drawing/2014/main" xmlns="" id="{D2F2A8CB-0EE1-BF4F-A411-83015666A9A9}"/>
              </a:ext>
            </a:extLst>
          </p:cNvPr>
          <p:cNvSpPr>
            <a:spLocks noGrp="1"/>
          </p:cNvSpPr>
          <p:nvPr>
            <p:ph idx="1"/>
          </p:nvPr>
        </p:nvSpPr>
        <p:spPr>
          <a:xfrm>
            <a:off x="474662" y="731837"/>
            <a:ext cx="3055347" cy="3689897"/>
          </a:xfrm>
        </p:spPr>
        <p:txBody>
          <a:bodyPr/>
          <a:lstStyle/>
          <a:p>
            <a:pPr marL="0" indent="0" algn="l"/>
            <a:r>
              <a:rPr lang="en-US" sz="1600" dirty="0">
                <a:solidFill>
                  <a:srgbClr val="000000"/>
                </a:solidFill>
              </a:rPr>
              <a:t>If a port is not a root port or a designated port, then it becomes an </a:t>
            </a:r>
            <a:r>
              <a:rPr lang="en-US" sz="1600" dirty="0">
                <a:solidFill>
                  <a:srgbClr val="FF0000"/>
                </a:solidFill>
              </a:rPr>
              <a:t>alternate</a:t>
            </a:r>
            <a:r>
              <a:rPr lang="en-US" sz="1600" dirty="0">
                <a:solidFill>
                  <a:srgbClr val="000000"/>
                </a:solidFill>
              </a:rPr>
              <a:t> (or </a:t>
            </a:r>
            <a:r>
              <a:rPr lang="en-US" sz="1600" dirty="0">
                <a:solidFill>
                  <a:srgbClr val="FF0000"/>
                </a:solidFill>
              </a:rPr>
              <a:t>backup</a:t>
            </a:r>
            <a:r>
              <a:rPr lang="en-US" sz="1600" dirty="0">
                <a:solidFill>
                  <a:srgbClr val="000000"/>
                </a:solidFill>
              </a:rPr>
              <a:t>) </a:t>
            </a:r>
            <a:r>
              <a:rPr lang="en-US" sz="1600" dirty="0">
                <a:solidFill>
                  <a:srgbClr val="FF0000"/>
                </a:solidFill>
              </a:rPr>
              <a:t>port</a:t>
            </a:r>
            <a:r>
              <a:rPr lang="en-US" sz="1600" dirty="0">
                <a:solidFill>
                  <a:srgbClr val="000000"/>
                </a:solidFill>
              </a:rPr>
              <a:t>. Alternate ports are in discarding or blocking state to </a:t>
            </a:r>
            <a:r>
              <a:rPr lang="en-US" sz="1600" dirty="0">
                <a:solidFill>
                  <a:srgbClr val="FF0000"/>
                </a:solidFill>
              </a:rPr>
              <a:t>prevent loops</a:t>
            </a:r>
            <a:r>
              <a:rPr lang="en-US" sz="1600" dirty="0">
                <a:solidFill>
                  <a:srgbClr val="000000"/>
                </a:solidFill>
              </a:rPr>
              <a:t>. In the figure, the STA has configured port F0/2 on S3 in the alternate role. Port </a:t>
            </a:r>
            <a:r>
              <a:rPr lang="en-US" sz="1600" dirty="0">
                <a:solidFill>
                  <a:srgbClr val="FF0000"/>
                </a:solidFill>
              </a:rPr>
              <a:t>F0/2 on S3 </a:t>
            </a:r>
            <a:r>
              <a:rPr lang="en-US" sz="1600" dirty="0">
                <a:solidFill>
                  <a:srgbClr val="000000"/>
                </a:solidFill>
              </a:rPr>
              <a:t>is in the </a:t>
            </a:r>
            <a:r>
              <a:rPr lang="en-US" sz="1600" dirty="0">
                <a:solidFill>
                  <a:srgbClr val="FF0000"/>
                </a:solidFill>
              </a:rPr>
              <a:t>blocking state </a:t>
            </a:r>
            <a:r>
              <a:rPr lang="en-US" sz="1600" dirty="0">
                <a:solidFill>
                  <a:srgbClr val="000000"/>
                </a:solidFill>
              </a:rPr>
              <a:t>and will </a:t>
            </a:r>
            <a:r>
              <a:rPr lang="en-US" sz="1600" dirty="0">
                <a:solidFill>
                  <a:srgbClr val="FF0000"/>
                </a:solidFill>
              </a:rPr>
              <a:t>not</a:t>
            </a:r>
            <a:r>
              <a:rPr lang="en-US" sz="1600" dirty="0">
                <a:solidFill>
                  <a:srgbClr val="000000"/>
                </a:solidFill>
              </a:rPr>
              <a:t> </a:t>
            </a:r>
            <a:r>
              <a:rPr lang="en-US" sz="1600" dirty="0">
                <a:solidFill>
                  <a:srgbClr val="FF0000"/>
                </a:solidFill>
              </a:rPr>
              <a:t>forward</a:t>
            </a:r>
            <a:r>
              <a:rPr lang="en-US" sz="1600" dirty="0">
                <a:solidFill>
                  <a:srgbClr val="000000"/>
                </a:solidFill>
              </a:rPr>
              <a:t> Ethernet frames. All other inter-switch ports are in forwarding state. This is the loop-prevention part of STP.</a:t>
            </a:r>
          </a:p>
        </p:txBody>
      </p:sp>
      <p:pic>
        <p:nvPicPr>
          <p:cNvPr id="8" name="Picture 7">
            <a:extLst>
              <a:ext uri="{FF2B5EF4-FFF2-40B4-BE49-F238E27FC236}">
                <a16:creationId xmlns:a16="http://schemas.microsoft.com/office/drawing/2014/main" xmlns="" id="{5C8335C5-D78C-AF41-ABE7-14F500797510}"/>
              </a:ext>
            </a:extLst>
          </p:cNvPr>
          <p:cNvPicPr>
            <a:picLocks noChangeAspect="1"/>
          </p:cNvPicPr>
          <p:nvPr/>
        </p:nvPicPr>
        <p:blipFill>
          <a:blip r:embed="rId4"/>
          <a:stretch>
            <a:fillRect/>
          </a:stretch>
        </p:blipFill>
        <p:spPr>
          <a:xfrm>
            <a:off x="3618873" y="918166"/>
            <a:ext cx="5050465" cy="3503568"/>
          </a:xfrm>
          <a:prstGeom prst="rect">
            <a:avLst/>
          </a:prstGeom>
        </p:spPr>
      </p:pic>
    </p:spTree>
    <p:custDataLst>
      <p:tags r:id="rId1"/>
    </p:custDataLst>
    <p:extLst>
      <p:ext uri="{BB962C8B-B14F-4D97-AF65-F5344CB8AC3E}">
        <p14:creationId xmlns:p14="http://schemas.microsoft.com/office/powerpoint/2010/main" xmlns="" val="12788968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STP Operations</a:t>
            </a:r>
            <a:r>
              <a:rPr lang="en-US" dirty="0"/>
              <a:t/>
            </a:r>
            <a:br>
              <a:rPr lang="en-US" dirty="0"/>
            </a:br>
            <a:r>
              <a:rPr lang="en-US" sz="2400" dirty="0"/>
              <a:t>Elect a Root Port from Multiple Equal-Cost Paths</a:t>
            </a:r>
          </a:p>
        </p:txBody>
      </p:sp>
      <p:sp>
        <p:nvSpPr>
          <p:cNvPr id="5" name="Content Placeholder 4">
            <a:extLst>
              <a:ext uri="{FF2B5EF4-FFF2-40B4-BE49-F238E27FC236}">
                <a16:creationId xmlns:a16="http://schemas.microsoft.com/office/drawing/2014/main" xmlns="" id="{EFA39FA7-95F6-654F-89FF-D2955CB7B3E7}"/>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When a switch has </a:t>
            </a:r>
            <a:r>
              <a:rPr lang="en-US" sz="1800" dirty="0">
                <a:solidFill>
                  <a:srgbClr val="FF0000"/>
                </a:solidFill>
              </a:rPr>
              <a:t>multiple equal-cost paths </a:t>
            </a:r>
            <a:r>
              <a:rPr lang="en-US" sz="1800" dirty="0">
                <a:solidFill>
                  <a:srgbClr val="000000"/>
                </a:solidFill>
              </a:rPr>
              <a:t>to the root bridge, the switch will determine a port using the following criteria:</a:t>
            </a:r>
          </a:p>
          <a:p>
            <a:pPr marL="342900" indent="-342900" algn="l">
              <a:buFont typeface="Arial" panose="020B0604020202020204" pitchFamily="34" charset="0"/>
              <a:buChar char="•"/>
            </a:pPr>
            <a:r>
              <a:rPr lang="en-US" sz="1800" dirty="0">
                <a:solidFill>
                  <a:srgbClr val="FF0000"/>
                </a:solidFill>
              </a:rPr>
              <a:t>Lowest sender BID</a:t>
            </a:r>
          </a:p>
          <a:p>
            <a:pPr marL="342900" indent="-342900" algn="l">
              <a:buFont typeface="Arial" panose="020B0604020202020204" pitchFamily="34" charset="0"/>
              <a:buChar char="•"/>
            </a:pPr>
            <a:r>
              <a:rPr lang="en-US" sz="1800" dirty="0">
                <a:solidFill>
                  <a:srgbClr val="FF0000"/>
                </a:solidFill>
              </a:rPr>
              <a:t>Lowest sender port priority</a:t>
            </a:r>
          </a:p>
          <a:p>
            <a:pPr marL="342900" indent="-342900" algn="l">
              <a:buFont typeface="Arial" panose="020B0604020202020204" pitchFamily="34" charset="0"/>
              <a:buChar char="•"/>
            </a:pPr>
            <a:r>
              <a:rPr lang="en-US" sz="1800" dirty="0">
                <a:solidFill>
                  <a:srgbClr val="FF0000"/>
                </a:solidFill>
              </a:rPr>
              <a:t>Lowest sender port ID</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xmlns="" val="26223808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STP Operations</a:t>
            </a:r>
            <a:r>
              <a:rPr lang="en-US" dirty="0"/>
              <a:t/>
            </a:r>
            <a:br>
              <a:rPr lang="en-US" dirty="0"/>
            </a:br>
            <a:r>
              <a:rPr lang="en-US" sz="2400" dirty="0"/>
              <a:t>Elect a Root Port from Multiple Equal-Cost Paths (Cont.)</a:t>
            </a:r>
          </a:p>
        </p:txBody>
      </p:sp>
      <p:sp>
        <p:nvSpPr>
          <p:cNvPr id="5" name="Content Placeholder 4">
            <a:extLst>
              <a:ext uri="{FF2B5EF4-FFF2-40B4-BE49-F238E27FC236}">
                <a16:creationId xmlns:a16="http://schemas.microsoft.com/office/drawing/2014/main" xmlns="" id="{EFA39FA7-95F6-654F-89FF-D2955CB7B3E7}"/>
              </a:ext>
            </a:extLst>
          </p:cNvPr>
          <p:cNvSpPr>
            <a:spLocks noGrp="1"/>
          </p:cNvSpPr>
          <p:nvPr>
            <p:ph idx="1"/>
          </p:nvPr>
        </p:nvSpPr>
        <p:spPr>
          <a:xfrm>
            <a:off x="474663" y="731838"/>
            <a:ext cx="8116444" cy="1362776"/>
          </a:xfrm>
        </p:spPr>
        <p:txBody>
          <a:bodyPr/>
          <a:lstStyle/>
          <a:p>
            <a:pPr marL="0" indent="0" algn="l"/>
            <a:r>
              <a:rPr lang="en-US" sz="1200" b="1" dirty="0">
                <a:solidFill>
                  <a:srgbClr val="000000"/>
                </a:solidFill>
              </a:rPr>
              <a:t>Lowest Sender BID: </a:t>
            </a:r>
            <a:r>
              <a:rPr lang="en-US" sz="1200" dirty="0">
                <a:solidFill>
                  <a:srgbClr val="000000"/>
                </a:solidFill>
              </a:rPr>
              <a:t>This topology has four switches with switch </a:t>
            </a:r>
            <a:r>
              <a:rPr lang="en-US" sz="1200" dirty="0">
                <a:solidFill>
                  <a:srgbClr val="FF0000"/>
                </a:solidFill>
              </a:rPr>
              <a:t>S1</a:t>
            </a:r>
            <a:r>
              <a:rPr lang="en-US" sz="1200" dirty="0">
                <a:solidFill>
                  <a:srgbClr val="000000"/>
                </a:solidFill>
              </a:rPr>
              <a:t> as the </a:t>
            </a:r>
            <a:r>
              <a:rPr lang="en-US" sz="1200" dirty="0">
                <a:solidFill>
                  <a:srgbClr val="FF0000"/>
                </a:solidFill>
              </a:rPr>
              <a:t>root bridge</a:t>
            </a:r>
            <a:r>
              <a:rPr lang="en-US" sz="1200" dirty="0">
                <a:solidFill>
                  <a:srgbClr val="000000"/>
                </a:solidFill>
              </a:rPr>
              <a:t>. Port </a:t>
            </a:r>
            <a:r>
              <a:rPr lang="en-US" sz="1200" dirty="0">
                <a:solidFill>
                  <a:srgbClr val="FF0000"/>
                </a:solidFill>
              </a:rPr>
              <a:t>F0/1</a:t>
            </a:r>
            <a:r>
              <a:rPr lang="en-US" sz="1200" dirty="0">
                <a:solidFill>
                  <a:srgbClr val="000000"/>
                </a:solidFill>
              </a:rPr>
              <a:t> on switch </a:t>
            </a:r>
            <a:r>
              <a:rPr lang="en-US" sz="1200" dirty="0">
                <a:solidFill>
                  <a:srgbClr val="FF0000"/>
                </a:solidFill>
              </a:rPr>
              <a:t>S3</a:t>
            </a:r>
            <a:r>
              <a:rPr lang="en-US" sz="1200" dirty="0">
                <a:solidFill>
                  <a:srgbClr val="000000"/>
                </a:solidFill>
              </a:rPr>
              <a:t> and port </a:t>
            </a:r>
            <a:r>
              <a:rPr lang="en-US" sz="1200" dirty="0">
                <a:solidFill>
                  <a:srgbClr val="FF0000"/>
                </a:solidFill>
              </a:rPr>
              <a:t>F0/3</a:t>
            </a:r>
            <a:r>
              <a:rPr lang="en-US" sz="1200" dirty="0">
                <a:solidFill>
                  <a:srgbClr val="000000"/>
                </a:solidFill>
              </a:rPr>
              <a:t> on switch </a:t>
            </a:r>
            <a:r>
              <a:rPr lang="en-US" sz="1200" dirty="0">
                <a:solidFill>
                  <a:srgbClr val="FF0000"/>
                </a:solidFill>
              </a:rPr>
              <a:t>S4</a:t>
            </a:r>
            <a:r>
              <a:rPr lang="en-US" sz="1200" dirty="0">
                <a:solidFill>
                  <a:srgbClr val="000000"/>
                </a:solidFill>
              </a:rPr>
              <a:t> have been selected as root ports because they have the root path cost to the root bridge for their respective switches. S2 has two ports, </a:t>
            </a:r>
            <a:r>
              <a:rPr lang="en-US" sz="1200" dirty="0">
                <a:solidFill>
                  <a:srgbClr val="FF0000"/>
                </a:solidFill>
              </a:rPr>
              <a:t>F0/1</a:t>
            </a:r>
            <a:r>
              <a:rPr lang="en-US" sz="1200" dirty="0">
                <a:solidFill>
                  <a:srgbClr val="000000"/>
                </a:solidFill>
              </a:rPr>
              <a:t> and </a:t>
            </a:r>
            <a:r>
              <a:rPr lang="en-US" sz="1200" dirty="0">
                <a:solidFill>
                  <a:srgbClr val="FF0000"/>
                </a:solidFill>
              </a:rPr>
              <a:t>F0/2</a:t>
            </a:r>
            <a:r>
              <a:rPr lang="en-US" sz="1200" dirty="0">
                <a:solidFill>
                  <a:srgbClr val="000000"/>
                </a:solidFill>
              </a:rPr>
              <a:t> with </a:t>
            </a:r>
            <a:r>
              <a:rPr lang="en-US" sz="1200" b="1" dirty="0">
                <a:solidFill>
                  <a:srgbClr val="000000"/>
                </a:solidFill>
              </a:rPr>
              <a:t>equal cost paths </a:t>
            </a:r>
            <a:r>
              <a:rPr lang="en-US" sz="1200" dirty="0">
                <a:solidFill>
                  <a:srgbClr val="000000"/>
                </a:solidFill>
              </a:rPr>
              <a:t>to the root bridge</a:t>
            </a:r>
            <a:r>
              <a:rPr lang="en-US" sz="1200" dirty="0" smtClean="0">
                <a:solidFill>
                  <a:srgbClr val="000000"/>
                </a:solidFill>
              </a:rPr>
              <a:t>.</a:t>
            </a:r>
          </a:p>
          <a:p>
            <a:pPr marL="0" indent="0" algn="l"/>
            <a:r>
              <a:rPr lang="en-US" sz="1200" b="1" dirty="0" smtClean="0">
                <a:solidFill>
                  <a:srgbClr val="000000"/>
                </a:solidFill>
              </a:rPr>
              <a:t>The </a:t>
            </a:r>
            <a:r>
              <a:rPr lang="en-US" sz="1200" b="1" dirty="0" smtClean="0">
                <a:solidFill>
                  <a:srgbClr val="FF0000"/>
                </a:solidFill>
              </a:rPr>
              <a:t>bridge ID</a:t>
            </a:r>
            <a:r>
              <a:rPr lang="en-US" sz="1200" b="1" dirty="0" smtClean="0">
                <a:solidFill>
                  <a:srgbClr val="000000"/>
                </a:solidFill>
              </a:rPr>
              <a:t>s of </a:t>
            </a:r>
            <a:r>
              <a:rPr lang="en-US" sz="1200" b="1" dirty="0" smtClean="0">
                <a:solidFill>
                  <a:srgbClr val="FF0000"/>
                </a:solidFill>
              </a:rPr>
              <a:t>S3</a:t>
            </a:r>
            <a:r>
              <a:rPr lang="en-US" sz="1200" b="1" dirty="0" smtClean="0">
                <a:solidFill>
                  <a:srgbClr val="000000"/>
                </a:solidFill>
              </a:rPr>
              <a:t> and </a:t>
            </a:r>
            <a:r>
              <a:rPr lang="en-US" sz="1200" b="1" dirty="0" smtClean="0">
                <a:solidFill>
                  <a:srgbClr val="FF0000"/>
                </a:solidFill>
              </a:rPr>
              <a:t>S4</a:t>
            </a:r>
            <a:r>
              <a:rPr lang="en-US" sz="1200" b="1" dirty="0" smtClean="0">
                <a:solidFill>
                  <a:srgbClr val="000000"/>
                </a:solidFill>
              </a:rPr>
              <a:t>, will be used to break the tie. </a:t>
            </a:r>
            <a:r>
              <a:rPr lang="en-US" sz="1200" dirty="0" smtClean="0">
                <a:solidFill>
                  <a:srgbClr val="000000"/>
                </a:solidFill>
              </a:rPr>
              <a:t> This </a:t>
            </a:r>
            <a:r>
              <a:rPr lang="en-US" sz="1200" dirty="0">
                <a:solidFill>
                  <a:srgbClr val="000000"/>
                </a:solidFill>
              </a:rPr>
              <a:t>is known as the </a:t>
            </a:r>
            <a:r>
              <a:rPr lang="en-US" sz="1200" dirty="0">
                <a:solidFill>
                  <a:srgbClr val="FF0000"/>
                </a:solidFill>
              </a:rPr>
              <a:t>sender’s BID</a:t>
            </a:r>
            <a:r>
              <a:rPr lang="en-US" sz="1200" dirty="0">
                <a:solidFill>
                  <a:srgbClr val="000000"/>
                </a:solidFill>
              </a:rPr>
              <a:t>. S3 has a BID of </a:t>
            </a:r>
            <a:r>
              <a:rPr lang="en-US" sz="1200" dirty="0">
                <a:solidFill>
                  <a:srgbClr val="FF0000"/>
                </a:solidFill>
              </a:rPr>
              <a:t>32769.5555.5555.5555</a:t>
            </a:r>
            <a:r>
              <a:rPr lang="en-US" sz="1200" dirty="0">
                <a:solidFill>
                  <a:srgbClr val="000000"/>
                </a:solidFill>
              </a:rPr>
              <a:t> and S4 has a BID of </a:t>
            </a:r>
            <a:r>
              <a:rPr lang="en-US" sz="1200" dirty="0">
                <a:solidFill>
                  <a:srgbClr val="FF0000"/>
                </a:solidFill>
              </a:rPr>
              <a:t>32769.1111.1111.1111. </a:t>
            </a:r>
            <a:r>
              <a:rPr lang="en-US" sz="1200" b="1" dirty="0">
                <a:solidFill>
                  <a:srgbClr val="000000"/>
                </a:solidFill>
              </a:rPr>
              <a:t>Because S4 has a </a:t>
            </a:r>
            <a:r>
              <a:rPr lang="en-US" sz="1200" b="1" dirty="0">
                <a:solidFill>
                  <a:srgbClr val="FF0000"/>
                </a:solidFill>
              </a:rPr>
              <a:t>lower BID</a:t>
            </a:r>
            <a:r>
              <a:rPr lang="en-US" sz="1200" b="1" dirty="0">
                <a:solidFill>
                  <a:srgbClr val="000000"/>
                </a:solidFill>
              </a:rPr>
              <a:t>, </a:t>
            </a:r>
            <a:r>
              <a:rPr lang="en-US" sz="1200" dirty="0">
                <a:solidFill>
                  <a:srgbClr val="000000"/>
                </a:solidFill>
              </a:rPr>
              <a:t>the </a:t>
            </a:r>
            <a:r>
              <a:rPr lang="en-US" sz="1200" dirty="0">
                <a:solidFill>
                  <a:srgbClr val="FF0000"/>
                </a:solidFill>
              </a:rPr>
              <a:t>F0/1 port of S2</a:t>
            </a:r>
            <a:r>
              <a:rPr lang="en-US" sz="1200" dirty="0">
                <a:solidFill>
                  <a:srgbClr val="000000"/>
                </a:solidFill>
              </a:rPr>
              <a:t>, which is the port connected to S4, will be the </a:t>
            </a:r>
            <a:r>
              <a:rPr lang="en-US" sz="1200" dirty="0">
                <a:solidFill>
                  <a:srgbClr val="FF0000"/>
                </a:solidFill>
              </a:rPr>
              <a:t>root port</a:t>
            </a:r>
            <a:r>
              <a:rPr lang="en-US" sz="1200" dirty="0">
                <a:solidFill>
                  <a:srgbClr val="000000"/>
                </a:solidFill>
              </a:rPr>
              <a:t>.</a:t>
            </a:r>
          </a:p>
          <a:p>
            <a:pPr marL="342900" indent="-342900" algn="l">
              <a:buFont typeface="Arial" panose="020B0604020202020204" pitchFamily="34" charset="0"/>
              <a:buChar char="•"/>
            </a:pPr>
            <a:endParaRPr lang="en-US" sz="1200" dirty="0">
              <a:solidFill>
                <a:srgbClr val="000000"/>
              </a:solidFill>
            </a:endParaRPr>
          </a:p>
        </p:txBody>
      </p:sp>
      <p:pic>
        <p:nvPicPr>
          <p:cNvPr id="4" name="Picture 3">
            <a:extLst>
              <a:ext uri="{FF2B5EF4-FFF2-40B4-BE49-F238E27FC236}">
                <a16:creationId xmlns:a16="http://schemas.microsoft.com/office/drawing/2014/main" xmlns="" id="{E99BE896-7512-1B49-A838-D62CC1B1BA75}"/>
              </a:ext>
            </a:extLst>
          </p:cNvPr>
          <p:cNvPicPr>
            <a:picLocks noChangeAspect="1"/>
          </p:cNvPicPr>
          <p:nvPr/>
        </p:nvPicPr>
        <p:blipFill>
          <a:blip r:embed="rId4"/>
          <a:stretch>
            <a:fillRect/>
          </a:stretch>
        </p:blipFill>
        <p:spPr>
          <a:xfrm>
            <a:off x="462012" y="2032241"/>
            <a:ext cx="8373979" cy="2790016"/>
          </a:xfrm>
          <a:prstGeom prst="rect">
            <a:avLst/>
          </a:prstGeom>
        </p:spPr>
      </p:pic>
    </p:spTree>
    <p:custDataLst>
      <p:tags r:id="rId1"/>
    </p:custDataLst>
    <p:extLst>
      <p:ext uri="{BB962C8B-B14F-4D97-AF65-F5344CB8AC3E}">
        <p14:creationId xmlns:p14="http://schemas.microsoft.com/office/powerpoint/2010/main" xmlns="" val="14806209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STP Operations</a:t>
            </a:r>
            <a:r>
              <a:rPr lang="en-US" dirty="0"/>
              <a:t/>
            </a:r>
            <a:br>
              <a:rPr lang="en-US" dirty="0"/>
            </a:br>
            <a:r>
              <a:rPr lang="en-US" sz="2400" dirty="0"/>
              <a:t>Elect a Root Port from Multiple Equal-Cost Paths (Cont.)</a:t>
            </a:r>
          </a:p>
        </p:txBody>
      </p:sp>
      <p:sp>
        <p:nvSpPr>
          <p:cNvPr id="5" name="Content Placeholder 4">
            <a:extLst>
              <a:ext uri="{FF2B5EF4-FFF2-40B4-BE49-F238E27FC236}">
                <a16:creationId xmlns:a16="http://schemas.microsoft.com/office/drawing/2014/main" xmlns="" id="{EFA39FA7-95F6-654F-89FF-D2955CB7B3E7}"/>
              </a:ext>
            </a:extLst>
          </p:cNvPr>
          <p:cNvSpPr>
            <a:spLocks noGrp="1"/>
          </p:cNvSpPr>
          <p:nvPr>
            <p:ph idx="1"/>
          </p:nvPr>
        </p:nvSpPr>
        <p:spPr>
          <a:xfrm>
            <a:off x="474663" y="731837"/>
            <a:ext cx="8116444" cy="3689897"/>
          </a:xfrm>
        </p:spPr>
        <p:txBody>
          <a:bodyPr/>
          <a:lstStyle/>
          <a:p>
            <a:pPr marL="0" indent="0" algn="l"/>
            <a:r>
              <a:rPr lang="en-US" sz="1400" b="1" dirty="0">
                <a:solidFill>
                  <a:srgbClr val="FF0000"/>
                </a:solidFill>
              </a:rPr>
              <a:t>Lowest Sender Port Priority</a:t>
            </a:r>
            <a:r>
              <a:rPr lang="en-US" sz="1400" b="1" dirty="0">
                <a:solidFill>
                  <a:srgbClr val="000000"/>
                </a:solidFill>
              </a:rPr>
              <a:t>: </a:t>
            </a:r>
            <a:r>
              <a:rPr lang="en-US" sz="1400" dirty="0">
                <a:solidFill>
                  <a:srgbClr val="000000"/>
                </a:solidFill>
              </a:rPr>
              <a:t>This topology has two switches which are connected with two equal-cost paths between them. S1 is the root bridge, so both of its ports are </a:t>
            </a:r>
            <a:r>
              <a:rPr lang="en-US" sz="1400" dirty="0">
                <a:solidFill>
                  <a:srgbClr val="FF0000"/>
                </a:solidFill>
              </a:rPr>
              <a:t>designated ports</a:t>
            </a:r>
            <a:r>
              <a:rPr lang="en-US" sz="1400" dirty="0">
                <a:solidFill>
                  <a:srgbClr val="000000"/>
                </a:solidFill>
              </a:rPr>
              <a:t>.</a:t>
            </a:r>
          </a:p>
          <a:p>
            <a:pPr marL="342900" indent="-342900" algn="l">
              <a:buFont typeface="Arial" panose="020B0604020202020204" pitchFamily="34" charset="0"/>
              <a:buChar char="•"/>
            </a:pPr>
            <a:r>
              <a:rPr lang="en-US" sz="1400" dirty="0">
                <a:solidFill>
                  <a:srgbClr val="000000"/>
                </a:solidFill>
              </a:rPr>
              <a:t>S4 has two ports with equal-cost paths to the root bridge. Because both ports are connected to the same switch, the sender’s BID (S1) is </a:t>
            </a:r>
            <a:r>
              <a:rPr lang="en-US" sz="1400" dirty="0">
                <a:solidFill>
                  <a:srgbClr val="FF0000"/>
                </a:solidFill>
              </a:rPr>
              <a:t>equal</a:t>
            </a:r>
            <a:r>
              <a:rPr lang="en-US" sz="1400" dirty="0">
                <a:solidFill>
                  <a:srgbClr val="000000"/>
                </a:solidFill>
              </a:rPr>
              <a:t>. So the first step is a </a:t>
            </a:r>
            <a:r>
              <a:rPr lang="en-US" sz="1400" dirty="0">
                <a:solidFill>
                  <a:srgbClr val="FF0000"/>
                </a:solidFill>
              </a:rPr>
              <a:t>tie.</a:t>
            </a:r>
          </a:p>
          <a:p>
            <a:pPr marL="342900" indent="-342900" algn="l">
              <a:buFont typeface="Arial" panose="020B0604020202020204" pitchFamily="34" charset="0"/>
              <a:buChar char="•"/>
            </a:pPr>
            <a:r>
              <a:rPr lang="en-US" sz="1400" dirty="0">
                <a:solidFill>
                  <a:srgbClr val="000000"/>
                </a:solidFill>
              </a:rPr>
              <a:t>Next, is the </a:t>
            </a:r>
            <a:r>
              <a:rPr lang="en-US" sz="1400" dirty="0">
                <a:solidFill>
                  <a:srgbClr val="FF0000"/>
                </a:solidFill>
              </a:rPr>
              <a:t>sender’s (S1) port priority. </a:t>
            </a:r>
            <a:r>
              <a:rPr lang="en-US" sz="1400" dirty="0">
                <a:solidFill>
                  <a:srgbClr val="000000"/>
                </a:solidFill>
              </a:rPr>
              <a:t>The default port priority is </a:t>
            </a:r>
            <a:r>
              <a:rPr lang="en-US" sz="1400" dirty="0">
                <a:solidFill>
                  <a:srgbClr val="FF0000"/>
                </a:solidFill>
              </a:rPr>
              <a:t>128</a:t>
            </a:r>
            <a:r>
              <a:rPr lang="en-US" sz="1400" dirty="0">
                <a:solidFill>
                  <a:srgbClr val="000000"/>
                </a:solidFill>
              </a:rPr>
              <a:t>, so both ports on S1 have the </a:t>
            </a:r>
            <a:r>
              <a:rPr lang="en-US" sz="1400" dirty="0">
                <a:solidFill>
                  <a:srgbClr val="FF0000"/>
                </a:solidFill>
              </a:rPr>
              <a:t>same port priority</a:t>
            </a:r>
            <a:r>
              <a:rPr lang="en-US" sz="1400" dirty="0">
                <a:solidFill>
                  <a:srgbClr val="000000"/>
                </a:solidFill>
              </a:rPr>
              <a:t>. This is also a </a:t>
            </a:r>
            <a:r>
              <a:rPr lang="en-US" sz="1400" dirty="0">
                <a:solidFill>
                  <a:srgbClr val="FF0000"/>
                </a:solidFill>
              </a:rPr>
              <a:t>tie</a:t>
            </a:r>
            <a:r>
              <a:rPr lang="en-US" sz="1400" dirty="0">
                <a:solidFill>
                  <a:srgbClr val="000000"/>
                </a:solidFill>
              </a:rPr>
              <a:t>. However, if either port on S1 was configured with a </a:t>
            </a:r>
            <a:r>
              <a:rPr lang="en-US" sz="1400" dirty="0">
                <a:solidFill>
                  <a:srgbClr val="FF0000"/>
                </a:solidFill>
              </a:rPr>
              <a:t>lower</a:t>
            </a:r>
            <a:r>
              <a:rPr lang="en-US" sz="1400" dirty="0">
                <a:solidFill>
                  <a:srgbClr val="000000"/>
                </a:solidFill>
              </a:rPr>
              <a:t> </a:t>
            </a:r>
            <a:r>
              <a:rPr lang="en-US" sz="1400" dirty="0">
                <a:solidFill>
                  <a:srgbClr val="FF0000"/>
                </a:solidFill>
              </a:rPr>
              <a:t>port priority</a:t>
            </a:r>
            <a:r>
              <a:rPr lang="en-US" sz="1400" dirty="0">
                <a:solidFill>
                  <a:srgbClr val="000000"/>
                </a:solidFill>
              </a:rPr>
              <a:t>, S4 would put its adjacent port in forwarding state. The other port on S4 would be a blocking state.</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xmlns="" id="{BD227AC7-1471-5E4F-B5DF-2D182D2A7031}"/>
              </a:ext>
            </a:extLst>
          </p:cNvPr>
          <p:cNvPicPr>
            <a:picLocks noChangeAspect="1"/>
          </p:cNvPicPr>
          <p:nvPr/>
        </p:nvPicPr>
        <p:blipFill>
          <a:blip r:embed="rId4"/>
          <a:stretch>
            <a:fillRect/>
          </a:stretch>
        </p:blipFill>
        <p:spPr>
          <a:xfrm>
            <a:off x="259882" y="2608447"/>
            <a:ext cx="8662737" cy="2338938"/>
          </a:xfrm>
          <a:prstGeom prst="rect">
            <a:avLst/>
          </a:prstGeom>
        </p:spPr>
      </p:pic>
    </p:spTree>
    <p:custDataLst>
      <p:tags r:id="rId1"/>
    </p:custDataLst>
    <p:extLst>
      <p:ext uri="{BB962C8B-B14F-4D97-AF65-F5344CB8AC3E}">
        <p14:creationId xmlns:p14="http://schemas.microsoft.com/office/powerpoint/2010/main" xmlns="" val="39624003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STP Operations</a:t>
            </a:r>
            <a:r>
              <a:rPr lang="en-US" dirty="0"/>
              <a:t/>
            </a:r>
            <a:br>
              <a:rPr lang="en-US" dirty="0"/>
            </a:br>
            <a:r>
              <a:rPr lang="en-US" sz="2400" dirty="0"/>
              <a:t>Elect a Root Port from Multiple Equal-Cost Paths (Cont.)</a:t>
            </a:r>
          </a:p>
        </p:txBody>
      </p:sp>
      <p:sp>
        <p:nvSpPr>
          <p:cNvPr id="4" name="Content Placeholder 3">
            <a:extLst>
              <a:ext uri="{FF2B5EF4-FFF2-40B4-BE49-F238E27FC236}">
                <a16:creationId xmlns:a16="http://schemas.microsoft.com/office/drawing/2014/main" xmlns="" id="{1368D71A-73F0-814F-8022-F2DAE07F9B3C}"/>
              </a:ext>
            </a:extLst>
          </p:cNvPr>
          <p:cNvSpPr>
            <a:spLocks noGrp="1"/>
          </p:cNvSpPr>
          <p:nvPr>
            <p:ph idx="1"/>
          </p:nvPr>
        </p:nvSpPr>
        <p:spPr>
          <a:xfrm>
            <a:off x="474662" y="731838"/>
            <a:ext cx="8280057" cy="1455408"/>
          </a:xfrm>
        </p:spPr>
        <p:txBody>
          <a:bodyPr/>
          <a:lstStyle/>
          <a:p>
            <a:pPr marL="342900" indent="-342900" algn="l">
              <a:buFont typeface="Arial" panose="020B0604020202020204" pitchFamily="34" charset="0"/>
              <a:buChar char="•"/>
            </a:pPr>
            <a:r>
              <a:rPr lang="en-US" sz="1400" b="1" dirty="0">
                <a:solidFill>
                  <a:srgbClr val="000000"/>
                </a:solidFill>
              </a:rPr>
              <a:t>Lowest Sender Port ID: </a:t>
            </a:r>
            <a:r>
              <a:rPr lang="en-US" sz="1400" dirty="0">
                <a:solidFill>
                  <a:srgbClr val="000000"/>
                </a:solidFill>
              </a:rPr>
              <a:t>The last tie-breaker is the </a:t>
            </a:r>
            <a:r>
              <a:rPr lang="en-US" sz="1400" dirty="0">
                <a:solidFill>
                  <a:srgbClr val="FF0000"/>
                </a:solidFill>
              </a:rPr>
              <a:t>lowest sender’s port ID</a:t>
            </a:r>
            <a:r>
              <a:rPr lang="en-US" sz="1400" dirty="0">
                <a:solidFill>
                  <a:srgbClr val="000000"/>
                </a:solidFill>
              </a:rPr>
              <a:t>. Switch S4 has received BPDUs from port </a:t>
            </a:r>
            <a:r>
              <a:rPr lang="en-US" sz="1400" dirty="0">
                <a:solidFill>
                  <a:srgbClr val="FF0000"/>
                </a:solidFill>
              </a:rPr>
              <a:t>F0/1</a:t>
            </a:r>
            <a:r>
              <a:rPr lang="en-US" sz="1400" dirty="0">
                <a:solidFill>
                  <a:srgbClr val="000000"/>
                </a:solidFill>
              </a:rPr>
              <a:t> and port </a:t>
            </a:r>
            <a:r>
              <a:rPr lang="en-US" sz="1400" dirty="0">
                <a:solidFill>
                  <a:srgbClr val="FF0000"/>
                </a:solidFill>
              </a:rPr>
              <a:t>F0/2</a:t>
            </a:r>
            <a:r>
              <a:rPr lang="en-US" sz="1400" dirty="0">
                <a:solidFill>
                  <a:srgbClr val="000000"/>
                </a:solidFill>
              </a:rPr>
              <a:t> on S1. The decision is based on the </a:t>
            </a:r>
            <a:r>
              <a:rPr lang="en-US" sz="1400" dirty="0">
                <a:solidFill>
                  <a:srgbClr val="FF0000"/>
                </a:solidFill>
              </a:rPr>
              <a:t>sender’s port ID</a:t>
            </a:r>
            <a:r>
              <a:rPr lang="en-US" sz="1400" dirty="0">
                <a:solidFill>
                  <a:srgbClr val="000000"/>
                </a:solidFill>
              </a:rPr>
              <a:t>, not the receiver’s port ID. Because the port ID of </a:t>
            </a:r>
            <a:r>
              <a:rPr lang="en-US" sz="1400" dirty="0">
                <a:solidFill>
                  <a:srgbClr val="FF0000"/>
                </a:solidFill>
              </a:rPr>
              <a:t>F0/1 on S1 </a:t>
            </a:r>
            <a:r>
              <a:rPr lang="en-US" sz="1400" dirty="0">
                <a:solidFill>
                  <a:srgbClr val="000000"/>
                </a:solidFill>
              </a:rPr>
              <a:t>is lower than port </a:t>
            </a:r>
            <a:r>
              <a:rPr lang="en-US" sz="1400" dirty="0">
                <a:solidFill>
                  <a:srgbClr val="FF0000"/>
                </a:solidFill>
              </a:rPr>
              <a:t>F0/2</a:t>
            </a:r>
            <a:r>
              <a:rPr lang="en-US" sz="1400" dirty="0">
                <a:solidFill>
                  <a:srgbClr val="000000"/>
                </a:solidFill>
              </a:rPr>
              <a:t>, the port </a:t>
            </a:r>
            <a:r>
              <a:rPr lang="en-US" sz="1400" dirty="0">
                <a:solidFill>
                  <a:srgbClr val="FF0000"/>
                </a:solidFill>
              </a:rPr>
              <a:t>F0/6</a:t>
            </a:r>
            <a:r>
              <a:rPr lang="en-US" sz="1400" dirty="0">
                <a:solidFill>
                  <a:srgbClr val="000000"/>
                </a:solidFill>
              </a:rPr>
              <a:t> on switch S4 will be the </a:t>
            </a:r>
            <a:r>
              <a:rPr lang="en-US" sz="1400" dirty="0">
                <a:solidFill>
                  <a:srgbClr val="FF0000"/>
                </a:solidFill>
              </a:rPr>
              <a:t>root port</a:t>
            </a:r>
            <a:r>
              <a:rPr lang="en-US" sz="1400" dirty="0">
                <a:solidFill>
                  <a:srgbClr val="000000"/>
                </a:solidFill>
              </a:rPr>
              <a:t>. This is the port on S4 that is connected to the </a:t>
            </a:r>
            <a:r>
              <a:rPr lang="en-US" sz="1400" dirty="0">
                <a:solidFill>
                  <a:srgbClr val="FF0000"/>
                </a:solidFill>
              </a:rPr>
              <a:t>F0/1</a:t>
            </a:r>
            <a:r>
              <a:rPr lang="en-US" sz="1400" dirty="0">
                <a:solidFill>
                  <a:srgbClr val="000000"/>
                </a:solidFill>
              </a:rPr>
              <a:t> port on </a:t>
            </a:r>
            <a:r>
              <a:rPr lang="en-US" sz="1400" dirty="0">
                <a:solidFill>
                  <a:srgbClr val="FF0000"/>
                </a:solidFill>
              </a:rPr>
              <a:t>S1.</a:t>
            </a:r>
          </a:p>
          <a:p>
            <a:pPr marL="342900" indent="-342900" algn="l">
              <a:buFont typeface="Arial" panose="020B0604020202020204" pitchFamily="34" charset="0"/>
              <a:buChar char="•"/>
            </a:pPr>
            <a:r>
              <a:rPr lang="en-US" sz="1400" dirty="0">
                <a:solidFill>
                  <a:srgbClr val="000000"/>
                </a:solidFill>
              </a:rPr>
              <a:t>Port </a:t>
            </a:r>
            <a:r>
              <a:rPr lang="en-US" sz="1400" dirty="0">
                <a:solidFill>
                  <a:srgbClr val="FF0000"/>
                </a:solidFill>
              </a:rPr>
              <a:t>F0/5 on S4 </a:t>
            </a:r>
            <a:r>
              <a:rPr lang="en-US" sz="1400" dirty="0">
                <a:solidFill>
                  <a:srgbClr val="000000"/>
                </a:solidFill>
              </a:rPr>
              <a:t>will become an </a:t>
            </a:r>
            <a:r>
              <a:rPr lang="en-US" sz="1400" dirty="0">
                <a:solidFill>
                  <a:srgbClr val="FF0000"/>
                </a:solidFill>
              </a:rPr>
              <a:t>alternate port </a:t>
            </a:r>
            <a:r>
              <a:rPr lang="en-US" sz="1400" dirty="0">
                <a:solidFill>
                  <a:srgbClr val="000000"/>
                </a:solidFill>
              </a:rPr>
              <a:t>and placed in the </a:t>
            </a:r>
            <a:r>
              <a:rPr lang="en-US" sz="1400" dirty="0">
                <a:solidFill>
                  <a:srgbClr val="FF0000"/>
                </a:solidFill>
              </a:rPr>
              <a:t>blocking state</a:t>
            </a:r>
            <a:r>
              <a:rPr lang="en-US" sz="1400" dirty="0">
                <a:solidFill>
                  <a:srgbClr val="000000"/>
                </a:solidFill>
              </a:rPr>
              <a:t>.</a:t>
            </a:r>
          </a:p>
          <a:p>
            <a:pPr marL="342900" indent="-34290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xmlns="" id="{12206756-F70C-4542-BD72-9BC790741710}"/>
              </a:ext>
            </a:extLst>
          </p:cNvPr>
          <p:cNvPicPr>
            <a:picLocks noChangeAspect="1"/>
          </p:cNvPicPr>
          <p:nvPr/>
        </p:nvPicPr>
        <p:blipFill>
          <a:blip r:embed="rId4"/>
          <a:stretch>
            <a:fillRect/>
          </a:stretch>
        </p:blipFill>
        <p:spPr>
          <a:xfrm>
            <a:off x="163629" y="2352451"/>
            <a:ext cx="8807116" cy="2604559"/>
          </a:xfrm>
          <a:prstGeom prst="rect">
            <a:avLst/>
          </a:prstGeom>
        </p:spPr>
      </p:pic>
    </p:spTree>
    <p:custDataLst>
      <p:tags r:id="rId1"/>
    </p:custDataLst>
    <p:extLst>
      <p:ext uri="{BB962C8B-B14F-4D97-AF65-F5344CB8AC3E}">
        <p14:creationId xmlns:p14="http://schemas.microsoft.com/office/powerpoint/2010/main" xmlns="" val="13244775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5.1 Purpose of STP</a:t>
            </a:r>
          </a:p>
        </p:txBody>
      </p:sp>
    </p:spTree>
    <p:custDataLst>
      <p:tags r:id="rId1"/>
    </p:custDataLst>
    <p:extLst>
      <p:ext uri="{BB962C8B-B14F-4D97-AF65-F5344CB8AC3E}">
        <p14:creationId xmlns:p14="http://schemas.microsoft.com/office/powerpoint/2010/main" xmlns=""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399415" y="39688"/>
            <a:ext cx="8345488" cy="731837"/>
          </a:xfrm>
        </p:spPr>
        <p:txBody>
          <a:bodyPr/>
          <a:lstStyle/>
          <a:p>
            <a:r>
              <a:rPr lang="en-US" dirty="0"/>
              <a:t>STP Convergence – In summary</a:t>
            </a:r>
            <a:endParaRPr lang="en-MY" dirty="0"/>
          </a:p>
        </p:txBody>
      </p:sp>
      <p:sp>
        <p:nvSpPr>
          <p:cNvPr id="8" name="Content Placeholder 2"/>
          <p:cNvSpPr>
            <a:spLocks noGrp="1"/>
          </p:cNvSpPr>
          <p:nvPr/>
        </p:nvSpPr>
        <p:spPr>
          <a:xfrm>
            <a:off x="612024" y="467937"/>
            <a:ext cx="7939693" cy="4374227"/>
          </a:xfrm>
          <a:prstGeom prst="rect">
            <a:avLst/>
          </a:prstGeom>
          <a:noFill/>
          <a:ln w="9525" algn="ctr">
            <a:noFill/>
            <a:miter lim="800000"/>
          </a:ln>
        </p:spPr>
        <p:txBody>
          <a:bodyPr vert="horz" wrap="square" lIns="82124" tIns="41061" rIns="82124" bIns="41061" numCol="1" anchor="t" anchorCtr="0" compatLnSpc="1"/>
          <a:lstStyle>
            <a:lvl1pPr marL="236855" indent="-236855" algn="l" defTabSz="814705" rtl="0" eaLnBrk="0" fontAlgn="base" hangingPunct="0">
              <a:lnSpc>
                <a:spcPct val="95000"/>
              </a:lnSpc>
              <a:spcBef>
                <a:spcPct val="50000"/>
              </a:spcBef>
              <a:spcAft>
                <a:spcPct val="0"/>
              </a:spcAft>
              <a:buClr>
                <a:srgbClr val="708CA1"/>
              </a:buClr>
              <a:buFont typeface="Wingdings" panose="05000000000000000000" pitchFamily="2" charset="2"/>
              <a:buChar char="§"/>
              <a:defRPr sz="2400">
                <a:solidFill>
                  <a:schemeClr val="tx1"/>
                </a:solidFill>
                <a:latin typeface="+mn-lt"/>
                <a:ea typeface="+mn-ea"/>
                <a:cs typeface="+mn-cs"/>
              </a:defRPr>
            </a:lvl1pPr>
            <a:lvl2pPr marL="574675" indent="-117475" algn="l" defTabSz="814705"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705"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705" rtl="0" eaLnBrk="0" fontAlgn="base" hangingPunct="0">
              <a:lnSpc>
                <a:spcPct val="95000"/>
              </a:lnSpc>
              <a:spcBef>
                <a:spcPct val="35000"/>
              </a:spcBef>
              <a:spcAft>
                <a:spcPct val="0"/>
              </a:spcAft>
              <a:buClr>
                <a:srgbClr val="708CA1"/>
              </a:buClr>
              <a:defRPr sz="2000">
                <a:solidFill>
                  <a:schemeClr val="tx1"/>
                </a:solidFill>
                <a:latin typeface="+mn-lt"/>
              </a:defRPr>
            </a:lvl4pPr>
            <a:lvl5pPr marL="1605280" indent="224155" algn="l" defTabSz="814705" rtl="0" eaLnBrk="0" fontAlgn="base" hangingPunct="0">
              <a:lnSpc>
                <a:spcPct val="95000"/>
              </a:lnSpc>
              <a:spcBef>
                <a:spcPct val="35000"/>
              </a:spcBef>
              <a:spcAft>
                <a:spcPct val="0"/>
              </a:spcAft>
              <a:buClr>
                <a:srgbClr val="708CA1"/>
              </a:buClr>
              <a:defRPr sz="2000">
                <a:solidFill>
                  <a:schemeClr val="tx1"/>
                </a:solidFill>
                <a:latin typeface="+mn-lt"/>
              </a:defRPr>
            </a:lvl5pPr>
            <a:lvl6pPr marL="2062480" algn="l" defTabSz="814705" rtl="0" eaLnBrk="1" fontAlgn="base" hangingPunct="1">
              <a:lnSpc>
                <a:spcPct val="95000"/>
              </a:lnSpc>
              <a:spcBef>
                <a:spcPct val="35000"/>
              </a:spcBef>
              <a:spcAft>
                <a:spcPct val="0"/>
              </a:spcAft>
              <a:buClr>
                <a:srgbClr val="708CA1"/>
              </a:buClr>
              <a:defRPr sz="2000">
                <a:solidFill>
                  <a:schemeClr val="tx1"/>
                </a:solidFill>
                <a:latin typeface="+mn-lt"/>
              </a:defRPr>
            </a:lvl6pPr>
            <a:lvl7pPr marL="2519680" algn="l" defTabSz="814705" rtl="0" eaLnBrk="1" fontAlgn="base" hangingPunct="1">
              <a:lnSpc>
                <a:spcPct val="95000"/>
              </a:lnSpc>
              <a:spcBef>
                <a:spcPct val="35000"/>
              </a:spcBef>
              <a:spcAft>
                <a:spcPct val="0"/>
              </a:spcAft>
              <a:buClr>
                <a:srgbClr val="708CA1"/>
              </a:buClr>
              <a:defRPr sz="2000">
                <a:solidFill>
                  <a:schemeClr val="tx1"/>
                </a:solidFill>
                <a:latin typeface="+mn-lt"/>
              </a:defRPr>
            </a:lvl7pPr>
            <a:lvl8pPr marL="2976880" algn="l" defTabSz="814705" rtl="0" eaLnBrk="1" fontAlgn="base" hangingPunct="1">
              <a:lnSpc>
                <a:spcPct val="95000"/>
              </a:lnSpc>
              <a:spcBef>
                <a:spcPct val="35000"/>
              </a:spcBef>
              <a:spcAft>
                <a:spcPct val="0"/>
              </a:spcAft>
              <a:buClr>
                <a:srgbClr val="708CA1"/>
              </a:buClr>
              <a:defRPr sz="2000">
                <a:solidFill>
                  <a:schemeClr val="tx1"/>
                </a:solidFill>
                <a:latin typeface="+mn-lt"/>
              </a:defRPr>
            </a:lvl8pPr>
            <a:lvl9pPr marL="3434080" algn="l" defTabSz="814705"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dirty="0">
                <a:solidFill>
                  <a:srgbClr val="FF0000"/>
                </a:solidFill>
              </a:rPr>
              <a:t>3-step STP Convergence:</a:t>
            </a:r>
          </a:p>
          <a:p>
            <a:pPr marL="1024255" lvl="1" indent="-457200">
              <a:buFont typeface="+mj-lt"/>
              <a:buAutoNum type="arabicPeriod"/>
            </a:pPr>
            <a:r>
              <a:rPr lang="en-US" sz="1800" dirty="0">
                <a:solidFill>
                  <a:srgbClr val="000000"/>
                </a:solidFill>
              </a:rPr>
              <a:t>Root Bridge Election</a:t>
            </a:r>
          </a:p>
          <a:p>
            <a:pPr marL="1024255" lvl="1" indent="-457200">
              <a:buFont typeface="+mj-lt"/>
              <a:buAutoNum type="arabicPeriod"/>
            </a:pPr>
            <a:r>
              <a:rPr lang="en-US" sz="1800" dirty="0">
                <a:solidFill>
                  <a:srgbClr val="000000"/>
                </a:solidFill>
              </a:rPr>
              <a:t>Determine Root Port on ALL non-root bridge</a:t>
            </a:r>
          </a:p>
          <a:p>
            <a:pPr marL="1024255" lvl="1" indent="-457200">
              <a:buFont typeface="+mj-lt"/>
              <a:buAutoNum type="arabicPeriod"/>
            </a:pPr>
            <a:r>
              <a:rPr lang="en-US" sz="1800" dirty="0">
                <a:solidFill>
                  <a:srgbClr val="000000"/>
                </a:solidFill>
              </a:rPr>
              <a:t>Determine Designated Port and Non-Designated Port per segment</a:t>
            </a:r>
            <a:endParaRPr lang="en-US" dirty="0">
              <a:solidFill>
                <a:srgbClr val="000000"/>
              </a:solidFill>
            </a:endParaRPr>
          </a:p>
          <a:p>
            <a:pPr marL="511175" indent="-457200"/>
            <a:r>
              <a:rPr lang="en-US" dirty="0" smtClean="0">
                <a:solidFill>
                  <a:srgbClr val="FF0000"/>
                </a:solidFill>
              </a:rPr>
              <a:t>5-step </a:t>
            </a:r>
            <a:r>
              <a:rPr lang="en-US" dirty="0">
                <a:solidFill>
                  <a:srgbClr val="FF0000"/>
                </a:solidFill>
              </a:rPr>
              <a:t>Decision Sequence:</a:t>
            </a:r>
          </a:p>
          <a:p>
            <a:pPr marL="1024255" lvl="1" indent="-457200">
              <a:buFont typeface="+mj-lt"/>
              <a:buAutoNum type="arabicPeriod"/>
            </a:pPr>
            <a:r>
              <a:rPr lang="en-US" dirty="0">
                <a:solidFill>
                  <a:schemeClr val="tx1"/>
                </a:solidFill>
              </a:rPr>
              <a:t>Lowest Bridge ID </a:t>
            </a:r>
            <a:r>
              <a:rPr lang="en-US" u="sng" dirty="0">
                <a:solidFill>
                  <a:schemeClr val="bg2"/>
                </a:solidFill>
              </a:rPr>
              <a:t>(For</a:t>
            </a:r>
            <a:r>
              <a:rPr lang="en-US" u="sng" dirty="0">
                <a:solidFill>
                  <a:srgbClr val="FF0000"/>
                </a:solidFill>
              </a:rPr>
              <a:t> Root </a:t>
            </a:r>
            <a:r>
              <a:rPr lang="en-US" u="sng" dirty="0" smtClean="0">
                <a:solidFill>
                  <a:srgbClr val="FF0000"/>
                </a:solidFill>
              </a:rPr>
              <a:t>Bridge</a:t>
            </a:r>
            <a:r>
              <a:rPr lang="en-US" u="sng" dirty="0" smtClean="0">
                <a:solidFill>
                  <a:schemeClr val="bg2"/>
                </a:solidFill>
              </a:rPr>
              <a:t> </a:t>
            </a:r>
            <a:r>
              <a:rPr lang="en-US" u="sng" dirty="0">
                <a:solidFill>
                  <a:schemeClr val="bg2"/>
                </a:solidFill>
              </a:rPr>
              <a:t>Election only</a:t>
            </a:r>
            <a:r>
              <a:rPr lang="en-US" u="sng" dirty="0" smtClean="0">
                <a:solidFill>
                  <a:schemeClr val="bg2"/>
                </a:solidFill>
              </a:rPr>
              <a:t>)</a:t>
            </a:r>
            <a:endParaRPr lang="en-US" u="sng" dirty="0">
              <a:solidFill>
                <a:schemeClr val="bg2"/>
              </a:solidFill>
            </a:endParaRPr>
          </a:p>
          <a:p>
            <a:pPr marL="1024255" lvl="1" indent="-457200">
              <a:buFont typeface="+mj-lt"/>
              <a:buAutoNum type="arabicPeriod"/>
            </a:pPr>
            <a:r>
              <a:rPr lang="en-US" dirty="0">
                <a:solidFill>
                  <a:srgbClr val="000000"/>
                </a:solidFill>
              </a:rPr>
              <a:t>Lowest Root path cost</a:t>
            </a:r>
          </a:p>
          <a:p>
            <a:pPr marL="1024255" lvl="1" indent="-457200">
              <a:buFont typeface="+mj-lt"/>
              <a:buAutoNum type="arabicPeriod"/>
            </a:pPr>
            <a:r>
              <a:rPr lang="en-US" dirty="0" smtClean="0">
                <a:solidFill>
                  <a:srgbClr val="000000"/>
                </a:solidFill>
              </a:rPr>
              <a:t>Lowest SENDER BID</a:t>
            </a:r>
            <a:endParaRPr lang="en-US" dirty="0">
              <a:solidFill>
                <a:srgbClr val="000000"/>
              </a:solidFill>
            </a:endParaRPr>
          </a:p>
          <a:p>
            <a:pPr marL="1024255" lvl="1" indent="-457200">
              <a:buFont typeface="+mj-lt"/>
              <a:buAutoNum type="arabicPeriod"/>
            </a:pPr>
            <a:r>
              <a:rPr lang="en-US" dirty="0">
                <a:solidFill>
                  <a:srgbClr val="000000"/>
                </a:solidFill>
              </a:rPr>
              <a:t>Lowest SENDER port priority</a:t>
            </a:r>
          </a:p>
          <a:p>
            <a:pPr marL="1024255" lvl="1" indent="-457200">
              <a:buFont typeface="+mj-lt"/>
              <a:buAutoNum type="arabicPeriod"/>
            </a:pPr>
            <a:r>
              <a:rPr lang="en-US" dirty="0">
                <a:solidFill>
                  <a:srgbClr val="000000"/>
                </a:solidFill>
              </a:rPr>
              <a:t>Lowest SENDER port </a:t>
            </a:r>
            <a:r>
              <a:rPr lang="en-US" dirty="0" smtClean="0">
                <a:solidFill>
                  <a:srgbClr val="000000"/>
                </a:solidFill>
              </a:rPr>
              <a:t>ID</a:t>
            </a:r>
            <a:endParaRPr lang="en-US" dirty="0">
              <a:solidFill>
                <a:srgbClr val="000000"/>
              </a:solidFill>
            </a:endParaRPr>
          </a:p>
        </p:txBody>
      </p:sp>
      <p:sp>
        <p:nvSpPr>
          <p:cNvPr id="10" name="TextBox 5"/>
          <p:cNvSpPr txBox="1"/>
          <p:nvPr/>
        </p:nvSpPr>
        <p:spPr>
          <a:xfrm>
            <a:off x="6170296" y="3200858"/>
            <a:ext cx="2267970" cy="590931"/>
          </a:xfrm>
          <a:prstGeom prst="rect">
            <a:avLst/>
          </a:prstGeom>
          <a:noFill/>
          <a:ln>
            <a:solidFill>
              <a:srgbClr val="7030A0"/>
            </a:solidFill>
          </a:ln>
        </p:spPr>
        <p:txBody>
          <a:bodyPr wrap="square" rtlCol="0">
            <a:spAutoFit/>
          </a:bodyPr>
          <a:lstStyle/>
          <a:p>
            <a:r>
              <a:rPr lang="en-MY" sz="1800" dirty="0" smtClean="0">
                <a:solidFill>
                  <a:srgbClr val="000000"/>
                </a:solidFill>
              </a:rPr>
              <a:t>Find the Best Path to the </a:t>
            </a:r>
            <a:r>
              <a:rPr lang="en-MY" sz="1800" dirty="0" smtClean="0">
                <a:solidFill>
                  <a:srgbClr val="FF0000"/>
                </a:solidFill>
              </a:rPr>
              <a:t>Root Bridge</a:t>
            </a:r>
            <a:endParaRPr lang="en-MY" sz="1800" dirty="0">
              <a:solidFill>
                <a:srgbClr val="FF0000"/>
              </a:solidFill>
            </a:endParaRPr>
          </a:p>
        </p:txBody>
      </p:sp>
      <p:sp>
        <p:nvSpPr>
          <p:cNvPr id="6" name="Right Brace 5"/>
          <p:cNvSpPr/>
          <p:nvPr/>
        </p:nvSpPr>
        <p:spPr>
          <a:xfrm>
            <a:off x="5247409" y="2649682"/>
            <a:ext cx="446809" cy="18184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STP Operations</a:t>
            </a:r>
            <a:r>
              <a:rPr lang="en-US" dirty="0"/>
              <a:t/>
            </a:r>
            <a:br>
              <a:rPr lang="en-US" dirty="0"/>
            </a:br>
            <a:r>
              <a:rPr lang="en-US" sz="2400" dirty="0"/>
              <a:t>STP Timers and Port States</a:t>
            </a:r>
          </a:p>
        </p:txBody>
      </p:sp>
      <p:sp>
        <p:nvSpPr>
          <p:cNvPr id="5" name="Content Placeholder 4">
            <a:extLst>
              <a:ext uri="{FF2B5EF4-FFF2-40B4-BE49-F238E27FC236}">
                <a16:creationId xmlns:a16="http://schemas.microsoft.com/office/drawing/2014/main" xmlns="" id="{B1B77DA5-4B13-D443-A17F-3481265912C1}"/>
              </a:ext>
            </a:extLst>
          </p:cNvPr>
          <p:cNvSpPr>
            <a:spLocks noGrp="1"/>
          </p:cNvSpPr>
          <p:nvPr>
            <p:ph idx="1"/>
          </p:nvPr>
        </p:nvSpPr>
        <p:spPr>
          <a:xfrm>
            <a:off x="474662" y="731837"/>
            <a:ext cx="8280057" cy="3689897"/>
          </a:xfrm>
        </p:spPr>
        <p:txBody>
          <a:bodyPr/>
          <a:lstStyle/>
          <a:p>
            <a:pPr marL="0" indent="0" algn="l"/>
            <a:r>
              <a:rPr lang="en-US" sz="1800" b="1" dirty="0">
                <a:solidFill>
                  <a:srgbClr val="000000"/>
                </a:solidFill>
              </a:rPr>
              <a:t>STP convergence requires three timers, as follows:</a:t>
            </a:r>
          </a:p>
          <a:p>
            <a:pPr marL="342900" indent="-342900" algn="l">
              <a:buFont typeface="Arial" panose="020B0604020202020204" pitchFamily="34" charset="0"/>
              <a:buChar char="•"/>
            </a:pPr>
            <a:r>
              <a:rPr lang="en-US" sz="1600" b="1" dirty="0">
                <a:solidFill>
                  <a:srgbClr val="FF0000"/>
                </a:solidFill>
              </a:rPr>
              <a:t>Hello Timer</a:t>
            </a:r>
            <a:r>
              <a:rPr lang="en-US" sz="1600" dirty="0">
                <a:solidFill>
                  <a:srgbClr val="000000"/>
                </a:solidFill>
              </a:rPr>
              <a:t> -The hello time is the interval between BPDUs. The </a:t>
            </a:r>
            <a:r>
              <a:rPr lang="en-US" sz="1600" dirty="0">
                <a:solidFill>
                  <a:srgbClr val="FF0000"/>
                </a:solidFill>
              </a:rPr>
              <a:t>default is 2 seconds </a:t>
            </a:r>
            <a:r>
              <a:rPr lang="en-US" sz="1600" dirty="0">
                <a:solidFill>
                  <a:srgbClr val="000000"/>
                </a:solidFill>
              </a:rPr>
              <a:t>but can be modified to between 1 and 10 seconds.</a:t>
            </a:r>
          </a:p>
          <a:p>
            <a:pPr marL="342900" indent="-342900" algn="l">
              <a:buFont typeface="Arial" panose="020B0604020202020204" pitchFamily="34" charset="0"/>
              <a:buChar char="•"/>
            </a:pPr>
            <a:r>
              <a:rPr lang="en-US" sz="1600" b="1" dirty="0">
                <a:solidFill>
                  <a:srgbClr val="FF0000"/>
                </a:solidFill>
              </a:rPr>
              <a:t>Forward Delay Timer</a:t>
            </a:r>
            <a:r>
              <a:rPr lang="en-US" sz="1600" dirty="0">
                <a:solidFill>
                  <a:srgbClr val="000000"/>
                </a:solidFill>
              </a:rPr>
              <a:t> -The forward delay is the time that is spent in </a:t>
            </a:r>
            <a:r>
              <a:rPr lang="en-US" sz="1600" dirty="0">
                <a:solidFill>
                  <a:srgbClr val="FF0000"/>
                </a:solidFill>
              </a:rPr>
              <a:t>the listening and learning state</a:t>
            </a:r>
            <a:r>
              <a:rPr lang="en-US" sz="1600" dirty="0">
                <a:solidFill>
                  <a:srgbClr val="000000"/>
                </a:solidFill>
              </a:rPr>
              <a:t>. The </a:t>
            </a:r>
            <a:r>
              <a:rPr lang="en-US" sz="1600" dirty="0">
                <a:solidFill>
                  <a:srgbClr val="FF0000"/>
                </a:solidFill>
              </a:rPr>
              <a:t>default is 15 seconds </a:t>
            </a:r>
            <a:r>
              <a:rPr lang="en-US" sz="1600" dirty="0">
                <a:solidFill>
                  <a:srgbClr val="000000"/>
                </a:solidFill>
              </a:rPr>
              <a:t>but can be modified to between 4 and 30 seconds.</a:t>
            </a:r>
          </a:p>
          <a:p>
            <a:pPr marL="342900" indent="-342900" algn="l">
              <a:buFont typeface="Arial" panose="020B0604020202020204" pitchFamily="34" charset="0"/>
              <a:buChar char="•"/>
            </a:pPr>
            <a:r>
              <a:rPr lang="en-US" sz="1600" b="1" dirty="0">
                <a:solidFill>
                  <a:srgbClr val="FF0000"/>
                </a:solidFill>
              </a:rPr>
              <a:t>Max Age Timer</a:t>
            </a:r>
            <a:r>
              <a:rPr lang="en-US" sz="1600" dirty="0">
                <a:solidFill>
                  <a:srgbClr val="000000"/>
                </a:solidFill>
              </a:rPr>
              <a:t> -The max age is the maximum length of time that a switch waits before attempting to change the STP topology. The </a:t>
            </a:r>
            <a:r>
              <a:rPr lang="en-US" sz="1600" dirty="0">
                <a:solidFill>
                  <a:srgbClr val="FF0000"/>
                </a:solidFill>
              </a:rPr>
              <a:t>default is 20 seconds </a:t>
            </a:r>
            <a:r>
              <a:rPr lang="en-US" sz="1600" dirty="0">
                <a:solidFill>
                  <a:srgbClr val="000000"/>
                </a:solidFill>
              </a:rPr>
              <a:t>but can be modified to between 6 and 40 seconds.</a:t>
            </a:r>
          </a:p>
          <a:p>
            <a:pPr marL="0" indent="0" algn="l"/>
            <a:r>
              <a:rPr lang="en-US" sz="1600" b="1" dirty="0">
                <a:solidFill>
                  <a:srgbClr val="000000"/>
                </a:solidFill>
              </a:rPr>
              <a:t>Note</a:t>
            </a:r>
            <a:r>
              <a:rPr lang="en-US" sz="1600" dirty="0">
                <a:solidFill>
                  <a:srgbClr val="000000"/>
                </a:solidFill>
              </a:rPr>
              <a:t>: The default times can be changed on the root bridge, which dictates the value of these timers for the STP domain.</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xmlns="" val="41373100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STP Operations</a:t>
            </a:r>
            <a:r>
              <a:rPr lang="en-US" dirty="0"/>
              <a:t/>
            </a:r>
            <a:br>
              <a:rPr lang="en-US" dirty="0"/>
            </a:br>
            <a:r>
              <a:rPr lang="en-US" sz="2400" dirty="0"/>
              <a:t>STP Timers and Port States (Cont.)</a:t>
            </a:r>
          </a:p>
        </p:txBody>
      </p:sp>
      <p:sp>
        <p:nvSpPr>
          <p:cNvPr id="4" name="Content Placeholder 3">
            <a:extLst>
              <a:ext uri="{FF2B5EF4-FFF2-40B4-BE49-F238E27FC236}">
                <a16:creationId xmlns:a16="http://schemas.microsoft.com/office/drawing/2014/main" xmlns="" id="{56D85BC3-AB2D-8447-8C9C-8A0651FFB1AE}"/>
              </a:ext>
            </a:extLst>
          </p:cNvPr>
          <p:cNvSpPr>
            <a:spLocks noGrp="1"/>
          </p:cNvSpPr>
          <p:nvPr>
            <p:ph idx="1"/>
          </p:nvPr>
        </p:nvSpPr>
        <p:spPr>
          <a:xfrm>
            <a:off x="185905" y="760712"/>
            <a:ext cx="3818204" cy="3965291"/>
          </a:xfrm>
        </p:spPr>
        <p:txBody>
          <a:bodyPr>
            <a:normAutofit lnSpcReduction="10000"/>
          </a:bodyPr>
          <a:lstStyle/>
          <a:p>
            <a:pPr marL="0" indent="0" algn="l">
              <a:buFont typeface="Arial" pitchFamily="34" charset="0"/>
              <a:buChar char="•"/>
            </a:pPr>
            <a:r>
              <a:rPr lang="en-US" sz="1600" dirty="0">
                <a:solidFill>
                  <a:srgbClr val="000000"/>
                </a:solidFill>
              </a:rPr>
              <a:t>STP facilitates the logical loop-free path throughout the broadcast domain. </a:t>
            </a:r>
            <a:endParaRPr lang="en-US" sz="1600" dirty="0" smtClean="0">
              <a:solidFill>
                <a:srgbClr val="000000"/>
              </a:solidFill>
            </a:endParaRPr>
          </a:p>
          <a:p>
            <a:pPr marL="0" indent="0" algn="l">
              <a:buFont typeface="Arial" pitchFamily="34" charset="0"/>
              <a:buChar char="•"/>
            </a:pPr>
            <a:r>
              <a:rPr lang="en-US" sz="1600" dirty="0" smtClean="0">
                <a:solidFill>
                  <a:srgbClr val="000000"/>
                </a:solidFill>
              </a:rPr>
              <a:t>The </a:t>
            </a:r>
            <a:r>
              <a:rPr lang="en-US" sz="1600" dirty="0">
                <a:solidFill>
                  <a:srgbClr val="000000"/>
                </a:solidFill>
              </a:rPr>
              <a:t>spanning tree is determined through the information learned by the </a:t>
            </a:r>
            <a:r>
              <a:rPr lang="en-US" sz="1600" dirty="0">
                <a:solidFill>
                  <a:srgbClr val="FF0000"/>
                </a:solidFill>
              </a:rPr>
              <a:t>exchange</a:t>
            </a:r>
            <a:r>
              <a:rPr lang="en-US" sz="1600" dirty="0">
                <a:solidFill>
                  <a:srgbClr val="000000"/>
                </a:solidFill>
              </a:rPr>
              <a:t> of the </a:t>
            </a:r>
            <a:r>
              <a:rPr lang="en-US" sz="1600" dirty="0">
                <a:solidFill>
                  <a:srgbClr val="FF0000"/>
                </a:solidFill>
              </a:rPr>
              <a:t>BPDU frames </a:t>
            </a:r>
            <a:r>
              <a:rPr lang="en-US" sz="1600" dirty="0">
                <a:solidFill>
                  <a:srgbClr val="000000"/>
                </a:solidFill>
              </a:rPr>
              <a:t>between the interconnected switches. </a:t>
            </a:r>
            <a:endParaRPr lang="en-US" sz="1600" dirty="0" smtClean="0">
              <a:solidFill>
                <a:srgbClr val="000000"/>
              </a:solidFill>
            </a:endParaRPr>
          </a:p>
          <a:p>
            <a:pPr marL="0" indent="0" algn="l">
              <a:buFont typeface="Arial" pitchFamily="34" charset="0"/>
              <a:buChar char="•"/>
            </a:pPr>
            <a:r>
              <a:rPr lang="en-US" sz="1600" dirty="0" smtClean="0">
                <a:solidFill>
                  <a:srgbClr val="000000"/>
                </a:solidFill>
              </a:rPr>
              <a:t>If </a:t>
            </a:r>
            <a:r>
              <a:rPr lang="en-US" sz="1600" dirty="0">
                <a:solidFill>
                  <a:srgbClr val="000000"/>
                </a:solidFill>
              </a:rPr>
              <a:t>a switch port transitions directly from the blocking state to the forwarding state without information about the full topology during the transition, the port can temporarily create a data loop. </a:t>
            </a:r>
            <a:endParaRPr lang="en-US" sz="1600" dirty="0" smtClean="0">
              <a:solidFill>
                <a:srgbClr val="000000"/>
              </a:solidFill>
            </a:endParaRPr>
          </a:p>
          <a:p>
            <a:pPr marL="0" indent="0" algn="l">
              <a:buFont typeface="Arial" pitchFamily="34" charset="0"/>
              <a:buChar char="•"/>
            </a:pPr>
            <a:r>
              <a:rPr lang="en-US" sz="1600" dirty="0" smtClean="0">
                <a:solidFill>
                  <a:srgbClr val="000000"/>
                </a:solidFill>
              </a:rPr>
              <a:t>For </a:t>
            </a:r>
            <a:r>
              <a:rPr lang="en-US" sz="1600" dirty="0">
                <a:solidFill>
                  <a:srgbClr val="000000"/>
                </a:solidFill>
              </a:rPr>
              <a:t>this reason, </a:t>
            </a:r>
            <a:r>
              <a:rPr lang="en-US" sz="1600" dirty="0">
                <a:solidFill>
                  <a:srgbClr val="FF0000"/>
                </a:solidFill>
              </a:rPr>
              <a:t>STP has five ports states</a:t>
            </a:r>
            <a:r>
              <a:rPr lang="en-US" sz="1600" dirty="0">
                <a:solidFill>
                  <a:srgbClr val="000000"/>
                </a:solidFill>
              </a:rPr>
              <a:t>, four of which are operational port states as shown in the figure. The </a:t>
            </a:r>
            <a:r>
              <a:rPr lang="en-US" sz="1600" dirty="0">
                <a:solidFill>
                  <a:srgbClr val="FF0000"/>
                </a:solidFill>
              </a:rPr>
              <a:t>disabled state </a:t>
            </a:r>
            <a:r>
              <a:rPr lang="en-US" sz="1600" dirty="0">
                <a:solidFill>
                  <a:srgbClr val="000000"/>
                </a:solidFill>
              </a:rPr>
              <a:t>is considered </a:t>
            </a:r>
            <a:r>
              <a:rPr lang="en-US" sz="1600" dirty="0">
                <a:solidFill>
                  <a:srgbClr val="FF0000"/>
                </a:solidFill>
              </a:rPr>
              <a:t>non-operational.</a:t>
            </a:r>
          </a:p>
        </p:txBody>
      </p:sp>
      <p:pic>
        <p:nvPicPr>
          <p:cNvPr id="7" name="Picture 6">
            <a:extLst>
              <a:ext uri="{FF2B5EF4-FFF2-40B4-BE49-F238E27FC236}">
                <a16:creationId xmlns:a16="http://schemas.microsoft.com/office/drawing/2014/main" xmlns="" id="{F3797451-5F92-654B-B880-558418D9147D}"/>
              </a:ext>
            </a:extLst>
          </p:cNvPr>
          <p:cNvPicPr>
            <a:picLocks noChangeAspect="1"/>
          </p:cNvPicPr>
          <p:nvPr/>
        </p:nvPicPr>
        <p:blipFill>
          <a:blip r:embed="rId4"/>
          <a:stretch>
            <a:fillRect/>
          </a:stretch>
        </p:blipFill>
        <p:spPr>
          <a:xfrm>
            <a:off x="4004109" y="693019"/>
            <a:ext cx="5139891" cy="4071486"/>
          </a:xfrm>
          <a:prstGeom prst="rect">
            <a:avLst/>
          </a:prstGeom>
        </p:spPr>
      </p:pic>
    </p:spTree>
    <p:custDataLst>
      <p:tags r:id="rId1"/>
    </p:custDataLst>
    <p:extLst>
      <p:ext uri="{BB962C8B-B14F-4D97-AF65-F5344CB8AC3E}">
        <p14:creationId xmlns:p14="http://schemas.microsoft.com/office/powerpoint/2010/main" xmlns="" val="655851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STP Operations</a:t>
            </a:r>
            <a:r>
              <a:rPr lang="en-US" dirty="0"/>
              <a:t/>
            </a:r>
            <a:br>
              <a:rPr lang="en-US" dirty="0"/>
            </a:br>
            <a:r>
              <a:rPr lang="en-US" sz="2400" dirty="0"/>
              <a:t>Operational Details of Each Port State</a:t>
            </a:r>
          </a:p>
        </p:txBody>
      </p:sp>
      <p:sp>
        <p:nvSpPr>
          <p:cNvPr id="8" name="TextBox 7">
            <a:extLst>
              <a:ext uri="{FF2B5EF4-FFF2-40B4-BE49-F238E27FC236}">
                <a16:creationId xmlns:a16="http://schemas.microsoft.com/office/drawing/2014/main" xmlns="" id="{9EA3D610-DE6F-5146-9293-C967B7916D0F}"/>
              </a:ext>
            </a:extLst>
          </p:cNvPr>
          <p:cNvSpPr txBox="1"/>
          <p:nvPr/>
        </p:nvSpPr>
        <p:spPr>
          <a:xfrm>
            <a:off x="388937" y="978456"/>
            <a:ext cx="5176417" cy="307777"/>
          </a:xfrm>
          <a:prstGeom prst="rect">
            <a:avLst/>
          </a:prstGeom>
          <a:noFill/>
        </p:spPr>
        <p:txBody>
          <a:bodyPr wrap="none" rtlCol="0">
            <a:spAutoFit/>
          </a:bodyPr>
          <a:lstStyle/>
          <a:p>
            <a:r>
              <a:rPr lang="en-US" sz="1400" dirty="0">
                <a:solidFill>
                  <a:srgbClr val="000000"/>
                </a:solidFill>
              </a:rPr>
              <a:t>The table summarizes the operational details of each port state</a:t>
            </a:r>
          </a:p>
        </p:txBody>
      </p:sp>
      <p:graphicFrame>
        <p:nvGraphicFramePr>
          <p:cNvPr id="6" name="Content Placeholder 5">
            <a:extLst>
              <a:ext uri="{FF2B5EF4-FFF2-40B4-BE49-F238E27FC236}">
                <a16:creationId xmlns:a16="http://schemas.microsoft.com/office/drawing/2014/main" xmlns="" id="{AE589A4B-D1B7-394A-9FB2-7483BF91B080}"/>
              </a:ext>
            </a:extLst>
          </p:cNvPr>
          <p:cNvGraphicFramePr>
            <a:graphicFrameLocks noGrp="1"/>
          </p:cNvGraphicFramePr>
          <p:nvPr>
            <p:ph idx="1"/>
            <p:extLst>
              <p:ext uri="{D42A27DB-BD31-4B8C-83A1-F6EECF244321}">
                <p14:modId xmlns:p14="http://schemas.microsoft.com/office/powerpoint/2010/main" xmlns="" val="645779053"/>
              </p:ext>
            </p:extLst>
          </p:nvPr>
        </p:nvGraphicFramePr>
        <p:xfrm>
          <a:off x="474663" y="1347788"/>
          <a:ext cx="8280400" cy="2376170"/>
        </p:xfrm>
        <a:graphic>
          <a:graphicData uri="http://schemas.openxmlformats.org/drawingml/2006/table">
            <a:tbl>
              <a:tblPr firstRow="1" bandRow="1">
                <a:tableStyleId>{5C22544A-7EE6-4342-B048-85BDC9FD1C3A}</a:tableStyleId>
              </a:tblPr>
              <a:tblGrid>
                <a:gridCol w="2070100">
                  <a:extLst>
                    <a:ext uri="{9D8B030D-6E8A-4147-A177-3AD203B41FA5}">
                      <a16:colId xmlns:a16="http://schemas.microsoft.com/office/drawing/2014/main" xmlns="" val="382108263"/>
                    </a:ext>
                  </a:extLst>
                </a:gridCol>
                <a:gridCol w="2070100">
                  <a:extLst>
                    <a:ext uri="{9D8B030D-6E8A-4147-A177-3AD203B41FA5}">
                      <a16:colId xmlns:a16="http://schemas.microsoft.com/office/drawing/2014/main" xmlns="" val="3226006749"/>
                    </a:ext>
                  </a:extLst>
                </a:gridCol>
                <a:gridCol w="2070100">
                  <a:extLst>
                    <a:ext uri="{9D8B030D-6E8A-4147-A177-3AD203B41FA5}">
                      <a16:colId xmlns:a16="http://schemas.microsoft.com/office/drawing/2014/main" xmlns="" val="1257693746"/>
                    </a:ext>
                  </a:extLst>
                </a:gridCol>
                <a:gridCol w="2070100">
                  <a:extLst>
                    <a:ext uri="{9D8B030D-6E8A-4147-A177-3AD203B41FA5}">
                      <a16:colId xmlns:a16="http://schemas.microsoft.com/office/drawing/2014/main" xmlns="" val="2722988786"/>
                    </a:ext>
                  </a:extLst>
                </a:gridCol>
              </a:tblGrid>
              <a:tr h="370840">
                <a:tc>
                  <a:txBody>
                    <a:bodyPr/>
                    <a:lstStyle/>
                    <a:p>
                      <a:pPr algn="l" fontAlgn="ctr"/>
                      <a:r>
                        <a:rPr lang="en-US" b="1" dirty="0">
                          <a:effectLst/>
                        </a:rPr>
                        <a:t>Port State</a:t>
                      </a:r>
                      <a:endParaRPr lang="en-US" dirty="0">
                        <a:effectLst/>
                      </a:endParaRPr>
                    </a:p>
                  </a:txBody>
                  <a:tcPr marL="47625" marR="47625" marT="47625" marB="47625" anchor="ctr"/>
                </a:tc>
                <a:tc>
                  <a:txBody>
                    <a:bodyPr/>
                    <a:lstStyle/>
                    <a:p>
                      <a:pPr algn="l" fontAlgn="ctr"/>
                      <a:r>
                        <a:rPr lang="en-US" b="1" dirty="0">
                          <a:effectLst/>
                        </a:rPr>
                        <a:t>BPDU</a:t>
                      </a:r>
                      <a:endParaRPr lang="en-US" dirty="0">
                        <a:effectLst/>
                      </a:endParaRPr>
                    </a:p>
                  </a:txBody>
                  <a:tcPr marL="47625" marR="47625" marT="47625" marB="47625" anchor="ctr"/>
                </a:tc>
                <a:tc>
                  <a:txBody>
                    <a:bodyPr/>
                    <a:lstStyle/>
                    <a:p>
                      <a:pPr algn="l" fontAlgn="ctr"/>
                      <a:r>
                        <a:rPr lang="en-US" b="1" dirty="0">
                          <a:effectLst/>
                        </a:rPr>
                        <a:t>MAC Address Table</a:t>
                      </a:r>
                      <a:endParaRPr lang="en-US" dirty="0">
                        <a:effectLst/>
                      </a:endParaRPr>
                    </a:p>
                  </a:txBody>
                  <a:tcPr marL="47625" marR="47625" marT="47625" marB="47625" anchor="ctr"/>
                </a:tc>
                <a:tc>
                  <a:txBody>
                    <a:bodyPr/>
                    <a:lstStyle/>
                    <a:p>
                      <a:pPr algn="l" fontAlgn="ctr"/>
                      <a:r>
                        <a:rPr lang="en-US" b="1" dirty="0">
                          <a:effectLst/>
                        </a:rPr>
                        <a:t>Forwarding Data Frames</a:t>
                      </a:r>
                      <a:endParaRPr lang="en-US" dirty="0">
                        <a:effectLst/>
                      </a:endParaRPr>
                    </a:p>
                  </a:txBody>
                  <a:tcPr marL="47625" marR="47625" marT="47625" marB="47625" anchor="ctr"/>
                </a:tc>
                <a:extLst>
                  <a:ext uri="{0D108BD9-81ED-4DB2-BD59-A6C34878D82A}">
                    <a16:rowId xmlns:a16="http://schemas.microsoft.com/office/drawing/2014/main" xmlns="" val="1910485252"/>
                  </a:ext>
                </a:extLst>
              </a:tr>
              <a:tr h="370840">
                <a:tc>
                  <a:txBody>
                    <a:bodyPr/>
                    <a:lstStyle/>
                    <a:p>
                      <a:pPr fontAlgn="ctr"/>
                      <a:r>
                        <a:rPr lang="en-US" b="0" dirty="0">
                          <a:solidFill>
                            <a:srgbClr val="FF0000"/>
                          </a:solidFill>
                          <a:effectLst/>
                        </a:rPr>
                        <a:t>Blocking</a:t>
                      </a:r>
                    </a:p>
                  </a:txBody>
                  <a:tcPr marL="47625" marR="47625" marT="47625" marB="47625" anchor="ctr"/>
                </a:tc>
                <a:tc>
                  <a:txBody>
                    <a:bodyPr/>
                    <a:lstStyle/>
                    <a:p>
                      <a:pPr fontAlgn="ctr"/>
                      <a:r>
                        <a:rPr lang="en-US" b="0" dirty="0">
                          <a:solidFill>
                            <a:srgbClr val="000000"/>
                          </a:solidFill>
                          <a:effectLst/>
                        </a:rPr>
                        <a:t>Receive only</a:t>
                      </a:r>
                    </a:p>
                  </a:txBody>
                  <a:tcPr marL="47625" marR="47625" marT="47625" marB="47625" anchor="ctr"/>
                </a:tc>
                <a:tc>
                  <a:txBody>
                    <a:bodyPr/>
                    <a:lstStyle/>
                    <a:p>
                      <a:pPr fontAlgn="ctr"/>
                      <a:r>
                        <a:rPr lang="en-US" b="0" dirty="0">
                          <a:solidFill>
                            <a:srgbClr val="000000"/>
                          </a:solidFill>
                          <a:effectLst/>
                        </a:rPr>
                        <a:t>No update</a:t>
                      </a:r>
                    </a:p>
                  </a:txBody>
                  <a:tcPr marL="47625" marR="47625" marT="47625" marB="47625" anchor="ctr"/>
                </a:tc>
                <a:tc>
                  <a:txBody>
                    <a:bodyPr/>
                    <a:lstStyle/>
                    <a:p>
                      <a:pPr fontAlgn="ctr"/>
                      <a:r>
                        <a:rPr lang="en-US" b="0" dirty="0">
                          <a:solidFill>
                            <a:srgbClr val="000000"/>
                          </a:solidFill>
                          <a:effectLst/>
                        </a:rPr>
                        <a:t>No</a:t>
                      </a:r>
                    </a:p>
                  </a:txBody>
                  <a:tcPr marL="47625" marR="47625" marT="47625" marB="47625" anchor="ctr"/>
                </a:tc>
                <a:extLst>
                  <a:ext uri="{0D108BD9-81ED-4DB2-BD59-A6C34878D82A}">
                    <a16:rowId xmlns:a16="http://schemas.microsoft.com/office/drawing/2014/main" xmlns="" val="3032405516"/>
                  </a:ext>
                </a:extLst>
              </a:tr>
              <a:tr h="370840">
                <a:tc>
                  <a:txBody>
                    <a:bodyPr/>
                    <a:lstStyle/>
                    <a:p>
                      <a:pPr fontAlgn="ctr"/>
                      <a:r>
                        <a:rPr lang="en-US" b="0" dirty="0">
                          <a:solidFill>
                            <a:srgbClr val="FF0000"/>
                          </a:solidFill>
                          <a:effectLst/>
                        </a:rPr>
                        <a:t>Listening</a:t>
                      </a:r>
                    </a:p>
                  </a:txBody>
                  <a:tcPr marL="47625" marR="47625" marT="47625" marB="47625" anchor="ctr"/>
                </a:tc>
                <a:tc>
                  <a:txBody>
                    <a:bodyPr/>
                    <a:lstStyle/>
                    <a:p>
                      <a:pPr fontAlgn="ctr"/>
                      <a:r>
                        <a:rPr lang="en-US" b="0" dirty="0">
                          <a:solidFill>
                            <a:srgbClr val="000000"/>
                          </a:solidFill>
                          <a:effectLst/>
                        </a:rPr>
                        <a:t>Receive and send</a:t>
                      </a:r>
                    </a:p>
                  </a:txBody>
                  <a:tcPr marL="47625" marR="47625" marT="47625" marB="47625" anchor="ctr"/>
                </a:tc>
                <a:tc>
                  <a:txBody>
                    <a:bodyPr/>
                    <a:lstStyle/>
                    <a:p>
                      <a:pPr fontAlgn="ctr"/>
                      <a:r>
                        <a:rPr lang="en-US" b="0" dirty="0">
                          <a:solidFill>
                            <a:srgbClr val="000000"/>
                          </a:solidFill>
                          <a:effectLst/>
                        </a:rPr>
                        <a:t>No update</a:t>
                      </a:r>
                    </a:p>
                  </a:txBody>
                  <a:tcPr marL="47625" marR="47625" marT="47625" marB="47625" anchor="ctr"/>
                </a:tc>
                <a:tc>
                  <a:txBody>
                    <a:bodyPr/>
                    <a:lstStyle/>
                    <a:p>
                      <a:pPr fontAlgn="ctr"/>
                      <a:r>
                        <a:rPr lang="en-US" b="0" dirty="0">
                          <a:solidFill>
                            <a:srgbClr val="000000"/>
                          </a:solidFill>
                          <a:effectLst/>
                        </a:rPr>
                        <a:t>No</a:t>
                      </a:r>
                    </a:p>
                  </a:txBody>
                  <a:tcPr marL="47625" marR="47625" marT="47625" marB="47625" anchor="ctr"/>
                </a:tc>
                <a:extLst>
                  <a:ext uri="{0D108BD9-81ED-4DB2-BD59-A6C34878D82A}">
                    <a16:rowId xmlns:a16="http://schemas.microsoft.com/office/drawing/2014/main" xmlns="" val="3184519708"/>
                  </a:ext>
                </a:extLst>
              </a:tr>
              <a:tr h="370840">
                <a:tc>
                  <a:txBody>
                    <a:bodyPr/>
                    <a:lstStyle/>
                    <a:p>
                      <a:pPr fontAlgn="ctr"/>
                      <a:r>
                        <a:rPr lang="en-US" b="0" dirty="0">
                          <a:solidFill>
                            <a:srgbClr val="FF0000"/>
                          </a:solidFill>
                          <a:effectLst/>
                        </a:rPr>
                        <a:t>Learning</a:t>
                      </a:r>
                    </a:p>
                  </a:txBody>
                  <a:tcPr marL="47625" marR="47625" marT="47625" marB="47625" anchor="ctr"/>
                </a:tc>
                <a:tc>
                  <a:txBody>
                    <a:bodyPr/>
                    <a:lstStyle/>
                    <a:p>
                      <a:pPr fontAlgn="ctr"/>
                      <a:r>
                        <a:rPr lang="en-US" b="0" dirty="0">
                          <a:solidFill>
                            <a:srgbClr val="000000"/>
                          </a:solidFill>
                          <a:effectLst/>
                        </a:rPr>
                        <a:t>Receive and send</a:t>
                      </a:r>
                    </a:p>
                  </a:txBody>
                  <a:tcPr marL="47625" marR="47625" marT="47625" marB="47625" anchor="ctr"/>
                </a:tc>
                <a:tc>
                  <a:txBody>
                    <a:bodyPr/>
                    <a:lstStyle/>
                    <a:p>
                      <a:pPr fontAlgn="ctr"/>
                      <a:r>
                        <a:rPr lang="en-US" b="0" dirty="0">
                          <a:solidFill>
                            <a:srgbClr val="FF0000"/>
                          </a:solidFill>
                          <a:effectLst/>
                        </a:rPr>
                        <a:t>Updating table</a:t>
                      </a:r>
                    </a:p>
                  </a:txBody>
                  <a:tcPr marL="47625" marR="47625" marT="47625" marB="47625" anchor="ctr"/>
                </a:tc>
                <a:tc>
                  <a:txBody>
                    <a:bodyPr/>
                    <a:lstStyle/>
                    <a:p>
                      <a:pPr fontAlgn="ctr"/>
                      <a:r>
                        <a:rPr lang="en-US" b="0" dirty="0">
                          <a:solidFill>
                            <a:srgbClr val="000000"/>
                          </a:solidFill>
                          <a:effectLst/>
                        </a:rPr>
                        <a:t>No</a:t>
                      </a:r>
                    </a:p>
                  </a:txBody>
                  <a:tcPr marL="47625" marR="47625" marT="47625" marB="47625" anchor="ctr"/>
                </a:tc>
                <a:extLst>
                  <a:ext uri="{0D108BD9-81ED-4DB2-BD59-A6C34878D82A}">
                    <a16:rowId xmlns:a16="http://schemas.microsoft.com/office/drawing/2014/main" xmlns="" val="899475805"/>
                  </a:ext>
                </a:extLst>
              </a:tr>
              <a:tr h="370840">
                <a:tc>
                  <a:txBody>
                    <a:bodyPr/>
                    <a:lstStyle/>
                    <a:p>
                      <a:pPr fontAlgn="ctr"/>
                      <a:r>
                        <a:rPr lang="en-US" b="0" dirty="0">
                          <a:solidFill>
                            <a:srgbClr val="FF0000"/>
                          </a:solidFill>
                          <a:effectLst/>
                        </a:rPr>
                        <a:t>Forwarding</a:t>
                      </a:r>
                    </a:p>
                  </a:txBody>
                  <a:tcPr marL="47625" marR="47625" marT="47625" marB="47625" anchor="ctr"/>
                </a:tc>
                <a:tc>
                  <a:txBody>
                    <a:bodyPr/>
                    <a:lstStyle/>
                    <a:p>
                      <a:pPr fontAlgn="ctr"/>
                      <a:r>
                        <a:rPr lang="en-US" b="0" dirty="0">
                          <a:solidFill>
                            <a:srgbClr val="000000"/>
                          </a:solidFill>
                          <a:effectLst/>
                        </a:rPr>
                        <a:t>Receive and send</a:t>
                      </a:r>
                    </a:p>
                  </a:txBody>
                  <a:tcPr marL="47625" marR="47625" marT="47625" marB="47625" anchor="ctr"/>
                </a:tc>
                <a:tc>
                  <a:txBody>
                    <a:bodyPr/>
                    <a:lstStyle/>
                    <a:p>
                      <a:pPr fontAlgn="ctr"/>
                      <a:r>
                        <a:rPr lang="en-US" b="0" dirty="0">
                          <a:solidFill>
                            <a:srgbClr val="FF0000"/>
                          </a:solidFill>
                          <a:effectLst/>
                        </a:rPr>
                        <a:t>Updating table</a:t>
                      </a:r>
                    </a:p>
                  </a:txBody>
                  <a:tcPr marL="47625" marR="47625" marT="47625" marB="47625" anchor="ctr"/>
                </a:tc>
                <a:tc>
                  <a:txBody>
                    <a:bodyPr/>
                    <a:lstStyle/>
                    <a:p>
                      <a:pPr fontAlgn="ctr"/>
                      <a:r>
                        <a:rPr lang="en-US" b="0" dirty="0">
                          <a:solidFill>
                            <a:srgbClr val="FF0000"/>
                          </a:solidFill>
                          <a:effectLst/>
                        </a:rPr>
                        <a:t>Yes</a:t>
                      </a:r>
                    </a:p>
                  </a:txBody>
                  <a:tcPr marL="47625" marR="47625" marT="47625" marB="47625" anchor="ctr"/>
                </a:tc>
                <a:extLst>
                  <a:ext uri="{0D108BD9-81ED-4DB2-BD59-A6C34878D82A}">
                    <a16:rowId xmlns:a16="http://schemas.microsoft.com/office/drawing/2014/main" xmlns="" val="3795268361"/>
                  </a:ext>
                </a:extLst>
              </a:tr>
              <a:tr h="370840">
                <a:tc>
                  <a:txBody>
                    <a:bodyPr/>
                    <a:lstStyle/>
                    <a:p>
                      <a:pPr fontAlgn="ctr"/>
                      <a:r>
                        <a:rPr lang="en-US" b="0" dirty="0">
                          <a:solidFill>
                            <a:srgbClr val="FF0000"/>
                          </a:solidFill>
                          <a:effectLst/>
                        </a:rPr>
                        <a:t>Disabled</a:t>
                      </a:r>
                    </a:p>
                  </a:txBody>
                  <a:tcPr marL="47625" marR="47625" marT="47625" marB="47625" anchor="ctr"/>
                </a:tc>
                <a:tc>
                  <a:txBody>
                    <a:bodyPr/>
                    <a:lstStyle/>
                    <a:p>
                      <a:pPr fontAlgn="ctr"/>
                      <a:r>
                        <a:rPr lang="en-US" b="0" dirty="0">
                          <a:solidFill>
                            <a:srgbClr val="000000"/>
                          </a:solidFill>
                          <a:effectLst/>
                        </a:rPr>
                        <a:t>None sent or received</a:t>
                      </a:r>
                    </a:p>
                  </a:txBody>
                  <a:tcPr marL="47625" marR="47625" marT="47625" marB="47625" anchor="ctr"/>
                </a:tc>
                <a:tc>
                  <a:txBody>
                    <a:bodyPr/>
                    <a:lstStyle/>
                    <a:p>
                      <a:pPr fontAlgn="ctr"/>
                      <a:r>
                        <a:rPr lang="en-US" b="0" dirty="0">
                          <a:solidFill>
                            <a:srgbClr val="000000"/>
                          </a:solidFill>
                          <a:effectLst/>
                        </a:rPr>
                        <a:t>No update</a:t>
                      </a:r>
                    </a:p>
                  </a:txBody>
                  <a:tcPr marL="47625" marR="47625" marT="47625" marB="47625" anchor="ctr"/>
                </a:tc>
                <a:tc>
                  <a:txBody>
                    <a:bodyPr/>
                    <a:lstStyle/>
                    <a:p>
                      <a:pPr fontAlgn="ctr"/>
                      <a:r>
                        <a:rPr lang="en-US" b="0" dirty="0">
                          <a:solidFill>
                            <a:srgbClr val="000000"/>
                          </a:solidFill>
                          <a:effectLst/>
                        </a:rPr>
                        <a:t>No</a:t>
                      </a:r>
                    </a:p>
                  </a:txBody>
                  <a:tcPr marL="47625" marR="47625" marT="47625" marB="47625" anchor="ctr"/>
                </a:tc>
                <a:extLst>
                  <a:ext uri="{0D108BD9-81ED-4DB2-BD59-A6C34878D82A}">
                    <a16:rowId xmlns:a16="http://schemas.microsoft.com/office/drawing/2014/main" xmlns="" val="1385506589"/>
                  </a:ext>
                </a:extLst>
              </a:tr>
            </a:tbl>
          </a:graphicData>
        </a:graphic>
      </p:graphicFrame>
    </p:spTree>
    <p:custDataLst>
      <p:tags r:id="rId1"/>
    </p:custDataLst>
    <p:extLst>
      <p:ext uri="{BB962C8B-B14F-4D97-AF65-F5344CB8AC3E}">
        <p14:creationId xmlns:p14="http://schemas.microsoft.com/office/powerpoint/2010/main" xmlns="" val="21573726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STP Operations</a:t>
            </a:r>
            <a:r>
              <a:rPr lang="en-US" dirty="0"/>
              <a:t/>
            </a:r>
            <a:br>
              <a:rPr lang="en-US" dirty="0"/>
            </a:br>
            <a:r>
              <a:rPr lang="en-US" sz="2400" dirty="0"/>
              <a:t>Per-VLAN Spanning Tree</a:t>
            </a:r>
          </a:p>
        </p:txBody>
      </p:sp>
      <p:sp>
        <p:nvSpPr>
          <p:cNvPr id="4" name="Content Placeholder 3">
            <a:extLst>
              <a:ext uri="{FF2B5EF4-FFF2-40B4-BE49-F238E27FC236}">
                <a16:creationId xmlns:a16="http://schemas.microsoft.com/office/drawing/2014/main" xmlns="" id="{01552213-467D-5A43-B690-8D66D33BDFB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endParaRPr lang="en-US" sz="1400" dirty="0">
              <a:solidFill>
                <a:srgbClr val="000000"/>
              </a:solidFill>
            </a:endParaRPr>
          </a:p>
          <a:p>
            <a:pPr marL="0" indent="0" algn="l">
              <a:buFont typeface="Arial" pitchFamily="34" charset="0"/>
              <a:buChar char="•"/>
            </a:pPr>
            <a:r>
              <a:rPr lang="en-US" sz="1800" dirty="0" smtClean="0">
                <a:solidFill>
                  <a:srgbClr val="000000"/>
                </a:solidFill>
              </a:rPr>
              <a:t> STP </a:t>
            </a:r>
            <a:r>
              <a:rPr lang="en-US" sz="1800" dirty="0">
                <a:solidFill>
                  <a:srgbClr val="000000"/>
                </a:solidFill>
              </a:rPr>
              <a:t>can be configured to operate in an environment with </a:t>
            </a:r>
            <a:r>
              <a:rPr lang="en-US" sz="1800" dirty="0">
                <a:solidFill>
                  <a:srgbClr val="FF0000"/>
                </a:solidFill>
              </a:rPr>
              <a:t>multiple VLANs. </a:t>
            </a:r>
            <a:endParaRPr lang="en-US" sz="1800" dirty="0" smtClean="0">
              <a:solidFill>
                <a:srgbClr val="FF0000"/>
              </a:solidFill>
            </a:endParaRPr>
          </a:p>
          <a:p>
            <a:pPr marL="0" indent="0" algn="l">
              <a:buFont typeface="Arial" pitchFamily="34" charset="0"/>
              <a:buChar char="•"/>
            </a:pPr>
            <a:r>
              <a:rPr lang="en-US" sz="1800" dirty="0" smtClean="0">
                <a:solidFill>
                  <a:srgbClr val="000000"/>
                </a:solidFill>
              </a:rPr>
              <a:t> In </a:t>
            </a:r>
            <a:r>
              <a:rPr lang="en-US" sz="1800" dirty="0">
                <a:solidFill>
                  <a:srgbClr val="FF0000"/>
                </a:solidFill>
              </a:rPr>
              <a:t>Per-VLAN Spanning Tree (PVST) </a:t>
            </a:r>
            <a:r>
              <a:rPr lang="en-US" sz="1800" dirty="0">
                <a:solidFill>
                  <a:srgbClr val="000000"/>
                </a:solidFill>
              </a:rPr>
              <a:t>versions of STP, there is a root bridge elected for each spanning tree instance. </a:t>
            </a:r>
            <a:endParaRPr lang="en-US" sz="1800" dirty="0" smtClean="0">
              <a:solidFill>
                <a:srgbClr val="000000"/>
              </a:solidFill>
            </a:endParaRPr>
          </a:p>
          <a:p>
            <a:pPr marL="0" indent="0" algn="l">
              <a:buFont typeface="Arial" pitchFamily="34" charset="0"/>
              <a:buChar char="•"/>
            </a:pPr>
            <a:r>
              <a:rPr lang="en-US" sz="1800" dirty="0" smtClean="0">
                <a:solidFill>
                  <a:srgbClr val="000000"/>
                </a:solidFill>
              </a:rPr>
              <a:t> This </a:t>
            </a:r>
            <a:r>
              <a:rPr lang="en-US" sz="1800" dirty="0">
                <a:solidFill>
                  <a:srgbClr val="000000"/>
                </a:solidFill>
              </a:rPr>
              <a:t>makes it possible to have </a:t>
            </a:r>
            <a:r>
              <a:rPr lang="en-US" sz="1800" dirty="0">
                <a:solidFill>
                  <a:srgbClr val="FF0000"/>
                </a:solidFill>
              </a:rPr>
              <a:t>different root bridges </a:t>
            </a:r>
            <a:r>
              <a:rPr lang="en-US" sz="1800" dirty="0">
                <a:solidFill>
                  <a:srgbClr val="000000"/>
                </a:solidFill>
              </a:rPr>
              <a:t>for different sets of VLANs. STP operates a </a:t>
            </a:r>
            <a:r>
              <a:rPr lang="en-US" sz="1800" dirty="0">
                <a:solidFill>
                  <a:srgbClr val="FF0000"/>
                </a:solidFill>
              </a:rPr>
              <a:t>separate instance of STP </a:t>
            </a:r>
            <a:r>
              <a:rPr lang="en-US" sz="1800" dirty="0">
                <a:solidFill>
                  <a:srgbClr val="000000"/>
                </a:solidFill>
              </a:rPr>
              <a:t>for each individual VLAN. </a:t>
            </a:r>
            <a:endParaRPr lang="en-US" sz="1800" dirty="0" smtClean="0">
              <a:solidFill>
                <a:srgbClr val="000000"/>
              </a:solidFill>
            </a:endParaRPr>
          </a:p>
          <a:p>
            <a:pPr marL="0" indent="0" algn="l">
              <a:buFont typeface="Arial" pitchFamily="34" charset="0"/>
              <a:buChar char="•"/>
            </a:pPr>
            <a:r>
              <a:rPr lang="en-US" sz="1800" dirty="0" smtClean="0">
                <a:solidFill>
                  <a:srgbClr val="000000"/>
                </a:solidFill>
              </a:rPr>
              <a:t> If </a:t>
            </a:r>
            <a:r>
              <a:rPr lang="en-US" sz="1800" dirty="0">
                <a:solidFill>
                  <a:srgbClr val="000000"/>
                </a:solidFill>
              </a:rPr>
              <a:t>all ports on all switches are members of VLAN 1, then there is only one spanning tree instance.</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xmlns="" val="12268421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5.3 Evolution of STP</a:t>
            </a:r>
          </a:p>
        </p:txBody>
      </p:sp>
    </p:spTree>
    <p:custDataLst>
      <p:tags r:id="rId1"/>
    </p:custDataLst>
    <p:extLst>
      <p:ext uri="{BB962C8B-B14F-4D97-AF65-F5344CB8AC3E}">
        <p14:creationId xmlns:p14="http://schemas.microsoft.com/office/powerpoint/2010/main" xmlns="" val="2565434932"/>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Evolution of STP</a:t>
            </a:r>
            <a:r>
              <a:rPr lang="en-US" dirty="0"/>
              <a:t/>
            </a:r>
            <a:br>
              <a:rPr lang="en-US" dirty="0"/>
            </a:br>
            <a:r>
              <a:rPr lang="en-US" sz="2400" dirty="0"/>
              <a:t>Different Versions of STP</a:t>
            </a:r>
          </a:p>
        </p:txBody>
      </p:sp>
      <p:sp>
        <p:nvSpPr>
          <p:cNvPr id="4" name="Content Placeholder 3">
            <a:extLst>
              <a:ext uri="{FF2B5EF4-FFF2-40B4-BE49-F238E27FC236}">
                <a16:creationId xmlns:a16="http://schemas.microsoft.com/office/drawing/2014/main" xmlns="" id="{4E557AC4-A5AB-C14A-98F4-74D7EF3D60FA}"/>
              </a:ext>
            </a:extLst>
          </p:cNvPr>
          <p:cNvSpPr>
            <a:spLocks noGrp="1"/>
          </p:cNvSpPr>
          <p:nvPr>
            <p:ph idx="1"/>
          </p:nvPr>
        </p:nvSpPr>
        <p:spPr>
          <a:xfrm>
            <a:off x="269508" y="731837"/>
            <a:ext cx="8485212" cy="3994167"/>
          </a:xfrm>
        </p:spPr>
        <p:txBody>
          <a:bodyPr/>
          <a:lstStyle/>
          <a:p>
            <a:pPr marL="342900" indent="-342900" algn="l">
              <a:buFont typeface="Arial" panose="020B0604020202020204" pitchFamily="34" charset="0"/>
              <a:buChar char="•"/>
            </a:pPr>
            <a:r>
              <a:rPr lang="en-US" sz="1500" dirty="0">
                <a:solidFill>
                  <a:srgbClr val="000000"/>
                </a:solidFill>
              </a:rPr>
              <a:t>Many professionals generically use spanning tree and STP to refer to the various implementations of spanning tree, such as </a:t>
            </a:r>
            <a:r>
              <a:rPr lang="en-US" sz="1500" dirty="0">
                <a:solidFill>
                  <a:srgbClr val="FF0000"/>
                </a:solidFill>
              </a:rPr>
              <a:t>Rapid Spanning Tree Protocol (RSTP) </a:t>
            </a:r>
            <a:r>
              <a:rPr lang="en-US" sz="1500" dirty="0">
                <a:solidFill>
                  <a:srgbClr val="000000"/>
                </a:solidFill>
              </a:rPr>
              <a:t>and </a:t>
            </a:r>
            <a:r>
              <a:rPr lang="en-US" sz="1500" dirty="0">
                <a:solidFill>
                  <a:srgbClr val="FF0000"/>
                </a:solidFill>
              </a:rPr>
              <a:t>Multiple Spanning Tree Protocol (MSTP)</a:t>
            </a:r>
            <a:r>
              <a:rPr lang="en-US" sz="1500" dirty="0">
                <a:solidFill>
                  <a:srgbClr val="000000"/>
                </a:solidFill>
              </a:rPr>
              <a:t>. In order to communicate spanning tree concepts correctly, it is important to refer to the implementation or </a:t>
            </a:r>
            <a:r>
              <a:rPr lang="en-US" sz="1500" dirty="0">
                <a:solidFill>
                  <a:srgbClr val="FF0000"/>
                </a:solidFill>
              </a:rPr>
              <a:t>standard</a:t>
            </a:r>
            <a:r>
              <a:rPr lang="en-US" sz="1500" dirty="0">
                <a:solidFill>
                  <a:srgbClr val="000000"/>
                </a:solidFill>
              </a:rPr>
              <a:t> of spanning tree in context.</a:t>
            </a:r>
          </a:p>
          <a:p>
            <a:pPr marL="342900" indent="-342900" algn="l">
              <a:buFont typeface="Arial" panose="020B0604020202020204" pitchFamily="34" charset="0"/>
              <a:buChar char="•"/>
            </a:pPr>
            <a:r>
              <a:rPr lang="en-US" sz="1500" dirty="0">
                <a:solidFill>
                  <a:srgbClr val="000000"/>
                </a:solidFill>
              </a:rPr>
              <a:t>The latest IEEE documentation on spanning tree (</a:t>
            </a:r>
            <a:r>
              <a:rPr lang="en-US" sz="1500" dirty="0">
                <a:solidFill>
                  <a:srgbClr val="FF0000"/>
                </a:solidFill>
              </a:rPr>
              <a:t>IEEE-802-1D-2004</a:t>
            </a:r>
            <a:r>
              <a:rPr lang="en-US" sz="1500" dirty="0">
                <a:solidFill>
                  <a:srgbClr val="000000"/>
                </a:solidFill>
              </a:rPr>
              <a:t>) says, "STP has now been superseded by the Rapid Spanning Tree Protocol (RSTP)."The IEEE uses "STP" to refer to the original implementation of spanning tree and "RSTP" to describe the version of spanning tree specified in </a:t>
            </a:r>
            <a:r>
              <a:rPr lang="en-US" sz="1500" dirty="0">
                <a:solidFill>
                  <a:srgbClr val="FF0000"/>
                </a:solidFill>
              </a:rPr>
              <a:t>IEEE-802.1D-2004</a:t>
            </a:r>
            <a:r>
              <a:rPr lang="en-US" sz="1500" dirty="0">
                <a:solidFill>
                  <a:srgbClr val="000000"/>
                </a:solidFill>
              </a:rPr>
              <a:t>. </a:t>
            </a:r>
          </a:p>
          <a:p>
            <a:pPr marL="342900" indent="-342900" algn="l">
              <a:buFont typeface="Arial" panose="020B0604020202020204" pitchFamily="34" charset="0"/>
              <a:buChar char="•"/>
            </a:pPr>
            <a:r>
              <a:rPr lang="en-US" sz="1500" dirty="0">
                <a:solidFill>
                  <a:srgbClr val="000000"/>
                </a:solidFill>
              </a:rPr>
              <a:t>Because the two protocols share much of the same terminology and methods for the loop-free path, the primary focus will be on the current standard and the Cisco proprietary implementations of </a:t>
            </a:r>
            <a:r>
              <a:rPr lang="en-US" sz="1500" dirty="0">
                <a:solidFill>
                  <a:srgbClr val="FF0000"/>
                </a:solidFill>
              </a:rPr>
              <a:t>STP</a:t>
            </a:r>
            <a:r>
              <a:rPr lang="en-US" sz="1500" dirty="0">
                <a:solidFill>
                  <a:srgbClr val="000000"/>
                </a:solidFill>
              </a:rPr>
              <a:t> and </a:t>
            </a:r>
            <a:r>
              <a:rPr lang="en-US" sz="1500" dirty="0">
                <a:solidFill>
                  <a:srgbClr val="FF0000"/>
                </a:solidFill>
              </a:rPr>
              <a:t>RSTP</a:t>
            </a:r>
            <a:r>
              <a:rPr lang="en-US" sz="1500" dirty="0">
                <a:solidFill>
                  <a:srgbClr val="000000"/>
                </a:solidFill>
              </a:rPr>
              <a:t>.</a:t>
            </a:r>
          </a:p>
          <a:p>
            <a:pPr marL="342900" indent="-342900" algn="l">
              <a:buFont typeface="Arial" panose="020B0604020202020204" pitchFamily="34" charset="0"/>
              <a:buChar char="•"/>
            </a:pPr>
            <a:r>
              <a:rPr lang="en-US" sz="1500" dirty="0">
                <a:solidFill>
                  <a:srgbClr val="FF0000"/>
                </a:solidFill>
              </a:rPr>
              <a:t>Cisco switches running IOS 15.0 </a:t>
            </a:r>
            <a:r>
              <a:rPr lang="en-US" sz="1500" dirty="0">
                <a:solidFill>
                  <a:srgbClr val="000000"/>
                </a:solidFill>
              </a:rPr>
              <a:t>or later, </a:t>
            </a:r>
            <a:r>
              <a:rPr lang="en-US" sz="1500" dirty="0">
                <a:solidFill>
                  <a:srgbClr val="FF0000"/>
                </a:solidFill>
              </a:rPr>
              <a:t>run PVST+ by default</a:t>
            </a:r>
            <a:r>
              <a:rPr lang="en-US" sz="1500" dirty="0">
                <a:solidFill>
                  <a:srgbClr val="000000"/>
                </a:solidFill>
              </a:rPr>
              <a:t>. This version incorporates many of the specifications of IEEE 802.1D-2004, such as </a:t>
            </a:r>
            <a:r>
              <a:rPr lang="en-US" sz="1500" dirty="0">
                <a:solidFill>
                  <a:srgbClr val="FF0000"/>
                </a:solidFill>
              </a:rPr>
              <a:t>alternate ports </a:t>
            </a:r>
            <a:r>
              <a:rPr lang="en-US" sz="1500" dirty="0">
                <a:solidFill>
                  <a:srgbClr val="000000"/>
                </a:solidFill>
              </a:rPr>
              <a:t>in place of the former </a:t>
            </a:r>
            <a:r>
              <a:rPr lang="en-US" sz="1500" dirty="0">
                <a:solidFill>
                  <a:srgbClr val="FF0000"/>
                </a:solidFill>
              </a:rPr>
              <a:t>non-designated ports</a:t>
            </a:r>
            <a:r>
              <a:rPr lang="en-US" sz="1500" dirty="0">
                <a:solidFill>
                  <a:srgbClr val="000000"/>
                </a:solidFill>
              </a:rPr>
              <a:t>. Switches must be explicitly configured for rapid spanning tree mode in order to run the rapid spanning tree protocol.</a:t>
            </a:r>
          </a:p>
        </p:txBody>
      </p:sp>
    </p:spTree>
    <p:custDataLst>
      <p:tags r:id="rId1"/>
    </p:custDataLst>
    <p:extLst>
      <p:ext uri="{BB962C8B-B14F-4D97-AF65-F5344CB8AC3E}">
        <p14:creationId xmlns:p14="http://schemas.microsoft.com/office/powerpoint/2010/main" xmlns="" val="5438865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Evolution of STP</a:t>
            </a:r>
            <a:r>
              <a:rPr lang="en-US" dirty="0"/>
              <a:t/>
            </a:r>
            <a:br>
              <a:rPr lang="en-US" dirty="0"/>
            </a:br>
            <a:r>
              <a:rPr lang="en-US" sz="2400" dirty="0"/>
              <a:t>Different Versions of STP (Cont.)</a:t>
            </a:r>
          </a:p>
        </p:txBody>
      </p:sp>
      <p:graphicFrame>
        <p:nvGraphicFramePr>
          <p:cNvPr id="6" name="Content Placeholder 5">
            <a:extLst>
              <a:ext uri="{FF2B5EF4-FFF2-40B4-BE49-F238E27FC236}">
                <a16:creationId xmlns:a16="http://schemas.microsoft.com/office/drawing/2014/main" xmlns="" id="{7D1C3B02-B1E4-2040-B969-49C63A6FDAE1}"/>
              </a:ext>
            </a:extLst>
          </p:cNvPr>
          <p:cNvGraphicFramePr>
            <a:graphicFrameLocks noGrp="1"/>
          </p:cNvGraphicFramePr>
          <p:nvPr>
            <p:ph idx="1"/>
            <p:extLst>
              <p:ext uri="{D42A27DB-BD31-4B8C-83A1-F6EECF244321}">
                <p14:modId xmlns:p14="http://schemas.microsoft.com/office/powerpoint/2010/main" xmlns="" val="4253082121"/>
              </p:ext>
            </p:extLst>
          </p:nvPr>
        </p:nvGraphicFramePr>
        <p:xfrm>
          <a:off x="431800" y="593614"/>
          <a:ext cx="8280400" cy="4236720"/>
        </p:xfrm>
        <a:graphic>
          <a:graphicData uri="http://schemas.openxmlformats.org/drawingml/2006/table">
            <a:tbl>
              <a:tblPr firstRow="1" bandRow="1">
                <a:tableStyleId>{5C22544A-7EE6-4342-B048-85BDC9FD1C3A}</a:tableStyleId>
              </a:tblPr>
              <a:tblGrid>
                <a:gridCol w="790944">
                  <a:extLst>
                    <a:ext uri="{9D8B030D-6E8A-4147-A177-3AD203B41FA5}">
                      <a16:colId xmlns:a16="http://schemas.microsoft.com/office/drawing/2014/main" xmlns="" val="2181609705"/>
                    </a:ext>
                  </a:extLst>
                </a:gridCol>
                <a:gridCol w="7489456">
                  <a:extLst>
                    <a:ext uri="{9D8B030D-6E8A-4147-A177-3AD203B41FA5}">
                      <a16:colId xmlns:a16="http://schemas.microsoft.com/office/drawing/2014/main" xmlns="" val="3279706433"/>
                    </a:ext>
                  </a:extLst>
                </a:gridCol>
              </a:tblGrid>
              <a:tr h="370840">
                <a:tc>
                  <a:txBody>
                    <a:bodyPr/>
                    <a:lstStyle/>
                    <a:p>
                      <a:pPr algn="l" fontAlgn="ctr"/>
                      <a:r>
                        <a:rPr lang="en-US" sz="1200" dirty="0">
                          <a:effectLst/>
                        </a:rPr>
                        <a:t>STP Variety</a:t>
                      </a:r>
                    </a:p>
                  </a:txBody>
                  <a:tcPr marL="47625" marR="47625" marT="47625" marB="47625" anchor="ctr"/>
                </a:tc>
                <a:tc>
                  <a:txBody>
                    <a:bodyPr/>
                    <a:lstStyle/>
                    <a:p>
                      <a:pPr algn="l" fontAlgn="ctr"/>
                      <a:r>
                        <a:rPr lang="en-US" sz="1200" dirty="0">
                          <a:effectLst/>
                        </a:rPr>
                        <a:t>Description</a:t>
                      </a:r>
                    </a:p>
                  </a:txBody>
                  <a:tcPr marL="47625" marR="47625" marT="47625" marB="47625" anchor="ctr"/>
                </a:tc>
                <a:extLst>
                  <a:ext uri="{0D108BD9-81ED-4DB2-BD59-A6C34878D82A}">
                    <a16:rowId xmlns:a16="http://schemas.microsoft.com/office/drawing/2014/main" xmlns="" val="1112780972"/>
                  </a:ext>
                </a:extLst>
              </a:tr>
              <a:tr h="370840">
                <a:tc>
                  <a:txBody>
                    <a:bodyPr/>
                    <a:lstStyle/>
                    <a:p>
                      <a:pPr fontAlgn="ctr"/>
                      <a:r>
                        <a:rPr lang="en-US" sz="1200" b="0" dirty="0">
                          <a:solidFill>
                            <a:srgbClr val="000000"/>
                          </a:solidFill>
                          <a:effectLst/>
                        </a:rPr>
                        <a:t>STP</a:t>
                      </a:r>
                    </a:p>
                  </a:txBody>
                  <a:tcPr marL="47625" marR="47625" marT="47625" marB="47625" anchor="ctr"/>
                </a:tc>
                <a:tc>
                  <a:txBody>
                    <a:bodyPr/>
                    <a:lstStyle/>
                    <a:p>
                      <a:pPr fontAlgn="ctr"/>
                      <a:r>
                        <a:rPr lang="en-US" sz="1200" b="0" dirty="0">
                          <a:solidFill>
                            <a:srgbClr val="000000"/>
                          </a:solidFill>
                          <a:effectLst/>
                        </a:rPr>
                        <a:t>This is the original IEEE 802.1D version (802.1D-1998 and earlier) that provides a loop-free topology in a network with redundant links. Also called Common Spanning Tree (CST), it assumes one spanning tree instance for the entire bridged network, regardless of the number of VLANs.</a:t>
                      </a:r>
                    </a:p>
                  </a:txBody>
                  <a:tcPr marL="47625" marR="47625" marT="47625" marB="47625" anchor="ctr"/>
                </a:tc>
                <a:extLst>
                  <a:ext uri="{0D108BD9-81ED-4DB2-BD59-A6C34878D82A}">
                    <a16:rowId xmlns:a16="http://schemas.microsoft.com/office/drawing/2014/main" xmlns="" val="2267108576"/>
                  </a:ext>
                </a:extLst>
              </a:tr>
              <a:tr h="370840">
                <a:tc>
                  <a:txBody>
                    <a:bodyPr/>
                    <a:lstStyle/>
                    <a:p>
                      <a:pPr fontAlgn="ctr"/>
                      <a:r>
                        <a:rPr lang="en-US" sz="1200" b="0" dirty="0">
                          <a:solidFill>
                            <a:srgbClr val="FF0000"/>
                          </a:solidFill>
                          <a:effectLst/>
                        </a:rPr>
                        <a:t>PVST+</a:t>
                      </a:r>
                    </a:p>
                  </a:txBody>
                  <a:tcPr marL="47625" marR="47625" marT="47625" marB="47625" anchor="ctr"/>
                </a:tc>
                <a:tc>
                  <a:txBody>
                    <a:bodyPr/>
                    <a:lstStyle/>
                    <a:p>
                      <a:pPr fontAlgn="ctr"/>
                      <a:r>
                        <a:rPr lang="en-US" sz="1200" b="0" dirty="0">
                          <a:solidFill>
                            <a:srgbClr val="FF0000"/>
                          </a:solidFill>
                          <a:effectLst/>
                        </a:rPr>
                        <a:t>Per-VLAN Spanning Tree (PVST+) is a Cisco enhancement of STP that provides a separate 802.1D spanning tree instance for each VLAN configured in the network. PVST+ supports PortFast, UplinkFast, BackboneFast, BPDU guard, BPDU filter, root guard, and loop guard.</a:t>
                      </a:r>
                    </a:p>
                  </a:txBody>
                  <a:tcPr marL="47625" marR="47625" marT="47625" marB="47625" anchor="ctr"/>
                </a:tc>
                <a:extLst>
                  <a:ext uri="{0D108BD9-81ED-4DB2-BD59-A6C34878D82A}">
                    <a16:rowId xmlns:a16="http://schemas.microsoft.com/office/drawing/2014/main" xmlns="" val="872650561"/>
                  </a:ext>
                </a:extLst>
              </a:tr>
              <a:tr h="370840">
                <a:tc>
                  <a:txBody>
                    <a:bodyPr/>
                    <a:lstStyle/>
                    <a:p>
                      <a:pPr fontAlgn="ctr"/>
                      <a:r>
                        <a:rPr lang="en-US" sz="1200" b="0" dirty="0">
                          <a:solidFill>
                            <a:srgbClr val="000000"/>
                          </a:solidFill>
                          <a:effectLst/>
                        </a:rPr>
                        <a:t>802.1D-2004</a:t>
                      </a:r>
                    </a:p>
                  </a:txBody>
                  <a:tcPr marL="47625" marR="47625" marT="47625" marB="47625" anchor="ctr"/>
                </a:tc>
                <a:tc>
                  <a:txBody>
                    <a:bodyPr/>
                    <a:lstStyle/>
                    <a:p>
                      <a:pPr fontAlgn="ctr"/>
                      <a:r>
                        <a:rPr lang="en-US" sz="1200" b="0" dirty="0">
                          <a:solidFill>
                            <a:srgbClr val="000000"/>
                          </a:solidFill>
                          <a:effectLst/>
                        </a:rPr>
                        <a:t>This is an updated version of the STP standard, incorporating IEEE 802.1w.</a:t>
                      </a:r>
                    </a:p>
                  </a:txBody>
                  <a:tcPr marL="47625" marR="47625" marT="47625" marB="47625" anchor="ctr"/>
                </a:tc>
                <a:extLst>
                  <a:ext uri="{0D108BD9-81ED-4DB2-BD59-A6C34878D82A}">
                    <a16:rowId xmlns:a16="http://schemas.microsoft.com/office/drawing/2014/main" xmlns="" val="2268619542"/>
                  </a:ext>
                </a:extLst>
              </a:tr>
              <a:tr h="370840">
                <a:tc>
                  <a:txBody>
                    <a:bodyPr/>
                    <a:lstStyle/>
                    <a:p>
                      <a:pPr fontAlgn="ctr"/>
                      <a:r>
                        <a:rPr lang="en-US" sz="1200" b="0" dirty="0">
                          <a:solidFill>
                            <a:srgbClr val="FF0000"/>
                          </a:solidFill>
                          <a:effectLst/>
                        </a:rPr>
                        <a:t>RSTP</a:t>
                      </a:r>
                    </a:p>
                  </a:txBody>
                  <a:tcPr marL="47625" marR="47625" marT="47625" marB="47625" anchor="ctr"/>
                </a:tc>
                <a:tc>
                  <a:txBody>
                    <a:bodyPr/>
                    <a:lstStyle/>
                    <a:p>
                      <a:pPr fontAlgn="ctr"/>
                      <a:r>
                        <a:rPr lang="en-US" sz="1200" b="0" dirty="0">
                          <a:solidFill>
                            <a:srgbClr val="FF0000"/>
                          </a:solidFill>
                          <a:effectLst/>
                        </a:rPr>
                        <a:t>Rapid Spanning Tree Protocol (RSTP) or IEEE 802.1w is an evolution of STP that provides faster convergence than STP.</a:t>
                      </a:r>
                    </a:p>
                  </a:txBody>
                  <a:tcPr marL="47625" marR="47625" marT="47625" marB="47625" anchor="ctr"/>
                </a:tc>
                <a:extLst>
                  <a:ext uri="{0D108BD9-81ED-4DB2-BD59-A6C34878D82A}">
                    <a16:rowId xmlns:a16="http://schemas.microsoft.com/office/drawing/2014/main" xmlns="" val="3321853904"/>
                  </a:ext>
                </a:extLst>
              </a:tr>
              <a:tr h="370840">
                <a:tc>
                  <a:txBody>
                    <a:bodyPr/>
                    <a:lstStyle/>
                    <a:p>
                      <a:pPr fontAlgn="ctr"/>
                      <a:r>
                        <a:rPr lang="en-US" sz="1200" b="0" dirty="0">
                          <a:solidFill>
                            <a:srgbClr val="000000"/>
                          </a:solidFill>
                          <a:effectLst/>
                        </a:rPr>
                        <a:t>Rapid PVST+</a:t>
                      </a:r>
                    </a:p>
                  </a:txBody>
                  <a:tcPr marL="47625" marR="47625" marT="47625" marB="47625" anchor="ctr"/>
                </a:tc>
                <a:tc>
                  <a:txBody>
                    <a:bodyPr/>
                    <a:lstStyle/>
                    <a:p>
                      <a:pPr fontAlgn="ctr"/>
                      <a:r>
                        <a:rPr lang="en-US" sz="1200" b="0" dirty="0">
                          <a:solidFill>
                            <a:srgbClr val="000000"/>
                          </a:solidFill>
                          <a:effectLst/>
                        </a:rPr>
                        <a:t>This is a Cisco enhancement of RSTP that uses PVST+ and provides a separate instance of 802.1w per VLAN. Each separate instance supports PortFast, BPDU guard, BPDU filter, root guard, and loop guard.</a:t>
                      </a:r>
                    </a:p>
                  </a:txBody>
                  <a:tcPr marL="47625" marR="47625" marT="47625" marB="47625" anchor="ctr"/>
                </a:tc>
                <a:extLst>
                  <a:ext uri="{0D108BD9-81ED-4DB2-BD59-A6C34878D82A}">
                    <a16:rowId xmlns:a16="http://schemas.microsoft.com/office/drawing/2014/main" xmlns="" val="2147294024"/>
                  </a:ext>
                </a:extLst>
              </a:tr>
              <a:tr h="370840">
                <a:tc>
                  <a:txBody>
                    <a:bodyPr/>
                    <a:lstStyle/>
                    <a:p>
                      <a:pPr fontAlgn="ctr"/>
                      <a:r>
                        <a:rPr lang="en-US" sz="1200" b="0" dirty="0">
                          <a:solidFill>
                            <a:srgbClr val="000000"/>
                          </a:solidFill>
                          <a:effectLst/>
                        </a:rPr>
                        <a:t>MSTP</a:t>
                      </a:r>
                    </a:p>
                  </a:txBody>
                  <a:tcPr marL="47625" marR="47625" marT="47625" marB="47625" anchor="ctr"/>
                </a:tc>
                <a:tc>
                  <a:txBody>
                    <a:bodyPr/>
                    <a:lstStyle/>
                    <a:p>
                      <a:pPr fontAlgn="ctr"/>
                      <a:r>
                        <a:rPr lang="en-US" sz="1200" b="0" dirty="0">
                          <a:solidFill>
                            <a:srgbClr val="000000"/>
                          </a:solidFill>
                          <a:effectLst/>
                        </a:rPr>
                        <a:t>Multiple Spanning Tree Protocol (MSTP) is an IEEE standard inspired by the earlier Cisco proprietary Multiple Instance STP (MISTP) implementation. MSTP maps multiple VLANs into the same spanning tree instance.</a:t>
                      </a:r>
                    </a:p>
                  </a:txBody>
                  <a:tcPr marL="47625" marR="47625" marT="47625" marB="47625" anchor="ctr"/>
                </a:tc>
                <a:extLst>
                  <a:ext uri="{0D108BD9-81ED-4DB2-BD59-A6C34878D82A}">
                    <a16:rowId xmlns:a16="http://schemas.microsoft.com/office/drawing/2014/main" xmlns="" val="3668636701"/>
                  </a:ext>
                </a:extLst>
              </a:tr>
              <a:tr h="370840">
                <a:tc>
                  <a:txBody>
                    <a:bodyPr/>
                    <a:lstStyle/>
                    <a:p>
                      <a:pPr fontAlgn="ctr"/>
                      <a:r>
                        <a:rPr lang="en-US" sz="1200" b="0" dirty="0">
                          <a:solidFill>
                            <a:srgbClr val="000000"/>
                          </a:solidFill>
                          <a:effectLst/>
                        </a:rPr>
                        <a:t>MST</a:t>
                      </a:r>
                    </a:p>
                  </a:txBody>
                  <a:tcPr marL="47625" marR="47625" marT="47625" marB="47625" anchor="ctr"/>
                </a:tc>
                <a:tc>
                  <a:txBody>
                    <a:bodyPr/>
                    <a:lstStyle/>
                    <a:p>
                      <a:pPr fontAlgn="ctr"/>
                      <a:r>
                        <a:rPr lang="en-US" sz="1200" b="0" dirty="0">
                          <a:solidFill>
                            <a:srgbClr val="FF0000"/>
                          </a:solidFill>
                          <a:effectLst/>
                        </a:rPr>
                        <a:t>Multiple Spanning Tree (MST) </a:t>
                      </a:r>
                      <a:r>
                        <a:rPr lang="en-US" sz="1200" b="0" dirty="0">
                          <a:solidFill>
                            <a:srgbClr val="000000"/>
                          </a:solidFill>
                          <a:effectLst/>
                        </a:rPr>
                        <a:t>is the Cisco implementation of MSTP, which provides up to 16 instances of RSTP and combines many VLANs with the same physical and logical topology into a common RSTP instance. Each instance supports PortFast, BPDU guard, BPDU filter, root guard, and loop guard.</a:t>
                      </a:r>
                    </a:p>
                  </a:txBody>
                  <a:tcPr marL="47625" marR="47625" marT="47625" marB="47625" anchor="ctr"/>
                </a:tc>
                <a:extLst>
                  <a:ext uri="{0D108BD9-81ED-4DB2-BD59-A6C34878D82A}">
                    <a16:rowId xmlns:a16="http://schemas.microsoft.com/office/drawing/2014/main" xmlns="" val="598208637"/>
                  </a:ext>
                </a:extLst>
              </a:tr>
            </a:tbl>
          </a:graphicData>
        </a:graphic>
      </p:graphicFrame>
    </p:spTree>
    <p:custDataLst>
      <p:tags r:id="rId1"/>
    </p:custDataLst>
    <p:extLst>
      <p:ext uri="{BB962C8B-B14F-4D97-AF65-F5344CB8AC3E}">
        <p14:creationId xmlns:p14="http://schemas.microsoft.com/office/powerpoint/2010/main" xmlns="" val="38052737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Evolution of STP</a:t>
            </a:r>
            <a:r>
              <a:rPr lang="en-US" dirty="0"/>
              <a:t/>
            </a:r>
            <a:br>
              <a:rPr lang="en-US" dirty="0"/>
            </a:br>
            <a:r>
              <a:rPr lang="en-US" sz="2400" dirty="0"/>
              <a:t>RSTP Concepts</a:t>
            </a:r>
          </a:p>
        </p:txBody>
      </p:sp>
      <p:sp>
        <p:nvSpPr>
          <p:cNvPr id="4" name="Content Placeholder 3">
            <a:extLst>
              <a:ext uri="{FF2B5EF4-FFF2-40B4-BE49-F238E27FC236}">
                <a16:creationId xmlns:a16="http://schemas.microsoft.com/office/drawing/2014/main" xmlns="" id="{0C1569D3-84EC-5A4F-AC19-153D0142A105}"/>
              </a:ext>
            </a:extLst>
          </p:cNvPr>
          <p:cNvSpPr>
            <a:spLocks noGrp="1"/>
          </p:cNvSpPr>
          <p:nvPr>
            <p:ph idx="1"/>
          </p:nvPr>
        </p:nvSpPr>
        <p:spPr>
          <a:xfrm>
            <a:off x="269508" y="731837"/>
            <a:ext cx="8485212" cy="4013418"/>
          </a:xfrm>
        </p:spPr>
        <p:txBody>
          <a:bodyPr/>
          <a:lstStyle/>
          <a:p>
            <a:pPr marL="342900" indent="-342900" algn="l">
              <a:buFont typeface="Arial" panose="020B0604020202020204" pitchFamily="34" charset="0"/>
              <a:buChar char="•"/>
            </a:pPr>
            <a:r>
              <a:rPr lang="en-US" sz="1600" dirty="0">
                <a:solidFill>
                  <a:srgbClr val="FF0000"/>
                </a:solidFill>
              </a:rPr>
              <a:t>RSTP</a:t>
            </a:r>
            <a:r>
              <a:rPr lang="en-US" sz="1600" dirty="0">
                <a:solidFill>
                  <a:srgbClr val="000000"/>
                </a:solidFill>
              </a:rPr>
              <a:t> (</a:t>
            </a:r>
            <a:r>
              <a:rPr lang="en-US" sz="1600" dirty="0">
                <a:solidFill>
                  <a:srgbClr val="FF0000"/>
                </a:solidFill>
              </a:rPr>
              <a:t>IEEE 802.1w</a:t>
            </a:r>
            <a:r>
              <a:rPr lang="en-US" sz="1600" dirty="0">
                <a:solidFill>
                  <a:srgbClr val="000000"/>
                </a:solidFill>
              </a:rPr>
              <a:t>) supersedes the original 802.1D while retaining backward compatibility. The 802.1w STP terminology remains primarily the same as the original IEEE 802.1D STP terminology. Most parameters have been left unchanged. Users that are familiar with the original STP standard can easily configure RSTP. The same spanning tree algorithm is used for both STP and RSTP to determine port roles and topology.</a:t>
            </a:r>
          </a:p>
          <a:p>
            <a:pPr marL="342900" indent="-342900" algn="l">
              <a:buFont typeface="Arial" panose="020B0604020202020204" pitchFamily="34" charset="0"/>
              <a:buChar char="•"/>
            </a:pPr>
            <a:r>
              <a:rPr lang="en-US" sz="1600" dirty="0">
                <a:solidFill>
                  <a:srgbClr val="000000"/>
                </a:solidFill>
              </a:rPr>
              <a:t>RSTP </a:t>
            </a:r>
            <a:r>
              <a:rPr lang="en-US" sz="1600" dirty="0">
                <a:solidFill>
                  <a:srgbClr val="FF0000"/>
                </a:solidFill>
              </a:rPr>
              <a:t>increases the speed of the recalculation </a:t>
            </a:r>
            <a:r>
              <a:rPr lang="en-US" sz="1600" dirty="0">
                <a:solidFill>
                  <a:srgbClr val="000000"/>
                </a:solidFill>
              </a:rPr>
              <a:t>of the spanning tree when the Layer 2 network topology changes. RSTP can achieve much </a:t>
            </a:r>
            <a:r>
              <a:rPr lang="en-US" sz="1600" dirty="0">
                <a:solidFill>
                  <a:srgbClr val="FF0000"/>
                </a:solidFill>
              </a:rPr>
              <a:t>faster convergence </a:t>
            </a:r>
            <a:r>
              <a:rPr lang="en-US" sz="1600" dirty="0">
                <a:solidFill>
                  <a:srgbClr val="000000"/>
                </a:solidFill>
              </a:rPr>
              <a:t>in a properly configured network, sometimes in as little as a few hundred milliseconds. If a port is configured to be an alternate port it can immediately change to a forwarding state without waiting for the network to converge.</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Rapid PVST+ is the Cisco implementation of RSTP on a per-VLAN basis. With Rapid PVST+ an independent instance of RSTP runs for each VLAN.</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xmlns="" val="39775656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Evolution of STP</a:t>
            </a:r>
            <a:r>
              <a:rPr lang="en-US" dirty="0"/>
              <a:t/>
            </a:r>
            <a:br>
              <a:rPr lang="en-US" dirty="0"/>
            </a:br>
            <a:r>
              <a:rPr lang="en-US" sz="2400" dirty="0"/>
              <a:t>RSTP Port States and Port Roles</a:t>
            </a:r>
          </a:p>
        </p:txBody>
      </p:sp>
      <p:sp>
        <p:nvSpPr>
          <p:cNvPr id="10" name="Rectangle 9">
            <a:extLst>
              <a:ext uri="{FF2B5EF4-FFF2-40B4-BE49-F238E27FC236}">
                <a16:creationId xmlns:a16="http://schemas.microsoft.com/office/drawing/2014/main" xmlns="" id="{D654BBC0-25FB-9E48-B1FE-9F7F413D56C0}"/>
              </a:ext>
            </a:extLst>
          </p:cNvPr>
          <p:cNvSpPr/>
          <p:nvPr/>
        </p:nvSpPr>
        <p:spPr>
          <a:xfrm>
            <a:off x="259882" y="730265"/>
            <a:ext cx="3253339" cy="1815882"/>
          </a:xfrm>
          <a:prstGeom prst="rect">
            <a:avLst/>
          </a:prstGeom>
        </p:spPr>
        <p:txBody>
          <a:bodyPr wrap="square">
            <a:spAutoFit/>
          </a:bodyPr>
          <a:lstStyle/>
          <a:p>
            <a:r>
              <a:rPr lang="en-US" sz="1600" dirty="0">
                <a:solidFill>
                  <a:srgbClr val="000000"/>
                </a:solidFill>
                <a:latin typeface="+mn-lt"/>
              </a:rPr>
              <a:t>There are only </a:t>
            </a:r>
            <a:r>
              <a:rPr lang="en-US" sz="1600" dirty="0">
                <a:solidFill>
                  <a:srgbClr val="FF0000"/>
                </a:solidFill>
                <a:latin typeface="+mn-lt"/>
              </a:rPr>
              <a:t>three port states </a:t>
            </a:r>
            <a:r>
              <a:rPr lang="en-US" sz="1600" dirty="0">
                <a:solidFill>
                  <a:srgbClr val="000000"/>
                </a:solidFill>
                <a:latin typeface="+mn-lt"/>
              </a:rPr>
              <a:t>in RSTP that correspond to the three possible operational states in STP. The 802.1D disabled, blocking, and listening states are merged into a unique 802.1w discarding state.</a:t>
            </a:r>
          </a:p>
        </p:txBody>
      </p:sp>
      <p:pic>
        <p:nvPicPr>
          <p:cNvPr id="7" name="Content Placeholder 6">
            <a:extLst>
              <a:ext uri="{FF2B5EF4-FFF2-40B4-BE49-F238E27FC236}">
                <a16:creationId xmlns:a16="http://schemas.microsoft.com/office/drawing/2014/main" xmlns="" id="{71981DC3-8927-0748-8042-41881B94E02E}"/>
              </a:ext>
            </a:extLst>
          </p:cNvPr>
          <p:cNvPicPr>
            <a:picLocks noGrp="1" noChangeAspect="1"/>
          </p:cNvPicPr>
          <p:nvPr>
            <p:ph idx="1"/>
          </p:nvPr>
        </p:nvPicPr>
        <p:blipFill>
          <a:blip r:embed="rId4"/>
          <a:stretch>
            <a:fillRect/>
          </a:stretch>
        </p:blipFill>
        <p:spPr>
          <a:xfrm>
            <a:off x="3917482" y="644892"/>
            <a:ext cx="4764505" cy="4186990"/>
          </a:xfrm>
        </p:spPr>
      </p:pic>
    </p:spTree>
    <p:custDataLst>
      <p:tags r:id="rId1"/>
    </p:custDataLst>
    <p:extLst>
      <p:ext uri="{BB962C8B-B14F-4D97-AF65-F5344CB8AC3E}">
        <p14:creationId xmlns:p14="http://schemas.microsoft.com/office/powerpoint/2010/main" xmlns="" val="26416152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Purpose of STP</a:t>
            </a:r>
            <a:r>
              <a:rPr lang="en-US" dirty="0"/>
              <a:t/>
            </a:r>
            <a:br>
              <a:rPr lang="en-US" dirty="0"/>
            </a:br>
            <a:r>
              <a:rPr lang="en-US" sz="2400" dirty="0"/>
              <a:t>Redundancy in Layer 2 Switched Networks</a:t>
            </a:r>
          </a:p>
        </p:txBody>
      </p:sp>
      <p:sp>
        <p:nvSpPr>
          <p:cNvPr id="4" name="Content Placeholder 3">
            <a:extLst>
              <a:ext uri="{FF2B5EF4-FFF2-40B4-BE49-F238E27FC236}">
                <a16:creationId xmlns:a16="http://schemas.microsoft.com/office/drawing/2014/main" xmlns="" id="{CA8F262A-E5D7-9944-BA41-26B7E81639B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800" dirty="0">
                <a:solidFill>
                  <a:srgbClr val="000000"/>
                </a:solidFill>
              </a:rPr>
              <a:t>This topic covers the causes of </a:t>
            </a:r>
            <a:r>
              <a:rPr lang="en-US" sz="1800" dirty="0">
                <a:solidFill>
                  <a:srgbClr val="FF0000"/>
                </a:solidFill>
              </a:rPr>
              <a:t>loops</a:t>
            </a:r>
            <a:r>
              <a:rPr lang="en-US" sz="1800" dirty="0">
                <a:solidFill>
                  <a:srgbClr val="000000"/>
                </a:solidFill>
              </a:rPr>
              <a:t> in a Layer 2 network and briefly explains how spanning tree protocol works. </a:t>
            </a:r>
            <a:endParaRPr lang="en-US" sz="1800" dirty="0" smtClean="0">
              <a:solidFill>
                <a:srgbClr val="000000"/>
              </a:solidFill>
            </a:endParaRPr>
          </a:p>
          <a:p>
            <a:pPr marL="342900" indent="-342900" algn="l">
              <a:buFont typeface="Arial" panose="020B0604020202020204" pitchFamily="34" charset="0"/>
              <a:buChar char="•"/>
            </a:pPr>
            <a:r>
              <a:rPr lang="en-US" sz="1800" dirty="0" smtClean="0">
                <a:solidFill>
                  <a:srgbClr val="FF0000"/>
                </a:solidFill>
              </a:rPr>
              <a:t>Redundancy</a:t>
            </a:r>
            <a:r>
              <a:rPr lang="en-US" sz="1800" dirty="0" smtClean="0">
                <a:solidFill>
                  <a:srgbClr val="000000"/>
                </a:solidFill>
              </a:rPr>
              <a:t> </a:t>
            </a:r>
            <a:r>
              <a:rPr lang="en-US" sz="1800" dirty="0">
                <a:solidFill>
                  <a:srgbClr val="000000"/>
                </a:solidFill>
              </a:rPr>
              <a:t>is an important part of the hierarchical design for eliminating </a:t>
            </a:r>
            <a:r>
              <a:rPr lang="en-US" sz="1800" dirty="0">
                <a:solidFill>
                  <a:srgbClr val="FF0000"/>
                </a:solidFill>
              </a:rPr>
              <a:t>single points of failure </a:t>
            </a:r>
            <a:r>
              <a:rPr lang="en-US" sz="1800" dirty="0">
                <a:solidFill>
                  <a:srgbClr val="000000"/>
                </a:solidFill>
              </a:rPr>
              <a:t>and preventing disruption of network services to users. </a:t>
            </a:r>
            <a:endParaRPr lang="en-US" sz="1800" dirty="0" smtClean="0">
              <a:solidFill>
                <a:srgbClr val="000000"/>
              </a:solidFill>
            </a:endParaRPr>
          </a:p>
          <a:p>
            <a:pPr marL="342900" indent="-342900" algn="l">
              <a:buFont typeface="Arial" panose="020B0604020202020204" pitchFamily="34" charset="0"/>
              <a:buChar char="•"/>
            </a:pPr>
            <a:r>
              <a:rPr lang="en-US" sz="1800" dirty="0" smtClean="0">
                <a:solidFill>
                  <a:srgbClr val="000000"/>
                </a:solidFill>
              </a:rPr>
              <a:t>Redundant </a:t>
            </a:r>
            <a:r>
              <a:rPr lang="en-US" sz="1800" dirty="0">
                <a:solidFill>
                  <a:srgbClr val="000000"/>
                </a:solidFill>
              </a:rPr>
              <a:t>networks require the </a:t>
            </a:r>
            <a:r>
              <a:rPr lang="en-US" sz="1800" dirty="0">
                <a:solidFill>
                  <a:srgbClr val="FF0000"/>
                </a:solidFill>
              </a:rPr>
              <a:t>addition of physical paths</a:t>
            </a:r>
            <a:r>
              <a:rPr lang="en-US" sz="1800" dirty="0">
                <a:solidFill>
                  <a:srgbClr val="000000"/>
                </a:solidFill>
              </a:rPr>
              <a:t>, but logical redundancy must also be part of the design. </a:t>
            </a:r>
            <a:endParaRPr lang="en-US" sz="1800" dirty="0" smtClean="0">
              <a:solidFill>
                <a:srgbClr val="000000"/>
              </a:solidFill>
            </a:endParaRPr>
          </a:p>
          <a:p>
            <a:pPr marL="342900" indent="-342900" algn="l">
              <a:buFont typeface="Arial" panose="020B0604020202020204" pitchFamily="34" charset="0"/>
              <a:buChar char="•"/>
            </a:pPr>
            <a:r>
              <a:rPr lang="en-US" sz="1800" dirty="0" smtClean="0">
                <a:solidFill>
                  <a:srgbClr val="000000"/>
                </a:solidFill>
              </a:rPr>
              <a:t>Having </a:t>
            </a:r>
            <a:r>
              <a:rPr lang="en-US" sz="1800" dirty="0">
                <a:solidFill>
                  <a:srgbClr val="FF0000"/>
                </a:solidFill>
              </a:rPr>
              <a:t>alternate physical paths </a:t>
            </a:r>
            <a:r>
              <a:rPr lang="en-US" sz="1800" dirty="0">
                <a:solidFill>
                  <a:srgbClr val="000000"/>
                </a:solidFill>
              </a:rPr>
              <a:t>for data to traverse the network makes it possible for users to access </a:t>
            </a:r>
            <a:r>
              <a:rPr lang="en-US" sz="1800" dirty="0" smtClean="0">
                <a:solidFill>
                  <a:srgbClr val="000000"/>
                </a:solidFill>
              </a:rPr>
              <a:t>network resources, despite path disruption. However, redundant paths in a switched Ethernet </a:t>
            </a:r>
            <a:r>
              <a:rPr lang="en-US" sz="1800" dirty="0">
                <a:solidFill>
                  <a:srgbClr val="000000"/>
                </a:solidFill>
              </a:rPr>
              <a:t>network may cause both physical and logical Layer 2 loops</a:t>
            </a:r>
            <a:r>
              <a:rPr lang="en-US" sz="1800" dirty="0" smtClean="0">
                <a:solidFill>
                  <a:srgbClr val="000000"/>
                </a:solidFill>
              </a:rPr>
              <a:t>.</a:t>
            </a:r>
            <a:endParaRPr lang="en-US" sz="1800" dirty="0">
              <a:solidFill>
                <a:srgbClr val="000000"/>
              </a:solidFill>
            </a:endParaRPr>
          </a:p>
          <a:p>
            <a:pPr marL="342900" indent="-342900" algn="l">
              <a:buFont typeface="Arial" panose="020B0604020202020204" pitchFamily="34" charset="0"/>
              <a:buChar char="•"/>
            </a:pPr>
            <a:r>
              <a:rPr lang="en-US" sz="1800" dirty="0">
                <a:solidFill>
                  <a:srgbClr val="000000"/>
                </a:solidFill>
              </a:rPr>
              <a:t>Ethernet LANs require a loop-free topology with </a:t>
            </a:r>
            <a:r>
              <a:rPr lang="en-US" sz="1800" dirty="0">
                <a:solidFill>
                  <a:srgbClr val="FF0000"/>
                </a:solidFill>
              </a:rPr>
              <a:t>a single path </a:t>
            </a:r>
            <a:r>
              <a:rPr lang="en-US" sz="1800" dirty="0">
                <a:solidFill>
                  <a:srgbClr val="000000"/>
                </a:solidFill>
              </a:rPr>
              <a:t>between any two devices. A loop in an Ethernet LAN can cause continued propagation of Ethernet frames until a link is disrupted and breaks the loop.</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xmlns="" val="39439378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Evolution of STP</a:t>
            </a:r>
            <a:r>
              <a:rPr lang="en-US" dirty="0"/>
              <a:t/>
            </a:r>
            <a:br>
              <a:rPr lang="en-US" dirty="0"/>
            </a:br>
            <a:r>
              <a:rPr lang="en-US" sz="2400" dirty="0"/>
              <a:t>RSTP Port States and Port Roles</a:t>
            </a:r>
          </a:p>
        </p:txBody>
      </p:sp>
      <p:sp>
        <p:nvSpPr>
          <p:cNvPr id="11" name="Rectangle 10">
            <a:extLst>
              <a:ext uri="{FF2B5EF4-FFF2-40B4-BE49-F238E27FC236}">
                <a16:creationId xmlns:a16="http://schemas.microsoft.com/office/drawing/2014/main" xmlns="" id="{921C0A66-96F3-4344-9D6D-23FFDD89EEB4}"/>
              </a:ext>
            </a:extLst>
          </p:cNvPr>
          <p:cNvSpPr/>
          <p:nvPr/>
        </p:nvSpPr>
        <p:spPr>
          <a:xfrm>
            <a:off x="398551" y="1311488"/>
            <a:ext cx="3153555" cy="2554545"/>
          </a:xfrm>
          <a:prstGeom prst="rect">
            <a:avLst/>
          </a:prstGeom>
        </p:spPr>
        <p:txBody>
          <a:bodyPr wrap="square">
            <a:spAutoFit/>
          </a:bodyPr>
          <a:lstStyle/>
          <a:p>
            <a:r>
              <a:rPr lang="en-US" sz="1600" dirty="0">
                <a:solidFill>
                  <a:srgbClr val="FF0000"/>
                </a:solidFill>
                <a:latin typeface="+mn-lt"/>
              </a:rPr>
              <a:t>Root ports </a:t>
            </a:r>
            <a:r>
              <a:rPr lang="en-US" sz="1600" dirty="0">
                <a:solidFill>
                  <a:srgbClr val="000000"/>
                </a:solidFill>
                <a:latin typeface="+mn-lt"/>
              </a:rPr>
              <a:t>and </a:t>
            </a:r>
            <a:r>
              <a:rPr lang="en-US" sz="1600" dirty="0">
                <a:solidFill>
                  <a:srgbClr val="FF0000"/>
                </a:solidFill>
                <a:latin typeface="+mn-lt"/>
              </a:rPr>
              <a:t>designated ports </a:t>
            </a:r>
            <a:r>
              <a:rPr lang="en-US" sz="1600" dirty="0">
                <a:solidFill>
                  <a:srgbClr val="000000"/>
                </a:solidFill>
                <a:latin typeface="+mn-lt"/>
              </a:rPr>
              <a:t>are the </a:t>
            </a:r>
            <a:r>
              <a:rPr lang="en-US" sz="1600" dirty="0">
                <a:solidFill>
                  <a:srgbClr val="FF0000"/>
                </a:solidFill>
                <a:latin typeface="+mn-lt"/>
              </a:rPr>
              <a:t>same</a:t>
            </a:r>
            <a:r>
              <a:rPr lang="en-US" sz="1600" dirty="0">
                <a:solidFill>
                  <a:srgbClr val="000000"/>
                </a:solidFill>
                <a:latin typeface="+mn-lt"/>
              </a:rPr>
              <a:t> for both STP and RSTP. </a:t>
            </a:r>
            <a:endParaRPr lang="en-US" sz="1600" dirty="0" smtClean="0">
              <a:solidFill>
                <a:srgbClr val="000000"/>
              </a:solidFill>
              <a:latin typeface="+mn-lt"/>
            </a:endParaRPr>
          </a:p>
          <a:p>
            <a:r>
              <a:rPr lang="en-US" sz="1600" dirty="0" smtClean="0">
                <a:solidFill>
                  <a:srgbClr val="000000"/>
                </a:solidFill>
                <a:latin typeface="+mn-lt"/>
              </a:rPr>
              <a:t>However</a:t>
            </a:r>
            <a:r>
              <a:rPr lang="en-US" sz="1600" dirty="0">
                <a:solidFill>
                  <a:srgbClr val="000000"/>
                </a:solidFill>
                <a:latin typeface="+mn-lt"/>
              </a:rPr>
              <a:t>, there are two RSTP port roles that correspond to the blocking state of STP. </a:t>
            </a:r>
            <a:endParaRPr lang="en-US" sz="1600" dirty="0" smtClean="0">
              <a:solidFill>
                <a:srgbClr val="000000"/>
              </a:solidFill>
              <a:latin typeface="+mn-lt"/>
            </a:endParaRPr>
          </a:p>
          <a:p>
            <a:r>
              <a:rPr lang="en-US" sz="1600" dirty="0" smtClean="0">
                <a:solidFill>
                  <a:srgbClr val="000000"/>
                </a:solidFill>
                <a:latin typeface="+mn-lt"/>
              </a:rPr>
              <a:t>In </a:t>
            </a:r>
            <a:r>
              <a:rPr lang="en-US" sz="1600" dirty="0">
                <a:solidFill>
                  <a:srgbClr val="000000"/>
                </a:solidFill>
                <a:latin typeface="+mn-lt"/>
              </a:rPr>
              <a:t>STP, a blocked port is defined as not being the designated or root port. RSTP has two port roles for this purpose.</a:t>
            </a:r>
          </a:p>
        </p:txBody>
      </p:sp>
      <p:pic>
        <p:nvPicPr>
          <p:cNvPr id="9" name="Picture 8">
            <a:extLst>
              <a:ext uri="{FF2B5EF4-FFF2-40B4-BE49-F238E27FC236}">
                <a16:creationId xmlns:a16="http://schemas.microsoft.com/office/drawing/2014/main" xmlns="" id="{AD156C7C-0965-3B4A-A47A-10F85C708759}"/>
              </a:ext>
            </a:extLst>
          </p:cNvPr>
          <p:cNvPicPr>
            <a:picLocks noChangeAspect="1"/>
          </p:cNvPicPr>
          <p:nvPr/>
        </p:nvPicPr>
        <p:blipFill>
          <a:blip r:embed="rId4"/>
          <a:stretch>
            <a:fillRect/>
          </a:stretch>
        </p:blipFill>
        <p:spPr>
          <a:xfrm>
            <a:off x="4032986" y="721896"/>
            <a:ext cx="4736014" cy="4170819"/>
          </a:xfrm>
          <a:prstGeom prst="rect">
            <a:avLst/>
          </a:prstGeom>
        </p:spPr>
      </p:pic>
    </p:spTree>
    <p:custDataLst>
      <p:tags r:id="rId1"/>
    </p:custDataLst>
    <p:extLst>
      <p:ext uri="{BB962C8B-B14F-4D97-AF65-F5344CB8AC3E}">
        <p14:creationId xmlns:p14="http://schemas.microsoft.com/office/powerpoint/2010/main" xmlns="" val="26416152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Evolution of STP</a:t>
            </a:r>
            <a:r>
              <a:rPr lang="en-US" dirty="0"/>
              <a:t/>
            </a:r>
            <a:br>
              <a:rPr lang="en-US" dirty="0"/>
            </a:br>
            <a:r>
              <a:rPr lang="en-US" sz="2400" dirty="0"/>
              <a:t>RSTP Port States and Port Roles (Cont.)</a:t>
            </a:r>
          </a:p>
        </p:txBody>
      </p:sp>
      <p:sp>
        <p:nvSpPr>
          <p:cNvPr id="4" name="Content Placeholder 3">
            <a:extLst>
              <a:ext uri="{FF2B5EF4-FFF2-40B4-BE49-F238E27FC236}">
                <a16:creationId xmlns:a16="http://schemas.microsoft.com/office/drawing/2014/main" xmlns="" id="{F8C9C8E7-6C21-AB4A-9F38-1DD54FE90B8C}"/>
              </a:ext>
            </a:extLst>
          </p:cNvPr>
          <p:cNvSpPr>
            <a:spLocks noGrp="1"/>
          </p:cNvSpPr>
          <p:nvPr>
            <p:ph idx="1"/>
          </p:nvPr>
        </p:nvSpPr>
        <p:spPr>
          <a:xfrm>
            <a:off x="474662" y="731838"/>
            <a:ext cx="8280057" cy="687312"/>
          </a:xfrm>
        </p:spPr>
        <p:txBody>
          <a:bodyPr/>
          <a:lstStyle/>
          <a:p>
            <a:pPr marL="0" indent="0" algn="l"/>
            <a:r>
              <a:rPr lang="en-US" sz="1400" dirty="0">
                <a:solidFill>
                  <a:srgbClr val="000000"/>
                </a:solidFill>
              </a:rPr>
              <a:t>The </a:t>
            </a:r>
            <a:r>
              <a:rPr lang="en-US" sz="1400" dirty="0">
                <a:solidFill>
                  <a:srgbClr val="FF0000"/>
                </a:solidFill>
              </a:rPr>
              <a:t>alternate port </a:t>
            </a:r>
            <a:r>
              <a:rPr lang="en-US" sz="1400" dirty="0">
                <a:solidFill>
                  <a:srgbClr val="000000"/>
                </a:solidFill>
              </a:rPr>
              <a:t>has an </a:t>
            </a:r>
            <a:r>
              <a:rPr lang="en-US" sz="1400" dirty="0">
                <a:solidFill>
                  <a:srgbClr val="FF0000"/>
                </a:solidFill>
              </a:rPr>
              <a:t>alternate path </a:t>
            </a:r>
            <a:r>
              <a:rPr lang="en-US" sz="1400" dirty="0">
                <a:solidFill>
                  <a:srgbClr val="000000"/>
                </a:solidFill>
              </a:rPr>
              <a:t>to the root bridge. The </a:t>
            </a:r>
            <a:r>
              <a:rPr lang="en-US" sz="1400" dirty="0">
                <a:solidFill>
                  <a:srgbClr val="FF0000"/>
                </a:solidFill>
              </a:rPr>
              <a:t>backup port </a:t>
            </a:r>
            <a:r>
              <a:rPr lang="en-US" sz="1400" dirty="0">
                <a:solidFill>
                  <a:srgbClr val="000000"/>
                </a:solidFill>
              </a:rPr>
              <a:t>is a </a:t>
            </a:r>
            <a:r>
              <a:rPr lang="en-US" sz="1400" dirty="0">
                <a:solidFill>
                  <a:srgbClr val="FF0000"/>
                </a:solidFill>
              </a:rPr>
              <a:t>backup</a:t>
            </a:r>
            <a:r>
              <a:rPr lang="en-US" sz="1400" dirty="0">
                <a:solidFill>
                  <a:srgbClr val="000000"/>
                </a:solidFill>
              </a:rPr>
              <a:t> to a shared medium, such as a hub. A backup port is less common because hubs are now considered legacy devices.</a:t>
            </a:r>
          </a:p>
        </p:txBody>
      </p:sp>
      <p:pic>
        <p:nvPicPr>
          <p:cNvPr id="6" name="Picture 5">
            <a:extLst>
              <a:ext uri="{FF2B5EF4-FFF2-40B4-BE49-F238E27FC236}">
                <a16:creationId xmlns:a16="http://schemas.microsoft.com/office/drawing/2014/main" xmlns="" id="{7155CEBD-692A-BE4E-9B51-47E6B2BA8F0A}"/>
              </a:ext>
            </a:extLst>
          </p:cNvPr>
          <p:cNvPicPr>
            <a:picLocks noChangeAspect="1"/>
          </p:cNvPicPr>
          <p:nvPr/>
        </p:nvPicPr>
        <p:blipFill>
          <a:blip r:embed="rId3"/>
          <a:stretch>
            <a:fillRect/>
          </a:stretch>
        </p:blipFill>
        <p:spPr>
          <a:xfrm>
            <a:off x="2004754" y="1363642"/>
            <a:ext cx="4906409" cy="3340727"/>
          </a:xfrm>
          <a:prstGeom prst="rect">
            <a:avLst/>
          </a:prstGeom>
        </p:spPr>
      </p:pic>
    </p:spTree>
    <p:extLst>
      <p:ext uri="{BB962C8B-B14F-4D97-AF65-F5344CB8AC3E}">
        <p14:creationId xmlns:p14="http://schemas.microsoft.com/office/powerpoint/2010/main" xmlns="" val="5072698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Evolution of STP</a:t>
            </a:r>
            <a:r>
              <a:rPr lang="en-US" dirty="0"/>
              <a:t/>
            </a:r>
            <a:br>
              <a:rPr lang="en-US" dirty="0"/>
            </a:br>
            <a:r>
              <a:rPr lang="en-US" sz="2400" dirty="0"/>
              <a:t>PortFast and BPDU Guard</a:t>
            </a:r>
          </a:p>
        </p:txBody>
      </p:sp>
      <p:sp>
        <p:nvSpPr>
          <p:cNvPr id="5" name="Content Placeholder 4">
            <a:extLst>
              <a:ext uri="{FF2B5EF4-FFF2-40B4-BE49-F238E27FC236}">
                <a16:creationId xmlns:a16="http://schemas.microsoft.com/office/drawing/2014/main" xmlns="" id="{A3DEB9A8-9F1A-B94B-8B6B-ECAE79AA7260}"/>
              </a:ext>
            </a:extLst>
          </p:cNvPr>
          <p:cNvSpPr>
            <a:spLocks noGrp="1"/>
          </p:cNvSpPr>
          <p:nvPr>
            <p:ph idx="1"/>
          </p:nvPr>
        </p:nvSpPr>
        <p:spPr>
          <a:xfrm>
            <a:off x="474662" y="731837"/>
            <a:ext cx="8280057" cy="4157797"/>
          </a:xfrm>
        </p:spPr>
        <p:txBody>
          <a:bodyPr>
            <a:normAutofit/>
          </a:bodyPr>
          <a:lstStyle/>
          <a:p>
            <a:pPr marL="342900" indent="-342900" algn="l">
              <a:buFont typeface="Arial" panose="020B0604020202020204" pitchFamily="34" charset="0"/>
              <a:buChar char="•"/>
            </a:pPr>
            <a:r>
              <a:rPr lang="en-US" sz="1600" dirty="0">
                <a:solidFill>
                  <a:srgbClr val="000000"/>
                </a:solidFill>
              </a:rPr>
              <a:t>When a </a:t>
            </a:r>
            <a:r>
              <a:rPr lang="en-US" sz="1600" dirty="0">
                <a:solidFill>
                  <a:srgbClr val="FF0000"/>
                </a:solidFill>
              </a:rPr>
              <a:t>device</a:t>
            </a:r>
            <a:r>
              <a:rPr lang="en-US" sz="1600" dirty="0">
                <a:solidFill>
                  <a:srgbClr val="000000"/>
                </a:solidFill>
              </a:rPr>
              <a:t> is connected to a </a:t>
            </a:r>
            <a:r>
              <a:rPr lang="en-US" sz="1600" dirty="0">
                <a:solidFill>
                  <a:srgbClr val="FF0000"/>
                </a:solidFill>
              </a:rPr>
              <a:t>switch port </a:t>
            </a:r>
            <a:r>
              <a:rPr lang="en-US" sz="1600" dirty="0">
                <a:solidFill>
                  <a:srgbClr val="000000"/>
                </a:solidFill>
              </a:rPr>
              <a:t>or when a </a:t>
            </a:r>
            <a:r>
              <a:rPr lang="en-US" sz="1600" dirty="0">
                <a:solidFill>
                  <a:srgbClr val="FF0000"/>
                </a:solidFill>
              </a:rPr>
              <a:t>switch powers up</a:t>
            </a:r>
            <a:r>
              <a:rPr lang="en-US" sz="1600" dirty="0">
                <a:solidFill>
                  <a:srgbClr val="000000"/>
                </a:solidFill>
              </a:rPr>
              <a:t>, the switch port goes through both the </a:t>
            </a:r>
            <a:r>
              <a:rPr lang="en-US" sz="1600" dirty="0">
                <a:solidFill>
                  <a:srgbClr val="FF0000"/>
                </a:solidFill>
              </a:rPr>
              <a:t>listening and learning states</a:t>
            </a:r>
            <a:r>
              <a:rPr lang="en-US" sz="1600" dirty="0">
                <a:solidFill>
                  <a:srgbClr val="000000"/>
                </a:solidFill>
              </a:rPr>
              <a:t>, each time waiting for the Forward Delay timer to expire. </a:t>
            </a:r>
            <a:endParaRPr lang="en-US" sz="1600" dirty="0" smtClean="0">
              <a:solidFill>
                <a:srgbClr val="000000"/>
              </a:solidFill>
            </a:endParaRPr>
          </a:p>
          <a:p>
            <a:pPr marL="342900" indent="-342900" algn="l">
              <a:buFont typeface="Arial" panose="020B0604020202020204" pitchFamily="34" charset="0"/>
              <a:buChar char="•"/>
            </a:pPr>
            <a:r>
              <a:rPr lang="en-US" sz="1600" dirty="0" smtClean="0">
                <a:solidFill>
                  <a:srgbClr val="000000"/>
                </a:solidFill>
              </a:rPr>
              <a:t>This </a:t>
            </a:r>
            <a:r>
              <a:rPr lang="en-US" sz="1600" dirty="0">
                <a:solidFill>
                  <a:srgbClr val="000000"/>
                </a:solidFill>
              </a:rPr>
              <a:t>delay is </a:t>
            </a:r>
            <a:r>
              <a:rPr lang="en-US" sz="1600" dirty="0">
                <a:solidFill>
                  <a:srgbClr val="FF0000"/>
                </a:solidFill>
              </a:rPr>
              <a:t>15 seconds </a:t>
            </a:r>
            <a:r>
              <a:rPr lang="en-US" sz="1600" dirty="0">
                <a:solidFill>
                  <a:srgbClr val="000000"/>
                </a:solidFill>
              </a:rPr>
              <a:t>for </a:t>
            </a:r>
            <a:r>
              <a:rPr lang="en-US" sz="1600" dirty="0">
                <a:solidFill>
                  <a:srgbClr val="FF0000"/>
                </a:solidFill>
              </a:rPr>
              <a:t>each state </a:t>
            </a:r>
            <a:r>
              <a:rPr lang="en-US" sz="1600" dirty="0">
                <a:solidFill>
                  <a:srgbClr val="000000"/>
                </a:solidFill>
              </a:rPr>
              <a:t>for a total of </a:t>
            </a:r>
            <a:r>
              <a:rPr lang="en-US" sz="1600" dirty="0">
                <a:solidFill>
                  <a:srgbClr val="FF0000"/>
                </a:solidFill>
              </a:rPr>
              <a:t>30 seconds</a:t>
            </a:r>
            <a:r>
              <a:rPr lang="en-US" sz="1600" dirty="0">
                <a:solidFill>
                  <a:srgbClr val="000000"/>
                </a:solidFill>
              </a:rPr>
              <a:t>. </a:t>
            </a:r>
            <a:endParaRPr lang="en-US" sz="1600" dirty="0" smtClean="0">
              <a:solidFill>
                <a:srgbClr val="000000"/>
              </a:solidFill>
            </a:endParaRPr>
          </a:p>
          <a:p>
            <a:pPr marL="342900" indent="-342900" algn="l">
              <a:buFont typeface="Arial" panose="020B0604020202020204" pitchFamily="34" charset="0"/>
              <a:buChar char="•"/>
            </a:pPr>
            <a:r>
              <a:rPr lang="en-US" sz="1600" dirty="0" smtClean="0">
                <a:solidFill>
                  <a:srgbClr val="000000"/>
                </a:solidFill>
              </a:rPr>
              <a:t>This </a:t>
            </a:r>
            <a:r>
              <a:rPr lang="en-US" sz="1600" dirty="0">
                <a:solidFill>
                  <a:srgbClr val="000000"/>
                </a:solidFill>
              </a:rPr>
              <a:t>can present a problem for </a:t>
            </a:r>
            <a:r>
              <a:rPr lang="en-US" sz="1600" dirty="0">
                <a:solidFill>
                  <a:srgbClr val="FF0000"/>
                </a:solidFill>
              </a:rPr>
              <a:t>DHCP clients </a:t>
            </a:r>
            <a:r>
              <a:rPr lang="en-US" sz="1600" dirty="0">
                <a:solidFill>
                  <a:srgbClr val="000000"/>
                </a:solidFill>
              </a:rPr>
              <a:t>trying to discover a </a:t>
            </a:r>
            <a:r>
              <a:rPr lang="en-US" sz="1600" dirty="0">
                <a:solidFill>
                  <a:srgbClr val="FF0000"/>
                </a:solidFill>
              </a:rPr>
              <a:t>DHCP server </a:t>
            </a:r>
            <a:r>
              <a:rPr lang="en-US" sz="1600" dirty="0">
                <a:solidFill>
                  <a:srgbClr val="000000"/>
                </a:solidFill>
              </a:rPr>
              <a:t>because the DHCP process may timeout. </a:t>
            </a:r>
            <a:endParaRPr lang="en-US" sz="1600" dirty="0" smtClean="0">
              <a:solidFill>
                <a:srgbClr val="000000"/>
              </a:solidFill>
            </a:endParaRPr>
          </a:p>
          <a:p>
            <a:pPr marL="342900" indent="-342900" algn="l">
              <a:buFont typeface="Arial" panose="020B0604020202020204" pitchFamily="34" charset="0"/>
              <a:buChar char="•"/>
            </a:pPr>
            <a:r>
              <a:rPr lang="en-US" sz="1600" dirty="0" smtClean="0">
                <a:solidFill>
                  <a:srgbClr val="000000"/>
                </a:solidFill>
              </a:rPr>
              <a:t>The </a:t>
            </a:r>
            <a:r>
              <a:rPr lang="en-US" sz="1600" dirty="0">
                <a:solidFill>
                  <a:srgbClr val="000000"/>
                </a:solidFill>
              </a:rPr>
              <a:t>result is that an IPv4 client will </a:t>
            </a:r>
            <a:r>
              <a:rPr lang="en-US" sz="1600" dirty="0">
                <a:solidFill>
                  <a:srgbClr val="FF0000"/>
                </a:solidFill>
              </a:rPr>
              <a:t>not receive </a:t>
            </a:r>
            <a:r>
              <a:rPr lang="en-US" sz="1600" dirty="0">
                <a:solidFill>
                  <a:srgbClr val="000000"/>
                </a:solidFill>
              </a:rPr>
              <a:t>a valid IPv4 address</a:t>
            </a:r>
            <a:r>
              <a:rPr lang="en-US" sz="1600" dirty="0" smtClean="0">
                <a:solidFill>
                  <a:srgbClr val="000000"/>
                </a:solidFill>
              </a:rPr>
              <a:t>.</a:t>
            </a:r>
          </a:p>
          <a:p>
            <a:pPr marL="342900" indent="-342900" algn="l">
              <a:buFont typeface="Arial" panose="020B0604020202020204" pitchFamily="34" charset="0"/>
              <a:buChar char="•"/>
            </a:pPr>
            <a:endParaRPr lang="en-US" sz="1600" dirty="0">
              <a:solidFill>
                <a:srgbClr val="000000"/>
              </a:solidFill>
            </a:endParaRPr>
          </a:p>
        </p:txBody>
      </p:sp>
      <p:pic>
        <p:nvPicPr>
          <p:cNvPr id="1028" name="Picture 4"/>
          <p:cNvPicPr>
            <a:picLocks noChangeAspect="1" noChangeArrowheads="1"/>
          </p:cNvPicPr>
          <p:nvPr/>
        </p:nvPicPr>
        <p:blipFill>
          <a:blip r:embed="rId4"/>
          <a:srcRect/>
          <a:stretch>
            <a:fillRect/>
          </a:stretch>
        </p:blipFill>
        <p:spPr bwMode="auto">
          <a:xfrm>
            <a:off x="1659547" y="2734408"/>
            <a:ext cx="5048983" cy="2097698"/>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xmlns="" val="28061113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Evolution of STP</a:t>
            </a:r>
            <a:r>
              <a:rPr lang="en-US" dirty="0"/>
              <a:t/>
            </a:r>
            <a:br>
              <a:rPr lang="en-US" dirty="0"/>
            </a:br>
            <a:r>
              <a:rPr lang="en-US" sz="2400" dirty="0"/>
              <a:t>PortFast and BPDU Guard</a:t>
            </a:r>
          </a:p>
        </p:txBody>
      </p:sp>
      <p:sp>
        <p:nvSpPr>
          <p:cNvPr id="5" name="Content Placeholder 4">
            <a:extLst>
              <a:ext uri="{FF2B5EF4-FFF2-40B4-BE49-F238E27FC236}">
                <a16:creationId xmlns:a16="http://schemas.microsoft.com/office/drawing/2014/main" xmlns="" id="{A3DEB9A8-9F1A-B94B-8B6B-ECAE79AA7260}"/>
              </a:ext>
            </a:extLst>
          </p:cNvPr>
          <p:cNvSpPr>
            <a:spLocks noGrp="1"/>
          </p:cNvSpPr>
          <p:nvPr>
            <p:ph idx="1"/>
          </p:nvPr>
        </p:nvSpPr>
        <p:spPr>
          <a:xfrm>
            <a:off x="474662" y="731837"/>
            <a:ext cx="8280057" cy="4157797"/>
          </a:xfrm>
        </p:spPr>
        <p:txBody>
          <a:bodyPr>
            <a:normAutofit/>
          </a:bodyPr>
          <a:lstStyle/>
          <a:p>
            <a:pPr marL="342900" indent="-342900" algn="l">
              <a:buFont typeface="Arial" panose="020B0604020202020204" pitchFamily="34" charset="0"/>
              <a:buChar char="•"/>
            </a:pPr>
            <a:r>
              <a:rPr lang="en-US" sz="1600" dirty="0" smtClean="0">
                <a:solidFill>
                  <a:srgbClr val="000000"/>
                </a:solidFill>
              </a:rPr>
              <a:t>When </a:t>
            </a:r>
            <a:r>
              <a:rPr lang="en-US" sz="1600" dirty="0">
                <a:solidFill>
                  <a:srgbClr val="000000"/>
                </a:solidFill>
              </a:rPr>
              <a:t>a switch port is configured with</a:t>
            </a:r>
            <a:r>
              <a:rPr lang="en-US" sz="1600" dirty="0">
                <a:solidFill>
                  <a:srgbClr val="FF0000"/>
                </a:solidFill>
              </a:rPr>
              <a:t> PortFast</a:t>
            </a:r>
            <a:r>
              <a:rPr lang="en-US" sz="1600" dirty="0">
                <a:solidFill>
                  <a:srgbClr val="000000"/>
                </a:solidFill>
              </a:rPr>
              <a:t>, that port transitions from </a:t>
            </a:r>
            <a:r>
              <a:rPr lang="en-US" sz="1600" dirty="0">
                <a:solidFill>
                  <a:srgbClr val="FF0000"/>
                </a:solidFill>
              </a:rPr>
              <a:t>blocking to forwarding state immediately</a:t>
            </a:r>
            <a:r>
              <a:rPr lang="en-US" sz="1600" dirty="0">
                <a:solidFill>
                  <a:srgbClr val="000000"/>
                </a:solidFill>
              </a:rPr>
              <a:t>, avoiding the 30 second delay. </a:t>
            </a:r>
            <a:endParaRPr lang="en-US" sz="1600" dirty="0" smtClean="0">
              <a:solidFill>
                <a:srgbClr val="000000"/>
              </a:solidFill>
            </a:endParaRPr>
          </a:p>
          <a:p>
            <a:pPr marL="342900" indent="-342900" algn="l">
              <a:buFont typeface="Arial" panose="020B0604020202020204" pitchFamily="34" charset="0"/>
              <a:buChar char="•"/>
            </a:pPr>
            <a:r>
              <a:rPr lang="en-US" sz="1600" dirty="0" smtClean="0">
                <a:solidFill>
                  <a:srgbClr val="000000"/>
                </a:solidFill>
              </a:rPr>
              <a:t>You </a:t>
            </a:r>
            <a:r>
              <a:rPr lang="en-US" sz="1600" dirty="0">
                <a:solidFill>
                  <a:srgbClr val="000000"/>
                </a:solidFill>
              </a:rPr>
              <a:t>can use </a:t>
            </a:r>
            <a:r>
              <a:rPr lang="en-US" sz="1600" dirty="0">
                <a:solidFill>
                  <a:srgbClr val="FF0000"/>
                </a:solidFill>
              </a:rPr>
              <a:t>PortFast</a:t>
            </a:r>
            <a:r>
              <a:rPr lang="en-US" sz="1600" dirty="0">
                <a:solidFill>
                  <a:srgbClr val="000000"/>
                </a:solidFill>
              </a:rPr>
              <a:t> on </a:t>
            </a:r>
            <a:r>
              <a:rPr lang="en-US" sz="1600" dirty="0">
                <a:solidFill>
                  <a:srgbClr val="FF0000"/>
                </a:solidFill>
              </a:rPr>
              <a:t>access ports </a:t>
            </a:r>
            <a:r>
              <a:rPr lang="en-US" sz="1600" dirty="0">
                <a:solidFill>
                  <a:srgbClr val="000000"/>
                </a:solidFill>
              </a:rPr>
              <a:t>to allow devices connected to these ports to access the network immediately. </a:t>
            </a:r>
            <a:endParaRPr lang="en-US" sz="1600" dirty="0" smtClean="0">
              <a:solidFill>
                <a:srgbClr val="000000"/>
              </a:solidFill>
            </a:endParaRPr>
          </a:p>
          <a:p>
            <a:pPr marL="342900" indent="-342900" algn="l">
              <a:buFont typeface="Arial" panose="020B0604020202020204" pitchFamily="34" charset="0"/>
              <a:buChar char="•"/>
            </a:pPr>
            <a:r>
              <a:rPr lang="en-US" sz="1600" dirty="0" err="1" smtClean="0">
                <a:solidFill>
                  <a:srgbClr val="FF0000"/>
                </a:solidFill>
              </a:rPr>
              <a:t>PortFast</a:t>
            </a:r>
            <a:r>
              <a:rPr lang="en-US" sz="1600" dirty="0" smtClean="0">
                <a:solidFill>
                  <a:srgbClr val="FF0000"/>
                </a:solidFill>
              </a:rPr>
              <a:t> </a:t>
            </a:r>
            <a:r>
              <a:rPr lang="en-US" sz="1600" dirty="0">
                <a:solidFill>
                  <a:srgbClr val="000000"/>
                </a:solidFill>
              </a:rPr>
              <a:t>should only be used on </a:t>
            </a:r>
            <a:r>
              <a:rPr lang="en-US" sz="1600" dirty="0">
                <a:solidFill>
                  <a:srgbClr val="FF0000"/>
                </a:solidFill>
              </a:rPr>
              <a:t>access ports</a:t>
            </a:r>
            <a:r>
              <a:rPr lang="en-US" sz="1600" dirty="0">
                <a:solidFill>
                  <a:srgbClr val="000000"/>
                </a:solidFill>
              </a:rPr>
              <a:t>. If you enable PortFast on a port connecting to another switch, you risk creating a spanning tree loop. </a:t>
            </a:r>
          </a:p>
        </p:txBody>
      </p:sp>
      <p:sp>
        <p:nvSpPr>
          <p:cNvPr id="9" name="TextBox 8"/>
          <p:cNvSpPr txBox="1"/>
          <p:nvPr/>
        </p:nvSpPr>
        <p:spPr>
          <a:xfrm>
            <a:off x="3013363" y="3834245"/>
            <a:ext cx="542136" cy="307777"/>
          </a:xfrm>
          <a:prstGeom prst="rect">
            <a:avLst/>
          </a:prstGeom>
          <a:noFill/>
        </p:spPr>
        <p:txBody>
          <a:bodyPr wrap="none" rtlCol="0">
            <a:spAutoFit/>
          </a:bodyPr>
          <a:lstStyle/>
          <a:p>
            <a:r>
              <a:rPr lang="en-US" sz="1400" dirty="0" smtClean="0">
                <a:solidFill>
                  <a:srgbClr val="000000"/>
                </a:solidFill>
              </a:rPr>
              <a:t>F0/5</a:t>
            </a:r>
            <a:endParaRPr lang="en-US" sz="1400" dirty="0">
              <a:solidFill>
                <a:srgbClr val="000000"/>
              </a:solidFill>
            </a:endParaRPr>
          </a:p>
        </p:txBody>
      </p:sp>
      <p:grpSp>
        <p:nvGrpSpPr>
          <p:cNvPr id="22" name="Group 21"/>
          <p:cNvGrpSpPr/>
          <p:nvPr/>
        </p:nvGrpSpPr>
        <p:grpSpPr>
          <a:xfrm>
            <a:off x="1659547" y="2490353"/>
            <a:ext cx="5048983" cy="2341753"/>
            <a:chOff x="1659547" y="2490353"/>
            <a:chExt cx="5048983" cy="2341753"/>
          </a:xfrm>
        </p:grpSpPr>
        <p:grpSp>
          <p:nvGrpSpPr>
            <p:cNvPr id="20" name="Group 19"/>
            <p:cNvGrpSpPr/>
            <p:nvPr/>
          </p:nvGrpSpPr>
          <p:grpSpPr>
            <a:xfrm>
              <a:off x="1659547" y="2490353"/>
              <a:ext cx="5048983" cy="2341753"/>
              <a:chOff x="1659547" y="2490353"/>
              <a:chExt cx="5048983" cy="2341753"/>
            </a:xfrm>
          </p:grpSpPr>
          <p:pic>
            <p:nvPicPr>
              <p:cNvPr id="4" name="Picture 4"/>
              <p:cNvPicPr>
                <a:picLocks noChangeAspect="1" noChangeArrowheads="1"/>
              </p:cNvPicPr>
              <p:nvPr/>
            </p:nvPicPr>
            <p:blipFill>
              <a:blip r:embed="rId4"/>
              <a:srcRect t="16664"/>
              <a:stretch>
                <a:fillRect/>
              </a:stretch>
            </p:blipFill>
            <p:spPr bwMode="auto">
              <a:xfrm>
                <a:off x="1659547" y="2639291"/>
                <a:ext cx="5048983" cy="2192815"/>
              </a:xfrm>
              <a:prstGeom prst="rect">
                <a:avLst/>
              </a:prstGeom>
              <a:noFill/>
              <a:ln w="9525">
                <a:noFill/>
                <a:miter lim="800000"/>
                <a:headEnd/>
                <a:tailEnd/>
              </a:ln>
            </p:spPr>
          </p:pic>
          <p:grpSp>
            <p:nvGrpSpPr>
              <p:cNvPr id="19" name="Group 18"/>
              <p:cNvGrpSpPr/>
              <p:nvPr/>
            </p:nvGrpSpPr>
            <p:grpSpPr>
              <a:xfrm>
                <a:off x="1679861" y="2490353"/>
                <a:ext cx="3513938" cy="1364674"/>
                <a:chOff x="1679861" y="2490353"/>
                <a:chExt cx="3513938" cy="1364674"/>
              </a:xfrm>
            </p:grpSpPr>
            <p:cxnSp>
              <p:nvCxnSpPr>
                <p:cNvPr id="7" name="Straight Arrow Connector 6"/>
                <p:cNvCxnSpPr/>
                <p:nvPr/>
              </p:nvCxnSpPr>
              <p:spPr>
                <a:xfrm>
                  <a:off x="2286000" y="3158836"/>
                  <a:ext cx="540327" cy="696191"/>
                </a:xfrm>
                <a:prstGeom prst="straightConnector1">
                  <a:avLst/>
                </a:prstGeom>
                <a:ln w="1905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79861" y="2812471"/>
                  <a:ext cx="1000993" cy="307777"/>
                </a:xfrm>
                <a:prstGeom prst="rect">
                  <a:avLst/>
                </a:prstGeom>
                <a:noFill/>
              </p:spPr>
              <p:txBody>
                <a:bodyPr wrap="square" rtlCol="0">
                  <a:spAutoFit/>
                </a:bodyPr>
                <a:lstStyle/>
                <a:p>
                  <a:r>
                    <a:rPr lang="en-US" sz="1400" dirty="0" err="1" smtClean="0">
                      <a:solidFill>
                        <a:srgbClr val="000000"/>
                      </a:solidFill>
                    </a:rPr>
                    <a:t>PortFast</a:t>
                  </a:r>
                  <a:endParaRPr lang="en-US" sz="1400" dirty="0">
                    <a:solidFill>
                      <a:srgbClr val="000000"/>
                    </a:solidFill>
                  </a:endParaRPr>
                </a:p>
              </p:txBody>
            </p:sp>
            <p:sp>
              <p:nvSpPr>
                <p:cNvPr id="11" name="TextBox 10"/>
                <p:cNvSpPr txBox="1"/>
                <p:nvPr/>
              </p:nvSpPr>
              <p:spPr>
                <a:xfrm>
                  <a:off x="4651663" y="2490353"/>
                  <a:ext cx="542136" cy="307777"/>
                </a:xfrm>
                <a:prstGeom prst="rect">
                  <a:avLst/>
                </a:prstGeom>
                <a:noFill/>
              </p:spPr>
              <p:txBody>
                <a:bodyPr wrap="none" rtlCol="0">
                  <a:spAutoFit/>
                </a:bodyPr>
                <a:lstStyle/>
                <a:p>
                  <a:r>
                    <a:rPr lang="en-US" sz="1400" dirty="0" smtClean="0">
                      <a:solidFill>
                        <a:srgbClr val="000000"/>
                      </a:solidFill>
                    </a:rPr>
                    <a:t>F0/6</a:t>
                  </a:r>
                  <a:endParaRPr lang="en-US" sz="1400" dirty="0">
                    <a:solidFill>
                      <a:srgbClr val="000000"/>
                    </a:solidFill>
                  </a:endParaRPr>
                </a:p>
              </p:txBody>
            </p:sp>
            <p:cxnSp>
              <p:nvCxnSpPr>
                <p:cNvPr id="12" name="Straight Arrow Connector 11"/>
                <p:cNvCxnSpPr/>
                <p:nvPr/>
              </p:nvCxnSpPr>
              <p:spPr>
                <a:xfrm flipV="1">
                  <a:off x="2504209" y="2639292"/>
                  <a:ext cx="2088573" cy="197426"/>
                </a:xfrm>
                <a:prstGeom prst="straightConnector1">
                  <a:avLst/>
                </a:prstGeom>
                <a:ln w="19050">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3006435" y="3837707"/>
              <a:ext cx="542136" cy="307777"/>
            </a:xfrm>
            <a:prstGeom prst="rect">
              <a:avLst/>
            </a:prstGeom>
            <a:noFill/>
          </p:spPr>
          <p:txBody>
            <a:bodyPr wrap="none" rtlCol="0">
              <a:spAutoFit/>
            </a:bodyPr>
            <a:lstStyle/>
            <a:p>
              <a:r>
                <a:rPr lang="en-US" sz="1400" dirty="0" smtClean="0">
                  <a:solidFill>
                    <a:srgbClr val="000000"/>
                  </a:solidFill>
                </a:rPr>
                <a:t>F0/5</a:t>
              </a:r>
              <a:endParaRPr lang="en-US" sz="1400" dirty="0">
                <a:solidFill>
                  <a:srgbClr val="000000"/>
                </a:solidFill>
              </a:endParaRPr>
            </a:p>
          </p:txBody>
        </p:sp>
      </p:grpSp>
    </p:spTree>
    <p:custDataLst>
      <p:tags r:id="rId1"/>
    </p:custDataLst>
    <p:extLst>
      <p:ext uri="{BB962C8B-B14F-4D97-AF65-F5344CB8AC3E}">
        <p14:creationId xmlns:p14="http://schemas.microsoft.com/office/powerpoint/2010/main" xmlns="" val="28061113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Evolution of STP</a:t>
            </a:r>
            <a:r>
              <a:rPr lang="en-US" dirty="0"/>
              <a:t/>
            </a:r>
            <a:br>
              <a:rPr lang="en-US" dirty="0"/>
            </a:br>
            <a:r>
              <a:rPr lang="en-US" sz="2400" dirty="0"/>
              <a:t>PortFast and BPDU Guard</a:t>
            </a:r>
          </a:p>
        </p:txBody>
      </p:sp>
      <p:sp>
        <p:nvSpPr>
          <p:cNvPr id="5" name="Content Placeholder 4">
            <a:extLst>
              <a:ext uri="{FF2B5EF4-FFF2-40B4-BE49-F238E27FC236}">
                <a16:creationId xmlns:a16="http://schemas.microsoft.com/office/drawing/2014/main" xmlns="" id="{A3DEB9A8-9F1A-B94B-8B6B-ECAE79AA7260}"/>
              </a:ext>
            </a:extLst>
          </p:cNvPr>
          <p:cNvSpPr>
            <a:spLocks noGrp="1"/>
          </p:cNvSpPr>
          <p:nvPr>
            <p:ph idx="1"/>
          </p:nvPr>
        </p:nvSpPr>
        <p:spPr>
          <a:xfrm>
            <a:off x="474662" y="731837"/>
            <a:ext cx="8280057" cy="4157797"/>
          </a:xfrm>
        </p:spPr>
        <p:txBody>
          <a:bodyPr>
            <a:normAutofit/>
          </a:bodyPr>
          <a:lstStyle/>
          <a:p>
            <a:pPr marL="342900" indent="-342900" algn="l">
              <a:buFont typeface="Arial" panose="020B0604020202020204" pitchFamily="34" charset="0"/>
              <a:buChar char="•"/>
            </a:pPr>
            <a:r>
              <a:rPr lang="en-US" sz="1600" dirty="0" smtClean="0">
                <a:solidFill>
                  <a:srgbClr val="000000"/>
                </a:solidFill>
              </a:rPr>
              <a:t>A </a:t>
            </a:r>
            <a:r>
              <a:rPr lang="en-US" sz="1600" dirty="0">
                <a:solidFill>
                  <a:srgbClr val="FF0000"/>
                </a:solidFill>
              </a:rPr>
              <a:t>PortFast-enabled switch port </a:t>
            </a:r>
            <a:r>
              <a:rPr lang="en-US" sz="1600" dirty="0">
                <a:solidFill>
                  <a:srgbClr val="000000"/>
                </a:solidFill>
              </a:rPr>
              <a:t>should </a:t>
            </a:r>
            <a:r>
              <a:rPr lang="en-US" sz="1600" dirty="0">
                <a:solidFill>
                  <a:srgbClr val="FF0000"/>
                </a:solidFill>
              </a:rPr>
              <a:t>never</a:t>
            </a:r>
            <a:r>
              <a:rPr lang="en-US" sz="1600" dirty="0">
                <a:solidFill>
                  <a:srgbClr val="000000"/>
                </a:solidFill>
              </a:rPr>
              <a:t> receive </a:t>
            </a:r>
            <a:r>
              <a:rPr lang="en-US" sz="1600" dirty="0">
                <a:solidFill>
                  <a:srgbClr val="FF0000"/>
                </a:solidFill>
              </a:rPr>
              <a:t>BPDUs</a:t>
            </a:r>
            <a:r>
              <a:rPr lang="en-US" sz="1600" dirty="0">
                <a:solidFill>
                  <a:srgbClr val="000000"/>
                </a:solidFill>
              </a:rPr>
              <a:t> because that would indicate that switch is connected to the port, potentially causing a spanning tree loop. </a:t>
            </a:r>
            <a:endParaRPr lang="en-US" sz="1600" dirty="0" smtClean="0">
              <a:solidFill>
                <a:srgbClr val="000000"/>
              </a:solidFill>
            </a:endParaRPr>
          </a:p>
          <a:p>
            <a:pPr marL="342900" indent="-342900" algn="l">
              <a:buFont typeface="Arial" panose="020B0604020202020204" pitchFamily="34" charset="0"/>
              <a:buChar char="•"/>
            </a:pPr>
            <a:r>
              <a:rPr lang="en-US" sz="1600" dirty="0" smtClean="0">
                <a:solidFill>
                  <a:srgbClr val="000000"/>
                </a:solidFill>
              </a:rPr>
              <a:t>Cisco </a:t>
            </a:r>
            <a:r>
              <a:rPr lang="en-US" sz="1600" dirty="0">
                <a:solidFill>
                  <a:srgbClr val="000000"/>
                </a:solidFill>
              </a:rPr>
              <a:t>switches support a feature called </a:t>
            </a:r>
            <a:r>
              <a:rPr lang="en-US" sz="1600" dirty="0">
                <a:solidFill>
                  <a:srgbClr val="FF0000"/>
                </a:solidFill>
              </a:rPr>
              <a:t>BPDU guard</a:t>
            </a:r>
            <a:r>
              <a:rPr lang="en-US" sz="1600" dirty="0">
                <a:solidFill>
                  <a:srgbClr val="000000"/>
                </a:solidFill>
              </a:rPr>
              <a:t>. </a:t>
            </a:r>
            <a:endParaRPr lang="en-US" sz="1600" dirty="0" smtClean="0">
              <a:solidFill>
                <a:srgbClr val="000000"/>
              </a:solidFill>
            </a:endParaRPr>
          </a:p>
          <a:p>
            <a:pPr marL="342900" indent="-342900" algn="l">
              <a:buFont typeface="Arial" panose="020B0604020202020204" pitchFamily="34" charset="0"/>
              <a:buChar char="•"/>
            </a:pPr>
            <a:r>
              <a:rPr lang="en-US" sz="1600" dirty="0" smtClean="0">
                <a:solidFill>
                  <a:srgbClr val="000000"/>
                </a:solidFill>
              </a:rPr>
              <a:t>When </a:t>
            </a:r>
            <a:r>
              <a:rPr lang="en-US" sz="1600" dirty="0">
                <a:solidFill>
                  <a:srgbClr val="000000"/>
                </a:solidFill>
              </a:rPr>
              <a:t>enabled, it immediately puts the switch port in an </a:t>
            </a:r>
            <a:r>
              <a:rPr lang="en-US" sz="1600" dirty="0">
                <a:solidFill>
                  <a:srgbClr val="FF0000"/>
                </a:solidFill>
              </a:rPr>
              <a:t>errdisabled (error-disabled) </a:t>
            </a:r>
            <a:r>
              <a:rPr lang="en-US" sz="1600" dirty="0">
                <a:solidFill>
                  <a:srgbClr val="000000"/>
                </a:solidFill>
              </a:rPr>
              <a:t>state upon receipt of any BPDU. </a:t>
            </a:r>
            <a:endParaRPr lang="en-US" sz="1600" dirty="0" smtClean="0">
              <a:solidFill>
                <a:srgbClr val="000000"/>
              </a:solidFill>
            </a:endParaRPr>
          </a:p>
          <a:p>
            <a:pPr marL="342900" indent="-342900" algn="l">
              <a:buFont typeface="Arial" panose="020B0604020202020204" pitchFamily="34" charset="0"/>
              <a:buChar char="•"/>
            </a:pPr>
            <a:r>
              <a:rPr lang="en-US" sz="1600" dirty="0" smtClean="0">
                <a:solidFill>
                  <a:srgbClr val="000000"/>
                </a:solidFill>
              </a:rPr>
              <a:t>This </a:t>
            </a:r>
            <a:r>
              <a:rPr lang="en-US" sz="1600" dirty="0">
                <a:solidFill>
                  <a:srgbClr val="000000"/>
                </a:solidFill>
              </a:rPr>
              <a:t>protects against potential loops by effectively </a:t>
            </a:r>
            <a:r>
              <a:rPr lang="en-US" sz="1600" dirty="0">
                <a:solidFill>
                  <a:srgbClr val="FF0000"/>
                </a:solidFill>
              </a:rPr>
              <a:t>shutting down </a:t>
            </a:r>
            <a:r>
              <a:rPr lang="en-US" sz="1600" dirty="0">
                <a:solidFill>
                  <a:srgbClr val="000000"/>
                </a:solidFill>
              </a:rPr>
              <a:t>the port. The administrator must manually put the </a:t>
            </a:r>
            <a:r>
              <a:rPr lang="en-US" sz="1600" dirty="0">
                <a:solidFill>
                  <a:srgbClr val="FF0000"/>
                </a:solidFill>
              </a:rPr>
              <a:t>interface back </a:t>
            </a:r>
            <a:r>
              <a:rPr lang="en-US" sz="1600" dirty="0">
                <a:solidFill>
                  <a:srgbClr val="000000"/>
                </a:solidFill>
              </a:rPr>
              <a:t>into service.</a:t>
            </a:r>
          </a:p>
        </p:txBody>
      </p:sp>
      <p:pic>
        <p:nvPicPr>
          <p:cNvPr id="15" name="Picture 4"/>
          <p:cNvPicPr>
            <a:picLocks noChangeAspect="1" noChangeArrowheads="1"/>
          </p:cNvPicPr>
          <p:nvPr/>
        </p:nvPicPr>
        <p:blipFill>
          <a:blip r:embed="rId4"/>
          <a:srcRect t="16664"/>
          <a:stretch>
            <a:fillRect/>
          </a:stretch>
        </p:blipFill>
        <p:spPr bwMode="auto">
          <a:xfrm>
            <a:off x="433419" y="2763982"/>
            <a:ext cx="5048983" cy="2192815"/>
          </a:xfrm>
          <a:prstGeom prst="rect">
            <a:avLst/>
          </a:prstGeom>
          <a:noFill/>
          <a:ln w="9525">
            <a:noFill/>
            <a:miter lim="800000"/>
            <a:headEnd/>
            <a:tailEnd/>
          </a:ln>
        </p:spPr>
      </p:pic>
      <p:cxnSp>
        <p:nvCxnSpPr>
          <p:cNvPr id="16" name="Straight Arrow Connector 15"/>
          <p:cNvCxnSpPr/>
          <p:nvPr/>
        </p:nvCxnSpPr>
        <p:spPr>
          <a:xfrm>
            <a:off x="1059872" y="3283527"/>
            <a:ext cx="540327" cy="696191"/>
          </a:xfrm>
          <a:prstGeom prst="straightConnector1">
            <a:avLst/>
          </a:prstGeom>
          <a:ln w="1905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3733" y="2937162"/>
            <a:ext cx="1000993" cy="307777"/>
          </a:xfrm>
          <a:prstGeom prst="rect">
            <a:avLst/>
          </a:prstGeom>
          <a:noFill/>
        </p:spPr>
        <p:txBody>
          <a:bodyPr wrap="square" rtlCol="0">
            <a:spAutoFit/>
          </a:bodyPr>
          <a:lstStyle/>
          <a:p>
            <a:r>
              <a:rPr lang="en-US" sz="1400" dirty="0" err="1" smtClean="0">
                <a:solidFill>
                  <a:srgbClr val="000000"/>
                </a:solidFill>
              </a:rPr>
              <a:t>PortFast</a:t>
            </a:r>
            <a:endParaRPr lang="en-US" sz="1400" dirty="0">
              <a:solidFill>
                <a:srgbClr val="000000"/>
              </a:solidFill>
            </a:endParaRPr>
          </a:p>
        </p:txBody>
      </p:sp>
      <p:sp>
        <p:nvSpPr>
          <p:cNvPr id="18" name="TextBox 17"/>
          <p:cNvSpPr txBox="1"/>
          <p:nvPr/>
        </p:nvSpPr>
        <p:spPr>
          <a:xfrm>
            <a:off x="3425535" y="2615044"/>
            <a:ext cx="542136" cy="307777"/>
          </a:xfrm>
          <a:prstGeom prst="rect">
            <a:avLst/>
          </a:prstGeom>
          <a:noFill/>
        </p:spPr>
        <p:txBody>
          <a:bodyPr wrap="none" rtlCol="0">
            <a:spAutoFit/>
          </a:bodyPr>
          <a:lstStyle/>
          <a:p>
            <a:r>
              <a:rPr lang="en-US" sz="1400" dirty="0" smtClean="0">
                <a:solidFill>
                  <a:srgbClr val="000000"/>
                </a:solidFill>
              </a:rPr>
              <a:t>F0/6</a:t>
            </a:r>
            <a:endParaRPr lang="en-US" sz="1400" dirty="0">
              <a:solidFill>
                <a:srgbClr val="000000"/>
              </a:solidFill>
            </a:endParaRPr>
          </a:p>
        </p:txBody>
      </p:sp>
      <p:cxnSp>
        <p:nvCxnSpPr>
          <p:cNvPr id="19" name="Straight Arrow Connector 18"/>
          <p:cNvCxnSpPr/>
          <p:nvPr/>
        </p:nvCxnSpPr>
        <p:spPr>
          <a:xfrm flipV="1">
            <a:off x="1278081" y="2763983"/>
            <a:ext cx="2088573" cy="197426"/>
          </a:xfrm>
          <a:prstGeom prst="straightConnector1">
            <a:avLst/>
          </a:prstGeom>
          <a:ln w="1905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780307" y="3962398"/>
            <a:ext cx="542136" cy="307777"/>
          </a:xfrm>
          <a:prstGeom prst="rect">
            <a:avLst/>
          </a:prstGeom>
          <a:noFill/>
        </p:spPr>
        <p:txBody>
          <a:bodyPr wrap="none" rtlCol="0">
            <a:spAutoFit/>
          </a:bodyPr>
          <a:lstStyle/>
          <a:p>
            <a:r>
              <a:rPr lang="en-US" sz="1400" dirty="0" smtClean="0">
                <a:solidFill>
                  <a:srgbClr val="000000"/>
                </a:solidFill>
              </a:rPr>
              <a:t>F0/5</a:t>
            </a:r>
            <a:endParaRPr lang="en-US" sz="1400" dirty="0">
              <a:solidFill>
                <a:srgbClr val="000000"/>
              </a:solidFill>
            </a:endParaRPr>
          </a:p>
        </p:txBody>
      </p:sp>
    </p:spTree>
    <p:custDataLst>
      <p:tags r:id="rId1"/>
    </p:custDataLst>
    <p:extLst>
      <p:ext uri="{BB962C8B-B14F-4D97-AF65-F5344CB8AC3E}">
        <p14:creationId xmlns:p14="http://schemas.microsoft.com/office/powerpoint/2010/main" xmlns="" val="28061113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Evolution of STP</a:t>
            </a:r>
            <a:r>
              <a:rPr lang="en-US" dirty="0"/>
              <a:t/>
            </a:r>
            <a:br>
              <a:rPr lang="en-US" dirty="0"/>
            </a:br>
            <a:r>
              <a:rPr lang="en-US" sz="2400" dirty="0"/>
              <a:t>Alternatives to STP</a:t>
            </a:r>
          </a:p>
        </p:txBody>
      </p:sp>
      <p:sp>
        <p:nvSpPr>
          <p:cNvPr id="4" name="Content Placeholder 3">
            <a:extLst>
              <a:ext uri="{FF2B5EF4-FFF2-40B4-BE49-F238E27FC236}">
                <a16:creationId xmlns:a16="http://schemas.microsoft.com/office/drawing/2014/main" xmlns="" id="{8373BCA3-A7F4-BA45-9FB9-02EF718A223F}"/>
              </a:ext>
            </a:extLst>
          </p:cNvPr>
          <p:cNvSpPr>
            <a:spLocks noGrp="1"/>
          </p:cNvSpPr>
          <p:nvPr>
            <p:ph idx="1"/>
          </p:nvPr>
        </p:nvSpPr>
        <p:spPr>
          <a:xfrm>
            <a:off x="474662" y="731837"/>
            <a:ext cx="8280057" cy="4167422"/>
          </a:xfrm>
        </p:spPr>
        <p:txBody>
          <a:bodyPr>
            <a:normAutofit/>
          </a:bodyPr>
          <a:lstStyle/>
          <a:p>
            <a:pPr marL="342900" indent="-342900" algn="l">
              <a:buFont typeface="Arial" panose="020B0604020202020204" pitchFamily="34" charset="0"/>
              <a:buChar char="•"/>
            </a:pPr>
            <a:r>
              <a:rPr lang="en-US" sz="1600" dirty="0">
                <a:solidFill>
                  <a:srgbClr val="000000"/>
                </a:solidFill>
              </a:rPr>
              <a:t>Over the years, organizations required greater </a:t>
            </a:r>
            <a:r>
              <a:rPr lang="en-US" sz="1600" dirty="0">
                <a:solidFill>
                  <a:srgbClr val="FF0000"/>
                </a:solidFill>
              </a:rPr>
              <a:t>resiliency and availability </a:t>
            </a:r>
            <a:r>
              <a:rPr lang="en-US" sz="1600" dirty="0">
                <a:solidFill>
                  <a:srgbClr val="000000"/>
                </a:solidFill>
              </a:rPr>
              <a:t>in the LAN. Ethernet LANs went from a few interconnected switches connected to a single router, to a sophisticated hierarchical network design including access, distribution and core layer switches.</a:t>
            </a:r>
          </a:p>
          <a:p>
            <a:pPr marL="342900" indent="-342900" algn="l">
              <a:buFont typeface="Arial" panose="020B0604020202020204" pitchFamily="34" charset="0"/>
              <a:buChar char="•"/>
            </a:pPr>
            <a:r>
              <a:rPr lang="en-US" sz="1600" dirty="0">
                <a:solidFill>
                  <a:srgbClr val="000000"/>
                </a:solidFill>
              </a:rPr>
              <a:t>Depending on the implementation, Layer 2 may include not only the access layer, but also the distribution or even the core layers. These designs may include hundreds of switches, with hundreds or even thousands of VLANs. STP has adapted to the added redundancy and complexity with enhancements, as part of RSTP and MSTP.</a:t>
            </a:r>
          </a:p>
          <a:p>
            <a:pPr marL="342900" indent="-342900" algn="l">
              <a:buFont typeface="Arial" panose="020B0604020202020204" pitchFamily="34" charset="0"/>
              <a:buChar char="•"/>
            </a:pPr>
            <a:r>
              <a:rPr lang="en-US" sz="1600" dirty="0">
                <a:solidFill>
                  <a:srgbClr val="000000"/>
                </a:solidFill>
              </a:rPr>
              <a:t>An important aspect to network design is fast and predictable convergence when there is a failure or change in the topology. Spanning tree does not offer the same efficiencies and predictabilities provided by routing protocols at Layer 3.</a:t>
            </a:r>
          </a:p>
          <a:p>
            <a:pPr marL="342900" indent="-342900" algn="l">
              <a:buFont typeface="Arial" panose="020B0604020202020204" pitchFamily="34" charset="0"/>
              <a:buChar char="•"/>
            </a:pPr>
            <a:r>
              <a:rPr lang="en-US" sz="1600" dirty="0">
                <a:solidFill>
                  <a:srgbClr val="FF0000"/>
                </a:solidFill>
              </a:rPr>
              <a:t>Layer 3 routing </a:t>
            </a:r>
            <a:r>
              <a:rPr lang="en-US" sz="1600" dirty="0">
                <a:solidFill>
                  <a:srgbClr val="000000"/>
                </a:solidFill>
              </a:rPr>
              <a:t>allows for </a:t>
            </a:r>
            <a:r>
              <a:rPr lang="en-US" sz="1600" dirty="0">
                <a:solidFill>
                  <a:srgbClr val="FF0000"/>
                </a:solidFill>
              </a:rPr>
              <a:t>redundant paths </a:t>
            </a:r>
            <a:r>
              <a:rPr lang="en-US" sz="1600" dirty="0">
                <a:solidFill>
                  <a:srgbClr val="000000"/>
                </a:solidFill>
              </a:rPr>
              <a:t>and </a:t>
            </a:r>
            <a:r>
              <a:rPr lang="en-US" sz="1600" dirty="0">
                <a:solidFill>
                  <a:srgbClr val="FF0000"/>
                </a:solidFill>
              </a:rPr>
              <a:t>loops</a:t>
            </a:r>
            <a:r>
              <a:rPr lang="en-US" sz="1600" dirty="0">
                <a:solidFill>
                  <a:srgbClr val="000000"/>
                </a:solidFill>
              </a:rPr>
              <a:t> in the topology, without blocking ports. For this reason, some environments are transitioning to Layer 3 everywhere except where devices connect to the access layer switch. In other words, the connections between access layer switches and distribution switches would be Layer 3 instead of Layer 2.</a:t>
            </a:r>
          </a:p>
          <a:p>
            <a:pPr marL="0" indent="0" algn="l"/>
            <a:endParaRPr lang="en-US" sz="1200" dirty="0">
              <a:solidFill>
                <a:srgbClr val="000000"/>
              </a:solidFill>
            </a:endParaRPr>
          </a:p>
        </p:txBody>
      </p:sp>
    </p:spTree>
    <p:custDataLst>
      <p:tags r:id="rId1"/>
    </p:custDataLst>
    <p:extLst>
      <p:ext uri="{BB962C8B-B14F-4D97-AF65-F5344CB8AC3E}">
        <p14:creationId xmlns:p14="http://schemas.microsoft.com/office/powerpoint/2010/main" xmlns="" val="32578888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5.4 Module Practice and Quiz</a:t>
            </a:r>
          </a:p>
        </p:txBody>
      </p:sp>
    </p:spTree>
    <p:custDataLst>
      <p:tags r:id="rId1"/>
    </p:custDataLst>
    <p:extLst>
      <p:ext uri="{BB962C8B-B14F-4D97-AF65-F5344CB8AC3E}">
        <p14:creationId xmlns:p14="http://schemas.microsoft.com/office/powerpoint/2010/main" xmlns="" val="410599242"/>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marL="285750" indent="-285750">
              <a:buFont typeface="Arial" panose="020B0604020202020204" pitchFamily="34" charset="0"/>
              <a:buChar char="•"/>
            </a:pPr>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xmlns="" id="{65E24B21-345D-D846-9DAB-1C01F5B31F94}"/>
              </a:ext>
            </a:extLst>
          </p:cNvPr>
          <p:cNvSpPr>
            <a:spLocks noGrp="1"/>
          </p:cNvSpPr>
          <p:nvPr>
            <p:ph idx="1"/>
          </p:nvPr>
        </p:nvSpPr>
        <p:spPr>
          <a:xfrm>
            <a:off x="144065" y="798944"/>
            <a:ext cx="8853286" cy="4196568"/>
          </a:xfrm>
        </p:spPr>
        <p:txBody>
          <a:bodyPr>
            <a:normAutofit lnSpcReduction="10000"/>
          </a:bodyPr>
          <a:lstStyle/>
          <a:p>
            <a:pPr>
              <a:spcBef>
                <a:spcPts val="0"/>
              </a:spcBef>
              <a:spcAft>
                <a:spcPts val="0"/>
              </a:spcAft>
              <a:buFont typeface="Arial" panose="020B0604020202020204" pitchFamily="34" charset="0"/>
              <a:buChar char="•"/>
            </a:pPr>
            <a:r>
              <a:rPr lang="en-US" sz="1400" dirty="0"/>
              <a:t>Redundant paths in a switched Ethernet network may cause both physical and logical Layer 2 loops.</a:t>
            </a:r>
          </a:p>
          <a:p>
            <a:pPr>
              <a:spcBef>
                <a:spcPts val="0"/>
              </a:spcBef>
              <a:spcAft>
                <a:spcPts val="0"/>
              </a:spcAft>
              <a:buFont typeface="Arial" panose="020B0604020202020204" pitchFamily="34" charset="0"/>
              <a:buChar char="•"/>
            </a:pPr>
            <a:r>
              <a:rPr lang="en-US" sz="1400" dirty="0"/>
              <a:t>A Layer 2 loop can result in MAC address table instability, link saturation, and high CPU utilization on switches and end-devices. This results in the network becoming unusable. </a:t>
            </a:r>
          </a:p>
          <a:p>
            <a:pPr>
              <a:spcBef>
                <a:spcPts val="0"/>
              </a:spcBef>
              <a:spcAft>
                <a:spcPts val="0"/>
              </a:spcAft>
              <a:buFont typeface="Arial" panose="020B0604020202020204" pitchFamily="34" charset="0"/>
              <a:buChar char="•"/>
            </a:pPr>
            <a:r>
              <a:rPr lang="en-US" sz="1400" dirty="0"/>
              <a:t>STP is a loop-prevention network protocol that allows for redundancy while creating a loop-free Layer 2 topology. Without STP, Layer 2 loops can form, causing broadcast, multicast and unknown unicast frames to loop endlessly, bringing down a network. </a:t>
            </a:r>
          </a:p>
          <a:p>
            <a:pPr>
              <a:spcBef>
                <a:spcPts val="0"/>
              </a:spcBef>
              <a:spcAft>
                <a:spcPts val="0"/>
              </a:spcAft>
              <a:buFont typeface="Arial" panose="020B0604020202020204" pitchFamily="34" charset="0"/>
              <a:buChar char="•"/>
            </a:pPr>
            <a:r>
              <a:rPr lang="en-US" sz="1400" dirty="0"/>
              <a:t>Using the STA, STP builds a loop-free topology in a four-step process: elect the root bridge, elect the root ports, elect designated ports, and elect alternate (blocked) ports. </a:t>
            </a:r>
          </a:p>
          <a:p>
            <a:pPr>
              <a:spcBef>
                <a:spcPts val="0"/>
              </a:spcBef>
              <a:spcAft>
                <a:spcPts val="0"/>
              </a:spcAft>
              <a:buFont typeface="Arial" panose="020B0604020202020204" pitchFamily="34" charset="0"/>
              <a:buChar char="•"/>
            </a:pPr>
            <a:r>
              <a:rPr lang="en-US" sz="1400" dirty="0"/>
              <a:t>During STA and STP functions, switches use BPDUs to share information about themselves and their connections. BPDUs are used to elect the root bridge, root ports, designated ports, and alternate ports. </a:t>
            </a:r>
          </a:p>
          <a:p>
            <a:pPr>
              <a:spcBef>
                <a:spcPts val="0"/>
              </a:spcBef>
              <a:spcAft>
                <a:spcPts val="0"/>
              </a:spcAft>
              <a:buFont typeface="Arial" panose="020B0604020202020204" pitchFamily="34" charset="0"/>
              <a:buChar char="•"/>
            </a:pPr>
            <a:r>
              <a:rPr lang="en-US" sz="1400" dirty="0"/>
              <a:t>When the root bridge has been elected for a given spanning tree instance, the STA determines the best paths to the root bridge from all destinations in the broadcast domain. The path information, known as the internal root path cost, is determined by the sum of all the individual port costs along the path from the switch to the root bridge. </a:t>
            </a:r>
          </a:p>
          <a:p>
            <a:pPr>
              <a:spcBef>
                <a:spcPts val="0"/>
              </a:spcBef>
              <a:spcAft>
                <a:spcPts val="0"/>
              </a:spcAft>
              <a:buFont typeface="Arial" panose="020B0604020202020204" pitchFamily="34" charset="0"/>
              <a:buChar char="•"/>
            </a:pPr>
            <a:r>
              <a:rPr lang="en-US" sz="1400" dirty="0"/>
              <a:t>After the root bridge has been determined the STA algorithm selects the root port. The root port is the port closest to the root bridge in terms of overall cost, which is called the internal root path cost. </a:t>
            </a:r>
          </a:p>
          <a:p>
            <a:pPr>
              <a:spcBef>
                <a:spcPts val="0"/>
              </a:spcBef>
              <a:spcAft>
                <a:spcPts val="0"/>
              </a:spcAft>
              <a:buFont typeface="Arial" panose="020B0604020202020204" pitchFamily="34" charset="0"/>
              <a:buChar char="•"/>
            </a:pPr>
            <a:r>
              <a:rPr lang="en-US" sz="1400" dirty="0"/>
              <a:t>After each switch selects a root port, switches will select designated ports. The designated port is a port on the segment (with two switches) that has the internal root path cost to the root bridge. </a:t>
            </a:r>
          </a:p>
          <a:p>
            <a:pPr>
              <a:spcBef>
                <a:spcPts val="0"/>
              </a:spcBef>
              <a:spcAft>
                <a:spcPts val="0"/>
              </a:spcAft>
              <a:buFont typeface="Arial" panose="020B0604020202020204" pitchFamily="34" charset="0"/>
              <a:buChar char="•"/>
            </a:pPr>
            <a:r>
              <a:rPr lang="en-US" sz="1400" dirty="0"/>
              <a:t>If a port is not a root port or a designated port, then it becomes an alternate (or backup) port. Alternate ports and backup ports are in discarding or blocking state to prevent loops. </a:t>
            </a:r>
          </a:p>
        </p:txBody>
      </p:sp>
    </p:spTree>
    <p:custDataLst>
      <p:tags r:id="rId1"/>
    </p:custDataLst>
    <p:extLst>
      <p:ext uri="{BB962C8B-B14F-4D97-AF65-F5344CB8AC3E}">
        <p14:creationId xmlns:p14="http://schemas.microsoft.com/office/powerpoint/2010/main" xmlns="" val="2929623157"/>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xmlns="" id="{65E24B21-345D-D846-9DAB-1C01F5B31F94}"/>
              </a:ext>
            </a:extLst>
          </p:cNvPr>
          <p:cNvSpPr>
            <a:spLocks noGrp="1"/>
          </p:cNvSpPr>
          <p:nvPr>
            <p:ph idx="1"/>
          </p:nvPr>
        </p:nvSpPr>
        <p:spPr/>
        <p:txBody>
          <a:bodyPr>
            <a:normAutofit lnSpcReduction="10000"/>
          </a:bodyPr>
          <a:lstStyle/>
          <a:p>
            <a:pPr>
              <a:spcBef>
                <a:spcPts val="0"/>
              </a:spcBef>
              <a:spcAft>
                <a:spcPts val="0"/>
              </a:spcAft>
              <a:buFont typeface="Arial" panose="020B0604020202020204" pitchFamily="34" charset="0"/>
              <a:buChar char="•"/>
            </a:pPr>
            <a:r>
              <a:rPr lang="en-US" sz="1400" dirty="0"/>
              <a:t>When a switch has multiple equal-cost paths to the root bridge, the switch will determine a port using the following criteria: lowest sender BID, then the lowest sender port priority, and finally the lowest sender port ID. </a:t>
            </a:r>
          </a:p>
          <a:p>
            <a:pPr>
              <a:spcBef>
                <a:spcPts val="0"/>
              </a:spcBef>
              <a:spcAft>
                <a:spcPts val="0"/>
              </a:spcAft>
              <a:buFont typeface="Arial" panose="020B0604020202020204" pitchFamily="34" charset="0"/>
              <a:buChar char="•"/>
            </a:pPr>
            <a:r>
              <a:rPr lang="en-US" sz="1400" dirty="0"/>
              <a:t>STP convergence requires three timers: the hello timer, the forward delay timer, and the max age timer. </a:t>
            </a:r>
          </a:p>
          <a:p>
            <a:pPr>
              <a:spcBef>
                <a:spcPts val="0"/>
              </a:spcBef>
              <a:spcAft>
                <a:spcPts val="0"/>
              </a:spcAft>
              <a:buFont typeface="Arial" panose="020B0604020202020204" pitchFamily="34" charset="0"/>
              <a:buChar char="•"/>
            </a:pPr>
            <a:r>
              <a:rPr lang="en-US" sz="1400" dirty="0"/>
              <a:t>Port states are blocking, listening, learning, forwarding, and disabled. </a:t>
            </a:r>
          </a:p>
          <a:p>
            <a:pPr>
              <a:spcBef>
                <a:spcPts val="0"/>
              </a:spcBef>
              <a:spcAft>
                <a:spcPts val="0"/>
              </a:spcAft>
              <a:buFont typeface="Arial" panose="020B0604020202020204" pitchFamily="34" charset="0"/>
              <a:buChar char="•"/>
            </a:pPr>
            <a:r>
              <a:rPr lang="en-US" sz="1400" dirty="0"/>
              <a:t>In PVST versions of STP, there is a root bridge elected for each spanning tree instance. This makes it possible to have different root bridges for different sets of VLANs.</a:t>
            </a:r>
          </a:p>
          <a:p>
            <a:pPr>
              <a:spcBef>
                <a:spcPts val="0"/>
              </a:spcBef>
              <a:spcAft>
                <a:spcPts val="0"/>
              </a:spcAft>
              <a:buFont typeface="Arial" panose="020B0604020202020204" pitchFamily="34" charset="0"/>
              <a:buChar char="•"/>
            </a:pPr>
            <a:r>
              <a:rPr lang="en-US" sz="1400" dirty="0"/>
              <a:t>STP is often used to refer to the various implementations of spanning tree, such as RSTP and MSTP. </a:t>
            </a:r>
          </a:p>
          <a:p>
            <a:pPr>
              <a:spcBef>
                <a:spcPts val="0"/>
              </a:spcBef>
              <a:spcAft>
                <a:spcPts val="0"/>
              </a:spcAft>
              <a:buFont typeface="Arial" panose="020B0604020202020204" pitchFamily="34" charset="0"/>
              <a:buChar char="•"/>
            </a:pPr>
            <a:r>
              <a:rPr lang="en-US" sz="1400" dirty="0"/>
              <a:t>RSTP is an evolution of STP that provides faster convergence than STP. </a:t>
            </a:r>
          </a:p>
          <a:p>
            <a:pPr>
              <a:spcBef>
                <a:spcPts val="0"/>
              </a:spcBef>
              <a:spcAft>
                <a:spcPts val="0"/>
              </a:spcAft>
              <a:buFont typeface="Arial" panose="020B0604020202020204" pitchFamily="34" charset="0"/>
              <a:buChar char="•"/>
            </a:pPr>
            <a:r>
              <a:rPr lang="en-US" sz="1400" dirty="0"/>
              <a:t>RSTP port states are learning, forwarding and discarding. </a:t>
            </a:r>
          </a:p>
          <a:p>
            <a:pPr>
              <a:spcBef>
                <a:spcPts val="0"/>
              </a:spcBef>
              <a:spcAft>
                <a:spcPts val="0"/>
              </a:spcAft>
              <a:buFont typeface="Arial" panose="020B0604020202020204" pitchFamily="34" charset="0"/>
              <a:buChar char="•"/>
            </a:pPr>
            <a:r>
              <a:rPr lang="en-US" sz="1400" dirty="0"/>
              <a:t>PVST+ is a Cisco enhancement of STP that provides a separate spanning tree instance for each VLAN configured in the network. PVST+ supports PortFast, UplinkFast, BackboneFast, BPDU guard, BPDU filter, root guard, and loop guard. </a:t>
            </a:r>
          </a:p>
          <a:p>
            <a:pPr>
              <a:spcBef>
                <a:spcPts val="0"/>
              </a:spcBef>
              <a:spcAft>
                <a:spcPts val="0"/>
              </a:spcAft>
              <a:buFont typeface="Arial" panose="020B0604020202020204" pitchFamily="34" charset="0"/>
              <a:buChar char="•"/>
            </a:pPr>
            <a:r>
              <a:rPr lang="en-US" sz="1400" dirty="0"/>
              <a:t>Cisco switches running IOS 15.0 or later, run PVST+ by default. </a:t>
            </a:r>
          </a:p>
          <a:p>
            <a:pPr>
              <a:spcBef>
                <a:spcPts val="0"/>
              </a:spcBef>
              <a:spcAft>
                <a:spcPts val="0"/>
              </a:spcAft>
              <a:buFont typeface="Arial" panose="020B0604020202020204" pitchFamily="34" charset="0"/>
              <a:buChar char="•"/>
            </a:pPr>
            <a:r>
              <a:rPr lang="en-US" sz="1400" dirty="0"/>
              <a:t>Rapid PVST+ is a Cisco enhancement of RSTP that uses PVST+ and provides a separate instance of 802.1w per VLAN. </a:t>
            </a:r>
          </a:p>
          <a:p>
            <a:pPr>
              <a:spcBef>
                <a:spcPts val="0"/>
              </a:spcBef>
              <a:spcAft>
                <a:spcPts val="0"/>
              </a:spcAft>
              <a:buFont typeface="Arial" panose="020B0604020202020204" pitchFamily="34" charset="0"/>
              <a:buChar char="•"/>
            </a:pPr>
            <a:r>
              <a:rPr lang="en-US" sz="1400" dirty="0"/>
              <a:t>When a switch port is configured with PortFast, that port transitions from blocking to forwarding state immediately, bypassing the STP listening and learning states and avoiding a 30 second delay. </a:t>
            </a:r>
          </a:p>
          <a:p>
            <a:pPr>
              <a:spcBef>
                <a:spcPts val="0"/>
              </a:spcBef>
              <a:spcAft>
                <a:spcPts val="0"/>
              </a:spcAft>
              <a:buFont typeface="Arial" panose="020B0604020202020204" pitchFamily="34" charset="0"/>
              <a:buChar char="•"/>
            </a:pPr>
            <a:r>
              <a:rPr lang="en-US" sz="1400" dirty="0"/>
              <a:t>Use PortFast on access ports to allow devices connected to these ports, such as DHCP clients, to access the network immediately, rather than waiting for STP to converge on each VLAN. </a:t>
            </a:r>
          </a:p>
          <a:p>
            <a:pPr>
              <a:spcBef>
                <a:spcPts val="0"/>
              </a:spcBef>
              <a:spcAft>
                <a:spcPts val="0"/>
              </a:spcAft>
              <a:buFont typeface="Arial" panose="020B0604020202020204" pitchFamily="34" charset="0"/>
              <a:buChar char="•"/>
            </a:pPr>
            <a:endParaRPr lang="en-US" sz="1200" dirty="0"/>
          </a:p>
        </p:txBody>
      </p:sp>
    </p:spTree>
    <p:custDataLst>
      <p:tags r:id="rId1"/>
    </p:custDataLst>
    <p:extLst>
      <p:ext uri="{BB962C8B-B14F-4D97-AF65-F5344CB8AC3E}">
        <p14:creationId xmlns:p14="http://schemas.microsoft.com/office/powerpoint/2010/main" xmlns="" val="3512423202"/>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xmlns="" id="{65E24B21-345D-D846-9DAB-1C01F5B31F94}"/>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Cisco switches support a feature called BPDU guard which immediately puts the switch port in an error-disabled state upon receipt of any BPDU to protect against potential loops. </a:t>
            </a:r>
          </a:p>
          <a:p>
            <a:pPr>
              <a:spcBef>
                <a:spcPts val="0"/>
              </a:spcBef>
              <a:spcAft>
                <a:spcPts val="0"/>
              </a:spcAft>
              <a:buFont typeface="Arial" panose="020B0604020202020204" pitchFamily="34" charset="0"/>
              <a:buChar char="•"/>
            </a:pPr>
            <a:r>
              <a:rPr lang="en-US" sz="1400" dirty="0"/>
              <a:t>Over the years, Ethernet LANs went from a few interconnected switches that were connected to a single router, to a sophisticated hierarchical network design. Depending on the implementation, Layer 2 may include not only the access layer, but also the distribution or even the core layers. These designs may include hundreds of switches, with hundreds or even thousands of VLANs. STP has adapted to the added redundancy and complexity with enhancements as part of RSTP and MSTP. </a:t>
            </a:r>
          </a:p>
          <a:p>
            <a:pPr>
              <a:spcBef>
                <a:spcPts val="0"/>
              </a:spcBef>
              <a:spcAft>
                <a:spcPts val="0"/>
              </a:spcAft>
              <a:buFont typeface="Arial" panose="020B0604020202020204" pitchFamily="34" charset="0"/>
              <a:buChar char="•"/>
            </a:pPr>
            <a:r>
              <a:rPr lang="en-US" sz="1400" dirty="0"/>
              <a:t>Layer 3 routing allows for redundant paths and loops in the topology, without blocking ports. For this reason, some environments are transitioning to Layer 3 everywhere except where devices connect to the access layer switch.</a:t>
            </a:r>
          </a:p>
          <a:p>
            <a:pPr>
              <a:spcBef>
                <a:spcPts val="0"/>
              </a:spcBef>
              <a:spcAft>
                <a:spcPts val="0"/>
              </a:spcAft>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xmlns="" val="122246997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Purpose of STP</a:t>
            </a:r>
            <a:r>
              <a:rPr lang="en-US" dirty="0"/>
              <a:t/>
            </a:r>
            <a:br>
              <a:rPr lang="en-US" dirty="0"/>
            </a:br>
            <a:r>
              <a:rPr lang="en-US" sz="2400" dirty="0"/>
              <a:t>Spanning Tree Protocol</a:t>
            </a:r>
          </a:p>
        </p:txBody>
      </p:sp>
      <p:sp>
        <p:nvSpPr>
          <p:cNvPr id="5" name="Content Placeholder 4">
            <a:extLst>
              <a:ext uri="{FF2B5EF4-FFF2-40B4-BE49-F238E27FC236}">
                <a16:creationId xmlns:a16="http://schemas.microsoft.com/office/drawing/2014/main" xmlns="" id="{5D4F9E00-E56E-554E-8EF2-311C7B311C69}"/>
              </a:ext>
            </a:extLst>
          </p:cNvPr>
          <p:cNvSpPr>
            <a:spLocks noGrp="1"/>
          </p:cNvSpPr>
          <p:nvPr>
            <p:ph idx="1"/>
          </p:nvPr>
        </p:nvSpPr>
        <p:spPr>
          <a:xfrm>
            <a:off x="474663" y="861237"/>
            <a:ext cx="3395588" cy="3560497"/>
          </a:xfrm>
        </p:spPr>
        <p:txBody>
          <a:bodyPr/>
          <a:lstStyle/>
          <a:p>
            <a:pPr marL="285750" indent="-285750" algn="l">
              <a:buFont typeface="Arial" panose="020B0604020202020204" pitchFamily="34" charset="0"/>
              <a:buChar char="•"/>
            </a:pPr>
            <a:r>
              <a:rPr lang="en-US" sz="1600" dirty="0">
                <a:solidFill>
                  <a:srgbClr val="FF0000"/>
                </a:solidFill>
              </a:rPr>
              <a:t>Spanning Tree Protocol (STP)</a:t>
            </a:r>
            <a:r>
              <a:rPr lang="en-US" sz="1600" dirty="0">
                <a:solidFill>
                  <a:srgbClr val="000000"/>
                </a:solidFill>
              </a:rPr>
              <a:t> is a loop-prevention network protocol that allows for redundancy while creating a loop-free Layer 2 topology. </a:t>
            </a:r>
          </a:p>
          <a:p>
            <a:pPr marL="285750" indent="-285750" algn="l">
              <a:buFont typeface="Arial" panose="020B0604020202020204" pitchFamily="34" charset="0"/>
              <a:buChar char="•"/>
            </a:pPr>
            <a:r>
              <a:rPr lang="en-US" sz="1600" dirty="0">
                <a:solidFill>
                  <a:srgbClr val="000000"/>
                </a:solidFill>
              </a:rPr>
              <a:t>STP </a:t>
            </a:r>
            <a:r>
              <a:rPr lang="en-US" sz="1600" dirty="0">
                <a:solidFill>
                  <a:srgbClr val="FF0000"/>
                </a:solidFill>
              </a:rPr>
              <a:t>logically</a:t>
            </a:r>
            <a:r>
              <a:rPr lang="en-US" sz="1600" dirty="0">
                <a:solidFill>
                  <a:srgbClr val="000000"/>
                </a:solidFill>
              </a:rPr>
              <a:t> </a:t>
            </a:r>
            <a:r>
              <a:rPr lang="en-US" sz="1600" dirty="0">
                <a:solidFill>
                  <a:srgbClr val="FF0000"/>
                </a:solidFill>
              </a:rPr>
              <a:t>blocks</a:t>
            </a:r>
            <a:r>
              <a:rPr lang="en-US" sz="1600" dirty="0">
                <a:solidFill>
                  <a:srgbClr val="000000"/>
                </a:solidFill>
              </a:rPr>
              <a:t> physical loops in a Layer 2 network, preventing frames from circling the network forever.</a:t>
            </a:r>
          </a:p>
        </p:txBody>
      </p:sp>
      <p:pic>
        <p:nvPicPr>
          <p:cNvPr id="7" name="Picture 6">
            <a:extLst>
              <a:ext uri="{FF2B5EF4-FFF2-40B4-BE49-F238E27FC236}">
                <a16:creationId xmlns:a16="http://schemas.microsoft.com/office/drawing/2014/main" xmlns="" id="{8BC3E422-5048-0D48-95D9-F5353DFC0F46}"/>
              </a:ext>
            </a:extLst>
          </p:cNvPr>
          <p:cNvPicPr>
            <a:picLocks noChangeAspect="1"/>
          </p:cNvPicPr>
          <p:nvPr/>
        </p:nvPicPr>
        <p:blipFill>
          <a:blip r:embed="rId4"/>
          <a:stretch>
            <a:fillRect/>
          </a:stretch>
        </p:blipFill>
        <p:spPr>
          <a:xfrm>
            <a:off x="3870251" y="269507"/>
            <a:ext cx="4966881" cy="4706754"/>
          </a:xfrm>
          <a:prstGeom prst="rect">
            <a:avLst/>
          </a:prstGeom>
        </p:spPr>
      </p:pic>
    </p:spTree>
    <p:custDataLst>
      <p:tags r:id="rId1"/>
    </p:custDataLst>
    <p:extLst>
      <p:ext uri="{BB962C8B-B14F-4D97-AF65-F5344CB8AC3E}">
        <p14:creationId xmlns:p14="http://schemas.microsoft.com/office/powerpoint/2010/main" xmlns="" val="27717503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eaLnBrk="1" hangingPunct="1"/>
            <a:r>
              <a:rPr lang="en-US" sz="1400" dirty="0">
                <a:latin typeface="Arial" charset="0"/>
              </a:rPr>
              <a:t>Module 5: STP Concepts</a:t>
            </a:r>
            <a:r>
              <a:rPr lang="en-US" dirty="0">
                <a:latin typeface="Arial" charset="0"/>
              </a:rPr>
              <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xmlns="" id="{CE8C6162-D86A-9644-A0EE-E1EE5E7020B3}"/>
              </a:ext>
            </a:extLst>
          </p:cNvPr>
          <p:cNvSpPr>
            <a:spLocks noGrp="1"/>
          </p:cNvSpPr>
          <p:nvPr>
            <p:ph idx="1"/>
          </p:nvPr>
        </p:nvSpPr>
        <p:spPr>
          <a:xfrm>
            <a:off x="144065" y="798944"/>
            <a:ext cx="3602547" cy="4155319"/>
          </a:xfrm>
        </p:spPr>
        <p:txBody>
          <a:bodyPr/>
          <a:lstStyle/>
          <a:p>
            <a:pPr>
              <a:spcBef>
                <a:spcPts val="0"/>
              </a:spcBef>
              <a:spcAft>
                <a:spcPts val="0"/>
              </a:spcAft>
              <a:buFont typeface="Arial" panose="020B0604020202020204" pitchFamily="34" charset="0"/>
              <a:buChar char="•"/>
            </a:pPr>
            <a:r>
              <a:rPr lang="en-US" sz="1100" b="1" dirty="0"/>
              <a:t>Spanning Tree Protocol (STP)</a:t>
            </a:r>
          </a:p>
          <a:p>
            <a:pPr>
              <a:spcBef>
                <a:spcPts val="0"/>
              </a:spcBef>
              <a:spcAft>
                <a:spcPts val="0"/>
              </a:spcAft>
              <a:buFont typeface="Arial" panose="020B0604020202020204" pitchFamily="34" charset="0"/>
              <a:buChar char="•"/>
            </a:pPr>
            <a:r>
              <a:rPr lang="en-US" sz="1100" b="1" dirty="0"/>
              <a:t>Spanning Tree Algorithm (STA)</a:t>
            </a:r>
          </a:p>
          <a:p>
            <a:pPr>
              <a:spcBef>
                <a:spcPts val="0"/>
              </a:spcBef>
              <a:spcAft>
                <a:spcPts val="0"/>
              </a:spcAft>
              <a:buFont typeface="Arial" panose="020B0604020202020204" pitchFamily="34" charset="0"/>
              <a:buChar char="•"/>
            </a:pPr>
            <a:r>
              <a:rPr lang="en-US" sz="1100" b="1" dirty="0"/>
              <a:t>IEEE 802.1D</a:t>
            </a:r>
          </a:p>
          <a:p>
            <a:pPr>
              <a:spcBef>
                <a:spcPts val="0"/>
              </a:spcBef>
              <a:spcAft>
                <a:spcPts val="0"/>
              </a:spcAft>
              <a:buFont typeface="Arial" panose="020B0604020202020204" pitchFamily="34" charset="0"/>
              <a:buChar char="•"/>
            </a:pPr>
            <a:r>
              <a:rPr lang="en-US" sz="1100" b="1" dirty="0"/>
              <a:t>IEEE 802.1w</a:t>
            </a:r>
          </a:p>
          <a:p>
            <a:pPr>
              <a:spcBef>
                <a:spcPts val="0"/>
              </a:spcBef>
              <a:spcAft>
                <a:spcPts val="0"/>
              </a:spcAft>
              <a:buFont typeface="Arial" panose="020B0604020202020204" pitchFamily="34" charset="0"/>
              <a:buChar char="•"/>
            </a:pPr>
            <a:r>
              <a:rPr lang="en-US" sz="1100" b="1" dirty="0"/>
              <a:t>Broadcast Storm</a:t>
            </a:r>
          </a:p>
          <a:p>
            <a:pPr>
              <a:spcBef>
                <a:spcPts val="0"/>
              </a:spcBef>
              <a:spcAft>
                <a:spcPts val="0"/>
              </a:spcAft>
              <a:buFont typeface="Arial" panose="020B0604020202020204" pitchFamily="34" charset="0"/>
              <a:buChar char="•"/>
            </a:pPr>
            <a:r>
              <a:rPr lang="en-US" sz="1100" b="1" dirty="0"/>
              <a:t>Root Bridge</a:t>
            </a:r>
          </a:p>
          <a:p>
            <a:pPr>
              <a:spcBef>
                <a:spcPts val="0"/>
              </a:spcBef>
              <a:spcAft>
                <a:spcPts val="0"/>
              </a:spcAft>
              <a:buFont typeface="Arial" panose="020B0604020202020204" pitchFamily="34" charset="0"/>
              <a:buChar char="•"/>
            </a:pPr>
            <a:r>
              <a:rPr lang="en-US" sz="1100" b="1" dirty="0"/>
              <a:t>Root Port </a:t>
            </a:r>
          </a:p>
          <a:p>
            <a:pPr>
              <a:spcBef>
                <a:spcPts val="0"/>
              </a:spcBef>
              <a:spcAft>
                <a:spcPts val="0"/>
              </a:spcAft>
              <a:buFont typeface="Arial" panose="020B0604020202020204" pitchFamily="34" charset="0"/>
              <a:buChar char="•"/>
            </a:pPr>
            <a:r>
              <a:rPr lang="en-US" sz="1100" b="1" dirty="0"/>
              <a:t>Designated Port</a:t>
            </a:r>
          </a:p>
          <a:p>
            <a:pPr>
              <a:spcBef>
                <a:spcPts val="0"/>
              </a:spcBef>
              <a:spcAft>
                <a:spcPts val="0"/>
              </a:spcAft>
              <a:buFont typeface="Arial" panose="020B0604020202020204" pitchFamily="34" charset="0"/>
              <a:buChar char="•"/>
            </a:pPr>
            <a:r>
              <a:rPr lang="en-US" sz="1100" b="1" dirty="0"/>
              <a:t>Alternate (Blocked) Port</a:t>
            </a:r>
          </a:p>
          <a:p>
            <a:pPr>
              <a:spcBef>
                <a:spcPts val="0"/>
              </a:spcBef>
              <a:spcAft>
                <a:spcPts val="0"/>
              </a:spcAft>
              <a:buFont typeface="Arial" panose="020B0604020202020204" pitchFamily="34" charset="0"/>
              <a:buChar char="•"/>
            </a:pPr>
            <a:r>
              <a:rPr lang="en-US" sz="1100" b="1" dirty="0"/>
              <a:t>Learning</a:t>
            </a:r>
          </a:p>
          <a:p>
            <a:pPr>
              <a:spcBef>
                <a:spcPts val="0"/>
              </a:spcBef>
              <a:spcAft>
                <a:spcPts val="0"/>
              </a:spcAft>
              <a:buFont typeface="Arial" panose="020B0604020202020204" pitchFamily="34" charset="0"/>
              <a:buChar char="•"/>
            </a:pPr>
            <a:r>
              <a:rPr lang="en-US" sz="1100" b="1" dirty="0"/>
              <a:t>Listening</a:t>
            </a:r>
          </a:p>
          <a:p>
            <a:pPr>
              <a:spcBef>
                <a:spcPts val="0"/>
              </a:spcBef>
              <a:spcAft>
                <a:spcPts val="0"/>
              </a:spcAft>
              <a:buFont typeface="Arial" panose="020B0604020202020204" pitchFamily="34" charset="0"/>
              <a:buChar char="•"/>
            </a:pPr>
            <a:r>
              <a:rPr lang="en-US" sz="1100" b="1" dirty="0"/>
              <a:t>Bridge ID (BID)</a:t>
            </a:r>
          </a:p>
          <a:p>
            <a:pPr>
              <a:spcBef>
                <a:spcPts val="0"/>
              </a:spcBef>
              <a:spcAft>
                <a:spcPts val="0"/>
              </a:spcAft>
              <a:buFont typeface="Arial" panose="020B0604020202020204" pitchFamily="34" charset="0"/>
              <a:buChar char="•"/>
            </a:pPr>
            <a:r>
              <a:rPr lang="en-US" sz="1100" b="1" dirty="0"/>
              <a:t>Root ID</a:t>
            </a:r>
          </a:p>
          <a:p>
            <a:pPr>
              <a:spcBef>
                <a:spcPts val="0"/>
              </a:spcBef>
              <a:spcAft>
                <a:spcPts val="0"/>
              </a:spcAft>
              <a:buFont typeface="Arial" panose="020B0604020202020204" pitchFamily="34" charset="0"/>
              <a:buChar char="•"/>
            </a:pPr>
            <a:r>
              <a:rPr lang="en-US" sz="1100" b="1" dirty="0"/>
              <a:t>Bridge Protocol Data Unit (BPDU)</a:t>
            </a:r>
          </a:p>
          <a:p>
            <a:pPr>
              <a:spcBef>
                <a:spcPts val="0"/>
              </a:spcBef>
              <a:spcAft>
                <a:spcPts val="0"/>
              </a:spcAft>
              <a:buFont typeface="Arial" panose="020B0604020202020204" pitchFamily="34" charset="0"/>
              <a:buChar char="•"/>
            </a:pPr>
            <a:r>
              <a:rPr lang="en-US" sz="1100" b="1" dirty="0"/>
              <a:t>Bridge Priority</a:t>
            </a:r>
          </a:p>
          <a:p>
            <a:pPr>
              <a:spcBef>
                <a:spcPts val="0"/>
              </a:spcBef>
              <a:spcAft>
                <a:spcPts val="0"/>
              </a:spcAft>
              <a:buFont typeface="Arial" panose="020B0604020202020204" pitchFamily="34" charset="0"/>
              <a:buChar char="•"/>
            </a:pPr>
            <a:r>
              <a:rPr lang="en-US" sz="1100" b="1" dirty="0"/>
              <a:t>Extended System ID</a:t>
            </a:r>
          </a:p>
          <a:p>
            <a:pPr>
              <a:spcBef>
                <a:spcPts val="0"/>
              </a:spcBef>
              <a:spcAft>
                <a:spcPts val="0"/>
              </a:spcAft>
              <a:buFont typeface="Arial" panose="020B0604020202020204" pitchFamily="34" charset="0"/>
              <a:buChar char="•"/>
            </a:pPr>
            <a:r>
              <a:rPr lang="en-US" sz="1100" b="1" dirty="0"/>
              <a:t>short path cost</a:t>
            </a:r>
          </a:p>
          <a:p>
            <a:pPr>
              <a:spcBef>
                <a:spcPts val="0"/>
              </a:spcBef>
              <a:spcAft>
                <a:spcPts val="0"/>
              </a:spcAft>
              <a:buFont typeface="Arial" panose="020B0604020202020204" pitchFamily="34" charset="0"/>
              <a:buChar char="•"/>
            </a:pPr>
            <a:r>
              <a:rPr lang="en-US" sz="1100" b="1" dirty="0"/>
              <a:t>long path cost</a:t>
            </a:r>
          </a:p>
          <a:p>
            <a:pPr>
              <a:spcBef>
                <a:spcPts val="0"/>
              </a:spcBef>
              <a:spcAft>
                <a:spcPts val="0"/>
              </a:spcAft>
              <a:buFont typeface="Arial" panose="020B0604020202020204" pitchFamily="34" charset="0"/>
              <a:buChar char="•"/>
            </a:pPr>
            <a:r>
              <a:rPr lang="en-US" sz="1100" b="1" dirty="0"/>
              <a:t>root path cost</a:t>
            </a:r>
          </a:p>
          <a:p>
            <a:pPr>
              <a:spcBef>
                <a:spcPts val="0"/>
              </a:spcBef>
              <a:spcAft>
                <a:spcPts val="0"/>
              </a:spcAft>
              <a:buFont typeface="Arial" panose="020B0604020202020204" pitchFamily="34" charset="0"/>
              <a:buChar char="•"/>
            </a:pPr>
            <a:r>
              <a:rPr lang="en-US" sz="1100" b="1" dirty="0"/>
              <a:t>Rapid STP (RSTP)</a:t>
            </a:r>
          </a:p>
          <a:p>
            <a:pPr>
              <a:spcBef>
                <a:spcPts val="0"/>
              </a:spcBef>
              <a:spcAft>
                <a:spcPts val="0"/>
              </a:spcAft>
              <a:buFont typeface="Arial" panose="020B0604020202020204" pitchFamily="34" charset="0"/>
              <a:buChar char="•"/>
            </a:pPr>
            <a:r>
              <a:rPr lang="en-US" sz="1100" b="1" dirty="0"/>
              <a:t>port priority</a:t>
            </a:r>
          </a:p>
          <a:p>
            <a:pPr>
              <a:spcBef>
                <a:spcPts val="0"/>
              </a:spcBef>
              <a:spcAft>
                <a:spcPts val="0"/>
              </a:spcAft>
              <a:buFont typeface="Arial" panose="020B0604020202020204" pitchFamily="34" charset="0"/>
              <a:buChar char="•"/>
            </a:pPr>
            <a:r>
              <a:rPr lang="en-US" sz="1100" b="1" dirty="0"/>
              <a:t>Hello timer</a:t>
            </a:r>
          </a:p>
          <a:p>
            <a:pPr>
              <a:spcBef>
                <a:spcPts val="0"/>
              </a:spcBef>
              <a:spcAft>
                <a:spcPts val="0"/>
              </a:spcAft>
              <a:buFont typeface="Arial" panose="020B0604020202020204" pitchFamily="34" charset="0"/>
              <a:buChar char="•"/>
            </a:pPr>
            <a:endParaRPr lang="en-US" sz="1100" b="1" dirty="0"/>
          </a:p>
        </p:txBody>
      </p:sp>
      <p:sp>
        <p:nvSpPr>
          <p:cNvPr id="2" name="TextBox 1">
            <a:extLst>
              <a:ext uri="{FF2B5EF4-FFF2-40B4-BE49-F238E27FC236}">
                <a16:creationId xmlns:a16="http://schemas.microsoft.com/office/drawing/2014/main" xmlns="" id="{645FB8B2-BFC7-4B4A-9CCD-E78B6DB767A1}"/>
              </a:ext>
            </a:extLst>
          </p:cNvPr>
          <p:cNvSpPr txBox="1"/>
          <p:nvPr/>
        </p:nvSpPr>
        <p:spPr>
          <a:xfrm>
            <a:off x="4482988" y="962952"/>
            <a:ext cx="3158237" cy="2292935"/>
          </a:xfrm>
          <a:prstGeom prst="rect">
            <a:avLst/>
          </a:prstGeom>
          <a:noFill/>
        </p:spPr>
        <p:txBody>
          <a:bodyPr wrap="none" rtlCol="0">
            <a:spAutoFit/>
          </a:bodyPr>
          <a:lstStyle/>
          <a:p>
            <a:pPr marL="285750" indent="-285750">
              <a:spcBef>
                <a:spcPts val="0"/>
              </a:spcBef>
              <a:spcAft>
                <a:spcPts val="0"/>
              </a:spcAft>
              <a:buFont typeface="Arial" panose="020B0604020202020204" pitchFamily="34" charset="0"/>
              <a:buChar char="•"/>
            </a:pPr>
            <a:r>
              <a:rPr lang="en-US" sz="1100" b="1" dirty="0">
                <a:solidFill>
                  <a:srgbClr val="000000"/>
                </a:solidFill>
              </a:rPr>
              <a:t>Max Age timer</a:t>
            </a:r>
          </a:p>
          <a:p>
            <a:pPr marL="285750" indent="-285750">
              <a:spcBef>
                <a:spcPts val="0"/>
              </a:spcBef>
              <a:spcAft>
                <a:spcPts val="0"/>
              </a:spcAft>
              <a:buFont typeface="Arial" panose="020B0604020202020204" pitchFamily="34" charset="0"/>
              <a:buChar char="•"/>
            </a:pPr>
            <a:r>
              <a:rPr lang="en-US" sz="1100" b="1" dirty="0">
                <a:solidFill>
                  <a:srgbClr val="000000"/>
                </a:solidFill>
              </a:rPr>
              <a:t>Forward Delay timers</a:t>
            </a:r>
          </a:p>
          <a:p>
            <a:pPr marL="285750" indent="-285750">
              <a:spcBef>
                <a:spcPts val="0"/>
              </a:spcBef>
              <a:spcAft>
                <a:spcPts val="0"/>
              </a:spcAft>
              <a:buFont typeface="Arial" panose="020B0604020202020204" pitchFamily="34" charset="0"/>
              <a:buChar char="•"/>
            </a:pPr>
            <a:r>
              <a:rPr lang="en-US" sz="1100" b="1" dirty="0">
                <a:solidFill>
                  <a:srgbClr val="000000"/>
                </a:solidFill>
              </a:rPr>
              <a:t>Blocking</a:t>
            </a:r>
          </a:p>
          <a:p>
            <a:pPr marL="285750" indent="-285750">
              <a:spcBef>
                <a:spcPts val="0"/>
              </a:spcBef>
              <a:spcAft>
                <a:spcPts val="0"/>
              </a:spcAft>
              <a:buFont typeface="Arial" panose="020B0604020202020204" pitchFamily="34" charset="0"/>
              <a:buChar char="•"/>
            </a:pPr>
            <a:r>
              <a:rPr lang="en-US" sz="1100" b="1" dirty="0">
                <a:solidFill>
                  <a:srgbClr val="000000"/>
                </a:solidFill>
              </a:rPr>
              <a:t>Forwarding</a:t>
            </a:r>
          </a:p>
          <a:p>
            <a:pPr marL="285750" indent="-285750">
              <a:spcBef>
                <a:spcPts val="0"/>
              </a:spcBef>
              <a:spcAft>
                <a:spcPts val="0"/>
              </a:spcAft>
              <a:buFont typeface="Arial" panose="020B0604020202020204" pitchFamily="34" charset="0"/>
              <a:buChar char="•"/>
            </a:pPr>
            <a:r>
              <a:rPr lang="en-US" sz="1100" b="1" dirty="0">
                <a:solidFill>
                  <a:srgbClr val="000000"/>
                </a:solidFill>
              </a:rPr>
              <a:t>Discarding</a:t>
            </a:r>
          </a:p>
          <a:p>
            <a:pPr marL="285750" indent="-285750">
              <a:spcBef>
                <a:spcPts val="0"/>
              </a:spcBef>
              <a:spcAft>
                <a:spcPts val="0"/>
              </a:spcAft>
              <a:buFont typeface="Arial" panose="020B0604020202020204" pitchFamily="34" charset="0"/>
              <a:buChar char="•"/>
            </a:pPr>
            <a:r>
              <a:rPr lang="en-US" sz="1100" b="1" dirty="0">
                <a:solidFill>
                  <a:srgbClr val="000000"/>
                </a:solidFill>
              </a:rPr>
              <a:t>Per-VLAN Spanning Tree (PVST)</a:t>
            </a:r>
          </a:p>
          <a:p>
            <a:pPr marL="285750" indent="-285750">
              <a:spcBef>
                <a:spcPts val="0"/>
              </a:spcBef>
              <a:spcAft>
                <a:spcPts val="0"/>
              </a:spcAft>
              <a:buFont typeface="Arial" panose="020B0604020202020204" pitchFamily="34" charset="0"/>
              <a:buChar char="•"/>
            </a:pPr>
            <a:r>
              <a:rPr lang="en-US" sz="1100" b="1" dirty="0">
                <a:solidFill>
                  <a:srgbClr val="000000"/>
                </a:solidFill>
              </a:rPr>
              <a:t>PVST+</a:t>
            </a:r>
          </a:p>
          <a:p>
            <a:pPr marL="285750" indent="-285750">
              <a:spcBef>
                <a:spcPts val="0"/>
              </a:spcBef>
              <a:spcAft>
                <a:spcPts val="0"/>
              </a:spcAft>
              <a:buFont typeface="Arial" panose="020B0604020202020204" pitchFamily="34" charset="0"/>
              <a:buChar char="•"/>
            </a:pPr>
            <a:r>
              <a:rPr lang="en-US" sz="1100" b="1" dirty="0">
                <a:solidFill>
                  <a:srgbClr val="000000"/>
                </a:solidFill>
              </a:rPr>
              <a:t>Rapid PVST+</a:t>
            </a:r>
          </a:p>
          <a:p>
            <a:pPr marL="285750" indent="-285750">
              <a:spcBef>
                <a:spcPts val="0"/>
              </a:spcBef>
              <a:spcAft>
                <a:spcPts val="0"/>
              </a:spcAft>
              <a:buFont typeface="Arial" panose="020B0604020202020204" pitchFamily="34" charset="0"/>
              <a:buChar char="•"/>
            </a:pPr>
            <a:r>
              <a:rPr lang="en-US" sz="1100" b="1" dirty="0">
                <a:solidFill>
                  <a:srgbClr val="000000"/>
                </a:solidFill>
              </a:rPr>
              <a:t>Multiple Spanning Tree Protocol (MSTP)</a:t>
            </a:r>
          </a:p>
          <a:p>
            <a:pPr marL="285750" indent="-285750">
              <a:spcBef>
                <a:spcPts val="0"/>
              </a:spcBef>
              <a:spcAft>
                <a:spcPts val="0"/>
              </a:spcAft>
              <a:buFont typeface="Arial" panose="020B0604020202020204" pitchFamily="34" charset="0"/>
              <a:buChar char="•"/>
            </a:pPr>
            <a:r>
              <a:rPr lang="en-US" sz="1100" b="1" dirty="0">
                <a:solidFill>
                  <a:srgbClr val="000000"/>
                </a:solidFill>
              </a:rPr>
              <a:t>Multiple Spanning Tree (MST)</a:t>
            </a:r>
          </a:p>
          <a:p>
            <a:pPr marL="285750" indent="-285750">
              <a:spcBef>
                <a:spcPts val="0"/>
              </a:spcBef>
              <a:spcAft>
                <a:spcPts val="0"/>
              </a:spcAft>
              <a:buFont typeface="Arial" panose="020B0604020202020204" pitchFamily="34" charset="0"/>
              <a:buChar char="•"/>
            </a:pPr>
            <a:r>
              <a:rPr lang="en-US" sz="1100" b="1" dirty="0">
                <a:solidFill>
                  <a:srgbClr val="000000"/>
                </a:solidFill>
              </a:rPr>
              <a:t>PortFast</a:t>
            </a:r>
          </a:p>
          <a:p>
            <a:pPr marL="285750" indent="-285750">
              <a:spcBef>
                <a:spcPts val="0"/>
              </a:spcBef>
              <a:spcAft>
                <a:spcPts val="0"/>
              </a:spcAft>
              <a:buFont typeface="Arial" panose="020B0604020202020204" pitchFamily="34" charset="0"/>
              <a:buChar char="•"/>
            </a:pPr>
            <a:r>
              <a:rPr lang="en-US" sz="1100" b="1" dirty="0">
                <a:solidFill>
                  <a:srgbClr val="000000"/>
                </a:solidFill>
              </a:rPr>
              <a:t>BPDU Guard</a:t>
            </a:r>
          </a:p>
          <a:p>
            <a:endParaRPr lang="en-US" sz="1100" dirty="0">
              <a:solidFill>
                <a:srgbClr val="000000"/>
              </a:solidFill>
            </a:endParaRPr>
          </a:p>
        </p:txBody>
      </p:sp>
    </p:spTree>
    <p:custDataLst>
      <p:tags r:id="rId1"/>
    </p:custDataLst>
    <p:extLst>
      <p:ext uri="{BB962C8B-B14F-4D97-AF65-F5344CB8AC3E}">
        <p14:creationId xmlns:p14="http://schemas.microsoft.com/office/powerpoint/2010/main" xmlns="" val="3271745509"/>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Root BID- Who is the Root Bridge?</a:t>
            </a:r>
          </a:p>
          <a:p>
            <a:r>
              <a:rPr lang="en-US" dirty="0" err="1" smtClean="0"/>
              <a:t>Rooth</a:t>
            </a:r>
            <a:r>
              <a:rPr lang="en-US" dirty="0" smtClean="0"/>
              <a:t> Path Cost - How far away is the Root Bridge?</a:t>
            </a:r>
          </a:p>
          <a:p>
            <a:r>
              <a:rPr lang="en-US" dirty="0" smtClean="0"/>
              <a:t>Sender BID - What is the BID of </a:t>
            </a:r>
            <a:r>
              <a:rPr lang="en-US" smtClean="0"/>
              <a:t>the bridge </a:t>
            </a:r>
            <a:r>
              <a:rPr lang="en-US" dirty="0" smtClean="0"/>
              <a:t>that sent this BPDU?</a:t>
            </a:r>
          </a:p>
          <a:p>
            <a:r>
              <a:rPr lang="en-US" dirty="0" smtClean="0"/>
              <a:t>Port ID - What port on the sending bridge did this BPDU come from?</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xmlns=""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Purpose of STP</a:t>
            </a:r>
            <a:r>
              <a:rPr lang="en-US" dirty="0"/>
              <a:t/>
            </a:r>
            <a:br>
              <a:rPr lang="en-US" dirty="0"/>
            </a:br>
            <a:r>
              <a:rPr lang="en-US" sz="2400" dirty="0"/>
              <a:t>STP Recalculation</a:t>
            </a:r>
          </a:p>
        </p:txBody>
      </p:sp>
      <p:sp>
        <p:nvSpPr>
          <p:cNvPr id="9" name="TextBox 8">
            <a:extLst>
              <a:ext uri="{FF2B5EF4-FFF2-40B4-BE49-F238E27FC236}">
                <a16:creationId xmlns:a16="http://schemas.microsoft.com/office/drawing/2014/main" xmlns="" id="{39DFC5BB-F1A4-9F41-B8E5-01052DFFC4EC}"/>
              </a:ext>
            </a:extLst>
          </p:cNvPr>
          <p:cNvSpPr txBox="1"/>
          <p:nvPr/>
        </p:nvSpPr>
        <p:spPr>
          <a:xfrm>
            <a:off x="244934" y="1339925"/>
            <a:ext cx="3462422" cy="1077218"/>
          </a:xfrm>
          <a:prstGeom prst="rect">
            <a:avLst/>
          </a:prstGeom>
          <a:noFill/>
        </p:spPr>
        <p:txBody>
          <a:bodyPr wrap="square" rtlCol="0">
            <a:spAutoFit/>
          </a:bodyPr>
          <a:lstStyle/>
          <a:p>
            <a:r>
              <a:rPr lang="en-US" sz="1600" dirty="0">
                <a:solidFill>
                  <a:srgbClr val="000000"/>
                </a:solidFill>
                <a:latin typeface="+mn-lt"/>
              </a:rPr>
              <a:t>STP compensates for a failure in the network by </a:t>
            </a:r>
            <a:r>
              <a:rPr lang="en-US" sz="1600" dirty="0">
                <a:solidFill>
                  <a:srgbClr val="FF0000"/>
                </a:solidFill>
                <a:latin typeface="+mn-lt"/>
              </a:rPr>
              <a:t>recalculating</a:t>
            </a:r>
            <a:r>
              <a:rPr lang="en-US" sz="1600" dirty="0">
                <a:solidFill>
                  <a:srgbClr val="000000"/>
                </a:solidFill>
                <a:latin typeface="+mn-lt"/>
              </a:rPr>
              <a:t> and </a:t>
            </a:r>
            <a:r>
              <a:rPr lang="en-US" sz="1600" dirty="0">
                <a:solidFill>
                  <a:srgbClr val="FF0000"/>
                </a:solidFill>
                <a:latin typeface="+mn-lt"/>
              </a:rPr>
              <a:t>opening</a:t>
            </a:r>
            <a:r>
              <a:rPr lang="en-US" sz="1600" dirty="0">
                <a:solidFill>
                  <a:srgbClr val="000000"/>
                </a:solidFill>
                <a:latin typeface="+mn-lt"/>
              </a:rPr>
              <a:t> </a:t>
            </a:r>
            <a:r>
              <a:rPr lang="en-US" sz="1600" dirty="0">
                <a:solidFill>
                  <a:srgbClr val="FF0000"/>
                </a:solidFill>
                <a:latin typeface="+mn-lt"/>
              </a:rPr>
              <a:t>up</a:t>
            </a:r>
            <a:r>
              <a:rPr lang="en-US" sz="1600" dirty="0">
                <a:solidFill>
                  <a:srgbClr val="000000"/>
                </a:solidFill>
                <a:latin typeface="+mn-lt"/>
              </a:rPr>
              <a:t> previously blocked ports.</a:t>
            </a:r>
          </a:p>
        </p:txBody>
      </p:sp>
      <p:pic>
        <p:nvPicPr>
          <p:cNvPr id="8" name="Content Placeholder 7">
            <a:extLst>
              <a:ext uri="{FF2B5EF4-FFF2-40B4-BE49-F238E27FC236}">
                <a16:creationId xmlns:a16="http://schemas.microsoft.com/office/drawing/2014/main" xmlns="" id="{230C1627-31E4-7C4C-AE3F-B7234E60E301}"/>
              </a:ext>
            </a:extLst>
          </p:cNvPr>
          <p:cNvPicPr>
            <a:picLocks noGrp="1" noChangeAspect="1"/>
          </p:cNvPicPr>
          <p:nvPr>
            <p:ph idx="1"/>
          </p:nvPr>
        </p:nvPicPr>
        <p:blipFill>
          <a:blip r:embed="rId4"/>
          <a:stretch>
            <a:fillRect/>
          </a:stretch>
        </p:blipFill>
        <p:spPr>
          <a:xfrm>
            <a:off x="3994050" y="385011"/>
            <a:ext cx="4885765" cy="4167738"/>
          </a:xfrm>
        </p:spPr>
      </p:pic>
    </p:spTree>
    <p:custDataLst>
      <p:tags r:id="rId1"/>
    </p:custDataLst>
    <p:extLst>
      <p:ext uri="{BB962C8B-B14F-4D97-AF65-F5344CB8AC3E}">
        <p14:creationId xmlns:p14="http://schemas.microsoft.com/office/powerpoint/2010/main" xmlns="" val="29053488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Purpose of STP</a:t>
            </a:r>
            <a:r>
              <a:rPr lang="en-US" dirty="0"/>
              <a:t/>
            </a:r>
            <a:br>
              <a:rPr lang="en-US" dirty="0"/>
            </a:br>
            <a:r>
              <a:rPr lang="en-US" sz="2400" dirty="0"/>
              <a:t>Issues with Redundant Switch Links</a:t>
            </a:r>
          </a:p>
        </p:txBody>
      </p:sp>
      <p:sp>
        <p:nvSpPr>
          <p:cNvPr id="4" name="Content Placeholder 3">
            <a:extLst>
              <a:ext uri="{FF2B5EF4-FFF2-40B4-BE49-F238E27FC236}">
                <a16:creationId xmlns:a16="http://schemas.microsoft.com/office/drawing/2014/main" xmlns="" id="{FEB771C3-636D-6F41-91EA-B805C098C43A}"/>
              </a:ext>
            </a:extLst>
          </p:cNvPr>
          <p:cNvSpPr>
            <a:spLocks noGrp="1"/>
          </p:cNvSpPr>
          <p:nvPr>
            <p:ph idx="1"/>
          </p:nvPr>
        </p:nvSpPr>
        <p:spPr>
          <a:xfrm>
            <a:off x="202130" y="702962"/>
            <a:ext cx="8797491" cy="4061544"/>
          </a:xfrm>
        </p:spPr>
        <p:txBody>
          <a:bodyPr/>
          <a:lstStyle/>
          <a:p>
            <a:pPr marL="342900" indent="-342900" algn="l">
              <a:buFont typeface="Arial" panose="020B0604020202020204" pitchFamily="34" charset="0"/>
              <a:buChar char="•"/>
            </a:pPr>
            <a:r>
              <a:rPr lang="en-US" sz="1600" dirty="0">
                <a:solidFill>
                  <a:srgbClr val="FF0000"/>
                </a:solidFill>
              </a:rPr>
              <a:t>Path redundancy </a:t>
            </a:r>
            <a:r>
              <a:rPr lang="en-US" sz="1600" dirty="0">
                <a:solidFill>
                  <a:srgbClr val="000000"/>
                </a:solidFill>
              </a:rPr>
              <a:t>provides multiple network services by </a:t>
            </a:r>
            <a:r>
              <a:rPr lang="en-US" sz="1600" dirty="0">
                <a:solidFill>
                  <a:srgbClr val="FF0000"/>
                </a:solidFill>
              </a:rPr>
              <a:t>eliminating</a:t>
            </a:r>
            <a:r>
              <a:rPr lang="en-US" sz="1600" dirty="0">
                <a:solidFill>
                  <a:srgbClr val="000000"/>
                </a:solidFill>
              </a:rPr>
              <a:t> the possibility of a single point of failure. When multiple paths exist between two devices on an Ethernet network, and there is no spanning tree implementation on the switches, a Layer 2 loop occurs. </a:t>
            </a:r>
            <a:endParaRPr lang="en-US" sz="1600" dirty="0" smtClean="0">
              <a:solidFill>
                <a:srgbClr val="000000"/>
              </a:solidFill>
            </a:endParaRPr>
          </a:p>
          <a:p>
            <a:pPr marL="342900" indent="-342900" algn="l">
              <a:buFont typeface="Arial" panose="020B0604020202020204" pitchFamily="34" charset="0"/>
              <a:buChar char="•"/>
            </a:pPr>
            <a:r>
              <a:rPr lang="en-US" sz="1600" dirty="0" smtClean="0">
                <a:solidFill>
                  <a:srgbClr val="FF0000"/>
                </a:solidFill>
              </a:rPr>
              <a:t>A </a:t>
            </a:r>
            <a:r>
              <a:rPr lang="en-US" sz="1600" dirty="0">
                <a:solidFill>
                  <a:srgbClr val="FF0000"/>
                </a:solidFill>
              </a:rPr>
              <a:t>Layer 2 loop </a:t>
            </a:r>
            <a:r>
              <a:rPr lang="en-US" sz="1600" dirty="0">
                <a:solidFill>
                  <a:srgbClr val="000000"/>
                </a:solidFill>
              </a:rPr>
              <a:t>can result in </a:t>
            </a:r>
            <a:r>
              <a:rPr lang="en-US" sz="1600" dirty="0">
                <a:solidFill>
                  <a:srgbClr val="FF0000"/>
                </a:solidFill>
              </a:rPr>
              <a:t>MAC address table instability</a:t>
            </a:r>
            <a:r>
              <a:rPr lang="en-US" sz="1600" dirty="0">
                <a:solidFill>
                  <a:srgbClr val="000000"/>
                </a:solidFill>
              </a:rPr>
              <a:t>, </a:t>
            </a:r>
            <a:r>
              <a:rPr lang="en-US" sz="1600" dirty="0">
                <a:solidFill>
                  <a:srgbClr val="FF0000"/>
                </a:solidFill>
              </a:rPr>
              <a:t>link saturation, and high CPU utilization </a:t>
            </a:r>
            <a:r>
              <a:rPr lang="en-US" sz="1600" dirty="0">
                <a:solidFill>
                  <a:srgbClr val="000000"/>
                </a:solidFill>
              </a:rPr>
              <a:t>on switches and end-devices, resulting in the network becoming unusable.</a:t>
            </a:r>
          </a:p>
          <a:p>
            <a:pPr marL="342900" indent="-342900" algn="l">
              <a:buFont typeface="Arial" panose="020B0604020202020204" pitchFamily="34" charset="0"/>
              <a:buChar char="•"/>
            </a:pPr>
            <a:r>
              <a:rPr lang="en-US" sz="1600" dirty="0">
                <a:solidFill>
                  <a:srgbClr val="000000"/>
                </a:solidFill>
              </a:rPr>
              <a:t>Layer 2 Ethernet </a:t>
            </a:r>
            <a:r>
              <a:rPr lang="en-US" sz="1600" dirty="0">
                <a:solidFill>
                  <a:srgbClr val="FF0000"/>
                </a:solidFill>
              </a:rPr>
              <a:t>does not </a:t>
            </a:r>
            <a:r>
              <a:rPr lang="en-US" sz="1600" dirty="0">
                <a:solidFill>
                  <a:srgbClr val="000000"/>
                </a:solidFill>
              </a:rPr>
              <a:t>include a mechanism to recognize and eliminate endlessly looping frames. </a:t>
            </a:r>
            <a:endParaRPr lang="en-US" sz="1600" dirty="0" smtClean="0">
              <a:solidFill>
                <a:srgbClr val="000000"/>
              </a:solidFill>
            </a:endParaRPr>
          </a:p>
          <a:p>
            <a:pPr marL="342900" indent="-342900" algn="l">
              <a:buFont typeface="Arial" panose="020B0604020202020204" pitchFamily="34" charset="0"/>
              <a:buChar char="•"/>
            </a:pPr>
            <a:r>
              <a:rPr lang="en-US" sz="1600" dirty="0" smtClean="0">
                <a:solidFill>
                  <a:srgbClr val="000000"/>
                </a:solidFill>
              </a:rPr>
              <a:t>Both </a:t>
            </a:r>
            <a:r>
              <a:rPr lang="en-US" sz="1600" dirty="0">
                <a:solidFill>
                  <a:srgbClr val="000000"/>
                </a:solidFill>
              </a:rPr>
              <a:t>IPv4 and IPv6 include a mechanism that </a:t>
            </a:r>
            <a:r>
              <a:rPr lang="en-US" sz="1600" dirty="0">
                <a:solidFill>
                  <a:srgbClr val="FF0000"/>
                </a:solidFill>
              </a:rPr>
              <a:t>limits the number of times a Layer 3 networking device</a:t>
            </a:r>
            <a:r>
              <a:rPr lang="en-US" sz="1600" dirty="0">
                <a:solidFill>
                  <a:srgbClr val="000000"/>
                </a:solidFill>
              </a:rPr>
              <a:t> can retransmit a packet. </a:t>
            </a:r>
            <a:endParaRPr lang="en-US" sz="1600" dirty="0" smtClean="0">
              <a:solidFill>
                <a:srgbClr val="000000"/>
              </a:solidFill>
            </a:endParaRPr>
          </a:p>
          <a:p>
            <a:pPr marL="342900" indent="-342900" algn="l">
              <a:buFont typeface="Arial" panose="020B0604020202020204" pitchFamily="34" charset="0"/>
              <a:buChar char="•"/>
            </a:pPr>
            <a:r>
              <a:rPr lang="en-US" sz="1600" dirty="0" smtClean="0">
                <a:solidFill>
                  <a:srgbClr val="000000"/>
                </a:solidFill>
              </a:rPr>
              <a:t>A </a:t>
            </a:r>
            <a:r>
              <a:rPr lang="en-US" sz="1600" dirty="0">
                <a:solidFill>
                  <a:srgbClr val="FF0000"/>
                </a:solidFill>
              </a:rPr>
              <a:t>router</a:t>
            </a:r>
            <a:r>
              <a:rPr lang="en-US" sz="1600" dirty="0">
                <a:solidFill>
                  <a:srgbClr val="000000"/>
                </a:solidFill>
              </a:rPr>
              <a:t> will decrement the </a:t>
            </a:r>
            <a:r>
              <a:rPr lang="en-US" sz="1600" dirty="0">
                <a:solidFill>
                  <a:srgbClr val="FF0000"/>
                </a:solidFill>
              </a:rPr>
              <a:t>TTL (Time to Live)</a:t>
            </a:r>
            <a:r>
              <a:rPr lang="en-US" sz="1600" dirty="0">
                <a:solidFill>
                  <a:srgbClr val="000000"/>
                </a:solidFill>
              </a:rPr>
              <a:t> in every IPv4 packet, and the </a:t>
            </a:r>
            <a:r>
              <a:rPr lang="en-US" sz="1600" dirty="0">
                <a:solidFill>
                  <a:srgbClr val="FF0000"/>
                </a:solidFill>
              </a:rPr>
              <a:t>Hop Limit </a:t>
            </a:r>
            <a:r>
              <a:rPr lang="en-US" sz="1600" dirty="0">
                <a:solidFill>
                  <a:srgbClr val="000000"/>
                </a:solidFill>
              </a:rPr>
              <a:t>field in every IPv6 packet. When these fields are decremented to </a:t>
            </a:r>
            <a:r>
              <a:rPr lang="en-US" sz="1600" dirty="0">
                <a:solidFill>
                  <a:srgbClr val="FF0000"/>
                </a:solidFill>
              </a:rPr>
              <a:t>0</a:t>
            </a:r>
            <a:r>
              <a:rPr lang="en-US" sz="1600" dirty="0">
                <a:solidFill>
                  <a:srgbClr val="000000"/>
                </a:solidFill>
              </a:rPr>
              <a:t>, a router will </a:t>
            </a:r>
            <a:r>
              <a:rPr lang="en-US" sz="1600" dirty="0">
                <a:solidFill>
                  <a:srgbClr val="FF0000"/>
                </a:solidFill>
              </a:rPr>
              <a:t>drop</a:t>
            </a:r>
            <a:r>
              <a:rPr lang="en-US" sz="1600" dirty="0">
                <a:solidFill>
                  <a:srgbClr val="000000"/>
                </a:solidFill>
              </a:rPr>
              <a:t> the packet. </a:t>
            </a:r>
            <a:endParaRPr lang="en-US" sz="1600" dirty="0" smtClean="0">
              <a:solidFill>
                <a:srgbClr val="000000"/>
              </a:solidFill>
            </a:endParaRPr>
          </a:p>
          <a:p>
            <a:pPr marL="342900" indent="-342900" algn="l">
              <a:buFont typeface="Arial" panose="020B0604020202020204" pitchFamily="34" charset="0"/>
              <a:buChar char="•"/>
            </a:pPr>
            <a:r>
              <a:rPr lang="en-US" sz="1600" dirty="0" smtClean="0">
                <a:solidFill>
                  <a:srgbClr val="FF0000"/>
                </a:solidFill>
              </a:rPr>
              <a:t>Ethernet </a:t>
            </a:r>
            <a:r>
              <a:rPr lang="en-US" sz="1600" dirty="0">
                <a:solidFill>
                  <a:srgbClr val="FF0000"/>
                </a:solidFill>
              </a:rPr>
              <a:t>and Ethernet switches </a:t>
            </a:r>
            <a:r>
              <a:rPr lang="en-US" sz="1600" dirty="0">
                <a:solidFill>
                  <a:srgbClr val="000000"/>
                </a:solidFill>
              </a:rPr>
              <a:t>have</a:t>
            </a:r>
            <a:r>
              <a:rPr lang="en-US" sz="1600" dirty="0">
                <a:solidFill>
                  <a:srgbClr val="FF0000"/>
                </a:solidFill>
              </a:rPr>
              <a:t> no comparable mechanism </a:t>
            </a:r>
            <a:r>
              <a:rPr lang="en-US" sz="1600" dirty="0">
                <a:solidFill>
                  <a:srgbClr val="000000"/>
                </a:solidFill>
              </a:rPr>
              <a:t>for limiting the number of times a switch retransmits a Layer 2 frame. </a:t>
            </a:r>
            <a:r>
              <a:rPr lang="en-US" sz="1600" dirty="0">
                <a:solidFill>
                  <a:srgbClr val="FF0000"/>
                </a:solidFill>
              </a:rPr>
              <a:t>STP</a:t>
            </a:r>
            <a:r>
              <a:rPr lang="en-US" sz="1600" dirty="0">
                <a:solidFill>
                  <a:srgbClr val="000000"/>
                </a:solidFill>
              </a:rPr>
              <a:t> was developed specifically as a </a:t>
            </a:r>
            <a:r>
              <a:rPr lang="en-US" sz="1600" dirty="0">
                <a:solidFill>
                  <a:srgbClr val="FF0000"/>
                </a:solidFill>
              </a:rPr>
              <a:t>loop prevention mechanism </a:t>
            </a:r>
            <a:r>
              <a:rPr lang="en-US" sz="1600" dirty="0">
                <a:solidFill>
                  <a:srgbClr val="000000"/>
                </a:solidFill>
              </a:rPr>
              <a:t>for Layer 2 Ethernet.</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xmlns="" val="42758970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Purpose of STP</a:t>
            </a:r>
            <a:r>
              <a:rPr lang="en-US" dirty="0"/>
              <a:t/>
            </a:r>
            <a:br>
              <a:rPr lang="en-US" dirty="0"/>
            </a:br>
            <a:r>
              <a:rPr lang="en-US" sz="2400" dirty="0"/>
              <a:t>Layer 2 Loops</a:t>
            </a:r>
          </a:p>
        </p:txBody>
      </p:sp>
      <p:sp>
        <p:nvSpPr>
          <p:cNvPr id="5" name="Content Placeholder 4">
            <a:extLst>
              <a:ext uri="{FF2B5EF4-FFF2-40B4-BE49-F238E27FC236}">
                <a16:creationId xmlns:a16="http://schemas.microsoft.com/office/drawing/2014/main" xmlns="" id="{0A7607C8-BE5F-EA42-8A4B-EFDD7673AC92}"/>
              </a:ext>
            </a:extLst>
          </p:cNvPr>
          <p:cNvSpPr>
            <a:spLocks noGrp="1"/>
          </p:cNvSpPr>
          <p:nvPr>
            <p:ph idx="1"/>
          </p:nvPr>
        </p:nvSpPr>
        <p:spPr>
          <a:xfrm>
            <a:off x="197572" y="726801"/>
            <a:ext cx="8147916" cy="3689897"/>
          </a:xfrm>
        </p:spPr>
        <p:txBody>
          <a:bodyPr/>
          <a:lstStyle/>
          <a:p>
            <a:pPr marL="342900" indent="-342900" algn="l">
              <a:buFont typeface="Arial" panose="020B0604020202020204" pitchFamily="34" charset="0"/>
              <a:buChar char="•"/>
            </a:pPr>
            <a:r>
              <a:rPr lang="en-US" sz="1800" dirty="0">
                <a:solidFill>
                  <a:srgbClr val="FF0000"/>
                </a:solidFill>
              </a:rPr>
              <a:t>Without STP </a:t>
            </a:r>
            <a:r>
              <a:rPr lang="en-US" sz="1800" dirty="0">
                <a:solidFill>
                  <a:srgbClr val="000000"/>
                </a:solidFill>
              </a:rPr>
              <a:t>enabled, Layer 2 </a:t>
            </a:r>
            <a:r>
              <a:rPr lang="en-US" sz="1800" dirty="0">
                <a:solidFill>
                  <a:srgbClr val="FF0000"/>
                </a:solidFill>
              </a:rPr>
              <a:t>loops</a:t>
            </a:r>
            <a:r>
              <a:rPr lang="en-US" sz="1800" dirty="0">
                <a:solidFill>
                  <a:srgbClr val="000000"/>
                </a:solidFill>
              </a:rPr>
              <a:t> can form, causing </a:t>
            </a:r>
            <a:r>
              <a:rPr lang="en-US" sz="1800" dirty="0">
                <a:solidFill>
                  <a:srgbClr val="FF0000"/>
                </a:solidFill>
              </a:rPr>
              <a:t>broadcast</a:t>
            </a:r>
            <a:r>
              <a:rPr lang="en-US" sz="1800" dirty="0">
                <a:solidFill>
                  <a:srgbClr val="000000"/>
                </a:solidFill>
              </a:rPr>
              <a:t>, </a:t>
            </a:r>
            <a:r>
              <a:rPr lang="en-US" sz="1800" dirty="0">
                <a:solidFill>
                  <a:srgbClr val="FF0000"/>
                </a:solidFill>
              </a:rPr>
              <a:t>multicast</a:t>
            </a:r>
            <a:r>
              <a:rPr lang="en-US" sz="1800" dirty="0">
                <a:solidFill>
                  <a:srgbClr val="000000"/>
                </a:solidFill>
              </a:rPr>
              <a:t> and </a:t>
            </a:r>
            <a:r>
              <a:rPr lang="en-US" sz="1800" dirty="0">
                <a:solidFill>
                  <a:srgbClr val="FF0000"/>
                </a:solidFill>
              </a:rPr>
              <a:t>unknown unicast frames </a:t>
            </a:r>
            <a:r>
              <a:rPr lang="en-US" sz="1800" dirty="0">
                <a:solidFill>
                  <a:srgbClr val="000000"/>
                </a:solidFill>
              </a:rPr>
              <a:t>to loop endlessly. This can bring down a network quickly. </a:t>
            </a:r>
          </a:p>
          <a:p>
            <a:pPr marL="342900" indent="-342900" algn="l">
              <a:buFont typeface="Arial" panose="020B0604020202020204" pitchFamily="34" charset="0"/>
              <a:buChar char="•"/>
            </a:pPr>
            <a:r>
              <a:rPr lang="en-US" sz="1800" dirty="0">
                <a:solidFill>
                  <a:srgbClr val="000000"/>
                </a:solidFill>
              </a:rPr>
              <a:t>When a loop occurs, the </a:t>
            </a:r>
            <a:r>
              <a:rPr lang="en-US" sz="1800" dirty="0">
                <a:solidFill>
                  <a:srgbClr val="FF0000"/>
                </a:solidFill>
              </a:rPr>
              <a:t>MAC address table</a:t>
            </a:r>
            <a:r>
              <a:rPr lang="en-US" sz="1800" dirty="0">
                <a:solidFill>
                  <a:srgbClr val="000000"/>
                </a:solidFill>
              </a:rPr>
              <a:t> on a switch will constantly change with the </a:t>
            </a:r>
            <a:r>
              <a:rPr lang="en-US" sz="1800" dirty="0">
                <a:solidFill>
                  <a:srgbClr val="FF0000"/>
                </a:solidFill>
              </a:rPr>
              <a:t>updates</a:t>
            </a:r>
            <a:r>
              <a:rPr lang="en-US" sz="1800" dirty="0">
                <a:solidFill>
                  <a:srgbClr val="000000"/>
                </a:solidFill>
              </a:rPr>
              <a:t> from the broadcast frames, which results in </a:t>
            </a:r>
            <a:r>
              <a:rPr lang="en-US" sz="1800" dirty="0">
                <a:solidFill>
                  <a:srgbClr val="FF0000"/>
                </a:solidFill>
              </a:rPr>
              <a:t>MAC database instability.</a:t>
            </a:r>
            <a:r>
              <a:rPr lang="en-US" sz="1800" dirty="0">
                <a:solidFill>
                  <a:srgbClr val="000000"/>
                </a:solidFill>
              </a:rPr>
              <a:t> This can cause </a:t>
            </a:r>
            <a:r>
              <a:rPr lang="en-US" sz="1800" dirty="0">
                <a:solidFill>
                  <a:srgbClr val="FF0000"/>
                </a:solidFill>
              </a:rPr>
              <a:t>high CPU utilization</a:t>
            </a:r>
            <a:r>
              <a:rPr lang="en-US" sz="1800" dirty="0">
                <a:solidFill>
                  <a:srgbClr val="000000"/>
                </a:solidFill>
              </a:rPr>
              <a:t>, which makes the switch unable to forward frames.</a:t>
            </a:r>
          </a:p>
          <a:p>
            <a:pPr marL="342900" indent="-342900" algn="l">
              <a:buFont typeface="Arial" panose="020B0604020202020204" pitchFamily="34" charset="0"/>
              <a:buChar char="•"/>
            </a:pPr>
            <a:r>
              <a:rPr lang="en-US" sz="1800" dirty="0">
                <a:solidFill>
                  <a:srgbClr val="000000"/>
                </a:solidFill>
              </a:rPr>
              <a:t>An </a:t>
            </a:r>
            <a:r>
              <a:rPr lang="en-US" sz="1800" dirty="0">
                <a:solidFill>
                  <a:srgbClr val="FF0000"/>
                </a:solidFill>
              </a:rPr>
              <a:t>unknown unicast frame </a:t>
            </a:r>
            <a:r>
              <a:rPr lang="en-US" sz="1800" dirty="0">
                <a:solidFill>
                  <a:srgbClr val="000000"/>
                </a:solidFill>
              </a:rPr>
              <a:t>is when the </a:t>
            </a:r>
            <a:r>
              <a:rPr lang="en-US" sz="1800" dirty="0">
                <a:solidFill>
                  <a:srgbClr val="7030A0"/>
                </a:solidFill>
              </a:rPr>
              <a:t>switch does not have the destination MAC address </a:t>
            </a:r>
            <a:r>
              <a:rPr lang="en-US" sz="1800" dirty="0">
                <a:solidFill>
                  <a:srgbClr val="000000"/>
                </a:solidFill>
              </a:rPr>
              <a:t>in its MAC address table and must forward the frame out </a:t>
            </a:r>
            <a:r>
              <a:rPr lang="en-US" sz="1800" dirty="0">
                <a:solidFill>
                  <a:srgbClr val="FF0000"/>
                </a:solidFill>
              </a:rPr>
              <a:t>all</a:t>
            </a:r>
            <a:r>
              <a:rPr lang="en-US" sz="1800" dirty="0">
                <a:solidFill>
                  <a:srgbClr val="000000"/>
                </a:solidFill>
              </a:rPr>
              <a:t> ports, except the ingress port.</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xmlns="" val="37376117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Purpose of STP</a:t>
            </a:r>
            <a:r>
              <a:rPr lang="en-US" dirty="0"/>
              <a:t/>
            </a:r>
            <a:br>
              <a:rPr lang="en-US" dirty="0"/>
            </a:br>
            <a:r>
              <a:rPr lang="en-US" sz="2400" dirty="0"/>
              <a:t>Broadcast Storm</a:t>
            </a:r>
          </a:p>
        </p:txBody>
      </p:sp>
      <p:sp>
        <p:nvSpPr>
          <p:cNvPr id="4" name="Content Placeholder 3">
            <a:extLst>
              <a:ext uri="{FF2B5EF4-FFF2-40B4-BE49-F238E27FC236}">
                <a16:creationId xmlns:a16="http://schemas.microsoft.com/office/drawing/2014/main" xmlns="" id="{45822D96-D508-2F47-96CC-C7CF2DAAA1F0}"/>
              </a:ext>
            </a:extLst>
          </p:cNvPr>
          <p:cNvSpPr>
            <a:spLocks noGrp="1"/>
          </p:cNvSpPr>
          <p:nvPr>
            <p:ph idx="1"/>
          </p:nvPr>
        </p:nvSpPr>
        <p:spPr>
          <a:xfrm>
            <a:off x="474662" y="731837"/>
            <a:ext cx="7870825" cy="3689897"/>
          </a:xfrm>
        </p:spPr>
        <p:txBody>
          <a:bodyPr/>
          <a:lstStyle/>
          <a:p>
            <a:pPr marL="342900" indent="-342900" algn="l">
              <a:buFont typeface="Arial" panose="020B0604020202020204" pitchFamily="34" charset="0"/>
              <a:buChar char="•"/>
            </a:pPr>
            <a:r>
              <a:rPr lang="en-US" sz="1600" dirty="0">
                <a:solidFill>
                  <a:srgbClr val="000000"/>
                </a:solidFill>
              </a:rPr>
              <a:t>A </a:t>
            </a:r>
            <a:r>
              <a:rPr lang="en-US" sz="1600" dirty="0">
                <a:solidFill>
                  <a:srgbClr val="FF0000"/>
                </a:solidFill>
              </a:rPr>
              <a:t>broadcast storm</a:t>
            </a:r>
            <a:r>
              <a:rPr lang="en-US" sz="1600" dirty="0">
                <a:solidFill>
                  <a:srgbClr val="000000"/>
                </a:solidFill>
              </a:rPr>
              <a:t> is an </a:t>
            </a:r>
            <a:r>
              <a:rPr lang="en-US" sz="1600" dirty="0">
                <a:solidFill>
                  <a:srgbClr val="FF0000"/>
                </a:solidFill>
              </a:rPr>
              <a:t>abnormally high number </a:t>
            </a:r>
            <a:r>
              <a:rPr lang="en-US" sz="1600" dirty="0">
                <a:solidFill>
                  <a:srgbClr val="000000"/>
                </a:solidFill>
              </a:rPr>
              <a:t>of broadcasts overwhelming the network during a specific amount of time. Broadcast storms can </a:t>
            </a:r>
            <a:r>
              <a:rPr lang="en-US" sz="1600" dirty="0">
                <a:solidFill>
                  <a:srgbClr val="FF0000"/>
                </a:solidFill>
              </a:rPr>
              <a:t>disable</a:t>
            </a:r>
            <a:r>
              <a:rPr lang="en-US" sz="1600" dirty="0">
                <a:solidFill>
                  <a:srgbClr val="000000"/>
                </a:solidFill>
              </a:rPr>
              <a:t> a network within seconds by overwhelming switches and end devices. Broadcast storms can be caused by a hardware problem such as a </a:t>
            </a:r>
            <a:r>
              <a:rPr lang="en-US" sz="1600" dirty="0">
                <a:solidFill>
                  <a:srgbClr val="FF0000"/>
                </a:solidFill>
              </a:rPr>
              <a:t>faulty NIC </a:t>
            </a:r>
            <a:r>
              <a:rPr lang="en-US" sz="1600" dirty="0">
                <a:solidFill>
                  <a:srgbClr val="000000"/>
                </a:solidFill>
              </a:rPr>
              <a:t>or from a Layer 2 loop in the network.</a:t>
            </a:r>
          </a:p>
          <a:p>
            <a:pPr marL="342900" indent="-342900" algn="l">
              <a:buFont typeface="Arial" panose="020B0604020202020204" pitchFamily="34" charset="0"/>
              <a:buChar char="•"/>
            </a:pPr>
            <a:r>
              <a:rPr lang="en-US" sz="1600" dirty="0">
                <a:solidFill>
                  <a:srgbClr val="000000"/>
                </a:solidFill>
              </a:rPr>
              <a:t>Layer 2 broadcasts in a network, such as </a:t>
            </a:r>
            <a:r>
              <a:rPr lang="en-US" sz="1600" dirty="0">
                <a:solidFill>
                  <a:srgbClr val="FF0000"/>
                </a:solidFill>
              </a:rPr>
              <a:t>ARP Requests </a:t>
            </a:r>
            <a:r>
              <a:rPr lang="en-US" sz="1600" dirty="0">
                <a:solidFill>
                  <a:srgbClr val="000000"/>
                </a:solidFill>
              </a:rPr>
              <a:t>are very common. Layer 2 </a:t>
            </a:r>
            <a:r>
              <a:rPr lang="en-US" sz="1600" dirty="0">
                <a:solidFill>
                  <a:srgbClr val="FF0000"/>
                </a:solidFill>
              </a:rPr>
              <a:t>multicasts</a:t>
            </a:r>
            <a:r>
              <a:rPr lang="en-US" sz="1600" dirty="0">
                <a:solidFill>
                  <a:srgbClr val="000000"/>
                </a:solidFill>
              </a:rPr>
              <a:t> are typically forwarded the same way as a broadcast by the switch. IPv6 packets are never forwarded as a Layer 2 broadcast, ICMPv6 Neighbor Discovery uses Layer 2 multicasts.</a:t>
            </a:r>
          </a:p>
          <a:p>
            <a:pPr marL="342900" indent="-342900" algn="l">
              <a:buFont typeface="Arial" panose="020B0604020202020204" pitchFamily="34" charset="0"/>
              <a:buChar char="•"/>
            </a:pPr>
            <a:r>
              <a:rPr lang="en-US" sz="1600" dirty="0">
                <a:solidFill>
                  <a:srgbClr val="000000"/>
                </a:solidFill>
              </a:rPr>
              <a:t>A host caught in a Layer 2 loop is </a:t>
            </a:r>
            <a:r>
              <a:rPr lang="en-US" sz="1600" dirty="0">
                <a:solidFill>
                  <a:srgbClr val="FF0000"/>
                </a:solidFill>
              </a:rPr>
              <a:t>not accessible </a:t>
            </a:r>
            <a:r>
              <a:rPr lang="en-US" sz="1600" dirty="0">
                <a:solidFill>
                  <a:srgbClr val="000000"/>
                </a:solidFill>
              </a:rPr>
              <a:t>to other hosts on the network. Additionally, due to the constant changes in its MAC address table, the switch does not know out of which port to forward unicast frames.</a:t>
            </a:r>
          </a:p>
          <a:p>
            <a:pPr marL="342900" indent="-342900" algn="l">
              <a:buFont typeface="Arial" panose="020B0604020202020204" pitchFamily="34" charset="0"/>
              <a:buChar char="•"/>
            </a:pPr>
            <a:r>
              <a:rPr lang="en-US" sz="1600" dirty="0">
                <a:solidFill>
                  <a:srgbClr val="000000"/>
                </a:solidFill>
              </a:rPr>
              <a:t>To prevent these issues from occurring in a redundant network, some type of </a:t>
            </a:r>
            <a:r>
              <a:rPr lang="en-US" sz="1600" dirty="0">
                <a:solidFill>
                  <a:srgbClr val="FF0000"/>
                </a:solidFill>
              </a:rPr>
              <a:t>spanning tree</a:t>
            </a:r>
            <a:r>
              <a:rPr lang="en-US" sz="1600" dirty="0">
                <a:solidFill>
                  <a:srgbClr val="000000"/>
                </a:solidFill>
              </a:rPr>
              <a:t> must be enabled on the switches. Spanning tree is </a:t>
            </a:r>
            <a:r>
              <a:rPr lang="en-US" sz="1600" dirty="0">
                <a:solidFill>
                  <a:srgbClr val="FF0000"/>
                </a:solidFill>
              </a:rPr>
              <a:t>enabled</a:t>
            </a:r>
            <a:r>
              <a:rPr lang="en-US" sz="1600" dirty="0">
                <a:solidFill>
                  <a:srgbClr val="000000"/>
                </a:solidFill>
              </a:rPr>
              <a:t>, </a:t>
            </a:r>
            <a:r>
              <a:rPr lang="en-US" sz="1600" dirty="0">
                <a:solidFill>
                  <a:srgbClr val="FF0000"/>
                </a:solidFill>
              </a:rPr>
              <a:t>by</a:t>
            </a:r>
            <a:r>
              <a:rPr lang="en-US" sz="1600" dirty="0">
                <a:solidFill>
                  <a:srgbClr val="000000"/>
                </a:solidFill>
              </a:rPr>
              <a:t> </a:t>
            </a:r>
            <a:r>
              <a:rPr lang="en-US" sz="1600" dirty="0">
                <a:solidFill>
                  <a:srgbClr val="FF0000"/>
                </a:solidFill>
              </a:rPr>
              <a:t>default</a:t>
            </a:r>
            <a:r>
              <a:rPr lang="en-US" sz="1600" dirty="0">
                <a:solidFill>
                  <a:srgbClr val="000000"/>
                </a:solidFill>
              </a:rPr>
              <a:t>, on Cisco switches to </a:t>
            </a:r>
            <a:r>
              <a:rPr lang="en-US" sz="1600" dirty="0">
                <a:solidFill>
                  <a:srgbClr val="FF0000"/>
                </a:solidFill>
              </a:rPr>
              <a:t>prevent Layer 2 loops </a:t>
            </a:r>
            <a:r>
              <a:rPr lang="en-US" sz="1600" dirty="0">
                <a:solidFill>
                  <a:srgbClr val="000000"/>
                </a:solidFill>
              </a:rPr>
              <a:t>from occurring.</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xmlns="" val="26159451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6323</TotalTime>
  <Words>6116</Words>
  <Application>Microsoft Office PowerPoint</Application>
  <PresentationFormat>On-screen Show (16:9)</PresentationFormat>
  <Paragraphs>495</Paragraphs>
  <Slides>52</Slides>
  <Notes>47</Notes>
  <HiddenSlides>1</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Default Theme</vt:lpstr>
      <vt:lpstr>Chapter 4 Module 5: STP Concepts</vt:lpstr>
      <vt:lpstr>Module Objectives</vt:lpstr>
      <vt:lpstr>5.1 Purpose of STP</vt:lpstr>
      <vt:lpstr>Purpose of STP Redundancy in Layer 2 Switched Networks</vt:lpstr>
      <vt:lpstr>Purpose of STP Spanning Tree Protocol</vt:lpstr>
      <vt:lpstr>Purpose of STP STP Recalculation</vt:lpstr>
      <vt:lpstr>Purpose of STP Issues with Redundant Switch Links</vt:lpstr>
      <vt:lpstr>Purpose of STP Layer 2 Loops</vt:lpstr>
      <vt:lpstr>Purpose of STP Broadcast Storm</vt:lpstr>
      <vt:lpstr>Purpose of STP The Spanning Tree Algorithm</vt:lpstr>
      <vt:lpstr>Purpose of STP The Spanning Tree Algorithm (Cont.)</vt:lpstr>
      <vt:lpstr>Purpose of STP Video – Observe STP Operation</vt:lpstr>
      <vt:lpstr>Purpose of STP Packet Tracer – Investigate STP Loop Prevention</vt:lpstr>
      <vt:lpstr>5.2 STP Operations</vt:lpstr>
      <vt:lpstr>STP Operations Steps to a Loop-Free Topology</vt:lpstr>
      <vt:lpstr>Slide 16</vt:lpstr>
      <vt:lpstr>STP Operations Steps to a Loop-Free Topology (Cont.)</vt:lpstr>
      <vt:lpstr>Which is the root bridge?</vt:lpstr>
      <vt:lpstr>Which is the root bridge?</vt:lpstr>
      <vt:lpstr>STP Operations 1. Elect the Root Bridge</vt:lpstr>
      <vt:lpstr>STP Operations Impact of Default BIDs</vt:lpstr>
      <vt:lpstr>STP Operations Determine the Root Path Cost</vt:lpstr>
      <vt:lpstr>STP Operations 2. Elect the Root Ports</vt:lpstr>
      <vt:lpstr>STP Operations 3. Elect Designated Ports</vt:lpstr>
      <vt:lpstr>STP Operations 4. Elect Alternate (Blocked) Ports</vt:lpstr>
      <vt:lpstr>STP Operations Elect a Root Port from Multiple Equal-Cost Paths</vt:lpstr>
      <vt:lpstr>STP Operations Elect a Root Port from Multiple Equal-Cost Paths (Cont.)</vt:lpstr>
      <vt:lpstr>STP Operations Elect a Root Port from Multiple Equal-Cost Paths (Cont.)</vt:lpstr>
      <vt:lpstr>STP Operations Elect a Root Port from Multiple Equal-Cost Paths (Cont.)</vt:lpstr>
      <vt:lpstr>STP Convergence – In summary</vt:lpstr>
      <vt:lpstr>STP Operations STP Timers and Port States</vt:lpstr>
      <vt:lpstr>STP Operations STP Timers and Port States (Cont.)</vt:lpstr>
      <vt:lpstr>STP Operations Operational Details of Each Port State</vt:lpstr>
      <vt:lpstr>STP Operations Per-VLAN Spanning Tree</vt:lpstr>
      <vt:lpstr>5.3 Evolution of STP</vt:lpstr>
      <vt:lpstr>Evolution of STP Different Versions of STP</vt:lpstr>
      <vt:lpstr>Evolution of STP Different Versions of STP (Cont.)</vt:lpstr>
      <vt:lpstr>Evolution of STP RSTP Concepts</vt:lpstr>
      <vt:lpstr>Evolution of STP RSTP Port States and Port Roles</vt:lpstr>
      <vt:lpstr>Evolution of STP RSTP Port States and Port Roles</vt:lpstr>
      <vt:lpstr>Evolution of STP RSTP Port States and Port Roles (Cont.)</vt:lpstr>
      <vt:lpstr>Evolution of STP PortFast and BPDU Guard</vt:lpstr>
      <vt:lpstr>Evolution of STP PortFast and BPDU Guard</vt:lpstr>
      <vt:lpstr>Evolution of STP PortFast and BPDU Guard</vt:lpstr>
      <vt:lpstr>Evolution of STP Alternatives to STP</vt:lpstr>
      <vt:lpstr>5.4 Module Practice and Quiz</vt:lpstr>
      <vt:lpstr>Module Practice and Quiz What Did I Learn In This Module?</vt:lpstr>
      <vt:lpstr>Module Practice and Quiz What Did I Learn In This Module? (Cont.)</vt:lpstr>
      <vt:lpstr>Module Practice and Quiz What Did I Learn In This Module? (Cont.)</vt:lpstr>
      <vt:lpstr>Module 5: STP Concepts New Terms and Commands</vt:lpstr>
      <vt:lpstr>Slide 51</vt:lpstr>
      <vt:lpstr>Slide 52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Owner</cp:lastModifiedBy>
  <cp:revision>468</cp:revision>
  <dcterms:created xsi:type="dcterms:W3CDTF">2019-10-18T06:21:22Z</dcterms:created>
  <dcterms:modified xsi:type="dcterms:W3CDTF">2021-07-22T08:25:25Z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