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2"/>
  </p:notesMasterIdLst>
  <p:sldIdLst>
    <p:sldId id="876" r:id="rId2"/>
    <p:sldId id="860" r:id="rId3"/>
    <p:sldId id="759" r:id="rId4"/>
    <p:sldId id="1197" r:id="rId5"/>
    <p:sldId id="1108" r:id="rId6"/>
    <p:sldId id="1176" r:id="rId7"/>
    <p:sldId id="1177" r:id="rId8"/>
    <p:sldId id="1198" r:id="rId9"/>
    <p:sldId id="1199" r:id="rId10"/>
    <p:sldId id="1178" r:id="rId11"/>
    <p:sldId id="1200" r:id="rId12"/>
    <p:sldId id="1201" r:id="rId13"/>
    <p:sldId id="1179" r:id="rId14"/>
    <p:sldId id="1180" r:id="rId15"/>
    <p:sldId id="1181" r:id="rId16"/>
    <p:sldId id="1182" r:id="rId17"/>
    <p:sldId id="1183" r:id="rId18"/>
    <p:sldId id="1184" r:id="rId19"/>
    <p:sldId id="1103" r:id="rId20"/>
    <p:sldId id="1172" r:id="rId21"/>
    <p:sldId id="1185" r:id="rId22"/>
    <p:sldId id="1186" r:id="rId23"/>
    <p:sldId id="1187" r:id="rId24"/>
    <p:sldId id="1171" r:id="rId25"/>
    <p:sldId id="1173" r:id="rId26"/>
    <p:sldId id="1188" r:id="rId27"/>
    <p:sldId id="1189" r:id="rId28"/>
    <p:sldId id="1190" r:id="rId29"/>
    <p:sldId id="1191" r:id="rId30"/>
    <p:sldId id="1192" r:id="rId31"/>
    <p:sldId id="1193" r:id="rId32"/>
    <p:sldId id="1194" r:id="rId33"/>
    <p:sldId id="957" r:id="rId34"/>
    <p:sldId id="1138" r:id="rId35"/>
    <p:sldId id="1174" r:id="rId36"/>
    <p:sldId id="1175" r:id="rId37"/>
    <p:sldId id="1195" r:id="rId38"/>
    <p:sldId id="1196" r:id="rId39"/>
    <p:sldId id="874" r:id="rId40"/>
    <p:sldId id="291"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FF3399"/>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5994" autoAdjust="0"/>
  </p:normalViewPr>
  <p:slideViewPr>
    <p:cSldViewPr snapToGrid="0" showGuides="1">
      <p:cViewPr varScale="1">
        <p:scale>
          <a:sx n="104" d="100"/>
          <a:sy n="104" d="100"/>
        </p:scale>
        <p:origin x="1061" y="8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3/9/2023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12</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pPr/>
              <a:t>13</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14</a:t>
            </a:fld>
            <a:endParaRPr lang="en-US" dirty="0"/>
          </a:p>
        </p:txBody>
      </p:sp>
    </p:spTree>
    <p:extLst>
      <p:ext uri="{BB962C8B-B14F-4D97-AF65-F5344CB8AC3E}">
        <p14:creationId xmlns:p14="http://schemas.microsoft.com/office/powerpoint/2010/main" val="216535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15</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pPr/>
              <a:t>16</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17</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18</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pPr/>
              <a:t>19</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21</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22</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23</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24</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pPr/>
              <a:t>25</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26</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28</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29</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30</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pPr/>
              <a:t>31</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32</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40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pPr/>
              <a:t>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pPr/>
              <a:t>6</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pPr/>
              <a:t>7</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901783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Chapter 5</a:t>
            </a:r>
            <a:br>
              <a:rPr lang="en-US" dirty="0">
                <a:solidFill>
                  <a:schemeClr val="accent5">
                    <a:lumMod val="40000"/>
                    <a:lumOff val="60000"/>
                  </a:schemeClr>
                </a:solidFill>
              </a:rPr>
            </a:br>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The </a:t>
            </a:r>
            <a:r>
              <a:rPr lang="en-US" sz="1600" dirty="0">
                <a:solidFill>
                  <a:srgbClr val="FF0000"/>
                </a:solidFill>
              </a:rPr>
              <a:t>Cisco Catalyst 2960 Layer 2 </a:t>
            </a:r>
            <a:r>
              <a:rPr lang="en-US" sz="1600" dirty="0">
                <a:solidFill>
                  <a:srgbClr val="000000"/>
                </a:solidFill>
              </a:rPr>
              <a:t>switch currently supports up to </a:t>
            </a:r>
            <a:r>
              <a:rPr lang="en-US" sz="1600" dirty="0">
                <a:solidFill>
                  <a:srgbClr val="FF0000"/>
                </a:solidFill>
              </a:rPr>
              <a:t>six</a:t>
            </a:r>
            <a:r>
              <a:rPr lang="en-US" sz="1600" dirty="0">
                <a:solidFill>
                  <a:srgbClr val="000000"/>
                </a:solidFill>
              </a:rPr>
              <a:t> EtherChannels.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400" dirty="0">
              <a:solidFill>
                <a:srgbClr val="000000"/>
              </a:solidFill>
            </a:endParaRPr>
          </a:p>
        </p:txBody>
      </p:sp>
      <p:pic>
        <p:nvPicPr>
          <p:cNvPr id="4102" name="Picture 6"/>
          <p:cNvPicPr>
            <a:picLocks noChangeAspect="1" noChangeArrowheads="1"/>
          </p:cNvPicPr>
          <p:nvPr/>
        </p:nvPicPr>
        <p:blipFill>
          <a:blip r:embed="rId3"/>
          <a:srcRect/>
          <a:stretch>
            <a:fillRect/>
          </a:stretch>
        </p:blipFill>
        <p:spPr bwMode="auto">
          <a:xfrm>
            <a:off x="931562" y="1597683"/>
            <a:ext cx="5762625" cy="1973653"/>
          </a:xfrm>
          <a:prstGeom prst="rect">
            <a:avLst/>
          </a:prstGeom>
          <a:noFill/>
          <a:ln w="9525">
            <a:noFill/>
            <a:miter lim="800000"/>
            <a:headEnd/>
            <a:tailEnd/>
          </a:ln>
        </p:spPr>
      </p:pic>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The individual EtherChannel group member </a:t>
            </a:r>
            <a:r>
              <a:rPr lang="en-US" sz="1600" dirty="0">
                <a:solidFill>
                  <a:srgbClr val="FF0000"/>
                </a:solidFill>
              </a:rPr>
              <a:t>port configuration </a:t>
            </a:r>
            <a:r>
              <a:rPr lang="en-US" sz="1600" dirty="0">
                <a:solidFill>
                  <a:srgbClr val="000000"/>
                </a:solidFill>
              </a:rPr>
              <a:t>must be </a:t>
            </a:r>
            <a:r>
              <a:rPr lang="en-US" sz="1600" dirty="0">
                <a:solidFill>
                  <a:srgbClr val="FF0000"/>
                </a:solidFill>
              </a:rPr>
              <a:t>consistent</a:t>
            </a:r>
            <a:r>
              <a:rPr lang="en-US" sz="1600" dirty="0">
                <a:solidFill>
                  <a:srgbClr val="000000"/>
                </a:solidFill>
              </a:rPr>
              <a:t> on both devices. If the </a:t>
            </a:r>
            <a:r>
              <a:rPr lang="en-US" sz="1600" dirty="0">
                <a:solidFill>
                  <a:srgbClr val="FF0000"/>
                </a:solidFill>
              </a:rPr>
              <a:t>physical ports </a:t>
            </a:r>
            <a:r>
              <a:rPr lang="en-US" sz="1600" dirty="0">
                <a:solidFill>
                  <a:srgbClr val="000000"/>
                </a:solidFill>
              </a:rPr>
              <a:t>of one side are configured as trunks, the physical ports of the other side must also be configured as trunks within the </a:t>
            </a:r>
            <a:r>
              <a:rPr lang="en-US" sz="1600" dirty="0">
                <a:solidFill>
                  <a:srgbClr val="FF0000"/>
                </a:solidFill>
              </a:rPr>
              <a:t>same native VLAN. </a:t>
            </a:r>
            <a:r>
              <a:rPr lang="en-US" sz="1600" dirty="0">
                <a:solidFill>
                  <a:srgbClr val="000000"/>
                </a:solidFill>
              </a:rPr>
              <a:t>Additionally, all ports in each EtherChannel link must be configured as Layer 2 ports.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Each EtherChannel has </a:t>
            </a:r>
            <a:r>
              <a:rPr lang="en-US" sz="1600" dirty="0">
                <a:solidFill>
                  <a:srgbClr val="FF0000"/>
                </a:solidFill>
              </a:rPr>
              <a:t>a logical port channel interface</a:t>
            </a:r>
            <a:r>
              <a:rPr lang="en-US" sz="1600" dirty="0">
                <a:solidFill>
                  <a:srgbClr val="000000"/>
                </a:solidFill>
              </a:rPr>
              <a:t>. A configuration applied to the port channel interface affects </a:t>
            </a:r>
            <a:r>
              <a:rPr lang="en-US" sz="1600" dirty="0">
                <a:solidFill>
                  <a:srgbClr val="FF0000"/>
                </a:solidFill>
              </a:rPr>
              <a:t>all</a:t>
            </a:r>
            <a:r>
              <a:rPr lang="en-US" sz="1600" dirty="0">
                <a:solidFill>
                  <a:srgbClr val="000000"/>
                </a:solidFill>
              </a:rPr>
              <a:t> physical interfaces that are assigned to that interface.</a:t>
            </a:r>
          </a:p>
          <a:p>
            <a:pPr marL="0" indent="0" algn="l"/>
            <a:endParaRPr lang="en-US" sz="1400" dirty="0">
              <a:solidFill>
                <a:srgbClr val="000000"/>
              </a:solidFill>
            </a:endParaRPr>
          </a:p>
        </p:txBody>
      </p:sp>
      <p:sp>
        <p:nvSpPr>
          <p:cNvPr id="8" name="TextBox 7"/>
          <p:cNvSpPr txBox="1"/>
          <p:nvPr/>
        </p:nvSpPr>
        <p:spPr>
          <a:xfrm>
            <a:off x="4095733" y="2018777"/>
            <a:ext cx="3517310" cy="2308324"/>
          </a:xfrm>
          <a:prstGeom prst="rect">
            <a:avLst/>
          </a:prstGeom>
          <a:noFill/>
        </p:spPr>
        <p:txBody>
          <a:bodyPr wrap="none" rtlCol="0">
            <a:spAutoFit/>
          </a:bodyPr>
          <a:lstStyle/>
          <a:p>
            <a:r>
              <a:rPr lang="en-US" sz="1600" b="1" u="sng" dirty="0">
                <a:solidFill>
                  <a:schemeClr val="accent2"/>
                </a:solidFill>
                <a:latin typeface="Courier New" pitchFamily="49" charset="0"/>
                <a:cs typeface="Courier New" pitchFamily="49" charset="0"/>
              </a:rPr>
              <a:t>S2</a:t>
            </a:r>
          </a:p>
          <a:p>
            <a:r>
              <a:rPr lang="en-US" sz="1600" b="1" dirty="0" err="1">
                <a:solidFill>
                  <a:srgbClr val="FF3399"/>
                </a:solidFill>
                <a:latin typeface="Courier New" pitchFamily="49" charset="0"/>
                <a:cs typeface="Courier New" pitchFamily="49" charset="0"/>
              </a:rPr>
              <a:t>int</a:t>
            </a:r>
            <a:r>
              <a:rPr lang="en-US" sz="1600" b="1" dirty="0">
                <a:solidFill>
                  <a:srgbClr val="FF3399"/>
                </a:solidFill>
                <a:latin typeface="Courier New" pitchFamily="49" charset="0"/>
                <a:cs typeface="Courier New" pitchFamily="49" charset="0"/>
              </a:rPr>
              <a:t> range f0/1-2</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access</a:t>
            </a:r>
          </a:p>
          <a:p>
            <a:r>
              <a:rPr lang="en-US" sz="1600" b="1" dirty="0">
                <a:solidFill>
                  <a:srgbClr val="000000"/>
                </a:solidFill>
                <a:latin typeface="Courier New" pitchFamily="49" charset="0"/>
                <a:cs typeface="Courier New" pitchFamily="49" charset="0"/>
              </a:rPr>
              <a:t>channel-group 1 mode on</a:t>
            </a:r>
          </a:p>
          <a:p>
            <a:r>
              <a:rPr lang="en-US" sz="1600" b="1" dirty="0" err="1">
                <a:solidFill>
                  <a:srgbClr val="FF3399"/>
                </a:solidFill>
                <a:latin typeface="Courier New" pitchFamily="49" charset="0"/>
                <a:cs typeface="Courier New" pitchFamily="49" charset="0"/>
              </a:rPr>
              <a:t>int</a:t>
            </a:r>
            <a:r>
              <a:rPr lang="en-US" sz="1600" b="1" dirty="0">
                <a:solidFill>
                  <a:srgbClr val="FF3399"/>
                </a:solidFill>
                <a:latin typeface="Courier New" pitchFamily="49" charset="0"/>
                <a:cs typeface="Courier New" pitchFamily="49" charset="0"/>
              </a:rPr>
              <a:t> range f0/3</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trunk</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trunk allowed </a:t>
            </a:r>
            <a:r>
              <a:rPr lang="en-US" sz="1600" b="1" dirty="0" err="1">
                <a:solidFill>
                  <a:srgbClr val="000000"/>
                </a:solidFill>
                <a:latin typeface="Courier New" pitchFamily="49" charset="0"/>
                <a:cs typeface="Courier New" pitchFamily="49" charset="0"/>
              </a:rPr>
              <a:t>vlan</a:t>
            </a:r>
            <a:r>
              <a:rPr lang="en-US" sz="1600" b="1" dirty="0">
                <a:solidFill>
                  <a:srgbClr val="000000"/>
                </a:solidFill>
                <a:latin typeface="Courier New" pitchFamily="49" charset="0"/>
                <a:cs typeface="Courier New" pitchFamily="49" charset="0"/>
              </a:rPr>
              <a:t> 10,20</a:t>
            </a:r>
          </a:p>
          <a:p>
            <a:r>
              <a:rPr lang="en-US" sz="1600" b="1" dirty="0">
                <a:solidFill>
                  <a:srgbClr val="000000"/>
                </a:solidFill>
                <a:latin typeface="Courier New" pitchFamily="49" charset="0"/>
                <a:cs typeface="Courier New" pitchFamily="49" charset="0"/>
              </a:rPr>
              <a:t>channel-group 1 mode on</a:t>
            </a:r>
          </a:p>
          <a:p>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port-channel 1</a:t>
            </a:r>
          </a:p>
        </p:txBody>
      </p:sp>
      <p:sp>
        <p:nvSpPr>
          <p:cNvPr id="9" name="TextBox 8"/>
          <p:cNvSpPr txBox="1"/>
          <p:nvPr/>
        </p:nvSpPr>
        <p:spPr>
          <a:xfrm>
            <a:off x="606724" y="2262996"/>
            <a:ext cx="3517310" cy="1815882"/>
          </a:xfrm>
          <a:prstGeom prst="rect">
            <a:avLst/>
          </a:prstGeom>
          <a:noFill/>
        </p:spPr>
        <p:txBody>
          <a:bodyPr wrap="none" rtlCol="0">
            <a:spAutoFit/>
          </a:bodyPr>
          <a:lstStyle/>
          <a:p>
            <a:r>
              <a:rPr lang="en-US" sz="1600" b="1" u="sng" dirty="0">
                <a:solidFill>
                  <a:schemeClr val="accent2"/>
                </a:solidFill>
                <a:latin typeface="Courier New" pitchFamily="49" charset="0"/>
                <a:cs typeface="Courier New" pitchFamily="49" charset="0"/>
              </a:rPr>
              <a:t>S1</a:t>
            </a:r>
          </a:p>
          <a:p>
            <a:r>
              <a:rPr lang="en-US" sz="1600" b="1" dirty="0" err="1">
                <a:solidFill>
                  <a:srgbClr val="FF3399"/>
                </a:solidFill>
                <a:latin typeface="Courier New" pitchFamily="49" charset="0"/>
                <a:cs typeface="Courier New" pitchFamily="49" charset="0"/>
              </a:rPr>
              <a:t>int</a:t>
            </a:r>
            <a:r>
              <a:rPr lang="en-US" sz="1600" b="1" dirty="0">
                <a:solidFill>
                  <a:srgbClr val="FF3399"/>
                </a:solidFill>
                <a:latin typeface="Courier New" pitchFamily="49" charset="0"/>
                <a:cs typeface="Courier New" pitchFamily="49" charset="0"/>
              </a:rPr>
              <a:t> range f0/1-2</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trunk</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trunk allowed </a:t>
            </a:r>
            <a:r>
              <a:rPr lang="en-US" sz="1600" b="1" dirty="0" err="1">
                <a:solidFill>
                  <a:srgbClr val="000000"/>
                </a:solidFill>
                <a:latin typeface="Courier New" pitchFamily="49" charset="0"/>
                <a:cs typeface="Courier New" pitchFamily="49" charset="0"/>
              </a:rPr>
              <a:t>vlan</a:t>
            </a:r>
            <a:r>
              <a:rPr lang="en-US" sz="1600" b="1" dirty="0">
                <a:solidFill>
                  <a:srgbClr val="000000"/>
                </a:solidFill>
                <a:latin typeface="Courier New" pitchFamily="49" charset="0"/>
                <a:cs typeface="Courier New" pitchFamily="49" charset="0"/>
              </a:rPr>
              <a:t> 10,20</a:t>
            </a:r>
          </a:p>
          <a:p>
            <a:r>
              <a:rPr lang="en-US" sz="1600" b="1" dirty="0">
                <a:solidFill>
                  <a:srgbClr val="000000"/>
                </a:solidFill>
                <a:latin typeface="Courier New" pitchFamily="49" charset="0"/>
                <a:cs typeface="Courier New" pitchFamily="49" charset="0"/>
              </a:rPr>
              <a:t>channel-group 1 mode on</a:t>
            </a:r>
          </a:p>
          <a:p>
            <a:endParaRPr lang="en-US" sz="1600" b="1" dirty="0">
              <a:solidFill>
                <a:srgbClr val="000000"/>
              </a:solidFill>
              <a:latin typeface="Courier New" pitchFamily="49" charset="0"/>
              <a:cs typeface="Courier New" pitchFamily="49" charset="0"/>
            </a:endParaRPr>
          </a:p>
          <a:p>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port-channel 1</a:t>
            </a:r>
          </a:p>
        </p:txBody>
      </p:sp>
      <p:sp>
        <p:nvSpPr>
          <p:cNvPr id="10" name="TextBox 9"/>
          <p:cNvSpPr txBox="1"/>
          <p:nvPr/>
        </p:nvSpPr>
        <p:spPr>
          <a:xfrm>
            <a:off x="6743595" y="2293119"/>
            <a:ext cx="1826141" cy="369332"/>
          </a:xfrm>
          <a:prstGeom prst="rect">
            <a:avLst/>
          </a:prstGeom>
          <a:noFill/>
        </p:spPr>
        <p:txBody>
          <a:bodyPr wrap="none" rtlCol="0">
            <a:spAutoFit/>
          </a:bodyPr>
          <a:lstStyle/>
          <a:p>
            <a:r>
              <a:rPr lang="en-US" dirty="0">
                <a:solidFill>
                  <a:srgbClr val="FF0000"/>
                </a:solidFill>
              </a:rPr>
              <a:t>Not consistence</a:t>
            </a: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Each EtherChannel has </a:t>
            </a:r>
            <a:r>
              <a:rPr lang="en-US" sz="1600" dirty="0">
                <a:solidFill>
                  <a:srgbClr val="FF0000"/>
                </a:solidFill>
              </a:rPr>
              <a:t>a logical port channel interface</a:t>
            </a:r>
            <a:r>
              <a:rPr lang="en-US" sz="1600" dirty="0">
                <a:solidFill>
                  <a:srgbClr val="000000"/>
                </a:solidFill>
              </a:rPr>
              <a:t>. A configuration applied to the port channel interface affects </a:t>
            </a:r>
            <a:r>
              <a:rPr lang="en-US" sz="1600" dirty="0">
                <a:solidFill>
                  <a:srgbClr val="FF0000"/>
                </a:solidFill>
              </a:rPr>
              <a:t>all</a:t>
            </a:r>
            <a:r>
              <a:rPr lang="en-US" sz="1600" dirty="0">
                <a:solidFill>
                  <a:srgbClr val="000000"/>
                </a:solidFill>
              </a:rPr>
              <a:t> physical interfaces that are assigned to that interface.</a:t>
            </a:r>
          </a:p>
          <a:p>
            <a:pPr marL="0" indent="0" algn="l"/>
            <a:endParaRPr lang="en-US" sz="1400" dirty="0">
              <a:solidFill>
                <a:srgbClr val="000000"/>
              </a:solidFill>
            </a:endParaRPr>
          </a:p>
        </p:txBody>
      </p:sp>
      <p:sp>
        <p:nvSpPr>
          <p:cNvPr id="7" name="TextBox 6"/>
          <p:cNvSpPr txBox="1"/>
          <p:nvPr/>
        </p:nvSpPr>
        <p:spPr>
          <a:xfrm>
            <a:off x="379564" y="1552757"/>
            <a:ext cx="3517310" cy="1815882"/>
          </a:xfrm>
          <a:prstGeom prst="rect">
            <a:avLst/>
          </a:prstGeom>
          <a:noFill/>
        </p:spPr>
        <p:txBody>
          <a:bodyPr wrap="none" rtlCol="0">
            <a:spAutoFit/>
          </a:bodyPr>
          <a:lstStyle/>
          <a:p>
            <a:r>
              <a:rPr lang="en-US" sz="1600" b="1" u="sng" dirty="0">
                <a:solidFill>
                  <a:schemeClr val="accent2"/>
                </a:solidFill>
                <a:latin typeface="Courier New" pitchFamily="49" charset="0"/>
                <a:cs typeface="Courier New" pitchFamily="49" charset="0"/>
              </a:rPr>
              <a:t>S1 and S2</a:t>
            </a:r>
          </a:p>
          <a:p>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range f0/1-2</a:t>
            </a:r>
          </a:p>
          <a:p>
            <a:r>
              <a:rPr lang="en-US" sz="1600" b="1" dirty="0">
                <a:solidFill>
                  <a:srgbClr val="000000"/>
                </a:solidFill>
                <a:latin typeface="Courier New" pitchFamily="49" charset="0"/>
                <a:cs typeface="Courier New" pitchFamily="49" charset="0"/>
              </a:rPr>
              <a:t>channel-group 1 mode on</a:t>
            </a:r>
          </a:p>
          <a:p>
            <a:endParaRPr lang="en-US" sz="1600" b="1" dirty="0">
              <a:solidFill>
                <a:srgbClr val="0000CC"/>
              </a:solidFill>
              <a:latin typeface="Courier New" pitchFamily="49" charset="0"/>
              <a:cs typeface="Courier New" pitchFamily="49" charset="0"/>
            </a:endParaRPr>
          </a:p>
          <a:p>
            <a:r>
              <a:rPr lang="en-US" sz="1600" b="1" dirty="0" err="1">
                <a:solidFill>
                  <a:srgbClr val="0000CC"/>
                </a:solidFill>
                <a:latin typeface="Courier New" pitchFamily="49" charset="0"/>
                <a:cs typeface="Courier New" pitchFamily="49" charset="0"/>
              </a:rPr>
              <a:t>int</a:t>
            </a:r>
            <a:r>
              <a:rPr lang="en-US" sz="1600" b="1" dirty="0">
                <a:solidFill>
                  <a:srgbClr val="0000CC"/>
                </a:solidFill>
                <a:latin typeface="Courier New" pitchFamily="49" charset="0"/>
                <a:cs typeface="Courier New" pitchFamily="49" charset="0"/>
              </a:rPr>
              <a:t> port-channel 1</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trunk</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trunk allowed </a:t>
            </a:r>
            <a:r>
              <a:rPr lang="en-US" sz="1600" b="1" dirty="0" err="1">
                <a:solidFill>
                  <a:srgbClr val="000000"/>
                </a:solidFill>
                <a:latin typeface="Courier New" pitchFamily="49" charset="0"/>
                <a:cs typeface="Courier New" pitchFamily="49" charset="0"/>
              </a:rPr>
              <a:t>vlan</a:t>
            </a:r>
            <a:r>
              <a:rPr lang="en-US" sz="1600" b="1" dirty="0">
                <a:solidFill>
                  <a:srgbClr val="000000"/>
                </a:solidFill>
                <a:latin typeface="Courier New" pitchFamily="49" charset="0"/>
                <a:cs typeface="Courier New" pitchFamily="49" charset="0"/>
              </a:rPr>
              <a:t> 10,20</a:t>
            </a:r>
          </a:p>
        </p:txBody>
      </p:sp>
      <p:cxnSp>
        <p:nvCxnSpPr>
          <p:cNvPr id="12" name="Straight Arrow Connector 11"/>
          <p:cNvCxnSpPr/>
          <p:nvPr/>
        </p:nvCxnSpPr>
        <p:spPr>
          <a:xfrm flipH="1">
            <a:off x="2984740" y="1216325"/>
            <a:ext cx="1535502" cy="1475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a:srcRect/>
          <a:stretch>
            <a:fillRect/>
          </a:stretch>
        </p:blipFill>
        <p:spPr bwMode="auto">
          <a:xfrm>
            <a:off x="4132052" y="2510287"/>
            <a:ext cx="4089820" cy="2320955"/>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3872991" y="1562459"/>
            <a:ext cx="5400675" cy="914400"/>
          </a:xfrm>
          <a:prstGeom prst="rect">
            <a:avLst/>
          </a:prstGeom>
          <a:noFill/>
          <a:ln w="9525">
            <a:noFill/>
            <a:miter lim="800000"/>
            <a:headEnd/>
            <a:tailEnd/>
          </a:ln>
        </p:spPr>
      </p:pic>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a:t>
            </a:r>
            <a:r>
              <a:rPr lang="en-US" sz="1600" dirty="0">
                <a:solidFill>
                  <a:srgbClr val="FF0000"/>
                </a:solidFill>
              </a:rPr>
              <a:t>Port Aggregation Protocol (PAgP)</a:t>
            </a:r>
            <a:r>
              <a:rPr lang="en-US" sz="1600" dirty="0">
                <a:solidFill>
                  <a:srgbClr val="000000"/>
                </a:solidFill>
              </a:rPr>
              <a:t> or </a:t>
            </a:r>
            <a:r>
              <a:rPr lang="en-US" sz="1600" dirty="0">
                <a:solidFill>
                  <a:srgbClr val="FF0000"/>
                </a:solidFill>
              </a:rPr>
              <a:t>Link Aggregation Control Protocol (LACP)</a:t>
            </a:r>
            <a:r>
              <a:rPr lang="en-US" sz="1600" dirty="0">
                <a:solidFill>
                  <a:srgbClr val="000000"/>
                </a:solidFill>
              </a:rPr>
              <a:t>.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a:t>
            </a:r>
            <a:r>
              <a:rPr lang="en-US" sz="1600" dirty="0">
                <a:solidFill>
                  <a:srgbClr val="FF0000"/>
                </a:solidFill>
              </a:rPr>
              <a:t>static</a:t>
            </a:r>
            <a:r>
              <a:rPr lang="en-US" sz="1600" dirty="0">
                <a:solidFill>
                  <a:srgbClr val="000000"/>
                </a:solidFill>
              </a:rPr>
              <a:t> or </a:t>
            </a:r>
            <a:r>
              <a:rPr lang="en-US" sz="1600" dirty="0">
                <a:solidFill>
                  <a:srgbClr val="FF0000"/>
                </a:solidFill>
              </a:rPr>
              <a:t>unconditional</a:t>
            </a:r>
            <a:r>
              <a:rPr lang="en-US" sz="1600" dirty="0">
                <a:solidFill>
                  <a:srgbClr val="000000"/>
                </a:solidFill>
              </a:rPr>
              <a:t> EtherChannel without PAgP or LACP.</a:t>
            </a:r>
          </a:p>
          <a:p>
            <a:pPr marL="342900" indent="-342900" algn="l">
              <a:buFont typeface="Arial" panose="020B0604020202020204" pitchFamily="34" charset="0"/>
              <a:buChar char="•"/>
            </a:pPr>
            <a:r>
              <a:rPr lang="en-US" sz="1600" b="1" dirty="0">
                <a:solidFill>
                  <a:srgbClr val="000000"/>
                </a:solidFill>
                <a:latin typeface="Courier New" pitchFamily="49" charset="0"/>
                <a:cs typeface="Courier New" pitchFamily="49" charset="0"/>
              </a:rPr>
              <a:t>channel-group 1 mode 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600" dirty="0">
                <a:solidFill>
                  <a:srgbClr val="FF0000"/>
                </a:solidFill>
              </a:rPr>
              <a:t>PAgP</a:t>
            </a:r>
            <a:r>
              <a:rPr lang="en-US" sz="1600" dirty="0">
                <a:solidFill>
                  <a:srgbClr val="000000"/>
                </a:solidFill>
              </a:rPr>
              <a:t> (pronounced “</a:t>
            </a:r>
            <a:r>
              <a:rPr lang="en-US" sz="1600" dirty="0">
                <a:solidFill>
                  <a:srgbClr val="FF0000"/>
                </a:solidFill>
              </a:rPr>
              <a:t>Pag</a:t>
            </a:r>
            <a:r>
              <a:rPr lang="en-US" sz="1600" dirty="0">
                <a:solidFill>
                  <a:srgbClr val="000000"/>
                </a:solidFill>
              </a:rPr>
              <a:t> </a:t>
            </a:r>
            <a:r>
              <a:rPr lang="en-US" sz="1600" dirty="0">
                <a:solidFill>
                  <a:srgbClr val="FF0000"/>
                </a:solidFill>
              </a:rPr>
              <a:t>- P</a:t>
            </a:r>
            <a:r>
              <a:rPr lang="en-US" sz="1600" dirty="0">
                <a:solidFill>
                  <a:srgbClr val="000000"/>
                </a:solidFill>
              </a:rPr>
              <a:t>”) is a </a:t>
            </a:r>
            <a:r>
              <a:rPr lang="en-US" sz="1600" dirty="0">
                <a:solidFill>
                  <a:srgbClr val="FF0000"/>
                </a:solidFill>
              </a:rPr>
              <a:t>Cisco-proprietary protocol </a:t>
            </a:r>
            <a:r>
              <a:rPr lang="en-US" sz="1600" dirty="0">
                <a:solidFill>
                  <a:srgbClr val="000000"/>
                </a:solidFill>
              </a:rPr>
              <a:t>that aids in the automatic creation of EtherChannel links. When an EtherChannel link is configured using PAgP, PAgP </a:t>
            </a:r>
            <a:r>
              <a:rPr lang="en-US" sz="1600" dirty="0">
                <a:solidFill>
                  <a:srgbClr val="FF0000"/>
                </a:solidFill>
              </a:rPr>
              <a:t>packets</a:t>
            </a:r>
            <a:r>
              <a:rPr lang="en-US" sz="1600" dirty="0">
                <a:solidFill>
                  <a:srgbClr val="000000"/>
                </a:solidFill>
              </a:rPr>
              <a:t> are sent between EtherChannel-capable ports to </a:t>
            </a:r>
            <a:r>
              <a:rPr lang="en-US" sz="1600" dirty="0">
                <a:solidFill>
                  <a:srgbClr val="FF0000"/>
                </a:solidFill>
              </a:rPr>
              <a:t>negotiate</a:t>
            </a:r>
            <a:r>
              <a:rPr lang="en-US" sz="1600" dirty="0">
                <a:solidFill>
                  <a:srgbClr val="000000"/>
                </a:solidFill>
              </a:rPr>
              <a:t> the forming of a channel. When PAgP identifies matched Ethernet links, it groups the links into an EtherChannel. The EtherChannel is then </a:t>
            </a:r>
            <a:r>
              <a:rPr lang="en-US" sz="1600" dirty="0">
                <a:solidFill>
                  <a:srgbClr val="FF0000"/>
                </a:solidFill>
              </a:rPr>
              <a:t>added</a:t>
            </a:r>
            <a:r>
              <a:rPr lang="en-US" sz="1600" dirty="0">
                <a:solidFill>
                  <a:srgbClr val="000000"/>
                </a:solidFill>
              </a:rPr>
              <a:t> to the </a:t>
            </a:r>
            <a:r>
              <a:rPr lang="en-US" sz="1600" dirty="0">
                <a:solidFill>
                  <a:srgbClr val="FF0000"/>
                </a:solidFill>
              </a:rPr>
              <a:t>spanning tree </a:t>
            </a:r>
            <a:r>
              <a:rPr lang="en-US" sz="1600" dirty="0">
                <a:solidFill>
                  <a:srgbClr val="000000"/>
                </a:solidFill>
              </a:rPr>
              <a:t>as </a:t>
            </a:r>
            <a:r>
              <a:rPr lang="en-US" sz="1600" dirty="0">
                <a:solidFill>
                  <a:srgbClr val="FF0000"/>
                </a:solidFill>
              </a:rPr>
              <a:t>a single port</a:t>
            </a:r>
            <a:r>
              <a:rPr lang="en-US" sz="1600" dirty="0">
                <a:solidFill>
                  <a:srgbClr val="000000"/>
                </a:solidFill>
              </a:rPr>
              <a:t>.</a:t>
            </a:r>
          </a:p>
          <a:p>
            <a:pPr marL="0" indent="0" algn="l"/>
            <a:endParaRPr lang="en-US" sz="1600" dirty="0">
              <a:solidFill>
                <a:srgbClr val="000000"/>
              </a:solidFill>
            </a:endParaRPr>
          </a:p>
          <a:p>
            <a:pPr marL="0" indent="0" algn="l"/>
            <a:r>
              <a:rPr lang="en-US" sz="1600" dirty="0">
                <a:solidFill>
                  <a:srgbClr val="000000"/>
                </a:solidFill>
              </a:rPr>
              <a:t>When enabled, PAgP also manages the EtherChannel. </a:t>
            </a:r>
            <a:r>
              <a:rPr lang="en-US" sz="1600" u="sng" dirty="0">
                <a:solidFill>
                  <a:srgbClr val="000000"/>
                </a:solidFill>
              </a:rPr>
              <a:t>PAgP packets </a:t>
            </a:r>
            <a:r>
              <a:rPr lang="en-US" sz="1600" dirty="0">
                <a:solidFill>
                  <a:srgbClr val="000000"/>
                </a:solidFill>
              </a:rPr>
              <a:t>are sent every </a:t>
            </a:r>
            <a:r>
              <a:rPr lang="en-US" sz="1600" dirty="0">
                <a:solidFill>
                  <a:srgbClr val="FF0000"/>
                </a:solidFill>
              </a:rPr>
              <a:t>30</a:t>
            </a:r>
            <a:r>
              <a:rPr lang="en-US" sz="1600" dirty="0">
                <a:solidFill>
                  <a:srgbClr val="000000"/>
                </a:solidFill>
              </a:rPr>
              <a:t> seconds. PAgP checks for configuration </a:t>
            </a:r>
            <a:r>
              <a:rPr lang="en-US" sz="1600" dirty="0">
                <a:solidFill>
                  <a:srgbClr val="FF0000"/>
                </a:solidFill>
              </a:rPr>
              <a:t>consistency</a:t>
            </a:r>
            <a:r>
              <a:rPr lang="en-US" sz="1600" dirty="0">
                <a:solidFill>
                  <a:srgbClr val="000000"/>
                </a:solidFill>
              </a:rPr>
              <a:t> and </a:t>
            </a:r>
            <a:r>
              <a:rPr lang="en-US" sz="1600" dirty="0">
                <a:solidFill>
                  <a:srgbClr val="FF0000"/>
                </a:solidFill>
              </a:rPr>
              <a:t>manages link additions </a:t>
            </a:r>
            <a:r>
              <a:rPr lang="en-US" sz="1600" dirty="0">
                <a:solidFill>
                  <a:srgbClr val="000000"/>
                </a:solidFill>
              </a:rPr>
              <a:t>and </a:t>
            </a:r>
            <a:r>
              <a:rPr lang="en-US" sz="1600" dirty="0">
                <a:solidFill>
                  <a:srgbClr val="FF0000"/>
                </a:solidFill>
              </a:rPr>
              <a:t>failures</a:t>
            </a:r>
            <a:r>
              <a:rPr lang="en-US" sz="1600" dirty="0">
                <a:solidFill>
                  <a:srgbClr val="000000"/>
                </a:solidFill>
              </a:rPr>
              <a:t> between two switches. It ensures that when an EtherChannel is created, all ports have the same type of configuration.</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In EtherChannel, it is mandatory that all ports have the </a:t>
            </a:r>
            <a:r>
              <a:rPr lang="en-US" sz="1600" dirty="0">
                <a:solidFill>
                  <a:srgbClr val="FF0000"/>
                </a:solidFill>
              </a:rPr>
              <a:t>same speed, duplex setting</a:t>
            </a:r>
            <a:r>
              <a:rPr lang="en-US" sz="1600" dirty="0">
                <a:solidFill>
                  <a:srgbClr val="000000"/>
                </a:solidFill>
              </a:rPr>
              <a:t>, and </a:t>
            </a:r>
            <a:r>
              <a:rPr lang="en-US" sz="1600" dirty="0">
                <a:solidFill>
                  <a:srgbClr val="FF0000"/>
                </a:solidFill>
              </a:rPr>
              <a:t>VLAN</a:t>
            </a:r>
            <a:r>
              <a:rPr lang="en-US" sz="1600" dirty="0">
                <a:solidFill>
                  <a:srgbClr val="000000"/>
                </a:solidFill>
              </a:rPr>
              <a:t> </a:t>
            </a:r>
            <a:r>
              <a:rPr lang="en-US" sz="1600" dirty="0">
                <a:solidFill>
                  <a:srgbClr val="FF0000"/>
                </a:solidFill>
              </a:rPr>
              <a:t>information</a:t>
            </a:r>
            <a:r>
              <a:rPr lang="en-US" sz="1600" dirty="0">
                <a:solidFill>
                  <a:srgbClr val="000000"/>
                </a:solidFill>
              </a:rPr>
              <a:t>.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417704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FF0000"/>
                </a:solidFill>
              </a:rPr>
              <a:t>On</a:t>
            </a:r>
            <a:r>
              <a:rPr lang="en-US" dirty="0">
                <a:solidFill>
                  <a:srgbClr val="000000"/>
                </a:solidFill>
              </a:rPr>
              <a:t> - This mode </a:t>
            </a:r>
            <a:r>
              <a:rPr lang="en-US" dirty="0">
                <a:solidFill>
                  <a:srgbClr val="FF0000"/>
                </a:solidFill>
              </a:rPr>
              <a:t>forces</a:t>
            </a:r>
            <a:r>
              <a:rPr lang="en-US" dirty="0">
                <a:solidFill>
                  <a:srgbClr val="000000"/>
                </a:solidFill>
              </a:rPr>
              <a:t> the interface to channel without PAgP. Interfaces configured in the </a:t>
            </a:r>
            <a:r>
              <a:rPr lang="en-US" dirty="0">
                <a:solidFill>
                  <a:srgbClr val="FF0000"/>
                </a:solidFill>
              </a:rPr>
              <a:t>on</a:t>
            </a:r>
            <a:r>
              <a:rPr lang="en-US" dirty="0">
                <a:solidFill>
                  <a:srgbClr val="000000"/>
                </a:solidFill>
              </a:rPr>
              <a:t> mode </a:t>
            </a:r>
            <a:r>
              <a:rPr lang="en-US" dirty="0">
                <a:solidFill>
                  <a:srgbClr val="0000CC"/>
                </a:solidFill>
              </a:rPr>
              <a:t>do not </a:t>
            </a:r>
            <a:r>
              <a:rPr lang="en-US" dirty="0">
                <a:solidFill>
                  <a:srgbClr val="000000"/>
                </a:solidFill>
              </a:rPr>
              <a:t>exchange PAgP packets.</a:t>
            </a:r>
          </a:p>
          <a:p>
            <a:pPr marL="415985" lvl="1" indent="-342900">
              <a:buFont typeface="Arial" panose="020B0604020202020204" pitchFamily="34" charset="0"/>
              <a:buChar char="•"/>
            </a:pPr>
            <a:r>
              <a:rPr lang="en-US" b="1" dirty="0">
                <a:solidFill>
                  <a:srgbClr val="000000"/>
                </a:solidFill>
              </a:rPr>
              <a:t>PAgP </a:t>
            </a:r>
            <a:r>
              <a:rPr lang="en-US" b="1" dirty="0">
                <a:solidFill>
                  <a:srgbClr val="FF0000"/>
                </a:solidFill>
              </a:rPr>
              <a:t>desirable</a:t>
            </a:r>
            <a:r>
              <a:rPr lang="en-US" dirty="0">
                <a:solidFill>
                  <a:srgbClr val="000000"/>
                </a:solidFill>
              </a:rPr>
              <a:t> - This PAgP mode places an interface in an </a:t>
            </a:r>
            <a:r>
              <a:rPr lang="en-US" dirty="0">
                <a:solidFill>
                  <a:srgbClr val="FF0000"/>
                </a:solidFill>
              </a:rPr>
              <a:t>active</a:t>
            </a:r>
            <a:r>
              <a:rPr lang="en-US" dirty="0">
                <a:solidFill>
                  <a:srgbClr val="000000"/>
                </a:solidFill>
              </a:rPr>
              <a:t> </a:t>
            </a:r>
            <a:r>
              <a:rPr lang="en-US" dirty="0">
                <a:solidFill>
                  <a:srgbClr val="FF0000"/>
                </a:solidFill>
              </a:rPr>
              <a:t>negotiating</a:t>
            </a:r>
            <a:r>
              <a:rPr lang="en-US" dirty="0">
                <a:solidFill>
                  <a:srgbClr val="000000"/>
                </a:solidFill>
              </a:rPr>
              <a:t> state in which the interface </a:t>
            </a:r>
            <a:r>
              <a:rPr lang="en-US" dirty="0">
                <a:solidFill>
                  <a:srgbClr val="0000CC"/>
                </a:solidFill>
              </a:rPr>
              <a:t>initiates negotiations </a:t>
            </a:r>
            <a:r>
              <a:rPr lang="en-US" dirty="0">
                <a:solidFill>
                  <a:srgbClr val="000000"/>
                </a:solidFill>
              </a:rPr>
              <a:t>with other interfaces by sending PAgP packets.</a:t>
            </a:r>
          </a:p>
          <a:p>
            <a:pPr marL="415985" lvl="1" indent="-342900">
              <a:buFont typeface="Arial" panose="020B0604020202020204" pitchFamily="34" charset="0"/>
              <a:buChar char="•"/>
            </a:pPr>
            <a:r>
              <a:rPr lang="en-US" b="1" dirty="0">
                <a:solidFill>
                  <a:srgbClr val="000000"/>
                </a:solidFill>
              </a:rPr>
              <a:t>PAgP </a:t>
            </a:r>
            <a:r>
              <a:rPr lang="en-US" b="1" dirty="0">
                <a:solidFill>
                  <a:srgbClr val="FF0000"/>
                </a:solidFill>
              </a:rPr>
              <a:t>auto</a:t>
            </a:r>
            <a:r>
              <a:rPr lang="en-US" dirty="0">
                <a:solidFill>
                  <a:srgbClr val="000000"/>
                </a:solidFill>
              </a:rPr>
              <a:t> - This PAgP mode places an interface in a </a:t>
            </a:r>
            <a:r>
              <a:rPr lang="en-US" dirty="0">
                <a:solidFill>
                  <a:srgbClr val="FF0000"/>
                </a:solidFill>
              </a:rPr>
              <a:t>passive negotiating </a:t>
            </a:r>
            <a:r>
              <a:rPr lang="en-US" dirty="0">
                <a:solidFill>
                  <a:srgbClr val="000000"/>
                </a:solidFill>
              </a:rPr>
              <a:t>state in which the interface </a:t>
            </a:r>
            <a:r>
              <a:rPr lang="en-US" dirty="0">
                <a:solidFill>
                  <a:srgbClr val="0000CC"/>
                </a:solidFill>
              </a:rPr>
              <a:t>responds</a:t>
            </a:r>
            <a:r>
              <a:rPr lang="en-US" dirty="0">
                <a:solidFill>
                  <a:srgbClr val="000000"/>
                </a:solidFill>
              </a:rPr>
              <a:t> to the </a:t>
            </a:r>
            <a:r>
              <a:rPr lang="en-US" dirty="0" err="1">
                <a:solidFill>
                  <a:srgbClr val="000000"/>
                </a:solidFill>
              </a:rPr>
              <a:t>PAgP</a:t>
            </a:r>
            <a:r>
              <a:rPr lang="en-US" dirty="0">
                <a:solidFill>
                  <a:srgbClr val="000000"/>
                </a:solidFill>
              </a:rPr>
              <a:t> packets that it receives but </a:t>
            </a:r>
            <a:r>
              <a:rPr lang="en-US" dirty="0">
                <a:solidFill>
                  <a:srgbClr val="FF0000"/>
                </a:solidFill>
              </a:rPr>
              <a:t>does not initiate PAgP negotiation</a:t>
            </a:r>
            <a:r>
              <a:rPr lang="en-US" dirty="0">
                <a:solidFill>
                  <a:srgbClr val="000000"/>
                </a:solidFill>
              </a:rPr>
              <a:t>.</a:t>
            </a:r>
          </a:p>
          <a:p>
            <a:pPr marL="0" indent="0" algn="l"/>
            <a:r>
              <a:rPr lang="en-US" sz="1400" dirty="0">
                <a:solidFill>
                  <a:srgbClr val="000000"/>
                </a:solidFill>
              </a:rPr>
              <a:t>The modes must be </a:t>
            </a:r>
            <a:r>
              <a:rPr lang="en-US" sz="1400" dirty="0">
                <a:solidFill>
                  <a:srgbClr val="FF0000"/>
                </a:solidFill>
              </a:rPr>
              <a:t>compatible</a:t>
            </a:r>
            <a:r>
              <a:rPr lang="en-US" sz="1400" dirty="0">
                <a:solidFill>
                  <a:srgbClr val="000000"/>
                </a:solidFill>
              </a:rPr>
              <a:t> on </a:t>
            </a:r>
            <a:r>
              <a:rPr lang="en-US" sz="1400" dirty="0">
                <a:solidFill>
                  <a:srgbClr val="FF0000"/>
                </a:solidFill>
              </a:rPr>
              <a:t>each side</a:t>
            </a:r>
            <a:r>
              <a:rPr lang="en-US" sz="1400" dirty="0">
                <a:solidFill>
                  <a:srgbClr val="000000"/>
                </a:solidFill>
              </a:rPr>
              <a:t>. If one side is configured to be in </a:t>
            </a:r>
            <a:r>
              <a:rPr lang="en-US" sz="1400" dirty="0">
                <a:solidFill>
                  <a:srgbClr val="FF0000"/>
                </a:solidFill>
              </a:rPr>
              <a:t>auto</a:t>
            </a:r>
            <a:r>
              <a:rPr lang="en-US" sz="1400" dirty="0">
                <a:solidFill>
                  <a:srgbClr val="000000"/>
                </a:solidFill>
              </a:rPr>
              <a:t> mode, it is placed in a </a:t>
            </a:r>
            <a:r>
              <a:rPr lang="en-US" sz="1400" dirty="0">
                <a:solidFill>
                  <a:srgbClr val="FF0000"/>
                </a:solidFill>
              </a:rPr>
              <a:t>passive state</a:t>
            </a:r>
            <a:r>
              <a:rPr lang="en-US" sz="1400" dirty="0">
                <a:solidFill>
                  <a:srgbClr val="000000"/>
                </a:solidFill>
              </a:rPr>
              <a:t>, waiting for the other side to initiate the EtherChannel negotiation. If the other side is also set to </a:t>
            </a:r>
            <a:r>
              <a:rPr lang="en-US" sz="1400" dirty="0">
                <a:solidFill>
                  <a:srgbClr val="FF0000"/>
                </a:solidFill>
              </a:rPr>
              <a:t>auto</a:t>
            </a:r>
            <a:r>
              <a:rPr lang="en-US" sz="1400" dirty="0">
                <a:solidFill>
                  <a:srgbClr val="000000"/>
                </a:solidFill>
              </a:rPr>
              <a:t>, the negotiation never starts and the EtherChannel does not form. </a:t>
            </a:r>
          </a:p>
          <a:p>
            <a:pPr marL="0" indent="0" algn="l"/>
            <a:r>
              <a:rPr lang="en-US" sz="1400" dirty="0">
                <a:solidFill>
                  <a:srgbClr val="000000"/>
                </a:solidFill>
              </a:rPr>
              <a:t>If all modes are disabled by using the </a:t>
            </a:r>
            <a:r>
              <a:rPr lang="en-US" sz="1400" b="1" dirty="0">
                <a:solidFill>
                  <a:srgbClr val="FF0000"/>
                </a:solidFill>
              </a:rPr>
              <a:t>no</a:t>
            </a:r>
            <a:r>
              <a:rPr lang="en-US" sz="1400" dirty="0">
                <a:solidFill>
                  <a:srgbClr val="000000"/>
                </a:solidFill>
              </a:rPr>
              <a:t> command, or if no mode is configured, then the EtherChannel is </a:t>
            </a:r>
            <a:r>
              <a:rPr lang="en-US" sz="1400" dirty="0">
                <a:solidFill>
                  <a:srgbClr val="FF0000"/>
                </a:solidFill>
              </a:rPr>
              <a:t>disabled</a:t>
            </a:r>
            <a:r>
              <a:rPr lang="en-US" sz="1400" dirty="0">
                <a:solidFill>
                  <a:srgbClr val="000000"/>
                </a:solidFill>
              </a:rPr>
              <a:t>. </a:t>
            </a:r>
          </a:p>
          <a:p>
            <a:pPr marL="0" indent="0" algn="l"/>
            <a:r>
              <a:rPr lang="en-US" sz="1400" dirty="0">
                <a:solidFill>
                  <a:srgbClr val="000000"/>
                </a:solidFill>
              </a:rPr>
              <a:t>The </a:t>
            </a:r>
            <a:r>
              <a:rPr lang="en-US" sz="1400" dirty="0">
                <a:solidFill>
                  <a:srgbClr val="FF0000"/>
                </a:solidFill>
              </a:rPr>
              <a:t>on</a:t>
            </a:r>
            <a:r>
              <a:rPr lang="en-US" sz="1400" dirty="0">
                <a:solidFill>
                  <a:srgbClr val="000000"/>
                </a:solidFill>
              </a:rPr>
              <a:t> mode manually places the interface in an EtherChannel, without any negotiation. It works only if the other side is also set to </a:t>
            </a:r>
            <a:r>
              <a:rPr lang="en-US" sz="1400" dirty="0">
                <a:solidFill>
                  <a:srgbClr val="FF0000"/>
                </a:solidFill>
              </a:rPr>
              <a:t>on</a:t>
            </a:r>
            <a:r>
              <a:rPr lang="en-US" sz="1400" dirty="0">
                <a:solidFill>
                  <a:srgbClr val="000000"/>
                </a:solidFill>
              </a:rPr>
              <a:t>. If the other side is set to negotiate parameters through PAgP, </a:t>
            </a:r>
            <a:r>
              <a:rPr lang="en-US" sz="1400" dirty="0">
                <a:solidFill>
                  <a:srgbClr val="FF0000"/>
                </a:solidFill>
              </a:rPr>
              <a:t>no EtherChannel forms</a:t>
            </a:r>
            <a:r>
              <a:rPr lang="en-US" sz="1400" dirty="0">
                <a:solidFill>
                  <a:srgbClr val="000000"/>
                </a:solidFill>
              </a:rPr>
              <a:t>, because the side that is set to </a:t>
            </a:r>
            <a:r>
              <a:rPr lang="en-US" sz="1400" dirty="0">
                <a:solidFill>
                  <a:srgbClr val="FF0000"/>
                </a:solidFill>
              </a:rPr>
              <a:t>on mode does not negotiate</a:t>
            </a:r>
            <a:r>
              <a:rPr lang="en-US" sz="1400" dirty="0">
                <a:solidFill>
                  <a:srgbClr val="000000"/>
                </a:solidFill>
              </a:rPr>
              <a:t>. </a:t>
            </a:r>
          </a:p>
          <a:p>
            <a:pPr marL="0" indent="0" algn="l"/>
            <a:r>
              <a:rPr lang="en-US" sz="1400" dirty="0">
                <a:solidFill>
                  <a:srgbClr val="FF0000"/>
                </a:solidFill>
              </a:rPr>
              <a:t>No</a:t>
            </a:r>
            <a:r>
              <a:rPr lang="en-US" sz="1400" dirty="0">
                <a:solidFill>
                  <a:srgbClr val="000000"/>
                </a:solidFill>
              </a:rPr>
              <a:t> negotiation between the two switches means there is </a:t>
            </a:r>
            <a:r>
              <a:rPr lang="en-US" sz="1400" dirty="0">
                <a:solidFill>
                  <a:srgbClr val="FF0000"/>
                </a:solidFill>
              </a:rPr>
              <a:t>no</a:t>
            </a:r>
            <a:r>
              <a:rPr lang="en-US" sz="1400" dirty="0">
                <a:solidFill>
                  <a:srgbClr val="000000"/>
                </a:solidFill>
              </a:rPr>
              <a:t>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436454" y="1793000"/>
            <a:ext cx="8345487" cy="276999"/>
          </a:xfrm>
          <a:prstGeom prst="rect">
            <a:avLst/>
          </a:prstGeom>
        </p:spPr>
        <p:txBody>
          <a:bodyPr wrap="square">
            <a:spAutoFit/>
          </a:bodyPr>
          <a:lstStyle/>
          <a:p>
            <a:r>
              <a:rPr lang="en-US" sz="1200" b="1" dirty="0">
                <a:solidFill>
                  <a:srgbClr val="000000"/>
                </a:solidFill>
                <a:latin typeface="CiscoSans"/>
              </a:rPr>
              <a:t>The table shows the various combination of PAgP modes on S1 and S2 and the resulting channel establishment outcome.</a:t>
            </a:r>
            <a:endParaRPr lang="en-US" sz="1200" b="1"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solidFill>
                            <a:srgbClr val="000000"/>
                          </a:solidFill>
                          <a:effectLst/>
                        </a:rPr>
                        <a:t>On</a:t>
                      </a:r>
                    </a:p>
                  </a:txBody>
                  <a:tcPr marL="47625" marR="47625" marT="47625" marB="47625" anchor="ctr"/>
                </a:tc>
                <a:tc>
                  <a:txBody>
                    <a:bodyPr/>
                    <a:lstStyle/>
                    <a:p>
                      <a:pPr fontAlgn="ctr"/>
                      <a:r>
                        <a:rPr lang="en-US" b="0" dirty="0">
                          <a:solidFill>
                            <a:srgbClr val="000000"/>
                          </a:solidFill>
                          <a:effectLst/>
                        </a:rPr>
                        <a:t>On</a:t>
                      </a:r>
                    </a:p>
                  </a:txBody>
                  <a:tcPr marL="47625" marR="47625" marT="47625" marB="47625" anchor="ctr"/>
                </a:tc>
                <a:tc>
                  <a:txBody>
                    <a:bodyPr/>
                    <a:lstStyle/>
                    <a:p>
                      <a:pPr fontAlgn="ctr"/>
                      <a:r>
                        <a:rPr lang="en-US" b="0" dirty="0">
                          <a:solidFill>
                            <a:srgbClr val="FF0000"/>
                          </a:solidFill>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solidFill>
                            <a:srgbClr val="FF0000"/>
                          </a:solidFill>
                          <a:effectLst/>
                        </a:rPr>
                        <a:t>On</a:t>
                      </a:r>
                    </a:p>
                  </a:txBody>
                  <a:tcPr marL="47625" marR="47625" marT="47625" marB="47625" anchor="ctr"/>
                </a:tc>
                <a:tc>
                  <a:txBody>
                    <a:bodyPr/>
                    <a:lstStyle/>
                    <a:p>
                      <a:pPr fontAlgn="ctr"/>
                      <a:r>
                        <a:rPr lang="en-US" b="0" dirty="0">
                          <a:solidFill>
                            <a:srgbClr val="FF0000"/>
                          </a:solidFill>
                          <a:effectLst/>
                        </a:rPr>
                        <a:t>Desirable/</a:t>
                      </a:r>
                      <a:r>
                        <a:rPr lang="en-US" b="0" dirty="0">
                          <a:solidFill>
                            <a:srgbClr val="000000"/>
                          </a:solidFill>
                          <a:effectLst/>
                        </a:rPr>
                        <a:t>Auto</a:t>
                      </a:r>
                    </a:p>
                  </a:txBody>
                  <a:tcPr marL="47625" marR="47625" marT="47625" marB="47625" anchor="ctr"/>
                </a:tc>
                <a:tc>
                  <a:txBody>
                    <a:bodyPr/>
                    <a:lstStyle/>
                    <a:p>
                      <a:pPr fontAlgn="ctr"/>
                      <a:r>
                        <a:rPr lang="en-US" b="0" dirty="0">
                          <a:solidFill>
                            <a:srgbClr val="0000CC"/>
                          </a:solidFill>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solidFill>
                            <a:srgbClr val="000000"/>
                          </a:solidFill>
                          <a:effectLst/>
                        </a:rPr>
                        <a:t>Desirable</a:t>
                      </a:r>
                    </a:p>
                  </a:txBody>
                  <a:tcPr marL="47625" marR="47625" marT="47625" marB="47625" anchor="ctr"/>
                </a:tc>
                <a:tc>
                  <a:txBody>
                    <a:bodyPr/>
                    <a:lstStyle/>
                    <a:p>
                      <a:pPr fontAlgn="ctr"/>
                      <a:r>
                        <a:rPr lang="en-US" b="0" dirty="0">
                          <a:solidFill>
                            <a:srgbClr val="000000"/>
                          </a:solidFill>
                          <a:effectLst/>
                        </a:rPr>
                        <a:t>Desirable</a:t>
                      </a:r>
                    </a:p>
                  </a:txBody>
                  <a:tcPr marL="47625" marR="47625" marT="47625" marB="47625" anchor="ctr"/>
                </a:tc>
                <a:tc>
                  <a:txBody>
                    <a:bodyPr/>
                    <a:lstStyle/>
                    <a:p>
                      <a:pPr fontAlgn="ctr"/>
                      <a:r>
                        <a:rPr lang="en-US" b="0" dirty="0">
                          <a:solidFill>
                            <a:srgbClr val="FF0000"/>
                          </a:solidFill>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solidFill>
                            <a:srgbClr val="000000"/>
                          </a:solidFill>
                          <a:effectLst/>
                        </a:rPr>
                        <a:t>Desirable</a:t>
                      </a:r>
                    </a:p>
                  </a:txBody>
                  <a:tcPr marL="47625" marR="47625" marT="47625" marB="47625" anchor="ctr"/>
                </a:tc>
                <a:tc>
                  <a:txBody>
                    <a:bodyPr/>
                    <a:lstStyle/>
                    <a:p>
                      <a:pPr fontAlgn="ctr"/>
                      <a:r>
                        <a:rPr lang="en-US" b="0" dirty="0">
                          <a:solidFill>
                            <a:srgbClr val="000000"/>
                          </a:solidFill>
                          <a:effectLst/>
                        </a:rPr>
                        <a:t>Auto</a:t>
                      </a:r>
                    </a:p>
                  </a:txBody>
                  <a:tcPr marL="47625" marR="47625" marT="47625" marB="47625" anchor="ctr"/>
                </a:tc>
                <a:tc>
                  <a:txBody>
                    <a:bodyPr/>
                    <a:lstStyle/>
                    <a:p>
                      <a:pPr fontAlgn="ctr"/>
                      <a:r>
                        <a:rPr lang="en-US" b="0" dirty="0">
                          <a:solidFill>
                            <a:srgbClr val="FF0000"/>
                          </a:solidFill>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solidFill>
                            <a:srgbClr val="000000"/>
                          </a:solidFill>
                          <a:effectLst/>
                        </a:rPr>
                        <a:t>Auto</a:t>
                      </a:r>
                    </a:p>
                  </a:txBody>
                  <a:tcPr marL="47625" marR="47625" marT="47625" marB="47625" anchor="ctr"/>
                </a:tc>
                <a:tc>
                  <a:txBody>
                    <a:bodyPr/>
                    <a:lstStyle/>
                    <a:p>
                      <a:pPr fontAlgn="ctr"/>
                      <a:r>
                        <a:rPr lang="en-US" b="0" dirty="0">
                          <a:solidFill>
                            <a:srgbClr val="000000"/>
                          </a:solidFill>
                          <a:effectLst/>
                        </a:rPr>
                        <a:t>Desirable</a:t>
                      </a:r>
                    </a:p>
                  </a:txBody>
                  <a:tcPr marL="47625" marR="47625" marT="47625" marB="47625" anchor="ctr"/>
                </a:tc>
                <a:tc>
                  <a:txBody>
                    <a:bodyPr/>
                    <a:lstStyle/>
                    <a:p>
                      <a:pPr fontAlgn="ctr"/>
                      <a:r>
                        <a:rPr lang="en-US" b="0" dirty="0">
                          <a:solidFill>
                            <a:srgbClr val="FF0000"/>
                          </a:solidFill>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solidFill>
                            <a:srgbClr val="000000"/>
                          </a:solidFill>
                          <a:effectLst/>
                        </a:rPr>
                        <a:t>Auto</a:t>
                      </a:r>
                    </a:p>
                  </a:txBody>
                  <a:tcPr marL="47625" marR="47625" marT="47625" marB="47625" anchor="ctr"/>
                </a:tc>
                <a:tc>
                  <a:txBody>
                    <a:bodyPr/>
                    <a:lstStyle/>
                    <a:p>
                      <a:pPr fontAlgn="ctr"/>
                      <a:r>
                        <a:rPr lang="en-US" b="0" dirty="0">
                          <a:solidFill>
                            <a:srgbClr val="000000"/>
                          </a:solidFill>
                          <a:effectLst/>
                        </a:rPr>
                        <a:t>Auto</a:t>
                      </a:r>
                    </a:p>
                  </a:txBody>
                  <a:tcPr marL="47625" marR="47625" marT="47625" marB="47625" anchor="ctr"/>
                </a:tc>
                <a:tc>
                  <a:txBody>
                    <a:bodyPr/>
                    <a:lstStyle/>
                    <a:p>
                      <a:pPr fontAlgn="ctr"/>
                      <a:r>
                        <a:rPr lang="en-US" b="0" dirty="0">
                          <a:solidFill>
                            <a:srgbClr val="000000"/>
                          </a:solidFill>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a:t>
            </a:r>
            <a:r>
              <a:rPr lang="en-US" sz="1400" dirty="0">
                <a:solidFill>
                  <a:srgbClr val="FF0000"/>
                </a:solidFill>
              </a:rPr>
              <a:t>IEEE specification (802.3ad) </a:t>
            </a:r>
            <a:r>
              <a:rPr lang="en-US" sz="1400" dirty="0">
                <a:solidFill>
                  <a:srgbClr val="000000"/>
                </a:solidFill>
              </a:rPr>
              <a:t>that allows several physical ports to be bundled to form a single logical channel. LACP </a:t>
            </a:r>
            <a:r>
              <a:rPr sz="1400" dirty="0">
                <a:solidFill>
                  <a:srgbClr val="000000"/>
                </a:solidFill>
              </a:rPr>
              <a:t>negotiate an automatic bundle by sending LACP packets to the other switch. It performs a function similar to </a:t>
            </a:r>
            <a:r>
              <a:rPr sz="1400" dirty="0" err="1">
                <a:solidFill>
                  <a:srgbClr val="000000"/>
                </a:solidFill>
              </a:rPr>
              <a:t>PAgP</a:t>
            </a:r>
            <a:r>
              <a:rPr sz="1400" dirty="0">
                <a:solidFill>
                  <a:srgbClr val="000000"/>
                </a:solidFill>
              </a:rPr>
              <a:t> with Cisco </a:t>
            </a:r>
            <a:r>
              <a:rPr sz="1400" dirty="0" err="1">
                <a:solidFill>
                  <a:srgbClr val="000000"/>
                </a:solidFill>
              </a:rPr>
              <a:t>EtherChannel</a:t>
            </a:r>
            <a:r>
              <a:rPr sz="1400" dirty="0">
                <a:solidFill>
                  <a:srgbClr val="000000"/>
                </a:solidFill>
              </a:rPr>
              <a:t>. Because LACP is an IEEE standard, it can be used to facilitate </a:t>
            </a:r>
            <a:r>
              <a:rPr sz="1400" dirty="0" err="1">
                <a:solidFill>
                  <a:srgbClr val="000000"/>
                </a:solidFill>
              </a:rPr>
              <a:t>EtherChannels</a:t>
            </a:r>
            <a:r>
              <a:rPr sz="1400" dirty="0">
                <a:solidFill>
                  <a:srgbClr val="000000"/>
                </a:solidFill>
              </a:rPr>
              <a:t> in </a:t>
            </a:r>
            <a:r>
              <a:rPr sz="1400" dirty="0">
                <a:solidFill>
                  <a:srgbClr val="FF0000"/>
                </a:solidFill>
              </a:rPr>
              <a:t>multivendor environments</a:t>
            </a:r>
            <a:r>
              <a:rPr sz="1400" dirty="0">
                <a:solidFill>
                  <a:srgbClr val="000000"/>
                </a:solidFill>
              </a:rPr>
              <a:t>. On Cisco devices, both protocols are supported.</a:t>
            </a:r>
            <a:endParaRPr lang="en-US" sz="1400" dirty="0">
              <a:solidFill>
                <a:srgbClr val="000000"/>
              </a:solidFill>
            </a:endParaRP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a:t>
            </a:r>
            <a:r>
              <a:rPr lang="en-US" dirty="0">
                <a:solidFill>
                  <a:srgbClr val="FF0000"/>
                </a:solidFill>
              </a:rPr>
              <a:t>forces</a:t>
            </a:r>
            <a:r>
              <a:rPr lang="en-US" dirty="0">
                <a:solidFill>
                  <a:srgbClr val="000000"/>
                </a:solidFill>
              </a:rPr>
              <a:t> the interface to </a:t>
            </a:r>
            <a:r>
              <a:rPr lang="en-US" dirty="0">
                <a:solidFill>
                  <a:srgbClr val="FF0000"/>
                </a:solidFill>
              </a:rPr>
              <a:t>channel</a:t>
            </a:r>
            <a:r>
              <a:rPr lang="en-US" dirty="0">
                <a:solidFill>
                  <a:srgbClr val="000000"/>
                </a:solidFill>
              </a:rPr>
              <a:t> without LACP. Interfaces configured in the on mode </a:t>
            </a:r>
            <a:r>
              <a:rPr lang="en-US" dirty="0">
                <a:solidFill>
                  <a:srgbClr val="FF0000"/>
                </a:solidFill>
              </a:rPr>
              <a:t>do not </a:t>
            </a:r>
            <a:r>
              <a:rPr lang="en-US" dirty="0">
                <a:solidFill>
                  <a:srgbClr val="000000"/>
                </a:solidFill>
              </a:rPr>
              <a:t>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t>
            </a:r>
            <a:r>
              <a:rPr lang="en-US" dirty="0">
                <a:solidFill>
                  <a:srgbClr val="FF0000"/>
                </a:solidFill>
              </a:rPr>
              <a:t>active negotiating state</a:t>
            </a:r>
            <a:r>
              <a:rPr lang="en-US" dirty="0">
                <a:solidFill>
                  <a:srgbClr val="000000"/>
                </a:solidFill>
              </a:rPr>
              <a:t>. In this state, the port initiates </a:t>
            </a:r>
            <a:r>
              <a:rPr lang="en-US" dirty="0">
                <a:solidFill>
                  <a:srgbClr val="FF0000"/>
                </a:solidFill>
              </a:rPr>
              <a:t>negotiations</a:t>
            </a:r>
            <a:r>
              <a:rPr lang="en-US" dirty="0">
                <a:solidFill>
                  <a:srgbClr val="000000"/>
                </a:solidFill>
              </a:rPr>
              <a:t> with other ports by sending </a:t>
            </a:r>
            <a:r>
              <a:rPr lang="en-US" dirty="0">
                <a:solidFill>
                  <a:srgbClr val="FF0000"/>
                </a:solidFill>
              </a:rPr>
              <a:t>LACP packets</a:t>
            </a:r>
            <a:r>
              <a:rPr lang="en-US" dirty="0">
                <a:solidFill>
                  <a:srgbClr val="000000"/>
                </a:solidFill>
              </a:rPr>
              <a:t>.</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a:t>
            </a:r>
            <a:r>
              <a:rPr lang="en-US" dirty="0">
                <a:solidFill>
                  <a:srgbClr val="FF0000"/>
                </a:solidFill>
              </a:rPr>
              <a:t>passive negotiating state</a:t>
            </a:r>
            <a:r>
              <a:rPr lang="en-US" dirty="0">
                <a:solidFill>
                  <a:srgbClr val="000000"/>
                </a:solidFill>
              </a:rPr>
              <a:t>. In this state, the port </a:t>
            </a:r>
            <a:r>
              <a:rPr lang="en-US" dirty="0">
                <a:solidFill>
                  <a:srgbClr val="FF0000"/>
                </a:solidFill>
              </a:rPr>
              <a:t>responds</a:t>
            </a:r>
            <a:r>
              <a:rPr lang="en-US" dirty="0">
                <a:solidFill>
                  <a:srgbClr val="000000"/>
                </a:solidFill>
              </a:rPr>
              <a:t> to the LACP packets that it receives but </a:t>
            </a:r>
            <a:r>
              <a:rPr lang="en-US" dirty="0">
                <a:solidFill>
                  <a:srgbClr val="FF0000"/>
                </a:solidFill>
              </a:rPr>
              <a:t>does not </a:t>
            </a:r>
            <a:r>
              <a:rPr lang="en-US" dirty="0">
                <a:solidFill>
                  <a:srgbClr val="000000"/>
                </a:solidFill>
              </a:rPr>
              <a:t>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solidFill>
                            <a:srgbClr val="000000"/>
                          </a:solidFill>
                          <a:effectLst/>
                        </a:rPr>
                        <a:t>On</a:t>
                      </a:r>
                    </a:p>
                  </a:txBody>
                  <a:tcPr marL="47625" marR="47625" marT="47625" marB="47625" anchor="ctr"/>
                </a:tc>
                <a:tc>
                  <a:txBody>
                    <a:bodyPr/>
                    <a:lstStyle/>
                    <a:p>
                      <a:pPr fontAlgn="ctr"/>
                      <a:r>
                        <a:rPr lang="en-US" sz="1400" b="0" dirty="0">
                          <a:solidFill>
                            <a:srgbClr val="000000"/>
                          </a:solidFill>
                          <a:effectLst/>
                        </a:rPr>
                        <a:t>On</a:t>
                      </a:r>
                    </a:p>
                  </a:txBody>
                  <a:tcPr marL="47625" marR="47625" marT="47625" marB="47625" anchor="ctr"/>
                </a:tc>
                <a:tc>
                  <a:txBody>
                    <a:bodyPr/>
                    <a:lstStyle/>
                    <a:p>
                      <a:pPr fontAlgn="ctr"/>
                      <a:r>
                        <a:rPr lang="en-US" sz="1400" b="0" dirty="0">
                          <a:solidFill>
                            <a:srgbClr val="000000"/>
                          </a:solidFill>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solidFill>
                            <a:srgbClr val="FF0000"/>
                          </a:solidFill>
                          <a:effectLst/>
                        </a:rPr>
                        <a:t>On</a:t>
                      </a:r>
                    </a:p>
                  </a:txBody>
                  <a:tcPr marL="47625" marR="47625" marT="47625" marB="47625" anchor="ctr"/>
                </a:tc>
                <a:tc>
                  <a:txBody>
                    <a:bodyPr/>
                    <a:lstStyle/>
                    <a:p>
                      <a:pPr fontAlgn="ctr"/>
                      <a:r>
                        <a:rPr lang="en-US" sz="1400" b="0" dirty="0">
                          <a:solidFill>
                            <a:srgbClr val="FF0000"/>
                          </a:solidFill>
                          <a:effectLst/>
                        </a:rPr>
                        <a:t>Active/Passive</a:t>
                      </a:r>
                    </a:p>
                  </a:txBody>
                  <a:tcPr marL="47625" marR="47625" marT="47625" marB="47625" anchor="ctr"/>
                </a:tc>
                <a:tc>
                  <a:txBody>
                    <a:bodyPr/>
                    <a:lstStyle/>
                    <a:p>
                      <a:pPr fontAlgn="ctr"/>
                      <a:r>
                        <a:rPr lang="en-US" sz="1400" b="0" dirty="0">
                          <a:solidFill>
                            <a:srgbClr val="FF0000"/>
                          </a:solidFill>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solidFill>
                            <a:srgbClr val="000000"/>
                          </a:solidFill>
                          <a:effectLst/>
                        </a:rPr>
                        <a:t>Active</a:t>
                      </a:r>
                    </a:p>
                  </a:txBody>
                  <a:tcPr marL="47625" marR="47625" marT="47625" marB="47625" anchor="ctr"/>
                </a:tc>
                <a:tc>
                  <a:txBody>
                    <a:bodyPr/>
                    <a:lstStyle/>
                    <a:p>
                      <a:pPr fontAlgn="ctr"/>
                      <a:r>
                        <a:rPr lang="en-US" sz="1400" b="0" dirty="0">
                          <a:solidFill>
                            <a:srgbClr val="000000"/>
                          </a:solidFill>
                          <a:effectLst/>
                        </a:rPr>
                        <a:t>Active</a:t>
                      </a:r>
                    </a:p>
                  </a:txBody>
                  <a:tcPr marL="47625" marR="47625" marT="47625" marB="47625" anchor="ctr"/>
                </a:tc>
                <a:tc>
                  <a:txBody>
                    <a:bodyPr/>
                    <a:lstStyle/>
                    <a:p>
                      <a:pPr fontAlgn="ctr"/>
                      <a:r>
                        <a:rPr lang="en-US" sz="1400" b="0" dirty="0">
                          <a:solidFill>
                            <a:srgbClr val="000000"/>
                          </a:solidFill>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solidFill>
                            <a:srgbClr val="000000"/>
                          </a:solidFill>
                          <a:effectLst/>
                        </a:rPr>
                        <a:t>Active</a:t>
                      </a:r>
                    </a:p>
                  </a:txBody>
                  <a:tcPr marL="47625" marR="47625" marT="47625" marB="47625" anchor="ctr"/>
                </a:tc>
                <a:tc>
                  <a:txBody>
                    <a:bodyPr/>
                    <a:lstStyle/>
                    <a:p>
                      <a:pPr fontAlgn="ctr"/>
                      <a:r>
                        <a:rPr lang="en-US" sz="1400" b="0" dirty="0">
                          <a:solidFill>
                            <a:srgbClr val="000000"/>
                          </a:solidFill>
                          <a:effectLst/>
                        </a:rPr>
                        <a:t>Passive</a:t>
                      </a:r>
                    </a:p>
                  </a:txBody>
                  <a:tcPr marL="47625" marR="47625" marT="47625" marB="47625" anchor="ctr"/>
                </a:tc>
                <a:tc>
                  <a:txBody>
                    <a:bodyPr/>
                    <a:lstStyle/>
                    <a:p>
                      <a:pPr fontAlgn="ctr"/>
                      <a:r>
                        <a:rPr lang="en-US" sz="1400" b="0" dirty="0">
                          <a:solidFill>
                            <a:srgbClr val="000000"/>
                          </a:solidFill>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solidFill>
                            <a:srgbClr val="000000"/>
                          </a:solidFill>
                          <a:effectLst/>
                        </a:rPr>
                        <a:t>Passive</a:t>
                      </a:r>
                    </a:p>
                  </a:txBody>
                  <a:tcPr marL="47625" marR="47625" marT="47625" marB="47625" anchor="ctr"/>
                </a:tc>
                <a:tc>
                  <a:txBody>
                    <a:bodyPr/>
                    <a:lstStyle/>
                    <a:p>
                      <a:pPr fontAlgn="ctr"/>
                      <a:r>
                        <a:rPr lang="en-US" sz="1400" b="0" dirty="0">
                          <a:solidFill>
                            <a:srgbClr val="000000"/>
                          </a:solidFill>
                          <a:effectLst/>
                        </a:rPr>
                        <a:t>Active</a:t>
                      </a:r>
                    </a:p>
                  </a:txBody>
                  <a:tcPr marL="47625" marR="47625" marT="47625" marB="47625" anchor="ctr"/>
                </a:tc>
                <a:tc>
                  <a:txBody>
                    <a:bodyPr/>
                    <a:lstStyle/>
                    <a:p>
                      <a:pPr fontAlgn="ctr"/>
                      <a:r>
                        <a:rPr lang="en-US" sz="1400" b="0" dirty="0">
                          <a:solidFill>
                            <a:srgbClr val="000000"/>
                          </a:solidFill>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solidFill>
                            <a:srgbClr val="FF0000"/>
                          </a:solidFill>
                          <a:effectLst/>
                        </a:rPr>
                        <a:t>Passive</a:t>
                      </a:r>
                    </a:p>
                  </a:txBody>
                  <a:tcPr marL="47625" marR="47625" marT="47625" marB="47625" anchor="ctr"/>
                </a:tc>
                <a:tc>
                  <a:txBody>
                    <a:bodyPr/>
                    <a:lstStyle/>
                    <a:p>
                      <a:pPr fontAlgn="ctr"/>
                      <a:r>
                        <a:rPr lang="en-US" sz="1400" b="0" dirty="0">
                          <a:solidFill>
                            <a:srgbClr val="FF0000"/>
                          </a:solidFill>
                          <a:effectLst/>
                        </a:rPr>
                        <a:t>Passive</a:t>
                      </a:r>
                    </a:p>
                  </a:txBody>
                  <a:tcPr marL="47625" marR="47625" marT="47625" marB="47625" anchor="ctr"/>
                </a:tc>
                <a:tc>
                  <a:txBody>
                    <a:bodyPr/>
                    <a:lstStyle/>
                    <a:p>
                      <a:pPr fontAlgn="ctr"/>
                      <a:r>
                        <a:rPr lang="en-US" sz="1400" b="0" dirty="0">
                          <a:solidFill>
                            <a:srgbClr val="FF0000"/>
                          </a:solidFill>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solidFill>
                            <a:srgbClr val="000000"/>
                          </a:solidFill>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a:t>
            </a:r>
            <a:r>
              <a:rPr lang="en-US" sz="1600" dirty="0">
                <a:solidFill>
                  <a:srgbClr val="FF0000"/>
                </a:solidFill>
              </a:rPr>
              <a:t>guidelines and restrictions </a:t>
            </a:r>
            <a:r>
              <a:rPr lang="en-US" sz="1600" dirty="0">
                <a:solidFill>
                  <a:srgbClr val="000000"/>
                </a:solidFill>
              </a:rPr>
              <a:t>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a:t>
            </a:r>
            <a:r>
              <a:rPr lang="en-US" sz="1600" dirty="0">
                <a:solidFill>
                  <a:srgbClr val="FF0000"/>
                </a:solidFill>
              </a:rPr>
              <a:t>no requirement</a:t>
            </a:r>
            <a:r>
              <a:rPr lang="en-US" sz="1600" dirty="0">
                <a:solidFill>
                  <a:srgbClr val="000000"/>
                </a:solidFill>
              </a:rPr>
              <a:t> that interfaces be physically contiguous.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a:t>
            </a:r>
            <a:r>
              <a:rPr lang="en-US" sz="1600" dirty="0" err="1">
                <a:solidFill>
                  <a:srgbClr val="000000"/>
                </a:solidFill>
              </a:rPr>
              <a:t>EtherChannel</a:t>
            </a:r>
            <a:r>
              <a:rPr lang="en-US" sz="1600" dirty="0">
                <a:solidFill>
                  <a:srgbClr val="000000"/>
                </a:solidFill>
              </a:rPr>
              <a:t> bundle must be assigned to the </a:t>
            </a:r>
            <a:r>
              <a:rPr lang="en-US" sz="1600" dirty="0">
                <a:solidFill>
                  <a:srgbClr val="FF0000"/>
                </a:solidFill>
              </a:rPr>
              <a:t>same VLAN </a:t>
            </a:r>
            <a:r>
              <a:rPr lang="en-US" sz="1600" dirty="0">
                <a:solidFill>
                  <a:srgbClr val="000000"/>
                </a:solidFill>
              </a:rPr>
              <a:t>or be configured </a:t>
            </a:r>
            <a:r>
              <a:rPr lang="en-US" sz="1600" dirty="0">
                <a:solidFill>
                  <a:srgbClr val="FF0000"/>
                </a:solidFill>
              </a:rPr>
              <a:t>as a trunk </a:t>
            </a:r>
            <a:r>
              <a:rPr lang="en-US" sz="1600" dirty="0">
                <a:solidFill>
                  <a:srgbClr val="000000"/>
                </a:solidFill>
              </a:rPr>
              <a:t>(shown in the figure).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a:t>
            </a:r>
            <a:r>
              <a:rPr lang="en-US" sz="1600" dirty="0">
                <a:solidFill>
                  <a:srgbClr val="FF0000"/>
                </a:solidFill>
              </a:rPr>
              <a:t>same allowed range of VLANs </a:t>
            </a:r>
            <a:r>
              <a:rPr lang="en-US" sz="1600" dirty="0">
                <a:solidFill>
                  <a:srgbClr val="000000"/>
                </a:solidFill>
              </a:rPr>
              <a:t>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a:t>
            </a:r>
            <a:r>
              <a:rPr lang="en-US" sz="1500" dirty="0">
                <a:solidFill>
                  <a:srgbClr val="FF0000"/>
                </a:solidFill>
              </a:rPr>
              <a:t>port channel interface configuration </a:t>
            </a:r>
            <a:r>
              <a:rPr lang="en-US" sz="1500" dirty="0">
                <a:solidFill>
                  <a:srgbClr val="000000"/>
                </a:solidFill>
              </a:rPr>
              <a:t>mode. Any configuration that is applied to the port channel interface also </a:t>
            </a:r>
            <a:r>
              <a:rPr lang="en-US" sz="1500" dirty="0">
                <a:solidFill>
                  <a:srgbClr val="FF0000"/>
                </a:solidFill>
              </a:rPr>
              <a:t>affects</a:t>
            </a:r>
            <a:r>
              <a:rPr lang="en-US" sz="1500" dirty="0">
                <a:solidFill>
                  <a:srgbClr val="000000"/>
                </a:solidFill>
              </a:rPr>
              <a:t> individual interfaces. However, configurations that are applied to the individual interfaces </a:t>
            </a:r>
            <a:r>
              <a:rPr lang="en-US" sz="1500" dirty="0">
                <a:solidFill>
                  <a:srgbClr val="FF0000"/>
                </a:solidFill>
              </a:rPr>
              <a:t>do not affect </a:t>
            </a:r>
            <a:r>
              <a:rPr lang="en-US" sz="1500" dirty="0">
                <a:solidFill>
                  <a:srgbClr val="000000"/>
                </a:solidFill>
              </a:rPr>
              <a:t>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t>
            </a:r>
            <a:r>
              <a:rPr lang="en-US" sz="1500" dirty="0">
                <a:solidFill>
                  <a:srgbClr val="FF0000"/>
                </a:solidFill>
              </a:rPr>
              <a:t>access mode</a:t>
            </a:r>
            <a:r>
              <a:rPr lang="en-US" sz="1500" dirty="0">
                <a:solidFill>
                  <a:srgbClr val="000000"/>
                </a:solidFill>
              </a:rPr>
              <a:t>, </a:t>
            </a:r>
            <a:r>
              <a:rPr lang="en-US" sz="1500" dirty="0">
                <a:solidFill>
                  <a:srgbClr val="FF0000"/>
                </a:solidFill>
              </a:rPr>
              <a:t>trunk mode (most common), </a:t>
            </a:r>
            <a:r>
              <a:rPr lang="en-US" sz="1500" dirty="0">
                <a:solidFill>
                  <a:srgbClr val="000000"/>
                </a:solidFill>
              </a:rPr>
              <a:t>or on a </a:t>
            </a:r>
            <a:r>
              <a:rPr lang="en-US" sz="1500" dirty="0">
                <a:solidFill>
                  <a:srgbClr val="FF0000"/>
                </a:solidFill>
              </a:rPr>
              <a:t>routed port</a:t>
            </a:r>
            <a:r>
              <a:rPr lang="en-US" sz="1500" dirty="0">
                <a:solidFill>
                  <a:srgbClr val="000000"/>
                </a:solidFill>
              </a:rPr>
              <a: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088684" y="2877008"/>
            <a:ext cx="6718432"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a:t>
            </a:r>
            <a:r>
              <a:rPr lang="en-US" sz="1600" dirty="0">
                <a:solidFill>
                  <a:srgbClr val="FF0000"/>
                </a:solidFill>
              </a:rPr>
              <a:t>LACP</a:t>
            </a:r>
            <a:r>
              <a:rPr lang="en-US" sz="1600" dirty="0">
                <a:solidFill>
                  <a:srgbClr val="000000"/>
                </a:solidFill>
              </a:rPr>
              <a:t>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a:t>
            </a:r>
            <a:r>
              <a:rPr lang="en-US" sz="1400" dirty="0">
                <a:solidFill>
                  <a:srgbClr val="FF0000"/>
                </a:solidFill>
              </a:rPr>
              <a:t>Specify the interfaces </a:t>
            </a:r>
            <a:r>
              <a:rPr lang="en-US" sz="1400" dirty="0">
                <a:solidFill>
                  <a:srgbClr val="000000"/>
                </a:solidFill>
              </a:rPr>
              <a:t>that compose the EtherChannel group using the </a:t>
            </a:r>
            <a:r>
              <a:rPr lang="en-US" sz="1400" b="1" dirty="0">
                <a:solidFill>
                  <a:srgbClr val="FF0000"/>
                </a:solidFill>
              </a:rPr>
              <a:t>interface range</a:t>
            </a:r>
            <a:r>
              <a:rPr lang="en-US" sz="1400" dirty="0">
                <a:solidFill>
                  <a:srgbClr val="FF0000"/>
                </a:solidFill>
              </a:rPr>
              <a:t> </a:t>
            </a:r>
            <a:r>
              <a:rPr lang="en-US" sz="1400" i="1" dirty="0">
                <a:solidFill>
                  <a:srgbClr val="FF0000"/>
                </a:solidFill>
              </a:rPr>
              <a:t>interface</a:t>
            </a:r>
            <a:r>
              <a:rPr lang="en-US" sz="1400" dirty="0">
                <a:solidFill>
                  <a:srgbClr val="FF0000"/>
                </a:solidFill>
              </a:rPr>
              <a:t> </a:t>
            </a:r>
            <a:r>
              <a:rPr lang="en-US" sz="1400" dirty="0">
                <a:solidFill>
                  <a:srgbClr val="000000"/>
                </a:solidFill>
              </a:rPr>
              <a:t>global configuration mode command. The </a:t>
            </a:r>
            <a:r>
              <a:rPr lang="en-US" sz="1400" b="1" dirty="0">
                <a:solidFill>
                  <a:srgbClr val="000000"/>
                </a:solidFill>
              </a:rPr>
              <a:t>range</a:t>
            </a:r>
            <a:r>
              <a:rPr lang="en-US" sz="1400" dirty="0">
                <a:solidFill>
                  <a:srgbClr val="000000"/>
                </a:solidFill>
              </a:rPr>
              <a:t> keyword allows you to </a:t>
            </a:r>
            <a:r>
              <a:rPr lang="en-US" sz="1400" dirty="0">
                <a:solidFill>
                  <a:srgbClr val="FF0000"/>
                </a:solidFill>
              </a:rPr>
              <a:t>select several </a:t>
            </a:r>
            <a:r>
              <a:rPr lang="en-US" sz="1400" dirty="0">
                <a:solidFill>
                  <a:srgbClr val="000000"/>
                </a:solidFill>
              </a:rPr>
              <a:t>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a:t>
            </a:r>
            <a:r>
              <a:rPr lang="en-US" sz="1400" dirty="0">
                <a:solidFill>
                  <a:srgbClr val="FF0000"/>
                </a:solidFill>
              </a:rPr>
              <a:t>Create the port channel </a:t>
            </a:r>
            <a:r>
              <a:rPr lang="en-US" sz="1400" dirty="0">
                <a:solidFill>
                  <a:srgbClr val="000000"/>
                </a:solidFill>
              </a:rPr>
              <a:t>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a:t>
            </a:r>
            <a:r>
              <a:rPr lang="en-US" sz="1400" dirty="0">
                <a:solidFill>
                  <a:srgbClr val="FF0000"/>
                </a:solidFill>
              </a:rPr>
              <a:t>enter port channel interface configuration mode using the </a:t>
            </a:r>
            <a:r>
              <a:rPr lang="en-US" sz="1400" b="1" dirty="0">
                <a:solidFill>
                  <a:srgbClr val="FF0000"/>
                </a:solidFill>
              </a:rPr>
              <a:t>interface port-channel</a:t>
            </a:r>
            <a:r>
              <a:rPr lang="en-US" sz="1400" dirty="0">
                <a:solidFill>
                  <a:srgbClr val="FF0000"/>
                </a:solidFill>
              </a:rPr>
              <a:t> command</a:t>
            </a:r>
            <a:r>
              <a:rPr lang="en-US" sz="1400" dirty="0">
                <a:solidFill>
                  <a:srgbClr val="000000"/>
                </a:solidFill>
              </a:rPr>
              <a:t>, followed by the </a:t>
            </a:r>
            <a:r>
              <a:rPr lang="en-US" sz="1400" dirty="0">
                <a:solidFill>
                  <a:srgbClr val="FF0000"/>
                </a:solidFill>
              </a:rPr>
              <a:t>interface identifier. </a:t>
            </a:r>
            <a:r>
              <a:rPr lang="en-US" sz="1400" dirty="0">
                <a:solidFill>
                  <a:srgbClr val="000000"/>
                </a:solidFill>
              </a:rPr>
              <a:t>In the example, S1 is configured with an LACP EtherChannel. </a:t>
            </a:r>
            <a:r>
              <a:rPr lang="en-US" sz="1400" dirty="0">
                <a:solidFill>
                  <a:srgbClr val="FF0000"/>
                </a:solidFill>
              </a:rPr>
              <a:t>The port channel </a:t>
            </a:r>
            <a:r>
              <a:rPr lang="en-US" sz="1400" dirty="0">
                <a:solidFill>
                  <a:srgbClr val="000000"/>
                </a:solidFill>
              </a:rPr>
              <a:t>is configured as a </a:t>
            </a:r>
            <a:r>
              <a:rPr lang="en-US" sz="1400" dirty="0">
                <a:solidFill>
                  <a:srgbClr val="FF0000"/>
                </a:solidFill>
              </a:rPr>
              <a:t>trunk interface </a:t>
            </a:r>
            <a:r>
              <a:rPr lang="en-US" sz="1400" dirty="0">
                <a:solidFill>
                  <a:srgbClr val="000000"/>
                </a:solidFill>
              </a:rPr>
              <a:t>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1722923" y="3350754"/>
            <a:ext cx="7199696" cy="1558130"/>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FF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FF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FF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FF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a:t>
            </a:r>
            <a:r>
              <a:rPr lang="en-US" sz="1600" dirty="0">
                <a:solidFill>
                  <a:srgbClr val="FF0000"/>
                </a:solidFill>
              </a:rPr>
              <a:t>interfaces</a:t>
            </a:r>
            <a:r>
              <a:rPr lang="en-US" sz="1600" dirty="0">
                <a:solidFill>
                  <a:srgbClr val="000000"/>
                </a:solidFill>
              </a:rPr>
              <a:t> within an </a:t>
            </a:r>
            <a:r>
              <a:rPr lang="en-US" sz="1600" dirty="0">
                <a:solidFill>
                  <a:srgbClr val="FF0000"/>
                </a:solidFill>
              </a:rPr>
              <a:t>EtherChannel</a:t>
            </a:r>
            <a:r>
              <a:rPr lang="en-US" sz="1600" dirty="0">
                <a:solidFill>
                  <a:srgbClr val="000000"/>
                </a:solidFill>
              </a:rPr>
              <a:t> must have </a:t>
            </a:r>
            <a:r>
              <a:rPr lang="en-US" sz="1600" dirty="0">
                <a:solidFill>
                  <a:srgbClr val="FF0000"/>
                </a:solidFill>
              </a:rPr>
              <a:t>the same configuration of speed and duplex mode</a:t>
            </a:r>
            <a:r>
              <a:rPr lang="en-US" sz="1600" dirty="0">
                <a:solidFill>
                  <a:srgbClr val="000000"/>
                </a:solidFill>
              </a:rPr>
              <a:t>, </a:t>
            </a:r>
            <a:r>
              <a:rPr lang="en-US" sz="1600" dirty="0">
                <a:solidFill>
                  <a:srgbClr val="FF0000"/>
                </a:solidFill>
              </a:rPr>
              <a:t>native and allowed VLANs on trunks</a:t>
            </a:r>
            <a:r>
              <a:rPr lang="en-US" sz="1600" dirty="0">
                <a:solidFill>
                  <a:srgbClr val="000000"/>
                </a:solidFill>
              </a:rPr>
              <a:t>, and </a:t>
            </a:r>
            <a:r>
              <a:rPr lang="en-US" sz="1600" dirty="0">
                <a:solidFill>
                  <a:srgbClr val="FF0000"/>
                </a:solidFill>
              </a:rPr>
              <a:t>access VLAN on access ports</a:t>
            </a:r>
            <a:r>
              <a:rPr lang="en-US" sz="1600" dirty="0">
                <a:solidFill>
                  <a:srgbClr val="000000"/>
                </a:solidFill>
              </a:rPr>
              <a:t>.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a:t>
            </a:r>
            <a:r>
              <a:rPr lang="en-US" sz="1600" dirty="0">
                <a:solidFill>
                  <a:srgbClr val="FF0000"/>
                </a:solidFill>
              </a:rPr>
              <a:t>same VLAN</a:t>
            </a:r>
            <a:r>
              <a:rPr lang="en-US" sz="1600" dirty="0">
                <a:solidFill>
                  <a:srgbClr val="000000"/>
                </a:solidFill>
              </a:rPr>
              <a:t>, or not </a:t>
            </a:r>
            <a:r>
              <a:rPr lang="en-US" sz="1600" dirty="0">
                <a:solidFill>
                  <a:srgbClr val="FF0000"/>
                </a:solidFill>
              </a:rPr>
              <a:t>configured as trunks</a:t>
            </a:r>
            <a:r>
              <a:rPr lang="en-US" sz="1600" dirty="0">
                <a:solidFill>
                  <a:srgbClr val="000000"/>
                </a:solidFill>
              </a:rPr>
              <a:t>. Ports with different </a:t>
            </a:r>
            <a:r>
              <a:rPr lang="en-US" sz="1600" dirty="0">
                <a:solidFill>
                  <a:srgbClr val="FF0000"/>
                </a:solidFill>
              </a:rPr>
              <a:t>native VLANs </a:t>
            </a:r>
            <a:r>
              <a:rPr lang="en-US" sz="1600" dirty="0">
                <a:solidFill>
                  <a:srgbClr val="000000"/>
                </a:solidFill>
              </a:rPr>
              <a:t>cannot form an EtherChannel.</a:t>
            </a:r>
          </a:p>
          <a:p>
            <a:pPr marL="415985" lvl="1" indent="-342900">
              <a:buFont typeface="Arial" panose="020B0604020202020204" pitchFamily="34" charset="0"/>
              <a:buChar char="•"/>
            </a:pPr>
            <a:r>
              <a:rPr lang="en-US" sz="1600" dirty="0">
                <a:solidFill>
                  <a:srgbClr val="000000"/>
                </a:solidFill>
              </a:rPr>
              <a:t>Trunking was configured on </a:t>
            </a:r>
            <a:r>
              <a:rPr lang="en-US" sz="1600" dirty="0">
                <a:solidFill>
                  <a:srgbClr val="FF0000"/>
                </a:solidFill>
              </a:rPr>
              <a:t>some of the ports </a:t>
            </a:r>
            <a:r>
              <a:rPr lang="en-US" sz="1600" dirty="0">
                <a:solidFill>
                  <a:srgbClr val="000000"/>
                </a:solidFill>
              </a:rPr>
              <a:t>that make up the EtherChannel, but not </a:t>
            </a:r>
            <a:r>
              <a:rPr lang="en-US" sz="1600" dirty="0">
                <a:solidFill>
                  <a:srgbClr val="FF0000"/>
                </a:solidFill>
              </a:rPr>
              <a:t>all of them</a:t>
            </a:r>
            <a:r>
              <a:rPr lang="en-US" sz="1600" dirty="0">
                <a:solidFill>
                  <a:srgbClr val="000000"/>
                </a:solidFill>
              </a:rPr>
              <a:t>.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t>
            </a:r>
            <a:r>
              <a:rPr lang="en-US" sz="1600" dirty="0">
                <a:solidFill>
                  <a:srgbClr val="FF0000"/>
                </a:solidFill>
              </a:rPr>
              <a:t>allowed range of VLANs is not the same</a:t>
            </a:r>
            <a:r>
              <a:rPr lang="en-US" sz="1600" dirty="0">
                <a:solidFill>
                  <a:srgbClr val="000000"/>
                </a:solidFill>
              </a:rPr>
              <a:t>,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a:t>
            </a:r>
            <a:r>
              <a:rPr lang="en-US" sz="1600" dirty="0">
                <a:solidFill>
                  <a:srgbClr val="FF0000"/>
                </a:solidFill>
              </a:rPr>
              <a:t>PAgP and LACP </a:t>
            </a:r>
            <a:r>
              <a:rPr lang="en-US" sz="1600" dirty="0">
                <a:solidFill>
                  <a:srgbClr val="000000"/>
                </a:solidFill>
              </a:rPr>
              <a:t>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827773" y="1297585"/>
            <a:ext cx="7190071" cy="3601674"/>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3502841" cy="3130342"/>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a:t>
            </a:r>
            <a:r>
              <a:rPr lang="en-US" sz="1600" dirty="0">
                <a:solidFill>
                  <a:srgbClr val="FF0000"/>
                </a:solidFill>
              </a:rPr>
              <a:t>incompatible</a:t>
            </a:r>
            <a:r>
              <a:rPr lang="en-US" sz="1600" dirty="0">
                <a:solidFill>
                  <a:srgbClr val="000000"/>
                </a:solidFill>
              </a:rPr>
              <a:t>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3599848" y="744894"/>
            <a:ext cx="5303520" cy="414474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a:t>
            </a:r>
            <a:r>
              <a:rPr lang="en-US" sz="1600" dirty="0">
                <a:solidFill>
                  <a:srgbClr val="FF0000"/>
                </a:solidFill>
              </a:rPr>
              <a:t>on</a:t>
            </a:r>
            <a:r>
              <a:rPr lang="en-US" sz="1600" dirty="0">
                <a:solidFill>
                  <a:srgbClr val="000000"/>
                </a:solidFill>
              </a:rPr>
              <a:t> the EtherChannel is changed to </a:t>
            </a:r>
            <a:r>
              <a:rPr lang="en-US" sz="1600" dirty="0">
                <a:solidFill>
                  <a:srgbClr val="FF0000"/>
                </a:solidFill>
              </a:rPr>
              <a:t>desirable</a:t>
            </a:r>
            <a:r>
              <a:rPr lang="en-US" sz="1600" dirty="0">
                <a:solidFill>
                  <a:srgbClr val="000000"/>
                </a:solidFill>
              </a:rPr>
              <a:t>.</a:t>
            </a:r>
          </a:p>
          <a:p>
            <a:pPr marL="0" indent="0" algn="l"/>
            <a:r>
              <a:rPr lang="en-US" sz="1600" b="1" dirty="0">
                <a:solidFill>
                  <a:srgbClr val="000000"/>
                </a:solidFill>
              </a:rPr>
              <a:t>Note</a:t>
            </a:r>
            <a:r>
              <a:rPr lang="en-US" sz="1600" dirty="0">
                <a:solidFill>
                  <a:srgbClr val="000000"/>
                </a:solidFill>
              </a:rPr>
              <a:t>: </a:t>
            </a:r>
            <a:r>
              <a:rPr lang="en-US" sz="1600" dirty="0">
                <a:solidFill>
                  <a:srgbClr val="FF0000"/>
                </a:solidFill>
              </a:rPr>
              <a:t>EtherChannel</a:t>
            </a:r>
            <a:r>
              <a:rPr lang="en-US" sz="1600" dirty="0">
                <a:solidFill>
                  <a:srgbClr val="000000"/>
                </a:solidFill>
              </a:rPr>
              <a:t> and </a:t>
            </a:r>
            <a:r>
              <a:rPr lang="en-US" sz="1600" dirty="0">
                <a:solidFill>
                  <a:srgbClr val="FF0000"/>
                </a:solidFill>
              </a:rPr>
              <a:t>STP</a:t>
            </a:r>
            <a:r>
              <a:rPr lang="en-US" sz="1600" dirty="0">
                <a:solidFill>
                  <a:srgbClr val="000000"/>
                </a:solidFill>
              </a:rPr>
              <a:t> must </a:t>
            </a:r>
            <a:r>
              <a:rPr lang="en-US" sz="1600" dirty="0">
                <a:solidFill>
                  <a:srgbClr val="FF0000"/>
                </a:solidFill>
              </a:rPr>
              <a:t>interoperate</a:t>
            </a:r>
            <a:r>
              <a:rPr lang="en-US" sz="1600" dirty="0">
                <a:solidFill>
                  <a:srgbClr val="000000"/>
                </a:solidFill>
              </a:rPr>
              <a:t>. For this reason, the </a:t>
            </a:r>
            <a:r>
              <a:rPr lang="en-US" sz="1600" dirty="0">
                <a:solidFill>
                  <a:srgbClr val="FF0000"/>
                </a:solidFill>
              </a:rPr>
              <a:t>order</a:t>
            </a:r>
            <a:r>
              <a:rPr lang="en-US" sz="1600" dirty="0">
                <a:solidFill>
                  <a:srgbClr val="000000"/>
                </a:solidFill>
              </a:rPr>
              <a:t> in which EtherChannel-related commands are entered is important, which is why you see interface </a:t>
            </a:r>
            <a:r>
              <a:rPr lang="en-US" sz="1600" dirty="0">
                <a:solidFill>
                  <a:srgbClr val="FF0000"/>
                </a:solidFill>
              </a:rPr>
              <a:t>Port-Channel 1</a:t>
            </a:r>
            <a:r>
              <a:rPr lang="en-US" sz="1600" dirty="0">
                <a:solidFill>
                  <a:srgbClr val="000000"/>
                </a:solidFill>
              </a:rPr>
              <a:t> removed and then </a:t>
            </a:r>
            <a:r>
              <a:rPr lang="en-US" sz="1600" dirty="0">
                <a:solidFill>
                  <a:srgbClr val="FF0000"/>
                </a:solidFill>
              </a:rPr>
              <a:t>re-added</a:t>
            </a:r>
            <a:r>
              <a:rPr lang="en-US" sz="1600" dirty="0">
                <a:solidFill>
                  <a:srgbClr val="000000"/>
                </a:solidFill>
              </a:rPr>
              <a:t>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a:t>
            </a:r>
            <a:r>
              <a:rPr lang="en-US" sz="1600" dirty="0">
                <a:solidFill>
                  <a:srgbClr val="FF0000"/>
                </a:solidFill>
              </a:rPr>
              <a:t>STP errors </a:t>
            </a:r>
            <a:r>
              <a:rPr lang="en-US" sz="1600" dirty="0">
                <a:solidFill>
                  <a:srgbClr val="000000"/>
                </a:solidFill>
              </a:rPr>
              <a:t>cause the associated ports to go into </a:t>
            </a:r>
            <a:r>
              <a:rPr lang="en-US" sz="1600" dirty="0">
                <a:solidFill>
                  <a:srgbClr val="FF0000"/>
                </a:solidFill>
              </a:rPr>
              <a:t>blocking</a:t>
            </a:r>
            <a:r>
              <a:rPr lang="en-US" sz="1600" dirty="0">
                <a:solidFill>
                  <a:srgbClr val="000000"/>
                </a:solidFill>
              </a:rPr>
              <a:t> or </a:t>
            </a:r>
            <a:r>
              <a:rPr lang="en-US" sz="1600" dirty="0">
                <a:solidFill>
                  <a:srgbClr val="FF0000"/>
                </a:solidFill>
              </a:rPr>
              <a:t>errdisabled</a:t>
            </a:r>
            <a:r>
              <a:rPr lang="en-US" sz="1600" dirty="0">
                <a:solidFill>
                  <a:srgbClr val="000000"/>
                </a:solidFill>
              </a:rPr>
              <a:t> </a:t>
            </a:r>
            <a:r>
              <a:rPr lang="en-US" sz="1600" dirty="0">
                <a:solidFill>
                  <a:srgbClr val="FF0000"/>
                </a:solidFill>
              </a:rPr>
              <a:t>state</a:t>
            </a:r>
            <a:r>
              <a:rPr lang="en-US" sz="1600" dirty="0">
                <a:solidFill>
                  <a:srgbClr val="000000"/>
                </a:solidFill>
              </a:rPr>
              <a:t>.</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94636" y="2571750"/>
            <a:ext cx="8479857" cy="2337134"/>
          </a:xfrm>
          <a:prstGeom prst="rect">
            <a:avLst/>
          </a:prstGeom>
        </p:spPr>
      </p:pic>
      <p:sp>
        <p:nvSpPr>
          <p:cNvPr id="5" name="Rectangle 4"/>
          <p:cNvSpPr/>
          <p:nvPr/>
        </p:nvSpPr>
        <p:spPr>
          <a:xfrm>
            <a:off x="3071004" y="4106174"/>
            <a:ext cx="5080958" cy="612475"/>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498785" y="2636808"/>
            <a:ext cx="5080958" cy="22716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t>
            </a:r>
            <a:r>
              <a:rPr lang="en-US" sz="1600" dirty="0">
                <a:solidFill>
                  <a:srgbClr val="FF0000"/>
                </a:solidFill>
              </a:rPr>
              <a:t>active</a:t>
            </a:r>
            <a:r>
              <a:rPr lang="en-US" sz="1600" dirty="0">
                <a:solidFill>
                  <a:srgbClr val="000000"/>
                </a:solidFill>
              </a:rPr>
              <a:t>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1007" y="1357525"/>
            <a:ext cx="8643486" cy="3512857"/>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535047" y="654199"/>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a:t>
            </a:r>
            <a:r>
              <a:rPr lang="en-US" sz="1600" dirty="0">
                <a:solidFill>
                  <a:srgbClr val="FF0000"/>
                </a:solidFill>
              </a:rPr>
              <a:t>more bandwidth </a:t>
            </a:r>
            <a:r>
              <a:rPr lang="en-US" sz="1600" dirty="0">
                <a:solidFill>
                  <a:srgbClr val="000000"/>
                </a:solidFill>
              </a:rPr>
              <a:t>or </a:t>
            </a:r>
            <a:r>
              <a:rPr lang="en-US" sz="1600" dirty="0">
                <a:solidFill>
                  <a:srgbClr val="FF0000"/>
                </a:solidFill>
              </a:rPr>
              <a:t>redundancy</a:t>
            </a:r>
            <a:r>
              <a:rPr lang="en-US" sz="1600" dirty="0">
                <a:solidFill>
                  <a:srgbClr val="000000"/>
                </a:solidFill>
              </a:rPr>
              <a:t> between devices is needed than what can be provided by a single link. </a:t>
            </a:r>
          </a:p>
          <a:p>
            <a:pPr marL="342900" indent="-342900" algn="l">
              <a:buFont typeface="Arial" panose="020B0604020202020204" pitchFamily="34" charset="0"/>
              <a:buChar char="•"/>
            </a:pPr>
            <a:r>
              <a:rPr lang="en-US" sz="1600" dirty="0">
                <a:solidFill>
                  <a:srgbClr val="FF0000"/>
                </a:solidFill>
              </a:rPr>
              <a:t>Multiple links </a:t>
            </a:r>
            <a:r>
              <a:rPr lang="en-US" sz="1600" dirty="0">
                <a:solidFill>
                  <a:srgbClr val="000000"/>
                </a:solidFill>
              </a:rPr>
              <a:t>could be connected between devices to increase </a:t>
            </a:r>
            <a:r>
              <a:rPr lang="en-US" sz="1600" dirty="0">
                <a:solidFill>
                  <a:srgbClr val="FF0000"/>
                </a:solidFill>
              </a:rPr>
              <a:t>bandwidth</a:t>
            </a:r>
            <a:r>
              <a:rPr lang="en-US" sz="1600" dirty="0">
                <a:solidFill>
                  <a:srgbClr val="000000"/>
                </a:solidFill>
              </a:rPr>
              <a:t>.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endParaRPr lang="en-US" sz="1400" dirty="0">
              <a:solidFill>
                <a:srgbClr val="000000"/>
              </a:solidFill>
            </a:endParaRPr>
          </a:p>
        </p:txBody>
      </p:sp>
      <p:pic>
        <p:nvPicPr>
          <p:cNvPr id="1027" name="Picture 3"/>
          <p:cNvPicPr>
            <a:picLocks noChangeAspect="1" noChangeArrowheads="1"/>
          </p:cNvPicPr>
          <p:nvPr/>
        </p:nvPicPr>
        <p:blipFill>
          <a:blip r:embed="rId3"/>
          <a:srcRect/>
          <a:stretch>
            <a:fillRect/>
          </a:stretch>
        </p:blipFill>
        <p:spPr bwMode="auto">
          <a:xfrm>
            <a:off x="689125" y="2235677"/>
            <a:ext cx="3607534" cy="723183"/>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584205" y="2914218"/>
            <a:ext cx="3816020" cy="1102117"/>
          </a:xfrm>
          <a:prstGeom prst="rect">
            <a:avLst/>
          </a:prstGeom>
          <a:noFill/>
          <a:ln w="9525">
            <a:noFill/>
            <a:miter lim="800000"/>
            <a:headEnd/>
            <a:tailEnd/>
          </a:ln>
        </p:spPr>
      </p:pic>
      <p:sp>
        <p:nvSpPr>
          <p:cNvPr id="7" name="TextBox 6"/>
          <p:cNvSpPr txBox="1"/>
          <p:nvPr/>
        </p:nvSpPr>
        <p:spPr>
          <a:xfrm>
            <a:off x="4718649" y="2260120"/>
            <a:ext cx="2685351" cy="646331"/>
          </a:xfrm>
          <a:prstGeom prst="rect">
            <a:avLst/>
          </a:prstGeom>
          <a:noFill/>
        </p:spPr>
        <p:txBody>
          <a:bodyPr wrap="none" rtlCol="0">
            <a:spAutoFit/>
          </a:bodyPr>
          <a:lstStyle/>
          <a:p>
            <a:r>
              <a:rPr lang="en-US" dirty="0">
                <a:solidFill>
                  <a:srgbClr val="000000"/>
                </a:solidFill>
              </a:rPr>
              <a:t>One link, no redundancy</a:t>
            </a:r>
          </a:p>
          <a:p>
            <a:r>
              <a:rPr lang="en-US" dirty="0">
                <a:solidFill>
                  <a:srgbClr val="000000"/>
                </a:solidFill>
              </a:rPr>
              <a:t>bandwidth – 100Mbps</a:t>
            </a:r>
          </a:p>
        </p:txBody>
      </p:sp>
      <p:sp>
        <p:nvSpPr>
          <p:cNvPr id="8" name="TextBox 7"/>
          <p:cNvSpPr txBox="1"/>
          <p:nvPr/>
        </p:nvSpPr>
        <p:spPr>
          <a:xfrm>
            <a:off x="4740313" y="3135882"/>
            <a:ext cx="3313728" cy="923330"/>
          </a:xfrm>
          <a:prstGeom prst="rect">
            <a:avLst/>
          </a:prstGeom>
          <a:noFill/>
        </p:spPr>
        <p:txBody>
          <a:bodyPr wrap="none" rtlCol="0">
            <a:spAutoFit/>
          </a:bodyPr>
          <a:lstStyle/>
          <a:p>
            <a:r>
              <a:rPr lang="en-US" dirty="0">
                <a:solidFill>
                  <a:srgbClr val="000000"/>
                </a:solidFill>
              </a:rPr>
              <a:t>Multiple links, with redundancy</a:t>
            </a:r>
          </a:p>
          <a:p>
            <a:r>
              <a:rPr lang="en-US" dirty="0">
                <a:solidFill>
                  <a:srgbClr val="000000"/>
                </a:solidFill>
              </a:rPr>
              <a:t>bandwidth – 100Mbps</a:t>
            </a:r>
          </a:p>
          <a:p>
            <a:r>
              <a:rPr lang="en-US" dirty="0">
                <a:solidFill>
                  <a:srgbClr val="000000"/>
                </a:solidFill>
              </a:rPr>
              <a:t>STP is enabled to prevent loop</a:t>
            </a:r>
          </a:p>
        </p:txBody>
      </p:sp>
      <p:sp>
        <p:nvSpPr>
          <p:cNvPr id="10" name="TextBox 9"/>
          <p:cNvSpPr txBox="1"/>
          <p:nvPr/>
        </p:nvSpPr>
        <p:spPr>
          <a:xfrm>
            <a:off x="2234243" y="4163682"/>
            <a:ext cx="3717984" cy="646331"/>
          </a:xfrm>
          <a:prstGeom prst="rect">
            <a:avLst/>
          </a:prstGeom>
          <a:noFill/>
        </p:spPr>
        <p:txBody>
          <a:bodyPr wrap="square" rtlCol="0">
            <a:spAutoFit/>
          </a:bodyPr>
          <a:lstStyle/>
          <a:p>
            <a:r>
              <a:rPr lang="en-US" dirty="0">
                <a:solidFill>
                  <a:srgbClr val="000000"/>
                </a:solidFill>
              </a:rPr>
              <a:t>How to achieve redundancy AND</a:t>
            </a:r>
          </a:p>
          <a:p>
            <a:r>
              <a:rPr lang="en-US" dirty="0">
                <a:solidFill>
                  <a:srgbClr val="000000"/>
                </a:solidFill>
              </a:rPr>
              <a:t>increased bandwidth?</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a:t>
            </a:r>
            <a:r>
              <a:rPr lang="en-US" sz="1600" dirty="0">
                <a:solidFill>
                  <a:srgbClr val="FF0000"/>
                </a:solidFill>
              </a:rPr>
              <a:t>link aggregation </a:t>
            </a:r>
            <a:r>
              <a:rPr lang="en-US" sz="1600" dirty="0">
                <a:solidFill>
                  <a:srgbClr val="000000"/>
                </a:solidFill>
              </a:rPr>
              <a:t>technology is needed that allows </a:t>
            </a:r>
            <a:r>
              <a:rPr lang="en-US" sz="1600" dirty="0">
                <a:solidFill>
                  <a:srgbClr val="FF0000"/>
                </a:solidFill>
              </a:rPr>
              <a:t>redundant links </a:t>
            </a:r>
            <a:r>
              <a:rPr lang="en-US" sz="1600" dirty="0">
                <a:solidFill>
                  <a:srgbClr val="000000"/>
                </a:solidFill>
              </a:rPr>
              <a:t>between devices that will </a:t>
            </a:r>
            <a:r>
              <a:rPr lang="en-US" sz="1600" u="sng" dirty="0">
                <a:solidFill>
                  <a:srgbClr val="000000"/>
                </a:solidFill>
              </a:rPr>
              <a:t>not be blocked by STP</a:t>
            </a:r>
            <a:r>
              <a:rPr lang="en-US" sz="1600" dirty="0">
                <a:solidFill>
                  <a:srgbClr val="000000"/>
                </a:solidFill>
              </a:rPr>
              <a:t>. That technology is known as </a:t>
            </a:r>
            <a:r>
              <a:rPr lang="en-US" sz="1600" dirty="0" err="1">
                <a:solidFill>
                  <a:srgbClr val="0000CC"/>
                </a:solidFill>
              </a:rPr>
              <a:t>EtherChannel</a:t>
            </a:r>
            <a:r>
              <a:rPr lang="en-US" sz="1600" dirty="0">
                <a:solidFill>
                  <a:srgbClr val="0000CC"/>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err="1">
                <a:solidFill>
                  <a:srgbClr val="000000"/>
                </a:solidFill>
              </a:rPr>
              <a:t>EtherChannel</a:t>
            </a:r>
            <a:r>
              <a:rPr lang="en-US" sz="1600" dirty="0">
                <a:solidFill>
                  <a:srgbClr val="000000"/>
                </a:solidFill>
              </a:rPr>
              <a:t> is a link aggregation technology that groups </a:t>
            </a:r>
            <a:r>
              <a:rPr lang="en-US" sz="1600" dirty="0">
                <a:solidFill>
                  <a:srgbClr val="FF0000"/>
                </a:solidFill>
              </a:rPr>
              <a:t>multiple physical Ethernet links</a:t>
            </a:r>
            <a:r>
              <a:rPr lang="en-US" sz="1600" dirty="0">
                <a:solidFill>
                  <a:srgbClr val="000000"/>
                </a:solidFill>
              </a:rPr>
              <a:t> together into one </a:t>
            </a:r>
            <a:r>
              <a:rPr lang="en-US" sz="1600" dirty="0">
                <a:solidFill>
                  <a:srgbClr val="FF0000"/>
                </a:solidFill>
              </a:rPr>
              <a:t>single logical link</a:t>
            </a:r>
            <a:r>
              <a:rPr lang="en-US" sz="1600" dirty="0">
                <a:solidFill>
                  <a:srgbClr val="000000"/>
                </a:solidFill>
              </a:rPr>
              <a:t>. It is used to provide </a:t>
            </a:r>
            <a:r>
              <a:rPr lang="en-US" sz="1600" dirty="0">
                <a:solidFill>
                  <a:srgbClr val="FF0000"/>
                </a:solidFill>
              </a:rPr>
              <a:t>fault-tolerance, load sharing, increased bandwidth, and redundancy </a:t>
            </a:r>
            <a:r>
              <a:rPr lang="en-US" sz="1600" dirty="0">
                <a:solidFill>
                  <a:srgbClr val="000000"/>
                </a:solidFill>
              </a:rPr>
              <a:t>between switches, routers, and servers.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FF0000"/>
                </a:solidFill>
              </a:rPr>
              <a:t>EtherChannel technology </a:t>
            </a:r>
            <a:r>
              <a:rPr lang="en-US" sz="1600" dirty="0">
                <a:solidFill>
                  <a:srgbClr val="000000"/>
                </a:solidFill>
              </a:rPr>
              <a:t>makes it possible to combine the </a:t>
            </a:r>
            <a:r>
              <a:rPr lang="en-US" sz="1600" dirty="0">
                <a:solidFill>
                  <a:srgbClr val="FF0000"/>
                </a:solidFill>
              </a:rPr>
              <a:t>number of physical links </a:t>
            </a:r>
            <a:r>
              <a:rPr lang="en-US" sz="1600" dirty="0">
                <a:solidFill>
                  <a:srgbClr val="000000"/>
                </a:solidFill>
              </a:rPr>
              <a:t>between the switches to </a:t>
            </a:r>
            <a:r>
              <a:rPr lang="en-US" sz="1600" dirty="0">
                <a:solidFill>
                  <a:srgbClr val="FF0000"/>
                </a:solidFill>
              </a:rPr>
              <a:t>increase the overall speed </a:t>
            </a:r>
            <a:r>
              <a:rPr lang="en-US" sz="1600" dirty="0">
                <a:solidFill>
                  <a:srgbClr val="000000"/>
                </a:solidFill>
              </a:rPr>
              <a:t>of switch-to-switch communication.</a:t>
            </a:r>
          </a:p>
          <a:p>
            <a:pPr marL="342900" indent="-342900" algn="l">
              <a:buFont typeface="Arial" panose="020B0604020202020204" pitchFamily="34" charset="0"/>
              <a:buChar char="•"/>
            </a:pPr>
            <a:endParaRPr lang="en-US" sz="1400" dirty="0">
              <a:solidFill>
                <a:srgbClr val="000000"/>
              </a:solidFill>
            </a:endParaRPr>
          </a:p>
        </p:txBody>
      </p:sp>
      <p:pic>
        <p:nvPicPr>
          <p:cNvPr id="1028" name="Picture 4"/>
          <p:cNvPicPr>
            <a:picLocks noChangeAspect="1" noChangeArrowheads="1"/>
          </p:cNvPicPr>
          <p:nvPr/>
        </p:nvPicPr>
        <p:blipFill>
          <a:blip r:embed="rId3"/>
          <a:srcRect/>
          <a:stretch>
            <a:fillRect/>
          </a:stretch>
        </p:blipFill>
        <p:spPr bwMode="auto">
          <a:xfrm>
            <a:off x="1351293" y="2575704"/>
            <a:ext cx="3332851" cy="647700"/>
          </a:xfrm>
          <a:prstGeom prst="rect">
            <a:avLst/>
          </a:prstGeom>
          <a:noFill/>
          <a:ln w="9525">
            <a:noFill/>
            <a:miter lim="800000"/>
            <a:headEnd/>
            <a:tailEnd/>
          </a:ln>
        </p:spPr>
      </p:pic>
      <p:pic>
        <p:nvPicPr>
          <p:cNvPr id="1031" name="Picture 7"/>
          <p:cNvPicPr>
            <a:picLocks noChangeAspect="1" noChangeArrowheads="1"/>
          </p:cNvPicPr>
          <p:nvPr/>
        </p:nvPicPr>
        <p:blipFill>
          <a:blip r:embed="rId4"/>
          <a:srcRect/>
          <a:stretch>
            <a:fillRect/>
          </a:stretch>
        </p:blipFill>
        <p:spPr bwMode="auto">
          <a:xfrm>
            <a:off x="1837425" y="4245633"/>
            <a:ext cx="3768665" cy="723900"/>
          </a:xfrm>
          <a:prstGeom prst="rect">
            <a:avLst/>
          </a:prstGeom>
          <a:noFill/>
          <a:ln w="9525">
            <a:noFill/>
            <a:miter lim="800000"/>
            <a:headEnd/>
            <a:tailEnd/>
          </a:ln>
        </p:spPr>
      </p:pic>
      <p:sp>
        <p:nvSpPr>
          <p:cNvPr id="10" name="Rectangle 9"/>
          <p:cNvSpPr/>
          <p:nvPr/>
        </p:nvSpPr>
        <p:spPr>
          <a:xfrm>
            <a:off x="4727276" y="2516005"/>
            <a:ext cx="3433314" cy="646331"/>
          </a:xfrm>
          <a:prstGeom prst="rect">
            <a:avLst/>
          </a:prstGeom>
        </p:spPr>
        <p:txBody>
          <a:bodyPr wrap="square">
            <a:spAutoFit/>
          </a:bodyPr>
          <a:lstStyle/>
          <a:p>
            <a:r>
              <a:rPr lang="en-US" dirty="0">
                <a:solidFill>
                  <a:srgbClr val="000000"/>
                </a:solidFill>
              </a:rPr>
              <a:t>Multiple links, with redundancy</a:t>
            </a:r>
          </a:p>
          <a:p>
            <a:r>
              <a:rPr lang="en-US" dirty="0">
                <a:solidFill>
                  <a:srgbClr val="000000"/>
                </a:solidFill>
              </a:rPr>
              <a:t>bandwidth – 200Mbps</a:t>
            </a:r>
          </a:p>
        </p:txBody>
      </p:sp>
      <p:sp>
        <p:nvSpPr>
          <p:cNvPr id="11" name="Rectangle 10"/>
          <p:cNvSpPr/>
          <p:nvPr/>
        </p:nvSpPr>
        <p:spPr>
          <a:xfrm>
            <a:off x="5492151" y="4272918"/>
            <a:ext cx="3433314" cy="646331"/>
          </a:xfrm>
          <a:prstGeom prst="rect">
            <a:avLst/>
          </a:prstGeom>
        </p:spPr>
        <p:txBody>
          <a:bodyPr wrap="square">
            <a:spAutoFit/>
          </a:bodyPr>
          <a:lstStyle/>
          <a:p>
            <a:r>
              <a:rPr lang="en-US" dirty="0">
                <a:solidFill>
                  <a:srgbClr val="000000"/>
                </a:solidFill>
              </a:rPr>
              <a:t>Multiple links, with redundancy</a:t>
            </a:r>
          </a:p>
          <a:p>
            <a:r>
              <a:rPr lang="en-US" dirty="0">
                <a:solidFill>
                  <a:srgbClr val="000000"/>
                </a:solidFill>
              </a:rPr>
              <a:t>bandwidth – 300Mbps</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a:t>
            </a:r>
            <a:r>
              <a:rPr lang="en-US" sz="1600" dirty="0">
                <a:solidFill>
                  <a:srgbClr val="FF0000"/>
                </a:solidFill>
              </a:rPr>
              <a:t>several Fast Ethernet </a:t>
            </a:r>
            <a:r>
              <a:rPr lang="en-US" sz="1600" dirty="0">
                <a:solidFill>
                  <a:srgbClr val="000000"/>
                </a:solidFill>
              </a:rPr>
              <a:t>or </a:t>
            </a:r>
            <a:r>
              <a:rPr lang="en-US" sz="1600" dirty="0">
                <a:solidFill>
                  <a:srgbClr val="FF0000"/>
                </a:solidFill>
              </a:rPr>
              <a:t>Gigabit Ethernet ports </a:t>
            </a:r>
            <a:r>
              <a:rPr lang="en-US" sz="1600" dirty="0">
                <a:solidFill>
                  <a:srgbClr val="000000"/>
                </a:solidFill>
              </a:rPr>
              <a:t>into </a:t>
            </a:r>
            <a:r>
              <a:rPr lang="en-US" sz="1600" dirty="0">
                <a:solidFill>
                  <a:srgbClr val="FF0000"/>
                </a:solidFill>
              </a:rPr>
              <a:t>one</a:t>
            </a:r>
            <a:r>
              <a:rPr lang="en-US" sz="1600" dirty="0">
                <a:solidFill>
                  <a:srgbClr val="000000"/>
                </a:solidFill>
              </a:rPr>
              <a:t> </a:t>
            </a:r>
            <a:r>
              <a:rPr lang="en-US" sz="1600" dirty="0">
                <a:solidFill>
                  <a:srgbClr val="FF0000"/>
                </a:solidFill>
              </a:rPr>
              <a:t>logical channel</a:t>
            </a:r>
            <a:r>
              <a:rPr lang="en-US" sz="1600" dirty="0">
                <a:solidFill>
                  <a:srgbClr val="000000"/>
                </a:solidFill>
              </a:rPr>
              <a:t>.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a:t>
            </a:r>
            <a:r>
              <a:rPr lang="en-US" sz="1600" dirty="0">
                <a:solidFill>
                  <a:srgbClr val="FF0000"/>
                </a:solidFill>
              </a:rPr>
              <a:t>virtual</a:t>
            </a:r>
            <a:r>
              <a:rPr lang="en-US" sz="1600" dirty="0">
                <a:solidFill>
                  <a:srgbClr val="000000"/>
                </a:solidFill>
              </a:rPr>
              <a:t> </a:t>
            </a:r>
            <a:r>
              <a:rPr lang="en-US" sz="1600" dirty="0">
                <a:solidFill>
                  <a:srgbClr val="FF0000"/>
                </a:solidFill>
              </a:rPr>
              <a:t>interface</a:t>
            </a:r>
            <a:r>
              <a:rPr lang="en-US" sz="1600" dirty="0">
                <a:solidFill>
                  <a:srgbClr val="000000"/>
                </a:solidFill>
              </a:rPr>
              <a:t> is called </a:t>
            </a:r>
            <a:r>
              <a:rPr lang="en-US" sz="1600" dirty="0">
                <a:solidFill>
                  <a:srgbClr val="0000CC"/>
                </a:solidFill>
              </a:rPr>
              <a:t>a port channel. </a:t>
            </a:r>
            <a:r>
              <a:rPr lang="en-US" sz="1600" dirty="0">
                <a:solidFill>
                  <a:srgbClr val="000000"/>
                </a:solidFill>
              </a:rPr>
              <a:t>The </a:t>
            </a:r>
            <a:r>
              <a:rPr lang="en-US" sz="1600" dirty="0">
                <a:solidFill>
                  <a:srgbClr val="FF0000"/>
                </a:solidFill>
              </a:rPr>
              <a:t>physical interfaces </a:t>
            </a:r>
            <a:r>
              <a:rPr lang="en-US" sz="1600" dirty="0">
                <a:solidFill>
                  <a:srgbClr val="000000"/>
                </a:solidFill>
              </a:rPr>
              <a:t>are bundled together into </a:t>
            </a:r>
            <a:r>
              <a:rPr lang="en-US" sz="1600" dirty="0">
                <a:solidFill>
                  <a:srgbClr val="FF0000"/>
                </a:solidFill>
              </a:rPr>
              <a:t>a port channel interface</a:t>
            </a:r>
            <a:r>
              <a:rPr lang="en-US" sz="1600" dirty="0">
                <a:solidFill>
                  <a:srgbClr val="000000"/>
                </a:solidFill>
              </a:rPr>
              <a:t>,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
        <p:nvSpPr>
          <p:cNvPr id="5" name="TextBox 4"/>
          <p:cNvSpPr txBox="1"/>
          <p:nvPr/>
        </p:nvSpPr>
        <p:spPr>
          <a:xfrm>
            <a:off x="4718649" y="1854679"/>
            <a:ext cx="542136" cy="307777"/>
          </a:xfrm>
          <a:prstGeom prst="rect">
            <a:avLst/>
          </a:prstGeom>
          <a:noFill/>
        </p:spPr>
        <p:txBody>
          <a:bodyPr wrap="none" rtlCol="0">
            <a:spAutoFit/>
          </a:bodyPr>
          <a:lstStyle/>
          <a:p>
            <a:r>
              <a:rPr lang="en-US" sz="1400" dirty="0">
                <a:solidFill>
                  <a:srgbClr val="000000"/>
                </a:solidFill>
              </a:rPr>
              <a:t>F0/1</a:t>
            </a:r>
          </a:p>
        </p:txBody>
      </p:sp>
      <p:sp>
        <p:nvSpPr>
          <p:cNvPr id="7" name="Rectangle 6"/>
          <p:cNvSpPr/>
          <p:nvPr/>
        </p:nvSpPr>
        <p:spPr>
          <a:xfrm>
            <a:off x="3877898" y="2205929"/>
            <a:ext cx="542136" cy="307777"/>
          </a:xfrm>
          <a:prstGeom prst="rect">
            <a:avLst/>
          </a:prstGeom>
        </p:spPr>
        <p:txBody>
          <a:bodyPr wrap="none">
            <a:spAutoFit/>
          </a:bodyPr>
          <a:lstStyle/>
          <a:p>
            <a:r>
              <a:rPr lang="en-US" sz="1400" dirty="0">
                <a:solidFill>
                  <a:srgbClr val="000000"/>
                </a:solidFill>
              </a:rPr>
              <a:t>F0/2</a:t>
            </a:r>
          </a:p>
        </p:txBody>
      </p:sp>
      <p:sp>
        <p:nvSpPr>
          <p:cNvPr id="8" name="Rectangle 7"/>
          <p:cNvSpPr/>
          <p:nvPr/>
        </p:nvSpPr>
        <p:spPr>
          <a:xfrm>
            <a:off x="5246623" y="3195091"/>
            <a:ext cx="542136" cy="307777"/>
          </a:xfrm>
          <a:prstGeom prst="rect">
            <a:avLst/>
          </a:prstGeom>
        </p:spPr>
        <p:txBody>
          <a:bodyPr wrap="none">
            <a:spAutoFit/>
          </a:bodyPr>
          <a:lstStyle/>
          <a:p>
            <a:r>
              <a:rPr lang="en-US" sz="1400" dirty="0">
                <a:solidFill>
                  <a:srgbClr val="000000"/>
                </a:solidFill>
              </a:rPr>
              <a:t>F0/2</a:t>
            </a:r>
          </a:p>
        </p:txBody>
      </p:sp>
      <p:sp>
        <p:nvSpPr>
          <p:cNvPr id="9" name="TextBox 8"/>
          <p:cNvSpPr txBox="1"/>
          <p:nvPr/>
        </p:nvSpPr>
        <p:spPr>
          <a:xfrm>
            <a:off x="5949351" y="2852468"/>
            <a:ext cx="542136" cy="307777"/>
          </a:xfrm>
          <a:prstGeom prst="rect">
            <a:avLst/>
          </a:prstGeom>
          <a:noFill/>
        </p:spPr>
        <p:txBody>
          <a:bodyPr wrap="none" rtlCol="0">
            <a:spAutoFit/>
          </a:bodyPr>
          <a:lstStyle/>
          <a:p>
            <a:r>
              <a:rPr lang="en-US" sz="1400" dirty="0">
                <a:solidFill>
                  <a:srgbClr val="000000"/>
                </a:solidFill>
              </a:rPr>
              <a:t>F0/1</a:t>
            </a:r>
          </a:p>
        </p:txBody>
      </p:sp>
      <p:sp>
        <p:nvSpPr>
          <p:cNvPr id="10" name="TextBox 9"/>
          <p:cNvSpPr txBox="1"/>
          <p:nvPr/>
        </p:nvSpPr>
        <p:spPr>
          <a:xfrm>
            <a:off x="7450348" y="1843176"/>
            <a:ext cx="542136" cy="307777"/>
          </a:xfrm>
          <a:prstGeom prst="rect">
            <a:avLst/>
          </a:prstGeom>
          <a:noFill/>
        </p:spPr>
        <p:txBody>
          <a:bodyPr wrap="none" rtlCol="0">
            <a:spAutoFit/>
          </a:bodyPr>
          <a:lstStyle/>
          <a:p>
            <a:r>
              <a:rPr lang="en-US" sz="1400" dirty="0">
                <a:solidFill>
                  <a:srgbClr val="000000"/>
                </a:solidFill>
              </a:rPr>
              <a:t>F0/3</a:t>
            </a:r>
          </a:p>
        </p:txBody>
      </p:sp>
      <p:sp>
        <p:nvSpPr>
          <p:cNvPr id="11" name="TextBox 10"/>
          <p:cNvSpPr txBox="1"/>
          <p:nvPr/>
        </p:nvSpPr>
        <p:spPr>
          <a:xfrm>
            <a:off x="6558952" y="2694315"/>
            <a:ext cx="542136" cy="307777"/>
          </a:xfrm>
          <a:prstGeom prst="rect">
            <a:avLst/>
          </a:prstGeom>
          <a:noFill/>
        </p:spPr>
        <p:txBody>
          <a:bodyPr wrap="none" rtlCol="0">
            <a:spAutoFit/>
          </a:bodyPr>
          <a:lstStyle/>
          <a:p>
            <a:r>
              <a:rPr lang="en-US" sz="1400" dirty="0">
                <a:solidFill>
                  <a:srgbClr val="000000"/>
                </a:solidFill>
              </a:rPr>
              <a:t>F0/3</a:t>
            </a:r>
          </a:p>
        </p:txBody>
      </p:sp>
      <p:sp>
        <p:nvSpPr>
          <p:cNvPr id="12" name="TextBox 11"/>
          <p:cNvSpPr txBox="1"/>
          <p:nvPr/>
        </p:nvSpPr>
        <p:spPr>
          <a:xfrm>
            <a:off x="6961518" y="3217651"/>
            <a:ext cx="542136" cy="307777"/>
          </a:xfrm>
          <a:prstGeom prst="rect">
            <a:avLst/>
          </a:prstGeom>
          <a:noFill/>
        </p:spPr>
        <p:txBody>
          <a:bodyPr wrap="none" rtlCol="0">
            <a:spAutoFit/>
          </a:bodyPr>
          <a:lstStyle/>
          <a:p>
            <a:r>
              <a:rPr lang="en-US" sz="1400" dirty="0">
                <a:solidFill>
                  <a:srgbClr val="000000"/>
                </a:solidFill>
              </a:rPr>
              <a:t>F0/4</a:t>
            </a:r>
          </a:p>
        </p:txBody>
      </p:sp>
      <p:sp>
        <p:nvSpPr>
          <p:cNvPr id="13" name="TextBox 12"/>
          <p:cNvSpPr txBox="1"/>
          <p:nvPr/>
        </p:nvSpPr>
        <p:spPr>
          <a:xfrm>
            <a:off x="8252605" y="2162353"/>
            <a:ext cx="542136" cy="307777"/>
          </a:xfrm>
          <a:prstGeom prst="rect">
            <a:avLst/>
          </a:prstGeom>
          <a:noFill/>
        </p:spPr>
        <p:txBody>
          <a:bodyPr wrap="none" rtlCol="0">
            <a:spAutoFit/>
          </a:bodyPr>
          <a:lstStyle/>
          <a:p>
            <a:r>
              <a:rPr lang="en-US" sz="1400" dirty="0">
                <a:solidFill>
                  <a:srgbClr val="000000"/>
                </a:solidFill>
              </a:rPr>
              <a:t>F0/4</a:t>
            </a:r>
          </a:p>
        </p:txBody>
      </p:sp>
      <p:sp>
        <p:nvSpPr>
          <p:cNvPr id="14" name="TextBox 13"/>
          <p:cNvSpPr txBox="1"/>
          <p:nvPr/>
        </p:nvSpPr>
        <p:spPr>
          <a:xfrm>
            <a:off x="4638134" y="1213449"/>
            <a:ext cx="2099095" cy="307777"/>
          </a:xfrm>
          <a:prstGeom prst="rect">
            <a:avLst/>
          </a:prstGeom>
          <a:noFill/>
        </p:spPr>
        <p:txBody>
          <a:bodyPr wrap="square" rtlCol="0">
            <a:spAutoFit/>
          </a:bodyPr>
          <a:lstStyle/>
          <a:p>
            <a:r>
              <a:rPr lang="en-US" sz="1400" dirty="0">
                <a:solidFill>
                  <a:srgbClr val="0000CC"/>
                </a:solidFill>
              </a:rPr>
              <a:t>Interface port-channel 1</a:t>
            </a:r>
          </a:p>
        </p:txBody>
      </p:sp>
      <p:sp>
        <p:nvSpPr>
          <p:cNvPr id="15" name="TextBox 14"/>
          <p:cNvSpPr txBox="1"/>
          <p:nvPr/>
        </p:nvSpPr>
        <p:spPr>
          <a:xfrm>
            <a:off x="3804249" y="3608717"/>
            <a:ext cx="2153729" cy="307777"/>
          </a:xfrm>
          <a:prstGeom prst="rect">
            <a:avLst/>
          </a:prstGeom>
          <a:noFill/>
        </p:spPr>
        <p:txBody>
          <a:bodyPr wrap="square" rtlCol="0">
            <a:spAutoFit/>
          </a:bodyPr>
          <a:lstStyle/>
          <a:p>
            <a:r>
              <a:rPr lang="en-US" sz="1400" dirty="0">
                <a:solidFill>
                  <a:srgbClr val="0000CC"/>
                </a:solidFill>
              </a:rPr>
              <a:t>Interface port-channel 1</a:t>
            </a:r>
          </a:p>
        </p:txBody>
      </p:sp>
      <p:sp>
        <p:nvSpPr>
          <p:cNvPr id="16" name="TextBox 15"/>
          <p:cNvSpPr txBox="1"/>
          <p:nvPr/>
        </p:nvSpPr>
        <p:spPr>
          <a:xfrm>
            <a:off x="6886753" y="3651849"/>
            <a:ext cx="1685028" cy="307777"/>
          </a:xfrm>
          <a:prstGeom prst="rect">
            <a:avLst/>
          </a:prstGeom>
          <a:noFill/>
        </p:spPr>
        <p:txBody>
          <a:bodyPr wrap="square" rtlCol="0">
            <a:spAutoFit/>
          </a:bodyPr>
          <a:lstStyle/>
          <a:p>
            <a:r>
              <a:rPr lang="en-US" sz="1400" dirty="0" err="1">
                <a:solidFill>
                  <a:srgbClr val="0000CC"/>
                </a:solidFill>
              </a:rPr>
              <a:t>Int</a:t>
            </a:r>
            <a:r>
              <a:rPr lang="en-US" sz="1400" dirty="0">
                <a:solidFill>
                  <a:srgbClr val="0000CC"/>
                </a:solidFill>
              </a:rPr>
              <a:t> </a:t>
            </a:r>
            <a:r>
              <a:rPr lang="en-US" sz="1400" dirty="0" err="1">
                <a:solidFill>
                  <a:srgbClr val="0000CC"/>
                </a:solidFill>
              </a:rPr>
              <a:t>po</a:t>
            </a:r>
            <a:r>
              <a:rPr lang="en-US" sz="1400" dirty="0">
                <a:solidFill>
                  <a:srgbClr val="0000CC"/>
                </a:solidFill>
              </a:rPr>
              <a:t> 2</a:t>
            </a:r>
          </a:p>
        </p:txBody>
      </p:sp>
      <p:sp>
        <p:nvSpPr>
          <p:cNvPr id="17" name="TextBox 16"/>
          <p:cNvSpPr txBox="1"/>
          <p:nvPr/>
        </p:nvSpPr>
        <p:spPr>
          <a:xfrm>
            <a:off x="7134044" y="1199072"/>
            <a:ext cx="1009292" cy="307777"/>
          </a:xfrm>
          <a:prstGeom prst="rect">
            <a:avLst/>
          </a:prstGeom>
          <a:noFill/>
        </p:spPr>
        <p:txBody>
          <a:bodyPr wrap="square" rtlCol="0">
            <a:spAutoFit/>
          </a:bodyPr>
          <a:lstStyle/>
          <a:p>
            <a:r>
              <a:rPr lang="en-US" sz="1400" dirty="0" err="1">
                <a:solidFill>
                  <a:srgbClr val="0000CC"/>
                </a:solidFill>
              </a:rPr>
              <a:t>Int</a:t>
            </a:r>
            <a:r>
              <a:rPr lang="en-US" sz="1400" dirty="0">
                <a:solidFill>
                  <a:srgbClr val="0000CC"/>
                </a:solidFill>
              </a:rPr>
              <a:t> </a:t>
            </a:r>
            <a:r>
              <a:rPr lang="en-US" sz="1400" dirty="0" err="1">
                <a:solidFill>
                  <a:srgbClr val="0000CC"/>
                </a:solidFill>
              </a:rPr>
              <a:t>po</a:t>
            </a:r>
            <a:r>
              <a:rPr lang="en-US" sz="1400" dirty="0">
                <a:solidFill>
                  <a:srgbClr val="0000CC"/>
                </a:solidFill>
              </a:rPr>
              <a:t> 2</a:t>
            </a:r>
          </a:p>
        </p:txBody>
      </p:sp>
      <p:sp>
        <p:nvSpPr>
          <p:cNvPr id="18" name="TextBox 17"/>
          <p:cNvSpPr txBox="1"/>
          <p:nvPr/>
        </p:nvSpPr>
        <p:spPr>
          <a:xfrm flipH="1">
            <a:off x="4721237" y="741872"/>
            <a:ext cx="1869346" cy="369332"/>
          </a:xfrm>
          <a:prstGeom prst="rect">
            <a:avLst/>
          </a:prstGeom>
          <a:noFill/>
        </p:spPr>
        <p:txBody>
          <a:bodyPr wrap="square" rtlCol="0">
            <a:spAutoFit/>
          </a:bodyPr>
          <a:lstStyle/>
          <a:p>
            <a:r>
              <a:rPr lang="en-US" dirty="0">
                <a:solidFill>
                  <a:srgbClr val="FF0000"/>
                </a:solidFill>
              </a:rPr>
              <a:t>Virtual interface</a:t>
            </a:r>
          </a:p>
        </p:txBody>
      </p:sp>
      <p:sp>
        <p:nvSpPr>
          <p:cNvPr id="19" name="TextBox 18"/>
          <p:cNvSpPr txBox="1"/>
          <p:nvPr/>
        </p:nvSpPr>
        <p:spPr>
          <a:xfrm rot="2453024">
            <a:off x="4968815" y="2139351"/>
            <a:ext cx="1716656" cy="369332"/>
          </a:xfrm>
          <a:prstGeom prst="rect">
            <a:avLst/>
          </a:prstGeom>
          <a:noFill/>
        </p:spPr>
        <p:txBody>
          <a:bodyPr wrap="square" rtlCol="0">
            <a:spAutoFit/>
          </a:bodyPr>
          <a:lstStyle/>
          <a:p>
            <a:r>
              <a:rPr lang="en-US" dirty="0">
                <a:solidFill>
                  <a:srgbClr val="FF0000"/>
                </a:solidFill>
              </a:rPr>
              <a:t>logical channel</a:t>
            </a:r>
            <a:endParaRPr lang="en-US" dirty="0"/>
          </a:p>
        </p:txBody>
      </p:sp>
      <p:sp>
        <p:nvSpPr>
          <p:cNvPr id="20" name="TextBox 19"/>
          <p:cNvSpPr txBox="1"/>
          <p:nvPr/>
        </p:nvSpPr>
        <p:spPr>
          <a:xfrm rot="19471559">
            <a:off x="7479500" y="3042249"/>
            <a:ext cx="1716656" cy="369332"/>
          </a:xfrm>
          <a:prstGeom prst="rect">
            <a:avLst/>
          </a:prstGeom>
          <a:noFill/>
        </p:spPr>
        <p:txBody>
          <a:bodyPr wrap="square" rtlCol="0">
            <a:spAutoFit/>
          </a:bodyPr>
          <a:lstStyle/>
          <a:p>
            <a:r>
              <a:rPr lang="en-US" dirty="0">
                <a:solidFill>
                  <a:srgbClr val="FF0000"/>
                </a:solidFill>
              </a:rPr>
              <a:t>logical channel</a:t>
            </a:r>
            <a:endParaRPr lang="en-US" dirty="0"/>
          </a:p>
        </p:txBody>
      </p:sp>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a:t>
            </a:r>
            <a:r>
              <a:rPr lang="en-US" sz="1600" dirty="0">
                <a:solidFill>
                  <a:srgbClr val="FF0000"/>
                </a:solidFill>
              </a:rPr>
              <a:t>tasks can be done </a:t>
            </a:r>
            <a:r>
              <a:rPr lang="en-US" sz="1600" dirty="0">
                <a:solidFill>
                  <a:srgbClr val="000000"/>
                </a:solidFill>
              </a:rPr>
              <a:t>on the </a:t>
            </a:r>
            <a:r>
              <a:rPr lang="en-US" sz="1600" dirty="0">
                <a:solidFill>
                  <a:srgbClr val="0000CC"/>
                </a:solidFill>
              </a:rPr>
              <a:t>EtherChannel interface </a:t>
            </a:r>
            <a:r>
              <a:rPr lang="en-US" sz="1600" dirty="0">
                <a:solidFill>
                  <a:srgbClr val="000000"/>
                </a:solidFill>
              </a:rPr>
              <a:t>instead of on each </a:t>
            </a:r>
            <a:r>
              <a:rPr lang="en-US" sz="1600" dirty="0">
                <a:solidFill>
                  <a:srgbClr val="FF3399"/>
                </a:solidFill>
              </a:rPr>
              <a:t>individual port</a:t>
            </a:r>
            <a:r>
              <a:rPr lang="en-US" sz="1600" dirty="0">
                <a:solidFill>
                  <a:srgbClr val="000000"/>
                </a:solidFill>
              </a:rPr>
              <a:t>, ensuring configuration consistency throughout the links.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EtherChannel relies on </a:t>
            </a:r>
            <a:r>
              <a:rPr lang="en-US" sz="1600" dirty="0">
                <a:solidFill>
                  <a:srgbClr val="FF0000"/>
                </a:solidFill>
              </a:rPr>
              <a:t>existing switch ports</a:t>
            </a:r>
            <a:r>
              <a:rPr lang="en-US" sz="1600" dirty="0">
                <a:solidFill>
                  <a:srgbClr val="000000"/>
                </a:solidFill>
              </a:rPr>
              <a:t>. There is the link to a faster and more expensive connection to have more bandwidth.</a:t>
            </a:r>
            <a:r>
              <a:rPr lang="en-US" sz="1600" dirty="0">
                <a:solidFill>
                  <a:srgbClr val="FF0000"/>
                </a:solidFill>
              </a:rPr>
              <a:t> no need to upgrade </a:t>
            </a:r>
            <a:endParaRPr lang="en-US" sz="1600" dirty="0">
              <a:solidFill>
                <a:srgbClr val="000000"/>
              </a:solidFill>
            </a:endParaRPr>
          </a:p>
          <a:p>
            <a:pPr marL="342900" indent="-342900" algn="l">
              <a:buFont typeface="Arial" panose="020B0604020202020204" pitchFamily="34" charset="0"/>
              <a:buChar char="•"/>
            </a:pPr>
            <a:r>
              <a:rPr lang="en-US" sz="1600" dirty="0">
                <a:solidFill>
                  <a:srgbClr val="FF0000"/>
                </a:solidFill>
              </a:rPr>
              <a:t>Load balancing </a:t>
            </a:r>
            <a:r>
              <a:rPr lang="en-US" sz="1600" dirty="0">
                <a:solidFill>
                  <a:srgbClr val="000000"/>
                </a:solidFill>
              </a:rPr>
              <a:t>takes place between links that are part of the same EtherChannel. </a:t>
            </a:r>
          </a:p>
          <a:p>
            <a:pPr marL="342900" indent="-342900" algn="l">
              <a:buFont typeface="Arial" panose="020B0604020202020204" pitchFamily="34" charset="0"/>
              <a:buChar char="•"/>
            </a:pPr>
            <a:endParaRPr lang="en-US" sz="1600" dirty="0">
              <a:solidFill>
                <a:srgbClr val="000000"/>
              </a:solidFill>
            </a:endParaRPr>
          </a:p>
        </p:txBody>
      </p:sp>
      <p:sp>
        <p:nvSpPr>
          <p:cNvPr id="4" name="TextBox 3"/>
          <p:cNvSpPr txBox="1"/>
          <p:nvPr/>
        </p:nvSpPr>
        <p:spPr>
          <a:xfrm>
            <a:off x="595224" y="1561383"/>
            <a:ext cx="3517310" cy="1815882"/>
          </a:xfrm>
          <a:prstGeom prst="rect">
            <a:avLst/>
          </a:prstGeom>
          <a:noFill/>
        </p:spPr>
        <p:txBody>
          <a:bodyPr wrap="none" rtlCol="0">
            <a:spAutoFit/>
          </a:bodyPr>
          <a:lstStyle/>
          <a:p>
            <a:r>
              <a:rPr lang="en-US" sz="1600" b="1" u="sng" dirty="0">
                <a:solidFill>
                  <a:schemeClr val="accent2"/>
                </a:solidFill>
                <a:latin typeface="Courier New" pitchFamily="49" charset="0"/>
                <a:cs typeface="Courier New" pitchFamily="49" charset="0"/>
              </a:rPr>
              <a:t>S1 and S2</a:t>
            </a:r>
          </a:p>
          <a:p>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range f0/1-2</a:t>
            </a:r>
          </a:p>
          <a:p>
            <a:r>
              <a:rPr lang="en-US" sz="1600" b="1" dirty="0">
                <a:solidFill>
                  <a:srgbClr val="000000"/>
                </a:solidFill>
                <a:latin typeface="Courier New" pitchFamily="49" charset="0"/>
                <a:cs typeface="Courier New" pitchFamily="49" charset="0"/>
              </a:rPr>
              <a:t>channel-group 1 mode on</a:t>
            </a:r>
          </a:p>
          <a:p>
            <a:endParaRPr lang="en-US" sz="1600" b="1" dirty="0">
              <a:solidFill>
                <a:srgbClr val="0000CC"/>
              </a:solidFill>
              <a:latin typeface="Courier New" pitchFamily="49" charset="0"/>
              <a:cs typeface="Courier New" pitchFamily="49" charset="0"/>
            </a:endParaRPr>
          </a:p>
          <a:p>
            <a:r>
              <a:rPr lang="en-US" sz="1600" b="1" dirty="0" err="1">
                <a:solidFill>
                  <a:srgbClr val="0000CC"/>
                </a:solidFill>
                <a:latin typeface="Courier New" pitchFamily="49" charset="0"/>
                <a:cs typeface="Courier New" pitchFamily="49" charset="0"/>
              </a:rPr>
              <a:t>int</a:t>
            </a:r>
            <a:r>
              <a:rPr lang="en-US" sz="1600" b="1" dirty="0">
                <a:solidFill>
                  <a:srgbClr val="0000CC"/>
                </a:solidFill>
                <a:latin typeface="Courier New" pitchFamily="49" charset="0"/>
                <a:cs typeface="Courier New" pitchFamily="49" charset="0"/>
              </a:rPr>
              <a:t> port-channel 1</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trunk</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trunk allowed </a:t>
            </a:r>
            <a:r>
              <a:rPr lang="en-US" sz="1600" b="1" dirty="0" err="1">
                <a:solidFill>
                  <a:srgbClr val="000000"/>
                </a:solidFill>
                <a:latin typeface="Courier New" pitchFamily="49" charset="0"/>
                <a:cs typeface="Courier New" pitchFamily="49" charset="0"/>
              </a:rPr>
              <a:t>vlan</a:t>
            </a:r>
            <a:r>
              <a:rPr lang="en-US" sz="1600" b="1" dirty="0">
                <a:solidFill>
                  <a:srgbClr val="000000"/>
                </a:solidFill>
                <a:latin typeface="Courier New" pitchFamily="49" charset="0"/>
                <a:cs typeface="Courier New" pitchFamily="49" charset="0"/>
              </a:rPr>
              <a:t> 10,20</a:t>
            </a:r>
          </a:p>
        </p:txBody>
      </p:sp>
      <p:sp>
        <p:nvSpPr>
          <p:cNvPr id="7" name="TextBox 6"/>
          <p:cNvSpPr txBox="1"/>
          <p:nvPr/>
        </p:nvSpPr>
        <p:spPr>
          <a:xfrm>
            <a:off x="4954437" y="1529751"/>
            <a:ext cx="3517310" cy="1815882"/>
          </a:xfrm>
          <a:prstGeom prst="rect">
            <a:avLst/>
          </a:prstGeom>
          <a:noFill/>
        </p:spPr>
        <p:txBody>
          <a:bodyPr wrap="none" rtlCol="0">
            <a:spAutoFit/>
          </a:bodyPr>
          <a:lstStyle/>
          <a:p>
            <a:r>
              <a:rPr lang="en-US" sz="1600" b="1" u="sng" dirty="0">
                <a:solidFill>
                  <a:schemeClr val="accent2"/>
                </a:solidFill>
                <a:latin typeface="Courier New" pitchFamily="49" charset="0"/>
                <a:cs typeface="Courier New" pitchFamily="49" charset="0"/>
              </a:rPr>
              <a:t>S1 and S2</a:t>
            </a:r>
          </a:p>
          <a:p>
            <a:r>
              <a:rPr lang="en-US" sz="1600" b="1" dirty="0" err="1">
                <a:solidFill>
                  <a:srgbClr val="FF3399"/>
                </a:solidFill>
                <a:latin typeface="Courier New" pitchFamily="49" charset="0"/>
                <a:cs typeface="Courier New" pitchFamily="49" charset="0"/>
              </a:rPr>
              <a:t>int</a:t>
            </a:r>
            <a:r>
              <a:rPr lang="en-US" sz="1600" b="1" dirty="0">
                <a:solidFill>
                  <a:srgbClr val="FF3399"/>
                </a:solidFill>
                <a:latin typeface="Courier New" pitchFamily="49" charset="0"/>
                <a:cs typeface="Courier New" pitchFamily="49" charset="0"/>
              </a:rPr>
              <a:t> range f0/1-2</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m trunk</a:t>
            </a:r>
          </a:p>
          <a:p>
            <a:r>
              <a:rPr lang="en-US" sz="1600" b="1" dirty="0" err="1">
                <a:solidFill>
                  <a:srgbClr val="000000"/>
                </a:solidFill>
                <a:latin typeface="Courier New" pitchFamily="49" charset="0"/>
                <a:cs typeface="Courier New" pitchFamily="49" charset="0"/>
              </a:rPr>
              <a:t>sw</a:t>
            </a:r>
            <a:r>
              <a:rPr lang="en-US" sz="1600" b="1" dirty="0">
                <a:solidFill>
                  <a:srgbClr val="000000"/>
                </a:solidFill>
                <a:latin typeface="Courier New" pitchFamily="49" charset="0"/>
                <a:cs typeface="Courier New" pitchFamily="49" charset="0"/>
              </a:rPr>
              <a:t> trunk allowed </a:t>
            </a:r>
            <a:r>
              <a:rPr lang="en-US" sz="1600" b="1" dirty="0" err="1">
                <a:solidFill>
                  <a:srgbClr val="000000"/>
                </a:solidFill>
                <a:latin typeface="Courier New" pitchFamily="49" charset="0"/>
                <a:cs typeface="Courier New" pitchFamily="49" charset="0"/>
              </a:rPr>
              <a:t>vlan</a:t>
            </a:r>
            <a:r>
              <a:rPr lang="en-US" sz="1600" b="1" dirty="0">
                <a:solidFill>
                  <a:srgbClr val="000000"/>
                </a:solidFill>
                <a:latin typeface="Courier New" pitchFamily="49" charset="0"/>
                <a:cs typeface="Courier New" pitchFamily="49" charset="0"/>
              </a:rPr>
              <a:t> 10,20</a:t>
            </a:r>
          </a:p>
          <a:p>
            <a:r>
              <a:rPr lang="en-US" sz="1600" b="1" dirty="0">
                <a:solidFill>
                  <a:srgbClr val="000000"/>
                </a:solidFill>
                <a:latin typeface="Courier New" pitchFamily="49" charset="0"/>
                <a:cs typeface="Courier New" pitchFamily="49" charset="0"/>
              </a:rPr>
              <a:t>channel-group 1 mode on</a:t>
            </a:r>
          </a:p>
          <a:p>
            <a:endParaRPr lang="en-US" sz="1600" b="1" dirty="0">
              <a:solidFill>
                <a:srgbClr val="000000"/>
              </a:solidFill>
              <a:latin typeface="Courier New" pitchFamily="49" charset="0"/>
              <a:cs typeface="Courier New" pitchFamily="49" charset="0"/>
            </a:endParaRPr>
          </a:p>
          <a:p>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port-channel 1</a:t>
            </a:r>
          </a:p>
        </p:txBody>
      </p:sp>
      <p:pic>
        <p:nvPicPr>
          <p:cNvPr id="2052" name="Picture 4"/>
          <p:cNvPicPr>
            <a:picLocks noChangeAspect="1" noChangeArrowheads="1"/>
          </p:cNvPicPr>
          <p:nvPr/>
        </p:nvPicPr>
        <p:blipFill>
          <a:blip r:embed="rId3"/>
          <a:srcRect/>
          <a:stretch>
            <a:fillRect/>
          </a:stretch>
        </p:blipFill>
        <p:spPr bwMode="auto">
          <a:xfrm>
            <a:off x="2136925" y="4350679"/>
            <a:ext cx="4531294" cy="600075"/>
          </a:xfrm>
          <a:prstGeom prst="rect">
            <a:avLst/>
          </a:prstGeom>
          <a:noFill/>
          <a:ln w="9525">
            <a:noFill/>
            <a:miter lim="800000"/>
            <a:headEnd/>
            <a:tailEnd/>
          </a:ln>
        </p:spPr>
      </p:pic>
      <p:cxnSp>
        <p:nvCxnSpPr>
          <p:cNvPr id="11" name="Straight Arrow Connector 10"/>
          <p:cNvCxnSpPr/>
          <p:nvPr/>
        </p:nvCxnSpPr>
        <p:spPr>
          <a:xfrm flipH="1">
            <a:off x="2915728" y="1216325"/>
            <a:ext cx="2001329" cy="1466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70340" y="1483744"/>
            <a:ext cx="2915728" cy="457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342900" indent="-342900" algn="l">
              <a:buFont typeface="Arial" panose="020B0604020202020204" pitchFamily="34" charset="0"/>
              <a:buChar char="•"/>
            </a:pPr>
            <a:r>
              <a:rPr lang="en-US" sz="1600" dirty="0" err="1">
                <a:solidFill>
                  <a:srgbClr val="000000"/>
                </a:solidFill>
              </a:rPr>
              <a:t>EtherChannel</a:t>
            </a:r>
            <a:r>
              <a:rPr lang="en-US" sz="1600" dirty="0">
                <a:solidFill>
                  <a:srgbClr val="000000"/>
                </a:solidFill>
              </a:rPr>
              <a:t> creates an aggregation that is seen as </a:t>
            </a:r>
            <a:r>
              <a:rPr lang="en-US" sz="1600" dirty="0">
                <a:solidFill>
                  <a:srgbClr val="FF0000"/>
                </a:solidFill>
              </a:rPr>
              <a:t>one logical link</a:t>
            </a:r>
            <a:r>
              <a:rPr lang="en-US" sz="1600" dirty="0">
                <a:solidFill>
                  <a:srgbClr val="000000"/>
                </a:solidFill>
              </a:rPr>
              <a:t>. When several EtherChannel bundles exist between two switches, STP may </a:t>
            </a:r>
            <a:r>
              <a:rPr lang="en-US" sz="1600" dirty="0">
                <a:solidFill>
                  <a:srgbClr val="FF0000"/>
                </a:solidFill>
              </a:rPr>
              <a:t>block</a:t>
            </a:r>
            <a:r>
              <a:rPr lang="en-US" sz="1600" dirty="0">
                <a:solidFill>
                  <a:srgbClr val="000000"/>
                </a:solidFill>
              </a:rPr>
              <a:t> one of the bundles to prevent switching loops. When STP blocks one of the redundant links, it blocks the </a:t>
            </a:r>
            <a:r>
              <a:rPr lang="en-US" sz="1600" dirty="0">
                <a:solidFill>
                  <a:srgbClr val="FF0000"/>
                </a:solidFill>
              </a:rPr>
              <a:t>entire EtherChannel</a:t>
            </a:r>
            <a:r>
              <a:rPr lang="en-US" sz="1600" dirty="0">
                <a:solidFill>
                  <a:srgbClr val="000000"/>
                </a:solidFill>
              </a:rPr>
              <a:t>. This blocks all the ports belonging to that EtherChannel link. Where there is only one EtherChannel link, all physical links in the EtherChannel are active because STP sees </a:t>
            </a:r>
            <a:r>
              <a:rPr lang="en-US" sz="1600" dirty="0">
                <a:solidFill>
                  <a:srgbClr val="FF0000"/>
                </a:solidFill>
              </a:rPr>
              <a:t>only one (logical) link</a:t>
            </a:r>
            <a:r>
              <a:rPr lang="en-US" sz="16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EtherChannel provides </a:t>
            </a:r>
            <a:r>
              <a:rPr lang="en-US" sz="1600" dirty="0">
                <a:solidFill>
                  <a:srgbClr val="FF0000"/>
                </a:solidFill>
              </a:rPr>
              <a:t>redundancy</a:t>
            </a:r>
            <a:r>
              <a:rPr lang="en-US" sz="1600" dirty="0">
                <a:solidFill>
                  <a:srgbClr val="000000"/>
                </a:solidFill>
              </a:rPr>
              <a:t> because the overall link is seen as one logical connection. Additionally, the loss of </a:t>
            </a:r>
            <a:r>
              <a:rPr lang="en-US" sz="1600" dirty="0">
                <a:solidFill>
                  <a:srgbClr val="FF0000"/>
                </a:solidFill>
              </a:rPr>
              <a:t>one physical link </a:t>
            </a:r>
            <a:r>
              <a:rPr lang="en-US" sz="1600" dirty="0">
                <a:solidFill>
                  <a:srgbClr val="000000"/>
                </a:solidFill>
              </a:rPr>
              <a:t>within the channel does not create a change in the topology. </a:t>
            </a:r>
          </a:p>
        </p:txBody>
      </p:sp>
      <p:pic>
        <p:nvPicPr>
          <p:cNvPr id="3075" name="Picture 3"/>
          <p:cNvPicPr>
            <a:picLocks noChangeAspect="1" noChangeArrowheads="1"/>
          </p:cNvPicPr>
          <p:nvPr/>
        </p:nvPicPr>
        <p:blipFill>
          <a:blip r:embed="rId3"/>
          <a:srcRect/>
          <a:stretch>
            <a:fillRect/>
          </a:stretch>
        </p:blipFill>
        <p:spPr bwMode="auto">
          <a:xfrm>
            <a:off x="2052368" y="2014536"/>
            <a:ext cx="4132772" cy="1772459"/>
          </a:xfrm>
          <a:prstGeom prst="rect">
            <a:avLst/>
          </a:prstGeom>
          <a:noFill/>
          <a:ln w="9525">
            <a:noFill/>
            <a:miter lim="800000"/>
            <a:headEnd/>
            <a:tailEnd/>
          </a:ln>
        </p:spPr>
      </p:pic>
      <p:pic>
        <p:nvPicPr>
          <p:cNvPr id="6" name="Picture 4"/>
          <p:cNvPicPr>
            <a:picLocks noChangeAspect="1" noChangeArrowheads="1"/>
          </p:cNvPicPr>
          <p:nvPr/>
        </p:nvPicPr>
        <p:blipFill>
          <a:blip r:embed="rId4"/>
          <a:srcRect/>
          <a:stretch>
            <a:fillRect/>
          </a:stretch>
        </p:blipFill>
        <p:spPr bwMode="auto">
          <a:xfrm>
            <a:off x="5526478" y="2342791"/>
            <a:ext cx="3332851" cy="647700"/>
          </a:xfrm>
          <a:prstGeom prst="rect">
            <a:avLst/>
          </a:prstGeom>
          <a:noFill/>
          <a:ln w="9525">
            <a:noFill/>
            <a:miter lim="800000"/>
            <a:headEnd/>
            <a:tailEnd/>
          </a:ln>
        </p:spPr>
      </p:pic>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FF0000"/>
                </a:solidFill>
              </a:rPr>
              <a:t>Interface types cannot be mixed. </a:t>
            </a:r>
            <a:r>
              <a:rPr lang="en-US" sz="1600" dirty="0">
                <a:solidFill>
                  <a:srgbClr val="000000"/>
                </a:solidFill>
              </a:rPr>
              <a:t>For example, </a:t>
            </a:r>
            <a:r>
              <a:rPr lang="en-US" sz="1600" dirty="0">
                <a:solidFill>
                  <a:srgbClr val="FF0000"/>
                </a:solidFill>
              </a:rPr>
              <a:t>Fast Ethernet and Gigabit Ethernet </a:t>
            </a:r>
            <a:r>
              <a:rPr lang="en-US" sz="1600" dirty="0">
                <a:solidFill>
                  <a:srgbClr val="000000"/>
                </a:solidFill>
              </a:rPr>
              <a:t>cannot be mixed within a single </a:t>
            </a:r>
            <a:r>
              <a:rPr lang="en-US" sz="1600" dirty="0" err="1">
                <a:solidFill>
                  <a:srgbClr val="000000"/>
                </a:solidFill>
              </a:rPr>
              <a:t>EtherChannel</a:t>
            </a:r>
            <a:r>
              <a:rPr lang="en-US" sz="16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Currently each EtherChannel can consist of up to </a:t>
            </a:r>
            <a:r>
              <a:rPr lang="en-US" sz="1600" dirty="0">
                <a:solidFill>
                  <a:srgbClr val="FF0000"/>
                </a:solidFill>
              </a:rPr>
              <a:t>eight compatibly-configured </a:t>
            </a:r>
            <a:r>
              <a:rPr lang="en-US" sz="1600" dirty="0">
                <a:solidFill>
                  <a:srgbClr val="000000"/>
                </a:solidFill>
              </a:rPr>
              <a:t>Ethernet ports. EtherChannel provides full-duplex bandwidth up to </a:t>
            </a:r>
            <a:r>
              <a:rPr lang="en-US" sz="1600" dirty="0">
                <a:solidFill>
                  <a:srgbClr val="FF0000"/>
                </a:solidFill>
              </a:rPr>
              <a:t>800 Mbps </a:t>
            </a:r>
            <a:r>
              <a:rPr lang="en-US" sz="1600" dirty="0">
                <a:solidFill>
                  <a:srgbClr val="000000"/>
                </a:solidFill>
              </a:rPr>
              <a:t>(Fast EtherChannel) or </a:t>
            </a:r>
            <a:r>
              <a:rPr lang="en-US" sz="1600" dirty="0">
                <a:solidFill>
                  <a:srgbClr val="FF0000"/>
                </a:solidFill>
              </a:rPr>
              <a:t>8 Gbps (Gigabit EtherChannel) </a:t>
            </a:r>
            <a:r>
              <a:rPr lang="en-US" sz="1600" dirty="0">
                <a:solidFill>
                  <a:srgbClr val="000000"/>
                </a:solidFill>
              </a:rPr>
              <a:t>between one switch and another switch or host.</a:t>
            </a:r>
          </a:p>
          <a:p>
            <a:pPr marL="0" indent="0" algn="l"/>
            <a:endParaRPr lang="en-US" sz="1400" dirty="0">
              <a:solidFill>
                <a:srgbClr val="000000"/>
              </a:solidFill>
            </a:endParaRPr>
          </a:p>
        </p:txBody>
      </p:sp>
      <p:pic>
        <p:nvPicPr>
          <p:cNvPr id="4098" name="Picture 2"/>
          <p:cNvPicPr>
            <a:picLocks noChangeAspect="1" noChangeArrowheads="1"/>
          </p:cNvPicPr>
          <p:nvPr/>
        </p:nvPicPr>
        <p:blipFill>
          <a:blip r:embed="rId3"/>
          <a:srcRect/>
          <a:stretch>
            <a:fillRect/>
          </a:stretch>
        </p:blipFill>
        <p:spPr bwMode="auto">
          <a:xfrm>
            <a:off x="3295290" y="3416058"/>
            <a:ext cx="4356340" cy="729471"/>
          </a:xfrm>
          <a:prstGeom prst="rect">
            <a:avLst/>
          </a:prstGeom>
          <a:noFill/>
          <a:ln w="9525">
            <a:noFill/>
            <a:miter lim="800000"/>
            <a:headEnd/>
            <a:tailEnd/>
          </a:ln>
        </p:spPr>
      </p:pic>
      <p:sp>
        <p:nvSpPr>
          <p:cNvPr id="6" name="TextBox 5"/>
          <p:cNvSpPr txBox="1"/>
          <p:nvPr/>
        </p:nvSpPr>
        <p:spPr>
          <a:xfrm>
            <a:off x="3372928" y="3943171"/>
            <a:ext cx="3864635" cy="1200329"/>
          </a:xfrm>
          <a:prstGeom prst="rect">
            <a:avLst/>
          </a:prstGeom>
          <a:noFill/>
        </p:spPr>
        <p:txBody>
          <a:bodyPr wrap="square" rtlCol="0">
            <a:spAutoFit/>
          </a:bodyPr>
          <a:lstStyle/>
          <a:p>
            <a:r>
              <a:rPr lang="en-US" dirty="0">
                <a:solidFill>
                  <a:srgbClr val="FF0000"/>
                </a:solidFill>
              </a:rPr>
              <a:t>8 Fast Ethernet cables - 800 Mbps</a:t>
            </a:r>
          </a:p>
          <a:p>
            <a:endParaRPr lang="en-US" dirty="0">
              <a:solidFill>
                <a:srgbClr val="FF0000"/>
              </a:solidFill>
            </a:endParaRPr>
          </a:p>
          <a:p>
            <a:r>
              <a:rPr lang="en-US" dirty="0">
                <a:solidFill>
                  <a:srgbClr val="FF0000"/>
                </a:solidFill>
              </a:rPr>
              <a:t>8 Gigabit Ethernet cables – 8 </a:t>
            </a:r>
            <a:r>
              <a:rPr lang="en-US" dirty="0" err="1">
                <a:solidFill>
                  <a:srgbClr val="FF0000"/>
                </a:solidFill>
              </a:rPr>
              <a:t>Gbps</a:t>
            </a:r>
            <a:endParaRPr lang="en-US" dirty="0"/>
          </a:p>
          <a:p>
            <a:endParaRPr lang="en-US" dirty="0"/>
          </a:p>
        </p:txBody>
      </p:sp>
      <p:pic>
        <p:nvPicPr>
          <p:cNvPr id="5123" name="Picture 3"/>
          <p:cNvPicPr>
            <a:picLocks noChangeAspect="1" noChangeArrowheads="1"/>
          </p:cNvPicPr>
          <p:nvPr/>
        </p:nvPicPr>
        <p:blipFill>
          <a:blip r:embed="rId4"/>
          <a:srcRect/>
          <a:stretch>
            <a:fillRect/>
          </a:stretch>
        </p:blipFill>
        <p:spPr bwMode="auto">
          <a:xfrm>
            <a:off x="4864850" y="1322986"/>
            <a:ext cx="3796071" cy="962025"/>
          </a:xfrm>
          <a:prstGeom prst="rect">
            <a:avLst/>
          </a:prstGeom>
          <a:noFill/>
          <a:ln w="9525">
            <a:noFill/>
            <a:miter lim="800000"/>
            <a:headEnd/>
            <a:tailEnd/>
          </a:ln>
        </p:spPr>
      </p:pic>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7288</TotalTime>
  <Words>4171</Words>
  <Application>Microsoft Office PowerPoint</Application>
  <PresentationFormat>On-screen Show (16:9)</PresentationFormat>
  <Paragraphs>481</Paragraphs>
  <Slides>40</Slides>
  <Notes>40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CiscoSans</vt:lpstr>
      <vt:lpstr>CiscoSans ExtraLight</vt:lpstr>
      <vt:lpstr>Arial</vt:lpstr>
      <vt:lpstr>Calibri</vt:lpstr>
      <vt:lpstr>Courier New</vt:lpstr>
      <vt:lpstr>Wingdings</vt:lpstr>
      <vt:lpstr>Default Theme</vt:lpstr>
      <vt:lpstr>Chapter 5 Module 6: EtherChannel</vt:lpstr>
      <vt:lpstr>Module Objectives</vt:lpstr>
      <vt:lpstr>6.1 EtherChannel Operation</vt:lpstr>
      <vt:lpstr>EtherChannel Operation Link Aggregation</vt:lpstr>
      <vt:lpstr>EtherChannel Operation Link Aggregation</vt:lpstr>
      <vt:lpstr>EtherChannel Operation EtherChannel</vt:lpstr>
      <vt:lpstr>EtherChannel Operation Advantages of EtherChannel</vt:lpstr>
      <vt:lpstr>EtherChannel Operation Advantages of EtherChannel</vt:lpstr>
      <vt:lpstr>EtherChannel Operation Implementation Restrictions</vt:lpstr>
      <vt:lpstr>EtherChannel Operation Implementation Restrictions</vt:lpstr>
      <vt:lpstr>EtherChannel Operation Implementation Restrictions</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KHEOH HOOI LENG</cp:lastModifiedBy>
  <cp:revision>558</cp:revision>
  <dcterms:created xsi:type="dcterms:W3CDTF">2019-10-18T06:21:22Z</dcterms:created>
  <dcterms:modified xsi:type="dcterms:W3CDTF">2023-03-09T02:29:11Z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