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3"/>
  </p:notesMasterIdLst>
  <p:sldIdLst>
    <p:sldId id="876" r:id="rId2"/>
    <p:sldId id="860" r:id="rId3"/>
    <p:sldId id="759" r:id="rId4"/>
    <p:sldId id="1108" r:id="rId5"/>
    <p:sldId id="1177" r:id="rId6"/>
    <p:sldId id="1186" r:id="rId7"/>
    <p:sldId id="1178" r:id="rId8"/>
    <p:sldId id="1179" r:id="rId9"/>
    <p:sldId id="1187" r:id="rId10"/>
    <p:sldId id="1103" r:id="rId11"/>
    <p:sldId id="1172" r:id="rId12"/>
    <p:sldId id="1180" r:id="rId13"/>
    <p:sldId id="1181" r:id="rId14"/>
    <p:sldId id="1182" r:id="rId15"/>
    <p:sldId id="1188" r:id="rId16"/>
    <p:sldId id="957" r:id="rId17"/>
    <p:sldId id="1175" r:id="rId18"/>
    <p:sldId id="1183" r:id="rId19"/>
    <p:sldId id="1176" r:id="rId20"/>
    <p:sldId id="874" r:id="rId21"/>
    <p:sldId id="291" r:id="rId22"/>
  </p:sldIdLst>
  <p:sldSz cx="9144000" cy="5143500" type="screen16x9"/>
  <p:notesSz cx="6858000" cy="9144000"/>
  <p:custDataLst>
    <p:tags r:id="rId2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 xmlns:p15="http://schemas.microsoft.com/office/powerpoint/2012/main" userId="S-1-5-21-1708537768-1303643608-725345543-200204" providerId="AD"/>
      </p:ext>
    </p:extLst>
  </p:cmAuthor>
  <p:cmAuthor id="2" name="Bob Vachon" initials="BV" lastIdx="24" clrIdx="2">
    <p:extLst>
      <p:ext uri="{19B8F6BF-5375-455C-9EA6-DF929625EA0E}">
        <p15:presenceInfo xmlns=""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 xmlns:p15="http://schemas.microsoft.com/office/powerpoint/2012/main" userId="S::suliving@cisco.com::dc701d48-dd51-411a-9041-b7f1328f1486" providerId="AD"/>
      </p:ext>
    </p:extLst>
  </p:cmAuthor>
  <p:cmAuthor id="4" name="jagibbon" initials="jmg" lastIdx="8" clrIdx="4">
    <p:extLst>
      <p:ext uri="{19B8F6BF-5375-455C-9EA6-DF929625EA0E}">
        <p15:presenceInfo xmlns=""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0000CC"/>
    <a:srgbClr val="000099"/>
    <a:srgbClr val="CC99FF"/>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2604" autoAdjust="0"/>
  </p:normalViewPr>
  <p:slideViewPr>
    <p:cSldViewPr snapToGrid="0" showGuides="1">
      <p:cViewPr varScale="1">
        <p:scale>
          <a:sx n="106" d="100"/>
          <a:sy n="106" d="100"/>
        </p:scale>
        <p:origin x="-480"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09-Aug-21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9: FHRP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9.2 – HSRP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10</a:t>
            </a:fld>
            <a:endParaRPr lang="en-US" dirty="0"/>
          </a:p>
        </p:txBody>
      </p:sp>
    </p:spTree>
    <p:extLst>
      <p:ext uri="{BB962C8B-B14F-4D97-AF65-F5344CB8AC3E}">
        <p14:creationId xmlns="" xmlns:p14="http://schemas.microsoft.com/office/powerpoint/2010/main" val="120043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9.2.1 – HSRP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pPr/>
              <a:t>11</a:t>
            </a:fld>
            <a:endParaRPr lang="en-US" dirty="0"/>
          </a:p>
        </p:txBody>
      </p:sp>
    </p:spTree>
    <p:extLst>
      <p:ext uri="{BB962C8B-B14F-4D97-AF65-F5344CB8AC3E}">
        <p14:creationId xmlns="" xmlns:p14="http://schemas.microsoft.com/office/powerpoint/2010/main" val="3729660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12</a:t>
            </a:fld>
            <a:endParaRPr lang="en-US" dirty="0"/>
          </a:p>
        </p:txBody>
      </p:sp>
    </p:spTree>
    <p:extLst>
      <p:ext uri="{BB962C8B-B14F-4D97-AF65-F5344CB8AC3E}">
        <p14:creationId xmlns="" xmlns:p14="http://schemas.microsoft.com/office/powerpoint/2010/main" val="1869806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13</a:t>
            </a:fld>
            <a:endParaRPr lang="en-US" dirty="0"/>
          </a:p>
        </p:txBody>
      </p:sp>
    </p:spTree>
    <p:extLst>
      <p:ext uri="{BB962C8B-B14F-4D97-AF65-F5344CB8AC3E}">
        <p14:creationId xmlns="" xmlns:p14="http://schemas.microsoft.com/office/powerpoint/2010/main" val="2804402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9.2.3 – HSRP States and Timers</a:t>
            </a:r>
          </a:p>
          <a:p>
            <a:r>
              <a:rPr lang="en-US" dirty="0"/>
              <a:t>9.2.4 – Check Your Understanding - HSRP</a:t>
            </a:r>
          </a:p>
        </p:txBody>
      </p:sp>
      <p:sp>
        <p:nvSpPr>
          <p:cNvPr id="4" name="Slide Number Placeholder 3"/>
          <p:cNvSpPr>
            <a:spLocks noGrp="1"/>
          </p:cNvSpPr>
          <p:nvPr>
            <p:ph type="sldNum" sz="quarter" idx="5"/>
          </p:nvPr>
        </p:nvSpPr>
        <p:spPr/>
        <p:txBody>
          <a:bodyPr/>
          <a:lstStyle/>
          <a:p>
            <a:fld id="{5641018C-6CAF-B84E-B92C-ECB119457FBA}" type="slidenum">
              <a:rPr lang="en-US" smtClean="0"/>
              <a:pPr/>
              <a:t>14</a:t>
            </a:fld>
            <a:endParaRPr lang="en-US" dirty="0"/>
          </a:p>
        </p:txBody>
      </p:sp>
    </p:spTree>
    <p:extLst>
      <p:ext uri="{BB962C8B-B14F-4D97-AF65-F5344CB8AC3E}">
        <p14:creationId xmlns="" xmlns:p14="http://schemas.microsoft.com/office/powerpoint/2010/main" val="4088361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9.2.3 – HSRP States and Timers</a:t>
            </a:r>
          </a:p>
          <a:p>
            <a:r>
              <a:rPr lang="en-US" dirty="0"/>
              <a:t>9.2.4 – Check Your Understanding - HSRP</a:t>
            </a:r>
          </a:p>
        </p:txBody>
      </p:sp>
      <p:sp>
        <p:nvSpPr>
          <p:cNvPr id="4" name="Slide Number Placeholder 3"/>
          <p:cNvSpPr>
            <a:spLocks noGrp="1"/>
          </p:cNvSpPr>
          <p:nvPr>
            <p:ph type="sldNum" sz="quarter" idx="5"/>
          </p:nvPr>
        </p:nvSpPr>
        <p:spPr/>
        <p:txBody>
          <a:bodyPr/>
          <a:lstStyle/>
          <a:p>
            <a:fld id="{5641018C-6CAF-B84E-B92C-ECB119457FBA}" type="slidenum">
              <a:rPr lang="en-US" smtClean="0"/>
              <a:pPr/>
              <a:t>15</a:t>
            </a:fld>
            <a:endParaRPr lang="en-US" dirty="0"/>
          </a:p>
        </p:txBody>
      </p:sp>
    </p:spTree>
    <p:extLst>
      <p:ext uri="{BB962C8B-B14F-4D97-AF65-F5344CB8AC3E}">
        <p14:creationId xmlns="" xmlns:p14="http://schemas.microsoft.com/office/powerpoint/2010/main" val="4088361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9.3 – Module Practice and Quiz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16</a:t>
            </a:fld>
            <a:endParaRPr lang="en-US" dirty="0"/>
          </a:p>
        </p:txBody>
      </p:sp>
    </p:spTree>
    <p:extLst>
      <p:ext uri="{BB962C8B-B14F-4D97-AF65-F5344CB8AC3E}">
        <p14:creationId xmlns="" xmlns:p14="http://schemas.microsoft.com/office/powerpoint/2010/main" val="2217143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a:t>
            </a:r>
          </a:p>
        </p:txBody>
      </p:sp>
    </p:spTree>
    <p:extLst>
      <p:ext uri="{BB962C8B-B14F-4D97-AF65-F5344CB8AC3E}">
        <p14:creationId xmlns="" xmlns:p14="http://schemas.microsoft.com/office/powerpoint/2010/main" val="2253362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9.3.2 – Module Quiz – FHRP Concepts</a:t>
            </a:r>
          </a:p>
        </p:txBody>
      </p:sp>
    </p:spTree>
    <p:extLst>
      <p:ext uri="{BB962C8B-B14F-4D97-AF65-F5344CB8AC3E}">
        <p14:creationId xmlns="" xmlns:p14="http://schemas.microsoft.com/office/powerpoint/2010/main" val="252246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9.3.3 – Packet Tracer – HSRP Configuration Guide</a:t>
            </a:r>
          </a:p>
        </p:txBody>
      </p:sp>
    </p:spTree>
    <p:extLst>
      <p:ext uri="{BB962C8B-B14F-4D97-AF65-F5344CB8AC3E}">
        <p14:creationId xmlns="" xmlns:p14="http://schemas.microsoft.com/office/powerpoint/2010/main" val="1619414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r>
              <a:rPr lang="en-GB" dirty="0"/>
              <a:t>9- Introduction</a:t>
            </a:r>
          </a:p>
          <a:p>
            <a:pPr>
              <a:buFontTx/>
              <a:buNone/>
            </a:pPr>
            <a:r>
              <a:rPr lang="en-GB" dirty="0"/>
              <a:t>9.0.2 -  What will I learn to do in this module?</a:t>
            </a:r>
          </a:p>
        </p:txBody>
      </p:sp>
    </p:spTree>
    <p:extLst>
      <p:ext uri="{BB962C8B-B14F-4D97-AF65-F5344CB8AC3E}">
        <p14:creationId xmlns=""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 xmlns:p14="http://schemas.microsoft.com/office/powerpoint/2010/main" val="2246742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pPr/>
              <a:t>21</a:t>
            </a:fld>
            <a:endParaRPr lang="en-US" dirty="0"/>
          </a:p>
        </p:txBody>
      </p:sp>
    </p:spTree>
    <p:extLst>
      <p:ext uri="{BB962C8B-B14F-4D97-AF65-F5344CB8AC3E}">
        <p14:creationId xmlns=""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9.1 – First Hop Redundancy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a:t>
            </a:fld>
            <a:endParaRPr lang="en-US" dirty="0"/>
          </a:p>
        </p:txBody>
      </p:sp>
    </p:spTree>
    <p:extLst>
      <p:ext uri="{BB962C8B-B14F-4D97-AF65-F5344CB8AC3E}">
        <p14:creationId xmlns=""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9.1.1 – Default Gateway Limitations</a:t>
            </a:r>
          </a:p>
        </p:txBody>
      </p:sp>
      <p:sp>
        <p:nvSpPr>
          <p:cNvPr id="4" name="Slide Number Placeholder 3"/>
          <p:cNvSpPr>
            <a:spLocks noGrp="1"/>
          </p:cNvSpPr>
          <p:nvPr>
            <p:ph type="sldNum" sz="quarter" idx="5"/>
          </p:nvPr>
        </p:nvSpPr>
        <p:spPr/>
        <p:txBody>
          <a:bodyPr/>
          <a:lstStyle/>
          <a:p>
            <a:fld id="{5641018C-6CAF-B84E-B92C-ECB119457FBA}" type="slidenum">
              <a:rPr lang="en-US" smtClean="0"/>
              <a:pPr/>
              <a:t>4</a:t>
            </a:fld>
            <a:endParaRPr lang="en-US" dirty="0"/>
          </a:p>
        </p:txBody>
      </p:sp>
    </p:spTree>
    <p:extLst>
      <p:ext uri="{BB962C8B-B14F-4D97-AF65-F5344CB8AC3E}">
        <p14:creationId xmlns=""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a:t>
            </a:r>
          </a:p>
        </p:txBody>
      </p:sp>
      <p:sp>
        <p:nvSpPr>
          <p:cNvPr id="4" name="Slide Number Placeholder 3"/>
          <p:cNvSpPr>
            <a:spLocks noGrp="1"/>
          </p:cNvSpPr>
          <p:nvPr>
            <p:ph type="sldNum" sz="quarter" idx="5"/>
          </p:nvPr>
        </p:nvSpPr>
        <p:spPr/>
        <p:txBody>
          <a:bodyPr/>
          <a:lstStyle/>
          <a:p>
            <a:fld id="{5641018C-6CAF-B84E-B92C-ECB119457FBA}" type="slidenum">
              <a:rPr lang="en-US" smtClean="0"/>
              <a:pPr/>
              <a:t>5</a:t>
            </a:fld>
            <a:endParaRPr lang="en-US" dirty="0"/>
          </a:p>
        </p:txBody>
      </p:sp>
    </p:spTree>
    <p:extLst>
      <p:ext uri="{BB962C8B-B14F-4D97-AF65-F5344CB8AC3E}">
        <p14:creationId xmlns="" xmlns:p14="http://schemas.microsoft.com/office/powerpoint/2010/main" val="233996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6</a:t>
            </a:fld>
            <a:endParaRPr lang="en-US" dirty="0"/>
          </a:p>
        </p:txBody>
      </p:sp>
    </p:spTree>
    <p:extLst>
      <p:ext uri="{BB962C8B-B14F-4D97-AF65-F5344CB8AC3E}">
        <p14:creationId xmlns="" xmlns:p14="http://schemas.microsoft.com/office/powerpoint/2010/main" val="342465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9.1.3 – Steps for Router Failover</a:t>
            </a:r>
          </a:p>
        </p:txBody>
      </p:sp>
      <p:sp>
        <p:nvSpPr>
          <p:cNvPr id="4" name="Slide Number Placeholder 3"/>
          <p:cNvSpPr>
            <a:spLocks noGrp="1"/>
          </p:cNvSpPr>
          <p:nvPr>
            <p:ph type="sldNum" sz="quarter" idx="5"/>
          </p:nvPr>
        </p:nvSpPr>
        <p:spPr/>
        <p:txBody>
          <a:bodyPr/>
          <a:lstStyle/>
          <a:p>
            <a:fld id="{5641018C-6CAF-B84E-B92C-ECB119457FBA}" type="slidenum">
              <a:rPr lang="en-US" smtClean="0"/>
              <a:pPr/>
              <a:t>7</a:t>
            </a:fld>
            <a:endParaRPr lang="en-US" dirty="0"/>
          </a:p>
        </p:txBody>
      </p:sp>
    </p:spTree>
    <p:extLst>
      <p:ext uri="{BB962C8B-B14F-4D97-AF65-F5344CB8AC3E}">
        <p14:creationId xmlns="" xmlns:p14="http://schemas.microsoft.com/office/powerpoint/2010/main" val="218448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9.1.4 – FHRP Options</a:t>
            </a:r>
          </a:p>
          <a:p>
            <a:r>
              <a:rPr lang="en-US" dirty="0"/>
              <a:t>9.1.5 – Check Your Understanding – First Hop Redundancy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pPr/>
              <a:t>8</a:t>
            </a:fld>
            <a:endParaRPr lang="en-US" dirty="0"/>
          </a:p>
        </p:txBody>
      </p:sp>
    </p:spTree>
    <p:extLst>
      <p:ext uri="{BB962C8B-B14F-4D97-AF65-F5344CB8AC3E}">
        <p14:creationId xmlns="" xmlns:p14="http://schemas.microsoft.com/office/powerpoint/2010/main" val="172133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9.1.4 – FHRP Options</a:t>
            </a:r>
          </a:p>
          <a:p>
            <a:r>
              <a:rPr lang="en-US" dirty="0"/>
              <a:t>9.1.5 – Check Your Understanding – First Hop Redundancy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pPr/>
              <a:t>9</a:t>
            </a:fld>
            <a:endParaRPr lang="en-US" dirty="0"/>
          </a:p>
        </p:txBody>
      </p:sp>
    </p:spTree>
    <p:extLst>
      <p:ext uri="{BB962C8B-B14F-4D97-AF65-F5344CB8AC3E}">
        <p14:creationId xmlns="" xmlns:p14="http://schemas.microsoft.com/office/powerpoint/2010/main" val="1721335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 xmlns:p14="http://schemas.microsoft.com/office/powerpoint/2010/main" val="542967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smtClean="0">
                <a:solidFill>
                  <a:schemeClr val="accent5">
                    <a:lumMod val="40000"/>
                    <a:lumOff val="60000"/>
                  </a:schemeClr>
                </a:solidFill>
              </a:rPr>
              <a:t>Chapter 6</a:t>
            </a:r>
            <a:br>
              <a:rPr lang="en-US" dirty="0" smtClean="0">
                <a:solidFill>
                  <a:schemeClr val="accent5">
                    <a:lumMod val="40000"/>
                    <a:lumOff val="60000"/>
                  </a:schemeClr>
                </a:solidFill>
              </a:rPr>
            </a:br>
            <a:r>
              <a:rPr lang="en-US" smtClean="0">
                <a:solidFill>
                  <a:schemeClr val="accent5">
                    <a:lumMod val="40000"/>
                    <a:lumOff val="60000"/>
                  </a:schemeClr>
                </a:solidFill>
              </a:rPr>
              <a:t>Module 6: </a:t>
            </a:r>
            <a:r>
              <a:rPr lang="en-US" dirty="0">
                <a:solidFill>
                  <a:schemeClr val="accent5">
                    <a:lumMod val="40000"/>
                    <a:lumOff val="60000"/>
                  </a:schemeClr>
                </a:solidFill>
              </a:rPr>
              <a:t>FHRP Concepts</a:t>
            </a:r>
          </a:p>
        </p:txBody>
      </p:sp>
    </p:spTree>
    <p:custDataLst>
      <p:tags r:id="rId1"/>
    </p:custDataLst>
    <p:extLst>
      <p:ext uri="{BB962C8B-B14F-4D97-AF65-F5344CB8AC3E}">
        <p14:creationId xmlns=""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HSRP</a:t>
            </a:r>
          </a:p>
        </p:txBody>
      </p:sp>
    </p:spTree>
    <p:custDataLst>
      <p:tags r:id="rId1"/>
    </p:custDataLst>
    <p:extLst>
      <p:ext uri="{BB962C8B-B14F-4D97-AF65-F5344CB8AC3E}">
        <p14:creationId xmlns="" xmlns:p14="http://schemas.microsoft.com/office/powerpoint/2010/main" val="101689698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r>
              <a:rPr lang="en-US" dirty="0"/>
              <a:t/>
            </a:r>
            <a:br>
              <a:rPr lang="en-US" dirty="0"/>
            </a:br>
            <a:r>
              <a:rPr lang="en-US" sz="2400" dirty="0"/>
              <a:t>HSRP Overview</a:t>
            </a:r>
          </a:p>
        </p:txBody>
      </p:sp>
      <p:sp>
        <p:nvSpPr>
          <p:cNvPr id="4" name="Content Placeholder 3">
            <a:extLst>
              <a:ext uri="{FF2B5EF4-FFF2-40B4-BE49-F238E27FC236}">
                <a16:creationId xmlns="" xmlns:a16="http://schemas.microsoft.com/office/drawing/2014/main" id="{81400BE2-4975-1F4D-99D8-C232353A974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Cisco provides HSRP and HSRP for IPv6 as a way to </a:t>
            </a:r>
            <a:r>
              <a:rPr lang="en-US" sz="1600" dirty="0">
                <a:solidFill>
                  <a:srgbClr val="FF0000"/>
                </a:solidFill>
              </a:rPr>
              <a:t>avoid losing outside network access </a:t>
            </a:r>
            <a:r>
              <a:rPr lang="en-US" sz="1600" dirty="0">
                <a:solidFill>
                  <a:srgbClr val="000000"/>
                </a:solidFill>
              </a:rPr>
              <a:t>if your default router fails. HSRP is a </a:t>
            </a:r>
            <a:r>
              <a:rPr lang="en-US" sz="1600" dirty="0">
                <a:solidFill>
                  <a:srgbClr val="FF0000"/>
                </a:solidFill>
              </a:rPr>
              <a:t>Cisco-proprietary FHRP </a:t>
            </a:r>
            <a:r>
              <a:rPr lang="en-US" sz="1600" dirty="0">
                <a:solidFill>
                  <a:srgbClr val="000000"/>
                </a:solidFill>
              </a:rPr>
              <a:t>that is designed to allow for </a:t>
            </a:r>
            <a:r>
              <a:rPr lang="en-US" sz="1600" dirty="0">
                <a:solidFill>
                  <a:srgbClr val="FF0000"/>
                </a:solidFill>
              </a:rPr>
              <a:t>transparent</a:t>
            </a:r>
            <a:r>
              <a:rPr lang="en-US" sz="1600" dirty="0">
                <a:solidFill>
                  <a:srgbClr val="000000"/>
                </a:solidFill>
              </a:rPr>
              <a:t> </a:t>
            </a:r>
            <a:r>
              <a:rPr lang="en-US" sz="1600" dirty="0">
                <a:solidFill>
                  <a:srgbClr val="FF0000"/>
                </a:solidFill>
              </a:rPr>
              <a:t>failover</a:t>
            </a:r>
            <a:r>
              <a:rPr lang="en-US" sz="1600" dirty="0">
                <a:solidFill>
                  <a:srgbClr val="000000"/>
                </a:solidFill>
              </a:rPr>
              <a:t> of a first-hop IP device.</a:t>
            </a:r>
          </a:p>
          <a:p>
            <a:pPr marL="0" indent="0" algn="l"/>
            <a:endParaRPr lang="en-US" sz="1600" dirty="0">
              <a:solidFill>
                <a:srgbClr val="000000"/>
              </a:solidFill>
            </a:endParaRPr>
          </a:p>
          <a:p>
            <a:pPr marL="0" indent="0" algn="l"/>
            <a:r>
              <a:rPr lang="en-US" sz="1600" dirty="0">
                <a:solidFill>
                  <a:srgbClr val="000000"/>
                </a:solidFill>
              </a:rPr>
              <a:t>HSRP ensures </a:t>
            </a:r>
            <a:r>
              <a:rPr lang="en-US" sz="1600" dirty="0">
                <a:solidFill>
                  <a:srgbClr val="FF0000"/>
                </a:solidFill>
              </a:rPr>
              <a:t>high network availability </a:t>
            </a:r>
            <a:r>
              <a:rPr lang="en-US" sz="1600" dirty="0">
                <a:solidFill>
                  <a:srgbClr val="000000"/>
                </a:solidFill>
              </a:rPr>
              <a:t>by providing first-hop routing redundancy for IP hosts on networks configured with an IP default gateway address. </a:t>
            </a:r>
            <a:endParaRPr lang="en-US" sz="1600" dirty="0" smtClean="0">
              <a:solidFill>
                <a:srgbClr val="000000"/>
              </a:solidFill>
            </a:endParaRPr>
          </a:p>
          <a:p>
            <a:pPr marL="0" indent="0" algn="l"/>
            <a:endParaRPr lang="en-US" sz="1600" dirty="0" smtClean="0">
              <a:solidFill>
                <a:srgbClr val="000000"/>
              </a:solidFill>
            </a:endParaRPr>
          </a:p>
          <a:p>
            <a:pPr marL="0" indent="0" algn="l"/>
            <a:r>
              <a:rPr lang="en-US" sz="1600" dirty="0" smtClean="0">
                <a:solidFill>
                  <a:srgbClr val="000000"/>
                </a:solidFill>
              </a:rPr>
              <a:t>HSRP </a:t>
            </a:r>
            <a:r>
              <a:rPr lang="en-US" sz="1600" dirty="0">
                <a:solidFill>
                  <a:srgbClr val="000000"/>
                </a:solidFill>
              </a:rPr>
              <a:t>is used in </a:t>
            </a:r>
            <a:r>
              <a:rPr lang="en-US" sz="1600" dirty="0">
                <a:solidFill>
                  <a:srgbClr val="FF0000"/>
                </a:solidFill>
              </a:rPr>
              <a:t>a group of routers </a:t>
            </a:r>
            <a:r>
              <a:rPr lang="en-US" sz="1600" dirty="0">
                <a:solidFill>
                  <a:srgbClr val="000000"/>
                </a:solidFill>
              </a:rPr>
              <a:t>for selecting </a:t>
            </a:r>
            <a:r>
              <a:rPr lang="en-US" sz="1600" dirty="0">
                <a:solidFill>
                  <a:srgbClr val="FF0000"/>
                </a:solidFill>
              </a:rPr>
              <a:t>an</a:t>
            </a:r>
            <a:r>
              <a:rPr lang="en-US" sz="1600" dirty="0">
                <a:solidFill>
                  <a:srgbClr val="000000"/>
                </a:solidFill>
              </a:rPr>
              <a:t> </a:t>
            </a:r>
            <a:r>
              <a:rPr lang="en-US" sz="1600" dirty="0">
                <a:solidFill>
                  <a:srgbClr val="FF0000"/>
                </a:solidFill>
              </a:rPr>
              <a:t>active device </a:t>
            </a:r>
            <a:r>
              <a:rPr lang="en-US" sz="1600" dirty="0">
                <a:solidFill>
                  <a:srgbClr val="000000"/>
                </a:solidFill>
              </a:rPr>
              <a:t>and </a:t>
            </a:r>
            <a:r>
              <a:rPr lang="en-US" sz="1600" dirty="0">
                <a:solidFill>
                  <a:srgbClr val="FF0000"/>
                </a:solidFill>
              </a:rPr>
              <a:t>a standby device</a:t>
            </a:r>
            <a:r>
              <a:rPr lang="en-US" sz="1600" dirty="0">
                <a:solidFill>
                  <a:srgbClr val="000000"/>
                </a:solidFill>
              </a:rPr>
              <a:t>. In a group of device interfaces, the active device is the device that is used for routing packets; the standby device is the device that </a:t>
            </a:r>
            <a:r>
              <a:rPr lang="en-US" sz="1600" dirty="0">
                <a:solidFill>
                  <a:srgbClr val="FF0000"/>
                </a:solidFill>
              </a:rPr>
              <a:t>takes over </a:t>
            </a:r>
            <a:r>
              <a:rPr lang="en-US" sz="1600" dirty="0">
                <a:solidFill>
                  <a:srgbClr val="000000"/>
                </a:solidFill>
              </a:rPr>
              <a:t>when the active device fails, or when </a:t>
            </a:r>
            <a:r>
              <a:rPr lang="en-US" sz="1600" dirty="0">
                <a:solidFill>
                  <a:srgbClr val="FF0000"/>
                </a:solidFill>
              </a:rPr>
              <a:t>pre-set conditions </a:t>
            </a:r>
            <a:r>
              <a:rPr lang="en-US" sz="1600" dirty="0">
                <a:solidFill>
                  <a:srgbClr val="000000"/>
                </a:solidFill>
              </a:rPr>
              <a:t>are met</a:t>
            </a:r>
            <a:r>
              <a:rPr lang="en-US" sz="1600" dirty="0" smtClean="0">
                <a:solidFill>
                  <a:srgbClr val="000000"/>
                </a:solidFill>
              </a:rPr>
              <a:t>.</a:t>
            </a:r>
          </a:p>
          <a:p>
            <a:pPr marL="0" indent="0" algn="l"/>
            <a:endParaRPr lang="en-US" sz="1600" dirty="0" smtClean="0">
              <a:solidFill>
                <a:srgbClr val="000000"/>
              </a:solidFill>
            </a:endParaRPr>
          </a:p>
          <a:p>
            <a:pPr marL="0" indent="0" algn="l"/>
            <a:r>
              <a:rPr lang="en-US" sz="1600" dirty="0" smtClean="0">
                <a:solidFill>
                  <a:srgbClr val="000000"/>
                </a:solidFill>
              </a:rPr>
              <a:t>The </a:t>
            </a:r>
            <a:r>
              <a:rPr lang="en-US" sz="1600" dirty="0">
                <a:solidFill>
                  <a:srgbClr val="000000"/>
                </a:solidFill>
              </a:rPr>
              <a:t>function of the </a:t>
            </a:r>
            <a:r>
              <a:rPr lang="en-US" sz="1600" dirty="0">
                <a:solidFill>
                  <a:srgbClr val="FF0000"/>
                </a:solidFill>
              </a:rPr>
              <a:t>HSRP standby router </a:t>
            </a:r>
            <a:r>
              <a:rPr lang="en-US" sz="1600" dirty="0">
                <a:solidFill>
                  <a:srgbClr val="000000"/>
                </a:solidFill>
              </a:rPr>
              <a:t>is to monitor the operational status of the HSRP group and to </a:t>
            </a:r>
            <a:r>
              <a:rPr lang="en-US" sz="1600" dirty="0">
                <a:solidFill>
                  <a:srgbClr val="FF0000"/>
                </a:solidFill>
              </a:rPr>
              <a:t>quickly assume </a:t>
            </a:r>
            <a:r>
              <a:rPr lang="en-US" sz="1600" dirty="0">
                <a:solidFill>
                  <a:srgbClr val="000000"/>
                </a:solidFill>
              </a:rPr>
              <a:t>packet-forwarding responsibility if the active router fails.</a:t>
            </a:r>
          </a:p>
          <a:p>
            <a:pPr marL="0" indent="0" algn="l"/>
            <a:endParaRPr lang="en-US" sz="1400" dirty="0">
              <a:solidFill>
                <a:srgbClr val="000000"/>
              </a:solidFill>
            </a:endParaRPr>
          </a:p>
        </p:txBody>
      </p:sp>
    </p:spTree>
    <p:extLst>
      <p:ext uri="{BB962C8B-B14F-4D97-AF65-F5344CB8AC3E}">
        <p14:creationId xmlns="" xmlns:p14="http://schemas.microsoft.com/office/powerpoint/2010/main" val="19075645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r>
              <a:rPr lang="en-US" dirty="0"/>
              <a:t/>
            </a:r>
            <a:br>
              <a:rPr lang="en-US" dirty="0"/>
            </a:br>
            <a:r>
              <a:rPr lang="en-US" sz="2400" dirty="0"/>
              <a:t>HSRP Priority and Preemption</a:t>
            </a:r>
          </a:p>
        </p:txBody>
      </p:sp>
      <p:sp>
        <p:nvSpPr>
          <p:cNvPr id="5" name="Content Placeholder 4">
            <a:extLst>
              <a:ext uri="{FF2B5EF4-FFF2-40B4-BE49-F238E27FC236}">
                <a16:creationId xmlns="" xmlns:a16="http://schemas.microsoft.com/office/drawing/2014/main" id="{6F5BBAAA-B22D-324B-8BD3-79C7933D1A7D}"/>
              </a:ext>
            </a:extLst>
          </p:cNvPr>
          <p:cNvSpPr>
            <a:spLocks noGrp="1"/>
          </p:cNvSpPr>
          <p:nvPr>
            <p:ph idx="1"/>
          </p:nvPr>
        </p:nvSpPr>
        <p:spPr>
          <a:xfrm>
            <a:off x="74815" y="731837"/>
            <a:ext cx="4813069" cy="3612437"/>
          </a:xfrm>
        </p:spPr>
        <p:txBody>
          <a:bodyPr/>
          <a:lstStyle/>
          <a:p>
            <a:pPr marL="0" indent="0" algn="l"/>
            <a:r>
              <a:rPr lang="en-US" sz="1400" dirty="0">
                <a:solidFill>
                  <a:srgbClr val="000000"/>
                </a:solidFill>
              </a:rPr>
              <a:t>The role of the active and standby routers is determined during the HSRP election process. By default, the router with the numerically </a:t>
            </a:r>
            <a:r>
              <a:rPr lang="en-US" sz="1400" dirty="0">
                <a:solidFill>
                  <a:srgbClr val="FF0000"/>
                </a:solidFill>
              </a:rPr>
              <a:t>highest IPv4 address </a:t>
            </a:r>
            <a:r>
              <a:rPr lang="en-US" sz="1400" dirty="0">
                <a:solidFill>
                  <a:srgbClr val="000000"/>
                </a:solidFill>
              </a:rPr>
              <a:t>is elected as the </a:t>
            </a:r>
            <a:r>
              <a:rPr lang="en-US" sz="1400" dirty="0">
                <a:solidFill>
                  <a:srgbClr val="FF0000"/>
                </a:solidFill>
              </a:rPr>
              <a:t>active router</a:t>
            </a:r>
            <a:r>
              <a:rPr lang="en-US" sz="1400" dirty="0">
                <a:solidFill>
                  <a:srgbClr val="000000"/>
                </a:solidFill>
              </a:rPr>
              <a:t>. However, it is always better to control how your network will operate under normal conditions rather than leaving it to chance.</a:t>
            </a:r>
          </a:p>
          <a:p>
            <a:pPr marL="342900" indent="-342900" algn="l">
              <a:buFont typeface="Arial" panose="020B0604020202020204" pitchFamily="34" charset="0"/>
              <a:buChar char="•"/>
            </a:pPr>
            <a:r>
              <a:rPr lang="en-US" sz="1400" dirty="0">
                <a:solidFill>
                  <a:srgbClr val="000000"/>
                </a:solidFill>
              </a:rPr>
              <a:t>HSRP </a:t>
            </a:r>
            <a:r>
              <a:rPr lang="en-US" sz="1400" dirty="0">
                <a:solidFill>
                  <a:srgbClr val="FF0000"/>
                </a:solidFill>
              </a:rPr>
              <a:t>priority</a:t>
            </a:r>
            <a:r>
              <a:rPr lang="en-US" sz="1400" dirty="0">
                <a:solidFill>
                  <a:srgbClr val="000000"/>
                </a:solidFill>
              </a:rPr>
              <a:t> can be used to determine </a:t>
            </a:r>
            <a:r>
              <a:rPr lang="en-US" sz="1400" dirty="0">
                <a:solidFill>
                  <a:srgbClr val="FF0000"/>
                </a:solidFill>
              </a:rPr>
              <a:t>the active router. </a:t>
            </a:r>
          </a:p>
          <a:p>
            <a:pPr marL="342900" indent="-342900" algn="l">
              <a:buFont typeface="Arial" panose="020B0604020202020204" pitchFamily="34" charset="0"/>
              <a:buChar char="•"/>
            </a:pPr>
            <a:r>
              <a:rPr lang="en-US" sz="1400" dirty="0">
                <a:solidFill>
                  <a:srgbClr val="000000"/>
                </a:solidFill>
              </a:rPr>
              <a:t>The router with the </a:t>
            </a:r>
            <a:r>
              <a:rPr lang="en-US" sz="1400" dirty="0">
                <a:solidFill>
                  <a:srgbClr val="FF0000"/>
                </a:solidFill>
              </a:rPr>
              <a:t>highest HSRP priority </a:t>
            </a:r>
            <a:r>
              <a:rPr lang="en-US" sz="1400" dirty="0">
                <a:solidFill>
                  <a:srgbClr val="000000"/>
                </a:solidFill>
              </a:rPr>
              <a:t>will become the </a:t>
            </a:r>
            <a:r>
              <a:rPr lang="en-US" sz="1400" dirty="0">
                <a:solidFill>
                  <a:srgbClr val="FF0000"/>
                </a:solidFill>
              </a:rPr>
              <a:t>active router</a:t>
            </a:r>
            <a:r>
              <a:rPr lang="en-US" sz="1400" dirty="0">
                <a:solidFill>
                  <a:srgbClr val="000000"/>
                </a:solidFill>
              </a:rPr>
              <a:t>. </a:t>
            </a:r>
          </a:p>
          <a:p>
            <a:pPr marL="342900" indent="-342900" algn="l">
              <a:buFont typeface="Arial" panose="020B0604020202020204" pitchFamily="34" charset="0"/>
              <a:buChar char="•"/>
            </a:pPr>
            <a:r>
              <a:rPr lang="en-US" sz="1400" dirty="0">
                <a:solidFill>
                  <a:srgbClr val="000000"/>
                </a:solidFill>
              </a:rPr>
              <a:t>By </a:t>
            </a:r>
            <a:r>
              <a:rPr lang="en-US" sz="1400" dirty="0">
                <a:solidFill>
                  <a:srgbClr val="FF0000"/>
                </a:solidFill>
              </a:rPr>
              <a:t>default</a:t>
            </a:r>
            <a:r>
              <a:rPr lang="en-US" sz="1400" dirty="0">
                <a:solidFill>
                  <a:srgbClr val="000000"/>
                </a:solidFill>
              </a:rPr>
              <a:t>, the HSRP priority is </a:t>
            </a:r>
            <a:r>
              <a:rPr lang="en-US" sz="1400" dirty="0">
                <a:solidFill>
                  <a:srgbClr val="FF0000"/>
                </a:solidFill>
              </a:rPr>
              <a:t>100</a:t>
            </a:r>
            <a:r>
              <a:rPr lang="en-US" sz="1400" dirty="0">
                <a:solidFill>
                  <a:srgbClr val="000000"/>
                </a:solidFill>
              </a:rPr>
              <a:t>.</a:t>
            </a:r>
          </a:p>
          <a:p>
            <a:pPr marL="342900" indent="-342900" algn="l">
              <a:buFont typeface="Arial" panose="020B0604020202020204" pitchFamily="34" charset="0"/>
              <a:buChar char="•"/>
            </a:pPr>
            <a:r>
              <a:rPr lang="en-US" sz="1400" dirty="0">
                <a:solidFill>
                  <a:srgbClr val="000000"/>
                </a:solidFill>
              </a:rPr>
              <a:t>If the </a:t>
            </a:r>
            <a:r>
              <a:rPr lang="en-US" sz="1400" dirty="0">
                <a:solidFill>
                  <a:srgbClr val="FF0000"/>
                </a:solidFill>
              </a:rPr>
              <a:t>priorities are equal</a:t>
            </a:r>
            <a:r>
              <a:rPr lang="en-US" sz="1400" dirty="0">
                <a:solidFill>
                  <a:srgbClr val="000000"/>
                </a:solidFill>
              </a:rPr>
              <a:t>, the router with the </a:t>
            </a:r>
            <a:r>
              <a:rPr lang="en-US" sz="1400" dirty="0">
                <a:solidFill>
                  <a:srgbClr val="FF0000"/>
                </a:solidFill>
              </a:rPr>
              <a:t>numerically highest IPv4 address </a:t>
            </a:r>
            <a:r>
              <a:rPr lang="en-US" sz="1400" dirty="0">
                <a:solidFill>
                  <a:srgbClr val="000000"/>
                </a:solidFill>
              </a:rPr>
              <a:t>is elected as the active router.</a:t>
            </a:r>
          </a:p>
          <a:p>
            <a:pPr marL="342900" indent="-342900" algn="l">
              <a:buFont typeface="Arial" panose="020B0604020202020204" pitchFamily="34" charset="0"/>
              <a:buChar char="•"/>
            </a:pPr>
            <a:r>
              <a:rPr lang="en-US" sz="1400" dirty="0">
                <a:solidFill>
                  <a:srgbClr val="000000"/>
                </a:solidFill>
              </a:rPr>
              <a:t>To configure a router to be the active router, use the </a:t>
            </a:r>
            <a:r>
              <a:rPr lang="en-US" sz="1400" b="1" dirty="0">
                <a:solidFill>
                  <a:srgbClr val="000000"/>
                </a:solidFill>
              </a:rPr>
              <a:t>standby priority</a:t>
            </a:r>
            <a:r>
              <a:rPr lang="en-US" sz="1400" dirty="0">
                <a:solidFill>
                  <a:srgbClr val="000000"/>
                </a:solidFill>
              </a:rPr>
              <a:t> interface command. The range of the HSRP priority </a:t>
            </a:r>
            <a:r>
              <a:rPr lang="en-US" sz="1400" dirty="0">
                <a:solidFill>
                  <a:srgbClr val="FF0000"/>
                </a:solidFill>
              </a:rPr>
              <a:t>is 0 to 255</a:t>
            </a:r>
            <a:r>
              <a:rPr lang="en-US" sz="1400" dirty="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 xmlns:a16="http://schemas.microsoft.com/office/drawing/2014/main" id="{1D2FA1F9-0021-49AB-B72A-CAD8F128BC10}"/>
              </a:ext>
            </a:extLst>
          </p:cNvPr>
          <p:cNvPicPr>
            <a:picLocks noChangeAspect="1"/>
          </p:cNvPicPr>
          <p:nvPr/>
        </p:nvPicPr>
        <p:blipFill>
          <a:blip r:embed="rId3"/>
          <a:stretch>
            <a:fillRect/>
          </a:stretch>
        </p:blipFill>
        <p:spPr>
          <a:xfrm>
            <a:off x="4730380" y="259883"/>
            <a:ext cx="4249991" cy="4591250"/>
          </a:xfrm>
          <a:prstGeom prst="rect">
            <a:avLst/>
          </a:prstGeom>
        </p:spPr>
      </p:pic>
    </p:spTree>
    <p:extLst>
      <p:ext uri="{BB962C8B-B14F-4D97-AF65-F5344CB8AC3E}">
        <p14:creationId xmlns="" xmlns:p14="http://schemas.microsoft.com/office/powerpoint/2010/main" val="36478508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r>
              <a:rPr lang="en-US" dirty="0"/>
              <a:t/>
            </a:r>
            <a:br>
              <a:rPr lang="en-US" dirty="0"/>
            </a:br>
            <a:r>
              <a:rPr lang="en-US" sz="2400" dirty="0"/>
              <a:t>HSRP Priority and Preemption (Cont.)</a:t>
            </a:r>
          </a:p>
        </p:txBody>
      </p:sp>
      <p:sp>
        <p:nvSpPr>
          <p:cNvPr id="4" name="Content Placeholder 3">
            <a:extLst>
              <a:ext uri="{FF2B5EF4-FFF2-40B4-BE49-F238E27FC236}">
                <a16:creationId xmlns="" xmlns:a16="http://schemas.microsoft.com/office/drawing/2014/main" id="{A4E41E6A-CDF5-0640-8804-41A2B2B6B6A0}"/>
              </a:ext>
            </a:extLst>
          </p:cNvPr>
          <p:cNvSpPr>
            <a:spLocks noGrp="1"/>
          </p:cNvSpPr>
          <p:nvPr>
            <p:ph idx="1"/>
          </p:nvPr>
        </p:nvSpPr>
        <p:spPr>
          <a:xfrm>
            <a:off x="0" y="731837"/>
            <a:ext cx="4896196" cy="4109670"/>
          </a:xfrm>
        </p:spPr>
        <p:txBody>
          <a:bodyPr/>
          <a:lstStyle/>
          <a:p>
            <a:pPr marL="0" indent="0" algn="l"/>
            <a:r>
              <a:rPr lang="en-US" sz="1400" dirty="0">
                <a:solidFill>
                  <a:srgbClr val="000000"/>
                </a:solidFill>
              </a:rPr>
              <a:t>By default, after a router becomes the active router, it will remain the active router even if another router comes online with a </a:t>
            </a:r>
            <a:r>
              <a:rPr lang="en-US" sz="1400" dirty="0">
                <a:solidFill>
                  <a:srgbClr val="FF0000"/>
                </a:solidFill>
              </a:rPr>
              <a:t>higher HSRP priority</a:t>
            </a:r>
            <a:r>
              <a:rPr lang="en-US" sz="1400" dirty="0">
                <a:solidFill>
                  <a:srgbClr val="000000"/>
                </a:solidFill>
              </a:rPr>
              <a:t>.</a:t>
            </a:r>
          </a:p>
          <a:p>
            <a:pPr marL="342900" indent="-342900" algn="l">
              <a:buFont typeface="Arial" panose="020B0604020202020204" pitchFamily="34" charset="0"/>
              <a:buChar char="•"/>
            </a:pPr>
            <a:r>
              <a:rPr lang="en-US" sz="1400" dirty="0">
                <a:solidFill>
                  <a:srgbClr val="000000"/>
                </a:solidFill>
              </a:rPr>
              <a:t>To force a new HSRP election process to take place when a higher priority router comes online, </a:t>
            </a:r>
            <a:r>
              <a:rPr lang="en-US" sz="1400" dirty="0">
                <a:solidFill>
                  <a:srgbClr val="FF0000"/>
                </a:solidFill>
              </a:rPr>
              <a:t>preemption</a:t>
            </a:r>
            <a:r>
              <a:rPr lang="en-US" sz="1400" dirty="0">
                <a:solidFill>
                  <a:srgbClr val="000000"/>
                </a:solidFill>
              </a:rPr>
              <a:t> must be enabled using the </a:t>
            </a:r>
            <a:r>
              <a:rPr lang="en-US" sz="1400" b="1" dirty="0">
                <a:solidFill>
                  <a:srgbClr val="000000"/>
                </a:solidFill>
              </a:rPr>
              <a:t>standby preempt</a:t>
            </a:r>
            <a:r>
              <a:rPr lang="en-US" sz="1400" dirty="0">
                <a:solidFill>
                  <a:srgbClr val="000000"/>
                </a:solidFill>
              </a:rPr>
              <a:t> interface command. </a:t>
            </a:r>
            <a:r>
              <a:rPr lang="en-US" sz="1400" dirty="0">
                <a:solidFill>
                  <a:srgbClr val="FF0000"/>
                </a:solidFill>
              </a:rPr>
              <a:t>Preemption</a:t>
            </a:r>
            <a:r>
              <a:rPr lang="en-US" sz="1400" dirty="0">
                <a:solidFill>
                  <a:srgbClr val="000000"/>
                </a:solidFill>
              </a:rPr>
              <a:t> is the </a:t>
            </a:r>
            <a:r>
              <a:rPr lang="en-US" sz="1400" dirty="0">
                <a:solidFill>
                  <a:srgbClr val="FF0000"/>
                </a:solidFill>
              </a:rPr>
              <a:t>ability of an HSRP router to trigger the re-election process</a:t>
            </a:r>
            <a:r>
              <a:rPr lang="en-US" sz="1400" dirty="0">
                <a:solidFill>
                  <a:srgbClr val="000000"/>
                </a:solidFill>
              </a:rPr>
              <a:t>. With preemption enabled, a router that comes </a:t>
            </a:r>
            <a:r>
              <a:rPr lang="en-US" sz="1400" dirty="0">
                <a:solidFill>
                  <a:srgbClr val="FF0000"/>
                </a:solidFill>
              </a:rPr>
              <a:t>online</a:t>
            </a:r>
            <a:r>
              <a:rPr lang="en-US" sz="1400" dirty="0">
                <a:solidFill>
                  <a:srgbClr val="000000"/>
                </a:solidFill>
              </a:rPr>
              <a:t> with a </a:t>
            </a:r>
            <a:r>
              <a:rPr lang="en-US" sz="1400" dirty="0">
                <a:solidFill>
                  <a:srgbClr val="FF0000"/>
                </a:solidFill>
              </a:rPr>
              <a:t>higher</a:t>
            </a:r>
            <a:r>
              <a:rPr lang="en-US" sz="1400" dirty="0">
                <a:solidFill>
                  <a:srgbClr val="000000"/>
                </a:solidFill>
              </a:rPr>
              <a:t> HSRP priority will assume the role of the </a:t>
            </a:r>
            <a:r>
              <a:rPr lang="en-US" sz="1400" dirty="0">
                <a:solidFill>
                  <a:srgbClr val="FF0000"/>
                </a:solidFill>
              </a:rPr>
              <a:t>active</a:t>
            </a:r>
            <a:r>
              <a:rPr lang="en-US" sz="1400" dirty="0">
                <a:solidFill>
                  <a:srgbClr val="000000"/>
                </a:solidFill>
              </a:rPr>
              <a:t> router.</a:t>
            </a:r>
          </a:p>
          <a:p>
            <a:pPr marL="342900" indent="-342900" algn="l">
              <a:buFont typeface="Arial" panose="020B0604020202020204" pitchFamily="34" charset="0"/>
              <a:buChar char="•"/>
            </a:pPr>
            <a:r>
              <a:rPr lang="en-US" sz="1400" dirty="0">
                <a:solidFill>
                  <a:srgbClr val="FF0000"/>
                </a:solidFill>
              </a:rPr>
              <a:t>Preemption</a:t>
            </a:r>
            <a:r>
              <a:rPr lang="en-US" sz="1400" dirty="0">
                <a:solidFill>
                  <a:srgbClr val="000000"/>
                </a:solidFill>
              </a:rPr>
              <a:t> only allows a router to become the </a:t>
            </a:r>
            <a:r>
              <a:rPr lang="en-US" sz="1400" dirty="0">
                <a:solidFill>
                  <a:srgbClr val="FF0000"/>
                </a:solidFill>
              </a:rPr>
              <a:t>active</a:t>
            </a:r>
            <a:r>
              <a:rPr lang="en-US" sz="1400" dirty="0">
                <a:solidFill>
                  <a:srgbClr val="000000"/>
                </a:solidFill>
              </a:rPr>
              <a:t> router if it has a </a:t>
            </a:r>
            <a:r>
              <a:rPr lang="en-US" sz="1400" dirty="0">
                <a:solidFill>
                  <a:srgbClr val="FF0000"/>
                </a:solidFill>
              </a:rPr>
              <a:t>higher</a:t>
            </a:r>
            <a:r>
              <a:rPr lang="en-US" sz="1400" dirty="0">
                <a:solidFill>
                  <a:srgbClr val="000000"/>
                </a:solidFill>
              </a:rPr>
              <a:t> </a:t>
            </a:r>
            <a:r>
              <a:rPr lang="en-US" sz="1400" dirty="0">
                <a:solidFill>
                  <a:srgbClr val="FF0000"/>
                </a:solidFill>
              </a:rPr>
              <a:t>priority</a:t>
            </a:r>
            <a:r>
              <a:rPr lang="en-US" sz="1400" dirty="0">
                <a:solidFill>
                  <a:srgbClr val="000000"/>
                </a:solidFill>
              </a:rPr>
              <a:t>. A router enabled for preemption, with equal priority but a higher IPv4 address will not preempt an active router. Refer to the topology in the figure.</a:t>
            </a:r>
          </a:p>
          <a:p>
            <a:pPr marL="0" indent="0" algn="l"/>
            <a:r>
              <a:rPr lang="en-US" sz="1200" b="1" dirty="0">
                <a:solidFill>
                  <a:srgbClr val="000000"/>
                </a:solidFill>
              </a:rPr>
              <a:t>Note</a:t>
            </a:r>
            <a:r>
              <a:rPr lang="en-US" sz="1200" dirty="0">
                <a:solidFill>
                  <a:srgbClr val="000000"/>
                </a:solidFill>
              </a:rPr>
              <a:t>: With preemption disabled, the router that boots up first will become the active router if there are no other routers online during the election process.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 xmlns:a16="http://schemas.microsoft.com/office/drawing/2014/main" id="{C6F27F9D-11B5-114E-AA42-B00DF8AA05C3}"/>
              </a:ext>
            </a:extLst>
          </p:cNvPr>
          <p:cNvPicPr>
            <a:picLocks noChangeAspect="1"/>
          </p:cNvPicPr>
          <p:nvPr/>
        </p:nvPicPr>
        <p:blipFill>
          <a:blip r:embed="rId3"/>
          <a:stretch>
            <a:fillRect/>
          </a:stretch>
        </p:blipFill>
        <p:spPr>
          <a:xfrm>
            <a:off x="4860758" y="182881"/>
            <a:ext cx="4132775" cy="4774130"/>
          </a:xfrm>
          <a:prstGeom prst="rect">
            <a:avLst/>
          </a:prstGeom>
        </p:spPr>
      </p:pic>
    </p:spTree>
    <p:extLst>
      <p:ext uri="{BB962C8B-B14F-4D97-AF65-F5344CB8AC3E}">
        <p14:creationId xmlns="" xmlns:p14="http://schemas.microsoft.com/office/powerpoint/2010/main" val="18419433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r>
              <a:rPr lang="en-US" dirty="0"/>
              <a:t/>
            </a:r>
            <a:br>
              <a:rPr lang="en-US" dirty="0"/>
            </a:br>
            <a:r>
              <a:rPr lang="en-US" sz="2400" dirty="0"/>
              <a:t>HSRP States and Times</a:t>
            </a:r>
          </a:p>
        </p:txBody>
      </p:sp>
      <p:graphicFrame>
        <p:nvGraphicFramePr>
          <p:cNvPr id="6" name="Content Placeholder 5">
            <a:extLst>
              <a:ext uri="{FF2B5EF4-FFF2-40B4-BE49-F238E27FC236}">
                <a16:creationId xmlns="" xmlns:a16="http://schemas.microsoft.com/office/drawing/2014/main" id="{7FE344E1-48D1-4B48-ABFC-55F5BB949F83}"/>
              </a:ext>
            </a:extLst>
          </p:cNvPr>
          <p:cNvGraphicFramePr>
            <a:graphicFrameLocks noGrp="1"/>
          </p:cNvGraphicFramePr>
          <p:nvPr>
            <p:ph idx="1"/>
            <p:extLst>
              <p:ext uri="{D42A27DB-BD31-4B8C-83A1-F6EECF244321}">
                <p14:modId xmlns="" xmlns:p14="http://schemas.microsoft.com/office/powerpoint/2010/main" val="1718684649"/>
              </p:ext>
            </p:extLst>
          </p:nvPr>
        </p:nvGraphicFramePr>
        <p:xfrm>
          <a:off x="431800" y="731837"/>
          <a:ext cx="8280400" cy="3873934"/>
        </p:xfrm>
        <a:graphic>
          <a:graphicData uri="http://schemas.openxmlformats.org/drawingml/2006/table">
            <a:tbl>
              <a:tblPr firstRow="1" bandRow="1">
                <a:tableStyleId>{5C22544A-7EE6-4342-B048-85BDC9FD1C3A}</a:tableStyleId>
              </a:tblPr>
              <a:tblGrid>
                <a:gridCol w="1279709">
                  <a:extLst>
                    <a:ext uri="{9D8B030D-6E8A-4147-A177-3AD203B41FA5}">
                      <a16:colId xmlns="" xmlns:a16="http://schemas.microsoft.com/office/drawing/2014/main" val="3026019774"/>
                    </a:ext>
                  </a:extLst>
                </a:gridCol>
                <a:gridCol w="7000691">
                  <a:extLst>
                    <a:ext uri="{9D8B030D-6E8A-4147-A177-3AD203B41FA5}">
                      <a16:colId xmlns="" xmlns:a16="http://schemas.microsoft.com/office/drawing/2014/main" val="541146387"/>
                    </a:ext>
                  </a:extLst>
                </a:gridCol>
              </a:tblGrid>
              <a:tr h="572080">
                <a:tc>
                  <a:txBody>
                    <a:bodyPr/>
                    <a:lstStyle/>
                    <a:p>
                      <a:pPr algn="l" fontAlgn="ctr"/>
                      <a:r>
                        <a:rPr lang="en-US" sz="1200" dirty="0">
                          <a:effectLst/>
                        </a:rPr>
                        <a:t>HSRP State</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 xmlns:a16="http://schemas.microsoft.com/office/drawing/2014/main" val="1133325050"/>
                  </a:ext>
                </a:extLst>
              </a:tr>
              <a:tr h="572080">
                <a:tc>
                  <a:txBody>
                    <a:bodyPr/>
                    <a:lstStyle/>
                    <a:p>
                      <a:pPr fontAlgn="ctr"/>
                      <a:r>
                        <a:rPr lang="en-US" sz="1400" b="0" dirty="0">
                          <a:solidFill>
                            <a:srgbClr val="000000"/>
                          </a:solidFill>
                          <a:effectLst/>
                        </a:rPr>
                        <a:t>Initial</a:t>
                      </a:r>
                    </a:p>
                  </a:txBody>
                  <a:tcPr marL="47625" marR="47625" marT="47625" marB="47625" anchor="ctr"/>
                </a:tc>
                <a:tc>
                  <a:txBody>
                    <a:bodyPr/>
                    <a:lstStyle/>
                    <a:p>
                      <a:pPr fontAlgn="ctr"/>
                      <a:r>
                        <a:rPr lang="en-US" sz="1400" b="0" dirty="0">
                          <a:solidFill>
                            <a:srgbClr val="000000"/>
                          </a:solidFill>
                          <a:effectLst/>
                        </a:rPr>
                        <a:t>This state is entered through a </a:t>
                      </a:r>
                      <a:r>
                        <a:rPr lang="en-US" sz="1400" b="0" dirty="0">
                          <a:solidFill>
                            <a:srgbClr val="FF0000"/>
                          </a:solidFill>
                          <a:effectLst/>
                        </a:rPr>
                        <a:t>configuration change </a:t>
                      </a:r>
                      <a:r>
                        <a:rPr lang="en-US" sz="1400" b="0" dirty="0">
                          <a:solidFill>
                            <a:srgbClr val="000000"/>
                          </a:solidFill>
                          <a:effectLst/>
                        </a:rPr>
                        <a:t>or when an interface first becomes available.</a:t>
                      </a:r>
                    </a:p>
                  </a:txBody>
                  <a:tcPr marL="47625" marR="47625" marT="47625" marB="47625" anchor="ctr"/>
                </a:tc>
                <a:extLst>
                  <a:ext uri="{0D108BD9-81ED-4DB2-BD59-A6C34878D82A}">
                    <a16:rowId xmlns="" xmlns:a16="http://schemas.microsoft.com/office/drawing/2014/main" val="1148319399"/>
                  </a:ext>
                </a:extLst>
              </a:tr>
              <a:tr h="711182">
                <a:tc>
                  <a:txBody>
                    <a:bodyPr/>
                    <a:lstStyle/>
                    <a:p>
                      <a:pPr fontAlgn="ctr"/>
                      <a:r>
                        <a:rPr lang="en-US" sz="1400" b="0" dirty="0">
                          <a:solidFill>
                            <a:srgbClr val="000000"/>
                          </a:solidFill>
                          <a:effectLst/>
                        </a:rPr>
                        <a:t>Learn</a:t>
                      </a:r>
                    </a:p>
                  </a:txBody>
                  <a:tcPr marL="47625" marR="47625" marT="47625" marB="47625" anchor="ctr"/>
                </a:tc>
                <a:tc>
                  <a:txBody>
                    <a:bodyPr/>
                    <a:lstStyle/>
                    <a:p>
                      <a:pPr fontAlgn="ctr"/>
                      <a:r>
                        <a:rPr lang="en-US" sz="1400" b="0" dirty="0">
                          <a:solidFill>
                            <a:srgbClr val="000000"/>
                          </a:solidFill>
                          <a:effectLst/>
                        </a:rPr>
                        <a:t>The router has </a:t>
                      </a:r>
                      <a:r>
                        <a:rPr lang="en-US" sz="1400" b="0" dirty="0">
                          <a:solidFill>
                            <a:srgbClr val="FF0000"/>
                          </a:solidFill>
                          <a:effectLst/>
                        </a:rPr>
                        <a:t>not determined the virtual IP address </a:t>
                      </a:r>
                      <a:r>
                        <a:rPr lang="en-US" sz="1400" b="0" dirty="0">
                          <a:solidFill>
                            <a:srgbClr val="000000"/>
                          </a:solidFill>
                          <a:effectLst/>
                        </a:rPr>
                        <a:t>and has not yet seen a hello message from the active router. In this state, the router waits to hear from the active router.</a:t>
                      </a:r>
                    </a:p>
                  </a:txBody>
                  <a:tcPr marL="47625" marR="47625" marT="47625" marB="47625" anchor="ctr"/>
                </a:tc>
                <a:extLst>
                  <a:ext uri="{0D108BD9-81ED-4DB2-BD59-A6C34878D82A}">
                    <a16:rowId xmlns="" xmlns:a16="http://schemas.microsoft.com/office/drawing/2014/main" val="917921214"/>
                  </a:ext>
                </a:extLst>
              </a:tr>
              <a:tr h="711182">
                <a:tc>
                  <a:txBody>
                    <a:bodyPr/>
                    <a:lstStyle/>
                    <a:p>
                      <a:pPr fontAlgn="ctr"/>
                      <a:r>
                        <a:rPr lang="en-US" sz="1400" b="0">
                          <a:solidFill>
                            <a:srgbClr val="000000"/>
                          </a:solidFill>
                          <a:effectLst/>
                        </a:rPr>
                        <a:t>Listen</a:t>
                      </a:r>
                    </a:p>
                  </a:txBody>
                  <a:tcPr marL="47625" marR="47625" marT="47625" marB="47625" anchor="ctr"/>
                </a:tc>
                <a:tc>
                  <a:txBody>
                    <a:bodyPr/>
                    <a:lstStyle/>
                    <a:p>
                      <a:pPr fontAlgn="ctr"/>
                      <a:r>
                        <a:rPr lang="en-US" sz="1400" b="0" dirty="0">
                          <a:solidFill>
                            <a:srgbClr val="000000"/>
                          </a:solidFill>
                          <a:effectLst/>
                        </a:rPr>
                        <a:t>The router knows the </a:t>
                      </a:r>
                      <a:r>
                        <a:rPr lang="en-US" sz="1400" b="0" dirty="0">
                          <a:solidFill>
                            <a:srgbClr val="FF0000"/>
                          </a:solidFill>
                          <a:effectLst/>
                        </a:rPr>
                        <a:t>virtual IP address</a:t>
                      </a:r>
                      <a:r>
                        <a:rPr lang="en-US" sz="1400" b="0" dirty="0">
                          <a:solidFill>
                            <a:srgbClr val="000000"/>
                          </a:solidFill>
                          <a:effectLst/>
                        </a:rPr>
                        <a:t>, but the router is neither the active router nor the standby router. It listens for hello messages from those routers.</a:t>
                      </a:r>
                    </a:p>
                  </a:txBody>
                  <a:tcPr marL="47625" marR="47625" marT="47625" marB="47625" anchor="ctr"/>
                </a:tc>
                <a:extLst>
                  <a:ext uri="{0D108BD9-81ED-4DB2-BD59-A6C34878D82A}">
                    <a16:rowId xmlns="" xmlns:a16="http://schemas.microsoft.com/office/drawing/2014/main" val="3623876716"/>
                  </a:ext>
                </a:extLst>
              </a:tr>
              <a:tr h="711182">
                <a:tc>
                  <a:txBody>
                    <a:bodyPr/>
                    <a:lstStyle/>
                    <a:p>
                      <a:pPr fontAlgn="ctr"/>
                      <a:r>
                        <a:rPr lang="en-US" sz="1400" b="0">
                          <a:solidFill>
                            <a:srgbClr val="000000"/>
                          </a:solidFill>
                          <a:effectLst/>
                        </a:rPr>
                        <a:t>Speak</a:t>
                      </a:r>
                    </a:p>
                  </a:txBody>
                  <a:tcPr marL="47625" marR="47625" marT="47625" marB="47625" anchor="ctr"/>
                </a:tc>
                <a:tc>
                  <a:txBody>
                    <a:bodyPr/>
                    <a:lstStyle/>
                    <a:p>
                      <a:pPr fontAlgn="ctr"/>
                      <a:r>
                        <a:rPr lang="en-US" sz="1400" b="0" dirty="0">
                          <a:solidFill>
                            <a:srgbClr val="000000"/>
                          </a:solidFill>
                          <a:effectLst/>
                        </a:rPr>
                        <a:t>The router sends </a:t>
                      </a:r>
                      <a:r>
                        <a:rPr lang="en-US" sz="1400" b="0" dirty="0">
                          <a:solidFill>
                            <a:srgbClr val="FF0000"/>
                          </a:solidFill>
                          <a:effectLst/>
                        </a:rPr>
                        <a:t>periodic hello messages </a:t>
                      </a:r>
                      <a:r>
                        <a:rPr lang="en-US" sz="1400" b="0" dirty="0">
                          <a:solidFill>
                            <a:srgbClr val="000000"/>
                          </a:solidFill>
                          <a:effectLst/>
                        </a:rPr>
                        <a:t>and actively participates in the election of the active and/or standby router.</a:t>
                      </a:r>
                    </a:p>
                  </a:txBody>
                  <a:tcPr marL="47625" marR="47625" marT="47625" marB="47625" anchor="ctr"/>
                </a:tc>
                <a:extLst>
                  <a:ext uri="{0D108BD9-81ED-4DB2-BD59-A6C34878D82A}">
                    <a16:rowId xmlns="" xmlns:a16="http://schemas.microsoft.com/office/drawing/2014/main" val="326289891"/>
                  </a:ext>
                </a:extLst>
              </a:tr>
              <a:tr h="572080">
                <a:tc>
                  <a:txBody>
                    <a:bodyPr/>
                    <a:lstStyle/>
                    <a:p>
                      <a:pPr fontAlgn="ctr"/>
                      <a:r>
                        <a:rPr lang="en-US" sz="1400" b="0">
                          <a:solidFill>
                            <a:srgbClr val="000000"/>
                          </a:solidFill>
                          <a:effectLst/>
                        </a:rPr>
                        <a:t>Standby</a:t>
                      </a:r>
                    </a:p>
                  </a:txBody>
                  <a:tcPr marL="47625" marR="47625" marT="47625" marB="47625" anchor="ctr"/>
                </a:tc>
                <a:tc>
                  <a:txBody>
                    <a:bodyPr/>
                    <a:lstStyle/>
                    <a:p>
                      <a:pPr fontAlgn="ctr"/>
                      <a:r>
                        <a:rPr lang="en-US" sz="1400" b="0" dirty="0">
                          <a:solidFill>
                            <a:srgbClr val="000000"/>
                          </a:solidFill>
                          <a:effectLst/>
                        </a:rPr>
                        <a:t>The router is a candidate to become the </a:t>
                      </a:r>
                      <a:r>
                        <a:rPr lang="en-US" sz="1400" b="0" dirty="0">
                          <a:solidFill>
                            <a:srgbClr val="FF0000"/>
                          </a:solidFill>
                          <a:effectLst/>
                        </a:rPr>
                        <a:t>next active router </a:t>
                      </a:r>
                      <a:r>
                        <a:rPr lang="en-US" sz="1400" b="0" dirty="0">
                          <a:solidFill>
                            <a:srgbClr val="000000"/>
                          </a:solidFill>
                          <a:effectLst/>
                        </a:rPr>
                        <a:t>and sends periodic hello messages.</a:t>
                      </a:r>
                    </a:p>
                  </a:txBody>
                  <a:tcPr marL="47625" marR="47625" marT="47625" marB="47625" anchor="ctr"/>
                </a:tc>
                <a:extLst>
                  <a:ext uri="{0D108BD9-81ED-4DB2-BD59-A6C34878D82A}">
                    <a16:rowId xmlns="" xmlns:a16="http://schemas.microsoft.com/office/drawing/2014/main" val="3139545418"/>
                  </a:ext>
                </a:extLst>
              </a:tr>
            </a:tbl>
          </a:graphicData>
        </a:graphic>
      </p:graphicFrame>
    </p:spTree>
    <p:extLst>
      <p:ext uri="{BB962C8B-B14F-4D97-AF65-F5344CB8AC3E}">
        <p14:creationId xmlns="" xmlns:p14="http://schemas.microsoft.com/office/powerpoint/2010/main" val="5898639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r>
              <a:rPr lang="en-US" dirty="0"/>
              <a:t/>
            </a:r>
            <a:br>
              <a:rPr lang="en-US" dirty="0"/>
            </a:br>
            <a:r>
              <a:rPr lang="en-US" sz="2400" dirty="0"/>
              <a:t>HSRP States and Times</a:t>
            </a:r>
          </a:p>
        </p:txBody>
      </p:sp>
      <p:sp>
        <p:nvSpPr>
          <p:cNvPr id="8" name="Rectangle 7">
            <a:extLst>
              <a:ext uri="{FF2B5EF4-FFF2-40B4-BE49-F238E27FC236}">
                <a16:creationId xmlns="" xmlns:a16="http://schemas.microsoft.com/office/drawing/2014/main" id="{E10172B9-E5FB-2B4A-B80F-2F1FE8313D8F}"/>
              </a:ext>
            </a:extLst>
          </p:cNvPr>
          <p:cNvSpPr/>
          <p:nvPr/>
        </p:nvSpPr>
        <p:spPr>
          <a:xfrm>
            <a:off x="412550" y="837398"/>
            <a:ext cx="8280399" cy="2554545"/>
          </a:xfrm>
          <a:prstGeom prst="rect">
            <a:avLst/>
          </a:prstGeom>
        </p:spPr>
        <p:txBody>
          <a:bodyPr wrap="square">
            <a:spAutoFit/>
          </a:bodyPr>
          <a:lstStyle/>
          <a:p>
            <a:r>
              <a:rPr lang="en-US" sz="1600" dirty="0">
                <a:solidFill>
                  <a:srgbClr val="000000"/>
                </a:solidFill>
                <a:latin typeface="+mn-lt"/>
              </a:rPr>
              <a:t>The active and standby HSRP routers send </a:t>
            </a:r>
            <a:r>
              <a:rPr lang="en-US" sz="1600" dirty="0">
                <a:solidFill>
                  <a:srgbClr val="FF0000"/>
                </a:solidFill>
                <a:latin typeface="+mn-lt"/>
              </a:rPr>
              <a:t>hello packets </a:t>
            </a:r>
            <a:r>
              <a:rPr lang="en-US" sz="1600" dirty="0">
                <a:solidFill>
                  <a:srgbClr val="000000"/>
                </a:solidFill>
                <a:latin typeface="+mn-lt"/>
              </a:rPr>
              <a:t>to the HSRP group </a:t>
            </a:r>
            <a:r>
              <a:rPr lang="en-US" sz="1600" dirty="0">
                <a:solidFill>
                  <a:srgbClr val="FF0000"/>
                </a:solidFill>
                <a:latin typeface="+mn-lt"/>
              </a:rPr>
              <a:t>multicast</a:t>
            </a:r>
            <a:r>
              <a:rPr lang="en-US" sz="1600" dirty="0">
                <a:solidFill>
                  <a:srgbClr val="000000"/>
                </a:solidFill>
                <a:latin typeface="+mn-lt"/>
              </a:rPr>
              <a:t> address every </a:t>
            </a:r>
            <a:r>
              <a:rPr lang="en-US" sz="1600" dirty="0">
                <a:solidFill>
                  <a:srgbClr val="FF0000"/>
                </a:solidFill>
                <a:latin typeface="+mn-lt"/>
              </a:rPr>
              <a:t>3 seconds </a:t>
            </a:r>
            <a:r>
              <a:rPr lang="en-US" sz="1600" dirty="0">
                <a:solidFill>
                  <a:srgbClr val="000000"/>
                </a:solidFill>
                <a:latin typeface="+mn-lt"/>
              </a:rPr>
              <a:t>by default. </a:t>
            </a:r>
            <a:endParaRPr lang="en-US" sz="1600" dirty="0" smtClean="0">
              <a:solidFill>
                <a:srgbClr val="000000"/>
              </a:solidFill>
              <a:latin typeface="+mn-lt"/>
            </a:endParaRPr>
          </a:p>
          <a:p>
            <a:endParaRPr lang="en-US" sz="1600" dirty="0" smtClean="0">
              <a:solidFill>
                <a:srgbClr val="000000"/>
              </a:solidFill>
              <a:latin typeface="+mn-lt"/>
            </a:endParaRPr>
          </a:p>
          <a:p>
            <a:r>
              <a:rPr lang="en-US" sz="1600" dirty="0" smtClean="0">
                <a:solidFill>
                  <a:srgbClr val="000000"/>
                </a:solidFill>
                <a:latin typeface="+mn-lt"/>
              </a:rPr>
              <a:t>The </a:t>
            </a:r>
            <a:r>
              <a:rPr lang="en-US" sz="1600" dirty="0">
                <a:solidFill>
                  <a:srgbClr val="FF0000"/>
                </a:solidFill>
                <a:latin typeface="+mn-lt"/>
              </a:rPr>
              <a:t>standby router </a:t>
            </a:r>
            <a:r>
              <a:rPr lang="en-US" sz="1600" dirty="0">
                <a:solidFill>
                  <a:srgbClr val="000000"/>
                </a:solidFill>
                <a:latin typeface="+mn-lt"/>
              </a:rPr>
              <a:t>will become </a:t>
            </a:r>
            <a:r>
              <a:rPr lang="en-US" sz="1600" dirty="0">
                <a:solidFill>
                  <a:srgbClr val="FF0000"/>
                </a:solidFill>
                <a:latin typeface="+mn-lt"/>
              </a:rPr>
              <a:t>active</a:t>
            </a:r>
            <a:r>
              <a:rPr lang="en-US" sz="1600" dirty="0">
                <a:solidFill>
                  <a:srgbClr val="000000"/>
                </a:solidFill>
                <a:latin typeface="+mn-lt"/>
              </a:rPr>
              <a:t> if it does </a:t>
            </a:r>
            <a:r>
              <a:rPr lang="en-US" sz="1600" dirty="0">
                <a:solidFill>
                  <a:srgbClr val="FF0000"/>
                </a:solidFill>
                <a:latin typeface="+mn-lt"/>
              </a:rPr>
              <a:t>not</a:t>
            </a:r>
            <a:r>
              <a:rPr lang="en-US" sz="1600" dirty="0">
                <a:solidFill>
                  <a:srgbClr val="000000"/>
                </a:solidFill>
                <a:latin typeface="+mn-lt"/>
              </a:rPr>
              <a:t> receive a hello message from the active router after 10 seconds. </a:t>
            </a:r>
            <a:endParaRPr lang="en-US" sz="1600" dirty="0" smtClean="0">
              <a:solidFill>
                <a:srgbClr val="000000"/>
              </a:solidFill>
              <a:latin typeface="+mn-lt"/>
            </a:endParaRPr>
          </a:p>
          <a:p>
            <a:endParaRPr lang="en-US" sz="1600" dirty="0" smtClean="0">
              <a:solidFill>
                <a:srgbClr val="000000"/>
              </a:solidFill>
              <a:latin typeface="+mn-lt"/>
            </a:endParaRPr>
          </a:p>
          <a:p>
            <a:r>
              <a:rPr lang="en-US" sz="1600" dirty="0" smtClean="0">
                <a:solidFill>
                  <a:srgbClr val="000000"/>
                </a:solidFill>
                <a:latin typeface="+mn-lt"/>
              </a:rPr>
              <a:t>You </a:t>
            </a:r>
            <a:r>
              <a:rPr lang="en-US" sz="1600" dirty="0">
                <a:solidFill>
                  <a:srgbClr val="000000"/>
                </a:solidFill>
                <a:latin typeface="+mn-lt"/>
              </a:rPr>
              <a:t>can lower these timer settings to speed up the failover or preemption. </a:t>
            </a:r>
            <a:endParaRPr lang="en-US" sz="1600" dirty="0" smtClean="0">
              <a:solidFill>
                <a:srgbClr val="000000"/>
              </a:solidFill>
              <a:latin typeface="+mn-lt"/>
            </a:endParaRPr>
          </a:p>
          <a:p>
            <a:endParaRPr lang="en-US" sz="1600" dirty="0" smtClean="0">
              <a:solidFill>
                <a:srgbClr val="000000"/>
              </a:solidFill>
              <a:latin typeface="+mn-lt"/>
            </a:endParaRPr>
          </a:p>
          <a:p>
            <a:r>
              <a:rPr lang="en-US" sz="1600" dirty="0" smtClean="0">
                <a:solidFill>
                  <a:srgbClr val="000000"/>
                </a:solidFill>
                <a:latin typeface="+mn-lt"/>
              </a:rPr>
              <a:t>However</a:t>
            </a:r>
            <a:r>
              <a:rPr lang="en-US" sz="1600" dirty="0">
                <a:solidFill>
                  <a:srgbClr val="000000"/>
                </a:solidFill>
                <a:latin typeface="+mn-lt"/>
              </a:rPr>
              <a:t>, to avoid increased CPU usage and unnecessary standby state changes, do not set the hello timer below 1 second or the hold timer below 4 seconds.</a:t>
            </a:r>
          </a:p>
        </p:txBody>
      </p:sp>
    </p:spTree>
    <p:extLst>
      <p:ext uri="{BB962C8B-B14F-4D97-AF65-F5344CB8AC3E}">
        <p14:creationId xmlns="" xmlns:p14="http://schemas.microsoft.com/office/powerpoint/2010/main" val="5898639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9.3 Module Practice and Quiz</a:t>
            </a:r>
          </a:p>
        </p:txBody>
      </p:sp>
    </p:spTree>
    <p:custDataLst>
      <p:tags r:id="rId1"/>
    </p:custDataLst>
    <p:extLst>
      <p:ext uri="{BB962C8B-B14F-4D97-AF65-F5344CB8AC3E}">
        <p14:creationId xmlns="" xmlns:p14="http://schemas.microsoft.com/office/powerpoint/2010/main" val="41059924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4" name="Content Placeholder 3">
            <a:extLst>
              <a:ext uri="{FF2B5EF4-FFF2-40B4-BE49-F238E27FC236}">
                <a16:creationId xmlns=""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FHRP provides </a:t>
            </a:r>
            <a:r>
              <a:rPr lang="en-US" sz="1600" dirty="0">
                <a:solidFill>
                  <a:srgbClr val="FF0000"/>
                </a:solidFill>
              </a:rPr>
              <a:t>alternate default gateways </a:t>
            </a:r>
            <a:r>
              <a:rPr lang="en-US" sz="1600" dirty="0"/>
              <a:t>in switched networks where two or more routers are connected to the same VLANs. </a:t>
            </a:r>
            <a:endParaRPr lang="en-US" sz="1600" dirty="0" smtClean="0"/>
          </a:p>
          <a:p>
            <a:pPr>
              <a:spcBef>
                <a:spcPts val="0"/>
              </a:spcBef>
              <a:spcAft>
                <a:spcPts val="0"/>
              </a:spcAft>
              <a:buFont typeface="Arial" panose="020B0604020202020204" pitchFamily="34" charset="0"/>
              <a:buChar char="•"/>
            </a:pPr>
            <a:endParaRPr lang="en-US" sz="1600" dirty="0"/>
          </a:p>
          <a:p>
            <a:pPr>
              <a:spcBef>
                <a:spcPts val="0"/>
              </a:spcBef>
              <a:spcAft>
                <a:spcPts val="0"/>
              </a:spcAft>
              <a:buFont typeface="Arial" panose="020B0604020202020204" pitchFamily="34" charset="0"/>
              <a:buChar char="•"/>
            </a:pPr>
            <a:r>
              <a:rPr lang="en-US" sz="1600" dirty="0"/>
              <a:t>One way to prevent a single point of failure at the default gateway, is to implement </a:t>
            </a:r>
            <a:r>
              <a:rPr lang="en-US" sz="1600" dirty="0">
                <a:solidFill>
                  <a:srgbClr val="FF0000"/>
                </a:solidFill>
              </a:rPr>
              <a:t>a virtual router.</a:t>
            </a:r>
            <a:r>
              <a:rPr lang="en-US" sz="1600" dirty="0"/>
              <a:t> With a virtual router, multiple routers are configured to work together to present the </a:t>
            </a:r>
            <a:r>
              <a:rPr lang="en-US" sz="1600" dirty="0">
                <a:solidFill>
                  <a:srgbClr val="FF0000"/>
                </a:solidFill>
              </a:rPr>
              <a:t>illusion</a:t>
            </a:r>
            <a:r>
              <a:rPr lang="en-US" sz="1600" dirty="0"/>
              <a:t> of a single router to the hosts on the LAN. </a:t>
            </a:r>
            <a:endParaRPr lang="en-US" sz="1600" dirty="0" smtClean="0"/>
          </a:p>
          <a:p>
            <a:pPr>
              <a:spcBef>
                <a:spcPts val="0"/>
              </a:spcBef>
              <a:spcAft>
                <a:spcPts val="0"/>
              </a:spcAft>
              <a:buFont typeface="Arial" panose="020B0604020202020204" pitchFamily="34" charset="0"/>
              <a:buChar char="•"/>
            </a:pPr>
            <a:endParaRPr lang="en-US" sz="1600" dirty="0"/>
          </a:p>
          <a:p>
            <a:pPr>
              <a:spcBef>
                <a:spcPts val="0"/>
              </a:spcBef>
              <a:spcAft>
                <a:spcPts val="0"/>
              </a:spcAft>
              <a:buFont typeface="Arial" panose="020B0604020202020204" pitchFamily="34" charset="0"/>
              <a:buChar char="•"/>
            </a:pPr>
            <a:r>
              <a:rPr lang="en-US" sz="1600" dirty="0"/>
              <a:t>When the active router fails, the redundancy protocol transitions the standby router to the new active router role. These are the steps that take place when the active router fails:</a:t>
            </a:r>
          </a:p>
          <a:p>
            <a:pPr marL="417512" lvl="1" indent="-228600">
              <a:spcBef>
                <a:spcPts val="0"/>
              </a:spcBef>
              <a:spcAft>
                <a:spcPts val="0"/>
              </a:spcAft>
              <a:buFont typeface="Arial" panose="020B0604020202020204" pitchFamily="34" charset="0"/>
              <a:buChar char="•"/>
            </a:pPr>
            <a:r>
              <a:rPr lang="en-US" sz="1600" dirty="0"/>
              <a:t>The standby router </a:t>
            </a:r>
            <a:r>
              <a:rPr lang="en-US" sz="1600" dirty="0">
                <a:solidFill>
                  <a:srgbClr val="FF0000"/>
                </a:solidFill>
              </a:rPr>
              <a:t>stops</a:t>
            </a:r>
            <a:r>
              <a:rPr lang="en-US" sz="1600" dirty="0"/>
              <a:t> seeing </a:t>
            </a:r>
            <a:r>
              <a:rPr lang="en-US" sz="1600" dirty="0">
                <a:solidFill>
                  <a:srgbClr val="FF0000"/>
                </a:solidFill>
              </a:rPr>
              <a:t>Hello messages </a:t>
            </a:r>
            <a:r>
              <a:rPr lang="en-US" sz="1600" dirty="0"/>
              <a:t>from the forwarding router.</a:t>
            </a:r>
          </a:p>
          <a:p>
            <a:pPr marL="417512" lvl="1" indent="-228600">
              <a:spcBef>
                <a:spcPts val="0"/>
              </a:spcBef>
              <a:spcAft>
                <a:spcPts val="0"/>
              </a:spcAft>
              <a:buFont typeface="Arial" panose="020B0604020202020204" pitchFamily="34" charset="0"/>
              <a:buChar char="•"/>
            </a:pPr>
            <a:r>
              <a:rPr lang="en-US" sz="1600" dirty="0"/>
              <a:t>The standby router </a:t>
            </a:r>
            <a:r>
              <a:rPr lang="en-US" sz="1600" dirty="0">
                <a:solidFill>
                  <a:srgbClr val="FF0000"/>
                </a:solidFill>
              </a:rPr>
              <a:t>assumes</a:t>
            </a:r>
            <a:r>
              <a:rPr lang="en-US" sz="1600" dirty="0"/>
              <a:t> the </a:t>
            </a:r>
            <a:r>
              <a:rPr lang="en-US" sz="1600" dirty="0">
                <a:solidFill>
                  <a:srgbClr val="FF0000"/>
                </a:solidFill>
              </a:rPr>
              <a:t>role</a:t>
            </a:r>
            <a:r>
              <a:rPr lang="en-US" sz="1600" dirty="0"/>
              <a:t> of the </a:t>
            </a:r>
            <a:r>
              <a:rPr lang="en-US" sz="1600" dirty="0">
                <a:solidFill>
                  <a:srgbClr val="FF0000"/>
                </a:solidFill>
              </a:rPr>
              <a:t>forwarding router</a:t>
            </a:r>
            <a:r>
              <a:rPr lang="en-US" sz="1600" dirty="0"/>
              <a:t>.</a:t>
            </a:r>
          </a:p>
          <a:p>
            <a:pPr marL="417512" lvl="1" indent="-228600">
              <a:spcBef>
                <a:spcPts val="0"/>
              </a:spcBef>
              <a:spcAft>
                <a:spcPts val="0"/>
              </a:spcAft>
              <a:buFont typeface="Arial" panose="020B0604020202020204" pitchFamily="34" charset="0"/>
              <a:buChar char="•"/>
            </a:pPr>
            <a:r>
              <a:rPr lang="en-US" sz="1600" dirty="0"/>
              <a:t>Because the new forwarding router </a:t>
            </a:r>
            <a:r>
              <a:rPr lang="en-US" sz="1600" dirty="0">
                <a:solidFill>
                  <a:srgbClr val="FF0000"/>
                </a:solidFill>
              </a:rPr>
              <a:t>assumes both the IPv4 and MAC addresses </a:t>
            </a:r>
            <a:r>
              <a:rPr lang="en-US" sz="1600" dirty="0"/>
              <a:t>of the virtual router, the </a:t>
            </a:r>
            <a:r>
              <a:rPr lang="en-US" sz="1600" dirty="0">
                <a:solidFill>
                  <a:srgbClr val="FF0000"/>
                </a:solidFill>
              </a:rPr>
              <a:t>host</a:t>
            </a:r>
            <a:r>
              <a:rPr lang="en-US" sz="1600" dirty="0"/>
              <a:t> devices see </a:t>
            </a:r>
            <a:r>
              <a:rPr lang="en-US" sz="1600" dirty="0">
                <a:solidFill>
                  <a:srgbClr val="FF0000"/>
                </a:solidFill>
              </a:rPr>
              <a:t>no disruption </a:t>
            </a:r>
            <a:r>
              <a:rPr lang="en-US" sz="1600" dirty="0"/>
              <a:t>in service</a:t>
            </a:r>
            <a:r>
              <a:rPr lang="en-US" sz="1600" dirty="0" smtClean="0"/>
              <a:t>.</a:t>
            </a:r>
          </a:p>
          <a:p>
            <a:pPr marL="417512" lvl="1" indent="-228600">
              <a:spcBef>
                <a:spcPts val="0"/>
              </a:spcBef>
              <a:spcAft>
                <a:spcPts val="0"/>
              </a:spcAft>
              <a:buFont typeface="Arial" panose="020B0604020202020204" pitchFamily="34" charset="0"/>
              <a:buChar char="•"/>
            </a:pPr>
            <a:endParaRPr lang="en-US" sz="1600" dirty="0"/>
          </a:p>
          <a:p>
            <a:pPr>
              <a:spcBef>
                <a:spcPts val="0"/>
              </a:spcBef>
              <a:spcAft>
                <a:spcPts val="0"/>
              </a:spcAft>
              <a:buFont typeface="Arial" panose="020B0604020202020204" pitchFamily="34" charset="0"/>
              <a:buChar char="•"/>
            </a:pPr>
            <a:r>
              <a:rPr lang="en-US" sz="1600" dirty="0"/>
              <a:t>The FHRP used in a production environment largely depends on the equipment and needs of the network. </a:t>
            </a:r>
          </a:p>
        </p:txBody>
      </p:sp>
    </p:spTree>
    <p:custDataLst>
      <p:tags r:id="rId1"/>
    </p:custDataLst>
    <p:extLst>
      <p:ext uri="{BB962C8B-B14F-4D97-AF65-F5344CB8AC3E}">
        <p14:creationId xmlns="" xmlns:p14="http://schemas.microsoft.com/office/powerpoint/2010/main" val="361029872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4" name="Content Placeholder 3">
            <a:extLst>
              <a:ext uri="{FF2B5EF4-FFF2-40B4-BE49-F238E27FC236}">
                <a16:creationId xmlns=""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smtClean="0"/>
              <a:t>These are the options available for FHRPs:</a:t>
            </a:r>
          </a:p>
          <a:p>
            <a:pPr lvl="1">
              <a:spcBef>
                <a:spcPts val="0"/>
              </a:spcBef>
              <a:spcAft>
                <a:spcPts val="0"/>
              </a:spcAft>
              <a:buFont typeface="Arial" panose="020B0604020202020204" pitchFamily="34" charset="0"/>
              <a:buChar char="•"/>
            </a:pPr>
            <a:r>
              <a:rPr lang="en-US" dirty="0" smtClean="0"/>
              <a:t>HSRP and HSRP for IPv6</a:t>
            </a:r>
          </a:p>
          <a:p>
            <a:pPr lvl="1">
              <a:spcBef>
                <a:spcPts val="0"/>
              </a:spcBef>
              <a:spcAft>
                <a:spcPts val="0"/>
              </a:spcAft>
              <a:buFont typeface="Arial" panose="020B0604020202020204" pitchFamily="34" charset="0"/>
              <a:buChar char="•"/>
            </a:pPr>
            <a:r>
              <a:rPr lang="en-US" dirty="0" smtClean="0"/>
              <a:t>VRRPv2 and VRRPv3</a:t>
            </a:r>
          </a:p>
          <a:p>
            <a:pPr lvl="1">
              <a:spcBef>
                <a:spcPts val="0"/>
              </a:spcBef>
              <a:spcAft>
                <a:spcPts val="0"/>
              </a:spcAft>
              <a:buFont typeface="Arial" panose="020B0604020202020204" pitchFamily="34" charset="0"/>
              <a:buChar char="•"/>
            </a:pPr>
            <a:r>
              <a:rPr lang="en-US" dirty="0" smtClean="0"/>
              <a:t>GLBP and GLBP for IPv6</a:t>
            </a:r>
          </a:p>
          <a:p>
            <a:pPr lvl="1">
              <a:spcBef>
                <a:spcPts val="0"/>
              </a:spcBef>
              <a:spcAft>
                <a:spcPts val="0"/>
              </a:spcAft>
              <a:buFont typeface="Arial" panose="020B0604020202020204" pitchFamily="34" charset="0"/>
              <a:buChar char="•"/>
            </a:pPr>
            <a:r>
              <a:rPr lang="en-US" dirty="0" smtClean="0"/>
              <a:t>IRDP</a:t>
            </a:r>
          </a:p>
          <a:p>
            <a:pPr>
              <a:spcBef>
                <a:spcPts val="0"/>
              </a:spcBef>
              <a:spcAft>
                <a:spcPts val="0"/>
              </a:spcAft>
              <a:buFont typeface="Arial" panose="020B0604020202020204" pitchFamily="34" charset="0"/>
              <a:buChar char="•"/>
            </a:pPr>
            <a:endParaRPr lang="en-US" sz="1400" dirty="0" smtClean="0"/>
          </a:p>
          <a:p>
            <a:pPr>
              <a:spcBef>
                <a:spcPts val="0"/>
              </a:spcBef>
              <a:spcAft>
                <a:spcPts val="0"/>
              </a:spcAft>
              <a:buFont typeface="Arial" panose="020B0604020202020204" pitchFamily="34" charset="0"/>
              <a:buChar char="•"/>
            </a:pPr>
            <a:r>
              <a:rPr lang="en-US" sz="1400" dirty="0" smtClean="0"/>
              <a:t>HSRP </a:t>
            </a:r>
            <a:r>
              <a:rPr lang="en-US" sz="1400" dirty="0"/>
              <a:t>is a Cisco-proprietary FHRP designed to allow for </a:t>
            </a:r>
            <a:r>
              <a:rPr lang="en-US" sz="1400" dirty="0">
                <a:solidFill>
                  <a:srgbClr val="FF0000"/>
                </a:solidFill>
              </a:rPr>
              <a:t>transparent failover</a:t>
            </a:r>
            <a:r>
              <a:rPr lang="en-US" sz="1400" dirty="0"/>
              <a:t> of a first-hop IP device. HSRP is used in a group of routers for selecting an active device and a standby device. </a:t>
            </a:r>
            <a:endParaRPr lang="en-US" sz="1400" dirty="0" smtClean="0"/>
          </a:p>
          <a:p>
            <a:pPr>
              <a:spcBef>
                <a:spcPts val="0"/>
              </a:spcBef>
              <a:spcAft>
                <a:spcPts val="0"/>
              </a:spcAft>
              <a:buFont typeface="Arial" panose="020B0604020202020204" pitchFamily="34" charset="0"/>
              <a:buChar char="•"/>
            </a:pPr>
            <a:endParaRPr lang="en-US" sz="1400" dirty="0"/>
          </a:p>
          <a:p>
            <a:pPr>
              <a:spcBef>
                <a:spcPts val="0"/>
              </a:spcBef>
              <a:spcAft>
                <a:spcPts val="0"/>
              </a:spcAft>
              <a:buFont typeface="Arial" panose="020B0604020202020204" pitchFamily="34" charset="0"/>
              <a:buChar char="•"/>
            </a:pPr>
            <a:r>
              <a:rPr lang="en-US" sz="1400" dirty="0"/>
              <a:t>In a group of device interfaces, the </a:t>
            </a:r>
            <a:r>
              <a:rPr lang="en-US" sz="1400" dirty="0">
                <a:solidFill>
                  <a:srgbClr val="FF0000"/>
                </a:solidFill>
              </a:rPr>
              <a:t>active device </a:t>
            </a:r>
            <a:r>
              <a:rPr lang="en-US" sz="1400" dirty="0"/>
              <a:t>is the device that is used for </a:t>
            </a:r>
            <a:r>
              <a:rPr lang="en-US" sz="1400" dirty="0">
                <a:solidFill>
                  <a:srgbClr val="FF0000"/>
                </a:solidFill>
              </a:rPr>
              <a:t>routing packets</a:t>
            </a:r>
            <a:r>
              <a:rPr lang="en-US" sz="1400" dirty="0"/>
              <a:t>; the </a:t>
            </a:r>
            <a:r>
              <a:rPr lang="en-US" sz="1400" dirty="0">
                <a:solidFill>
                  <a:srgbClr val="FF0000"/>
                </a:solidFill>
              </a:rPr>
              <a:t>standby</a:t>
            </a:r>
            <a:r>
              <a:rPr lang="en-US" sz="1400" dirty="0"/>
              <a:t> </a:t>
            </a:r>
            <a:r>
              <a:rPr lang="en-US" sz="1400" dirty="0">
                <a:solidFill>
                  <a:srgbClr val="FF0000"/>
                </a:solidFill>
              </a:rPr>
              <a:t>device</a:t>
            </a:r>
            <a:r>
              <a:rPr lang="en-US" sz="1400" dirty="0"/>
              <a:t> is the device that </a:t>
            </a:r>
            <a:r>
              <a:rPr lang="en-US" sz="1400" dirty="0">
                <a:solidFill>
                  <a:srgbClr val="FF0000"/>
                </a:solidFill>
              </a:rPr>
              <a:t>takes over </a:t>
            </a:r>
            <a:r>
              <a:rPr lang="en-US" sz="1400" dirty="0"/>
              <a:t>when the active device </a:t>
            </a:r>
            <a:r>
              <a:rPr lang="en-US" sz="1400" dirty="0">
                <a:solidFill>
                  <a:srgbClr val="FF0000"/>
                </a:solidFill>
              </a:rPr>
              <a:t>fails</a:t>
            </a:r>
            <a:r>
              <a:rPr lang="en-US" sz="1400" dirty="0"/>
              <a:t>, or when pre-set conditions are met. The function of the HSRP standby router is to monitor the operational status of the HSRP group and to quickly </a:t>
            </a:r>
            <a:r>
              <a:rPr lang="en-US" sz="1400" dirty="0">
                <a:solidFill>
                  <a:srgbClr val="FF0000"/>
                </a:solidFill>
              </a:rPr>
              <a:t>assume</a:t>
            </a:r>
            <a:r>
              <a:rPr lang="en-US" sz="1400" dirty="0"/>
              <a:t> packet-forwarding responsibility if the active router fails. </a:t>
            </a:r>
            <a:endParaRPr lang="en-US" sz="1400" dirty="0" smtClean="0"/>
          </a:p>
          <a:p>
            <a:pPr>
              <a:spcBef>
                <a:spcPts val="0"/>
              </a:spcBef>
              <a:spcAft>
                <a:spcPts val="0"/>
              </a:spcAft>
              <a:buFont typeface="Arial" panose="020B0604020202020204" pitchFamily="34" charset="0"/>
              <a:buChar char="•"/>
            </a:pPr>
            <a:endParaRPr lang="en-US" sz="1400" dirty="0"/>
          </a:p>
          <a:p>
            <a:pPr>
              <a:spcBef>
                <a:spcPts val="0"/>
              </a:spcBef>
              <a:spcAft>
                <a:spcPts val="0"/>
              </a:spcAft>
              <a:buFont typeface="Arial" panose="020B0604020202020204" pitchFamily="34" charset="0"/>
              <a:buChar char="•"/>
            </a:pPr>
            <a:r>
              <a:rPr lang="en-US" sz="1400" dirty="0"/>
              <a:t>The router with the highest HSRP priority will become the active router. </a:t>
            </a:r>
            <a:r>
              <a:rPr lang="en-US" sz="1400" dirty="0">
                <a:solidFill>
                  <a:srgbClr val="FF0000"/>
                </a:solidFill>
              </a:rPr>
              <a:t>Preemption</a:t>
            </a:r>
            <a:r>
              <a:rPr lang="en-US" sz="1400" dirty="0"/>
              <a:t> is the ability of an HSRP router to trigger the </a:t>
            </a:r>
            <a:r>
              <a:rPr lang="en-US" sz="1400" dirty="0">
                <a:solidFill>
                  <a:srgbClr val="FF0000"/>
                </a:solidFill>
              </a:rPr>
              <a:t>re-election process</a:t>
            </a:r>
            <a:r>
              <a:rPr lang="en-US" sz="1400" dirty="0"/>
              <a:t>. With preemption enabled, a router that comes online with a higher HSRP priority will assume the role of the active router. HSRP states include initial, learn, listen, speak, and standby</a:t>
            </a:r>
          </a:p>
          <a:p>
            <a:pPr>
              <a:spcBef>
                <a:spcPts val="0"/>
              </a:spcBef>
              <a:spcAft>
                <a:spcPts val="0"/>
              </a:spcAft>
            </a:pPr>
            <a:endParaRPr lang="en-US" sz="1400" dirty="0"/>
          </a:p>
        </p:txBody>
      </p:sp>
    </p:spTree>
    <p:custDataLst>
      <p:tags r:id="rId1"/>
    </p:custDataLst>
    <p:extLst>
      <p:ext uri="{BB962C8B-B14F-4D97-AF65-F5344CB8AC3E}">
        <p14:creationId xmlns="" xmlns:p14="http://schemas.microsoft.com/office/powerpoint/2010/main" val="415104610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Packet Tracer – HSRP Configuration Guide</a:t>
            </a:r>
          </a:p>
        </p:txBody>
      </p:sp>
      <p:sp>
        <p:nvSpPr>
          <p:cNvPr id="2" name="Content Placeholder 1">
            <a:extLst>
              <a:ext uri="{FF2B5EF4-FFF2-40B4-BE49-F238E27FC236}">
                <a16:creationId xmlns="" xmlns:a16="http://schemas.microsoft.com/office/drawing/2014/main" id="{4CE2DB35-19E4-5146-BF9E-88132E6584B9}"/>
              </a:ext>
            </a:extLst>
          </p:cNvPr>
          <p:cNvSpPr>
            <a:spLocks noGrp="1"/>
          </p:cNvSpPr>
          <p:nvPr>
            <p:ph idx="1"/>
          </p:nvPr>
        </p:nvSpPr>
        <p:spPr/>
        <p:txBody>
          <a:bodyPr/>
          <a:lstStyle/>
          <a:p>
            <a:pPr marL="0" indent="0">
              <a:buNone/>
            </a:pPr>
            <a:r>
              <a:rPr lang="en-US" sz="1400" dirty="0"/>
              <a:t>In this Packet Tracer activity, you will learn how to configure Hot Standby Router Protocol (HSRP) to provide redundant default gateway devices to hosts on LANs. After configuring HSRP, you will test the configuration to verify that hosts are able to use the redundant default gateway if the current gateway device becomes unavailable.</a:t>
            </a:r>
          </a:p>
          <a:p>
            <a:pPr>
              <a:buFont typeface="Arial" panose="020B0604020202020204" pitchFamily="34" charset="0"/>
              <a:buChar char="•"/>
            </a:pPr>
            <a:r>
              <a:rPr lang="en-US" sz="1400" dirty="0"/>
              <a:t>Configure an HSRP active router.</a:t>
            </a:r>
          </a:p>
          <a:p>
            <a:pPr>
              <a:buFont typeface="Arial" panose="020B0604020202020204" pitchFamily="34" charset="0"/>
              <a:buChar char="•"/>
            </a:pPr>
            <a:r>
              <a:rPr lang="en-US" sz="1400" dirty="0"/>
              <a:t>Configure an HSRP standby router.</a:t>
            </a:r>
          </a:p>
          <a:p>
            <a:pPr>
              <a:buFont typeface="Arial" panose="020B0604020202020204" pitchFamily="34" charset="0"/>
              <a:buChar char="•"/>
            </a:pPr>
            <a:r>
              <a:rPr lang="en-US" sz="1400" dirty="0"/>
              <a:t>Verify HSRP operation.</a:t>
            </a:r>
            <a:br>
              <a:rPr lang="en-US" sz="1400" dirty="0"/>
            </a:br>
            <a:endParaRPr lang="en-US" sz="1400" dirty="0"/>
          </a:p>
        </p:txBody>
      </p:sp>
    </p:spTree>
    <p:custDataLst>
      <p:tags r:id="rId1"/>
    </p:custDataLst>
    <p:extLst>
      <p:ext uri="{BB962C8B-B14F-4D97-AF65-F5344CB8AC3E}">
        <p14:creationId xmlns="" xmlns:p14="http://schemas.microsoft.com/office/powerpoint/2010/main" val="201439949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FHRP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 Explain how FHRPs provide default gateway services in a redundant network.</a:t>
            </a:r>
          </a:p>
        </p:txBody>
      </p:sp>
      <p:graphicFrame>
        <p:nvGraphicFramePr>
          <p:cNvPr id="3" name="Table 2">
            <a:extLst>
              <a:ext uri="{FF2B5EF4-FFF2-40B4-BE49-F238E27FC236}">
                <a16:creationId xmlns="" xmlns:a16="http://schemas.microsoft.com/office/drawing/2014/main" id="{2203BE17-8BB3-DF41-A2CF-06DE014D1956}"/>
              </a:ext>
            </a:extLst>
          </p:cNvPr>
          <p:cNvGraphicFramePr>
            <a:graphicFrameLocks noGrp="1"/>
          </p:cNvGraphicFramePr>
          <p:nvPr>
            <p:extLst>
              <p:ext uri="{D42A27DB-BD31-4B8C-83A1-F6EECF244321}">
                <p14:modId xmlns="" xmlns:p14="http://schemas.microsoft.com/office/powerpoint/2010/main" val="3594122610"/>
              </p:ext>
            </p:extLst>
          </p:nvPr>
        </p:nvGraphicFramePr>
        <p:xfrm>
          <a:off x="655782" y="1732166"/>
          <a:ext cx="7555085" cy="1263650"/>
        </p:xfrm>
        <a:graphic>
          <a:graphicData uri="http://schemas.openxmlformats.org/drawingml/2006/table">
            <a:tbl>
              <a:tblPr firstRow="1" bandRow="1">
                <a:tableStyleId>{5C22544A-7EE6-4342-B048-85BDC9FD1C3A}</a:tableStyleId>
              </a:tblPr>
              <a:tblGrid>
                <a:gridCol w="3225845">
                  <a:extLst>
                    <a:ext uri="{9D8B030D-6E8A-4147-A177-3AD203B41FA5}">
                      <a16:colId xmlns="" xmlns:a16="http://schemas.microsoft.com/office/drawing/2014/main" val="2579019526"/>
                    </a:ext>
                  </a:extLst>
                </a:gridCol>
                <a:gridCol w="4329240">
                  <a:extLst>
                    <a:ext uri="{9D8B030D-6E8A-4147-A177-3AD203B41FA5}">
                      <a16:colId xmlns=""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 xmlns:a16="http://schemas.microsoft.com/office/drawing/2014/main" val="742401779"/>
                  </a:ext>
                </a:extLst>
              </a:tr>
              <a:tr h="370840">
                <a:tc>
                  <a:txBody>
                    <a:bodyPr/>
                    <a:lstStyle/>
                    <a:p>
                      <a:pPr fontAlgn="ctr"/>
                      <a:r>
                        <a:rPr lang="en-US" b="1" dirty="0">
                          <a:solidFill>
                            <a:schemeClr val="bg1"/>
                          </a:solidFill>
                          <a:effectLst/>
                        </a:rPr>
                        <a:t>First Hop Redundancy Protocols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solidFill>
                            <a:srgbClr val="000000"/>
                          </a:solidFill>
                          <a:effectLst/>
                        </a:rPr>
                        <a:t>Explain the purpose and operation of first hop redundancy protocols.</a:t>
                      </a:r>
                    </a:p>
                  </a:txBody>
                  <a:tcPr marL="47625" marR="47625" marT="47625" marB="47625" anchor="ctr"/>
                </a:tc>
                <a:extLst>
                  <a:ext uri="{0D108BD9-81ED-4DB2-BD59-A6C34878D82A}">
                    <a16:rowId xmlns="" xmlns:a16="http://schemas.microsoft.com/office/drawing/2014/main" val="3150950737"/>
                  </a:ext>
                </a:extLst>
              </a:tr>
              <a:tr h="370840">
                <a:tc>
                  <a:txBody>
                    <a:bodyPr/>
                    <a:lstStyle/>
                    <a:p>
                      <a:pPr fontAlgn="ctr"/>
                      <a:r>
                        <a:rPr lang="en-US" b="1" dirty="0">
                          <a:solidFill>
                            <a:schemeClr val="bg1"/>
                          </a:solidFill>
                          <a:effectLst/>
                        </a:rPr>
                        <a:t>HSRP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Explain how HSRP operates.</a:t>
                      </a:r>
                    </a:p>
                  </a:txBody>
                  <a:tcPr marL="47625" marR="47625" marT="47625" marB="47625" anchor="ctr"/>
                </a:tc>
                <a:extLst>
                  <a:ext uri="{0D108BD9-81ED-4DB2-BD59-A6C34878D82A}">
                    <a16:rowId xmlns="" xmlns:a16="http://schemas.microsoft.com/office/drawing/2014/main" val="2772085455"/>
                  </a:ext>
                </a:extLst>
              </a:tr>
            </a:tbl>
          </a:graphicData>
        </a:graphic>
      </p:graphicFrame>
    </p:spTree>
    <p:custDataLst>
      <p:tags r:id="rId1"/>
    </p:custDataLst>
    <p:extLst>
      <p:ext uri="{BB962C8B-B14F-4D97-AF65-F5344CB8AC3E}">
        <p14:creationId xmlns=""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9: FHRP Concepts</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 xmlns:a16="http://schemas.microsoft.com/office/drawing/2014/main" id="{CE8C6162-D86A-9644-A0EE-E1EE5E7020B3}"/>
              </a:ext>
            </a:extLst>
          </p:cNvPr>
          <p:cNvSpPr>
            <a:spLocks noGrp="1"/>
          </p:cNvSpPr>
          <p:nvPr>
            <p:ph idx="1"/>
          </p:nvPr>
        </p:nvSpPr>
        <p:spPr>
          <a:xfrm>
            <a:off x="144065" y="755912"/>
            <a:ext cx="4703064" cy="3256689"/>
          </a:xfrm>
        </p:spPr>
        <p:txBody>
          <a:bodyPr/>
          <a:lstStyle/>
          <a:p>
            <a:pPr>
              <a:spcBef>
                <a:spcPts val="0"/>
              </a:spcBef>
              <a:spcAft>
                <a:spcPts val="0"/>
              </a:spcAft>
              <a:buFont typeface="Arial" panose="020B0604020202020204" pitchFamily="34" charset="0"/>
              <a:buChar char="•"/>
            </a:pPr>
            <a:r>
              <a:rPr lang="en-US" sz="1600" dirty="0"/>
              <a:t>First Hop Redundancy Protocol (FHRP)</a:t>
            </a:r>
          </a:p>
          <a:p>
            <a:pPr>
              <a:spcBef>
                <a:spcPts val="0"/>
              </a:spcBef>
              <a:spcAft>
                <a:spcPts val="0"/>
              </a:spcAft>
              <a:buFont typeface="Arial" panose="020B0604020202020204" pitchFamily="34" charset="0"/>
              <a:buChar char="•"/>
            </a:pPr>
            <a:r>
              <a:rPr lang="en-US" sz="1600" dirty="0"/>
              <a:t>Router Redundancy</a:t>
            </a:r>
          </a:p>
          <a:p>
            <a:pPr>
              <a:spcBef>
                <a:spcPts val="0"/>
              </a:spcBef>
              <a:spcAft>
                <a:spcPts val="0"/>
              </a:spcAft>
              <a:buFont typeface="Arial" panose="020B0604020202020204" pitchFamily="34" charset="0"/>
              <a:buChar char="•"/>
            </a:pPr>
            <a:r>
              <a:rPr lang="en-US" sz="1600" dirty="0"/>
              <a:t>Virtual Router</a:t>
            </a:r>
          </a:p>
          <a:p>
            <a:pPr>
              <a:spcBef>
                <a:spcPts val="0"/>
              </a:spcBef>
              <a:spcAft>
                <a:spcPts val="0"/>
              </a:spcAft>
              <a:buFont typeface="Arial" panose="020B0604020202020204" pitchFamily="34" charset="0"/>
              <a:buChar char="•"/>
            </a:pPr>
            <a:r>
              <a:rPr lang="en-US" sz="1600" dirty="0"/>
              <a:t>Active Router</a:t>
            </a:r>
          </a:p>
          <a:p>
            <a:pPr>
              <a:spcBef>
                <a:spcPts val="0"/>
              </a:spcBef>
              <a:spcAft>
                <a:spcPts val="0"/>
              </a:spcAft>
              <a:buFont typeface="Arial" panose="020B0604020202020204" pitchFamily="34" charset="0"/>
              <a:buChar char="•"/>
            </a:pPr>
            <a:r>
              <a:rPr lang="en-US" sz="1600" dirty="0"/>
              <a:t>Standby Router</a:t>
            </a:r>
          </a:p>
          <a:p>
            <a:pPr>
              <a:spcBef>
                <a:spcPts val="0"/>
              </a:spcBef>
              <a:spcAft>
                <a:spcPts val="0"/>
              </a:spcAft>
              <a:buFont typeface="Arial" panose="020B0604020202020204" pitchFamily="34" charset="0"/>
              <a:buChar char="•"/>
            </a:pPr>
            <a:r>
              <a:rPr lang="en-US" sz="1600" dirty="0"/>
              <a:t>Hot Standby Routing Protocol (HSRP)</a:t>
            </a:r>
          </a:p>
          <a:p>
            <a:pPr>
              <a:spcBef>
                <a:spcPts val="0"/>
              </a:spcBef>
              <a:spcAft>
                <a:spcPts val="0"/>
              </a:spcAft>
              <a:buFont typeface="Arial" panose="020B0604020202020204" pitchFamily="34" charset="0"/>
              <a:buChar char="•"/>
            </a:pPr>
            <a:r>
              <a:rPr lang="en-US" sz="1600" dirty="0"/>
              <a:t>Virtual Router Redundancy Protocol (VRRP)</a:t>
            </a:r>
          </a:p>
          <a:p>
            <a:pPr>
              <a:spcBef>
                <a:spcPts val="0"/>
              </a:spcBef>
              <a:spcAft>
                <a:spcPts val="0"/>
              </a:spcAft>
              <a:buFont typeface="Arial" panose="020B0604020202020204" pitchFamily="34" charset="0"/>
              <a:buChar char="•"/>
            </a:pPr>
            <a:r>
              <a:rPr lang="en-US" sz="1600" dirty="0"/>
              <a:t>Gateway Load Balancing Protocol (GLBP)</a:t>
            </a:r>
          </a:p>
          <a:p>
            <a:pPr>
              <a:spcBef>
                <a:spcPts val="0"/>
              </a:spcBef>
              <a:spcAft>
                <a:spcPts val="0"/>
              </a:spcAft>
              <a:buFont typeface="Arial" panose="020B0604020202020204" pitchFamily="34" charset="0"/>
              <a:buChar char="•"/>
            </a:pPr>
            <a:r>
              <a:rPr lang="en-US" sz="1600" dirty="0"/>
              <a:t>ICMP Router Discovery Protocol (IRDP)</a:t>
            </a:r>
          </a:p>
          <a:p>
            <a:pPr>
              <a:spcBef>
                <a:spcPts val="0"/>
              </a:spcBef>
              <a:spcAft>
                <a:spcPts val="0"/>
              </a:spcAft>
              <a:buFont typeface="Arial" panose="020B0604020202020204" pitchFamily="34" charset="0"/>
              <a:buChar char="•"/>
            </a:pPr>
            <a:r>
              <a:rPr lang="en-US" sz="1600" dirty="0"/>
              <a:t>Virtual Router Master</a:t>
            </a:r>
          </a:p>
          <a:p>
            <a:pPr>
              <a:spcBef>
                <a:spcPts val="0"/>
              </a:spcBef>
              <a:spcAft>
                <a:spcPts val="0"/>
              </a:spcAft>
              <a:buFont typeface="Arial" panose="020B0604020202020204" pitchFamily="34" charset="0"/>
              <a:buChar char="•"/>
            </a:pPr>
            <a:r>
              <a:rPr lang="en-US" sz="1600" b="1" dirty="0"/>
              <a:t>standby priority</a:t>
            </a:r>
          </a:p>
          <a:p>
            <a:pPr>
              <a:spcBef>
                <a:spcPts val="0"/>
              </a:spcBef>
              <a:spcAft>
                <a:spcPts val="0"/>
              </a:spcAft>
              <a:buFont typeface="Arial" panose="020B0604020202020204" pitchFamily="34" charset="0"/>
              <a:buChar char="•"/>
            </a:pPr>
            <a:r>
              <a:rPr lang="en-US" sz="1600" b="1" dirty="0"/>
              <a:t>standby preempt</a:t>
            </a:r>
          </a:p>
          <a:p>
            <a:pPr>
              <a:spcBef>
                <a:spcPts val="0"/>
              </a:spcBef>
              <a:spcAft>
                <a:spcPts val="0"/>
              </a:spcAft>
            </a:pPr>
            <a:endParaRPr lang="en-US" sz="1600" dirty="0"/>
          </a:p>
        </p:txBody>
      </p:sp>
    </p:spTree>
    <p:custDataLst>
      <p:tags r:id="rId1"/>
    </p:custDataLst>
    <p:extLst>
      <p:ext uri="{BB962C8B-B14F-4D97-AF65-F5344CB8AC3E}">
        <p14:creationId xmlns="" xmlns:p14="http://schemas.microsoft.com/office/powerpoint/2010/main" val="327174550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First Hop Redundancy Protocols</a:t>
            </a:r>
          </a:p>
        </p:txBody>
      </p:sp>
    </p:spTree>
    <p:custDataLst>
      <p:tags r:id="rId1"/>
    </p:custDataLst>
    <p:extLst>
      <p:ext uri="{BB962C8B-B14F-4D97-AF65-F5344CB8AC3E}">
        <p14:creationId xmlns=""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Default Gateway Limitations</a:t>
            </a:r>
          </a:p>
        </p:txBody>
      </p:sp>
      <p:sp>
        <p:nvSpPr>
          <p:cNvPr id="4" name="Content Placeholder 3">
            <a:extLst>
              <a:ext uri="{FF2B5EF4-FFF2-40B4-BE49-F238E27FC236}">
                <a16:creationId xmlns="" xmlns:a16="http://schemas.microsoft.com/office/drawing/2014/main" id="{3D5485CB-B816-1A47-B966-D19EA3F3139D}"/>
              </a:ext>
            </a:extLst>
          </p:cNvPr>
          <p:cNvSpPr>
            <a:spLocks noGrp="1"/>
          </p:cNvSpPr>
          <p:nvPr>
            <p:ph idx="1"/>
          </p:nvPr>
        </p:nvSpPr>
        <p:spPr>
          <a:xfrm>
            <a:off x="174568" y="731837"/>
            <a:ext cx="4387808" cy="4023043"/>
          </a:xfrm>
        </p:spPr>
        <p:txBody>
          <a:bodyPr/>
          <a:lstStyle/>
          <a:p>
            <a:pPr marL="0" indent="0" algn="l">
              <a:spcBef>
                <a:spcPts val="0"/>
              </a:spcBef>
            </a:pPr>
            <a:r>
              <a:rPr lang="en-CA" sz="1600" dirty="0">
                <a:solidFill>
                  <a:srgbClr val="000000"/>
                </a:solidFill>
              </a:rPr>
              <a:t>End devices are typically configured with a </a:t>
            </a:r>
            <a:r>
              <a:rPr lang="en-CA" sz="1600" dirty="0">
                <a:solidFill>
                  <a:srgbClr val="FF0000"/>
                </a:solidFill>
              </a:rPr>
              <a:t>single</a:t>
            </a:r>
            <a:r>
              <a:rPr lang="en-CA" sz="1600" dirty="0">
                <a:solidFill>
                  <a:srgbClr val="000000"/>
                </a:solidFill>
              </a:rPr>
              <a:t> default gateway IPv4 address. </a:t>
            </a:r>
          </a:p>
          <a:p>
            <a:pPr marL="285750" indent="-285750" algn="l">
              <a:spcBef>
                <a:spcPts val="0"/>
              </a:spcBef>
              <a:buFont typeface="Arial" panose="020B0604020202020204" pitchFamily="34" charset="0"/>
              <a:buChar char="•"/>
            </a:pPr>
            <a:r>
              <a:rPr lang="en-US" sz="1600" dirty="0">
                <a:solidFill>
                  <a:srgbClr val="000000"/>
                </a:solidFill>
              </a:rPr>
              <a:t>If the default gateway router interface </a:t>
            </a:r>
            <a:r>
              <a:rPr lang="en-US" sz="1600" dirty="0">
                <a:solidFill>
                  <a:srgbClr val="FF0000"/>
                </a:solidFill>
              </a:rPr>
              <a:t>fails</a:t>
            </a:r>
            <a:r>
              <a:rPr lang="en-US" sz="1600" dirty="0">
                <a:solidFill>
                  <a:srgbClr val="000000"/>
                </a:solidFill>
              </a:rPr>
              <a:t>, LAN hosts </a:t>
            </a:r>
            <a:r>
              <a:rPr lang="en-US" sz="1600" dirty="0">
                <a:solidFill>
                  <a:srgbClr val="FF0000"/>
                </a:solidFill>
              </a:rPr>
              <a:t>lose</a:t>
            </a:r>
            <a:r>
              <a:rPr lang="en-US" sz="1600" dirty="0">
                <a:solidFill>
                  <a:srgbClr val="000000"/>
                </a:solidFill>
              </a:rPr>
              <a:t> outside </a:t>
            </a:r>
            <a:r>
              <a:rPr lang="en-US" sz="1600" dirty="0">
                <a:solidFill>
                  <a:srgbClr val="FF0000"/>
                </a:solidFill>
              </a:rPr>
              <a:t>LAN connectivity</a:t>
            </a:r>
            <a:r>
              <a:rPr lang="en-US" sz="1600" dirty="0">
                <a:solidFill>
                  <a:srgbClr val="000000"/>
                </a:solidFill>
              </a:rPr>
              <a:t>.</a:t>
            </a:r>
          </a:p>
          <a:p>
            <a:pPr marL="285750" indent="-285750" algn="l">
              <a:spcBef>
                <a:spcPts val="0"/>
              </a:spcBef>
              <a:buFont typeface="Arial" panose="020B0604020202020204" pitchFamily="34" charset="0"/>
              <a:buChar char="•"/>
            </a:pPr>
            <a:r>
              <a:rPr lang="en-US" sz="1600" dirty="0">
                <a:solidFill>
                  <a:srgbClr val="000000"/>
                </a:solidFill>
              </a:rPr>
              <a:t>This occurs even if a </a:t>
            </a:r>
            <a:r>
              <a:rPr lang="en-US" sz="1600" dirty="0">
                <a:solidFill>
                  <a:srgbClr val="FF0000"/>
                </a:solidFill>
              </a:rPr>
              <a:t>redundant</a:t>
            </a:r>
            <a:r>
              <a:rPr lang="en-US" sz="1600" dirty="0">
                <a:solidFill>
                  <a:srgbClr val="000000"/>
                </a:solidFill>
              </a:rPr>
              <a:t> router or Layer 3 switch that could serve as a default gateway exists.</a:t>
            </a:r>
          </a:p>
          <a:p>
            <a:pPr marL="0" indent="0" algn="l">
              <a:spcBef>
                <a:spcPts val="0"/>
              </a:spcBef>
            </a:pPr>
            <a:endParaRPr lang="en-US" sz="1600" dirty="0">
              <a:solidFill>
                <a:srgbClr val="000000"/>
              </a:solidFill>
            </a:endParaRPr>
          </a:p>
          <a:p>
            <a:pPr marL="0" indent="0" algn="l"/>
            <a:r>
              <a:rPr lang="en-US" sz="1600" dirty="0">
                <a:solidFill>
                  <a:srgbClr val="FF0000"/>
                </a:solidFill>
              </a:rPr>
              <a:t>First hop redundancy protocols (FHRPs) </a:t>
            </a:r>
            <a:r>
              <a:rPr lang="en-US" sz="1600" dirty="0">
                <a:solidFill>
                  <a:srgbClr val="000000"/>
                </a:solidFill>
              </a:rPr>
              <a:t>are mechanisms that provide </a:t>
            </a:r>
            <a:r>
              <a:rPr lang="en-US" sz="1600" dirty="0">
                <a:solidFill>
                  <a:srgbClr val="FF0000"/>
                </a:solidFill>
              </a:rPr>
              <a:t>alternate</a:t>
            </a:r>
            <a:r>
              <a:rPr lang="en-US" sz="1600" dirty="0">
                <a:solidFill>
                  <a:srgbClr val="000000"/>
                </a:solidFill>
              </a:rPr>
              <a:t> default gateways in switched networks where two or more routers are connected to the </a:t>
            </a:r>
            <a:r>
              <a:rPr lang="en-US" sz="1600" dirty="0">
                <a:solidFill>
                  <a:srgbClr val="FF0000"/>
                </a:solidFill>
              </a:rPr>
              <a:t>same</a:t>
            </a:r>
            <a:r>
              <a:rPr lang="en-US" sz="1600" dirty="0">
                <a:solidFill>
                  <a:srgbClr val="000000"/>
                </a:solidFill>
              </a:rPr>
              <a:t> VLANs.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 xmlns:a16="http://schemas.microsoft.com/office/drawing/2014/main" id="{02A458F8-CA96-41B9-8641-6706CA960241}"/>
              </a:ext>
            </a:extLst>
          </p:cNvPr>
          <p:cNvPicPr>
            <a:picLocks noChangeAspect="1"/>
          </p:cNvPicPr>
          <p:nvPr/>
        </p:nvPicPr>
        <p:blipFill>
          <a:blip r:embed="rId3"/>
          <a:stretch>
            <a:fillRect/>
          </a:stretch>
        </p:blipFill>
        <p:spPr>
          <a:xfrm>
            <a:off x="4485374" y="502751"/>
            <a:ext cx="4494998" cy="4242503"/>
          </a:xfrm>
          <a:prstGeom prst="rect">
            <a:avLst/>
          </a:prstGeom>
        </p:spPr>
      </p:pic>
    </p:spTree>
    <p:extLst>
      <p:ext uri="{BB962C8B-B14F-4D97-AF65-F5344CB8AC3E}">
        <p14:creationId xmlns="" xmlns:p14="http://schemas.microsoft.com/office/powerpoint/2010/main" val="39439378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Router Redundancy</a:t>
            </a:r>
          </a:p>
        </p:txBody>
      </p:sp>
      <p:sp>
        <p:nvSpPr>
          <p:cNvPr id="5" name="Content Placeholder 4">
            <a:extLst>
              <a:ext uri="{FF2B5EF4-FFF2-40B4-BE49-F238E27FC236}">
                <a16:creationId xmlns="" xmlns:a16="http://schemas.microsoft.com/office/drawing/2014/main" id="{972B5A01-A954-0444-A622-E129348567A5}"/>
              </a:ext>
            </a:extLst>
          </p:cNvPr>
          <p:cNvSpPr>
            <a:spLocks noGrp="1"/>
          </p:cNvSpPr>
          <p:nvPr>
            <p:ph idx="1"/>
          </p:nvPr>
        </p:nvSpPr>
        <p:spPr>
          <a:xfrm>
            <a:off x="282157" y="731837"/>
            <a:ext cx="8280057" cy="4177047"/>
          </a:xfrm>
        </p:spPr>
        <p:txBody>
          <a:bodyPr/>
          <a:lstStyle/>
          <a:p>
            <a:pPr marL="0" indent="0" algn="l"/>
            <a:r>
              <a:rPr lang="en-US" sz="1600" dirty="0">
                <a:solidFill>
                  <a:srgbClr val="000000"/>
                </a:solidFill>
              </a:rPr>
              <a:t>One way </a:t>
            </a:r>
            <a:r>
              <a:rPr lang="en-US" sz="1600" dirty="0" smtClean="0">
                <a:solidFill>
                  <a:srgbClr val="000000"/>
                </a:solidFill>
              </a:rPr>
              <a:t>to </a:t>
            </a:r>
            <a:r>
              <a:rPr lang="en-US" sz="1600" dirty="0">
                <a:solidFill>
                  <a:srgbClr val="000000"/>
                </a:solidFill>
              </a:rPr>
              <a:t>prevent </a:t>
            </a:r>
            <a:r>
              <a:rPr lang="en-US" sz="1600" dirty="0">
                <a:solidFill>
                  <a:srgbClr val="FF0000"/>
                </a:solidFill>
              </a:rPr>
              <a:t>a single point of failure </a:t>
            </a:r>
            <a:r>
              <a:rPr lang="en-US" sz="1600" dirty="0">
                <a:solidFill>
                  <a:srgbClr val="000000"/>
                </a:solidFill>
              </a:rPr>
              <a:t>at the default gateway is </a:t>
            </a:r>
            <a:r>
              <a:rPr lang="en-US" sz="1600" dirty="0" smtClean="0">
                <a:solidFill>
                  <a:srgbClr val="000000"/>
                </a:solidFill>
              </a:rPr>
              <a:t>to </a:t>
            </a:r>
            <a:r>
              <a:rPr lang="en-US" sz="1600" dirty="0" smtClean="0">
                <a:solidFill>
                  <a:srgbClr val="FF0000"/>
                </a:solidFill>
              </a:rPr>
              <a:t>implement a virtual router.</a:t>
            </a:r>
            <a:r>
              <a:rPr lang="en-US" sz="1600" dirty="0" smtClean="0">
                <a:solidFill>
                  <a:srgbClr val="000000"/>
                </a:solidFill>
              </a:rPr>
              <a:t> To implement this type of </a:t>
            </a:r>
            <a:r>
              <a:rPr lang="en-US" sz="1600" dirty="0" smtClean="0">
                <a:solidFill>
                  <a:srgbClr val="FF0000"/>
                </a:solidFill>
              </a:rPr>
              <a:t>router redundancy</a:t>
            </a:r>
            <a:r>
              <a:rPr lang="en-US" sz="1600" dirty="0" smtClean="0">
                <a:solidFill>
                  <a:srgbClr val="000000"/>
                </a:solidFill>
              </a:rPr>
              <a:t>, </a:t>
            </a:r>
            <a:r>
              <a:rPr lang="en-US" sz="1600" dirty="0" smtClean="0">
                <a:solidFill>
                  <a:srgbClr val="FF0000"/>
                </a:solidFill>
              </a:rPr>
              <a:t>multiple routers </a:t>
            </a:r>
            <a:r>
              <a:rPr lang="en-US" sz="1600" dirty="0" smtClean="0">
                <a:solidFill>
                  <a:srgbClr val="000000"/>
                </a:solidFill>
              </a:rPr>
              <a:t>are configured to work together to present the </a:t>
            </a:r>
            <a:r>
              <a:rPr lang="en-US" sz="1600" u="sng" dirty="0" smtClean="0">
                <a:solidFill>
                  <a:srgbClr val="FF0000"/>
                </a:solidFill>
              </a:rPr>
              <a:t>illusion of a single router </a:t>
            </a:r>
            <a:r>
              <a:rPr lang="en-US" sz="1600" dirty="0" smtClean="0">
                <a:solidFill>
                  <a:srgbClr val="000000"/>
                </a:solidFill>
              </a:rPr>
              <a:t>to the hosts on the LAN. By sharing an </a:t>
            </a:r>
            <a:r>
              <a:rPr lang="en-US" sz="1600" dirty="0" smtClean="0">
                <a:solidFill>
                  <a:srgbClr val="FF0000"/>
                </a:solidFill>
              </a:rPr>
              <a:t>IP address and a MAC address</a:t>
            </a:r>
            <a:r>
              <a:rPr lang="en-US" sz="1600" dirty="0" smtClean="0">
                <a:solidFill>
                  <a:srgbClr val="000000"/>
                </a:solidFill>
              </a:rPr>
              <a:t>, two or more routers can act as a single virtual router.</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a:t>
            </a:r>
            <a:r>
              <a:rPr lang="en-US" sz="1600" dirty="0">
                <a:solidFill>
                  <a:srgbClr val="FF0000"/>
                </a:solidFill>
              </a:rPr>
              <a:t>IPv4 address </a:t>
            </a:r>
            <a:r>
              <a:rPr lang="en-US" sz="1600" dirty="0">
                <a:solidFill>
                  <a:srgbClr val="000000"/>
                </a:solidFill>
              </a:rPr>
              <a:t>of the virtual router is configured as the </a:t>
            </a:r>
            <a:r>
              <a:rPr lang="en-US" sz="1600" dirty="0">
                <a:solidFill>
                  <a:srgbClr val="FF0000"/>
                </a:solidFill>
              </a:rPr>
              <a:t>default gateway </a:t>
            </a:r>
            <a:r>
              <a:rPr lang="en-US" sz="1600" dirty="0">
                <a:solidFill>
                  <a:srgbClr val="000000"/>
                </a:solidFill>
              </a:rPr>
              <a:t>for the workstations on a specific IPv4 segment. </a:t>
            </a:r>
            <a:endParaRPr lang="en-US" sz="1600" dirty="0" smtClean="0">
              <a:solidFill>
                <a:srgbClr val="000000"/>
              </a:solidFill>
            </a:endParaRPr>
          </a:p>
          <a:p>
            <a:pPr marL="342900" indent="-342900" algn="l">
              <a:buFont typeface="Arial" panose="020B0604020202020204" pitchFamily="34" charset="0"/>
              <a:buChar char="•"/>
            </a:pP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When </a:t>
            </a:r>
            <a:r>
              <a:rPr lang="en-US" sz="1600" dirty="0">
                <a:solidFill>
                  <a:srgbClr val="000000"/>
                </a:solidFill>
              </a:rPr>
              <a:t>frames are sent from host devices to the default gateway, the hosts use ARP to resolve the MAC address that is associated with the IPv4 address of the default gateway. The </a:t>
            </a:r>
            <a:r>
              <a:rPr lang="en-US" sz="1600" dirty="0">
                <a:solidFill>
                  <a:srgbClr val="FF0000"/>
                </a:solidFill>
              </a:rPr>
              <a:t>ARP resolution </a:t>
            </a:r>
            <a:r>
              <a:rPr lang="en-US" sz="1600" dirty="0">
                <a:solidFill>
                  <a:srgbClr val="000000"/>
                </a:solidFill>
              </a:rPr>
              <a:t>returns the </a:t>
            </a:r>
            <a:r>
              <a:rPr lang="en-US" sz="1600" dirty="0">
                <a:solidFill>
                  <a:srgbClr val="FF0000"/>
                </a:solidFill>
              </a:rPr>
              <a:t>MAC address </a:t>
            </a:r>
            <a:r>
              <a:rPr lang="en-US" sz="1600" dirty="0">
                <a:solidFill>
                  <a:srgbClr val="000000"/>
                </a:solidFill>
              </a:rPr>
              <a:t>of the </a:t>
            </a:r>
            <a:r>
              <a:rPr lang="en-US" sz="1600" dirty="0">
                <a:solidFill>
                  <a:srgbClr val="FF0000"/>
                </a:solidFill>
              </a:rPr>
              <a:t>virtual router</a:t>
            </a:r>
            <a:r>
              <a:rPr lang="en-US" sz="1600" dirty="0">
                <a:solidFill>
                  <a:srgbClr val="000000"/>
                </a:solidFill>
              </a:rPr>
              <a:t>. Frames that are sent to the MAC address of the virtual router can then be physically processed by the currently active router within the virtual router group. </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 xmlns:p14="http://schemas.microsoft.com/office/powerpoint/2010/main" val="33273407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Router Redundancy (Cont.)</a:t>
            </a:r>
          </a:p>
        </p:txBody>
      </p:sp>
      <p:sp>
        <p:nvSpPr>
          <p:cNvPr id="5" name="Content Placeholder 4">
            <a:extLst>
              <a:ext uri="{FF2B5EF4-FFF2-40B4-BE49-F238E27FC236}">
                <a16:creationId xmlns=""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smtClean="0">
                <a:solidFill>
                  <a:srgbClr val="000000"/>
                </a:solidFill>
              </a:rPr>
              <a:t>A protocol is used to identify </a:t>
            </a:r>
            <a:r>
              <a:rPr lang="en-US" sz="1600" dirty="0" smtClean="0">
                <a:solidFill>
                  <a:srgbClr val="FF0000"/>
                </a:solidFill>
              </a:rPr>
              <a:t>two or more routers </a:t>
            </a:r>
            <a:r>
              <a:rPr lang="en-US" sz="1600" dirty="0" smtClean="0">
                <a:solidFill>
                  <a:srgbClr val="000000"/>
                </a:solidFill>
              </a:rPr>
              <a:t>as the devices that are responsible for processing frames that are sent to the MAC or IP address of a single virtual router. Host devices send traffic to the address of the virtual router. The </a:t>
            </a:r>
            <a:r>
              <a:rPr lang="en-US" sz="1600" dirty="0" smtClean="0">
                <a:solidFill>
                  <a:srgbClr val="FF0000"/>
                </a:solidFill>
              </a:rPr>
              <a:t>physical router </a:t>
            </a:r>
            <a:r>
              <a:rPr lang="en-US" sz="1600" dirty="0" smtClean="0">
                <a:solidFill>
                  <a:srgbClr val="000000"/>
                </a:solidFill>
              </a:rPr>
              <a:t>that forwards this traffic is </a:t>
            </a:r>
            <a:r>
              <a:rPr lang="en-US" sz="1600" dirty="0" smtClean="0">
                <a:solidFill>
                  <a:srgbClr val="FF0000"/>
                </a:solidFill>
              </a:rPr>
              <a:t>transparent</a:t>
            </a:r>
            <a:r>
              <a:rPr lang="en-US" sz="1600" dirty="0" smtClean="0">
                <a:solidFill>
                  <a:srgbClr val="000000"/>
                </a:solidFill>
              </a:rPr>
              <a:t> to the host devices.</a:t>
            </a:r>
          </a:p>
          <a:p>
            <a:pPr marL="342900" indent="-342900" algn="l">
              <a:buFont typeface="Arial" panose="020B0604020202020204" pitchFamily="34" charset="0"/>
              <a:buChar char="•"/>
            </a:pP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A </a:t>
            </a:r>
            <a:r>
              <a:rPr lang="en-US" sz="1600" dirty="0">
                <a:solidFill>
                  <a:srgbClr val="000000"/>
                </a:solidFill>
              </a:rPr>
              <a:t>redundancy protocol provides the mechanism for determining which router should take the </a:t>
            </a:r>
            <a:r>
              <a:rPr lang="en-US" sz="1600" dirty="0">
                <a:solidFill>
                  <a:srgbClr val="FF0000"/>
                </a:solidFill>
              </a:rPr>
              <a:t>active role </a:t>
            </a:r>
            <a:r>
              <a:rPr lang="en-US" sz="1600" dirty="0">
                <a:solidFill>
                  <a:srgbClr val="000000"/>
                </a:solidFill>
              </a:rPr>
              <a:t>in forwarding traffic. It also determines when the forwarding role must be taken over by a </a:t>
            </a:r>
            <a:r>
              <a:rPr lang="en-US" sz="1600" dirty="0">
                <a:solidFill>
                  <a:srgbClr val="FF0000"/>
                </a:solidFill>
              </a:rPr>
              <a:t>standby router</a:t>
            </a:r>
            <a:r>
              <a:rPr lang="en-US" sz="1600" dirty="0">
                <a:solidFill>
                  <a:srgbClr val="000000"/>
                </a:solidFill>
              </a:rPr>
              <a:t>. The transition from one forwarding router to another is </a:t>
            </a:r>
            <a:r>
              <a:rPr lang="en-US" sz="1600" dirty="0">
                <a:solidFill>
                  <a:srgbClr val="FF0000"/>
                </a:solidFill>
              </a:rPr>
              <a:t>transparent</a:t>
            </a:r>
            <a:r>
              <a:rPr lang="en-US" sz="1600" dirty="0">
                <a:solidFill>
                  <a:srgbClr val="000000"/>
                </a:solidFill>
              </a:rPr>
              <a:t> to the end devices</a:t>
            </a:r>
            <a:r>
              <a:rPr lang="en-US" sz="1600" dirty="0" smtClean="0">
                <a:solidFill>
                  <a:srgbClr val="000000"/>
                </a:solidFill>
              </a:rPr>
              <a:t>.</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ability of a network to dynamically recover from the failure of a device acting as a default gateway is known as </a:t>
            </a:r>
            <a:r>
              <a:rPr lang="en-US" sz="1600" dirty="0">
                <a:solidFill>
                  <a:srgbClr val="FF0000"/>
                </a:solidFill>
              </a:rPr>
              <a:t>first-hop redundancy</a:t>
            </a:r>
            <a:r>
              <a:rPr lang="en-US" sz="1600" dirty="0">
                <a:solidFill>
                  <a:srgbClr val="000000"/>
                </a:solidFill>
              </a:rPr>
              <a:t>.</a:t>
            </a:r>
          </a:p>
          <a:p>
            <a:pPr marL="0" indent="0" algn="l"/>
            <a:endParaRPr lang="en-US" sz="1200" dirty="0">
              <a:solidFill>
                <a:srgbClr val="000000"/>
              </a:solidFill>
            </a:endParaRPr>
          </a:p>
        </p:txBody>
      </p:sp>
    </p:spTree>
    <p:extLst>
      <p:ext uri="{BB962C8B-B14F-4D97-AF65-F5344CB8AC3E}">
        <p14:creationId xmlns="" xmlns:p14="http://schemas.microsoft.com/office/powerpoint/2010/main" val="2883268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Steps for Router Failover</a:t>
            </a:r>
          </a:p>
        </p:txBody>
      </p:sp>
      <p:sp>
        <p:nvSpPr>
          <p:cNvPr id="4" name="Content Placeholder 3">
            <a:extLst>
              <a:ext uri="{FF2B5EF4-FFF2-40B4-BE49-F238E27FC236}">
                <a16:creationId xmlns="" xmlns:a16="http://schemas.microsoft.com/office/drawing/2014/main" id="{DB2203C8-9AB3-F946-93C5-9C15F626E893}"/>
              </a:ext>
            </a:extLst>
          </p:cNvPr>
          <p:cNvSpPr>
            <a:spLocks noGrp="1"/>
          </p:cNvSpPr>
          <p:nvPr>
            <p:ph idx="1"/>
          </p:nvPr>
        </p:nvSpPr>
        <p:spPr>
          <a:xfrm>
            <a:off x="124692" y="731837"/>
            <a:ext cx="3681766" cy="3689897"/>
          </a:xfrm>
        </p:spPr>
        <p:txBody>
          <a:bodyPr/>
          <a:lstStyle/>
          <a:p>
            <a:pPr marL="0" indent="0" algn="l"/>
            <a:r>
              <a:rPr lang="en-US" sz="1500" dirty="0">
                <a:solidFill>
                  <a:srgbClr val="000000"/>
                </a:solidFill>
              </a:rPr>
              <a:t>When the </a:t>
            </a:r>
            <a:r>
              <a:rPr lang="en-US" sz="1500" dirty="0">
                <a:solidFill>
                  <a:srgbClr val="FF0000"/>
                </a:solidFill>
              </a:rPr>
              <a:t>active router fails</a:t>
            </a:r>
            <a:r>
              <a:rPr lang="en-US" sz="1500" dirty="0">
                <a:solidFill>
                  <a:srgbClr val="000000"/>
                </a:solidFill>
              </a:rPr>
              <a:t>, the redundancy protocol </a:t>
            </a:r>
            <a:r>
              <a:rPr lang="en-US" sz="1500" dirty="0">
                <a:solidFill>
                  <a:srgbClr val="FF0000"/>
                </a:solidFill>
              </a:rPr>
              <a:t>transitions</a:t>
            </a:r>
            <a:r>
              <a:rPr lang="en-US" sz="1500" dirty="0">
                <a:solidFill>
                  <a:srgbClr val="000000"/>
                </a:solidFill>
              </a:rPr>
              <a:t> the </a:t>
            </a:r>
            <a:r>
              <a:rPr lang="en-US" sz="1500" dirty="0">
                <a:solidFill>
                  <a:srgbClr val="FF0000"/>
                </a:solidFill>
              </a:rPr>
              <a:t>standby router </a:t>
            </a:r>
            <a:r>
              <a:rPr lang="en-US" sz="1500" dirty="0">
                <a:solidFill>
                  <a:srgbClr val="000000"/>
                </a:solidFill>
              </a:rPr>
              <a:t>to the </a:t>
            </a:r>
            <a:r>
              <a:rPr lang="en-US" sz="1500" dirty="0">
                <a:solidFill>
                  <a:srgbClr val="FF0000"/>
                </a:solidFill>
              </a:rPr>
              <a:t>new active router role</a:t>
            </a:r>
            <a:r>
              <a:rPr lang="en-US" sz="1500" dirty="0">
                <a:solidFill>
                  <a:srgbClr val="000000"/>
                </a:solidFill>
              </a:rPr>
              <a:t>, as shown in the figure. These are the steps that take place when the active router fails:</a:t>
            </a:r>
          </a:p>
          <a:p>
            <a:pPr marL="415985" lvl="1" indent="-342900">
              <a:buFont typeface="+mj-lt"/>
              <a:buAutoNum type="arabicPeriod"/>
            </a:pPr>
            <a:r>
              <a:rPr lang="en-US" sz="1500" dirty="0">
                <a:solidFill>
                  <a:srgbClr val="000000"/>
                </a:solidFill>
              </a:rPr>
              <a:t>The standby router stops seeing Hello messages from the forwarding router.</a:t>
            </a:r>
          </a:p>
          <a:p>
            <a:pPr marL="415985" lvl="1" indent="-342900">
              <a:buFont typeface="+mj-lt"/>
              <a:buAutoNum type="arabicPeriod"/>
            </a:pPr>
            <a:r>
              <a:rPr lang="en-US" sz="1500" dirty="0">
                <a:solidFill>
                  <a:srgbClr val="000000"/>
                </a:solidFill>
              </a:rPr>
              <a:t>The standby router assumes the role of the forwarding router.</a:t>
            </a:r>
          </a:p>
          <a:p>
            <a:pPr marL="415985" lvl="1" indent="-342900">
              <a:buFont typeface="+mj-lt"/>
              <a:buAutoNum type="arabicPeriod"/>
            </a:pPr>
            <a:r>
              <a:rPr lang="en-US" sz="1500" dirty="0">
                <a:solidFill>
                  <a:srgbClr val="000000"/>
                </a:solidFill>
              </a:rPr>
              <a:t>Because the </a:t>
            </a:r>
            <a:r>
              <a:rPr lang="en-US" sz="1500" dirty="0">
                <a:solidFill>
                  <a:srgbClr val="FF0000"/>
                </a:solidFill>
              </a:rPr>
              <a:t>new forwarding router </a:t>
            </a:r>
            <a:r>
              <a:rPr lang="en-US" sz="1500" dirty="0">
                <a:solidFill>
                  <a:srgbClr val="000000"/>
                </a:solidFill>
              </a:rPr>
              <a:t>assumes both the </a:t>
            </a:r>
            <a:r>
              <a:rPr lang="en-US" sz="1500" dirty="0">
                <a:solidFill>
                  <a:srgbClr val="FF0000"/>
                </a:solidFill>
              </a:rPr>
              <a:t>IPv4 and MAC addresses of the virtual router, </a:t>
            </a:r>
            <a:r>
              <a:rPr lang="en-US" sz="1500" dirty="0">
                <a:solidFill>
                  <a:srgbClr val="000000"/>
                </a:solidFill>
              </a:rPr>
              <a:t>the host devices see no disruption in service.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 xmlns:a16="http://schemas.microsoft.com/office/drawing/2014/main" id="{65760B28-058E-7341-B2ED-DE4F6990AD60}"/>
              </a:ext>
            </a:extLst>
          </p:cNvPr>
          <p:cNvPicPr>
            <a:picLocks noChangeAspect="1"/>
          </p:cNvPicPr>
          <p:nvPr/>
        </p:nvPicPr>
        <p:blipFill>
          <a:blip r:embed="rId3"/>
          <a:stretch>
            <a:fillRect/>
          </a:stretch>
        </p:blipFill>
        <p:spPr>
          <a:xfrm>
            <a:off x="3748705" y="125128"/>
            <a:ext cx="5000812" cy="4764506"/>
          </a:xfrm>
          <a:prstGeom prst="rect">
            <a:avLst/>
          </a:prstGeom>
        </p:spPr>
      </p:pic>
    </p:spTree>
    <p:extLst>
      <p:ext uri="{BB962C8B-B14F-4D97-AF65-F5344CB8AC3E}">
        <p14:creationId xmlns="" xmlns:p14="http://schemas.microsoft.com/office/powerpoint/2010/main" val="16111283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FHRP Options</a:t>
            </a:r>
          </a:p>
        </p:txBody>
      </p:sp>
      <p:graphicFrame>
        <p:nvGraphicFramePr>
          <p:cNvPr id="6" name="Content Placeholder 5">
            <a:extLst>
              <a:ext uri="{FF2B5EF4-FFF2-40B4-BE49-F238E27FC236}">
                <a16:creationId xmlns="" xmlns:a16="http://schemas.microsoft.com/office/drawing/2014/main" id="{8C577A76-89AB-744A-916B-9618A7BACA08}"/>
              </a:ext>
            </a:extLst>
          </p:cNvPr>
          <p:cNvGraphicFramePr>
            <a:graphicFrameLocks noGrp="1"/>
          </p:cNvGraphicFramePr>
          <p:nvPr>
            <p:ph idx="1"/>
            <p:extLst>
              <p:ext uri="{D42A27DB-BD31-4B8C-83A1-F6EECF244321}">
                <p14:modId xmlns="" xmlns:p14="http://schemas.microsoft.com/office/powerpoint/2010/main" val="2903865369"/>
              </p:ext>
            </p:extLst>
          </p:nvPr>
        </p:nvGraphicFramePr>
        <p:xfrm>
          <a:off x="191385" y="625512"/>
          <a:ext cx="8676167" cy="4263425"/>
        </p:xfrm>
        <a:graphic>
          <a:graphicData uri="http://schemas.openxmlformats.org/drawingml/2006/table">
            <a:tbl>
              <a:tblPr firstRow="1" bandRow="1">
                <a:tableStyleId>{5C22544A-7EE6-4342-B048-85BDC9FD1C3A}</a:tableStyleId>
              </a:tblPr>
              <a:tblGrid>
                <a:gridCol w="1418859">
                  <a:extLst>
                    <a:ext uri="{9D8B030D-6E8A-4147-A177-3AD203B41FA5}">
                      <a16:colId xmlns="" xmlns:a16="http://schemas.microsoft.com/office/drawing/2014/main" val="141585740"/>
                    </a:ext>
                  </a:extLst>
                </a:gridCol>
                <a:gridCol w="7257308">
                  <a:extLst>
                    <a:ext uri="{9D8B030D-6E8A-4147-A177-3AD203B41FA5}">
                      <a16:colId xmlns="" xmlns:a16="http://schemas.microsoft.com/office/drawing/2014/main" val="2051280231"/>
                    </a:ext>
                  </a:extLst>
                </a:gridCol>
              </a:tblGrid>
              <a:tr h="448751">
                <a:tc>
                  <a:txBody>
                    <a:bodyPr/>
                    <a:lstStyle/>
                    <a:p>
                      <a:pPr algn="l" fontAlgn="ctr"/>
                      <a:r>
                        <a:rPr lang="en-US" sz="1200" dirty="0">
                          <a:solidFill>
                            <a:schemeClr val="bg1"/>
                          </a:solidFill>
                          <a:effectLst/>
                        </a:rPr>
                        <a:t>FHRP Options</a:t>
                      </a:r>
                    </a:p>
                  </a:txBody>
                  <a:tcPr marL="47625" marR="47625" marT="47625" marB="47625" anchor="ctr"/>
                </a:tc>
                <a:tc>
                  <a:txBody>
                    <a:bodyPr/>
                    <a:lstStyle/>
                    <a:p>
                      <a:pPr algn="l" fontAlgn="ctr"/>
                      <a:r>
                        <a:rPr lang="en-US" sz="1200" dirty="0">
                          <a:solidFill>
                            <a:schemeClr val="bg1"/>
                          </a:solidFill>
                          <a:effectLst/>
                        </a:rPr>
                        <a:t>Description</a:t>
                      </a:r>
                    </a:p>
                  </a:txBody>
                  <a:tcPr marL="47625" marR="47625" marT="47625" marB="47625" anchor="ctr"/>
                </a:tc>
                <a:extLst>
                  <a:ext uri="{0D108BD9-81ED-4DB2-BD59-A6C34878D82A}">
                    <a16:rowId xmlns="" xmlns:a16="http://schemas.microsoft.com/office/drawing/2014/main" val="1646877341"/>
                  </a:ext>
                </a:extLst>
              </a:tr>
              <a:tr h="1001060">
                <a:tc>
                  <a:txBody>
                    <a:bodyPr/>
                    <a:lstStyle/>
                    <a:p>
                      <a:pPr fontAlgn="ctr"/>
                      <a:r>
                        <a:rPr lang="en-US" sz="1400" b="0">
                          <a:solidFill>
                            <a:srgbClr val="000000"/>
                          </a:solidFill>
                          <a:effectLst/>
                        </a:rPr>
                        <a:t>Hot Standby Router Protocol (HSRP)</a:t>
                      </a:r>
                    </a:p>
                  </a:txBody>
                  <a:tcPr marL="47625" marR="47625" marT="47625" marB="47625" anchor="ctr"/>
                </a:tc>
                <a:tc>
                  <a:txBody>
                    <a:bodyPr/>
                    <a:lstStyle/>
                    <a:p>
                      <a:pPr fontAlgn="ctr"/>
                      <a:r>
                        <a:rPr lang="en-US" sz="1400" b="0" smtClean="0">
                          <a:solidFill>
                            <a:srgbClr val="000000"/>
                          </a:solidFill>
                          <a:effectLst/>
                        </a:rPr>
                        <a:t>HSRP </a:t>
                      </a:r>
                      <a:r>
                        <a:rPr lang="en-US" sz="1400" b="0" dirty="0">
                          <a:solidFill>
                            <a:srgbClr val="000000"/>
                          </a:solidFill>
                          <a:effectLst/>
                        </a:rPr>
                        <a:t>is a Cisco-proprietary FHRP that is designed to allow for transparent failover of a first-hop IPv4 device. HSRP is used in a </a:t>
                      </a:r>
                      <a:r>
                        <a:rPr lang="en-US" sz="1400" b="0" dirty="0">
                          <a:solidFill>
                            <a:srgbClr val="FF0000"/>
                          </a:solidFill>
                          <a:effectLst/>
                        </a:rPr>
                        <a:t>group of routers</a:t>
                      </a:r>
                      <a:r>
                        <a:rPr lang="en-US" sz="1400" b="0" dirty="0">
                          <a:solidFill>
                            <a:srgbClr val="000000"/>
                          </a:solidFill>
                          <a:effectLst/>
                        </a:rPr>
                        <a:t> for selecting </a:t>
                      </a:r>
                      <a:r>
                        <a:rPr lang="en-US" sz="1400" b="0" dirty="0">
                          <a:solidFill>
                            <a:srgbClr val="FF0000"/>
                          </a:solidFill>
                          <a:effectLst/>
                        </a:rPr>
                        <a:t>an</a:t>
                      </a:r>
                      <a:r>
                        <a:rPr lang="en-US" sz="1400" b="0" dirty="0">
                          <a:solidFill>
                            <a:srgbClr val="000000"/>
                          </a:solidFill>
                          <a:effectLst/>
                        </a:rPr>
                        <a:t> </a:t>
                      </a:r>
                      <a:r>
                        <a:rPr lang="en-US" sz="1400" b="0" dirty="0">
                          <a:solidFill>
                            <a:srgbClr val="FF0000"/>
                          </a:solidFill>
                          <a:effectLst/>
                        </a:rPr>
                        <a:t>active device </a:t>
                      </a:r>
                      <a:r>
                        <a:rPr lang="en-US" sz="1400" b="0" dirty="0">
                          <a:solidFill>
                            <a:srgbClr val="000000"/>
                          </a:solidFill>
                          <a:effectLst/>
                        </a:rPr>
                        <a:t>and </a:t>
                      </a:r>
                      <a:r>
                        <a:rPr lang="en-US" sz="1400" b="0" dirty="0">
                          <a:solidFill>
                            <a:srgbClr val="FF0000"/>
                          </a:solidFill>
                          <a:effectLst/>
                        </a:rPr>
                        <a:t>a standby device</a:t>
                      </a:r>
                      <a:r>
                        <a:rPr lang="en-US" sz="1400" b="0" dirty="0">
                          <a:solidFill>
                            <a:srgbClr val="000000"/>
                          </a:solidFill>
                          <a:effectLst/>
                        </a:rPr>
                        <a:t>. The active device is the device that is used for routing packets; the standby device is the device that takes over when the active device fails, or when pre-set conditions are met. </a:t>
                      </a:r>
                    </a:p>
                  </a:txBody>
                  <a:tcPr marL="47625" marR="47625" marT="47625" marB="47625" anchor="ctr"/>
                </a:tc>
                <a:extLst>
                  <a:ext uri="{0D108BD9-81ED-4DB2-BD59-A6C34878D82A}">
                    <a16:rowId xmlns="" xmlns:a16="http://schemas.microsoft.com/office/drawing/2014/main" val="3190795731"/>
                  </a:ext>
                </a:extLst>
              </a:tr>
              <a:tr h="1277214">
                <a:tc>
                  <a:txBody>
                    <a:bodyPr/>
                    <a:lstStyle/>
                    <a:p>
                      <a:pPr fontAlgn="ctr"/>
                      <a:r>
                        <a:rPr lang="en-US" sz="1400" b="0">
                          <a:solidFill>
                            <a:srgbClr val="000000"/>
                          </a:solidFill>
                          <a:effectLst/>
                        </a:rPr>
                        <a:t>HSRP for IPv6</a:t>
                      </a:r>
                    </a:p>
                  </a:txBody>
                  <a:tcPr marL="47625" marR="47625" marT="47625" marB="47625" anchor="ctr"/>
                </a:tc>
                <a:tc>
                  <a:txBody>
                    <a:bodyPr/>
                    <a:lstStyle/>
                    <a:p>
                      <a:pPr fontAlgn="ctr"/>
                      <a:r>
                        <a:rPr lang="en-US" sz="1400" b="0" dirty="0">
                          <a:solidFill>
                            <a:srgbClr val="000000"/>
                          </a:solidFill>
                          <a:effectLst/>
                        </a:rPr>
                        <a:t>This is a Cisco-proprietary FHRP that provides the same functionality of HSRP, but in an IPv6 environment. An HSRP IPv6 group has a </a:t>
                      </a:r>
                      <a:r>
                        <a:rPr lang="en-US" sz="1400" b="0" dirty="0">
                          <a:solidFill>
                            <a:srgbClr val="FF0000"/>
                          </a:solidFill>
                          <a:effectLst/>
                        </a:rPr>
                        <a:t>virtual MAC address </a:t>
                      </a:r>
                      <a:r>
                        <a:rPr lang="en-US" sz="1400" b="0" dirty="0">
                          <a:solidFill>
                            <a:srgbClr val="000000"/>
                          </a:solidFill>
                          <a:effectLst/>
                        </a:rPr>
                        <a:t>derived from the HSRP group number and a </a:t>
                      </a:r>
                      <a:r>
                        <a:rPr lang="en-US" sz="1400" b="0" dirty="0">
                          <a:solidFill>
                            <a:srgbClr val="FF0000"/>
                          </a:solidFill>
                          <a:effectLst/>
                        </a:rPr>
                        <a:t>virtual IPv6 link-local address </a:t>
                      </a:r>
                      <a:r>
                        <a:rPr lang="en-US" sz="1400" b="0" dirty="0">
                          <a:solidFill>
                            <a:srgbClr val="000000"/>
                          </a:solidFill>
                          <a:effectLst/>
                        </a:rPr>
                        <a:t>derived from the HSRP virtual MAC address. Periodic router advertisements (RAs) are sent for the HSRP virtual IPv6 link-local address when the HSRP group is active. When the group becomes inactive, these RAs stop after a final RA is sent.</a:t>
                      </a:r>
                    </a:p>
                  </a:txBody>
                  <a:tcPr marL="47625" marR="47625" marT="47625" marB="47625" anchor="ctr"/>
                </a:tc>
                <a:extLst>
                  <a:ext uri="{0D108BD9-81ED-4DB2-BD59-A6C34878D82A}">
                    <a16:rowId xmlns="" xmlns:a16="http://schemas.microsoft.com/office/drawing/2014/main" val="448110865"/>
                  </a:ext>
                </a:extLst>
              </a:tr>
              <a:tr h="1277214">
                <a:tc>
                  <a:txBody>
                    <a:bodyPr/>
                    <a:lstStyle/>
                    <a:p>
                      <a:pPr fontAlgn="ctr"/>
                      <a:r>
                        <a:rPr lang="en-US" sz="1400" b="0">
                          <a:solidFill>
                            <a:srgbClr val="000000"/>
                          </a:solidFill>
                          <a:effectLst/>
                        </a:rPr>
                        <a:t>Virtual Router Redundancy Protocol version 2 (VRRPv2)</a:t>
                      </a:r>
                    </a:p>
                  </a:txBody>
                  <a:tcPr marL="47625" marR="47625" marT="47625" marB="47625" anchor="ctr"/>
                </a:tc>
                <a:tc>
                  <a:txBody>
                    <a:bodyPr/>
                    <a:lstStyle/>
                    <a:p>
                      <a:pPr fontAlgn="ctr"/>
                      <a:r>
                        <a:rPr lang="en-US" sz="1400" b="0" dirty="0">
                          <a:solidFill>
                            <a:srgbClr val="000000"/>
                          </a:solidFill>
                          <a:effectLst/>
                        </a:rPr>
                        <a:t>This is a </a:t>
                      </a:r>
                      <a:r>
                        <a:rPr lang="en-US" sz="1400" b="0" dirty="0">
                          <a:solidFill>
                            <a:srgbClr val="FF0000"/>
                          </a:solidFill>
                          <a:effectLst/>
                        </a:rPr>
                        <a:t>non-proprietary election protocol </a:t>
                      </a:r>
                      <a:r>
                        <a:rPr lang="en-US" sz="1400" b="0" dirty="0">
                          <a:solidFill>
                            <a:srgbClr val="000000"/>
                          </a:solidFill>
                          <a:effectLst/>
                        </a:rPr>
                        <a:t>that dynamically assigns responsibility for one or more virtual routers to the VRRP routers on an IPv4 LAN. This allows several routers on a multiaccess link to use the </a:t>
                      </a:r>
                      <a:r>
                        <a:rPr lang="en-US" sz="1400" b="0" dirty="0">
                          <a:solidFill>
                            <a:srgbClr val="FF0000"/>
                          </a:solidFill>
                          <a:effectLst/>
                        </a:rPr>
                        <a:t>same virtual IPv4 address</a:t>
                      </a:r>
                      <a:r>
                        <a:rPr lang="en-US" sz="1400" b="0" dirty="0">
                          <a:solidFill>
                            <a:srgbClr val="000000"/>
                          </a:solidFill>
                          <a:effectLst/>
                        </a:rPr>
                        <a:t>. In a VRRP configuration, one router is elected as the </a:t>
                      </a:r>
                      <a:r>
                        <a:rPr lang="en-US" sz="1400" b="0" dirty="0">
                          <a:solidFill>
                            <a:srgbClr val="FF0000"/>
                          </a:solidFill>
                          <a:effectLst/>
                        </a:rPr>
                        <a:t>virtual router master</a:t>
                      </a:r>
                      <a:r>
                        <a:rPr lang="en-US" sz="1400" b="0" dirty="0">
                          <a:solidFill>
                            <a:srgbClr val="000000"/>
                          </a:solidFill>
                          <a:effectLst/>
                        </a:rPr>
                        <a:t>, with the other routers acting as </a:t>
                      </a:r>
                      <a:r>
                        <a:rPr lang="en-US" sz="1400" b="0" dirty="0">
                          <a:solidFill>
                            <a:srgbClr val="FF0000"/>
                          </a:solidFill>
                          <a:effectLst/>
                        </a:rPr>
                        <a:t>backups</a:t>
                      </a:r>
                      <a:r>
                        <a:rPr lang="en-US" sz="1400" b="0" dirty="0">
                          <a:solidFill>
                            <a:srgbClr val="000000"/>
                          </a:solidFill>
                          <a:effectLst/>
                        </a:rPr>
                        <a:t>, in case the virtual router master fails.</a:t>
                      </a:r>
                    </a:p>
                  </a:txBody>
                  <a:tcPr marL="47625" marR="47625" marT="47625" marB="47625" anchor="ctr"/>
                </a:tc>
                <a:extLst>
                  <a:ext uri="{0D108BD9-81ED-4DB2-BD59-A6C34878D82A}">
                    <a16:rowId xmlns="" xmlns:a16="http://schemas.microsoft.com/office/drawing/2014/main" val="3776444347"/>
                  </a:ext>
                </a:extLst>
              </a:tr>
            </a:tbl>
          </a:graphicData>
        </a:graphic>
      </p:graphicFrame>
    </p:spTree>
    <p:extLst>
      <p:ext uri="{BB962C8B-B14F-4D97-AF65-F5344CB8AC3E}">
        <p14:creationId xmlns="" xmlns:p14="http://schemas.microsoft.com/office/powerpoint/2010/main" val="13913645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FHRP Options</a:t>
            </a:r>
          </a:p>
        </p:txBody>
      </p:sp>
      <p:graphicFrame>
        <p:nvGraphicFramePr>
          <p:cNvPr id="6" name="Content Placeholder 5">
            <a:extLst>
              <a:ext uri="{FF2B5EF4-FFF2-40B4-BE49-F238E27FC236}">
                <a16:creationId xmlns="" xmlns:a16="http://schemas.microsoft.com/office/drawing/2014/main" id="{8C577A76-89AB-744A-916B-9618A7BACA08}"/>
              </a:ext>
            </a:extLst>
          </p:cNvPr>
          <p:cNvGraphicFramePr>
            <a:graphicFrameLocks noGrp="1"/>
          </p:cNvGraphicFramePr>
          <p:nvPr>
            <p:ph idx="1"/>
            <p:extLst>
              <p:ext uri="{D42A27DB-BD31-4B8C-83A1-F6EECF244321}">
                <p14:modId xmlns="" xmlns:p14="http://schemas.microsoft.com/office/powerpoint/2010/main" val="2903865369"/>
              </p:ext>
            </p:extLst>
          </p:nvPr>
        </p:nvGraphicFramePr>
        <p:xfrm>
          <a:off x="191385" y="625512"/>
          <a:ext cx="8676167" cy="4286250"/>
        </p:xfrm>
        <a:graphic>
          <a:graphicData uri="http://schemas.openxmlformats.org/drawingml/2006/table">
            <a:tbl>
              <a:tblPr firstRow="1" bandRow="1">
                <a:tableStyleId>{5C22544A-7EE6-4342-B048-85BDC9FD1C3A}</a:tableStyleId>
              </a:tblPr>
              <a:tblGrid>
                <a:gridCol w="1418859">
                  <a:extLst>
                    <a:ext uri="{9D8B030D-6E8A-4147-A177-3AD203B41FA5}">
                      <a16:colId xmlns="" xmlns:a16="http://schemas.microsoft.com/office/drawing/2014/main" val="141585740"/>
                    </a:ext>
                  </a:extLst>
                </a:gridCol>
                <a:gridCol w="7257308">
                  <a:extLst>
                    <a:ext uri="{9D8B030D-6E8A-4147-A177-3AD203B41FA5}">
                      <a16:colId xmlns="" xmlns:a16="http://schemas.microsoft.com/office/drawing/2014/main" val="2051280231"/>
                    </a:ext>
                  </a:extLst>
                </a:gridCol>
              </a:tblGrid>
              <a:tr h="212909">
                <a:tc>
                  <a:txBody>
                    <a:bodyPr/>
                    <a:lstStyle/>
                    <a:p>
                      <a:pPr algn="l" fontAlgn="ctr"/>
                      <a:r>
                        <a:rPr lang="en-US" sz="1000" dirty="0">
                          <a:effectLst/>
                        </a:rPr>
                        <a:t>FHRP Options</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 xmlns:a16="http://schemas.microsoft.com/office/drawing/2014/main" val="1646877341"/>
                  </a:ext>
                </a:extLst>
              </a:tr>
              <a:tr h="343930">
                <a:tc>
                  <a:txBody>
                    <a:bodyPr/>
                    <a:lstStyle/>
                    <a:p>
                      <a:pPr fontAlgn="ctr"/>
                      <a:r>
                        <a:rPr lang="en-US" sz="1600" b="0" dirty="0">
                          <a:solidFill>
                            <a:srgbClr val="000000"/>
                          </a:solidFill>
                          <a:effectLst/>
                        </a:rPr>
                        <a:t>VRRPv3</a:t>
                      </a:r>
                    </a:p>
                  </a:txBody>
                  <a:tcPr marL="47625" marR="47625" marT="47625" marB="47625" anchor="ctr"/>
                </a:tc>
                <a:tc>
                  <a:txBody>
                    <a:bodyPr/>
                    <a:lstStyle/>
                    <a:p>
                      <a:pPr fontAlgn="ctr"/>
                      <a:r>
                        <a:rPr lang="en-US" sz="1600" b="0" dirty="0">
                          <a:solidFill>
                            <a:srgbClr val="000000"/>
                          </a:solidFill>
                          <a:effectLst/>
                        </a:rPr>
                        <a:t>This provides the capability to support IPv4 and IPv6 addresses. VRRPv3 works in </a:t>
                      </a:r>
                      <a:r>
                        <a:rPr lang="en-US" sz="1600" b="0" dirty="0">
                          <a:solidFill>
                            <a:srgbClr val="FF0000"/>
                          </a:solidFill>
                          <a:effectLst/>
                        </a:rPr>
                        <a:t>multi-vendor environments </a:t>
                      </a:r>
                      <a:r>
                        <a:rPr lang="en-US" sz="1600" b="0" dirty="0">
                          <a:solidFill>
                            <a:srgbClr val="000000"/>
                          </a:solidFill>
                          <a:effectLst/>
                        </a:rPr>
                        <a:t>and is more scalable than VRRPv2.</a:t>
                      </a:r>
                    </a:p>
                  </a:txBody>
                  <a:tcPr marL="47625" marR="47625" marT="47625" marB="47625" anchor="ctr"/>
                </a:tc>
                <a:extLst>
                  <a:ext uri="{0D108BD9-81ED-4DB2-BD59-A6C34878D82A}">
                    <a16:rowId xmlns="" xmlns:a16="http://schemas.microsoft.com/office/drawing/2014/main" val="1909641129"/>
                  </a:ext>
                </a:extLst>
              </a:tr>
              <a:tr h="474951">
                <a:tc>
                  <a:txBody>
                    <a:bodyPr/>
                    <a:lstStyle/>
                    <a:p>
                      <a:pPr fontAlgn="ctr"/>
                      <a:r>
                        <a:rPr lang="en-US" sz="1600" b="0" dirty="0">
                          <a:solidFill>
                            <a:srgbClr val="000000"/>
                          </a:solidFill>
                          <a:effectLst/>
                        </a:rPr>
                        <a:t>Gateway Load Balancing Protocol (</a:t>
                      </a:r>
                      <a:r>
                        <a:rPr lang="en-US" sz="1600" b="0" dirty="0">
                          <a:solidFill>
                            <a:srgbClr val="FF0000"/>
                          </a:solidFill>
                          <a:effectLst/>
                        </a:rPr>
                        <a:t>GLBP</a:t>
                      </a:r>
                      <a:r>
                        <a:rPr lang="en-US" sz="1600" b="0" dirty="0">
                          <a:solidFill>
                            <a:srgbClr val="000000"/>
                          </a:solidFill>
                          <a:effectLst/>
                        </a:rPr>
                        <a:t>)</a:t>
                      </a:r>
                    </a:p>
                  </a:txBody>
                  <a:tcPr marL="47625" marR="47625" marT="47625" marB="47625" anchor="ctr"/>
                </a:tc>
                <a:tc>
                  <a:txBody>
                    <a:bodyPr/>
                    <a:lstStyle/>
                    <a:p>
                      <a:pPr fontAlgn="ctr"/>
                      <a:r>
                        <a:rPr lang="en-US" sz="1600" b="0" dirty="0">
                          <a:solidFill>
                            <a:srgbClr val="000000"/>
                          </a:solidFill>
                          <a:effectLst/>
                        </a:rPr>
                        <a:t>This is a </a:t>
                      </a:r>
                      <a:r>
                        <a:rPr lang="en-US" sz="1600" b="0" dirty="0">
                          <a:solidFill>
                            <a:srgbClr val="FF0000"/>
                          </a:solidFill>
                          <a:effectLst/>
                        </a:rPr>
                        <a:t>Cisco-proprietary FHRP </a:t>
                      </a:r>
                      <a:r>
                        <a:rPr lang="en-US" sz="1600" b="0" dirty="0">
                          <a:solidFill>
                            <a:srgbClr val="000000"/>
                          </a:solidFill>
                          <a:effectLst/>
                        </a:rPr>
                        <a:t>that protects data traffic from a failed router or circuit, like HSRP and VRRP, while also allowing </a:t>
                      </a:r>
                      <a:r>
                        <a:rPr lang="en-US" sz="1600" b="0" dirty="0">
                          <a:solidFill>
                            <a:srgbClr val="FF0000"/>
                          </a:solidFill>
                          <a:effectLst/>
                        </a:rPr>
                        <a:t>load balancing </a:t>
                      </a:r>
                      <a:r>
                        <a:rPr lang="en-US" sz="1600" b="0" dirty="0">
                          <a:solidFill>
                            <a:srgbClr val="000000"/>
                          </a:solidFill>
                          <a:effectLst/>
                        </a:rPr>
                        <a:t>(also called load sharing) between a group of redundant routers.</a:t>
                      </a:r>
                    </a:p>
                  </a:txBody>
                  <a:tcPr marL="47625" marR="47625" marT="47625" marB="47625" anchor="ctr"/>
                </a:tc>
                <a:extLst>
                  <a:ext uri="{0D108BD9-81ED-4DB2-BD59-A6C34878D82A}">
                    <a16:rowId xmlns="" xmlns:a16="http://schemas.microsoft.com/office/drawing/2014/main" val="3038858797"/>
                  </a:ext>
                </a:extLst>
              </a:tr>
              <a:tr h="474951">
                <a:tc>
                  <a:txBody>
                    <a:bodyPr/>
                    <a:lstStyle/>
                    <a:p>
                      <a:pPr fontAlgn="ctr"/>
                      <a:r>
                        <a:rPr lang="en-US" sz="1600" b="0">
                          <a:solidFill>
                            <a:srgbClr val="000000"/>
                          </a:solidFill>
                          <a:effectLst/>
                        </a:rPr>
                        <a:t>GLBP for IPv6</a:t>
                      </a:r>
                    </a:p>
                  </a:txBody>
                  <a:tcPr marL="47625" marR="47625" marT="47625" marB="47625" anchor="ctr"/>
                </a:tc>
                <a:tc>
                  <a:txBody>
                    <a:bodyPr/>
                    <a:lstStyle/>
                    <a:p>
                      <a:pPr fontAlgn="ctr"/>
                      <a:r>
                        <a:rPr lang="en-US" sz="1600" b="0" dirty="0">
                          <a:solidFill>
                            <a:srgbClr val="000000"/>
                          </a:solidFill>
                          <a:effectLst/>
                        </a:rPr>
                        <a:t>This is a Cisco-proprietary FHRP that provides the same functionality of GLBP, but in an IPv6 environment. GLBP for IPv6 provides </a:t>
                      </a:r>
                      <a:r>
                        <a:rPr lang="en-US" sz="1600" b="0" dirty="0">
                          <a:solidFill>
                            <a:srgbClr val="FF0000"/>
                          </a:solidFill>
                          <a:effectLst/>
                        </a:rPr>
                        <a:t>automatic router backup </a:t>
                      </a:r>
                      <a:r>
                        <a:rPr lang="en-US" sz="1600" b="0" dirty="0">
                          <a:solidFill>
                            <a:srgbClr val="000000"/>
                          </a:solidFill>
                          <a:effectLst/>
                        </a:rPr>
                        <a:t>for IPv6 hosts configured with a single default gateway on a LAN. Multiple first-hop routers on the LAN combine to offer a single virtual first-hop IPv6 router while sharing the IPv6 packet forwarding load.</a:t>
                      </a:r>
                    </a:p>
                  </a:txBody>
                  <a:tcPr marL="47625" marR="47625" marT="47625" marB="47625" anchor="ctr"/>
                </a:tc>
                <a:extLst>
                  <a:ext uri="{0D108BD9-81ED-4DB2-BD59-A6C34878D82A}">
                    <a16:rowId xmlns="" xmlns:a16="http://schemas.microsoft.com/office/drawing/2014/main" val="876343197"/>
                  </a:ext>
                </a:extLst>
              </a:tr>
              <a:tr h="474951">
                <a:tc>
                  <a:txBody>
                    <a:bodyPr/>
                    <a:lstStyle/>
                    <a:p>
                      <a:pPr fontAlgn="ctr"/>
                      <a:r>
                        <a:rPr lang="en-US" sz="1600" b="0" dirty="0">
                          <a:solidFill>
                            <a:srgbClr val="000000"/>
                          </a:solidFill>
                          <a:effectLst/>
                        </a:rPr>
                        <a:t>ICMP Router Discovery Protocol (</a:t>
                      </a:r>
                      <a:r>
                        <a:rPr lang="en-US" sz="1600" b="0" dirty="0">
                          <a:solidFill>
                            <a:srgbClr val="FF0000"/>
                          </a:solidFill>
                          <a:effectLst/>
                        </a:rPr>
                        <a:t>IRDP</a:t>
                      </a:r>
                      <a:r>
                        <a:rPr lang="en-US" sz="1600" b="0" dirty="0">
                          <a:solidFill>
                            <a:srgbClr val="000000"/>
                          </a:solidFill>
                          <a:effectLst/>
                        </a:rPr>
                        <a:t>)</a:t>
                      </a:r>
                    </a:p>
                  </a:txBody>
                  <a:tcPr marL="47625" marR="47625" marT="47625" marB="47625" anchor="ctr"/>
                </a:tc>
                <a:tc>
                  <a:txBody>
                    <a:bodyPr/>
                    <a:lstStyle/>
                    <a:p>
                      <a:pPr fontAlgn="ctr"/>
                      <a:r>
                        <a:rPr lang="en-US" sz="1600" b="0" dirty="0">
                          <a:solidFill>
                            <a:srgbClr val="000000"/>
                          </a:solidFill>
                          <a:effectLst/>
                        </a:rPr>
                        <a:t>Specified in RFC 1256, IRDP is a </a:t>
                      </a:r>
                      <a:r>
                        <a:rPr lang="en-US" sz="1600" b="0" dirty="0">
                          <a:solidFill>
                            <a:srgbClr val="FF0000"/>
                          </a:solidFill>
                          <a:effectLst/>
                        </a:rPr>
                        <a:t>legacy</a:t>
                      </a:r>
                      <a:r>
                        <a:rPr lang="en-US" sz="1600" b="0" dirty="0">
                          <a:solidFill>
                            <a:srgbClr val="000000"/>
                          </a:solidFill>
                          <a:effectLst/>
                        </a:rPr>
                        <a:t> FHRP solution. IRDP allows IPv4 hosts to locate routers that provide IPv4 connectivity to other (nonlocal) IP networks.</a:t>
                      </a:r>
                    </a:p>
                  </a:txBody>
                  <a:tcPr marL="47625" marR="47625" marT="47625" marB="47625" anchor="ctr"/>
                </a:tc>
                <a:extLst>
                  <a:ext uri="{0D108BD9-81ED-4DB2-BD59-A6C34878D82A}">
                    <a16:rowId xmlns="" xmlns:a16="http://schemas.microsoft.com/office/drawing/2014/main" val="1947414994"/>
                  </a:ext>
                </a:extLst>
              </a:tr>
            </a:tbl>
          </a:graphicData>
        </a:graphic>
      </p:graphicFrame>
    </p:spTree>
    <p:extLst>
      <p:ext uri="{BB962C8B-B14F-4D97-AF65-F5344CB8AC3E}">
        <p14:creationId xmlns="" xmlns:p14="http://schemas.microsoft.com/office/powerpoint/2010/main" val="13913645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6059</TotalTime>
  <Words>2365</Words>
  <Application>Microsoft Office PowerPoint</Application>
  <PresentationFormat>On-screen Show (16:9)</PresentationFormat>
  <Paragraphs>218</Paragraphs>
  <Slides>21</Slides>
  <Notes>21</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Theme</vt:lpstr>
      <vt:lpstr>Chapter 6 Module 6: FHRP Concepts</vt:lpstr>
      <vt:lpstr>Module Objectives</vt:lpstr>
      <vt:lpstr>9.1 First Hop Redundancy Protocols</vt:lpstr>
      <vt:lpstr>First Hop Redundancy Protocols Default Gateway Limitations</vt:lpstr>
      <vt:lpstr>First Hop Redundancy Protocols Router Redundancy</vt:lpstr>
      <vt:lpstr>First Hop Redundancy Protocols Router Redundancy (Cont.)</vt:lpstr>
      <vt:lpstr>First Hop Redundancy Protocols Steps for Router Failover</vt:lpstr>
      <vt:lpstr>First Hop Redundancy Protocols FHRP Options</vt:lpstr>
      <vt:lpstr>First Hop Redundancy Protocols FHRP Options</vt:lpstr>
      <vt:lpstr>9.2 HSRP</vt:lpstr>
      <vt:lpstr>HSRP HSRP Overview</vt:lpstr>
      <vt:lpstr>HSRP HSRP Priority and Preemption</vt:lpstr>
      <vt:lpstr>HSRP HSRP Priority and Preemption (Cont.)</vt:lpstr>
      <vt:lpstr>HSRP HSRP States and Times</vt:lpstr>
      <vt:lpstr>HSRP HSRP States and Times</vt:lpstr>
      <vt:lpstr>9.3 Module Practice and Quiz</vt:lpstr>
      <vt:lpstr>Module Practice and Quiz What Did I Learn In This Module?</vt:lpstr>
      <vt:lpstr>Module Practice and Quiz What Did I Learn In This Module? (Cont.)</vt:lpstr>
      <vt:lpstr>Module Practice and Quiz Packet Tracer – HSRP Configuration Guide</vt:lpstr>
      <vt:lpstr>Module 9: FHRP Concepts New Terms and Commands</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Owner</cp:lastModifiedBy>
  <cp:revision>468</cp:revision>
  <dcterms:created xsi:type="dcterms:W3CDTF">2019-10-18T06:21:22Z</dcterms:created>
  <dcterms:modified xsi:type="dcterms:W3CDTF">2021-08-09T01:29:07Z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