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36">
          <p15:clr>
            <a:srgbClr val="A4A3A4"/>
          </p15:clr>
        </p15:guide>
      </p15:sldGuideLst>
    </p:ext>
    <p:ext uri="http://customooxmlschemas.google.com/">
      <go:slidesCustomData xmlns:go="http://customooxmlschemas.google.com/" r:id="rId67" roundtripDataSignature="AMtx7mhrI1oXS4uarCnRpnw0BVEYy5Nl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9CA769-A71F-47B5-A487-74CAB61CB006}">
  <a:tblStyle styleId="{049CA769-A71F-47B5-A487-74CAB61CB00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A"/>
          </a:solidFill>
        </a:fill>
      </a:tcStyle>
    </a:wholeTbl>
    <a:band1H>
      <a:tcTxStyle/>
      <a:tcStyle>
        <a:fill>
          <a:solidFill>
            <a:srgbClr val="CACED3"/>
          </a:solidFill>
        </a:fill>
      </a:tcStyle>
    </a:band1H>
    <a:band2H>
      <a:tcTxStyle/>
    </a:band2H>
    <a:band1V>
      <a:tcTxStyle/>
      <a:tcStyle>
        <a:fill>
          <a:solidFill>
            <a:srgbClr val="CACED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7" Type="http://customschemas.google.com/relationships/presentationmetadata" Target="meta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a:t>Cisco Networking Academy Program</a:t>
            </a:r>
            <a:endParaRPr/>
          </a:p>
          <a:p>
            <a:pPr indent="0" lvl="0" marL="0" rtl="0" algn="l">
              <a:spcBef>
                <a:spcPts val="0"/>
              </a:spcBef>
              <a:spcAft>
                <a:spcPts val="0"/>
              </a:spcAft>
              <a:buNone/>
            </a:pPr>
            <a:r>
              <a:rPr lang="en-US">
                <a:solidFill>
                  <a:srgbClr val="B6DDE7"/>
                </a:solidFill>
              </a:rPr>
              <a:t>Switching, Routing, and Wireless Essentials v7.0 (SRWE)</a:t>
            </a:r>
            <a:endParaRPr/>
          </a:p>
          <a:p>
            <a:pPr indent="0" lvl="0" marL="0" rtl="0" algn="l">
              <a:spcBef>
                <a:spcPts val="0"/>
              </a:spcBef>
              <a:spcAft>
                <a:spcPts val="0"/>
              </a:spcAft>
              <a:buClr>
                <a:schemeClr val="dk1"/>
              </a:buClr>
              <a:buSzPts val="1200"/>
              <a:buFont typeface="Calibri"/>
              <a:buNone/>
            </a:pPr>
            <a:r>
              <a:rPr b="0" lang="en-US"/>
              <a:t>Module 14: Routing Concepts</a:t>
            </a:r>
            <a:endParaRPr/>
          </a:p>
          <a:p>
            <a:pPr indent="0" lvl="0" marL="0" rtl="0" algn="l">
              <a:spcBef>
                <a:spcPts val="0"/>
              </a:spcBef>
              <a:spcAft>
                <a:spcPts val="0"/>
              </a:spcAft>
              <a:buNone/>
            </a:pPr>
            <a:r>
              <a:t/>
            </a:r>
            <a:endParaRPr/>
          </a:p>
        </p:txBody>
      </p:sp>
      <p:sp>
        <p:nvSpPr>
          <p:cNvPr id="236" name="Google Shape;23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Routing Decisions</a:t>
            </a:r>
            <a:endParaRPr/>
          </a:p>
          <a:p>
            <a:pPr indent="0" lvl="0" marL="0" rtl="0" algn="l">
              <a:spcBef>
                <a:spcPts val="0"/>
              </a:spcBef>
              <a:spcAft>
                <a:spcPts val="0"/>
              </a:spcAft>
              <a:buNone/>
            </a:pPr>
            <a:r>
              <a:rPr lang="en-US"/>
              <a:t>1.2.2 – </a:t>
            </a:r>
            <a:r>
              <a:rPr b="0" i="0" lang="en-US" sz="1200" u="none" cap="none" strike="noStrike">
                <a:solidFill>
                  <a:srgbClr val="000000"/>
                </a:solidFill>
                <a:latin typeface="Calibri"/>
                <a:ea typeface="Calibri"/>
                <a:cs typeface="Calibri"/>
                <a:sym typeface="Calibri"/>
              </a:rPr>
              <a:t>Path Determination</a:t>
            </a:r>
            <a:endParaRPr/>
          </a:p>
          <a:p>
            <a:pPr indent="0" lvl="0" marL="0" rtl="0" algn="l">
              <a:spcBef>
                <a:spcPts val="0"/>
              </a:spcBef>
              <a:spcAft>
                <a:spcPts val="0"/>
              </a:spcAft>
              <a:buNone/>
            </a:pPr>
            <a:r>
              <a:rPr lang="en-US"/>
              <a:t>1.2.2.1 – Routing Decisions</a:t>
            </a:r>
            <a:endParaRPr/>
          </a:p>
        </p:txBody>
      </p:sp>
      <p:sp>
        <p:nvSpPr>
          <p:cNvPr id="301" name="Google Shape;30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Routing Decisions</a:t>
            </a:r>
            <a:endParaRPr/>
          </a:p>
          <a:p>
            <a:pPr indent="0" lvl="0" marL="0" rtl="0" algn="l">
              <a:spcBef>
                <a:spcPts val="0"/>
              </a:spcBef>
              <a:spcAft>
                <a:spcPts val="0"/>
              </a:spcAft>
              <a:buNone/>
            </a:pPr>
            <a:r>
              <a:rPr lang="en-US"/>
              <a:t>1.2.2 – </a:t>
            </a:r>
            <a:r>
              <a:rPr b="0" i="0" lang="en-US" sz="1200" u="none" cap="none" strike="noStrike">
                <a:solidFill>
                  <a:srgbClr val="000000"/>
                </a:solidFill>
                <a:latin typeface="Calibri"/>
                <a:ea typeface="Calibri"/>
                <a:cs typeface="Calibri"/>
                <a:sym typeface="Calibri"/>
              </a:rPr>
              <a:t>Path Determination</a:t>
            </a:r>
            <a:endParaRPr/>
          </a:p>
          <a:p>
            <a:pPr indent="0" lvl="0" marL="0" rtl="0" algn="l">
              <a:spcBef>
                <a:spcPts val="0"/>
              </a:spcBef>
              <a:spcAft>
                <a:spcPts val="0"/>
              </a:spcAft>
              <a:buNone/>
            </a:pPr>
            <a:r>
              <a:rPr lang="en-US"/>
              <a:t>1.2.2.1 – Routing Decisions</a:t>
            </a:r>
            <a:endParaRPr/>
          </a:p>
        </p:txBody>
      </p:sp>
      <p:sp>
        <p:nvSpPr>
          <p:cNvPr id="309" name="Google Shape;30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Routing Decisions</a:t>
            </a:r>
            <a:endParaRPr/>
          </a:p>
          <a:p>
            <a:pPr indent="0" lvl="0" marL="0" rtl="0" algn="l">
              <a:spcBef>
                <a:spcPts val="0"/>
              </a:spcBef>
              <a:spcAft>
                <a:spcPts val="0"/>
              </a:spcAft>
              <a:buNone/>
            </a:pPr>
            <a:r>
              <a:rPr lang="en-US"/>
              <a:t>1.2.2 – </a:t>
            </a:r>
            <a:r>
              <a:rPr b="0" i="0" lang="en-US" sz="1200" u="none" cap="none" strike="noStrike">
                <a:solidFill>
                  <a:srgbClr val="000000"/>
                </a:solidFill>
                <a:latin typeface="Calibri"/>
                <a:ea typeface="Calibri"/>
                <a:cs typeface="Calibri"/>
                <a:sym typeface="Calibri"/>
              </a:rPr>
              <a:t>Path Determination</a:t>
            </a:r>
            <a:endParaRPr/>
          </a:p>
          <a:p>
            <a:pPr indent="0" lvl="0" marL="0" rtl="0" algn="l">
              <a:spcBef>
                <a:spcPts val="0"/>
              </a:spcBef>
              <a:spcAft>
                <a:spcPts val="0"/>
              </a:spcAft>
              <a:buNone/>
            </a:pPr>
            <a:r>
              <a:rPr lang="en-US"/>
              <a:t>1.2.2.2 – Best Path</a:t>
            </a:r>
            <a:endParaRPr/>
          </a:p>
        </p:txBody>
      </p:sp>
      <p:sp>
        <p:nvSpPr>
          <p:cNvPr id="358" name="Google Shape;35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n-US" sz="800">
                <a:solidFill>
                  <a:srgbClr val="000000"/>
                </a:solidFill>
                <a:latin typeface="Arial"/>
                <a:ea typeface="Arial"/>
                <a:cs typeface="Arial"/>
                <a:sym typeface="Arial"/>
              </a:rPr>
              <a:t>‹#›</a:t>
            </a:fld>
            <a:endParaRPr b="0" sz="800">
              <a:solidFill>
                <a:srgbClr val="000000"/>
              </a:solidFill>
              <a:latin typeface="Arial"/>
              <a:ea typeface="Arial"/>
              <a:cs typeface="Arial"/>
              <a:sym typeface="Arial"/>
            </a:endParaRPr>
          </a:p>
        </p:txBody>
      </p:sp>
      <p:sp>
        <p:nvSpPr>
          <p:cNvPr id="242" name="Google Shape;2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14- Routing Concepts</a:t>
            </a:r>
            <a:endParaRPr/>
          </a:p>
          <a:p>
            <a:pPr indent="0" lvl="0" marL="0" rtl="0" algn="l">
              <a:spcBef>
                <a:spcPts val="0"/>
              </a:spcBef>
              <a:spcAft>
                <a:spcPts val="0"/>
              </a:spcAft>
              <a:buClr>
                <a:schemeClr val="dk1"/>
              </a:buClr>
              <a:buSzPts val="1200"/>
              <a:buFont typeface="Calibri"/>
              <a:buNone/>
            </a:pPr>
            <a:r>
              <a:rPr lang="en-US"/>
              <a:t>14.0 – Introduction</a:t>
            </a:r>
            <a:endParaRPr/>
          </a:p>
          <a:p>
            <a:pPr indent="0" lvl="0" marL="0" rtl="0" algn="l">
              <a:spcBef>
                <a:spcPts val="0"/>
              </a:spcBef>
              <a:spcAft>
                <a:spcPts val="0"/>
              </a:spcAft>
              <a:buClr>
                <a:schemeClr val="dk1"/>
              </a:buClr>
              <a:buSzPts val="1200"/>
              <a:buFont typeface="Calibri"/>
              <a:buNone/>
            </a:pPr>
            <a:r>
              <a:rPr lang="en-US"/>
              <a:t>14.0.2 - What will I learn to do in this module?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Routing Decisions</a:t>
            </a:r>
            <a:endParaRPr/>
          </a:p>
          <a:p>
            <a:pPr indent="0" lvl="0" marL="0" rtl="0" algn="l">
              <a:spcBef>
                <a:spcPts val="0"/>
              </a:spcBef>
              <a:spcAft>
                <a:spcPts val="0"/>
              </a:spcAft>
              <a:buNone/>
            </a:pPr>
            <a:r>
              <a:rPr lang="en-US"/>
              <a:t>1.2.2 – </a:t>
            </a:r>
            <a:r>
              <a:rPr b="0" i="0" lang="en-US" sz="1200" u="none" cap="none" strike="noStrike">
                <a:solidFill>
                  <a:srgbClr val="000000"/>
                </a:solidFill>
                <a:latin typeface="Calibri"/>
                <a:ea typeface="Calibri"/>
                <a:cs typeface="Calibri"/>
                <a:sym typeface="Calibri"/>
              </a:rPr>
              <a:t>Path Determination</a:t>
            </a:r>
            <a:endParaRPr/>
          </a:p>
          <a:p>
            <a:pPr indent="0" lvl="0" marL="0" rtl="0" algn="l">
              <a:spcBef>
                <a:spcPts val="0"/>
              </a:spcBef>
              <a:spcAft>
                <a:spcPts val="0"/>
              </a:spcAft>
              <a:buNone/>
            </a:pPr>
            <a:r>
              <a:rPr lang="en-US"/>
              <a:t>1.2.2.3 – Load Balancing</a:t>
            </a:r>
            <a:endParaRPr/>
          </a:p>
        </p:txBody>
      </p:sp>
      <p:sp>
        <p:nvSpPr>
          <p:cNvPr id="444" name="Google Shape;444;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Routing Decisions</a:t>
            </a:r>
            <a:endParaRPr/>
          </a:p>
          <a:p>
            <a:pPr indent="0" lvl="0" marL="0" rtl="0" algn="l">
              <a:spcBef>
                <a:spcPts val="0"/>
              </a:spcBef>
              <a:spcAft>
                <a:spcPts val="0"/>
              </a:spcAft>
              <a:buNone/>
            </a:pPr>
            <a:r>
              <a:rPr lang="en-US"/>
              <a:t>1.2.2 – </a:t>
            </a:r>
            <a:r>
              <a:rPr b="0" i="0" lang="en-US" sz="1200" u="none" cap="none" strike="noStrike">
                <a:solidFill>
                  <a:srgbClr val="000000"/>
                </a:solidFill>
                <a:latin typeface="Calibri"/>
                <a:ea typeface="Calibri"/>
                <a:cs typeface="Calibri"/>
                <a:sym typeface="Calibri"/>
              </a:rPr>
              <a:t>Path Determination</a:t>
            </a:r>
            <a:endParaRPr/>
          </a:p>
          <a:p>
            <a:pPr indent="0" lvl="0" marL="0" rtl="0" algn="l">
              <a:spcBef>
                <a:spcPts val="0"/>
              </a:spcBef>
              <a:spcAft>
                <a:spcPts val="0"/>
              </a:spcAft>
              <a:buNone/>
            </a:pPr>
            <a:r>
              <a:rPr lang="en-US"/>
              <a:t>1.2.2.4 – Administrative Distance</a:t>
            </a:r>
            <a:endParaRPr/>
          </a:p>
        </p:txBody>
      </p:sp>
      <p:sp>
        <p:nvSpPr>
          <p:cNvPr id="452" name="Google Shape;452;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14 - Routing Concepts</a:t>
            </a:r>
            <a:endParaRPr/>
          </a:p>
          <a:p>
            <a:pPr indent="0" lvl="0" marL="0" rtl="0" algn="l">
              <a:spcBef>
                <a:spcPts val="0"/>
              </a:spcBef>
              <a:spcAft>
                <a:spcPts val="0"/>
              </a:spcAft>
              <a:buNone/>
            </a:pPr>
            <a:r>
              <a:rPr lang="en-US"/>
              <a:t>14.4 - IP Routing Table</a:t>
            </a:r>
            <a:endParaRPr/>
          </a:p>
          <a:p>
            <a:pPr indent="0" lvl="0" marL="0" rtl="0" algn="l">
              <a:spcBef>
                <a:spcPts val="0"/>
              </a:spcBef>
              <a:spcAft>
                <a:spcPts val="0"/>
              </a:spcAft>
              <a:buNone/>
            </a:pPr>
            <a:r>
              <a:rPr lang="en-US"/>
              <a:t>14.4.12 - Administrative Distance</a:t>
            </a:r>
            <a:endParaRPr/>
          </a:p>
        </p:txBody>
      </p:sp>
      <p:sp>
        <p:nvSpPr>
          <p:cNvPr id="479" name="Google Shape;479;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14 - Routing Concepts</a:t>
            </a:r>
            <a:endParaRPr/>
          </a:p>
          <a:p>
            <a:pPr indent="0" lvl="0" marL="0" rtl="0" algn="l">
              <a:spcBef>
                <a:spcPts val="0"/>
              </a:spcBef>
              <a:spcAft>
                <a:spcPts val="0"/>
              </a:spcAft>
              <a:buNone/>
            </a:pPr>
            <a:r>
              <a:rPr lang="en-US"/>
              <a:t>14.4 - IP Routing Table</a:t>
            </a:r>
            <a:endParaRPr/>
          </a:p>
          <a:p>
            <a:pPr indent="0" lvl="0" marL="0" rtl="0" algn="l">
              <a:spcBef>
                <a:spcPts val="0"/>
              </a:spcBef>
              <a:spcAft>
                <a:spcPts val="0"/>
              </a:spcAft>
              <a:buNone/>
            </a:pPr>
            <a:r>
              <a:rPr lang="en-US"/>
              <a:t>14.4.12 - Administrative Distance (Cont.)</a:t>
            </a:r>
            <a:endParaRPr/>
          </a:p>
          <a:p>
            <a:pPr indent="0" lvl="0" marL="0" rtl="0" algn="l">
              <a:spcBef>
                <a:spcPts val="0"/>
              </a:spcBef>
              <a:spcAft>
                <a:spcPts val="0"/>
              </a:spcAft>
              <a:buNone/>
            </a:pPr>
            <a:r>
              <a:rPr lang="en-US"/>
              <a:t>14.4.13 - Check Your Understanding - IP Routing Table</a:t>
            </a:r>
            <a:endParaRPr/>
          </a:p>
        </p:txBody>
      </p:sp>
      <p:sp>
        <p:nvSpPr>
          <p:cNvPr id="486" name="Google Shape;486;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sz="1200"/>
              <a:t>6 - EIGRP</a:t>
            </a:r>
            <a:endParaRPr/>
          </a:p>
          <a:p>
            <a:pPr indent="0" lvl="0" marL="0" rtl="0" algn="l">
              <a:spcBef>
                <a:spcPts val="0"/>
              </a:spcBef>
              <a:spcAft>
                <a:spcPts val="0"/>
              </a:spcAft>
              <a:buClr>
                <a:schemeClr val="dk1"/>
              </a:buClr>
              <a:buSzPts val="1200"/>
              <a:buFont typeface="Calibri"/>
              <a:buNone/>
            </a:pPr>
            <a:r>
              <a:rPr b="0" lang="en-US" sz="1200"/>
              <a:t>6.1 – EIGRP Characteristics</a:t>
            </a:r>
            <a:endParaRPr b="0"/>
          </a:p>
          <a:p>
            <a:pPr indent="0" lvl="0" marL="0" rtl="0" algn="l">
              <a:spcBef>
                <a:spcPts val="0"/>
              </a:spcBef>
              <a:spcAft>
                <a:spcPts val="0"/>
              </a:spcAft>
              <a:buNone/>
            </a:pPr>
            <a:r>
              <a:t/>
            </a:r>
            <a:endParaRPr/>
          </a:p>
        </p:txBody>
      </p:sp>
      <p:sp>
        <p:nvSpPr>
          <p:cNvPr id="494" name="Google Shape;494;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7: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n-US" sz="800">
                <a:solidFill>
                  <a:schemeClr val="dk1"/>
                </a:solidFill>
                <a:latin typeface="Arial"/>
                <a:ea typeface="Arial"/>
                <a:cs typeface="Arial"/>
                <a:sym typeface="Arial"/>
              </a:rPr>
              <a:t>‹#›</a:t>
            </a:fld>
            <a:endParaRPr b="0" sz="800">
              <a:solidFill>
                <a:schemeClr val="dk1"/>
              </a:solidFill>
              <a:latin typeface="Arial"/>
              <a:ea typeface="Arial"/>
              <a:cs typeface="Arial"/>
              <a:sym typeface="Arial"/>
            </a:endParaRPr>
          </a:p>
        </p:txBody>
      </p:sp>
      <p:sp>
        <p:nvSpPr>
          <p:cNvPr id="499" name="Google Shape;49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0" name="Google Shape;50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a:t>Cisco Networking Academy Program</a:t>
            </a:r>
            <a:endParaRPr/>
          </a:p>
          <a:p>
            <a:pPr indent="0" lvl="0" marL="0" rtl="0" algn="l">
              <a:spcBef>
                <a:spcPts val="0"/>
              </a:spcBef>
              <a:spcAft>
                <a:spcPts val="0"/>
              </a:spcAft>
              <a:buClr>
                <a:schemeClr val="dk1"/>
              </a:buClr>
              <a:buSzPts val="1200"/>
              <a:buFont typeface="Calibri"/>
              <a:buNone/>
            </a:pPr>
            <a:r>
              <a:rPr b="0" lang="en-US"/>
              <a:t>Scaling Networks v6.0 </a:t>
            </a:r>
            <a:endParaRPr/>
          </a:p>
          <a:p>
            <a:pPr indent="0" lvl="0" marL="0" rtl="0" algn="l">
              <a:spcBef>
                <a:spcPts val="0"/>
              </a:spcBef>
              <a:spcAft>
                <a:spcPts val="0"/>
              </a:spcAft>
              <a:buClr>
                <a:schemeClr val="dk1"/>
              </a:buClr>
              <a:buSzPts val="1200"/>
              <a:buFont typeface="Calibri"/>
              <a:buNone/>
            </a:pPr>
            <a:r>
              <a:rPr b="0" lang="en-US" sz="1200"/>
              <a:t>Chapter 6: EIGRP</a:t>
            </a:r>
            <a:endParaRPr b="0"/>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28: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n-US" sz="800">
                <a:solidFill>
                  <a:schemeClr val="dk1"/>
                </a:solidFill>
                <a:latin typeface="Arial"/>
                <a:ea typeface="Arial"/>
                <a:cs typeface="Arial"/>
                <a:sym typeface="Arial"/>
              </a:rPr>
              <a:t>‹#›</a:t>
            </a:fld>
            <a:endParaRPr b="0" sz="800">
              <a:solidFill>
                <a:schemeClr val="dk1"/>
              </a:solidFill>
              <a:latin typeface="Arial"/>
              <a:ea typeface="Arial"/>
              <a:cs typeface="Arial"/>
              <a:sym typeface="Arial"/>
            </a:endParaRPr>
          </a:p>
        </p:txBody>
      </p:sp>
      <p:sp>
        <p:nvSpPr>
          <p:cNvPr id="506" name="Google Shape;50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7" name="Google Shape;50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a:t>Cisco Networking Academy Program</a:t>
            </a:r>
            <a:endParaRPr/>
          </a:p>
          <a:p>
            <a:pPr indent="0" lvl="0" marL="0" rtl="0" algn="l">
              <a:spcBef>
                <a:spcPts val="0"/>
              </a:spcBef>
              <a:spcAft>
                <a:spcPts val="0"/>
              </a:spcAft>
              <a:buClr>
                <a:schemeClr val="dk1"/>
              </a:buClr>
              <a:buSzPts val="1200"/>
              <a:buFont typeface="Calibri"/>
              <a:buNone/>
            </a:pPr>
            <a:r>
              <a:rPr b="0" lang="en-US"/>
              <a:t>Scaling Networks v6.0 </a:t>
            </a:r>
            <a:endParaRPr/>
          </a:p>
          <a:p>
            <a:pPr indent="0" lvl="0" marL="0" rtl="0" algn="l">
              <a:spcBef>
                <a:spcPts val="0"/>
              </a:spcBef>
              <a:spcAft>
                <a:spcPts val="0"/>
              </a:spcAft>
              <a:buClr>
                <a:schemeClr val="dk1"/>
              </a:buClr>
              <a:buSzPts val="1200"/>
              <a:buFont typeface="Calibri"/>
              <a:buNone/>
            </a:pPr>
            <a:r>
              <a:rPr b="0" lang="en-US" sz="1200"/>
              <a:t>Chapter 6: EIGRP</a:t>
            </a:r>
            <a:endParaRPr b="0"/>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sz="1200"/>
              <a:t>6 - EIGRP</a:t>
            </a:r>
            <a:endParaRPr/>
          </a:p>
          <a:p>
            <a:pPr indent="0" lvl="0" marL="0" rtl="0" algn="l">
              <a:spcBef>
                <a:spcPts val="0"/>
              </a:spcBef>
              <a:spcAft>
                <a:spcPts val="0"/>
              </a:spcAft>
              <a:buClr>
                <a:schemeClr val="dk1"/>
              </a:buClr>
              <a:buSzPts val="1200"/>
              <a:buFont typeface="Calibri"/>
              <a:buNone/>
            </a:pPr>
            <a:r>
              <a:rPr b="0" lang="en-US" sz="1200"/>
              <a:t>6.1 – EIGRP Characteristics</a:t>
            </a:r>
            <a:endParaRPr b="0"/>
          </a:p>
          <a:p>
            <a:pPr indent="0" lvl="0" marL="0" rtl="0" algn="l">
              <a:spcBef>
                <a:spcPts val="0"/>
              </a:spcBef>
              <a:spcAft>
                <a:spcPts val="0"/>
              </a:spcAft>
              <a:buNone/>
            </a:pPr>
            <a:r>
              <a:t/>
            </a:r>
            <a:endParaRPr/>
          </a:p>
        </p:txBody>
      </p:sp>
      <p:sp>
        <p:nvSpPr>
          <p:cNvPr id="514" name="Google Shape;514;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14 - Routing Concepts</a:t>
            </a:r>
            <a:endParaRPr/>
          </a:p>
          <a:p>
            <a:pPr indent="0" lvl="0" marL="0" rtl="0" algn="l">
              <a:spcBef>
                <a:spcPts val="0"/>
              </a:spcBef>
              <a:spcAft>
                <a:spcPts val="0"/>
              </a:spcAft>
              <a:buNone/>
            </a:pPr>
            <a:r>
              <a:rPr lang="en-US"/>
              <a:t>14.1 - Path Determination</a:t>
            </a:r>
            <a:endParaRPr/>
          </a:p>
        </p:txBody>
      </p:sp>
      <p:sp>
        <p:nvSpPr>
          <p:cNvPr id="251" name="Google Shape;25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519" name="Google Shape;51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0" name="Google Shape;52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6.1 - </a:t>
            </a:r>
            <a:r>
              <a:rPr lang="en-US" sz="1200"/>
              <a:t>EIGRP Characteristics</a:t>
            </a:r>
            <a:endParaRPr/>
          </a:p>
          <a:p>
            <a:pPr indent="0" lvl="0" marL="0" rtl="0" algn="l">
              <a:lnSpc>
                <a:spcPct val="80000"/>
              </a:lnSpc>
              <a:spcBef>
                <a:spcPts val="0"/>
              </a:spcBef>
              <a:spcAft>
                <a:spcPts val="0"/>
              </a:spcAft>
              <a:buClr>
                <a:schemeClr val="dk1"/>
              </a:buClr>
              <a:buSzPts val="1200"/>
              <a:buFont typeface="Calibri"/>
              <a:buNone/>
            </a:pPr>
            <a:r>
              <a:rPr lang="en-US" sz="1200"/>
              <a:t>6.1.1 - </a:t>
            </a:r>
            <a:r>
              <a:rPr lang="en-US"/>
              <a:t>EIGRP Basic Features</a:t>
            </a:r>
            <a:endParaRPr/>
          </a:p>
          <a:p>
            <a:pPr indent="0" lvl="0" marL="0" rtl="0" algn="l">
              <a:lnSpc>
                <a:spcPct val="80000"/>
              </a:lnSpc>
              <a:spcBef>
                <a:spcPts val="0"/>
              </a:spcBef>
              <a:spcAft>
                <a:spcPts val="0"/>
              </a:spcAft>
              <a:buClr>
                <a:schemeClr val="dk1"/>
              </a:buClr>
              <a:buSzPts val="1200"/>
              <a:buFont typeface="Calibri"/>
              <a:buNone/>
            </a:pPr>
            <a:r>
              <a:rPr lang="en-US"/>
              <a:t>6.1.1.1 – Features of EIGRP</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527" name="Google Shape;52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6.1 - </a:t>
            </a:r>
            <a:r>
              <a:rPr lang="en-US" sz="1200"/>
              <a:t>EIGRP Characteristics</a:t>
            </a:r>
            <a:endParaRPr/>
          </a:p>
          <a:p>
            <a:pPr indent="0" lvl="0" marL="0" rtl="0" algn="l">
              <a:lnSpc>
                <a:spcPct val="80000"/>
              </a:lnSpc>
              <a:spcBef>
                <a:spcPts val="0"/>
              </a:spcBef>
              <a:spcAft>
                <a:spcPts val="0"/>
              </a:spcAft>
              <a:buClr>
                <a:schemeClr val="dk1"/>
              </a:buClr>
              <a:buSzPts val="1200"/>
              <a:buFont typeface="Calibri"/>
              <a:buNone/>
            </a:pPr>
            <a:r>
              <a:rPr lang="en-US" sz="1200"/>
              <a:t>6.1.1 - </a:t>
            </a:r>
            <a:r>
              <a:rPr lang="en-US"/>
              <a:t>EIGRP Basic Features</a:t>
            </a:r>
            <a:endParaRPr/>
          </a:p>
          <a:p>
            <a:pPr indent="0" lvl="0" marL="0" rtl="0" algn="l">
              <a:lnSpc>
                <a:spcPct val="80000"/>
              </a:lnSpc>
              <a:spcBef>
                <a:spcPts val="0"/>
              </a:spcBef>
              <a:spcAft>
                <a:spcPts val="0"/>
              </a:spcAft>
              <a:buClr>
                <a:schemeClr val="dk1"/>
              </a:buClr>
              <a:buSzPts val="1200"/>
              <a:buFont typeface="Calibri"/>
              <a:buNone/>
            </a:pPr>
            <a:r>
              <a:rPr lang="en-US"/>
              <a:t>6.1.1.2 – Protocol Dependent Modules</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537" name="Google Shape;53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6.1 - </a:t>
            </a:r>
            <a:r>
              <a:rPr lang="en-US" sz="1200"/>
              <a:t>EIGRP Characteristics</a:t>
            </a:r>
            <a:endParaRPr/>
          </a:p>
          <a:p>
            <a:pPr indent="0" lvl="0" marL="0" rtl="0" algn="l">
              <a:lnSpc>
                <a:spcPct val="80000"/>
              </a:lnSpc>
              <a:spcBef>
                <a:spcPts val="0"/>
              </a:spcBef>
              <a:spcAft>
                <a:spcPts val="0"/>
              </a:spcAft>
              <a:buClr>
                <a:schemeClr val="dk1"/>
              </a:buClr>
              <a:buSzPts val="1200"/>
              <a:buFont typeface="Calibri"/>
              <a:buNone/>
            </a:pPr>
            <a:r>
              <a:rPr lang="en-US" sz="1200"/>
              <a:t>6.1.1 - </a:t>
            </a:r>
            <a:r>
              <a:rPr lang="en-US"/>
              <a:t>EIGRP Basic Features</a:t>
            </a:r>
            <a:endParaRPr/>
          </a:p>
          <a:p>
            <a:pPr indent="0" lvl="0" marL="0" rtl="0" algn="l">
              <a:lnSpc>
                <a:spcPct val="80000"/>
              </a:lnSpc>
              <a:spcBef>
                <a:spcPts val="0"/>
              </a:spcBef>
              <a:spcAft>
                <a:spcPts val="0"/>
              </a:spcAft>
              <a:buClr>
                <a:schemeClr val="dk1"/>
              </a:buClr>
              <a:buSzPts val="1200"/>
              <a:buFont typeface="Calibri"/>
              <a:buNone/>
            </a:pPr>
            <a:r>
              <a:rPr lang="en-US"/>
              <a:t>6.1.1.3 – Reliable Transport Protocol</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546" name="Google Shape;54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7" name="Google Shape;547;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6.1 - </a:t>
            </a:r>
            <a:r>
              <a:rPr lang="en-US" sz="1200"/>
              <a:t>EIGRP Characteristics</a:t>
            </a:r>
            <a:endParaRPr/>
          </a:p>
          <a:p>
            <a:pPr indent="0" lvl="0" marL="0" rtl="0" algn="l">
              <a:lnSpc>
                <a:spcPct val="80000"/>
              </a:lnSpc>
              <a:spcBef>
                <a:spcPts val="0"/>
              </a:spcBef>
              <a:spcAft>
                <a:spcPts val="0"/>
              </a:spcAft>
              <a:buClr>
                <a:schemeClr val="dk1"/>
              </a:buClr>
              <a:buSzPts val="1200"/>
              <a:buFont typeface="Calibri"/>
              <a:buNone/>
            </a:pPr>
            <a:r>
              <a:rPr lang="en-US" sz="1200"/>
              <a:t>6.1.1 - </a:t>
            </a:r>
            <a:r>
              <a:rPr lang="en-US"/>
              <a:t>EIGRP Basic Features</a:t>
            </a:r>
            <a:endParaRPr/>
          </a:p>
          <a:p>
            <a:pPr indent="0" lvl="0" marL="0" rtl="0" algn="l">
              <a:lnSpc>
                <a:spcPct val="80000"/>
              </a:lnSpc>
              <a:spcBef>
                <a:spcPts val="0"/>
              </a:spcBef>
              <a:spcAft>
                <a:spcPts val="0"/>
              </a:spcAft>
              <a:buClr>
                <a:schemeClr val="dk1"/>
              </a:buClr>
              <a:buSzPts val="1200"/>
              <a:buFont typeface="Calibri"/>
              <a:buNone/>
            </a:pPr>
            <a:r>
              <a:rPr lang="en-US"/>
              <a:t>6.1.1.4 – Authentication</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554" name="Google Shape;55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5" name="Google Shape;55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6.1 - </a:t>
            </a:r>
            <a:r>
              <a:rPr lang="en-US" sz="1200"/>
              <a:t>EIGRP Characteristics</a:t>
            </a:r>
            <a:endParaRPr/>
          </a:p>
          <a:p>
            <a:pPr indent="0" lvl="0" marL="0" rtl="0" algn="l">
              <a:lnSpc>
                <a:spcPct val="80000"/>
              </a:lnSpc>
              <a:spcBef>
                <a:spcPts val="0"/>
              </a:spcBef>
              <a:spcAft>
                <a:spcPts val="0"/>
              </a:spcAft>
              <a:buClr>
                <a:schemeClr val="dk1"/>
              </a:buClr>
              <a:buSzPts val="1200"/>
              <a:buFont typeface="Calibri"/>
              <a:buNone/>
            </a:pPr>
            <a:r>
              <a:rPr lang="en-US" sz="1200"/>
              <a:t>6.1.2 - </a:t>
            </a:r>
            <a:r>
              <a:rPr lang="en-US"/>
              <a:t>EIGRP Packet Types</a:t>
            </a:r>
            <a:endParaRPr/>
          </a:p>
          <a:p>
            <a:pPr indent="0" lvl="0" marL="0" rtl="0" algn="l">
              <a:lnSpc>
                <a:spcPct val="80000"/>
              </a:lnSpc>
              <a:spcBef>
                <a:spcPts val="0"/>
              </a:spcBef>
              <a:spcAft>
                <a:spcPts val="0"/>
              </a:spcAft>
              <a:buClr>
                <a:schemeClr val="dk1"/>
              </a:buClr>
              <a:buSzPts val="1200"/>
              <a:buFont typeface="Calibri"/>
              <a:buNone/>
            </a:pPr>
            <a:r>
              <a:rPr lang="en-US"/>
              <a:t>6.1.2.1 – EIGRP Packet Types</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562" name="Google Shape;562;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3" name="Google Shape;56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6.1 - </a:t>
            </a:r>
            <a:r>
              <a:rPr lang="en-US" sz="1200"/>
              <a:t>EIGRP Characteristics</a:t>
            </a:r>
            <a:endParaRPr/>
          </a:p>
          <a:p>
            <a:pPr indent="0" lvl="0" marL="0" rtl="0" algn="l">
              <a:lnSpc>
                <a:spcPct val="80000"/>
              </a:lnSpc>
              <a:spcBef>
                <a:spcPts val="0"/>
              </a:spcBef>
              <a:spcAft>
                <a:spcPts val="0"/>
              </a:spcAft>
              <a:buClr>
                <a:schemeClr val="dk1"/>
              </a:buClr>
              <a:buSzPts val="1200"/>
              <a:buFont typeface="Calibri"/>
              <a:buNone/>
            </a:pPr>
            <a:r>
              <a:rPr lang="en-US" sz="1200"/>
              <a:t>6.1.2 - </a:t>
            </a:r>
            <a:r>
              <a:rPr lang="en-US"/>
              <a:t>EIGRP Packet Types</a:t>
            </a:r>
            <a:endParaRPr/>
          </a:p>
          <a:p>
            <a:pPr indent="0" lvl="0" marL="0" rtl="0" algn="l">
              <a:lnSpc>
                <a:spcPct val="80000"/>
              </a:lnSpc>
              <a:spcBef>
                <a:spcPts val="0"/>
              </a:spcBef>
              <a:spcAft>
                <a:spcPts val="0"/>
              </a:spcAft>
              <a:buClr>
                <a:schemeClr val="dk1"/>
              </a:buClr>
              <a:buSzPts val="1200"/>
              <a:buFont typeface="Calibri"/>
              <a:buNone/>
            </a:pPr>
            <a:r>
              <a:rPr lang="en-US"/>
              <a:t>6.1.2.2 – EIGRP Hello Packets</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571" name="Google Shape;57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2" name="Google Shape;57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6.1 - </a:t>
            </a:r>
            <a:r>
              <a:rPr lang="en-US" sz="1200"/>
              <a:t>EIGRP Characteristics</a:t>
            </a:r>
            <a:endParaRPr/>
          </a:p>
          <a:p>
            <a:pPr indent="0" lvl="0" marL="0" rtl="0" algn="l">
              <a:lnSpc>
                <a:spcPct val="80000"/>
              </a:lnSpc>
              <a:spcBef>
                <a:spcPts val="0"/>
              </a:spcBef>
              <a:spcAft>
                <a:spcPts val="0"/>
              </a:spcAft>
              <a:buClr>
                <a:schemeClr val="dk1"/>
              </a:buClr>
              <a:buSzPts val="1200"/>
              <a:buFont typeface="Calibri"/>
              <a:buNone/>
            </a:pPr>
            <a:r>
              <a:rPr lang="en-US" sz="1200"/>
              <a:t>6.1.2 - </a:t>
            </a:r>
            <a:r>
              <a:rPr lang="en-US"/>
              <a:t>EIGRP Packet Types</a:t>
            </a:r>
            <a:endParaRPr/>
          </a:p>
          <a:p>
            <a:pPr indent="0" lvl="0" marL="0" rtl="0" algn="l">
              <a:lnSpc>
                <a:spcPct val="80000"/>
              </a:lnSpc>
              <a:spcBef>
                <a:spcPts val="0"/>
              </a:spcBef>
              <a:spcAft>
                <a:spcPts val="0"/>
              </a:spcAft>
              <a:buClr>
                <a:schemeClr val="dk1"/>
              </a:buClr>
              <a:buSzPts val="1200"/>
              <a:buFont typeface="Calibri"/>
              <a:buNone/>
            </a:pPr>
            <a:r>
              <a:rPr lang="en-US"/>
              <a:t>6.1.2.3 – EIGRP Update and Acknowledge Packets</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580" name="Google Shape;58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6.1 - </a:t>
            </a:r>
            <a:r>
              <a:rPr lang="en-US" sz="1200"/>
              <a:t>EIGRP Characteristics</a:t>
            </a:r>
            <a:endParaRPr/>
          </a:p>
          <a:p>
            <a:pPr indent="0" lvl="0" marL="0" rtl="0" algn="l">
              <a:lnSpc>
                <a:spcPct val="80000"/>
              </a:lnSpc>
              <a:spcBef>
                <a:spcPts val="0"/>
              </a:spcBef>
              <a:spcAft>
                <a:spcPts val="0"/>
              </a:spcAft>
              <a:buClr>
                <a:schemeClr val="dk1"/>
              </a:buClr>
              <a:buSzPts val="1200"/>
              <a:buFont typeface="Calibri"/>
              <a:buNone/>
            </a:pPr>
            <a:r>
              <a:rPr lang="en-US" sz="1200"/>
              <a:t>6.1.2 - </a:t>
            </a:r>
            <a:r>
              <a:rPr lang="en-US"/>
              <a:t>EIGRP Packet Types</a:t>
            </a:r>
            <a:endParaRPr/>
          </a:p>
          <a:p>
            <a:pPr indent="0" lvl="0" marL="0" rtl="0" algn="l">
              <a:lnSpc>
                <a:spcPct val="80000"/>
              </a:lnSpc>
              <a:spcBef>
                <a:spcPts val="0"/>
              </a:spcBef>
              <a:spcAft>
                <a:spcPts val="0"/>
              </a:spcAft>
              <a:buClr>
                <a:schemeClr val="dk1"/>
              </a:buClr>
              <a:buSzPts val="1200"/>
              <a:buFont typeface="Calibri"/>
              <a:buNone/>
            </a:pPr>
            <a:r>
              <a:rPr lang="en-US"/>
              <a:t>6.1.2.4 – EIGRP Query and Reply Packets</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8" name="Google Shape;588;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sz="1200"/>
              <a:t>6 - EIGRP</a:t>
            </a:r>
            <a:endParaRPr/>
          </a:p>
          <a:p>
            <a:pPr indent="0" lvl="0" marL="0" rtl="0" algn="l">
              <a:spcBef>
                <a:spcPts val="0"/>
              </a:spcBef>
              <a:spcAft>
                <a:spcPts val="0"/>
              </a:spcAft>
              <a:buClr>
                <a:schemeClr val="dk1"/>
              </a:buClr>
              <a:buSzPts val="1200"/>
              <a:buFont typeface="Calibri"/>
              <a:buNone/>
            </a:pPr>
            <a:r>
              <a:rPr b="0" lang="en-US" sz="1200"/>
              <a:t>6.2 – Implement EIGRP for IPv4</a:t>
            </a:r>
            <a:endParaRPr b="0"/>
          </a:p>
          <a:p>
            <a:pPr indent="0" lvl="0" marL="0" rtl="0" algn="l">
              <a:spcBef>
                <a:spcPts val="0"/>
              </a:spcBef>
              <a:spcAft>
                <a:spcPts val="0"/>
              </a:spcAft>
              <a:buNone/>
            </a:pPr>
            <a:r>
              <a:t/>
            </a:r>
            <a:endParaRPr/>
          </a:p>
        </p:txBody>
      </p:sp>
      <p:sp>
        <p:nvSpPr>
          <p:cNvPr id="589" name="Google Shape;589;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594" name="Google Shape;59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5" name="Google Shape;595;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6.2 – Implement </a:t>
            </a:r>
            <a:r>
              <a:rPr lang="en-US" sz="1200"/>
              <a:t>EIGRP for IPv4</a:t>
            </a:r>
            <a:endParaRPr sz="1200"/>
          </a:p>
          <a:p>
            <a:pPr indent="0" lvl="0" marL="0" rtl="0" algn="l">
              <a:lnSpc>
                <a:spcPct val="80000"/>
              </a:lnSpc>
              <a:spcBef>
                <a:spcPts val="0"/>
              </a:spcBef>
              <a:spcAft>
                <a:spcPts val="0"/>
              </a:spcAft>
              <a:buClr>
                <a:schemeClr val="dk1"/>
              </a:buClr>
              <a:buSzPts val="1200"/>
              <a:buFont typeface="Calibri"/>
              <a:buNone/>
            </a:pPr>
            <a:r>
              <a:rPr lang="en-US" sz="1200"/>
              <a:t>6.2.1 – Configure </a:t>
            </a:r>
            <a:r>
              <a:rPr lang="en-US"/>
              <a:t>EIGRP with IPv4</a:t>
            </a:r>
            <a:endParaRPr/>
          </a:p>
          <a:p>
            <a:pPr indent="0" lvl="0" marL="0" rtl="0" algn="l">
              <a:lnSpc>
                <a:spcPct val="80000"/>
              </a:lnSpc>
              <a:spcBef>
                <a:spcPts val="0"/>
              </a:spcBef>
              <a:spcAft>
                <a:spcPts val="0"/>
              </a:spcAft>
              <a:buClr>
                <a:schemeClr val="dk1"/>
              </a:buClr>
              <a:buSzPts val="1200"/>
              <a:buFont typeface="Calibri"/>
              <a:buNone/>
            </a:pPr>
            <a:r>
              <a:rPr lang="en-US"/>
              <a:t>6.2.1.1 – EIGRP Network Topology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14 - Routing Concepts</a:t>
            </a:r>
            <a:endParaRPr/>
          </a:p>
          <a:p>
            <a:pPr indent="0" lvl="0" marL="0" rtl="0" algn="l">
              <a:spcBef>
                <a:spcPts val="0"/>
              </a:spcBef>
              <a:spcAft>
                <a:spcPts val="0"/>
              </a:spcAft>
              <a:buNone/>
            </a:pPr>
            <a:r>
              <a:rPr lang="en-US"/>
              <a:t>14.1 - Path Determination</a:t>
            </a:r>
            <a:endParaRPr/>
          </a:p>
          <a:p>
            <a:pPr indent="0" lvl="0" marL="0" rtl="0" algn="l">
              <a:spcBef>
                <a:spcPts val="0"/>
              </a:spcBef>
              <a:spcAft>
                <a:spcPts val="0"/>
              </a:spcAft>
              <a:buNone/>
            </a:pPr>
            <a:r>
              <a:rPr lang="en-US"/>
              <a:t>14.1.1 - Two Functions of a Router</a:t>
            </a:r>
            <a:endParaRPr/>
          </a:p>
        </p:txBody>
      </p:sp>
      <p:sp>
        <p:nvSpPr>
          <p:cNvPr id="257" name="Google Shape;25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02" name="Google Shape;602;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3" name="Google Shape;60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6.2 – Implement </a:t>
            </a:r>
            <a:r>
              <a:rPr lang="en-US" sz="1200"/>
              <a:t>EIGRP for IPv4</a:t>
            </a:r>
            <a:endParaRPr sz="1200"/>
          </a:p>
          <a:p>
            <a:pPr indent="0" lvl="0" marL="0" rtl="0" algn="l">
              <a:lnSpc>
                <a:spcPct val="80000"/>
              </a:lnSpc>
              <a:spcBef>
                <a:spcPts val="0"/>
              </a:spcBef>
              <a:spcAft>
                <a:spcPts val="0"/>
              </a:spcAft>
              <a:buClr>
                <a:schemeClr val="dk1"/>
              </a:buClr>
              <a:buSzPts val="1200"/>
              <a:buFont typeface="Calibri"/>
              <a:buNone/>
            </a:pPr>
            <a:r>
              <a:rPr lang="en-US" sz="1200"/>
              <a:t>6.2.1 – Configure </a:t>
            </a:r>
            <a:r>
              <a:rPr lang="en-US"/>
              <a:t>EIGRP with IPv4</a:t>
            </a:r>
            <a:endParaRPr/>
          </a:p>
          <a:p>
            <a:pPr indent="0" lvl="0" marL="0" rtl="0" algn="l">
              <a:lnSpc>
                <a:spcPct val="80000"/>
              </a:lnSpc>
              <a:spcBef>
                <a:spcPts val="0"/>
              </a:spcBef>
              <a:spcAft>
                <a:spcPts val="0"/>
              </a:spcAft>
              <a:buClr>
                <a:schemeClr val="dk1"/>
              </a:buClr>
              <a:buSzPts val="1200"/>
              <a:buFont typeface="Calibri"/>
              <a:buNone/>
            </a:pPr>
            <a:r>
              <a:rPr lang="en-US"/>
              <a:t>6.2.1.2 – Autonomous System Numbers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11" name="Google Shape;611;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2" name="Google Shape;61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6.2 – Implement </a:t>
            </a:r>
            <a:r>
              <a:rPr lang="en-US" sz="1200"/>
              <a:t>EIGRP for IPv4</a:t>
            </a:r>
            <a:endParaRPr sz="1200"/>
          </a:p>
          <a:p>
            <a:pPr indent="0" lvl="0" marL="0" rtl="0" algn="l">
              <a:lnSpc>
                <a:spcPct val="80000"/>
              </a:lnSpc>
              <a:spcBef>
                <a:spcPts val="0"/>
              </a:spcBef>
              <a:spcAft>
                <a:spcPts val="0"/>
              </a:spcAft>
              <a:buClr>
                <a:schemeClr val="dk1"/>
              </a:buClr>
              <a:buSzPts val="1200"/>
              <a:buFont typeface="Calibri"/>
              <a:buNone/>
            </a:pPr>
            <a:r>
              <a:rPr lang="en-US" sz="1200"/>
              <a:t>6.2.1 – Configure </a:t>
            </a:r>
            <a:r>
              <a:rPr lang="en-US"/>
              <a:t>EIGRP with IPv4</a:t>
            </a:r>
            <a:endParaRPr/>
          </a:p>
          <a:p>
            <a:pPr indent="0" lvl="0" marL="0" rtl="0" algn="l">
              <a:lnSpc>
                <a:spcPct val="80000"/>
              </a:lnSpc>
              <a:spcBef>
                <a:spcPts val="0"/>
              </a:spcBef>
              <a:spcAft>
                <a:spcPts val="0"/>
              </a:spcAft>
              <a:buClr>
                <a:schemeClr val="dk1"/>
              </a:buClr>
              <a:buSzPts val="1200"/>
              <a:buFont typeface="Calibri"/>
              <a:buNone/>
            </a:pPr>
            <a:r>
              <a:rPr lang="en-US"/>
              <a:t>6.2.1.3 – The router eigrp Command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18" name="Google Shape;61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9" name="Google Shape;619;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6.2 – Implement </a:t>
            </a:r>
            <a:r>
              <a:rPr lang="en-US" sz="1200"/>
              <a:t>EIGRP for IPv4</a:t>
            </a:r>
            <a:endParaRPr sz="1200"/>
          </a:p>
          <a:p>
            <a:pPr indent="0" lvl="0" marL="0" rtl="0" algn="l">
              <a:lnSpc>
                <a:spcPct val="80000"/>
              </a:lnSpc>
              <a:spcBef>
                <a:spcPts val="0"/>
              </a:spcBef>
              <a:spcAft>
                <a:spcPts val="0"/>
              </a:spcAft>
              <a:buClr>
                <a:schemeClr val="dk1"/>
              </a:buClr>
              <a:buSzPts val="1200"/>
              <a:buFont typeface="Calibri"/>
              <a:buNone/>
            </a:pPr>
            <a:r>
              <a:rPr lang="en-US" sz="1200"/>
              <a:t>6.2.1 – Configure </a:t>
            </a:r>
            <a:r>
              <a:rPr lang="en-US"/>
              <a:t>EIGRP with IPv4</a:t>
            </a:r>
            <a:endParaRPr/>
          </a:p>
          <a:p>
            <a:pPr indent="0" lvl="0" marL="0" rtl="0" algn="l">
              <a:lnSpc>
                <a:spcPct val="80000"/>
              </a:lnSpc>
              <a:spcBef>
                <a:spcPts val="0"/>
              </a:spcBef>
              <a:spcAft>
                <a:spcPts val="0"/>
              </a:spcAft>
              <a:buClr>
                <a:schemeClr val="dk1"/>
              </a:buClr>
              <a:buSzPts val="1200"/>
              <a:buFont typeface="Calibri"/>
              <a:buNone/>
            </a:pPr>
            <a:r>
              <a:rPr lang="en-US"/>
              <a:t>6.2.1.4 – EIGRP Router ID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26" name="Google Shape;62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7" name="Google Shape;627;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6.2 – Implement </a:t>
            </a:r>
            <a:r>
              <a:rPr lang="en-US" sz="1200"/>
              <a:t>EIGRP for IPv4</a:t>
            </a:r>
            <a:endParaRPr sz="1200"/>
          </a:p>
          <a:p>
            <a:pPr indent="0" lvl="0" marL="0" rtl="0" algn="l">
              <a:lnSpc>
                <a:spcPct val="80000"/>
              </a:lnSpc>
              <a:spcBef>
                <a:spcPts val="0"/>
              </a:spcBef>
              <a:spcAft>
                <a:spcPts val="0"/>
              </a:spcAft>
              <a:buClr>
                <a:schemeClr val="dk1"/>
              </a:buClr>
              <a:buSzPts val="1200"/>
              <a:buFont typeface="Calibri"/>
              <a:buNone/>
            </a:pPr>
            <a:r>
              <a:rPr lang="en-US" sz="1200"/>
              <a:t>6.2.1 – Configure </a:t>
            </a:r>
            <a:r>
              <a:rPr lang="en-US"/>
              <a:t>EIGRP with IPv4</a:t>
            </a:r>
            <a:endParaRPr/>
          </a:p>
          <a:p>
            <a:pPr indent="0" lvl="0" marL="0" rtl="0" algn="l">
              <a:lnSpc>
                <a:spcPct val="80000"/>
              </a:lnSpc>
              <a:spcBef>
                <a:spcPts val="0"/>
              </a:spcBef>
              <a:spcAft>
                <a:spcPts val="0"/>
              </a:spcAft>
              <a:buClr>
                <a:schemeClr val="dk1"/>
              </a:buClr>
              <a:buSzPts val="1200"/>
              <a:buFont typeface="Calibri"/>
              <a:buNone/>
            </a:pPr>
            <a:r>
              <a:rPr lang="en-US"/>
              <a:t>6.2.1.5 – Configuring the EIGRP Router ID</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36" name="Google Shape;63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6.2 – Implement </a:t>
            </a:r>
            <a:r>
              <a:rPr lang="en-US" sz="1200"/>
              <a:t>EIGRP for IPv4</a:t>
            </a:r>
            <a:endParaRPr sz="1200"/>
          </a:p>
          <a:p>
            <a:pPr indent="0" lvl="0" marL="0" rtl="0" algn="l">
              <a:lnSpc>
                <a:spcPct val="80000"/>
              </a:lnSpc>
              <a:spcBef>
                <a:spcPts val="0"/>
              </a:spcBef>
              <a:spcAft>
                <a:spcPts val="0"/>
              </a:spcAft>
              <a:buClr>
                <a:schemeClr val="dk1"/>
              </a:buClr>
              <a:buSzPts val="1200"/>
              <a:buFont typeface="Calibri"/>
              <a:buNone/>
            </a:pPr>
            <a:r>
              <a:rPr lang="en-US" sz="1200"/>
              <a:t>6.2.1 – Configure </a:t>
            </a:r>
            <a:r>
              <a:rPr lang="en-US"/>
              <a:t>EIGRP with IPv4</a:t>
            </a:r>
            <a:endParaRPr/>
          </a:p>
          <a:p>
            <a:pPr indent="0" lvl="0" marL="0" rtl="0" algn="l">
              <a:lnSpc>
                <a:spcPct val="80000"/>
              </a:lnSpc>
              <a:spcBef>
                <a:spcPts val="0"/>
              </a:spcBef>
              <a:spcAft>
                <a:spcPts val="0"/>
              </a:spcAft>
              <a:buClr>
                <a:schemeClr val="dk1"/>
              </a:buClr>
              <a:buSzPts val="1200"/>
              <a:buFont typeface="Calibri"/>
              <a:buNone/>
            </a:pPr>
            <a:r>
              <a:rPr lang="en-US"/>
              <a:t>6.2.1.6 –The network Command</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44" name="Google Shape;644;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5" name="Google Shape;645;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6.2 – Implement </a:t>
            </a:r>
            <a:r>
              <a:rPr lang="en-US" sz="1200"/>
              <a:t>EIGRP for IPv4</a:t>
            </a:r>
            <a:endParaRPr sz="1200"/>
          </a:p>
          <a:p>
            <a:pPr indent="0" lvl="0" marL="0" rtl="0" algn="l">
              <a:lnSpc>
                <a:spcPct val="80000"/>
              </a:lnSpc>
              <a:spcBef>
                <a:spcPts val="0"/>
              </a:spcBef>
              <a:spcAft>
                <a:spcPts val="0"/>
              </a:spcAft>
              <a:buClr>
                <a:schemeClr val="dk1"/>
              </a:buClr>
              <a:buSzPts val="1200"/>
              <a:buFont typeface="Calibri"/>
              <a:buNone/>
            </a:pPr>
            <a:r>
              <a:rPr lang="en-US" sz="1200"/>
              <a:t>6.2.1 – Configure </a:t>
            </a:r>
            <a:r>
              <a:rPr lang="en-US"/>
              <a:t>EIGRP with IPv4</a:t>
            </a:r>
            <a:endParaRPr/>
          </a:p>
          <a:p>
            <a:pPr indent="0" lvl="0" marL="0" rtl="0" algn="l">
              <a:lnSpc>
                <a:spcPct val="80000"/>
              </a:lnSpc>
              <a:spcBef>
                <a:spcPts val="0"/>
              </a:spcBef>
              <a:spcAft>
                <a:spcPts val="0"/>
              </a:spcAft>
              <a:buClr>
                <a:schemeClr val="dk1"/>
              </a:buClr>
              <a:buSzPts val="1200"/>
              <a:buFont typeface="Calibri"/>
              <a:buNone/>
            </a:pPr>
            <a:r>
              <a:rPr lang="en-US"/>
              <a:t>6.2.1.7 –The network Command and Wildcard Mask</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56" name="Google Shape;656;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7" name="Google Shape;65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6.2 – Implement </a:t>
            </a:r>
            <a:r>
              <a:rPr lang="en-US" sz="1200"/>
              <a:t>EIGRP for IPv4</a:t>
            </a:r>
            <a:endParaRPr sz="1200"/>
          </a:p>
          <a:p>
            <a:pPr indent="0" lvl="0" marL="0" rtl="0" algn="l">
              <a:lnSpc>
                <a:spcPct val="80000"/>
              </a:lnSpc>
              <a:spcBef>
                <a:spcPts val="0"/>
              </a:spcBef>
              <a:spcAft>
                <a:spcPts val="0"/>
              </a:spcAft>
              <a:buClr>
                <a:schemeClr val="dk1"/>
              </a:buClr>
              <a:buSzPts val="1200"/>
              <a:buFont typeface="Calibri"/>
              <a:buNone/>
            </a:pPr>
            <a:r>
              <a:rPr lang="en-US" sz="1200"/>
              <a:t>6.2.1 – Configure </a:t>
            </a:r>
            <a:r>
              <a:rPr lang="en-US"/>
              <a:t>EIGRP with IPv4</a:t>
            </a:r>
            <a:endParaRPr/>
          </a:p>
          <a:p>
            <a:pPr indent="0" lvl="0" marL="0" rtl="0" algn="l">
              <a:lnSpc>
                <a:spcPct val="80000"/>
              </a:lnSpc>
              <a:spcBef>
                <a:spcPts val="0"/>
              </a:spcBef>
              <a:spcAft>
                <a:spcPts val="0"/>
              </a:spcAft>
              <a:buClr>
                <a:schemeClr val="dk1"/>
              </a:buClr>
              <a:buSzPts val="1200"/>
              <a:buFont typeface="Calibri"/>
              <a:buNone/>
            </a:pPr>
            <a:r>
              <a:rPr lang="en-US"/>
              <a:t>6.2.1.8 –Passive Interface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66" name="Google Shape;666;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7" name="Google Shape;66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6.2 – Implement </a:t>
            </a:r>
            <a:r>
              <a:rPr lang="en-US" sz="1200"/>
              <a:t>EIGRP for IPv4</a:t>
            </a:r>
            <a:endParaRPr sz="1200"/>
          </a:p>
          <a:p>
            <a:pPr indent="0" lvl="0" marL="0" rtl="0" algn="l">
              <a:lnSpc>
                <a:spcPct val="80000"/>
              </a:lnSpc>
              <a:spcBef>
                <a:spcPts val="0"/>
              </a:spcBef>
              <a:spcAft>
                <a:spcPts val="0"/>
              </a:spcAft>
              <a:buClr>
                <a:schemeClr val="dk1"/>
              </a:buClr>
              <a:buSzPts val="1200"/>
              <a:buFont typeface="Calibri"/>
              <a:buNone/>
            </a:pPr>
            <a:r>
              <a:rPr lang="en-US" sz="1200"/>
              <a:t>6.2.2 – Verify </a:t>
            </a:r>
            <a:r>
              <a:rPr lang="en-US"/>
              <a:t>EIGRP with IPv4</a:t>
            </a:r>
            <a:endParaRPr/>
          </a:p>
          <a:p>
            <a:pPr indent="0" lvl="0" marL="0" rtl="0" algn="l">
              <a:lnSpc>
                <a:spcPct val="80000"/>
              </a:lnSpc>
              <a:spcBef>
                <a:spcPts val="0"/>
              </a:spcBef>
              <a:spcAft>
                <a:spcPts val="0"/>
              </a:spcAft>
              <a:buClr>
                <a:schemeClr val="dk1"/>
              </a:buClr>
              <a:buSzPts val="1200"/>
              <a:buFont typeface="Calibri"/>
              <a:buNone/>
            </a:pPr>
            <a:r>
              <a:rPr lang="en-US"/>
              <a:t>6.2.2.1 –Verifying EIGRP: Examining Neighbors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74" name="Google Shape;674;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5" name="Google Shape;675;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6.2 – Implement </a:t>
            </a:r>
            <a:r>
              <a:rPr lang="en-US" sz="1200"/>
              <a:t>EIGRP for IPv4</a:t>
            </a:r>
            <a:endParaRPr sz="1200"/>
          </a:p>
          <a:p>
            <a:pPr indent="0" lvl="0" marL="0" rtl="0" algn="l">
              <a:lnSpc>
                <a:spcPct val="80000"/>
              </a:lnSpc>
              <a:spcBef>
                <a:spcPts val="0"/>
              </a:spcBef>
              <a:spcAft>
                <a:spcPts val="0"/>
              </a:spcAft>
              <a:buClr>
                <a:schemeClr val="dk1"/>
              </a:buClr>
              <a:buSzPts val="1200"/>
              <a:buFont typeface="Calibri"/>
              <a:buNone/>
            </a:pPr>
            <a:r>
              <a:rPr lang="en-US" sz="1200"/>
              <a:t>6.2.2 – Verify </a:t>
            </a:r>
            <a:r>
              <a:rPr lang="en-US"/>
              <a:t>EIGRP with IPv4</a:t>
            </a:r>
            <a:endParaRPr/>
          </a:p>
          <a:p>
            <a:pPr indent="0" lvl="0" marL="0" rtl="0" algn="l">
              <a:lnSpc>
                <a:spcPct val="80000"/>
              </a:lnSpc>
              <a:spcBef>
                <a:spcPts val="0"/>
              </a:spcBef>
              <a:spcAft>
                <a:spcPts val="0"/>
              </a:spcAft>
              <a:buClr>
                <a:schemeClr val="dk1"/>
              </a:buClr>
              <a:buSzPts val="1200"/>
              <a:buFont typeface="Calibri"/>
              <a:buNone/>
            </a:pPr>
            <a:r>
              <a:rPr lang="en-US"/>
              <a:t>6.2.2.2 –Verifying EIGRP: show ip protocols Command</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84" name="Google Shape;684;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5" name="Google Shape;685;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6.2 – Implement </a:t>
            </a:r>
            <a:r>
              <a:rPr lang="en-US" sz="1200"/>
              <a:t>EIGRP for IPv4</a:t>
            </a:r>
            <a:endParaRPr sz="1200"/>
          </a:p>
          <a:p>
            <a:pPr indent="0" lvl="0" marL="0" rtl="0" algn="l">
              <a:lnSpc>
                <a:spcPct val="80000"/>
              </a:lnSpc>
              <a:spcBef>
                <a:spcPts val="0"/>
              </a:spcBef>
              <a:spcAft>
                <a:spcPts val="0"/>
              </a:spcAft>
              <a:buClr>
                <a:schemeClr val="dk1"/>
              </a:buClr>
              <a:buSzPts val="1200"/>
              <a:buFont typeface="Calibri"/>
              <a:buNone/>
            </a:pPr>
            <a:r>
              <a:rPr lang="en-US" sz="1200"/>
              <a:t>6.2.2 – Verify </a:t>
            </a:r>
            <a:r>
              <a:rPr lang="en-US"/>
              <a:t>EIGRP with IPv4</a:t>
            </a:r>
            <a:endParaRPr/>
          </a:p>
          <a:p>
            <a:pPr indent="0" lvl="0" marL="0" rtl="0" algn="l">
              <a:lnSpc>
                <a:spcPct val="80000"/>
              </a:lnSpc>
              <a:spcBef>
                <a:spcPts val="0"/>
              </a:spcBef>
              <a:spcAft>
                <a:spcPts val="0"/>
              </a:spcAft>
              <a:buClr>
                <a:schemeClr val="dk1"/>
              </a:buClr>
              <a:buSzPts val="1200"/>
              <a:buFont typeface="Calibri"/>
              <a:buNone/>
            </a:pPr>
            <a:r>
              <a:rPr lang="en-US"/>
              <a:t>6.2.2.3 –Verifying EIGRP: Examine the IPv4 Routing Table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14 - Routing Concepts</a:t>
            </a:r>
            <a:endParaRPr/>
          </a:p>
          <a:p>
            <a:pPr indent="0" lvl="0" marL="0" rtl="0" algn="l">
              <a:spcBef>
                <a:spcPts val="0"/>
              </a:spcBef>
              <a:spcAft>
                <a:spcPts val="0"/>
              </a:spcAft>
              <a:buNone/>
            </a:pPr>
            <a:r>
              <a:rPr lang="en-US"/>
              <a:t>14.1 - Path Determination</a:t>
            </a:r>
            <a:endParaRPr/>
          </a:p>
          <a:p>
            <a:pPr indent="0" lvl="0" marL="0" rtl="0" algn="l">
              <a:spcBef>
                <a:spcPts val="0"/>
              </a:spcBef>
              <a:spcAft>
                <a:spcPts val="0"/>
              </a:spcAft>
              <a:buNone/>
            </a:pPr>
            <a:r>
              <a:rPr lang="en-US"/>
              <a:t>14.1.2 - Router Functions Example</a:t>
            </a:r>
            <a:endParaRPr/>
          </a:p>
        </p:txBody>
      </p:sp>
      <p:sp>
        <p:nvSpPr>
          <p:cNvPr id="264" name="Google Shape;26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92" name="Google Shape;692;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3" name="Google Shape;693;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6.2 – Implement </a:t>
            </a:r>
            <a:r>
              <a:rPr lang="en-US" sz="1200"/>
              <a:t>EIGRP for IPv4</a:t>
            </a:r>
            <a:endParaRPr sz="1200"/>
          </a:p>
          <a:p>
            <a:pPr indent="0" lvl="0" marL="0" rtl="0" algn="l">
              <a:lnSpc>
                <a:spcPct val="80000"/>
              </a:lnSpc>
              <a:spcBef>
                <a:spcPts val="0"/>
              </a:spcBef>
              <a:spcAft>
                <a:spcPts val="0"/>
              </a:spcAft>
              <a:buClr>
                <a:schemeClr val="dk1"/>
              </a:buClr>
              <a:buSzPts val="1200"/>
              <a:buFont typeface="Calibri"/>
              <a:buNone/>
            </a:pPr>
            <a:r>
              <a:rPr lang="en-US" sz="1200"/>
              <a:t>6.2.2 – Verify </a:t>
            </a:r>
            <a:r>
              <a:rPr lang="en-US"/>
              <a:t>EIGRP with IPv4</a:t>
            </a:r>
            <a:endParaRPr/>
          </a:p>
          <a:p>
            <a:pPr indent="0" lvl="0" marL="0" rtl="0" algn="l">
              <a:lnSpc>
                <a:spcPct val="80000"/>
              </a:lnSpc>
              <a:spcBef>
                <a:spcPts val="0"/>
              </a:spcBef>
              <a:spcAft>
                <a:spcPts val="0"/>
              </a:spcAft>
              <a:buClr>
                <a:schemeClr val="dk1"/>
              </a:buClr>
              <a:buSzPts val="1200"/>
              <a:buFont typeface="Calibri"/>
              <a:buNone/>
            </a:pPr>
            <a:r>
              <a:rPr lang="en-US"/>
              <a:t>6.2.2.3 –Verifying EIGRP: Examine the IPv4 Routing Table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99" name="Google Shape;69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0" name="Google Shape;70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6.2 – Implement </a:t>
            </a:r>
            <a:r>
              <a:rPr lang="en-US" sz="1200"/>
              <a:t>EIGRP for IPv4</a:t>
            </a:r>
            <a:endParaRPr sz="1200"/>
          </a:p>
          <a:p>
            <a:pPr indent="0" lvl="0" marL="0" rtl="0" algn="l">
              <a:lnSpc>
                <a:spcPct val="80000"/>
              </a:lnSpc>
              <a:spcBef>
                <a:spcPts val="0"/>
              </a:spcBef>
              <a:spcAft>
                <a:spcPts val="0"/>
              </a:spcAft>
              <a:buClr>
                <a:schemeClr val="dk1"/>
              </a:buClr>
              <a:buSzPts val="1200"/>
              <a:buFont typeface="Calibri"/>
              <a:buNone/>
            </a:pPr>
            <a:r>
              <a:rPr lang="en-US" sz="1200"/>
              <a:t>6.2.2 – Verify </a:t>
            </a:r>
            <a:r>
              <a:rPr lang="en-US"/>
              <a:t>EIGRP with IPv4</a:t>
            </a:r>
            <a:endParaRPr/>
          </a:p>
          <a:p>
            <a:pPr indent="0" lvl="0" marL="0" rtl="0" algn="l">
              <a:lnSpc>
                <a:spcPct val="80000"/>
              </a:lnSpc>
              <a:spcBef>
                <a:spcPts val="0"/>
              </a:spcBef>
              <a:spcAft>
                <a:spcPts val="0"/>
              </a:spcAft>
              <a:buClr>
                <a:schemeClr val="dk1"/>
              </a:buClr>
              <a:buSzPts val="1200"/>
              <a:buFont typeface="Calibri"/>
              <a:buNone/>
            </a:pPr>
            <a:r>
              <a:rPr lang="en-US"/>
              <a:t>6.2.2.3 –Verifying EIGRP: Examine the IPv4 Routing Table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14 - Routing Concepts</a:t>
            </a:r>
            <a:endParaRPr/>
          </a:p>
          <a:p>
            <a:pPr indent="0" lvl="0" marL="0" rtl="0" algn="l">
              <a:spcBef>
                <a:spcPts val="0"/>
              </a:spcBef>
              <a:spcAft>
                <a:spcPts val="0"/>
              </a:spcAft>
              <a:buNone/>
            </a:pPr>
            <a:r>
              <a:rPr lang="en-US"/>
              <a:t>14.6 - Module Practice and Quiz</a:t>
            </a:r>
            <a:endParaRPr/>
          </a:p>
        </p:txBody>
      </p:sp>
      <p:sp>
        <p:nvSpPr>
          <p:cNvPr id="707" name="Google Shape;707;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712" name="Google Shape;712;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3" name="Google Shape;713;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14 - Routing Concepts</a:t>
            </a:r>
            <a:endParaRPr/>
          </a:p>
          <a:p>
            <a:pPr indent="0" lvl="0" marL="0" rtl="0" algn="l">
              <a:spcBef>
                <a:spcPts val="0"/>
              </a:spcBef>
              <a:spcAft>
                <a:spcPts val="0"/>
              </a:spcAft>
              <a:buNone/>
            </a:pPr>
            <a:r>
              <a:rPr lang="en-US"/>
              <a:t>14.6 - Module Practice and Quiz</a:t>
            </a:r>
            <a:endParaRPr/>
          </a:p>
          <a:p>
            <a:pPr indent="0" lvl="0" marL="0" rtl="0" algn="l">
              <a:spcBef>
                <a:spcPts val="0"/>
              </a:spcBef>
              <a:spcAft>
                <a:spcPts val="0"/>
              </a:spcAft>
              <a:buNone/>
            </a:pPr>
            <a:r>
              <a:rPr lang="en-US"/>
              <a:t>14.6.1 – What Did I Learn In This Module?</a:t>
            </a:r>
            <a:endParaRPr/>
          </a:p>
          <a:p>
            <a:pPr indent="0" lvl="0" marL="0" rtl="0" algn="l">
              <a:spcBef>
                <a:spcPts val="0"/>
              </a:spcBef>
              <a:spcAft>
                <a:spcPts val="0"/>
              </a:spcAft>
              <a:buNone/>
            </a:pPr>
            <a:r>
              <a:rPr lang="en-US"/>
              <a:t>14.6.2 - Module Quiz - Routing Concepts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719" name="Google Shape;719;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0" name="Google Shape;720;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14 - Routing Concepts</a:t>
            </a:r>
            <a:endParaRPr/>
          </a:p>
          <a:p>
            <a:pPr indent="0" lvl="0" marL="0" rtl="0" algn="l">
              <a:spcBef>
                <a:spcPts val="0"/>
              </a:spcBef>
              <a:spcAft>
                <a:spcPts val="0"/>
              </a:spcAft>
              <a:buNone/>
            </a:pPr>
            <a:r>
              <a:rPr lang="en-US"/>
              <a:t>14.6 - Module Practice and Quiz</a:t>
            </a:r>
            <a:endParaRPr/>
          </a:p>
          <a:p>
            <a:pPr indent="0" lvl="0" marL="0" rtl="0" algn="l">
              <a:spcBef>
                <a:spcPts val="0"/>
              </a:spcBef>
              <a:spcAft>
                <a:spcPts val="0"/>
              </a:spcAft>
              <a:buNone/>
            </a:pPr>
            <a:r>
              <a:rPr lang="en-US"/>
              <a:t>14.6.1 – What Did I Learn In This Module? (Cont.)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726" name="Google Shape;726;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7" name="Google Shape;727;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14 - Routing Concepts</a:t>
            </a:r>
            <a:endParaRPr/>
          </a:p>
          <a:p>
            <a:pPr indent="0" lvl="0" marL="0" rtl="0" algn="l">
              <a:spcBef>
                <a:spcPts val="0"/>
              </a:spcBef>
              <a:spcAft>
                <a:spcPts val="0"/>
              </a:spcAft>
              <a:buNone/>
            </a:pPr>
            <a:r>
              <a:rPr lang="en-US"/>
              <a:t>14.6 - Module Practice and Quiz</a:t>
            </a:r>
            <a:endParaRPr/>
          </a:p>
          <a:p>
            <a:pPr indent="0" lvl="0" marL="0" rtl="0" algn="l">
              <a:spcBef>
                <a:spcPts val="0"/>
              </a:spcBef>
              <a:spcAft>
                <a:spcPts val="0"/>
              </a:spcAft>
              <a:buNone/>
            </a:pPr>
            <a:r>
              <a:rPr lang="en-US"/>
              <a:t>14.6.1 – What Did I Learn In This Module? (Cont.)</a:t>
            </a:r>
            <a:endParaRPr/>
          </a:p>
          <a:p>
            <a:pPr indent="0" lvl="0" marL="0" rtl="0" algn="l">
              <a:spcBef>
                <a:spcPts val="0"/>
              </a:spcBef>
              <a:spcAft>
                <a:spcPts val="0"/>
              </a:spcAft>
              <a:buNone/>
            </a:pPr>
            <a:r>
              <a:rPr lang="en-US"/>
              <a:t>14.6.2 - Module Quiz - Routing Concepts</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733" name="Google Shape;733;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4" name="Google Shape;734;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6.5 – Summary</a:t>
            </a:r>
            <a:endParaRPr/>
          </a:p>
          <a:p>
            <a:pPr indent="0" lvl="0" marL="0" rtl="0" algn="l">
              <a:spcBef>
                <a:spcPts val="0"/>
              </a:spcBef>
              <a:spcAft>
                <a:spcPts val="0"/>
              </a:spcAft>
              <a:buNone/>
            </a:pPr>
            <a:r>
              <a:rPr lang="en-US"/>
              <a:t>6.5.1 – </a:t>
            </a:r>
            <a:r>
              <a:rPr b="0" i="0" lang="en-US" sz="1200">
                <a:solidFill>
                  <a:schemeClr val="dk1"/>
                </a:solidFill>
                <a:latin typeface="Calibri"/>
                <a:ea typeface="Calibri"/>
                <a:cs typeface="Calibri"/>
                <a:sym typeface="Calibri"/>
              </a:rPr>
              <a:t>Conclusion 	</a:t>
            </a:r>
            <a:endParaRPr/>
          </a:p>
          <a:p>
            <a:pPr indent="0" lvl="0" marL="0" rtl="0" algn="l">
              <a:lnSpc>
                <a:spcPct val="80000"/>
              </a:lnSpc>
              <a:spcBef>
                <a:spcPts val="0"/>
              </a:spcBef>
              <a:spcAft>
                <a:spcPts val="0"/>
              </a:spcAft>
              <a:buClr>
                <a:schemeClr val="dk1"/>
              </a:buClr>
              <a:buSzPts val="1200"/>
              <a:buFont typeface="Calibri"/>
              <a:buNone/>
            </a:pPr>
            <a:r>
              <a:rPr lang="en-US"/>
              <a:t>6.5.1.3 – Chapter 6: EIGRP</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741" name="Google Shape;741;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2" name="Google Shape;742;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6.4 – Summary</a:t>
            </a:r>
            <a:endParaRPr/>
          </a:p>
          <a:p>
            <a:pPr indent="0" lvl="0" marL="0" rtl="0" algn="l">
              <a:spcBef>
                <a:spcPts val="0"/>
              </a:spcBef>
              <a:spcAft>
                <a:spcPts val="0"/>
              </a:spcAft>
              <a:buNone/>
            </a:pPr>
            <a:r>
              <a:rPr lang="en-US"/>
              <a:t>6.4.1 – </a:t>
            </a:r>
            <a:r>
              <a:rPr b="0" i="0" lang="en-US" sz="1200">
                <a:solidFill>
                  <a:schemeClr val="dk1"/>
                </a:solidFill>
                <a:latin typeface="Calibri"/>
                <a:ea typeface="Calibri"/>
                <a:cs typeface="Calibri"/>
                <a:sym typeface="Calibri"/>
              </a:rPr>
              <a:t>Conclusion 	</a:t>
            </a:r>
            <a:endParaRPr/>
          </a:p>
          <a:p>
            <a:pPr indent="0" lvl="0" marL="0" rtl="0" algn="l">
              <a:lnSpc>
                <a:spcPct val="80000"/>
              </a:lnSpc>
              <a:spcBef>
                <a:spcPts val="0"/>
              </a:spcBef>
              <a:spcAft>
                <a:spcPts val="0"/>
              </a:spcAft>
              <a:buClr>
                <a:schemeClr val="dk1"/>
              </a:buClr>
              <a:buSzPts val="1200"/>
              <a:buFont typeface="Calibri"/>
              <a:buNone/>
            </a:pPr>
            <a:r>
              <a:rPr lang="en-US"/>
              <a:t>6.4.1.3 – Chapter 6: EIGRP</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749" name="Google Shape;749;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0" name="Google Shape;750;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6.4 – Summary</a:t>
            </a:r>
            <a:endParaRPr/>
          </a:p>
          <a:p>
            <a:pPr indent="0" lvl="0" marL="0" rtl="0" algn="l">
              <a:spcBef>
                <a:spcPts val="0"/>
              </a:spcBef>
              <a:spcAft>
                <a:spcPts val="0"/>
              </a:spcAft>
              <a:buNone/>
            </a:pPr>
            <a:r>
              <a:rPr lang="en-US"/>
              <a:t>6.4.1 – </a:t>
            </a:r>
            <a:r>
              <a:rPr b="0" i="0" lang="en-US" sz="1200">
                <a:solidFill>
                  <a:schemeClr val="dk1"/>
                </a:solidFill>
                <a:latin typeface="Calibri"/>
                <a:ea typeface="Calibri"/>
                <a:cs typeface="Calibri"/>
                <a:sym typeface="Calibri"/>
              </a:rPr>
              <a:t>Conclusion 	</a:t>
            </a:r>
            <a:endParaRPr/>
          </a:p>
          <a:p>
            <a:pPr indent="0" lvl="0" marL="0" rtl="0" algn="l">
              <a:lnSpc>
                <a:spcPct val="80000"/>
              </a:lnSpc>
              <a:spcBef>
                <a:spcPts val="0"/>
              </a:spcBef>
              <a:spcAft>
                <a:spcPts val="0"/>
              </a:spcAft>
              <a:buClr>
                <a:schemeClr val="dk1"/>
              </a:buClr>
              <a:buSzPts val="1200"/>
              <a:buFont typeface="Calibri"/>
              <a:buNone/>
            </a:pPr>
            <a:r>
              <a:rPr lang="en-US"/>
              <a:t>6.4.1.3 – Chapter 6: EIGRP</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757" name="Google Shape;757;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8" name="Google Shape;758;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14 - Routing Concepts</a:t>
            </a:r>
            <a:endParaRPr/>
          </a:p>
          <a:p>
            <a:pPr indent="0" lvl="0" marL="0" rtl="0" algn="l">
              <a:spcBef>
                <a:spcPts val="0"/>
              </a:spcBef>
              <a:spcAft>
                <a:spcPts val="0"/>
              </a:spcAft>
              <a:buNone/>
            </a:pPr>
            <a:r>
              <a:rPr lang="en-US"/>
              <a:t>14.1 - Path Determination</a:t>
            </a:r>
            <a:endParaRPr/>
          </a:p>
          <a:p>
            <a:pPr indent="0" lvl="0" marL="0" rtl="0" algn="l">
              <a:spcBef>
                <a:spcPts val="0"/>
              </a:spcBef>
              <a:spcAft>
                <a:spcPts val="0"/>
              </a:spcAft>
              <a:buNone/>
            </a:pPr>
            <a:r>
              <a:rPr lang="en-US"/>
              <a:t>14.1.3 - </a:t>
            </a:r>
            <a:r>
              <a:rPr lang="en-US" sz="1200"/>
              <a:t>Best Path Equals Longest Match</a:t>
            </a:r>
            <a:endParaRPr/>
          </a:p>
        </p:txBody>
      </p:sp>
      <p:sp>
        <p:nvSpPr>
          <p:cNvPr id="272" name="Google Shape;27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6" name="Google Shape;766;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 name="Google Shape;767;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14 - Routing Concepts</a:t>
            </a:r>
            <a:endParaRPr/>
          </a:p>
          <a:p>
            <a:pPr indent="0" lvl="0" marL="0" rtl="0" algn="l">
              <a:spcBef>
                <a:spcPts val="0"/>
              </a:spcBef>
              <a:spcAft>
                <a:spcPts val="0"/>
              </a:spcAft>
              <a:buNone/>
            </a:pPr>
            <a:r>
              <a:rPr lang="en-US"/>
              <a:t>14.1 - Path Determination</a:t>
            </a:r>
            <a:endParaRPr/>
          </a:p>
          <a:p>
            <a:pPr indent="0" lvl="0" marL="0" rtl="0" algn="l">
              <a:spcBef>
                <a:spcPts val="0"/>
              </a:spcBef>
              <a:spcAft>
                <a:spcPts val="0"/>
              </a:spcAft>
              <a:buNone/>
            </a:pPr>
            <a:r>
              <a:rPr lang="en-US"/>
              <a:t>14.1.4 - </a:t>
            </a:r>
            <a:r>
              <a:rPr lang="en-US" sz="1200"/>
              <a:t>IPv4 Longest Match Example</a:t>
            </a:r>
            <a:endParaRPr/>
          </a:p>
        </p:txBody>
      </p:sp>
      <p:sp>
        <p:nvSpPr>
          <p:cNvPr id="279" name="Google Shape;27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14 - Routing Concepts</a:t>
            </a:r>
            <a:endParaRPr/>
          </a:p>
          <a:p>
            <a:pPr indent="0" lvl="0" marL="0" rtl="0" algn="l">
              <a:spcBef>
                <a:spcPts val="0"/>
              </a:spcBef>
              <a:spcAft>
                <a:spcPts val="0"/>
              </a:spcAft>
              <a:buNone/>
            </a:pPr>
            <a:r>
              <a:rPr lang="en-US"/>
              <a:t>14.1 - Path Determination</a:t>
            </a:r>
            <a:endParaRPr/>
          </a:p>
        </p:txBody>
      </p:sp>
      <p:sp>
        <p:nvSpPr>
          <p:cNvPr id="287" name="Google Shape;28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14 - Routing Concepts</a:t>
            </a:r>
            <a:endParaRPr/>
          </a:p>
          <a:p>
            <a:pPr indent="0" lvl="0" marL="0" rtl="0" algn="l">
              <a:spcBef>
                <a:spcPts val="0"/>
              </a:spcBef>
              <a:spcAft>
                <a:spcPts val="0"/>
              </a:spcAft>
              <a:buNone/>
            </a:pPr>
            <a:r>
              <a:rPr lang="en-US"/>
              <a:t>14.1 - Path Determination</a:t>
            </a:r>
            <a:endParaRPr/>
          </a:p>
          <a:p>
            <a:pPr indent="0" lvl="0" marL="0" rtl="0" algn="l">
              <a:spcBef>
                <a:spcPts val="0"/>
              </a:spcBef>
              <a:spcAft>
                <a:spcPts val="0"/>
              </a:spcAft>
              <a:buNone/>
            </a:pPr>
            <a:r>
              <a:rPr lang="en-US"/>
              <a:t>14.1.6 - </a:t>
            </a:r>
            <a:r>
              <a:rPr lang="en-US" sz="1200"/>
              <a:t>Build the Routing Table</a:t>
            </a:r>
            <a:endParaRPr/>
          </a:p>
          <a:p>
            <a:pPr indent="0" lvl="0" marL="0" rtl="0" algn="l">
              <a:spcBef>
                <a:spcPts val="0"/>
              </a:spcBef>
              <a:spcAft>
                <a:spcPts val="0"/>
              </a:spcAft>
              <a:buNone/>
            </a:pPr>
            <a:r>
              <a:rPr lang="en-US" sz="1200"/>
              <a:t>14.1.7 - Check Your Understanding - Path Determination</a:t>
            </a:r>
            <a:endParaRPr/>
          </a:p>
        </p:txBody>
      </p:sp>
      <p:sp>
        <p:nvSpPr>
          <p:cNvPr id="293" name="Google Shape;293;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animated gradient" showMasterSp="0">
  <p:cSld name="3_Title Slide-animated gradient">
    <p:bg>
      <p:bgPr>
        <a:solidFill>
          <a:schemeClr val="accent5"/>
        </a:solidFill>
      </p:bgPr>
    </p:bg>
    <p:spTree>
      <p:nvGrpSpPr>
        <p:cNvPr id="28" name="Shape 28"/>
        <p:cNvGrpSpPr/>
        <p:nvPr/>
      </p:nvGrpSpPr>
      <p:grpSpPr>
        <a:xfrm>
          <a:off x="0" y="0"/>
          <a:ext cx="0" cy="0"/>
          <a:chOff x="0" y="0"/>
          <a:chExt cx="0" cy="0"/>
        </a:xfrm>
      </p:grpSpPr>
      <p:pic>
        <p:nvPicPr>
          <p:cNvPr id="29" name="Google Shape;29;p6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 name="Google Shape;30;p62"/>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31" name="Google Shape;31;p62"/>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2" name="Google Shape;32;p62"/>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3" name="Google Shape;33;p62"/>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4" name="Google Shape;34;p62"/>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grpSp>
        <p:nvGrpSpPr>
          <p:cNvPr id="35" name="Google Shape;35;p62"/>
          <p:cNvGrpSpPr/>
          <p:nvPr/>
        </p:nvGrpSpPr>
        <p:grpSpPr>
          <a:xfrm>
            <a:off x="492125" y="395288"/>
            <a:ext cx="796924" cy="423863"/>
            <a:chOff x="310" y="249"/>
            <a:chExt cx="502" cy="267"/>
          </a:xfrm>
        </p:grpSpPr>
        <p:sp>
          <p:nvSpPr>
            <p:cNvPr id="36" name="Google Shape;36;p62"/>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62"/>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62"/>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62"/>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62"/>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62"/>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62"/>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62"/>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62"/>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62"/>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62"/>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62"/>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62"/>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62"/>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ircled_Bullets">
  <p:cSld name="5_Circled_Bullets">
    <p:spTree>
      <p:nvGrpSpPr>
        <p:cNvPr id="149" name="Shape 149"/>
        <p:cNvGrpSpPr/>
        <p:nvPr/>
      </p:nvGrpSpPr>
      <p:grpSpPr>
        <a:xfrm>
          <a:off x="0" y="0"/>
          <a:ext cx="0" cy="0"/>
          <a:chOff x="0" y="0"/>
          <a:chExt cx="0" cy="0"/>
        </a:xfrm>
      </p:grpSpPr>
      <p:sp>
        <p:nvSpPr>
          <p:cNvPr id="150" name="Google Shape;150;p7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51" name="Google Shape;151;p71"/>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2" name="Google Shape;152;p71"/>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3" name="Google Shape;153;p71"/>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4" name="Google Shape;154;p71"/>
          <p:cNvSpPr txBox="1"/>
          <p:nvPr>
            <p:ph idx="1" type="body"/>
          </p:nvPr>
        </p:nvSpPr>
        <p:spPr>
          <a:xfrm>
            <a:off x="1172384" y="1334842"/>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5" name="Google Shape;155;p71"/>
          <p:cNvSpPr txBox="1"/>
          <p:nvPr>
            <p:ph idx="2" type="body"/>
          </p:nvPr>
        </p:nvSpPr>
        <p:spPr>
          <a:xfrm>
            <a:off x="1172385" y="198456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6" name="Google Shape;156;p71"/>
          <p:cNvSpPr txBox="1"/>
          <p:nvPr>
            <p:ph idx="3" type="body"/>
          </p:nvPr>
        </p:nvSpPr>
        <p:spPr>
          <a:xfrm>
            <a:off x="1172385" y="262744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7" name="Google Shape;157;p71"/>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8" name="Google Shape;158;p71"/>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9" name="Google Shape;159;p71"/>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0" name="Google Shape;160;p71"/>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1" name="Google Shape;161;p71"/>
          <p:cNvSpPr txBox="1"/>
          <p:nvPr>
            <p:ph idx="7" type="body"/>
          </p:nvPr>
        </p:nvSpPr>
        <p:spPr>
          <a:xfrm>
            <a:off x="1172386" y="327458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2" name="Google Shape;162;p71"/>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3" name="Google Shape;163;p71"/>
          <p:cNvSpPr/>
          <p:nvPr/>
        </p:nvSpPr>
        <p:spPr>
          <a:xfrm>
            <a:off x="575613" y="3921716"/>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4" name="Google Shape;164;p71"/>
          <p:cNvSpPr txBox="1"/>
          <p:nvPr>
            <p:ph idx="9" type="body"/>
          </p:nvPr>
        </p:nvSpPr>
        <p:spPr>
          <a:xfrm>
            <a:off x="1172387" y="392171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5" name="Google Shape;165;p71"/>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ircled_Bullets">
  <p:cSld name="6_Circled_Bullets">
    <p:spTree>
      <p:nvGrpSpPr>
        <p:cNvPr id="166" name="Shape 166"/>
        <p:cNvGrpSpPr/>
        <p:nvPr/>
      </p:nvGrpSpPr>
      <p:grpSpPr>
        <a:xfrm>
          <a:off x="0" y="0"/>
          <a:ext cx="0" cy="0"/>
          <a:chOff x="0" y="0"/>
          <a:chExt cx="0" cy="0"/>
        </a:xfrm>
      </p:grpSpPr>
      <p:sp>
        <p:nvSpPr>
          <p:cNvPr id="167" name="Google Shape;167;p72"/>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68" name="Google Shape;168;p72"/>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9" name="Google Shape;169;p72"/>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70" name="Google Shape;170;p72"/>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1" name="Google Shape;171;p72"/>
          <p:cNvSpPr txBox="1"/>
          <p:nvPr>
            <p:ph idx="1" type="body"/>
          </p:nvPr>
        </p:nvSpPr>
        <p:spPr>
          <a:xfrm>
            <a:off x="1172384" y="133484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2" name="Google Shape;172;p72"/>
          <p:cNvSpPr txBox="1"/>
          <p:nvPr>
            <p:ph idx="2" type="body"/>
          </p:nvPr>
        </p:nvSpPr>
        <p:spPr>
          <a:xfrm>
            <a:off x="1172385" y="198456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3" name="Google Shape;173;p72"/>
          <p:cNvSpPr txBox="1"/>
          <p:nvPr>
            <p:ph idx="3" type="body"/>
          </p:nvPr>
        </p:nvSpPr>
        <p:spPr>
          <a:xfrm>
            <a:off x="1172385" y="262744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4" name="Google Shape;174;p72"/>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5" name="Google Shape;175;p72"/>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6" name="Google Shape;176;p72"/>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7" name="Google Shape;177;p72"/>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8" name="Google Shape;178;p72"/>
          <p:cNvSpPr txBox="1"/>
          <p:nvPr>
            <p:ph idx="7" type="body"/>
          </p:nvPr>
        </p:nvSpPr>
        <p:spPr>
          <a:xfrm>
            <a:off x="1172386" y="327458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9" name="Google Shape;179;p72"/>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0" name="Google Shape;180;p72"/>
          <p:cNvSpPr/>
          <p:nvPr/>
        </p:nvSpPr>
        <p:spPr>
          <a:xfrm>
            <a:off x="575613" y="3921716"/>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1" name="Google Shape;181;p72"/>
          <p:cNvSpPr txBox="1"/>
          <p:nvPr>
            <p:ph idx="9" type="body"/>
          </p:nvPr>
        </p:nvSpPr>
        <p:spPr>
          <a:xfrm>
            <a:off x="1172387" y="392171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2" name="Google Shape;182;p72"/>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3" name="Google Shape;183;p72"/>
          <p:cNvSpPr/>
          <p:nvPr/>
        </p:nvSpPr>
        <p:spPr>
          <a:xfrm>
            <a:off x="4414576" y="1983084"/>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4" name="Google Shape;184;p72"/>
          <p:cNvSpPr/>
          <p:nvPr/>
        </p:nvSpPr>
        <p:spPr>
          <a:xfrm>
            <a:off x="4414575" y="1332693"/>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5" name="Google Shape;185;p72"/>
          <p:cNvSpPr/>
          <p:nvPr/>
        </p:nvSpPr>
        <p:spPr>
          <a:xfrm>
            <a:off x="4414576" y="2631212"/>
            <a:ext cx="464815" cy="464815"/>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6" name="Google Shape;186;p72"/>
          <p:cNvSpPr txBox="1"/>
          <p:nvPr>
            <p:ph idx="14" type="body"/>
          </p:nvPr>
        </p:nvSpPr>
        <p:spPr>
          <a:xfrm>
            <a:off x="5011349" y="1338608"/>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7" name="Google Shape;187;p72"/>
          <p:cNvSpPr txBox="1"/>
          <p:nvPr>
            <p:ph idx="15" type="body"/>
          </p:nvPr>
        </p:nvSpPr>
        <p:spPr>
          <a:xfrm>
            <a:off x="5011350" y="198832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8" name="Google Shape;188;p72"/>
          <p:cNvSpPr txBox="1"/>
          <p:nvPr>
            <p:ph idx="16" type="body"/>
          </p:nvPr>
        </p:nvSpPr>
        <p:spPr>
          <a:xfrm>
            <a:off x="5011350" y="263121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9" name="Google Shape;189;p72"/>
          <p:cNvSpPr txBox="1"/>
          <p:nvPr>
            <p:ph idx="17" type="body"/>
          </p:nvPr>
        </p:nvSpPr>
        <p:spPr>
          <a:xfrm>
            <a:off x="4414576" y="1331287"/>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0" name="Google Shape;190;p72"/>
          <p:cNvSpPr txBox="1"/>
          <p:nvPr>
            <p:ph idx="18" type="body"/>
          </p:nvPr>
        </p:nvSpPr>
        <p:spPr>
          <a:xfrm>
            <a:off x="4414576" y="198308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1" name="Google Shape;191;p72"/>
          <p:cNvSpPr txBox="1"/>
          <p:nvPr>
            <p:ph idx="19" type="body"/>
          </p:nvPr>
        </p:nvSpPr>
        <p:spPr>
          <a:xfrm>
            <a:off x="4414577" y="262925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2" name="Google Shape;192;p72"/>
          <p:cNvSpPr/>
          <p:nvPr/>
        </p:nvSpPr>
        <p:spPr>
          <a:xfrm>
            <a:off x="4414577" y="3278347"/>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3" name="Google Shape;193;p72"/>
          <p:cNvSpPr txBox="1"/>
          <p:nvPr>
            <p:ph idx="20" type="body"/>
          </p:nvPr>
        </p:nvSpPr>
        <p:spPr>
          <a:xfrm>
            <a:off x="5011351" y="327834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4" name="Google Shape;194;p72"/>
          <p:cNvSpPr txBox="1"/>
          <p:nvPr>
            <p:ph idx="21" type="body"/>
          </p:nvPr>
        </p:nvSpPr>
        <p:spPr>
          <a:xfrm>
            <a:off x="4414578" y="327639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5" name="Google Shape;195;p72"/>
          <p:cNvSpPr/>
          <p:nvPr/>
        </p:nvSpPr>
        <p:spPr>
          <a:xfrm>
            <a:off x="4414578" y="3925482"/>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6" name="Google Shape;196;p72"/>
          <p:cNvSpPr txBox="1"/>
          <p:nvPr>
            <p:ph idx="22" type="body"/>
          </p:nvPr>
        </p:nvSpPr>
        <p:spPr>
          <a:xfrm>
            <a:off x="5011352" y="392548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7" name="Google Shape;197;p72"/>
          <p:cNvSpPr txBox="1"/>
          <p:nvPr>
            <p:ph idx="23" type="body"/>
          </p:nvPr>
        </p:nvSpPr>
        <p:spPr>
          <a:xfrm>
            <a:off x="4414579" y="392352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wipe dir="l"/>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bg>
      <p:bgPr>
        <a:solidFill>
          <a:schemeClr val="accent5"/>
        </a:solidFill>
      </p:bgPr>
    </p:bg>
    <p:spTree>
      <p:nvGrpSpPr>
        <p:cNvPr id="198" name="Shape 198"/>
        <p:cNvGrpSpPr/>
        <p:nvPr/>
      </p:nvGrpSpPr>
      <p:grpSpPr>
        <a:xfrm>
          <a:off x="0" y="0"/>
          <a:ext cx="0" cy="0"/>
          <a:chOff x="0" y="0"/>
          <a:chExt cx="0" cy="0"/>
        </a:xfrm>
      </p:grpSpPr>
      <p:sp>
        <p:nvSpPr>
          <p:cNvPr id="199" name="Google Shape;199;p73"/>
          <p:cNvSpPr/>
          <p:nvPr/>
        </p:nvSpPr>
        <p:spPr>
          <a:xfrm>
            <a:off x="0" y="0"/>
            <a:ext cx="9144000" cy="5143500"/>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0" name="Google Shape;200;p73"/>
          <p:cNvGrpSpPr/>
          <p:nvPr/>
        </p:nvGrpSpPr>
        <p:grpSpPr>
          <a:xfrm>
            <a:off x="3746294" y="2129856"/>
            <a:ext cx="1617944" cy="860542"/>
            <a:chOff x="310" y="249"/>
            <a:chExt cx="502" cy="267"/>
          </a:xfrm>
        </p:grpSpPr>
        <p:sp>
          <p:nvSpPr>
            <p:cNvPr id="201" name="Google Shape;201;p73"/>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73"/>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73"/>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73"/>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73"/>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73"/>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73"/>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73"/>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73"/>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73"/>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73"/>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73"/>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73"/>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73"/>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losing Slide" showMasterSp="0">
  <p:cSld name="3_Closing Slide">
    <p:bg>
      <p:bgPr>
        <a:solidFill>
          <a:schemeClr val="accent5"/>
        </a:solidFill>
      </p:bgPr>
    </p:bg>
    <p:spTree>
      <p:nvGrpSpPr>
        <p:cNvPr id="215" name="Shape 215"/>
        <p:cNvGrpSpPr/>
        <p:nvPr/>
      </p:nvGrpSpPr>
      <p:grpSpPr>
        <a:xfrm>
          <a:off x="0" y="0"/>
          <a:ext cx="0" cy="0"/>
          <a:chOff x="0" y="0"/>
          <a:chExt cx="0" cy="0"/>
        </a:xfrm>
      </p:grpSpPr>
      <p:grpSp>
        <p:nvGrpSpPr>
          <p:cNvPr id="216" name="Google Shape;216;p74"/>
          <p:cNvGrpSpPr/>
          <p:nvPr/>
        </p:nvGrpSpPr>
        <p:grpSpPr>
          <a:xfrm>
            <a:off x="3746294" y="2129856"/>
            <a:ext cx="1617944" cy="860542"/>
            <a:chOff x="310" y="249"/>
            <a:chExt cx="502" cy="267"/>
          </a:xfrm>
        </p:grpSpPr>
        <p:sp>
          <p:nvSpPr>
            <p:cNvPr id="217" name="Google Shape;217;p74"/>
            <p:cNvSpPr/>
            <p:nvPr/>
          </p:nvSpPr>
          <p:spPr>
            <a:xfrm>
              <a:off x="452" y="426"/>
              <a:ext cx="22" cy="88"/>
            </a:xfrm>
            <a:prstGeom prst="rect">
              <a:avLst/>
            </a:pr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7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7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7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7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7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7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7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7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7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7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7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7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7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75"/>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63"/>
          <p:cNvSpPr txBox="1"/>
          <p:nvPr>
            <p:ph idx="12" type="sldNum"/>
          </p:nvPr>
        </p:nvSpPr>
        <p:spPr>
          <a:xfrm>
            <a:off x="8473441" y="4954263"/>
            <a:ext cx="676910" cy="1892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525">
                <a:solidFill>
                  <a:srgbClr val="595959"/>
                </a:solidFill>
                <a:latin typeface="Arial"/>
                <a:ea typeface="Arial"/>
                <a:cs typeface="Arial"/>
                <a:sym typeface="Arial"/>
              </a:defRPr>
            </a:lvl1pPr>
            <a:lvl2pPr indent="0" lvl="1" marL="0" marR="0" rtl="0" algn="r">
              <a:spcBef>
                <a:spcPts val="0"/>
              </a:spcBef>
              <a:spcAft>
                <a:spcPts val="0"/>
              </a:spcAft>
              <a:buNone/>
              <a:defRPr sz="525">
                <a:solidFill>
                  <a:srgbClr val="595959"/>
                </a:solidFill>
                <a:latin typeface="Arial"/>
                <a:ea typeface="Arial"/>
                <a:cs typeface="Arial"/>
                <a:sym typeface="Arial"/>
              </a:defRPr>
            </a:lvl2pPr>
            <a:lvl3pPr indent="0" lvl="2" marL="0" marR="0" rtl="0" algn="r">
              <a:spcBef>
                <a:spcPts val="0"/>
              </a:spcBef>
              <a:spcAft>
                <a:spcPts val="0"/>
              </a:spcAft>
              <a:buNone/>
              <a:defRPr sz="525">
                <a:solidFill>
                  <a:srgbClr val="595959"/>
                </a:solidFill>
                <a:latin typeface="Arial"/>
                <a:ea typeface="Arial"/>
                <a:cs typeface="Arial"/>
                <a:sym typeface="Arial"/>
              </a:defRPr>
            </a:lvl3pPr>
            <a:lvl4pPr indent="0" lvl="3" marL="0" marR="0" rtl="0" algn="r">
              <a:spcBef>
                <a:spcPts val="0"/>
              </a:spcBef>
              <a:spcAft>
                <a:spcPts val="0"/>
              </a:spcAft>
              <a:buNone/>
              <a:defRPr sz="525">
                <a:solidFill>
                  <a:srgbClr val="595959"/>
                </a:solidFill>
                <a:latin typeface="Arial"/>
                <a:ea typeface="Arial"/>
                <a:cs typeface="Arial"/>
                <a:sym typeface="Arial"/>
              </a:defRPr>
            </a:lvl4pPr>
            <a:lvl5pPr indent="0" lvl="4" marL="0" marR="0" rtl="0" algn="r">
              <a:spcBef>
                <a:spcPts val="0"/>
              </a:spcBef>
              <a:spcAft>
                <a:spcPts val="0"/>
              </a:spcAft>
              <a:buNone/>
              <a:defRPr sz="525">
                <a:solidFill>
                  <a:srgbClr val="595959"/>
                </a:solidFill>
                <a:latin typeface="Arial"/>
                <a:ea typeface="Arial"/>
                <a:cs typeface="Arial"/>
                <a:sym typeface="Arial"/>
              </a:defRPr>
            </a:lvl5pPr>
            <a:lvl6pPr indent="0" lvl="5" marL="0" marR="0" rtl="0" algn="r">
              <a:spcBef>
                <a:spcPts val="0"/>
              </a:spcBef>
              <a:spcAft>
                <a:spcPts val="0"/>
              </a:spcAft>
              <a:buNone/>
              <a:defRPr sz="525">
                <a:solidFill>
                  <a:srgbClr val="595959"/>
                </a:solidFill>
                <a:latin typeface="Arial"/>
                <a:ea typeface="Arial"/>
                <a:cs typeface="Arial"/>
                <a:sym typeface="Arial"/>
              </a:defRPr>
            </a:lvl6pPr>
            <a:lvl7pPr indent="0" lvl="6" marL="0" marR="0" rtl="0" algn="r">
              <a:spcBef>
                <a:spcPts val="0"/>
              </a:spcBef>
              <a:spcAft>
                <a:spcPts val="0"/>
              </a:spcAft>
              <a:buNone/>
              <a:defRPr sz="525">
                <a:solidFill>
                  <a:srgbClr val="595959"/>
                </a:solidFill>
                <a:latin typeface="Arial"/>
                <a:ea typeface="Arial"/>
                <a:cs typeface="Arial"/>
                <a:sym typeface="Arial"/>
              </a:defRPr>
            </a:lvl7pPr>
            <a:lvl8pPr indent="0" lvl="7" marL="0" marR="0" rtl="0" algn="r">
              <a:spcBef>
                <a:spcPts val="0"/>
              </a:spcBef>
              <a:spcAft>
                <a:spcPts val="0"/>
              </a:spcAft>
              <a:buNone/>
              <a:defRPr sz="525">
                <a:solidFill>
                  <a:srgbClr val="595959"/>
                </a:solidFill>
                <a:latin typeface="Arial"/>
                <a:ea typeface="Arial"/>
                <a:cs typeface="Arial"/>
                <a:sym typeface="Arial"/>
              </a:defRPr>
            </a:lvl8pPr>
            <a:lvl9pPr indent="0" lvl="8" marL="0" marR="0" rtl="0" algn="r">
              <a:spcBef>
                <a:spcPts val="0"/>
              </a:spcBef>
              <a:spcAft>
                <a:spcPts val="0"/>
              </a:spcAft>
              <a:buNone/>
              <a:defRPr sz="525">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63"/>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lvl1pPr indent="-314325" lvl="0" marL="457200" marR="0" rtl="0" algn="l">
              <a:lnSpc>
                <a:spcPct val="100000"/>
              </a:lnSpc>
              <a:spcBef>
                <a:spcPts val="600"/>
              </a:spcBef>
              <a:spcAft>
                <a:spcPts val="0"/>
              </a:spcAft>
              <a:buClr>
                <a:schemeClr val="dk2"/>
              </a:buClr>
              <a:buSzPts val="1350"/>
              <a:buFont typeface="Noto Sans Symbols"/>
              <a:buChar char="▪"/>
              <a:defRPr b="0" i="0" sz="1500" u="none" cap="none" strike="noStrike">
                <a:solidFill>
                  <a:srgbClr val="000000"/>
                </a:solidFill>
                <a:latin typeface="Arial"/>
                <a:ea typeface="Arial"/>
                <a:cs typeface="Arial"/>
                <a:sym typeface="Arial"/>
              </a:defRPr>
            </a:lvl1pPr>
            <a:lvl2pPr indent="-317500" lvl="1" marL="914400" marR="0" rtl="0" algn="l">
              <a:lnSpc>
                <a:spcPct val="100000"/>
              </a:lnSpc>
              <a:spcBef>
                <a:spcPts val="600"/>
              </a:spcBef>
              <a:spcAft>
                <a:spcPts val="0"/>
              </a:spcAft>
              <a:buClr>
                <a:schemeClr val="dk2"/>
              </a:buClr>
              <a:buSzPts val="1400"/>
              <a:buFont typeface="Arial"/>
              <a:buChar char="•"/>
              <a:defRPr b="0" i="0" sz="1400" u="none" cap="none" strike="noStrike">
                <a:solidFill>
                  <a:srgbClr val="000000"/>
                </a:solidFill>
                <a:latin typeface="Arial"/>
                <a:ea typeface="Arial"/>
                <a:cs typeface="Arial"/>
                <a:sym typeface="Arial"/>
              </a:defRPr>
            </a:lvl2pPr>
            <a:lvl3pPr indent="-304800" lvl="2" marL="1371600" marR="0" rtl="0" algn="l">
              <a:lnSpc>
                <a:spcPct val="100000"/>
              </a:lnSpc>
              <a:spcBef>
                <a:spcPts val="3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298450" lvl="3" marL="1828800" marR="0" rtl="0" algn="l">
              <a:lnSpc>
                <a:spcPct val="100000"/>
              </a:lnSpc>
              <a:spcBef>
                <a:spcPts val="30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3" name="Google Shape;53;p6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24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gue" showMasterSp="0">
  <p:cSld name="3_Segue">
    <p:bg>
      <p:bgPr>
        <a:solidFill>
          <a:schemeClr val="lt1"/>
        </a:solidFill>
      </p:bgPr>
    </p:bg>
    <p:spTree>
      <p:nvGrpSpPr>
        <p:cNvPr id="54" name="Shape 54"/>
        <p:cNvGrpSpPr/>
        <p:nvPr/>
      </p:nvGrpSpPr>
      <p:grpSpPr>
        <a:xfrm>
          <a:off x="0" y="0"/>
          <a:ext cx="0" cy="0"/>
          <a:chOff x="0" y="0"/>
          <a:chExt cx="0" cy="0"/>
        </a:xfrm>
      </p:grpSpPr>
      <p:sp>
        <p:nvSpPr>
          <p:cNvPr id="55" name="Google Shape;55;p64"/>
          <p:cNvSpPr/>
          <p:nvPr/>
        </p:nvSpPr>
        <p:spPr>
          <a:xfrm>
            <a:off x="0" y="0"/>
            <a:ext cx="9144000" cy="5143499"/>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64"/>
          <p:cNvSpPr txBox="1"/>
          <p:nvPr>
            <p:ph type="ctrTitle"/>
          </p:nvPr>
        </p:nvSpPr>
        <p:spPr>
          <a:xfrm>
            <a:off x="416425" y="915409"/>
            <a:ext cx="7598042" cy="2569946"/>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5"/>
              </a:buClr>
              <a:buSzPts val="4600"/>
              <a:buFont typeface="Arial"/>
              <a:buNone/>
              <a:defRPr b="0" i="0" sz="4600">
                <a:solidFill>
                  <a:schemeClr val="accent5"/>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57" name="Google Shape;57;p64"/>
          <p:cNvSpPr/>
          <p:nvPr/>
        </p:nvSpPr>
        <p:spPr>
          <a:xfrm>
            <a:off x="8515707" y="4742907"/>
            <a:ext cx="218414" cy="154518"/>
          </a:xfrm>
          <a:prstGeom prst="rect">
            <a:avLst/>
          </a:prstGeom>
          <a:noFill/>
          <a:ln>
            <a:noFill/>
          </a:ln>
        </p:spPr>
        <p:txBody>
          <a:bodyPr anchorCtr="0" anchor="b" bIns="30775" lIns="61575" spcFirstLastPara="1" rIns="61575" wrap="square" tIns="30775">
            <a:spAutoFit/>
          </a:bodyPr>
          <a:lstStyle/>
          <a:p>
            <a:pPr indent="0" lvl="0" marL="0" marR="0" rtl="0" algn="r">
              <a:spcBef>
                <a:spcPts val="0"/>
              </a:spcBef>
              <a:spcAft>
                <a:spcPts val="0"/>
              </a:spcAft>
              <a:buNone/>
            </a:pPr>
            <a:fld id="{00000000-1234-1234-1234-123412341234}" type="slidenum">
              <a:rPr lang="en-US" sz="600">
                <a:solidFill>
                  <a:srgbClr val="076D8E"/>
                </a:solidFill>
                <a:latin typeface="Arial"/>
                <a:ea typeface="Arial"/>
                <a:cs typeface="Arial"/>
                <a:sym typeface="Arial"/>
              </a:rPr>
              <a:t>‹#›</a:t>
            </a:fld>
            <a:endParaRPr sz="600">
              <a:solidFill>
                <a:srgbClr val="076D8E"/>
              </a:solidFill>
              <a:latin typeface="Arial"/>
              <a:ea typeface="Arial"/>
              <a:cs typeface="Arial"/>
              <a:sym typeface="Arial"/>
            </a:endParaRPr>
          </a:p>
        </p:txBody>
      </p:sp>
      <p:sp>
        <p:nvSpPr>
          <p:cNvPr id="58" name="Google Shape;58;p64"/>
          <p:cNvSpPr/>
          <p:nvPr/>
        </p:nvSpPr>
        <p:spPr>
          <a:xfrm>
            <a:off x="5867508" y="4741653"/>
            <a:ext cx="2658018" cy="154518"/>
          </a:xfrm>
          <a:prstGeom prst="rect">
            <a:avLst/>
          </a:prstGeom>
          <a:noFill/>
          <a:ln>
            <a:noFill/>
          </a:ln>
        </p:spPr>
        <p:txBody>
          <a:bodyPr anchorCtr="0" anchor="b" bIns="30775" lIns="61575" spcFirstLastPara="1" rIns="61575" wrap="square" tIns="30775">
            <a:spAutoFit/>
          </a:bodyPr>
          <a:lstStyle/>
          <a:p>
            <a:pPr indent="0" lvl="0" marL="0" marR="0" rtl="0" algn="l">
              <a:spcBef>
                <a:spcPts val="0"/>
              </a:spcBef>
              <a:spcAft>
                <a:spcPts val="0"/>
              </a:spcAft>
              <a:buNone/>
            </a:pPr>
            <a:r>
              <a:rPr lang="en-US" sz="600">
                <a:solidFill>
                  <a:srgbClr val="076D8E"/>
                </a:solidFill>
                <a:latin typeface="Arial"/>
                <a:ea typeface="Arial"/>
                <a:cs typeface="Arial"/>
                <a:sym typeface="Arial"/>
              </a:rPr>
              <a:t>© 2016  Cisco and/or its affiliates. All rights reserved.   Cisco Confidential</a:t>
            </a:r>
            <a:endParaRPr/>
          </a:p>
        </p:txBody>
      </p:sp>
      <p:grpSp>
        <p:nvGrpSpPr>
          <p:cNvPr id="59" name="Google Shape;59;p64"/>
          <p:cNvGrpSpPr/>
          <p:nvPr/>
        </p:nvGrpSpPr>
        <p:grpSpPr>
          <a:xfrm>
            <a:off x="508039" y="4715197"/>
            <a:ext cx="340257" cy="180974"/>
            <a:chOff x="310" y="249"/>
            <a:chExt cx="502" cy="267"/>
          </a:xfrm>
        </p:grpSpPr>
        <p:sp>
          <p:nvSpPr>
            <p:cNvPr id="60" name="Google Shape;60;p64"/>
            <p:cNvSpPr/>
            <p:nvPr/>
          </p:nvSpPr>
          <p:spPr>
            <a:xfrm>
              <a:off x="452" y="426"/>
              <a:ext cx="22" cy="88"/>
            </a:xfrm>
            <a:prstGeom prst="rect">
              <a:avLst/>
            </a:pr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6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6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6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6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6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6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6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6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6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6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6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6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6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_Slide">
  <p:cSld name="Multi_Slide">
    <p:spTree>
      <p:nvGrpSpPr>
        <p:cNvPr id="74" name="Shape 74"/>
        <p:cNvGrpSpPr/>
        <p:nvPr/>
      </p:nvGrpSpPr>
      <p:grpSpPr>
        <a:xfrm>
          <a:off x="0" y="0"/>
          <a:ext cx="0" cy="0"/>
          <a:chOff x="0" y="0"/>
          <a:chExt cx="0" cy="0"/>
        </a:xfrm>
      </p:grpSpPr>
      <p:sp>
        <p:nvSpPr>
          <p:cNvPr id="75" name="Google Shape;75;p65"/>
          <p:cNvSpPr txBox="1"/>
          <p:nvPr>
            <p:ph idx="1" type="body"/>
          </p:nvPr>
        </p:nvSpPr>
        <p:spPr>
          <a:xfrm>
            <a:off x="474662" y="1347788"/>
            <a:ext cx="8280057" cy="3073946"/>
          </a:xfrm>
          <a:prstGeom prst="rect">
            <a:avLst/>
          </a:prstGeom>
          <a:noFill/>
          <a:ln>
            <a:noFill/>
          </a:ln>
        </p:spPr>
        <p:txBody>
          <a:bodyPr anchorCtr="0" anchor="t" bIns="45700" lIns="91400" spcFirstLastPara="1" rIns="91400" wrap="square" tIns="45700">
            <a:noAutofit/>
          </a:bodyPr>
          <a:lstStyle>
            <a:lvl1pPr indent="-228600" lvl="0" marL="457200" marR="0" rtl="0" algn="ctr">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5000"/>
              </a:lnSpc>
              <a:spcBef>
                <a:spcPts val="625"/>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76" name="Google Shape;76;p65"/>
          <p:cNvSpPr txBox="1"/>
          <p:nvPr>
            <p:ph type="title"/>
          </p:nvPr>
        </p:nvSpPr>
        <p:spPr>
          <a:xfrm>
            <a:off x="437766"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 showMasterSp="0">
  <p:cSld name="1_Closing Slide">
    <p:bg>
      <p:bgPr>
        <a:solidFill>
          <a:schemeClr val="accent5"/>
        </a:solidFill>
      </p:bgPr>
    </p:bg>
    <p:spTree>
      <p:nvGrpSpPr>
        <p:cNvPr id="77" name="Shape 77"/>
        <p:cNvGrpSpPr/>
        <p:nvPr/>
      </p:nvGrpSpPr>
      <p:grpSpPr>
        <a:xfrm>
          <a:off x="0" y="0"/>
          <a:ext cx="0" cy="0"/>
          <a:chOff x="0" y="0"/>
          <a:chExt cx="0" cy="0"/>
        </a:xfrm>
      </p:grpSpPr>
      <p:pic>
        <p:nvPicPr>
          <p:cNvPr id="78" name="Google Shape;78;p66"/>
          <p:cNvPicPr preferRelativeResize="0"/>
          <p:nvPr/>
        </p:nvPicPr>
        <p:blipFill rotWithShape="1">
          <a:blip r:embed="rId2">
            <a:alphaModFix/>
          </a:blip>
          <a:srcRect b="0" l="0" r="0" t="0"/>
          <a:stretch/>
        </p:blipFill>
        <p:spPr>
          <a:xfrm>
            <a:off x="0" y="1"/>
            <a:ext cx="9143999" cy="5165874"/>
          </a:xfrm>
          <a:prstGeom prst="rect">
            <a:avLst/>
          </a:prstGeom>
          <a:noFill/>
          <a:ln>
            <a:noFill/>
          </a:ln>
        </p:spPr>
      </p:pic>
      <p:grpSp>
        <p:nvGrpSpPr>
          <p:cNvPr id="79" name="Google Shape;79;p66"/>
          <p:cNvGrpSpPr/>
          <p:nvPr/>
        </p:nvGrpSpPr>
        <p:grpSpPr>
          <a:xfrm>
            <a:off x="3746294" y="2129856"/>
            <a:ext cx="1617944" cy="860542"/>
            <a:chOff x="310" y="249"/>
            <a:chExt cx="502" cy="267"/>
          </a:xfrm>
        </p:grpSpPr>
        <p:sp>
          <p:nvSpPr>
            <p:cNvPr id="80" name="Google Shape;80;p66"/>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66"/>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66"/>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66"/>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66"/>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66"/>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66"/>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66"/>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66"/>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66"/>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66"/>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66"/>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66"/>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66"/>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animated gradient" showMasterSp="0">
  <p:cSld name="5_Title Slide-animated gradient">
    <p:bg>
      <p:bgPr>
        <a:solidFill>
          <a:schemeClr val="accent5"/>
        </a:solidFill>
      </p:bgPr>
    </p:bg>
    <p:spTree>
      <p:nvGrpSpPr>
        <p:cNvPr id="94" name="Shape 94"/>
        <p:cNvGrpSpPr/>
        <p:nvPr/>
      </p:nvGrpSpPr>
      <p:grpSpPr>
        <a:xfrm>
          <a:off x="0" y="0"/>
          <a:ext cx="0" cy="0"/>
          <a:chOff x="0" y="0"/>
          <a:chExt cx="0" cy="0"/>
        </a:xfrm>
      </p:grpSpPr>
      <p:sp>
        <p:nvSpPr>
          <p:cNvPr id="95" name="Google Shape;95;p67"/>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96" name="Google Shape;96;p67"/>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7" name="Google Shape;97;p67"/>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98" name="Google Shape;98;p67"/>
          <p:cNvGrpSpPr/>
          <p:nvPr/>
        </p:nvGrpSpPr>
        <p:grpSpPr>
          <a:xfrm>
            <a:off x="492125" y="395288"/>
            <a:ext cx="796924" cy="423863"/>
            <a:chOff x="310" y="249"/>
            <a:chExt cx="502" cy="267"/>
          </a:xfrm>
        </p:grpSpPr>
        <p:sp>
          <p:nvSpPr>
            <p:cNvPr id="99" name="Google Shape;99;p67"/>
            <p:cNvSpPr/>
            <p:nvPr/>
          </p:nvSpPr>
          <p:spPr>
            <a:xfrm>
              <a:off x="452" y="426"/>
              <a:ext cx="22" cy="88"/>
            </a:xfrm>
            <a:prstGeom prst="rect">
              <a:avLst/>
            </a:pr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67"/>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67"/>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67"/>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67"/>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67"/>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67"/>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67"/>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67"/>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67"/>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67"/>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67"/>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67"/>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67"/>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67"/>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4" name="Google Shape;114;p67"/>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1"/>
              </a:buClr>
              <a:buSzPts val="3600"/>
              <a:buFont typeface="Arial"/>
              <a:buNone/>
              <a:defRPr b="0" i="0" sz="3600">
                <a:solidFill>
                  <a:schemeClr val="accent1"/>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wipe dir="l"/>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animated gradient" showMasterSp="0">
  <p:cSld name="6_Title Slide-animated gradient">
    <p:bg>
      <p:bgPr>
        <a:solidFill>
          <a:schemeClr val="accent5"/>
        </a:solidFill>
      </p:bgPr>
    </p:bg>
    <p:spTree>
      <p:nvGrpSpPr>
        <p:cNvPr id="115" name="Shape 115"/>
        <p:cNvGrpSpPr/>
        <p:nvPr/>
      </p:nvGrpSpPr>
      <p:grpSpPr>
        <a:xfrm>
          <a:off x="0" y="0"/>
          <a:ext cx="0" cy="0"/>
          <a:chOff x="0" y="0"/>
          <a:chExt cx="0" cy="0"/>
        </a:xfrm>
      </p:grpSpPr>
      <p:sp>
        <p:nvSpPr>
          <p:cNvPr id="116" name="Google Shape;116;p68"/>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68"/>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118" name="Google Shape;118;p68"/>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9" name="Google Shape;119;p68"/>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120" name="Google Shape;120;p68"/>
          <p:cNvGrpSpPr/>
          <p:nvPr/>
        </p:nvGrpSpPr>
        <p:grpSpPr>
          <a:xfrm>
            <a:off x="492125" y="395288"/>
            <a:ext cx="796924" cy="423863"/>
            <a:chOff x="310" y="249"/>
            <a:chExt cx="502" cy="267"/>
          </a:xfrm>
        </p:grpSpPr>
        <p:sp>
          <p:nvSpPr>
            <p:cNvPr id="121" name="Google Shape;121;p68"/>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68"/>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68"/>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68"/>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68"/>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68"/>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68"/>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68"/>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68"/>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68"/>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68"/>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68"/>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68"/>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68"/>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5" name="Google Shape;135;p68"/>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6" name="Google Shape;136;p68"/>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wipe dir="l"/>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37" name="Shape 137"/>
        <p:cNvGrpSpPr/>
        <p:nvPr/>
      </p:nvGrpSpPr>
      <p:grpSpPr>
        <a:xfrm>
          <a:off x="0" y="0"/>
          <a:ext cx="0" cy="0"/>
          <a:chOff x="0" y="0"/>
          <a:chExt cx="0" cy="0"/>
        </a:xfrm>
      </p:grpSpPr>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ircled_Bullets">
  <p:cSld name="2_Circled_Bullets">
    <p:spTree>
      <p:nvGrpSpPr>
        <p:cNvPr id="138" name="Shape 138"/>
        <p:cNvGrpSpPr/>
        <p:nvPr/>
      </p:nvGrpSpPr>
      <p:grpSpPr>
        <a:xfrm>
          <a:off x="0" y="0"/>
          <a:ext cx="0" cy="0"/>
          <a:chOff x="0" y="0"/>
          <a:chExt cx="0" cy="0"/>
        </a:xfrm>
      </p:grpSpPr>
      <p:sp>
        <p:nvSpPr>
          <p:cNvPr id="139" name="Google Shape;139;p70"/>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40" name="Google Shape;140;p70"/>
          <p:cNvSpPr/>
          <p:nvPr/>
        </p:nvSpPr>
        <p:spPr>
          <a:xfrm>
            <a:off x="575610" y="2552550"/>
            <a:ext cx="698624" cy="698624"/>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FFFFFF"/>
              </a:solidFill>
              <a:latin typeface="Arial"/>
              <a:ea typeface="Arial"/>
              <a:cs typeface="Arial"/>
              <a:sym typeface="Arial"/>
            </a:endParaRPr>
          </a:p>
        </p:txBody>
      </p:sp>
      <p:sp>
        <p:nvSpPr>
          <p:cNvPr id="141" name="Google Shape;141;p70"/>
          <p:cNvSpPr/>
          <p:nvPr/>
        </p:nvSpPr>
        <p:spPr>
          <a:xfrm>
            <a:off x="575610" y="1426607"/>
            <a:ext cx="698624" cy="698624"/>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lt1"/>
              </a:solidFill>
              <a:latin typeface="Arial"/>
              <a:ea typeface="Arial"/>
              <a:cs typeface="Arial"/>
              <a:sym typeface="Arial"/>
            </a:endParaRPr>
          </a:p>
        </p:txBody>
      </p:sp>
      <p:sp>
        <p:nvSpPr>
          <p:cNvPr id="142" name="Google Shape;142;p70"/>
          <p:cNvSpPr/>
          <p:nvPr/>
        </p:nvSpPr>
        <p:spPr>
          <a:xfrm>
            <a:off x="575610" y="3653093"/>
            <a:ext cx="698624" cy="698624"/>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049FD9"/>
              </a:solidFill>
              <a:latin typeface="Arial"/>
              <a:ea typeface="Arial"/>
              <a:cs typeface="Arial"/>
              <a:sym typeface="Arial"/>
            </a:endParaRPr>
          </a:p>
        </p:txBody>
      </p:sp>
      <p:sp>
        <p:nvSpPr>
          <p:cNvPr id="143" name="Google Shape;143;p70"/>
          <p:cNvSpPr txBox="1"/>
          <p:nvPr>
            <p:ph idx="1" type="body"/>
          </p:nvPr>
        </p:nvSpPr>
        <p:spPr>
          <a:xfrm>
            <a:off x="1365250" y="1432522"/>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4" name="Google Shape;144;p70"/>
          <p:cNvSpPr txBox="1"/>
          <p:nvPr>
            <p:ph idx="2" type="body"/>
          </p:nvPr>
        </p:nvSpPr>
        <p:spPr>
          <a:xfrm>
            <a:off x="1365250" y="25577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5" name="Google Shape;145;p70"/>
          <p:cNvSpPr txBox="1"/>
          <p:nvPr>
            <p:ph idx="3" type="body"/>
          </p:nvPr>
        </p:nvSpPr>
        <p:spPr>
          <a:xfrm>
            <a:off x="1365250" y="36530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6" name="Google Shape;146;p70"/>
          <p:cNvSpPr txBox="1"/>
          <p:nvPr>
            <p:ph idx="4" type="body"/>
          </p:nvPr>
        </p:nvSpPr>
        <p:spPr>
          <a:xfrm>
            <a:off x="575610" y="255255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7" name="Google Shape;147;p70"/>
          <p:cNvSpPr txBox="1"/>
          <p:nvPr>
            <p:ph idx="5" type="body"/>
          </p:nvPr>
        </p:nvSpPr>
        <p:spPr>
          <a:xfrm>
            <a:off x="575611" y="365114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8" name="Google Shape;148;p70"/>
          <p:cNvSpPr txBox="1"/>
          <p:nvPr>
            <p:ph idx="6" type="body"/>
          </p:nvPr>
        </p:nvSpPr>
        <p:spPr>
          <a:xfrm>
            <a:off x="575610" y="1427248"/>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marR="0" rtl="0" algn="l">
              <a:lnSpc>
                <a:spcPct val="80000"/>
              </a:lnSpc>
              <a:spcBef>
                <a:spcPts val="0"/>
              </a:spcBef>
              <a:spcAft>
                <a:spcPts val="0"/>
              </a:spcAft>
              <a:buSzPts val="1400"/>
              <a:buNone/>
              <a:defRPr b="0" i="0" sz="3200" u="none" cap="none" strike="noStrike">
                <a:solidFill>
                  <a:schemeClr val="accent4"/>
                </a:solidFill>
                <a:latin typeface="Arial"/>
                <a:ea typeface="Arial"/>
                <a:cs typeface="Arial"/>
                <a:sym typeface="Arial"/>
              </a:defRPr>
            </a:lvl1pPr>
            <a:lvl2pPr lvl="1"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2pPr>
            <a:lvl3pPr lvl="2"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3pPr>
            <a:lvl4pPr lvl="3"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4pPr>
            <a:lvl5pPr lvl="4"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5pPr>
            <a:lvl6pPr lvl="5"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6pPr>
            <a:lvl7pPr lvl="6"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7pPr>
            <a:lvl8pPr lvl="7"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8pPr>
            <a:lvl9pPr lvl="8"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9pPr>
          </a:lstStyle>
          <a:p/>
        </p:txBody>
      </p:sp>
      <p:sp>
        <p:nvSpPr>
          <p:cNvPr id="11" name="Google Shape;11;p61"/>
          <p:cNvSpPr/>
          <p:nvPr/>
        </p:nvSpPr>
        <p:spPr>
          <a:xfrm>
            <a:off x="8515707" y="4742907"/>
            <a:ext cx="218414" cy="154518"/>
          </a:xfrm>
          <a:prstGeom prst="rect">
            <a:avLst/>
          </a:prstGeom>
          <a:noFill/>
          <a:ln>
            <a:noFill/>
          </a:ln>
        </p:spPr>
        <p:txBody>
          <a:bodyPr anchorCtr="0" anchor="b" bIns="30775" lIns="61575" spcFirstLastPara="1" rIns="61575" wrap="square" tIns="30775">
            <a:spAutoFit/>
          </a:bodyPr>
          <a:lstStyle/>
          <a:p>
            <a:pPr indent="0" lvl="0" marL="0" marR="0" rtl="0" algn="r">
              <a:spcBef>
                <a:spcPts val="0"/>
              </a:spcBef>
              <a:spcAft>
                <a:spcPts val="0"/>
              </a:spcAft>
              <a:buNone/>
            </a:pPr>
            <a:fld id="{00000000-1234-1234-1234-123412341234}" type="slidenum">
              <a:rPr b="0" i="0" lang="en-US" sz="600" u="none" cap="none" strike="noStrike">
                <a:solidFill>
                  <a:srgbClr val="D8D8D8"/>
                </a:solidFill>
                <a:latin typeface="Arial"/>
                <a:ea typeface="Arial"/>
                <a:cs typeface="Arial"/>
                <a:sym typeface="Arial"/>
              </a:rPr>
              <a:t>‹#›</a:t>
            </a:fld>
            <a:endParaRPr b="0" i="0" sz="600" u="none" cap="none" strike="noStrike">
              <a:solidFill>
                <a:srgbClr val="D8D8D8"/>
              </a:solidFill>
              <a:latin typeface="Arial"/>
              <a:ea typeface="Arial"/>
              <a:cs typeface="Arial"/>
              <a:sym typeface="Arial"/>
            </a:endParaRPr>
          </a:p>
        </p:txBody>
      </p:sp>
      <p:sp>
        <p:nvSpPr>
          <p:cNvPr id="12" name="Google Shape;12;p61"/>
          <p:cNvSpPr/>
          <p:nvPr/>
        </p:nvSpPr>
        <p:spPr>
          <a:xfrm>
            <a:off x="5867508" y="4741653"/>
            <a:ext cx="2658018" cy="154518"/>
          </a:xfrm>
          <a:prstGeom prst="rect">
            <a:avLst/>
          </a:prstGeom>
          <a:noFill/>
          <a:ln>
            <a:noFill/>
          </a:ln>
        </p:spPr>
        <p:txBody>
          <a:bodyPr anchorCtr="0" anchor="b" bIns="30775" lIns="61575" spcFirstLastPara="1" rIns="61575" wrap="square" tIns="30775">
            <a:spAutoFit/>
          </a:bodyPr>
          <a:lstStyle/>
          <a:p>
            <a:pPr indent="0" lvl="0" marL="0" marR="0" rtl="0" algn="l">
              <a:spcBef>
                <a:spcPts val="0"/>
              </a:spcBef>
              <a:spcAft>
                <a:spcPts val="0"/>
              </a:spcAft>
              <a:buNone/>
            </a:pPr>
            <a:r>
              <a:rPr b="0" i="0" lang="en-US" sz="600" u="none" cap="none" strike="noStrike">
                <a:solidFill>
                  <a:srgbClr val="D8D8D8"/>
                </a:solidFill>
                <a:latin typeface="Arial"/>
                <a:ea typeface="Arial"/>
                <a:cs typeface="Arial"/>
                <a:sym typeface="Arial"/>
              </a:rPr>
              <a:t>© 2016  Cisco and/or its affiliates. All rights reserved.   Cisco Confidential</a:t>
            </a:r>
            <a:endParaRPr/>
          </a:p>
        </p:txBody>
      </p:sp>
      <p:grpSp>
        <p:nvGrpSpPr>
          <p:cNvPr id="13" name="Google Shape;13;p61"/>
          <p:cNvGrpSpPr/>
          <p:nvPr/>
        </p:nvGrpSpPr>
        <p:grpSpPr>
          <a:xfrm>
            <a:off x="508039" y="4715197"/>
            <a:ext cx="340257" cy="180974"/>
            <a:chOff x="310" y="249"/>
            <a:chExt cx="502" cy="267"/>
          </a:xfrm>
        </p:grpSpPr>
        <p:sp>
          <p:nvSpPr>
            <p:cNvPr id="14" name="Google Shape;14;p61"/>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61"/>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61"/>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61"/>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61"/>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61"/>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61"/>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61"/>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61"/>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61"/>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61"/>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61"/>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61"/>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61"/>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4.png"/><Relationship Id="rId4" Type="http://schemas.openxmlformats.org/officeDocument/2006/relationships/image" Target="../media/image39.png"/><Relationship Id="rId5" Type="http://schemas.openxmlformats.org/officeDocument/2006/relationships/image" Target="../media/image45.png"/><Relationship Id="rId6" Type="http://schemas.openxmlformats.org/officeDocument/2006/relationships/image" Target="../media/image4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1.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8.pn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0.png"/><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8.png"/><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
          <p:cNvSpPr txBox="1"/>
          <p:nvPr>
            <p:ph idx="1" type="subTitle"/>
          </p:nvPr>
        </p:nvSpPr>
        <p:spPr>
          <a:xfrm>
            <a:off x="469496" y="3809526"/>
            <a:ext cx="4102504" cy="902174"/>
          </a:xfrm>
          <a:prstGeom prst="rect">
            <a:avLst/>
          </a:prstGeom>
          <a:noFill/>
          <a:ln>
            <a:noFill/>
          </a:ln>
        </p:spPr>
        <p:txBody>
          <a:bodyPr anchorCtr="0" anchor="b" bIns="45700" lIns="91400" spcFirstLastPara="1" rIns="91400" wrap="square" tIns="45700">
            <a:noAutofit/>
          </a:bodyPr>
          <a:lstStyle/>
          <a:p>
            <a:pPr indent="0" lvl="0" marL="0" rtl="0" algn="l">
              <a:lnSpc>
                <a:spcPct val="95000"/>
              </a:lnSpc>
              <a:spcBef>
                <a:spcPts val="0"/>
              </a:spcBef>
              <a:spcAft>
                <a:spcPts val="0"/>
              </a:spcAft>
              <a:buSzPts val="1080"/>
              <a:buNone/>
            </a:pPr>
            <a:r>
              <a:rPr lang="en-US">
                <a:solidFill>
                  <a:srgbClr val="AEE8FA"/>
                </a:solidFill>
              </a:rPr>
              <a:t>Switching, Routing, and Wireless Essentials v7.0</a:t>
            </a:r>
            <a:endParaRPr/>
          </a:p>
          <a:p>
            <a:pPr indent="0" lvl="0" marL="0" rtl="0" algn="l">
              <a:lnSpc>
                <a:spcPct val="95000"/>
              </a:lnSpc>
              <a:spcBef>
                <a:spcPts val="0"/>
              </a:spcBef>
              <a:spcAft>
                <a:spcPts val="0"/>
              </a:spcAft>
              <a:buSzPts val="1080"/>
              <a:buNone/>
            </a:pPr>
            <a:r>
              <a:rPr lang="en-US">
                <a:solidFill>
                  <a:srgbClr val="AEE8FA"/>
                </a:solidFill>
              </a:rPr>
              <a:t>(SRWE)</a:t>
            </a:r>
            <a:endParaRPr/>
          </a:p>
          <a:p>
            <a:pPr indent="0" lvl="0" marL="0" rtl="0" algn="l">
              <a:lnSpc>
                <a:spcPct val="95000"/>
              </a:lnSpc>
              <a:spcBef>
                <a:spcPts val="1075"/>
              </a:spcBef>
              <a:spcAft>
                <a:spcPts val="0"/>
              </a:spcAft>
              <a:buSzPts val="1080"/>
              <a:buNone/>
            </a:pPr>
            <a:r>
              <a:t/>
            </a:r>
            <a:endParaRPr/>
          </a:p>
        </p:txBody>
      </p:sp>
      <p:sp>
        <p:nvSpPr>
          <p:cNvPr id="239" name="Google Shape;239;p1"/>
          <p:cNvSpPr txBox="1"/>
          <p:nvPr>
            <p:ph type="ctrTitle"/>
          </p:nvPr>
        </p:nvSpPr>
        <p:spPr>
          <a:xfrm>
            <a:off x="469497" y="2316480"/>
            <a:ext cx="6672708" cy="1080143"/>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3600"/>
              <a:buFont typeface="Arial"/>
              <a:buNone/>
            </a:pPr>
            <a:r>
              <a:rPr lang="en-US">
                <a:solidFill>
                  <a:srgbClr val="AEE8FA"/>
                </a:solidFill>
              </a:rPr>
              <a:t>Chapter 7:</a:t>
            </a:r>
            <a:br>
              <a:rPr lang="en-US">
                <a:solidFill>
                  <a:srgbClr val="AEE8FA"/>
                </a:solidFill>
              </a:rPr>
            </a:br>
            <a:r>
              <a:rPr lang="en-US">
                <a:solidFill>
                  <a:srgbClr val="AEE8FA"/>
                </a:solidFill>
              </a:rPr>
              <a:t>Module 14: Routing Concepts</a:t>
            </a:r>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0"/>
          <p:cNvSpPr txBox="1"/>
          <p:nvPr>
            <p:ph type="title"/>
          </p:nvPr>
        </p:nvSpPr>
        <p:spPr>
          <a:xfrm>
            <a:off x="2" y="41393"/>
            <a:ext cx="4867834"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Path Determination</a:t>
            </a:r>
            <a:br>
              <a:rPr lang="en-US" sz="1600"/>
            </a:br>
            <a:r>
              <a:rPr lang="en-US"/>
              <a:t>Routing Decisions</a:t>
            </a:r>
            <a:endParaRPr/>
          </a:p>
        </p:txBody>
      </p:sp>
      <p:sp>
        <p:nvSpPr>
          <p:cNvPr id="304" name="Google Shape;304;p10"/>
          <p:cNvSpPr txBox="1"/>
          <p:nvPr>
            <p:ph idx="1" type="body"/>
          </p:nvPr>
        </p:nvSpPr>
        <p:spPr>
          <a:xfrm>
            <a:off x="5099901" y="322252"/>
            <a:ext cx="4044099" cy="454197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The primary function of a router is to determine the </a:t>
            </a:r>
            <a:r>
              <a:rPr lang="en-US">
                <a:solidFill>
                  <a:srgbClr val="FF0000"/>
                </a:solidFill>
              </a:rPr>
              <a:t>best path </a:t>
            </a:r>
            <a:r>
              <a:rPr lang="en-US"/>
              <a:t>to send packets.  </a:t>
            </a:r>
            <a:endParaRPr/>
          </a:p>
          <a:p>
            <a:pPr indent="-169863" lvl="0" marL="169863" rtl="0" algn="l">
              <a:lnSpc>
                <a:spcPct val="100000"/>
              </a:lnSpc>
              <a:spcBef>
                <a:spcPts val="1200"/>
              </a:spcBef>
              <a:spcAft>
                <a:spcPts val="0"/>
              </a:spcAft>
              <a:buSzPts val="1350"/>
              <a:buFont typeface="Noto Sans Symbols"/>
              <a:buChar char="▪"/>
            </a:pPr>
            <a:r>
              <a:rPr lang="en-US"/>
              <a:t>A routing table search results in one of three path determinations:</a:t>
            </a:r>
            <a:endParaRPr/>
          </a:p>
          <a:p>
            <a:pPr indent="-215900" lvl="1" marL="358775" rtl="0" algn="l">
              <a:lnSpc>
                <a:spcPct val="100000"/>
              </a:lnSpc>
              <a:spcBef>
                <a:spcPts val="900"/>
              </a:spcBef>
              <a:spcAft>
                <a:spcPts val="0"/>
              </a:spcAft>
              <a:buSzPts val="1400"/>
              <a:buChar char="•"/>
            </a:pPr>
            <a:r>
              <a:rPr lang="en-US">
                <a:solidFill>
                  <a:srgbClr val="FF0000"/>
                </a:solidFill>
              </a:rPr>
              <a:t>Directly connected network </a:t>
            </a:r>
            <a:r>
              <a:rPr lang="en-US"/>
              <a:t>– If the destination IP address belongs to a network that is directly connected to the router, the packet is forwarded out of that interface.</a:t>
            </a:r>
            <a:endParaRPr/>
          </a:p>
          <a:p>
            <a:pPr indent="-215900" lvl="1" marL="358775" rtl="0" algn="l">
              <a:lnSpc>
                <a:spcPct val="100000"/>
              </a:lnSpc>
              <a:spcBef>
                <a:spcPts val="600"/>
              </a:spcBef>
              <a:spcAft>
                <a:spcPts val="0"/>
              </a:spcAft>
              <a:buSzPts val="1400"/>
              <a:buChar char="•"/>
            </a:pPr>
            <a:r>
              <a:rPr lang="en-US">
                <a:solidFill>
                  <a:srgbClr val="FF0000"/>
                </a:solidFill>
              </a:rPr>
              <a:t>Remote network </a:t>
            </a:r>
            <a:r>
              <a:rPr lang="en-US"/>
              <a:t>– If the destination IP address of the packet belongs to a remote network, the packet is </a:t>
            </a:r>
            <a:r>
              <a:rPr lang="en-US">
                <a:solidFill>
                  <a:srgbClr val="FF0000"/>
                </a:solidFill>
              </a:rPr>
              <a:t>forwarded</a:t>
            </a:r>
            <a:r>
              <a:rPr lang="en-US"/>
              <a:t> to another </a:t>
            </a:r>
            <a:r>
              <a:rPr lang="en-US">
                <a:solidFill>
                  <a:srgbClr val="FF0000"/>
                </a:solidFill>
              </a:rPr>
              <a:t>router</a:t>
            </a:r>
            <a:r>
              <a:rPr lang="en-US"/>
              <a:t>.  </a:t>
            </a:r>
            <a:endParaRPr/>
          </a:p>
          <a:p>
            <a:pPr indent="-215900" lvl="1" marL="358775" rtl="0" algn="l">
              <a:lnSpc>
                <a:spcPct val="100000"/>
              </a:lnSpc>
              <a:spcBef>
                <a:spcPts val="600"/>
              </a:spcBef>
              <a:spcAft>
                <a:spcPts val="0"/>
              </a:spcAft>
              <a:buSzPts val="1400"/>
              <a:buChar char="•"/>
            </a:pPr>
            <a:r>
              <a:rPr lang="en-US">
                <a:solidFill>
                  <a:srgbClr val="FF0000"/>
                </a:solidFill>
              </a:rPr>
              <a:t>No route determined </a:t>
            </a:r>
            <a:r>
              <a:rPr lang="en-US"/>
              <a:t>– If the destination IP address does not belong to a connected network or is in the routing table, the packet is sent to </a:t>
            </a:r>
            <a:r>
              <a:rPr lang="en-US">
                <a:solidFill>
                  <a:srgbClr val="FF0000"/>
                </a:solidFill>
              </a:rPr>
              <a:t>Gateway of Last Resort</a:t>
            </a:r>
            <a:r>
              <a:rPr lang="en-US"/>
              <a:t>.  </a:t>
            </a:r>
            <a:endParaRPr/>
          </a:p>
        </p:txBody>
      </p:sp>
      <p:pic>
        <p:nvPicPr>
          <p:cNvPr id="305" name="Google Shape;305;p10"/>
          <p:cNvPicPr preferRelativeResize="0"/>
          <p:nvPr/>
        </p:nvPicPr>
        <p:blipFill rotWithShape="1">
          <a:blip r:embed="rId3">
            <a:alphaModFix/>
          </a:blip>
          <a:srcRect b="0" l="0" r="0" t="0"/>
          <a:stretch/>
        </p:blipFill>
        <p:spPr>
          <a:xfrm>
            <a:off x="181536" y="846604"/>
            <a:ext cx="4686300" cy="3647904"/>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1"/>
          <p:cNvSpPr txBox="1"/>
          <p:nvPr>
            <p:ph type="title"/>
          </p:nvPr>
        </p:nvSpPr>
        <p:spPr>
          <a:xfrm>
            <a:off x="2" y="41393"/>
            <a:ext cx="4867834"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Path Determination</a:t>
            </a:r>
            <a:br>
              <a:rPr lang="en-US" sz="1600"/>
            </a:br>
            <a:r>
              <a:rPr lang="en-US"/>
              <a:t>Routing Decisions</a:t>
            </a:r>
            <a:endParaRPr/>
          </a:p>
        </p:txBody>
      </p:sp>
      <p:pic>
        <p:nvPicPr>
          <p:cNvPr id="312" name="Google Shape;312;p11"/>
          <p:cNvPicPr preferRelativeResize="0"/>
          <p:nvPr/>
        </p:nvPicPr>
        <p:blipFill rotWithShape="1">
          <a:blip r:embed="rId3">
            <a:alphaModFix/>
          </a:blip>
          <a:srcRect b="0" l="0" r="0" t="0"/>
          <a:stretch/>
        </p:blipFill>
        <p:spPr>
          <a:xfrm>
            <a:off x="358453" y="705200"/>
            <a:ext cx="8276095" cy="4032893"/>
          </a:xfrm>
          <a:prstGeom prst="rect">
            <a:avLst/>
          </a:prstGeom>
          <a:noFill/>
          <a:ln>
            <a:noFill/>
          </a:ln>
        </p:spPr>
      </p:pic>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318" name="Google Shape;318;p12"/>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84138" lvl="0" marL="169863" rtl="0" algn="l">
              <a:lnSpc>
                <a:spcPct val="100000"/>
              </a:lnSpc>
              <a:spcBef>
                <a:spcPts val="0"/>
              </a:spcBef>
              <a:spcAft>
                <a:spcPts val="0"/>
              </a:spcAft>
              <a:buSzPts val="1350"/>
              <a:buFont typeface="Noto Sans Symbols"/>
              <a:buNone/>
            </a:pPr>
            <a:r>
              <a:t/>
            </a:r>
            <a:endParaRPr/>
          </a:p>
        </p:txBody>
      </p:sp>
      <p:pic>
        <p:nvPicPr>
          <p:cNvPr descr="rtr06.jpg" id="319" name="Google Shape;319;p12"/>
          <p:cNvPicPr preferRelativeResize="0"/>
          <p:nvPr/>
        </p:nvPicPr>
        <p:blipFill rotWithShape="1">
          <a:blip r:embed="rId3">
            <a:alphaModFix/>
          </a:blip>
          <a:srcRect b="0" l="0" r="0" t="0"/>
          <a:stretch/>
        </p:blipFill>
        <p:spPr>
          <a:xfrm>
            <a:off x="374163" y="163807"/>
            <a:ext cx="8596895" cy="2209800"/>
          </a:xfrm>
          <a:prstGeom prst="rect">
            <a:avLst/>
          </a:prstGeom>
          <a:noFill/>
          <a:ln>
            <a:noFill/>
          </a:ln>
        </p:spPr>
      </p:pic>
      <p:pic>
        <p:nvPicPr>
          <p:cNvPr descr="rtr09.jpg" id="320" name="Google Shape;320;p12"/>
          <p:cNvPicPr preferRelativeResize="0"/>
          <p:nvPr/>
        </p:nvPicPr>
        <p:blipFill rotWithShape="1">
          <a:blip r:embed="rId4">
            <a:alphaModFix/>
          </a:blip>
          <a:srcRect b="0" l="0" r="0" t="0"/>
          <a:stretch/>
        </p:blipFill>
        <p:spPr>
          <a:xfrm>
            <a:off x="352425" y="2566488"/>
            <a:ext cx="8621669" cy="2144315"/>
          </a:xfrm>
          <a:prstGeom prst="rect">
            <a:avLst/>
          </a:prstGeom>
          <a:noFill/>
          <a:ln>
            <a:noFill/>
          </a:ln>
        </p:spPr>
      </p:pic>
      <p:sp>
        <p:nvSpPr>
          <p:cNvPr id="321" name="Google Shape;321;p12"/>
          <p:cNvSpPr txBox="1"/>
          <p:nvPr/>
        </p:nvSpPr>
        <p:spPr>
          <a:xfrm>
            <a:off x="451386" y="4024000"/>
            <a:ext cx="6273264" cy="369332"/>
          </a:xfrm>
          <a:prstGeom prst="rect">
            <a:avLst/>
          </a:prstGeom>
          <a:noFill/>
          <a:ln cap="flat" cmpd="sng" w="19050">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322" name="Google Shape;322;p12"/>
          <p:cNvGraphicFramePr/>
          <p:nvPr/>
        </p:nvGraphicFramePr>
        <p:xfrm>
          <a:off x="903818" y="185068"/>
          <a:ext cx="3000000" cy="3000000"/>
        </p:xfrm>
        <a:graphic>
          <a:graphicData uri="http://schemas.openxmlformats.org/drawingml/2006/table">
            <a:tbl>
              <a:tblPr bandRow="1" firstRow="1">
                <a:noFill/>
                <a:tableStyleId>{049CA769-A71F-47B5-A487-74CAB61CB006}</a:tableStyleId>
              </a:tblPr>
              <a:tblGrid>
                <a:gridCol w="2505800"/>
                <a:gridCol w="2505800"/>
              </a:tblGrid>
              <a:tr h="278125">
                <a:tc>
                  <a:txBody>
                    <a:bodyPr/>
                    <a:lstStyle/>
                    <a:p>
                      <a:pPr indent="0" lvl="0" marL="0" marR="0" rtl="0" algn="l">
                        <a:spcBef>
                          <a:spcPts val="0"/>
                        </a:spcBef>
                        <a:spcAft>
                          <a:spcPts val="0"/>
                        </a:spcAft>
                        <a:buNone/>
                      </a:pPr>
                      <a:r>
                        <a:rPr lang="en-US" sz="1100" u="none" cap="none" strike="noStrike"/>
                        <a:t>Source IP</a:t>
                      </a:r>
                      <a:endParaRPr sz="1100"/>
                    </a:p>
                  </a:txBody>
                  <a:tcPr marT="34300" marB="34300" marR="68575" marL="68575"/>
                </a:tc>
                <a:tc>
                  <a:txBody>
                    <a:bodyPr/>
                    <a:lstStyle/>
                    <a:p>
                      <a:pPr indent="0" lvl="0" marL="0" marR="0" rtl="0" algn="l">
                        <a:lnSpc>
                          <a:spcPct val="100000"/>
                        </a:lnSpc>
                        <a:spcBef>
                          <a:spcPts val="0"/>
                        </a:spcBef>
                        <a:spcAft>
                          <a:spcPts val="0"/>
                        </a:spcAft>
                        <a:buClr>
                          <a:schemeClr val="dk1"/>
                        </a:buClr>
                        <a:buSzPts val="1100"/>
                        <a:buFont typeface="Arial"/>
                        <a:buNone/>
                      </a:pPr>
                      <a:r>
                        <a:rPr lang="en-US" sz="1100"/>
                        <a:t>Destination </a:t>
                      </a:r>
                      <a:r>
                        <a:rPr lang="en-US" sz="1100"/>
                        <a:t>IP</a:t>
                      </a:r>
                      <a:endParaRPr sz="1100"/>
                    </a:p>
                  </a:txBody>
                  <a:tcPr marT="34300" marB="34300" marR="68575" marL="68575"/>
                </a:tc>
              </a:tr>
              <a:tr h="278125">
                <a:tc>
                  <a:txBody>
                    <a:bodyPr/>
                    <a:lstStyle/>
                    <a:p>
                      <a:pPr indent="0" lvl="0" marL="0" marR="0" rtl="0" algn="l">
                        <a:spcBef>
                          <a:spcPts val="0"/>
                        </a:spcBef>
                        <a:spcAft>
                          <a:spcPts val="0"/>
                        </a:spcAft>
                        <a:buNone/>
                      </a:pPr>
                      <a:r>
                        <a:rPr lang="en-US" sz="1100"/>
                        <a:t>192.168.1.101</a:t>
                      </a:r>
                      <a:endParaRPr sz="1100"/>
                    </a:p>
                  </a:txBody>
                  <a:tcPr marT="34300" marB="34300" marR="68575" marL="68575"/>
                </a:tc>
                <a:tc>
                  <a:txBody>
                    <a:bodyPr/>
                    <a:lstStyle/>
                    <a:p>
                      <a:pPr indent="0" lvl="0" marL="0" marR="0" rtl="0" algn="l">
                        <a:lnSpc>
                          <a:spcPct val="100000"/>
                        </a:lnSpc>
                        <a:spcBef>
                          <a:spcPts val="0"/>
                        </a:spcBef>
                        <a:spcAft>
                          <a:spcPts val="0"/>
                        </a:spcAft>
                        <a:buClr>
                          <a:schemeClr val="dk1"/>
                        </a:buClr>
                        <a:buSzPts val="1100"/>
                        <a:buFont typeface="Arial"/>
                        <a:buNone/>
                      </a:pPr>
                      <a:r>
                        <a:rPr lang="en-US" sz="1100"/>
                        <a:t>192.168.3.22</a:t>
                      </a:r>
                      <a:endParaRPr/>
                    </a:p>
                  </a:txBody>
                  <a:tcPr marT="34300" marB="34300" marR="68575" marL="68575"/>
                </a:tc>
              </a:tr>
            </a:tbl>
          </a:graphicData>
        </a:graphic>
      </p:graphicFrame>
      <p:pic>
        <p:nvPicPr>
          <p:cNvPr id="323" name="Google Shape;323;p12"/>
          <p:cNvPicPr preferRelativeResize="0"/>
          <p:nvPr/>
        </p:nvPicPr>
        <p:blipFill rotWithShape="1">
          <a:blip r:embed="rId5">
            <a:alphaModFix/>
          </a:blip>
          <a:srcRect b="12897" l="46517" r="14997" t="29690"/>
          <a:stretch/>
        </p:blipFill>
        <p:spPr>
          <a:xfrm>
            <a:off x="2360609" y="834691"/>
            <a:ext cx="6354765" cy="2803954"/>
          </a:xfrm>
          <a:prstGeom prst="rect">
            <a:avLst/>
          </a:prstGeom>
          <a:noFill/>
          <a:ln>
            <a:noFill/>
          </a:ln>
        </p:spPr>
      </p:pic>
      <p:sp>
        <p:nvSpPr>
          <p:cNvPr id="324" name="Google Shape;324;p12"/>
          <p:cNvSpPr/>
          <p:nvPr/>
        </p:nvSpPr>
        <p:spPr>
          <a:xfrm>
            <a:off x="5537992" y="2063413"/>
            <a:ext cx="377745" cy="438018"/>
          </a:xfrm>
          <a:prstGeom prst="ellipse">
            <a:avLst/>
          </a:prstGeom>
          <a:noFill/>
          <a:ln cap="flat" cmpd="sng" w="9525">
            <a:solidFill>
              <a:srgbClr val="7030A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325" name="Google Shape;325;p12"/>
          <p:cNvSpPr/>
          <p:nvPr/>
        </p:nvSpPr>
        <p:spPr>
          <a:xfrm>
            <a:off x="6583922" y="2323028"/>
            <a:ext cx="581159" cy="438018"/>
          </a:xfrm>
          <a:prstGeom prst="ellipse">
            <a:avLst/>
          </a:prstGeom>
          <a:noFill/>
          <a:ln cap="flat" cmpd="sng" w="9525">
            <a:solidFill>
              <a:srgbClr val="7030A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326" name="Google Shape;326;p12"/>
          <p:cNvSpPr txBox="1"/>
          <p:nvPr/>
        </p:nvSpPr>
        <p:spPr>
          <a:xfrm>
            <a:off x="428129" y="4395977"/>
            <a:ext cx="4572496" cy="182880"/>
          </a:xfrm>
          <a:prstGeom prst="rect">
            <a:avLst/>
          </a:prstGeom>
          <a:noFill/>
          <a:ln cap="flat" cmpd="sng" w="2857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332" name="Google Shape;332;p13"/>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84138" lvl="0" marL="169863" rtl="0" algn="l">
              <a:lnSpc>
                <a:spcPct val="100000"/>
              </a:lnSpc>
              <a:spcBef>
                <a:spcPts val="0"/>
              </a:spcBef>
              <a:spcAft>
                <a:spcPts val="0"/>
              </a:spcAft>
              <a:buSzPts val="1350"/>
              <a:buFont typeface="Noto Sans Symbols"/>
              <a:buNone/>
            </a:pPr>
            <a:r>
              <a:t/>
            </a:r>
            <a:endParaRPr/>
          </a:p>
        </p:txBody>
      </p:sp>
      <p:pic>
        <p:nvPicPr>
          <p:cNvPr descr="rtr06.jpg" id="333" name="Google Shape;333;p13"/>
          <p:cNvPicPr preferRelativeResize="0"/>
          <p:nvPr/>
        </p:nvPicPr>
        <p:blipFill rotWithShape="1">
          <a:blip r:embed="rId3">
            <a:alphaModFix/>
          </a:blip>
          <a:srcRect b="0" l="0" r="0" t="0"/>
          <a:stretch/>
        </p:blipFill>
        <p:spPr>
          <a:xfrm>
            <a:off x="219075" y="406003"/>
            <a:ext cx="8778275" cy="2231293"/>
          </a:xfrm>
          <a:prstGeom prst="rect">
            <a:avLst/>
          </a:prstGeom>
          <a:noFill/>
          <a:ln>
            <a:noFill/>
          </a:ln>
        </p:spPr>
      </p:pic>
      <p:graphicFrame>
        <p:nvGraphicFramePr>
          <p:cNvPr id="334" name="Google Shape;334;p13"/>
          <p:cNvGraphicFramePr/>
          <p:nvPr/>
        </p:nvGraphicFramePr>
        <p:xfrm>
          <a:off x="1447800" y="427265"/>
          <a:ext cx="3000000" cy="3000000"/>
        </p:xfrm>
        <a:graphic>
          <a:graphicData uri="http://schemas.openxmlformats.org/drawingml/2006/table">
            <a:tbl>
              <a:tblPr bandRow="1" firstRow="1">
                <a:noFill/>
                <a:tableStyleId>{049CA769-A71F-47B5-A487-74CAB61CB006}</a:tableStyleId>
              </a:tblPr>
              <a:tblGrid>
                <a:gridCol w="1926775"/>
                <a:gridCol w="1926775"/>
              </a:tblGrid>
              <a:tr h="278125">
                <a:tc>
                  <a:txBody>
                    <a:bodyPr/>
                    <a:lstStyle/>
                    <a:p>
                      <a:pPr indent="0" lvl="0" marL="0" marR="0" rtl="0" algn="l">
                        <a:spcBef>
                          <a:spcPts val="0"/>
                        </a:spcBef>
                        <a:spcAft>
                          <a:spcPts val="0"/>
                        </a:spcAft>
                        <a:buNone/>
                      </a:pPr>
                      <a:r>
                        <a:rPr lang="en-US" sz="1100"/>
                        <a:t>Source</a:t>
                      </a:r>
                      <a:r>
                        <a:rPr lang="en-US" sz="1100"/>
                        <a:t> IP</a:t>
                      </a:r>
                      <a:endParaRPr sz="1100"/>
                    </a:p>
                  </a:txBody>
                  <a:tcPr marT="34300" marB="34300" marR="68575" marL="68575"/>
                </a:tc>
                <a:tc>
                  <a:txBody>
                    <a:bodyPr/>
                    <a:lstStyle/>
                    <a:p>
                      <a:pPr indent="0" lvl="0" marL="0" marR="0" rtl="0" algn="l">
                        <a:lnSpc>
                          <a:spcPct val="100000"/>
                        </a:lnSpc>
                        <a:spcBef>
                          <a:spcPts val="0"/>
                        </a:spcBef>
                        <a:spcAft>
                          <a:spcPts val="0"/>
                        </a:spcAft>
                        <a:buClr>
                          <a:schemeClr val="dk1"/>
                        </a:buClr>
                        <a:buSzPts val="1100"/>
                        <a:buFont typeface="Arial"/>
                        <a:buNone/>
                      </a:pPr>
                      <a:r>
                        <a:rPr lang="en-US" sz="1100"/>
                        <a:t>Destination </a:t>
                      </a:r>
                      <a:r>
                        <a:rPr lang="en-US" sz="1100"/>
                        <a:t>IP</a:t>
                      </a:r>
                      <a:endParaRPr sz="1100"/>
                    </a:p>
                  </a:txBody>
                  <a:tcPr marT="34300" marB="34300" marR="68575" marL="68575"/>
                </a:tc>
              </a:tr>
              <a:tr h="278125">
                <a:tc>
                  <a:txBody>
                    <a:bodyPr/>
                    <a:lstStyle/>
                    <a:p>
                      <a:pPr indent="0" lvl="0" marL="0" marR="0" rtl="0" algn="l">
                        <a:spcBef>
                          <a:spcPts val="0"/>
                        </a:spcBef>
                        <a:spcAft>
                          <a:spcPts val="0"/>
                        </a:spcAft>
                        <a:buNone/>
                      </a:pPr>
                      <a:r>
                        <a:rPr lang="en-US" sz="1100"/>
                        <a:t>192.168.1.101</a:t>
                      </a:r>
                      <a:endParaRPr sz="1100"/>
                    </a:p>
                  </a:txBody>
                  <a:tcPr marT="34300" marB="34300" marR="68575" marL="68575"/>
                </a:tc>
                <a:tc>
                  <a:txBody>
                    <a:bodyPr/>
                    <a:lstStyle/>
                    <a:p>
                      <a:pPr indent="0" lvl="0" marL="0" marR="0" rtl="0" algn="l">
                        <a:lnSpc>
                          <a:spcPct val="100000"/>
                        </a:lnSpc>
                        <a:spcBef>
                          <a:spcPts val="0"/>
                        </a:spcBef>
                        <a:spcAft>
                          <a:spcPts val="0"/>
                        </a:spcAft>
                        <a:buClr>
                          <a:schemeClr val="dk1"/>
                        </a:buClr>
                        <a:buSzPts val="1100"/>
                        <a:buFont typeface="Arial"/>
                        <a:buNone/>
                      </a:pPr>
                      <a:r>
                        <a:rPr lang="en-US" sz="1100"/>
                        <a:t>192.168.3.22</a:t>
                      </a:r>
                      <a:endParaRPr/>
                    </a:p>
                  </a:txBody>
                  <a:tcPr marT="34300" marB="34300" marR="68575" marL="68575"/>
                </a:tc>
              </a:tr>
            </a:tbl>
          </a:graphicData>
        </a:graphic>
      </p:graphicFrame>
      <p:pic>
        <p:nvPicPr>
          <p:cNvPr descr="rtr11.jpg" id="335" name="Google Shape;335;p13"/>
          <p:cNvPicPr preferRelativeResize="0"/>
          <p:nvPr/>
        </p:nvPicPr>
        <p:blipFill rotWithShape="1">
          <a:blip r:embed="rId4">
            <a:alphaModFix/>
          </a:blip>
          <a:srcRect b="0" l="0" r="0" t="0"/>
          <a:stretch/>
        </p:blipFill>
        <p:spPr>
          <a:xfrm>
            <a:off x="254820" y="2712372"/>
            <a:ext cx="8643610" cy="2140744"/>
          </a:xfrm>
          <a:prstGeom prst="rect">
            <a:avLst/>
          </a:prstGeom>
          <a:noFill/>
          <a:ln>
            <a:noFill/>
          </a:ln>
        </p:spPr>
      </p:pic>
      <p:pic>
        <p:nvPicPr>
          <p:cNvPr id="336" name="Google Shape;336;p13"/>
          <p:cNvPicPr preferRelativeResize="0"/>
          <p:nvPr/>
        </p:nvPicPr>
        <p:blipFill rotWithShape="1">
          <a:blip r:embed="rId5">
            <a:alphaModFix/>
          </a:blip>
          <a:srcRect b="12897" l="46517" r="14997" t="29690"/>
          <a:stretch/>
        </p:blipFill>
        <p:spPr>
          <a:xfrm>
            <a:off x="2333149" y="1130086"/>
            <a:ext cx="6488840" cy="2665694"/>
          </a:xfrm>
          <a:prstGeom prst="rect">
            <a:avLst/>
          </a:prstGeom>
          <a:noFill/>
          <a:ln>
            <a:noFill/>
          </a:ln>
        </p:spPr>
      </p:pic>
      <p:sp>
        <p:nvSpPr>
          <p:cNvPr id="337" name="Google Shape;337;p13"/>
          <p:cNvSpPr txBox="1"/>
          <p:nvPr/>
        </p:nvSpPr>
        <p:spPr>
          <a:xfrm>
            <a:off x="361949" y="4188721"/>
            <a:ext cx="6315075" cy="369332"/>
          </a:xfrm>
          <a:prstGeom prst="rect">
            <a:avLst/>
          </a:prstGeom>
          <a:noFill/>
          <a:ln cap="flat" cmpd="sng" w="28575">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8" name="Google Shape;338;p13"/>
          <p:cNvSpPr/>
          <p:nvPr/>
        </p:nvSpPr>
        <p:spPr>
          <a:xfrm>
            <a:off x="361950" y="2636167"/>
            <a:ext cx="247649" cy="438018"/>
          </a:xfrm>
          <a:prstGeom prst="ellipse">
            <a:avLst/>
          </a:prstGeom>
          <a:noFill/>
          <a:ln cap="flat" cmpd="sng" w="9525">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339" name="Google Shape;339;p13"/>
          <p:cNvSpPr/>
          <p:nvPr/>
        </p:nvSpPr>
        <p:spPr>
          <a:xfrm>
            <a:off x="6567008" y="1858875"/>
            <a:ext cx="764322" cy="438018"/>
          </a:xfrm>
          <a:prstGeom prst="ellipse">
            <a:avLst/>
          </a:prstGeom>
          <a:noFill/>
          <a:ln cap="flat" cmpd="sng" w="9525">
            <a:solidFill>
              <a:srgbClr val="7030A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500"/>
                                        <p:tgtEl>
                                          <p:spTgt spid="335"/>
                                        </p:tgtEl>
                                        <p:attrNameLst>
                                          <p:attrName>ppt_w</p:attrName>
                                        </p:attrNameLst>
                                      </p:cBhvr>
                                      <p:tavLst>
                                        <p:tav fmla="" tm="0">
                                          <p:val>
                                            <p:strVal val="0"/>
                                          </p:val>
                                        </p:tav>
                                        <p:tav fmla="" tm="100000">
                                          <p:val>
                                            <p:strVal val="#ppt_w"/>
                                          </p:val>
                                        </p:tav>
                                      </p:tavLst>
                                    </p:anim>
                                    <p:anim calcmode="lin" valueType="num">
                                      <p:cBhvr additive="base">
                                        <p:cTn dur="500"/>
                                        <p:tgtEl>
                                          <p:spTgt spid="33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4"/>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345" name="Google Shape;345;p14"/>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84138" lvl="0" marL="169863" rtl="0" algn="l">
              <a:lnSpc>
                <a:spcPct val="100000"/>
              </a:lnSpc>
              <a:spcBef>
                <a:spcPts val="0"/>
              </a:spcBef>
              <a:spcAft>
                <a:spcPts val="0"/>
              </a:spcAft>
              <a:buSzPts val="1350"/>
              <a:buFont typeface="Noto Sans Symbols"/>
              <a:buNone/>
            </a:pPr>
            <a:r>
              <a:t/>
            </a:r>
            <a:endParaRPr/>
          </a:p>
        </p:txBody>
      </p:sp>
      <p:pic>
        <p:nvPicPr>
          <p:cNvPr descr="rtr06.jpg" id="346" name="Google Shape;346;p14"/>
          <p:cNvPicPr preferRelativeResize="0"/>
          <p:nvPr/>
        </p:nvPicPr>
        <p:blipFill rotWithShape="1">
          <a:blip r:embed="rId3">
            <a:alphaModFix/>
          </a:blip>
          <a:srcRect b="0" l="0" r="0" t="0"/>
          <a:stretch/>
        </p:blipFill>
        <p:spPr>
          <a:xfrm>
            <a:off x="144065" y="406004"/>
            <a:ext cx="8865651" cy="2209800"/>
          </a:xfrm>
          <a:prstGeom prst="rect">
            <a:avLst/>
          </a:prstGeom>
          <a:noFill/>
          <a:ln>
            <a:noFill/>
          </a:ln>
        </p:spPr>
      </p:pic>
      <p:pic>
        <p:nvPicPr>
          <p:cNvPr descr="rtr09.jpg" id="347" name="Google Shape;347;p14"/>
          <p:cNvPicPr preferRelativeResize="0"/>
          <p:nvPr/>
        </p:nvPicPr>
        <p:blipFill rotWithShape="1">
          <a:blip r:embed="rId4">
            <a:alphaModFix/>
          </a:blip>
          <a:srcRect b="0" l="0" r="0" t="0"/>
          <a:stretch/>
        </p:blipFill>
        <p:spPr>
          <a:xfrm>
            <a:off x="121663" y="2808685"/>
            <a:ext cx="8891200" cy="2144315"/>
          </a:xfrm>
          <a:prstGeom prst="rect">
            <a:avLst/>
          </a:prstGeom>
          <a:noFill/>
          <a:ln>
            <a:noFill/>
          </a:ln>
        </p:spPr>
      </p:pic>
      <p:graphicFrame>
        <p:nvGraphicFramePr>
          <p:cNvPr id="348" name="Google Shape;348;p14"/>
          <p:cNvGraphicFramePr/>
          <p:nvPr/>
        </p:nvGraphicFramePr>
        <p:xfrm>
          <a:off x="1447800" y="427265"/>
          <a:ext cx="3000000" cy="3000000"/>
        </p:xfrm>
        <a:graphic>
          <a:graphicData uri="http://schemas.openxmlformats.org/drawingml/2006/table">
            <a:tbl>
              <a:tblPr bandRow="1" firstRow="1">
                <a:noFill/>
                <a:tableStyleId>{049CA769-A71F-47B5-A487-74CAB61CB006}</a:tableStyleId>
              </a:tblPr>
              <a:tblGrid>
                <a:gridCol w="1926775"/>
                <a:gridCol w="1926775"/>
              </a:tblGrid>
              <a:tr h="278125">
                <a:tc>
                  <a:txBody>
                    <a:bodyPr/>
                    <a:lstStyle/>
                    <a:p>
                      <a:pPr indent="0" lvl="0" marL="0" marR="0" rtl="0" algn="l">
                        <a:spcBef>
                          <a:spcPts val="0"/>
                        </a:spcBef>
                        <a:spcAft>
                          <a:spcPts val="0"/>
                        </a:spcAft>
                        <a:buNone/>
                      </a:pPr>
                      <a:r>
                        <a:rPr lang="en-US" sz="1100"/>
                        <a:t>Source</a:t>
                      </a:r>
                      <a:r>
                        <a:rPr lang="en-US" sz="1100"/>
                        <a:t> IP</a:t>
                      </a:r>
                      <a:endParaRPr sz="1100"/>
                    </a:p>
                  </a:txBody>
                  <a:tcPr marT="34300" marB="34300" marR="68575" marL="68575"/>
                </a:tc>
                <a:tc>
                  <a:txBody>
                    <a:bodyPr/>
                    <a:lstStyle/>
                    <a:p>
                      <a:pPr indent="0" lvl="0" marL="0" marR="0" rtl="0" algn="l">
                        <a:lnSpc>
                          <a:spcPct val="100000"/>
                        </a:lnSpc>
                        <a:spcBef>
                          <a:spcPts val="0"/>
                        </a:spcBef>
                        <a:spcAft>
                          <a:spcPts val="0"/>
                        </a:spcAft>
                        <a:buClr>
                          <a:schemeClr val="dk1"/>
                        </a:buClr>
                        <a:buSzPts val="1100"/>
                        <a:buFont typeface="Arial"/>
                        <a:buNone/>
                      </a:pPr>
                      <a:r>
                        <a:rPr lang="en-US" sz="1100"/>
                        <a:t>Destination </a:t>
                      </a:r>
                      <a:r>
                        <a:rPr lang="en-US" sz="1100"/>
                        <a:t>IP</a:t>
                      </a:r>
                      <a:endParaRPr sz="1100"/>
                    </a:p>
                  </a:txBody>
                  <a:tcPr marT="34300" marB="34300" marR="68575" marL="68575"/>
                </a:tc>
              </a:tr>
              <a:tr h="278125">
                <a:tc>
                  <a:txBody>
                    <a:bodyPr/>
                    <a:lstStyle/>
                    <a:p>
                      <a:pPr indent="0" lvl="0" marL="0" marR="0" rtl="0" algn="l">
                        <a:spcBef>
                          <a:spcPts val="0"/>
                        </a:spcBef>
                        <a:spcAft>
                          <a:spcPts val="0"/>
                        </a:spcAft>
                        <a:buNone/>
                      </a:pPr>
                      <a:r>
                        <a:rPr lang="en-US" sz="1100"/>
                        <a:t>192.168.1.101</a:t>
                      </a:r>
                      <a:endParaRPr sz="1100"/>
                    </a:p>
                  </a:txBody>
                  <a:tcPr marT="34300" marB="34300" marR="68575" marL="68575"/>
                </a:tc>
                <a:tc>
                  <a:txBody>
                    <a:bodyPr/>
                    <a:lstStyle/>
                    <a:p>
                      <a:pPr indent="0" lvl="0" marL="0" marR="0" rtl="0" algn="l">
                        <a:lnSpc>
                          <a:spcPct val="100000"/>
                        </a:lnSpc>
                        <a:spcBef>
                          <a:spcPts val="0"/>
                        </a:spcBef>
                        <a:spcAft>
                          <a:spcPts val="0"/>
                        </a:spcAft>
                        <a:buClr>
                          <a:schemeClr val="dk1"/>
                        </a:buClr>
                        <a:buSzPts val="1100"/>
                        <a:buFont typeface="Arial"/>
                        <a:buNone/>
                      </a:pPr>
                      <a:r>
                        <a:rPr lang="en-US" sz="1100"/>
                        <a:t>192.168.5.5</a:t>
                      </a:r>
                      <a:endParaRPr/>
                    </a:p>
                  </a:txBody>
                  <a:tcPr marT="34300" marB="34300" marR="68575" marL="68575"/>
                </a:tc>
              </a:tr>
            </a:tbl>
          </a:graphicData>
        </a:graphic>
      </p:graphicFrame>
      <p:pic>
        <p:nvPicPr>
          <p:cNvPr id="349" name="Google Shape;349;p14"/>
          <p:cNvPicPr preferRelativeResize="0"/>
          <p:nvPr/>
        </p:nvPicPr>
        <p:blipFill rotWithShape="1">
          <a:blip r:embed="rId5">
            <a:alphaModFix/>
          </a:blip>
          <a:srcRect b="12897" l="46517" r="14997" t="29690"/>
          <a:stretch/>
        </p:blipFill>
        <p:spPr>
          <a:xfrm>
            <a:off x="2268473" y="1125702"/>
            <a:ext cx="6553428" cy="2803954"/>
          </a:xfrm>
          <a:prstGeom prst="rect">
            <a:avLst/>
          </a:prstGeom>
          <a:noFill/>
          <a:ln>
            <a:noFill/>
          </a:ln>
        </p:spPr>
      </p:pic>
      <p:sp>
        <p:nvSpPr>
          <p:cNvPr id="350" name="Google Shape;350;p14"/>
          <p:cNvSpPr/>
          <p:nvPr/>
        </p:nvSpPr>
        <p:spPr>
          <a:xfrm>
            <a:off x="5545187" y="2262336"/>
            <a:ext cx="417463" cy="371462"/>
          </a:xfrm>
          <a:prstGeom prst="ellipse">
            <a:avLst/>
          </a:prstGeom>
          <a:noFill/>
          <a:ln cap="flat" cmpd="sng" w="9525">
            <a:solidFill>
              <a:srgbClr val="7030A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14"/>
          <p:cNvSpPr/>
          <p:nvPr/>
        </p:nvSpPr>
        <p:spPr>
          <a:xfrm>
            <a:off x="5545187" y="3005476"/>
            <a:ext cx="523402" cy="335497"/>
          </a:xfrm>
          <a:prstGeom prst="ellipse">
            <a:avLst/>
          </a:prstGeom>
          <a:noFill/>
          <a:ln cap="flat" cmpd="sng" w="9525">
            <a:solidFill>
              <a:srgbClr val="7030A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14"/>
          <p:cNvSpPr/>
          <p:nvPr/>
        </p:nvSpPr>
        <p:spPr>
          <a:xfrm>
            <a:off x="4443539" y="3336759"/>
            <a:ext cx="779437" cy="438018"/>
          </a:xfrm>
          <a:prstGeom prst="ellipse">
            <a:avLst/>
          </a:prstGeom>
          <a:noFill/>
          <a:ln cap="flat" cmpd="sng" w="9525">
            <a:solidFill>
              <a:srgbClr val="7030A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353" name="Google Shape;353;p14"/>
          <p:cNvSpPr txBox="1"/>
          <p:nvPr/>
        </p:nvSpPr>
        <p:spPr>
          <a:xfrm>
            <a:off x="3896811" y="3977710"/>
            <a:ext cx="418991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Arial"/>
                <a:ea typeface="Arial"/>
                <a:cs typeface="Arial"/>
                <a:sym typeface="Arial"/>
              </a:rPr>
              <a:t>0.0.0.0  0.0.0.0  s0/0/0 – not available</a:t>
            </a:r>
            <a:endParaRPr sz="1600">
              <a:solidFill>
                <a:srgbClr val="FF0000"/>
              </a:solidFill>
              <a:latin typeface="Arial"/>
              <a:ea typeface="Arial"/>
              <a:cs typeface="Arial"/>
              <a:sym typeface="Arial"/>
            </a:endParaRPr>
          </a:p>
        </p:txBody>
      </p:sp>
      <p:sp>
        <p:nvSpPr>
          <p:cNvPr id="354" name="Google Shape;354;p14"/>
          <p:cNvSpPr txBox="1"/>
          <p:nvPr/>
        </p:nvSpPr>
        <p:spPr>
          <a:xfrm>
            <a:off x="2451136" y="3330243"/>
            <a:ext cx="97046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0000"/>
                </a:solidFill>
                <a:latin typeface="Arial"/>
                <a:ea typeface="Arial"/>
                <a:cs typeface="Arial"/>
                <a:sym typeface="Arial"/>
              </a:rPr>
              <a:t>DROP!</a:t>
            </a:r>
            <a:endParaRPr sz="1400">
              <a:solidFill>
                <a:srgbClr val="FF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5"/>
          <p:cNvSpPr txBox="1"/>
          <p:nvPr>
            <p:ph type="title"/>
          </p:nvPr>
        </p:nvSpPr>
        <p:spPr>
          <a:xfrm>
            <a:off x="2" y="41393"/>
            <a:ext cx="4867834"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Path Determination</a:t>
            </a:r>
            <a:br>
              <a:rPr lang="en-US" sz="1600"/>
            </a:br>
            <a:r>
              <a:rPr lang="en-US"/>
              <a:t>Best Path</a:t>
            </a:r>
            <a:endParaRPr/>
          </a:p>
        </p:txBody>
      </p:sp>
      <p:sp>
        <p:nvSpPr>
          <p:cNvPr id="361" name="Google Shape;361;p15"/>
          <p:cNvSpPr txBox="1"/>
          <p:nvPr>
            <p:ph idx="1" type="body"/>
          </p:nvPr>
        </p:nvSpPr>
        <p:spPr>
          <a:xfrm>
            <a:off x="4288690" y="159683"/>
            <a:ext cx="4554071" cy="4649881"/>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260"/>
              <a:buFont typeface="Noto Sans Symbols"/>
              <a:buChar char="▪"/>
            </a:pPr>
            <a:r>
              <a:rPr lang="en-US" sz="1400"/>
              <a:t>Determining the best path to a destination network involves the </a:t>
            </a:r>
            <a:r>
              <a:rPr lang="en-US" sz="1400">
                <a:solidFill>
                  <a:srgbClr val="FF0000"/>
                </a:solidFill>
              </a:rPr>
              <a:t>evaluation of multiple paths </a:t>
            </a:r>
            <a:r>
              <a:rPr lang="en-US" sz="1400"/>
              <a:t>and selecting the </a:t>
            </a:r>
            <a:r>
              <a:rPr lang="en-US" sz="1400">
                <a:solidFill>
                  <a:srgbClr val="FF0000"/>
                </a:solidFill>
              </a:rPr>
              <a:t>optimum or shortest path </a:t>
            </a:r>
            <a:r>
              <a:rPr lang="en-US" sz="1400"/>
              <a:t>to reach that network.</a:t>
            </a:r>
            <a:endParaRPr/>
          </a:p>
          <a:p>
            <a:pPr indent="-169863" lvl="0" marL="169863" rtl="0" algn="l">
              <a:lnSpc>
                <a:spcPct val="100000"/>
              </a:lnSpc>
              <a:spcBef>
                <a:spcPts val="1200"/>
              </a:spcBef>
              <a:spcAft>
                <a:spcPts val="0"/>
              </a:spcAft>
              <a:buSzPts val="1260"/>
              <a:buFont typeface="Noto Sans Symbols"/>
              <a:buChar char="▪"/>
            </a:pPr>
            <a:r>
              <a:rPr lang="en-US" sz="1400"/>
              <a:t>The best path is selected based on the </a:t>
            </a:r>
            <a:r>
              <a:rPr lang="en-US" sz="1400">
                <a:solidFill>
                  <a:srgbClr val="FF0000"/>
                </a:solidFill>
              </a:rPr>
              <a:t>metric</a:t>
            </a:r>
            <a:r>
              <a:rPr lang="en-US" sz="1400"/>
              <a:t> or </a:t>
            </a:r>
            <a:r>
              <a:rPr lang="en-US" sz="1400">
                <a:solidFill>
                  <a:srgbClr val="FF0000"/>
                </a:solidFill>
              </a:rPr>
              <a:t>value</a:t>
            </a:r>
            <a:r>
              <a:rPr lang="en-US" sz="1400"/>
              <a:t> that is used by the routing protocol.  </a:t>
            </a:r>
            <a:endParaRPr/>
          </a:p>
          <a:p>
            <a:pPr indent="-169863" lvl="0" marL="169863" rtl="0" algn="l">
              <a:lnSpc>
                <a:spcPct val="100000"/>
              </a:lnSpc>
              <a:spcBef>
                <a:spcPts val="1200"/>
              </a:spcBef>
              <a:spcAft>
                <a:spcPts val="0"/>
              </a:spcAft>
              <a:buSzPts val="1260"/>
              <a:buFont typeface="Noto Sans Symbols"/>
              <a:buChar char="▪"/>
            </a:pPr>
            <a:r>
              <a:rPr lang="en-US" sz="1400"/>
              <a:t>The best path to a network is the path with the </a:t>
            </a:r>
            <a:r>
              <a:rPr lang="en-US" sz="1400">
                <a:solidFill>
                  <a:srgbClr val="FF0000"/>
                </a:solidFill>
              </a:rPr>
              <a:t>lowest metric</a:t>
            </a:r>
            <a:r>
              <a:rPr lang="en-US" sz="1400"/>
              <a:t>. A metric is a </a:t>
            </a:r>
            <a:r>
              <a:rPr lang="en-US" sz="1400">
                <a:solidFill>
                  <a:srgbClr val="FF0000"/>
                </a:solidFill>
              </a:rPr>
              <a:t>value</a:t>
            </a:r>
            <a:r>
              <a:rPr lang="en-US" sz="1400"/>
              <a:t> that is used to measure the </a:t>
            </a:r>
            <a:r>
              <a:rPr lang="en-US" sz="1400">
                <a:solidFill>
                  <a:srgbClr val="FF0000"/>
                </a:solidFill>
              </a:rPr>
              <a:t>distance</a:t>
            </a:r>
            <a:r>
              <a:rPr lang="en-US" sz="1400"/>
              <a:t> to a given network.</a:t>
            </a:r>
            <a:endParaRPr/>
          </a:p>
          <a:p>
            <a:pPr indent="-169863" lvl="0" marL="169863" rtl="0" algn="l">
              <a:lnSpc>
                <a:spcPct val="100000"/>
              </a:lnSpc>
              <a:spcBef>
                <a:spcPts val="1200"/>
              </a:spcBef>
              <a:spcAft>
                <a:spcPts val="0"/>
              </a:spcAft>
              <a:buSzPts val="1260"/>
              <a:buFont typeface="Noto Sans Symbols"/>
              <a:buChar char="▪"/>
            </a:pPr>
            <a:r>
              <a:rPr lang="en-US" sz="1400"/>
              <a:t>Each </a:t>
            </a:r>
            <a:r>
              <a:rPr b="1" lang="en-US" sz="1400">
                <a:solidFill>
                  <a:srgbClr val="FF0000"/>
                </a:solidFill>
              </a:rPr>
              <a:t>dynamic routing protocols </a:t>
            </a:r>
            <a:r>
              <a:rPr lang="en-US" sz="1400"/>
              <a:t>has their own rules and </a:t>
            </a:r>
            <a:r>
              <a:rPr b="1" lang="en-US" sz="1400">
                <a:solidFill>
                  <a:srgbClr val="FF0000"/>
                </a:solidFill>
              </a:rPr>
              <a:t>metrics</a:t>
            </a:r>
            <a:r>
              <a:rPr lang="en-US" sz="1400"/>
              <a:t> to build and update routing tables.  For example:</a:t>
            </a:r>
            <a:endParaRPr/>
          </a:p>
          <a:p>
            <a:pPr indent="-215900" lvl="1" marL="358775" rtl="0" algn="l">
              <a:lnSpc>
                <a:spcPct val="100000"/>
              </a:lnSpc>
              <a:spcBef>
                <a:spcPts val="900"/>
              </a:spcBef>
              <a:spcAft>
                <a:spcPts val="0"/>
              </a:spcAft>
              <a:buSzPts val="1300"/>
              <a:buChar char="•"/>
            </a:pPr>
            <a:r>
              <a:rPr b="1" lang="en-US" sz="1300">
                <a:solidFill>
                  <a:srgbClr val="0000CC"/>
                </a:solidFill>
              </a:rPr>
              <a:t>Routing Information Protocol (RIP) </a:t>
            </a:r>
            <a:r>
              <a:rPr lang="en-US" sz="1300"/>
              <a:t>– </a:t>
            </a:r>
            <a:r>
              <a:rPr lang="en-US" sz="1300">
                <a:solidFill>
                  <a:srgbClr val="FF0000"/>
                </a:solidFill>
              </a:rPr>
              <a:t>Hop count</a:t>
            </a:r>
            <a:endParaRPr/>
          </a:p>
          <a:p>
            <a:pPr indent="-215900" lvl="1" marL="358775" rtl="0" algn="l">
              <a:lnSpc>
                <a:spcPct val="100000"/>
              </a:lnSpc>
              <a:spcBef>
                <a:spcPts val="600"/>
              </a:spcBef>
              <a:spcAft>
                <a:spcPts val="0"/>
              </a:spcAft>
              <a:buSzPts val="1300"/>
              <a:buChar char="•"/>
            </a:pPr>
            <a:r>
              <a:rPr b="1" lang="en-US" sz="1300">
                <a:solidFill>
                  <a:srgbClr val="0000CC"/>
                </a:solidFill>
              </a:rPr>
              <a:t>Open Shortest Path First (OSPF) </a:t>
            </a:r>
            <a:r>
              <a:rPr lang="en-US" sz="1300"/>
              <a:t>– Cisco’s </a:t>
            </a:r>
            <a:r>
              <a:rPr lang="en-US" sz="1300">
                <a:solidFill>
                  <a:srgbClr val="7030A0"/>
                </a:solidFill>
              </a:rPr>
              <a:t>cost</a:t>
            </a:r>
            <a:r>
              <a:rPr lang="en-US" sz="1300"/>
              <a:t> based </a:t>
            </a:r>
            <a:r>
              <a:rPr lang="en-US" sz="1300">
                <a:solidFill>
                  <a:srgbClr val="FF0000"/>
                </a:solidFill>
              </a:rPr>
              <a:t>cumulative bandwidth </a:t>
            </a:r>
            <a:r>
              <a:rPr lang="en-US" sz="1300"/>
              <a:t>from source to destination</a:t>
            </a:r>
            <a:endParaRPr/>
          </a:p>
          <a:p>
            <a:pPr indent="-215900" lvl="1" marL="358775" rtl="0" algn="l">
              <a:lnSpc>
                <a:spcPct val="100000"/>
              </a:lnSpc>
              <a:spcBef>
                <a:spcPts val="600"/>
              </a:spcBef>
              <a:spcAft>
                <a:spcPts val="0"/>
              </a:spcAft>
              <a:buSzPts val="1300"/>
              <a:buChar char="•"/>
            </a:pPr>
            <a:r>
              <a:rPr b="1" lang="en-US" sz="1300">
                <a:solidFill>
                  <a:srgbClr val="0000CC"/>
                </a:solidFill>
              </a:rPr>
              <a:t>Enhanced Interior Gateway Routing Protocol (EIGRP</a:t>
            </a:r>
            <a:r>
              <a:rPr b="1" lang="en-US" sz="1300"/>
              <a:t>) </a:t>
            </a:r>
            <a:r>
              <a:rPr lang="en-US" sz="1300"/>
              <a:t>– </a:t>
            </a:r>
            <a:r>
              <a:rPr lang="en-US" sz="1300">
                <a:solidFill>
                  <a:srgbClr val="FF0000"/>
                </a:solidFill>
              </a:rPr>
              <a:t>Bandwidth, delay, load, reliability</a:t>
            </a:r>
            <a:endParaRPr/>
          </a:p>
        </p:txBody>
      </p:sp>
      <p:pic>
        <p:nvPicPr>
          <p:cNvPr id="362" name="Google Shape;362;p15"/>
          <p:cNvPicPr preferRelativeResize="0"/>
          <p:nvPr/>
        </p:nvPicPr>
        <p:blipFill rotWithShape="1">
          <a:blip r:embed="rId3">
            <a:alphaModFix/>
          </a:blip>
          <a:srcRect b="0" l="0" r="0" t="0"/>
          <a:stretch/>
        </p:blipFill>
        <p:spPr>
          <a:xfrm>
            <a:off x="193729" y="798944"/>
            <a:ext cx="3990813" cy="4145015"/>
          </a:xfrm>
          <a:prstGeom prst="rect">
            <a:avLst/>
          </a:prstGeom>
          <a:noFill/>
          <a:ln>
            <a:noFill/>
          </a:ln>
        </p:spPr>
      </p:pic>
      <p:cxnSp>
        <p:nvCxnSpPr>
          <p:cNvPr id="363" name="Google Shape;363;p15"/>
          <p:cNvCxnSpPr/>
          <p:nvPr/>
        </p:nvCxnSpPr>
        <p:spPr>
          <a:xfrm>
            <a:off x="2016072" y="2740650"/>
            <a:ext cx="762000" cy="485775"/>
          </a:xfrm>
          <a:prstGeom prst="straightConnector1">
            <a:avLst/>
          </a:prstGeom>
          <a:noFill/>
          <a:ln cap="flat" cmpd="sng" w="19050">
            <a:solidFill>
              <a:srgbClr val="00B050"/>
            </a:solidFill>
            <a:prstDash val="solid"/>
            <a:round/>
            <a:headEnd len="sm" w="sm" type="none"/>
            <a:tailEnd len="med" w="med" type="triangle"/>
          </a:ln>
        </p:spPr>
      </p:cxnSp>
      <p:cxnSp>
        <p:nvCxnSpPr>
          <p:cNvPr id="364" name="Google Shape;364;p15"/>
          <p:cNvCxnSpPr/>
          <p:nvPr/>
        </p:nvCxnSpPr>
        <p:spPr>
          <a:xfrm flipH="1">
            <a:off x="1285875" y="2871451"/>
            <a:ext cx="9525" cy="652799"/>
          </a:xfrm>
          <a:prstGeom prst="straightConnector1">
            <a:avLst/>
          </a:prstGeom>
          <a:noFill/>
          <a:ln cap="flat" cmpd="sng" w="19050">
            <a:solidFill>
              <a:srgbClr val="00B050"/>
            </a:solidFill>
            <a:prstDash val="solid"/>
            <a:round/>
            <a:headEnd len="sm" w="sm" type="none"/>
            <a:tailEnd len="med" w="med" type="triangle"/>
          </a:ln>
        </p:spPr>
      </p:cxnSp>
      <p:sp>
        <p:nvSpPr>
          <p:cNvPr id="365" name="Google Shape;365;p15"/>
          <p:cNvSpPr txBox="1"/>
          <p:nvPr/>
        </p:nvSpPr>
        <p:spPr>
          <a:xfrm>
            <a:off x="193728" y="4269726"/>
            <a:ext cx="30257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00000"/>
                </a:solidFill>
                <a:latin typeface="Arial"/>
                <a:ea typeface="Arial"/>
                <a:cs typeface="Arial"/>
                <a:sym typeface="Arial"/>
              </a:rPr>
              <a:t>R1 to R3 is the prefer path – best path</a:t>
            </a:r>
            <a:endParaRPr sz="1800">
              <a:solidFill>
                <a:srgbClr val="C00000"/>
              </a:solidFill>
              <a:latin typeface="Arial"/>
              <a:ea typeface="Arial"/>
              <a:cs typeface="Arial"/>
              <a:sym typeface="Arial"/>
            </a:endParaRPr>
          </a:p>
        </p:txBody>
      </p:sp>
      <p:cxnSp>
        <p:nvCxnSpPr>
          <p:cNvPr id="366" name="Google Shape;366;p15"/>
          <p:cNvCxnSpPr/>
          <p:nvPr/>
        </p:nvCxnSpPr>
        <p:spPr>
          <a:xfrm>
            <a:off x="5943600" y="2987749"/>
            <a:ext cx="1850065" cy="329609"/>
          </a:xfrm>
          <a:prstGeom prst="straightConnector1">
            <a:avLst/>
          </a:prstGeom>
          <a:noFill/>
          <a:ln cap="flat" cmpd="sng" w="9525">
            <a:solidFill>
              <a:srgbClr val="004B68"/>
            </a:solidFill>
            <a:prstDash val="solid"/>
            <a:round/>
            <a:headEnd len="sm" w="sm" type="none"/>
            <a:tailEnd len="med" w="med" type="stealth"/>
          </a:ln>
        </p:spPr>
      </p:cxn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t/>
            </a:r>
            <a:endParaRPr/>
          </a:p>
        </p:txBody>
      </p:sp>
      <p:pic>
        <p:nvPicPr>
          <p:cNvPr id="372" name="Google Shape;372;p16"/>
          <p:cNvPicPr preferRelativeResize="0"/>
          <p:nvPr>
            <p:ph idx="1" type="body"/>
          </p:nvPr>
        </p:nvPicPr>
        <p:blipFill rotWithShape="1">
          <a:blip r:embed="rId3">
            <a:alphaModFix/>
          </a:blip>
          <a:srcRect b="41445" l="15156" r="34177" t="30914"/>
          <a:stretch/>
        </p:blipFill>
        <p:spPr>
          <a:xfrm>
            <a:off x="271462" y="228935"/>
            <a:ext cx="8448675" cy="3034095"/>
          </a:xfrm>
          <a:prstGeom prst="rect">
            <a:avLst/>
          </a:prstGeom>
          <a:noFill/>
          <a:ln>
            <a:noFill/>
          </a:ln>
        </p:spPr>
      </p:pic>
      <p:pic>
        <p:nvPicPr>
          <p:cNvPr id="373" name="Google Shape;373;p16"/>
          <p:cNvPicPr preferRelativeResize="0"/>
          <p:nvPr/>
        </p:nvPicPr>
        <p:blipFill rotWithShape="1">
          <a:blip r:embed="rId4">
            <a:alphaModFix/>
          </a:blip>
          <a:srcRect b="12553" l="29614" r="33195" t="63365"/>
          <a:stretch/>
        </p:blipFill>
        <p:spPr>
          <a:xfrm>
            <a:off x="438151" y="3329025"/>
            <a:ext cx="8281986" cy="1607129"/>
          </a:xfrm>
          <a:prstGeom prst="rect">
            <a:avLst/>
          </a:prstGeom>
          <a:noFill/>
          <a:ln>
            <a:noFill/>
          </a:ln>
        </p:spPr>
      </p:pic>
      <p:sp>
        <p:nvSpPr>
          <p:cNvPr id="374" name="Google Shape;374;p16"/>
          <p:cNvSpPr txBox="1"/>
          <p:nvPr/>
        </p:nvSpPr>
        <p:spPr>
          <a:xfrm>
            <a:off x="681506" y="3021357"/>
            <a:ext cx="57475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030A0"/>
                </a:solidFill>
                <a:latin typeface="Arial"/>
                <a:ea typeface="Arial"/>
                <a:cs typeface="Arial"/>
                <a:sym typeface="Arial"/>
              </a:rPr>
              <a:t>R1 Routing Table        [ AD / Metric ]</a:t>
            </a:r>
            <a:endParaRPr sz="1800">
              <a:solidFill>
                <a:srgbClr val="7030A0"/>
              </a:solidFill>
              <a:latin typeface="Arial"/>
              <a:ea typeface="Arial"/>
              <a:cs typeface="Arial"/>
              <a:sym typeface="Arial"/>
            </a:endParaRPr>
          </a:p>
        </p:txBody>
      </p:sp>
      <p:cxnSp>
        <p:nvCxnSpPr>
          <p:cNvPr id="375" name="Google Shape;375;p16"/>
          <p:cNvCxnSpPr/>
          <p:nvPr/>
        </p:nvCxnSpPr>
        <p:spPr>
          <a:xfrm flipH="1">
            <a:off x="3000375" y="3329025"/>
            <a:ext cx="323851" cy="384445"/>
          </a:xfrm>
          <a:prstGeom prst="straightConnector1">
            <a:avLst/>
          </a:prstGeom>
          <a:solidFill>
            <a:schemeClr val="accent1"/>
          </a:solidFill>
          <a:ln cap="flat" cmpd="sng" w="9525">
            <a:solidFill>
              <a:schemeClr val="dk1"/>
            </a:solidFill>
            <a:prstDash val="solid"/>
            <a:round/>
            <a:headEnd len="sm" w="sm" type="none"/>
            <a:tailEnd len="med" w="med" type="triangle"/>
          </a:ln>
        </p:spPr>
      </p:cxnSp>
      <p:cxnSp>
        <p:nvCxnSpPr>
          <p:cNvPr id="376" name="Google Shape;376;p16"/>
          <p:cNvCxnSpPr/>
          <p:nvPr/>
        </p:nvCxnSpPr>
        <p:spPr>
          <a:xfrm flipH="1">
            <a:off x="3376132" y="3254705"/>
            <a:ext cx="867736" cy="458765"/>
          </a:xfrm>
          <a:prstGeom prst="straightConnector1">
            <a:avLst/>
          </a:prstGeom>
          <a:solidFill>
            <a:schemeClr val="accent1"/>
          </a:solidFill>
          <a:ln cap="flat" cmpd="sng" w="9525">
            <a:solidFill>
              <a:schemeClr val="dk1"/>
            </a:solidFill>
            <a:prstDash val="solid"/>
            <a:round/>
            <a:headEnd len="sm" w="sm" type="none"/>
            <a:tailEnd len="med" w="med" type="triangle"/>
          </a:ln>
        </p:spPr>
      </p:cxnSp>
      <p:sp>
        <p:nvSpPr>
          <p:cNvPr id="377" name="Google Shape;377;p16"/>
          <p:cNvSpPr/>
          <p:nvPr/>
        </p:nvSpPr>
        <p:spPr>
          <a:xfrm>
            <a:off x="3324225" y="3635906"/>
            <a:ext cx="209550" cy="310912"/>
          </a:xfrm>
          <a:prstGeom prst="ellipse">
            <a:avLst/>
          </a:prstGeom>
          <a:noFill/>
          <a:ln cap="flat" cmpd="sng" w="12700">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p16"/>
          <p:cNvSpPr txBox="1"/>
          <p:nvPr/>
        </p:nvSpPr>
        <p:spPr>
          <a:xfrm>
            <a:off x="123824" y="52526"/>
            <a:ext cx="1800225" cy="122341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All routers had been configured with </a:t>
            </a:r>
            <a:r>
              <a:rPr lang="en-US" sz="1050">
                <a:solidFill>
                  <a:srgbClr val="FF0000"/>
                </a:solidFill>
                <a:latin typeface="Arial"/>
                <a:ea typeface="Arial"/>
                <a:cs typeface="Arial"/>
                <a:sym typeface="Arial"/>
              </a:rPr>
              <a:t>RIP</a:t>
            </a:r>
            <a:endParaRPr/>
          </a:p>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2 paths to reach 192.168.2.0</a:t>
            </a:r>
            <a:endParaRPr/>
          </a:p>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R1 choose the path with lowest metric (192.168.2.0, s0/0/1)</a:t>
            </a:r>
            <a:endParaRPr/>
          </a:p>
        </p:txBody>
      </p:sp>
      <p:cxnSp>
        <p:nvCxnSpPr>
          <p:cNvPr id="379" name="Google Shape;379;p16"/>
          <p:cNvCxnSpPr/>
          <p:nvPr/>
        </p:nvCxnSpPr>
        <p:spPr>
          <a:xfrm>
            <a:off x="3886200" y="2066925"/>
            <a:ext cx="1219200" cy="1191"/>
          </a:xfrm>
          <a:prstGeom prst="straightConnector1">
            <a:avLst/>
          </a:prstGeom>
          <a:solidFill>
            <a:schemeClr val="accent1"/>
          </a:solidFill>
          <a:ln cap="flat" cmpd="sng" w="19050">
            <a:solidFill>
              <a:srgbClr val="7030A0"/>
            </a:solidFill>
            <a:prstDash val="solid"/>
            <a:round/>
            <a:headEnd len="sm" w="sm" type="none"/>
            <a:tailEnd len="med" w="med" type="stealth"/>
          </a:ln>
        </p:spPr>
      </p:cxnSp>
      <p:cxnSp>
        <p:nvCxnSpPr>
          <p:cNvPr id="380" name="Google Shape;380;p16"/>
          <p:cNvCxnSpPr/>
          <p:nvPr/>
        </p:nvCxnSpPr>
        <p:spPr>
          <a:xfrm flipH="1" rot="10800000">
            <a:off x="3324225" y="1032292"/>
            <a:ext cx="919643" cy="891759"/>
          </a:xfrm>
          <a:prstGeom prst="straightConnector1">
            <a:avLst/>
          </a:prstGeom>
          <a:solidFill>
            <a:schemeClr val="accent1"/>
          </a:solidFill>
          <a:ln cap="flat" cmpd="sng" w="19050">
            <a:solidFill>
              <a:srgbClr val="7030A0"/>
            </a:solidFill>
            <a:prstDash val="solid"/>
            <a:round/>
            <a:headEnd len="sm" w="sm" type="none"/>
            <a:tailEnd len="med" w="med" type="stealth"/>
          </a:ln>
        </p:spPr>
      </p:cxnSp>
      <p:sp>
        <p:nvSpPr>
          <p:cNvPr id="381" name="Google Shape;381;p16"/>
          <p:cNvSpPr txBox="1"/>
          <p:nvPr/>
        </p:nvSpPr>
        <p:spPr>
          <a:xfrm>
            <a:off x="3695700" y="1771651"/>
            <a:ext cx="180022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Path 1 – 1 hop count</a:t>
            </a:r>
            <a:endParaRPr/>
          </a:p>
        </p:txBody>
      </p:sp>
      <p:sp>
        <p:nvSpPr>
          <p:cNvPr id="382" name="Google Shape;382;p16"/>
          <p:cNvSpPr txBox="1"/>
          <p:nvPr/>
        </p:nvSpPr>
        <p:spPr>
          <a:xfrm>
            <a:off x="2557462" y="986473"/>
            <a:ext cx="203835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Path 2 – 2 hop counts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t/>
            </a:r>
            <a:endParaRPr/>
          </a:p>
        </p:txBody>
      </p:sp>
      <p:pic>
        <p:nvPicPr>
          <p:cNvPr id="388" name="Google Shape;388;p17"/>
          <p:cNvPicPr preferRelativeResize="0"/>
          <p:nvPr>
            <p:ph idx="1" type="body"/>
          </p:nvPr>
        </p:nvPicPr>
        <p:blipFill rotWithShape="1">
          <a:blip r:embed="rId3">
            <a:alphaModFix/>
          </a:blip>
          <a:srcRect b="37414" l="15703" r="34834" t="25447"/>
          <a:stretch/>
        </p:blipFill>
        <p:spPr>
          <a:xfrm>
            <a:off x="409575" y="152400"/>
            <a:ext cx="8315325" cy="2581158"/>
          </a:xfrm>
          <a:prstGeom prst="rect">
            <a:avLst/>
          </a:prstGeom>
          <a:noFill/>
          <a:ln>
            <a:noFill/>
          </a:ln>
        </p:spPr>
      </p:pic>
      <p:pic>
        <p:nvPicPr>
          <p:cNvPr id="389" name="Google Shape;389;p17"/>
          <p:cNvPicPr preferRelativeResize="0"/>
          <p:nvPr/>
        </p:nvPicPr>
        <p:blipFill rotWithShape="1">
          <a:blip r:embed="rId4">
            <a:alphaModFix/>
          </a:blip>
          <a:srcRect b="31024" l="31267" r="23944" t="23634"/>
          <a:stretch/>
        </p:blipFill>
        <p:spPr>
          <a:xfrm>
            <a:off x="314325" y="2313543"/>
            <a:ext cx="8191500" cy="2718878"/>
          </a:xfrm>
          <a:prstGeom prst="rect">
            <a:avLst/>
          </a:prstGeom>
          <a:noFill/>
          <a:ln>
            <a:noFill/>
          </a:ln>
        </p:spPr>
      </p:pic>
      <p:sp>
        <p:nvSpPr>
          <p:cNvPr id="390" name="Google Shape;390;p17"/>
          <p:cNvSpPr/>
          <p:nvPr/>
        </p:nvSpPr>
        <p:spPr>
          <a:xfrm>
            <a:off x="2633031" y="4093802"/>
            <a:ext cx="264405" cy="438018"/>
          </a:xfrm>
          <a:prstGeom prst="ellipse">
            <a:avLst/>
          </a:prstGeom>
          <a:noFill/>
          <a:ln cap="flat" cmpd="sng" w="9525">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391" name="Google Shape;391;p17"/>
          <p:cNvSpPr txBox="1"/>
          <p:nvPr/>
        </p:nvSpPr>
        <p:spPr>
          <a:xfrm>
            <a:off x="88702" y="69948"/>
            <a:ext cx="1800225" cy="154657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All routers had been configured with </a:t>
            </a:r>
            <a:r>
              <a:rPr lang="en-US" sz="1050">
                <a:solidFill>
                  <a:srgbClr val="FF0000"/>
                </a:solidFill>
                <a:latin typeface="Arial"/>
                <a:ea typeface="Arial"/>
                <a:cs typeface="Arial"/>
                <a:sym typeface="Arial"/>
              </a:rPr>
              <a:t>RIP</a:t>
            </a:r>
            <a:endParaRPr/>
          </a:p>
          <a:p>
            <a:pPr indent="-342900" lvl="0" marL="342900" marR="0" rtl="0" algn="l">
              <a:spcBef>
                <a:spcPts val="0"/>
              </a:spcBef>
              <a:spcAft>
                <a:spcPts val="0"/>
              </a:spcAft>
              <a:buClr>
                <a:srgbClr val="FF0000"/>
              </a:buClr>
              <a:buSzPts val="1050"/>
              <a:buFont typeface="Arial"/>
              <a:buAutoNum type="arabicPeriod"/>
            </a:pPr>
            <a:r>
              <a:rPr lang="en-US" sz="1050">
                <a:solidFill>
                  <a:srgbClr val="FF0000"/>
                </a:solidFill>
                <a:latin typeface="Arial"/>
                <a:ea typeface="Arial"/>
                <a:cs typeface="Arial"/>
                <a:sym typeface="Arial"/>
              </a:rPr>
              <a:t>R1 s0/0/1 is shutdown.</a:t>
            </a:r>
            <a:endParaRPr/>
          </a:p>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Only 1 path to reach 192.168.2.0</a:t>
            </a:r>
            <a:endParaRPr/>
          </a:p>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R1 choose the path with lowest metric (192.168.2.0 ,s0/0/0)</a:t>
            </a:r>
            <a:endParaRPr/>
          </a:p>
        </p:txBody>
      </p:sp>
      <p:cxnSp>
        <p:nvCxnSpPr>
          <p:cNvPr id="392" name="Google Shape;392;p17"/>
          <p:cNvCxnSpPr/>
          <p:nvPr/>
        </p:nvCxnSpPr>
        <p:spPr>
          <a:xfrm flipH="1" rot="10800000">
            <a:off x="3495675" y="1048450"/>
            <a:ext cx="790575" cy="475551"/>
          </a:xfrm>
          <a:prstGeom prst="straightConnector1">
            <a:avLst/>
          </a:prstGeom>
          <a:solidFill>
            <a:schemeClr val="accent1"/>
          </a:solidFill>
          <a:ln cap="flat" cmpd="sng" w="19050">
            <a:solidFill>
              <a:srgbClr val="7030A0"/>
            </a:solidFill>
            <a:prstDash val="solid"/>
            <a:round/>
            <a:headEnd len="sm" w="sm" type="none"/>
            <a:tailEnd len="med" w="med" type="stealth"/>
          </a:ln>
        </p:spPr>
      </p:cxnSp>
      <p:sp>
        <p:nvSpPr>
          <p:cNvPr id="393" name="Google Shape;393;p17"/>
          <p:cNvSpPr txBox="1"/>
          <p:nvPr/>
        </p:nvSpPr>
        <p:spPr>
          <a:xfrm>
            <a:off x="2476500" y="909951"/>
            <a:ext cx="203835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CC"/>
                </a:solidFill>
                <a:latin typeface="Arial"/>
                <a:ea typeface="Arial"/>
                <a:cs typeface="Arial"/>
                <a:sym typeface="Arial"/>
              </a:rPr>
              <a:t>S0/0/0 – 2 hop counts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8"/>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t/>
            </a:r>
            <a:endParaRPr/>
          </a:p>
        </p:txBody>
      </p:sp>
      <p:pic>
        <p:nvPicPr>
          <p:cNvPr id="399" name="Google Shape;399;p18"/>
          <p:cNvPicPr preferRelativeResize="0"/>
          <p:nvPr>
            <p:ph idx="1" type="body"/>
          </p:nvPr>
        </p:nvPicPr>
        <p:blipFill rotWithShape="1">
          <a:blip r:embed="rId3">
            <a:alphaModFix/>
          </a:blip>
          <a:srcRect b="20468" l="34756" r="20645" t="28332"/>
          <a:stretch/>
        </p:blipFill>
        <p:spPr>
          <a:xfrm>
            <a:off x="342901" y="2392708"/>
            <a:ext cx="8515350" cy="2785220"/>
          </a:xfrm>
          <a:prstGeom prst="rect">
            <a:avLst/>
          </a:prstGeom>
          <a:noFill/>
          <a:ln>
            <a:noFill/>
          </a:ln>
        </p:spPr>
      </p:pic>
      <p:pic>
        <p:nvPicPr>
          <p:cNvPr id="400" name="Google Shape;400;p18"/>
          <p:cNvPicPr preferRelativeResize="0"/>
          <p:nvPr/>
        </p:nvPicPr>
        <p:blipFill rotWithShape="1">
          <a:blip r:embed="rId4">
            <a:alphaModFix/>
          </a:blip>
          <a:srcRect b="29771" l="14929" r="35211" t="37662"/>
          <a:stretch/>
        </p:blipFill>
        <p:spPr>
          <a:xfrm>
            <a:off x="647701" y="473299"/>
            <a:ext cx="8210550" cy="2038099"/>
          </a:xfrm>
          <a:prstGeom prst="rect">
            <a:avLst/>
          </a:prstGeom>
          <a:noFill/>
          <a:ln>
            <a:noFill/>
          </a:ln>
        </p:spPr>
      </p:pic>
      <p:sp>
        <p:nvSpPr>
          <p:cNvPr id="401" name="Google Shape;401;p18"/>
          <p:cNvSpPr/>
          <p:nvPr/>
        </p:nvSpPr>
        <p:spPr>
          <a:xfrm>
            <a:off x="6102456" y="1114491"/>
            <a:ext cx="718631" cy="259144"/>
          </a:xfrm>
          <a:prstGeom prst="ellipse">
            <a:avLst/>
          </a:prstGeom>
          <a:noFill/>
          <a:ln cap="flat" cmpd="sng" w="9525">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402" name="Google Shape;402;p18"/>
          <p:cNvSpPr/>
          <p:nvPr/>
        </p:nvSpPr>
        <p:spPr>
          <a:xfrm>
            <a:off x="2414876" y="1030612"/>
            <a:ext cx="824084" cy="287938"/>
          </a:xfrm>
          <a:prstGeom prst="ellipse">
            <a:avLst/>
          </a:prstGeom>
          <a:noFill/>
          <a:ln cap="flat" cmpd="sng" w="9525">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403" name="Google Shape;403;p18"/>
          <p:cNvSpPr/>
          <p:nvPr/>
        </p:nvSpPr>
        <p:spPr>
          <a:xfrm>
            <a:off x="4314825" y="2026745"/>
            <a:ext cx="885825" cy="365962"/>
          </a:xfrm>
          <a:prstGeom prst="ellipse">
            <a:avLst/>
          </a:prstGeom>
          <a:noFill/>
          <a:ln cap="flat" cmpd="sng" w="9525">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404" name="Google Shape;404;p18"/>
          <p:cNvSpPr txBox="1"/>
          <p:nvPr/>
        </p:nvSpPr>
        <p:spPr>
          <a:xfrm>
            <a:off x="136419" y="106446"/>
            <a:ext cx="1800225" cy="138499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All routers had been configured with </a:t>
            </a:r>
            <a:r>
              <a:rPr lang="en-US" sz="1050">
                <a:solidFill>
                  <a:srgbClr val="FF0000"/>
                </a:solidFill>
                <a:latin typeface="Arial"/>
                <a:ea typeface="Arial"/>
                <a:cs typeface="Arial"/>
                <a:sym typeface="Arial"/>
              </a:rPr>
              <a:t>OSPF</a:t>
            </a:r>
            <a:endParaRPr/>
          </a:p>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2 paths to reach 192.168.2.0</a:t>
            </a:r>
            <a:endParaRPr/>
          </a:p>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R1 choose the path with lowest metric (192.168.2.0, s0/0/0)</a:t>
            </a:r>
            <a:endParaRPr/>
          </a:p>
        </p:txBody>
      </p:sp>
      <p:cxnSp>
        <p:nvCxnSpPr>
          <p:cNvPr id="405" name="Google Shape;405;p18"/>
          <p:cNvCxnSpPr/>
          <p:nvPr/>
        </p:nvCxnSpPr>
        <p:spPr>
          <a:xfrm>
            <a:off x="3981450" y="1695450"/>
            <a:ext cx="1219200" cy="1191"/>
          </a:xfrm>
          <a:prstGeom prst="straightConnector1">
            <a:avLst/>
          </a:prstGeom>
          <a:solidFill>
            <a:schemeClr val="accent1"/>
          </a:solidFill>
          <a:ln cap="flat" cmpd="sng" w="19050">
            <a:solidFill>
              <a:srgbClr val="7030A0"/>
            </a:solidFill>
            <a:prstDash val="solid"/>
            <a:round/>
            <a:headEnd len="sm" w="sm" type="none"/>
            <a:tailEnd len="med" w="med" type="stealth"/>
          </a:ln>
        </p:spPr>
      </p:cxnSp>
      <p:cxnSp>
        <p:nvCxnSpPr>
          <p:cNvPr id="406" name="Google Shape;406;p18"/>
          <p:cNvCxnSpPr/>
          <p:nvPr/>
        </p:nvCxnSpPr>
        <p:spPr>
          <a:xfrm flipH="1" rot="10800000">
            <a:off x="3724275" y="1038227"/>
            <a:ext cx="590550" cy="428625"/>
          </a:xfrm>
          <a:prstGeom prst="straightConnector1">
            <a:avLst/>
          </a:prstGeom>
          <a:solidFill>
            <a:schemeClr val="accent1"/>
          </a:solidFill>
          <a:ln cap="flat" cmpd="sng" w="19050">
            <a:solidFill>
              <a:srgbClr val="7030A0"/>
            </a:solidFill>
            <a:prstDash val="solid"/>
            <a:round/>
            <a:headEnd len="sm" w="sm" type="none"/>
            <a:tailEnd len="med" w="med" type="stealth"/>
          </a:ln>
        </p:spPr>
      </p:cxnSp>
      <p:sp>
        <p:nvSpPr>
          <p:cNvPr id="407" name="Google Shape;407;p18"/>
          <p:cNvSpPr txBox="1"/>
          <p:nvPr/>
        </p:nvSpPr>
        <p:spPr>
          <a:xfrm>
            <a:off x="4201712" y="1457326"/>
            <a:ext cx="169187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7030A0"/>
                </a:solidFill>
                <a:latin typeface="Arial"/>
                <a:ea typeface="Arial"/>
                <a:cs typeface="Arial"/>
                <a:sym typeface="Arial"/>
              </a:rPr>
              <a:t>Path 1</a:t>
            </a:r>
            <a:endParaRPr/>
          </a:p>
        </p:txBody>
      </p:sp>
      <p:sp>
        <p:nvSpPr>
          <p:cNvPr id="408" name="Google Shape;408;p18"/>
          <p:cNvSpPr txBox="1"/>
          <p:nvPr/>
        </p:nvSpPr>
        <p:spPr>
          <a:xfrm>
            <a:off x="2462213" y="212837"/>
            <a:ext cx="10477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7030A0"/>
                </a:solidFill>
                <a:latin typeface="Arial"/>
                <a:ea typeface="Arial"/>
                <a:cs typeface="Arial"/>
                <a:sym typeface="Arial"/>
              </a:rPr>
              <a:t>Path 2 </a:t>
            </a:r>
            <a:endParaRPr/>
          </a:p>
          <a:p>
            <a:pPr indent="0" lvl="0" marL="0" marR="0" rtl="0" algn="l">
              <a:spcBef>
                <a:spcPts val="0"/>
              </a:spcBef>
              <a:spcAft>
                <a:spcPts val="0"/>
              </a:spcAft>
              <a:buNone/>
            </a:pPr>
            <a:r>
              <a:rPr lang="en-US" sz="1200">
                <a:solidFill>
                  <a:srgbClr val="7030A0"/>
                </a:solidFill>
                <a:latin typeface="Arial"/>
                <a:ea typeface="Arial"/>
                <a:cs typeface="Arial"/>
                <a:sym typeface="Arial"/>
              </a:rPr>
              <a:t>= 64 +64+ 1</a:t>
            </a:r>
            <a:endParaRPr/>
          </a:p>
          <a:p>
            <a:pPr indent="0" lvl="0" marL="0" marR="0" rtl="0" algn="l">
              <a:spcBef>
                <a:spcPts val="0"/>
              </a:spcBef>
              <a:spcAft>
                <a:spcPts val="0"/>
              </a:spcAft>
              <a:buNone/>
            </a:pPr>
            <a:r>
              <a:rPr lang="en-US" sz="1200">
                <a:solidFill>
                  <a:srgbClr val="7030A0"/>
                </a:solidFill>
                <a:latin typeface="Arial"/>
                <a:ea typeface="Arial"/>
                <a:cs typeface="Arial"/>
                <a:sym typeface="Arial"/>
              </a:rPr>
              <a:t> =129</a:t>
            </a:r>
            <a:endParaRPr/>
          </a:p>
        </p:txBody>
      </p:sp>
      <p:sp>
        <p:nvSpPr>
          <p:cNvPr id="409" name="Google Shape;409;p18"/>
          <p:cNvSpPr txBox="1"/>
          <p:nvPr/>
        </p:nvSpPr>
        <p:spPr>
          <a:xfrm>
            <a:off x="6238876" y="1571626"/>
            <a:ext cx="582211" cy="21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25">
                <a:solidFill>
                  <a:schemeClr val="dk1"/>
                </a:solidFill>
                <a:latin typeface="Arial"/>
                <a:ea typeface="Arial"/>
                <a:cs typeface="Arial"/>
                <a:sym typeface="Arial"/>
              </a:rPr>
              <a:t>Cost = 1</a:t>
            </a:r>
            <a:endParaRPr/>
          </a:p>
        </p:txBody>
      </p:sp>
      <p:sp>
        <p:nvSpPr>
          <p:cNvPr id="410" name="Google Shape;410;p18"/>
          <p:cNvSpPr/>
          <p:nvPr/>
        </p:nvSpPr>
        <p:spPr>
          <a:xfrm>
            <a:off x="2313543" y="3864232"/>
            <a:ext cx="1112703" cy="256076"/>
          </a:xfrm>
          <a:prstGeom prst="ellipse">
            <a:avLst/>
          </a:prstGeom>
          <a:noFill/>
          <a:ln cap="flat" cmpd="sng" w="9525">
            <a:solidFill>
              <a:srgbClr val="C0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t/>
            </a:r>
            <a:endParaRPr/>
          </a:p>
        </p:txBody>
      </p:sp>
      <p:pic>
        <p:nvPicPr>
          <p:cNvPr id="416" name="Google Shape;416;p19"/>
          <p:cNvPicPr preferRelativeResize="0"/>
          <p:nvPr>
            <p:ph idx="1" type="body"/>
          </p:nvPr>
        </p:nvPicPr>
        <p:blipFill rotWithShape="1">
          <a:blip r:embed="rId3">
            <a:alphaModFix/>
          </a:blip>
          <a:srcRect b="33807" l="36177" r="24900" t="42394"/>
          <a:stretch/>
        </p:blipFill>
        <p:spPr>
          <a:xfrm>
            <a:off x="419101" y="2914551"/>
            <a:ext cx="8562974" cy="2088892"/>
          </a:xfrm>
          <a:prstGeom prst="rect">
            <a:avLst/>
          </a:prstGeom>
          <a:noFill/>
          <a:ln>
            <a:noFill/>
          </a:ln>
        </p:spPr>
      </p:pic>
      <p:pic>
        <p:nvPicPr>
          <p:cNvPr id="417" name="Google Shape;417;p19"/>
          <p:cNvPicPr preferRelativeResize="0"/>
          <p:nvPr/>
        </p:nvPicPr>
        <p:blipFill rotWithShape="1">
          <a:blip r:embed="rId4">
            <a:alphaModFix/>
          </a:blip>
          <a:srcRect b="29521" l="15212" r="35633" t="38413"/>
          <a:stretch/>
        </p:blipFill>
        <p:spPr>
          <a:xfrm>
            <a:off x="333375" y="38637"/>
            <a:ext cx="8534399" cy="2762501"/>
          </a:xfrm>
          <a:prstGeom prst="rect">
            <a:avLst/>
          </a:prstGeom>
          <a:noFill/>
          <a:ln>
            <a:noFill/>
          </a:ln>
        </p:spPr>
      </p:pic>
      <p:sp>
        <p:nvSpPr>
          <p:cNvPr id="418" name="Google Shape;418;p19"/>
          <p:cNvSpPr/>
          <p:nvPr/>
        </p:nvSpPr>
        <p:spPr>
          <a:xfrm>
            <a:off x="5793313" y="832656"/>
            <a:ext cx="1257482" cy="438018"/>
          </a:xfrm>
          <a:prstGeom prst="ellipse">
            <a:avLst/>
          </a:prstGeom>
          <a:noFill/>
          <a:ln cap="flat" cmpd="sng" w="9525">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419" name="Google Shape;419;p19"/>
          <p:cNvSpPr/>
          <p:nvPr/>
        </p:nvSpPr>
        <p:spPr>
          <a:xfrm>
            <a:off x="2133600" y="694201"/>
            <a:ext cx="1019075" cy="438018"/>
          </a:xfrm>
          <a:prstGeom prst="ellipse">
            <a:avLst/>
          </a:prstGeom>
          <a:noFill/>
          <a:ln cap="flat" cmpd="sng" w="9525">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19"/>
          <p:cNvSpPr/>
          <p:nvPr/>
        </p:nvSpPr>
        <p:spPr>
          <a:xfrm>
            <a:off x="4060065" y="2171632"/>
            <a:ext cx="1029728" cy="438018"/>
          </a:xfrm>
          <a:prstGeom prst="ellipse">
            <a:avLst/>
          </a:prstGeom>
          <a:noFill/>
          <a:ln cap="flat" cmpd="sng" w="9525">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421" name="Google Shape;421;p19"/>
          <p:cNvSpPr/>
          <p:nvPr/>
        </p:nvSpPr>
        <p:spPr>
          <a:xfrm>
            <a:off x="2743201" y="3654029"/>
            <a:ext cx="1305848" cy="438018"/>
          </a:xfrm>
          <a:prstGeom prst="ellipse">
            <a:avLst/>
          </a:prstGeom>
          <a:noFill/>
          <a:ln cap="flat" cmpd="sng" w="9525">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p19"/>
          <p:cNvSpPr txBox="1"/>
          <p:nvPr/>
        </p:nvSpPr>
        <p:spPr>
          <a:xfrm>
            <a:off x="84719" y="29112"/>
            <a:ext cx="1800225" cy="17081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All routers had been configured with </a:t>
            </a:r>
            <a:r>
              <a:rPr lang="en-US" sz="1050">
                <a:solidFill>
                  <a:srgbClr val="FF0000"/>
                </a:solidFill>
                <a:latin typeface="Arial"/>
                <a:ea typeface="Arial"/>
                <a:cs typeface="Arial"/>
                <a:sym typeface="Arial"/>
              </a:rPr>
              <a:t>OSPF</a:t>
            </a:r>
            <a:endParaRPr/>
          </a:p>
          <a:p>
            <a:pPr indent="-342900" lvl="0" marL="342900" marR="0" rtl="0" algn="l">
              <a:spcBef>
                <a:spcPts val="0"/>
              </a:spcBef>
              <a:spcAft>
                <a:spcPts val="0"/>
              </a:spcAft>
              <a:buClr>
                <a:srgbClr val="FF0000"/>
              </a:buClr>
              <a:buSzPts val="1050"/>
              <a:buFont typeface="Arial"/>
              <a:buAutoNum type="arabicPeriod"/>
            </a:pPr>
            <a:r>
              <a:rPr lang="en-US" sz="1050">
                <a:solidFill>
                  <a:srgbClr val="FF0000"/>
                </a:solidFill>
                <a:latin typeface="Arial"/>
                <a:ea typeface="Arial"/>
                <a:cs typeface="Arial"/>
                <a:sym typeface="Arial"/>
              </a:rPr>
              <a:t>R1 s0/0/0 is shutdown.</a:t>
            </a:r>
            <a:endParaRPr/>
          </a:p>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Only 1 path to reach 192.168.2.0</a:t>
            </a:r>
            <a:endParaRPr/>
          </a:p>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R1 choose the path with lowest metric (192.168.2.0 , s0/0/1)</a:t>
            </a:r>
            <a:endParaRPr/>
          </a:p>
        </p:txBody>
      </p:sp>
      <p:cxnSp>
        <p:nvCxnSpPr>
          <p:cNvPr id="423" name="Google Shape;423;p19"/>
          <p:cNvCxnSpPr/>
          <p:nvPr/>
        </p:nvCxnSpPr>
        <p:spPr>
          <a:xfrm>
            <a:off x="4143375" y="1495425"/>
            <a:ext cx="704850" cy="1191"/>
          </a:xfrm>
          <a:prstGeom prst="straightConnector1">
            <a:avLst/>
          </a:prstGeom>
          <a:solidFill>
            <a:schemeClr val="accent1"/>
          </a:solidFill>
          <a:ln cap="flat" cmpd="sng" w="19050">
            <a:solidFill>
              <a:srgbClr val="7030A0"/>
            </a:solidFill>
            <a:prstDash val="solid"/>
            <a:round/>
            <a:headEnd len="sm" w="sm" type="none"/>
            <a:tailEnd len="med" w="med" type="stealth"/>
          </a:ln>
        </p:spPr>
      </p:cxnSp>
      <p:sp>
        <p:nvSpPr>
          <p:cNvPr id="424" name="Google Shape;424;p19"/>
          <p:cNvSpPr txBox="1"/>
          <p:nvPr/>
        </p:nvSpPr>
        <p:spPr>
          <a:xfrm>
            <a:off x="3467100" y="2581276"/>
            <a:ext cx="21336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7030A0"/>
                </a:solidFill>
                <a:latin typeface="Arial"/>
                <a:ea typeface="Arial"/>
                <a:cs typeface="Arial"/>
                <a:sym typeface="Arial"/>
              </a:rPr>
              <a:t>Path 1 = 200  + 1 =201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Module Objectives</a:t>
            </a:r>
            <a:endParaRPr/>
          </a:p>
        </p:txBody>
      </p:sp>
      <p:sp>
        <p:nvSpPr>
          <p:cNvPr id="246" name="Google Shape;246;p2"/>
          <p:cNvSpPr txBox="1"/>
          <p:nvPr>
            <p:ph idx="1" type="body"/>
          </p:nvPr>
        </p:nvSpPr>
        <p:spPr>
          <a:xfrm>
            <a:off x="0" y="798944"/>
            <a:ext cx="9143999" cy="757551"/>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Clr>
                <a:schemeClr val="dk1"/>
              </a:buClr>
              <a:buSzPts val="1600"/>
              <a:buNone/>
            </a:pPr>
            <a:r>
              <a:rPr b="1" lang="en-US" sz="1600">
                <a:solidFill>
                  <a:schemeClr val="dk1"/>
                </a:solidFill>
              </a:rPr>
              <a:t>Module Title: </a:t>
            </a:r>
            <a:r>
              <a:rPr lang="en-US" sz="1600">
                <a:solidFill>
                  <a:schemeClr val="dk1"/>
                </a:solidFill>
              </a:rPr>
              <a:t>Routing Concepts</a:t>
            </a:r>
            <a:endParaRPr/>
          </a:p>
          <a:p>
            <a:pPr indent="0" lvl="0" marL="0" rtl="0" algn="l">
              <a:lnSpc>
                <a:spcPct val="100000"/>
              </a:lnSpc>
              <a:spcBef>
                <a:spcPts val="0"/>
              </a:spcBef>
              <a:spcAft>
                <a:spcPts val="0"/>
              </a:spcAft>
              <a:buClr>
                <a:srgbClr val="000000"/>
              </a:buClr>
              <a:buSzPts val="1600"/>
              <a:buNone/>
            </a:pPr>
            <a:r>
              <a:t/>
            </a:r>
            <a:endParaRPr sz="1600">
              <a:solidFill>
                <a:schemeClr val="dk1"/>
              </a:solidFill>
            </a:endParaRPr>
          </a:p>
          <a:p>
            <a:pPr indent="0" lvl="0" marL="0" rtl="0" algn="l">
              <a:lnSpc>
                <a:spcPct val="100000"/>
              </a:lnSpc>
              <a:spcBef>
                <a:spcPts val="0"/>
              </a:spcBef>
              <a:spcAft>
                <a:spcPts val="0"/>
              </a:spcAft>
              <a:buClr>
                <a:schemeClr val="dk1"/>
              </a:buClr>
              <a:buSzPts val="1600"/>
              <a:buNone/>
            </a:pPr>
            <a:r>
              <a:rPr b="1" lang="en-US" sz="1600">
                <a:solidFill>
                  <a:schemeClr val="dk1"/>
                </a:solidFill>
              </a:rPr>
              <a:t>Module Objective</a:t>
            </a:r>
            <a:r>
              <a:rPr lang="en-US" sz="1600">
                <a:solidFill>
                  <a:schemeClr val="dk1"/>
                </a:solidFill>
              </a:rPr>
              <a:t>: </a:t>
            </a:r>
            <a:r>
              <a:rPr lang="en-US" sz="1600"/>
              <a:t>Explain how routers use information in packets to make forwarding decisions</a:t>
            </a:r>
            <a:r>
              <a:rPr lang="en-US"/>
              <a:t>.</a:t>
            </a:r>
            <a:endParaRPr sz="500">
              <a:solidFill>
                <a:schemeClr val="dk1"/>
              </a:solidFill>
            </a:endParaRPr>
          </a:p>
          <a:p>
            <a:pPr indent="-84138" lvl="0" marL="169863" rtl="0" algn="l">
              <a:lnSpc>
                <a:spcPct val="100000"/>
              </a:lnSpc>
              <a:spcBef>
                <a:spcPts val="600"/>
              </a:spcBef>
              <a:spcAft>
                <a:spcPts val="0"/>
              </a:spcAft>
              <a:buSzPts val="1350"/>
              <a:buFont typeface="Noto Sans Symbols"/>
              <a:buNone/>
            </a:pPr>
            <a:r>
              <a:t/>
            </a:r>
            <a:endParaRPr/>
          </a:p>
        </p:txBody>
      </p:sp>
      <p:graphicFrame>
        <p:nvGraphicFramePr>
          <p:cNvPr id="247" name="Google Shape;247;p2"/>
          <p:cNvGraphicFramePr/>
          <p:nvPr/>
        </p:nvGraphicFramePr>
        <p:xfrm>
          <a:off x="340052" y="1833332"/>
          <a:ext cx="3000000" cy="3000000"/>
        </p:xfrm>
        <a:graphic>
          <a:graphicData uri="http://schemas.openxmlformats.org/drawingml/2006/table">
            <a:tbl>
              <a:tblPr bandRow="1" firstRow="1">
                <a:noFill/>
                <a:tableStyleId>{049CA769-A71F-47B5-A487-74CAB61CB006}</a:tableStyleId>
              </a:tblPr>
              <a:tblGrid>
                <a:gridCol w="2595425"/>
                <a:gridCol w="5301425"/>
              </a:tblGrid>
              <a:tr h="370850">
                <a:tc>
                  <a:txBody>
                    <a:bodyPr/>
                    <a:lstStyle/>
                    <a:p>
                      <a:pPr indent="0" lvl="0" marL="0" marR="0" rtl="0" algn="l">
                        <a:spcBef>
                          <a:spcPts val="0"/>
                        </a:spcBef>
                        <a:spcAft>
                          <a:spcPts val="0"/>
                        </a:spcAft>
                        <a:buNone/>
                      </a:pPr>
                      <a:r>
                        <a:rPr b="1" lang="en-US" sz="1400" u="none" cap="none" strike="noStrike"/>
                        <a:t>Topic Title</a:t>
                      </a:r>
                      <a:endParaRPr sz="1400" u="none" cap="none" strike="noStrike"/>
                    </a:p>
                  </a:txBody>
                  <a:tcPr marT="47625" marB="47625" marR="47625" marL="47625" anchor="ctr"/>
                </a:tc>
                <a:tc>
                  <a:txBody>
                    <a:bodyPr/>
                    <a:lstStyle/>
                    <a:p>
                      <a:pPr indent="0" lvl="0" marL="0" marR="0" rtl="0" algn="l">
                        <a:spcBef>
                          <a:spcPts val="0"/>
                        </a:spcBef>
                        <a:spcAft>
                          <a:spcPts val="0"/>
                        </a:spcAft>
                        <a:buNone/>
                      </a:pPr>
                      <a:r>
                        <a:rPr b="1" lang="en-US" sz="1400" u="none" cap="none" strike="noStrike"/>
                        <a:t>Topic Objective</a:t>
                      </a:r>
                      <a:endParaRPr sz="1400" u="none" cap="none" strike="noStrike"/>
                    </a:p>
                  </a:txBody>
                  <a:tcPr marT="47625" marB="47625" marR="47625" marL="47625" anchor="ctr"/>
                </a:tc>
              </a:tr>
              <a:tr h="370850">
                <a:tc>
                  <a:txBody>
                    <a:bodyPr/>
                    <a:lstStyle/>
                    <a:p>
                      <a:pPr indent="0" lvl="0" marL="0" marR="0" rtl="0" algn="l">
                        <a:spcBef>
                          <a:spcPts val="0"/>
                        </a:spcBef>
                        <a:spcAft>
                          <a:spcPts val="0"/>
                        </a:spcAft>
                        <a:buNone/>
                      </a:pPr>
                      <a:r>
                        <a:rPr b="1" lang="en-US" sz="1400" u="none" cap="none" strike="noStrike">
                          <a:solidFill>
                            <a:schemeClr val="lt1"/>
                          </a:solidFill>
                        </a:rPr>
                        <a:t>Path Determination</a:t>
                      </a:r>
                      <a:endParaRPr b="0" sz="1400" u="none" cap="none" strike="noStrike">
                        <a:solidFill>
                          <a:schemeClr val="lt1"/>
                        </a:solidFill>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n-US" sz="1400" u="none" cap="none" strike="noStrike">
                          <a:solidFill>
                            <a:srgbClr val="000000"/>
                          </a:solidFill>
                        </a:rPr>
                        <a:t>Explain how routers determine the best path.</a:t>
                      </a:r>
                      <a:endParaRPr/>
                    </a:p>
                  </a:txBody>
                  <a:tcPr marT="47625" marB="47625" marR="47625" marL="47625" anchor="ctr"/>
                </a:tc>
              </a:tr>
              <a:tr h="370850">
                <a:tc>
                  <a:txBody>
                    <a:bodyPr/>
                    <a:lstStyle/>
                    <a:p>
                      <a:pPr indent="0" lvl="0" marL="0" marR="0" rtl="0" algn="l">
                        <a:spcBef>
                          <a:spcPts val="0"/>
                        </a:spcBef>
                        <a:spcAft>
                          <a:spcPts val="0"/>
                        </a:spcAft>
                        <a:buNone/>
                      </a:pPr>
                      <a:r>
                        <a:rPr b="1" lang="en-US" sz="1400" u="none" cap="none" strike="noStrike">
                          <a:solidFill>
                            <a:schemeClr val="lt1"/>
                          </a:solidFill>
                        </a:rPr>
                        <a:t>Packet Forwarding</a:t>
                      </a:r>
                      <a:endParaRPr b="0" sz="1400" u="none" cap="none" strike="noStrike">
                        <a:solidFill>
                          <a:schemeClr val="lt1"/>
                        </a:solidFill>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n-US" sz="1400" u="none" cap="none" strike="noStrike">
                          <a:solidFill>
                            <a:srgbClr val="000000"/>
                          </a:solidFill>
                        </a:rPr>
                        <a:t>Explain how routers forward packets to the destination.</a:t>
                      </a:r>
                      <a:endParaRPr/>
                    </a:p>
                  </a:txBody>
                  <a:tcPr marT="47625" marB="47625" marR="47625" marL="47625" anchor="ctr"/>
                </a:tc>
              </a:tr>
              <a:tr h="370850">
                <a:tc>
                  <a:txBody>
                    <a:bodyPr/>
                    <a:lstStyle/>
                    <a:p>
                      <a:pPr indent="0" lvl="0" marL="0" marR="0" rtl="0" algn="l">
                        <a:spcBef>
                          <a:spcPts val="0"/>
                        </a:spcBef>
                        <a:spcAft>
                          <a:spcPts val="0"/>
                        </a:spcAft>
                        <a:buNone/>
                      </a:pPr>
                      <a:r>
                        <a:rPr b="1" lang="en-US" sz="1400" u="none" cap="none" strike="noStrike">
                          <a:solidFill>
                            <a:schemeClr val="lt1"/>
                          </a:solidFill>
                        </a:rPr>
                        <a:t>Basic Router Configuration Review</a:t>
                      </a:r>
                      <a:endParaRPr b="0" sz="1400" u="none" cap="none" strike="noStrike">
                        <a:solidFill>
                          <a:schemeClr val="lt1"/>
                        </a:solidFill>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n-US" sz="1400" u="none" cap="none" strike="noStrike">
                          <a:solidFill>
                            <a:srgbClr val="000000"/>
                          </a:solidFill>
                        </a:rPr>
                        <a:t>Configure basic settings on a router.</a:t>
                      </a:r>
                      <a:endParaRPr/>
                    </a:p>
                  </a:txBody>
                  <a:tcPr marT="47625" marB="47625" marR="47625" marL="47625" anchor="ctr"/>
                </a:tc>
              </a:tr>
              <a:tr h="370850">
                <a:tc>
                  <a:txBody>
                    <a:bodyPr/>
                    <a:lstStyle/>
                    <a:p>
                      <a:pPr indent="0" lvl="0" marL="0" marR="0" rtl="0" algn="l">
                        <a:spcBef>
                          <a:spcPts val="0"/>
                        </a:spcBef>
                        <a:spcAft>
                          <a:spcPts val="0"/>
                        </a:spcAft>
                        <a:buNone/>
                      </a:pPr>
                      <a:r>
                        <a:rPr b="1" lang="en-US" sz="1400" u="none" cap="none" strike="noStrike">
                          <a:solidFill>
                            <a:schemeClr val="lt1"/>
                          </a:solidFill>
                        </a:rPr>
                        <a:t>IP Routing Table</a:t>
                      </a:r>
                      <a:endParaRPr b="0" sz="1400" u="none" cap="none" strike="noStrike">
                        <a:solidFill>
                          <a:schemeClr val="lt1"/>
                        </a:solidFill>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n-US" sz="1400" u="none" cap="none" strike="noStrike">
                          <a:solidFill>
                            <a:srgbClr val="000000"/>
                          </a:solidFill>
                        </a:rPr>
                        <a:t>Describe the structure of a routing table.</a:t>
                      </a:r>
                      <a:endParaRPr/>
                    </a:p>
                  </a:txBody>
                  <a:tcPr marT="47625" marB="47625" marR="47625" marL="47625" anchor="ctr"/>
                </a:tc>
              </a:tr>
              <a:tr h="370850">
                <a:tc>
                  <a:txBody>
                    <a:bodyPr/>
                    <a:lstStyle/>
                    <a:p>
                      <a:pPr indent="0" lvl="0" marL="0" marR="0" rtl="0" algn="l">
                        <a:spcBef>
                          <a:spcPts val="0"/>
                        </a:spcBef>
                        <a:spcAft>
                          <a:spcPts val="0"/>
                        </a:spcAft>
                        <a:buNone/>
                      </a:pPr>
                      <a:r>
                        <a:rPr b="1" lang="en-US" sz="1400" u="none" cap="none" strike="noStrike">
                          <a:solidFill>
                            <a:schemeClr val="lt1"/>
                          </a:solidFill>
                        </a:rPr>
                        <a:t>Static and Dynamic Routing</a:t>
                      </a:r>
                      <a:endParaRPr b="0" sz="1400" u="none" cap="none" strike="noStrike">
                        <a:solidFill>
                          <a:schemeClr val="lt1"/>
                        </a:solidFill>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n-US" sz="1400" u="none" cap="none" strike="noStrike">
                          <a:solidFill>
                            <a:srgbClr val="000000"/>
                          </a:solidFill>
                        </a:rPr>
                        <a:t>Compare static and dynamic routing concepts.</a:t>
                      </a:r>
                      <a:endParaRPr/>
                    </a:p>
                  </a:txBody>
                  <a:tcPr marT="47625" marB="47625" marR="47625" marL="47625" anchor="ctr"/>
                </a:tc>
              </a:tr>
            </a:tbl>
          </a:graphicData>
        </a:graphic>
      </p:graphicFrame>
    </p:spTree>
  </p:cSld>
  <p:clrMapOvr>
    <a:masterClrMapping/>
  </p:clrMapOvr>
  <p:transition spd="slow">
    <p:wipe dir="l"/>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0"/>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t/>
            </a:r>
            <a:endParaRPr/>
          </a:p>
        </p:txBody>
      </p:sp>
      <p:pic>
        <p:nvPicPr>
          <p:cNvPr id="430" name="Google Shape;430;p20"/>
          <p:cNvPicPr preferRelativeResize="0"/>
          <p:nvPr>
            <p:ph idx="1" type="body"/>
          </p:nvPr>
        </p:nvPicPr>
        <p:blipFill rotWithShape="1">
          <a:blip r:embed="rId3">
            <a:alphaModFix/>
          </a:blip>
          <a:srcRect b="31006" l="26241" r="33791" t="40090"/>
          <a:stretch/>
        </p:blipFill>
        <p:spPr>
          <a:xfrm>
            <a:off x="485775" y="2840841"/>
            <a:ext cx="8181975" cy="1999445"/>
          </a:xfrm>
          <a:prstGeom prst="rect">
            <a:avLst/>
          </a:prstGeom>
          <a:noFill/>
          <a:ln>
            <a:noFill/>
          </a:ln>
        </p:spPr>
      </p:pic>
      <p:pic>
        <p:nvPicPr>
          <p:cNvPr id="431" name="Google Shape;431;p20"/>
          <p:cNvPicPr preferRelativeResize="0"/>
          <p:nvPr/>
        </p:nvPicPr>
        <p:blipFill rotWithShape="1">
          <a:blip r:embed="rId4">
            <a:alphaModFix/>
          </a:blip>
          <a:srcRect b="31524" l="15773" r="34648" t="34155"/>
          <a:stretch/>
        </p:blipFill>
        <p:spPr>
          <a:xfrm>
            <a:off x="409575" y="430546"/>
            <a:ext cx="8534400" cy="2428565"/>
          </a:xfrm>
          <a:prstGeom prst="rect">
            <a:avLst/>
          </a:prstGeom>
          <a:noFill/>
          <a:ln>
            <a:noFill/>
          </a:ln>
        </p:spPr>
      </p:pic>
      <p:sp>
        <p:nvSpPr>
          <p:cNvPr id="432" name="Google Shape;432;p20"/>
          <p:cNvSpPr/>
          <p:nvPr/>
        </p:nvSpPr>
        <p:spPr>
          <a:xfrm>
            <a:off x="4379895" y="2381250"/>
            <a:ext cx="577694" cy="333428"/>
          </a:xfrm>
          <a:prstGeom prst="ellipse">
            <a:avLst/>
          </a:prstGeom>
          <a:noFill/>
          <a:ln cap="flat" cmpd="sng" w="9525">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433" name="Google Shape;433;p20"/>
          <p:cNvSpPr txBox="1"/>
          <p:nvPr/>
        </p:nvSpPr>
        <p:spPr>
          <a:xfrm>
            <a:off x="250627" y="109825"/>
            <a:ext cx="1800225" cy="154657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All routers had been configured with </a:t>
            </a:r>
            <a:r>
              <a:rPr lang="en-US" sz="1050">
                <a:solidFill>
                  <a:srgbClr val="FF0000"/>
                </a:solidFill>
                <a:latin typeface="Arial"/>
                <a:ea typeface="Arial"/>
                <a:cs typeface="Arial"/>
                <a:sym typeface="Arial"/>
              </a:rPr>
              <a:t>OSPF</a:t>
            </a:r>
            <a:endParaRPr/>
          </a:p>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2 paths to reach 192.168.2.0</a:t>
            </a:r>
            <a:endParaRPr/>
          </a:p>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R1 choose the path with lowest metric (path 1, 192.168.2.0, s0/0/1)</a:t>
            </a:r>
            <a:endParaRPr/>
          </a:p>
        </p:txBody>
      </p:sp>
      <p:cxnSp>
        <p:nvCxnSpPr>
          <p:cNvPr id="434" name="Google Shape;434;p20"/>
          <p:cNvCxnSpPr/>
          <p:nvPr/>
        </p:nvCxnSpPr>
        <p:spPr>
          <a:xfrm flipH="1" rot="10800000">
            <a:off x="3724275" y="1038225"/>
            <a:ext cx="590550" cy="428625"/>
          </a:xfrm>
          <a:prstGeom prst="straightConnector1">
            <a:avLst/>
          </a:prstGeom>
          <a:solidFill>
            <a:schemeClr val="accent1"/>
          </a:solidFill>
          <a:ln cap="flat" cmpd="sng" w="19050">
            <a:solidFill>
              <a:srgbClr val="7030A0"/>
            </a:solidFill>
            <a:prstDash val="solid"/>
            <a:round/>
            <a:headEnd len="sm" w="sm" type="none"/>
            <a:tailEnd len="med" w="med" type="stealth"/>
          </a:ln>
        </p:spPr>
      </p:cxnSp>
      <p:sp>
        <p:nvSpPr>
          <p:cNvPr id="435" name="Google Shape;435;p20"/>
          <p:cNvSpPr txBox="1"/>
          <p:nvPr/>
        </p:nvSpPr>
        <p:spPr>
          <a:xfrm>
            <a:off x="3819525" y="2610009"/>
            <a:ext cx="18002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7030A0"/>
                </a:solidFill>
                <a:latin typeface="Arial"/>
                <a:ea typeface="Arial"/>
                <a:cs typeface="Arial"/>
                <a:sym typeface="Arial"/>
              </a:rPr>
              <a:t>Path 1 = 64+ 1 = 65</a:t>
            </a:r>
            <a:endParaRPr/>
          </a:p>
          <a:p>
            <a:pPr indent="0" lvl="0" marL="0" marR="0" rtl="0" algn="l">
              <a:spcBef>
                <a:spcPts val="0"/>
              </a:spcBef>
              <a:spcAft>
                <a:spcPts val="0"/>
              </a:spcAft>
              <a:buNone/>
            </a:pPr>
            <a:r>
              <a:rPr lang="en-US" sz="1200">
                <a:solidFill>
                  <a:srgbClr val="7030A0"/>
                </a:solidFill>
                <a:latin typeface="Arial"/>
                <a:ea typeface="Arial"/>
                <a:cs typeface="Arial"/>
                <a:sym typeface="Arial"/>
              </a:rPr>
              <a:t> </a:t>
            </a:r>
            <a:endParaRPr/>
          </a:p>
        </p:txBody>
      </p:sp>
      <p:sp>
        <p:nvSpPr>
          <p:cNvPr id="436" name="Google Shape;436;p20"/>
          <p:cNvSpPr txBox="1"/>
          <p:nvPr/>
        </p:nvSpPr>
        <p:spPr>
          <a:xfrm>
            <a:off x="3095625" y="457201"/>
            <a:ext cx="10477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7030A0"/>
                </a:solidFill>
                <a:latin typeface="Arial"/>
                <a:ea typeface="Arial"/>
                <a:cs typeface="Arial"/>
                <a:sym typeface="Arial"/>
              </a:rPr>
              <a:t>Path 2 </a:t>
            </a:r>
            <a:endParaRPr/>
          </a:p>
          <a:p>
            <a:pPr indent="0" lvl="0" marL="0" marR="0" rtl="0" algn="l">
              <a:spcBef>
                <a:spcPts val="0"/>
              </a:spcBef>
              <a:spcAft>
                <a:spcPts val="0"/>
              </a:spcAft>
              <a:buNone/>
            </a:pPr>
            <a:r>
              <a:rPr lang="en-US" sz="1200">
                <a:solidFill>
                  <a:srgbClr val="7030A0"/>
                </a:solidFill>
                <a:latin typeface="Arial"/>
                <a:ea typeface="Arial"/>
                <a:cs typeface="Arial"/>
                <a:sym typeface="Arial"/>
              </a:rPr>
              <a:t>= 64 +64+ 1</a:t>
            </a:r>
            <a:endParaRPr/>
          </a:p>
          <a:p>
            <a:pPr indent="0" lvl="0" marL="0" marR="0" rtl="0" algn="l">
              <a:spcBef>
                <a:spcPts val="0"/>
              </a:spcBef>
              <a:spcAft>
                <a:spcPts val="0"/>
              </a:spcAft>
              <a:buNone/>
            </a:pPr>
            <a:r>
              <a:rPr lang="en-US" sz="1200">
                <a:solidFill>
                  <a:srgbClr val="7030A0"/>
                </a:solidFill>
                <a:latin typeface="Arial"/>
                <a:ea typeface="Arial"/>
                <a:cs typeface="Arial"/>
                <a:sym typeface="Arial"/>
              </a:rPr>
              <a:t> =129</a:t>
            </a:r>
            <a:endParaRPr/>
          </a:p>
        </p:txBody>
      </p:sp>
      <p:cxnSp>
        <p:nvCxnSpPr>
          <p:cNvPr id="437" name="Google Shape;437;p20"/>
          <p:cNvCxnSpPr/>
          <p:nvPr/>
        </p:nvCxnSpPr>
        <p:spPr>
          <a:xfrm flipH="1" rot="10800000">
            <a:off x="4200525" y="1905000"/>
            <a:ext cx="762000" cy="38100"/>
          </a:xfrm>
          <a:prstGeom prst="straightConnector1">
            <a:avLst/>
          </a:prstGeom>
          <a:solidFill>
            <a:schemeClr val="accent1"/>
          </a:solidFill>
          <a:ln cap="flat" cmpd="sng" w="19050">
            <a:solidFill>
              <a:srgbClr val="7030A0"/>
            </a:solidFill>
            <a:prstDash val="solid"/>
            <a:round/>
            <a:headEnd len="sm" w="sm" type="none"/>
            <a:tailEnd len="med" w="med" type="stealth"/>
          </a:ln>
        </p:spPr>
      </p:cxnSp>
      <p:sp>
        <p:nvSpPr>
          <p:cNvPr id="438" name="Google Shape;438;p20"/>
          <p:cNvSpPr/>
          <p:nvPr/>
        </p:nvSpPr>
        <p:spPr>
          <a:xfrm>
            <a:off x="6206859" y="1256669"/>
            <a:ext cx="577694" cy="333428"/>
          </a:xfrm>
          <a:prstGeom prst="ellipse">
            <a:avLst/>
          </a:prstGeom>
          <a:noFill/>
          <a:ln cap="flat" cmpd="sng" w="9525">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439" name="Google Shape;439;p20"/>
          <p:cNvSpPr/>
          <p:nvPr/>
        </p:nvSpPr>
        <p:spPr>
          <a:xfrm>
            <a:off x="2309869" y="1204334"/>
            <a:ext cx="577694" cy="333428"/>
          </a:xfrm>
          <a:prstGeom prst="ellipse">
            <a:avLst/>
          </a:prstGeom>
          <a:noFill/>
          <a:ln cap="flat" cmpd="sng" w="9525">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cxnSp>
        <p:nvCxnSpPr>
          <p:cNvPr id="440" name="Google Shape;440;p20"/>
          <p:cNvCxnSpPr/>
          <p:nvPr/>
        </p:nvCxnSpPr>
        <p:spPr>
          <a:xfrm>
            <a:off x="5585093" y="1301547"/>
            <a:ext cx="503220" cy="328611"/>
          </a:xfrm>
          <a:prstGeom prst="straightConnector1">
            <a:avLst/>
          </a:prstGeom>
          <a:solidFill>
            <a:schemeClr val="accent1"/>
          </a:solidFill>
          <a:ln cap="flat" cmpd="sng" w="19050">
            <a:solidFill>
              <a:srgbClr val="7030A0"/>
            </a:solidFill>
            <a:prstDash val="solid"/>
            <a:round/>
            <a:headEnd len="sm" w="sm"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1"/>
          <p:cNvSpPr txBox="1"/>
          <p:nvPr>
            <p:ph type="title"/>
          </p:nvPr>
        </p:nvSpPr>
        <p:spPr>
          <a:xfrm>
            <a:off x="2" y="41393"/>
            <a:ext cx="4867834"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Path Determination</a:t>
            </a:r>
            <a:br>
              <a:rPr lang="en-US" sz="1600"/>
            </a:br>
            <a:r>
              <a:rPr lang="en-US"/>
              <a:t>Load Balancing</a:t>
            </a:r>
            <a:endParaRPr/>
          </a:p>
        </p:txBody>
      </p:sp>
      <p:sp>
        <p:nvSpPr>
          <p:cNvPr id="447" name="Google Shape;447;p21"/>
          <p:cNvSpPr txBox="1"/>
          <p:nvPr>
            <p:ph idx="1" type="body"/>
          </p:nvPr>
        </p:nvSpPr>
        <p:spPr>
          <a:xfrm>
            <a:off x="4424764" y="604661"/>
            <a:ext cx="4531346" cy="4280490"/>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If a router has </a:t>
            </a:r>
            <a:r>
              <a:rPr lang="en-US">
                <a:solidFill>
                  <a:srgbClr val="C00000"/>
                </a:solidFill>
              </a:rPr>
              <a:t>two or more paths</a:t>
            </a:r>
            <a:r>
              <a:rPr lang="en-US"/>
              <a:t> with </a:t>
            </a:r>
            <a:r>
              <a:rPr lang="en-US">
                <a:solidFill>
                  <a:srgbClr val="C00000"/>
                </a:solidFill>
              </a:rPr>
              <a:t>identical metrics</a:t>
            </a:r>
            <a:r>
              <a:rPr lang="en-US"/>
              <a:t> to the same destination network, the router will forward the packets using </a:t>
            </a:r>
            <a:r>
              <a:rPr lang="en-US">
                <a:solidFill>
                  <a:srgbClr val="C00000"/>
                </a:solidFill>
              </a:rPr>
              <a:t>both paths equally. </a:t>
            </a:r>
            <a:endParaRPr/>
          </a:p>
          <a:p>
            <a:pPr indent="-169863" lvl="0" marL="169863" rtl="0" algn="l">
              <a:lnSpc>
                <a:spcPct val="100000"/>
              </a:lnSpc>
              <a:spcBef>
                <a:spcPts val="1200"/>
              </a:spcBef>
              <a:spcAft>
                <a:spcPts val="0"/>
              </a:spcAft>
              <a:buSzPts val="1350"/>
              <a:buFont typeface="Noto Sans Symbols"/>
              <a:buChar char="▪"/>
            </a:pPr>
            <a:r>
              <a:rPr lang="en-US"/>
              <a:t>The routing table contains a single destination network, but has multiple exit interfaces – one for each equal cost path. This is referred to as </a:t>
            </a:r>
            <a:r>
              <a:rPr lang="en-US">
                <a:solidFill>
                  <a:srgbClr val="C00000"/>
                </a:solidFill>
              </a:rPr>
              <a:t>equal cost load balancing</a:t>
            </a:r>
            <a:r>
              <a:rPr lang="en-US"/>
              <a:t>.</a:t>
            </a:r>
            <a:endParaRPr/>
          </a:p>
          <a:p>
            <a:pPr indent="-169863" lvl="0" marL="169863" rtl="0" algn="l">
              <a:lnSpc>
                <a:spcPct val="100000"/>
              </a:lnSpc>
              <a:spcBef>
                <a:spcPts val="1200"/>
              </a:spcBef>
              <a:spcAft>
                <a:spcPts val="0"/>
              </a:spcAft>
              <a:buSzPts val="1350"/>
              <a:buFont typeface="Noto Sans Symbols"/>
              <a:buChar char="▪"/>
            </a:pPr>
            <a:r>
              <a:rPr lang="en-US"/>
              <a:t>If configured correctly, load balancing can </a:t>
            </a:r>
            <a:r>
              <a:rPr lang="en-US">
                <a:solidFill>
                  <a:srgbClr val="C00000"/>
                </a:solidFill>
              </a:rPr>
              <a:t>increase the effectiveness </a:t>
            </a:r>
            <a:r>
              <a:rPr lang="en-US"/>
              <a:t>and </a:t>
            </a:r>
            <a:r>
              <a:rPr lang="en-US">
                <a:solidFill>
                  <a:srgbClr val="C00000"/>
                </a:solidFill>
              </a:rPr>
              <a:t>performance</a:t>
            </a:r>
            <a:r>
              <a:rPr lang="en-US"/>
              <a:t> of the network. </a:t>
            </a:r>
            <a:endParaRPr/>
          </a:p>
          <a:p>
            <a:pPr indent="-169863" lvl="0" marL="169863" rtl="0" algn="l">
              <a:lnSpc>
                <a:spcPct val="100000"/>
              </a:lnSpc>
              <a:spcBef>
                <a:spcPts val="1200"/>
              </a:spcBef>
              <a:spcAft>
                <a:spcPts val="0"/>
              </a:spcAft>
              <a:buSzPts val="1350"/>
              <a:buFont typeface="Noto Sans Symbols"/>
              <a:buChar char="▪"/>
            </a:pPr>
            <a:r>
              <a:rPr lang="en-US"/>
              <a:t>Equal cost load balancing can be configured to use both dynamic routing protocols and static routes.</a:t>
            </a:r>
            <a:endParaRPr/>
          </a:p>
          <a:p>
            <a:pPr indent="-169863" lvl="0" marL="169863" rtl="0" algn="l">
              <a:lnSpc>
                <a:spcPct val="100000"/>
              </a:lnSpc>
              <a:spcBef>
                <a:spcPts val="1200"/>
              </a:spcBef>
              <a:spcAft>
                <a:spcPts val="0"/>
              </a:spcAft>
              <a:buSzPts val="1350"/>
              <a:buFont typeface="Noto Sans Symbols"/>
              <a:buChar char="▪"/>
            </a:pPr>
            <a:r>
              <a:rPr lang="en-US">
                <a:solidFill>
                  <a:srgbClr val="C00000"/>
                </a:solidFill>
              </a:rPr>
              <a:t>EIGRP</a:t>
            </a:r>
            <a:r>
              <a:rPr lang="en-US"/>
              <a:t> supports </a:t>
            </a:r>
            <a:r>
              <a:rPr lang="en-US">
                <a:solidFill>
                  <a:srgbClr val="C00000"/>
                </a:solidFill>
              </a:rPr>
              <a:t>unequal</a:t>
            </a:r>
            <a:r>
              <a:rPr lang="en-US"/>
              <a:t> cost load balancing. </a:t>
            </a:r>
            <a:endParaRPr/>
          </a:p>
        </p:txBody>
      </p:sp>
      <p:pic>
        <p:nvPicPr>
          <p:cNvPr id="448" name="Google Shape;448;p21"/>
          <p:cNvPicPr preferRelativeResize="0"/>
          <p:nvPr/>
        </p:nvPicPr>
        <p:blipFill rotWithShape="1">
          <a:blip r:embed="rId3">
            <a:alphaModFix/>
          </a:blip>
          <a:srcRect b="0" l="0" r="0" t="0"/>
          <a:stretch/>
        </p:blipFill>
        <p:spPr>
          <a:xfrm>
            <a:off x="193728" y="798945"/>
            <a:ext cx="4161295" cy="4086206"/>
          </a:xfrm>
          <a:prstGeom prst="rect">
            <a:avLst/>
          </a:prstGeom>
          <a:noFill/>
          <a:ln>
            <a:noFill/>
          </a:ln>
        </p:spPr>
      </p:pic>
    </p:spTree>
  </p:cSld>
  <p:clrMapOvr>
    <a:masterClrMapping/>
  </p:clrMapOvr>
  <p:transition spd="slow">
    <p:wipe dir="l"/>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2"/>
          <p:cNvSpPr txBox="1"/>
          <p:nvPr>
            <p:ph type="title"/>
          </p:nvPr>
        </p:nvSpPr>
        <p:spPr>
          <a:xfrm>
            <a:off x="2" y="41393"/>
            <a:ext cx="4867834"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Path Determination</a:t>
            </a:r>
            <a:br>
              <a:rPr lang="en-US" sz="1600"/>
            </a:br>
            <a:r>
              <a:rPr lang="en-US"/>
              <a:t>Administrative Distance</a:t>
            </a:r>
            <a:endParaRPr/>
          </a:p>
        </p:txBody>
      </p:sp>
      <p:sp>
        <p:nvSpPr>
          <p:cNvPr id="455" name="Google Shape;455;p22"/>
          <p:cNvSpPr txBox="1"/>
          <p:nvPr>
            <p:ph idx="1" type="body"/>
          </p:nvPr>
        </p:nvSpPr>
        <p:spPr>
          <a:xfrm>
            <a:off x="5243648" y="320473"/>
            <a:ext cx="3719615" cy="4486220"/>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If a router has </a:t>
            </a:r>
            <a:r>
              <a:rPr lang="en-US">
                <a:solidFill>
                  <a:srgbClr val="C00000"/>
                </a:solidFill>
              </a:rPr>
              <a:t>multiple</a:t>
            </a:r>
            <a:r>
              <a:rPr lang="en-US"/>
              <a:t> routing protocols configured and static routes, it is possible that the routing table might have more than </a:t>
            </a:r>
            <a:r>
              <a:rPr lang="en-US">
                <a:solidFill>
                  <a:srgbClr val="C00000"/>
                </a:solidFill>
              </a:rPr>
              <a:t>one route source</a:t>
            </a:r>
            <a:r>
              <a:rPr lang="en-US"/>
              <a:t> for the </a:t>
            </a:r>
            <a:r>
              <a:rPr lang="en-US">
                <a:solidFill>
                  <a:srgbClr val="C00000"/>
                </a:solidFill>
              </a:rPr>
              <a:t>same destination network.  </a:t>
            </a:r>
            <a:endParaRPr/>
          </a:p>
          <a:p>
            <a:pPr indent="-169863" lvl="0" marL="169863" rtl="0" algn="l">
              <a:lnSpc>
                <a:spcPct val="100000"/>
              </a:lnSpc>
              <a:spcBef>
                <a:spcPts val="1200"/>
              </a:spcBef>
              <a:spcAft>
                <a:spcPts val="0"/>
              </a:spcAft>
              <a:buSzPts val="1350"/>
              <a:buFont typeface="Noto Sans Symbols"/>
              <a:buChar char="▪"/>
            </a:pPr>
            <a:r>
              <a:rPr lang="en-US"/>
              <a:t>Each </a:t>
            </a:r>
            <a:r>
              <a:rPr lang="en-US">
                <a:solidFill>
                  <a:srgbClr val="C00000"/>
                </a:solidFill>
              </a:rPr>
              <a:t>routing protocol </a:t>
            </a:r>
            <a:r>
              <a:rPr lang="en-US"/>
              <a:t>might prefer a </a:t>
            </a:r>
            <a:r>
              <a:rPr lang="en-US">
                <a:solidFill>
                  <a:srgbClr val="C00000"/>
                </a:solidFill>
              </a:rPr>
              <a:t>different path </a:t>
            </a:r>
            <a:r>
              <a:rPr lang="en-US"/>
              <a:t>to reach the same destination.  How does the router know which path to choose?</a:t>
            </a:r>
            <a:endParaRPr/>
          </a:p>
          <a:p>
            <a:pPr indent="-169863" lvl="0" marL="169863" rtl="0" algn="l">
              <a:lnSpc>
                <a:spcPct val="100000"/>
              </a:lnSpc>
              <a:spcBef>
                <a:spcPts val="1200"/>
              </a:spcBef>
              <a:spcAft>
                <a:spcPts val="0"/>
              </a:spcAft>
              <a:buSzPts val="1350"/>
              <a:buFont typeface="Noto Sans Symbols"/>
              <a:buChar char="▪"/>
            </a:pPr>
            <a:r>
              <a:rPr lang="en-US"/>
              <a:t>The Cisco IOS uses what is known as the </a:t>
            </a:r>
            <a:r>
              <a:rPr lang="en-US">
                <a:solidFill>
                  <a:srgbClr val="C00000"/>
                </a:solidFill>
              </a:rPr>
              <a:t>administrative distance (AD) </a:t>
            </a:r>
            <a:r>
              <a:rPr lang="en-US"/>
              <a:t>to determine which route to install in the routing table.</a:t>
            </a:r>
            <a:endParaRPr/>
          </a:p>
          <a:p>
            <a:pPr indent="-169863" lvl="0" marL="169863" rtl="0" algn="l">
              <a:lnSpc>
                <a:spcPct val="100000"/>
              </a:lnSpc>
              <a:spcBef>
                <a:spcPts val="1200"/>
              </a:spcBef>
              <a:spcAft>
                <a:spcPts val="0"/>
              </a:spcAft>
              <a:buSzPts val="1350"/>
              <a:buFont typeface="Noto Sans Symbols"/>
              <a:buChar char="▪"/>
            </a:pPr>
            <a:r>
              <a:rPr lang="en-US"/>
              <a:t>The AD represents the “</a:t>
            </a:r>
            <a:r>
              <a:rPr lang="en-US">
                <a:solidFill>
                  <a:srgbClr val="C00000"/>
                </a:solidFill>
              </a:rPr>
              <a:t>trustworthiness</a:t>
            </a:r>
            <a:r>
              <a:rPr lang="en-US"/>
              <a:t>” of the route. The </a:t>
            </a:r>
            <a:r>
              <a:rPr lang="en-US">
                <a:solidFill>
                  <a:srgbClr val="C00000"/>
                </a:solidFill>
              </a:rPr>
              <a:t>lower</a:t>
            </a:r>
            <a:r>
              <a:rPr lang="en-US"/>
              <a:t> the AD, the </a:t>
            </a:r>
            <a:r>
              <a:rPr lang="en-US">
                <a:solidFill>
                  <a:srgbClr val="C00000"/>
                </a:solidFill>
              </a:rPr>
              <a:t>more trustworthy</a:t>
            </a:r>
            <a:r>
              <a:rPr lang="en-US"/>
              <a:t>.</a:t>
            </a:r>
            <a:endParaRPr/>
          </a:p>
        </p:txBody>
      </p:sp>
      <p:pic>
        <p:nvPicPr>
          <p:cNvPr id="456" name="Google Shape;456;p22"/>
          <p:cNvPicPr preferRelativeResize="0"/>
          <p:nvPr/>
        </p:nvPicPr>
        <p:blipFill rotWithShape="1">
          <a:blip r:embed="rId3">
            <a:alphaModFix/>
          </a:blip>
          <a:srcRect b="0" l="0" r="0" t="0"/>
          <a:stretch/>
        </p:blipFill>
        <p:spPr>
          <a:xfrm>
            <a:off x="109818" y="798944"/>
            <a:ext cx="5003801" cy="3461167"/>
          </a:xfrm>
          <a:prstGeom prst="rect">
            <a:avLst/>
          </a:prstGeom>
          <a:noFill/>
          <a:ln>
            <a:noFill/>
          </a:ln>
        </p:spPr>
      </p:pic>
      <p:sp>
        <p:nvSpPr>
          <p:cNvPr id="457" name="Google Shape;457;p22"/>
          <p:cNvSpPr txBox="1"/>
          <p:nvPr/>
        </p:nvSpPr>
        <p:spPr>
          <a:xfrm>
            <a:off x="238686" y="4337080"/>
            <a:ext cx="4629150" cy="603850"/>
          </a:xfrm>
          <a:prstGeom prst="rect">
            <a:avLst/>
          </a:prstGeom>
          <a:noFill/>
          <a:ln>
            <a:noFill/>
          </a:ln>
        </p:spPr>
        <p:txBody>
          <a:bodyPr anchorCtr="0" anchor="t" bIns="45700" lIns="91425" spcFirstLastPara="1" rIns="182875" wrap="square" tIns="45700">
            <a:noAutofit/>
          </a:bodyPr>
          <a:lstStyle/>
          <a:p>
            <a:pPr indent="-169863" lvl="0" marL="169863" marR="0" rtl="0" algn="l">
              <a:lnSpc>
                <a:spcPct val="100000"/>
              </a:lnSpc>
              <a:spcBef>
                <a:spcPts val="0"/>
              </a:spcBef>
              <a:spcAft>
                <a:spcPts val="0"/>
              </a:spcAft>
              <a:buClr>
                <a:schemeClr val="dk2"/>
              </a:buClr>
              <a:buSzPts val="1350"/>
              <a:buFont typeface="Noto Sans Symbols"/>
              <a:buChar char="▪"/>
            </a:pPr>
            <a:r>
              <a:rPr lang="en-US" sz="1500">
                <a:solidFill>
                  <a:srgbClr val="000000"/>
                </a:solidFill>
                <a:latin typeface="Arial"/>
                <a:ea typeface="Arial"/>
                <a:cs typeface="Arial"/>
                <a:sym typeface="Arial"/>
              </a:rPr>
              <a:t>Which route source is more trustworthy, Internal EIGRP or OSPF?</a:t>
            </a:r>
            <a:endParaRPr/>
          </a:p>
        </p:txBody>
      </p:sp>
      <p:sp>
        <p:nvSpPr>
          <p:cNvPr id="458" name="Google Shape;458;p22"/>
          <p:cNvSpPr/>
          <p:nvPr/>
        </p:nvSpPr>
        <p:spPr>
          <a:xfrm>
            <a:off x="176493" y="1944641"/>
            <a:ext cx="4396154" cy="358174"/>
          </a:xfrm>
          <a:prstGeom prst="rect">
            <a:avLst/>
          </a:prstGeom>
          <a:noFill/>
          <a:ln cap="flat" cmpd="sng" w="19050">
            <a:solidFill>
              <a:schemeClr val="accent2"/>
            </a:solidFill>
            <a:prstDash val="solid"/>
            <a:round/>
            <a:headEnd len="sm" w="sm" type="none"/>
            <a:tailEnd len="sm" w="sm" type="none"/>
          </a:ln>
        </p:spPr>
        <p:txBody>
          <a:bodyPr anchorCtr="0" anchor="ctr" bIns="41050" lIns="82100" spcFirstLastPara="1" rIns="82100" wrap="square" tIns="41050">
            <a:sp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59" name="Google Shape;459;p22"/>
          <p:cNvSpPr/>
          <p:nvPr/>
        </p:nvSpPr>
        <p:spPr>
          <a:xfrm>
            <a:off x="176493" y="2702192"/>
            <a:ext cx="4396154" cy="182880"/>
          </a:xfrm>
          <a:prstGeom prst="rect">
            <a:avLst/>
          </a:prstGeom>
          <a:noFill/>
          <a:ln cap="flat" cmpd="sng" w="19050">
            <a:solidFill>
              <a:srgbClr val="0000CC"/>
            </a:solidFill>
            <a:prstDash val="solid"/>
            <a:round/>
            <a:headEnd len="sm" w="sm" type="none"/>
            <a:tailEnd len="sm" w="sm" type="none"/>
          </a:ln>
        </p:spPr>
        <p:txBody>
          <a:bodyPr anchorCtr="0" anchor="ctr" bIns="41050" lIns="82100" spcFirstLastPara="1" rIns="82100" wrap="square" tIns="41050">
            <a:sp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60" name="Google Shape;460;p22"/>
          <p:cNvSpPr/>
          <p:nvPr/>
        </p:nvSpPr>
        <p:spPr>
          <a:xfrm>
            <a:off x="176493" y="3026042"/>
            <a:ext cx="4396154" cy="182880"/>
          </a:xfrm>
          <a:prstGeom prst="rect">
            <a:avLst/>
          </a:prstGeom>
          <a:noFill/>
          <a:ln cap="flat" cmpd="sng" w="19050">
            <a:solidFill>
              <a:schemeClr val="accent2"/>
            </a:solidFill>
            <a:prstDash val="solid"/>
            <a:round/>
            <a:headEnd len="sm" w="sm" type="none"/>
            <a:tailEnd len="sm" w="sm" type="none"/>
          </a:ln>
        </p:spPr>
        <p:txBody>
          <a:bodyPr anchorCtr="0" anchor="ctr" bIns="41050" lIns="82100" spcFirstLastPara="1" rIns="82100" wrap="square" tIns="41050">
            <a:sp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61" name="Google Shape;461;p22"/>
          <p:cNvSpPr/>
          <p:nvPr/>
        </p:nvSpPr>
        <p:spPr>
          <a:xfrm>
            <a:off x="178692" y="3436079"/>
            <a:ext cx="4396154" cy="182880"/>
          </a:xfrm>
          <a:prstGeom prst="rect">
            <a:avLst/>
          </a:prstGeom>
          <a:noFill/>
          <a:ln cap="flat" cmpd="sng" w="19050">
            <a:solidFill>
              <a:srgbClr val="0000CC"/>
            </a:solidFill>
            <a:prstDash val="solid"/>
            <a:round/>
            <a:headEnd len="sm" w="sm" type="none"/>
            <a:tailEnd len="sm" w="sm" type="none"/>
          </a:ln>
        </p:spPr>
        <p:txBody>
          <a:bodyPr anchorCtr="0" anchor="ctr" bIns="41050" lIns="82100" spcFirstLastPara="1" rIns="82100" wrap="square" tIns="41050">
            <a:sp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transition spd="slow">
    <p:wipe dir="l"/>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t/>
            </a:r>
            <a:endParaRPr/>
          </a:p>
        </p:txBody>
      </p:sp>
      <p:pic>
        <p:nvPicPr>
          <p:cNvPr id="467" name="Google Shape;467;p23"/>
          <p:cNvPicPr preferRelativeResize="0"/>
          <p:nvPr>
            <p:ph idx="1" type="body"/>
          </p:nvPr>
        </p:nvPicPr>
        <p:blipFill rotWithShape="1">
          <a:blip r:embed="rId3">
            <a:alphaModFix/>
          </a:blip>
          <a:srcRect b="20468" l="34756" r="20645" t="28332"/>
          <a:stretch/>
        </p:blipFill>
        <p:spPr>
          <a:xfrm>
            <a:off x="361950" y="2464763"/>
            <a:ext cx="8295641" cy="2602537"/>
          </a:xfrm>
          <a:prstGeom prst="rect">
            <a:avLst/>
          </a:prstGeom>
          <a:noFill/>
          <a:ln>
            <a:noFill/>
          </a:ln>
        </p:spPr>
      </p:pic>
      <p:pic>
        <p:nvPicPr>
          <p:cNvPr id="468" name="Google Shape;468;p23"/>
          <p:cNvPicPr preferRelativeResize="0"/>
          <p:nvPr/>
        </p:nvPicPr>
        <p:blipFill rotWithShape="1">
          <a:blip r:embed="rId4">
            <a:alphaModFix/>
          </a:blip>
          <a:srcRect b="29771" l="14929" r="35211" t="37662"/>
          <a:stretch/>
        </p:blipFill>
        <p:spPr>
          <a:xfrm>
            <a:off x="817832" y="400615"/>
            <a:ext cx="7839759" cy="2038099"/>
          </a:xfrm>
          <a:prstGeom prst="rect">
            <a:avLst/>
          </a:prstGeom>
          <a:noFill/>
          <a:ln>
            <a:noFill/>
          </a:ln>
        </p:spPr>
      </p:pic>
      <p:sp>
        <p:nvSpPr>
          <p:cNvPr id="469" name="Google Shape;469;p23"/>
          <p:cNvSpPr/>
          <p:nvPr/>
        </p:nvSpPr>
        <p:spPr>
          <a:xfrm>
            <a:off x="5909224" y="1020590"/>
            <a:ext cx="932252" cy="297960"/>
          </a:xfrm>
          <a:prstGeom prst="ellipse">
            <a:avLst/>
          </a:prstGeom>
          <a:noFill/>
          <a:ln cap="flat" cmpd="sng" w="9525">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470" name="Google Shape;470;p23"/>
          <p:cNvSpPr/>
          <p:nvPr/>
        </p:nvSpPr>
        <p:spPr>
          <a:xfrm>
            <a:off x="2306223" y="880532"/>
            <a:ext cx="943043" cy="438018"/>
          </a:xfrm>
          <a:prstGeom prst="ellipse">
            <a:avLst/>
          </a:prstGeom>
          <a:noFill/>
          <a:ln cap="flat" cmpd="sng" w="9525">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471" name="Google Shape;471;p23"/>
          <p:cNvSpPr/>
          <p:nvPr/>
        </p:nvSpPr>
        <p:spPr>
          <a:xfrm>
            <a:off x="4460350" y="2026745"/>
            <a:ext cx="596392" cy="438018"/>
          </a:xfrm>
          <a:prstGeom prst="ellipse">
            <a:avLst/>
          </a:prstGeom>
          <a:noFill/>
          <a:ln cap="flat" cmpd="sng" w="9525">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472" name="Google Shape;472;p23"/>
          <p:cNvSpPr txBox="1"/>
          <p:nvPr/>
        </p:nvSpPr>
        <p:spPr>
          <a:xfrm>
            <a:off x="29162" y="0"/>
            <a:ext cx="2247900" cy="154657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All routers had been configured with </a:t>
            </a:r>
            <a:r>
              <a:rPr lang="en-US" sz="1050">
                <a:solidFill>
                  <a:srgbClr val="FF0000"/>
                </a:solidFill>
                <a:latin typeface="Arial"/>
                <a:ea typeface="Arial"/>
                <a:cs typeface="Arial"/>
                <a:sym typeface="Arial"/>
              </a:rPr>
              <a:t>OSPF and RIP</a:t>
            </a:r>
            <a:endParaRPr/>
          </a:p>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Metrics (cost and hop count) are not comparable</a:t>
            </a:r>
            <a:endParaRPr/>
          </a:p>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Choose the path based on AD. RIP – 120, OSPF - 110</a:t>
            </a:r>
            <a:endParaRPr/>
          </a:p>
          <a:p>
            <a:pPr indent="-342900" lvl="0" marL="342900" marR="0" rtl="0" algn="l">
              <a:spcBef>
                <a:spcPts val="0"/>
              </a:spcBef>
              <a:spcAft>
                <a:spcPts val="0"/>
              </a:spcAft>
              <a:buClr>
                <a:schemeClr val="dk1"/>
              </a:buClr>
              <a:buSzPts val="1050"/>
              <a:buFont typeface="Arial"/>
              <a:buAutoNum type="arabicPeriod"/>
            </a:pPr>
            <a:r>
              <a:rPr lang="en-US" sz="1050">
                <a:solidFill>
                  <a:schemeClr val="dk1"/>
                </a:solidFill>
                <a:latin typeface="Arial"/>
                <a:ea typeface="Arial"/>
                <a:cs typeface="Arial"/>
                <a:sym typeface="Arial"/>
              </a:rPr>
              <a:t>R1 choose the path with lower AD (OSPF – 110)</a:t>
            </a:r>
            <a:endParaRPr/>
          </a:p>
        </p:txBody>
      </p:sp>
      <p:cxnSp>
        <p:nvCxnSpPr>
          <p:cNvPr id="473" name="Google Shape;473;p23"/>
          <p:cNvCxnSpPr/>
          <p:nvPr/>
        </p:nvCxnSpPr>
        <p:spPr>
          <a:xfrm flipH="1" rot="10800000">
            <a:off x="3724275" y="1038225"/>
            <a:ext cx="590550" cy="428625"/>
          </a:xfrm>
          <a:prstGeom prst="straightConnector1">
            <a:avLst/>
          </a:prstGeom>
          <a:solidFill>
            <a:schemeClr val="accent1"/>
          </a:solidFill>
          <a:ln cap="flat" cmpd="sng" w="19050">
            <a:solidFill>
              <a:srgbClr val="7030A0"/>
            </a:solidFill>
            <a:prstDash val="solid"/>
            <a:round/>
            <a:headEnd len="sm" w="sm" type="none"/>
            <a:tailEnd len="med" w="med" type="stealth"/>
          </a:ln>
        </p:spPr>
      </p:cxnSp>
      <p:cxnSp>
        <p:nvCxnSpPr>
          <p:cNvPr id="474" name="Google Shape;474;p23"/>
          <p:cNvCxnSpPr/>
          <p:nvPr/>
        </p:nvCxnSpPr>
        <p:spPr>
          <a:xfrm flipH="1" rot="10800000">
            <a:off x="4200525" y="1905000"/>
            <a:ext cx="762000" cy="38100"/>
          </a:xfrm>
          <a:prstGeom prst="straightConnector1">
            <a:avLst/>
          </a:prstGeom>
          <a:solidFill>
            <a:schemeClr val="accent1"/>
          </a:solidFill>
          <a:ln cap="flat" cmpd="sng" w="19050">
            <a:solidFill>
              <a:srgbClr val="7030A0"/>
            </a:solidFill>
            <a:prstDash val="solid"/>
            <a:round/>
            <a:headEnd len="sm" w="sm" type="none"/>
            <a:tailEnd len="med" w="med" type="stealth"/>
          </a:ln>
        </p:spPr>
      </p:cxnSp>
      <p:sp>
        <p:nvSpPr>
          <p:cNvPr id="475" name="Google Shape;475;p23"/>
          <p:cNvSpPr/>
          <p:nvPr/>
        </p:nvSpPr>
        <p:spPr>
          <a:xfrm>
            <a:off x="2369108" y="3724320"/>
            <a:ext cx="408636" cy="438018"/>
          </a:xfrm>
          <a:prstGeom prst="ellipse">
            <a:avLst/>
          </a:prstGeom>
          <a:noFill/>
          <a:ln cap="flat" cmpd="sng" w="9525">
            <a:solidFill>
              <a:srgbClr val="FF0000"/>
            </a:solidFill>
            <a:prstDash val="solid"/>
            <a:round/>
            <a:headEnd len="sm" w="sm" type="none"/>
            <a:tailEnd len="sm" w="sm" type="none"/>
          </a:ln>
        </p:spPr>
        <p:txBody>
          <a:bodyPr anchorCtr="0" anchor="ctr" bIns="30775" lIns="61575" spcFirstLastPara="1" rIns="61575" wrap="square" tIns="30775">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 Routing Table</a:t>
            </a:r>
            <a:br>
              <a:rPr lang="en-US"/>
            </a:br>
            <a:r>
              <a:rPr lang="en-US" sz="2400"/>
              <a:t>Administrative Distance</a:t>
            </a:r>
            <a:endParaRPr/>
          </a:p>
        </p:txBody>
      </p:sp>
      <p:sp>
        <p:nvSpPr>
          <p:cNvPr id="482" name="Google Shape;482;p24"/>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US" sz="1600">
                <a:solidFill>
                  <a:srgbClr val="000000"/>
                </a:solidFill>
              </a:rPr>
              <a:t>A route entry for a specific </a:t>
            </a:r>
            <a:r>
              <a:rPr lang="en-US" sz="1600">
                <a:solidFill>
                  <a:srgbClr val="FF0000"/>
                </a:solidFill>
              </a:rPr>
              <a:t>network address </a:t>
            </a:r>
            <a:r>
              <a:rPr lang="en-US" sz="1600">
                <a:solidFill>
                  <a:srgbClr val="000000"/>
                </a:solidFill>
              </a:rPr>
              <a:t>(prefix and prefix length) can only appear </a:t>
            </a:r>
            <a:r>
              <a:rPr lang="en-US" sz="1600">
                <a:solidFill>
                  <a:srgbClr val="FF0000"/>
                </a:solidFill>
              </a:rPr>
              <a:t>once</a:t>
            </a:r>
            <a:r>
              <a:rPr lang="en-US" sz="1600">
                <a:solidFill>
                  <a:srgbClr val="000000"/>
                </a:solidFill>
              </a:rPr>
              <a:t> in the routing table. However, it is </a:t>
            </a:r>
            <a:r>
              <a:rPr lang="en-US" sz="1600">
                <a:solidFill>
                  <a:srgbClr val="FF0000"/>
                </a:solidFill>
              </a:rPr>
              <a:t>possible</a:t>
            </a:r>
            <a:r>
              <a:rPr lang="en-US" sz="1600">
                <a:solidFill>
                  <a:srgbClr val="000000"/>
                </a:solidFill>
              </a:rPr>
              <a:t> that the routing table learns about the </a:t>
            </a:r>
            <a:r>
              <a:rPr b="1" lang="en-US" sz="1600">
                <a:solidFill>
                  <a:srgbClr val="FF0000"/>
                </a:solidFill>
              </a:rPr>
              <a:t>same</a:t>
            </a:r>
            <a:r>
              <a:rPr lang="en-US" sz="1600">
                <a:solidFill>
                  <a:srgbClr val="FF0000"/>
                </a:solidFill>
              </a:rPr>
              <a:t> network address </a:t>
            </a:r>
            <a:r>
              <a:rPr lang="en-US" sz="1600">
                <a:solidFill>
                  <a:srgbClr val="000000"/>
                </a:solidFill>
              </a:rPr>
              <a:t>from more than one routing source. Except for very specific circumstances, only </a:t>
            </a:r>
            <a:r>
              <a:rPr lang="en-US" sz="1600">
                <a:solidFill>
                  <a:srgbClr val="FF0000"/>
                </a:solidFill>
              </a:rPr>
              <a:t>one</a:t>
            </a:r>
            <a:r>
              <a:rPr lang="en-US" sz="1600">
                <a:solidFill>
                  <a:srgbClr val="000000"/>
                </a:solidFill>
              </a:rPr>
              <a:t> </a:t>
            </a:r>
            <a:r>
              <a:rPr lang="en-US" sz="1600">
                <a:solidFill>
                  <a:srgbClr val="FF0000"/>
                </a:solidFill>
              </a:rPr>
              <a:t>dynamic routing protocol </a:t>
            </a:r>
            <a:r>
              <a:rPr lang="en-US" sz="1600">
                <a:solidFill>
                  <a:srgbClr val="000000"/>
                </a:solidFill>
              </a:rPr>
              <a:t>should be implemented on a router. Each routing protocol may decide on a different path to reach the destination based on the metric of that routing protocol.</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n-US" sz="1600">
                <a:solidFill>
                  <a:srgbClr val="000000"/>
                </a:solidFill>
              </a:rPr>
              <a:t>This raises a few questions, such as the following:</a:t>
            </a:r>
            <a:endParaRPr/>
          </a:p>
          <a:p>
            <a:pPr indent="-342899" lvl="1" marL="415984" rtl="0" algn="l">
              <a:lnSpc>
                <a:spcPct val="95000"/>
              </a:lnSpc>
              <a:spcBef>
                <a:spcPts val="600"/>
              </a:spcBef>
              <a:spcAft>
                <a:spcPts val="0"/>
              </a:spcAft>
              <a:buSzPts val="1400"/>
              <a:buFont typeface="Arial"/>
              <a:buChar char="•"/>
            </a:pPr>
            <a:r>
              <a:rPr lang="en-US">
                <a:solidFill>
                  <a:srgbClr val="000000"/>
                </a:solidFill>
              </a:rPr>
              <a:t>How does the router know which </a:t>
            </a:r>
            <a:r>
              <a:rPr lang="en-US">
                <a:solidFill>
                  <a:srgbClr val="FF0000"/>
                </a:solidFill>
              </a:rPr>
              <a:t>source</a:t>
            </a:r>
            <a:r>
              <a:rPr lang="en-US">
                <a:solidFill>
                  <a:srgbClr val="000000"/>
                </a:solidFill>
              </a:rPr>
              <a:t> to use?</a:t>
            </a:r>
            <a:endParaRPr/>
          </a:p>
          <a:p>
            <a:pPr indent="-342899" lvl="1" marL="415984" rtl="0" algn="l">
              <a:lnSpc>
                <a:spcPct val="95000"/>
              </a:lnSpc>
              <a:spcBef>
                <a:spcPts val="600"/>
              </a:spcBef>
              <a:spcAft>
                <a:spcPts val="0"/>
              </a:spcAft>
              <a:buSzPts val="1400"/>
              <a:buFont typeface="Arial"/>
              <a:buChar char="•"/>
            </a:pPr>
            <a:r>
              <a:rPr lang="en-US">
                <a:solidFill>
                  <a:srgbClr val="000000"/>
                </a:solidFill>
              </a:rPr>
              <a:t>Which route should it </a:t>
            </a:r>
            <a:r>
              <a:rPr lang="en-US">
                <a:solidFill>
                  <a:srgbClr val="FF0000"/>
                </a:solidFill>
              </a:rPr>
              <a:t>install</a:t>
            </a:r>
            <a:r>
              <a:rPr lang="en-US">
                <a:solidFill>
                  <a:srgbClr val="000000"/>
                </a:solidFill>
              </a:rPr>
              <a:t> in the routing table? </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n-US" sz="1600">
                <a:solidFill>
                  <a:srgbClr val="000000"/>
                </a:solidFill>
              </a:rPr>
              <a:t>Cisco IOS uses what is known as the </a:t>
            </a:r>
            <a:r>
              <a:rPr lang="en-US" sz="1600">
                <a:solidFill>
                  <a:srgbClr val="FF0000"/>
                </a:solidFill>
              </a:rPr>
              <a:t>administrative distance (AD) </a:t>
            </a:r>
            <a:r>
              <a:rPr lang="en-US" sz="1600">
                <a:solidFill>
                  <a:srgbClr val="000000"/>
                </a:solidFill>
              </a:rPr>
              <a:t>to determine the route to install into the IP routing table. The AD represents the "trustworthiness" of the route. The </a:t>
            </a:r>
            <a:r>
              <a:rPr lang="en-US" sz="1600">
                <a:solidFill>
                  <a:srgbClr val="FF0000"/>
                </a:solidFill>
              </a:rPr>
              <a:t>lower</a:t>
            </a:r>
            <a:r>
              <a:rPr lang="en-US" sz="1600">
                <a:solidFill>
                  <a:srgbClr val="000000"/>
                </a:solidFill>
              </a:rPr>
              <a:t> the AD, the more </a:t>
            </a:r>
            <a:r>
              <a:rPr lang="en-US" sz="1600">
                <a:solidFill>
                  <a:srgbClr val="FF0000"/>
                </a:solidFill>
              </a:rPr>
              <a:t>trustworthy</a:t>
            </a:r>
            <a:r>
              <a:rPr lang="en-US" sz="1600">
                <a:solidFill>
                  <a:srgbClr val="000000"/>
                </a:solidFill>
              </a:rPr>
              <a:t> the route source.</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 Routing Table</a:t>
            </a:r>
            <a:br>
              <a:rPr lang="en-US"/>
            </a:br>
            <a:r>
              <a:rPr lang="en-US" sz="2400"/>
              <a:t>Administrative Distance (Cont.)</a:t>
            </a:r>
            <a:endParaRPr/>
          </a:p>
        </p:txBody>
      </p:sp>
      <p:sp>
        <p:nvSpPr>
          <p:cNvPr id="489" name="Google Shape;489;p25"/>
          <p:cNvSpPr txBox="1"/>
          <p:nvPr>
            <p:ph idx="1" type="body"/>
          </p:nvPr>
        </p:nvSpPr>
        <p:spPr>
          <a:xfrm>
            <a:off x="474663" y="925033"/>
            <a:ext cx="3342426" cy="3496701"/>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US" sz="1600">
                <a:solidFill>
                  <a:srgbClr val="000000"/>
                </a:solidFill>
              </a:rPr>
              <a:t>The table lists various routing protocols and their associated ADs.</a:t>
            </a:r>
            <a:endParaRPr/>
          </a:p>
        </p:txBody>
      </p:sp>
      <p:graphicFrame>
        <p:nvGraphicFramePr>
          <p:cNvPr id="490" name="Google Shape;490;p25"/>
          <p:cNvGraphicFramePr/>
          <p:nvPr/>
        </p:nvGraphicFramePr>
        <p:xfrm>
          <a:off x="4120223" y="970887"/>
          <a:ext cx="3000000" cy="3000000"/>
        </p:xfrm>
        <a:graphic>
          <a:graphicData uri="http://schemas.openxmlformats.org/drawingml/2006/table">
            <a:tbl>
              <a:tblPr bandRow="1" firstRow="1">
                <a:noFill/>
                <a:tableStyleId>{049CA769-A71F-47B5-A487-74CAB61CB006}</a:tableStyleId>
              </a:tblPr>
              <a:tblGrid>
                <a:gridCol w="2177900"/>
                <a:gridCol w="2177900"/>
              </a:tblGrid>
              <a:tr h="291075">
                <a:tc>
                  <a:txBody>
                    <a:bodyPr/>
                    <a:lstStyle/>
                    <a:p>
                      <a:pPr indent="0" lvl="0" marL="0" marR="0" rtl="0" algn="l">
                        <a:spcBef>
                          <a:spcPts val="0"/>
                        </a:spcBef>
                        <a:spcAft>
                          <a:spcPts val="0"/>
                        </a:spcAft>
                        <a:buNone/>
                      </a:pPr>
                      <a:r>
                        <a:rPr lang="en-US" sz="1200"/>
                        <a:t>Route Source</a:t>
                      </a:r>
                      <a:endParaRPr/>
                    </a:p>
                  </a:txBody>
                  <a:tcPr marT="47625" marB="47625" marR="47625" marL="47625" anchor="ctr"/>
                </a:tc>
                <a:tc>
                  <a:txBody>
                    <a:bodyPr/>
                    <a:lstStyle/>
                    <a:p>
                      <a:pPr indent="0" lvl="0" marL="0" marR="0" rtl="0" algn="l">
                        <a:spcBef>
                          <a:spcPts val="0"/>
                        </a:spcBef>
                        <a:spcAft>
                          <a:spcPts val="0"/>
                        </a:spcAft>
                        <a:buNone/>
                      </a:pPr>
                      <a:r>
                        <a:rPr lang="en-US" sz="1200"/>
                        <a:t>Administrative Distance</a:t>
                      </a:r>
                      <a:endParaRPr/>
                    </a:p>
                  </a:txBody>
                  <a:tcPr marT="47625" marB="47625" marR="47625" marL="47625" anchor="ctr"/>
                </a:tc>
              </a:tr>
              <a:tr h="291075">
                <a:tc>
                  <a:txBody>
                    <a:bodyPr/>
                    <a:lstStyle/>
                    <a:p>
                      <a:pPr indent="0" lvl="0" marL="0" marR="0" rtl="0" algn="l">
                        <a:spcBef>
                          <a:spcPts val="0"/>
                        </a:spcBef>
                        <a:spcAft>
                          <a:spcPts val="0"/>
                        </a:spcAft>
                        <a:buNone/>
                      </a:pPr>
                      <a:r>
                        <a:rPr b="0" lang="en-US" sz="1200"/>
                        <a:t>Directly connected</a:t>
                      </a:r>
                      <a:endParaRPr/>
                    </a:p>
                  </a:txBody>
                  <a:tcPr marT="47625" marB="47625" marR="47625" marL="47625" anchor="ctr"/>
                </a:tc>
                <a:tc>
                  <a:txBody>
                    <a:bodyPr/>
                    <a:lstStyle/>
                    <a:p>
                      <a:pPr indent="0" lvl="0" marL="0" marR="0" rtl="0" algn="ctr">
                        <a:spcBef>
                          <a:spcPts val="0"/>
                        </a:spcBef>
                        <a:spcAft>
                          <a:spcPts val="0"/>
                        </a:spcAft>
                        <a:buNone/>
                      </a:pPr>
                      <a:r>
                        <a:rPr b="0" lang="en-US" sz="1200"/>
                        <a:t>0</a:t>
                      </a:r>
                      <a:endParaRPr/>
                    </a:p>
                  </a:txBody>
                  <a:tcPr marT="47625" marB="47625" marR="47625" marL="47625" anchor="ctr"/>
                </a:tc>
              </a:tr>
              <a:tr h="291075">
                <a:tc>
                  <a:txBody>
                    <a:bodyPr/>
                    <a:lstStyle/>
                    <a:p>
                      <a:pPr indent="0" lvl="0" marL="0" marR="0" rtl="0" algn="l">
                        <a:spcBef>
                          <a:spcPts val="0"/>
                        </a:spcBef>
                        <a:spcAft>
                          <a:spcPts val="0"/>
                        </a:spcAft>
                        <a:buNone/>
                      </a:pPr>
                      <a:r>
                        <a:rPr b="0" lang="en-US" sz="1200"/>
                        <a:t>Static route</a:t>
                      </a:r>
                      <a:endParaRPr/>
                    </a:p>
                  </a:txBody>
                  <a:tcPr marT="47625" marB="47625" marR="47625" marL="47625" anchor="ctr"/>
                </a:tc>
                <a:tc>
                  <a:txBody>
                    <a:bodyPr/>
                    <a:lstStyle/>
                    <a:p>
                      <a:pPr indent="0" lvl="0" marL="0" marR="0" rtl="0" algn="ctr">
                        <a:spcBef>
                          <a:spcPts val="0"/>
                        </a:spcBef>
                        <a:spcAft>
                          <a:spcPts val="0"/>
                        </a:spcAft>
                        <a:buNone/>
                      </a:pPr>
                      <a:r>
                        <a:rPr b="0" lang="en-US" sz="1200"/>
                        <a:t>1</a:t>
                      </a:r>
                      <a:endParaRPr/>
                    </a:p>
                  </a:txBody>
                  <a:tcPr marT="47625" marB="47625" marR="47625" marL="47625" anchor="ctr"/>
                </a:tc>
              </a:tr>
              <a:tr h="291075">
                <a:tc>
                  <a:txBody>
                    <a:bodyPr/>
                    <a:lstStyle/>
                    <a:p>
                      <a:pPr indent="0" lvl="0" marL="0" marR="0" rtl="0" algn="l">
                        <a:spcBef>
                          <a:spcPts val="0"/>
                        </a:spcBef>
                        <a:spcAft>
                          <a:spcPts val="0"/>
                        </a:spcAft>
                        <a:buNone/>
                      </a:pPr>
                      <a:r>
                        <a:rPr b="0" lang="en-US" sz="1200"/>
                        <a:t>EIGRP summary route</a:t>
                      </a:r>
                      <a:endParaRPr/>
                    </a:p>
                  </a:txBody>
                  <a:tcPr marT="47625" marB="47625" marR="47625" marL="47625" anchor="ctr"/>
                </a:tc>
                <a:tc>
                  <a:txBody>
                    <a:bodyPr/>
                    <a:lstStyle/>
                    <a:p>
                      <a:pPr indent="0" lvl="0" marL="0" marR="0" rtl="0" algn="ctr">
                        <a:spcBef>
                          <a:spcPts val="0"/>
                        </a:spcBef>
                        <a:spcAft>
                          <a:spcPts val="0"/>
                        </a:spcAft>
                        <a:buNone/>
                      </a:pPr>
                      <a:r>
                        <a:rPr b="0" lang="en-US" sz="1200"/>
                        <a:t>5</a:t>
                      </a:r>
                      <a:endParaRPr/>
                    </a:p>
                  </a:txBody>
                  <a:tcPr marT="47625" marB="47625" marR="47625" marL="47625" anchor="ctr"/>
                </a:tc>
              </a:tr>
              <a:tr h="291075">
                <a:tc>
                  <a:txBody>
                    <a:bodyPr/>
                    <a:lstStyle/>
                    <a:p>
                      <a:pPr indent="0" lvl="0" marL="0" marR="0" rtl="0" algn="l">
                        <a:spcBef>
                          <a:spcPts val="0"/>
                        </a:spcBef>
                        <a:spcAft>
                          <a:spcPts val="0"/>
                        </a:spcAft>
                        <a:buNone/>
                      </a:pPr>
                      <a:r>
                        <a:rPr b="0" lang="en-US" sz="1200"/>
                        <a:t>External BGP</a:t>
                      </a:r>
                      <a:endParaRPr/>
                    </a:p>
                  </a:txBody>
                  <a:tcPr marT="47625" marB="47625" marR="47625" marL="47625" anchor="ctr"/>
                </a:tc>
                <a:tc>
                  <a:txBody>
                    <a:bodyPr/>
                    <a:lstStyle/>
                    <a:p>
                      <a:pPr indent="0" lvl="0" marL="0" marR="0" rtl="0" algn="ctr">
                        <a:spcBef>
                          <a:spcPts val="0"/>
                        </a:spcBef>
                        <a:spcAft>
                          <a:spcPts val="0"/>
                        </a:spcAft>
                        <a:buNone/>
                      </a:pPr>
                      <a:r>
                        <a:rPr b="0" lang="en-US" sz="1200"/>
                        <a:t>20</a:t>
                      </a:r>
                      <a:endParaRPr/>
                    </a:p>
                  </a:txBody>
                  <a:tcPr marT="47625" marB="47625" marR="47625" marL="47625" anchor="ctr"/>
                </a:tc>
              </a:tr>
              <a:tr h="291075">
                <a:tc>
                  <a:txBody>
                    <a:bodyPr/>
                    <a:lstStyle/>
                    <a:p>
                      <a:pPr indent="0" lvl="0" marL="0" marR="0" rtl="0" algn="l">
                        <a:spcBef>
                          <a:spcPts val="0"/>
                        </a:spcBef>
                        <a:spcAft>
                          <a:spcPts val="0"/>
                        </a:spcAft>
                        <a:buNone/>
                      </a:pPr>
                      <a:r>
                        <a:rPr b="0" lang="en-US" sz="1200">
                          <a:solidFill>
                            <a:srgbClr val="FF0000"/>
                          </a:solidFill>
                        </a:rPr>
                        <a:t>Internal EIGRP</a:t>
                      </a:r>
                      <a:endParaRPr/>
                    </a:p>
                  </a:txBody>
                  <a:tcPr marT="47625" marB="47625" marR="47625" marL="47625" anchor="ctr"/>
                </a:tc>
                <a:tc>
                  <a:txBody>
                    <a:bodyPr/>
                    <a:lstStyle/>
                    <a:p>
                      <a:pPr indent="0" lvl="0" marL="0" marR="0" rtl="0" algn="ctr">
                        <a:spcBef>
                          <a:spcPts val="0"/>
                        </a:spcBef>
                        <a:spcAft>
                          <a:spcPts val="0"/>
                        </a:spcAft>
                        <a:buNone/>
                      </a:pPr>
                      <a:r>
                        <a:rPr b="0" lang="en-US" sz="1200">
                          <a:solidFill>
                            <a:srgbClr val="FF0000"/>
                          </a:solidFill>
                        </a:rPr>
                        <a:t>90</a:t>
                      </a:r>
                      <a:endParaRPr/>
                    </a:p>
                  </a:txBody>
                  <a:tcPr marT="47625" marB="47625" marR="47625" marL="47625" anchor="ctr"/>
                </a:tc>
              </a:tr>
              <a:tr h="291075">
                <a:tc>
                  <a:txBody>
                    <a:bodyPr/>
                    <a:lstStyle/>
                    <a:p>
                      <a:pPr indent="0" lvl="0" marL="0" marR="0" rtl="0" algn="l">
                        <a:spcBef>
                          <a:spcPts val="0"/>
                        </a:spcBef>
                        <a:spcAft>
                          <a:spcPts val="0"/>
                        </a:spcAft>
                        <a:buNone/>
                      </a:pPr>
                      <a:r>
                        <a:rPr b="0" lang="en-US" sz="1200"/>
                        <a:t>OSPF</a:t>
                      </a:r>
                      <a:endParaRPr/>
                    </a:p>
                  </a:txBody>
                  <a:tcPr marT="47625" marB="47625" marR="47625" marL="47625" anchor="ctr"/>
                </a:tc>
                <a:tc>
                  <a:txBody>
                    <a:bodyPr/>
                    <a:lstStyle/>
                    <a:p>
                      <a:pPr indent="0" lvl="0" marL="0" marR="0" rtl="0" algn="ctr">
                        <a:spcBef>
                          <a:spcPts val="0"/>
                        </a:spcBef>
                        <a:spcAft>
                          <a:spcPts val="0"/>
                        </a:spcAft>
                        <a:buNone/>
                      </a:pPr>
                      <a:r>
                        <a:rPr b="0" lang="en-US" sz="1200"/>
                        <a:t>110</a:t>
                      </a:r>
                      <a:endParaRPr/>
                    </a:p>
                  </a:txBody>
                  <a:tcPr marT="47625" marB="47625" marR="47625" marL="47625" anchor="ctr"/>
                </a:tc>
              </a:tr>
              <a:tr h="291075">
                <a:tc>
                  <a:txBody>
                    <a:bodyPr/>
                    <a:lstStyle/>
                    <a:p>
                      <a:pPr indent="0" lvl="0" marL="0" marR="0" rtl="0" algn="l">
                        <a:spcBef>
                          <a:spcPts val="0"/>
                        </a:spcBef>
                        <a:spcAft>
                          <a:spcPts val="0"/>
                        </a:spcAft>
                        <a:buNone/>
                      </a:pPr>
                      <a:r>
                        <a:rPr b="0" lang="en-US" sz="1200"/>
                        <a:t>IS-IS</a:t>
                      </a:r>
                      <a:endParaRPr/>
                    </a:p>
                  </a:txBody>
                  <a:tcPr marT="47625" marB="47625" marR="47625" marL="47625" anchor="ctr"/>
                </a:tc>
                <a:tc>
                  <a:txBody>
                    <a:bodyPr/>
                    <a:lstStyle/>
                    <a:p>
                      <a:pPr indent="0" lvl="0" marL="0" marR="0" rtl="0" algn="ctr">
                        <a:spcBef>
                          <a:spcPts val="0"/>
                        </a:spcBef>
                        <a:spcAft>
                          <a:spcPts val="0"/>
                        </a:spcAft>
                        <a:buNone/>
                      </a:pPr>
                      <a:r>
                        <a:rPr b="0" lang="en-US" sz="1200"/>
                        <a:t>115</a:t>
                      </a:r>
                      <a:endParaRPr/>
                    </a:p>
                  </a:txBody>
                  <a:tcPr marT="47625" marB="47625" marR="47625" marL="47625" anchor="ctr"/>
                </a:tc>
              </a:tr>
              <a:tr h="291075">
                <a:tc>
                  <a:txBody>
                    <a:bodyPr/>
                    <a:lstStyle/>
                    <a:p>
                      <a:pPr indent="0" lvl="0" marL="0" marR="0" rtl="0" algn="l">
                        <a:spcBef>
                          <a:spcPts val="0"/>
                        </a:spcBef>
                        <a:spcAft>
                          <a:spcPts val="0"/>
                        </a:spcAft>
                        <a:buNone/>
                      </a:pPr>
                      <a:r>
                        <a:rPr b="0" lang="en-US" sz="1200"/>
                        <a:t>RIP</a:t>
                      </a:r>
                      <a:endParaRPr/>
                    </a:p>
                  </a:txBody>
                  <a:tcPr marT="47625" marB="47625" marR="47625" marL="47625" anchor="ctr"/>
                </a:tc>
                <a:tc>
                  <a:txBody>
                    <a:bodyPr/>
                    <a:lstStyle/>
                    <a:p>
                      <a:pPr indent="0" lvl="0" marL="0" marR="0" rtl="0" algn="ctr">
                        <a:spcBef>
                          <a:spcPts val="0"/>
                        </a:spcBef>
                        <a:spcAft>
                          <a:spcPts val="0"/>
                        </a:spcAft>
                        <a:buNone/>
                      </a:pPr>
                      <a:r>
                        <a:rPr b="0" lang="en-US" sz="1200"/>
                        <a:t>120</a:t>
                      </a:r>
                      <a:endParaRPr/>
                    </a:p>
                  </a:txBody>
                  <a:tcPr marT="47625" marB="47625" marR="47625" marL="47625" anchor="ctr"/>
                </a:tc>
              </a:tr>
              <a:tr h="291075">
                <a:tc>
                  <a:txBody>
                    <a:bodyPr/>
                    <a:lstStyle/>
                    <a:p>
                      <a:pPr indent="0" lvl="0" marL="0" marR="0" rtl="0" algn="l">
                        <a:spcBef>
                          <a:spcPts val="0"/>
                        </a:spcBef>
                        <a:spcAft>
                          <a:spcPts val="0"/>
                        </a:spcAft>
                        <a:buNone/>
                      </a:pPr>
                      <a:r>
                        <a:rPr b="0" lang="en-US" sz="1200">
                          <a:solidFill>
                            <a:srgbClr val="FF0000"/>
                          </a:solidFill>
                        </a:rPr>
                        <a:t>External EIGRP</a:t>
                      </a:r>
                      <a:endParaRPr/>
                    </a:p>
                  </a:txBody>
                  <a:tcPr marT="47625" marB="47625" marR="47625" marL="47625" anchor="ctr"/>
                </a:tc>
                <a:tc>
                  <a:txBody>
                    <a:bodyPr/>
                    <a:lstStyle/>
                    <a:p>
                      <a:pPr indent="0" lvl="0" marL="0" marR="0" rtl="0" algn="ctr">
                        <a:spcBef>
                          <a:spcPts val="0"/>
                        </a:spcBef>
                        <a:spcAft>
                          <a:spcPts val="0"/>
                        </a:spcAft>
                        <a:buNone/>
                      </a:pPr>
                      <a:r>
                        <a:rPr b="0" lang="en-US" sz="1200">
                          <a:solidFill>
                            <a:srgbClr val="FF0000"/>
                          </a:solidFill>
                        </a:rPr>
                        <a:t>170</a:t>
                      </a:r>
                      <a:endParaRPr/>
                    </a:p>
                  </a:txBody>
                  <a:tcPr marT="47625" marB="47625" marR="47625" marL="47625" anchor="ctr"/>
                </a:tc>
              </a:tr>
              <a:tr h="291075">
                <a:tc>
                  <a:txBody>
                    <a:bodyPr/>
                    <a:lstStyle/>
                    <a:p>
                      <a:pPr indent="0" lvl="0" marL="0" marR="0" rtl="0" algn="l">
                        <a:spcBef>
                          <a:spcPts val="0"/>
                        </a:spcBef>
                        <a:spcAft>
                          <a:spcPts val="0"/>
                        </a:spcAft>
                        <a:buNone/>
                      </a:pPr>
                      <a:r>
                        <a:rPr b="0" lang="en-US" sz="1200"/>
                        <a:t>Internal BGP</a:t>
                      </a:r>
                      <a:endParaRPr/>
                    </a:p>
                  </a:txBody>
                  <a:tcPr marT="47625" marB="47625" marR="47625" marL="47625" anchor="ctr"/>
                </a:tc>
                <a:tc>
                  <a:txBody>
                    <a:bodyPr/>
                    <a:lstStyle/>
                    <a:p>
                      <a:pPr indent="0" lvl="0" marL="0" marR="0" rtl="0" algn="ctr">
                        <a:spcBef>
                          <a:spcPts val="0"/>
                        </a:spcBef>
                        <a:spcAft>
                          <a:spcPts val="0"/>
                        </a:spcAft>
                        <a:buNone/>
                      </a:pPr>
                      <a:r>
                        <a:rPr b="0" lang="en-US" sz="1200"/>
                        <a:t>200</a:t>
                      </a:r>
                      <a:endParaRPr/>
                    </a:p>
                  </a:txBody>
                  <a:tcPr marT="47625" marB="47625" marR="47625" marL="47625"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6"/>
          <p:cNvSpPr txBox="1"/>
          <p:nvPr>
            <p:ph type="ctrTitle"/>
          </p:nvPr>
        </p:nvSpPr>
        <p:spPr>
          <a:xfrm>
            <a:off x="416425" y="915409"/>
            <a:ext cx="7598042" cy="1802391"/>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chemeClr val="accent5"/>
              </a:buClr>
              <a:buSzPts val="4600"/>
              <a:buFont typeface="Arial"/>
              <a:buNone/>
            </a:pPr>
            <a:r>
              <a:rPr lang="en-US"/>
              <a:t>2.0 EIGRP</a:t>
            </a:r>
            <a:endParaRPr/>
          </a:p>
        </p:txBody>
      </p:sp>
    </p:spTree>
  </p:cSld>
  <p:clrMapOvr>
    <a:masterClrMapping/>
  </p:clrMapOvr>
  <p:transition spd="slow">
    <p:wipe dir="l"/>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7"/>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Noto Sans Symbols"/>
              <a:buChar char="▪"/>
            </a:pPr>
            <a:r>
              <a:rPr lang="en-US" sz="1600"/>
              <a:t>2.1 EIGRP Characteristics</a:t>
            </a:r>
            <a:endParaRPr/>
          </a:p>
          <a:p>
            <a:pPr indent="-215900" lvl="1" marL="358775" rtl="0" algn="l">
              <a:lnSpc>
                <a:spcPct val="100000"/>
              </a:lnSpc>
              <a:spcBef>
                <a:spcPts val="900"/>
              </a:spcBef>
              <a:spcAft>
                <a:spcPts val="0"/>
              </a:spcAft>
              <a:buSzPts val="1500"/>
              <a:buChar char="•"/>
            </a:pPr>
            <a:r>
              <a:rPr lang="en-US" sz="1500"/>
              <a:t>Explain the features and characteristics of EIGRP.</a:t>
            </a:r>
            <a:endParaRPr sz="1500"/>
          </a:p>
          <a:p>
            <a:pPr indent="-169863" lvl="2" marL="431800" rtl="0" algn="l">
              <a:lnSpc>
                <a:spcPct val="100000"/>
              </a:lnSpc>
              <a:spcBef>
                <a:spcPts val="600"/>
              </a:spcBef>
              <a:spcAft>
                <a:spcPts val="0"/>
              </a:spcAft>
              <a:buClr>
                <a:srgbClr val="000000"/>
              </a:buClr>
              <a:buSzPts val="1300"/>
              <a:buChar char="•"/>
            </a:pPr>
            <a:r>
              <a:rPr lang="en-US" sz="1300"/>
              <a:t>Describe the basic features of EIGRP.</a:t>
            </a:r>
            <a:endParaRPr/>
          </a:p>
          <a:p>
            <a:pPr indent="-169863" lvl="2" marL="431800" rtl="0" algn="l">
              <a:lnSpc>
                <a:spcPct val="100000"/>
              </a:lnSpc>
              <a:spcBef>
                <a:spcPts val="600"/>
              </a:spcBef>
              <a:spcAft>
                <a:spcPts val="0"/>
              </a:spcAft>
              <a:buClr>
                <a:srgbClr val="000000"/>
              </a:buClr>
              <a:buSzPts val="1300"/>
              <a:buChar char="•"/>
            </a:pPr>
            <a:r>
              <a:rPr lang="en-US" sz="1300"/>
              <a:t>Describe the types of packets used to establish and maintain an EIGRP neighbor adjacency.</a:t>
            </a:r>
            <a:endParaRPr/>
          </a:p>
          <a:p>
            <a:pPr indent="-169863" lvl="2" marL="431800" rtl="0" algn="l">
              <a:lnSpc>
                <a:spcPct val="100000"/>
              </a:lnSpc>
              <a:spcBef>
                <a:spcPts val="600"/>
              </a:spcBef>
              <a:spcAft>
                <a:spcPts val="0"/>
              </a:spcAft>
              <a:buClr>
                <a:srgbClr val="000000"/>
              </a:buClr>
              <a:buSzPts val="1300"/>
              <a:buChar char="•"/>
            </a:pPr>
            <a:r>
              <a:rPr lang="en-US" sz="1300"/>
              <a:t>Describe the encapsulation of an EIGRP messages.</a:t>
            </a:r>
            <a:endParaRPr/>
          </a:p>
          <a:p>
            <a:pPr indent="-84138" lvl="0" marL="169863" rtl="0" algn="l">
              <a:lnSpc>
                <a:spcPct val="100000"/>
              </a:lnSpc>
              <a:spcBef>
                <a:spcPts val="900"/>
              </a:spcBef>
              <a:spcAft>
                <a:spcPts val="0"/>
              </a:spcAft>
              <a:buSzPts val="1350"/>
              <a:buFont typeface="Noto Sans Symbols"/>
              <a:buNone/>
            </a:pPr>
            <a:r>
              <a:t/>
            </a:r>
            <a:endParaRPr/>
          </a:p>
          <a:p>
            <a:pPr indent="-169863" lvl="0" marL="169863" rtl="0" algn="l">
              <a:lnSpc>
                <a:spcPct val="100000"/>
              </a:lnSpc>
              <a:spcBef>
                <a:spcPts val="1200"/>
              </a:spcBef>
              <a:spcAft>
                <a:spcPts val="0"/>
              </a:spcAft>
              <a:buSzPts val="1350"/>
              <a:buFont typeface="Noto Sans Symbols"/>
              <a:buChar char="▪"/>
            </a:pPr>
            <a:r>
              <a:rPr lang="en-US"/>
              <a:t>2.2 Implement EIGRP for IPv4</a:t>
            </a:r>
            <a:endParaRPr sz="1600"/>
          </a:p>
          <a:p>
            <a:pPr indent="-215900" lvl="1" marL="358775" rtl="0" algn="l">
              <a:lnSpc>
                <a:spcPct val="100000"/>
              </a:lnSpc>
              <a:spcBef>
                <a:spcPts val="900"/>
              </a:spcBef>
              <a:spcAft>
                <a:spcPts val="0"/>
              </a:spcAft>
              <a:buSzPts val="1500"/>
              <a:buChar char="•"/>
            </a:pPr>
            <a:r>
              <a:rPr lang="en-US" sz="1500"/>
              <a:t>Implement EIGRP for IPv4 in a small to medium-sized business network. </a:t>
            </a:r>
            <a:endParaRPr sz="1500"/>
          </a:p>
          <a:p>
            <a:pPr indent="-169863" lvl="2" marL="431800" rtl="0" algn="l">
              <a:lnSpc>
                <a:spcPct val="100000"/>
              </a:lnSpc>
              <a:spcBef>
                <a:spcPts val="600"/>
              </a:spcBef>
              <a:spcAft>
                <a:spcPts val="0"/>
              </a:spcAft>
              <a:buClr>
                <a:srgbClr val="000000"/>
              </a:buClr>
              <a:buSzPts val="1300"/>
              <a:buChar char="•"/>
            </a:pPr>
            <a:r>
              <a:rPr lang="en-US" sz="1300"/>
              <a:t>Configure EIGRP for IPv4 in a small routed network.</a:t>
            </a:r>
            <a:endParaRPr/>
          </a:p>
          <a:p>
            <a:pPr indent="-169863" lvl="2" marL="431800" rtl="0" algn="l">
              <a:lnSpc>
                <a:spcPct val="100000"/>
              </a:lnSpc>
              <a:spcBef>
                <a:spcPts val="600"/>
              </a:spcBef>
              <a:spcAft>
                <a:spcPts val="0"/>
              </a:spcAft>
              <a:buClr>
                <a:srgbClr val="000000"/>
              </a:buClr>
              <a:buSzPts val="1300"/>
              <a:buChar char="•"/>
            </a:pPr>
            <a:r>
              <a:rPr lang="en-US" sz="1300"/>
              <a:t>Verify EIGRP for IPv4 operation in a small routed network. </a:t>
            </a:r>
            <a:endParaRPr sz="1300"/>
          </a:p>
        </p:txBody>
      </p:sp>
      <p:sp>
        <p:nvSpPr>
          <p:cNvPr id="503" name="Google Shape;503;p2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Chapter 2 - Sections &amp; Objectives</a:t>
            </a:r>
            <a:endParaRPr/>
          </a:p>
        </p:txBody>
      </p:sp>
    </p:spTree>
  </p:cSld>
  <p:clrMapOvr>
    <a:masterClrMapping/>
  </p:clrMapOvr>
  <p:transition spd="slow">
    <p:wipe dir="l"/>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8"/>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Noto Sans Symbols"/>
              <a:buChar char="▪"/>
            </a:pPr>
            <a:r>
              <a:rPr lang="en-US" sz="1600"/>
              <a:t>2.3 EIGRP Operation</a:t>
            </a:r>
            <a:endParaRPr/>
          </a:p>
          <a:p>
            <a:pPr indent="-215900" lvl="1" marL="358775" rtl="0" algn="l">
              <a:lnSpc>
                <a:spcPct val="100000"/>
              </a:lnSpc>
              <a:spcBef>
                <a:spcPts val="900"/>
              </a:spcBef>
              <a:spcAft>
                <a:spcPts val="0"/>
              </a:spcAft>
              <a:buSzPts val="1500"/>
              <a:buChar char="•"/>
            </a:pPr>
            <a:r>
              <a:rPr lang="en-US" sz="1500"/>
              <a:t>Explain how EIGRP operates in a small to medium-sized business network.</a:t>
            </a:r>
            <a:endParaRPr/>
          </a:p>
          <a:p>
            <a:pPr indent="-169863" lvl="2" marL="431800" rtl="0" algn="l">
              <a:lnSpc>
                <a:spcPct val="100000"/>
              </a:lnSpc>
              <a:spcBef>
                <a:spcPts val="600"/>
              </a:spcBef>
              <a:spcAft>
                <a:spcPts val="0"/>
              </a:spcAft>
              <a:buClr>
                <a:srgbClr val="000000"/>
              </a:buClr>
              <a:buSzPts val="1300"/>
              <a:buChar char="•"/>
            </a:pPr>
            <a:r>
              <a:rPr lang="en-US" sz="1300"/>
              <a:t>Explain how EIGRP forms neighbor relationships.</a:t>
            </a:r>
            <a:endParaRPr/>
          </a:p>
          <a:p>
            <a:pPr indent="-169863" lvl="2" marL="431800" rtl="0" algn="l">
              <a:lnSpc>
                <a:spcPct val="100000"/>
              </a:lnSpc>
              <a:spcBef>
                <a:spcPts val="600"/>
              </a:spcBef>
              <a:spcAft>
                <a:spcPts val="0"/>
              </a:spcAft>
              <a:buClr>
                <a:srgbClr val="000000"/>
              </a:buClr>
              <a:buSzPts val="1300"/>
              <a:buChar char="•"/>
            </a:pPr>
            <a:r>
              <a:rPr lang="en-US" sz="1300"/>
              <a:t>Explain the metrics used by EIGRP.</a:t>
            </a:r>
            <a:endParaRPr/>
          </a:p>
          <a:p>
            <a:pPr indent="-169863" lvl="2" marL="431800" rtl="0" algn="l">
              <a:lnSpc>
                <a:spcPct val="100000"/>
              </a:lnSpc>
              <a:spcBef>
                <a:spcPts val="600"/>
              </a:spcBef>
              <a:spcAft>
                <a:spcPts val="0"/>
              </a:spcAft>
              <a:buClr>
                <a:srgbClr val="000000"/>
              </a:buClr>
              <a:buSzPts val="1300"/>
              <a:buChar char="•"/>
            </a:pPr>
            <a:r>
              <a:rPr lang="en-US" sz="1300"/>
              <a:t>Explain how DUAL operates and uses the topology table.</a:t>
            </a:r>
            <a:endParaRPr/>
          </a:p>
          <a:p>
            <a:pPr indent="-169863" lvl="2" marL="431800" rtl="0" algn="l">
              <a:lnSpc>
                <a:spcPct val="100000"/>
              </a:lnSpc>
              <a:spcBef>
                <a:spcPts val="600"/>
              </a:spcBef>
              <a:spcAft>
                <a:spcPts val="0"/>
              </a:spcAft>
              <a:buClr>
                <a:srgbClr val="000000"/>
              </a:buClr>
              <a:buSzPts val="1300"/>
              <a:buChar char="•"/>
            </a:pPr>
            <a:r>
              <a:rPr lang="en-US" sz="1300"/>
              <a:t>Describe events that trigger EIGRP updates.</a:t>
            </a:r>
            <a:endParaRPr/>
          </a:p>
          <a:p>
            <a:pPr indent="-95568" lvl="0" marL="169863" rtl="0" algn="l">
              <a:lnSpc>
                <a:spcPct val="100000"/>
              </a:lnSpc>
              <a:spcBef>
                <a:spcPts val="900"/>
              </a:spcBef>
              <a:spcAft>
                <a:spcPts val="0"/>
              </a:spcAft>
              <a:buSzPts val="1170"/>
              <a:buFont typeface="Noto Sans Symbols"/>
              <a:buNone/>
            </a:pPr>
            <a:r>
              <a:t/>
            </a:r>
            <a:endParaRPr sz="1300"/>
          </a:p>
        </p:txBody>
      </p:sp>
      <p:sp>
        <p:nvSpPr>
          <p:cNvPr id="510" name="Google Shape;510;p28"/>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Chapter 2 - Sections &amp; Objectives (Cont.)</a:t>
            </a:r>
            <a:endParaRPr/>
          </a:p>
        </p:txBody>
      </p:sp>
    </p:spTree>
  </p:cSld>
  <p:clrMapOvr>
    <a:masterClrMapping/>
  </p:clrMapOvr>
  <p:transition spd="slow">
    <p:wipe dir="l"/>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9"/>
          <p:cNvSpPr txBox="1"/>
          <p:nvPr>
            <p:ph type="ctrTitle"/>
          </p:nvPr>
        </p:nvSpPr>
        <p:spPr>
          <a:xfrm>
            <a:off x="416425" y="915409"/>
            <a:ext cx="7598042" cy="1802391"/>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chemeClr val="accent5"/>
              </a:buClr>
              <a:buSzPts val="4600"/>
              <a:buFont typeface="Arial"/>
              <a:buNone/>
            </a:pPr>
            <a:r>
              <a:rPr lang="en-US"/>
              <a:t>2.1 EIGRP Characteristics</a:t>
            </a:r>
            <a:endParaRPr/>
          </a:p>
        </p:txBody>
      </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
          <p:cNvSpPr txBox="1"/>
          <p:nvPr>
            <p:ph type="ctrTitle"/>
          </p:nvPr>
        </p:nvSpPr>
        <p:spPr>
          <a:xfrm>
            <a:off x="416425" y="1788160"/>
            <a:ext cx="7598042"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14.1 Path Determination</a:t>
            </a:r>
            <a:endParaRPr/>
          </a:p>
        </p:txBody>
      </p:sp>
    </p:spTree>
  </p:cSld>
  <p:clrMapOvr>
    <a:masterClrMapping/>
  </p:clrMapOvr>
  <p:transition spd="slow">
    <p:wipe dir="l"/>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0"/>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Enhanced IGRP is a Cisco- </a:t>
            </a:r>
            <a:r>
              <a:rPr lang="en-US">
                <a:solidFill>
                  <a:srgbClr val="FF0000"/>
                </a:solidFill>
              </a:rPr>
              <a:t>proprietary</a:t>
            </a:r>
            <a:r>
              <a:rPr lang="en-US"/>
              <a:t> </a:t>
            </a:r>
            <a:r>
              <a:rPr b="1" lang="en-US"/>
              <a:t>distance-vector routing </a:t>
            </a:r>
            <a:r>
              <a:rPr lang="en-US"/>
              <a:t>protocol released in 1992.</a:t>
            </a:r>
            <a:endParaRPr/>
          </a:p>
          <a:p>
            <a:pPr indent="-215900" lvl="1" marL="358775" rtl="0" algn="l">
              <a:lnSpc>
                <a:spcPct val="100000"/>
              </a:lnSpc>
              <a:spcBef>
                <a:spcPts val="900"/>
              </a:spcBef>
              <a:spcAft>
                <a:spcPts val="0"/>
              </a:spcAft>
              <a:buSzPts val="1400"/>
              <a:buChar char="•"/>
            </a:pPr>
            <a:r>
              <a:rPr lang="en-US"/>
              <a:t>EIGRP was created as a classless version of IGRP. </a:t>
            </a:r>
            <a:endParaRPr/>
          </a:p>
          <a:p>
            <a:pPr indent="-215900" lvl="1" marL="358775" rtl="0" algn="l">
              <a:lnSpc>
                <a:spcPct val="100000"/>
              </a:lnSpc>
              <a:spcBef>
                <a:spcPts val="600"/>
              </a:spcBef>
              <a:spcAft>
                <a:spcPts val="0"/>
              </a:spcAft>
              <a:buSzPts val="1400"/>
              <a:buChar char="•"/>
            </a:pPr>
            <a:r>
              <a:rPr lang="en-US"/>
              <a:t>Ideal choice for large, multiprotocol networks built primarily on Cisco routers.</a:t>
            </a:r>
            <a:endParaRPr/>
          </a:p>
        </p:txBody>
      </p:sp>
      <p:sp>
        <p:nvSpPr>
          <p:cNvPr id="523" name="Google Shape;523;p30"/>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EIGRP Characteristics</a:t>
            </a:r>
            <a:br>
              <a:rPr lang="en-US"/>
            </a:br>
            <a:r>
              <a:rPr lang="en-US"/>
              <a:t>EIGRP Basic Features</a:t>
            </a:r>
            <a:endParaRPr/>
          </a:p>
        </p:txBody>
      </p:sp>
      <p:graphicFrame>
        <p:nvGraphicFramePr>
          <p:cNvPr id="524" name="Google Shape;524;p30"/>
          <p:cNvGraphicFramePr/>
          <p:nvPr/>
        </p:nvGraphicFramePr>
        <p:xfrm>
          <a:off x="224798" y="1780142"/>
          <a:ext cx="3000000" cy="3000000"/>
        </p:xfrm>
        <a:graphic>
          <a:graphicData uri="http://schemas.openxmlformats.org/drawingml/2006/table">
            <a:tbl>
              <a:tblPr bandRow="1" firstRow="1">
                <a:noFill/>
                <a:tableStyleId>{049CA769-A71F-47B5-A487-74CAB61CB006}</a:tableStyleId>
              </a:tblPr>
              <a:tblGrid>
                <a:gridCol w="2164050"/>
                <a:gridCol w="6527775"/>
              </a:tblGrid>
              <a:tr h="247700">
                <a:tc>
                  <a:txBody>
                    <a:bodyPr/>
                    <a:lstStyle/>
                    <a:p>
                      <a:pPr indent="0" lvl="0" marL="0" marR="0" rtl="0" algn="ctr">
                        <a:spcBef>
                          <a:spcPts val="0"/>
                        </a:spcBef>
                        <a:spcAft>
                          <a:spcPts val="0"/>
                        </a:spcAft>
                        <a:buNone/>
                      </a:pPr>
                      <a:r>
                        <a:rPr lang="en-US" sz="1400">
                          <a:latin typeface="Arial"/>
                          <a:ea typeface="Arial"/>
                          <a:cs typeface="Arial"/>
                          <a:sym typeface="Arial"/>
                        </a:rPr>
                        <a:t>EIGRP Feature</a:t>
                      </a:r>
                      <a:endParaRPr sz="1400">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400">
                          <a:latin typeface="Arial"/>
                          <a:ea typeface="Arial"/>
                          <a:cs typeface="Arial"/>
                          <a:sym typeface="Arial"/>
                        </a:rPr>
                        <a:t>Description</a:t>
                      </a:r>
                      <a:endParaRPr b="1" sz="1400">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2575">
                <a:tc>
                  <a:txBody>
                    <a:bodyPr/>
                    <a:lstStyle/>
                    <a:p>
                      <a:pPr indent="0" lvl="0" marL="0" marR="0" rtl="0" algn="ctr">
                        <a:spcBef>
                          <a:spcPts val="0"/>
                        </a:spcBef>
                        <a:spcAft>
                          <a:spcPts val="0"/>
                        </a:spcAft>
                        <a:buNone/>
                      </a:pPr>
                      <a:r>
                        <a:rPr b="1" lang="en-US" sz="1200">
                          <a:solidFill>
                            <a:srgbClr val="000000"/>
                          </a:solidFill>
                          <a:latin typeface="Arial"/>
                          <a:ea typeface="Arial"/>
                          <a:cs typeface="Arial"/>
                          <a:sym typeface="Arial"/>
                        </a:rPr>
                        <a:t>Diffusing Update Algorithm (</a:t>
                      </a:r>
                      <a:r>
                        <a:rPr b="1" lang="en-US" sz="1200">
                          <a:solidFill>
                            <a:srgbClr val="FF0000"/>
                          </a:solidFill>
                          <a:latin typeface="Arial"/>
                          <a:ea typeface="Arial"/>
                          <a:cs typeface="Arial"/>
                          <a:sym typeface="Arial"/>
                        </a:rPr>
                        <a:t>DUAL</a:t>
                      </a:r>
                      <a:r>
                        <a:rPr b="1" lang="en-US" sz="1200">
                          <a:solidFill>
                            <a:srgbClr val="000000"/>
                          </a:solidFill>
                          <a:latin typeface="Arial"/>
                          <a:ea typeface="Arial"/>
                          <a:cs typeface="Arial"/>
                          <a:sym typeface="Arial"/>
                        </a:rPr>
                        <a:t>) </a:t>
                      </a:r>
                      <a:endParaRPr b="1" sz="1200">
                        <a:solidFill>
                          <a:srgbClr val="000000"/>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71450" lvl="0" marL="171450" marR="0" rtl="0" algn="l">
                        <a:spcBef>
                          <a:spcPts val="0"/>
                        </a:spcBef>
                        <a:spcAft>
                          <a:spcPts val="0"/>
                        </a:spcAft>
                        <a:buClr>
                          <a:srgbClr val="000000"/>
                        </a:buClr>
                        <a:buSzPts val="1100"/>
                        <a:buFont typeface="Arial"/>
                        <a:buChar char="•"/>
                      </a:pPr>
                      <a:r>
                        <a:rPr b="0" lang="en-US" sz="1100">
                          <a:solidFill>
                            <a:srgbClr val="000000"/>
                          </a:solidFill>
                          <a:latin typeface="Arial"/>
                          <a:ea typeface="Arial"/>
                          <a:cs typeface="Arial"/>
                          <a:sym typeface="Arial"/>
                        </a:rPr>
                        <a:t>EIGRP uses DUAL as its routing algorithm.</a:t>
                      </a:r>
                      <a:endParaRPr/>
                    </a:p>
                    <a:p>
                      <a:pPr indent="-171450" lvl="0" marL="171450" marR="0" rtl="0" algn="l">
                        <a:spcBef>
                          <a:spcPts val="0"/>
                        </a:spcBef>
                        <a:spcAft>
                          <a:spcPts val="0"/>
                        </a:spcAft>
                        <a:buClr>
                          <a:srgbClr val="000000"/>
                        </a:buClr>
                        <a:buSzPts val="1100"/>
                        <a:buFont typeface="Arial"/>
                        <a:buChar char="•"/>
                      </a:pPr>
                      <a:r>
                        <a:rPr b="0" lang="en-US" sz="1100">
                          <a:solidFill>
                            <a:srgbClr val="000000"/>
                          </a:solidFill>
                          <a:latin typeface="Arial"/>
                          <a:ea typeface="Arial"/>
                          <a:cs typeface="Arial"/>
                          <a:sym typeface="Arial"/>
                        </a:rPr>
                        <a:t>DUAL guarantees </a:t>
                      </a:r>
                      <a:r>
                        <a:rPr b="0" lang="en-US" sz="1100">
                          <a:solidFill>
                            <a:srgbClr val="FF0000"/>
                          </a:solidFill>
                          <a:latin typeface="Arial"/>
                          <a:ea typeface="Arial"/>
                          <a:cs typeface="Arial"/>
                          <a:sym typeface="Arial"/>
                        </a:rPr>
                        <a:t>loop-free</a:t>
                      </a:r>
                      <a:r>
                        <a:rPr b="0" lang="en-US" sz="1100">
                          <a:solidFill>
                            <a:srgbClr val="000000"/>
                          </a:solidFill>
                          <a:latin typeface="Arial"/>
                          <a:ea typeface="Arial"/>
                          <a:cs typeface="Arial"/>
                          <a:sym typeface="Arial"/>
                        </a:rPr>
                        <a:t> and </a:t>
                      </a:r>
                      <a:r>
                        <a:rPr b="0" lang="en-US" sz="1100">
                          <a:solidFill>
                            <a:srgbClr val="FF0000"/>
                          </a:solidFill>
                          <a:latin typeface="Arial"/>
                          <a:ea typeface="Arial"/>
                          <a:cs typeface="Arial"/>
                          <a:sym typeface="Arial"/>
                        </a:rPr>
                        <a:t>backup paths </a:t>
                      </a:r>
                      <a:r>
                        <a:rPr b="0" lang="en-US" sz="1100">
                          <a:solidFill>
                            <a:srgbClr val="000000"/>
                          </a:solidFill>
                          <a:latin typeface="Arial"/>
                          <a:ea typeface="Arial"/>
                          <a:cs typeface="Arial"/>
                          <a:sym typeface="Arial"/>
                        </a:rPr>
                        <a:t>throughout the routing domain. </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0625">
                <a:tc>
                  <a:txBody>
                    <a:bodyPr/>
                    <a:lstStyle/>
                    <a:p>
                      <a:pPr indent="0" lvl="0" marL="0" marR="0" rtl="0" algn="ctr">
                        <a:spcBef>
                          <a:spcPts val="0"/>
                        </a:spcBef>
                        <a:spcAft>
                          <a:spcPts val="0"/>
                        </a:spcAft>
                        <a:buNone/>
                      </a:pPr>
                      <a:r>
                        <a:rPr b="1" lang="en-US" sz="1200">
                          <a:solidFill>
                            <a:srgbClr val="000000"/>
                          </a:solidFill>
                          <a:latin typeface="Arial"/>
                          <a:ea typeface="Arial"/>
                          <a:cs typeface="Arial"/>
                          <a:sym typeface="Arial"/>
                        </a:rPr>
                        <a:t>Establishing Neighbor Adjacencies</a:t>
                      </a:r>
                      <a:endParaRPr b="1" sz="1200">
                        <a:solidFill>
                          <a:srgbClr val="000000"/>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71450" lvl="0" marL="171450" marR="0" rtl="0" algn="l">
                        <a:spcBef>
                          <a:spcPts val="0"/>
                        </a:spcBef>
                        <a:spcAft>
                          <a:spcPts val="0"/>
                        </a:spcAft>
                        <a:buClr>
                          <a:srgbClr val="000000"/>
                        </a:buClr>
                        <a:buSzPts val="1100"/>
                        <a:buFont typeface="Arial"/>
                        <a:buChar char="•"/>
                      </a:pPr>
                      <a:r>
                        <a:rPr b="0" lang="en-US" sz="1100">
                          <a:solidFill>
                            <a:srgbClr val="000000"/>
                          </a:solidFill>
                          <a:latin typeface="Arial"/>
                          <a:ea typeface="Arial"/>
                          <a:cs typeface="Arial"/>
                          <a:sym typeface="Arial"/>
                        </a:rPr>
                        <a:t>EIGRP </a:t>
                      </a:r>
                      <a:r>
                        <a:rPr b="0" lang="en-US" sz="1100">
                          <a:solidFill>
                            <a:srgbClr val="FF0000"/>
                          </a:solidFill>
                          <a:latin typeface="Arial"/>
                          <a:ea typeface="Arial"/>
                          <a:cs typeface="Arial"/>
                          <a:sym typeface="Arial"/>
                        </a:rPr>
                        <a:t>establishes</a:t>
                      </a:r>
                      <a:r>
                        <a:rPr b="0" lang="en-US" sz="1100">
                          <a:solidFill>
                            <a:srgbClr val="000000"/>
                          </a:solidFill>
                          <a:latin typeface="Arial"/>
                          <a:ea typeface="Arial"/>
                          <a:cs typeface="Arial"/>
                          <a:sym typeface="Arial"/>
                        </a:rPr>
                        <a:t> </a:t>
                      </a:r>
                      <a:r>
                        <a:rPr b="0" lang="en-US" sz="1100">
                          <a:solidFill>
                            <a:srgbClr val="FF0000"/>
                          </a:solidFill>
                          <a:latin typeface="Arial"/>
                          <a:ea typeface="Arial"/>
                          <a:cs typeface="Arial"/>
                          <a:sym typeface="Arial"/>
                        </a:rPr>
                        <a:t>relationships</a:t>
                      </a:r>
                      <a:r>
                        <a:rPr b="0" lang="en-US" sz="1100">
                          <a:solidFill>
                            <a:srgbClr val="000000"/>
                          </a:solidFill>
                          <a:latin typeface="Arial"/>
                          <a:ea typeface="Arial"/>
                          <a:cs typeface="Arial"/>
                          <a:sym typeface="Arial"/>
                        </a:rPr>
                        <a:t> with directly connected EIGRP routers. </a:t>
                      </a:r>
                      <a:endParaRPr/>
                    </a:p>
                    <a:p>
                      <a:pPr indent="-171450" lvl="0" marL="171450" marR="0" rtl="0" algn="l">
                        <a:spcBef>
                          <a:spcPts val="0"/>
                        </a:spcBef>
                        <a:spcAft>
                          <a:spcPts val="0"/>
                        </a:spcAft>
                        <a:buClr>
                          <a:srgbClr val="000000"/>
                        </a:buClr>
                        <a:buSzPts val="1100"/>
                        <a:buFont typeface="Arial"/>
                        <a:buChar char="•"/>
                      </a:pPr>
                      <a:r>
                        <a:rPr b="0" lang="en-US" sz="1100">
                          <a:solidFill>
                            <a:srgbClr val="000000"/>
                          </a:solidFill>
                          <a:latin typeface="Arial"/>
                          <a:ea typeface="Arial"/>
                          <a:cs typeface="Arial"/>
                          <a:sym typeface="Arial"/>
                        </a:rPr>
                        <a:t>Adjacencies are used to track the status of these neighbors.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4525">
                <a:tc>
                  <a:txBody>
                    <a:bodyPr/>
                    <a:lstStyle/>
                    <a:p>
                      <a:pPr indent="0" lvl="0" marL="0" marR="0" rtl="0" algn="ctr">
                        <a:spcBef>
                          <a:spcPts val="0"/>
                        </a:spcBef>
                        <a:spcAft>
                          <a:spcPts val="0"/>
                        </a:spcAft>
                        <a:buNone/>
                      </a:pPr>
                      <a:r>
                        <a:rPr b="1" lang="en-US" sz="1200">
                          <a:solidFill>
                            <a:srgbClr val="000000"/>
                          </a:solidFill>
                          <a:latin typeface="Arial"/>
                          <a:ea typeface="Arial"/>
                          <a:cs typeface="Arial"/>
                          <a:sym typeface="Arial"/>
                        </a:rPr>
                        <a:t>Reliable Transport Protocol</a:t>
                      </a:r>
                      <a:endParaRPr b="1" sz="1200">
                        <a:solidFill>
                          <a:srgbClr val="000000"/>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71450" lvl="0" marL="171450" marR="0" rtl="0" algn="l">
                        <a:spcBef>
                          <a:spcPts val="0"/>
                        </a:spcBef>
                        <a:spcAft>
                          <a:spcPts val="0"/>
                        </a:spcAft>
                        <a:buClr>
                          <a:srgbClr val="000000"/>
                        </a:buClr>
                        <a:buSzPts val="1100"/>
                        <a:buFont typeface="Arial"/>
                        <a:buChar char="•"/>
                      </a:pPr>
                      <a:r>
                        <a:rPr b="0" lang="en-US" sz="1100">
                          <a:solidFill>
                            <a:srgbClr val="000000"/>
                          </a:solidFill>
                          <a:latin typeface="Arial"/>
                          <a:ea typeface="Arial"/>
                          <a:cs typeface="Arial"/>
                          <a:sym typeface="Arial"/>
                        </a:rPr>
                        <a:t>EIGRP </a:t>
                      </a:r>
                      <a:r>
                        <a:rPr b="0" lang="en-US" sz="1100">
                          <a:solidFill>
                            <a:srgbClr val="FF0000"/>
                          </a:solidFill>
                          <a:latin typeface="Arial"/>
                          <a:ea typeface="Arial"/>
                          <a:cs typeface="Arial"/>
                          <a:sym typeface="Arial"/>
                        </a:rPr>
                        <a:t>RTP</a:t>
                      </a:r>
                      <a:r>
                        <a:rPr b="0" lang="en-US" sz="1100">
                          <a:solidFill>
                            <a:srgbClr val="000000"/>
                          </a:solidFill>
                          <a:latin typeface="Arial"/>
                          <a:ea typeface="Arial"/>
                          <a:cs typeface="Arial"/>
                          <a:sym typeface="Arial"/>
                        </a:rPr>
                        <a:t> provides delivery of EIGRP packets to neighbors. </a:t>
                      </a:r>
                      <a:endParaRPr/>
                    </a:p>
                    <a:p>
                      <a:pPr indent="-171450" lvl="0" marL="171450" marR="0" rtl="0" algn="l">
                        <a:spcBef>
                          <a:spcPts val="0"/>
                        </a:spcBef>
                        <a:spcAft>
                          <a:spcPts val="0"/>
                        </a:spcAft>
                        <a:buClr>
                          <a:srgbClr val="000000"/>
                        </a:buClr>
                        <a:buSzPts val="1100"/>
                        <a:buFont typeface="Arial"/>
                        <a:buChar char="•"/>
                      </a:pPr>
                      <a:r>
                        <a:rPr b="0" lang="en-US" sz="1100">
                          <a:solidFill>
                            <a:srgbClr val="000000"/>
                          </a:solidFill>
                          <a:latin typeface="Arial"/>
                          <a:ea typeface="Arial"/>
                          <a:cs typeface="Arial"/>
                          <a:sym typeface="Arial"/>
                        </a:rPr>
                        <a:t>RTP and neighbor adjacencies are used by DUAL. </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83000">
                <a:tc>
                  <a:txBody>
                    <a:bodyPr/>
                    <a:lstStyle/>
                    <a:p>
                      <a:pPr indent="0" lvl="0" marL="0" marR="0" rtl="0" algn="ctr">
                        <a:spcBef>
                          <a:spcPts val="0"/>
                        </a:spcBef>
                        <a:spcAft>
                          <a:spcPts val="0"/>
                        </a:spcAft>
                        <a:buNone/>
                      </a:pPr>
                      <a:r>
                        <a:rPr b="1" lang="en-US" sz="1200">
                          <a:solidFill>
                            <a:srgbClr val="000000"/>
                          </a:solidFill>
                          <a:latin typeface="Arial"/>
                          <a:ea typeface="Arial"/>
                          <a:cs typeface="Arial"/>
                          <a:sym typeface="Arial"/>
                        </a:rPr>
                        <a:t>Partial and Bounded  updates</a:t>
                      </a:r>
                      <a:endParaRPr b="1" sz="1200">
                        <a:solidFill>
                          <a:srgbClr val="000000"/>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71450" lvl="0" marL="171450" marR="0" rtl="0" algn="l">
                        <a:spcBef>
                          <a:spcPts val="0"/>
                        </a:spcBef>
                        <a:spcAft>
                          <a:spcPts val="0"/>
                        </a:spcAft>
                        <a:buClr>
                          <a:srgbClr val="000000"/>
                        </a:buClr>
                        <a:buSzPts val="1100"/>
                        <a:buFont typeface="Arial"/>
                        <a:buChar char="•"/>
                      </a:pPr>
                      <a:r>
                        <a:rPr b="0" lang="en-US" sz="1100">
                          <a:solidFill>
                            <a:srgbClr val="000000"/>
                          </a:solidFill>
                          <a:latin typeface="Arial"/>
                          <a:ea typeface="Arial"/>
                          <a:cs typeface="Arial"/>
                          <a:sym typeface="Arial"/>
                        </a:rPr>
                        <a:t>Instead of </a:t>
                      </a:r>
                      <a:r>
                        <a:rPr b="0" lang="en-US" sz="1100">
                          <a:solidFill>
                            <a:srgbClr val="FF0000"/>
                          </a:solidFill>
                          <a:latin typeface="Arial"/>
                          <a:ea typeface="Arial"/>
                          <a:cs typeface="Arial"/>
                          <a:sym typeface="Arial"/>
                        </a:rPr>
                        <a:t>periodic updates</a:t>
                      </a:r>
                      <a:r>
                        <a:rPr b="0" lang="en-US" sz="1100">
                          <a:solidFill>
                            <a:srgbClr val="000000"/>
                          </a:solidFill>
                          <a:latin typeface="Arial"/>
                          <a:ea typeface="Arial"/>
                          <a:cs typeface="Arial"/>
                          <a:sym typeface="Arial"/>
                        </a:rPr>
                        <a:t>, EIGRP sends partial triggered updates when a path or metric changes.</a:t>
                      </a:r>
                      <a:endParaRPr/>
                    </a:p>
                    <a:p>
                      <a:pPr indent="-171450" lvl="0" marL="171450" marR="0" rtl="0" algn="l">
                        <a:spcBef>
                          <a:spcPts val="0"/>
                        </a:spcBef>
                        <a:spcAft>
                          <a:spcPts val="0"/>
                        </a:spcAft>
                        <a:buClr>
                          <a:srgbClr val="000000"/>
                        </a:buClr>
                        <a:buSzPts val="1100"/>
                        <a:buFont typeface="Arial"/>
                        <a:buChar char="•"/>
                      </a:pPr>
                      <a:r>
                        <a:rPr b="0" lang="en-US" sz="1100">
                          <a:solidFill>
                            <a:srgbClr val="000000"/>
                          </a:solidFill>
                          <a:latin typeface="Arial"/>
                          <a:ea typeface="Arial"/>
                          <a:cs typeface="Arial"/>
                          <a:sym typeface="Arial"/>
                        </a:rPr>
                        <a:t>Only those routers that require the information are updated minimizing bandwidth use. </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9825">
                <a:tc>
                  <a:txBody>
                    <a:bodyPr/>
                    <a:lstStyle/>
                    <a:p>
                      <a:pPr indent="0" lvl="0" marL="0" marR="0" rtl="0" algn="ctr">
                        <a:spcBef>
                          <a:spcPts val="0"/>
                        </a:spcBef>
                        <a:spcAft>
                          <a:spcPts val="0"/>
                        </a:spcAft>
                        <a:buNone/>
                      </a:pPr>
                      <a:r>
                        <a:rPr b="1" lang="en-US" sz="1200">
                          <a:solidFill>
                            <a:srgbClr val="000000"/>
                          </a:solidFill>
                          <a:latin typeface="Arial"/>
                          <a:ea typeface="Arial"/>
                          <a:cs typeface="Arial"/>
                          <a:sym typeface="Arial"/>
                        </a:rPr>
                        <a:t>Equal and</a:t>
                      </a:r>
                      <a:r>
                        <a:rPr b="1" lang="en-US" sz="1200">
                          <a:solidFill>
                            <a:srgbClr val="000000"/>
                          </a:solidFill>
                          <a:latin typeface="Arial"/>
                          <a:ea typeface="Arial"/>
                          <a:cs typeface="Arial"/>
                          <a:sym typeface="Arial"/>
                        </a:rPr>
                        <a:t> Unequal Cost Load Balancing</a:t>
                      </a:r>
                      <a:endParaRPr b="1" sz="1200">
                        <a:solidFill>
                          <a:srgbClr val="000000"/>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71450" lvl="0" marL="171450" marR="0" rtl="0" algn="l">
                        <a:spcBef>
                          <a:spcPts val="0"/>
                        </a:spcBef>
                        <a:spcAft>
                          <a:spcPts val="0"/>
                        </a:spcAft>
                        <a:buClr>
                          <a:srgbClr val="000000"/>
                        </a:buClr>
                        <a:buSzPts val="1100"/>
                        <a:buFont typeface="Arial"/>
                        <a:buChar char="•"/>
                      </a:pPr>
                      <a:r>
                        <a:rPr b="0" lang="en-US" sz="1100">
                          <a:solidFill>
                            <a:srgbClr val="000000"/>
                          </a:solidFill>
                          <a:latin typeface="Arial"/>
                          <a:ea typeface="Arial"/>
                          <a:cs typeface="Arial"/>
                          <a:sym typeface="Arial"/>
                        </a:rPr>
                        <a:t>EIGRP supports </a:t>
                      </a:r>
                      <a:r>
                        <a:rPr b="0" lang="en-US" sz="1100">
                          <a:solidFill>
                            <a:srgbClr val="FF0000"/>
                          </a:solidFill>
                          <a:latin typeface="Arial"/>
                          <a:ea typeface="Arial"/>
                          <a:cs typeface="Arial"/>
                          <a:sym typeface="Arial"/>
                        </a:rPr>
                        <a:t>equal cost load balancing </a:t>
                      </a:r>
                      <a:r>
                        <a:rPr b="0" lang="en-US" sz="1100">
                          <a:solidFill>
                            <a:srgbClr val="000000"/>
                          </a:solidFill>
                          <a:latin typeface="Arial"/>
                          <a:ea typeface="Arial"/>
                          <a:cs typeface="Arial"/>
                          <a:sym typeface="Arial"/>
                        </a:rPr>
                        <a:t>and </a:t>
                      </a:r>
                      <a:r>
                        <a:rPr b="0" lang="en-US" sz="1100">
                          <a:solidFill>
                            <a:srgbClr val="FF0000"/>
                          </a:solidFill>
                          <a:latin typeface="Arial"/>
                          <a:ea typeface="Arial"/>
                          <a:cs typeface="Arial"/>
                          <a:sym typeface="Arial"/>
                        </a:rPr>
                        <a:t>unequal cost load balancing</a:t>
                      </a:r>
                      <a:r>
                        <a:rPr b="0" lang="en-US" sz="1100">
                          <a:solidFill>
                            <a:srgbClr val="000000"/>
                          </a:solidFill>
                          <a:latin typeface="Arial"/>
                          <a:ea typeface="Arial"/>
                          <a:cs typeface="Arial"/>
                          <a:sym typeface="Arial"/>
                        </a:rPr>
                        <a:t>, which allows administrators to better distribute traffic flow in their networks.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1"/>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EIGRP uses protocol-dependent modules (</a:t>
            </a:r>
            <a:r>
              <a:rPr lang="en-US">
                <a:solidFill>
                  <a:srgbClr val="FF0000"/>
                </a:solidFill>
              </a:rPr>
              <a:t>PDMs</a:t>
            </a:r>
            <a:r>
              <a:rPr lang="en-US"/>
              <a:t>) to support different protocols such as IPv4, IPv6, and legacy protocols IPX and AppleTalk. </a:t>
            </a:r>
            <a:endParaRPr/>
          </a:p>
        </p:txBody>
      </p:sp>
      <p:sp>
        <p:nvSpPr>
          <p:cNvPr id="531" name="Google Shape;531;p31"/>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EIGRP Characteristics</a:t>
            </a:r>
            <a:br>
              <a:rPr lang="en-US"/>
            </a:br>
            <a:r>
              <a:rPr lang="en-US"/>
              <a:t>EIGRP Basic Features</a:t>
            </a:r>
            <a:endParaRPr/>
          </a:p>
        </p:txBody>
      </p:sp>
      <p:pic>
        <p:nvPicPr>
          <p:cNvPr id="532" name="Google Shape;532;p31"/>
          <p:cNvPicPr preferRelativeResize="0"/>
          <p:nvPr/>
        </p:nvPicPr>
        <p:blipFill rotWithShape="1">
          <a:blip r:embed="rId3">
            <a:alphaModFix/>
          </a:blip>
          <a:srcRect b="0" l="0" r="0" t="0"/>
          <a:stretch/>
        </p:blipFill>
        <p:spPr>
          <a:xfrm>
            <a:off x="4912469" y="1572368"/>
            <a:ext cx="3984112" cy="3147867"/>
          </a:xfrm>
          <a:prstGeom prst="rect">
            <a:avLst/>
          </a:prstGeom>
          <a:noFill/>
          <a:ln>
            <a:noFill/>
          </a:ln>
        </p:spPr>
      </p:pic>
      <p:sp>
        <p:nvSpPr>
          <p:cNvPr id="533" name="Google Shape;533;p31"/>
          <p:cNvSpPr txBox="1"/>
          <p:nvPr/>
        </p:nvSpPr>
        <p:spPr>
          <a:xfrm>
            <a:off x="144065" y="1414302"/>
            <a:ext cx="4906317" cy="3250295"/>
          </a:xfrm>
          <a:prstGeom prst="rect">
            <a:avLst/>
          </a:prstGeom>
          <a:noFill/>
          <a:ln>
            <a:noFill/>
          </a:ln>
        </p:spPr>
        <p:txBody>
          <a:bodyPr anchorCtr="0" anchor="t" bIns="45700" lIns="91425" spcFirstLastPara="1" rIns="182875" wrap="square" tIns="45700">
            <a:noAutofit/>
          </a:bodyPr>
          <a:lstStyle/>
          <a:p>
            <a:pPr indent="-169863" lvl="0" marL="169863" marR="0" rtl="0" algn="l">
              <a:lnSpc>
                <a:spcPct val="100000"/>
              </a:lnSpc>
              <a:spcBef>
                <a:spcPts val="0"/>
              </a:spcBef>
              <a:spcAft>
                <a:spcPts val="0"/>
              </a:spcAft>
              <a:buClr>
                <a:schemeClr val="dk2"/>
              </a:buClr>
              <a:buSzPts val="1350"/>
              <a:buFont typeface="Noto Sans Symbols"/>
              <a:buChar char="▪"/>
            </a:pPr>
            <a:r>
              <a:rPr lang="en-US" sz="1500">
                <a:solidFill>
                  <a:srgbClr val="000000"/>
                </a:solidFill>
                <a:latin typeface="Arial"/>
                <a:ea typeface="Arial"/>
                <a:cs typeface="Arial"/>
                <a:sym typeface="Arial"/>
              </a:rPr>
              <a:t>PDMs are responsible for: </a:t>
            </a:r>
            <a:endParaRPr/>
          </a:p>
          <a:p>
            <a:pPr indent="-215900" lvl="1" marL="358775" marR="0" rtl="0" algn="l">
              <a:lnSpc>
                <a:spcPct val="100000"/>
              </a:lnSpc>
              <a:spcBef>
                <a:spcPts val="900"/>
              </a:spcBef>
              <a:spcAft>
                <a:spcPts val="0"/>
              </a:spcAft>
              <a:buClr>
                <a:schemeClr val="dk2"/>
              </a:buClr>
              <a:buSzPts val="1400"/>
              <a:buFont typeface="Arial"/>
              <a:buChar char="•"/>
            </a:pPr>
            <a:r>
              <a:rPr b="0" i="0" lang="en-US" sz="1400" u="none" cap="none" strike="noStrike">
                <a:solidFill>
                  <a:srgbClr val="000000"/>
                </a:solidFill>
                <a:latin typeface="Arial"/>
                <a:ea typeface="Arial"/>
                <a:cs typeface="Arial"/>
                <a:sym typeface="Arial"/>
              </a:rPr>
              <a:t>Maintaining EIGRP neighbor and topology tables</a:t>
            </a:r>
            <a:endParaRPr/>
          </a:p>
          <a:p>
            <a:pPr indent="-215900" lvl="1" marL="358775" marR="0" rtl="0" algn="l">
              <a:lnSpc>
                <a:spcPct val="100000"/>
              </a:lnSpc>
              <a:spcBef>
                <a:spcPts val="600"/>
              </a:spcBef>
              <a:spcAft>
                <a:spcPts val="0"/>
              </a:spcAft>
              <a:buClr>
                <a:schemeClr val="dk2"/>
              </a:buClr>
              <a:buSzPts val="1400"/>
              <a:buFont typeface="Arial"/>
              <a:buChar char="•"/>
            </a:pPr>
            <a:r>
              <a:rPr b="0" i="0" lang="en-US" sz="1400" u="none" cap="none" strike="noStrike">
                <a:solidFill>
                  <a:srgbClr val="000000"/>
                </a:solidFill>
                <a:latin typeface="Arial"/>
                <a:ea typeface="Arial"/>
                <a:cs typeface="Arial"/>
                <a:sym typeface="Arial"/>
              </a:rPr>
              <a:t>Computing the metric using DUAL</a:t>
            </a:r>
            <a:endParaRPr/>
          </a:p>
          <a:p>
            <a:pPr indent="-215900" lvl="1" marL="358775" marR="0" rtl="0" algn="l">
              <a:lnSpc>
                <a:spcPct val="100000"/>
              </a:lnSpc>
              <a:spcBef>
                <a:spcPts val="600"/>
              </a:spcBef>
              <a:spcAft>
                <a:spcPts val="0"/>
              </a:spcAft>
              <a:buClr>
                <a:schemeClr val="dk2"/>
              </a:buClr>
              <a:buSzPts val="1400"/>
              <a:buFont typeface="Arial"/>
              <a:buChar char="•"/>
            </a:pPr>
            <a:r>
              <a:rPr b="0" i="0" lang="en-US" sz="1400" u="none" cap="none" strike="noStrike">
                <a:solidFill>
                  <a:srgbClr val="000000"/>
                </a:solidFill>
                <a:latin typeface="Arial"/>
                <a:ea typeface="Arial"/>
                <a:cs typeface="Arial"/>
                <a:sym typeface="Arial"/>
              </a:rPr>
              <a:t>Interfacing DUAL and routing table</a:t>
            </a:r>
            <a:endParaRPr/>
          </a:p>
          <a:p>
            <a:pPr indent="-215900" lvl="1" marL="358775" marR="0" rtl="0" algn="l">
              <a:lnSpc>
                <a:spcPct val="100000"/>
              </a:lnSpc>
              <a:spcBef>
                <a:spcPts val="600"/>
              </a:spcBef>
              <a:spcAft>
                <a:spcPts val="0"/>
              </a:spcAft>
              <a:buClr>
                <a:schemeClr val="dk2"/>
              </a:buClr>
              <a:buSzPts val="1400"/>
              <a:buFont typeface="Arial"/>
              <a:buChar char="•"/>
            </a:pPr>
            <a:r>
              <a:rPr b="0" i="0" lang="en-US" sz="1400" u="none" cap="none" strike="noStrike">
                <a:solidFill>
                  <a:srgbClr val="000000"/>
                </a:solidFill>
                <a:latin typeface="Arial"/>
                <a:ea typeface="Arial"/>
                <a:cs typeface="Arial"/>
                <a:sym typeface="Arial"/>
              </a:rPr>
              <a:t>Implementing filtering and access lists</a:t>
            </a:r>
            <a:endParaRPr/>
          </a:p>
          <a:p>
            <a:pPr indent="-215900" lvl="1" marL="358775" marR="0" rtl="0" algn="l">
              <a:lnSpc>
                <a:spcPct val="100000"/>
              </a:lnSpc>
              <a:spcBef>
                <a:spcPts val="600"/>
              </a:spcBef>
              <a:spcAft>
                <a:spcPts val="0"/>
              </a:spcAft>
              <a:buClr>
                <a:schemeClr val="dk2"/>
              </a:buClr>
              <a:buSzPts val="1400"/>
              <a:buFont typeface="Arial"/>
              <a:buChar char="•"/>
            </a:pPr>
            <a:r>
              <a:rPr b="0" i="0" lang="en-US" sz="1400" u="none" cap="none" strike="noStrike">
                <a:solidFill>
                  <a:srgbClr val="000000"/>
                </a:solidFill>
                <a:latin typeface="Arial"/>
                <a:ea typeface="Arial"/>
                <a:cs typeface="Arial"/>
                <a:sym typeface="Arial"/>
              </a:rPr>
              <a:t>Performing redistribution with other routing protocols</a:t>
            </a:r>
            <a:endParaRPr/>
          </a:p>
        </p:txBody>
      </p:sp>
      <p:sp>
        <p:nvSpPr>
          <p:cNvPr id="534" name="Google Shape;534;p31"/>
          <p:cNvSpPr/>
          <p:nvPr/>
        </p:nvSpPr>
        <p:spPr>
          <a:xfrm>
            <a:off x="5086477" y="1310758"/>
            <a:ext cx="3874779"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EIGRP maintains individual tables for each routed protocol.</a:t>
            </a:r>
            <a:endParaRPr sz="1100">
              <a:solidFill>
                <a:srgbClr val="000000"/>
              </a:solidFill>
              <a:latin typeface="Arial"/>
              <a:ea typeface="Arial"/>
              <a:cs typeface="Arial"/>
              <a:sym typeface="Arial"/>
            </a:endParaRP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2"/>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RTP is the EIGRP </a:t>
            </a:r>
            <a:r>
              <a:rPr lang="en-US">
                <a:solidFill>
                  <a:srgbClr val="FF0000"/>
                </a:solidFill>
              </a:rPr>
              <a:t>Transport layer protocol</a:t>
            </a:r>
            <a:r>
              <a:rPr lang="en-US"/>
              <a:t> used for the delivery and reception of EIGRP packets. </a:t>
            </a:r>
            <a:endParaRPr/>
          </a:p>
        </p:txBody>
      </p:sp>
      <p:sp>
        <p:nvSpPr>
          <p:cNvPr id="541" name="Google Shape;541;p3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EIGRP Characteristics</a:t>
            </a:r>
            <a:br>
              <a:rPr lang="en-US"/>
            </a:br>
            <a:r>
              <a:rPr lang="en-US"/>
              <a:t>EIGRP Basic Features</a:t>
            </a:r>
            <a:endParaRPr/>
          </a:p>
        </p:txBody>
      </p:sp>
      <p:sp>
        <p:nvSpPr>
          <p:cNvPr id="542" name="Google Shape;542;p32"/>
          <p:cNvSpPr txBox="1"/>
          <p:nvPr/>
        </p:nvSpPr>
        <p:spPr>
          <a:xfrm>
            <a:off x="144065" y="1414302"/>
            <a:ext cx="4358487" cy="3250295"/>
          </a:xfrm>
          <a:prstGeom prst="rect">
            <a:avLst/>
          </a:prstGeom>
          <a:noFill/>
          <a:ln>
            <a:noFill/>
          </a:ln>
        </p:spPr>
        <p:txBody>
          <a:bodyPr anchorCtr="0" anchor="t" bIns="45700" lIns="91425" spcFirstLastPara="1" rIns="182875" wrap="square" tIns="45700">
            <a:noAutofit/>
          </a:bodyPr>
          <a:lstStyle/>
          <a:p>
            <a:pPr indent="-169863" lvl="0" marL="169863" marR="0" rtl="0" algn="l">
              <a:lnSpc>
                <a:spcPct val="100000"/>
              </a:lnSpc>
              <a:spcBef>
                <a:spcPts val="0"/>
              </a:spcBef>
              <a:spcAft>
                <a:spcPts val="0"/>
              </a:spcAft>
              <a:buClr>
                <a:schemeClr val="dk2"/>
              </a:buClr>
              <a:buSzPts val="1350"/>
              <a:buFont typeface="Noto Sans Symbols"/>
              <a:buChar char="▪"/>
            </a:pPr>
            <a:r>
              <a:rPr lang="en-US" sz="1500">
                <a:solidFill>
                  <a:srgbClr val="000000"/>
                </a:solidFill>
                <a:latin typeface="Arial"/>
                <a:ea typeface="Arial"/>
                <a:cs typeface="Arial"/>
                <a:sym typeface="Arial"/>
              </a:rPr>
              <a:t>Not all RTP packets are sent reliably.</a:t>
            </a:r>
            <a:endParaRPr/>
          </a:p>
          <a:p>
            <a:pPr indent="-215900" lvl="1" marL="358775" marR="0" rtl="0" algn="l">
              <a:lnSpc>
                <a:spcPct val="100000"/>
              </a:lnSpc>
              <a:spcBef>
                <a:spcPts val="900"/>
              </a:spcBef>
              <a:spcAft>
                <a:spcPts val="0"/>
              </a:spcAft>
              <a:buClr>
                <a:schemeClr val="dk2"/>
              </a:buClr>
              <a:buSzPts val="1400"/>
              <a:buFont typeface="Arial"/>
              <a:buChar char="•"/>
            </a:pPr>
            <a:r>
              <a:rPr b="0" i="0" lang="en-US" sz="1400" u="none" cap="none" strike="noStrike">
                <a:solidFill>
                  <a:srgbClr val="FF0000"/>
                </a:solidFill>
                <a:latin typeface="Arial"/>
                <a:ea typeface="Arial"/>
                <a:cs typeface="Arial"/>
                <a:sym typeface="Arial"/>
              </a:rPr>
              <a:t>Reliable</a:t>
            </a:r>
            <a:r>
              <a:rPr b="0" i="0" lang="en-US" sz="1400" u="none" cap="none" strike="noStrike">
                <a:solidFill>
                  <a:srgbClr val="000000"/>
                </a:solidFill>
                <a:latin typeface="Arial"/>
                <a:ea typeface="Arial"/>
                <a:cs typeface="Arial"/>
                <a:sym typeface="Arial"/>
              </a:rPr>
              <a:t> packets require explicit acknowledgement from destination</a:t>
            </a:r>
            <a:endParaRPr/>
          </a:p>
          <a:p>
            <a:pPr indent="-215900" lvl="1" marL="358775" marR="0" rtl="0" algn="l">
              <a:lnSpc>
                <a:spcPct val="100000"/>
              </a:lnSpc>
              <a:spcBef>
                <a:spcPts val="600"/>
              </a:spcBef>
              <a:spcAft>
                <a:spcPts val="0"/>
              </a:spcAft>
              <a:buClr>
                <a:schemeClr val="dk2"/>
              </a:buClr>
              <a:buSzPts val="1400"/>
              <a:buFont typeface="Arial"/>
              <a:buChar char="•"/>
            </a:pPr>
            <a:r>
              <a:rPr b="0" i="0" lang="en-US" sz="1400" u="none" cap="none" strike="noStrike">
                <a:solidFill>
                  <a:srgbClr val="000000"/>
                </a:solidFill>
                <a:latin typeface="Arial"/>
                <a:ea typeface="Arial"/>
                <a:cs typeface="Arial"/>
                <a:sym typeface="Arial"/>
              </a:rPr>
              <a:t>Update, Query, Reply</a:t>
            </a:r>
            <a:endParaRPr/>
          </a:p>
          <a:p>
            <a:pPr indent="-215900" lvl="1" marL="358775" marR="0" rtl="0" algn="l">
              <a:lnSpc>
                <a:spcPct val="100000"/>
              </a:lnSpc>
              <a:spcBef>
                <a:spcPts val="600"/>
              </a:spcBef>
              <a:spcAft>
                <a:spcPts val="0"/>
              </a:spcAft>
              <a:buClr>
                <a:schemeClr val="dk2"/>
              </a:buClr>
              <a:buSzPts val="1400"/>
              <a:buFont typeface="Arial"/>
              <a:buChar char="•"/>
            </a:pPr>
            <a:r>
              <a:rPr b="0" i="0" lang="en-US" sz="1400" u="none" cap="none" strike="noStrike">
                <a:solidFill>
                  <a:srgbClr val="000000"/>
                </a:solidFill>
                <a:latin typeface="Arial"/>
                <a:ea typeface="Arial"/>
                <a:cs typeface="Arial"/>
                <a:sym typeface="Arial"/>
              </a:rPr>
              <a:t>Unreliable packets do not require acknowledgement from destination</a:t>
            </a:r>
            <a:endParaRPr/>
          </a:p>
          <a:p>
            <a:pPr indent="-215900" lvl="1" marL="358775" marR="0" rtl="0" algn="l">
              <a:lnSpc>
                <a:spcPct val="100000"/>
              </a:lnSpc>
              <a:spcBef>
                <a:spcPts val="600"/>
              </a:spcBef>
              <a:spcAft>
                <a:spcPts val="0"/>
              </a:spcAft>
              <a:buClr>
                <a:schemeClr val="dk2"/>
              </a:buClr>
              <a:buSzPts val="1400"/>
              <a:buFont typeface="Arial"/>
              <a:buChar char="•"/>
            </a:pPr>
            <a:r>
              <a:rPr b="0" i="0" lang="en-US" sz="1400" u="none" cap="none" strike="noStrike">
                <a:solidFill>
                  <a:srgbClr val="000000"/>
                </a:solidFill>
                <a:latin typeface="Arial"/>
                <a:ea typeface="Arial"/>
                <a:cs typeface="Arial"/>
                <a:sym typeface="Arial"/>
              </a:rPr>
              <a:t>Hello, ACK</a:t>
            </a:r>
            <a:endParaRPr/>
          </a:p>
        </p:txBody>
      </p:sp>
      <p:pic>
        <p:nvPicPr>
          <p:cNvPr id="543" name="Google Shape;543;p32"/>
          <p:cNvPicPr preferRelativeResize="0"/>
          <p:nvPr/>
        </p:nvPicPr>
        <p:blipFill rotWithShape="1">
          <a:blip r:embed="rId3">
            <a:alphaModFix/>
          </a:blip>
          <a:srcRect b="0" l="0" r="0" t="0"/>
          <a:stretch/>
        </p:blipFill>
        <p:spPr>
          <a:xfrm>
            <a:off x="3939176" y="1274323"/>
            <a:ext cx="4870383" cy="3608962"/>
          </a:xfrm>
          <a:prstGeom prst="rect">
            <a:avLst/>
          </a:prstGeom>
          <a:noFill/>
          <a:ln>
            <a:noFill/>
          </a:ln>
        </p:spPr>
      </p:pic>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3"/>
          <p:cNvSpPr txBox="1"/>
          <p:nvPr>
            <p:ph idx="1" type="body"/>
          </p:nvPr>
        </p:nvSpPr>
        <p:spPr>
          <a:xfrm>
            <a:off x="144066" y="798944"/>
            <a:ext cx="3340800"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EIGRP supports </a:t>
            </a:r>
            <a:r>
              <a:rPr lang="en-US">
                <a:solidFill>
                  <a:srgbClr val="FF0000"/>
                </a:solidFill>
              </a:rPr>
              <a:t>authentication</a:t>
            </a:r>
            <a:r>
              <a:rPr lang="en-US"/>
              <a:t> and is recommended.</a:t>
            </a:r>
            <a:endParaRPr/>
          </a:p>
          <a:p>
            <a:pPr indent="-215900" lvl="1" marL="358775" rtl="0" algn="l">
              <a:lnSpc>
                <a:spcPct val="100000"/>
              </a:lnSpc>
              <a:spcBef>
                <a:spcPts val="900"/>
              </a:spcBef>
              <a:spcAft>
                <a:spcPts val="0"/>
              </a:spcAft>
              <a:buSzPts val="1400"/>
              <a:buChar char="•"/>
            </a:pPr>
            <a:r>
              <a:rPr lang="en-US"/>
              <a:t>EIGRP authentication ensures that routers only accept routing information from other routers that have been configured with the same password or authentication information.</a:t>
            </a:r>
            <a:endParaRPr/>
          </a:p>
          <a:p>
            <a:pPr indent="-84138" lvl="0" marL="169863" rtl="0" algn="l">
              <a:lnSpc>
                <a:spcPct val="100000"/>
              </a:lnSpc>
              <a:spcBef>
                <a:spcPts val="900"/>
              </a:spcBef>
              <a:spcAft>
                <a:spcPts val="0"/>
              </a:spcAft>
              <a:buSzPts val="1350"/>
              <a:buFont typeface="Noto Sans Symbols"/>
              <a:buNone/>
            </a:pPr>
            <a:r>
              <a:t/>
            </a:r>
            <a:endParaRPr/>
          </a:p>
          <a:p>
            <a:pPr indent="-169863" lvl="0" marL="169863" rtl="0" algn="l">
              <a:lnSpc>
                <a:spcPct val="100000"/>
              </a:lnSpc>
              <a:spcBef>
                <a:spcPts val="1200"/>
              </a:spcBef>
              <a:spcAft>
                <a:spcPts val="0"/>
              </a:spcAft>
              <a:buSzPts val="1350"/>
              <a:buFont typeface="Noto Sans Symbols"/>
              <a:buChar char="▪"/>
            </a:pPr>
            <a:r>
              <a:rPr b="1" lang="en-US"/>
              <a:t>Note</a:t>
            </a:r>
            <a:r>
              <a:rPr lang="en-US"/>
              <a:t>: </a:t>
            </a:r>
            <a:endParaRPr/>
          </a:p>
          <a:p>
            <a:pPr indent="-215900" lvl="1" marL="358775" rtl="0" algn="l">
              <a:lnSpc>
                <a:spcPct val="100000"/>
              </a:lnSpc>
              <a:spcBef>
                <a:spcPts val="900"/>
              </a:spcBef>
              <a:spcAft>
                <a:spcPts val="0"/>
              </a:spcAft>
              <a:buSzPts val="1400"/>
              <a:buChar char="•"/>
            </a:pPr>
            <a:r>
              <a:rPr lang="en-US"/>
              <a:t>Authentication does not encrypt the EIGRP routing updates.</a:t>
            </a:r>
            <a:endParaRPr/>
          </a:p>
          <a:p>
            <a:pPr indent="-127000" lvl="1" marL="358775" rtl="0" algn="l">
              <a:lnSpc>
                <a:spcPct val="100000"/>
              </a:lnSpc>
              <a:spcBef>
                <a:spcPts val="600"/>
              </a:spcBef>
              <a:spcAft>
                <a:spcPts val="0"/>
              </a:spcAft>
              <a:buSzPts val="1400"/>
              <a:buNone/>
            </a:pPr>
            <a:r>
              <a:t/>
            </a:r>
            <a:endParaRPr/>
          </a:p>
        </p:txBody>
      </p:sp>
      <p:sp>
        <p:nvSpPr>
          <p:cNvPr id="550" name="Google Shape;550;p3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EIGRP Characteristics</a:t>
            </a:r>
            <a:br>
              <a:rPr lang="en-US"/>
            </a:br>
            <a:r>
              <a:rPr lang="en-US"/>
              <a:t>EIGRP Basic Features</a:t>
            </a:r>
            <a:endParaRPr/>
          </a:p>
        </p:txBody>
      </p:sp>
      <p:pic>
        <p:nvPicPr>
          <p:cNvPr id="551" name="Google Shape;551;p33"/>
          <p:cNvPicPr preferRelativeResize="0"/>
          <p:nvPr/>
        </p:nvPicPr>
        <p:blipFill rotWithShape="1">
          <a:blip r:embed="rId3">
            <a:alphaModFix/>
          </a:blip>
          <a:srcRect b="0" l="0" r="0" t="0"/>
          <a:stretch/>
        </p:blipFill>
        <p:spPr>
          <a:xfrm>
            <a:off x="3808072" y="798943"/>
            <a:ext cx="5012722" cy="3238035"/>
          </a:xfrm>
          <a:prstGeom prst="rect">
            <a:avLst/>
          </a:prstGeom>
          <a:noFill/>
          <a:ln>
            <a:noFill/>
          </a:ln>
        </p:spPr>
      </p:pic>
    </p:spTree>
  </p:cSld>
  <p:clrMapOvr>
    <a:masterClrMapping/>
  </p:clrMapOvr>
  <p:transition spd="med">
    <p:wipe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500"/>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4"/>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IP EIGRP relies on </a:t>
            </a:r>
            <a:r>
              <a:rPr lang="en-US">
                <a:solidFill>
                  <a:srgbClr val="FF0000"/>
                </a:solidFill>
              </a:rPr>
              <a:t>5 types </a:t>
            </a:r>
            <a:r>
              <a:rPr lang="en-US"/>
              <a:t>of packets to maintain its various tables and establish complex relationships with neighbor routers. </a:t>
            </a:r>
            <a:endParaRPr/>
          </a:p>
          <a:p>
            <a:pPr indent="-84138" lvl="0" marL="169863" rtl="0" algn="l">
              <a:lnSpc>
                <a:spcPct val="100000"/>
              </a:lnSpc>
              <a:spcBef>
                <a:spcPts val="1200"/>
              </a:spcBef>
              <a:spcAft>
                <a:spcPts val="0"/>
              </a:spcAft>
              <a:buSzPts val="1350"/>
              <a:buFont typeface="Noto Sans Symbols"/>
              <a:buNone/>
            </a:pPr>
            <a:r>
              <a:t/>
            </a:r>
            <a:endParaRPr/>
          </a:p>
        </p:txBody>
      </p:sp>
      <p:sp>
        <p:nvSpPr>
          <p:cNvPr id="558" name="Google Shape;558;p34"/>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EIGRP Characteristics</a:t>
            </a:r>
            <a:br>
              <a:rPr lang="en-US"/>
            </a:br>
            <a:r>
              <a:rPr lang="en-US"/>
              <a:t>EIGRP Packet Types</a:t>
            </a:r>
            <a:endParaRPr/>
          </a:p>
        </p:txBody>
      </p:sp>
      <p:pic>
        <p:nvPicPr>
          <p:cNvPr id="559" name="Google Shape;559;p34"/>
          <p:cNvPicPr preferRelativeResize="0"/>
          <p:nvPr/>
        </p:nvPicPr>
        <p:blipFill rotWithShape="1">
          <a:blip r:embed="rId3">
            <a:alphaModFix/>
          </a:blip>
          <a:srcRect b="0" l="0" r="0" t="0"/>
          <a:stretch/>
        </p:blipFill>
        <p:spPr>
          <a:xfrm>
            <a:off x="279309" y="1874099"/>
            <a:ext cx="8428022" cy="2483892"/>
          </a:xfrm>
          <a:prstGeom prst="rect">
            <a:avLst/>
          </a:prstGeom>
          <a:noFill/>
          <a:ln>
            <a:noFill/>
          </a:ln>
        </p:spPr>
      </p:pic>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5"/>
          <p:cNvSpPr txBox="1"/>
          <p:nvPr>
            <p:ph idx="1" type="body"/>
          </p:nvPr>
        </p:nvSpPr>
        <p:spPr>
          <a:xfrm>
            <a:off x="144065" y="798944"/>
            <a:ext cx="3213202"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Char char="▪"/>
            </a:pPr>
            <a:r>
              <a:rPr lang="en-US">
                <a:solidFill>
                  <a:srgbClr val="FF0000"/>
                </a:solidFill>
              </a:rPr>
              <a:t>Hello packets </a:t>
            </a:r>
            <a:r>
              <a:rPr lang="en-US"/>
              <a:t>are used to discover &amp; form adjacencies with neighbors.</a:t>
            </a:r>
            <a:endParaRPr/>
          </a:p>
          <a:p>
            <a:pPr indent="-215900" lvl="1" marL="358775" rtl="0" algn="l">
              <a:lnSpc>
                <a:spcPct val="100000"/>
              </a:lnSpc>
              <a:spcBef>
                <a:spcPts val="900"/>
              </a:spcBef>
              <a:spcAft>
                <a:spcPts val="0"/>
              </a:spcAft>
              <a:buSzPts val="1400"/>
              <a:buChar char="•"/>
            </a:pPr>
            <a:r>
              <a:rPr lang="en-US"/>
              <a:t>On hearing Hellos, a router creates a neighbor table and the continued receipt of Hellos maintains the table. </a:t>
            </a:r>
            <a:endParaRPr/>
          </a:p>
          <a:p>
            <a:pPr indent="-127000" lvl="1" marL="358775" rtl="0" algn="l">
              <a:lnSpc>
                <a:spcPct val="100000"/>
              </a:lnSpc>
              <a:spcBef>
                <a:spcPts val="600"/>
              </a:spcBef>
              <a:spcAft>
                <a:spcPts val="0"/>
              </a:spcAft>
              <a:buSzPts val="1400"/>
              <a:buNone/>
            </a:pPr>
            <a:r>
              <a:t/>
            </a:r>
            <a:endParaRPr/>
          </a:p>
          <a:p>
            <a:pPr indent="-169863" lvl="0" marL="169863" rtl="0" algn="l">
              <a:lnSpc>
                <a:spcPct val="100000"/>
              </a:lnSpc>
              <a:spcBef>
                <a:spcPts val="900"/>
              </a:spcBef>
              <a:spcAft>
                <a:spcPts val="0"/>
              </a:spcAft>
              <a:buSzPts val="1350"/>
              <a:buChar char="▪"/>
            </a:pPr>
            <a:r>
              <a:rPr lang="en-US"/>
              <a:t>Hello packets are always sent unreliably.</a:t>
            </a:r>
            <a:endParaRPr/>
          </a:p>
          <a:p>
            <a:pPr indent="-215900" lvl="1" marL="358775" rtl="0" algn="l">
              <a:lnSpc>
                <a:spcPct val="100000"/>
              </a:lnSpc>
              <a:spcBef>
                <a:spcPts val="900"/>
              </a:spcBef>
              <a:spcAft>
                <a:spcPts val="0"/>
              </a:spcAft>
              <a:buSzPts val="1400"/>
              <a:buChar char="•"/>
            </a:pPr>
            <a:r>
              <a:rPr lang="en-US"/>
              <a:t>Therefore Hello packets do not require acknowledgment.</a:t>
            </a:r>
            <a:endParaRPr/>
          </a:p>
        </p:txBody>
      </p:sp>
      <p:sp>
        <p:nvSpPr>
          <p:cNvPr id="566" name="Google Shape;566;p35"/>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EIGRP Characteristics</a:t>
            </a:r>
            <a:br>
              <a:rPr lang="en-US"/>
            </a:br>
            <a:r>
              <a:rPr lang="en-US"/>
              <a:t>EIGRP Packet Types</a:t>
            </a:r>
            <a:endParaRPr/>
          </a:p>
        </p:txBody>
      </p:sp>
      <p:sp>
        <p:nvSpPr>
          <p:cNvPr id="567" name="Google Shape;567;p35"/>
          <p:cNvSpPr/>
          <p:nvPr/>
        </p:nvSpPr>
        <p:spPr>
          <a:xfrm>
            <a:off x="3385226" y="3663655"/>
            <a:ext cx="5525309" cy="1346089"/>
          </a:xfrm>
          <a:prstGeom prst="rect">
            <a:avLst/>
          </a:prstGeom>
          <a:solidFill>
            <a:srgbClr val="C0000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EIGRP uses multicast and unicast rather than broadcast. </a:t>
            </a:r>
            <a:endParaRPr/>
          </a:p>
          <a:p>
            <a:pPr indent="-173038" lvl="0" marL="173038" marR="0" rtl="0" algn="l">
              <a:spcBef>
                <a:spcPts val="0"/>
              </a:spcBef>
              <a:spcAft>
                <a:spcPts val="0"/>
              </a:spcAft>
              <a:buClr>
                <a:schemeClr val="lt1"/>
              </a:buClr>
              <a:buSzPts val="1100"/>
              <a:buFont typeface="Arial"/>
              <a:buChar char="•"/>
            </a:pPr>
            <a:r>
              <a:rPr lang="en-US" sz="1100">
                <a:solidFill>
                  <a:schemeClr val="lt1"/>
                </a:solidFill>
                <a:latin typeface="Arial"/>
                <a:ea typeface="Arial"/>
                <a:cs typeface="Arial"/>
                <a:sym typeface="Arial"/>
              </a:rPr>
              <a:t>As a result, end stations are unaffected by routing updates or queries. </a:t>
            </a:r>
            <a:endParaRPr/>
          </a:p>
          <a:p>
            <a:pPr indent="-173038" lvl="0" marL="173038" marR="0" rtl="0" algn="l">
              <a:spcBef>
                <a:spcPts val="0"/>
              </a:spcBef>
              <a:spcAft>
                <a:spcPts val="0"/>
              </a:spcAft>
              <a:buClr>
                <a:schemeClr val="lt1"/>
              </a:buClr>
              <a:buSzPts val="1100"/>
              <a:buFont typeface="Arial"/>
              <a:buChar char="•"/>
            </a:pPr>
            <a:r>
              <a:rPr lang="en-US" sz="1100">
                <a:solidFill>
                  <a:schemeClr val="lt1"/>
                </a:solidFill>
                <a:latin typeface="Arial"/>
                <a:ea typeface="Arial"/>
                <a:cs typeface="Arial"/>
                <a:sym typeface="Arial"/>
              </a:rPr>
              <a:t>The EIGRP multicast IPv4 address is </a:t>
            </a:r>
            <a:r>
              <a:rPr b="1" lang="en-US" sz="1100">
                <a:solidFill>
                  <a:srgbClr val="FFFF00"/>
                </a:solidFill>
                <a:latin typeface="Arial"/>
                <a:ea typeface="Arial"/>
                <a:cs typeface="Arial"/>
                <a:sym typeface="Arial"/>
              </a:rPr>
              <a:t>224.0.0.10</a:t>
            </a:r>
            <a:r>
              <a:rPr lang="en-US" sz="1100">
                <a:solidFill>
                  <a:schemeClr val="lt1"/>
                </a:solidFill>
                <a:latin typeface="Arial"/>
                <a:ea typeface="Arial"/>
                <a:cs typeface="Arial"/>
                <a:sym typeface="Arial"/>
              </a:rPr>
              <a:t> </a:t>
            </a:r>
            <a:endParaRPr sz="1100">
              <a:solidFill>
                <a:schemeClr val="lt1"/>
              </a:solidFill>
              <a:latin typeface="Arial"/>
              <a:ea typeface="Arial"/>
              <a:cs typeface="Arial"/>
              <a:sym typeface="Arial"/>
            </a:endParaRPr>
          </a:p>
          <a:p>
            <a:pPr indent="-173038" lvl="0" marL="173038" marR="0" rtl="0" algn="l">
              <a:spcBef>
                <a:spcPts val="0"/>
              </a:spcBef>
              <a:spcAft>
                <a:spcPts val="0"/>
              </a:spcAft>
              <a:buClr>
                <a:schemeClr val="lt1"/>
              </a:buClr>
              <a:buSzPts val="1100"/>
              <a:buFont typeface="Arial"/>
              <a:buChar char="•"/>
            </a:pPr>
            <a:r>
              <a:rPr lang="en-US" sz="1100">
                <a:solidFill>
                  <a:schemeClr val="lt1"/>
                </a:solidFill>
                <a:latin typeface="Arial"/>
                <a:ea typeface="Arial"/>
                <a:cs typeface="Arial"/>
                <a:sym typeface="Arial"/>
              </a:rPr>
              <a:t>The EIGRP multicast IPv6 address is </a:t>
            </a:r>
            <a:r>
              <a:rPr b="1" lang="en-US" sz="1100">
                <a:solidFill>
                  <a:srgbClr val="FFFF00"/>
                </a:solidFill>
                <a:latin typeface="Arial"/>
                <a:ea typeface="Arial"/>
                <a:cs typeface="Arial"/>
                <a:sym typeface="Arial"/>
              </a:rPr>
              <a:t>FF02::A</a:t>
            </a:r>
            <a:r>
              <a:rPr lang="en-US" sz="1200">
                <a:solidFill>
                  <a:schemeClr val="lt1"/>
                </a:solidFill>
                <a:latin typeface="Arial"/>
                <a:ea typeface="Arial"/>
                <a:cs typeface="Arial"/>
                <a:sym typeface="Arial"/>
              </a:rPr>
              <a:t>.</a:t>
            </a:r>
            <a:endParaRPr sz="1200">
              <a:solidFill>
                <a:schemeClr val="lt1"/>
              </a:solidFill>
              <a:latin typeface="Arial"/>
              <a:ea typeface="Arial"/>
              <a:cs typeface="Arial"/>
              <a:sym typeface="Arial"/>
            </a:endParaRPr>
          </a:p>
        </p:txBody>
      </p:sp>
      <p:pic>
        <p:nvPicPr>
          <p:cNvPr id="568" name="Google Shape;568;p35"/>
          <p:cNvPicPr preferRelativeResize="0"/>
          <p:nvPr/>
        </p:nvPicPr>
        <p:blipFill rotWithShape="1">
          <a:blip r:embed="rId3">
            <a:alphaModFix/>
          </a:blip>
          <a:srcRect b="0" l="0" r="0" t="0"/>
          <a:stretch/>
        </p:blipFill>
        <p:spPr>
          <a:xfrm>
            <a:off x="3375499" y="330740"/>
            <a:ext cx="5361702" cy="3229802"/>
          </a:xfrm>
          <a:prstGeom prst="rect">
            <a:avLst/>
          </a:prstGeom>
          <a:noFill/>
          <a:ln>
            <a:noFill/>
          </a:ln>
        </p:spPr>
      </p:pic>
    </p:spTree>
  </p:cSld>
  <p:clrMapOvr>
    <a:masterClrMapping/>
  </p:clrMapOvr>
  <p:transition spd="med">
    <p:wipe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500"/>
                                        <p:tgtEl>
                                          <p:spTgt spid="5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6"/>
          <p:cNvSpPr txBox="1"/>
          <p:nvPr>
            <p:ph idx="1" type="body"/>
          </p:nvPr>
        </p:nvSpPr>
        <p:spPr>
          <a:xfrm>
            <a:off x="144065" y="798944"/>
            <a:ext cx="3698730"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EIGRP </a:t>
            </a:r>
            <a:r>
              <a:rPr lang="en-US">
                <a:solidFill>
                  <a:srgbClr val="FF0000"/>
                </a:solidFill>
              </a:rPr>
              <a:t>Update</a:t>
            </a:r>
            <a:r>
              <a:rPr lang="en-US"/>
              <a:t> packets are used to propagate routing information.</a:t>
            </a:r>
            <a:endParaRPr/>
          </a:p>
          <a:p>
            <a:pPr indent="-215900" lvl="1" marL="358775" rtl="0" algn="l">
              <a:lnSpc>
                <a:spcPct val="100000"/>
              </a:lnSpc>
              <a:spcBef>
                <a:spcPts val="900"/>
              </a:spcBef>
              <a:spcAft>
                <a:spcPts val="0"/>
              </a:spcAft>
              <a:buSzPts val="1400"/>
              <a:buChar char="•"/>
            </a:pPr>
            <a:r>
              <a:rPr lang="en-US"/>
              <a:t>Sent to initially exchange topology information or topology change. </a:t>
            </a:r>
            <a:endParaRPr/>
          </a:p>
          <a:p>
            <a:pPr indent="-215900" lvl="1" marL="358775" rtl="0" algn="l">
              <a:lnSpc>
                <a:spcPct val="100000"/>
              </a:lnSpc>
              <a:spcBef>
                <a:spcPts val="600"/>
              </a:spcBef>
              <a:spcAft>
                <a:spcPts val="0"/>
              </a:spcAft>
              <a:buSzPts val="1400"/>
              <a:buChar char="•"/>
            </a:pPr>
            <a:r>
              <a:rPr lang="en-US"/>
              <a:t>EIGRP updates only contain needed routing information and are unicast to routers that require it. </a:t>
            </a:r>
            <a:endParaRPr/>
          </a:p>
          <a:p>
            <a:pPr indent="-215900" lvl="1" marL="358775" rtl="0" algn="l">
              <a:lnSpc>
                <a:spcPct val="100000"/>
              </a:lnSpc>
              <a:spcBef>
                <a:spcPts val="600"/>
              </a:spcBef>
              <a:spcAft>
                <a:spcPts val="0"/>
              </a:spcAft>
              <a:buSzPts val="1400"/>
              <a:buChar char="•"/>
            </a:pPr>
            <a:r>
              <a:rPr lang="en-US"/>
              <a:t>Update packets are sent reliably and therefore requires acknowledgements.</a:t>
            </a:r>
            <a:endParaRPr/>
          </a:p>
        </p:txBody>
      </p:sp>
      <p:sp>
        <p:nvSpPr>
          <p:cNvPr id="575" name="Google Shape;575;p3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EIGRP Characteristics</a:t>
            </a:r>
            <a:br>
              <a:rPr lang="en-US"/>
            </a:br>
            <a:r>
              <a:rPr lang="en-US"/>
              <a:t>EIGRP Packet Types</a:t>
            </a:r>
            <a:endParaRPr/>
          </a:p>
        </p:txBody>
      </p:sp>
      <p:pic>
        <p:nvPicPr>
          <p:cNvPr id="576" name="Google Shape;576;p36"/>
          <p:cNvPicPr preferRelativeResize="0"/>
          <p:nvPr/>
        </p:nvPicPr>
        <p:blipFill rotWithShape="1">
          <a:blip r:embed="rId3">
            <a:alphaModFix/>
          </a:blip>
          <a:srcRect b="0" l="0" r="0" t="0"/>
          <a:stretch/>
        </p:blipFill>
        <p:spPr>
          <a:xfrm>
            <a:off x="4190035" y="798944"/>
            <a:ext cx="4730850" cy="2392436"/>
          </a:xfrm>
          <a:prstGeom prst="rect">
            <a:avLst/>
          </a:prstGeom>
          <a:noFill/>
          <a:ln>
            <a:noFill/>
          </a:ln>
        </p:spPr>
      </p:pic>
      <p:sp>
        <p:nvSpPr>
          <p:cNvPr id="577" name="Google Shape;577;p36"/>
          <p:cNvSpPr txBox="1"/>
          <p:nvPr/>
        </p:nvSpPr>
        <p:spPr>
          <a:xfrm>
            <a:off x="144065" y="3507421"/>
            <a:ext cx="8426988" cy="919896"/>
          </a:xfrm>
          <a:prstGeom prst="rect">
            <a:avLst/>
          </a:prstGeom>
          <a:noFill/>
          <a:ln>
            <a:noFill/>
          </a:ln>
        </p:spPr>
        <p:txBody>
          <a:bodyPr anchorCtr="0" anchor="t" bIns="45700" lIns="91425" spcFirstLastPara="1" rIns="182875" wrap="square" tIns="45700">
            <a:noAutofit/>
          </a:bodyPr>
          <a:lstStyle/>
          <a:p>
            <a:pPr indent="-169863" lvl="0" marL="169863" marR="0" rtl="0" algn="l">
              <a:lnSpc>
                <a:spcPct val="100000"/>
              </a:lnSpc>
              <a:spcBef>
                <a:spcPts val="0"/>
              </a:spcBef>
              <a:spcAft>
                <a:spcPts val="0"/>
              </a:spcAft>
              <a:buClr>
                <a:schemeClr val="dk2"/>
              </a:buClr>
              <a:buSzPts val="1350"/>
              <a:buFont typeface="Noto Sans Symbols"/>
              <a:buChar char="▪"/>
            </a:pPr>
            <a:r>
              <a:rPr lang="en-US" sz="1500">
                <a:solidFill>
                  <a:srgbClr val="000000"/>
                </a:solidFill>
                <a:latin typeface="Arial"/>
                <a:ea typeface="Arial"/>
                <a:cs typeface="Arial"/>
                <a:sym typeface="Arial"/>
              </a:rPr>
              <a:t>Acknowledgements packets are “dataless” Hello packets used to indicate receipt of any EIGRP packet during a "reliable"  (i.e., RTP) exchange. </a:t>
            </a:r>
            <a:endParaRPr/>
          </a:p>
          <a:p>
            <a:pPr indent="-215900" lvl="1" marL="358775" marR="0" rtl="0" algn="l">
              <a:lnSpc>
                <a:spcPct val="100000"/>
              </a:lnSpc>
              <a:spcBef>
                <a:spcPts val="900"/>
              </a:spcBef>
              <a:spcAft>
                <a:spcPts val="0"/>
              </a:spcAft>
              <a:buClr>
                <a:schemeClr val="dk2"/>
              </a:buClr>
              <a:buSzPts val="1400"/>
              <a:buFont typeface="Arial"/>
              <a:buChar char="•"/>
            </a:pPr>
            <a:r>
              <a:rPr b="0" i="0" lang="en-US" sz="1400" u="none" cap="none" strike="noStrike">
                <a:solidFill>
                  <a:srgbClr val="000000"/>
                </a:solidFill>
                <a:latin typeface="Arial"/>
                <a:ea typeface="Arial"/>
                <a:cs typeface="Arial"/>
                <a:sym typeface="Arial"/>
              </a:rPr>
              <a:t>Used to acknowledge the receipt of Update packets, Query packets, and Reply packets. </a:t>
            </a:r>
            <a:endParaRPr/>
          </a:p>
          <a:p>
            <a:pPr indent="-127000" lvl="1" marL="358775" marR="0" rtl="0" algn="l">
              <a:lnSpc>
                <a:spcPct val="100000"/>
              </a:lnSpc>
              <a:spcBef>
                <a:spcPts val="600"/>
              </a:spcBef>
              <a:spcAft>
                <a:spcPts val="0"/>
              </a:spcAft>
              <a:buClr>
                <a:schemeClr val="dk2"/>
              </a:buClr>
              <a:buSzPts val="1400"/>
              <a:buFont typeface="Arial"/>
              <a:buNone/>
            </a:pPr>
            <a:r>
              <a:t/>
            </a:r>
            <a:endParaRPr b="0" i="0" sz="1400" u="none" cap="none" strike="noStrike">
              <a:solidFill>
                <a:srgbClr val="000000"/>
              </a:solidFill>
              <a:latin typeface="Arial"/>
              <a:ea typeface="Arial"/>
              <a:cs typeface="Arial"/>
              <a:sym typeface="Arial"/>
            </a:endParaRPr>
          </a:p>
          <a:p>
            <a:pPr indent="-84138" lvl="0" marL="169863" marR="0" rtl="0" algn="l">
              <a:lnSpc>
                <a:spcPct val="100000"/>
              </a:lnSpc>
              <a:spcBef>
                <a:spcPts val="900"/>
              </a:spcBef>
              <a:spcAft>
                <a:spcPts val="0"/>
              </a:spcAft>
              <a:buClr>
                <a:schemeClr val="dk2"/>
              </a:buClr>
              <a:buSzPts val="1350"/>
              <a:buFont typeface="Noto Sans Symbols"/>
              <a:buNone/>
            </a:pPr>
            <a:r>
              <a:t/>
            </a:r>
            <a:endParaRPr sz="1500">
              <a:solidFill>
                <a:srgbClr val="000000"/>
              </a:solidFill>
              <a:latin typeface="Arial"/>
              <a:ea typeface="Arial"/>
              <a:cs typeface="Arial"/>
              <a:sym typeface="Arial"/>
            </a:endParaRPr>
          </a:p>
          <a:p>
            <a:pPr indent="-84138" lvl="0" marL="169863" marR="0" rtl="0" algn="l">
              <a:lnSpc>
                <a:spcPct val="100000"/>
              </a:lnSpc>
              <a:spcBef>
                <a:spcPts val="1200"/>
              </a:spcBef>
              <a:spcAft>
                <a:spcPts val="0"/>
              </a:spcAft>
              <a:buClr>
                <a:schemeClr val="dk2"/>
              </a:buClr>
              <a:buSzPts val="1350"/>
              <a:buFont typeface="Noto Sans Symbols"/>
              <a:buNone/>
            </a:pPr>
            <a:r>
              <a:t/>
            </a:r>
            <a:endParaRPr sz="1500">
              <a:solidFill>
                <a:srgbClr val="000000"/>
              </a:solidFill>
              <a:latin typeface="Arial"/>
              <a:ea typeface="Arial"/>
              <a:cs typeface="Arial"/>
              <a:sym typeface="Arial"/>
            </a:endParaRP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7"/>
          <p:cNvSpPr txBox="1"/>
          <p:nvPr>
            <p:ph idx="1" type="body"/>
          </p:nvPr>
        </p:nvSpPr>
        <p:spPr>
          <a:xfrm>
            <a:off x="144065" y="798944"/>
            <a:ext cx="403439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Query and reply packets are used by DUAL when searching for networks.</a:t>
            </a:r>
            <a:endParaRPr/>
          </a:p>
          <a:p>
            <a:pPr indent="-84138" lvl="0" marL="169863" rtl="0" algn="l">
              <a:lnSpc>
                <a:spcPct val="100000"/>
              </a:lnSpc>
              <a:spcBef>
                <a:spcPts val="1200"/>
              </a:spcBef>
              <a:spcAft>
                <a:spcPts val="0"/>
              </a:spcAft>
              <a:buSzPts val="1350"/>
              <a:buFont typeface="Noto Sans Symbols"/>
              <a:buNone/>
            </a:pPr>
            <a:r>
              <a:t/>
            </a:r>
            <a:endParaRPr/>
          </a:p>
          <a:p>
            <a:pPr indent="-169863" lvl="0" marL="169863" rtl="0" algn="l">
              <a:lnSpc>
                <a:spcPct val="100000"/>
              </a:lnSpc>
              <a:spcBef>
                <a:spcPts val="1200"/>
              </a:spcBef>
              <a:spcAft>
                <a:spcPts val="0"/>
              </a:spcAft>
              <a:buSzPts val="1350"/>
              <a:buFont typeface="Noto Sans Symbols"/>
              <a:buChar char="▪"/>
            </a:pPr>
            <a:r>
              <a:rPr lang="en-US"/>
              <a:t>They both use reliable delivery and therefore require acknowledgement.</a:t>
            </a:r>
            <a:endParaRPr/>
          </a:p>
          <a:p>
            <a:pPr indent="-84138" lvl="0" marL="169863" rtl="0" algn="l">
              <a:lnSpc>
                <a:spcPct val="100000"/>
              </a:lnSpc>
              <a:spcBef>
                <a:spcPts val="1200"/>
              </a:spcBef>
              <a:spcAft>
                <a:spcPts val="0"/>
              </a:spcAft>
              <a:buSzPts val="1350"/>
              <a:buFont typeface="Noto Sans Symbols"/>
              <a:buNone/>
            </a:pPr>
            <a:r>
              <a:t/>
            </a:r>
            <a:endParaRPr/>
          </a:p>
          <a:p>
            <a:pPr indent="-169863" lvl="0" marL="169863" rtl="0" algn="l">
              <a:lnSpc>
                <a:spcPct val="100000"/>
              </a:lnSpc>
              <a:spcBef>
                <a:spcPts val="1200"/>
              </a:spcBef>
              <a:spcAft>
                <a:spcPts val="0"/>
              </a:spcAft>
              <a:buSzPts val="1350"/>
              <a:buFont typeface="Noto Sans Symbols"/>
              <a:buChar char="▪"/>
            </a:pPr>
            <a:r>
              <a:rPr lang="en-US"/>
              <a:t>Queries can use multicast or unicast, whereas Replies are always sent as unicast. </a:t>
            </a:r>
            <a:endParaRPr/>
          </a:p>
        </p:txBody>
      </p:sp>
      <p:sp>
        <p:nvSpPr>
          <p:cNvPr id="584" name="Google Shape;584;p3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EIGRP Characteristics</a:t>
            </a:r>
            <a:br>
              <a:rPr lang="en-US"/>
            </a:br>
            <a:r>
              <a:rPr lang="en-US"/>
              <a:t>EIGRP Packet Types</a:t>
            </a:r>
            <a:endParaRPr/>
          </a:p>
        </p:txBody>
      </p:sp>
      <p:pic>
        <p:nvPicPr>
          <p:cNvPr id="585" name="Google Shape;585;p37"/>
          <p:cNvPicPr preferRelativeResize="0"/>
          <p:nvPr/>
        </p:nvPicPr>
        <p:blipFill rotWithShape="1">
          <a:blip r:embed="rId3">
            <a:alphaModFix/>
          </a:blip>
          <a:srcRect b="0" l="0" r="0" t="0"/>
          <a:stretch/>
        </p:blipFill>
        <p:spPr>
          <a:xfrm>
            <a:off x="4178461" y="340468"/>
            <a:ext cx="4778153" cy="3881336"/>
          </a:xfrm>
          <a:prstGeom prst="rect">
            <a:avLst/>
          </a:prstGeom>
          <a:noFill/>
          <a:ln>
            <a:noFill/>
          </a:ln>
        </p:spPr>
      </p:pic>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8"/>
          <p:cNvSpPr txBox="1"/>
          <p:nvPr>
            <p:ph type="ctrTitle"/>
          </p:nvPr>
        </p:nvSpPr>
        <p:spPr>
          <a:xfrm>
            <a:off x="416424" y="915409"/>
            <a:ext cx="8062031" cy="1802391"/>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chemeClr val="accent5"/>
              </a:buClr>
              <a:buSzPts val="4600"/>
              <a:buFont typeface="Arial"/>
              <a:buNone/>
            </a:pPr>
            <a:r>
              <a:rPr lang="en-US"/>
              <a:t>2.2 Implement EIGRP for IPv4</a:t>
            </a:r>
            <a:endParaRPr/>
          </a:p>
        </p:txBody>
      </p:sp>
    </p:spTree>
  </p:cSld>
  <p:clrMapOvr>
    <a:masterClrMapping/>
  </p:clrMapOvr>
  <p:transition spd="slow">
    <p:wipe dir="l"/>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9"/>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The routers in the </a:t>
            </a:r>
            <a:r>
              <a:rPr lang="en-US">
                <a:solidFill>
                  <a:srgbClr val="FF0000"/>
                </a:solidFill>
              </a:rPr>
              <a:t>topology</a:t>
            </a:r>
            <a:r>
              <a:rPr lang="en-US"/>
              <a:t> have a </a:t>
            </a:r>
            <a:r>
              <a:rPr lang="en-US">
                <a:solidFill>
                  <a:srgbClr val="FF0000"/>
                </a:solidFill>
              </a:rPr>
              <a:t>starting configuration </a:t>
            </a:r>
            <a:r>
              <a:rPr lang="en-US"/>
              <a:t>that includes addresses on the interfaces. There is currently </a:t>
            </a:r>
            <a:r>
              <a:rPr lang="en-US">
                <a:solidFill>
                  <a:srgbClr val="FF0000"/>
                </a:solidFill>
              </a:rPr>
              <a:t>no static routing </a:t>
            </a:r>
            <a:r>
              <a:rPr lang="en-US"/>
              <a:t>or </a:t>
            </a:r>
            <a:r>
              <a:rPr lang="en-US">
                <a:solidFill>
                  <a:srgbClr val="FF0000"/>
                </a:solidFill>
              </a:rPr>
              <a:t>dynamic routing </a:t>
            </a:r>
            <a:r>
              <a:rPr lang="en-US"/>
              <a:t>configured on any of the routers.</a:t>
            </a:r>
            <a:endParaRPr/>
          </a:p>
        </p:txBody>
      </p:sp>
      <p:sp>
        <p:nvSpPr>
          <p:cNvPr id="598" name="Google Shape;598;p3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Implement EIGRP for IPv4</a:t>
            </a:r>
            <a:br>
              <a:rPr lang="en-US"/>
            </a:br>
            <a:r>
              <a:rPr lang="en-US"/>
              <a:t>Configure EIGRP with IPv4</a:t>
            </a:r>
            <a:endParaRPr/>
          </a:p>
        </p:txBody>
      </p:sp>
      <p:pic>
        <p:nvPicPr>
          <p:cNvPr id="599" name="Google Shape;599;p39"/>
          <p:cNvPicPr preferRelativeResize="0"/>
          <p:nvPr/>
        </p:nvPicPr>
        <p:blipFill rotWithShape="1">
          <a:blip r:embed="rId3">
            <a:alphaModFix/>
          </a:blip>
          <a:srcRect b="0" l="0" r="0" t="0"/>
          <a:stretch/>
        </p:blipFill>
        <p:spPr>
          <a:xfrm>
            <a:off x="389106" y="1510425"/>
            <a:ext cx="8210145" cy="3126976"/>
          </a:xfrm>
          <a:prstGeom prst="rect">
            <a:avLst/>
          </a:prstGeom>
          <a:noFill/>
          <a:ln>
            <a:noFill/>
          </a:ln>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Path Determination</a:t>
            </a:r>
            <a:br>
              <a:rPr lang="en-US"/>
            </a:br>
            <a:r>
              <a:rPr lang="en-US" sz="2400"/>
              <a:t>Two Functions of a Router</a:t>
            </a:r>
            <a:endParaRPr/>
          </a:p>
        </p:txBody>
      </p:sp>
      <p:sp>
        <p:nvSpPr>
          <p:cNvPr id="260" name="Google Shape;260;p4"/>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101600" lvl="0" marL="0" rtl="0" algn="l">
              <a:lnSpc>
                <a:spcPct val="100000"/>
              </a:lnSpc>
              <a:spcBef>
                <a:spcPts val="0"/>
              </a:spcBef>
              <a:spcAft>
                <a:spcPts val="0"/>
              </a:spcAft>
              <a:buSzPts val="1600"/>
              <a:buFont typeface="Arial"/>
              <a:buChar char="•"/>
            </a:pPr>
            <a:r>
              <a:rPr lang="en-US" sz="1600">
                <a:solidFill>
                  <a:srgbClr val="000000"/>
                </a:solidFill>
              </a:rPr>
              <a:t> When a router receives an IP packet on one interface, it determines which </a:t>
            </a:r>
            <a:r>
              <a:rPr lang="en-US" sz="1600">
                <a:solidFill>
                  <a:srgbClr val="FF0000"/>
                </a:solidFill>
              </a:rPr>
              <a:t>interface</a:t>
            </a:r>
            <a:r>
              <a:rPr lang="en-US" sz="1600">
                <a:solidFill>
                  <a:srgbClr val="000000"/>
                </a:solidFill>
              </a:rPr>
              <a:t> to use to forward the packet to the </a:t>
            </a:r>
            <a:r>
              <a:rPr lang="en-US" sz="1600">
                <a:solidFill>
                  <a:srgbClr val="FF0000"/>
                </a:solidFill>
              </a:rPr>
              <a:t>destination</a:t>
            </a:r>
            <a:r>
              <a:rPr lang="en-US" sz="1600">
                <a:solidFill>
                  <a:srgbClr val="000000"/>
                </a:solidFill>
              </a:rPr>
              <a:t>. This is known as </a:t>
            </a:r>
            <a:r>
              <a:rPr lang="en-US" sz="1600">
                <a:solidFill>
                  <a:srgbClr val="FF0000"/>
                </a:solidFill>
              </a:rPr>
              <a:t>routing</a:t>
            </a:r>
            <a:r>
              <a:rPr lang="en-US" sz="1600">
                <a:solidFill>
                  <a:srgbClr val="000000"/>
                </a:solidFill>
              </a:rPr>
              <a:t>. </a:t>
            </a:r>
            <a:endParaRPr sz="1600">
              <a:solidFill>
                <a:srgbClr val="000000"/>
              </a:solidFill>
            </a:endParaRPr>
          </a:p>
          <a:p>
            <a:pPr indent="-101600" lvl="0" marL="0" rtl="0" algn="l">
              <a:lnSpc>
                <a:spcPct val="100000"/>
              </a:lnSpc>
              <a:spcBef>
                <a:spcPts val="320"/>
              </a:spcBef>
              <a:spcAft>
                <a:spcPts val="0"/>
              </a:spcAft>
              <a:buSzPts val="1600"/>
              <a:buFont typeface="Arial"/>
              <a:buChar char="•"/>
            </a:pPr>
            <a:r>
              <a:rPr lang="en-US" sz="1600">
                <a:solidFill>
                  <a:srgbClr val="000000"/>
                </a:solidFill>
              </a:rPr>
              <a:t> The </a:t>
            </a:r>
            <a:r>
              <a:rPr lang="en-US" sz="1600">
                <a:solidFill>
                  <a:srgbClr val="FF0000"/>
                </a:solidFill>
              </a:rPr>
              <a:t>interface</a:t>
            </a:r>
            <a:r>
              <a:rPr lang="en-US" sz="1600">
                <a:solidFill>
                  <a:srgbClr val="000000"/>
                </a:solidFill>
              </a:rPr>
              <a:t> that the router uses to forward the packet may be the </a:t>
            </a:r>
            <a:r>
              <a:rPr lang="en-US" sz="1600">
                <a:solidFill>
                  <a:srgbClr val="FF0000"/>
                </a:solidFill>
              </a:rPr>
              <a:t>final destination</a:t>
            </a:r>
            <a:r>
              <a:rPr lang="en-US" sz="1600">
                <a:solidFill>
                  <a:srgbClr val="000000"/>
                </a:solidFill>
              </a:rPr>
              <a:t>, or it may be a </a:t>
            </a:r>
            <a:r>
              <a:rPr lang="en-US" sz="1600">
                <a:solidFill>
                  <a:srgbClr val="FF0000"/>
                </a:solidFill>
              </a:rPr>
              <a:t>network connected </a:t>
            </a:r>
            <a:r>
              <a:rPr lang="en-US" sz="1600">
                <a:solidFill>
                  <a:srgbClr val="000000"/>
                </a:solidFill>
              </a:rPr>
              <a:t>to another router that is used to reach the destination network. Each network that a router connects to typically requires a separate interface, but this may not always be the case.</a:t>
            </a:r>
            <a:endParaRPr/>
          </a:p>
          <a:p>
            <a:pPr indent="0" lvl="0" marL="0" rtl="0" algn="l">
              <a:lnSpc>
                <a:spcPct val="100000"/>
              </a:lnSpc>
              <a:spcBef>
                <a:spcPts val="320"/>
              </a:spcBef>
              <a:spcAft>
                <a:spcPts val="0"/>
              </a:spcAft>
              <a:buSzPts val="1600"/>
              <a:buFont typeface="Arial"/>
              <a:buNone/>
            </a:pPr>
            <a:r>
              <a:t/>
            </a:r>
            <a:endParaRPr sz="1600">
              <a:solidFill>
                <a:srgbClr val="000000"/>
              </a:solidFill>
            </a:endParaRPr>
          </a:p>
          <a:p>
            <a:pPr indent="-101600" lvl="0" marL="0" rtl="0" algn="l">
              <a:lnSpc>
                <a:spcPct val="100000"/>
              </a:lnSpc>
              <a:spcBef>
                <a:spcPts val="320"/>
              </a:spcBef>
              <a:spcAft>
                <a:spcPts val="0"/>
              </a:spcAft>
              <a:buSzPts val="1600"/>
              <a:buFont typeface="Arial"/>
              <a:buChar char="•"/>
            </a:pPr>
            <a:r>
              <a:rPr lang="en-US" sz="1600">
                <a:solidFill>
                  <a:srgbClr val="000000"/>
                </a:solidFill>
              </a:rPr>
              <a:t>The primary functions of a router are to determine </a:t>
            </a:r>
            <a:r>
              <a:rPr lang="en-US" sz="1600">
                <a:solidFill>
                  <a:srgbClr val="FF0000"/>
                </a:solidFill>
              </a:rPr>
              <a:t>the best path </a:t>
            </a:r>
            <a:r>
              <a:rPr lang="en-US" sz="1600">
                <a:solidFill>
                  <a:srgbClr val="000000"/>
                </a:solidFill>
              </a:rPr>
              <a:t>to forward packets based on the information in </a:t>
            </a:r>
            <a:r>
              <a:rPr lang="en-US" sz="1600">
                <a:solidFill>
                  <a:srgbClr val="FF0000"/>
                </a:solidFill>
              </a:rPr>
              <a:t>its routing table</a:t>
            </a:r>
            <a:r>
              <a:rPr lang="en-US" sz="1600">
                <a:solidFill>
                  <a:srgbClr val="000000"/>
                </a:solidFill>
              </a:rPr>
              <a:t>, and to </a:t>
            </a:r>
            <a:r>
              <a:rPr lang="en-US" sz="1600">
                <a:solidFill>
                  <a:srgbClr val="FF0000"/>
                </a:solidFill>
              </a:rPr>
              <a:t>forward packets </a:t>
            </a:r>
            <a:r>
              <a:rPr lang="en-US" sz="1600">
                <a:solidFill>
                  <a:srgbClr val="000000"/>
                </a:solidFill>
              </a:rPr>
              <a:t>toward their destination.</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0"/>
          <p:cNvSpPr txBox="1"/>
          <p:nvPr>
            <p:ph idx="1" type="body"/>
          </p:nvPr>
        </p:nvSpPr>
        <p:spPr>
          <a:xfrm>
            <a:off x="144065" y="798944"/>
            <a:ext cx="4038829"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An </a:t>
            </a:r>
            <a:r>
              <a:rPr lang="en-US">
                <a:solidFill>
                  <a:srgbClr val="FF0000"/>
                </a:solidFill>
              </a:rPr>
              <a:t>Autonomous System (AS</a:t>
            </a:r>
            <a:r>
              <a:rPr lang="en-US"/>
              <a:t>) is a collection of networks under the control of a single authority (reference RFC 1930).</a:t>
            </a:r>
            <a:endParaRPr/>
          </a:p>
          <a:p>
            <a:pPr indent="-215900" lvl="1" marL="358775" rtl="0" algn="l">
              <a:lnSpc>
                <a:spcPct val="100000"/>
              </a:lnSpc>
              <a:spcBef>
                <a:spcPts val="900"/>
              </a:spcBef>
              <a:spcAft>
                <a:spcPts val="0"/>
              </a:spcAft>
              <a:buSzPts val="1400"/>
              <a:buChar char="•"/>
            </a:pPr>
            <a:r>
              <a:rPr lang="en-US"/>
              <a:t>AS numbers  are needed to exchange routes between AS.</a:t>
            </a:r>
            <a:endParaRPr/>
          </a:p>
          <a:p>
            <a:pPr indent="-215900" lvl="1" marL="358775" rtl="0" algn="l">
              <a:lnSpc>
                <a:spcPct val="100000"/>
              </a:lnSpc>
              <a:spcBef>
                <a:spcPts val="600"/>
              </a:spcBef>
              <a:spcAft>
                <a:spcPts val="0"/>
              </a:spcAft>
              <a:buSzPts val="1400"/>
              <a:buChar char="•"/>
            </a:pPr>
            <a:r>
              <a:rPr lang="en-US"/>
              <a:t>AS numbers are managed by </a:t>
            </a:r>
            <a:r>
              <a:rPr lang="en-US">
                <a:solidFill>
                  <a:srgbClr val="FF0000"/>
                </a:solidFill>
              </a:rPr>
              <a:t>IANA</a:t>
            </a:r>
            <a:r>
              <a:rPr lang="en-US"/>
              <a:t> and assigned by </a:t>
            </a:r>
            <a:r>
              <a:rPr lang="en-US">
                <a:solidFill>
                  <a:srgbClr val="FF0000"/>
                </a:solidFill>
              </a:rPr>
              <a:t>RIRs</a:t>
            </a:r>
            <a:r>
              <a:rPr lang="en-US"/>
              <a:t> to </a:t>
            </a:r>
            <a:r>
              <a:rPr lang="en-US">
                <a:solidFill>
                  <a:srgbClr val="FF0000"/>
                </a:solidFill>
              </a:rPr>
              <a:t>ISPs</a:t>
            </a:r>
            <a:r>
              <a:rPr lang="en-US"/>
              <a:t>, Internet Backbone providers, and institutions connecting to other institutions using AS numbers.</a:t>
            </a:r>
            <a:endParaRPr/>
          </a:p>
        </p:txBody>
      </p:sp>
      <p:sp>
        <p:nvSpPr>
          <p:cNvPr id="606" name="Google Shape;606;p40"/>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Implement EIGRP for IPv4</a:t>
            </a:r>
            <a:br>
              <a:rPr lang="en-US"/>
            </a:br>
            <a:r>
              <a:rPr lang="en-US"/>
              <a:t>Configure EIGRP with IPv4</a:t>
            </a:r>
            <a:endParaRPr/>
          </a:p>
        </p:txBody>
      </p:sp>
      <p:pic>
        <p:nvPicPr>
          <p:cNvPr id="607" name="Google Shape;607;p40"/>
          <p:cNvPicPr preferRelativeResize="0"/>
          <p:nvPr/>
        </p:nvPicPr>
        <p:blipFill rotWithShape="1">
          <a:blip r:embed="rId3">
            <a:alphaModFix/>
          </a:blip>
          <a:srcRect b="0" l="0" r="0" t="0"/>
          <a:stretch/>
        </p:blipFill>
        <p:spPr>
          <a:xfrm>
            <a:off x="4036979" y="252919"/>
            <a:ext cx="4778493" cy="3365770"/>
          </a:xfrm>
          <a:prstGeom prst="rect">
            <a:avLst/>
          </a:prstGeom>
          <a:noFill/>
          <a:ln>
            <a:noFill/>
          </a:ln>
        </p:spPr>
      </p:pic>
      <p:sp>
        <p:nvSpPr>
          <p:cNvPr id="608" name="Google Shape;608;p40"/>
          <p:cNvSpPr txBox="1"/>
          <p:nvPr/>
        </p:nvSpPr>
        <p:spPr>
          <a:xfrm>
            <a:off x="144065" y="3686827"/>
            <a:ext cx="8727206" cy="1012495"/>
          </a:xfrm>
          <a:prstGeom prst="rect">
            <a:avLst/>
          </a:prstGeom>
          <a:noFill/>
          <a:ln>
            <a:noFill/>
          </a:ln>
        </p:spPr>
        <p:txBody>
          <a:bodyPr anchorCtr="0" anchor="t" bIns="45700" lIns="91425" spcFirstLastPara="1" rIns="182875" wrap="square" tIns="45700">
            <a:noAutofit/>
          </a:bodyPr>
          <a:lstStyle/>
          <a:p>
            <a:pPr indent="-169863" lvl="0" marL="169863" marR="0" rtl="0" algn="l">
              <a:lnSpc>
                <a:spcPct val="100000"/>
              </a:lnSpc>
              <a:spcBef>
                <a:spcPts val="0"/>
              </a:spcBef>
              <a:spcAft>
                <a:spcPts val="0"/>
              </a:spcAft>
              <a:buClr>
                <a:schemeClr val="dk2"/>
              </a:buClr>
              <a:buSzPts val="1620"/>
              <a:buFont typeface="Noto Sans Symbols"/>
              <a:buChar char="▪"/>
            </a:pPr>
            <a:r>
              <a:rPr lang="en-US" sz="1800">
                <a:solidFill>
                  <a:srgbClr val="000000"/>
                </a:solidFill>
                <a:latin typeface="Arial"/>
                <a:ea typeface="Arial"/>
                <a:cs typeface="Arial"/>
                <a:sym typeface="Arial"/>
              </a:rPr>
              <a:t>AS numbers are usually 16-bit numbers, ranging from </a:t>
            </a:r>
            <a:r>
              <a:rPr lang="en-US" sz="1800">
                <a:solidFill>
                  <a:srgbClr val="FF0000"/>
                </a:solidFill>
                <a:latin typeface="Arial"/>
                <a:ea typeface="Arial"/>
                <a:cs typeface="Arial"/>
                <a:sym typeface="Arial"/>
              </a:rPr>
              <a:t>0 to 65535</a:t>
            </a:r>
            <a:r>
              <a:rPr lang="en-US" sz="1800">
                <a:solidFill>
                  <a:srgbClr val="000000"/>
                </a:solidFill>
                <a:latin typeface="Arial"/>
                <a:ea typeface="Arial"/>
                <a:cs typeface="Arial"/>
                <a:sym typeface="Arial"/>
              </a:rPr>
              <a:t>.</a:t>
            </a:r>
            <a:endParaRPr/>
          </a:p>
          <a:p>
            <a:pPr indent="-215900" lvl="1" marL="358775" marR="0" rtl="0" algn="l">
              <a:lnSpc>
                <a:spcPct val="100000"/>
              </a:lnSpc>
              <a:spcBef>
                <a:spcPts val="900"/>
              </a:spcBef>
              <a:spcAft>
                <a:spcPts val="0"/>
              </a:spcAft>
              <a:buClr>
                <a:schemeClr val="dk2"/>
              </a:buClr>
              <a:buSzPts val="1700"/>
              <a:buFont typeface="Arial"/>
              <a:buChar char="•"/>
            </a:pPr>
            <a:r>
              <a:rPr b="0" i="0" lang="en-US" sz="1700" u="none" cap="none" strike="noStrike">
                <a:solidFill>
                  <a:srgbClr val="000000"/>
                </a:solidFill>
                <a:latin typeface="Arial"/>
                <a:ea typeface="Arial"/>
                <a:cs typeface="Arial"/>
                <a:sym typeface="Arial"/>
              </a:rPr>
              <a:t>Since 2007, </a:t>
            </a:r>
            <a:r>
              <a:rPr b="0" i="0" lang="en-US" sz="1500" u="none" cap="none" strike="noStrike">
                <a:solidFill>
                  <a:srgbClr val="000000"/>
                </a:solidFill>
                <a:latin typeface="Arial"/>
                <a:ea typeface="Arial"/>
                <a:cs typeface="Arial"/>
                <a:sym typeface="Arial"/>
              </a:rPr>
              <a:t>AS numbers can now be </a:t>
            </a:r>
            <a:r>
              <a:rPr b="0" i="0" lang="en-US" sz="1500" u="none" cap="none" strike="noStrike">
                <a:solidFill>
                  <a:srgbClr val="FF0000"/>
                </a:solidFill>
                <a:latin typeface="Arial"/>
                <a:ea typeface="Arial"/>
                <a:cs typeface="Arial"/>
                <a:sym typeface="Arial"/>
              </a:rPr>
              <a:t>32</a:t>
            </a:r>
            <a:r>
              <a:rPr b="0" i="0" lang="en-US" sz="1500" u="none" cap="none" strike="noStrike">
                <a:solidFill>
                  <a:srgbClr val="000000"/>
                </a:solidFill>
                <a:latin typeface="Arial"/>
                <a:ea typeface="Arial"/>
                <a:cs typeface="Arial"/>
                <a:sym typeface="Arial"/>
              </a:rPr>
              <a:t> bits, therefore increasing the number of AS numbers to over </a:t>
            </a:r>
            <a:r>
              <a:rPr b="0" i="0" lang="en-US" sz="1500" u="none" cap="none" strike="noStrike">
                <a:solidFill>
                  <a:srgbClr val="FF0000"/>
                </a:solidFill>
                <a:latin typeface="Arial"/>
                <a:ea typeface="Arial"/>
                <a:cs typeface="Arial"/>
                <a:sym typeface="Arial"/>
              </a:rPr>
              <a:t>4 billion</a:t>
            </a:r>
            <a:r>
              <a:rPr b="0" i="0" lang="en-US" sz="1500" u="none" cap="none" strike="noStrike">
                <a:solidFill>
                  <a:srgbClr val="000000"/>
                </a:solidFill>
                <a:latin typeface="Arial"/>
                <a:ea typeface="Arial"/>
                <a:cs typeface="Arial"/>
                <a:sym typeface="Arial"/>
              </a:rPr>
              <a:t>. </a:t>
            </a:r>
            <a:endParaRPr/>
          </a:p>
          <a:p>
            <a:pPr indent="-84138" lvl="0" marL="169863" marR="0" rtl="0" algn="l">
              <a:lnSpc>
                <a:spcPct val="100000"/>
              </a:lnSpc>
              <a:spcBef>
                <a:spcPts val="900"/>
              </a:spcBef>
              <a:spcAft>
                <a:spcPts val="0"/>
              </a:spcAft>
              <a:buClr>
                <a:schemeClr val="dk2"/>
              </a:buClr>
              <a:buSzPts val="1350"/>
              <a:buFont typeface="Noto Sans Symbols"/>
              <a:buNone/>
            </a:pPr>
            <a:r>
              <a:t/>
            </a:r>
            <a:endParaRPr sz="1500">
              <a:solidFill>
                <a:srgbClr val="000000"/>
              </a:solidFill>
              <a:latin typeface="Arial"/>
              <a:ea typeface="Arial"/>
              <a:cs typeface="Arial"/>
              <a:sym typeface="Arial"/>
            </a:endParaRPr>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1"/>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Char char="▪"/>
            </a:pPr>
            <a:r>
              <a:rPr lang="en-US" sz="1600"/>
              <a:t>To configure EIGRP, use the</a:t>
            </a:r>
            <a:r>
              <a:rPr b="1" lang="en-US" sz="1600"/>
              <a:t> </a:t>
            </a:r>
            <a:r>
              <a:rPr b="1" lang="en-US" sz="1600">
                <a:solidFill>
                  <a:srgbClr val="FF0000"/>
                </a:solidFill>
              </a:rPr>
              <a:t>router eigrp </a:t>
            </a:r>
            <a:r>
              <a:rPr i="1" lang="en-US" sz="1600">
                <a:solidFill>
                  <a:srgbClr val="FF0000"/>
                </a:solidFill>
              </a:rPr>
              <a:t>AS-#</a:t>
            </a:r>
            <a:r>
              <a:rPr b="1" i="1" lang="en-US" sz="1600">
                <a:solidFill>
                  <a:srgbClr val="FF0000"/>
                </a:solidFill>
              </a:rPr>
              <a:t> </a:t>
            </a:r>
            <a:r>
              <a:rPr lang="en-US" sz="1600"/>
              <a:t>command.</a:t>
            </a:r>
            <a:endParaRPr/>
          </a:p>
          <a:p>
            <a:pPr indent="-215900" lvl="1" marL="358775" rtl="0" algn="l">
              <a:lnSpc>
                <a:spcPct val="100000"/>
              </a:lnSpc>
              <a:spcBef>
                <a:spcPts val="900"/>
              </a:spcBef>
              <a:spcAft>
                <a:spcPts val="0"/>
              </a:spcAft>
              <a:buSzPts val="1600"/>
              <a:buChar char="•"/>
            </a:pPr>
            <a:r>
              <a:rPr lang="en-US" sz="1600"/>
              <a:t>The </a:t>
            </a:r>
            <a:r>
              <a:rPr i="1" lang="en-US" sz="1600"/>
              <a:t>AS-#</a:t>
            </a:r>
            <a:r>
              <a:rPr lang="en-US" sz="1600"/>
              <a:t>  functions as a </a:t>
            </a:r>
            <a:r>
              <a:rPr lang="en-US" sz="1600">
                <a:solidFill>
                  <a:srgbClr val="FF0000"/>
                </a:solidFill>
              </a:rPr>
              <a:t>process ID</a:t>
            </a:r>
            <a:r>
              <a:rPr lang="en-US" sz="1600"/>
              <a:t>. </a:t>
            </a:r>
            <a:endParaRPr/>
          </a:p>
          <a:p>
            <a:pPr indent="-215900" lvl="1" marL="358775" rtl="0" algn="l">
              <a:lnSpc>
                <a:spcPct val="100000"/>
              </a:lnSpc>
              <a:spcBef>
                <a:spcPts val="600"/>
              </a:spcBef>
              <a:spcAft>
                <a:spcPts val="0"/>
              </a:spcAft>
              <a:buSzPts val="1600"/>
              <a:buChar char="•"/>
            </a:pPr>
            <a:r>
              <a:rPr lang="en-US" sz="1600"/>
              <a:t>The AS number used for EIGRP configuration is only significant to the EIGRP routing domain.</a:t>
            </a:r>
            <a:endParaRPr/>
          </a:p>
          <a:p>
            <a:pPr indent="-215900" lvl="1" marL="358775" rtl="0" algn="l">
              <a:lnSpc>
                <a:spcPct val="100000"/>
              </a:lnSpc>
              <a:spcBef>
                <a:spcPts val="600"/>
              </a:spcBef>
              <a:spcAft>
                <a:spcPts val="0"/>
              </a:spcAft>
              <a:buSzPts val="1600"/>
              <a:buChar char="•"/>
            </a:pPr>
            <a:r>
              <a:rPr lang="en-US" sz="1600">
                <a:solidFill>
                  <a:srgbClr val="FF0000"/>
                </a:solidFill>
              </a:rPr>
              <a:t>All</a:t>
            </a:r>
            <a:r>
              <a:rPr lang="en-US" sz="1600"/>
              <a:t> routers in the EIGRP routing domain must use the </a:t>
            </a:r>
            <a:r>
              <a:rPr lang="en-US" sz="1600">
                <a:solidFill>
                  <a:srgbClr val="FF0000"/>
                </a:solidFill>
              </a:rPr>
              <a:t>same</a:t>
            </a:r>
            <a:r>
              <a:rPr lang="en-US" sz="1600"/>
              <a:t> AS number (process ID number).</a:t>
            </a:r>
            <a:endParaRPr sz="1600"/>
          </a:p>
          <a:p>
            <a:pPr indent="0" lvl="1" marL="566738" rtl="0" algn="l">
              <a:lnSpc>
                <a:spcPct val="100000"/>
              </a:lnSpc>
              <a:spcBef>
                <a:spcPts val="600"/>
              </a:spcBef>
              <a:spcAft>
                <a:spcPts val="0"/>
              </a:spcAft>
              <a:buSzPts val="1600"/>
              <a:buNone/>
            </a:pPr>
            <a:r>
              <a:t/>
            </a:r>
            <a:endParaRPr sz="1600"/>
          </a:p>
          <a:p>
            <a:pPr indent="-169863" lvl="0" marL="169863" rtl="0" algn="l">
              <a:lnSpc>
                <a:spcPct val="100000"/>
              </a:lnSpc>
              <a:spcBef>
                <a:spcPts val="900"/>
              </a:spcBef>
              <a:spcAft>
                <a:spcPts val="0"/>
              </a:spcAft>
              <a:buSzPts val="1440"/>
              <a:buChar char="▪"/>
            </a:pPr>
            <a:r>
              <a:rPr b="1" lang="en-US" sz="1600"/>
              <a:t>Note:</a:t>
            </a:r>
            <a:endParaRPr/>
          </a:p>
          <a:p>
            <a:pPr indent="-215900" lvl="1" marL="358775" rtl="0" algn="l">
              <a:lnSpc>
                <a:spcPct val="100000"/>
              </a:lnSpc>
              <a:spcBef>
                <a:spcPts val="900"/>
              </a:spcBef>
              <a:spcAft>
                <a:spcPts val="0"/>
              </a:spcAft>
              <a:buSzPts val="1600"/>
              <a:buChar char="•"/>
            </a:pPr>
            <a:r>
              <a:rPr lang="en-US" sz="1600"/>
              <a:t>Do NOT configure multiple instances of EIGRP on the same router.</a:t>
            </a:r>
            <a:endParaRPr sz="1600"/>
          </a:p>
        </p:txBody>
      </p:sp>
      <p:sp>
        <p:nvSpPr>
          <p:cNvPr id="615" name="Google Shape;615;p41"/>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Implement EIGRP for IPv4</a:t>
            </a:r>
            <a:br>
              <a:rPr lang="en-US"/>
            </a:br>
            <a:r>
              <a:rPr lang="en-US"/>
              <a:t>Configure EIGRP with IPv4</a:t>
            </a:r>
            <a:endParaRPr/>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2"/>
          <p:cNvSpPr txBox="1"/>
          <p:nvPr>
            <p:ph idx="1" type="body"/>
          </p:nvPr>
        </p:nvSpPr>
        <p:spPr>
          <a:xfrm>
            <a:off x="144065" y="798944"/>
            <a:ext cx="3507748"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The EIGRP </a:t>
            </a:r>
            <a:r>
              <a:rPr lang="en-US">
                <a:solidFill>
                  <a:srgbClr val="FF0000"/>
                </a:solidFill>
              </a:rPr>
              <a:t>router</a:t>
            </a:r>
            <a:r>
              <a:rPr lang="en-US"/>
              <a:t> </a:t>
            </a:r>
            <a:r>
              <a:rPr lang="en-US">
                <a:solidFill>
                  <a:srgbClr val="FF0000"/>
                </a:solidFill>
              </a:rPr>
              <a:t>ID</a:t>
            </a:r>
            <a:r>
              <a:rPr lang="en-US"/>
              <a:t> is used to uniquely </a:t>
            </a:r>
            <a:r>
              <a:rPr lang="en-US">
                <a:solidFill>
                  <a:srgbClr val="FF0000"/>
                </a:solidFill>
              </a:rPr>
              <a:t>identify</a:t>
            </a:r>
            <a:r>
              <a:rPr lang="en-US"/>
              <a:t> each router in the EIGRP routing domain. </a:t>
            </a:r>
            <a:endParaRPr/>
          </a:p>
          <a:p>
            <a:pPr indent="-169863" lvl="0" marL="169863" rtl="0" algn="l">
              <a:lnSpc>
                <a:spcPct val="100000"/>
              </a:lnSpc>
              <a:spcBef>
                <a:spcPts val="1200"/>
              </a:spcBef>
              <a:spcAft>
                <a:spcPts val="0"/>
              </a:spcAft>
              <a:buSzPts val="1350"/>
              <a:buFont typeface="Noto Sans Symbols"/>
              <a:buChar char="▪"/>
            </a:pPr>
            <a:r>
              <a:rPr lang="en-US"/>
              <a:t>Routers use the following three criteria to determine its router ID:</a:t>
            </a:r>
            <a:endParaRPr/>
          </a:p>
          <a:p>
            <a:pPr indent="-198438" lvl="1" marL="341313" rtl="0" algn="l">
              <a:lnSpc>
                <a:spcPct val="100000"/>
              </a:lnSpc>
              <a:spcBef>
                <a:spcPts val="900"/>
              </a:spcBef>
              <a:spcAft>
                <a:spcPts val="0"/>
              </a:spcAft>
              <a:buSzPts val="1400"/>
              <a:buFont typeface="Arial"/>
              <a:buAutoNum type="arabicPeriod"/>
            </a:pPr>
            <a:r>
              <a:rPr lang="en-US"/>
              <a:t>Use the address configured with the</a:t>
            </a:r>
            <a:r>
              <a:rPr b="1" lang="en-US"/>
              <a:t> </a:t>
            </a:r>
            <a:r>
              <a:rPr b="1" lang="en-US">
                <a:solidFill>
                  <a:srgbClr val="FF0000"/>
                </a:solidFill>
              </a:rPr>
              <a:t>eigrp router-id </a:t>
            </a:r>
            <a:r>
              <a:rPr i="1" lang="en-US">
                <a:solidFill>
                  <a:srgbClr val="FF0000"/>
                </a:solidFill>
              </a:rPr>
              <a:t>ipv4-addres</a:t>
            </a:r>
            <a:r>
              <a:rPr i="1" lang="en-US"/>
              <a:t>s </a:t>
            </a:r>
            <a:r>
              <a:rPr lang="en-US"/>
              <a:t>router config command.</a:t>
            </a:r>
            <a:endParaRPr/>
          </a:p>
          <a:p>
            <a:pPr indent="-198438" lvl="1" marL="341313" rtl="0" algn="l">
              <a:lnSpc>
                <a:spcPct val="100000"/>
              </a:lnSpc>
              <a:spcBef>
                <a:spcPts val="600"/>
              </a:spcBef>
              <a:spcAft>
                <a:spcPts val="0"/>
              </a:spcAft>
              <a:buSzPts val="1400"/>
              <a:buFont typeface="Arial"/>
              <a:buAutoNum type="arabicPeriod"/>
            </a:pPr>
            <a:r>
              <a:rPr lang="en-US"/>
              <a:t>If the router ID is not configured, choose the </a:t>
            </a:r>
            <a:r>
              <a:rPr lang="en-US">
                <a:solidFill>
                  <a:srgbClr val="FF0000"/>
                </a:solidFill>
              </a:rPr>
              <a:t>highest IPv4 address </a:t>
            </a:r>
            <a:r>
              <a:rPr lang="en-US"/>
              <a:t>of any of its </a:t>
            </a:r>
            <a:r>
              <a:rPr lang="en-US">
                <a:solidFill>
                  <a:srgbClr val="FF0000"/>
                </a:solidFill>
              </a:rPr>
              <a:t>loopback interfaces</a:t>
            </a:r>
            <a:r>
              <a:rPr lang="en-US"/>
              <a:t>.</a:t>
            </a:r>
            <a:endParaRPr/>
          </a:p>
          <a:p>
            <a:pPr indent="-198438" lvl="1" marL="341313" rtl="0" algn="l">
              <a:lnSpc>
                <a:spcPct val="100000"/>
              </a:lnSpc>
              <a:spcBef>
                <a:spcPts val="600"/>
              </a:spcBef>
              <a:spcAft>
                <a:spcPts val="0"/>
              </a:spcAft>
              <a:buSzPts val="1400"/>
              <a:buFont typeface="Arial"/>
              <a:buAutoNum type="arabicPeriod"/>
            </a:pPr>
            <a:r>
              <a:rPr lang="en-US"/>
              <a:t>If no loopback interfaces are configured, choose the </a:t>
            </a:r>
            <a:r>
              <a:rPr lang="en-US">
                <a:solidFill>
                  <a:srgbClr val="FF0000"/>
                </a:solidFill>
              </a:rPr>
              <a:t>highest active IPv4 address </a:t>
            </a:r>
            <a:r>
              <a:rPr lang="en-US"/>
              <a:t>of any of its </a:t>
            </a:r>
            <a:r>
              <a:rPr lang="en-US">
                <a:solidFill>
                  <a:srgbClr val="FF0000"/>
                </a:solidFill>
              </a:rPr>
              <a:t>physical interfaces</a:t>
            </a:r>
            <a:r>
              <a:rPr lang="en-US"/>
              <a:t>.</a:t>
            </a:r>
            <a:endParaRPr/>
          </a:p>
          <a:p>
            <a:pPr indent="-84138" lvl="0" marL="169863" rtl="0" algn="l">
              <a:lnSpc>
                <a:spcPct val="100000"/>
              </a:lnSpc>
              <a:spcBef>
                <a:spcPts val="900"/>
              </a:spcBef>
              <a:spcAft>
                <a:spcPts val="0"/>
              </a:spcAft>
              <a:buSzPts val="1350"/>
              <a:buFont typeface="Noto Sans Symbols"/>
              <a:buNone/>
            </a:pPr>
            <a:r>
              <a:t/>
            </a:r>
            <a:endParaRPr/>
          </a:p>
        </p:txBody>
      </p:sp>
      <p:sp>
        <p:nvSpPr>
          <p:cNvPr id="622" name="Google Shape;622;p4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Implement EIGRP for IPv4</a:t>
            </a:r>
            <a:br>
              <a:rPr lang="en-US"/>
            </a:br>
            <a:r>
              <a:rPr lang="en-US"/>
              <a:t>Configure EIGRP with IPv4</a:t>
            </a:r>
            <a:endParaRPr/>
          </a:p>
        </p:txBody>
      </p:sp>
      <p:pic>
        <p:nvPicPr>
          <p:cNvPr id="623" name="Google Shape;623;p42"/>
          <p:cNvPicPr preferRelativeResize="0"/>
          <p:nvPr/>
        </p:nvPicPr>
        <p:blipFill rotWithShape="1">
          <a:blip r:embed="rId3">
            <a:alphaModFix/>
          </a:blip>
          <a:srcRect b="0" l="0" r="0" t="0"/>
          <a:stretch/>
        </p:blipFill>
        <p:spPr>
          <a:xfrm>
            <a:off x="3793787" y="321013"/>
            <a:ext cx="5221738" cy="4601183"/>
          </a:xfrm>
          <a:prstGeom prst="rect">
            <a:avLst/>
          </a:prstGeom>
          <a:noFill/>
          <a:ln>
            <a:noFill/>
          </a:ln>
        </p:spPr>
      </p:pic>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Implement EIGRP for IPv4</a:t>
            </a:r>
            <a:br>
              <a:rPr lang="en-US"/>
            </a:br>
            <a:r>
              <a:rPr lang="en-US"/>
              <a:t>Configure EIGRP with IPv4</a:t>
            </a:r>
            <a:endParaRPr/>
          </a:p>
        </p:txBody>
      </p:sp>
      <p:pic>
        <p:nvPicPr>
          <p:cNvPr id="630" name="Google Shape;630;p43"/>
          <p:cNvPicPr preferRelativeResize="0"/>
          <p:nvPr/>
        </p:nvPicPr>
        <p:blipFill rotWithShape="1">
          <a:blip r:embed="rId3">
            <a:alphaModFix/>
          </a:blip>
          <a:srcRect b="0" l="0" r="0" t="0"/>
          <a:stretch/>
        </p:blipFill>
        <p:spPr>
          <a:xfrm>
            <a:off x="3788367" y="1425368"/>
            <a:ext cx="5141623" cy="3545466"/>
          </a:xfrm>
          <a:prstGeom prst="rect">
            <a:avLst/>
          </a:prstGeom>
          <a:noFill/>
          <a:ln>
            <a:noFill/>
          </a:ln>
        </p:spPr>
      </p:pic>
      <p:pic>
        <p:nvPicPr>
          <p:cNvPr id="631" name="Google Shape;631;p43"/>
          <p:cNvPicPr preferRelativeResize="0"/>
          <p:nvPr/>
        </p:nvPicPr>
        <p:blipFill rotWithShape="1">
          <a:blip r:embed="rId4">
            <a:alphaModFix/>
          </a:blip>
          <a:srcRect b="0" l="0" r="0" t="0"/>
          <a:stretch/>
        </p:blipFill>
        <p:spPr>
          <a:xfrm>
            <a:off x="163949" y="803091"/>
            <a:ext cx="3941123" cy="536721"/>
          </a:xfrm>
          <a:prstGeom prst="rect">
            <a:avLst/>
          </a:prstGeom>
          <a:noFill/>
          <a:ln>
            <a:noFill/>
          </a:ln>
        </p:spPr>
      </p:pic>
      <p:pic>
        <p:nvPicPr>
          <p:cNvPr id="632" name="Google Shape;632;p43"/>
          <p:cNvPicPr preferRelativeResize="0"/>
          <p:nvPr/>
        </p:nvPicPr>
        <p:blipFill rotWithShape="1">
          <a:blip r:embed="rId5">
            <a:alphaModFix/>
          </a:blip>
          <a:srcRect b="0" l="0" r="0" t="0"/>
          <a:stretch/>
        </p:blipFill>
        <p:spPr>
          <a:xfrm>
            <a:off x="4519673" y="350196"/>
            <a:ext cx="3632105" cy="940260"/>
          </a:xfrm>
          <a:prstGeom prst="rect">
            <a:avLst/>
          </a:prstGeom>
          <a:noFill/>
          <a:ln>
            <a:noFill/>
          </a:ln>
        </p:spPr>
      </p:pic>
      <p:pic>
        <p:nvPicPr>
          <p:cNvPr id="633" name="Google Shape;633;p43"/>
          <p:cNvPicPr preferRelativeResize="0"/>
          <p:nvPr/>
        </p:nvPicPr>
        <p:blipFill rotWithShape="1">
          <a:blip r:embed="rId6">
            <a:alphaModFix/>
          </a:blip>
          <a:srcRect b="0" l="0" r="0" t="0"/>
          <a:stretch/>
        </p:blipFill>
        <p:spPr>
          <a:xfrm>
            <a:off x="155643" y="1505695"/>
            <a:ext cx="3465441" cy="3384917"/>
          </a:xfrm>
          <a:prstGeom prst="rect">
            <a:avLst/>
          </a:prstGeom>
          <a:noFill/>
          <a:ln>
            <a:noFill/>
          </a:ln>
        </p:spPr>
      </p:pic>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4"/>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Use the </a:t>
            </a:r>
            <a:r>
              <a:rPr b="1" lang="en-US">
                <a:solidFill>
                  <a:srgbClr val="FF0000"/>
                </a:solidFill>
              </a:rPr>
              <a:t>network </a:t>
            </a:r>
            <a:r>
              <a:rPr i="1" lang="en-US">
                <a:solidFill>
                  <a:srgbClr val="FF0000"/>
                </a:solidFill>
              </a:rPr>
              <a:t>network-number </a:t>
            </a:r>
            <a:r>
              <a:rPr lang="en-US">
                <a:solidFill>
                  <a:srgbClr val="FF0000"/>
                </a:solidFill>
              </a:rPr>
              <a:t>[</a:t>
            </a:r>
            <a:r>
              <a:rPr i="1" lang="en-US">
                <a:solidFill>
                  <a:srgbClr val="FF0000"/>
                </a:solidFill>
              </a:rPr>
              <a:t>wildcard-mask</a:t>
            </a:r>
            <a:r>
              <a:rPr lang="en-US">
                <a:solidFill>
                  <a:srgbClr val="FF0000"/>
                </a:solidFill>
              </a:rPr>
              <a:t>] </a:t>
            </a:r>
            <a:r>
              <a:rPr lang="en-US"/>
              <a:t>router config command to enable and advertise a network in EIGRP.</a:t>
            </a:r>
            <a:endParaRPr/>
          </a:p>
          <a:p>
            <a:pPr indent="-215900" lvl="1" marL="358775" rtl="0" algn="l">
              <a:lnSpc>
                <a:spcPct val="100000"/>
              </a:lnSpc>
              <a:spcBef>
                <a:spcPts val="900"/>
              </a:spcBef>
              <a:spcAft>
                <a:spcPts val="0"/>
              </a:spcAft>
              <a:buSzPts val="1400"/>
              <a:buChar char="•"/>
            </a:pPr>
            <a:r>
              <a:rPr lang="en-US"/>
              <a:t>It enables the interfaces configured for that network address to begin transmitting &amp; receiving EIGRP updates</a:t>
            </a:r>
            <a:endParaRPr/>
          </a:p>
          <a:p>
            <a:pPr indent="-215900" lvl="1" marL="358775" rtl="0" algn="l">
              <a:lnSpc>
                <a:spcPct val="100000"/>
              </a:lnSpc>
              <a:spcBef>
                <a:spcPts val="600"/>
              </a:spcBef>
              <a:spcAft>
                <a:spcPts val="0"/>
              </a:spcAft>
              <a:buSzPts val="1400"/>
              <a:buChar char="•"/>
            </a:pPr>
            <a:r>
              <a:rPr lang="en-US"/>
              <a:t>Includes network or subnet in EIGRP updates</a:t>
            </a:r>
            <a:endParaRPr/>
          </a:p>
        </p:txBody>
      </p:sp>
      <p:sp>
        <p:nvSpPr>
          <p:cNvPr id="640" name="Google Shape;640;p44"/>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Implement EIGRP for IPv4</a:t>
            </a:r>
            <a:br>
              <a:rPr lang="en-US"/>
            </a:br>
            <a:r>
              <a:rPr lang="en-US"/>
              <a:t>Configure EIGRP with IPv4</a:t>
            </a:r>
            <a:endParaRPr/>
          </a:p>
        </p:txBody>
      </p:sp>
      <p:pic>
        <p:nvPicPr>
          <p:cNvPr id="641" name="Google Shape;641;p44"/>
          <p:cNvPicPr preferRelativeResize="0"/>
          <p:nvPr/>
        </p:nvPicPr>
        <p:blipFill rotWithShape="1">
          <a:blip r:embed="rId3">
            <a:alphaModFix/>
          </a:blip>
          <a:srcRect b="0" l="0" r="0" t="0"/>
          <a:stretch/>
        </p:blipFill>
        <p:spPr>
          <a:xfrm>
            <a:off x="505838" y="2203449"/>
            <a:ext cx="8297694" cy="2728473"/>
          </a:xfrm>
          <a:prstGeom prst="rect">
            <a:avLst/>
          </a:prstGeom>
          <a:noFill/>
          <a:ln>
            <a:noFill/>
          </a:ln>
        </p:spPr>
      </p:pic>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45"/>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A </a:t>
            </a:r>
            <a:r>
              <a:rPr lang="en-US">
                <a:solidFill>
                  <a:srgbClr val="FF0000"/>
                </a:solidFill>
              </a:rPr>
              <a:t>wildcard mask </a:t>
            </a:r>
            <a:r>
              <a:rPr lang="en-US"/>
              <a:t>is similar to a subnet mask but is calculated by </a:t>
            </a:r>
            <a:r>
              <a:rPr lang="en-US">
                <a:solidFill>
                  <a:srgbClr val="FF0000"/>
                </a:solidFill>
              </a:rPr>
              <a:t>subtracting</a:t>
            </a:r>
            <a:r>
              <a:rPr lang="en-US"/>
              <a:t> a SNM from 255.255.255.255.</a:t>
            </a:r>
            <a:endParaRPr/>
          </a:p>
          <a:p>
            <a:pPr indent="-84138" lvl="0" marL="169863" rtl="0" algn="l">
              <a:lnSpc>
                <a:spcPct val="100000"/>
              </a:lnSpc>
              <a:spcBef>
                <a:spcPts val="1200"/>
              </a:spcBef>
              <a:spcAft>
                <a:spcPts val="0"/>
              </a:spcAft>
              <a:buSzPts val="1350"/>
              <a:buFont typeface="Noto Sans Symbols"/>
              <a:buNone/>
            </a:pPr>
            <a:r>
              <a:t/>
            </a:r>
            <a:endParaRPr/>
          </a:p>
        </p:txBody>
      </p:sp>
      <p:sp>
        <p:nvSpPr>
          <p:cNvPr id="648" name="Google Shape;648;p45"/>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Implement EIGRP for IPv4</a:t>
            </a:r>
            <a:br>
              <a:rPr lang="en-US" sz="1600"/>
            </a:br>
            <a:r>
              <a:rPr lang="en-US"/>
              <a:t>Configure EIGRP with IPv4</a:t>
            </a:r>
            <a:endParaRPr/>
          </a:p>
        </p:txBody>
      </p:sp>
      <p:pic>
        <p:nvPicPr>
          <p:cNvPr id="649" name="Google Shape;649;p45"/>
          <p:cNvPicPr preferRelativeResize="0"/>
          <p:nvPr/>
        </p:nvPicPr>
        <p:blipFill rotWithShape="1">
          <a:blip r:embed="rId3">
            <a:alphaModFix/>
          </a:blip>
          <a:srcRect b="0" l="0" r="0" t="0"/>
          <a:stretch/>
        </p:blipFill>
        <p:spPr>
          <a:xfrm>
            <a:off x="4463476" y="2500009"/>
            <a:ext cx="4288005" cy="2311139"/>
          </a:xfrm>
          <a:prstGeom prst="rect">
            <a:avLst/>
          </a:prstGeom>
          <a:noFill/>
          <a:ln>
            <a:noFill/>
          </a:ln>
        </p:spPr>
      </p:pic>
      <p:pic>
        <p:nvPicPr>
          <p:cNvPr id="650" name="Google Shape;650;p45"/>
          <p:cNvPicPr preferRelativeResize="0"/>
          <p:nvPr/>
        </p:nvPicPr>
        <p:blipFill rotWithShape="1">
          <a:blip r:embed="rId4">
            <a:alphaModFix/>
          </a:blip>
          <a:srcRect b="0" l="0" r="0" t="0"/>
          <a:stretch/>
        </p:blipFill>
        <p:spPr>
          <a:xfrm>
            <a:off x="4463476" y="1264596"/>
            <a:ext cx="4288006" cy="982493"/>
          </a:xfrm>
          <a:prstGeom prst="rect">
            <a:avLst/>
          </a:prstGeom>
          <a:noFill/>
          <a:ln>
            <a:noFill/>
          </a:ln>
        </p:spPr>
      </p:pic>
      <p:sp>
        <p:nvSpPr>
          <p:cNvPr id="651" name="Google Shape;651;p45"/>
          <p:cNvSpPr txBox="1"/>
          <p:nvPr/>
        </p:nvSpPr>
        <p:spPr>
          <a:xfrm>
            <a:off x="144065" y="1556495"/>
            <a:ext cx="4338866" cy="3136155"/>
          </a:xfrm>
          <a:prstGeom prst="rect">
            <a:avLst/>
          </a:prstGeom>
          <a:noFill/>
          <a:ln>
            <a:noFill/>
          </a:ln>
        </p:spPr>
        <p:txBody>
          <a:bodyPr anchorCtr="0" anchor="t" bIns="45700" lIns="91425" spcFirstLastPara="1" rIns="182875" wrap="square" tIns="45700">
            <a:noAutofit/>
          </a:bodyPr>
          <a:lstStyle/>
          <a:p>
            <a:pPr indent="-169863" lvl="0" marL="169863" marR="0" rtl="0" algn="l">
              <a:lnSpc>
                <a:spcPct val="100000"/>
              </a:lnSpc>
              <a:spcBef>
                <a:spcPts val="0"/>
              </a:spcBef>
              <a:spcAft>
                <a:spcPts val="0"/>
              </a:spcAft>
              <a:buClr>
                <a:schemeClr val="dk2"/>
              </a:buClr>
              <a:buSzPts val="1350"/>
              <a:buFont typeface="Noto Sans Symbols"/>
              <a:buChar char="▪"/>
            </a:pPr>
            <a:r>
              <a:rPr lang="en-US" sz="1500">
                <a:solidFill>
                  <a:srgbClr val="000000"/>
                </a:solidFill>
                <a:latin typeface="Arial"/>
                <a:ea typeface="Arial"/>
                <a:cs typeface="Arial"/>
                <a:sym typeface="Arial"/>
              </a:rPr>
              <a:t>For example, if the SNM is </a:t>
            </a:r>
            <a:r>
              <a:rPr lang="en-US" sz="1500">
                <a:solidFill>
                  <a:srgbClr val="FF0000"/>
                </a:solidFill>
                <a:latin typeface="Arial"/>
                <a:ea typeface="Arial"/>
                <a:cs typeface="Arial"/>
                <a:sym typeface="Arial"/>
              </a:rPr>
              <a:t>255.255.255.252:</a:t>
            </a:r>
            <a:endParaRPr/>
          </a:p>
          <a:p>
            <a:pPr indent="-215900" lvl="1" marL="358775" marR="0" rtl="0" algn="l">
              <a:lnSpc>
                <a:spcPct val="100000"/>
              </a:lnSpc>
              <a:spcBef>
                <a:spcPts val="900"/>
              </a:spcBef>
              <a:spcAft>
                <a:spcPts val="0"/>
              </a:spcAft>
              <a:buClr>
                <a:schemeClr val="dk2"/>
              </a:buClr>
              <a:buSzPts val="1400"/>
              <a:buFont typeface="Arial"/>
              <a:buChar char="•"/>
            </a:pPr>
            <a:r>
              <a:rPr b="0" i="0" lang="en-US" sz="1400" u="none" cap="none" strike="noStrike">
                <a:solidFill>
                  <a:srgbClr val="000000"/>
                </a:solidFill>
                <a:latin typeface="Arial"/>
                <a:ea typeface="Arial"/>
                <a:cs typeface="Arial"/>
                <a:sym typeface="Arial"/>
              </a:rPr>
              <a:t>    </a:t>
            </a:r>
            <a:r>
              <a:rPr b="0" i="0" lang="en-US" sz="1400" u="none" cap="none" strike="noStrike">
                <a:solidFill>
                  <a:srgbClr val="FF0000"/>
                </a:solidFill>
                <a:latin typeface="Courier New"/>
                <a:ea typeface="Courier New"/>
                <a:cs typeface="Courier New"/>
                <a:sym typeface="Courier New"/>
              </a:rPr>
              <a:t>255.255.255.255</a:t>
            </a:r>
            <a:endParaRPr/>
          </a:p>
          <a:p>
            <a:pPr indent="-215900" lvl="1" marL="358775" marR="0" rtl="0" algn="l">
              <a:lnSpc>
                <a:spcPct val="100000"/>
              </a:lnSpc>
              <a:spcBef>
                <a:spcPts val="600"/>
              </a:spcBef>
              <a:spcAft>
                <a:spcPts val="0"/>
              </a:spcAft>
              <a:buClr>
                <a:schemeClr val="dk2"/>
              </a:buClr>
              <a:buSzPts val="1400"/>
              <a:buFont typeface="Arial"/>
              <a:buChar char="•"/>
            </a:pPr>
            <a:r>
              <a:rPr b="0" i="0" lang="en-US" sz="1400" u="sng" cap="none" strike="noStrike">
                <a:solidFill>
                  <a:srgbClr val="000000"/>
                </a:solidFill>
                <a:latin typeface="Courier New"/>
                <a:ea typeface="Courier New"/>
                <a:cs typeface="Courier New"/>
                <a:sym typeface="Courier New"/>
              </a:rPr>
              <a:t>- 255.255.255.252</a:t>
            </a:r>
            <a:r>
              <a:rPr b="0" i="0" lang="en-US" sz="1400" u="none" cap="none" strike="noStrike">
                <a:solidFill>
                  <a:srgbClr val="000000"/>
                </a:solidFill>
                <a:latin typeface="Arial"/>
                <a:ea typeface="Arial"/>
                <a:cs typeface="Arial"/>
                <a:sym typeface="Arial"/>
              </a:rPr>
              <a:t>  </a:t>
            </a:r>
            <a:endParaRPr/>
          </a:p>
          <a:p>
            <a:pPr indent="-215900" lvl="1" marL="358775" marR="0" rtl="0" algn="l">
              <a:lnSpc>
                <a:spcPct val="100000"/>
              </a:lnSpc>
              <a:spcBef>
                <a:spcPts val="600"/>
              </a:spcBef>
              <a:spcAft>
                <a:spcPts val="0"/>
              </a:spcAft>
              <a:buClr>
                <a:schemeClr val="dk2"/>
              </a:buClr>
              <a:buSzPts val="1400"/>
              <a:buFont typeface="Arial"/>
              <a:buChar char="•"/>
            </a:pP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FF0000"/>
                </a:solidFill>
                <a:latin typeface="Courier New"/>
                <a:ea typeface="Courier New"/>
                <a:cs typeface="Courier New"/>
                <a:sym typeface="Courier New"/>
              </a:rPr>
              <a:t>0.  0.  0.  3</a:t>
            </a:r>
            <a:r>
              <a:rPr b="0" i="0" lang="en-US" sz="1400" u="none" cap="none" strike="noStrike">
                <a:solidFill>
                  <a:srgbClr val="FF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  </a:t>
            </a:r>
            <a:r>
              <a:rPr b="0" i="0" lang="en-US" sz="1400" u="none" cap="none" strike="noStrike">
                <a:solidFill>
                  <a:srgbClr val="FF0000"/>
                </a:solidFill>
                <a:latin typeface="Arial"/>
                <a:ea typeface="Arial"/>
                <a:cs typeface="Arial"/>
                <a:sym typeface="Arial"/>
              </a:rPr>
              <a:t>Wildcard mask</a:t>
            </a:r>
            <a:endParaRPr/>
          </a:p>
          <a:p>
            <a:pPr indent="-84138" lvl="0" marL="169863" marR="0" rtl="0" algn="l">
              <a:lnSpc>
                <a:spcPct val="100000"/>
              </a:lnSpc>
              <a:spcBef>
                <a:spcPts val="900"/>
              </a:spcBef>
              <a:spcAft>
                <a:spcPts val="0"/>
              </a:spcAft>
              <a:buClr>
                <a:schemeClr val="dk2"/>
              </a:buClr>
              <a:buSzPts val="1350"/>
              <a:buFont typeface="Noto Sans Symbols"/>
              <a:buNone/>
            </a:pPr>
            <a:r>
              <a:t/>
            </a:r>
            <a:endParaRPr sz="1500">
              <a:solidFill>
                <a:srgbClr val="000000"/>
              </a:solidFill>
              <a:latin typeface="Arial"/>
              <a:ea typeface="Arial"/>
              <a:cs typeface="Arial"/>
              <a:sym typeface="Arial"/>
            </a:endParaRPr>
          </a:p>
          <a:p>
            <a:pPr indent="-169863" lvl="0" marL="169863" marR="0" rtl="0" algn="l">
              <a:lnSpc>
                <a:spcPct val="100000"/>
              </a:lnSpc>
              <a:spcBef>
                <a:spcPts val="1200"/>
              </a:spcBef>
              <a:spcAft>
                <a:spcPts val="0"/>
              </a:spcAft>
              <a:buClr>
                <a:schemeClr val="dk2"/>
              </a:buClr>
              <a:buSzPts val="1350"/>
              <a:buFont typeface="Noto Sans Symbols"/>
              <a:buChar char="▪"/>
            </a:pPr>
            <a:r>
              <a:rPr lang="en-US" sz="1500">
                <a:solidFill>
                  <a:srgbClr val="000000"/>
                </a:solidFill>
                <a:latin typeface="Arial"/>
                <a:ea typeface="Arial"/>
                <a:cs typeface="Arial"/>
                <a:sym typeface="Arial"/>
              </a:rPr>
              <a:t>EIGRP also </a:t>
            </a:r>
            <a:r>
              <a:rPr lang="en-US" sz="1500">
                <a:solidFill>
                  <a:srgbClr val="FF0000"/>
                </a:solidFill>
                <a:latin typeface="Arial"/>
                <a:ea typeface="Arial"/>
                <a:cs typeface="Arial"/>
                <a:sym typeface="Arial"/>
              </a:rPr>
              <a:t>automatically</a:t>
            </a:r>
            <a:r>
              <a:rPr lang="en-US" sz="1500">
                <a:solidFill>
                  <a:srgbClr val="000000"/>
                </a:solidFill>
                <a:latin typeface="Arial"/>
                <a:ea typeface="Arial"/>
                <a:cs typeface="Arial"/>
                <a:sym typeface="Arial"/>
              </a:rPr>
              <a:t> </a:t>
            </a:r>
            <a:r>
              <a:rPr lang="en-US" sz="1500">
                <a:solidFill>
                  <a:srgbClr val="FF0000"/>
                </a:solidFill>
                <a:latin typeface="Arial"/>
                <a:ea typeface="Arial"/>
                <a:cs typeface="Arial"/>
                <a:sym typeface="Arial"/>
              </a:rPr>
              <a:t>converts</a:t>
            </a:r>
            <a:r>
              <a:rPr lang="en-US" sz="1500">
                <a:solidFill>
                  <a:srgbClr val="000000"/>
                </a:solidFill>
                <a:latin typeface="Arial"/>
                <a:ea typeface="Arial"/>
                <a:cs typeface="Arial"/>
                <a:sym typeface="Arial"/>
              </a:rPr>
              <a:t> a subnet mask to its wildcard mask equivalent.</a:t>
            </a:r>
            <a:endParaRPr/>
          </a:p>
          <a:p>
            <a:pPr indent="-215900" lvl="1" marL="358775" marR="0" rtl="0" algn="l">
              <a:lnSpc>
                <a:spcPct val="100000"/>
              </a:lnSpc>
              <a:spcBef>
                <a:spcPts val="900"/>
              </a:spcBef>
              <a:spcAft>
                <a:spcPts val="0"/>
              </a:spcAft>
              <a:buClr>
                <a:schemeClr val="dk2"/>
              </a:buClr>
              <a:buSzPts val="1400"/>
              <a:buFont typeface="Arial"/>
              <a:buChar char="•"/>
            </a:pPr>
            <a:r>
              <a:rPr b="0" i="0" lang="en-US" sz="1400" u="none" cap="none" strike="noStrike">
                <a:solidFill>
                  <a:srgbClr val="000000"/>
                </a:solidFill>
                <a:latin typeface="Arial"/>
                <a:ea typeface="Arial"/>
                <a:cs typeface="Arial"/>
                <a:sym typeface="Arial"/>
              </a:rPr>
              <a:t>E.g., entering 192.168.10.8 </a:t>
            </a:r>
            <a:r>
              <a:rPr b="1" i="0" lang="en-US" sz="1400" u="none" cap="none" strike="noStrike">
                <a:solidFill>
                  <a:srgbClr val="000000"/>
                </a:solidFill>
                <a:latin typeface="Arial"/>
                <a:ea typeface="Arial"/>
                <a:cs typeface="Arial"/>
                <a:sym typeface="Arial"/>
              </a:rPr>
              <a:t>255.255.255.252</a:t>
            </a:r>
            <a:r>
              <a:rPr b="0" i="0" lang="en-US" sz="1400" u="none" cap="none" strike="noStrike">
                <a:solidFill>
                  <a:srgbClr val="000000"/>
                </a:solidFill>
                <a:latin typeface="Arial"/>
                <a:ea typeface="Arial"/>
                <a:cs typeface="Arial"/>
                <a:sym typeface="Arial"/>
              </a:rPr>
              <a:t> automatically converts to 192.168.10.8 </a:t>
            </a:r>
            <a:r>
              <a:rPr b="1" i="0" lang="en-US" sz="1400" u="none" cap="none" strike="noStrike">
                <a:solidFill>
                  <a:srgbClr val="000000"/>
                </a:solidFill>
                <a:latin typeface="Arial"/>
                <a:ea typeface="Arial"/>
                <a:cs typeface="Arial"/>
                <a:sym typeface="Arial"/>
              </a:rPr>
              <a:t>0.0.0.3</a:t>
            </a:r>
            <a:endParaRPr b="1" i="0" sz="1400" u="none" cap="none" strike="noStrike">
              <a:solidFill>
                <a:srgbClr val="000000"/>
              </a:solidFill>
              <a:latin typeface="Arial"/>
              <a:ea typeface="Arial"/>
              <a:cs typeface="Arial"/>
              <a:sym typeface="Arial"/>
            </a:endParaRPr>
          </a:p>
        </p:txBody>
      </p:sp>
      <p:sp>
        <p:nvSpPr>
          <p:cNvPr id="652" name="Google Shape;652;p45"/>
          <p:cNvSpPr/>
          <p:nvPr/>
        </p:nvSpPr>
        <p:spPr>
          <a:xfrm>
            <a:off x="5943601" y="2762655"/>
            <a:ext cx="2801566" cy="301558"/>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Arial"/>
              <a:ea typeface="Arial"/>
              <a:cs typeface="Arial"/>
              <a:sym typeface="Arial"/>
            </a:endParaRPr>
          </a:p>
        </p:txBody>
      </p:sp>
      <p:sp>
        <p:nvSpPr>
          <p:cNvPr id="653" name="Google Shape;653;p45"/>
          <p:cNvSpPr/>
          <p:nvPr/>
        </p:nvSpPr>
        <p:spPr>
          <a:xfrm>
            <a:off x="4559031" y="4004552"/>
            <a:ext cx="2240603" cy="256163"/>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latin typeface="Arial"/>
                <a:ea typeface="Arial"/>
                <a:cs typeface="Arial"/>
                <a:sym typeface="Arial"/>
              </a:rPr>
              <a:t>s</a:t>
            </a:r>
            <a:endParaRPr/>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46"/>
          <p:cNvSpPr txBox="1"/>
          <p:nvPr>
            <p:ph idx="1" type="body"/>
          </p:nvPr>
        </p:nvSpPr>
        <p:spPr>
          <a:xfrm>
            <a:off x="144065" y="798944"/>
            <a:ext cx="7034948"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Passive interfaces prevent EIGRP updates out a specified router interface.</a:t>
            </a:r>
            <a:endParaRPr/>
          </a:p>
          <a:p>
            <a:pPr indent="-84138" lvl="0" marL="169863" rtl="0" algn="l">
              <a:lnSpc>
                <a:spcPct val="100000"/>
              </a:lnSpc>
              <a:spcBef>
                <a:spcPts val="1200"/>
              </a:spcBef>
              <a:spcAft>
                <a:spcPts val="0"/>
              </a:spcAft>
              <a:buSzPts val="1350"/>
              <a:buFont typeface="Noto Sans Symbols"/>
              <a:buNone/>
            </a:pPr>
            <a:r>
              <a:t/>
            </a:r>
            <a:endParaRPr/>
          </a:p>
          <a:p>
            <a:pPr indent="-84138" lvl="0" marL="169863" rtl="0" algn="l">
              <a:lnSpc>
                <a:spcPct val="100000"/>
              </a:lnSpc>
              <a:spcBef>
                <a:spcPts val="1200"/>
              </a:spcBef>
              <a:spcAft>
                <a:spcPts val="0"/>
              </a:spcAft>
              <a:buSzPts val="1350"/>
              <a:buFont typeface="Noto Sans Symbols"/>
              <a:buNone/>
            </a:pPr>
            <a:r>
              <a:t/>
            </a:r>
            <a:endParaRPr/>
          </a:p>
          <a:p>
            <a:pPr indent="-84138" lvl="0" marL="169863" rtl="0" algn="l">
              <a:lnSpc>
                <a:spcPct val="100000"/>
              </a:lnSpc>
              <a:spcBef>
                <a:spcPts val="1200"/>
              </a:spcBef>
              <a:spcAft>
                <a:spcPts val="0"/>
              </a:spcAft>
              <a:buSzPts val="1350"/>
              <a:buFont typeface="Noto Sans Symbols"/>
              <a:buNone/>
            </a:pPr>
            <a:r>
              <a:t/>
            </a:r>
            <a:endParaRPr/>
          </a:p>
          <a:p>
            <a:pPr indent="-169863" lvl="0" marL="169863" rtl="0" algn="l">
              <a:lnSpc>
                <a:spcPct val="100000"/>
              </a:lnSpc>
              <a:spcBef>
                <a:spcPts val="1200"/>
              </a:spcBef>
              <a:spcAft>
                <a:spcPts val="0"/>
              </a:spcAft>
              <a:buSzPts val="1350"/>
              <a:buFont typeface="Noto Sans Symbols"/>
              <a:buChar char="▪"/>
            </a:pPr>
            <a:r>
              <a:rPr lang="en-US"/>
              <a:t>Set a particular interface or all router interfaces to passive.</a:t>
            </a:r>
            <a:endParaRPr/>
          </a:p>
          <a:p>
            <a:pPr indent="-215900" lvl="1" marL="358775" rtl="0" algn="l">
              <a:lnSpc>
                <a:spcPct val="100000"/>
              </a:lnSpc>
              <a:spcBef>
                <a:spcPts val="900"/>
              </a:spcBef>
              <a:spcAft>
                <a:spcPts val="0"/>
              </a:spcAft>
              <a:buSzPts val="1400"/>
              <a:buChar char="•"/>
            </a:pPr>
            <a:r>
              <a:rPr lang="en-US"/>
              <a:t>The</a:t>
            </a:r>
            <a:r>
              <a:rPr b="1" lang="en-US"/>
              <a:t> </a:t>
            </a:r>
            <a:r>
              <a:rPr b="1" lang="en-US">
                <a:solidFill>
                  <a:srgbClr val="FF0000"/>
                </a:solidFill>
              </a:rPr>
              <a:t>default</a:t>
            </a:r>
            <a:r>
              <a:rPr b="1" lang="en-US"/>
              <a:t> </a:t>
            </a:r>
            <a:r>
              <a:rPr lang="en-US"/>
              <a:t>option sets all router interfaces to passive.</a:t>
            </a:r>
            <a:endParaRPr/>
          </a:p>
          <a:p>
            <a:pPr indent="-215900" lvl="1" marL="358775" rtl="0" algn="l">
              <a:lnSpc>
                <a:spcPct val="100000"/>
              </a:lnSpc>
              <a:spcBef>
                <a:spcPts val="600"/>
              </a:spcBef>
              <a:spcAft>
                <a:spcPts val="0"/>
              </a:spcAft>
              <a:buSzPts val="1400"/>
              <a:buChar char="•"/>
            </a:pPr>
            <a:r>
              <a:rPr lang="en-US"/>
              <a:t>Prevents </a:t>
            </a:r>
            <a:r>
              <a:rPr lang="en-US">
                <a:solidFill>
                  <a:srgbClr val="FF0000"/>
                </a:solidFill>
              </a:rPr>
              <a:t>neighbor relationships </a:t>
            </a:r>
            <a:r>
              <a:rPr lang="en-US"/>
              <a:t>from being established.</a:t>
            </a:r>
            <a:endParaRPr/>
          </a:p>
          <a:p>
            <a:pPr indent="-215900" lvl="1" marL="358775" rtl="0" algn="l">
              <a:lnSpc>
                <a:spcPct val="100000"/>
              </a:lnSpc>
              <a:spcBef>
                <a:spcPts val="600"/>
              </a:spcBef>
              <a:spcAft>
                <a:spcPts val="0"/>
              </a:spcAft>
              <a:buSzPts val="1400"/>
              <a:buChar char="•"/>
            </a:pPr>
            <a:r>
              <a:rPr lang="en-US"/>
              <a:t>Routing </a:t>
            </a:r>
            <a:r>
              <a:rPr lang="en-US">
                <a:solidFill>
                  <a:srgbClr val="FF0000"/>
                </a:solidFill>
              </a:rPr>
              <a:t>updates</a:t>
            </a:r>
            <a:r>
              <a:rPr lang="en-US"/>
              <a:t> from a neighbor are </a:t>
            </a:r>
            <a:r>
              <a:rPr lang="en-US">
                <a:solidFill>
                  <a:srgbClr val="FF0000"/>
                </a:solidFill>
              </a:rPr>
              <a:t>ignored</a:t>
            </a:r>
            <a:r>
              <a:rPr lang="en-US"/>
              <a:t>.</a:t>
            </a:r>
            <a:endParaRPr/>
          </a:p>
        </p:txBody>
      </p:sp>
      <p:sp>
        <p:nvSpPr>
          <p:cNvPr id="660" name="Google Shape;660;p4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Implement EIGRP for IPv4</a:t>
            </a:r>
            <a:br>
              <a:rPr lang="en-US"/>
            </a:br>
            <a:r>
              <a:rPr lang="en-US"/>
              <a:t>Configure EIGRP with IPv4</a:t>
            </a:r>
            <a:endParaRPr/>
          </a:p>
        </p:txBody>
      </p:sp>
      <p:graphicFrame>
        <p:nvGraphicFramePr>
          <p:cNvPr id="661" name="Google Shape;661;p46"/>
          <p:cNvGraphicFramePr/>
          <p:nvPr/>
        </p:nvGraphicFramePr>
        <p:xfrm>
          <a:off x="378105" y="1117372"/>
          <a:ext cx="3000000" cy="3000000"/>
        </p:xfrm>
        <a:graphic>
          <a:graphicData uri="http://schemas.openxmlformats.org/drawingml/2006/table">
            <a:tbl>
              <a:tblPr bandRow="1" firstRow="1">
                <a:noFill/>
                <a:tableStyleId>{049CA769-A71F-47B5-A487-74CAB61CB006}</a:tableStyleId>
              </a:tblPr>
              <a:tblGrid>
                <a:gridCol w="3641450"/>
              </a:tblGrid>
              <a:tr h="370850">
                <a:tc>
                  <a:txBody>
                    <a:bodyPr/>
                    <a:lstStyle/>
                    <a:p>
                      <a:pPr indent="0" lvl="0" marL="0" marR="0" rtl="0" algn="l">
                        <a:spcBef>
                          <a:spcPts val="0"/>
                        </a:spcBef>
                        <a:spcAft>
                          <a:spcPts val="0"/>
                        </a:spcAft>
                        <a:buNone/>
                      </a:pPr>
                      <a:r>
                        <a:rPr b="0" lang="en-US" sz="1100">
                          <a:solidFill>
                            <a:schemeClr val="dk1"/>
                          </a:solidFill>
                          <a:latin typeface="Courier New"/>
                          <a:ea typeface="Courier New"/>
                          <a:cs typeface="Courier New"/>
                          <a:sym typeface="Courier New"/>
                        </a:rPr>
                        <a:t>Router(config-router)#</a:t>
                      </a:r>
                      <a:endParaRPr b="0" sz="1100">
                        <a:solidFill>
                          <a:schemeClr val="dk1"/>
                        </a:solidFill>
                        <a:latin typeface="Courier New"/>
                        <a:ea typeface="Courier New"/>
                        <a:cs typeface="Courier New"/>
                        <a:sym typeface="Courier New"/>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b="1" lang="en-US" sz="1100">
                          <a:solidFill>
                            <a:srgbClr val="FF0000"/>
                          </a:solidFill>
                          <a:latin typeface="Courier New"/>
                          <a:ea typeface="Courier New"/>
                          <a:cs typeface="Courier New"/>
                          <a:sym typeface="Courier New"/>
                        </a:rPr>
                        <a:t>passive-interface </a:t>
                      </a:r>
                      <a:r>
                        <a:rPr b="0" i="1" lang="en-US" sz="1100">
                          <a:solidFill>
                            <a:srgbClr val="FF0000"/>
                          </a:solidFill>
                          <a:latin typeface="Courier New"/>
                          <a:ea typeface="Courier New"/>
                          <a:cs typeface="Courier New"/>
                          <a:sym typeface="Courier New"/>
                        </a:rPr>
                        <a:t>type number </a:t>
                      </a:r>
                      <a:r>
                        <a:rPr b="1" lang="en-US" sz="1100">
                          <a:solidFill>
                            <a:srgbClr val="FF0000"/>
                          </a:solidFill>
                          <a:latin typeface="Courier New"/>
                          <a:ea typeface="Courier New"/>
                          <a:cs typeface="Courier New"/>
                          <a:sym typeface="Courier New"/>
                        </a:rPr>
                        <a:t>[default]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662" name="Google Shape;662;p46"/>
          <p:cNvPicPr preferRelativeResize="0"/>
          <p:nvPr/>
        </p:nvPicPr>
        <p:blipFill rotWithShape="1">
          <a:blip r:embed="rId3">
            <a:alphaModFix/>
          </a:blip>
          <a:srcRect b="0" l="0" r="0" t="0"/>
          <a:stretch/>
        </p:blipFill>
        <p:spPr>
          <a:xfrm>
            <a:off x="4328809" y="1186774"/>
            <a:ext cx="4605642" cy="672278"/>
          </a:xfrm>
          <a:prstGeom prst="rect">
            <a:avLst/>
          </a:prstGeom>
          <a:noFill/>
          <a:ln>
            <a:noFill/>
          </a:ln>
        </p:spPr>
      </p:pic>
      <p:pic>
        <p:nvPicPr>
          <p:cNvPr id="663" name="Google Shape;663;p46"/>
          <p:cNvPicPr preferRelativeResize="0"/>
          <p:nvPr/>
        </p:nvPicPr>
        <p:blipFill rotWithShape="1">
          <a:blip r:embed="rId4">
            <a:alphaModFix/>
          </a:blip>
          <a:srcRect b="0" l="0" r="0" t="0"/>
          <a:stretch/>
        </p:blipFill>
        <p:spPr>
          <a:xfrm>
            <a:off x="5350214" y="2011038"/>
            <a:ext cx="3584238" cy="2943225"/>
          </a:xfrm>
          <a:prstGeom prst="rect">
            <a:avLst/>
          </a:prstGeom>
          <a:noFill/>
          <a:ln>
            <a:noFill/>
          </a:ln>
        </p:spPr>
      </p:pic>
    </p:spTree>
  </p:cSld>
  <p:clrMapOvr>
    <a:masterClrMapping/>
  </p:clrMapOvr>
  <p:transition spd="med">
    <p:wipe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500"/>
                                        <p:tgtEl>
                                          <p:spTgt spid="6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7"/>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Use the </a:t>
            </a:r>
            <a:r>
              <a:rPr b="1" lang="en-US">
                <a:solidFill>
                  <a:srgbClr val="FF0000"/>
                </a:solidFill>
              </a:rPr>
              <a:t>show ip eigrp neighbors </a:t>
            </a:r>
            <a:r>
              <a:rPr lang="en-US"/>
              <a:t>command to view the </a:t>
            </a:r>
            <a:r>
              <a:rPr lang="en-US">
                <a:solidFill>
                  <a:srgbClr val="FF0000"/>
                </a:solidFill>
              </a:rPr>
              <a:t>neighbor table </a:t>
            </a:r>
            <a:r>
              <a:rPr lang="en-US"/>
              <a:t>and verify that EIGRP has established an adjacency with its neighbors. </a:t>
            </a:r>
            <a:endParaRPr/>
          </a:p>
          <a:p>
            <a:pPr indent="-215900" lvl="1" marL="358775" rtl="0" algn="l">
              <a:lnSpc>
                <a:spcPct val="100000"/>
              </a:lnSpc>
              <a:spcBef>
                <a:spcPts val="900"/>
              </a:spcBef>
              <a:spcAft>
                <a:spcPts val="0"/>
              </a:spcAft>
              <a:buSzPts val="1400"/>
              <a:buChar char="•"/>
            </a:pPr>
            <a:r>
              <a:rPr lang="en-US"/>
              <a:t>The output displays a list of each adjacent neighbor.</a:t>
            </a:r>
            <a:endParaRPr/>
          </a:p>
        </p:txBody>
      </p:sp>
      <p:sp>
        <p:nvSpPr>
          <p:cNvPr id="670" name="Google Shape;670;p4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Implement EIGRP for IPv4</a:t>
            </a:r>
            <a:br>
              <a:rPr lang="en-US"/>
            </a:br>
            <a:r>
              <a:rPr lang="en-US"/>
              <a:t>Verify EIGRP with IPv4</a:t>
            </a:r>
            <a:endParaRPr/>
          </a:p>
        </p:txBody>
      </p:sp>
      <p:pic>
        <p:nvPicPr>
          <p:cNvPr id="671" name="Google Shape;671;p47"/>
          <p:cNvPicPr preferRelativeResize="0"/>
          <p:nvPr/>
        </p:nvPicPr>
        <p:blipFill rotWithShape="1">
          <a:blip r:embed="rId3">
            <a:alphaModFix/>
          </a:blip>
          <a:srcRect b="0" l="0" r="0" t="0"/>
          <a:stretch/>
        </p:blipFill>
        <p:spPr>
          <a:xfrm>
            <a:off x="496110" y="1791088"/>
            <a:ext cx="8365787" cy="2888987"/>
          </a:xfrm>
          <a:prstGeom prst="rect">
            <a:avLst/>
          </a:prstGeom>
          <a:noFill/>
          <a:ln>
            <a:noFill/>
          </a:ln>
        </p:spPr>
      </p:pic>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8"/>
          <p:cNvSpPr/>
          <p:nvPr/>
        </p:nvSpPr>
        <p:spPr>
          <a:xfrm>
            <a:off x="5036948" y="360306"/>
            <a:ext cx="4052611" cy="4507989"/>
          </a:xfrm>
          <a:prstGeom prst="rect">
            <a:avLst/>
          </a:prstGeom>
          <a:solidFill>
            <a:srgbClr val="000000"/>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8" name="Google Shape;678;p48"/>
          <p:cNvSpPr txBox="1"/>
          <p:nvPr>
            <p:ph idx="1" type="body"/>
          </p:nvPr>
        </p:nvSpPr>
        <p:spPr>
          <a:xfrm>
            <a:off x="144065" y="798944"/>
            <a:ext cx="4961774"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The </a:t>
            </a:r>
            <a:r>
              <a:rPr b="1" lang="en-US">
                <a:solidFill>
                  <a:srgbClr val="FF0000"/>
                </a:solidFill>
              </a:rPr>
              <a:t>show ip protocols </a:t>
            </a:r>
            <a:r>
              <a:rPr lang="en-US"/>
              <a:t>command is useful to identify the parameters and other information about the current state of any active IPv4 routing protocol processes configured on the router. </a:t>
            </a:r>
            <a:endParaRPr/>
          </a:p>
          <a:p>
            <a:pPr indent="-169863" lvl="0" marL="169863" rtl="0" algn="l">
              <a:lnSpc>
                <a:spcPct val="100000"/>
              </a:lnSpc>
              <a:spcBef>
                <a:spcPts val="1200"/>
              </a:spcBef>
              <a:spcAft>
                <a:spcPts val="0"/>
              </a:spcAft>
              <a:buSzPts val="1350"/>
              <a:buFont typeface="Noto Sans Symbols"/>
              <a:buChar char="▪"/>
            </a:pPr>
            <a:r>
              <a:rPr lang="en-US"/>
              <a:t>For example, in the command output in the figure:</a:t>
            </a:r>
            <a:endParaRPr/>
          </a:p>
          <a:p>
            <a:pPr indent="-198438" lvl="1" marL="341313" rtl="0" algn="l">
              <a:lnSpc>
                <a:spcPct val="100000"/>
              </a:lnSpc>
              <a:spcBef>
                <a:spcPts val="900"/>
              </a:spcBef>
              <a:spcAft>
                <a:spcPts val="0"/>
              </a:spcAft>
              <a:buSzPts val="1400"/>
              <a:buFont typeface="Arial"/>
              <a:buAutoNum type="arabicPeriod"/>
            </a:pPr>
            <a:r>
              <a:rPr lang="en-US"/>
              <a:t>EIGRP is an </a:t>
            </a:r>
            <a:r>
              <a:rPr lang="en-US">
                <a:solidFill>
                  <a:srgbClr val="FF0000"/>
                </a:solidFill>
              </a:rPr>
              <a:t>active</a:t>
            </a:r>
            <a:r>
              <a:rPr lang="en-US"/>
              <a:t> dynamic routing protocol on R1 configured with the </a:t>
            </a:r>
            <a:r>
              <a:rPr lang="en-US">
                <a:solidFill>
                  <a:srgbClr val="FF0000"/>
                </a:solidFill>
              </a:rPr>
              <a:t>autonomous system </a:t>
            </a:r>
            <a:r>
              <a:rPr lang="en-US"/>
              <a:t>number </a:t>
            </a:r>
            <a:r>
              <a:rPr lang="en-US">
                <a:solidFill>
                  <a:srgbClr val="FF0000"/>
                </a:solidFill>
              </a:rPr>
              <a:t>1</a:t>
            </a:r>
            <a:r>
              <a:rPr lang="en-US"/>
              <a:t>.</a:t>
            </a:r>
            <a:endParaRPr/>
          </a:p>
          <a:p>
            <a:pPr indent="-198438" lvl="1" marL="341313" rtl="0" algn="l">
              <a:lnSpc>
                <a:spcPct val="100000"/>
              </a:lnSpc>
              <a:spcBef>
                <a:spcPts val="600"/>
              </a:spcBef>
              <a:spcAft>
                <a:spcPts val="0"/>
              </a:spcAft>
              <a:buSzPts val="1400"/>
              <a:buFont typeface="Arial"/>
              <a:buAutoNum type="arabicPeriod"/>
            </a:pPr>
            <a:r>
              <a:rPr lang="en-US"/>
              <a:t>The EIGRP </a:t>
            </a:r>
            <a:r>
              <a:rPr lang="en-US">
                <a:solidFill>
                  <a:srgbClr val="FF0000"/>
                </a:solidFill>
              </a:rPr>
              <a:t>router ID </a:t>
            </a:r>
            <a:r>
              <a:rPr lang="en-US"/>
              <a:t>of R1 is </a:t>
            </a:r>
            <a:r>
              <a:rPr lang="en-US">
                <a:solidFill>
                  <a:srgbClr val="FF0000"/>
                </a:solidFill>
              </a:rPr>
              <a:t>1.1.1.1.</a:t>
            </a:r>
            <a:endParaRPr/>
          </a:p>
          <a:p>
            <a:pPr indent="-198438" lvl="1" marL="341313" rtl="0" algn="l">
              <a:lnSpc>
                <a:spcPct val="100000"/>
              </a:lnSpc>
              <a:spcBef>
                <a:spcPts val="600"/>
              </a:spcBef>
              <a:spcAft>
                <a:spcPts val="0"/>
              </a:spcAft>
              <a:buSzPts val="1400"/>
              <a:buFont typeface="Arial"/>
              <a:buAutoNum type="arabicPeriod"/>
            </a:pPr>
            <a:r>
              <a:rPr lang="en-US"/>
              <a:t>The EIGRP administrative distances on R1 are internal </a:t>
            </a:r>
            <a:r>
              <a:rPr lang="en-US">
                <a:solidFill>
                  <a:srgbClr val="FF0000"/>
                </a:solidFill>
              </a:rPr>
              <a:t>AD</a:t>
            </a:r>
            <a:r>
              <a:rPr lang="en-US"/>
              <a:t> of </a:t>
            </a:r>
            <a:r>
              <a:rPr lang="en-US">
                <a:solidFill>
                  <a:srgbClr val="FF0000"/>
                </a:solidFill>
              </a:rPr>
              <a:t>90</a:t>
            </a:r>
            <a:r>
              <a:rPr lang="en-US"/>
              <a:t> and external of </a:t>
            </a:r>
            <a:r>
              <a:rPr lang="en-US">
                <a:solidFill>
                  <a:srgbClr val="FF0000"/>
                </a:solidFill>
              </a:rPr>
              <a:t>170</a:t>
            </a:r>
            <a:r>
              <a:rPr lang="en-US"/>
              <a:t> (default values).</a:t>
            </a:r>
            <a:endParaRPr/>
          </a:p>
          <a:p>
            <a:pPr indent="-198438" lvl="1" marL="341313" rtl="0" algn="l">
              <a:lnSpc>
                <a:spcPct val="100000"/>
              </a:lnSpc>
              <a:spcBef>
                <a:spcPts val="600"/>
              </a:spcBef>
              <a:spcAft>
                <a:spcPts val="0"/>
              </a:spcAft>
              <a:buSzPts val="1400"/>
              <a:buFont typeface="Arial"/>
              <a:buAutoNum type="arabicPeriod"/>
            </a:pPr>
            <a:r>
              <a:rPr lang="en-US"/>
              <a:t>By default, EIGRP </a:t>
            </a:r>
            <a:r>
              <a:rPr lang="en-US">
                <a:solidFill>
                  <a:srgbClr val="FF0000"/>
                </a:solidFill>
              </a:rPr>
              <a:t>does not automatically summarize</a:t>
            </a:r>
            <a:r>
              <a:rPr lang="en-US"/>
              <a:t> networks. </a:t>
            </a:r>
            <a:r>
              <a:rPr lang="en-US">
                <a:solidFill>
                  <a:srgbClr val="FF0000"/>
                </a:solidFill>
              </a:rPr>
              <a:t>Subnets</a:t>
            </a:r>
            <a:r>
              <a:rPr lang="en-US"/>
              <a:t> are </a:t>
            </a:r>
            <a:r>
              <a:rPr lang="en-US">
                <a:solidFill>
                  <a:srgbClr val="FF0000"/>
                </a:solidFill>
              </a:rPr>
              <a:t>included</a:t>
            </a:r>
            <a:r>
              <a:rPr lang="en-US"/>
              <a:t> in the routing updates.</a:t>
            </a:r>
            <a:endParaRPr/>
          </a:p>
          <a:p>
            <a:pPr indent="-198438" lvl="1" marL="341313" rtl="0" algn="l">
              <a:lnSpc>
                <a:spcPct val="100000"/>
              </a:lnSpc>
              <a:spcBef>
                <a:spcPts val="600"/>
              </a:spcBef>
              <a:spcAft>
                <a:spcPts val="0"/>
              </a:spcAft>
              <a:buSzPts val="1400"/>
              <a:buFont typeface="Arial"/>
              <a:buAutoNum type="arabicPeriod"/>
            </a:pPr>
            <a:r>
              <a:rPr lang="en-US"/>
              <a:t>The EIGRP neighbor adjacencies R1 has with other routers used to receive </a:t>
            </a:r>
            <a:r>
              <a:rPr lang="en-US">
                <a:solidFill>
                  <a:srgbClr val="FF0000"/>
                </a:solidFill>
              </a:rPr>
              <a:t>EIGRP routing updates</a:t>
            </a:r>
            <a:r>
              <a:rPr lang="en-US"/>
              <a:t>.</a:t>
            </a:r>
            <a:endParaRPr/>
          </a:p>
          <a:p>
            <a:pPr indent="-84138" lvl="0" marL="169863" rtl="0" algn="l">
              <a:lnSpc>
                <a:spcPct val="100000"/>
              </a:lnSpc>
              <a:spcBef>
                <a:spcPts val="900"/>
              </a:spcBef>
              <a:spcAft>
                <a:spcPts val="0"/>
              </a:spcAft>
              <a:buSzPts val="1350"/>
              <a:buFont typeface="Noto Sans Symbols"/>
              <a:buNone/>
            </a:pPr>
            <a:r>
              <a:t/>
            </a:r>
            <a:endParaRPr/>
          </a:p>
        </p:txBody>
      </p:sp>
      <p:sp>
        <p:nvSpPr>
          <p:cNvPr id="679" name="Google Shape;679;p48"/>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Implement EIGRP for IPv4</a:t>
            </a:r>
            <a:br>
              <a:rPr lang="en-US"/>
            </a:br>
            <a:r>
              <a:rPr lang="en-US"/>
              <a:t>Verify EIGRP with IPv4</a:t>
            </a:r>
            <a:endParaRPr/>
          </a:p>
        </p:txBody>
      </p:sp>
      <p:pic>
        <p:nvPicPr>
          <p:cNvPr id="680" name="Google Shape;680;p48"/>
          <p:cNvPicPr preferRelativeResize="0"/>
          <p:nvPr/>
        </p:nvPicPr>
        <p:blipFill rotWithShape="1">
          <a:blip r:embed="rId3">
            <a:alphaModFix/>
          </a:blip>
          <a:srcRect b="0" l="0" r="0" t="0"/>
          <a:stretch/>
        </p:blipFill>
        <p:spPr>
          <a:xfrm>
            <a:off x="5057308" y="452724"/>
            <a:ext cx="3952109" cy="3227328"/>
          </a:xfrm>
          <a:prstGeom prst="rect">
            <a:avLst/>
          </a:prstGeom>
          <a:noFill/>
          <a:ln>
            <a:noFill/>
          </a:ln>
        </p:spPr>
      </p:pic>
      <p:pic>
        <p:nvPicPr>
          <p:cNvPr id="681" name="Google Shape;681;p48"/>
          <p:cNvPicPr preferRelativeResize="0"/>
          <p:nvPr/>
        </p:nvPicPr>
        <p:blipFill rotWithShape="1">
          <a:blip r:embed="rId4">
            <a:alphaModFix/>
          </a:blip>
          <a:srcRect b="0" l="0" r="0" t="0"/>
          <a:stretch/>
        </p:blipFill>
        <p:spPr>
          <a:xfrm>
            <a:off x="5160937" y="3293145"/>
            <a:ext cx="3195005" cy="1504264"/>
          </a:xfrm>
          <a:prstGeom prst="rect">
            <a:avLst/>
          </a:prstGeom>
          <a:noFill/>
          <a:ln>
            <a:noFill/>
          </a:ln>
        </p:spPr>
      </p:pic>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Implement EIGRP for IPv4</a:t>
            </a:r>
            <a:br>
              <a:rPr lang="en-US"/>
            </a:br>
            <a:r>
              <a:rPr lang="en-US"/>
              <a:t>Verify EIGRP with IPv4</a:t>
            </a:r>
            <a:endParaRPr/>
          </a:p>
        </p:txBody>
      </p:sp>
      <p:pic>
        <p:nvPicPr>
          <p:cNvPr id="688" name="Google Shape;688;p49"/>
          <p:cNvPicPr preferRelativeResize="0"/>
          <p:nvPr/>
        </p:nvPicPr>
        <p:blipFill rotWithShape="1">
          <a:blip r:embed="rId3">
            <a:alphaModFix/>
          </a:blip>
          <a:srcRect b="0" l="0" r="0" t="0"/>
          <a:stretch/>
        </p:blipFill>
        <p:spPr>
          <a:xfrm>
            <a:off x="5116749" y="460105"/>
            <a:ext cx="3885392" cy="3773137"/>
          </a:xfrm>
          <a:prstGeom prst="rect">
            <a:avLst/>
          </a:prstGeom>
          <a:noFill/>
          <a:ln>
            <a:noFill/>
          </a:ln>
        </p:spPr>
      </p:pic>
      <p:pic>
        <p:nvPicPr>
          <p:cNvPr id="689" name="Google Shape;689;p49"/>
          <p:cNvPicPr preferRelativeResize="0"/>
          <p:nvPr/>
        </p:nvPicPr>
        <p:blipFill rotWithShape="1">
          <a:blip r:embed="rId4">
            <a:alphaModFix/>
          </a:blip>
          <a:srcRect b="0" l="0" r="0" t="0"/>
          <a:stretch/>
        </p:blipFill>
        <p:spPr>
          <a:xfrm>
            <a:off x="186080" y="1001949"/>
            <a:ext cx="4833391" cy="3619715"/>
          </a:xfrm>
          <a:prstGeom prst="rect">
            <a:avLst/>
          </a:prstGeom>
          <a:noFill/>
          <a:ln>
            <a:noFill/>
          </a:ln>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Path Determination</a:t>
            </a:r>
            <a:br>
              <a:rPr lang="en-US"/>
            </a:br>
            <a:r>
              <a:rPr lang="en-US" sz="2400"/>
              <a:t>Router Functions Example</a:t>
            </a:r>
            <a:endParaRPr/>
          </a:p>
        </p:txBody>
      </p:sp>
      <p:sp>
        <p:nvSpPr>
          <p:cNvPr id="267" name="Google Shape;267;p5"/>
          <p:cNvSpPr txBox="1"/>
          <p:nvPr>
            <p:ph idx="1" type="body"/>
          </p:nvPr>
        </p:nvSpPr>
        <p:spPr>
          <a:xfrm>
            <a:off x="143922" y="943356"/>
            <a:ext cx="3387218" cy="3351919"/>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US" sz="1600">
                <a:solidFill>
                  <a:srgbClr val="000000"/>
                </a:solidFill>
              </a:rPr>
              <a:t>The router uses </a:t>
            </a:r>
            <a:r>
              <a:rPr lang="en-US" sz="1600">
                <a:solidFill>
                  <a:srgbClr val="FF0000"/>
                </a:solidFill>
              </a:rPr>
              <a:t>its IP routing table </a:t>
            </a:r>
            <a:r>
              <a:rPr lang="en-US" sz="1600">
                <a:solidFill>
                  <a:srgbClr val="000000"/>
                </a:solidFill>
              </a:rPr>
              <a:t>to determine which </a:t>
            </a:r>
            <a:r>
              <a:rPr lang="en-US" sz="1600">
                <a:solidFill>
                  <a:srgbClr val="FF0000"/>
                </a:solidFill>
              </a:rPr>
              <a:t>path</a:t>
            </a:r>
            <a:r>
              <a:rPr lang="en-US" sz="1600">
                <a:solidFill>
                  <a:srgbClr val="000000"/>
                </a:solidFill>
              </a:rPr>
              <a:t> (</a:t>
            </a:r>
            <a:r>
              <a:rPr lang="en-US" sz="1600">
                <a:solidFill>
                  <a:srgbClr val="FF0000"/>
                </a:solidFill>
              </a:rPr>
              <a:t>route</a:t>
            </a:r>
            <a:r>
              <a:rPr lang="en-US" sz="1600">
                <a:solidFill>
                  <a:srgbClr val="000000"/>
                </a:solidFill>
              </a:rPr>
              <a:t>) to use to forward a packet. </a:t>
            </a:r>
            <a:endParaRPr sz="1600">
              <a:solidFill>
                <a:srgbClr val="000000"/>
              </a:solidFill>
            </a:endParaRPr>
          </a:p>
          <a:p>
            <a:pPr indent="0" lvl="0" marL="0" rtl="0" algn="l">
              <a:lnSpc>
                <a:spcPct val="100000"/>
              </a:lnSpc>
              <a:spcBef>
                <a:spcPts val="320"/>
              </a:spcBef>
              <a:spcAft>
                <a:spcPts val="0"/>
              </a:spcAft>
              <a:buSzPts val="1600"/>
              <a:buNone/>
            </a:pPr>
            <a:r>
              <a:rPr lang="en-US" sz="1600">
                <a:solidFill>
                  <a:srgbClr val="000000"/>
                </a:solidFill>
              </a:rPr>
              <a:t>R1 and R2 will use their </a:t>
            </a:r>
            <a:r>
              <a:rPr lang="en-US" sz="1600">
                <a:solidFill>
                  <a:srgbClr val="FF0000"/>
                </a:solidFill>
              </a:rPr>
              <a:t>respective</a:t>
            </a:r>
            <a:r>
              <a:rPr lang="en-US" sz="1600">
                <a:solidFill>
                  <a:srgbClr val="000000"/>
                </a:solidFill>
              </a:rPr>
              <a:t> IP routing tables to first determine the </a:t>
            </a:r>
            <a:r>
              <a:rPr lang="en-US" sz="1600">
                <a:solidFill>
                  <a:srgbClr val="FF0000"/>
                </a:solidFill>
              </a:rPr>
              <a:t>best path</a:t>
            </a:r>
            <a:r>
              <a:rPr lang="en-US" sz="1600">
                <a:solidFill>
                  <a:srgbClr val="000000"/>
                </a:solidFill>
              </a:rPr>
              <a:t>, and then </a:t>
            </a:r>
            <a:r>
              <a:rPr lang="en-US" sz="1600">
                <a:solidFill>
                  <a:srgbClr val="FF0000"/>
                </a:solidFill>
              </a:rPr>
              <a:t>forward</a:t>
            </a:r>
            <a:r>
              <a:rPr lang="en-US" sz="1600">
                <a:solidFill>
                  <a:srgbClr val="000000"/>
                </a:solidFill>
              </a:rPr>
              <a:t> the packet.</a:t>
            </a:r>
            <a:endParaRPr/>
          </a:p>
        </p:txBody>
      </p:sp>
      <p:pic>
        <p:nvPicPr>
          <p:cNvPr id="268" name="Google Shape;268;p5"/>
          <p:cNvPicPr preferRelativeResize="0"/>
          <p:nvPr/>
        </p:nvPicPr>
        <p:blipFill rotWithShape="1">
          <a:blip r:embed="rId3">
            <a:alphaModFix/>
          </a:blip>
          <a:srcRect b="0" l="0" r="0" t="0"/>
          <a:stretch/>
        </p:blipFill>
        <p:spPr>
          <a:xfrm>
            <a:off x="-126749" y="0"/>
            <a:ext cx="9270749" cy="466927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50"/>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Implement EIGRP for IPv4</a:t>
            </a:r>
            <a:br>
              <a:rPr lang="en-US"/>
            </a:br>
            <a:r>
              <a:rPr lang="en-US"/>
              <a:t>Verify EIGRP with IPv4</a:t>
            </a:r>
            <a:endParaRPr/>
          </a:p>
        </p:txBody>
      </p:sp>
      <p:pic>
        <p:nvPicPr>
          <p:cNvPr id="696" name="Google Shape;696;p50"/>
          <p:cNvPicPr preferRelativeResize="0"/>
          <p:nvPr/>
        </p:nvPicPr>
        <p:blipFill rotWithShape="1">
          <a:blip r:embed="rId3">
            <a:alphaModFix/>
          </a:blip>
          <a:srcRect b="0" l="0" r="0" t="0"/>
          <a:stretch/>
        </p:blipFill>
        <p:spPr>
          <a:xfrm>
            <a:off x="193122" y="945304"/>
            <a:ext cx="7948929" cy="3743428"/>
          </a:xfrm>
          <a:prstGeom prst="rect">
            <a:avLst/>
          </a:prstGeom>
          <a:noFill/>
          <a:ln>
            <a:noFill/>
          </a:ln>
        </p:spPr>
      </p:pic>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51"/>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Implement EIGRP for IPv4</a:t>
            </a:r>
            <a:br>
              <a:rPr lang="en-US"/>
            </a:br>
            <a:r>
              <a:rPr lang="en-US"/>
              <a:t>Verify EIGRP with IPv4</a:t>
            </a:r>
            <a:endParaRPr/>
          </a:p>
        </p:txBody>
      </p:sp>
      <p:pic>
        <p:nvPicPr>
          <p:cNvPr id="703" name="Google Shape;703;p51"/>
          <p:cNvPicPr preferRelativeResize="0"/>
          <p:nvPr/>
        </p:nvPicPr>
        <p:blipFill rotWithShape="1">
          <a:blip r:embed="rId3">
            <a:alphaModFix/>
          </a:blip>
          <a:srcRect b="0" l="0" r="0" t="0"/>
          <a:stretch/>
        </p:blipFill>
        <p:spPr>
          <a:xfrm>
            <a:off x="398835" y="992220"/>
            <a:ext cx="7840493" cy="3754877"/>
          </a:xfrm>
          <a:prstGeom prst="rect">
            <a:avLst/>
          </a:prstGeom>
          <a:noFill/>
          <a:ln>
            <a:noFill/>
          </a:ln>
        </p:spPr>
      </p:pic>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52"/>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14.6 Module Practice and Quiz</a:t>
            </a:r>
            <a:endParaRPr/>
          </a:p>
        </p:txBody>
      </p:sp>
    </p:spTree>
  </p:cSld>
  <p:clrMapOvr>
    <a:masterClrMapping/>
  </p:clrMapOvr>
  <p:transition spd="slow">
    <p:wipe dir="l"/>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5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400">
                <a:latin typeface="Arial"/>
                <a:ea typeface="Arial"/>
                <a:cs typeface="Arial"/>
                <a:sym typeface="Arial"/>
              </a:rPr>
              <a:t>Module Practice and Quiz</a:t>
            </a:r>
            <a:br>
              <a:rPr lang="en-US">
                <a:latin typeface="Arial"/>
                <a:ea typeface="Arial"/>
                <a:cs typeface="Arial"/>
                <a:sym typeface="Arial"/>
              </a:rPr>
            </a:br>
            <a:r>
              <a:rPr lang="en-US">
                <a:latin typeface="Arial"/>
                <a:ea typeface="Arial"/>
                <a:cs typeface="Arial"/>
                <a:sym typeface="Arial"/>
              </a:rPr>
              <a:t>What Did I Learn In This Module?</a:t>
            </a:r>
            <a:endParaRPr/>
          </a:p>
        </p:txBody>
      </p:sp>
      <p:sp>
        <p:nvSpPr>
          <p:cNvPr id="716" name="Google Shape;716;p53"/>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n-US"/>
              <a:t>The primary functions of a router are to determine the best path to forward packets based on the information in its routing table, and to forward packets toward their destination. </a:t>
            </a:r>
            <a:endParaRPr/>
          </a:p>
          <a:p>
            <a:pPr indent="-169863" lvl="0" marL="169863" rtl="0" algn="l">
              <a:lnSpc>
                <a:spcPct val="100000"/>
              </a:lnSpc>
              <a:spcBef>
                <a:spcPts val="0"/>
              </a:spcBef>
              <a:spcAft>
                <a:spcPts val="0"/>
              </a:spcAft>
              <a:buSzPts val="1350"/>
              <a:buFont typeface="Arial"/>
              <a:buChar char="•"/>
            </a:pPr>
            <a:r>
              <a:rPr lang="en-US"/>
              <a:t>The best path in the routing table is also known as the longest match. The longest match is the route in the routing table that has the greatest number of far-left matching bits with the destination IP address of the packet. </a:t>
            </a:r>
            <a:endParaRPr/>
          </a:p>
          <a:p>
            <a:pPr indent="-169863" lvl="0" marL="169863" rtl="0" algn="l">
              <a:lnSpc>
                <a:spcPct val="100000"/>
              </a:lnSpc>
              <a:spcBef>
                <a:spcPts val="0"/>
              </a:spcBef>
              <a:spcAft>
                <a:spcPts val="0"/>
              </a:spcAft>
              <a:buSzPts val="1350"/>
              <a:buFont typeface="Arial"/>
              <a:buChar char="•"/>
            </a:pPr>
            <a:r>
              <a:rPr lang="en-US"/>
              <a:t>Directly connected networks are networks that are configured on the active interfaces of a router. A directly connected network is added to the routing table when an interface is configured with an IP address and subnet mask (prefix length) and is active (up and up). </a:t>
            </a:r>
            <a:endParaRPr/>
          </a:p>
          <a:p>
            <a:pPr indent="-169863" lvl="0" marL="169863" rtl="0" algn="l">
              <a:lnSpc>
                <a:spcPct val="100000"/>
              </a:lnSpc>
              <a:spcBef>
                <a:spcPts val="0"/>
              </a:spcBef>
              <a:spcAft>
                <a:spcPts val="0"/>
              </a:spcAft>
              <a:buSzPts val="1350"/>
              <a:buFont typeface="Arial"/>
              <a:buChar char="•"/>
            </a:pPr>
            <a:r>
              <a:rPr lang="en-US"/>
              <a:t>Routers learn about remote networks in two ways: static routes and with dynamic routing protocols. </a:t>
            </a:r>
            <a:endParaRPr/>
          </a:p>
          <a:p>
            <a:pPr indent="-169863" lvl="0" marL="169863" rtl="0" algn="l">
              <a:lnSpc>
                <a:spcPct val="100000"/>
              </a:lnSpc>
              <a:spcBef>
                <a:spcPts val="0"/>
              </a:spcBef>
              <a:spcAft>
                <a:spcPts val="0"/>
              </a:spcAft>
              <a:buSzPts val="1350"/>
              <a:buFont typeface="Arial"/>
              <a:buChar char="•"/>
            </a:pPr>
            <a:r>
              <a:rPr lang="en-US"/>
              <a:t>After a router determines the correct path, it can forward the packet on a directly connected network, it can forward the packet to a next-hop router, or it can drop the packet. </a:t>
            </a:r>
            <a:endParaRPr/>
          </a:p>
          <a:p>
            <a:pPr indent="-169863" lvl="0" marL="169863" rtl="0" algn="l">
              <a:lnSpc>
                <a:spcPct val="100000"/>
              </a:lnSpc>
              <a:spcBef>
                <a:spcPts val="0"/>
              </a:spcBef>
              <a:spcAft>
                <a:spcPts val="0"/>
              </a:spcAft>
              <a:buSzPts val="1350"/>
              <a:buFont typeface="Arial"/>
              <a:buChar char="•"/>
            </a:pPr>
            <a:r>
              <a:rPr lang="en-US"/>
              <a:t>Routers support three packet forwarding mechanisms: process switching, fast switching, and CEF. </a:t>
            </a:r>
            <a:endParaRPr/>
          </a:p>
          <a:p>
            <a:pPr indent="-169863" lvl="0" marL="169863" rtl="0" algn="l">
              <a:lnSpc>
                <a:spcPct val="100000"/>
              </a:lnSpc>
              <a:spcBef>
                <a:spcPts val="0"/>
              </a:spcBef>
              <a:spcAft>
                <a:spcPts val="0"/>
              </a:spcAft>
              <a:buSzPts val="1350"/>
              <a:buFont typeface="Arial"/>
              <a:buChar char="•"/>
            </a:pPr>
            <a:r>
              <a:rPr lang="en-US"/>
              <a:t>There are several configuration and verification commands for routers, including</a:t>
            </a:r>
            <a:r>
              <a:rPr b="1" lang="en-US"/>
              <a:t> show ip route, show ip interface, show ip interface brief and show running-config</a:t>
            </a:r>
            <a:r>
              <a:rPr lang="en-US"/>
              <a:t>. </a:t>
            </a:r>
            <a:endParaRPr/>
          </a:p>
          <a:p>
            <a:pPr indent="-84138" lvl="0" marL="169863" rtl="0" algn="l">
              <a:lnSpc>
                <a:spcPct val="100000"/>
              </a:lnSpc>
              <a:spcBef>
                <a:spcPts val="0"/>
              </a:spcBef>
              <a:spcAft>
                <a:spcPts val="0"/>
              </a:spcAft>
              <a:buSzPts val="1350"/>
              <a:buNone/>
            </a:pPr>
            <a:r>
              <a:t/>
            </a:r>
            <a:endParaRPr/>
          </a:p>
        </p:txBody>
      </p:sp>
    </p:spTree>
  </p:cSld>
  <p:clrMapOvr>
    <a:masterClrMapping/>
  </p:clrMapOvr>
  <p:transition spd="slow">
    <p:wipe dir="l"/>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54"/>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400">
                <a:latin typeface="Arial"/>
                <a:ea typeface="Arial"/>
                <a:cs typeface="Arial"/>
                <a:sym typeface="Arial"/>
              </a:rPr>
              <a:t>Module Practice and Quiz</a:t>
            </a:r>
            <a:br>
              <a:rPr lang="en-US">
                <a:latin typeface="Arial"/>
                <a:ea typeface="Arial"/>
                <a:cs typeface="Arial"/>
                <a:sym typeface="Arial"/>
              </a:rPr>
            </a:br>
            <a:r>
              <a:rPr lang="en-US">
                <a:latin typeface="Arial"/>
                <a:ea typeface="Arial"/>
                <a:cs typeface="Arial"/>
                <a:sym typeface="Arial"/>
              </a:rPr>
              <a:t>What Did I Learn In This Module? (Cont.)</a:t>
            </a:r>
            <a:endParaRPr/>
          </a:p>
        </p:txBody>
      </p:sp>
      <p:sp>
        <p:nvSpPr>
          <p:cNvPr id="723" name="Google Shape;723;p54"/>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n-US"/>
              <a:t>A routing table contains a list of routes known networks (prefixes and prefix lengths). The source of this information is derived from directly connected networks, static routes, and dynamic routing protocols. </a:t>
            </a:r>
            <a:endParaRPr/>
          </a:p>
          <a:p>
            <a:pPr indent="-169863" lvl="0" marL="169863" rtl="0" algn="l">
              <a:lnSpc>
                <a:spcPct val="100000"/>
              </a:lnSpc>
              <a:spcBef>
                <a:spcPts val="0"/>
              </a:spcBef>
              <a:spcAft>
                <a:spcPts val="0"/>
              </a:spcAft>
              <a:buSzPts val="1350"/>
              <a:buFont typeface="Arial"/>
              <a:buChar char="•"/>
            </a:pPr>
            <a:r>
              <a:rPr lang="en-US"/>
              <a:t>Every router makes its decision alone, based on the information it has in its own routing table. The information in a routing table of one router does not necessarily match the routing table of another router. </a:t>
            </a:r>
            <a:endParaRPr/>
          </a:p>
          <a:p>
            <a:pPr indent="-169863" lvl="0" marL="169863" rtl="0" algn="l">
              <a:lnSpc>
                <a:spcPct val="100000"/>
              </a:lnSpc>
              <a:spcBef>
                <a:spcPts val="0"/>
              </a:spcBef>
              <a:spcAft>
                <a:spcPts val="0"/>
              </a:spcAft>
              <a:buSzPts val="1350"/>
              <a:buFont typeface="Arial"/>
              <a:buChar char="•"/>
            </a:pPr>
            <a:r>
              <a:rPr lang="en-US"/>
              <a:t>Routing information about a path does not provide return routing information. </a:t>
            </a:r>
            <a:endParaRPr/>
          </a:p>
          <a:p>
            <a:pPr indent="-169863" lvl="0" marL="169863" rtl="0" algn="l">
              <a:lnSpc>
                <a:spcPct val="100000"/>
              </a:lnSpc>
              <a:spcBef>
                <a:spcPts val="0"/>
              </a:spcBef>
              <a:spcAft>
                <a:spcPts val="0"/>
              </a:spcAft>
              <a:buSzPts val="1350"/>
              <a:buFont typeface="Arial"/>
              <a:buChar char="•"/>
            </a:pPr>
            <a:r>
              <a:rPr lang="en-US"/>
              <a:t>Routing table entries include the route source, destination network, AD, metric, next-hop, route timestamp, and exit interface.</a:t>
            </a:r>
            <a:endParaRPr/>
          </a:p>
          <a:p>
            <a:pPr indent="-169863" lvl="0" marL="169863" rtl="0" algn="l">
              <a:lnSpc>
                <a:spcPct val="100000"/>
              </a:lnSpc>
              <a:spcBef>
                <a:spcPts val="0"/>
              </a:spcBef>
              <a:spcAft>
                <a:spcPts val="0"/>
              </a:spcAft>
              <a:buSzPts val="1350"/>
              <a:buFont typeface="Arial"/>
              <a:buChar char="•"/>
            </a:pPr>
            <a:r>
              <a:rPr lang="en-US"/>
              <a:t>Static routes are manually configured and define an explicit path between two networking devices. </a:t>
            </a:r>
            <a:endParaRPr/>
          </a:p>
          <a:p>
            <a:pPr indent="-169863" lvl="0" marL="169863" rtl="0" algn="l">
              <a:lnSpc>
                <a:spcPct val="100000"/>
              </a:lnSpc>
              <a:spcBef>
                <a:spcPts val="0"/>
              </a:spcBef>
              <a:spcAft>
                <a:spcPts val="0"/>
              </a:spcAft>
              <a:buSzPts val="1350"/>
              <a:buFont typeface="Arial"/>
              <a:buChar char="•"/>
            </a:pPr>
            <a:r>
              <a:rPr lang="en-US"/>
              <a:t>Dynamic routing protocols can discover a network, maintain routing tables, select a best path, and automatically discover a new best path if the topology changes. </a:t>
            </a:r>
            <a:endParaRPr/>
          </a:p>
          <a:p>
            <a:pPr indent="-169863" lvl="0" marL="169863" rtl="0" algn="l">
              <a:lnSpc>
                <a:spcPct val="100000"/>
              </a:lnSpc>
              <a:spcBef>
                <a:spcPts val="0"/>
              </a:spcBef>
              <a:spcAft>
                <a:spcPts val="0"/>
              </a:spcAft>
              <a:buSzPts val="1350"/>
              <a:buFont typeface="Arial"/>
              <a:buChar char="•"/>
            </a:pPr>
            <a:r>
              <a:rPr lang="en-US"/>
              <a:t>The default route specifies a next-hop router to use when the routing table does not contain a specific route that matches the destination IP address. A default route can be either a static route or learned automatically from a dynamic routing protocol. </a:t>
            </a:r>
            <a:endParaRPr/>
          </a:p>
          <a:p>
            <a:pPr indent="-84138" lvl="0" marL="169863" rtl="0" algn="l">
              <a:lnSpc>
                <a:spcPct val="100000"/>
              </a:lnSpc>
              <a:spcBef>
                <a:spcPts val="0"/>
              </a:spcBef>
              <a:spcAft>
                <a:spcPts val="0"/>
              </a:spcAft>
              <a:buSzPts val="1350"/>
              <a:buNone/>
            </a:pPr>
            <a:r>
              <a:t/>
            </a:r>
            <a:endParaRPr/>
          </a:p>
        </p:txBody>
      </p:sp>
    </p:spTree>
  </p:cSld>
  <p:clrMapOvr>
    <a:masterClrMapping/>
  </p:clrMapOvr>
  <p:transition spd="slow">
    <p:wipe dir="l"/>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5"/>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400">
                <a:latin typeface="Arial"/>
                <a:ea typeface="Arial"/>
                <a:cs typeface="Arial"/>
                <a:sym typeface="Arial"/>
              </a:rPr>
              <a:t>Module Practice and Quiz</a:t>
            </a:r>
            <a:br>
              <a:rPr lang="en-US">
                <a:latin typeface="Arial"/>
                <a:ea typeface="Arial"/>
                <a:cs typeface="Arial"/>
                <a:sym typeface="Arial"/>
              </a:rPr>
            </a:br>
            <a:r>
              <a:rPr lang="en-US">
                <a:latin typeface="Arial"/>
                <a:ea typeface="Arial"/>
                <a:cs typeface="Arial"/>
                <a:sym typeface="Arial"/>
              </a:rPr>
              <a:t>What Did I Learn In This Module? (Cont.)</a:t>
            </a:r>
            <a:endParaRPr/>
          </a:p>
        </p:txBody>
      </p:sp>
      <p:sp>
        <p:nvSpPr>
          <p:cNvPr id="730" name="Google Shape;730;p55"/>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n-US"/>
              <a:t>Distance vector, link-state, and path vector routing protocols refer to the type of routing algorithm used to determine best path. </a:t>
            </a:r>
            <a:endParaRPr/>
          </a:p>
          <a:p>
            <a:pPr indent="-169863" lvl="0" marL="169863" rtl="0" algn="l">
              <a:lnSpc>
                <a:spcPct val="100000"/>
              </a:lnSpc>
              <a:spcBef>
                <a:spcPts val="0"/>
              </a:spcBef>
              <a:spcAft>
                <a:spcPts val="0"/>
              </a:spcAft>
              <a:buSzPts val="1350"/>
              <a:buFont typeface="Arial"/>
              <a:buChar char="•"/>
            </a:pPr>
            <a:r>
              <a:rPr lang="en-US"/>
              <a:t>The main components of dynamic routing protocols are data structures, routing protocol messages, and algorithms. </a:t>
            </a:r>
            <a:endParaRPr/>
          </a:p>
          <a:p>
            <a:pPr indent="-169863" lvl="0" marL="169863" rtl="0" algn="l">
              <a:lnSpc>
                <a:spcPct val="100000"/>
              </a:lnSpc>
              <a:spcBef>
                <a:spcPts val="0"/>
              </a:spcBef>
              <a:spcAft>
                <a:spcPts val="0"/>
              </a:spcAft>
              <a:buSzPts val="1350"/>
              <a:buFont typeface="Arial"/>
              <a:buChar char="•"/>
            </a:pPr>
            <a:r>
              <a:rPr lang="en-US"/>
              <a:t>The best path is selected by a routing protocol based on the value or metric it uses to determine the distance to reach a network. The best path to a network is the path with the lowest metric. </a:t>
            </a:r>
            <a:endParaRPr/>
          </a:p>
          <a:p>
            <a:pPr indent="-169863" lvl="0" marL="169863" rtl="0" algn="l">
              <a:lnSpc>
                <a:spcPct val="100000"/>
              </a:lnSpc>
              <a:spcBef>
                <a:spcPts val="0"/>
              </a:spcBef>
              <a:spcAft>
                <a:spcPts val="0"/>
              </a:spcAft>
              <a:buSzPts val="1350"/>
              <a:buFont typeface="Arial"/>
              <a:buChar char="•"/>
            </a:pPr>
            <a:r>
              <a:rPr lang="en-US"/>
              <a:t>When a router has two or more paths to a destination with equal cost metrics, then the router forwards the packets using both paths equally. This is called equal cost load balancing.</a:t>
            </a:r>
            <a:endParaRPr/>
          </a:p>
          <a:p>
            <a:pPr indent="-84138" lvl="0" marL="169863" rtl="0" algn="l">
              <a:lnSpc>
                <a:spcPct val="100000"/>
              </a:lnSpc>
              <a:spcBef>
                <a:spcPts val="0"/>
              </a:spcBef>
              <a:spcAft>
                <a:spcPts val="0"/>
              </a:spcAft>
              <a:buSzPts val="1350"/>
              <a:buNone/>
            </a:pPr>
            <a:r>
              <a:t/>
            </a:r>
            <a:endParaRPr/>
          </a:p>
        </p:txBody>
      </p:sp>
    </p:spTree>
  </p:cSld>
  <p:clrMapOvr>
    <a:masterClrMapping/>
  </p:clrMapOvr>
  <p:transition spd="slow">
    <p:wipe dir="l"/>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56"/>
          <p:cNvSpPr txBox="1"/>
          <p:nvPr/>
        </p:nvSpPr>
        <p:spPr>
          <a:xfrm>
            <a:off x="1417131" y="1154627"/>
            <a:ext cx="6450388" cy="1864470"/>
          </a:xfrm>
          <a:prstGeom prst="rect">
            <a:avLst/>
          </a:prstGeom>
          <a:noFill/>
          <a:ln>
            <a:noFill/>
          </a:ln>
        </p:spPr>
        <p:txBody>
          <a:bodyPr anchorCtr="0" anchor="t" bIns="30775" lIns="61575" spcFirstLastPara="1" rIns="61575" wrap="square" tIns="30775">
            <a:noAutofit/>
          </a:bodyPr>
          <a:lstStyle/>
          <a:p>
            <a:pPr indent="-160338" lvl="0" marL="236538" marR="0" rtl="0" algn="l">
              <a:lnSpc>
                <a:spcPct val="95000"/>
              </a:lnSpc>
              <a:spcBef>
                <a:spcPts val="0"/>
              </a:spcBef>
              <a:spcAft>
                <a:spcPts val="0"/>
              </a:spcAft>
              <a:buClr>
                <a:srgbClr val="708CA1"/>
              </a:buClr>
              <a:buSzPts val="1200"/>
              <a:buFont typeface="Noto Sans Symbols"/>
              <a:buNone/>
            </a:pPr>
            <a:r>
              <a:t/>
            </a:r>
            <a:endParaRPr sz="1200">
              <a:solidFill>
                <a:schemeClr val="dk1"/>
              </a:solidFill>
              <a:latin typeface="Arial"/>
              <a:ea typeface="Arial"/>
              <a:cs typeface="Arial"/>
              <a:sym typeface="Arial"/>
            </a:endParaRPr>
          </a:p>
        </p:txBody>
      </p:sp>
      <p:sp>
        <p:nvSpPr>
          <p:cNvPr id="737" name="Google Shape;737;p56"/>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EIGRP (Enhanced Interior Gateway Routing Protocol) is a classless, distance vector routing protocol. </a:t>
            </a:r>
            <a:endParaRPr/>
          </a:p>
          <a:p>
            <a:pPr indent="-169863" lvl="0" marL="169863" rtl="0" algn="l">
              <a:lnSpc>
                <a:spcPct val="100000"/>
              </a:lnSpc>
              <a:spcBef>
                <a:spcPts val="1200"/>
              </a:spcBef>
              <a:spcAft>
                <a:spcPts val="0"/>
              </a:spcAft>
              <a:buSzPts val="1350"/>
              <a:buFont typeface="Noto Sans Symbols"/>
              <a:buChar char="▪"/>
            </a:pPr>
            <a:r>
              <a:rPr lang="en-US"/>
              <a:t>EIGRP uses the source code of "D" for DUAL in the routing table. EIGRP has a default administrative distance of 90 for internal routes and 170 for routes imported from an external source, such as default routes. These features include: Diffusing Update Algorithm (DUAL), establishing neighbor adjacencies, Reliable Transport Protocol (RTP), partial and bounded updates, and equal and unequal cost load balancing.</a:t>
            </a:r>
            <a:endParaRPr/>
          </a:p>
          <a:p>
            <a:pPr indent="-169863" lvl="0" marL="169863" rtl="0" algn="l">
              <a:lnSpc>
                <a:spcPct val="100000"/>
              </a:lnSpc>
              <a:spcBef>
                <a:spcPts val="1200"/>
              </a:spcBef>
              <a:spcAft>
                <a:spcPts val="0"/>
              </a:spcAft>
              <a:buSzPts val="1350"/>
              <a:buFont typeface="Noto Sans Symbols"/>
              <a:buChar char="▪"/>
            </a:pPr>
            <a:r>
              <a:rPr lang="en-US"/>
              <a:t>EIGRP uses PDMs (Protocol Dependent Modules) giving it the capability to support different Layer 3 protocols including IPv4 and IPv6. EIGRP uses reliable delivery for EIGRP updates, queries and replies; and uses unreliable delivery for EIGRP Hellos and acknowledgments. Reliable RTP means an EIGRP acknowledgment must be returned.</a:t>
            </a:r>
            <a:endParaRPr/>
          </a:p>
          <a:p>
            <a:pPr indent="-169863" lvl="0" marL="169863" rtl="0" algn="l">
              <a:lnSpc>
                <a:spcPct val="100000"/>
              </a:lnSpc>
              <a:spcBef>
                <a:spcPts val="1200"/>
              </a:spcBef>
              <a:spcAft>
                <a:spcPts val="0"/>
              </a:spcAft>
              <a:buSzPts val="1350"/>
              <a:buFont typeface="Noto Sans Symbols"/>
              <a:buChar char="▪"/>
            </a:pPr>
            <a:r>
              <a:rPr lang="en-US"/>
              <a:t>Before any EIGRP updates are sent, a router must first discover its neighbors using EIGRP Hello packets. The Hello and hold-down values do not need to match for two routers to become neighbors. The </a:t>
            </a:r>
            <a:r>
              <a:rPr b="1" lang="en-US"/>
              <a:t>show ip eigrp neighbors </a:t>
            </a:r>
            <a:r>
              <a:rPr lang="en-US"/>
              <a:t>command is used to view the neighbor table and verify that EIGRP has established an adjacency with its neighbors.</a:t>
            </a:r>
            <a:endParaRPr/>
          </a:p>
        </p:txBody>
      </p:sp>
      <p:sp>
        <p:nvSpPr>
          <p:cNvPr id="738" name="Google Shape;738;p5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400">
                <a:latin typeface="Arial"/>
                <a:ea typeface="Arial"/>
                <a:cs typeface="Arial"/>
                <a:sym typeface="Arial"/>
              </a:rPr>
              <a:t>Conclusion</a:t>
            </a:r>
            <a:br>
              <a:rPr lang="en-US">
                <a:latin typeface="Arial"/>
                <a:ea typeface="Arial"/>
                <a:cs typeface="Arial"/>
                <a:sym typeface="Arial"/>
              </a:rPr>
            </a:br>
            <a:r>
              <a:rPr lang="en-US">
                <a:latin typeface="Arial"/>
                <a:ea typeface="Arial"/>
                <a:cs typeface="Arial"/>
                <a:sym typeface="Arial"/>
              </a:rPr>
              <a:t>Chapter 2: EIGRP</a:t>
            </a:r>
            <a:endParaRPr>
              <a:latin typeface="Arial"/>
              <a:ea typeface="Arial"/>
              <a:cs typeface="Arial"/>
              <a:sym typeface="Arial"/>
            </a:endParaRPr>
          </a:p>
        </p:txBody>
      </p:sp>
    </p:spTree>
  </p:cSld>
  <p:clrMapOvr>
    <a:masterClrMapping/>
  </p:clrMapOvr>
  <p:transition spd="slow">
    <p:wipe dir="l"/>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57"/>
          <p:cNvSpPr txBox="1"/>
          <p:nvPr/>
        </p:nvSpPr>
        <p:spPr>
          <a:xfrm>
            <a:off x="1417131" y="1154627"/>
            <a:ext cx="6450388" cy="1864470"/>
          </a:xfrm>
          <a:prstGeom prst="rect">
            <a:avLst/>
          </a:prstGeom>
          <a:noFill/>
          <a:ln>
            <a:noFill/>
          </a:ln>
        </p:spPr>
        <p:txBody>
          <a:bodyPr anchorCtr="0" anchor="t" bIns="30775" lIns="61575" spcFirstLastPara="1" rIns="61575" wrap="square" tIns="30775">
            <a:noAutofit/>
          </a:bodyPr>
          <a:lstStyle/>
          <a:p>
            <a:pPr indent="-160338" lvl="0" marL="236538" marR="0" rtl="0" algn="l">
              <a:lnSpc>
                <a:spcPct val="95000"/>
              </a:lnSpc>
              <a:spcBef>
                <a:spcPts val="0"/>
              </a:spcBef>
              <a:spcAft>
                <a:spcPts val="0"/>
              </a:spcAft>
              <a:buClr>
                <a:srgbClr val="708CA1"/>
              </a:buClr>
              <a:buSzPts val="1200"/>
              <a:buFont typeface="Noto Sans Symbols"/>
              <a:buNone/>
            </a:pPr>
            <a:r>
              <a:t/>
            </a:r>
            <a:endParaRPr sz="1200">
              <a:solidFill>
                <a:schemeClr val="dk1"/>
              </a:solidFill>
              <a:latin typeface="Arial"/>
              <a:ea typeface="Arial"/>
              <a:cs typeface="Arial"/>
              <a:sym typeface="Arial"/>
            </a:endParaRPr>
          </a:p>
        </p:txBody>
      </p:sp>
      <p:sp>
        <p:nvSpPr>
          <p:cNvPr id="745" name="Google Shape;745;p57"/>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EIGRP sends partial or bounded updates, which include only route changes. Updates are sent only to those routers that are affected by the change. EIGRP composite metric uses bandwidth, delay, reliability, and load to determine the best path. By default only bandwidth and delay are used.</a:t>
            </a:r>
            <a:endParaRPr/>
          </a:p>
          <a:p>
            <a:pPr indent="-169863" lvl="0" marL="169863" rtl="0" algn="l">
              <a:lnSpc>
                <a:spcPct val="100000"/>
              </a:lnSpc>
              <a:spcBef>
                <a:spcPts val="1200"/>
              </a:spcBef>
              <a:spcAft>
                <a:spcPts val="0"/>
              </a:spcAft>
              <a:buSzPts val="1350"/>
              <a:buFont typeface="Noto Sans Symbols"/>
              <a:buChar char="▪"/>
            </a:pPr>
            <a:r>
              <a:rPr lang="en-US"/>
              <a:t>At the center of EIGRP is DUAL (Diffusing Update Algorithm). The DUAL Finite State Machine is used to determine best path and potential backup paths to every destination network. The successor is a neighboring router that is used to forward the packet using the least-cost route to the destination network. Feasible distance (FD) is the lowest calculated metric to reach the destination network through the successor. A feasible successor (FS) is a neighbor who has a loop-free backup path to the same network as the successor, and also meets the feasibility condition. The feasibility condition (FC) is met when a neighbor's reported distance (RD) to a network is less than the local router's feasible distance to the same destination network. The reported distance is simply an EIGRP neighbor's feasible distance to the destination network.</a:t>
            </a:r>
            <a:endParaRPr/>
          </a:p>
        </p:txBody>
      </p:sp>
      <p:sp>
        <p:nvSpPr>
          <p:cNvPr id="746" name="Google Shape;746;p5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400">
                <a:latin typeface="Arial"/>
                <a:ea typeface="Arial"/>
                <a:cs typeface="Arial"/>
                <a:sym typeface="Arial"/>
              </a:rPr>
              <a:t>Conclusion</a:t>
            </a:r>
            <a:br>
              <a:rPr lang="en-US">
                <a:latin typeface="Arial"/>
                <a:ea typeface="Arial"/>
                <a:cs typeface="Arial"/>
                <a:sym typeface="Arial"/>
              </a:rPr>
            </a:br>
            <a:r>
              <a:rPr lang="en-US">
                <a:latin typeface="Arial"/>
                <a:ea typeface="Arial"/>
                <a:cs typeface="Arial"/>
                <a:sym typeface="Arial"/>
              </a:rPr>
              <a:t>Chapter 2: EIGRP (Cont.)</a:t>
            </a:r>
            <a:endParaRPr>
              <a:latin typeface="Arial"/>
              <a:ea typeface="Arial"/>
              <a:cs typeface="Arial"/>
              <a:sym typeface="Arial"/>
            </a:endParaRPr>
          </a:p>
        </p:txBody>
      </p:sp>
    </p:spTree>
  </p:cSld>
  <p:clrMapOvr>
    <a:masterClrMapping/>
  </p:clrMapOvr>
  <p:transition spd="slow">
    <p:wipe dir="l"/>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58"/>
          <p:cNvSpPr txBox="1"/>
          <p:nvPr/>
        </p:nvSpPr>
        <p:spPr>
          <a:xfrm>
            <a:off x="1417131" y="1154627"/>
            <a:ext cx="6450388" cy="1864470"/>
          </a:xfrm>
          <a:prstGeom prst="rect">
            <a:avLst/>
          </a:prstGeom>
          <a:noFill/>
          <a:ln>
            <a:noFill/>
          </a:ln>
        </p:spPr>
        <p:txBody>
          <a:bodyPr anchorCtr="0" anchor="t" bIns="30775" lIns="61575" spcFirstLastPara="1" rIns="61575" wrap="square" tIns="30775">
            <a:noAutofit/>
          </a:bodyPr>
          <a:lstStyle/>
          <a:p>
            <a:pPr indent="-160338" lvl="0" marL="236538" marR="0" rtl="0" algn="l">
              <a:lnSpc>
                <a:spcPct val="95000"/>
              </a:lnSpc>
              <a:spcBef>
                <a:spcPts val="0"/>
              </a:spcBef>
              <a:spcAft>
                <a:spcPts val="0"/>
              </a:spcAft>
              <a:buClr>
                <a:srgbClr val="708CA1"/>
              </a:buClr>
              <a:buSzPts val="1200"/>
              <a:buFont typeface="Noto Sans Symbols"/>
              <a:buNone/>
            </a:pPr>
            <a:r>
              <a:t/>
            </a:r>
            <a:endParaRPr sz="1200">
              <a:solidFill>
                <a:schemeClr val="dk1"/>
              </a:solidFill>
              <a:latin typeface="Arial"/>
              <a:ea typeface="Arial"/>
              <a:cs typeface="Arial"/>
              <a:sym typeface="Arial"/>
            </a:endParaRPr>
          </a:p>
        </p:txBody>
      </p:sp>
      <p:sp>
        <p:nvSpPr>
          <p:cNvPr id="753" name="Google Shape;753;p58"/>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EIGRP is configured with the </a:t>
            </a:r>
            <a:r>
              <a:rPr b="1" lang="en-US"/>
              <a:t>router eigrp </a:t>
            </a:r>
            <a:r>
              <a:rPr i="1" lang="en-US"/>
              <a:t>autonomous-system </a:t>
            </a:r>
            <a:r>
              <a:rPr lang="en-US"/>
              <a:t>command. The autonomous-system value is actually a process-id and must be the same on all routers in the EIGRP routing domain. The </a:t>
            </a:r>
            <a:r>
              <a:rPr b="1" lang="en-US"/>
              <a:t>network </a:t>
            </a:r>
            <a:r>
              <a:rPr lang="en-US"/>
              <a:t>command is similar to that used with RIP. The network is the classful network address of the directly connected interfaces on the router. A wildcard mask is an optional parameter that can be used to include only specific interfaces.</a:t>
            </a:r>
            <a:endParaRPr/>
          </a:p>
          <a:p>
            <a:pPr indent="-169863" lvl="0" marL="169863" rtl="0" algn="l">
              <a:lnSpc>
                <a:spcPct val="100000"/>
              </a:lnSpc>
              <a:spcBef>
                <a:spcPts val="1200"/>
              </a:spcBef>
              <a:spcAft>
                <a:spcPts val="0"/>
              </a:spcAft>
              <a:buSzPts val="1350"/>
              <a:buFont typeface="Noto Sans Symbols"/>
              <a:buChar char="▪"/>
            </a:pPr>
            <a:r>
              <a:rPr lang="en-US"/>
              <a:t>EIGRP for IPv6 shares many similarities with EIGRP for IPv4. However, unlike the IPv4 network command, IPv6 is enabled on the interface using </a:t>
            </a:r>
            <a:r>
              <a:rPr b="1" lang="en-US"/>
              <a:t>the ipv6 eigrp </a:t>
            </a:r>
            <a:r>
              <a:rPr i="1" lang="en-US"/>
              <a:t>autonomous-system </a:t>
            </a:r>
            <a:r>
              <a:rPr lang="en-US"/>
              <a:t>interface configuration command.</a:t>
            </a:r>
            <a:endParaRPr/>
          </a:p>
        </p:txBody>
      </p:sp>
      <p:sp>
        <p:nvSpPr>
          <p:cNvPr id="754" name="Google Shape;754;p58"/>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400">
                <a:latin typeface="Arial"/>
                <a:ea typeface="Arial"/>
                <a:cs typeface="Arial"/>
                <a:sym typeface="Arial"/>
              </a:rPr>
              <a:t>Conclusion</a:t>
            </a:r>
            <a:br>
              <a:rPr lang="en-US">
                <a:latin typeface="Arial"/>
                <a:ea typeface="Arial"/>
                <a:cs typeface="Arial"/>
                <a:sym typeface="Arial"/>
              </a:rPr>
            </a:br>
            <a:r>
              <a:rPr lang="en-US">
                <a:latin typeface="Arial"/>
                <a:ea typeface="Arial"/>
                <a:cs typeface="Arial"/>
                <a:sym typeface="Arial"/>
              </a:rPr>
              <a:t>Chapter 2: EIGRP (Cont.)</a:t>
            </a:r>
            <a:endParaRPr>
              <a:latin typeface="Arial"/>
              <a:ea typeface="Arial"/>
              <a:cs typeface="Arial"/>
              <a:sym typeface="Arial"/>
            </a:endParaRPr>
          </a:p>
        </p:txBody>
      </p:sp>
    </p:spTree>
  </p:cSld>
  <p:clrMapOvr>
    <a:masterClrMapping/>
  </p:clrMapOvr>
  <p:transition spd="slow">
    <p:wipe dir="l"/>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9" name="Shape 759"/>
        <p:cNvGrpSpPr/>
        <p:nvPr/>
      </p:nvGrpSpPr>
      <p:grpSpPr>
        <a:xfrm>
          <a:off x="0" y="0"/>
          <a:ext cx="0" cy="0"/>
          <a:chOff x="0" y="0"/>
          <a:chExt cx="0" cy="0"/>
        </a:xfrm>
      </p:grpSpPr>
      <p:sp>
        <p:nvSpPr>
          <p:cNvPr id="760" name="Google Shape;760;p59"/>
          <p:cNvSpPr txBox="1"/>
          <p:nvPr>
            <p:ph type="title"/>
          </p:nvPr>
        </p:nvSpPr>
        <p:spPr>
          <a:xfrm>
            <a:off x="1" y="-551"/>
            <a:ext cx="9144000" cy="6090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400">
                <a:latin typeface="Arial"/>
                <a:ea typeface="Arial"/>
                <a:cs typeface="Arial"/>
                <a:sym typeface="Arial"/>
              </a:rPr>
              <a:t>Module 14: Routing Concepts</a:t>
            </a:r>
            <a:br>
              <a:rPr lang="en-US">
                <a:latin typeface="Arial"/>
                <a:ea typeface="Arial"/>
                <a:cs typeface="Arial"/>
                <a:sym typeface="Arial"/>
              </a:rPr>
            </a:br>
            <a:r>
              <a:rPr lang="en-US">
                <a:latin typeface="Arial"/>
                <a:ea typeface="Arial"/>
                <a:cs typeface="Arial"/>
                <a:sym typeface="Arial"/>
              </a:rPr>
              <a:t>New Terms and Commands</a:t>
            </a:r>
            <a:endParaRPr/>
          </a:p>
        </p:txBody>
      </p:sp>
      <p:sp>
        <p:nvSpPr>
          <p:cNvPr id="761" name="Google Shape;761;p59"/>
          <p:cNvSpPr txBox="1"/>
          <p:nvPr>
            <p:ph idx="1" type="body"/>
          </p:nvPr>
        </p:nvSpPr>
        <p:spPr>
          <a:xfrm>
            <a:off x="144066" y="798944"/>
            <a:ext cx="2609768" cy="3781446"/>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080"/>
              <a:buFont typeface="Arial"/>
              <a:buChar char="•"/>
            </a:pPr>
            <a:r>
              <a:rPr lang="en-US" sz="1200"/>
              <a:t>best path</a:t>
            </a:r>
            <a:endParaRPr/>
          </a:p>
          <a:p>
            <a:pPr indent="-169863" lvl="0" marL="169863" rtl="0" algn="l">
              <a:lnSpc>
                <a:spcPct val="100000"/>
              </a:lnSpc>
              <a:spcBef>
                <a:spcPts val="1200"/>
              </a:spcBef>
              <a:spcAft>
                <a:spcPts val="0"/>
              </a:spcAft>
              <a:buSzPts val="1080"/>
              <a:buFont typeface="Arial"/>
              <a:buChar char="•"/>
            </a:pPr>
            <a:r>
              <a:rPr lang="en-US" sz="1200"/>
              <a:t>longest match</a:t>
            </a:r>
            <a:endParaRPr/>
          </a:p>
          <a:p>
            <a:pPr indent="-169863" lvl="0" marL="169863" rtl="0" algn="l">
              <a:lnSpc>
                <a:spcPct val="100000"/>
              </a:lnSpc>
              <a:spcBef>
                <a:spcPts val="1200"/>
              </a:spcBef>
              <a:spcAft>
                <a:spcPts val="0"/>
              </a:spcAft>
              <a:buSzPts val="1080"/>
              <a:buFont typeface="Arial"/>
              <a:buChar char="•"/>
            </a:pPr>
            <a:r>
              <a:rPr lang="en-US" sz="1200"/>
              <a:t>prefix length</a:t>
            </a:r>
            <a:endParaRPr/>
          </a:p>
          <a:p>
            <a:pPr indent="-169863" lvl="0" marL="169863" rtl="0" algn="l">
              <a:lnSpc>
                <a:spcPct val="100000"/>
              </a:lnSpc>
              <a:spcBef>
                <a:spcPts val="1200"/>
              </a:spcBef>
              <a:spcAft>
                <a:spcPts val="0"/>
              </a:spcAft>
              <a:buSzPts val="1080"/>
              <a:buFont typeface="Arial"/>
              <a:buChar char="•"/>
            </a:pPr>
            <a:r>
              <a:rPr lang="en-US" sz="1200"/>
              <a:t>next-hop router</a:t>
            </a:r>
            <a:endParaRPr/>
          </a:p>
          <a:p>
            <a:pPr indent="-169863" lvl="0" marL="169863" rtl="0" algn="l">
              <a:lnSpc>
                <a:spcPct val="100000"/>
              </a:lnSpc>
              <a:spcBef>
                <a:spcPts val="1200"/>
              </a:spcBef>
              <a:spcAft>
                <a:spcPts val="0"/>
              </a:spcAft>
              <a:buSzPts val="1080"/>
              <a:buFont typeface="Arial"/>
              <a:buChar char="•"/>
            </a:pPr>
            <a:r>
              <a:rPr lang="en-US" sz="1200"/>
              <a:t>process switching</a:t>
            </a:r>
            <a:endParaRPr/>
          </a:p>
          <a:p>
            <a:pPr indent="-169863" lvl="0" marL="169863" rtl="0" algn="l">
              <a:lnSpc>
                <a:spcPct val="100000"/>
              </a:lnSpc>
              <a:spcBef>
                <a:spcPts val="1200"/>
              </a:spcBef>
              <a:spcAft>
                <a:spcPts val="0"/>
              </a:spcAft>
              <a:buSzPts val="1080"/>
              <a:buFont typeface="Arial"/>
              <a:buChar char="•"/>
            </a:pPr>
            <a:r>
              <a:rPr lang="en-US" sz="1200"/>
              <a:t>fast switching</a:t>
            </a:r>
            <a:endParaRPr/>
          </a:p>
          <a:p>
            <a:pPr indent="-169863" lvl="0" marL="169863" rtl="0" algn="l">
              <a:lnSpc>
                <a:spcPct val="100000"/>
              </a:lnSpc>
              <a:spcBef>
                <a:spcPts val="1200"/>
              </a:spcBef>
              <a:spcAft>
                <a:spcPts val="0"/>
              </a:spcAft>
              <a:buSzPts val="1080"/>
              <a:buFont typeface="Arial"/>
              <a:buChar char="•"/>
            </a:pPr>
            <a:r>
              <a:rPr lang="en-US" sz="1200"/>
              <a:t>Cisco Express Forwarding (CEF)</a:t>
            </a:r>
            <a:endParaRPr/>
          </a:p>
          <a:p>
            <a:pPr indent="-169863" lvl="0" marL="169863" rtl="0" algn="l">
              <a:lnSpc>
                <a:spcPct val="100000"/>
              </a:lnSpc>
              <a:spcBef>
                <a:spcPts val="1200"/>
              </a:spcBef>
              <a:spcAft>
                <a:spcPts val="0"/>
              </a:spcAft>
              <a:buSzPts val="1080"/>
              <a:buFont typeface="Arial"/>
              <a:buChar char="•"/>
            </a:pPr>
            <a:r>
              <a:rPr lang="en-US" sz="1200"/>
              <a:t>route sources</a:t>
            </a:r>
            <a:endParaRPr/>
          </a:p>
          <a:p>
            <a:pPr indent="-169863" lvl="0" marL="169863" rtl="0" algn="l">
              <a:lnSpc>
                <a:spcPct val="100000"/>
              </a:lnSpc>
              <a:spcBef>
                <a:spcPts val="1200"/>
              </a:spcBef>
              <a:spcAft>
                <a:spcPts val="0"/>
              </a:spcAft>
              <a:buSzPts val="1080"/>
              <a:buFont typeface="Arial"/>
              <a:buChar char="•"/>
            </a:pPr>
            <a:r>
              <a:rPr lang="en-US" sz="1200"/>
              <a:t>static routes</a:t>
            </a:r>
            <a:endParaRPr/>
          </a:p>
          <a:p>
            <a:pPr indent="-169863" lvl="0" marL="169863" rtl="0" algn="l">
              <a:lnSpc>
                <a:spcPct val="100000"/>
              </a:lnSpc>
              <a:spcBef>
                <a:spcPts val="1200"/>
              </a:spcBef>
              <a:spcAft>
                <a:spcPts val="0"/>
              </a:spcAft>
              <a:buSzPts val="1080"/>
              <a:buFont typeface="Arial"/>
              <a:buChar char="•"/>
            </a:pPr>
            <a:r>
              <a:rPr lang="en-US" sz="1200"/>
              <a:t>dynamic routing protocols</a:t>
            </a:r>
            <a:endParaRPr/>
          </a:p>
        </p:txBody>
      </p:sp>
      <p:sp>
        <p:nvSpPr>
          <p:cNvPr id="762" name="Google Shape;762;p59"/>
          <p:cNvSpPr txBox="1"/>
          <p:nvPr/>
        </p:nvSpPr>
        <p:spPr>
          <a:xfrm>
            <a:off x="2753834" y="798944"/>
            <a:ext cx="3327989" cy="3781446"/>
          </a:xfrm>
          <a:prstGeom prst="rect">
            <a:avLst/>
          </a:prstGeom>
          <a:noFill/>
          <a:ln cap="flat" cmpd="sng" w="12700">
            <a:solidFill>
              <a:srgbClr val="000000"/>
            </a:solidFill>
            <a:prstDash val="solid"/>
            <a:miter lim="800000"/>
            <a:headEnd len="sm" w="sm" type="none"/>
            <a:tailEnd len="sm" w="sm" type="none"/>
          </a:ln>
        </p:spPr>
        <p:txBody>
          <a:bodyPr anchorCtr="0" anchor="t" bIns="45700" lIns="91425" spcFirstLastPara="1" rIns="182875" wrap="square" tIns="45700">
            <a:noAutofit/>
          </a:bodyPr>
          <a:lstStyle/>
          <a:p>
            <a:pPr indent="-169863" lvl="0" marL="169863" marR="0" rtl="0" algn="l">
              <a:lnSpc>
                <a:spcPct val="100000"/>
              </a:lnSpc>
              <a:spcBef>
                <a:spcPts val="0"/>
              </a:spcBef>
              <a:spcAft>
                <a:spcPts val="0"/>
              </a:spcAft>
              <a:buClr>
                <a:schemeClr val="dk2"/>
              </a:buClr>
              <a:buSzPts val="1080"/>
              <a:buFont typeface="Arial"/>
              <a:buChar char="•"/>
            </a:pPr>
            <a:r>
              <a:rPr lang="en-US" sz="1200">
                <a:solidFill>
                  <a:srgbClr val="000000"/>
                </a:solidFill>
                <a:latin typeface="Arial"/>
                <a:ea typeface="Arial"/>
                <a:cs typeface="Arial"/>
                <a:sym typeface="Arial"/>
              </a:rPr>
              <a:t>ip route</a:t>
            </a:r>
            <a:endParaRPr/>
          </a:p>
          <a:p>
            <a:pPr indent="-169863" lvl="0" marL="169863" marR="0" rtl="0" algn="l">
              <a:lnSpc>
                <a:spcPct val="100000"/>
              </a:lnSpc>
              <a:spcBef>
                <a:spcPts val="1200"/>
              </a:spcBef>
              <a:spcAft>
                <a:spcPts val="0"/>
              </a:spcAft>
              <a:buClr>
                <a:schemeClr val="dk2"/>
              </a:buClr>
              <a:buSzPts val="1080"/>
              <a:buFont typeface="Arial"/>
              <a:buChar char="•"/>
            </a:pPr>
            <a:r>
              <a:rPr lang="en-US" sz="1200">
                <a:solidFill>
                  <a:srgbClr val="000000"/>
                </a:solidFill>
                <a:latin typeface="Arial"/>
                <a:ea typeface="Arial"/>
                <a:cs typeface="Arial"/>
                <a:sym typeface="Arial"/>
              </a:rPr>
              <a:t>Default Route</a:t>
            </a:r>
            <a:endParaRPr/>
          </a:p>
          <a:p>
            <a:pPr indent="-169863" lvl="0" marL="169863" marR="0" rtl="0" algn="l">
              <a:lnSpc>
                <a:spcPct val="100000"/>
              </a:lnSpc>
              <a:spcBef>
                <a:spcPts val="1200"/>
              </a:spcBef>
              <a:spcAft>
                <a:spcPts val="0"/>
              </a:spcAft>
              <a:buClr>
                <a:schemeClr val="dk2"/>
              </a:buClr>
              <a:buSzPts val="1080"/>
              <a:buFont typeface="Arial"/>
              <a:buChar char="•"/>
            </a:pPr>
            <a:r>
              <a:rPr b="1" lang="en-US" sz="1200">
                <a:solidFill>
                  <a:srgbClr val="000000"/>
                </a:solidFill>
                <a:latin typeface="Arial"/>
                <a:ea typeface="Arial"/>
                <a:cs typeface="Arial"/>
                <a:sym typeface="Arial"/>
              </a:rPr>
              <a:t>ip route 0.0.0.0 0.0.0.0 [ exit-if | next-hop-ip ]</a:t>
            </a:r>
            <a:endParaRPr/>
          </a:p>
          <a:p>
            <a:pPr indent="-169863" lvl="0" marL="169863" marR="0" rtl="0" algn="l">
              <a:lnSpc>
                <a:spcPct val="100000"/>
              </a:lnSpc>
              <a:spcBef>
                <a:spcPts val="1200"/>
              </a:spcBef>
              <a:spcAft>
                <a:spcPts val="0"/>
              </a:spcAft>
              <a:buClr>
                <a:schemeClr val="dk2"/>
              </a:buClr>
              <a:buSzPts val="1080"/>
              <a:buFont typeface="Arial"/>
              <a:buChar char="•"/>
            </a:pPr>
            <a:r>
              <a:rPr b="1" lang="en-US" sz="1200">
                <a:solidFill>
                  <a:srgbClr val="000000"/>
                </a:solidFill>
                <a:latin typeface="Arial"/>
                <a:ea typeface="Arial"/>
                <a:cs typeface="Arial"/>
                <a:sym typeface="Arial"/>
              </a:rPr>
              <a:t>ipv6 route ::/0 [ exit-if | next-hop-ipv6 ]</a:t>
            </a:r>
            <a:endParaRPr/>
          </a:p>
          <a:p>
            <a:pPr indent="-169863" lvl="0" marL="169863" marR="0" rtl="0" algn="l">
              <a:lnSpc>
                <a:spcPct val="100000"/>
              </a:lnSpc>
              <a:spcBef>
                <a:spcPts val="1200"/>
              </a:spcBef>
              <a:spcAft>
                <a:spcPts val="0"/>
              </a:spcAft>
              <a:buClr>
                <a:schemeClr val="dk2"/>
              </a:buClr>
              <a:buSzPts val="1080"/>
              <a:buFont typeface="Arial"/>
              <a:buChar char="•"/>
            </a:pPr>
            <a:r>
              <a:rPr lang="en-US" sz="1200">
                <a:solidFill>
                  <a:srgbClr val="000000"/>
                </a:solidFill>
                <a:latin typeface="Arial"/>
                <a:ea typeface="Arial"/>
                <a:cs typeface="Arial"/>
                <a:sym typeface="Arial"/>
              </a:rPr>
              <a:t> Administrative Distance</a:t>
            </a:r>
            <a:endParaRPr/>
          </a:p>
          <a:p>
            <a:pPr indent="-169863" lvl="0" marL="169863" marR="0" rtl="0" algn="l">
              <a:lnSpc>
                <a:spcPct val="100000"/>
              </a:lnSpc>
              <a:spcBef>
                <a:spcPts val="1200"/>
              </a:spcBef>
              <a:spcAft>
                <a:spcPts val="0"/>
              </a:spcAft>
              <a:buClr>
                <a:schemeClr val="dk2"/>
              </a:buClr>
              <a:buSzPts val="1080"/>
              <a:buFont typeface="Arial"/>
              <a:buChar char="•"/>
            </a:pPr>
            <a:r>
              <a:rPr lang="en-US" sz="1200">
                <a:solidFill>
                  <a:srgbClr val="000000"/>
                </a:solidFill>
                <a:latin typeface="Arial"/>
                <a:ea typeface="Arial"/>
                <a:cs typeface="Arial"/>
                <a:sym typeface="Arial"/>
              </a:rPr>
              <a:t>RIPv2</a:t>
            </a:r>
            <a:endParaRPr/>
          </a:p>
          <a:p>
            <a:pPr indent="-169863" lvl="0" marL="169863" marR="0" rtl="0" algn="l">
              <a:lnSpc>
                <a:spcPct val="100000"/>
              </a:lnSpc>
              <a:spcBef>
                <a:spcPts val="1200"/>
              </a:spcBef>
              <a:spcAft>
                <a:spcPts val="0"/>
              </a:spcAft>
              <a:buClr>
                <a:schemeClr val="dk2"/>
              </a:buClr>
              <a:buSzPts val="1080"/>
              <a:buFont typeface="Arial"/>
              <a:buChar char="•"/>
            </a:pPr>
            <a:r>
              <a:rPr lang="en-US" sz="1200">
                <a:solidFill>
                  <a:srgbClr val="000000"/>
                </a:solidFill>
                <a:latin typeface="Arial"/>
                <a:ea typeface="Arial"/>
                <a:cs typeface="Arial"/>
                <a:sym typeface="Arial"/>
              </a:rPr>
              <a:t>OSPFv2</a:t>
            </a:r>
            <a:endParaRPr/>
          </a:p>
          <a:p>
            <a:pPr indent="-169863" lvl="0" marL="169863" marR="0" rtl="0" algn="l">
              <a:lnSpc>
                <a:spcPct val="100000"/>
              </a:lnSpc>
              <a:spcBef>
                <a:spcPts val="1200"/>
              </a:spcBef>
              <a:spcAft>
                <a:spcPts val="0"/>
              </a:spcAft>
              <a:buClr>
                <a:schemeClr val="dk2"/>
              </a:buClr>
              <a:buSzPts val="1080"/>
              <a:buFont typeface="Arial"/>
              <a:buChar char="•"/>
            </a:pPr>
            <a:r>
              <a:rPr lang="en-US" sz="1200">
                <a:solidFill>
                  <a:srgbClr val="000000"/>
                </a:solidFill>
                <a:latin typeface="Arial"/>
                <a:ea typeface="Arial"/>
                <a:cs typeface="Arial"/>
                <a:sym typeface="Arial"/>
              </a:rPr>
              <a:t>EIGRP</a:t>
            </a:r>
            <a:endParaRPr/>
          </a:p>
          <a:p>
            <a:pPr indent="-169863" lvl="0" marL="169863" marR="0" rtl="0" algn="l">
              <a:lnSpc>
                <a:spcPct val="100000"/>
              </a:lnSpc>
              <a:spcBef>
                <a:spcPts val="1200"/>
              </a:spcBef>
              <a:spcAft>
                <a:spcPts val="0"/>
              </a:spcAft>
              <a:buClr>
                <a:schemeClr val="dk2"/>
              </a:buClr>
              <a:buSzPts val="1080"/>
              <a:buFont typeface="Arial"/>
              <a:buChar char="•"/>
            </a:pPr>
            <a:r>
              <a:rPr lang="en-US" sz="1200">
                <a:solidFill>
                  <a:srgbClr val="000000"/>
                </a:solidFill>
                <a:latin typeface="Arial"/>
                <a:ea typeface="Arial"/>
                <a:cs typeface="Arial"/>
                <a:sym typeface="Arial"/>
              </a:rPr>
              <a:t>EIGRP for IPv6</a:t>
            </a:r>
            <a:endParaRPr/>
          </a:p>
          <a:p>
            <a:pPr indent="-169863" lvl="0" marL="169863" marR="0" rtl="0" algn="l">
              <a:lnSpc>
                <a:spcPct val="100000"/>
              </a:lnSpc>
              <a:spcBef>
                <a:spcPts val="1200"/>
              </a:spcBef>
              <a:spcAft>
                <a:spcPts val="0"/>
              </a:spcAft>
              <a:buClr>
                <a:schemeClr val="dk2"/>
              </a:buClr>
              <a:buSzPts val="1080"/>
              <a:buFont typeface="Arial"/>
              <a:buChar char="•"/>
            </a:pPr>
            <a:r>
              <a:rPr lang="en-US" sz="1200">
                <a:solidFill>
                  <a:srgbClr val="000000"/>
                </a:solidFill>
                <a:latin typeface="Arial"/>
                <a:ea typeface="Arial"/>
                <a:cs typeface="Arial"/>
                <a:sym typeface="Arial"/>
              </a:rPr>
              <a:t>OSPFv3</a:t>
            </a:r>
            <a:endParaRPr/>
          </a:p>
          <a:p>
            <a:pPr indent="-169863" lvl="0" marL="169863" marR="0" rtl="0" algn="l">
              <a:lnSpc>
                <a:spcPct val="100000"/>
              </a:lnSpc>
              <a:spcBef>
                <a:spcPts val="1200"/>
              </a:spcBef>
              <a:spcAft>
                <a:spcPts val="0"/>
              </a:spcAft>
              <a:buClr>
                <a:schemeClr val="dk2"/>
              </a:buClr>
              <a:buSzPts val="1080"/>
              <a:buFont typeface="Arial"/>
              <a:buChar char="•"/>
            </a:pPr>
            <a:r>
              <a:rPr lang="en-US" sz="1200">
                <a:solidFill>
                  <a:srgbClr val="000000"/>
                </a:solidFill>
                <a:latin typeface="Arial"/>
                <a:ea typeface="Arial"/>
                <a:cs typeface="Arial"/>
                <a:sym typeface="Arial"/>
              </a:rPr>
              <a:t>IS-IS</a:t>
            </a:r>
            <a:endParaRPr/>
          </a:p>
        </p:txBody>
      </p:sp>
      <p:sp>
        <p:nvSpPr>
          <p:cNvPr id="763" name="Google Shape;763;p59"/>
          <p:cNvSpPr txBox="1"/>
          <p:nvPr/>
        </p:nvSpPr>
        <p:spPr>
          <a:xfrm>
            <a:off x="6081823" y="798944"/>
            <a:ext cx="2739824" cy="3781446"/>
          </a:xfrm>
          <a:prstGeom prst="rect">
            <a:avLst/>
          </a:prstGeom>
          <a:noFill/>
          <a:ln cap="flat" cmpd="sng" w="12700">
            <a:solidFill>
              <a:srgbClr val="000000"/>
            </a:solidFill>
            <a:prstDash val="solid"/>
            <a:miter lim="800000"/>
            <a:headEnd len="sm" w="sm" type="none"/>
            <a:tailEnd len="sm" w="sm" type="none"/>
          </a:ln>
        </p:spPr>
        <p:txBody>
          <a:bodyPr anchorCtr="0" anchor="t" bIns="45700" lIns="91425" spcFirstLastPara="1" rIns="182875" wrap="square" tIns="45700">
            <a:noAutofit/>
          </a:bodyPr>
          <a:lstStyle/>
          <a:p>
            <a:pPr indent="-169863" lvl="0" marL="169863" marR="0" rtl="0" algn="l">
              <a:lnSpc>
                <a:spcPct val="100000"/>
              </a:lnSpc>
              <a:spcBef>
                <a:spcPts val="0"/>
              </a:spcBef>
              <a:spcAft>
                <a:spcPts val="0"/>
              </a:spcAft>
              <a:buClr>
                <a:schemeClr val="dk2"/>
              </a:buClr>
              <a:buSzPts val="1080"/>
              <a:buFont typeface="Arial"/>
              <a:buChar char="•"/>
            </a:pPr>
            <a:r>
              <a:rPr lang="en-US" sz="1200">
                <a:solidFill>
                  <a:srgbClr val="000000"/>
                </a:solidFill>
                <a:latin typeface="Arial"/>
                <a:ea typeface="Arial"/>
                <a:cs typeface="Arial"/>
                <a:sym typeface="Arial"/>
              </a:rPr>
              <a:t>IS-IS for IPv6</a:t>
            </a:r>
            <a:endParaRPr/>
          </a:p>
          <a:p>
            <a:pPr indent="-169863" lvl="0" marL="169863" marR="0" rtl="0" algn="l">
              <a:lnSpc>
                <a:spcPct val="100000"/>
              </a:lnSpc>
              <a:spcBef>
                <a:spcPts val="1200"/>
              </a:spcBef>
              <a:spcAft>
                <a:spcPts val="0"/>
              </a:spcAft>
              <a:buClr>
                <a:schemeClr val="dk2"/>
              </a:buClr>
              <a:buSzPts val="1080"/>
              <a:buFont typeface="Arial"/>
              <a:buChar char="•"/>
            </a:pPr>
            <a:r>
              <a:rPr lang="en-US" sz="1200">
                <a:solidFill>
                  <a:srgbClr val="000000"/>
                </a:solidFill>
                <a:latin typeface="Arial"/>
                <a:ea typeface="Arial"/>
                <a:cs typeface="Arial"/>
                <a:sym typeface="Arial"/>
              </a:rPr>
              <a:t>BGP</a:t>
            </a:r>
            <a:endParaRPr/>
          </a:p>
          <a:p>
            <a:pPr indent="-169863" lvl="0" marL="169863" marR="0" rtl="0" algn="l">
              <a:lnSpc>
                <a:spcPct val="100000"/>
              </a:lnSpc>
              <a:spcBef>
                <a:spcPts val="1200"/>
              </a:spcBef>
              <a:spcAft>
                <a:spcPts val="0"/>
              </a:spcAft>
              <a:buClr>
                <a:schemeClr val="dk2"/>
              </a:buClr>
              <a:buSzPts val="1080"/>
              <a:buFont typeface="Arial"/>
              <a:buChar char="•"/>
            </a:pPr>
            <a:r>
              <a:rPr lang="en-US" sz="1200">
                <a:solidFill>
                  <a:srgbClr val="000000"/>
                </a:solidFill>
                <a:latin typeface="Arial"/>
                <a:ea typeface="Arial"/>
                <a:cs typeface="Arial"/>
                <a:sym typeface="Arial"/>
              </a:rPr>
              <a:t>BGP-MP</a:t>
            </a:r>
            <a:endParaRPr/>
          </a:p>
          <a:p>
            <a:pPr indent="-169863" lvl="0" marL="169863" marR="0" rtl="0" algn="l">
              <a:lnSpc>
                <a:spcPct val="100000"/>
              </a:lnSpc>
              <a:spcBef>
                <a:spcPts val="1200"/>
              </a:spcBef>
              <a:spcAft>
                <a:spcPts val="0"/>
              </a:spcAft>
              <a:buClr>
                <a:schemeClr val="dk2"/>
              </a:buClr>
              <a:buSzPts val="1080"/>
              <a:buFont typeface="Arial"/>
              <a:buChar char="•"/>
            </a:pPr>
            <a:r>
              <a:rPr lang="en-US" sz="1200">
                <a:solidFill>
                  <a:srgbClr val="000000"/>
                </a:solidFill>
                <a:latin typeface="Arial"/>
                <a:ea typeface="Arial"/>
                <a:cs typeface="Arial"/>
                <a:sym typeface="Arial"/>
              </a:rPr>
              <a:t>EGP</a:t>
            </a:r>
            <a:endParaRPr/>
          </a:p>
          <a:p>
            <a:pPr indent="-169863" lvl="0" marL="169863" marR="0" rtl="0" algn="l">
              <a:lnSpc>
                <a:spcPct val="100000"/>
              </a:lnSpc>
              <a:spcBef>
                <a:spcPts val="1200"/>
              </a:spcBef>
              <a:spcAft>
                <a:spcPts val="0"/>
              </a:spcAft>
              <a:buClr>
                <a:schemeClr val="dk2"/>
              </a:buClr>
              <a:buSzPts val="1080"/>
              <a:buFont typeface="Arial"/>
              <a:buChar char="•"/>
            </a:pPr>
            <a:r>
              <a:rPr lang="en-US" sz="1200">
                <a:solidFill>
                  <a:srgbClr val="000000"/>
                </a:solidFill>
                <a:latin typeface="Arial"/>
                <a:ea typeface="Arial"/>
                <a:cs typeface="Arial"/>
                <a:sym typeface="Arial"/>
              </a:rPr>
              <a:t>load balancing</a:t>
            </a:r>
            <a:endParaRPr/>
          </a:p>
          <a:p>
            <a:pPr indent="-169863" lvl="0" marL="169863" marR="0" rtl="0" algn="l">
              <a:lnSpc>
                <a:spcPct val="100000"/>
              </a:lnSpc>
              <a:spcBef>
                <a:spcPts val="1200"/>
              </a:spcBef>
              <a:spcAft>
                <a:spcPts val="0"/>
              </a:spcAft>
              <a:buClr>
                <a:schemeClr val="dk2"/>
              </a:buClr>
              <a:buSzPts val="1080"/>
              <a:buFont typeface="Arial"/>
              <a:buChar char="•"/>
            </a:pPr>
            <a:r>
              <a:rPr lang="en-US" sz="1200">
                <a:solidFill>
                  <a:srgbClr val="000000"/>
                </a:solidFill>
                <a:latin typeface="Arial"/>
                <a:ea typeface="Arial"/>
                <a:cs typeface="Arial"/>
                <a:sym typeface="Arial"/>
              </a:rPr>
              <a:t>equal-cost load balancing</a:t>
            </a:r>
            <a:endParaRPr/>
          </a:p>
          <a:p>
            <a:pPr indent="-169863" lvl="0" marL="169863" marR="0" rtl="0" algn="l">
              <a:lnSpc>
                <a:spcPct val="100000"/>
              </a:lnSpc>
              <a:spcBef>
                <a:spcPts val="1200"/>
              </a:spcBef>
              <a:spcAft>
                <a:spcPts val="0"/>
              </a:spcAft>
              <a:buClr>
                <a:schemeClr val="dk2"/>
              </a:buClr>
              <a:buSzPts val="1080"/>
              <a:buFont typeface="Arial"/>
              <a:buChar char="•"/>
            </a:pPr>
            <a:r>
              <a:rPr lang="en-US" sz="1200">
                <a:solidFill>
                  <a:srgbClr val="000000"/>
                </a:solidFill>
                <a:latin typeface="Arial"/>
                <a:ea typeface="Arial"/>
                <a:cs typeface="Arial"/>
                <a:sym typeface="Arial"/>
              </a:rPr>
              <a:t>unequal-cost load balancing</a:t>
            </a:r>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Path Determination</a:t>
            </a:r>
            <a:br>
              <a:rPr lang="en-US"/>
            </a:br>
            <a:r>
              <a:rPr lang="en-US" sz="2400"/>
              <a:t>Best Path Equals Longest Match</a:t>
            </a:r>
            <a:endParaRPr/>
          </a:p>
        </p:txBody>
      </p:sp>
      <p:sp>
        <p:nvSpPr>
          <p:cNvPr id="275" name="Google Shape;275;p6"/>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US" sz="1600">
                <a:solidFill>
                  <a:srgbClr val="000000"/>
                </a:solidFill>
              </a:rPr>
              <a:t>The </a:t>
            </a:r>
            <a:r>
              <a:rPr lang="en-US" sz="1600">
                <a:solidFill>
                  <a:srgbClr val="FF0000"/>
                </a:solidFill>
              </a:rPr>
              <a:t>best path</a:t>
            </a:r>
            <a:r>
              <a:rPr lang="en-US" sz="1600">
                <a:solidFill>
                  <a:srgbClr val="000000"/>
                </a:solidFill>
              </a:rPr>
              <a:t> in the routing table is also known as the </a:t>
            </a:r>
            <a:r>
              <a:rPr lang="en-US" sz="1600">
                <a:solidFill>
                  <a:srgbClr val="FF0000"/>
                </a:solidFill>
              </a:rPr>
              <a:t>longest match</a:t>
            </a:r>
            <a:r>
              <a:rPr lang="en-US" sz="1600">
                <a:solidFill>
                  <a:srgbClr val="000000"/>
                </a:solidFill>
              </a:rPr>
              <a:t>.</a:t>
            </a:r>
            <a:endParaRPr/>
          </a:p>
          <a:p>
            <a:pPr indent="-342900" lvl="0" marL="342900" rtl="0" algn="l">
              <a:lnSpc>
                <a:spcPct val="100000"/>
              </a:lnSpc>
              <a:spcBef>
                <a:spcPts val="320"/>
              </a:spcBef>
              <a:spcAft>
                <a:spcPts val="0"/>
              </a:spcAft>
              <a:buSzPts val="1600"/>
              <a:buFont typeface="Arial"/>
              <a:buChar char="•"/>
            </a:pPr>
            <a:r>
              <a:rPr lang="en-US" sz="1600">
                <a:solidFill>
                  <a:srgbClr val="000000"/>
                </a:solidFill>
              </a:rPr>
              <a:t>The routing table contains route entries consisting of a </a:t>
            </a:r>
            <a:r>
              <a:rPr lang="en-US" sz="1600">
                <a:solidFill>
                  <a:srgbClr val="FF0000"/>
                </a:solidFill>
              </a:rPr>
              <a:t>prefix</a:t>
            </a:r>
            <a:r>
              <a:rPr lang="en-US" sz="1600">
                <a:solidFill>
                  <a:srgbClr val="000000"/>
                </a:solidFill>
              </a:rPr>
              <a:t> (</a:t>
            </a:r>
            <a:r>
              <a:rPr lang="en-US" sz="1600">
                <a:solidFill>
                  <a:srgbClr val="FF0000"/>
                </a:solidFill>
              </a:rPr>
              <a:t>network address</a:t>
            </a:r>
            <a:r>
              <a:rPr lang="en-US" sz="1600">
                <a:solidFill>
                  <a:srgbClr val="000000"/>
                </a:solidFill>
              </a:rPr>
              <a:t>) and </a:t>
            </a:r>
            <a:r>
              <a:rPr lang="en-US" sz="1600">
                <a:solidFill>
                  <a:srgbClr val="FF0000"/>
                </a:solidFill>
              </a:rPr>
              <a:t>prefix length</a:t>
            </a:r>
            <a:r>
              <a:rPr lang="en-US" sz="1600">
                <a:solidFill>
                  <a:srgbClr val="000000"/>
                </a:solidFill>
              </a:rPr>
              <a:t>. For there to be a match between the destination IP address of a packet and a route in the routing table, a minimum number of </a:t>
            </a:r>
            <a:r>
              <a:rPr lang="en-US" sz="1600">
                <a:solidFill>
                  <a:srgbClr val="FF0000"/>
                </a:solidFill>
              </a:rPr>
              <a:t>far-left bits </a:t>
            </a:r>
            <a:r>
              <a:rPr lang="en-US" sz="1600">
                <a:solidFill>
                  <a:srgbClr val="000000"/>
                </a:solidFill>
              </a:rPr>
              <a:t>must match between the IP address of the packet and the route in the routing table. </a:t>
            </a:r>
            <a:r>
              <a:rPr lang="en-US" sz="1600">
                <a:solidFill>
                  <a:srgbClr val="FF0000"/>
                </a:solidFill>
              </a:rPr>
              <a:t>The prefix length</a:t>
            </a:r>
            <a:r>
              <a:rPr lang="en-US" sz="1600">
                <a:solidFill>
                  <a:srgbClr val="000000"/>
                </a:solidFill>
              </a:rPr>
              <a:t> of the route in the routing table is used to determine the </a:t>
            </a:r>
            <a:r>
              <a:rPr lang="en-US" sz="1600">
                <a:solidFill>
                  <a:srgbClr val="FF0000"/>
                </a:solidFill>
              </a:rPr>
              <a:t>minimum</a:t>
            </a:r>
            <a:r>
              <a:rPr lang="en-US" sz="1600">
                <a:solidFill>
                  <a:srgbClr val="000000"/>
                </a:solidFill>
              </a:rPr>
              <a:t> number of </a:t>
            </a:r>
            <a:r>
              <a:rPr lang="en-US" sz="1600">
                <a:solidFill>
                  <a:srgbClr val="FF0000"/>
                </a:solidFill>
              </a:rPr>
              <a:t>far-left bits </a:t>
            </a:r>
            <a:r>
              <a:rPr lang="en-US" sz="1600">
                <a:solidFill>
                  <a:srgbClr val="000000"/>
                </a:solidFill>
              </a:rPr>
              <a:t>that must match. </a:t>
            </a:r>
            <a:endParaRPr/>
          </a:p>
          <a:p>
            <a:pPr indent="-342900" lvl="0" marL="342900" rtl="0" algn="l">
              <a:lnSpc>
                <a:spcPct val="100000"/>
              </a:lnSpc>
              <a:spcBef>
                <a:spcPts val="320"/>
              </a:spcBef>
              <a:spcAft>
                <a:spcPts val="0"/>
              </a:spcAft>
              <a:buSzPts val="1600"/>
              <a:buFont typeface="Arial"/>
              <a:buChar char="•"/>
            </a:pPr>
            <a:r>
              <a:rPr lang="en-US" sz="1600">
                <a:solidFill>
                  <a:srgbClr val="000000"/>
                </a:solidFill>
              </a:rPr>
              <a:t>The longest match is the route in the routing table that has the </a:t>
            </a:r>
            <a:r>
              <a:rPr lang="en-US" sz="1600">
                <a:solidFill>
                  <a:srgbClr val="FF0000"/>
                </a:solidFill>
              </a:rPr>
              <a:t>greatest number of far-left matching bits </a:t>
            </a:r>
            <a:r>
              <a:rPr lang="en-US" sz="1600">
                <a:solidFill>
                  <a:srgbClr val="000000"/>
                </a:solidFill>
              </a:rPr>
              <a:t>with the </a:t>
            </a:r>
            <a:r>
              <a:rPr lang="en-US" sz="1600">
                <a:solidFill>
                  <a:srgbClr val="FF0000"/>
                </a:solidFill>
              </a:rPr>
              <a:t>destination IP address of the packet</a:t>
            </a:r>
            <a:r>
              <a:rPr lang="en-US" sz="1600">
                <a:solidFill>
                  <a:srgbClr val="000000"/>
                </a:solidFill>
              </a:rPr>
              <a:t>. The longest match is always the </a:t>
            </a:r>
            <a:r>
              <a:rPr lang="en-US" sz="1600">
                <a:solidFill>
                  <a:srgbClr val="FF0000"/>
                </a:solidFill>
              </a:rPr>
              <a:t>preferred route</a:t>
            </a:r>
            <a:r>
              <a:rPr lang="en-US" sz="1600">
                <a:solidFill>
                  <a:srgbClr val="000000"/>
                </a:solidFill>
              </a:rPr>
              <a:t>.</a:t>
            </a:r>
            <a:endParaRPr/>
          </a:p>
          <a:p>
            <a:pPr indent="0" lvl="0" marL="0" rtl="0" algn="l">
              <a:lnSpc>
                <a:spcPct val="100000"/>
              </a:lnSpc>
              <a:spcBef>
                <a:spcPts val="320"/>
              </a:spcBef>
              <a:spcAft>
                <a:spcPts val="0"/>
              </a:spcAft>
              <a:buSzPts val="1600"/>
              <a:buNone/>
            </a:pPr>
            <a:r>
              <a:t/>
            </a:r>
            <a:endParaRPr b="1" sz="1600">
              <a:solidFill>
                <a:srgbClr val="000000"/>
              </a:solidFill>
            </a:endParaRPr>
          </a:p>
          <a:p>
            <a:pPr indent="0" lvl="0" marL="0" rtl="0" algn="l">
              <a:lnSpc>
                <a:spcPct val="100000"/>
              </a:lnSpc>
              <a:spcBef>
                <a:spcPts val="320"/>
              </a:spcBef>
              <a:spcAft>
                <a:spcPts val="0"/>
              </a:spcAft>
              <a:buSzPts val="1600"/>
              <a:buNone/>
            </a:pPr>
            <a:r>
              <a:rPr b="1" lang="en-US" sz="1600">
                <a:solidFill>
                  <a:srgbClr val="000000"/>
                </a:solidFill>
              </a:rPr>
              <a:t>Note</a:t>
            </a:r>
            <a:r>
              <a:rPr lang="en-US" sz="1600">
                <a:solidFill>
                  <a:srgbClr val="000000"/>
                </a:solidFill>
              </a:rPr>
              <a:t>: The term prefix length will be used to refer to the network portion of both IPv4 and IPv6 addresses.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Path Determination</a:t>
            </a:r>
            <a:br>
              <a:rPr lang="en-US"/>
            </a:br>
            <a:r>
              <a:rPr lang="en-US" sz="2400"/>
              <a:t>IPv4 Longest Match Example</a:t>
            </a:r>
            <a:endParaRPr/>
          </a:p>
        </p:txBody>
      </p:sp>
      <p:sp>
        <p:nvSpPr>
          <p:cNvPr id="282" name="Google Shape;282;p7"/>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US" sz="1600">
                <a:solidFill>
                  <a:srgbClr val="000000"/>
                </a:solidFill>
              </a:rPr>
              <a:t>In the table, an IPv4 packet has the </a:t>
            </a:r>
            <a:r>
              <a:rPr lang="en-US" sz="1600">
                <a:solidFill>
                  <a:srgbClr val="FF0000"/>
                </a:solidFill>
              </a:rPr>
              <a:t>destination IPv4 address 172.16.0.10</a:t>
            </a:r>
            <a:r>
              <a:rPr lang="en-US" sz="1600">
                <a:solidFill>
                  <a:srgbClr val="000000"/>
                </a:solidFill>
              </a:rPr>
              <a:t>. The router has three route entries in its IPv4 routing table that match this packet: 172.16.0.0</a:t>
            </a:r>
            <a:r>
              <a:rPr lang="en-US" sz="1600">
                <a:solidFill>
                  <a:srgbClr val="FF0000"/>
                </a:solidFill>
              </a:rPr>
              <a:t>/12, </a:t>
            </a:r>
            <a:r>
              <a:rPr lang="en-US" sz="1600">
                <a:solidFill>
                  <a:srgbClr val="000000"/>
                </a:solidFill>
              </a:rPr>
              <a:t>172.16.0.0</a:t>
            </a:r>
            <a:r>
              <a:rPr lang="en-US" sz="1600">
                <a:solidFill>
                  <a:srgbClr val="FF0000"/>
                </a:solidFill>
              </a:rPr>
              <a:t>/18</a:t>
            </a:r>
            <a:r>
              <a:rPr lang="en-US" sz="1600">
                <a:solidFill>
                  <a:srgbClr val="000000"/>
                </a:solidFill>
              </a:rPr>
              <a:t>, and 172.16.0.0</a:t>
            </a:r>
            <a:r>
              <a:rPr lang="en-US" sz="1600">
                <a:solidFill>
                  <a:srgbClr val="FF0000"/>
                </a:solidFill>
              </a:rPr>
              <a:t>/26</a:t>
            </a:r>
            <a:r>
              <a:rPr lang="en-US" sz="1600">
                <a:solidFill>
                  <a:srgbClr val="000000"/>
                </a:solidFill>
              </a:rPr>
              <a:t>. Of the three routes, 172.16.0.0</a:t>
            </a:r>
            <a:r>
              <a:rPr lang="en-US" sz="1600">
                <a:solidFill>
                  <a:srgbClr val="FF0000"/>
                </a:solidFill>
              </a:rPr>
              <a:t>/26 </a:t>
            </a:r>
            <a:r>
              <a:rPr lang="en-US" sz="1600">
                <a:solidFill>
                  <a:srgbClr val="000000"/>
                </a:solidFill>
              </a:rPr>
              <a:t>has the </a:t>
            </a:r>
            <a:r>
              <a:rPr lang="en-US" sz="1600">
                <a:solidFill>
                  <a:srgbClr val="FF0000"/>
                </a:solidFill>
              </a:rPr>
              <a:t>longest match</a:t>
            </a:r>
            <a:r>
              <a:rPr lang="en-US" sz="1600">
                <a:solidFill>
                  <a:srgbClr val="000000"/>
                </a:solidFill>
              </a:rPr>
              <a:t> and would be </a:t>
            </a:r>
            <a:r>
              <a:rPr lang="en-US" sz="1600">
                <a:solidFill>
                  <a:srgbClr val="FF0000"/>
                </a:solidFill>
              </a:rPr>
              <a:t>chosen to forward the packet</a:t>
            </a:r>
            <a:r>
              <a:rPr lang="en-US" sz="1600">
                <a:solidFill>
                  <a:srgbClr val="000000"/>
                </a:solidFill>
              </a:rPr>
              <a:t>. For any of these routes to be considered a match there must be </a:t>
            </a:r>
            <a:r>
              <a:rPr lang="en-US" sz="1600">
                <a:solidFill>
                  <a:srgbClr val="FF0000"/>
                </a:solidFill>
              </a:rPr>
              <a:t>at least </a:t>
            </a:r>
            <a:r>
              <a:rPr lang="en-US" sz="1600">
                <a:solidFill>
                  <a:srgbClr val="000000"/>
                </a:solidFill>
              </a:rPr>
              <a:t>the number of matching bits indicated by the subnet mask of the route.</a:t>
            </a:r>
            <a:endParaRPr/>
          </a:p>
        </p:txBody>
      </p:sp>
      <p:graphicFrame>
        <p:nvGraphicFramePr>
          <p:cNvPr id="283" name="Google Shape;283;p7"/>
          <p:cNvGraphicFramePr/>
          <p:nvPr/>
        </p:nvGraphicFramePr>
        <p:xfrm>
          <a:off x="797977" y="2336652"/>
          <a:ext cx="3000000" cy="3000000"/>
        </p:xfrm>
        <a:graphic>
          <a:graphicData uri="http://schemas.openxmlformats.org/drawingml/2006/table">
            <a:tbl>
              <a:tblPr bandRow="1" firstRow="1">
                <a:noFill/>
                <a:tableStyleId>{049CA769-A71F-47B5-A487-74CAB61CB006}</a:tableStyleId>
              </a:tblPr>
              <a:tblGrid>
                <a:gridCol w="1105250"/>
                <a:gridCol w="2052625"/>
                <a:gridCol w="4390175"/>
              </a:tblGrid>
              <a:tr h="370850">
                <a:tc gridSpan="2">
                  <a:txBody>
                    <a:bodyPr/>
                    <a:lstStyle/>
                    <a:p>
                      <a:pPr indent="0" lvl="0" marL="0" marR="0" rtl="0" algn="l">
                        <a:spcBef>
                          <a:spcPts val="0"/>
                        </a:spcBef>
                        <a:spcAft>
                          <a:spcPts val="0"/>
                        </a:spcAft>
                        <a:buNone/>
                      </a:pPr>
                      <a:r>
                        <a:rPr lang="en-US" sz="1400" u="none" cap="none" strike="noStrike"/>
                        <a:t>Destination IPv4 Address</a:t>
                      </a:r>
                      <a:endParaRPr/>
                    </a:p>
                  </a:txBody>
                  <a:tcPr marT="47625" marB="47625" marR="47625" marL="47625" anchor="ctr"/>
                </a:tc>
                <a:tc hMerge="1"/>
                <a:tc>
                  <a:txBody>
                    <a:bodyPr/>
                    <a:lstStyle/>
                    <a:p>
                      <a:pPr indent="0" lvl="0" marL="0" marR="0" rtl="0" algn="l">
                        <a:spcBef>
                          <a:spcPts val="0"/>
                        </a:spcBef>
                        <a:spcAft>
                          <a:spcPts val="0"/>
                        </a:spcAft>
                        <a:buNone/>
                      </a:pPr>
                      <a:r>
                        <a:rPr lang="en-US" sz="1400" u="none" cap="none" strike="noStrike"/>
                        <a:t>Address in Binary</a:t>
                      </a:r>
                      <a:endParaRPr/>
                    </a:p>
                  </a:txBody>
                  <a:tcPr marT="47625" marB="47625" marR="47625" marL="47625" anchor="ctr"/>
                </a:tc>
              </a:tr>
              <a:tr h="370850">
                <a:tc gridSpan="2">
                  <a:txBody>
                    <a:bodyPr/>
                    <a:lstStyle/>
                    <a:p>
                      <a:pPr indent="0" lvl="0" marL="0" marR="0" rtl="0" algn="l">
                        <a:spcBef>
                          <a:spcPts val="0"/>
                        </a:spcBef>
                        <a:spcAft>
                          <a:spcPts val="0"/>
                        </a:spcAft>
                        <a:buNone/>
                      </a:pPr>
                      <a:r>
                        <a:rPr b="0" lang="en-US" sz="1400" u="none" cap="none" strike="noStrike">
                          <a:solidFill>
                            <a:srgbClr val="000000"/>
                          </a:solidFill>
                        </a:rPr>
                        <a:t>172.16.0.10</a:t>
                      </a:r>
                      <a:endParaRPr/>
                    </a:p>
                  </a:txBody>
                  <a:tcPr marT="47625" marB="47625" marR="47625" marL="47625" anchor="ctr"/>
                </a:tc>
                <a:tc hMerge="1"/>
                <a:tc>
                  <a:txBody>
                    <a:bodyPr/>
                    <a:lstStyle/>
                    <a:p>
                      <a:pPr indent="0" lvl="0" marL="0" marR="0" rtl="0" algn="l">
                        <a:spcBef>
                          <a:spcPts val="0"/>
                        </a:spcBef>
                        <a:spcAft>
                          <a:spcPts val="0"/>
                        </a:spcAft>
                        <a:buNone/>
                      </a:pPr>
                      <a:r>
                        <a:rPr b="1" lang="en-US" sz="1400" u="none" cap="none" strike="noStrike">
                          <a:solidFill>
                            <a:srgbClr val="000000"/>
                          </a:solidFill>
                        </a:rPr>
                        <a:t>10101100.00010000.00000000.00</a:t>
                      </a:r>
                      <a:r>
                        <a:rPr b="0" lang="en-US" sz="1400" u="none" cap="none" strike="noStrike">
                          <a:solidFill>
                            <a:srgbClr val="000000"/>
                          </a:solidFill>
                        </a:rPr>
                        <a:t>001010</a:t>
                      </a:r>
                      <a:endParaRPr/>
                    </a:p>
                  </a:txBody>
                  <a:tcPr marT="47625" marB="47625" marR="47625" marL="47625" anchor="ctr"/>
                </a:tc>
              </a:tr>
              <a:tr h="370850">
                <a:tc>
                  <a:txBody>
                    <a:bodyPr/>
                    <a:lstStyle/>
                    <a:p>
                      <a:pPr indent="0" lvl="0" marL="0" marR="0" rtl="0" algn="l">
                        <a:spcBef>
                          <a:spcPts val="0"/>
                        </a:spcBef>
                        <a:spcAft>
                          <a:spcPts val="0"/>
                        </a:spcAft>
                        <a:buNone/>
                      </a:pPr>
                      <a:r>
                        <a:rPr lang="en-US" sz="1400" u="none" cap="none" strike="noStrike">
                          <a:solidFill>
                            <a:srgbClr val="000000"/>
                          </a:solidFill>
                        </a:rPr>
                        <a:t>Route Entry</a:t>
                      </a:r>
                      <a:endParaRPr/>
                    </a:p>
                  </a:txBody>
                  <a:tcPr marT="47625" marB="47625" marR="47625" marL="47625" anchor="ctr"/>
                </a:tc>
                <a:tc>
                  <a:txBody>
                    <a:bodyPr/>
                    <a:lstStyle/>
                    <a:p>
                      <a:pPr indent="0" lvl="0" marL="0" marR="0" rtl="0" algn="l">
                        <a:spcBef>
                          <a:spcPts val="0"/>
                        </a:spcBef>
                        <a:spcAft>
                          <a:spcPts val="0"/>
                        </a:spcAft>
                        <a:buNone/>
                      </a:pPr>
                      <a:r>
                        <a:rPr lang="en-US" sz="1400" u="none" cap="none" strike="noStrike">
                          <a:solidFill>
                            <a:srgbClr val="000000"/>
                          </a:solidFill>
                        </a:rPr>
                        <a:t>Prefix/</a:t>
                      </a:r>
                      <a:r>
                        <a:rPr lang="en-US" sz="1400" u="none" cap="none" strike="noStrike">
                          <a:solidFill>
                            <a:srgbClr val="0000CC"/>
                          </a:solidFill>
                        </a:rPr>
                        <a:t>Prefix Length</a:t>
                      </a:r>
                      <a:endParaRPr/>
                    </a:p>
                  </a:txBody>
                  <a:tcPr marT="47625" marB="47625" marR="47625" marL="47625" anchor="ctr"/>
                </a:tc>
                <a:tc>
                  <a:txBody>
                    <a:bodyPr/>
                    <a:lstStyle/>
                    <a:p>
                      <a:pPr indent="0" lvl="0" marL="0" marR="0" rtl="0" algn="l">
                        <a:spcBef>
                          <a:spcPts val="0"/>
                        </a:spcBef>
                        <a:spcAft>
                          <a:spcPts val="0"/>
                        </a:spcAft>
                        <a:buNone/>
                      </a:pPr>
                      <a:r>
                        <a:rPr lang="en-US" sz="1400" u="none" cap="none" strike="noStrike">
                          <a:solidFill>
                            <a:srgbClr val="000000"/>
                          </a:solidFill>
                        </a:rPr>
                        <a:t>Address in Binary</a:t>
                      </a:r>
                      <a:endParaRPr/>
                    </a:p>
                  </a:txBody>
                  <a:tcPr marT="47625" marB="47625" marR="47625" marL="47625" anchor="ctr"/>
                </a:tc>
              </a:tr>
              <a:tr h="370850">
                <a:tc>
                  <a:txBody>
                    <a:bodyPr/>
                    <a:lstStyle/>
                    <a:p>
                      <a:pPr indent="0" lvl="0" marL="0" marR="0" rtl="0" algn="l">
                        <a:spcBef>
                          <a:spcPts val="0"/>
                        </a:spcBef>
                        <a:spcAft>
                          <a:spcPts val="0"/>
                        </a:spcAft>
                        <a:buNone/>
                      </a:pPr>
                      <a:r>
                        <a:rPr b="0" lang="en-US" sz="1400" u="none" cap="none" strike="noStrike">
                          <a:solidFill>
                            <a:srgbClr val="000000"/>
                          </a:solidFill>
                        </a:rPr>
                        <a:t>1</a:t>
                      </a:r>
                      <a:endParaRPr/>
                    </a:p>
                  </a:txBody>
                  <a:tcPr marT="47625" marB="47625" marR="47625" marL="47625" anchor="ctr"/>
                </a:tc>
                <a:tc>
                  <a:txBody>
                    <a:bodyPr/>
                    <a:lstStyle/>
                    <a:p>
                      <a:pPr indent="0" lvl="0" marL="0" marR="0" rtl="0" algn="l">
                        <a:spcBef>
                          <a:spcPts val="0"/>
                        </a:spcBef>
                        <a:spcAft>
                          <a:spcPts val="0"/>
                        </a:spcAft>
                        <a:buNone/>
                      </a:pPr>
                      <a:r>
                        <a:rPr b="0" lang="en-US" sz="1400" u="none" cap="none" strike="noStrike">
                          <a:solidFill>
                            <a:srgbClr val="000000"/>
                          </a:solidFill>
                        </a:rPr>
                        <a:t>172.16.0.0</a:t>
                      </a:r>
                      <a:r>
                        <a:rPr b="1" lang="en-US" sz="1400" u="none" cap="none" strike="noStrike">
                          <a:solidFill>
                            <a:srgbClr val="000000"/>
                          </a:solidFill>
                        </a:rPr>
                        <a:t>/12</a:t>
                      </a:r>
                      <a:endParaRPr b="0" sz="1400" u="none" cap="none" strike="noStrike">
                        <a:solidFill>
                          <a:srgbClr val="000000"/>
                        </a:solidFill>
                      </a:endParaRPr>
                    </a:p>
                  </a:txBody>
                  <a:tcPr marT="47625" marB="47625" marR="47625" marL="47625" anchor="ctr"/>
                </a:tc>
                <a:tc>
                  <a:txBody>
                    <a:bodyPr/>
                    <a:lstStyle/>
                    <a:p>
                      <a:pPr indent="0" lvl="0" marL="0" marR="0" rtl="0" algn="l">
                        <a:spcBef>
                          <a:spcPts val="0"/>
                        </a:spcBef>
                        <a:spcAft>
                          <a:spcPts val="0"/>
                        </a:spcAft>
                        <a:buNone/>
                      </a:pPr>
                      <a:r>
                        <a:rPr b="1" lang="en-US" sz="1400" u="none" cap="none" strike="noStrike">
                          <a:solidFill>
                            <a:srgbClr val="000000"/>
                          </a:solidFill>
                        </a:rPr>
                        <a:t>10101100.0001</a:t>
                      </a:r>
                      <a:r>
                        <a:rPr b="0" lang="en-US" sz="1400" u="none" cap="none" strike="noStrike">
                          <a:solidFill>
                            <a:srgbClr val="000000"/>
                          </a:solidFill>
                        </a:rPr>
                        <a:t>0000.00000000.00001010</a:t>
                      </a:r>
                      <a:endParaRPr/>
                    </a:p>
                  </a:txBody>
                  <a:tcPr marT="47625" marB="47625" marR="47625" marL="47625" anchor="ctr"/>
                </a:tc>
              </a:tr>
              <a:tr h="370850">
                <a:tc>
                  <a:txBody>
                    <a:bodyPr/>
                    <a:lstStyle/>
                    <a:p>
                      <a:pPr indent="0" lvl="0" marL="0" marR="0" rtl="0" algn="l">
                        <a:spcBef>
                          <a:spcPts val="0"/>
                        </a:spcBef>
                        <a:spcAft>
                          <a:spcPts val="0"/>
                        </a:spcAft>
                        <a:buNone/>
                      </a:pPr>
                      <a:r>
                        <a:rPr b="0" lang="en-US" sz="1400" u="none" cap="none" strike="noStrike">
                          <a:solidFill>
                            <a:srgbClr val="000000"/>
                          </a:solidFill>
                        </a:rPr>
                        <a:t>2</a:t>
                      </a:r>
                      <a:endParaRPr/>
                    </a:p>
                  </a:txBody>
                  <a:tcPr marT="47625" marB="47625" marR="47625" marL="47625" anchor="ctr"/>
                </a:tc>
                <a:tc>
                  <a:txBody>
                    <a:bodyPr/>
                    <a:lstStyle/>
                    <a:p>
                      <a:pPr indent="0" lvl="0" marL="0" marR="0" rtl="0" algn="l">
                        <a:spcBef>
                          <a:spcPts val="0"/>
                        </a:spcBef>
                        <a:spcAft>
                          <a:spcPts val="0"/>
                        </a:spcAft>
                        <a:buNone/>
                      </a:pPr>
                      <a:r>
                        <a:rPr b="0" lang="en-US" sz="1400" u="none" cap="none" strike="noStrike">
                          <a:solidFill>
                            <a:srgbClr val="000000"/>
                          </a:solidFill>
                        </a:rPr>
                        <a:t>172.16.0.0</a:t>
                      </a:r>
                      <a:r>
                        <a:rPr b="1" lang="en-US" sz="1400" u="none" cap="none" strike="noStrike">
                          <a:solidFill>
                            <a:srgbClr val="000000"/>
                          </a:solidFill>
                        </a:rPr>
                        <a:t>/18</a:t>
                      </a:r>
                      <a:endParaRPr b="0" sz="1400" u="none" cap="none" strike="noStrike">
                        <a:solidFill>
                          <a:srgbClr val="000000"/>
                        </a:solidFill>
                      </a:endParaRPr>
                    </a:p>
                  </a:txBody>
                  <a:tcPr marT="47625" marB="47625" marR="47625" marL="47625" anchor="ctr"/>
                </a:tc>
                <a:tc>
                  <a:txBody>
                    <a:bodyPr/>
                    <a:lstStyle/>
                    <a:p>
                      <a:pPr indent="0" lvl="0" marL="0" marR="0" rtl="0" algn="l">
                        <a:spcBef>
                          <a:spcPts val="0"/>
                        </a:spcBef>
                        <a:spcAft>
                          <a:spcPts val="0"/>
                        </a:spcAft>
                        <a:buNone/>
                      </a:pPr>
                      <a:r>
                        <a:rPr b="1" lang="en-US" sz="1400" u="none" cap="none" strike="noStrike">
                          <a:solidFill>
                            <a:srgbClr val="000000"/>
                          </a:solidFill>
                        </a:rPr>
                        <a:t>10101100.00010000.00</a:t>
                      </a:r>
                      <a:r>
                        <a:rPr b="0" lang="en-US" sz="1400" u="none" cap="none" strike="noStrike">
                          <a:solidFill>
                            <a:srgbClr val="000000"/>
                          </a:solidFill>
                        </a:rPr>
                        <a:t>000000.00001010</a:t>
                      </a:r>
                      <a:endParaRPr/>
                    </a:p>
                  </a:txBody>
                  <a:tcPr marT="47625" marB="47625" marR="47625" marL="47625" anchor="ctr"/>
                </a:tc>
              </a:tr>
              <a:tr h="370850">
                <a:tc>
                  <a:txBody>
                    <a:bodyPr/>
                    <a:lstStyle/>
                    <a:p>
                      <a:pPr indent="0" lvl="0" marL="0" marR="0" rtl="0" algn="l">
                        <a:spcBef>
                          <a:spcPts val="0"/>
                        </a:spcBef>
                        <a:spcAft>
                          <a:spcPts val="0"/>
                        </a:spcAft>
                        <a:buNone/>
                      </a:pPr>
                      <a:r>
                        <a:rPr b="0" lang="en-US" sz="1400" u="none" cap="none" strike="noStrike">
                          <a:solidFill>
                            <a:srgbClr val="000000"/>
                          </a:solidFill>
                        </a:rPr>
                        <a:t>3</a:t>
                      </a:r>
                      <a:endParaRPr/>
                    </a:p>
                  </a:txBody>
                  <a:tcPr marT="47625" marB="47625" marR="47625" marL="47625" anchor="ct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000000"/>
                          </a:solidFill>
                        </a:rPr>
                        <a:t>172.16.0.10</a:t>
                      </a:r>
                      <a:endParaRPr/>
                    </a:p>
                    <a:p>
                      <a:pPr indent="0" lvl="0" marL="0" marR="0" rtl="0" algn="l">
                        <a:spcBef>
                          <a:spcPts val="0"/>
                        </a:spcBef>
                        <a:spcAft>
                          <a:spcPts val="0"/>
                        </a:spcAft>
                        <a:buNone/>
                      </a:pPr>
                      <a:r>
                        <a:rPr b="0" lang="en-US" sz="1400" u="none" cap="none" strike="noStrike">
                          <a:solidFill>
                            <a:srgbClr val="000000"/>
                          </a:solidFill>
                        </a:rPr>
                        <a:t>172.16.0.0</a:t>
                      </a:r>
                      <a:r>
                        <a:rPr b="1" lang="en-US" sz="1400" u="none" cap="none" strike="noStrike">
                          <a:solidFill>
                            <a:srgbClr val="000000"/>
                          </a:solidFill>
                        </a:rPr>
                        <a:t>/26</a:t>
                      </a:r>
                      <a:endParaRPr b="0" sz="1400" u="none" cap="none" strike="noStrike">
                        <a:solidFill>
                          <a:srgbClr val="000000"/>
                        </a:solidFill>
                      </a:endParaRPr>
                    </a:p>
                  </a:txBody>
                  <a:tcPr marT="47625" marB="47625" marR="47625" marL="47625" anchor="ctr"/>
                </a:tc>
                <a:tc>
                  <a:txBody>
                    <a:bodyPr/>
                    <a:lstStyle/>
                    <a:p>
                      <a:pPr indent="0" lvl="0" marL="0" marR="0" rtl="0" algn="l">
                        <a:spcBef>
                          <a:spcPts val="0"/>
                        </a:spcBef>
                        <a:spcAft>
                          <a:spcPts val="0"/>
                        </a:spcAft>
                        <a:buNone/>
                      </a:pPr>
                      <a:r>
                        <a:rPr b="1" lang="en-US" sz="1400" u="none" cap="none" strike="noStrike">
                          <a:solidFill>
                            <a:srgbClr val="FF0000"/>
                          </a:solidFill>
                        </a:rPr>
                        <a:t>10101100.00010000.00000000.00</a:t>
                      </a:r>
                      <a:r>
                        <a:rPr b="0" lang="en-US" sz="1400" u="none" cap="none" strike="noStrike">
                          <a:solidFill>
                            <a:srgbClr val="000000"/>
                          </a:solidFill>
                        </a:rPr>
                        <a:t>001010</a:t>
                      </a:r>
                      <a:endParaRPr/>
                    </a:p>
                    <a:p>
                      <a:pPr indent="0" lvl="0" marL="0" marR="0" rtl="0" algn="l">
                        <a:lnSpc>
                          <a:spcPct val="100000"/>
                        </a:lnSpc>
                        <a:spcBef>
                          <a:spcPts val="0"/>
                        </a:spcBef>
                        <a:spcAft>
                          <a:spcPts val="0"/>
                        </a:spcAft>
                        <a:buClr>
                          <a:srgbClr val="FF0000"/>
                        </a:buClr>
                        <a:buSzPts val="1400"/>
                        <a:buFont typeface="Arial"/>
                        <a:buNone/>
                      </a:pPr>
                      <a:r>
                        <a:rPr b="1" lang="en-US" sz="1400" u="none" cap="none" strike="noStrike">
                          <a:solidFill>
                            <a:srgbClr val="FF0000"/>
                          </a:solidFill>
                        </a:rPr>
                        <a:t>10101100.00010000.00000000.00</a:t>
                      </a:r>
                      <a:r>
                        <a:rPr b="0" lang="en-US" sz="1400" u="none" cap="none" strike="noStrike">
                          <a:solidFill>
                            <a:srgbClr val="000000"/>
                          </a:solidFill>
                        </a:rPr>
                        <a:t>000000</a:t>
                      </a:r>
                      <a:endParaRPr/>
                    </a:p>
                    <a:p>
                      <a:pPr indent="0" lvl="0" marL="0" marR="0" rtl="0" algn="l">
                        <a:spcBef>
                          <a:spcPts val="0"/>
                        </a:spcBef>
                        <a:spcAft>
                          <a:spcPts val="0"/>
                        </a:spcAft>
                        <a:buNone/>
                      </a:pPr>
                      <a:r>
                        <a:t/>
                      </a:r>
                      <a:endParaRPr b="0" sz="1400" u="none" cap="none" strike="noStrike">
                        <a:solidFill>
                          <a:srgbClr val="000000"/>
                        </a:solidFill>
                      </a:endParaRPr>
                    </a:p>
                  </a:txBody>
                  <a:tcPr marT="47625" marB="47625" marR="47625" marL="47625"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8"/>
          <p:cNvSpPr txBox="1"/>
          <p:nvPr>
            <p:ph type="ctrTitle"/>
          </p:nvPr>
        </p:nvSpPr>
        <p:spPr>
          <a:xfrm>
            <a:off x="416425" y="1788160"/>
            <a:ext cx="7598042"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14.1 Path Determination</a:t>
            </a:r>
            <a:endParaRPr/>
          </a:p>
        </p:txBody>
      </p:sp>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Path Determination</a:t>
            </a:r>
            <a:br>
              <a:rPr lang="en-US"/>
            </a:br>
            <a:r>
              <a:rPr lang="en-US" sz="2400"/>
              <a:t>Build the Routing Table</a:t>
            </a:r>
            <a:endParaRPr/>
          </a:p>
        </p:txBody>
      </p:sp>
      <p:sp>
        <p:nvSpPr>
          <p:cNvPr id="296" name="Google Shape;296;p9"/>
          <p:cNvSpPr txBox="1"/>
          <p:nvPr>
            <p:ph idx="1" type="body"/>
          </p:nvPr>
        </p:nvSpPr>
        <p:spPr>
          <a:xfrm>
            <a:off x="58724" y="731837"/>
            <a:ext cx="8695996" cy="420008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b="1" lang="en-US" sz="1600">
                <a:solidFill>
                  <a:srgbClr val="000000"/>
                </a:solidFill>
              </a:rPr>
              <a:t>Directly Connected Networks:</a:t>
            </a:r>
            <a:r>
              <a:rPr lang="en-US" sz="1600">
                <a:solidFill>
                  <a:srgbClr val="000000"/>
                </a:solidFill>
              </a:rPr>
              <a:t> Added to the routing table when a </a:t>
            </a:r>
            <a:r>
              <a:rPr lang="en-US" sz="1600">
                <a:solidFill>
                  <a:srgbClr val="FF0000"/>
                </a:solidFill>
              </a:rPr>
              <a:t>local interface </a:t>
            </a:r>
            <a:r>
              <a:rPr lang="en-US" sz="1600">
                <a:solidFill>
                  <a:srgbClr val="000000"/>
                </a:solidFill>
              </a:rPr>
              <a:t>is configured with an </a:t>
            </a:r>
            <a:r>
              <a:rPr lang="en-US" sz="1600">
                <a:solidFill>
                  <a:srgbClr val="FF0000"/>
                </a:solidFill>
              </a:rPr>
              <a:t>IP address </a:t>
            </a:r>
            <a:r>
              <a:rPr lang="en-US" sz="1600">
                <a:solidFill>
                  <a:srgbClr val="000000"/>
                </a:solidFill>
              </a:rPr>
              <a:t>and </a:t>
            </a:r>
            <a:r>
              <a:rPr lang="en-US" sz="1600">
                <a:solidFill>
                  <a:srgbClr val="FF0000"/>
                </a:solidFill>
              </a:rPr>
              <a:t>subnet mask (prefix length)</a:t>
            </a:r>
            <a:r>
              <a:rPr lang="en-US" sz="1600">
                <a:solidFill>
                  <a:srgbClr val="000000"/>
                </a:solidFill>
              </a:rPr>
              <a:t> and is </a:t>
            </a:r>
            <a:r>
              <a:rPr lang="en-US" sz="1600">
                <a:solidFill>
                  <a:srgbClr val="FF0000"/>
                </a:solidFill>
              </a:rPr>
              <a:t>active</a:t>
            </a:r>
            <a:r>
              <a:rPr lang="en-US" sz="1600">
                <a:solidFill>
                  <a:srgbClr val="000000"/>
                </a:solidFill>
              </a:rPr>
              <a:t> (up and up).</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b="1" lang="en-US" sz="1600">
                <a:solidFill>
                  <a:srgbClr val="000000"/>
                </a:solidFill>
              </a:rPr>
              <a:t>Remote Networks: </a:t>
            </a:r>
            <a:r>
              <a:rPr lang="en-US" sz="1600">
                <a:solidFill>
                  <a:srgbClr val="000000"/>
                </a:solidFill>
              </a:rPr>
              <a:t>Networks that are </a:t>
            </a:r>
            <a:r>
              <a:rPr lang="en-US" sz="1600">
                <a:solidFill>
                  <a:srgbClr val="FF0000"/>
                </a:solidFill>
              </a:rPr>
              <a:t>not</a:t>
            </a:r>
            <a:r>
              <a:rPr lang="en-US" sz="1600">
                <a:solidFill>
                  <a:srgbClr val="000000"/>
                </a:solidFill>
              </a:rPr>
              <a:t> directly connected to the router. Routers </a:t>
            </a:r>
            <a:r>
              <a:rPr lang="en-US" sz="1600">
                <a:solidFill>
                  <a:srgbClr val="FF0000"/>
                </a:solidFill>
              </a:rPr>
              <a:t>learn</a:t>
            </a:r>
            <a:r>
              <a:rPr lang="en-US" sz="1600">
                <a:solidFill>
                  <a:srgbClr val="000000"/>
                </a:solidFill>
              </a:rPr>
              <a:t> about remote networks in two ways:</a:t>
            </a:r>
            <a:endParaRPr/>
          </a:p>
          <a:p>
            <a:pPr indent="-342899" lvl="1" marL="415984" rtl="0" algn="l">
              <a:lnSpc>
                <a:spcPct val="95000"/>
              </a:lnSpc>
              <a:spcBef>
                <a:spcPts val="600"/>
              </a:spcBef>
              <a:spcAft>
                <a:spcPts val="0"/>
              </a:spcAft>
              <a:buSzPts val="1400"/>
              <a:buFont typeface="Arial"/>
              <a:buChar char="•"/>
            </a:pPr>
            <a:r>
              <a:rPr b="1" lang="en-US">
                <a:solidFill>
                  <a:srgbClr val="FF0000"/>
                </a:solidFill>
              </a:rPr>
              <a:t>Static routes</a:t>
            </a:r>
            <a:r>
              <a:rPr lang="en-US">
                <a:solidFill>
                  <a:srgbClr val="000000"/>
                </a:solidFill>
              </a:rPr>
              <a:t> - Added to the routing table when a route is manually configured.</a:t>
            </a:r>
            <a:endParaRPr/>
          </a:p>
          <a:p>
            <a:pPr indent="-342899" lvl="1" marL="415984" rtl="0" algn="l">
              <a:lnSpc>
                <a:spcPct val="95000"/>
              </a:lnSpc>
              <a:spcBef>
                <a:spcPts val="600"/>
              </a:spcBef>
              <a:spcAft>
                <a:spcPts val="0"/>
              </a:spcAft>
              <a:buSzPts val="1400"/>
              <a:buFont typeface="Arial"/>
              <a:buChar char="•"/>
            </a:pPr>
            <a:r>
              <a:rPr b="1" lang="en-US">
                <a:solidFill>
                  <a:srgbClr val="FF0000"/>
                </a:solidFill>
              </a:rPr>
              <a:t>Dynamic routing protocols</a:t>
            </a:r>
            <a:r>
              <a:rPr lang="en-US">
                <a:solidFill>
                  <a:srgbClr val="000000"/>
                </a:solidFill>
              </a:rPr>
              <a:t> - Added to the routing table when routing protocols dynamically learn about the remote network. </a:t>
            </a:r>
            <a:endParaRPr/>
          </a:p>
          <a:p>
            <a:pPr indent="-253999" lvl="1" marL="415984" rtl="0" algn="l">
              <a:lnSpc>
                <a:spcPct val="95000"/>
              </a:lnSpc>
              <a:spcBef>
                <a:spcPts val="600"/>
              </a:spcBef>
              <a:spcAft>
                <a:spcPts val="0"/>
              </a:spcAft>
              <a:buSzPts val="1400"/>
              <a:buFont typeface="Arial"/>
              <a:buNone/>
            </a:pPr>
            <a:r>
              <a:t/>
            </a:r>
            <a:endParaRPr>
              <a:solidFill>
                <a:srgbClr val="000000"/>
              </a:solidFill>
            </a:endParaRPr>
          </a:p>
          <a:p>
            <a:pPr indent="0" lvl="0" marL="0" rtl="0" algn="l">
              <a:lnSpc>
                <a:spcPct val="100000"/>
              </a:lnSpc>
              <a:spcBef>
                <a:spcPts val="320"/>
              </a:spcBef>
              <a:spcAft>
                <a:spcPts val="0"/>
              </a:spcAft>
              <a:buSzPts val="1600"/>
              <a:buNone/>
            </a:pPr>
            <a:r>
              <a:rPr b="1" lang="en-US" sz="1600">
                <a:solidFill>
                  <a:srgbClr val="000000"/>
                </a:solidFill>
              </a:rPr>
              <a:t>Default Route: </a:t>
            </a:r>
            <a:r>
              <a:rPr lang="en-US" sz="1600">
                <a:solidFill>
                  <a:srgbClr val="000000"/>
                </a:solidFill>
              </a:rPr>
              <a:t>Specifies a next-hop router to use when the routing table does not contain a specific route that matches the destination IP address. The default route can be entered </a:t>
            </a:r>
            <a:r>
              <a:rPr lang="en-US" sz="1600">
                <a:solidFill>
                  <a:srgbClr val="FF0000"/>
                </a:solidFill>
              </a:rPr>
              <a:t>manually as a static route</a:t>
            </a:r>
            <a:r>
              <a:rPr lang="en-US" sz="1600">
                <a:solidFill>
                  <a:srgbClr val="000000"/>
                </a:solidFill>
              </a:rPr>
              <a:t>, or </a:t>
            </a:r>
            <a:r>
              <a:rPr lang="en-US" sz="1600">
                <a:solidFill>
                  <a:srgbClr val="FF0000"/>
                </a:solidFill>
              </a:rPr>
              <a:t>learned automatically </a:t>
            </a:r>
            <a:r>
              <a:rPr lang="en-US" sz="1600">
                <a:solidFill>
                  <a:srgbClr val="000000"/>
                </a:solidFill>
              </a:rPr>
              <a:t>from a dynamic routing protocol.</a:t>
            </a:r>
            <a:endParaRPr/>
          </a:p>
          <a:p>
            <a:pPr indent="-285750" lvl="1" marL="358835" rtl="0" algn="l">
              <a:lnSpc>
                <a:spcPct val="95000"/>
              </a:lnSpc>
              <a:spcBef>
                <a:spcPts val="600"/>
              </a:spcBef>
              <a:spcAft>
                <a:spcPts val="0"/>
              </a:spcAft>
              <a:buSzPts val="1400"/>
              <a:buFont typeface="Arial"/>
              <a:buChar char="•"/>
            </a:pPr>
            <a:r>
              <a:rPr lang="en-US">
                <a:solidFill>
                  <a:srgbClr val="000000"/>
                </a:solidFill>
              </a:rPr>
              <a:t>A default route has a </a:t>
            </a:r>
            <a:r>
              <a:rPr lang="en-US">
                <a:solidFill>
                  <a:srgbClr val="FF0000"/>
                </a:solidFill>
              </a:rPr>
              <a:t>/0 prefix length</a:t>
            </a:r>
            <a:r>
              <a:rPr lang="en-US">
                <a:solidFill>
                  <a:srgbClr val="000000"/>
                </a:solidFill>
              </a:rPr>
              <a:t>. This means that </a:t>
            </a:r>
            <a:r>
              <a:rPr lang="en-US">
                <a:solidFill>
                  <a:srgbClr val="FF0000"/>
                </a:solidFill>
              </a:rPr>
              <a:t>no bits </a:t>
            </a:r>
            <a:r>
              <a:rPr lang="en-US">
                <a:solidFill>
                  <a:srgbClr val="000000"/>
                </a:solidFill>
              </a:rPr>
              <a:t>need to match the </a:t>
            </a:r>
            <a:r>
              <a:rPr lang="en-US">
                <a:solidFill>
                  <a:srgbClr val="FF0000"/>
                </a:solidFill>
              </a:rPr>
              <a:t>destination IP address </a:t>
            </a:r>
            <a:r>
              <a:rPr lang="en-US">
                <a:solidFill>
                  <a:srgbClr val="000000"/>
                </a:solidFill>
              </a:rPr>
              <a:t>for this route entry to be used. If there are no routes with a match longer than 0 bits, the default route is used to forward the packet. The default route is sometimes referred to as a </a:t>
            </a:r>
            <a:r>
              <a:rPr lang="en-US">
                <a:solidFill>
                  <a:srgbClr val="FF0000"/>
                </a:solidFill>
              </a:rPr>
              <a:t>gateway of last resort.</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sp>
        <p:nvSpPr>
          <p:cNvPr id="297" name="Google Shape;297;p9"/>
          <p:cNvSpPr txBox="1"/>
          <p:nvPr/>
        </p:nvSpPr>
        <p:spPr>
          <a:xfrm>
            <a:off x="4059227" y="2795209"/>
            <a:ext cx="33265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ip route 0.0.0.0  0.0.0.0  s0/0/0</a:t>
            </a:r>
            <a:endParaRPr sz="18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2019-10-18T06:21:22Z</dcterms:created>
  <dc:creator>Stephanie Harvey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