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876" r:id="rId2"/>
    <p:sldId id="860" r:id="rId3"/>
    <p:sldId id="759" r:id="rId4"/>
    <p:sldId id="1108" r:id="rId5"/>
    <p:sldId id="1143" r:id="rId6"/>
    <p:sldId id="1141" r:id="rId7"/>
    <p:sldId id="1142" r:id="rId8"/>
    <p:sldId id="1144" r:id="rId9"/>
    <p:sldId id="1056" r:id="rId10"/>
    <p:sldId id="1145" r:id="rId11"/>
    <p:sldId id="1169" r:id="rId12"/>
    <p:sldId id="1146" r:id="rId13"/>
    <p:sldId id="1147" r:id="rId14"/>
    <p:sldId id="1170" r:id="rId15"/>
    <p:sldId id="1148" r:id="rId16"/>
    <p:sldId id="1149" r:id="rId17"/>
    <p:sldId id="1150" r:id="rId18"/>
    <p:sldId id="1103" r:id="rId19"/>
    <p:sldId id="1151" r:id="rId20"/>
    <p:sldId id="1152" r:id="rId21"/>
    <p:sldId id="1153" r:id="rId22"/>
    <p:sldId id="1104" r:id="rId23"/>
    <p:sldId id="1118" r:id="rId24"/>
    <p:sldId id="1154" r:id="rId25"/>
    <p:sldId id="1155" r:id="rId26"/>
    <p:sldId id="1139" r:id="rId27"/>
    <p:sldId id="1156" r:id="rId28"/>
    <p:sldId id="1157" r:id="rId29"/>
    <p:sldId id="1158" r:id="rId30"/>
    <p:sldId id="1159" r:id="rId31"/>
    <p:sldId id="1160" r:id="rId32"/>
    <p:sldId id="1161" r:id="rId33"/>
    <p:sldId id="1162" r:id="rId34"/>
    <p:sldId id="1163" r:id="rId35"/>
    <p:sldId id="1164" r:id="rId36"/>
    <p:sldId id="1165" r:id="rId37"/>
    <p:sldId id="1166" r:id="rId38"/>
    <p:sldId id="957" r:id="rId39"/>
    <p:sldId id="1138" r:id="rId40"/>
    <p:sldId id="1167" r:id="rId41"/>
    <p:sldId id="1168"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0000"/>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6148" autoAdjust="0"/>
  </p:normalViewPr>
  <p:slideViewPr>
    <p:cSldViewPr snapToGrid="0" showGuides="1">
      <p:cViewPr varScale="1">
        <p:scale>
          <a:sx n="110" d="100"/>
          <a:sy n="110" d="100"/>
        </p:scale>
        <p:origin x="-24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14-Sep-21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xmlns="" val="269172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12</a:t>
            </a:fld>
            <a:endParaRPr lang="en-US" dirty="0"/>
          </a:p>
        </p:txBody>
      </p:sp>
    </p:spTree>
    <p:extLst>
      <p:ext uri="{BB962C8B-B14F-4D97-AF65-F5344CB8AC3E}">
        <p14:creationId xmlns:p14="http://schemas.microsoft.com/office/powerpoint/2010/main" xmlns="" val="331539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13</a:t>
            </a:fld>
            <a:endParaRPr lang="en-US" dirty="0"/>
          </a:p>
        </p:txBody>
      </p:sp>
    </p:spTree>
    <p:extLst>
      <p:ext uri="{BB962C8B-B14F-4D97-AF65-F5344CB8AC3E}">
        <p14:creationId xmlns:p14="http://schemas.microsoft.com/office/powerpoint/2010/main" xmlns="" val="3682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15</a:t>
            </a:fld>
            <a:endParaRPr lang="en-US" dirty="0"/>
          </a:p>
        </p:txBody>
      </p:sp>
    </p:spTree>
    <p:extLst>
      <p:ext uri="{BB962C8B-B14F-4D97-AF65-F5344CB8AC3E}">
        <p14:creationId xmlns:p14="http://schemas.microsoft.com/office/powerpoint/2010/main" xmlns="" val="15195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pPr/>
              <a:t>16</a:t>
            </a:fld>
            <a:endParaRPr lang="en-US" dirty="0"/>
          </a:p>
        </p:txBody>
      </p:sp>
    </p:spTree>
    <p:extLst>
      <p:ext uri="{BB962C8B-B14F-4D97-AF65-F5344CB8AC3E}">
        <p14:creationId xmlns:p14="http://schemas.microsoft.com/office/powerpoint/2010/main" xmlns="" val="303128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pPr/>
              <a:t>17</a:t>
            </a:fld>
            <a:endParaRPr lang="en-US" dirty="0"/>
          </a:p>
        </p:txBody>
      </p:sp>
    </p:spTree>
    <p:extLst>
      <p:ext uri="{BB962C8B-B14F-4D97-AF65-F5344CB8AC3E}">
        <p14:creationId xmlns:p14="http://schemas.microsoft.com/office/powerpoint/2010/main" xmlns="" val="428748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18</a:t>
            </a:fld>
            <a:endParaRPr lang="en-US" dirty="0"/>
          </a:p>
        </p:txBody>
      </p:sp>
    </p:spTree>
    <p:extLst>
      <p:ext uri="{BB962C8B-B14F-4D97-AF65-F5344CB8AC3E}">
        <p14:creationId xmlns:p14="http://schemas.microsoft.com/office/powerpoint/2010/main" xmlns=""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19</a:t>
            </a:fld>
            <a:endParaRPr lang="en-US" dirty="0"/>
          </a:p>
        </p:txBody>
      </p:sp>
    </p:spTree>
    <p:extLst>
      <p:ext uri="{BB962C8B-B14F-4D97-AF65-F5344CB8AC3E}">
        <p14:creationId xmlns:p14="http://schemas.microsoft.com/office/powerpoint/2010/main" xmlns="" val="325249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20</a:t>
            </a:fld>
            <a:endParaRPr lang="en-US" dirty="0"/>
          </a:p>
        </p:txBody>
      </p:sp>
    </p:spTree>
    <p:extLst>
      <p:ext uri="{BB962C8B-B14F-4D97-AF65-F5344CB8AC3E}">
        <p14:creationId xmlns:p14="http://schemas.microsoft.com/office/powerpoint/2010/main" xmlns="" val="266145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xmlns="" val="384322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22</a:t>
            </a:fld>
            <a:endParaRPr lang="en-US" dirty="0"/>
          </a:p>
        </p:txBody>
      </p:sp>
    </p:spTree>
    <p:extLst>
      <p:ext uri="{BB962C8B-B14F-4D97-AF65-F5344CB8AC3E}">
        <p14:creationId xmlns:p14="http://schemas.microsoft.com/office/powerpoint/2010/main" xmlns=""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23</a:t>
            </a:fld>
            <a:endParaRPr lang="en-US" dirty="0"/>
          </a:p>
        </p:txBody>
      </p:sp>
    </p:spTree>
    <p:extLst>
      <p:ext uri="{BB962C8B-B14F-4D97-AF65-F5344CB8AC3E}">
        <p14:creationId xmlns:p14="http://schemas.microsoft.com/office/powerpoint/2010/main" xmlns=""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24</a:t>
            </a:fld>
            <a:endParaRPr lang="en-US" dirty="0"/>
          </a:p>
        </p:txBody>
      </p:sp>
    </p:spTree>
    <p:extLst>
      <p:ext uri="{BB962C8B-B14F-4D97-AF65-F5344CB8AC3E}">
        <p14:creationId xmlns:p14="http://schemas.microsoft.com/office/powerpoint/2010/main" xmlns="" val="31688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25</a:t>
            </a:fld>
            <a:endParaRPr lang="en-US" dirty="0"/>
          </a:p>
        </p:txBody>
      </p:sp>
    </p:spTree>
    <p:extLst>
      <p:ext uri="{BB962C8B-B14F-4D97-AF65-F5344CB8AC3E}">
        <p14:creationId xmlns:p14="http://schemas.microsoft.com/office/powerpoint/2010/main" xmlns="" val="357891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26</a:t>
            </a:fld>
            <a:endParaRPr lang="en-US" dirty="0"/>
          </a:p>
        </p:txBody>
      </p:sp>
    </p:spTree>
    <p:extLst>
      <p:ext uri="{BB962C8B-B14F-4D97-AF65-F5344CB8AC3E}">
        <p14:creationId xmlns:p14="http://schemas.microsoft.com/office/powerpoint/2010/main" xmlns="" val="9622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xmlns="" val="46242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28</a:t>
            </a:fld>
            <a:endParaRPr lang="en-US" dirty="0"/>
          </a:p>
        </p:txBody>
      </p:sp>
    </p:spTree>
    <p:extLst>
      <p:ext uri="{BB962C8B-B14F-4D97-AF65-F5344CB8AC3E}">
        <p14:creationId xmlns:p14="http://schemas.microsoft.com/office/powerpoint/2010/main" xmlns="" val="287740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29</a:t>
            </a:fld>
            <a:endParaRPr lang="en-US" dirty="0"/>
          </a:p>
        </p:txBody>
      </p:sp>
    </p:spTree>
    <p:extLst>
      <p:ext uri="{BB962C8B-B14F-4D97-AF65-F5344CB8AC3E}">
        <p14:creationId xmlns:p14="http://schemas.microsoft.com/office/powerpoint/2010/main" xmlns="" val="47446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30</a:t>
            </a:fld>
            <a:endParaRPr lang="en-US" dirty="0"/>
          </a:p>
        </p:txBody>
      </p:sp>
    </p:spTree>
    <p:extLst>
      <p:ext uri="{BB962C8B-B14F-4D97-AF65-F5344CB8AC3E}">
        <p14:creationId xmlns:p14="http://schemas.microsoft.com/office/powerpoint/2010/main" xmlns="" val="163437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31</a:t>
            </a:fld>
            <a:endParaRPr lang="en-US" dirty="0"/>
          </a:p>
        </p:txBody>
      </p:sp>
    </p:spTree>
    <p:extLst>
      <p:ext uri="{BB962C8B-B14F-4D97-AF65-F5344CB8AC3E}">
        <p14:creationId xmlns:p14="http://schemas.microsoft.com/office/powerpoint/2010/main" xmlns="" val="178217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32</a:t>
            </a:fld>
            <a:endParaRPr lang="en-US" dirty="0"/>
          </a:p>
        </p:txBody>
      </p:sp>
    </p:spTree>
    <p:extLst>
      <p:ext uri="{BB962C8B-B14F-4D97-AF65-F5344CB8AC3E}">
        <p14:creationId xmlns:p14="http://schemas.microsoft.com/office/powerpoint/2010/main" xmlns="" val="1814701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33</a:t>
            </a:fld>
            <a:endParaRPr lang="en-US" dirty="0"/>
          </a:p>
        </p:txBody>
      </p:sp>
    </p:spTree>
    <p:extLst>
      <p:ext uri="{BB962C8B-B14F-4D97-AF65-F5344CB8AC3E}">
        <p14:creationId xmlns:p14="http://schemas.microsoft.com/office/powerpoint/2010/main" xmlns="" val="36541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34</a:t>
            </a:fld>
            <a:endParaRPr lang="en-US" dirty="0"/>
          </a:p>
        </p:txBody>
      </p:sp>
    </p:spTree>
    <p:extLst>
      <p:ext uri="{BB962C8B-B14F-4D97-AF65-F5344CB8AC3E}">
        <p14:creationId xmlns:p14="http://schemas.microsoft.com/office/powerpoint/2010/main" xmlns="" val="790860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35</a:t>
            </a:fld>
            <a:endParaRPr lang="en-US" dirty="0"/>
          </a:p>
        </p:txBody>
      </p:sp>
    </p:spTree>
    <p:extLst>
      <p:ext uri="{BB962C8B-B14F-4D97-AF65-F5344CB8AC3E}">
        <p14:creationId xmlns:p14="http://schemas.microsoft.com/office/powerpoint/2010/main" xmlns="" val="194747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pPr/>
              <a:t>36</a:t>
            </a:fld>
            <a:endParaRPr lang="en-US" dirty="0"/>
          </a:p>
        </p:txBody>
      </p:sp>
    </p:spTree>
    <p:extLst>
      <p:ext uri="{BB962C8B-B14F-4D97-AF65-F5344CB8AC3E}">
        <p14:creationId xmlns:p14="http://schemas.microsoft.com/office/powerpoint/2010/main" xmlns="" val="2258778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37</a:t>
            </a:fld>
            <a:endParaRPr lang="en-US" dirty="0"/>
          </a:p>
        </p:txBody>
      </p:sp>
    </p:spTree>
    <p:extLst>
      <p:ext uri="{BB962C8B-B14F-4D97-AF65-F5344CB8AC3E}">
        <p14:creationId xmlns:p14="http://schemas.microsoft.com/office/powerpoint/2010/main" xmlns="" val="1737238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38</a:t>
            </a:fld>
            <a:endParaRPr lang="en-US" dirty="0"/>
          </a:p>
        </p:txBody>
      </p:sp>
    </p:spTree>
    <p:extLst>
      <p:ext uri="{BB962C8B-B14F-4D97-AF65-F5344CB8AC3E}">
        <p14:creationId xmlns:p14="http://schemas.microsoft.com/office/powerpoint/2010/main" xmlns=""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xmlns="" val="2527915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xmlns="" val="64125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xmlns="" val="209796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pPr/>
              <a:t>4</a:t>
            </a:fld>
            <a:endParaRPr lang="en-US" dirty="0"/>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43</a:t>
            </a:fld>
            <a:endParaRPr lang="en-US" dirty="0"/>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5</a:t>
            </a:fld>
            <a:endParaRPr lang="en-US" dirty="0"/>
          </a:p>
        </p:txBody>
      </p:sp>
    </p:spTree>
    <p:extLst>
      <p:ext uri="{BB962C8B-B14F-4D97-AF65-F5344CB8AC3E}">
        <p14:creationId xmlns:p14="http://schemas.microsoft.com/office/powerpoint/2010/main" xmlns="" val="18463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6</a:t>
            </a:fld>
            <a:endParaRPr lang="en-US" dirty="0"/>
          </a:p>
        </p:txBody>
      </p:sp>
    </p:spTree>
    <p:extLst>
      <p:ext uri="{BB962C8B-B14F-4D97-AF65-F5344CB8AC3E}">
        <p14:creationId xmlns:p14="http://schemas.microsoft.com/office/powerpoint/2010/main" xmlns="" val="34741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pPr/>
              <a:t>7</a:t>
            </a:fld>
            <a:endParaRPr lang="en-US" dirty="0"/>
          </a:p>
        </p:txBody>
      </p:sp>
    </p:spTree>
    <p:extLst>
      <p:ext uri="{BB962C8B-B14F-4D97-AF65-F5344CB8AC3E}">
        <p14:creationId xmlns:p14="http://schemas.microsoft.com/office/powerpoint/2010/main" xmlns="" val="18905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xmlns="" val="40034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xmlns=""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smtClean="0">
                <a:solidFill>
                  <a:schemeClr val="accent5">
                    <a:lumMod val="40000"/>
                    <a:lumOff val="60000"/>
                  </a:schemeClr>
                </a:solidFill>
              </a:rPr>
              <a:t>Chapter 8</a:t>
            </a:r>
            <a:br>
              <a:rPr lang="en-US" dirty="0" smtClean="0">
                <a:solidFill>
                  <a:schemeClr val="accent5">
                    <a:lumMod val="40000"/>
                    <a:lumOff val="60000"/>
                  </a:schemeClr>
                </a:solidFill>
              </a:rPr>
            </a:br>
            <a:r>
              <a:rPr lang="en-US" dirty="0" smtClean="0">
                <a:solidFill>
                  <a:schemeClr val="accent5">
                    <a:lumMod val="40000"/>
                    <a:lumOff val="60000"/>
                  </a:schemeClr>
                </a:solidFill>
              </a:rPr>
              <a:t>Module </a:t>
            </a:r>
            <a:r>
              <a:rPr lang="en-US" dirty="0">
                <a:solidFill>
                  <a:schemeClr val="accent5">
                    <a:lumMod val="40000"/>
                    <a:lumOff val="60000"/>
                  </a:schemeClr>
                </a:solidFill>
              </a:rPr>
              <a:t>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xmlns=""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t>
            </a:r>
            <a:r>
              <a:rPr lang="en-US" sz="1600" dirty="0">
                <a:solidFill>
                  <a:srgbClr val="7030A0"/>
                </a:solidFill>
              </a:rPr>
              <a:t>authentication</a:t>
            </a:r>
            <a:r>
              <a:rPr lang="en-US" sz="1600" dirty="0">
                <a:solidFill>
                  <a:srgbClr val="000000"/>
                </a:solidFill>
              </a:rPr>
              <a:t> can be performed on networking devices, and each method offers varying levels of security. </a:t>
            </a:r>
          </a:p>
        </p:txBody>
      </p:sp>
      <p:sp>
        <p:nvSpPr>
          <p:cNvPr id="5" name="Content Placeholder 3">
            <a:extLst>
              <a:ext uri="{FF2B5EF4-FFF2-40B4-BE49-F238E27FC236}">
                <a16:creationId xmlns:a16="http://schemas.microsoft.com/office/drawing/2014/main" xmlns=""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a:t>
            </a:r>
            <a:r>
              <a:rPr lang="en-CA" sz="1600" dirty="0">
                <a:solidFill>
                  <a:srgbClr val="FF0000"/>
                </a:solidFill>
              </a:rPr>
              <a:t>simplest method </a:t>
            </a:r>
            <a:r>
              <a:rPr lang="en-CA" sz="1600" dirty="0">
                <a:solidFill>
                  <a:srgbClr val="000000"/>
                </a:solidFill>
              </a:rPr>
              <a:t>of </a:t>
            </a:r>
            <a:r>
              <a:rPr lang="en-CA" sz="1600" dirty="0">
                <a:solidFill>
                  <a:srgbClr val="FF0000"/>
                </a:solidFill>
              </a:rPr>
              <a:t>remote access authentication </a:t>
            </a:r>
            <a:r>
              <a:rPr lang="en-CA" sz="1600" dirty="0">
                <a:solidFill>
                  <a:srgbClr val="000000"/>
                </a:solidFill>
              </a:rPr>
              <a:t>is to configure a </a:t>
            </a:r>
            <a:r>
              <a:rPr lang="en-CA" sz="1600" dirty="0">
                <a:solidFill>
                  <a:srgbClr val="FF0000"/>
                </a:solidFill>
              </a:rPr>
              <a:t>login and password </a:t>
            </a:r>
            <a:r>
              <a:rPr lang="en-CA" sz="1600" dirty="0">
                <a:solidFill>
                  <a:srgbClr val="000000"/>
                </a:solidFill>
              </a:rPr>
              <a:t>combination on console, vty lines, and aux ports.</a:t>
            </a:r>
          </a:p>
          <a:p>
            <a:pPr marL="0" indent="0" algn="l"/>
            <a:endParaRPr lang="en-CA" sz="1600" dirty="0">
              <a:solidFill>
                <a:srgbClr val="000000"/>
              </a:solidFill>
            </a:endParaRPr>
          </a:p>
          <a:p>
            <a:pPr marL="0" indent="0" algn="l"/>
            <a:r>
              <a:rPr lang="en-CA" sz="1600" dirty="0">
                <a:solidFill>
                  <a:srgbClr val="FF0000"/>
                </a:solidFill>
              </a:rPr>
              <a:t>SSH</a:t>
            </a:r>
            <a:r>
              <a:rPr lang="en-CA" sz="1600" dirty="0">
                <a:solidFill>
                  <a:srgbClr val="000000"/>
                </a:solidFill>
              </a:rPr>
              <a:t> is a more </a:t>
            </a:r>
            <a:r>
              <a:rPr lang="en-CA" sz="1600" dirty="0">
                <a:solidFill>
                  <a:srgbClr val="FF0000"/>
                </a:solidFill>
              </a:rPr>
              <a:t>secure</a:t>
            </a:r>
            <a:r>
              <a:rPr lang="en-CA" sz="1600" dirty="0">
                <a:solidFill>
                  <a:srgbClr val="000000"/>
                </a:solidFill>
              </a:rPr>
              <a:t> form of remote access:</a:t>
            </a:r>
          </a:p>
          <a:p>
            <a:pPr marL="244535" lvl="1" indent="-171450">
              <a:buFont typeface="Arial" panose="020B0604020202020204" pitchFamily="34" charset="0"/>
              <a:buChar char="•"/>
            </a:pPr>
            <a:r>
              <a:rPr lang="en-CA" dirty="0">
                <a:solidFill>
                  <a:srgbClr val="000000"/>
                </a:solidFill>
              </a:rPr>
              <a:t>It requires a </a:t>
            </a:r>
            <a:r>
              <a:rPr lang="en-CA" dirty="0">
                <a:solidFill>
                  <a:srgbClr val="FF0000"/>
                </a:solidFill>
              </a:rPr>
              <a:t>username and a password</a:t>
            </a:r>
            <a:r>
              <a:rPr lang="en-CA" dirty="0">
                <a:solidFill>
                  <a:srgbClr val="000000"/>
                </a:solidFill>
              </a:rPr>
              <a:t>.</a:t>
            </a:r>
          </a:p>
          <a:p>
            <a:pPr marL="244535" lvl="1" indent="-171450">
              <a:buFont typeface="Arial" panose="020B0604020202020204" pitchFamily="34" charset="0"/>
              <a:buChar char="•"/>
            </a:pPr>
            <a:r>
              <a:rPr lang="en-CA" dirty="0">
                <a:solidFill>
                  <a:srgbClr val="000000"/>
                </a:solidFill>
              </a:rPr>
              <a:t>The username and password can be authenticated locally</a:t>
            </a:r>
            <a:r>
              <a:rPr lang="en-CA" dirty="0" smtClean="0">
                <a:solidFill>
                  <a:srgbClr val="000000"/>
                </a:solidFill>
              </a:rPr>
              <a:t>.</a:t>
            </a:r>
          </a:p>
          <a:p>
            <a:pPr marL="244535" lvl="1" indent="-171450">
              <a:buFont typeface="Arial" panose="020B0604020202020204" pitchFamily="34" charset="0"/>
              <a:buChar char="•"/>
            </a:pPr>
            <a:r>
              <a:rPr lang="en-US" dirty="0" smtClean="0">
                <a:solidFill>
                  <a:srgbClr val="000000"/>
                </a:solidFill>
              </a:rPr>
              <a:t>It provides more </a:t>
            </a:r>
            <a:r>
              <a:rPr lang="en-US" dirty="0" smtClean="0">
                <a:solidFill>
                  <a:srgbClr val="FF0000"/>
                </a:solidFill>
              </a:rPr>
              <a:t>accountability</a:t>
            </a:r>
            <a:r>
              <a:rPr lang="en-US" dirty="0" smtClean="0">
                <a:solidFill>
                  <a:srgbClr val="000000"/>
                </a:solidFill>
              </a:rPr>
              <a:t> because the </a:t>
            </a:r>
            <a:r>
              <a:rPr lang="en-US" dirty="0" smtClean="0">
                <a:solidFill>
                  <a:srgbClr val="FF0000"/>
                </a:solidFill>
              </a:rPr>
              <a:t>username</a:t>
            </a:r>
            <a:r>
              <a:rPr lang="en-US" dirty="0" smtClean="0">
                <a:solidFill>
                  <a:srgbClr val="000000"/>
                </a:solidFill>
              </a:rPr>
              <a:t> is </a:t>
            </a:r>
            <a:r>
              <a:rPr lang="en-US" dirty="0" smtClean="0">
                <a:solidFill>
                  <a:srgbClr val="FF0000"/>
                </a:solidFill>
              </a:rPr>
              <a:t>recorded</a:t>
            </a:r>
            <a:r>
              <a:rPr lang="en-US" dirty="0" smtClean="0">
                <a:solidFill>
                  <a:srgbClr val="000000"/>
                </a:solidFill>
              </a:rPr>
              <a:t> when a user logs in.</a:t>
            </a:r>
          </a:p>
          <a:p>
            <a:pPr marL="171450" indent="-171450" algn="l">
              <a:buFont typeface="Arial" panose="020B0604020202020204" pitchFamily="34" charset="0"/>
              <a:buChar char="•"/>
            </a:pPr>
            <a:endParaRPr lang="en-CA" sz="1600" dirty="0" smtClean="0">
              <a:solidFill>
                <a:srgbClr val="000000"/>
              </a:solidFill>
            </a:endParaRPr>
          </a:p>
          <a:p>
            <a:pPr marL="0" indent="0" algn="l"/>
            <a:r>
              <a:rPr lang="en-CA" sz="1600" dirty="0" smtClean="0">
                <a:solidFill>
                  <a:srgbClr val="000000"/>
                </a:solidFill>
              </a:rPr>
              <a:t>The </a:t>
            </a:r>
            <a:r>
              <a:rPr lang="en-CA" sz="1600" dirty="0">
                <a:solidFill>
                  <a:srgbClr val="FF0000"/>
                </a:solidFill>
              </a:rPr>
              <a:t>local database </a:t>
            </a:r>
            <a:r>
              <a:rPr lang="en-CA" sz="1600" dirty="0">
                <a:solidFill>
                  <a:srgbClr val="000000"/>
                </a:solidFill>
              </a:rPr>
              <a:t>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a:t>
            </a:r>
            <a:r>
              <a:rPr lang="en-CA" dirty="0">
                <a:solidFill>
                  <a:srgbClr val="FF0000"/>
                </a:solidFill>
              </a:rPr>
              <a:t>not scalable</a:t>
            </a:r>
            <a:r>
              <a:rPr lang="en-CA" dirty="0">
                <a:solidFill>
                  <a:srgbClr val="000000"/>
                </a:solidFill>
              </a:rPr>
              <a:t>.</a:t>
            </a:r>
          </a:p>
          <a:p>
            <a:pPr marL="244535" lvl="1" indent="-171450">
              <a:buFont typeface="Arial" panose="020B0604020202020204" pitchFamily="34" charset="0"/>
              <a:buChar char="•"/>
            </a:pPr>
            <a:r>
              <a:rPr lang="en-CA" dirty="0">
                <a:solidFill>
                  <a:srgbClr val="000000"/>
                </a:solidFill>
              </a:rPr>
              <a:t>The method provides </a:t>
            </a:r>
            <a:r>
              <a:rPr lang="en-CA" dirty="0">
                <a:solidFill>
                  <a:srgbClr val="FF0000"/>
                </a:solidFill>
              </a:rPr>
              <a:t>no fallback </a:t>
            </a:r>
            <a:r>
              <a:rPr lang="en-CA" dirty="0">
                <a:solidFill>
                  <a:srgbClr val="000000"/>
                </a:solidFill>
              </a:rPr>
              <a:t>authentication method. </a:t>
            </a:r>
          </a:p>
        </p:txBody>
      </p:sp>
      <p:pic>
        <p:nvPicPr>
          <p:cNvPr id="2" name="Picture 1">
            <a:extLst>
              <a:ext uri="{FF2B5EF4-FFF2-40B4-BE49-F238E27FC236}">
                <a16:creationId xmlns:a16="http://schemas.microsoft.com/office/drawing/2014/main" xmlns="" id="{7FFDAF46-C269-4B44-A171-8A301B4C0045}"/>
              </a:ext>
            </a:extLst>
          </p:cNvPr>
          <p:cNvPicPr>
            <a:picLocks noChangeAspect="1"/>
          </p:cNvPicPr>
          <p:nvPr/>
        </p:nvPicPr>
        <p:blipFill>
          <a:blip r:embed="rId3"/>
          <a:stretch>
            <a:fillRect/>
          </a:stretch>
        </p:blipFill>
        <p:spPr>
          <a:xfrm>
            <a:off x="6281064" y="1270128"/>
            <a:ext cx="1981302" cy="1034159"/>
          </a:xfrm>
          <a:prstGeom prst="rect">
            <a:avLst/>
          </a:prstGeom>
        </p:spPr>
      </p:pic>
      <p:pic>
        <p:nvPicPr>
          <p:cNvPr id="6" name="Picture 5">
            <a:extLst>
              <a:ext uri="{FF2B5EF4-FFF2-40B4-BE49-F238E27FC236}">
                <a16:creationId xmlns:a16="http://schemas.microsoft.com/office/drawing/2014/main" xmlns="" id="{D027A625-C943-4271-BCA2-3EC7E2E7D240}"/>
              </a:ext>
            </a:extLst>
          </p:cNvPr>
          <p:cNvPicPr>
            <a:picLocks noChangeAspect="1"/>
          </p:cNvPicPr>
          <p:nvPr/>
        </p:nvPicPr>
        <p:blipFill>
          <a:blip r:embed="rId4"/>
          <a:stretch>
            <a:fillRect/>
          </a:stretch>
        </p:blipFill>
        <p:spPr>
          <a:xfrm>
            <a:off x="5300472" y="2624329"/>
            <a:ext cx="3695890" cy="2354580"/>
          </a:xfrm>
          <a:prstGeom prst="rect">
            <a:avLst/>
          </a:prstGeom>
        </p:spPr>
      </p:pic>
      <p:sp>
        <p:nvSpPr>
          <p:cNvPr id="7" name="TextBox 6"/>
          <p:cNvSpPr txBox="1"/>
          <p:nvPr/>
        </p:nvSpPr>
        <p:spPr>
          <a:xfrm>
            <a:off x="291462" y="3778365"/>
            <a:ext cx="4655442" cy="276999"/>
          </a:xfrm>
          <a:prstGeom prst="rect">
            <a:avLst/>
          </a:prstGeom>
          <a:noFill/>
        </p:spPr>
        <p:txBody>
          <a:bodyPr wrap="none" rtlCol="0">
            <a:spAutoFit/>
          </a:bodyPr>
          <a:lstStyle/>
          <a:p>
            <a:r>
              <a:rPr lang="en-US" sz="1200" dirty="0" smtClean="0">
                <a:solidFill>
                  <a:srgbClr val="C00000"/>
                </a:solidFill>
              </a:rPr>
              <a:t>administrator forgets the username and password for that device?</a:t>
            </a:r>
            <a:endParaRPr lang="en-US" sz="1200" dirty="0">
              <a:solidFill>
                <a:srgbClr val="C00000"/>
              </a:solidFill>
            </a:endParaRPr>
          </a:p>
        </p:txBody>
      </p:sp>
    </p:spTree>
    <p:extLst>
      <p:ext uri="{BB962C8B-B14F-4D97-AF65-F5344CB8AC3E}">
        <p14:creationId xmlns:p14="http://schemas.microsoft.com/office/powerpoint/2010/main" xmlns="" val="28016233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US" dirty="0" smtClean="0">
                <a:solidFill>
                  <a:srgbClr val="000000"/>
                </a:solidFill>
              </a:rPr>
              <a:t>A better solution is to have </a:t>
            </a:r>
            <a:r>
              <a:rPr lang="en-US" dirty="0" smtClean="0">
                <a:solidFill>
                  <a:srgbClr val="C00000"/>
                </a:solidFill>
              </a:rPr>
              <a:t>all devices </a:t>
            </a:r>
            <a:r>
              <a:rPr lang="en-US" dirty="0" smtClean="0">
                <a:solidFill>
                  <a:srgbClr val="000000"/>
                </a:solidFill>
              </a:rPr>
              <a:t>refer to the </a:t>
            </a:r>
            <a:r>
              <a:rPr lang="en-US" dirty="0" smtClean="0">
                <a:solidFill>
                  <a:srgbClr val="C00000"/>
                </a:solidFill>
              </a:rPr>
              <a:t>same database </a:t>
            </a:r>
            <a:r>
              <a:rPr lang="en-US" dirty="0" smtClean="0">
                <a:solidFill>
                  <a:srgbClr val="000000"/>
                </a:solidFill>
              </a:rPr>
              <a:t>of </a:t>
            </a:r>
            <a:r>
              <a:rPr lang="en-US" dirty="0" smtClean="0">
                <a:solidFill>
                  <a:srgbClr val="C00000"/>
                </a:solidFill>
              </a:rPr>
              <a:t>usernames and passwords </a:t>
            </a:r>
            <a:r>
              <a:rPr lang="en-US" dirty="0" smtClean="0">
                <a:solidFill>
                  <a:srgbClr val="000000"/>
                </a:solidFill>
              </a:rPr>
              <a:t>from </a:t>
            </a:r>
            <a:r>
              <a:rPr lang="en-US" dirty="0" smtClean="0">
                <a:solidFill>
                  <a:srgbClr val="C00000"/>
                </a:solidFill>
              </a:rPr>
              <a:t>a central server</a:t>
            </a:r>
            <a:r>
              <a:rPr lang="en-US" dirty="0" smtClean="0">
                <a:solidFill>
                  <a:srgbClr val="000000"/>
                </a:solidFill>
              </a:rPr>
              <a:t>.</a:t>
            </a:r>
            <a:endParaRPr lang="en-US" dirty="0">
              <a:solidFill>
                <a:srgbClr val="000000"/>
              </a:solidFill>
            </a:endParaRPr>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AAA Components</a:t>
            </a:r>
          </a:p>
        </p:txBody>
      </p:sp>
      <p:sp>
        <p:nvSpPr>
          <p:cNvPr id="5" name="Content Placeholder 4">
            <a:extLst>
              <a:ext uri="{FF2B5EF4-FFF2-40B4-BE49-F238E27FC236}">
                <a16:creationId xmlns:a16="http://schemas.microsoft.com/office/drawing/2014/main" xmlns=""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FF0000"/>
                </a:solidFill>
              </a:rPr>
              <a:t>AAA</a:t>
            </a:r>
            <a:r>
              <a:rPr lang="en-US" sz="1600" dirty="0">
                <a:solidFill>
                  <a:srgbClr val="000000"/>
                </a:solidFill>
              </a:rPr>
              <a:t> stands for </a:t>
            </a:r>
            <a:r>
              <a:rPr lang="en-US" sz="1600" dirty="0">
                <a:solidFill>
                  <a:srgbClr val="FF0000"/>
                </a:solidFill>
              </a:rPr>
              <a:t>Authentication</a:t>
            </a:r>
            <a:r>
              <a:rPr lang="en-US" sz="1600" dirty="0">
                <a:solidFill>
                  <a:srgbClr val="000000"/>
                </a:solidFill>
              </a:rPr>
              <a:t>, </a:t>
            </a:r>
            <a:r>
              <a:rPr lang="en-US" sz="1600" dirty="0">
                <a:solidFill>
                  <a:srgbClr val="FF0000"/>
                </a:solidFill>
              </a:rPr>
              <a:t>Authorization</a:t>
            </a:r>
            <a:r>
              <a:rPr lang="en-US" sz="1600" dirty="0">
                <a:solidFill>
                  <a:srgbClr val="000000"/>
                </a:solidFill>
              </a:rPr>
              <a:t>, and </a:t>
            </a:r>
            <a:r>
              <a:rPr lang="en-US" sz="1600" dirty="0">
                <a:solidFill>
                  <a:srgbClr val="FF0000"/>
                </a:solidFill>
              </a:rPr>
              <a:t>Accounting</a:t>
            </a:r>
            <a:r>
              <a:rPr lang="en-US" sz="1600" dirty="0">
                <a:solidFill>
                  <a:srgbClr val="000000"/>
                </a:solidFill>
              </a:rPr>
              <a:t>, and provides the </a:t>
            </a:r>
            <a:r>
              <a:rPr lang="en-US" sz="1600" dirty="0">
                <a:solidFill>
                  <a:srgbClr val="0000CC"/>
                </a:solidFill>
              </a:rPr>
              <a:t>primary</a:t>
            </a:r>
            <a:r>
              <a:rPr lang="en-US" sz="1600" dirty="0">
                <a:solidFill>
                  <a:srgbClr val="000000"/>
                </a:solidFill>
              </a:rPr>
              <a:t> </a:t>
            </a:r>
            <a:r>
              <a:rPr lang="en-US" sz="1600" dirty="0">
                <a:solidFill>
                  <a:srgbClr val="0000CC"/>
                </a:solidFill>
              </a:rPr>
              <a:t>framework</a:t>
            </a:r>
            <a:r>
              <a:rPr lang="en-US" sz="1600" dirty="0">
                <a:solidFill>
                  <a:srgbClr val="000000"/>
                </a:solidFill>
              </a:rPr>
              <a:t> to set up access control on a network device. </a:t>
            </a:r>
          </a:p>
          <a:p>
            <a:pPr marL="415985" lvl="1" indent="-342900">
              <a:buFont typeface="Arial" panose="020B0604020202020204" pitchFamily="34" charset="0"/>
              <a:buChar char="•"/>
            </a:pPr>
            <a:r>
              <a:rPr lang="en-US" dirty="0" smtClean="0">
                <a:solidFill>
                  <a:srgbClr val="000000"/>
                </a:solidFill>
              </a:rPr>
              <a:t>The AAA concept is similar to using a credit card,</a:t>
            </a:r>
          </a:p>
          <a:p>
            <a:pPr marL="415985" lvl="1" indent="-342900">
              <a:buFont typeface="Arial" panose="020B0604020202020204" pitchFamily="34" charset="0"/>
              <a:buChar char="•"/>
            </a:pPr>
            <a:r>
              <a:rPr lang="en-US" dirty="0" smtClean="0">
                <a:solidFill>
                  <a:srgbClr val="000000"/>
                </a:solidFill>
              </a:rPr>
              <a:t>The credit card </a:t>
            </a:r>
            <a:r>
              <a:rPr lang="en-US" dirty="0" smtClean="0">
                <a:solidFill>
                  <a:srgbClr val="C00000"/>
                </a:solidFill>
              </a:rPr>
              <a:t>identifies who can use it</a:t>
            </a:r>
            <a:r>
              <a:rPr lang="en-US" dirty="0" smtClean="0">
                <a:solidFill>
                  <a:srgbClr val="000000"/>
                </a:solidFill>
              </a:rPr>
              <a:t>, </a:t>
            </a:r>
          </a:p>
          <a:p>
            <a:pPr marL="415985" lvl="1" indent="-342900">
              <a:buFont typeface="Arial" panose="020B0604020202020204" pitchFamily="34" charset="0"/>
              <a:buChar char="•"/>
            </a:pPr>
            <a:r>
              <a:rPr lang="en-US" dirty="0" smtClean="0">
                <a:solidFill>
                  <a:srgbClr val="C00000"/>
                </a:solidFill>
              </a:rPr>
              <a:t>how much that user can spend</a:t>
            </a:r>
            <a:r>
              <a:rPr lang="en-US" dirty="0" smtClean="0">
                <a:solidFill>
                  <a:srgbClr val="000000"/>
                </a:solidFill>
              </a:rPr>
              <a:t>, </a:t>
            </a:r>
          </a:p>
          <a:p>
            <a:pPr marL="415985" lvl="1" indent="-342900">
              <a:buFont typeface="Arial" panose="020B0604020202020204" pitchFamily="34" charset="0"/>
              <a:buChar char="•"/>
            </a:pPr>
            <a:r>
              <a:rPr lang="en-US" dirty="0" smtClean="0">
                <a:solidFill>
                  <a:srgbClr val="000000"/>
                </a:solidFill>
              </a:rPr>
              <a:t>and </a:t>
            </a:r>
            <a:r>
              <a:rPr lang="en-US" dirty="0" smtClean="0">
                <a:solidFill>
                  <a:srgbClr val="C00000"/>
                </a:solidFill>
              </a:rPr>
              <a:t>keeps</a:t>
            </a:r>
            <a:r>
              <a:rPr lang="en-US" dirty="0" smtClean="0">
                <a:solidFill>
                  <a:srgbClr val="000000"/>
                </a:solidFill>
              </a:rPr>
              <a:t> </a:t>
            </a:r>
            <a:r>
              <a:rPr lang="en-US" dirty="0" smtClean="0">
                <a:solidFill>
                  <a:srgbClr val="C00000"/>
                </a:solidFill>
              </a:rPr>
              <a:t>an account of what items or services </a:t>
            </a:r>
            <a:r>
              <a:rPr lang="en-US" dirty="0" smtClean="0">
                <a:solidFill>
                  <a:srgbClr val="000000"/>
                </a:solidFill>
              </a:rPr>
              <a:t>the user purchased.</a:t>
            </a:r>
          </a:p>
          <a:p>
            <a:pPr marL="0" indent="0" algn="l"/>
            <a:endParaRPr lang="en-US" sz="1600" dirty="0" smtClean="0">
              <a:solidFill>
                <a:srgbClr val="000000"/>
              </a:solidFill>
            </a:endParaRPr>
          </a:p>
          <a:p>
            <a:pPr marL="0" indent="0" algn="l"/>
            <a:r>
              <a:rPr lang="en-US" sz="1600" dirty="0" smtClean="0">
                <a:solidFill>
                  <a:srgbClr val="FF0000"/>
                </a:solidFill>
              </a:rPr>
              <a:t>AAA</a:t>
            </a:r>
            <a:r>
              <a:rPr lang="en-US" sz="1600" dirty="0" smtClean="0">
                <a:solidFill>
                  <a:srgbClr val="000000"/>
                </a:solidFill>
              </a:rPr>
              <a:t> </a:t>
            </a:r>
            <a:r>
              <a:rPr lang="en-US" sz="1600" dirty="0">
                <a:solidFill>
                  <a:srgbClr val="000000"/>
                </a:solidFill>
              </a:rPr>
              <a:t>is a way to control </a:t>
            </a:r>
            <a:endParaRPr lang="en-US" sz="1600" dirty="0" smtClean="0">
              <a:solidFill>
                <a:srgbClr val="000000"/>
              </a:solidFill>
            </a:endParaRPr>
          </a:p>
          <a:p>
            <a:pPr marL="0" indent="0" algn="l">
              <a:buFont typeface="Arial" pitchFamily="34" charset="0"/>
              <a:buChar char="•"/>
            </a:pPr>
            <a:r>
              <a:rPr lang="en-US" sz="1600" dirty="0" smtClean="0">
                <a:solidFill>
                  <a:srgbClr val="FF0000"/>
                </a:solidFill>
              </a:rPr>
              <a:t>  who</a:t>
            </a:r>
            <a:r>
              <a:rPr lang="en-US" sz="1600" dirty="0" smtClean="0">
                <a:solidFill>
                  <a:srgbClr val="000000"/>
                </a:solidFill>
              </a:rPr>
              <a:t> </a:t>
            </a:r>
            <a:r>
              <a:rPr lang="en-US" sz="1600" dirty="0">
                <a:solidFill>
                  <a:srgbClr val="000000"/>
                </a:solidFill>
              </a:rPr>
              <a:t>is permitted to access a network (</a:t>
            </a:r>
            <a:r>
              <a:rPr lang="en-US" sz="1600" dirty="0">
                <a:solidFill>
                  <a:srgbClr val="FF0000"/>
                </a:solidFill>
              </a:rPr>
              <a:t>authenticate</a:t>
            </a:r>
            <a:r>
              <a:rPr lang="en-US" sz="1600" dirty="0">
                <a:solidFill>
                  <a:srgbClr val="000000"/>
                </a:solidFill>
              </a:rPr>
              <a:t>), </a:t>
            </a:r>
            <a:endParaRPr lang="en-US" sz="1600" dirty="0" smtClean="0">
              <a:solidFill>
                <a:srgbClr val="000000"/>
              </a:solidFill>
            </a:endParaRPr>
          </a:p>
          <a:p>
            <a:pPr marL="0" indent="0" algn="l">
              <a:buFont typeface="Arial" pitchFamily="34" charset="0"/>
              <a:buChar char="•"/>
            </a:pPr>
            <a:r>
              <a:rPr lang="en-US" sz="1600" dirty="0" smtClean="0">
                <a:solidFill>
                  <a:srgbClr val="FF0000"/>
                </a:solidFill>
              </a:rPr>
              <a:t>  what </a:t>
            </a:r>
            <a:r>
              <a:rPr lang="en-US" sz="1600" dirty="0">
                <a:solidFill>
                  <a:srgbClr val="FF0000"/>
                </a:solidFill>
              </a:rPr>
              <a:t>they can do </a:t>
            </a:r>
            <a:r>
              <a:rPr lang="en-US" sz="1600" dirty="0">
                <a:solidFill>
                  <a:srgbClr val="000000"/>
                </a:solidFill>
              </a:rPr>
              <a:t>while they are there (</a:t>
            </a:r>
            <a:r>
              <a:rPr lang="en-US" sz="1600" dirty="0">
                <a:solidFill>
                  <a:srgbClr val="FF0000"/>
                </a:solidFill>
              </a:rPr>
              <a:t>authorize</a:t>
            </a:r>
            <a:r>
              <a:rPr lang="en-US" sz="1600" dirty="0">
                <a:solidFill>
                  <a:srgbClr val="000000"/>
                </a:solidFill>
              </a:rPr>
              <a:t>), </a:t>
            </a:r>
            <a:endParaRPr lang="en-US" sz="1600" dirty="0" smtClean="0">
              <a:solidFill>
                <a:srgbClr val="000000"/>
              </a:solidFill>
            </a:endParaRPr>
          </a:p>
          <a:p>
            <a:pPr marL="0" indent="0" algn="l">
              <a:buFont typeface="Arial" pitchFamily="34" charset="0"/>
              <a:buChar char="•"/>
            </a:pPr>
            <a:r>
              <a:rPr lang="en-US" sz="1600" dirty="0" smtClean="0">
                <a:solidFill>
                  <a:srgbClr val="000000"/>
                </a:solidFill>
              </a:rPr>
              <a:t>  and </a:t>
            </a:r>
            <a:r>
              <a:rPr lang="en-US" sz="1600" dirty="0">
                <a:solidFill>
                  <a:srgbClr val="000000"/>
                </a:solidFill>
              </a:rPr>
              <a:t>to </a:t>
            </a:r>
            <a:r>
              <a:rPr lang="en-US" sz="1600" dirty="0">
                <a:solidFill>
                  <a:srgbClr val="FF0000"/>
                </a:solidFill>
              </a:rPr>
              <a:t>audit what actions </a:t>
            </a:r>
            <a:r>
              <a:rPr lang="en-US" sz="1600" dirty="0">
                <a:solidFill>
                  <a:srgbClr val="000000"/>
                </a:solidFill>
              </a:rPr>
              <a:t>they performed while accessing the network (</a:t>
            </a:r>
            <a:r>
              <a:rPr lang="en-US" sz="1600" dirty="0">
                <a:solidFill>
                  <a:srgbClr val="FF0000"/>
                </a:solidFill>
              </a:rPr>
              <a:t>accounting</a:t>
            </a:r>
            <a:r>
              <a:rPr lang="en-US" sz="1600" dirty="0">
                <a:solidFill>
                  <a:srgbClr val="000000"/>
                </a:solidFill>
              </a:rPr>
              <a:t>).</a:t>
            </a:r>
          </a:p>
        </p:txBody>
      </p:sp>
    </p:spTree>
    <p:extLst>
      <p:ext uri="{BB962C8B-B14F-4D97-AF65-F5344CB8AC3E}">
        <p14:creationId xmlns:p14="http://schemas.microsoft.com/office/powerpoint/2010/main" xmlns="" val="26864115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Authentication</a:t>
            </a:r>
          </a:p>
        </p:txBody>
      </p:sp>
      <p:sp>
        <p:nvSpPr>
          <p:cNvPr id="4" name="Content Placeholder 3">
            <a:extLst>
              <a:ext uri="{FF2B5EF4-FFF2-40B4-BE49-F238E27FC236}">
                <a16:creationId xmlns:a16="http://schemas.microsoft.com/office/drawing/2014/main" xmlns=""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C00000"/>
                </a:solidFill>
              </a:rPr>
              <a:t>Local</a:t>
            </a:r>
            <a:r>
              <a:rPr lang="en-US" sz="1600" dirty="0">
                <a:solidFill>
                  <a:srgbClr val="000000"/>
                </a:solidFill>
              </a:rPr>
              <a:t> and </a:t>
            </a:r>
            <a:r>
              <a:rPr lang="en-US" sz="1600" dirty="0">
                <a:solidFill>
                  <a:srgbClr val="C00000"/>
                </a:solidFill>
              </a:rPr>
              <a:t>server-based</a:t>
            </a:r>
            <a:r>
              <a:rPr lang="en-US" sz="1600" dirty="0">
                <a:solidFill>
                  <a:srgbClr val="000000"/>
                </a:solidFill>
              </a:rPr>
              <a:t> are </a:t>
            </a:r>
            <a:r>
              <a:rPr lang="en-US" sz="1600" dirty="0">
                <a:solidFill>
                  <a:srgbClr val="C00000"/>
                </a:solidFill>
              </a:rPr>
              <a:t>two common methods </a:t>
            </a:r>
            <a:r>
              <a:rPr lang="en-US" sz="1600" dirty="0">
                <a:solidFill>
                  <a:srgbClr val="000000"/>
                </a:solidFill>
              </a:rPr>
              <a:t>of implementing AAA authentication.</a:t>
            </a:r>
          </a:p>
          <a:p>
            <a:pPr marL="0" indent="0" algn="l"/>
            <a:endParaRPr lang="en-US" sz="1600" dirty="0">
              <a:solidFill>
                <a:srgbClr val="000000"/>
              </a:solidFill>
            </a:endParaRPr>
          </a:p>
          <a:p>
            <a:pPr marL="0" indent="0" algn="l"/>
            <a:r>
              <a:rPr lang="en-US" sz="1400" b="1" dirty="0">
                <a:solidFill>
                  <a:srgbClr val="FF0000"/>
                </a:solidFill>
              </a:rPr>
              <a:t>Local AAA Authentication</a:t>
            </a:r>
            <a:r>
              <a:rPr lang="en-US" sz="1400" b="1" dirty="0">
                <a:solidFill>
                  <a:srgbClr val="000000"/>
                </a:solidFill>
              </a:rPr>
              <a:t>: </a:t>
            </a:r>
          </a:p>
          <a:p>
            <a:pPr marL="342900" indent="-342900" algn="l">
              <a:buFont typeface="Arial" panose="020B0604020202020204" pitchFamily="34" charset="0"/>
              <a:buChar char="•"/>
            </a:pPr>
            <a:r>
              <a:rPr lang="en-US" sz="1400" dirty="0">
                <a:solidFill>
                  <a:srgbClr val="000000"/>
                </a:solidFill>
              </a:rPr>
              <a:t>Method stores </a:t>
            </a:r>
            <a:r>
              <a:rPr lang="en-US" sz="1400" dirty="0">
                <a:solidFill>
                  <a:srgbClr val="C00000"/>
                </a:solidFill>
              </a:rPr>
              <a:t>usernames and passwords locally</a:t>
            </a:r>
            <a:r>
              <a:rPr lang="en-US" sz="1400" dirty="0">
                <a:solidFill>
                  <a:srgbClr val="000000"/>
                </a:solidFill>
              </a:rPr>
              <a:t> in a </a:t>
            </a:r>
            <a:r>
              <a:rPr lang="en-US" sz="1400" dirty="0">
                <a:solidFill>
                  <a:srgbClr val="C00000"/>
                </a:solidFill>
              </a:rPr>
              <a:t>network device </a:t>
            </a:r>
            <a:r>
              <a:rPr lang="en-US" sz="1400" dirty="0">
                <a:solidFill>
                  <a:srgbClr val="000000"/>
                </a:solidFill>
              </a:rPr>
              <a:t>(e.g.,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FF0000"/>
                </a:solidFill>
              </a:rPr>
              <a:t>Server-Based AAA Authentication</a:t>
            </a:r>
            <a:r>
              <a:rPr lang="en-US" sz="1400" b="1" dirty="0">
                <a:solidFill>
                  <a:srgbClr val="000000"/>
                </a:solidFill>
              </a:rPr>
              <a:t>: </a:t>
            </a:r>
          </a:p>
          <a:p>
            <a:pPr marL="342900" indent="-342900" algn="l">
              <a:buFont typeface="Arial" panose="020B0604020202020204" pitchFamily="34" charset="0"/>
              <a:buChar char="•"/>
            </a:pPr>
            <a:r>
              <a:rPr lang="en-US" sz="1400" dirty="0">
                <a:solidFill>
                  <a:srgbClr val="000000"/>
                </a:solidFill>
              </a:rPr>
              <a:t>With the server-based method, the router accesses a </a:t>
            </a:r>
            <a:r>
              <a:rPr lang="en-US" sz="1400" dirty="0">
                <a:solidFill>
                  <a:srgbClr val="0000CC"/>
                </a:solidFill>
              </a:rPr>
              <a:t>central AAA server. </a:t>
            </a:r>
          </a:p>
          <a:p>
            <a:pPr marL="342900" indent="-342900" algn="l">
              <a:buFont typeface="Arial" panose="020B0604020202020204" pitchFamily="34" charset="0"/>
              <a:buChar char="•"/>
            </a:pPr>
            <a:r>
              <a:rPr lang="en-US" sz="1400" dirty="0">
                <a:solidFill>
                  <a:srgbClr val="000000"/>
                </a:solidFill>
              </a:rPr>
              <a:t>The AAA server contains the </a:t>
            </a:r>
            <a:r>
              <a:rPr lang="en-US" sz="1400" dirty="0">
                <a:solidFill>
                  <a:srgbClr val="0000CC"/>
                </a:solidFill>
              </a:rPr>
              <a:t>usernames and password </a:t>
            </a:r>
            <a:r>
              <a:rPr lang="en-US" sz="1400" dirty="0">
                <a:solidFill>
                  <a:srgbClr val="000000"/>
                </a:solidFill>
              </a:rPr>
              <a:t>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a:t>
            </a:r>
            <a:r>
              <a:rPr lang="en-US" sz="1400" dirty="0">
                <a:solidFill>
                  <a:srgbClr val="FF0000"/>
                </a:solidFill>
              </a:rPr>
              <a:t>RADIUS</a:t>
            </a:r>
            <a:r>
              <a:rPr lang="en-US" sz="1400" dirty="0">
                <a:solidFill>
                  <a:srgbClr val="000000"/>
                </a:solidFill>
              </a:rPr>
              <a:t>) or Terminal Access Controller Access Control System (</a:t>
            </a:r>
            <a:r>
              <a:rPr lang="en-US" sz="1400" dirty="0">
                <a:solidFill>
                  <a:srgbClr val="FF0000"/>
                </a:solidFill>
              </a:rPr>
              <a:t>TACACS+) </a:t>
            </a:r>
            <a:r>
              <a:rPr lang="en-US" sz="1400" dirty="0">
                <a:solidFill>
                  <a:srgbClr val="000000"/>
                </a:solidFill>
              </a:rPr>
              <a:t>protocols to communicate with the AAA server. </a:t>
            </a:r>
          </a:p>
          <a:p>
            <a:pPr marL="342900" indent="-342900" algn="l">
              <a:buFont typeface="Arial" panose="020B0604020202020204" pitchFamily="34" charset="0"/>
              <a:buChar char="•"/>
            </a:pPr>
            <a:r>
              <a:rPr lang="en-US" sz="1400" dirty="0">
                <a:solidFill>
                  <a:srgbClr val="000000"/>
                </a:solidFill>
              </a:rPr>
              <a:t>When there are </a:t>
            </a:r>
            <a:r>
              <a:rPr lang="en-US" sz="1400" dirty="0">
                <a:solidFill>
                  <a:srgbClr val="FF0000"/>
                </a:solidFill>
              </a:rPr>
              <a:t>multiple routers </a:t>
            </a:r>
            <a:r>
              <a:rPr lang="en-US" sz="1400" dirty="0">
                <a:solidFill>
                  <a:srgbClr val="000000"/>
                </a:solidFill>
              </a:rPr>
              <a:t>and </a:t>
            </a:r>
            <a:r>
              <a:rPr lang="en-US" sz="1400" dirty="0">
                <a:solidFill>
                  <a:srgbClr val="FF0000"/>
                </a:solidFill>
              </a:rPr>
              <a:t>switches</a:t>
            </a:r>
            <a:r>
              <a:rPr lang="en-US" sz="1400" dirty="0">
                <a:solidFill>
                  <a:srgbClr val="000000"/>
                </a:solidFill>
              </a:rPr>
              <a:t>,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221757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FF0000"/>
                </a:solidFill>
              </a:rPr>
              <a:t>Local AAA Authentication</a:t>
            </a:r>
            <a:r>
              <a:rPr lang="en-US" b="1" dirty="0" smtClean="0">
                <a:solidFill>
                  <a:srgbClr val="000000"/>
                </a:solidFill>
              </a:rPr>
              <a:t>: </a:t>
            </a:r>
            <a:endParaRPr lang="en-US" dirty="0"/>
          </a:p>
        </p:txBody>
      </p:sp>
      <p:pic>
        <p:nvPicPr>
          <p:cNvPr id="4" name="Content Placeholder 3">
            <a:extLst>
              <a:ext uri="{FF2B5EF4-FFF2-40B4-BE49-F238E27FC236}">
                <a16:creationId xmlns:a16="http://schemas.microsoft.com/office/drawing/2014/main" xmlns="" id="{D027A625-C943-4271-BCA2-3EC7E2E7D240}"/>
              </a:ext>
            </a:extLst>
          </p:cNvPr>
          <p:cNvPicPr>
            <a:picLocks noGrp="1" noChangeAspect="1"/>
          </p:cNvPicPr>
          <p:nvPr>
            <p:ph idx="1"/>
          </p:nvPr>
        </p:nvPicPr>
        <p:blipFill>
          <a:blip r:embed="rId2"/>
          <a:stretch>
            <a:fillRect/>
          </a:stretch>
        </p:blipFill>
        <p:spPr>
          <a:xfrm>
            <a:off x="795528" y="1307592"/>
            <a:ext cx="5667280" cy="215477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Authorization</a:t>
            </a:r>
          </a:p>
        </p:txBody>
      </p:sp>
      <p:sp>
        <p:nvSpPr>
          <p:cNvPr id="5" name="Content Placeholder 4">
            <a:extLst>
              <a:ext uri="{FF2B5EF4-FFF2-40B4-BE49-F238E27FC236}">
                <a16:creationId xmlns:a16="http://schemas.microsoft.com/office/drawing/2014/main" xmlns=""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t>
            </a:r>
            <a:r>
              <a:rPr lang="en-US" sz="1600" dirty="0">
                <a:solidFill>
                  <a:srgbClr val="FF0000"/>
                </a:solidFill>
              </a:rPr>
              <a:t>authorization</a:t>
            </a:r>
            <a:r>
              <a:rPr lang="en-US" sz="1600" dirty="0">
                <a:solidFill>
                  <a:srgbClr val="000000"/>
                </a:solidFill>
              </a:rPr>
              <a:t> is </a:t>
            </a:r>
            <a:r>
              <a:rPr lang="en-US" sz="1600" dirty="0">
                <a:solidFill>
                  <a:srgbClr val="FF0000"/>
                </a:solidFill>
              </a:rPr>
              <a:t>automatic</a:t>
            </a:r>
            <a:r>
              <a:rPr lang="en-US" sz="1600" dirty="0">
                <a:solidFill>
                  <a:srgbClr val="000000"/>
                </a:solidFill>
              </a:rPr>
              <a:t>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a:t>
            </a:r>
            <a:r>
              <a:rPr lang="en-US" sz="1600" dirty="0">
                <a:solidFill>
                  <a:srgbClr val="FF0000"/>
                </a:solidFill>
              </a:rPr>
              <a:t>governs what users can and cannot do </a:t>
            </a:r>
            <a:r>
              <a:rPr lang="en-US" sz="1600" dirty="0">
                <a:solidFill>
                  <a:srgbClr val="000000"/>
                </a:solidFill>
              </a:rPr>
              <a:t>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
            </a:r>
            <a:r>
              <a:rPr lang="en-US" sz="1600" dirty="0">
                <a:solidFill>
                  <a:srgbClr val="FF0000"/>
                </a:solidFill>
              </a:rPr>
              <a:t>attributes</a:t>
            </a:r>
            <a:r>
              <a:rPr lang="en-US" sz="1600" dirty="0">
                <a:solidFill>
                  <a:srgbClr val="000000"/>
                </a:solidFill>
              </a:rPr>
              <a:t> that describes the user’s access to the network. These attributes are used by the AAA server to determine </a:t>
            </a:r>
            <a:r>
              <a:rPr lang="en-US" sz="1600" dirty="0">
                <a:solidFill>
                  <a:srgbClr val="FF0000"/>
                </a:solidFill>
              </a:rPr>
              <a:t>privileges</a:t>
            </a:r>
            <a:r>
              <a:rPr lang="en-US" sz="1600" dirty="0">
                <a:solidFill>
                  <a:srgbClr val="000000"/>
                </a:solidFill>
              </a:rPr>
              <a:t> and </a:t>
            </a:r>
            <a:r>
              <a:rPr lang="en-US" sz="1600" dirty="0">
                <a:solidFill>
                  <a:srgbClr val="FF0000"/>
                </a:solidFill>
              </a:rPr>
              <a:t>restrictions</a:t>
            </a:r>
            <a:r>
              <a:rPr lang="en-US" sz="1600" dirty="0">
                <a:solidFill>
                  <a:srgbClr val="000000"/>
                </a:solidFill>
              </a:rPr>
              <a:t>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xmlns="" val="7316979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Accounting</a:t>
            </a:r>
          </a:p>
        </p:txBody>
      </p:sp>
      <p:sp>
        <p:nvSpPr>
          <p:cNvPr id="4" name="Content Placeholder 3">
            <a:extLst>
              <a:ext uri="{FF2B5EF4-FFF2-40B4-BE49-F238E27FC236}">
                <a16:creationId xmlns:a16="http://schemas.microsoft.com/office/drawing/2014/main" xmlns=""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a:t>
            </a:r>
            <a:r>
              <a:rPr lang="en-US" sz="1600" dirty="0">
                <a:solidFill>
                  <a:srgbClr val="FF0000"/>
                </a:solidFill>
              </a:rPr>
              <a:t>collects and reports usage data</a:t>
            </a:r>
            <a:r>
              <a:rPr lang="en-US" sz="1600" dirty="0">
                <a:solidFill>
                  <a:srgbClr val="000000"/>
                </a:solidFill>
              </a:rPr>
              <a:t>. This data can be used for such purposes as </a:t>
            </a:r>
            <a:r>
              <a:rPr lang="en-US" sz="1600" dirty="0">
                <a:solidFill>
                  <a:srgbClr val="C00000"/>
                </a:solidFill>
              </a:rPr>
              <a:t>auditing or billing</a:t>
            </a:r>
            <a:r>
              <a:rPr lang="en-US" sz="1600" dirty="0">
                <a:solidFill>
                  <a:srgbClr val="000000"/>
                </a:solidFill>
              </a:rPr>
              <a:t>. The collected data might include the </a:t>
            </a:r>
            <a:r>
              <a:rPr lang="en-US" sz="1600" dirty="0">
                <a:solidFill>
                  <a:srgbClr val="FF0000"/>
                </a:solidFill>
              </a:rPr>
              <a:t>start and stop connection times</a:t>
            </a:r>
            <a:r>
              <a:rPr lang="en-US" sz="1600" dirty="0">
                <a:solidFill>
                  <a:srgbClr val="000000"/>
                </a:solidFill>
              </a:rPr>
              <a:t>, </a:t>
            </a:r>
            <a:r>
              <a:rPr lang="en-US" sz="1600" dirty="0">
                <a:solidFill>
                  <a:srgbClr val="FF0000"/>
                </a:solidFill>
              </a:rPr>
              <a:t>executed commands, number of packets, and number of bytes</a:t>
            </a:r>
            <a:r>
              <a:rPr lang="en-US" sz="16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t>
            </a:r>
            <a:r>
              <a:rPr lang="en-US" sz="1600" dirty="0">
                <a:solidFill>
                  <a:srgbClr val="FF0000"/>
                </a:solidFill>
              </a:rPr>
              <a:t>AAA server </a:t>
            </a:r>
            <a:r>
              <a:rPr lang="en-US" sz="1600" dirty="0">
                <a:solidFill>
                  <a:srgbClr val="000000"/>
                </a:solidFill>
              </a:rPr>
              <a:t>keeps a </a:t>
            </a:r>
            <a:r>
              <a:rPr lang="en-US" sz="1600" dirty="0">
                <a:solidFill>
                  <a:srgbClr val="FF0000"/>
                </a:solidFill>
              </a:rPr>
              <a:t>detailed log </a:t>
            </a:r>
            <a:r>
              <a:rPr lang="en-US" sz="1600" dirty="0">
                <a:solidFill>
                  <a:srgbClr val="000000"/>
                </a:solidFill>
              </a:rPr>
              <a:t>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a:t>
            </a:r>
            <a:r>
              <a:rPr lang="en-US" sz="1600" dirty="0">
                <a:solidFill>
                  <a:srgbClr val="FF0000"/>
                </a:solidFill>
              </a:rPr>
              <a:t>the username, the date and time, and the actual command</a:t>
            </a:r>
            <a:r>
              <a:rPr lang="en-US" sz="1600" dirty="0">
                <a:solidFill>
                  <a:srgbClr val="000000"/>
                </a:solidFill>
              </a:rPr>
              <a:t> that was entered by the user. This information is useful when </a:t>
            </a:r>
            <a:r>
              <a:rPr lang="en-US" sz="1600" dirty="0">
                <a:solidFill>
                  <a:srgbClr val="FF0000"/>
                </a:solidFill>
              </a:rPr>
              <a:t>troubleshooting</a:t>
            </a:r>
            <a:r>
              <a:rPr lang="en-US" sz="1600" dirty="0">
                <a:solidFill>
                  <a:srgbClr val="000000"/>
                </a:solidFill>
              </a:rPr>
              <a:t> devices. It also provides </a:t>
            </a:r>
            <a:r>
              <a:rPr lang="en-US" sz="1600" dirty="0">
                <a:solidFill>
                  <a:srgbClr val="FF0000"/>
                </a:solidFill>
              </a:rPr>
              <a:t>evidence</a:t>
            </a:r>
            <a:r>
              <a:rPr lang="en-US" sz="1600" dirty="0">
                <a:solidFill>
                  <a:srgbClr val="000000"/>
                </a:solidFill>
              </a:rPr>
              <a:t> for when individuals perform </a:t>
            </a:r>
            <a:r>
              <a:rPr lang="en-US" sz="1600" dirty="0">
                <a:solidFill>
                  <a:srgbClr val="FF0000"/>
                </a:solidFill>
              </a:rPr>
              <a:t>malicious acts</a:t>
            </a:r>
            <a:r>
              <a:rPr lang="en-US" sz="16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9595401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Access Control</a:t>
            </a:r>
            <a:r>
              <a:rPr lang="en-US" dirty="0"/>
              <a:t/>
            </a:r>
            <a:br>
              <a:rPr lang="en-US" dirty="0"/>
            </a:br>
            <a:r>
              <a:rPr lang="en-US" sz="2400" dirty="0"/>
              <a:t>802.1X</a:t>
            </a:r>
          </a:p>
        </p:txBody>
      </p:sp>
      <p:sp>
        <p:nvSpPr>
          <p:cNvPr id="5" name="Content Placeholder 4">
            <a:extLst>
              <a:ext uri="{FF2B5EF4-FFF2-40B4-BE49-F238E27FC236}">
                <a16:creationId xmlns:a16="http://schemas.microsoft.com/office/drawing/2014/main" xmlns=""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a:t>
            </a:r>
            <a:r>
              <a:rPr lang="en-US" sz="1400" dirty="0">
                <a:solidFill>
                  <a:srgbClr val="FF0000"/>
                </a:solidFill>
              </a:rPr>
              <a:t>IEEE 802.1X </a:t>
            </a:r>
            <a:r>
              <a:rPr lang="en-US" sz="1400" dirty="0">
                <a:solidFill>
                  <a:srgbClr val="000000"/>
                </a:solidFill>
              </a:rPr>
              <a:t>standard is a </a:t>
            </a:r>
            <a:r>
              <a:rPr lang="en-US" sz="1400" dirty="0">
                <a:solidFill>
                  <a:srgbClr val="FF0000"/>
                </a:solidFill>
              </a:rPr>
              <a:t>port-based access control and authentication protocol</a:t>
            </a:r>
            <a:r>
              <a:rPr lang="en-US" sz="1400" dirty="0">
                <a:solidFill>
                  <a:srgbClr val="000000"/>
                </a:solidFill>
              </a:rPr>
              <a:t>. This protocol </a:t>
            </a:r>
            <a:r>
              <a:rPr lang="en-US" sz="1400" dirty="0">
                <a:solidFill>
                  <a:srgbClr val="FF0000"/>
                </a:solidFill>
              </a:rPr>
              <a:t>restricts</a:t>
            </a:r>
            <a:r>
              <a:rPr lang="en-US" sz="1400" dirty="0">
                <a:solidFill>
                  <a:srgbClr val="000000"/>
                </a:solidFill>
              </a:rPr>
              <a:t> </a:t>
            </a:r>
            <a:r>
              <a:rPr lang="en-US" sz="1400" dirty="0">
                <a:solidFill>
                  <a:srgbClr val="0000CC"/>
                </a:solidFill>
              </a:rPr>
              <a:t>unauthorized workstations from connecting to a LAN </a:t>
            </a:r>
            <a:r>
              <a:rPr lang="en-US" sz="1400" dirty="0">
                <a:solidFill>
                  <a:srgbClr val="000000"/>
                </a:solidFill>
              </a:rPr>
              <a:t>through </a:t>
            </a:r>
            <a:r>
              <a:rPr lang="en-US" sz="1400" dirty="0">
                <a:solidFill>
                  <a:srgbClr val="0000CC"/>
                </a:solidFill>
              </a:rPr>
              <a:t>publicly accessible switch ports</a:t>
            </a:r>
            <a:r>
              <a:rPr lang="en-US" sz="1400" dirty="0">
                <a:solidFill>
                  <a:srgbClr val="000000"/>
                </a:solidFill>
              </a:rPr>
              <a:t>. The authentication server </a:t>
            </a:r>
            <a:r>
              <a:rPr lang="en-US" sz="1400" dirty="0">
                <a:solidFill>
                  <a:srgbClr val="FF0000"/>
                </a:solidFill>
              </a:rPr>
              <a:t>authenticates</a:t>
            </a:r>
            <a:r>
              <a:rPr lang="en-US" sz="1400" dirty="0">
                <a:solidFill>
                  <a:srgbClr val="000000"/>
                </a:solidFill>
              </a:rPr>
              <a:t> each </a:t>
            </a:r>
            <a:r>
              <a:rPr lang="en-US" sz="1400" dirty="0">
                <a:solidFill>
                  <a:srgbClr val="FF0000"/>
                </a:solidFill>
              </a:rPr>
              <a:t>workstation</a:t>
            </a:r>
            <a:r>
              <a:rPr lang="en-US" sz="1400" dirty="0">
                <a:solidFill>
                  <a:srgbClr val="000000"/>
                </a:solidFill>
              </a:rPr>
              <a:t>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FF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FF0000"/>
                </a:solidFill>
              </a:rPr>
              <a:t>Switch (Authenticator)</a:t>
            </a:r>
            <a:r>
              <a:rPr lang="en-US" sz="1200" dirty="0">
                <a:solidFill>
                  <a:srgbClr val="000000"/>
                </a:solidFill>
              </a:rPr>
              <a:t> –The switch acts as an intermediary between the client and the authentication server. It </a:t>
            </a:r>
            <a:r>
              <a:rPr lang="en-US" sz="1200" dirty="0">
                <a:solidFill>
                  <a:srgbClr val="FF0000"/>
                </a:solidFill>
              </a:rPr>
              <a:t>requests</a:t>
            </a:r>
            <a:r>
              <a:rPr lang="en-US" sz="1200" dirty="0">
                <a:solidFill>
                  <a:srgbClr val="000000"/>
                </a:solidFill>
              </a:rPr>
              <a:t> identifying </a:t>
            </a:r>
            <a:r>
              <a:rPr lang="en-US" sz="1200" dirty="0">
                <a:solidFill>
                  <a:srgbClr val="FF0000"/>
                </a:solidFill>
              </a:rPr>
              <a:t>information</a:t>
            </a:r>
            <a:r>
              <a:rPr lang="en-US" sz="1200" dirty="0">
                <a:solidFill>
                  <a:srgbClr val="000000"/>
                </a:solidFill>
              </a:rPr>
              <a:t> from the </a:t>
            </a:r>
            <a:r>
              <a:rPr lang="en-US" sz="1200" dirty="0">
                <a:solidFill>
                  <a:srgbClr val="FF0000"/>
                </a:solidFill>
              </a:rPr>
              <a:t>client</a:t>
            </a:r>
            <a:r>
              <a:rPr lang="en-US" sz="1200" dirty="0">
                <a:solidFill>
                  <a:srgbClr val="000000"/>
                </a:solidFill>
              </a:rPr>
              <a:t>, verifies that information with the </a:t>
            </a:r>
            <a:r>
              <a:rPr lang="en-US" sz="1200" dirty="0">
                <a:solidFill>
                  <a:srgbClr val="FF0000"/>
                </a:solidFill>
              </a:rPr>
              <a:t>authentication server</a:t>
            </a:r>
            <a:r>
              <a:rPr lang="en-US" sz="1200" dirty="0">
                <a:solidFill>
                  <a:srgbClr val="000000"/>
                </a:solidFill>
              </a:rPr>
              <a:t>, and </a:t>
            </a:r>
            <a:r>
              <a:rPr lang="en-US" sz="1200" dirty="0">
                <a:solidFill>
                  <a:srgbClr val="FF0000"/>
                </a:solidFill>
              </a:rPr>
              <a:t>relays a response </a:t>
            </a:r>
            <a:r>
              <a:rPr lang="en-US" sz="1200" dirty="0">
                <a:solidFill>
                  <a:srgbClr val="000000"/>
                </a:solidFill>
              </a:rPr>
              <a:t>to the client. Another device that could act as authenticator is a </a:t>
            </a:r>
            <a:r>
              <a:rPr lang="en-US" sz="1200" dirty="0">
                <a:solidFill>
                  <a:srgbClr val="FF0000"/>
                </a:solidFill>
              </a:rPr>
              <a:t>wireless access point</a:t>
            </a:r>
            <a:r>
              <a:rPr lang="en-US" sz="1200" dirty="0">
                <a:solidFill>
                  <a:srgbClr val="000000"/>
                </a:solidFill>
              </a:rPr>
              <a:t>.</a:t>
            </a:r>
          </a:p>
          <a:p>
            <a:pPr marL="415985" lvl="1" indent="-342900">
              <a:buFont typeface="Arial" panose="020B0604020202020204" pitchFamily="34" charset="0"/>
              <a:buChar char="•"/>
            </a:pPr>
            <a:r>
              <a:rPr lang="en-US" sz="1200" b="1" dirty="0">
                <a:solidFill>
                  <a:srgbClr val="FF0000"/>
                </a:solidFill>
              </a:rPr>
              <a:t>Authentication server</a:t>
            </a:r>
            <a:r>
              <a:rPr lang="en-US" sz="1200" dirty="0">
                <a:solidFill>
                  <a:srgbClr val="000000"/>
                </a:solidFill>
              </a:rPr>
              <a:t> –The server </a:t>
            </a:r>
            <a:r>
              <a:rPr lang="en-US" sz="1200" dirty="0">
                <a:solidFill>
                  <a:srgbClr val="FF0000"/>
                </a:solidFill>
              </a:rPr>
              <a:t>validates the identity of the client </a:t>
            </a:r>
            <a:r>
              <a:rPr lang="en-US" sz="1200" dirty="0">
                <a:solidFill>
                  <a:srgbClr val="000000"/>
                </a:solidFill>
              </a:rPr>
              <a:t>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A84911CF-FD67-4279-BEC5-E3DCFECFE5B3}"/>
              </a:ext>
            </a:extLst>
          </p:cNvPr>
          <p:cNvPicPr>
            <a:picLocks noChangeAspect="1"/>
          </p:cNvPicPr>
          <p:nvPr/>
        </p:nvPicPr>
        <p:blipFill>
          <a:blip r:embed="rId3"/>
          <a:stretch>
            <a:fillRect/>
          </a:stretch>
        </p:blipFill>
        <p:spPr>
          <a:xfrm>
            <a:off x="336423" y="3659784"/>
            <a:ext cx="8350377" cy="1284083"/>
          </a:xfrm>
          <a:prstGeom prst="rect">
            <a:avLst/>
          </a:prstGeom>
        </p:spPr>
      </p:pic>
      <p:sp>
        <p:nvSpPr>
          <p:cNvPr id="7" name="TextBox 6"/>
          <p:cNvSpPr txBox="1"/>
          <p:nvPr/>
        </p:nvSpPr>
        <p:spPr>
          <a:xfrm>
            <a:off x="2087566" y="165723"/>
            <a:ext cx="4807726" cy="461665"/>
          </a:xfrm>
          <a:prstGeom prst="rect">
            <a:avLst/>
          </a:prstGeom>
          <a:noFill/>
        </p:spPr>
        <p:txBody>
          <a:bodyPr wrap="none" rtlCol="0">
            <a:spAutoFit/>
          </a:bodyPr>
          <a:lstStyle/>
          <a:p>
            <a:r>
              <a:rPr lang="en-US" sz="1200" dirty="0" smtClean="0">
                <a:solidFill>
                  <a:srgbClr val="0000CC"/>
                </a:solidFill>
              </a:rPr>
              <a:t>opens ports for network access when an organization authenticates </a:t>
            </a:r>
          </a:p>
          <a:p>
            <a:r>
              <a:rPr lang="en-US" sz="1200" dirty="0" smtClean="0">
                <a:solidFill>
                  <a:srgbClr val="0000CC"/>
                </a:solidFill>
              </a:rPr>
              <a:t>a user's identity and authorizes them for access to the network.</a:t>
            </a:r>
            <a:endParaRPr lang="en-US" sz="1200" dirty="0">
              <a:solidFill>
                <a:srgbClr val="0000CC"/>
              </a:solidFill>
            </a:endParaRPr>
          </a:p>
        </p:txBody>
      </p:sp>
    </p:spTree>
    <p:extLst>
      <p:ext uri="{BB962C8B-B14F-4D97-AF65-F5344CB8AC3E}">
        <p14:creationId xmlns:p14="http://schemas.microsoft.com/office/powerpoint/2010/main" xmlns="" val="17099727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Layer 2 Security Threats</a:t>
            </a:r>
            <a:r>
              <a:rPr lang="en-US" dirty="0"/>
              <a:t/>
            </a:r>
            <a:br>
              <a:rPr lang="en-US" dirty="0"/>
            </a:br>
            <a:r>
              <a:rPr lang="en-US" sz="2400" dirty="0"/>
              <a:t>Layer 2 Vulnerabilities</a:t>
            </a:r>
          </a:p>
        </p:txBody>
      </p:sp>
      <p:sp>
        <p:nvSpPr>
          <p:cNvPr id="5" name="Content Placeholder 4">
            <a:extLst>
              <a:ext uri="{FF2B5EF4-FFF2-40B4-BE49-F238E27FC236}">
                <a16:creationId xmlns:a16="http://schemas.microsoft.com/office/drawing/2014/main" xmlns="" id="{9D6EEE11-E390-48C9-B8AD-A5EEC852EA6A}"/>
              </a:ext>
            </a:extLst>
          </p:cNvPr>
          <p:cNvSpPr>
            <a:spLocks noGrp="1"/>
          </p:cNvSpPr>
          <p:nvPr>
            <p:ph idx="1"/>
          </p:nvPr>
        </p:nvSpPr>
        <p:spPr>
          <a:xfrm>
            <a:off x="85725" y="731837"/>
            <a:ext cx="4689476" cy="407790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a:t>
            </a:r>
            <a:r>
              <a:rPr lang="en-US" sz="1500" dirty="0">
                <a:solidFill>
                  <a:srgbClr val="FF0000"/>
                </a:solidFill>
              </a:rPr>
              <a:t>Layer 3 up through Layer 7</a:t>
            </a:r>
            <a:r>
              <a:rPr lang="en-US" sz="1500" dirty="0">
                <a:solidFill>
                  <a:srgbClr val="000000"/>
                </a:solidFill>
              </a:rPr>
              <a:t>. They use </a:t>
            </a:r>
            <a:r>
              <a:rPr lang="en-US" sz="1500" dirty="0">
                <a:solidFill>
                  <a:srgbClr val="FF0000"/>
                </a:solidFill>
              </a:rPr>
              <a:t>VPNs</a:t>
            </a:r>
            <a:r>
              <a:rPr lang="en-US" sz="1500" dirty="0">
                <a:solidFill>
                  <a:srgbClr val="000000"/>
                </a:solidFill>
              </a:rPr>
              <a:t>, </a:t>
            </a:r>
            <a:r>
              <a:rPr lang="en-US" sz="1500" dirty="0">
                <a:solidFill>
                  <a:srgbClr val="FF0000"/>
                </a:solidFill>
              </a:rPr>
              <a:t>firewalls</a:t>
            </a:r>
            <a:r>
              <a:rPr lang="en-US" sz="1500" dirty="0">
                <a:solidFill>
                  <a:srgbClr val="000000"/>
                </a:solidFill>
              </a:rPr>
              <a:t>, and </a:t>
            </a:r>
            <a:r>
              <a:rPr lang="en-US" sz="1500" dirty="0">
                <a:solidFill>
                  <a:srgbClr val="FF0000"/>
                </a:solidFill>
              </a:rPr>
              <a:t>IPS</a:t>
            </a:r>
            <a:r>
              <a:rPr lang="en-US" sz="1500" dirty="0">
                <a:solidFill>
                  <a:srgbClr val="000000"/>
                </a:solidFill>
              </a:rPr>
              <a:t> devices to protect these elements. However, if </a:t>
            </a:r>
            <a:r>
              <a:rPr lang="en-US" sz="1500" dirty="0">
                <a:solidFill>
                  <a:srgbClr val="FF0000"/>
                </a:solidFill>
              </a:rPr>
              <a:t>Layer</a:t>
            </a:r>
            <a:r>
              <a:rPr lang="en-US" sz="1500" dirty="0">
                <a:solidFill>
                  <a:srgbClr val="000000"/>
                </a:solidFill>
              </a:rPr>
              <a:t> </a:t>
            </a:r>
            <a:r>
              <a:rPr lang="en-US" sz="1500" dirty="0">
                <a:solidFill>
                  <a:srgbClr val="FF0000"/>
                </a:solidFill>
              </a:rPr>
              <a:t>2 is compromised</a:t>
            </a:r>
            <a:r>
              <a:rPr lang="en-US" sz="1500" dirty="0">
                <a:solidFill>
                  <a:srgbClr val="000000"/>
                </a:solidFill>
              </a:rPr>
              <a:t>, then all the layers above it are also </a:t>
            </a:r>
            <a:r>
              <a:rPr lang="en-US" sz="1500" dirty="0">
                <a:solidFill>
                  <a:srgbClr val="FF0000"/>
                </a:solidFill>
              </a:rPr>
              <a:t>affected</a:t>
            </a:r>
            <a:r>
              <a:rPr lang="en-US" sz="1500" dirty="0">
                <a:solidFill>
                  <a:srgbClr val="000000"/>
                </a:solidFill>
              </a:rPr>
              <a:t>. For example, if a threat actor with access to the internal network </a:t>
            </a:r>
            <a:r>
              <a:rPr lang="en-US" sz="1500" dirty="0">
                <a:solidFill>
                  <a:srgbClr val="FF0000"/>
                </a:solidFill>
              </a:rPr>
              <a:t>captured Layer 2 frames</a:t>
            </a:r>
            <a:r>
              <a:rPr lang="en-US" sz="1500" dirty="0">
                <a:solidFill>
                  <a:srgbClr val="000000"/>
                </a:solidFill>
              </a:rPr>
              <a:t>, then all the security implemented on the layers </a:t>
            </a:r>
            <a:r>
              <a:rPr lang="en-US" sz="1500" dirty="0">
                <a:solidFill>
                  <a:srgbClr val="FF0000"/>
                </a:solidFill>
              </a:rPr>
              <a:t>above</a:t>
            </a:r>
            <a:r>
              <a:rPr lang="en-US" sz="1500" dirty="0">
                <a:solidFill>
                  <a:srgbClr val="000000"/>
                </a:solidFill>
              </a:rPr>
              <a:t> would be </a:t>
            </a:r>
            <a:r>
              <a:rPr lang="en-US" sz="1500" dirty="0">
                <a:solidFill>
                  <a:srgbClr val="FF0000"/>
                </a:solidFill>
              </a:rPr>
              <a:t>useless</a:t>
            </a:r>
            <a:r>
              <a:rPr lang="en-US" sz="1500" dirty="0">
                <a:solidFill>
                  <a:srgbClr val="000000"/>
                </a:solidFill>
              </a:rPr>
              <a:t>. The threat actor could cause a lot of </a:t>
            </a:r>
            <a:r>
              <a:rPr lang="en-US" sz="1500" dirty="0">
                <a:solidFill>
                  <a:srgbClr val="FF0000"/>
                </a:solidFill>
              </a:rPr>
              <a:t>damage</a:t>
            </a:r>
            <a:r>
              <a:rPr lang="en-US" sz="1500" dirty="0">
                <a:solidFill>
                  <a:srgbClr val="000000"/>
                </a:solidFill>
              </a:rPr>
              <a:t> on the Layer 2 LAN networking infrastructure.</a:t>
            </a:r>
          </a:p>
        </p:txBody>
      </p:sp>
      <p:pic>
        <p:nvPicPr>
          <p:cNvPr id="2" name="Picture 1">
            <a:extLst>
              <a:ext uri="{FF2B5EF4-FFF2-40B4-BE49-F238E27FC236}">
                <a16:creationId xmlns:a16="http://schemas.microsoft.com/office/drawing/2014/main" xmlns="" id="{ADD97C98-D5FE-4955-901B-4D7693B4153E}"/>
              </a:ext>
            </a:extLst>
          </p:cNvPr>
          <p:cNvPicPr>
            <a:picLocks noChangeAspect="1"/>
          </p:cNvPicPr>
          <p:nvPr/>
        </p:nvPicPr>
        <p:blipFill>
          <a:blip r:embed="rId3"/>
          <a:stretch>
            <a:fillRect/>
          </a:stretch>
        </p:blipFill>
        <p:spPr>
          <a:xfrm>
            <a:off x="4889523" y="329184"/>
            <a:ext cx="3959201" cy="4562856"/>
          </a:xfrm>
          <a:prstGeom prst="rect">
            <a:avLst/>
          </a:prstGeom>
        </p:spPr>
      </p:pic>
    </p:spTree>
    <p:extLst>
      <p:ext uri="{BB962C8B-B14F-4D97-AF65-F5344CB8AC3E}">
        <p14:creationId xmlns:p14="http://schemas.microsoft.com/office/powerpoint/2010/main" xmlns="" val="3051989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rgbClr val="FF0000"/>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xmlns=""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solidFill>
                            <a:srgbClr val="000000"/>
                          </a:solidFill>
                          <a:effectLst/>
                        </a:rPr>
                        <a:t>Explain how to use endpoint security to mitigate attacks</a:t>
                      </a:r>
                    </a:p>
                  </a:txBody>
                  <a:tcPr marL="47625" marR="47625" marT="47625" marB="47625" anchor="ctr"/>
                </a:tc>
                <a:extLst>
                  <a:ext uri="{0D108BD9-81ED-4DB2-BD59-A6C34878D82A}">
                    <a16:rowId xmlns:a16="http://schemas.microsoft.com/office/drawing/2014/main" xmlns=""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solidFill>
                            <a:srgbClr val="000000"/>
                          </a:solidFill>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xmlns=""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solidFill>
                            <a:srgbClr val="000000"/>
                          </a:solidFill>
                          <a:effectLst/>
                        </a:rPr>
                        <a:t>Identify Layer 2 vulnerabilities</a:t>
                      </a:r>
                    </a:p>
                  </a:txBody>
                  <a:tcPr marL="47625" marR="47625" marT="47625" marB="47625" anchor="ctr"/>
                </a:tc>
                <a:extLst>
                  <a:ext uri="{0D108BD9-81ED-4DB2-BD59-A6C34878D82A}">
                    <a16:rowId xmlns:a16="http://schemas.microsoft.com/office/drawing/2014/main" xmlns=""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solidFill>
                            <a:srgbClr val="000000"/>
                          </a:solidFill>
                          <a:effectLst/>
                        </a:rPr>
                        <a:t>Explain how a MAC address table attack compromised LAN security</a:t>
                      </a:r>
                    </a:p>
                  </a:txBody>
                  <a:tcPr marL="47625" marR="47625" marT="47625" marB="47625" anchor="ctr"/>
                </a:tc>
                <a:extLst>
                  <a:ext uri="{0D108BD9-81ED-4DB2-BD59-A6C34878D82A}">
                    <a16:rowId xmlns:a16="http://schemas.microsoft.com/office/drawing/2014/main" xmlns=""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solidFill>
                            <a:srgbClr val="000000"/>
                          </a:solidFill>
                          <a:effectLst/>
                        </a:rPr>
                        <a:t>Explain how LAN attacks compromise LAN security</a:t>
                      </a:r>
                    </a:p>
                  </a:txBody>
                  <a:tcPr marL="47625" marR="47625" marT="47625" marB="47625" anchor="ctr"/>
                </a:tc>
                <a:extLst>
                  <a:ext uri="{0D108BD9-81ED-4DB2-BD59-A6C34878D82A}">
                    <a16:rowId xmlns:a16="http://schemas.microsoft.com/office/drawing/2014/main" xmlns="" val="503933313"/>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Layer 2 Security Threats</a:t>
            </a:r>
            <a:r>
              <a:rPr lang="en-US" dirty="0"/>
              <a:t/>
            </a:r>
            <a:br>
              <a:rPr lang="en-US" dirty="0"/>
            </a:br>
            <a:r>
              <a:rPr lang="en-US" sz="2400" dirty="0">
                <a:solidFill>
                  <a:srgbClr val="FF0000"/>
                </a:solidFill>
              </a:rPr>
              <a:t>Switch Attack Categories</a:t>
            </a:r>
          </a:p>
        </p:txBody>
      </p:sp>
      <p:sp>
        <p:nvSpPr>
          <p:cNvPr id="6" name="Content Placeholder 5">
            <a:extLst>
              <a:ext uri="{FF2B5EF4-FFF2-40B4-BE49-F238E27FC236}">
                <a16:creationId xmlns:a16="http://schemas.microsoft.com/office/drawing/2014/main" xmlns=""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a:t>
            </a:r>
            <a:r>
              <a:rPr lang="en-US" sz="1400" dirty="0">
                <a:solidFill>
                  <a:srgbClr val="0000CC"/>
                </a:solidFill>
              </a:rPr>
              <a:t>Layer 2 </a:t>
            </a:r>
            <a:r>
              <a:rPr lang="en-US" sz="1400" dirty="0">
                <a:solidFill>
                  <a:srgbClr val="000000"/>
                </a:solidFill>
              </a:rPr>
              <a:t>is considered to be that </a:t>
            </a:r>
            <a:r>
              <a:rPr lang="en-US" sz="1400" dirty="0">
                <a:solidFill>
                  <a:srgbClr val="FF0000"/>
                </a:solidFill>
              </a:rPr>
              <a:t>weak</a:t>
            </a:r>
            <a:r>
              <a:rPr lang="en-US" sz="1400" dirty="0">
                <a:solidFill>
                  <a:srgbClr val="000000"/>
                </a:solidFill>
              </a:rPr>
              <a:t> </a:t>
            </a:r>
            <a:r>
              <a:rPr lang="en-US" sz="1400" dirty="0">
                <a:solidFill>
                  <a:srgbClr val="FF0000"/>
                </a:solidFill>
              </a:rPr>
              <a:t>link</a:t>
            </a:r>
            <a:r>
              <a:rPr lang="en-US" sz="1400" dirty="0">
                <a:solidFill>
                  <a:srgbClr val="000000"/>
                </a:solidFill>
              </a:rPr>
              <a:t>. This is because </a:t>
            </a:r>
            <a:r>
              <a:rPr lang="en-US" sz="1400" dirty="0">
                <a:solidFill>
                  <a:srgbClr val="0000CC"/>
                </a:solidFill>
              </a:rPr>
              <a:t>LANs</a:t>
            </a:r>
            <a:r>
              <a:rPr lang="en-US" sz="1400" dirty="0">
                <a:solidFill>
                  <a:srgbClr val="000000"/>
                </a:solidFill>
              </a:rPr>
              <a:t> were traditionally under the </a:t>
            </a:r>
            <a:r>
              <a:rPr lang="en-US" sz="1400" dirty="0">
                <a:solidFill>
                  <a:srgbClr val="0000CC"/>
                </a:solidFill>
              </a:rPr>
              <a:t>administrative</a:t>
            </a:r>
            <a:r>
              <a:rPr lang="en-US" sz="1400" dirty="0">
                <a:solidFill>
                  <a:srgbClr val="000000"/>
                </a:solidFill>
              </a:rPr>
              <a:t> control of a </a:t>
            </a:r>
            <a:r>
              <a:rPr lang="en-US" sz="1400" dirty="0">
                <a:solidFill>
                  <a:srgbClr val="FF0000"/>
                </a:solidFill>
              </a:rPr>
              <a:t>single organization</a:t>
            </a:r>
            <a:r>
              <a:rPr lang="en-US" sz="1400" dirty="0">
                <a:solidFill>
                  <a:srgbClr val="000000"/>
                </a:solidFill>
              </a:rPr>
              <a:t>. We inherently </a:t>
            </a:r>
            <a:r>
              <a:rPr lang="en-US" sz="1400" dirty="0">
                <a:solidFill>
                  <a:srgbClr val="0000CC"/>
                </a:solidFill>
              </a:rPr>
              <a:t>trusted all persons </a:t>
            </a:r>
            <a:r>
              <a:rPr lang="en-US" sz="1400" dirty="0">
                <a:solidFill>
                  <a:srgbClr val="000000"/>
                </a:solidFill>
              </a:rPr>
              <a:t>and </a:t>
            </a:r>
            <a:r>
              <a:rPr lang="en-US" sz="1400" dirty="0">
                <a:solidFill>
                  <a:srgbClr val="0000CC"/>
                </a:solidFill>
              </a:rPr>
              <a:t>devices connected to our LAN</a:t>
            </a:r>
            <a:r>
              <a:rPr lang="en-US" sz="1400" dirty="0">
                <a:solidFill>
                  <a:srgbClr val="000000"/>
                </a:solidFill>
              </a:rPr>
              <a:t>. Today, with </a:t>
            </a:r>
            <a:r>
              <a:rPr lang="en-US" sz="1400" dirty="0">
                <a:solidFill>
                  <a:srgbClr val="FF0000"/>
                </a:solidFill>
              </a:rPr>
              <a:t>BYOD</a:t>
            </a:r>
            <a:r>
              <a:rPr lang="en-US" sz="1400" dirty="0">
                <a:solidFill>
                  <a:srgbClr val="000000"/>
                </a:solidFill>
              </a:rPr>
              <a:t> and more </a:t>
            </a:r>
            <a:r>
              <a:rPr lang="en-US" sz="1400" dirty="0">
                <a:solidFill>
                  <a:srgbClr val="FF0000"/>
                </a:solidFill>
              </a:rPr>
              <a:t>sophisticated attacks</a:t>
            </a:r>
            <a:r>
              <a:rPr lang="en-US" sz="1400" dirty="0">
                <a:solidFill>
                  <a:srgbClr val="000000"/>
                </a:solidFill>
              </a:rPr>
              <a:t>, our LANs have become more </a:t>
            </a:r>
            <a:r>
              <a:rPr lang="en-US" sz="1400" dirty="0">
                <a:solidFill>
                  <a:srgbClr val="FF0000"/>
                </a:solidFill>
              </a:rPr>
              <a:t>vulnerable</a:t>
            </a:r>
            <a:r>
              <a:rPr lang="en-US" sz="1400" dirty="0">
                <a:solidFill>
                  <a:srgbClr val="000000"/>
                </a:solidFill>
              </a:rPr>
              <a:t> to </a:t>
            </a:r>
            <a:r>
              <a:rPr lang="en-US" sz="1400" dirty="0">
                <a:solidFill>
                  <a:srgbClr val="FF0000"/>
                </a:solidFill>
              </a:rPr>
              <a:t>penetration</a:t>
            </a:r>
            <a:r>
              <a:rPr lang="en-US" sz="1400" dirty="0">
                <a:solidFill>
                  <a:srgbClr val="000000"/>
                </a:solidFill>
              </a:rPr>
              <a:t>.</a:t>
            </a:r>
          </a:p>
        </p:txBody>
      </p:sp>
      <p:graphicFrame>
        <p:nvGraphicFramePr>
          <p:cNvPr id="7" name="Table 7">
            <a:extLst>
              <a:ext uri="{FF2B5EF4-FFF2-40B4-BE49-F238E27FC236}">
                <a16:creationId xmlns:a16="http://schemas.microsoft.com/office/drawing/2014/main" xmlns="" id="{BA5E790A-570E-4B5F-8374-BABE6EF4DC2D}"/>
              </a:ext>
            </a:extLst>
          </p:cNvPr>
          <p:cNvGraphicFramePr>
            <a:graphicFrameLocks noGrp="1"/>
          </p:cNvGraphicFramePr>
          <p:nvPr>
            <p:extLst>
              <p:ext uri="{D42A27DB-BD31-4B8C-83A1-F6EECF244321}">
                <p14:modId xmlns:p14="http://schemas.microsoft.com/office/powerpoint/2010/main" xmlns=""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xmlns="" val="1487031909"/>
                    </a:ext>
                  </a:extLst>
                </a:gridCol>
                <a:gridCol w="5495636">
                  <a:extLst>
                    <a:ext uri="{9D8B030D-6E8A-4147-A177-3AD203B41FA5}">
                      <a16:colId xmlns:a16="http://schemas.microsoft.com/office/drawing/2014/main" xmlns=""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xmlns="" val="3798506708"/>
                  </a:ext>
                </a:extLst>
              </a:tr>
              <a:tr h="349509">
                <a:tc>
                  <a:txBody>
                    <a:bodyPr/>
                    <a:lstStyle/>
                    <a:p>
                      <a:pPr fontAlgn="ctr"/>
                      <a:r>
                        <a:rPr lang="en-US" b="1" dirty="0">
                          <a:solidFill>
                            <a:srgbClr val="000000"/>
                          </a:solidFill>
                          <a:effectLst/>
                        </a:rPr>
                        <a:t>MAC Table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MAC address flooding attacks</a:t>
                      </a:r>
                      <a:r>
                        <a:rPr lang="en-US" b="0" dirty="0">
                          <a:solidFill>
                            <a:srgbClr val="000000"/>
                          </a:solidFill>
                          <a:effectLst/>
                        </a:rPr>
                        <a:t>.</a:t>
                      </a:r>
                    </a:p>
                  </a:txBody>
                  <a:tcPr marL="47625" marR="47625" marT="47625" marB="47625" anchor="ctr"/>
                </a:tc>
                <a:extLst>
                  <a:ext uri="{0D108BD9-81ED-4DB2-BD59-A6C34878D82A}">
                    <a16:rowId xmlns:a16="http://schemas.microsoft.com/office/drawing/2014/main" xmlns="" val="2970003718"/>
                  </a:ext>
                </a:extLst>
              </a:tr>
              <a:tr h="635238">
                <a:tc>
                  <a:txBody>
                    <a:bodyPr/>
                    <a:lstStyle/>
                    <a:p>
                      <a:pPr fontAlgn="ctr"/>
                      <a:r>
                        <a:rPr lang="en-US" b="1" dirty="0">
                          <a:solidFill>
                            <a:srgbClr val="000000"/>
                          </a:solidFill>
                          <a:effectLst/>
                        </a:rPr>
                        <a:t>VLAN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VLAN hopping </a:t>
                      </a:r>
                      <a:r>
                        <a:rPr lang="en-US" b="0" dirty="0">
                          <a:solidFill>
                            <a:srgbClr val="000000"/>
                          </a:solidFill>
                          <a:effectLst/>
                        </a:rPr>
                        <a:t>and </a:t>
                      </a:r>
                      <a:r>
                        <a:rPr lang="en-US" b="0" dirty="0">
                          <a:solidFill>
                            <a:srgbClr val="FF0000"/>
                          </a:solidFill>
                          <a:effectLst/>
                        </a:rPr>
                        <a:t>VLAN double-tagging attacks</a:t>
                      </a:r>
                      <a:r>
                        <a:rPr lang="en-US" b="0" dirty="0">
                          <a:solidFill>
                            <a:srgbClr val="000000"/>
                          </a:solidFill>
                          <a:effectLst/>
                        </a:rPr>
                        <a:t>. It also includes attacks between devices on a common VLAN.</a:t>
                      </a:r>
                    </a:p>
                  </a:txBody>
                  <a:tcPr marL="47625" marR="47625" marT="47625" marB="47625" anchor="ctr"/>
                </a:tc>
                <a:extLst>
                  <a:ext uri="{0D108BD9-81ED-4DB2-BD59-A6C34878D82A}">
                    <a16:rowId xmlns:a16="http://schemas.microsoft.com/office/drawing/2014/main" xmlns="" val="1851904030"/>
                  </a:ext>
                </a:extLst>
              </a:tr>
              <a:tr h="349509">
                <a:tc>
                  <a:txBody>
                    <a:bodyPr/>
                    <a:lstStyle/>
                    <a:p>
                      <a:pPr fontAlgn="ctr"/>
                      <a:r>
                        <a:rPr lang="en-US" b="1" dirty="0">
                          <a:solidFill>
                            <a:srgbClr val="000000"/>
                          </a:solidFill>
                          <a:effectLst/>
                        </a:rPr>
                        <a:t>DHCP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DHCP starvation</a:t>
                      </a:r>
                      <a:r>
                        <a:rPr lang="en-US" b="0" dirty="0">
                          <a:solidFill>
                            <a:srgbClr val="000000"/>
                          </a:solidFill>
                          <a:effectLst/>
                        </a:rPr>
                        <a:t> and </a:t>
                      </a:r>
                      <a:r>
                        <a:rPr lang="en-US" b="0" dirty="0">
                          <a:solidFill>
                            <a:srgbClr val="FF0000"/>
                          </a:solidFill>
                          <a:effectLst/>
                        </a:rPr>
                        <a:t>DHCP spoofing attacks</a:t>
                      </a:r>
                      <a:r>
                        <a:rPr lang="en-US" b="0" dirty="0">
                          <a:solidFill>
                            <a:srgbClr val="000000"/>
                          </a:solidFill>
                          <a:effectLst/>
                        </a:rPr>
                        <a:t>.</a:t>
                      </a:r>
                    </a:p>
                  </a:txBody>
                  <a:tcPr marL="47625" marR="47625" marT="47625" marB="47625" anchor="ctr"/>
                </a:tc>
                <a:extLst>
                  <a:ext uri="{0D108BD9-81ED-4DB2-BD59-A6C34878D82A}">
                    <a16:rowId xmlns:a16="http://schemas.microsoft.com/office/drawing/2014/main" xmlns="" val="4023516481"/>
                  </a:ext>
                </a:extLst>
              </a:tr>
              <a:tr h="349509">
                <a:tc>
                  <a:txBody>
                    <a:bodyPr/>
                    <a:lstStyle/>
                    <a:p>
                      <a:pPr fontAlgn="ctr"/>
                      <a:r>
                        <a:rPr lang="en-US" b="1" dirty="0">
                          <a:solidFill>
                            <a:srgbClr val="000000"/>
                          </a:solidFill>
                          <a:effectLst/>
                        </a:rPr>
                        <a:t>ARP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ARP spoofing </a:t>
                      </a:r>
                      <a:r>
                        <a:rPr lang="en-US" b="0" dirty="0">
                          <a:solidFill>
                            <a:srgbClr val="000000"/>
                          </a:solidFill>
                          <a:effectLst/>
                        </a:rPr>
                        <a:t>and </a:t>
                      </a:r>
                      <a:r>
                        <a:rPr lang="en-US" b="0" dirty="0">
                          <a:solidFill>
                            <a:srgbClr val="FF0000"/>
                          </a:solidFill>
                          <a:effectLst/>
                        </a:rPr>
                        <a:t>ARP poisoning attacks</a:t>
                      </a:r>
                      <a:r>
                        <a:rPr lang="en-US" b="0" dirty="0">
                          <a:solidFill>
                            <a:srgbClr val="000000"/>
                          </a:solidFill>
                          <a:effectLst/>
                        </a:rPr>
                        <a:t>.</a:t>
                      </a:r>
                    </a:p>
                  </a:txBody>
                  <a:tcPr marL="47625" marR="47625" marT="47625" marB="47625" anchor="ctr"/>
                </a:tc>
                <a:extLst>
                  <a:ext uri="{0D108BD9-81ED-4DB2-BD59-A6C34878D82A}">
                    <a16:rowId xmlns:a16="http://schemas.microsoft.com/office/drawing/2014/main" xmlns="" val="3106928135"/>
                  </a:ext>
                </a:extLst>
              </a:tr>
              <a:tr h="349509">
                <a:tc>
                  <a:txBody>
                    <a:bodyPr/>
                    <a:lstStyle/>
                    <a:p>
                      <a:pPr fontAlgn="ctr"/>
                      <a:r>
                        <a:rPr lang="en-US" b="1" dirty="0">
                          <a:solidFill>
                            <a:srgbClr val="000000"/>
                          </a:solidFill>
                          <a:effectLst/>
                        </a:rPr>
                        <a:t>Address Spoofing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MAC address </a:t>
                      </a:r>
                      <a:r>
                        <a:rPr lang="en-US" b="0" dirty="0">
                          <a:solidFill>
                            <a:srgbClr val="000000"/>
                          </a:solidFill>
                          <a:effectLst/>
                        </a:rPr>
                        <a:t>and </a:t>
                      </a:r>
                      <a:r>
                        <a:rPr lang="en-US" b="0" dirty="0">
                          <a:solidFill>
                            <a:srgbClr val="FF0000"/>
                          </a:solidFill>
                          <a:effectLst/>
                        </a:rPr>
                        <a:t>IP address spoofing attacks</a:t>
                      </a:r>
                      <a:r>
                        <a:rPr lang="en-US" b="0" dirty="0">
                          <a:solidFill>
                            <a:srgbClr val="000000"/>
                          </a:solidFill>
                          <a:effectLst/>
                        </a:rPr>
                        <a:t>.</a:t>
                      </a:r>
                    </a:p>
                  </a:txBody>
                  <a:tcPr marL="47625" marR="47625" marT="47625" marB="47625" anchor="ctr"/>
                </a:tc>
                <a:extLst>
                  <a:ext uri="{0D108BD9-81ED-4DB2-BD59-A6C34878D82A}">
                    <a16:rowId xmlns:a16="http://schemas.microsoft.com/office/drawing/2014/main" xmlns="" val="1219392657"/>
                  </a:ext>
                </a:extLst>
              </a:tr>
              <a:tr h="349509">
                <a:tc>
                  <a:txBody>
                    <a:bodyPr/>
                    <a:lstStyle/>
                    <a:p>
                      <a:pPr fontAlgn="ctr"/>
                      <a:r>
                        <a:rPr lang="en-US" b="1" dirty="0">
                          <a:solidFill>
                            <a:srgbClr val="000000"/>
                          </a:solidFill>
                          <a:effectLst/>
                        </a:rPr>
                        <a:t>STP Attacks</a:t>
                      </a:r>
                      <a:endParaRPr lang="en-US" b="0" dirty="0">
                        <a:solidFill>
                          <a:srgbClr val="000000"/>
                        </a:solidFill>
                        <a:effectLst/>
                      </a:endParaRPr>
                    </a:p>
                  </a:txBody>
                  <a:tcPr marL="47625" marR="47625" marT="47625" marB="47625" anchor="ctr"/>
                </a:tc>
                <a:tc>
                  <a:txBody>
                    <a:bodyPr/>
                    <a:lstStyle/>
                    <a:p>
                      <a:pPr fontAlgn="ctr"/>
                      <a:r>
                        <a:rPr lang="en-US" b="0" dirty="0">
                          <a:solidFill>
                            <a:srgbClr val="000000"/>
                          </a:solidFill>
                          <a:effectLst/>
                        </a:rPr>
                        <a:t>Includes </a:t>
                      </a:r>
                      <a:r>
                        <a:rPr lang="en-US" b="0" dirty="0">
                          <a:solidFill>
                            <a:srgbClr val="FF0000"/>
                          </a:solidFill>
                          <a:effectLst/>
                        </a:rPr>
                        <a:t>Spanning Tree Protocol manipulation attacks</a:t>
                      </a:r>
                      <a:r>
                        <a:rPr lang="en-US" b="0" dirty="0">
                          <a:solidFill>
                            <a:srgbClr val="000000"/>
                          </a:solidFill>
                          <a:effectLst/>
                        </a:rPr>
                        <a:t>.</a:t>
                      </a:r>
                    </a:p>
                  </a:txBody>
                  <a:tcPr marL="47625" marR="47625" marT="47625" marB="47625" anchor="ctr"/>
                </a:tc>
                <a:extLst>
                  <a:ext uri="{0D108BD9-81ED-4DB2-BD59-A6C34878D82A}">
                    <a16:rowId xmlns:a16="http://schemas.microsoft.com/office/drawing/2014/main" xmlns="" val="3044333517"/>
                  </a:ext>
                </a:extLst>
              </a:tr>
            </a:tbl>
          </a:graphicData>
        </a:graphic>
      </p:graphicFrame>
    </p:spTree>
    <p:extLst>
      <p:ext uri="{BB962C8B-B14F-4D97-AF65-F5344CB8AC3E}">
        <p14:creationId xmlns:p14="http://schemas.microsoft.com/office/powerpoint/2010/main" xmlns="" val="13536737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Layer 2 Security Threats</a:t>
            </a:r>
            <a:r>
              <a:rPr lang="en-US" dirty="0"/>
              <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xmlns="" id="{E5A786AC-29CB-4336-90C6-92E2F9CFE065}"/>
              </a:ext>
            </a:extLst>
          </p:cNvPr>
          <p:cNvGraphicFramePr>
            <a:graphicFrameLocks noGrp="1"/>
          </p:cNvGraphicFramePr>
          <p:nvPr>
            <p:ph idx="1"/>
            <p:extLst>
              <p:ext uri="{D42A27DB-BD31-4B8C-83A1-F6EECF244321}">
                <p14:modId xmlns:p14="http://schemas.microsoft.com/office/powerpoint/2010/main" xmlns=""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xmlns="" val="1670194353"/>
                    </a:ext>
                  </a:extLst>
                </a:gridCol>
                <a:gridCol w="5531572">
                  <a:extLst>
                    <a:ext uri="{9D8B030D-6E8A-4147-A177-3AD203B41FA5}">
                      <a16:colId xmlns:a16="http://schemas.microsoft.com/office/drawing/2014/main" xmlns="" val="1766553380"/>
                    </a:ext>
                  </a:extLst>
                </a:gridCol>
              </a:tblGrid>
              <a:tr h="370840">
                <a:tc>
                  <a:txBody>
                    <a:bodyPr/>
                    <a:lstStyle/>
                    <a:p>
                      <a:pPr algn="l" fontAlgn="ctr"/>
                      <a:r>
                        <a:rPr lang="en-US" sz="1200" b="1" dirty="0">
                          <a:solidFill>
                            <a:schemeClr val="bg1"/>
                          </a:solidFill>
                          <a:effectLst/>
                        </a:rPr>
                        <a:t>Solution</a:t>
                      </a:r>
                      <a:endParaRPr lang="en-US" sz="1200" dirty="0">
                        <a:solidFill>
                          <a:schemeClr val="bg1"/>
                        </a:solidFill>
                        <a:effectLst/>
                      </a:endParaRPr>
                    </a:p>
                  </a:txBody>
                  <a:tcPr marL="47625" marR="47625" marT="47625" marB="47625" anchor="ctr"/>
                </a:tc>
                <a:tc>
                  <a:txBody>
                    <a:bodyPr/>
                    <a:lstStyle/>
                    <a:p>
                      <a:pPr algn="l" fontAlgn="ctr"/>
                      <a:r>
                        <a:rPr lang="en-US" sz="1200" b="1" dirty="0">
                          <a:solidFill>
                            <a:schemeClr val="bg1"/>
                          </a:solidFill>
                          <a:effectLst/>
                        </a:rPr>
                        <a:t>Description</a:t>
                      </a:r>
                      <a:endParaRPr lang="en-US" sz="1200" dirty="0">
                        <a:solidFill>
                          <a:schemeClr val="bg1"/>
                        </a:solidFill>
                        <a:effectLst/>
                      </a:endParaRPr>
                    </a:p>
                  </a:txBody>
                  <a:tcPr marL="47625" marR="47625" marT="47625" marB="47625" anchor="ctr"/>
                </a:tc>
                <a:extLst>
                  <a:ext uri="{0D108BD9-81ED-4DB2-BD59-A6C34878D82A}">
                    <a16:rowId xmlns:a16="http://schemas.microsoft.com/office/drawing/2014/main" xmlns="" val="2842029635"/>
                  </a:ext>
                </a:extLst>
              </a:tr>
              <a:tr h="370840">
                <a:tc>
                  <a:txBody>
                    <a:bodyPr/>
                    <a:lstStyle/>
                    <a:p>
                      <a:pPr fontAlgn="ctr"/>
                      <a:r>
                        <a:rPr lang="en-US" sz="1200" b="1" dirty="0">
                          <a:solidFill>
                            <a:srgbClr val="FF0000"/>
                          </a:solidFill>
                          <a:effectLst/>
                        </a:rPr>
                        <a:t>Port Security</a:t>
                      </a:r>
                      <a:endParaRPr lang="en-US" sz="1200" b="0" dirty="0">
                        <a:solidFill>
                          <a:srgbClr val="FF0000"/>
                        </a:solidFill>
                        <a:effectLst/>
                      </a:endParaRPr>
                    </a:p>
                  </a:txBody>
                  <a:tcPr marL="47625" marR="47625" marT="47625" marB="47625" anchor="ctr"/>
                </a:tc>
                <a:tc>
                  <a:txBody>
                    <a:bodyPr/>
                    <a:lstStyle/>
                    <a:p>
                      <a:pPr fontAlgn="ctr"/>
                      <a:r>
                        <a:rPr lang="en-US" sz="1200" b="0" dirty="0">
                          <a:solidFill>
                            <a:srgbClr val="000000"/>
                          </a:solidFill>
                          <a:effectLst/>
                        </a:rPr>
                        <a:t>Prevents many types of attacks including </a:t>
                      </a:r>
                      <a:r>
                        <a:rPr lang="en-US" sz="1200" b="0" dirty="0">
                          <a:solidFill>
                            <a:srgbClr val="FF0000"/>
                          </a:solidFill>
                          <a:effectLst/>
                        </a:rPr>
                        <a:t>MAC address flooding attacks and DHCP starvation attacks.</a:t>
                      </a:r>
                    </a:p>
                  </a:txBody>
                  <a:tcPr marL="47625" marR="47625" marT="47625" marB="47625" anchor="ctr"/>
                </a:tc>
                <a:extLst>
                  <a:ext uri="{0D108BD9-81ED-4DB2-BD59-A6C34878D82A}">
                    <a16:rowId xmlns:a16="http://schemas.microsoft.com/office/drawing/2014/main" xmlns="" val="4128229561"/>
                  </a:ext>
                </a:extLst>
              </a:tr>
              <a:tr h="370840">
                <a:tc>
                  <a:txBody>
                    <a:bodyPr/>
                    <a:lstStyle/>
                    <a:p>
                      <a:pPr fontAlgn="ctr"/>
                      <a:r>
                        <a:rPr lang="en-US" sz="1200" b="1" dirty="0">
                          <a:solidFill>
                            <a:srgbClr val="FF0000"/>
                          </a:solidFill>
                          <a:effectLst/>
                        </a:rPr>
                        <a:t>DHCP Snooping</a:t>
                      </a:r>
                      <a:endParaRPr lang="en-US" sz="1200" b="0" dirty="0">
                        <a:solidFill>
                          <a:srgbClr val="FF0000"/>
                        </a:solidFill>
                        <a:effectLst/>
                      </a:endParaRPr>
                    </a:p>
                  </a:txBody>
                  <a:tcPr marL="47625" marR="47625" marT="47625" marB="47625" anchor="ctr"/>
                </a:tc>
                <a:tc>
                  <a:txBody>
                    <a:bodyPr/>
                    <a:lstStyle/>
                    <a:p>
                      <a:pPr fontAlgn="ctr"/>
                      <a:r>
                        <a:rPr lang="en-US" sz="1200" b="0" dirty="0">
                          <a:solidFill>
                            <a:srgbClr val="000000"/>
                          </a:solidFill>
                          <a:effectLst/>
                        </a:rPr>
                        <a:t>Prevents </a:t>
                      </a:r>
                      <a:r>
                        <a:rPr lang="en-US" sz="1200" b="0" dirty="0">
                          <a:solidFill>
                            <a:srgbClr val="FF0000"/>
                          </a:solidFill>
                          <a:effectLst/>
                        </a:rPr>
                        <a:t>DHCP starvation and DHCP spoofing attacks.</a:t>
                      </a:r>
                    </a:p>
                  </a:txBody>
                  <a:tcPr marL="47625" marR="47625" marT="47625" marB="47625" anchor="ctr"/>
                </a:tc>
                <a:extLst>
                  <a:ext uri="{0D108BD9-81ED-4DB2-BD59-A6C34878D82A}">
                    <a16:rowId xmlns:a16="http://schemas.microsoft.com/office/drawing/2014/main" xmlns="" val="3588043224"/>
                  </a:ext>
                </a:extLst>
              </a:tr>
              <a:tr h="370840">
                <a:tc>
                  <a:txBody>
                    <a:bodyPr/>
                    <a:lstStyle/>
                    <a:p>
                      <a:pPr fontAlgn="ctr"/>
                      <a:r>
                        <a:rPr lang="en-US" sz="1200" b="1" dirty="0">
                          <a:solidFill>
                            <a:srgbClr val="FF0000"/>
                          </a:solidFill>
                          <a:effectLst/>
                        </a:rPr>
                        <a:t>Dynamic ARP Inspection (DAI)</a:t>
                      </a:r>
                      <a:endParaRPr lang="en-US" sz="1200" b="0" dirty="0">
                        <a:solidFill>
                          <a:srgbClr val="FF0000"/>
                        </a:solidFill>
                        <a:effectLst/>
                      </a:endParaRPr>
                    </a:p>
                  </a:txBody>
                  <a:tcPr marL="47625" marR="47625" marT="47625" marB="47625" anchor="ctr"/>
                </a:tc>
                <a:tc>
                  <a:txBody>
                    <a:bodyPr/>
                    <a:lstStyle/>
                    <a:p>
                      <a:pPr fontAlgn="ctr"/>
                      <a:r>
                        <a:rPr lang="en-US" sz="1200" b="0" dirty="0">
                          <a:solidFill>
                            <a:srgbClr val="000000"/>
                          </a:solidFill>
                          <a:effectLst/>
                        </a:rPr>
                        <a:t>Prevents </a:t>
                      </a:r>
                      <a:r>
                        <a:rPr lang="en-US" sz="1200" b="0" dirty="0">
                          <a:solidFill>
                            <a:srgbClr val="FF0000"/>
                          </a:solidFill>
                          <a:effectLst/>
                        </a:rPr>
                        <a:t>ARP spoofing and ARP poisoning attacks</a:t>
                      </a:r>
                      <a:r>
                        <a:rPr lang="en-US" sz="1200" b="0" dirty="0">
                          <a:solidFill>
                            <a:srgbClr val="000000"/>
                          </a:solidFill>
                          <a:effectLst/>
                        </a:rPr>
                        <a:t>.</a:t>
                      </a:r>
                    </a:p>
                  </a:txBody>
                  <a:tcPr marL="47625" marR="47625" marT="47625" marB="47625" anchor="ctr"/>
                </a:tc>
                <a:extLst>
                  <a:ext uri="{0D108BD9-81ED-4DB2-BD59-A6C34878D82A}">
                    <a16:rowId xmlns:a16="http://schemas.microsoft.com/office/drawing/2014/main" xmlns="" val="803318852"/>
                  </a:ext>
                </a:extLst>
              </a:tr>
              <a:tr h="370840">
                <a:tc>
                  <a:txBody>
                    <a:bodyPr/>
                    <a:lstStyle/>
                    <a:p>
                      <a:pPr fontAlgn="ctr"/>
                      <a:r>
                        <a:rPr lang="en-US" sz="1200" b="1" dirty="0">
                          <a:solidFill>
                            <a:srgbClr val="FF0000"/>
                          </a:solidFill>
                          <a:effectLst/>
                        </a:rPr>
                        <a:t>IP Source Guard (IPSG)</a:t>
                      </a:r>
                      <a:endParaRPr lang="en-US" sz="1200" b="0" dirty="0">
                        <a:solidFill>
                          <a:srgbClr val="FF0000"/>
                        </a:solidFill>
                        <a:effectLst/>
                      </a:endParaRPr>
                    </a:p>
                  </a:txBody>
                  <a:tcPr marL="47625" marR="47625" marT="47625" marB="47625" anchor="ctr"/>
                </a:tc>
                <a:tc>
                  <a:txBody>
                    <a:bodyPr/>
                    <a:lstStyle/>
                    <a:p>
                      <a:pPr fontAlgn="ctr"/>
                      <a:r>
                        <a:rPr lang="en-US" sz="1200" b="0" dirty="0">
                          <a:solidFill>
                            <a:srgbClr val="000000"/>
                          </a:solidFill>
                          <a:effectLst/>
                        </a:rPr>
                        <a:t>Prevents </a:t>
                      </a:r>
                      <a:r>
                        <a:rPr lang="en-US" sz="1200" b="0" dirty="0">
                          <a:solidFill>
                            <a:srgbClr val="FF0000"/>
                          </a:solidFill>
                          <a:effectLst/>
                        </a:rPr>
                        <a:t>MAC and IP address spoofing attacks.</a:t>
                      </a:r>
                    </a:p>
                  </a:txBody>
                  <a:tcPr marL="47625" marR="47625" marT="47625" marB="47625" anchor="ctr"/>
                </a:tc>
                <a:extLst>
                  <a:ext uri="{0D108BD9-81ED-4DB2-BD59-A6C34878D82A}">
                    <a16:rowId xmlns:a16="http://schemas.microsoft.com/office/drawing/2014/main" xmlns="" val="1098723231"/>
                  </a:ext>
                </a:extLst>
              </a:tr>
            </a:tbl>
          </a:graphicData>
        </a:graphic>
      </p:graphicFrame>
      <p:sp>
        <p:nvSpPr>
          <p:cNvPr id="9" name="Rectangle 8">
            <a:extLst>
              <a:ext uri="{FF2B5EF4-FFF2-40B4-BE49-F238E27FC236}">
                <a16:creationId xmlns:a16="http://schemas.microsoft.com/office/drawing/2014/main" xmlns=""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a:t>
            </a:r>
            <a:r>
              <a:rPr lang="en-US" sz="1500" dirty="0">
                <a:solidFill>
                  <a:srgbClr val="FF0000"/>
                </a:solidFill>
                <a:latin typeface="+mn-lt"/>
              </a:rPr>
              <a:t>not be effective </a:t>
            </a:r>
            <a:r>
              <a:rPr lang="en-US" sz="1500" dirty="0">
                <a:solidFill>
                  <a:srgbClr val="000000"/>
                </a:solidFill>
                <a:latin typeface="+mn-lt"/>
              </a:rPr>
              <a:t>if the </a:t>
            </a:r>
            <a:r>
              <a:rPr lang="en-US" sz="1500" dirty="0">
                <a:solidFill>
                  <a:srgbClr val="0000CC"/>
                </a:solidFill>
                <a:latin typeface="+mn-lt"/>
              </a:rPr>
              <a:t>management protocols are not secured. </a:t>
            </a:r>
            <a:r>
              <a:rPr lang="en-US" sz="1500" dirty="0">
                <a:solidFill>
                  <a:srgbClr val="000000"/>
                </a:solidFill>
                <a:latin typeface="+mn-lt"/>
              </a:rPr>
              <a:t>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a:t>
            </a:r>
            <a:r>
              <a:rPr lang="en-US" sz="1500" dirty="0">
                <a:solidFill>
                  <a:srgbClr val="0000CC"/>
                </a:solidFill>
                <a:latin typeface="+mn-lt"/>
              </a:rPr>
              <a:t>management protocols </a:t>
            </a:r>
            <a:r>
              <a:rPr lang="en-US" sz="1500" dirty="0">
                <a:solidFill>
                  <a:srgbClr val="000000"/>
                </a:solidFill>
                <a:latin typeface="+mn-lt"/>
              </a:rPr>
              <a:t>such as </a:t>
            </a:r>
            <a:r>
              <a:rPr lang="en-US" sz="1500" dirty="0">
                <a:solidFill>
                  <a:srgbClr val="0000CC"/>
                </a:solidFill>
                <a:latin typeface="+mn-lt"/>
              </a:rPr>
              <a:t>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a:t>
            </a:r>
            <a:r>
              <a:rPr lang="en-US" sz="1500" dirty="0">
                <a:solidFill>
                  <a:srgbClr val="FF0000"/>
                </a:solidFill>
                <a:latin typeface="+mn-lt"/>
              </a:rPr>
              <a:t>out-of-band management network </a:t>
            </a:r>
            <a:r>
              <a:rPr lang="en-US" sz="1500" dirty="0">
                <a:solidFill>
                  <a:srgbClr val="000000"/>
                </a:solidFill>
                <a:latin typeface="+mn-lt"/>
              </a:rPr>
              <a:t>to manage devices.</a:t>
            </a:r>
          </a:p>
          <a:p>
            <a:pPr marL="285750" indent="-285750">
              <a:buFont typeface="Arial" panose="020B0604020202020204" pitchFamily="34" charset="0"/>
              <a:buChar char="•"/>
            </a:pPr>
            <a:r>
              <a:rPr lang="en-US" sz="1500" dirty="0">
                <a:solidFill>
                  <a:srgbClr val="000000"/>
                </a:solidFill>
                <a:latin typeface="+mn-lt"/>
              </a:rPr>
              <a:t>Use a </a:t>
            </a:r>
            <a:r>
              <a:rPr lang="en-US" sz="1500" dirty="0">
                <a:solidFill>
                  <a:srgbClr val="FF0000"/>
                </a:solidFill>
                <a:latin typeface="+mn-lt"/>
              </a:rPr>
              <a:t>dedicated management VLAN </a:t>
            </a:r>
            <a:r>
              <a:rPr lang="en-US" sz="1500" dirty="0">
                <a:solidFill>
                  <a:srgbClr val="000000"/>
                </a:solidFill>
                <a:latin typeface="+mn-lt"/>
              </a:rPr>
              <a:t>where nothing but management traffic resides.</a:t>
            </a:r>
          </a:p>
          <a:p>
            <a:pPr marL="285750" indent="-285750">
              <a:buFont typeface="Arial" panose="020B0604020202020204" pitchFamily="34" charset="0"/>
              <a:buChar char="•"/>
            </a:pPr>
            <a:r>
              <a:rPr lang="en-US" sz="1500" dirty="0">
                <a:solidFill>
                  <a:srgbClr val="000000"/>
                </a:solidFill>
                <a:latin typeface="+mn-lt"/>
              </a:rPr>
              <a:t>Use </a:t>
            </a:r>
            <a:r>
              <a:rPr lang="en-US" sz="1500" dirty="0">
                <a:solidFill>
                  <a:srgbClr val="FF0000"/>
                </a:solidFill>
                <a:latin typeface="+mn-lt"/>
              </a:rPr>
              <a:t>ACLs</a:t>
            </a:r>
            <a:r>
              <a:rPr lang="en-US" sz="1500" dirty="0">
                <a:solidFill>
                  <a:srgbClr val="000000"/>
                </a:solidFill>
                <a:latin typeface="+mn-lt"/>
              </a:rPr>
              <a:t> to filter unwanted access.</a:t>
            </a:r>
          </a:p>
        </p:txBody>
      </p:sp>
    </p:spTree>
    <p:extLst>
      <p:ext uri="{BB962C8B-B14F-4D97-AF65-F5344CB8AC3E}">
        <p14:creationId xmlns:p14="http://schemas.microsoft.com/office/powerpoint/2010/main" xmlns="" val="1082468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r>
              <a:rPr lang="en-US" dirty="0"/>
              <a:t/>
            </a:r>
            <a:br>
              <a:rPr lang="en-US" dirty="0"/>
            </a:br>
            <a:r>
              <a:rPr lang="en-US" sz="2400" dirty="0"/>
              <a:t>Switch Operation Review</a:t>
            </a:r>
          </a:p>
        </p:txBody>
      </p:sp>
      <p:sp>
        <p:nvSpPr>
          <p:cNvPr id="4" name="Content Placeholder 3">
            <a:extLst>
              <a:ext uri="{FF2B5EF4-FFF2-40B4-BE49-F238E27FC236}">
                <a16:creationId xmlns:a16="http://schemas.microsoft.com/office/drawing/2014/main" xmlns=""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a:t>
            </a:r>
            <a:r>
              <a:rPr lang="en-US" sz="1600" dirty="0">
                <a:solidFill>
                  <a:srgbClr val="FF0000"/>
                </a:solidFill>
              </a:rPr>
              <a:t>table</a:t>
            </a:r>
            <a:r>
              <a:rPr lang="en-US" sz="1600" dirty="0">
                <a:solidFill>
                  <a:srgbClr val="000000"/>
                </a:solidFill>
              </a:rPr>
              <a:t> based on the </a:t>
            </a:r>
            <a:r>
              <a:rPr lang="en-US" sz="1600" dirty="0">
                <a:solidFill>
                  <a:srgbClr val="FF0000"/>
                </a:solidFill>
              </a:rPr>
              <a:t>source MAC addresses </a:t>
            </a:r>
            <a:r>
              <a:rPr lang="en-US" sz="1600" dirty="0">
                <a:solidFill>
                  <a:srgbClr val="000000"/>
                </a:solidFill>
              </a:rPr>
              <a:t>in received frames. This is called </a:t>
            </a:r>
            <a:r>
              <a:rPr lang="en-US" sz="1600" dirty="0">
                <a:solidFill>
                  <a:srgbClr val="FF0000"/>
                </a:solidFill>
              </a:rPr>
              <a:t>a MAC address table</a:t>
            </a:r>
            <a:r>
              <a:rPr lang="en-US" sz="1600" dirty="0">
                <a:solidFill>
                  <a:srgbClr val="000000"/>
                </a:solidFill>
              </a:rPr>
              <a:t>. MAC address tables are stored in </a:t>
            </a:r>
            <a:r>
              <a:rPr lang="en-US" sz="1600" dirty="0">
                <a:solidFill>
                  <a:srgbClr val="FF0000"/>
                </a:solidFill>
              </a:rPr>
              <a:t>memory</a:t>
            </a:r>
            <a:r>
              <a:rPr lang="en-US" sz="1600" dirty="0">
                <a:solidFill>
                  <a:srgbClr val="000000"/>
                </a:solidFill>
              </a:rPr>
              <a:t> and are used to more efficiently switch frames.</a:t>
            </a:r>
          </a:p>
        </p:txBody>
      </p:sp>
      <p:pic>
        <p:nvPicPr>
          <p:cNvPr id="7" name="Picture 6">
            <a:extLst>
              <a:ext uri="{FF2B5EF4-FFF2-40B4-BE49-F238E27FC236}">
                <a16:creationId xmlns:a16="http://schemas.microsoft.com/office/drawing/2014/main" xmlns="" id="{BDD27C88-39C9-284B-8FEF-548FD631CC23}"/>
              </a:ext>
            </a:extLst>
          </p:cNvPr>
          <p:cNvPicPr>
            <a:picLocks noChangeAspect="1"/>
          </p:cNvPicPr>
          <p:nvPr/>
        </p:nvPicPr>
        <p:blipFill>
          <a:blip r:embed="rId3"/>
          <a:srcRect r="45902"/>
          <a:stretch>
            <a:fillRect/>
          </a:stretch>
        </p:blipFill>
        <p:spPr>
          <a:xfrm>
            <a:off x="1252728" y="1828800"/>
            <a:ext cx="6391656" cy="2898648"/>
          </a:xfrm>
          <a:prstGeom prst="rect">
            <a:avLst/>
          </a:prstGeom>
        </p:spPr>
      </p:pic>
    </p:spTree>
    <p:extLst>
      <p:ext uri="{BB962C8B-B14F-4D97-AF65-F5344CB8AC3E}">
        <p14:creationId xmlns:p14="http://schemas.microsoft.com/office/powerpoint/2010/main" xmlns="" val="647621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r>
              <a:rPr lang="en-US" dirty="0"/>
              <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xmlns=""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t>
            </a:r>
            <a:r>
              <a:rPr lang="en-US" sz="1600" dirty="0">
                <a:solidFill>
                  <a:srgbClr val="FF0000"/>
                </a:solidFill>
              </a:rPr>
              <a:t>a fixed size </a:t>
            </a:r>
            <a:r>
              <a:rPr lang="en-US" sz="1600" dirty="0">
                <a:solidFill>
                  <a:srgbClr val="000000"/>
                </a:solidFill>
              </a:rPr>
              <a:t>and consequently, a switch can </a:t>
            </a:r>
            <a:r>
              <a:rPr lang="en-US" sz="1600" dirty="0">
                <a:solidFill>
                  <a:srgbClr val="FF0000"/>
                </a:solidFill>
              </a:rPr>
              <a:t>run out of resources </a:t>
            </a:r>
            <a:r>
              <a:rPr lang="en-US" sz="1600" dirty="0">
                <a:solidFill>
                  <a:srgbClr val="000000"/>
                </a:solidFill>
              </a:rPr>
              <a:t>in which to store MAC addresses. MAC address flooding attacks take advantage of this limitation by </a:t>
            </a:r>
            <a:r>
              <a:rPr lang="en-US" sz="1600" dirty="0">
                <a:solidFill>
                  <a:srgbClr val="FF0000"/>
                </a:solidFill>
              </a:rPr>
              <a:t>bombarding</a:t>
            </a:r>
            <a:r>
              <a:rPr lang="en-US" sz="1600" dirty="0">
                <a:solidFill>
                  <a:srgbClr val="000000"/>
                </a:solidFill>
              </a:rPr>
              <a:t> the switch with </a:t>
            </a:r>
            <a:r>
              <a:rPr lang="en-US" sz="1600" dirty="0">
                <a:solidFill>
                  <a:srgbClr val="FF0000"/>
                </a:solidFill>
              </a:rPr>
              <a:t>fake source MAC addresses </a:t>
            </a:r>
            <a:r>
              <a:rPr lang="en-US" sz="1600" dirty="0">
                <a:solidFill>
                  <a:srgbClr val="000000"/>
                </a:solidFill>
              </a:rPr>
              <a:t>until the switch MAC address table is </a:t>
            </a:r>
            <a:r>
              <a:rPr lang="en-US" sz="1600" dirty="0">
                <a:solidFill>
                  <a:srgbClr val="FF0000"/>
                </a:solidFill>
              </a:rPr>
              <a:t>full</a:t>
            </a:r>
            <a:r>
              <a:rPr lang="en-US" sz="1600" dirty="0">
                <a:solidFill>
                  <a:srgbClr val="000000"/>
                </a:solidFill>
              </a:rPr>
              <a:t>.</a:t>
            </a:r>
          </a:p>
          <a:p>
            <a:pPr marL="0" indent="0" algn="l"/>
            <a:r>
              <a:rPr lang="en-US" sz="1600" dirty="0">
                <a:solidFill>
                  <a:srgbClr val="000000"/>
                </a:solidFill>
              </a:rPr>
              <a:t>When this occurs, the switch treats the frame as an </a:t>
            </a:r>
            <a:r>
              <a:rPr lang="en-US" sz="1600" dirty="0">
                <a:solidFill>
                  <a:srgbClr val="FF0000"/>
                </a:solidFill>
              </a:rPr>
              <a:t>unknown unicast </a:t>
            </a:r>
            <a:r>
              <a:rPr lang="en-US" sz="1600" dirty="0">
                <a:solidFill>
                  <a:srgbClr val="000000"/>
                </a:solidFill>
              </a:rPr>
              <a:t>and begins to </a:t>
            </a:r>
            <a:r>
              <a:rPr lang="en-US" sz="1600" dirty="0">
                <a:solidFill>
                  <a:srgbClr val="FF0000"/>
                </a:solidFill>
              </a:rPr>
              <a:t>flood</a:t>
            </a:r>
            <a:r>
              <a:rPr lang="en-US" sz="1600" dirty="0">
                <a:solidFill>
                  <a:srgbClr val="000000"/>
                </a:solidFill>
              </a:rPr>
              <a:t> all incoming traffic out </a:t>
            </a:r>
            <a:r>
              <a:rPr lang="en-US" sz="1600" dirty="0">
                <a:solidFill>
                  <a:srgbClr val="FF0000"/>
                </a:solidFill>
              </a:rPr>
              <a:t>all ports </a:t>
            </a:r>
            <a:r>
              <a:rPr lang="en-US" sz="1600" dirty="0">
                <a:solidFill>
                  <a:srgbClr val="000000"/>
                </a:solidFill>
              </a:rPr>
              <a:t>on the same VLAN </a:t>
            </a:r>
            <a:r>
              <a:rPr lang="en-US" sz="1600" dirty="0">
                <a:solidFill>
                  <a:srgbClr val="FF0000"/>
                </a:solidFill>
              </a:rPr>
              <a:t>without</a:t>
            </a:r>
            <a:r>
              <a:rPr lang="en-US" sz="1600" dirty="0">
                <a:solidFill>
                  <a:srgbClr val="000000"/>
                </a:solidFill>
              </a:rPr>
              <a:t> referencing the MAC table. This condition now allows a </a:t>
            </a:r>
            <a:r>
              <a:rPr lang="en-US" sz="1600" dirty="0">
                <a:solidFill>
                  <a:srgbClr val="FF0000"/>
                </a:solidFill>
              </a:rPr>
              <a:t>threat actor to capture all </a:t>
            </a:r>
            <a:r>
              <a:rPr lang="en-US" sz="1600" dirty="0">
                <a:solidFill>
                  <a:srgbClr val="000000"/>
                </a:solidFill>
              </a:rPr>
              <a:t>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C0395C25-8E0B-6341-945A-114ACC3B9118}"/>
              </a:ext>
            </a:extLst>
          </p:cNvPr>
          <p:cNvPicPr>
            <a:picLocks noChangeAspect="1"/>
          </p:cNvPicPr>
          <p:nvPr/>
        </p:nvPicPr>
        <p:blipFill>
          <a:blip r:embed="rId3"/>
          <a:stretch>
            <a:fillRect/>
          </a:stretch>
        </p:blipFill>
        <p:spPr>
          <a:xfrm>
            <a:off x="566928" y="3327028"/>
            <a:ext cx="7872984" cy="1534240"/>
          </a:xfrm>
          <a:prstGeom prst="rect">
            <a:avLst/>
          </a:prstGeom>
        </p:spPr>
      </p:pic>
    </p:spTree>
    <p:extLst>
      <p:ext uri="{BB962C8B-B14F-4D97-AF65-F5344CB8AC3E}">
        <p14:creationId xmlns:p14="http://schemas.microsoft.com/office/powerpoint/2010/main" xmlns="" val="38998494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r>
              <a:rPr lang="en-US" dirty="0"/>
              <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xmlns=""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FF0000"/>
                </a:solidFill>
              </a:rPr>
              <a:t>macof</a:t>
            </a:r>
            <a:r>
              <a:rPr lang="en-US" sz="1600" dirty="0">
                <a:solidFill>
                  <a:srgbClr val="000000"/>
                </a:solidFill>
              </a:rPr>
              <a:t> so dangerous is that an attacker can create a MAC table overflow attack very quickly. For instance, a Catalyst 6500 switch can store </a:t>
            </a:r>
            <a:r>
              <a:rPr lang="en-US" sz="1600" dirty="0">
                <a:solidFill>
                  <a:srgbClr val="FF0000"/>
                </a:solidFill>
              </a:rPr>
              <a:t>132,000</a:t>
            </a:r>
            <a:r>
              <a:rPr lang="en-US" sz="1600" dirty="0">
                <a:solidFill>
                  <a:srgbClr val="000000"/>
                </a:solidFill>
              </a:rPr>
              <a:t> MAC addresses in its MAC address table. A tool such as </a:t>
            </a:r>
            <a:r>
              <a:rPr lang="en-US" sz="1600" b="1" dirty="0">
                <a:solidFill>
                  <a:srgbClr val="000000"/>
                </a:solidFill>
              </a:rPr>
              <a:t>macof</a:t>
            </a:r>
            <a:r>
              <a:rPr lang="en-US" sz="1600" dirty="0">
                <a:solidFill>
                  <a:srgbClr val="000000"/>
                </a:solidFill>
              </a:rPr>
              <a:t> can flood a switch with up to </a:t>
            </a:r>
            <a:r>
              <a:rPr lang="en-US" sz="1600" dirty="0">
                <a:solidFill>
                  <a:srgbClr val="FF0000"/>
                </a:solidFill>
              </a:rPr>
              <a:t>8,000 bogus frames per second</a:t>
            </a:r>
            <a:r>
              <a:rPr lang="en-US" sz="1600" dirty="0">
                <a:solidFill>
                  <a:srgbClr val="000000"/>
                </a:solidFill>
              </a:rPr>
              <a:t>; creating a </a:t>
            </a:r>
            <a:r>
              <a:rPr lang="en-US" sz="1600" dirty="0">
                <a:solidFill>
                  <a:srgbClr val="FF0000"/>
                </a:solidFill>
              </a:rPr>
              <a:t>MAC address table overflow attack </a:t>
            </a:r>
            <a:r>
              <a:rPr lang="en-US" sz="1600" dirty="0">
                <a:solidFill>
                  <a:srgbClr val="000000"/>
                </a:solidFill>
              </a:rPr>
              <a:t>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t>
            </a:r>
            <a:r>
              <a:rPr lang="en-US" sz="1600" dirty="0">
                <a:solidFill>
                  <a:srgbClr val="FF0000"/>
                </a:solidFill>
              </a:rPr>
              <a:t>affect other connected Layer 2 switches</a:t>
            </a:r>
            <a:r>
              <a:rPr lang="en-US" sz="1600" dirty="0">
                <a:solidFill>
                  <a:srgbClr val="000000"/>
                </a:solidFill>
              </a:rPr>
              <a:t>. When the </a:t>
            </a:r>
            <a:r>
              <a:rPr lang="en-US" sz="1600" dirty="0">
                <a:solidFill>
                  <a:srgbClr val="FF0000"/>
                </a:solidFill>
              </a:rPr>
              <a:t>MAC</a:t>
            </a:r>
            <a:r>
              <a:rPr lang="en-US" sz="1600" dirty="0">
                <a:solidFill>
                  <a:srgbClr val="000000"/>
                </a:solidFill>
              </a:rPr>
              <a:t> </a:t>
            </a:r>
            <a:r>
              <a:rPr lang="en-US" sz="1600" dirty="0">
                <a:solidFill>
                  <a:srgbClr val="FF0000"/>
                </a:solidFill>
              </a:rPr>
              <a:t>address table</a:t>
            </a:r>
            <a:r>
              <a:rPr lang="en-US" sz="1600" dirty="0">
                <a:solidFill>
                  <a:srgbClr val="000000"/>
                </a:solidFill>
              </a:rPr>
              <a:t> of a switch is </a:t>
            </a:r>
            <a:r>
              <a:rPr lang="en-US" sz="1600" dirty="0">
                <a:solidFill>
                  <a:srgbClr val="FF0000"/>
                </a:solidFill>
              </a:rPr>
              <a:t>full</a:t>
            </a:r>
            <a:r>
              <a:rPr lang="en-US" sz="1600" dirty="0">
                <a:solidFill>
                  <a:srgbClr val="000000"/>
                </a:solidFill>
              </a:rPr>
              <a:t>,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a:t>
            </a:r>
            <a:r>
              <a:rPr lang="en-US" sz="1600" dirty="0">
                <a:solidFill>
                  <a:srgbClr val="FF0000"/>
                </a:solidFill>
              </a:rPr>
              <a:t>implement</a:t>
            </a:r>
            <a:r>
              <a:rPr lang="en-US" sz="1600" dirty="0">
                <a:solidFill>
                  <a:srgbClr val="000000"/>
                </a:solidFill>
              </a:rPr>
              <a:t> </a:t>
            </a:r>
            <a:r>
              <a:rPr lang="en-US" sz="1600" dirty="0">
                <a:solidFill>
                  <a:srgbClr val="FF0000"/>
                </a:solidFill>
              </a:rPr>
              <a:t>port security</a:t>
            </a:r>
            <a:r>
              <a:rPr lang="en-US" sz="1600" dirty="0">
                <a:solidFill>
                  <a:srgbClr val="000000"/>
                </a:solidFill>
              </a:rPr>
              <a:t>. Port security will only allow a specified number of </a:t>
            </a:r>
            <a:r>
              <a:rPr lang="en-US" sz="1600" dirty="0">
                <a:solidFill>
                  <a:srgbClr val="FF0000"/>
                </a:solidFill>
              </a:rPr>
              <a:t>source MAC addresses </a:t>
            </a:r>
            <a:r>
              <a:rPr lang="en-US" sz="1600" dirty="0">
                <a:solidFill>
                  <a:srgbClr val="000000"/>
                </a:solidFill>
              </a:rPr>
              <a:t>to be learned on the </a:t>
            </a:r>
            <a:r>
              <a:rPr lang="en-US" sz="1600" dirty="0">
                <a:solidFill>
                  <a:srgbClr val="FF0000"/>
                </a:solidFill>
              </a:rPr>
              <a:t>port</a:t>
            </a:r>
            <a:r>
              <a:rPr lang="en-US" sz="1600" dirty="0">
                <a:solidFill>
                  <a:srgbClr val="000000"/>
                </a:solidFill>
              </a:rPr>
              <a:t>. Port security is further discussed in another module.</a:t>
            </a:r>
          </a:p>
        </p:txBody>
      </p:sp>
    </p:spTree>
    <p:extLst>
      <p:ext uri="{BB962C8B-B14F-4D97-AF65-F5344CB8AC3E}">
        <p14:creationId xmlns:p14="http://schemas.microsoft.com/office/powerpoint/2010/main" xmlns="" val="41964394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xmlns="" val="273250200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xmlns=""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xmlns="" val="3658379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VLAN Hopping Attacks</a:t>
            </a:r>
          </a:p>
        </p:txBody>
      </p:sp>
      <p:sp>
        <p:nvSpPr>
          <p:cNvPr id="4" name="Content Placeholder 3">
            <a:extLst>
              <a:ext uri="{FF2B5EF4-FFF2-40B4-BE49-F238E27FC236}">
                <a16:creationId xmlns:a16="http://schemas.microsoft.com/office/drawing/2014/main" xmlns=""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a:t>
            </a:r>
            <a:r>
              <a:rPr lang="en-US" sz="1500" dirty="0">
                <a:solidFill>
                  <a:srgbClr val="FF0000"/>
                </a:solidFill>
              </a:rPr>
              <a:t>hopping</a:t>
            </a:r>
            <a:r>
              <a:rPr lang="en-US" sz="1500" dirty="0">
                <a:solidFill>
                  <a:srgbClr val="000000"/>
                </a:solidFill>
              </a:rPr>
              <a:t> attack enables traffic from </a:t>
            </a:r>
            <a:r>
              <a:rPr lang="en-US" sz="1500" dirty="0">
                <a:solidFill>
                  <a:srgbClr val="FF0000"/>
                </a:solidFill>
              </a:rPr>
              <a:t>one VLAN</a:t>
            </a:r>
            <a:r>
              <a:rPr lang="en-US" sz="1500" dirty="0">
                <a:solidFill>
                  <a:srgbClr val="000000"/>
                </a:solidFill>
              </a:rPr>
              <a:t> to be </a:t>
            </a:r>
            <a:r>
              <a:rPr lang="en-US" sz="1500" dirty="0">
                <a:solidFill>
                  <a:srgbClr val="FF0000"/>
                </a:solidFill>
              </a:rPr>
              <a:t>seen</a:t>
            </a:r>
            <a:r>
              <a:rPr lang="en-US" sz="1500" dirty="0">
                <a:solidFill>
                  <a:srgbClr val="000000"/>
                </a:solidFill>
              </a:rPr>
              <a:t> by </a:t>
            </a:r>
            <a:r>
              <a:rPr lang="en-US" sz="1500" dirty="0">
                <a:solidFill>
                  <a:srgbClr val="FF0000"/>
                </a:solidFill>
              </a:rPr>
              <a:t>another VLAN </a:t>
            </a:r>
            <a:r>
              <a:rPr lang="en-US" sz="1500" dirty="0">
                <a:solidFill>
                  <a:srgbClr val="000000"/>
                </a:solidFill>
              </a:rPr>
              <a:t>without the aid of a router. In a basic VLAN hopping attack, the threat actor configures a host to </a:t>
            </a:r>
            <a:r>
              <a:rPr lang="en-US" sz="1500" dirty="0">
                <a:solidFill>
                  <a:srgbClr val="FF0000"/>
                </a:solidFill>
              </a:rPr>
              <a:t>act like a switch </a:t>
            </a:r>
            <a:r>
              <a:rPr lang="en-US" sz="1500" dirty="0">
                <a:solidFill>
                  <a:srgbClr val="000000"/>
                </a:solidFill>
              </a:rPr>
              <a:t>to take advantage of the </a:t>
            </a:r>
            <a:r>
              <a:rPr lang="en-US" sz="1500" dirty="0">
                <a:solidFill>
                  <a:srgbClr val="FF0000"/>
                </a:solidFill>
              </a:rPr>
              <a:t>automatic trunking port </a:t>
            </a:r>
            <a:r>
              <a:rPr lang="en-US" sz="1500" dirty="0">
                <a:solidFill>
                  <a:srgbClr val="000000"/>
                </a:solidFill>
              </a:rPr>
              <a:t>feature enabled by </a:t>
            </a:r>
            <a:r>
              <a:rPr lang="en-US" sz="1500" dirty="0">
                <a:solidFill>
                  <a:srgbClr val="FF0000"/>
                </a:solidFill>
              </a:rPr>
              <a:t>default</a:t>
            </a:r>
            <a:r>
              <a:rPr lang="en-US" sz="1500" dirty="0">
                <a:solidFill>
                  <a:srgbClr val="000000"/>
                </a:solidFill>
              </a:rPr>
              <a: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a:t>
            </a:r>
            <a:r>
              <a:rPr lang="en-US" sz="1500" dirty="0">
                <a:solidFill>
                  <a:srgbClr val="FF0000"/>
                </a:solidFill>
              </a:rPr>
              <a:t>spoof</a:t>
            </a:r>
            <a:r>
              <a:rPr lang="en-US" sz="1500" dirty="0">
                <a:solidFill>
                  <a:srgbClr val="000000"/>
                </a:solidFill>
              </a:rPr>
              <a:t> 802.1Q signaling and Cisco-proprietary Dynamic Trunking Protocol (DTP) signaling to </a:t>
            </a:r>
            <a:r>
              <a:rPr lang="en-US" sz="1500" dirty="0">
                <a:solidFill>
                  <a:srgbClr val="FF0000"/>
                </a:solidFill>
              </a:rPr>
              <a:t>trunk</a:t>
            </a:r>
            <a:r>
              <a:rPr lang="en-US" sz="1500" dirty="0">
                <a:solidFill>
                  <a:srgbClr val="000000"/>
                </a:solidFill>
              </a:rPr>
              <a:t> with the connecting switch. If successful, the switch establishes a trunk link with the host, as shown in the figure. Now the threat actor can access </a:t>
            </a:r>
            <a:r>
              <a:rPr lang="en-US" sz="1500" dirty="0">
                <a:solidFill>
                  <a:srgbClr val="FF0000"/>
                </a:solidFill>
              </a:rPr>
              <a:t>all the VLANs on the switch</a:t>
            </a:r>
            <a:r>
              <a:rPr lang="en-US" sz="1500" dirty="0">
                <a:solidFill>
                  <a:srgbClr val="000000"/>
                </a:solidFill>
              </a:rPr>
              <a:t>. The threat actor can send and receive traffic on any VLAN, effectively </a:t>
            </a:r>
            <a:r>
              <a:rPr lang="en-US" sz="1500" dirty="0">
                <a:solidFill>
                  <a:srgbClr val="FF0000"/>
                </a:solidFill>
              </a:rPr>
              <a:t>hopping</a:t>
            </a:r>
            <a:r>
              <a:rPr lang="en-US" sz="1500" dirty="0">
                <a:solidFill>
                  <a:srgbClr val="000000"/>
                </a:solidFill>
              </a:rPr>
              <a:t>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15B65ED4-6166-0049-9C4F-C32B940BCD6D}"/>
              </a:ext>
            </a:extLst>
          </p:cNvPr>
          <p:cNvPicPr>
            <a:picLocks noChangeAspect="1"/>
          </p:cNvPicPr>
          <p:nvPr/>
        </p:nvPicPr>
        <p:blipFill>
          <a:blip r:embed="rId3"/>
          <a:stretch>
            <a:fillRect/>
          </a:stretch>
        </p:blipFill>
        <p:spPr>
          <a:xfrm>
            <a:off x="4876968" y="402336"/>
            <a:ext cx="3996618" cy="4407407"/>
          </a:xfrm>
          <a:prstGeom prst="rect">
            <a:avLst/>
          </a:prstGeom>
        </p:spPr>
      </p:pic>
    </p:spTree>
    <p:extLst>
      <p:ext uri="{BB962C8B-B14F-4D97-AF65-F5344CB8AC3E}">
        <p14:creationId xmlns:p14="http://schemas.microsoft.com/office/powerpoint/2010/main" xmlns="" val="30496578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xmlns=""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a:t>
            </a:r>
            <a:r>
              <a:rPr lang="en-US" sz="1500" dirty="0">
                <a:solidFill>
                  <a:srgbClr val="FF0000"/>
                </a:solidFill>
              </a:rPr>
              <a:t>double-tagged 802.1Q </a:t>
            </a:r>
            <a:r>
              <a:rPr lang="en-US" sz="1500" dirty="0">
                <a:solidFill>
                  <a:srgbClr val="000000"/>
                </a:solidFill>
              </a:rPr>
              <a:t>frame to the switch. The </a:t>
            </a:r>
            <a:r>
              <a:rPr lang="en-US" sz="1500" dirty="0">
                <a:solidFill>
                  <a:srgbClr val="FF0000"/>
                </a:solidFill>
              </a:rPr>
              <a:t>outer header </a:t>
            </a:r>
            <a:r>
              <a:rPr lang="en-US" sz="1500" dirty="0">
                <a:solidFill>
                  <a:srgbClr val="000000"/>
                </a:solidFill>
              </a:rPr>
              <a:t>has the </a:t>
            </a:r>
            <a:r>
              <a:rPr lang="en-US" sz="1500" dirty="0">
                <a:solidFill>
                  <a:srgbClr val="FF0000"/>
                </a:solidFill>
              </a:rPr>
              <a:t>VLAN tag </a:t>
            </a:r>
            <a:r>
              <a:rPr lang="en-US" sz="1500" dirty="0">
                <a:solidFill>
                  <a:srgbClr val="000000"/>
                </a:solidFill>
              </a:rPr>
              <a:t>of the threat actor, which is the same as the </a:t>
            </a:r>
            <a:r>
              <a:rPr lang="en-US" sz="1500" dirty="0">
                <a:solidFill>
                  <a:srgbClr val="FF0000"/>
                </a:solidFill>
              </a:rPr>
              <a:t>native VLAN </a:t>
            </a:r>
            <a:r>
              <a:rPr lang="en-US" sz="1500" dirty="0">
                <a:solidFill>
                  <a:srgbClr val="000000"/>
                </a:solidFill>
              </a:rPr>
              <a:t>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a:t>
            </a:r>
            <a:r>
              <a:rPr lang="en-US" sz="1500" dirty="0">
                <a:solidFill>
                  <a:srgbClr val="FF0000"/>
                </a:solidFill>
              </a:rPr>
              <a:t>first switch</a:t>
            </a:r>
            <a:r>
              <a:rPr lang="en-US" sz="1500" dirty="0">
                <a:solidFill>
                  <a:srgbClr val="000000"/>
                </a:solidFill>
              </a:rPr>
              <a:t>, which looks at the </a:t>
            </a:r>
            <a:r>
              <a:rPr lang="en-US" sz="1500" dirty="0">
                <a:solidFill>
                  <a:srgbClr val="FF0000"/>
                </a:solidFill>
              </a:rPr>
              <a:t>first 4-byte 802.1Q tag</a:t>
            </a:r>
            <a:r>
              <a:rPr lang="en-US" sz="1500" dirty="0">
                <a:solidFill>
                  <a:srgbClr val="000000"/>
                </a:solidFill>
              </a:rPr>
              <a:t>. The switch sees that the frame is destined for the </a:t>
            </a:r>
            <a:r>
              <a:rPr lang="en-US" sz="1500" dirty="0">
                <a:solidFill>
                  <a:srgbClr val="FF0000"/>
                </a:solidFill>
              </a:rPr>
              <a:t>native VLAN</a:t>
            </a:r>
            <a:r>
              <a:rPr lang="en-US" sz="1500" dirty="0">
                <a:solidFill>
                  <a:srgbClr val="000000"/>
                </a:solidFill>
              </a:rPr>
              <a:t>. The switch forwards the packet out </a:t>
            </a:r>
            <a:r>
              <a:rPr lang="en-US" sz="1500" dirty="0">
                <a:solidFill>
                  <a:srgbClr val="FF0000"/>
                </a:solidFill>
              </a:rPr>
              <a:t>all native VLAN ports </a:t>
            </a:r>
            <a:r>
              <a:rPr lang="en-US" sz="1500" dirty="0">
                <a:solidFill>
                  <a:srgbClr val="000000"/>
                </a:solidFill>
              </a:rPr>
              <a:t>after stripping the VLAN tag. The frame is not retagged because it is part of the native VLAN. At this point, the </a:t>
            </a:r>
            <a:r>
              <a:rPr lang="en-US" sz="1500" dirty="0">
                <a:solidFill>
                  <a:srgbClr val="FF0000"/>
                </a:solidFill>
              </a:rPr>
              <a:t>inner VLAN tag </a:t>
            </a:r>
            <a:r>
              <a:rPr lang="en-US" sz="1500" dirty="0">
                <a:solidFill>
                  <a:srgbClr val="000000"/>
                </a:solidFill>
              </a:rPr>
              <a:t>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a:t>
            </a:r>
            <a:r>
              <a:rPr lang="en-US" sz="1500" dirty="0">
                <a:solidFill>
                  <a:srgbClr val="FF0000"/>
                </a:solidFill>
              </a:rPr>
              <a:t>second switch </a:t>
            </a:r>
            <a:r>
              <a:rPr lang="en-US" sz="1500" dirty="0">
                <a:solidFill>
                  <a:srgbClr val="000000"/>
                </a:solidFill>
              </a:rPr>
              <a:t>which has no knowledge that it was supposed to be for the native VLAN. Native VLAN traffic is not tagged by the sending switch as specified in the 802.1Q specification. The </a:t>
            </a:r>
            <a:r>
              <a:rPr lang="en-US" sz="1500" dirty="0">
                <a:solidFill>
                  <a:srgbClr val="FF0000"/>
                </a:solidFill>
              </a:rPr>
              <a:t>second switch</a:t>
            </a:r>
            <a:r>
              <a:rPr lang="en-US" sz="1500" dirty="0">
                <a:solidFill>
                  <a:srgbClr val="000000"/>
                </a:solidFill>
              </a:rPr>
              <a:t> looks only at the </a:t>
            </a:r>
            <a:r>
              <a:rPr lang="en-US" sz="1500" dirty="0">
                <a:solidFill>
                  <a:srgbClr val="FF0000"/>
                </a:solidFill>
              </a:rPr>
              <a:t>inner 802.1Q tag </a:t>
            </a:r>
            <a:r>
              <a:rPr lang="en-US" sz="1500" dirty="0">
                <a:solidFill>
                  <a:srgbClr val="000000"/>
                </a:solidFill>
              </a:rPr>
              <a:t>that the threat actor inserted and sees that the frame is destined the target VLAN. The second switch sends the frame on to the </a:t>
            </a:r>
            <a:r>
              <a:rPr lang="en-US" sz="1500" dirty="0">
                <a:solidFill>
                  <a:srgbClr val="FF0000"/>
                </a:solidFill>
              </a:rPr>
              <a:t>target or floods it</a:t>
            </a:r>
            <a:r>
              <a:rPr lang="en-US" sz="1500" dirty="0">
                <a:solidFill>
                  <a:srgbClr val="000000"/>
                </a:solidFill>
              </a:rPr>
              <a:t>, depending on whether there is an existing MAC address table entry for the target.</a:t>
            </a:r>
          </a:p>
        </p:txBody>
      </p:sp>
    </p:spTree>
    <p:extLst>
      <p:ext uri="{BB962C8B-B14F-4D97-AF65-F5344CB8AC3E}">
        <p14:creationId xmlns:p14="http://schemas.microsoft.com/office/powerpoint/2010/main" xmlns="" val="2448834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xmlns=""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a:t>
            </a:r>
            <a:r>
              <a:rPr lang="en-US" sz="1600" dirty="0">
                <a:solidFill>
                  <a:srgbClr val="FF0000"/>
                </a:solidFill>
              </a:rPr>
              <a:t>unidirectional</a:t>
            </a:r>
            <a:r>
              <a:rPr lang="en-US" sz="1600" dirty="0">
                <a:solidFill>
                  <a:srgbClr val="000000"/>
                </a:solidFill>
              </a:rPr>
              <a:t> and works only when the attacker is connected to a </a:t>
            </a:r>
            <a:r>
              <a:rPr lang="en-US" sz="1600" dirty="0">
                <a:solidFill>
                  <a:srgbClr val="FF0000"/>
                </a:solidFill>
              </a:rPr>
              <a:t>port residing in the same VLAN </a:t>
            </a:r>
            <a:r>
              <a:rPr lang="en-US" sz="1600" dirty="0">
                <a:solidFill>
                  <a:srgbClr val="000000"/>
                </a:solidFill>
              </a:rPr>
              <a:t>as the </a:t>
            </a:r>
            <a:r>
              <a:rPr lang="en-US" sz="1600" dirty="0">
                <a:solidFill>
                  <a:srgbClr val="FF0000"/>
                </a:solidFill>
              </a:rPr>
              <a:t>native VLAN </a:t>
            </a:r>
            <a:r>
              <a:rPr lang="en-US" sz="1600" dirty="0">
                <a:solidFill>
                  <a:srgbClr val="000000"/>
                </a:solidFill>
              </a:rPr>
              <a:t>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FF0000"/>
                </a:solidFill>
              </a:rPr>
              <a:t>Disable</a:t>
            </a:r>
            <a:r>
              <a:rPr lang="en-US" sz="1600" dirty="0">
                <a:solidFill>
                  <a:srgbClr val="000000"/>
                </a:solidFill>
              </a:rPr>
              <a:t> </a:t>
            </a:r>
            <a:r>
              <a:rPr lang="en-US" sz="1600" dirty="0">
                <a:solidFill>
                  <a:srgbClr val="FF0000"/>
                </a:solidFill>
              </a:rPr>
              <a:t>trunking</a:t>
            </a:r>
            <a:r>
              <a:rPr lang="en-US" sz="1600" dirty="0">
                <a:solidFill>
                  <a:srgbClr val="000000"/>
                </a:solidFill>
              </a:rPr>
              <a:t> on </a:t>
            </a:r>
            <a:r>
              <a:rPr lang="en-US" sz="1600" dirty="0">
                <a:solidFill>
                  <a:srgbClr val="FF0000"/>
                </a:solidFill>
              </a:rPr>
              <a:t>all access ports</a:t>
            </a:r>
            <a:r>
              <a:rPr lang="en-US" sz="1600" dirty="0" smtClean="0">
                <a:solidFill>
                  <a:srgbClr val="000000"/>
                </a:solidFill>
              </a:rPr>
              <a:t>. </a:t>
            </a:r>
            <a:endParaRPr lang="en-US" sz="1600" dirty="0">
              <a:solidFill>
                <a:srgbClr val="000000"/>
              </a:solidFill>
            </a:endParaRPr>
          </a:p>
          <a:p>
            <a:pPr marL="415985" lvl="1" indent="-342900">
              <a:buFont typeface="Arial" panose="020B0604020202020204" pitchFamily="34" charset="0"/>
              <a:buChar char="•"/>
            </a:pPr>
            <a:r>
              <a:rPr lang="en-US" sz="1600" dirty="0">
                <a:solidFill>
                  <a:srgbClr val="FF0000"/>
                </a:solidFill>
              </a:rPr>
              <a:t>Disable auto trunking </a:t>
            </a:r>
            <a:r>
              <a:rPr lang="en-US" sz="1600" dirty="0">
                <a:solidFill>
                  <a:srgbClr val="000000"/>
                </a:solidFill>
              </a:rPr>
              <a:t>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a:t>
            </a:r>
            <a:r>
              <a:rPr lang="en-US" sz="1600" dirty="0">
                <a:solidFill>
                  <a:srgbClr val="FF0000"/>
                </a:solidFill>
              </a:rPr>
              <a:t>native VLAN </a:t>
            </a:r>
            <a:r>
              <a:rPr lang="en-US" sz="1600" dirty="0">
                <a:solidFill>
                  <a:srgbClr val="000000"/>
                </a:solidFill>
              </a:rPr>
              <a:t>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139717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DHCP Messages</a:t>
            </a:r>
          </a:p>
        </p:txBody>
      </p:sp>
      <p:sp>
        <p:nvSpPr>
          <p:cNvPr id="5" name="Content Placeholder 4">
            <a:extLst>
              <a:ext uri="{FF2B5EF4-FFF2-40B4-BE49-F238E27FC236}">
                <a16:creationId xmlns:a16="http://schemas.microsoft.com/office/drawing/2014/main" xmlns="" id="{A15A5F89-F3B9-DD46-896D-C4DF6594A77C}"/>
              </a:ext>
            </a:extLst>
          </p:cNvPr>
          <p:cNvSpPr>
            <a:spLocks noGrp="1"/>
          </p:cNvSpPr>
          <p:nvPr>
            <p:ph idx="1"/>
          </p:nvPr>
        </p:nvSpPr>
        <p:spPr>
          <a:xfrm>
            <a:off x="123826" y="763736"/>
            <a:ext cx="2079878" cy="3789976"/>
          </a:xfrm>
        </p:spPr>
        <p:txBody>
          <a:bodyPr/>
          <a:lstStyle/>
          <a:p>
            <a:pPr marL="0" indent="0" algn="l"/>
            <a:r>
              <a:rPr lang="en-US" sz="1600" dirty="0">
                <a:solidFill>
                  <a:srgbClr val="000000"/>
                </a:solidFill>
              </a:rPr>
              <a:t>DHCP servers dynamically provide IP configuration information including </a:t>
            </a:r>
            <a:r>
              <a:rPr lang="en-US" sz="1600" dirty="0">
                <a:solidFill>
                  <a:srgbClr val="FF0000"/>
                </a:solidFill>
              </a:rPr>
              <a:t>IP address, subnet mask, default gateway, DNS servers, and more to clients.</a:t>
            </a:r>
            <a:r>
              <a:rPr lang="en-US" sz="1600" dirty="0">
                <a:solidFill>
                  <a:srgbClr val="000000"/>
                </a:solidFill>
              </a:rPr>
              <a:t> A review of the sequence of the DHCP message exchange between client and server is show in the figure.</a:t>
            </a:r>
          </a:p>
        </p:txBody>
      </p:sp>
      <p:pic>
        <p:nvPicPr>
          <p:cNvPr id="2" name="Picture 1">
            <a:extLst>
              <a:ext uri="{FF2B5EF4-FFF2-40B4-BE49-F238E27FC236}">
                <a16:creationId xmlns:a16="http://schemas.microsoft.com/office/drawing/2014/main" xmlns="" id="{DA506D23-2044-4AB4-94F2-70B8DD874520}"/>
              </a:ext>
            </a:extLst>
          </p:cNvPr>
          <p:cNvPicPr>
            <a:picLocks noChangeAspect="1"/>
          </p:cNvPicPr>
          <p:nvPr/>
        </p:nvPicPr>
        <p:blipFill>
          <a:blip r:embed="rId3"/>
          <a:stretch>
            <a:fillRect/>
          </a:stretch>
        </p:blipFill>
        <p:spPr>
          <a:xfrm>
            <a:off x="2395728" y="358516"/>
            <a:ext cx="6565392" cy="4542668"/>
          </a:xfrm>
          <a:prstGeom prst="rect">
            <a:avLst/>
          </a:prstGeom>
        </p:spPr>
      </p:pic>
    </p:spTree>
    <p:extLst>
      <p:ext uri="{BB962C8B-B14F-4D97-AF65-F5344CB8AC3E}">
        <p14:creationId xmlns:p14="http://schemas.microsoft.com/office/powerpoint/2010/main" xmlns="" val="3887710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DHCP Attacks</a:t>
            </a:r>
          </a:p>
        </p:txBody>
      </p:sp>
      <p:sp>
        <p:nvSpPr>
          <p:cNvPr id="5" name="Content Placeholder 4">
            <a:extLst>
              <a:ext uri="{FF2B5EF4-FFF2-40B4-BE49-F238E27FC236}">
                <a16:creationId xmlns:a16="http://schemas.microsoft.com/office/drawing/2014/main" xmlns=""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a:t>
            </a:r>
            <a:r>
              <a:rPr lang="en-US" sz="1600" dirty="0">
                <a:solidFill>
                  <a:srgbClr val="FF0000"/>
                </a:solidFill>
              </a:rPr>
              <a:t>DHCP starvation and DHCP spoofing</a:t>
            </a:r>
            <a:r>
              <a:rPr lang="en-US" sz="1600" dirty="0">
                <a:solidFill>
                  <a:srgbClr val="000000"/>
                </a:solidFill>
              </a:rPr>
              <a:t>. Both attacks are </a:t>
            </a:r>
            <a:r>
              <a:rPr lang="en-US" sz="1600" dirty="0">
                <a:solidFill>
                  <a:srgbClr val="FF0000"/>
                </a:solidFill>
              </a:rPr>
              <a:t>mitigated</a:t>
            </a:r>
            <a:r>
              <a:rPr lang="en-US" sz="1600" dirty="0">
                <a:solidFill>
                  <a:srgbClr val="000000"/>
                </a:solidFill>
              </a:rPr>
              <a:t> by implementing </a:t>
            </a:r>
            <a:r>
              <a:rPr lang="en-US" sz="1600" dirty="0">
                <a:solidFill>
                  <a:srgbClr val="FF0000"/>
                </a:solidFill>
              </a:rPr>
              <a:t>DHCP</a:t>
            </a:r>
            <a:r>
              <a:rPr lang="en-US" sz="1600" dirty="0">
                <a:solidFill>
                  <a:srgbClr val="000000"/>
                </a:solidFill>
              </a:rPr>
              <a:t> </a:t>
            </a:r>
            <a:r>
              <a:rPr lang="en-US" sz="1600" dirty="0">
                <a:solidFill>
                  <a:srgbClr val="FF0000"/>
                </a:solidFill>
              </a:rPr>
              <a:t>snooping</a:t>
            </a:r>
            <a:r>
              <a:rPr lang="en-US" sz="1600" dirty="0">
                <a:solidFill>
                  <a:srgbClr val="000000"/>
                </a:solidFill>
              </a:rPr>
              <a:t>.</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a:t>
            </a:r>
            <a:r>
              <a:rPr lang="en-US" sz="1600" dirty="0">
                <a:solidFill>
                  <a:srgbClr val="FF0000"/>
                </a:solidFill>
              </a:rPr>
              <a:t>DoS</a:t>
            </a:r>
            <a:r>
              <a:rPr lang="en-US" sz="1600" dirty="0">
                <a:solidFill>
                  <a:srgbClr val="000000"/>
                </a:solidFill>
              </a:rPr>
              <a:t> for connecting clients. DHCP starvation attacks require an attack tool such as </a:t>
            </a:r>
            <a:r>
              <a:rPr lang="en-US" sz="1600" dirty="0">
                <a:solidFill>
                  <a:srgbClr val="FF0000"/>
                </a:solidFill>
              </a:rPr>
              <a:t>Gobbler</a:t>
            </a:r>
            <a:r>
              <a:rPr lang="en-US" sz="1600" dirty="0">
                <a:solidFill>
                  <a:srgbClr val="000000"/>
                </a:solidFill>
              </a:rPr>
              <a:t>. Gobbler has the ability to look at the entire scope of leasable IP addresses and tries to </a:t>
            </a:r>
            <a:r>
              <a:rPr lang="en-US" sz="1600" dirty="0">
                <a:solidFill>
                  <a:srgbClr val="FF0000"/>
                </a:solidFill>
              </a:rPr>
              <a:t>lease</a:t>
            </a:r>
            <a:r>
              <a:rPr lang="en-US" sz="1600" dirty="0">
                <a:solidFill>
                  <a:srgbClr val="000000"/>
                </a:solidFill>
              </a:rPr>
              <a:t> them all. Specifically, it creates DHCP discovery messages with </a:t>
            </a:r>
            <a:r>
              <a:rPr lang="en-US" sz="1600" dirty="0">
                <a:solidFill>
                  <a:srgbClr val="FF0000"/>
                </a:solidFill>
              </a:rPr>
              <a:t>bogus</a:t>
            </a:r>
            <a:r>
              <a:rPr lang="en-US" sz="1600" dirty="0">
                <a:solidFill>
                  <a:srgbClr val="000000"/>
                </a:solidFill>
              </a:rPr>
              <a:t> </a:t>
            </a:r>
            <a:r>
              <a:rPr lang="en-US" sz="1600" dirty="0">
                <a:solidFill>
                  <a:srgbClr val="FF0000"/>
                </a:solidFill>
              </a:rPr>
              <a:t>MAC</a:t>
            </a:r>
            <a:r>
              <a:rPr lang="en-US" sz="1600" dirty="0">
                <a:solidFill>
                  <a:srgbClr val="000000"/>
                </a:solidFill>
              </a:rPr>
              <a:t> </a:t>
            </a:r>
            <a:r>
              <a:rPr lang="en-US" sz="1600" dirty="0">
                <a:solidFill>
                  <a:srgbClr val="FF0000"/>
                </a:solidFill>
              </a:rPr>
              <a:t>addresses</a:t>
            </a:r>
            <a:r>
              <a:rPr lang="en-US" sz="1600" dirty="0">
                <a:solidFill>
                  <a:srgbClr val="000000"/>
                </a:solidFill>
              </a:rPr>
              <a:t>.</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a:t>
            </a:r>
            <a:r>
              <a:rPr lang="en-US" sz="1600" dirty="0">
                <a:solidFill>
                  <a:srgbClr val="FF0000"/>
                </a:solidFill>
              </a:rPr>
              <a:t>rogue</a:t>
            </a:r>
            <a:r>
              <a:rPr lang="en-US" sz="1600" dirty="0">
                <a:solidFill>
                  <a:srgbClr val="000000"/>
                </a:solidFill>
              </a:rPr>
              <a:t> </a:t>
            </a:r>
            <a:r>
              <a:rPr lang="en-US" sz="1600" dirty="0">
                <a:solidFill>
                  <a:srgbClr val="FF0000"/>
                </a:solidFill>
              </a:rPr>
              <a:t>DHCP</a:t>
            </a:r>
            <a:r>
              <a:rPr lang="en-US" sz="1600" dirty="0">
                <a:solidFill>
                  <a:srgbClr val="000000"/>
                </a:solidFill>
              </a:rPr>
              <a:t> </a:t>
            </a:r>
            <a:r>
              <a:rPr lang="en-US" sz="1600" dirty="0">
                <a:solidFill>
                  <a:srgbClr val="FF0000"/>
                </a:solidFill>
              </a:rPr>
              <a:t>server</a:t>
            </a:r>
            <a:r>
              <a:rPr lang="en-US" sz="1600" dirty="0">
                <a:solidFill>
                  <a:srgbClr val="000000"/>
                </a:solidFill>
              </a:rPr>
              <a:t> is connected to the network and provides </a:t>
            </a:r>
            <a:r>
              <a:rPr lang="en-US" sz="1600" dirty="0">
                <a:solidFill>
                  <a:srgbClr val="FF0000"/>
                </a:solidFill>
              </a:rPr>
              <a:t>false</a:t>
            </a:r>
            <a:r>
              <a:rPr lang="en-US" sz="1600" dirty="0">
                <a:solidFill>
                  <a:srgbClr val="000000"/>
                </a:solidFill>
              </a:rPr>
              <a:t> </a:t>
            </a:r>
            <a:r>
              <a:rPr lang="en-US" sz="1600" dirty="0">
                <a:solidFill>
                  <a:srgbClr val="FF0000"/>
                </a:solidFill>
              </a:rPr>
              <a:t>IP</a:t>
            </a:r>
            <a:r>
              <a:rPr lang="en-US" sz="1600" dirty="0">
                <a:solidFill>
                  <a:srgbClr val="000000"/>
                </a:solidFill>
              </a:rPr>
              <a:t> </a:t>
            </a:r>
            <a:r>
              <a:rPr lang="en-US" sz="1600" dirty="0">
                <a:solidFill>
                  <a:srgbClr val="FF0000"/>
                </a:solidFill>
              </a:rPr>
              <a:t>configuration</a:t>
            </a:r>
            <a:r>
              <a:rPr lang="en-US" sz="1600" dirty="0">
                <a:solidFill>
                  <a:srgbClr val="000000"/>
                </a:solidFill>
              </a:rPr>
              <a:t> </a:t>
            </a:r>
            <a:r>
              <a:rPr lang="en-US" sz="1600" dirty="0">
                <a:solidFill>
                  <a:srgbClr val="FF0000"/>
                </a:solidFill>
              </a:rPr>
              <a:t>parameters</a:t>
            </a:r>
            <a:r>
              <a:rPr lang="en-US" sz="1600" dirty="0">
                <a:solidFill>
                  <a:srgbClr val="000000"/>
                </a:solidFill>
              </a:rPr>
              <a:t>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FF0000"/>
                </a:solidFill>
              </a:rPr>
              <a:t>Wrong default gateway</a:t>
            </a:r>
            <a:r>
              <a:rPr lang="en-US" dirty="0">
                <a:solidFill>
                  <a:srgbClr val="000000"/>
                </a:solidFill>
              </a:rPr>
              <a:t> - The rogue server provides an </a:t>
            </a:r>
            <a:r>
              <a:rPr lang="en-US" dirty="0">
                <a:solidFill>
                  <a:srgbClr val="FF0000"/>
                </a:solidFill>
              </a:rPr>
              <a:t>invalid gateway</a:t>
            </a:r>
            <a:r>
              <a:rPr lang="en-US" dirty="0">
                <a:solidFill>
                  <a:srgbClr val="000000"/>
                </a:solidFill>
              </a:rPr>
              <a:t>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FF0000"/>
                </a:solidFill>
              </a:rPr>
              <a:t>Wrong DNS server</a:t>
            </a:r>
            <a:r>
              <a:rPr lang="en-US" dirty="0">
                <a:solidFill>
                  <a:srgbClr val="000000"/>
                </a:solidFill>
              </a:rPr>
              <a:t> - The rogue server provides an </a:t>
            </a:r>
            <a:r>
              <a:rPr lang="en-US" dirty="0">
                <a:solidFill>
                  <a:srgbClr val="FF0000"/>
                </a:solidFill>
              </a:rPr>
              <a:t>incorrect DNS server address</a:t>
            </a:r>
            <a:r>
              <a:rPr lang="en-US" dirty="0">
                <a:solidFill>
                  <a:srgbClr val="000000"/>
                </a:solidFill>
              </a:rPr>
              <a:t> pointing the user to a nefarious website.</a:t>
            </a:r>
          </a:p>
          <a:p>
            <a:pPr marL="489010" lvl="2" indent="-342900">
              <a:buFont typeface="Arial" panose="020B0604020202020204" pitchFamily="34" charset="0"/>
              <a:buChar char="•"/>
            </a:pPr>
            <a:r>
              <a:rPr lang="en-US" b="1" dirty="0">
                <a:solidFill>
                  <a:srgbClr val="FF0000"/>
                </a:solidFill>
              </a:rPr>
              <a:t>Wrong IP address</a:t>
            </a:r>
            <a:r>
              <a:rPr lang="en-US" dirty="0">
                <a:solidFill>
                  <a:srgbClr val="000000"/>
                </a:solidFill>
              </a:rPr>
              <a:t> - The rogue server provides an </a:t>
            </a:r>
            <a:r>
              <a:rPr lang="en-US" dirty="0">
                <a:solidFill>
                  <a:srgbClr val="FF0000"/>
                </a:solidFill>
              </a:rPr>
              <a:t>invalid IP address</a:t>
            </a:r>
            <a:r>
              <a:rPr lang="en-US" dirty="0">
                <a:solidFill>
                  <a:srgbClr val="000000"/>
                </a:solidFill>
              </a:rPr>
              <a:t>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771682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877300" cy="731837"/>
          </a:xfrm>
        </p:spPr>
        <p:txBody>
          <a:bodyPr/>
          <a:lstStyle/>
          <a:p>
            <a:r>
              <a:rPr lang="en-US" sz="1600" dirty="0"/>
              <a:t>LAN Attacks</a:t>
            </a:r>
            <a:r>
              <a:rPr lang="en-US" dirty="0"/>
              <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xmlns=""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xmlns="" val="10517743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ARP Attacks</a:t>
            </a:r>
          </a:p>
        </p:txBody>
      </p:sp>
      <p:sp>
        <p:nvSpPr>
          <p:cNvPr id="5" name="Content Placeholder 4">
            <a:extLst>
              <a:ext uri="{FF2B5EF4-FFF2-40B4-BE49-F238E27FC236}">
                <a16:creationId xmlns:a16="http://schemas.microsoft.com/office/drawing/2014/main" xmlns=""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a:t>
            </a:r>
            <a:r>
              <a:rPr lang="en-US" sz="1500" dirty="0">
                <a:solidFill>
                  <a:srgbClr val="FF0000"/>
                </a:solidFill>
              </a:rPr>
              <a:t>broadcast ARP Requests</a:t>
            </a:r>
            <a:r>
              <a:rPr lang="en-US" sz="1500" dirty="0">
                <a:solidFill>
                  <a:srgbClr val="000000"/>
                </a:solidFill>
              </a:rPr>
              <a:t> to determine the </a:t>
            </a:r>
            <a:r>
              <a:rPr lang="en-US" sz="1500" dirty="0">
                <a:solidFill>
                  <a:srgbClr val="FF0000"/>
                </a:solidFill>
              </a:rPr>
              <a:t>MAC address </a:t>
            </a:r>
            <a:r>
              <a:rPr lang="en-US" sz="1500" dirty="0">
                <a:solidFill>
                  <a:srgbClr val="000000"/>
                </a:solidFill>
              </a:rPr>
              <a:t>of a host with a </a:t>
            </a:r>
            <a:r>
              <a:rPr lang="en-US" sz="1500" dirty="0">
                <a:solidFill>
                  <a:srgbClr val="FF0000"/>
                </a:solidFill>
              </a:rPr>
              <a:t>destination IP address</a:t>
            </a:r>
            <a:r>
              <a:rPr lang="en-US" sz="1500" dirty="0">
                <a:solidFill>
                  <a:srgbClr val="000000"/>
                </a:solidFill>
              </a:rPr>
              <a:t>.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a:t>
            </a:r>
            <a:r>
              <a:rPr lang="en-US" sz="1500" dirty="0">
                <a:solidFill>
                  <a:srgbClr val="0000CC"/>
                </a:solidFill>
              </a:rPr>
              <a:t>unsolicited ARP </a:t>
            </a:r>
            <a:r>
              <a:rPr lang="en-US" sz="1500" dirty="0">
                <a:solidFill>
                  <a:srgbClr val="000000"/>
                </a:solidFill>
              </a:rPr>
              <a:t>Reply called a </a:t>
            </a:r>
            <a:r>
              <a:rPr lang="en-US" sz="1500" dirty="0">
                <a:solidFill>
                  <a:srgbClr val="0000CC"/>
                </a:solidFill>
              </a:rPr>
              <a:t>“gratuitous ARP”. </a:t>
            </a:r>
            <a:r>
              <a:rPr lang="en-US" sz="1500" dirty="0">
                <a:solidFill>
                  <a:srgbClr val="000000"/>
                </a:solidFill>
              </a:rPr>
              <a:t>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a:t>
            </a:r>
            <a:r>
              <a:rPr lang="en-US" sz="1500" dirty="0">
                <a:solidFill>
                  <a:srgbClr val="FF0000"/>
                </a:solidFill>
              </a:rPr>
              <a:t>spoofed</a:t>
            </a:r>
            <a:r>
              <a:rPr lang="en-US" sz="1500" dirty="0">
                <a:solidFill>
                  <a:srgbClr val="000000"/>
                </a:solidFill>
              </a:rPr>
              <a:t> </a:t>
            </a:r>
            <a:r>
              <a:rPr lang="en-US" sz="1500" dirty="0">
                <a:solidFill>
                  <a:srgbClr val="FF0000"/>
                </a:solidFill>
              </a:rPr>
              <a:t>MAC</a:t>
            </a:r>
            <a:r>
              <a:rPr lang="en-US" sz="1500" dirty="0">
                <a:solidFill>
                  <a:srgbClr val="000000"/>
                </a:solidFill>
              </a:rPr>
              <a:t> </a:t>
            </a:r>
            <a:r>
              <a:rPr lang="en-US" sz="1500" dirty="0">
                <a:solidFill>
                  <a:srgbClr val="FF0000"/>
                </a:solidFill>
              </a:rPr>
              <a:t>address</a:t>
            </a:r>
            <a:r>
              <a:rPr lang="en-US" sz="1500" dirty="0">
                <a:solidFill>
                  <a:srgbClr val="000000"/>
                </a:solidFill>
              </a:rPr>
              <a:t> to a switch, and the switch would </a:t>
            </a:r>
            <a:r>
              <a:rPr lang="en-US" sz="1500" dirty="0">
                <a:solidFill>
                  <a:srgbClr val="FF0000"/>
                </a:solidFill>
              </a:rPr>
              <a:t>update its MAC table accordingly</a:t>
            </a:r>
            <a:r>
              <a:rPr lang="en-US" sz="1500" dirty="0">
                <a:solidFill>
                  <a:srgbClr val="000000"/>
                </a:solidFill>
              </a:rPr>
              <a:t>. In a typical attack, a threat actor sends </a:t>
            </a:r>
            <a:r>
              <a:rPr lang="en-US" sz="1500" dirty="0">
                <a:solidFill>
                  <a:srgbClr val="FF0000"/>
                </a:solidFill>
              </a:rPr>
              <a:t>unsolicited ARP Replies </a:t>
            </a:r>
            <a:r>
              <a:rPr lang="en-US" sz="1500" dirty="0">
                <a:solidFill>
                  <a:srgbClr val="000000"/>
                </a:solidFill>
              </a:rPr>
              <a:t>to other hosts on the subnet with the MAC Address of the threat actor and the IP address of the default gateway, effectively setting up a </a:t>
            </a:r>
            <a:r>
              <a:rPr lang="en-US" sz="1500" dirty="0">
                <a:solidFill>
                  <a:srgbClr val="FF0000"/>
                </a:solidFill>
              </a:rPr>
              <a:t>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a:t>
            </a:r>
            <a:r>
              <a:rPr lang="en-US" sz="1500" dirty="0">
                <a:solidFill>
                  <a:srgbClr val="FF0000"/>
                </a:solidFill>
              </a:rPr>
              <a:t>mitigated</a:t>
            </a:r>
            <a:r>
              <a:rPr lang="en-US" sz="1500" dirty="0">
                <a:solidFill>
                  <a:srgbClr val="000000"/>
                </a:solidFill>
              </a:rPr>
              <a:t> by implementing </a:t>
            </a:r>
            <a:r>
              <a:rPr lang="en-US" sz="1500" dirty="0">
                <a:solidFill>
                  <a:srgbClr val="FF0000"/>
                </a:solidFill>
              </a:rPr>
              <a:t>Dynamic ARP Inspection (DAI).</a:t>
            </a:r>
          </a:p>
        </p:txBody>
      </p:sp>
    </p:spTree>
    <p:extLst>
      <p:ext uri="{BB962C8B-B14F-4D97-AF65-F5344CB8AC3E}">
        <p14:creationId xmlns:p14="http://schemas.microsoft.com/office/powerpoint/2010/main" xmlns="" val="34075949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Address Spoofing Attacks</a:t>
            </a:r>
          </a:p>
        </p:txBody>
      </p:sp>
      <p:sp>
        <p:nvSpPr>
          <p:cNvPr id="4" name="Content Placeholder 3">
            <a:extLst>
              <a:ext uri="{FF2B5EF4-FFF2-40B4-BE49-F238E27FC236}">
                <a16:creationId xmlns:a16="http://schemas.microsoft.com/office/drawing/2014/main" xmlns=""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FF0000"/>
                </a:solidFill>
              </a:rPr>
              <a:t>IP address spoofing </a:t>
            </a:r>
            <a:r>
              <a:rPr lang="en-US" sz="1600" dirty="0">
                <a:solidFill>
                  <a:srgbClr val="000000"/>
                </a:solidFill>
              </a:rPr>
              <a:t>is when a threat actor </a:t>
            </a:r>
            <a:r>
              <a:rPr lang="en-US" sz="1600" dirty="0">
                <a:solidFill>
                  <a:srgbClr val="FF0000"/>
                </a:solidFill>
              </a:rPr>
              <a:t>hijacks a valid IP address </a:t>
            </a:r>
            <a:r>
              <a:rPr lang="en-US" sz="1600" dirty="0">
                <a:solidFill>
                  <a:srgbClr val="000000"/>
                </a:solidFill>
              </a:rPr>
              <a:t>of another device on the subnet or uses a random IP address. IP address spoofing is </a:t>
            </a:r>
            <a:r>
              <a:rPr lang="en-US" sz="1600" dirty="0">
                <a:solidFill>
                  <a:srgbClr val="FF0000"/>
                </a:solidFill>
              </a:rPr>
              <a:t>difficult</a:t>
            </a:r>
            <a:r>
              <a:rPr lang="en-US" sz="1600" dirty="0">
                <a:solidFill>
                  <a:srgbClr val="000000"/>
                </a:solidFill>
              </a:rPr>
              <a:t> to mitigate, especially when it is used inside a subnet in which the IP belongs.</a:t>
            </a:r>
          </a:p>
          <a:p>
            <a:pPr marL="285750" indent="-285750" algn="l">
              <a:buFont typeface="Arial" panose="020B0604020202020204" pitchFamily="34" charset="0"/>
              <a:buChar char="•"/>
            </a:pPr>
            <a:r>
              <a:rPr lang="en-US" sz="1600" dirty="0">
                <a:solidFill>
                  <a:srgbClr val="FF0000"/>
                </a:solidFill>
              </a:rPr>
              <a:t>MAC address spoofing attacks </a:t>
            </a:r>
            <a:r>
              <a:rPr lang="en-US" sz="1600" dirty="0">
                <a:solidFill>
                  <a:srgbClr val="000000"/>
                </a:solidFill>
              </a:rPr>
              <a:t>occur when the threat actors alter the MAC address of their host to match another known MAC address of a target host. The switch </a:t>
            </a:r>
            <a:r>
              <a:rPr lang="en-US" sz="1600" dirty="0">
                <a:solidFill>
                  <a:srgbClr val="FF0000"/>
                </a:solidFill>
              </a:rPr>
              <a:t>overwrites</a:t>
            </a:r>
            <a:r>
              <a:rPr lang="en-US" sz="1600" dirty="0">
                <a:solidFill>
                  <a:srgbClr val="000000"/>
                </a:solidFill>
              </a:rPr>
              <a:t>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a:t>
            </a:r>
            <a:r>
              <a:rPr lang="en-US" sz="1600" dirty="0">
                <a:solidFill>
                  <a:srgbClr val="FF0000"/>
                </a:solidFill>
              </a:rPr>
              <a:t>mitigated</a:t>
            </a:r>
            <a:r>
              <a:rPr lang="en-US" sz="1600" dirty="0">
                <a:solidFill>
                  <a:srgbClr val="000000"/>
                </a:solidFill>
              </a:rPr>
              <a:t> by implementing </a:t>
            </a:r>
            <a:r>
              <a:rPr lang="en-US" sz="1600" dirty="0">
                <a:solidFill>
                  <a:srgbClr val="FF0000"/>
                </a:solidFill>
              </a:rPr>
              <a:t>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8776713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STP Attack</a:t>
            </a:r>
          </a:p>
        </p:txBody>
      </p:sp>
      <p:sp>
        <p:nvSpPr>
          <p:cNvPr id="5" name="Content Placeholder 4">
            <a:extLst>
              <a:ext uri="{FF2B5EF4-FFF2-40B4-BE49-F238E27FC236}">
                <a16:creationId xmlns:a16="http://schemas.microsoft.com/office/drawing/2014/main" xmlns=""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a:t>
            </a:r>
            <a:r>
              <a:rPr lang="en-US" sz="1600" dirty="0">
                <a:solidFill>
                  <a:srgbClr val="FF0000"/>
                </a:solidFill>
              </a:rPr>
              <a:t>spoofing the root bridge and changing the topology of a network</a:t>
            </a:r>
            <a:r>
              <a:rPr lang="en-US" sz="1600" dirty="0">
                <a:solidFill>
                  <a:srgbClr val="000000"/>
                </a:solidFill>
              </a:rPr>
              <a:t>.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a:t>
            </a:r>
            <a:r>
              <a:rPr lang="en-US" sz="1600" dirty="0">
                <a:solidFill>
                  <a:srgbClr val="FF0000"/>
                </a:solidFill>
              </a:rPr>
              <a:t>STP attack </a:t>
            </a:r>
            <a:r>
              <a:rPr lang="en-US" sz="1600" dirty="0">
                <a:solidFill>
                  <a:srgbClr val="000000"/>
                </a:solidFill>
              </a:rPr>
              <a:t>is </a:t>
            </a:r>
            <a:r>
              <a:rPr lang="en-US" sz="1600" dirty="0">
                <a:solidFill>
                  <a:srgbClr val="FF0000"/>
                </a:solidFill>
              </a:rPr>
              <a:t>mitigated</a:t>
            </a:r>
            <a:r>
              <a:rPr lang="en-US" sz="1600" dirty="0">
                <a:solidFill>
                  <a:srgbClr val="000000"/>
                </a:solidFill>
              </a:rPr>
              <a:t> by implementing </a:t>
            </a:r>
            <a:r>
              <a:rPr lang="en-US" sz="1600" dirty="0">
                <a:solidFill>
                  <a:srgbClr val="FF0000"/>
                </a:solidFill>
              </a:rPr>
              <a:t>BPDU Guard </a:t>
            </a:r>
            <a:r>
              <a:rPr lang="en-US" sz="1600" dirty="0">
                <a:solidFill>
                  <a:srgbClr val="000000"/>
                </a:solidFill>
              </a:rPr>
              <a:t>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341187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LAN Attacks</a:t>
            </a:r>
            <a:r>
              <a:rPr lang="en-US" dirty="0"/>
              <a:t/>
            </a:r>
            <a:br>
              <a:rPr lang="en-US" dirty="0"/>
            </a:br>
            <a:r>
              <a:rPr lang="en-US" sz="2400" dirty="0"/>
              <a:t>CDP Reconnaissance</a:t>
            </a:r>
          </a:p>
        </p:txBody>
      </p:sp>
      <p:sp>
        <p:nvSpPr>
          <p:cNvPr id="5" name="Content Placeholder 4">
            <a:extLst>
              <a:ext uri="{FF2B5EF4-FFF2-40B4-BE49-F238E27FC236}">
                <a16:creationId xmlns:a16="http://schemas.microsoft.com/office/drawing/2014/main" xmlns=""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a:t>
            </a:r>
            <a:r>
              <a:rPr lang="en-US" sz="1600" dirty="0">
                <a:solidFill>
                  <a:srgbClr val="FF0000"/>
                </a:solidFill>
              </a:rPr>
              <a:t>Cisco Discovery Protocol (CDP) </a:t>
            </a:r>
            <a:r>
              <a:rPr lang="en-US" sz="1600" dirty="0">
                <a:solidFill>
                  <a:srgbClr val="000000"/>
                </a:solidFill>
              </a:rPr>
              <a:t>is a </a:t>
            </a:r>
            <a:r>
              <a:rPr lang="en-US" sz="1600" dirty="0">
                <a:solidFill>
                  <a:srgbClr val="FF0000"/>
                </a:solidFill>
              </a:rPr>
              <a:t>proprietary</a:t>
            </a:r>
            <a:r>
              <a:rPr lang="en-US" sz="1600" dirty="0">
                <a:solidFill>
                  <a:srgbClr val="000000"/>
                </a:solidFill>
              </a:rPr>
              <a:t> Layer 2 link discovery protocol. It is </a:t>
            </a:r>
            <a:r>
              <a:rPr lang="en-US" sz="1600" dirty="0">
                <a:solidFill>
                  <a:srgbClr val="FF0000"/>
                </a:solidFill>
              </a:rPr>
              <a:t>enabled</a:t>
            </a:r>
            <a:r>
              <a:rPr lang="en-US" sz="1600" dirty="0">
                <a:solidFill>
                  <a:srgbClr val="000000"/>
                </a:solidFill>
              </a:rPr>
              <a:t> on all Cisco devices by default. Network administrators also use CDP </a:t>
            </a:r>
            <a:r>
              <a:rPr lang="en-US" sz="1600" dirty="0">
                <a:solidFill>
                  <a:srgbClr val="FF0000"/>
                </a:solidFill>
              </a:rPr>
              <a:t>to help configure and troubleshoot</a:t>
            </a:r>
            <a:r>
              <a:rPr lang="en-US" sz="1600" dirty="0">
                <a:solidFill>
                  <a:srgbClr val="000000"/>
                </a:solidFill>
              </a:rPr>
              <a: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a:t>
            </a:r>
            <a:r>
              <a:rPr lang="en-US" sz="1600" dirty="0">
                <a:solidFill>
                  <a:srgbClr val="FF0000"/>
                </a:solidFill>
              </a:rPr>
              <a:t>limit</a:t>
            </a:r>
            <a:r>
              <a:rPr lang="en-US" sz="1600" dirty="0">
                <a:solidFill>
                  <a:srgbClr val="000000"/>
                </a:solidFill>
              </a:rPr>
              <a:t> </a:t>
            </a:r>
            <a:r>
              <a:rPr lang="en-US" sz="1600" dirty="0">
                <a:solidFill>
                  <a:srgbClr val="FF0000"/>
                </a:solidFill>
              </a:rPr>
              <a:t>the use </a:t>
            </a:r>
            <a:r>
              <a:rPr lang="en-US" sz="1600" dirty="0">
                <a:solidFill>
                  <a:srgbClr val="000000"/>
                </a:solidFill>
              </a:rPr>
              <a:t>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a:t>
            </a:r>
            <a:r>
              <a:rPr lang="en-US" sz="1600" dirty="0">
                <a:solidFill>
                  <a:srgbClr val="FF0000"/>
                </a:solidFill>
              </a:rPr>
              <a:t>disable CDP globally on a device</a:t>
            </a:r>
            <a:r>
              <a:rPr lang="en-US" sz="1600" dirty="0">
                <a:solidFill>
                  <a:srgbClr val="000000"/>
                </a:solidFill>
              </a:rPr>
              <a:t>, use the </a:t>
            </a:r>
            <a:r>
              <a:rPr lang="en-US" sz="1600" b="1" dirty="0">
                <a:solidFill>
                  <a:srgbClr val="FF0000"/>
                </a:solidFill>
              </a:rPr>
              <a:t>no cdp run</a:t>
            </a:r>
            <a:r>
              <a:rPr lang="en-US" sz="1600" dirty="0">
                <a:solidFill>
                  <a:srgbClr val="FF0000"/>
                </a:solidFill>
              </a:rPr>
              <a:t> </a:t>
            </a:r>
            <a:r>
              <a:rPr lang="en-US" sz="1600" dirty="0">
                <a:solidFill>
                  <a:srgbClr val="000000"/>
                </a:solidFill>
              </a:rPr>
              <a:t>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FF0000"/>
                </a:solidFill>
              </a:rPr>
              <a:t>no cdp enable</a:t>
            </a:r>
            <a:r>
              <a:rPr lang="en-US" sz="1600" dirty="0">
                <a:solidFill>
                  <a:srgbClr val="FF0000"/>
                </a:solidFill>
              </a:rPr>
              <a:t> interface </a:t>
            </a:r>
            <a:r>
              <a:rPr lang="en-US" sz="1600" dirty="0">
                <a:solidFill>
                  <a:srgbClr val="000000"/>
                </a:solidFill>
              </a:rPr>
              <a:t>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a:t>
            </a:r>
            <a:r>
              <a:rPr lang="en-US" sz="1200" dirty="0">
                <a:solidFill>
                  <a:srgbClr val="FF0000"/>
                </a:solidFill>
              </a:rPr>
              <a:t>Link Layer Discovery Protocol (LLDP) </a:t>
            </a:r>
            <a:r>
              <a:rPr lang="en-US" sz="1200" dirty="0">
                <a:solidFill>
                  <a:srgbClr val="000000"/>
                </a:solidFill>
              </a:rPr>
              <a:t>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8255260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xmlns="" val="29296231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Endpoint Security</a:t>
            </a:r>
            <a:r>
              <a:rPr lang="en-US" dirty="0"/>
              <a:t/>
            </a:r>
            <a:br>
              <a:rPr lang="en-US" dirty="0"/>
            </a:br>
            <a:r>
              <a:rPr lang="en-US" sz="2400" dirty="0"/>
              <a:t>Network Attacks Today</a:t>
            </a:r>
          </a:p>
        </p:txBody>
      </p:sp>
      <p:sp>
        <p:nvSpPr>
          <p:cNvPr id="5" name="Content Placeholder 4">
            <a:extLst>
              <a:ext uri="{FF2B5EF4-FFF2-40B4-BE49-F238E27FC236}">
                <a16:creationId xmlns:a16="http://schemas.microsoft.com/office/drawing/2014/main" xmlns=""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a:t>
            </a:r>
            <a:r>
              <a:rPr lang="en-US" sz="1600" dirty="0">
                <a:solidFill>
                  <a:srgbClr val="FF0000"/>
                </a:solidFill>
              </a:rPr>
              <a:t>enterprise networks</a:t>
            </a:r>
            <a:r>
              <a:rPr lang="en-US" sz="1600" dirty="0">
                <a:solidFill>
                  <a:srgbClr val="000000"/>
                </a:solidFill>
              </a:rPr>
              <a:t>.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FF0000"/>
                </a:solidFill>
              </a:rPr>
              <a:t>Distributed Denial of Service (DDoS)</a:t>
            </a:r>
            <a:r>
              <a:rPr lang="en-US" sz="1600" dirty="0">
                <a:solidFill>
                  <a:srgbClr val="000000"/>
                </a:solidFill>
              </a:rPr>
              <a:t> – This is a </a:t>
            </a:r>
            <a:r>
              <a:rPr lang="en-US" sz="1600" dirty="0">
                <a:solidFill>
                  <a:srgbClr val="FF0000"/>
                </a:solidFill>
              </a:rPr>
              <a:t>coordinated</a:t>
            </a:r>
            <a:r>
              <a:rPr lang="en-US" sz="1600" dirty="0">
                <a:solidFill>
                  <a:srgbClr val="000000"/>
                </a:solidFill>
              </a:rPr>
              <a:t> </a:t>
            </a:r>
            <a:r>
              <a:rPr lang="en-US" sz="1600" dirty="0">
                <a:solidFill>
                  <a:srgbClr val="FF0000"/>
                </a:solidFill>
              </a:rPr>
              <a:t>attack</a:t>
            </a:r>
            <a:r>
              <a:rPr lang="en-US" sz="1600" dirty="0">
                <a:solidFill>
                  <a:srgbClr val="000000"/>
                </a:solidFill>
              </a:rPr>
              <a:t> from many devices, called </a:t>
            </a:r>
            <a:r>
              <a:rPr lang="en-US" sz="1600" dirty="0">
                <a:solidFill>
                  <a:srgbClr val="FF0000"/>
                </a:solidFill>
              </a:rPr>
              <a:t>zombies</a:t>
            </a:r>
            <a:r>
              <a:rPr lang="en-US" sz="1600" dirty="0">
                <a:solidFill>
                  <a:srgbClr val="000000"/>
                </a:solidFill>
              </a:rPr>
              <a:t>,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FF0000"/>
                </a:solidFill>
              </a:rPr>
              <a:t>Data Breach</a:t>
            </a:r>
            <a:r>
              <a:rPr lang="en-US" sz="1600" dirty="0">
                <a:solidFill>
                  <a:srgbClr val="000000"/>
                </a:solidFill>
              </a:rPr>
              <a:t> – This is an attack in which an organization’s data servers or hosts are compromised to </a:t>
            </a:r>
            <a:r>
              <a:rPr lang="en-US" sz="1600" dirty="0">
                <a:solidFill>
                  <a:srgbClr val="FF0000"/>
                </a:solidFill>
              </a:rPr>
              <a:t>steal confidential information</a:t>
            </a:r>
            <a:r>
              <a:rPr lang="en-US" sz="1600" dirty="0">
                <a:solidFill>
                  <a:srgbClr val="000000"/>
                </a:solidFill>
              </a:rPr>
              <a:t>.</a:t>
            </a:r>
          </a:p>
          <a:p>
            <a:pPr marL="415985" lvl="1" indent="-342900">
              <a:buFont typeface="Arial" panose="020B0604020202020204" pitchFamily="34" charset="0"/>
              <a:buChar char="•"/>
            </a:pPr>
            <a:r>
              <a:rPr lang="en-US" sz="1600" b="1" dirty="0">
                <a:solidFill>
                  <a:srgbClr val="FF0000"/>
                </a:solidFill>
              </a:rPr>
              <a:t>Malware</a:t>
            </a:r>
            <a:r>
              <a:rPr lang="en-US" sz="1600" dirty="0">
                <a:solidFill>
                  <a:srgbClr val="000000"/>
                </a:solidFill>
              </a:rPr>
              <a:t> – This is an attack in which an organization’s hosts are </a:t>
            </a:r>
            <a:r>
              <a:rPr lang="en-US" sz="1600" dirty="0">
                <a:solidFill>
                  <a:srgbClr val="FF0000"/>
                </a:solidFill>
              </a:rPr>
              <a:t>infected</a:t>
            </a:r>
            <a:r>
              <a:rPr lang="en-US" sz="1600" dirty="0">
                <a:solidFill>
                  <a:srgbClr val="000000"/>
                </a:solidFill>
              </a:rPr>
              <a:t> with </a:t>
            </a:r>
            <a:r>
              <a:rPr lang="en-US" sz="1600" dirty="0">
                <a:solidFill>
                  <a:srgbClr val="FF0000"/>
                </a:solidFill>
              </a:rPr>
              <a:t>malicious software </a:t>
            </a:r>
            <a:r>
              <a:rPr lang="en-US" sz="1600" dirty="0">
                <a:solidFill>
                  <a:srgbClr val="000000"/>
                </a:solidFill>
              </a:rPr>
              <a:t>that cause a variety of problems. For example, </a:t>
            </a:r>
            <a:r>
              <a:rPr lang="en-US" sz="1600" dirty="0">
                <a:solidFill>
                  <a:srgbClr val="FF0000"/>
                </a:solidFill>
              </a:rPr>
              <a:t>ransomware</a:t>
            </a:r>
            <a:r>
              <a:rPr lang="en-US" sz="1600" dirty="0">
                <a:solidFill>
                  <a:srgbClr val="000000"/>
                </a:solidFill>
              </a:rPr>
              <a:t> such as </a:t>
            </a:r>
            <a:r>
              <a:rPr lang="en-US" sz="1600" dirty="0">
                <a:solidFill>
                  <a:srgbClr val="FF0000"/>
                </a:solidFill>
              </a:rPr>
              <a:t>WannaCry</a:t>
            </a:r>
            <a:r>
              <a:rPr lang="en-US" sz="1600" dirty="0">
                <a:solidFill>
                  <a:srgbClr val="000000"/>
                </a:solidFill>
              </a:rPr>
              <a:t>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xmlns="" val="25768708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xmlns="" val="87670465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xmlns=""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xmlns=""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Endpoint Security</a:t>
            </a:r>
            <a:r>
              <a:rPr lang="en-US" dirty="0"/>
              <a:t/>
            </a:r>
            <a:br>
              <a:rPr lang="en-US" dirty="0"/>
            </a:br>
            <a:r>
              <a:rPr lang="en-US" sz="2400" dirty="0"/>
              <a:t>Network Security Devices</a:t>
            </a:r>
          </a:p>
        </p:txBody>
      </p:sp>
      <p:sp>
        <p:nvSpPr>
          <p:cNvPr id="4" name="Content Placeholder 3">
            <a:extLst>
              <a:ext uri="{FF2B5EF4-FFF2-40B4-BE49-F238E27FC236}">
                <a16:creationId xmlns:a16="http://schemas.microsoft.com/office/drawing/2014/main" xmlns=""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a:t>
            </a:r>
            <a:r>
              <a:rPr lang="en-US" sz="1600" dirty="0">
                <a:solidFill>
                  <a:srgbClr val="FF0000"/>
                </a:solidFill>
              </a:rPr>
              <a:t>network security </a:t>
            </a:r>
            <a:r>
              <a:rPr lang="en-US" sz="1600" b="1" dirty="0">
                <a:solidFill>
                  <a:srgbClr val="FF0000"/>
                </a:solidFill>
              </a:rPr>
              <a:t>devices</a:t>
            </a:r>
            <a:r>
              <a:rPr lang="en-US" sz="1600" dirty="0">
                <a:solidFill>
                  <a:srgbClr val="FF0000"/>
                </a:solidFill>
              </a:rPr>
              <a:t> </a:t>
            </a:r>
            <a:r>
              <a:rPr lang="en-US" sz="1600" dirty="0">
                <a:solidFill>
                  <a:srgbClr val="000000"/>
                </a:solidFill>
              </a:rPr>
              <a:t>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FF0000"/>
                </a:solidFill>
              </a:rPr>
              <a:t>Virtual Private Network (VPN) enabled router </a:t>
            </a:r>
            <a:r>
              <a:rPr lang="en-US" sz="1600" dirty="0">
                <a:solidFill>
                  <a:srgbClr val="000000"/>
                </a:solidFill>
              </a:rPr>
              <a:t>-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FF0000"/>
                </a:solidFill>
              </a:rPr>
              <a:t>Next-Generation Firewall (NGFW) </a:t>
            </a:r>
            <a:r>
              <a:rPr lang="en-US" sz="1600" dirty="0">
                <a:solidFill>
                  <a:srgbClr val="000000"/>
                </a:solidFill>
              </a:rPr>
              <a:t>-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FF0000"/>
                </a:solidFill>
              </a:rPr>
              <a:t>Network Access Control (NAC) </a:t>
            </a:r>
            <a:r>
              <a:rPr lang="en-US" sz="1600" dirty="0">
                <a:solidFill>
                  <a:srgbClr val="000000"/>
                </a:solidFill>
              </a:rPr>
              <a:t>- includes </a:t>
            </a:r>
            <a:r>
              <a:rPr lang="en-US" sz="1600" dirty="0">
                <a:solidFill>
                  <a:srgbClr val="7030A0"/>
                </a:solidFill>
              </a:rPr>
              <a:t>authentication, authorization, and accounting (AAA) </a:t>
            </a:r>
            <a:r>
              <a:rPr lang="en-US" sz="1600" dirty="0">
                <a:solidFill>
                  <a:srgbClr val="000000"/>
                </a:solidFill>
              </a:rPr>
              <a:t>services. In larger enterprises, these services might be incorporated into an appliance that can manage access policies across a wide variety of users and device types. The Cisco Identity Services Engine (</a:t>
            </a:r>
            <a:r>
              <a:rPr lang="en-US" sz="1600" dirty="0">
                <a:solidFill>
                  <a:srgbClr val="FF0000"/>
                </a:solidFill>
              </a:rPr>
              <a:t>ISE</a:t>
            </a:r>
            <a:r>
              <a:rPr lang="en-US" sz="1600" dirty="0">
                <a:solidFill>
                  <a:srgbClr val="000000"/>
                </a:solidFill>
              </a:rPr>
              <a:t>) is an example of a NAC device.</a:t>
            </a:r>
          </a:p>
        </p:txBody>
      </p:sp>
    </p:spTree>
    <p:extLst>
      <p:ext uri="{BB962C8B-B14F-4D97-AF65-F5344CB8AC3E}">
        <p14:creationId xmlns:p14="http://schemas.microsoft.com/office/powerpoint/2010/main" xmlns="" val="20948265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Endpoint Security</a:t>
            </a:r>
            <a:r>
              <a:rPr lang="en-US" dirty="0"/>
              <a:t/>
            </a:r>
            <a:br>
              <a:rPr lang="en-US" dirty="0"/>
            </a:br>
            <a:r>
              <a:rPr lang="en-US" sz="2400" dirty="0"/>
              <a:t>Endpoint Protection</a:t>
            </a:r>
          </a:p>
        </p:txBody>
      </p:sp>
      <p:sp>
        <p:nvSpPr>
          <p:cNvPr id="8" name="Content Placeholder 7">
            <a:extLst>
              <a:ext uri="{FF2B5EF4-FFF2-40B4-BE49-F238E27FC236}">
                <a16:creationId xmlns:a16="http://schemas.microsoft.com/office/drawing/2014/main" xmlns="" id="{F4949C1C-F141-477B-A2A9-5141BA42ED97}"/>
              </a:ext>
            </a:extLst>
          </p:cNvPr>
          <p:cNvSpPr>
            <a:spLocks noGrp="1"/>
          </p:cNvSpPr>
          <p:nvPr>
            <p:ph idx="1"/>
          </p:nvPr>
        </p:nvSpPr>
        <p:spPr>
          <a:xfrm>
            <a:off x="200342" y="896429"/>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a:t>
            </a:r>
            <a:r>
              <a:rPr lang="en-US" sz="1500" dirty="0">
                <a:solidFill>
                  <a:srgbClr val="FF0000"/>
                </a:solidFill>
              </a:rPr>
              <a:t>laptops, desktops, servers, and IP phones</a:t>
            </a:r>
            <a:r>
              <a:rPr lang="en-US" sz="1500" dirty="0">
                <a:solidFill>
                  <a:srgbClr val="000000"/>
                </a:solidFill>
              </a:rPr>
              <a:t>, as well as employee-owned devices. Endpoints are particularly susceptible to </a:t>
            </a:r>
            <a:r>
              <a:rPr lang="en-US" sz="1500" dirty="0">
                <a:solidFill>
                  <a:srgbClr val="FF0000"/>
                </a:solidFill>
              </a:rPr>
              <a:t>malware-related attacks</a:t>
            </a:r>
            <a:r>
              <a:rPr lang="en-US" sz="1500" dirty="0">
                <a:solidFill>
                  <a:srgbClr val="000000"/>
                </a:solidFill>
              </a:rPr>
              <a:t>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a:t>
            </a:r>
            <a:r>
              <a:rPr lang="en-US" sz="1500" dirty="0">
                <a:solidFill>
                  <a:srgbClr val="7030A0"/>
                </a:solidFill>
              </a:rPr>
              <a:t>traditional</a:t>
            </a:r>
            <a:r>
              <a:rPr lang="en-US" sz="1500" dirty="0">
                <a:solidFill>
                  <a:srgbClr val="000000"/>
                </a:solidFill>
              </a:rPr>
              <a:t> </a:t>
            </a:r>
            <a:r>
              <a:rPr lang="en-US" sz="1500" dirty="0">
                <a:solidFill>
                  <a:srgbClr val="7030A0"/>
                </a:solidFill>
              </a:rPr>
              <a:t>host-based security features</a:t>
            </a:r>
            <a:r>
              <a:rPr lang="en-US" sz="1500" dirty="0">
                <a:solidFill>
                  <a:srgbClr val="000000"/>
                </a:solidFill>
              </a:rPr>
              <a:t>, such as </a:t>
            </a:r>
            <a:r>
              <a:rPr lang="en-US" sz="1500" dirty="0">
                <a:solidFill>
                  <a:srgbClr val="7030A0"/>
                </a:solidFill>
              </a:rPr>
              <a:t>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a:t>
            </a:r>
            <a:r>
              <a:rPr lang="en-US" sz="1500" dirty="0">
                <a:solidFill>
                  <a:srgbClr val="FF0000"/>
                </a:solidFill>
              </a:rPr>
              <a:t>NAC, AMP software, an email security appliance (ESA), and a web security appliance (WSA). </a:t>
            </a:r>
          </a:p>
        </p:txBody>
      </p:sp>
      <p:pic>
        <p:nvPicPr>
          <p:cNvPr id="9" name="Picture 8">
            <a:extLst>
              <a:ext uri="{FF2B5EF4-FFF2-40B4-BE49-F238E27FC236}">
                <a16:creationId xmlns:a16="http://schemas.microsoft.com/office/drawing/2014/main" xmlns="" id="{398061EE-EF18-4FB7-BA04-AD5478D5782D}"/>
              </a:ext>
            </a:extLst>
          </p:cNvPr>
          <p:cNvPicPr>
            <a:picLocks noChangeAspect="1"/>
          </p:cNvPicPr>
          <p:nvPr/>
        </p:nvPicPr>
        <p:blipFill>
          <a:blip r:embed="rId3"/>
          <a:stretch>
            <a:fillRect/>
          </a:stretch>
        </p:blipFill>
        <p:spPr>
          <a:xfrm>
            <a:off x="4224528" y="493776"/>
            <a:ext cx="4536563" cy="4315968"/>
          </a:xfrm>
          <a:prstGeom prst="rect">
            <a:avLst/>
          </a:prstGeom>
        </p:spPr>
      </p:pic>
    </p:spTree>
    <p:extLst>
      <p:ext uri="{BB962C8B-B14F-4D97-AF65-F5344CB8AC3E}">
        <p14:creationId xmlns:p14="http://schemas.microsoft.com/office/powerpoint/2010/main" xmlns="" val="17923219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Endpoint Security</a:t>
            </a:r>
            <a:r>
              <a:rPr lang="en-US" dirty="0"/>
              <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xmlns=""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a:t>
            </a:r>
            <a:r>
              <a:rPr lang="en-US" sz="1600" dirty="0">
                <a:solidFill>
                  <a:srgbClr val="FF0000"/>
                </a:solidFill>
              </a:rPr>
              <a:t>ESA</a:t>
            </a:r>
            <a:r>
              <a:rPr lang="en-US" sz="1600" dirty="0">
                <a:solidFill>
                  <a:srgbClr val="000000"/>
                </a:solidFill>
              </a:rPr>
              <a:t> device is designed to monitor </a:t>
            </a:r>
            <a:r>
              <a:rPr lang="en-US" sz="1600" dirty="0">
                <a:solidFill>
                  <a:srgbClr val="FF0000"/>
                </a:solidFill>
              </a:rPr>
              <a:t>Simple Mail Transfer Protocol (SMTP). </a:t>
            </a:r>
            <a:r>
              <a:rPr lang="en-US" sz="1600" dirty="0">
                <a:solidFill>
                  <a:srgbClr val="000000"/>
                </a:solidFill>
              </a:rPr>
              <a:t>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FF0000"/>
                </a:solidFill>
              </a:rPr>
              <a:t>Block</a:t>
            </a:r>
            <a:r>
              <a:rPr lang="en-US" sz="1600" dirty="0">
                <a:solidFill>
                  <a:srgbClr val="000000"/>
                </a:solidFill>
              </a:rPr>
              <a:t> known threats</a:t>
            </a:r>
          </a:p>
          <a:p>
            <a:pPr marL="358835" lvl="1" indent="-285750">
              <a:buFont typeface="Arial" panose="020B0604020202020204" pitchFamily="34" charset="0"/>
              <a:buChar char="•"/>
            </a:pPr>
            <a:r>
              <a:rPr lang="en-US" sz="1600" dirty="0">
                <a:solidFill>
                  <a:srgbClr val="FF0000"/>
                </a:solidFill>
              </a:rPr>
              <a:t>Remediate</a:t>
            </a:r>
            <a:r>
              <a:rPr lang="en-US" sz="1600" dirty="0">
                <a:solidFill>
                  <a:srgbClr val="000000"/>
                </a:solidFill>
              </a:rPr>
              <a:t> against stealth malware that evaded initial detection</a:t>
            </a:r>
          </a:p>
          <a:p>
            <a:pPr marL="358835" lvl="1" indent="-285750">
              <a:buFont typeface="Arial" panose="020B0604020202020204" pitchFamily="34" charset="0"/>
              <a:buChar char="•"/>
            </a:pPr>
            <a:r>
              <a:rPr lang="en-US" sz="1600" dirty="0">
                <a:solidFill>
                  <a:srgbClr val="FF0000"/>
                </a:solidFill>
              </a:rPr>
              <a:t>Discard</a:t>
            </a:r>
            <a:r>
              <a:rPr lang="en-US" sz="1600" dirty="0">
                <a:solidFill>
                  <a:srgbClr val="000000"/>
                </a:solidFill>
              </a:rPr>
              <a:t> emails with bad links</a:t>
            </a:r>
          </a:p>
          <a:p>
            <a:pPr marL="358835" lvl="1" indent="-285750">
              <a:buFont typeface="Arial" panose="020B0604020202020204" pitchFamily="34" charset="0"/>
              <a:buChar char="•"/>
            </a:pPr>
            <a:r>
              <a:rPr lang="en-US" sz="1600" dirty="0">
                <a:solidFill>
                  <a:srgbClr val="FF0000"/>
                </a:solidFill>
              </a:rPr>
              <a:t>Block access </a:t>
            </a:r>
            <a:r>
              <a:rPr lang="en-US" sz="1600" dirty="0">
                <a:solidFill>
                  <a:srgbClr val="000000"/>
                </a:solidFill>
              </a:rPr>
              <a:t>to newly infected sites.</a:t>
            </a:r>
          </a:p>
          <a:p>
            <a:pPr marL="358835" lvl="1" indent="-285750">
              <a:buFont typeface="Arial" panose="020B0604020202020204" pitchFamily="34" charset="0"/>
              <a:buChar char="•"/>
            </a:pPr>
            <a:r>
              <a:rPr lang="en-US" sz="1600" dirty="0">
                <a:solidFill>
                  <a:srgbClr val="FF0000"/>
                </a:solidFill>
              </a:rPr>
              <a:t>Encrypt</a:t>
            </a:r>
            <a:r>
              <a:rPr lang="en-US" sz="1600" dirty="0">
                <a:solidFill>
                  <a:srgbClr val="000000"/>
                </a:solidFill>
              </a:rPr>
              <a: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624983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Endpoint Security</a:t>
            </a:r>
            <a:r>
              <a:rPr lang="en-US" dirty="0"/>
              <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xmlns=""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dirty="0">
                <a:solidFill>
                  <a:srgbClr val="FF0000"/>
                </a:solidFill>
              </a:rPr>
              <a:t>Cisco Web Security Appliance (WSA) </a:t>
            </a:r>
            <a:r>
              <a:rPr lang="en-US" sz="1600" dirty="0">
                <a:solidFill>
                  <a:srgbClr val="000000"/>
                </a:solidFill>
              </a:rPr>
              <a:t>is a </a:t>
            </a:r>
            <a:r>
              <a:rPr lang="en-US" sz="1600" dirty="0">
                <a:solidFill>
                  <a:srgbClr val="FF0000"/>
                </a:solidFill>
              </a:rPr>
              <a:t>mitigation technology </a:t>
            </a:r>
            <a:r>
              <a:rPr lang="en-US" sz="1600" dirty="0">
                <a:solidFill>
                  <a:srgbClr val="000000"/>
                </a:solidFill>
              </a:rPr>
              <a:t>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t>
            </a:r>
            <a:r>
              <a:rPr lang="en-US" sz="1600" dirty="0">
                <a:solidFill>
                  <a:srgbClr val="FF0000"/>
                </a:solidFill>
              </a:rPr>
              <a:t>advanced malware protection</a:t>
            </a:r>
            <a:r>
              <a:rPr lang="en-US" sz="1600" dirty="0">
                <a:solidFill>
                  <a:srgbClr val="000000"/>
                </a:solidFill>
              </a:rPr>
              <a:t>,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a:t>
            </a:r>
            <a:r>
              <a:rPr lang="en-US" sz="1600" dirty="0">
                <a:solidFill>
                  <a:srgbClr val="FF0000"/>
                </a:solidFill>
              </a:rPr>
              <a:t>complete control </a:t>
            </a:r>
            <a:r>
              <a:rPr lang="en-US" sz="1600" dirty="0">
                <a:solidFill>
                  <a:srgbClr val="000000"/>
                </a:solidFill>
              </a:rPr>
              <a:t>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a:t>
            </a:r>
            <a:r>
              <a:rPr lang="en-US" sz="1600" dirty="0">
                <a:solidFill>
                  <a:srgbClr val="FF0000"/>
                </a:solidFill>
              </a:rPr>
              <a:t>blacklisting of URLs, URL-filtering, malware scanning, URL categorization, Web application filtering, and encryption and decryption of web traffic</a:t>
            </a:r>
            <a:r>
              <a:rPr lang="en-US" sz="16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7140866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6103</TotalTime>
  <Words>4875</Words>
  <Application>Microsoft Office PowerPoint</Application>
  <PresentationFormat>On-screen Show (16:9)</PresentationFormat>
  <Paragraphs>430</Paragraphs>
  <Slides>43</Slides>
  <Notes>41</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Theme</vt:lpstr>
      <vt:lpstr>Chapter 8 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Slide 11</vt:lpstr>
      <vt:lpstr>Access Control AAA Components</vt:lpstr>
      <vt:lpstr>Access Control Authentication</vt:lpstr>
      <vt:lpstr>Local AAA Authentication: </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Owner</cp:lastModifiedBy>
  <cp:revision>443</cp:revision>
  <dcterms:created xsi:type="dcterms:W3CDTF">2019-10-18T06:21:22Z</dcterms:created>
  <dcterms:modified xsi:type="dcterms:W3CDTF">2021-09-14T06:07:17Z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