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8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9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0.xml" ContentType="application/vnd.openxmlformats-officedocument.presentationml.tags+xml"/>
  <Override PartName="/ppt/notesSlides/notesSlide47.xml" ContentType="application/vnd.openxmlformats-officedocument.presentationml.notesSlide+xml"/>
  <Override PartName="/ppt/tags/tag11.xml" ContentType="application/vnd.openxmlformats-officedocument.presentationml.tags+xml"/>
  <Override PartName="/ppt/notesSlides/notesSlide48.xml" ContentType="application/vnd.openxmlformats-officedocument.presentationml.notesSlide+xml"/>
  <Override PartName="/ppt/tags/tag12.xml" ContentType="application/vnd.openxmlformats-officedocument.presentationml.tags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3"/>
  </p:notesMasterIdLst>
  <p:sldIdLst>
    <p:sldId id="876" r:id="rId2"/>
    <p:sldId id="860" r:id="rId3"/>
    <p:sldId id="759" r:id="rId4"/>
    <p:sldId id="1108" r:id="rId5"/>
    <p:sldId id="1169" r:id="rId6"/>
    <p:sldId id="1170" r:id="rId7"/>
    <p:sldId id="1171" r:id="rId8"/>
    <p:sldId id="1172" r:id="rId9"/>
    <p:sldId id="1173" r:id="rId10"/>
    <p:sldId id="1174" r:id="rId11"/>
    <p:sldId id="1175" r:id="rId12"/>
    <p:sldId id="1176" r:id="rId13"/>
    <p:sldId id="1177" r:id="rId14"/>
    <p:sldId id="1178" r:id="rId15"/>
    <p:sldId id="1208" r:id="rId16"/>
    <p:sldId id="1179" r:id="rId17"/>
    <p:sldId id="1180" r:id="rId18"/>
    <p:sldId id="1181" r:id="rId19"/>
    <p:sldId id="1182" r:id="rId20"/>
    <p:sldId id="1183" r:id="rId21"/>
    <p:sldId id="1184" r:id="rId22"/>
    <p:sldId id="1185" r:id="rId23"/>
    <p:sldId id="1186" r:id="rId24"/>
    <p:sldId id="1056" r:id="rId25"/>
    <p:sldId id="1187" r:id="rId26"/>
    <p:sldId id="1188" r:id="rId27"/>
    <p:sldId id="1103" r:id="rId28"/>
    <p:sldId id="1189" r:id="rId29"/>
    <p:sldId id="1190" r:id="rId30"/>
    <p:sldId id="1191" r:id="rId31"/>
    <p:sldId id="1192" r:id="rId32"/>
    <p:sldId id="1193" r:id="rId33"/>
    <p:sldId id="1104" r:id="rId34"/>
    <p:sldId id="1194" r:id="rId35"/>
    <p:sldId id="1195" r:id="rId36"/>
    <p:sldId id="1196" r:id="rId37"/>
    <p:sldId id="1197" r:id="rId38"/>
    <p:sldId id="1198" r:id="rId39"/>
    <p:sldId id="1139" r:id="rId40"/>
    <p:sldId id="1199" r:id="rId41"/>
    <p:sldId id="1200" r:id="rId42"/>
    <p:sldId id="1201" r:id="rId43"/>
    <p:sldId id="1203" r:id="rId44"/>
    <p:sldId id="1209" r:id="rId45"/>
    <p:sldId id="957" r:id="rId46"/>
    <p:sldId id="1205" r:id="rId47"/>
    <p:sldId id="1206" r:id="rId48"/>
    <p:sldId id="1138" r:id="rId49"/>
    <p:sldId id="1207" r:id="rId50"/>
    <p:sldId id="874" r:id="rId51"/>
    <p:sldId id="291" r:id="rId52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0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915" autoAdjust="0"/>
  </p:normalViewPr>
  <p:slideViewPr>
    <p:cSldViewPr snapToGrid="0" showGuides="1">
      <p:cViewPr varScale="1">
        <p:scale>
          <a:sx n="103" d="100"/>
          <a:sy n="103" d="100"/>
        </p:scale>
        <p:origin x="1080" y="8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and Wireless Essentials v7.0 (SRWE)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11: Switch Security 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11.1.4 – Limit and Learn MAC Addresses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6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11.1.4 – Limit and Learn MAC Addresses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1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11.1.5 – Port Security 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9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11.1.5 – Port Security Aging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5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11.1.6 – Port Security Violation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2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11.1.6 – Port Security Violation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23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11.1.6 – Port Security Violation Modes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86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11.1.7 – Ports in error-disabled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32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11.1.7 – Ports in error-disabled State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5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11.1.8 – Verify Port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8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11- Switch Security Configuration</a:t>
            </a:r>
          </a:p>
          <a:p>
            <a:pPr>
              <a:buFontTx/>
              <a:buNone/>
            </a:pPr>
            <a:r>
              <a:rPr lang="en-GB" dirty="0"/>
              <a:t>11.0- Introduction</a:t>
            </a:r>
          </a:p>
          <a:p>
            <a:pPr>
              <a:buFontTx/>
              <a:buNone/>
            </a:pPr>
            <a:r>
              <a:rPr lang="en-GB" dirty="0"/>
              <a:t>11.0.2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11.1.8 – Verify Port Security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20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11.1.8 – Verify Port Security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04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11.1.8 – Verify Port Security (Cont.)</a:t>
            </a:r>
          </a:p>
          <a:p>
            <a:r>
              <a:rPr lang="en-US" dirty="0"/>
              <a:t>11.1.9 – Syntax Checker – Implement Port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70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11.1.10 – Packet Tracer – Implement Port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11.2 – Mitigate VLAN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11.2 – Mitigate VLAN Attacks</a:t>
            </a:r>
          </a:p>
          <a:p>
            <a:r>
              <a:rPr lang="en-US" dirty="0"/>
              <a:t>11.2.1 – VLAN Attacks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11.2 – Mitigate VLAN Attacks</a:t>
            </a:r>
          </a:p>
          <a:p>
            <a:r>
              <a:rPr lang="en-US" dirty="0"/>
              <a:t>11.2.2 – Steps to Mitigate VLAN Hopping Attacks</a:t>
            </a:r>
          </a:p>
          <a:p>
            <a:r>
              <a:rPr lang="en-US" dirty="0"/>
              <a:t>11.2.3 – Syntax Checker – Mitigate VLAN Hopping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55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11.3 - Mitigate DHCP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11.3 - Mitigate DHCP Attacks</a:t>
            </a:r>
          </a:p>
          <a:p>
            <a:r>
              <a:rPr lang="en-US" dirty="0"/>
              <a:t>11.3.1 – DHCP Attack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2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11.3 - Mitigate DHCP Attacks</a:t>
            </a:r>
          </a:p>
          <a:p>
            <a:r>
              <a:rPr lang="en-US" dirty="0"/>
              <a:t>11.3.2 – DHCP Snooping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1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11.3 - Mitigate DHCP Attacks</a:t>
            </a:r>
          </a:p>
          <a:p>
            <a:r>
              <a:rPr lang="en-US" dirty="0"/>
              <a:t>11.3.3 – Steps to Implement DHCP Snooping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69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11.3 - Mitigate DHCP Attacks</a:t>
            </a:r>
          </a:p>
          <a:p>
            <a:r>
              <a:rPr lang="en-US" dirty="0"/>
              <a:t>11.3.4 - DHCP Snooping Configuration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5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11.3 - Mitigate DHCP Attacks</a:t>
            </a:r>
          </a:p>
          <a:p>
            <a:r>
              <a:rPr lang="en-US" dirty="0"/>
              <a:t>11.3.4 - DHCP Snooping Configuration Example (Cont.)</a:t>
            </a:r>
          </a:p>
          <a:p>
            <a:r>
              <a:rPr lang="en-US" dirty="0"/>
              <a:t>11.3.5 – Syntax Checker – Mitigate DHCP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5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11.4- Mitigate ARP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4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11.4- Mitigate ARP Attacks</a:t>
            </a:r>
          </a:p>
          <a:p>
            <a:r>
              <a:rPr lang="en-US" dirty="0"/>
              <a:t>11.4.1 – Dynamic ARP Inspection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50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11.4- Mitigate ARP Attacks</a:t>
            </a:r>
          </a:p>
          <a:p>
            <a:r>
              <a:rPr lang="en-US" dirty="0"/>
              <a:t>11.4.2 – DAI Implementation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82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11.4- Mitigate ARP Attacks</a:t>
            </a:r>
          </a:p>
          <a:p>
            <a:r>
              <a:rPr lang="en-US" dirty="0"/>
              <a:t>11.4.3 – DAI Configuration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3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11.4- Mitigate ARP Attacks</a:t>
            </a:r>
          </a:p>
          <a:p>
            <a:r>
              <a:rPr lang="en-US" dirty="0"/>
              <a:t>11.4.3 – DAI Configuration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49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11.4- Mitigate ARP Attacks</a:t>
            </a:r>
          </a:p>
          <a:p>
            <a:r>
              <a:rPr lang="en-US" dirty="0"/>
              <a:t>11.4.3 – DAI Configuration Example (Cont.)</a:t>
            </a:r>
          </a:p>
          <a:p>
            <a:r>
              <a:rPr lang="en-US" dirty="0"/>
              <a:t>11.4.4 – Syntax Checker – Mitigate ARP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3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11.5- Mitigate STP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11.1.1 – Secure Unused 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11.5- Mitigate STP Attacks</a:t>
            </a:r>
          </a:p>
          <a:p>
            <a:r>
              <a:rPr lang="en-US" dirty="0"/>
              <a:t>11.5.1 – </a:t>
            </a:r>
            <a:r>
              <a:rPr lang="en-US" dirty="0" err="1"/>
              <a:t>PortFast</a:t>
            </a:r>
            <a:r>
              <a:rPr lang="en-US" dirty="0"/>
              <a:t> and BPDU Guard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7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11.5- Mitigate STP Attacks</a:t>
            </a:r>
          </a:p>
          <a:p>
            <a:r>
              <a:rPr lang="en-US" dirty="0"/>
              <a:t>11.5.2 – Configure </a:t>
            </a:r>
            <a:r>
              <a:rPr lang="en-US" dirty="0" err="1"/>
              <a:t>PortFast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77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11.5- Mitigate STP Attacks</a:t>
            </a:r>
          </a:p>
          <a:p>
            <a:r>
              <a:rPr lang="en-US" dirty="0"/>
              <a:t>11.5.2 – Configure </a:t>
            </a:r>
            <a:r>
              <a:rPr lang="en-US" dirty="0" err="1"/>
              <a:t>PortFast</a:t>
            </a:r>
            <a:r>
              <a:rPr lang="en-US" dirty="0"/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81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11.5- Mitigate STP Attacks</a:t>
            </a:r>
          </a:p>
          <a:p>
            <a:r>
              <a:rPr lang="en-US" dirty="0"/>
              <a:t>11.5.3 – Configure BPDU Guard</a:t>
            </a:r>
          </a:p>
          <a:p>
            <a:r>
              <a:rPr lang="en-US" dirty="0"/>
              <a:t>11.5.4 – Syntax Checker – Mitigate STP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102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11.6 –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11.6 – Module Practice and Quiz</a:t>
            </a:r>
          </a:p>
          <a:p>
            <a:r>
              <a:rPr lang="en-US" dirty="0"/>
              <a:t>11.6.1 – Packet Tracer – Switch Security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11.6 – Module Practice and Quiz</a:t>
            </a:r>
          </a:p>
          <a:p>
            <a:r>
              <a:rPr lang="en-US" dirty="0"/>
              <a:t>11.6.2 – Lab – Switch Security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1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48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11.6 – Module Practice and Quiz</a:t>
            </a:r>
          </a:p>
          <a:p>
            <a:r>
              <a:rPr lang="en-US" dirty="0"/>
              <a:t>11.6.3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527915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49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dirty="0"/>
              <a:t>– Switch Security Configuration</a:t>
            </a:r>
          </a:p>
          <a:p>
            <a:r>
              <a:rPr lang="en-US" dirty="0"/>
              <a:t>11.6 – Module Practice and Quiz</a:t>
            </a:r>
          </a:p>
          <a:p>
            <a:r>
              <a:rPr lang="en-US" dirty="0"/>
              <a:t>11.6.3 – What Did I Learn In This Module? (Cont.)</a:t>
            </a:r>
          </a:p>
          <a:p>
            <a:r>
              <a:rPr lang="en-US" dirty="0"/>
              <a:t>11.6.4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2484976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50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11.1.2 – Mitigate MAC Address Table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7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11.1.3 – Enable Port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8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11.1.3 – Enable Port Security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7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11.1.3 – Enable Port Security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0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– Switch Security Configuration</a:t>
            </a:r>
          </a:p>
          <a:p>
            <a:r>
              <a:rPr lang="en-US" dirty="0"/>
              <a:t>11.1 – Implement Port Security</a:t>
            </a:r>
          </a:p>
          <a:p>
            <a:r>
              <a:rPr lang="en-US" dirty="0"/>
              <a:t>11.1.4 – Limit and Learn MAC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Chapter 9: 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11: Switch Security Configuration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and Wireless Essentials v7.0 (SRWE)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Limit and Learn MAC Addresses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8E29-EACB-4C02-A343-0E5B33F0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47796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switch can be configured to learn about MAC addresses on a secure port in one of three ways:</a:t>
            </a: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1. </a:t>
            </a:r>
            <a:r>
              <a:rPr lang="en-US" sz="1600" b="1" dirty="0">
                <a:solidFill>
                  <a:srgbClr val="FF0000"/>
                </a:solidFill>
              </a:rPr>
              <a:t>Manually Configured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The administrator manually configures a </a:t>
            </a:r>
            <a:r>
              <a:rPr lang="en-US" sz="1600" dirty="0">
                <a:solidFill>
                  <a:srgbClr val="FF0000"/>
                </a:solidFill>
              </a:rPr>
              <a:t>static MAC </a:t>
            </a:r>
            <a:r>
              <a:rPr lang="en-US" sz="1600" dirty="0">
                <a:solidFill>
                  <a:srgbClr val="000000"/>
                </a:solidFill>
              </a:rPr>
              <a:t>address(es) by using the following command for each secure MAC address on the port: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6B0FD2-F3AB-4AA6-93AE-5885E708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82" y="1894260"/>
            <a:ext cx="7303281" cy="21544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Switch(config-if)#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switchport port-security mac-address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mac-address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CC5F7-8CBD-4D14-B587-FEE45C93A1B5}"/>
              </a:ext>
            </a:extLst>
          </p:cNvPr>
          <p:cNvSpPr txBox="1"/>
          <p:nvPr/>
        </p:nvSpPr>
        <p:spPr>
          <a:xfrm>
            <a:off x="523703" y="2072561"/>
            <a:ext cx="80106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2. </a:t>
            </a:r>
            <a:r>
              <a:rPr lang="en-US" sz="1600" b="1" dirty="0">
                <a:solidFill>
                  <a:srgbClr val="FF0000"/>
                </a:solidFill>
              </a:rPr>
              <a:t>Dynamically Learned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When the </a:t>
            </a:r>
            <a:r>
              <a:rPr lang="en-US" sz="1600" b="1" dirty="0">
                <a:solidFill>
                  <a:srgbClr val="FF0000"/>
                </a:solidFill>
              </a:rPr>
              <a:t>switchport port-security</a:t>
            </a:r>
            <a:r>
              <a:rPr lang="en-US" sz="1600" dirty="0">
                <a:solidFill>
                  <a:srgbClr val="000000"/>
                </a:solidFill>
              </a:rPr>
              <a:t> command is entered, the </a:t>
            </a:r>
            <a:r>
              <a:rPr lang="en-US" sz="1600" dirty="0">
                <a:solidFill>
                  <a:srgbClr val="FF0000"/>
                </a:solidFill>
              </a:rPr>
              <a:t>current source MAC</a:t>
            </a:r>
            <a:r>
              <a:rPr lang="en-US" sz="1600" dirty="0">
                <a:solidFill>
                  <a:srgbClr val="000000"/>
                </a:solidFill>
              </a:rPr>
              <a:t> for the device connected to the port is automatically secured but is </a:t>
            </a:r>
            <a:r>
              <a:rPr lang="en-US" sz="1600" dirty="0">
                <a:solidFill>
                  <a:srgbClr val="FF0000"/>
                </a:solidFill>
              </a:rPr>
              <a:t>not added </a:t>
            </a:r>
            <a:r>
              <a:rPr lang="en-US" sz="1600" dirty="0">
                <a:solidFill>
                  <a:srgbClr val="000000"/>
                </a:solidFill>
              </a:rPr>
              <a:t>to the </a:t>
            </a:r>
            <a:r>
              <a:rPr lang="en-US" sz="1600" dirty="0">
                <a:solidFill>
                  <a:srgbClr val="FF0000"/>
                </a:solidFill>
              </a:rPr>
              <a:t>running configuration</a:t>
            </a:r>
            <a:r>
              <a:rPr lang="en-US" sz="1600" dirty="0">
                <a:solidFill>
                  <a:srgbClr val="000000"/>
                </a:solidFill>
              </a:rPr>
              <a:t>. If the switch is rebooted, the port will have to re-learn the device’s MAC address.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3. </a:t>
            </a:r>
            <a:r>
              <a:rPr lang="en-US" sz="1600" b="1" dirty="0">
                <a:solidFill>
                  <a:srgbClr val="FF0000"/>
                </a:solidFill>
              </a:rPr>
              <a:t>Dynamically Learned – Sticky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The administrator can enable the switch to dynamically learn the MAC address and “</a:t>
            </a:r>
            <a:r>
              <a:rPr lang="en-US" sz="1600" dirty="0">
                <a:solidFill>
                  <a:srgbClr val="FF0000"/>
                </a:solidFill>
              </a:rPr>
              <a:t>stick</a:t>
            </a:r>
            <a:r>
              <a:rPr lang="en-US" sz="1600" dirty="0">
                <a:solidFill>
                  <a:srgbClr val="000000"/>
                </a:solidFill>
              </a:rPr>
              <a:t>” them to the </a:t>
            </a:r>
            <a:r>
              <a:rPr lang="en-US" sz="1600" dirty="0">
                <a:solidFill>
                  <a:srgbClr val="FF0000"/>
                </a:solidFill>
              </a:rPr>
              <a:t>running configuration </a:t>
            </a:r>
            <a:r>
              <a:rPr lang="en-US" sz="1600" dirty="0">
                <a:solidFill>
                  <a:srgbClr val="000000"/>
                </a:solidFill>
              </a:rPr>
              <a:t>by using the following command: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E89190-47E4-4A23-8AE5-973E12F6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84" y="4196219"/>
            <a:ext cx="6766276" cy="21544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Switch(config-if)#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switchport port-security mac-address sticky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C2B72-C5BB-4FB2-8420-E07A3615E287}"/>
              </a:ext>
            </a:extLst>
          </p:cNvPr>
          <p:cNvSpPr txBox="1"/>
          <p:nvPr/>
        </p:nvSpPr>
        <p:spPr>
          <a:xfrm>
            <a:off x="723900" y="4411663"/>
            <a:ext cx="7896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Saving the running configuration will commit the dynamically learned MAC address to NVRAM.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Limit and Learn MAC Addresses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8E29-EACB-4C02-A343-0E5B33F0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6" y="731836"/>
            <a:ext cx="3646110" cy="4188955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example demonstrates a complete port security configuration for </a:t>
            </a:r>
            <a:r>
              <a:rPr lang="en-US" sz="1600" dirty="0" err="1">
                <a:solidFill>
                  <a:srgbClr val="000000"/>
                </a:solidFill>
              </a:rPr>
              <a:t>FastEthernet</a:t>
            </a:r>
            <a:r>
              <a:rPr lang="en-US" sz="1600" dirty="0">
                <a:solidFill>
                  <a:srgbClr val="000000"/>
                </a:solidFill>
              </a:rPr>
              <a:t> 0/1.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administrator specifies a maximum of </a:t>
            </a:r>
            <a:r>
              <a:rPr lang="en-US" sz="1600" dirty="0">
                <a:solidFill>
                  <a:srgbClr val="FF0000"/>
                </a:solidFill>
              </a:rPr>
              <a:t>4 MAC addresses</a:t>
            </a:r>
            <a:r>
              <a:rPr lang="en-US" sz="1600" dirty="0">
                <a:solidFill>
                  <a:srgbClr val="000000"/>
                </a:solidFill>
              </a:rPr>
              <a:t>, manually configures </a:t>
            </a:r>
            <a:r>
              <a:rPr lang="en-US" sz="1600" dirty="0">
                <a:solidFill>
                  <a:srgbClr val="FF0000"/>
                </a:solidFill>
              </a:rPr>
              <a:t>one secure MAC address</a:t>
            </a:r>
            <a:r>
              <a:rPr lang="en-US" sz="1600" dirty="0">
                <a:solidFill>
                  <a:srgbClr val="000000"/>
                </a:solidFill>
              </a:rPr>
              <a:t>, and then configures the port to </a:t>
            </a:r>
            <a:r>
              <a:rPr lang="en-US" sz="1600" dirty="0">
                <a:solidFill>
                  <a:srgbClr val="FF0000"/>
                </a:solidFill>
              </a:rPr>
              <a:t>dynamically learn additional secure </a:t>
            </a:r>
            <a:r>
              <a:rPr lang="en-US" sz="1600" dirty="0">
                <a:solidFill>
                  <a:srgbClr val="000000"/>
                </a:solidFill>
              </a:rPr>
              <a:t>MAC addresses up to the </a:t>
            </a:r>
            <a:r>
              <a:rPr lang="en-US" sz="1600" dirty="0">
                <a:solidFill>
                  <a:srgbClr val="FF0000"/>
                </a:solidFill>
              </a:rPr>
              <a:t>4 secure MAC address </a:t>
            </a:r>
            <a:r>
              <a:rPr lang="en-US" sz="1600" dirty="0">
                <a:solidFill>
                  <a:srgbClr val="000000"/>
                </a:solidFill>
              </a:rPr>
              <a:t>maximum.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FF0000"/>
                </a:solidFill>
              </a:rPr>
              <a:t>show port-security interface</a:t>
            </a:r>
            <a:r>
              <a:rPr lang="en-US" sz="1600" dirty="0">
                <a:solidFill>
                  <a:srgbClr val="000000"/>
                </a:solidFill>
              </a:rPr>
              <a:t> and the </a:t>
            </a:r>
            <a:r>
              <a:rPr lang="en-US" sz="1600" b="1" dirty="0">
                <a:solidFill>
                  <a:srgbClr val="FF0000"/>
                </a:solidFill>
              </a:rPr>
              <a:t>show port-security address</a:t>
            </a:r>
            <a:r>
              <a:rPr lang="en-US" sz="1600" dirty="0">
                <a:solidFill>
                  <a:srgbClr val="000000"/>
                </a:solidFill>
              </a:rPr>
              <a:t> command to verify the configuration.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3B8AF-B625-4EF6-B464-AFD5EBDD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57" y="669303"/>
            <a:ext cx="4967926" cy="43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Port Security Aging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53D06-4CE6-4730-8896-BAD7B9BF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296386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Port security aging can be used to set the aging time for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>
                <a:solidFill>
                  <a:srgbClr val="C00000"/>
                </a:solidFill>
              </a:rPr>
              <a:t>dynamic</a:t>
            </a:r>
            <a:r>
              <a:rPr lang="en-US" sz="1600" dirty="0">
                <a:solidFill>
                  <a:srgbClr val="000000"/>
                </a:solidFill>
              </a:rPr>
              <a:t> secure addresses on a port and two types of aging are supported per port: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Absolute</a:t>
            </a:r>
            <a:r>
              <a:rPr lang="en-US" dirty="0">
                <a:solidFill>
                  <a:srgbClr val="000000"/>
                </a:solidFill>
              </a:rPr>
              <a:t> - The </a:t>
            </a:r>
            <a:r>
              <a:rPr lang="en-US" dirty="0">
                <a:solidFill>
                  <a:srgbClr val="FF0000"/>
                </a:solidFill>
              </a:rPr>
              <a:t>secure addresses </a:t>
            </a:r>
            <a:r>
              <a:rPr lang="en-US" dirty="0">
                <a:solidFill>
                  <a:srgbClr val="000000"/>
                </a:solidFill>
              </a:rPr>
              <a:t>on the port are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>
                <a:solidFill>
                  <a:srgbClr val="000000"/>
                </a:solidFill>
              </a:rPr>
              <a:t> after the </a:t>
            </a:r>
            <a:r>
              <a:rPr lang="en-US" dirty="0">
                <a:solidFill>
                  <a:srgbClr val="FF0000"/>
                </a:solidFill>
              </a:rPr>
              <a:t>specified aging time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Inactivity</a:t>
            </a:r>
            <a:r>
              <a:rPr lang="en-US" dirty="0">
                <a:solidFill>
                  <a:srgbClr val="000000"/>
                </a:solidFill>
              </a:rPr>
              <a:t> - The </a:t>
            </a:r>
            <a:r>
              <a:rPr lang="en-US" dirty="0">
                <a:solidFill>
                  <a:srgbClr val="FF0000"/>
                </a:solidFill>
              </a:rPr>
              <a:t>secure addresses </a:t>
            </a:r>
            <a:r>
              <a:rPr lang="en-US" dirty="0">
                <a:solidFill>
                  <a:srgbClr val="000000"/>
                </a:solidFill>
              </a:rPr>
              <a:t>on the port are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>
                <a:solidFill>
                  <a:srgbClr val="000000"/>
                </a:solidFill>
              </a:rPr>
              <a:t> if they are </a:t>
            </a:r>
            <a:r>
              <a:rPr lang="en-US" dirty="0">
                <a:solidFill>
                  <a:srgbClr val="FF0000"/>
                </a:solidFill>
              </a:rPr>
              <a:t>inactive for a specified time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aging to </a:t>
            </a:r>
            <a:r>
              <a:rPr lang="en-US" sz="1600" dirty="0">
                <a:solidFill>
                  <a:srgbClr val="FF0000"/>
                </a:solidFill>
              </a:rPr>
              <a:t>remove secure MAC addresses </a:t>
            </a:r>
            <a:r>
              <a:rPr lang="en-US" sz="1600" dirty="0">
                <a:solidFill>
                  <a:srgbClr val="000000"/>
                </a:solidFill>
              </a:rPr>
              <a:t>on a secure port without manually deleting the existing secure MAC addresses.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Aging of statically configured secure addresses can be </a:t>
            </a:r>
            <a:r>
              <a:rPr lang="en-US" sz="1400" dirty="0">
                <a:solidFill>
                  <a:srgbClr val="FF0000"/>
                </a:solidFill>
              </a:rPr>
              <a:t>enabled or disabled </a:t>
            </a:r>
            <a:r>
              <a:rPr lang="en-US" sz="1400" dirty="0">
                <a:solidFill>
                  <a:srgbClr val="000000"/>
                </a:solidFill>
              </a:rPr>
              <a:t>on a per-port basis.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000000"/>
                </a:solidFill>
              </a:rPr>
              <a:t>switchport port-security aging</a:t>
            </a:r>
            <a:r>
              <a:rPr lang="en-US" sz="1600" dirty="0">
                <a:solidFill>
                  <a:srgbClr val="000000"/>
                </a:solidFill>
              </a:rPr>
              <a:t> command to </a:t>
            </a:r>
            <a:r>
              <a:rPr lang="en-US" sz="1600" dirty="0">
                <a:solidFill>
                  <a:srgbClr val="FF0000"/>
                </a:solidFill>
              </a:rPr>
              <a:t>enable</a:t>
            </a:r>
            <a:r>
              <a:rPr lang="en-US" sz="1600" dirty="0">
                <a:solidFill>
                  <a:srgbClr val="000000"/>
                </a:solidFill>
              </a:rPr>
              <a:t> or </a:t>
            </a:r>
            <a:r>
              <a:rPr lang="en-US" sz="1600" dirty="0">
                <a:solidFill>
                  <a:srgbClr val="FF0000"/>
                </a:solidFill>
              </a:rPr>
              <a:t>disable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static aging </a:t>
            </a:r>
            <a:r>
              <a:rPr lang="en-US" sz="1600" dirty="0">
                <a:solidFill>
                  <a:srgbClr val="000000"/>
                </a:solidFill>
              </a:rPr>
              <a:t>for the secure port, or to set the aging time or type.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2F5141-7524-462C-A374-F5DFDF9C9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" y="3855133"/>
            <a:ext cx="8750793" cy="169277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Switch(config-if)#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switchport port-security aging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inactivity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268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Port Security Aging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FE619-ADE8-4781-8006-1168D3CA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3044393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example shows an administrator configuring the aging type to </a:t>
            </a:r>
            <a:r>
              <a:rPr lang="en-US" sz="1600" dirty="0">
                <a:solidFill>
                  <a:srgbClr val="FF0000"/>
                </a:solidFill>
              </a:rPr>
              <a:t>10 minutes of inactivity.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show port-security </a:t>
            </a:r>
            <a:r>
              <a:rPr lang="en-US" sz="1600" dirty="0">
                <a:solidFill>
                  <a:srgbClr val="000000"/>
                </a:solidFill>
              </a:rPr>
              <a:t>command confirms the changes.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/>
              <a:t>interface</a:t>
            </a:r>
            <a:r>
              <a:rPr lang="en-US" sz="1600" dirty="0"/>
              <a:t> command to verify the configuration.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FAE2-0E5D-4B05-B999-5A0C0F557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38" y="254523"/>
            <a:ext cx="4914900" cy="46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Port Security Violation Modes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C86E7-B5C8-4087-AB5E-299203C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257219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If the MAC address of a device attached to a port differs from the list of secure addresses, then a port violation occurs and the port enters the </a:t>
            </a:r>
            <a:r>
              <a:rPr lang="en-US" sz="1800" dirty="0">
                <a:solidFill>
                  <a:srgbClr val="FF0000"/>
                </a:solidFill>
              </a:rPr>
              <a:t>error-disabled </a:t>
            </a:r>
            <a:r>
              <a:rPr lang="en-US" sz="1800" dirty="0">
                <a:solidFill>
                  <a:srgbClr val="000000"/>
                </a:solidFill>
              </a:rPr>
              <a:t>state.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set the port security violation mode, use the following command: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A00CD5-008D-45BC-9424-DBB73982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48" y="2410203"/>
            <a:ext cx="9025651" cy="20005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Switch(config-if)#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switchport port-security violation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957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Port Security Violation Modes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1CB371-A089-4AAE-AED8-2DEBBD6F7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62266"/>
              </p:ext>
            </p:extLst>
          </p:nvPr>
        </p:nvGraphicFramePr>
        <p:xfrm>
          <a:off x="414779" y="1404595"/>
          <a:ext cx="8502978" cy="35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76">
                  <a:extLst>
                    <a:ext uri="{9D8B030D-6E8A-4147-A177-3AD203B41FA5}">
                      <a16:colId xmlns:a16="http://schemas.microsoft.com/office/drawing/2014/main" val="433698142"/>
                    </a:ext>
                  </a:extLst>
                </a:gridCol>
                <a:gridCol w="7467702">
                  <a:extLst>
                    <a:ext uri="{9D8B030D-6E8A-4147-A177-3AD203B41FA5}">
                      <a16:colId xmlns:a16="http://schemas.microsoft.com/office/drawing/2014/main" val="2632883523"/>
                    </a:ext>
                  </a:extLst>
                </a:gridCol>
              </a:tblGrid>
              <a:tr h="615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Mode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107387990"/>
                  </a:ext>
                </a:extLst>
              </a:tr>
              <a:tr h="992169">
                <a:tc>
                  <a:txBody>
                    <a:bodyPr/>
                    <a:lstStyle/>
                    <a:p>
                      <a:pPr fontAlgn="ctr"/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rtl="0" font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shutdown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(default)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The port transitions to the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error-disabled state immediately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, turns off the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port LED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, and sends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 syslog message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. It increments the violation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counter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. When a secure port is in the error-disabled state, an administrator must re-enable it by entering the 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shutdown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 and 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 shutdown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 commands.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355350"/>
                  </a:ext>
                </a:extLst>
              </a:tr>
              <a:tr h="992169">
                <a:tc>
                  <a:txBody>
                    <a:bodyPr/>
                    <a:lstStyle/>
                    <a:p>
                      <a:pPr fontAlgn="ctr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rtl="0" font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restrict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The port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drops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packets with unknown source addresses until you remove a sufficient number of secure MAC addresses to drop below the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maximum value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or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increase the maximum value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. This mode causes the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Security Violation counter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to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increment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and generates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 </a:t>
                      </a:r>
                      <a:r>
                        <a:rPr lang="en-US" sz="1400" b="0" dirty="0" err="1">
                          <a:solidFill>
                            <a:srgbClr val="FF0000"/>
                          </a:solidFill>
                          <a:effectLst/>
                        </a:rPr>
                        <a:t>syslog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message.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44406471"/>
                  </a:ext>
                </a:extLst>
              </a:tr>
              <a:tr h="992169">
                <a:tc>
                  <a:txBody>
                    <a:bodyPr/>
                    <a:lstStyle/>
                    <a:p>
                      <a:pPr fontAlgn="ctr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rtl="0" font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protect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This is the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least secure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of the security violation modes. The port drops packets with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unknown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 MAC source addresses until you remove a sufficient number of secure MAC addresses to drop below the maximum value or increase the maximum value.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No syslog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message is sent.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324108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985A8C-C3A8-47BD-8F0B-15EF3254FF05}"/>
              </a:ext>
            </a:extLst>
          </p:cNvPr>
          <p:cNvSpPr txBox="1"/>
          <p:nvPr/>
        </p:nvSpPr>
        <p:spPr>
          <a:xfrm>
            <a:off x="352114" y="687622"/>
            <a:ext cx="8420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The following table shows how a switch reacts based on the configured violation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7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Port Security Violation Modes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B930-B26C-40CB-B179-5E7EC27B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3754438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example shows an administrator changing the security violation to “</a:t>
            </a:r>
            <a:r>
              <a:rPr lang="en-US" sz="1600" dirty="0">
                <a:solidFill>
                  <a:srgbClr val="FF0000"/>
                </a:solidFill>
              </a:rPr>
              <a:t>Restrict</a:t>
            </a:r>
            <a:r>
              <a:rPr lang="en-US" sz="1600" dirty="0">
                <a:solidFill>
                  <a:srgbClr val="000000"/>
                </a:solidFill>
              </a:rPr>
              <a:t>”.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output of the </a:t>
            </a:r>
            <a:r>
              <a:rPr lang="en-US" sz="1600" b="1" dirty="0">
                <a:solidFill>
                  <a:srgbClr val="FF0000"/>
                </a:solidFill>
              </a:rPr>
              <a:t>show port-security interface</a:t>
            </a:r>
            <a:r>
              <a:rPr lang="en-US" sz="1600" dirty="0">
                <a:solidFill>
                  <a:srgbClr val="000000"/>
                </a:solidFill>
              </a:rPr>
              <a:t> command confirms that the change has been made.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792D8-65E6-44D4-8DDC-ADE39D2A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35" y="660660"/>
            <a:ext cx="4502861" cy="42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Ports in error-disabled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0BD-E10C-492D-80A9-E3AAD503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697038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a port is </a:t>
            </a:r>
            <a:r>
              <a:rPr lang="en-US" sz="1600" dirty="0">
                <a:solidFill>
                  <a:srgbClr val="FF0000"/>
                </a:solidFill>
              </a:rPr>
              <a:t>shutdown</a:t>
            </a:r>
            <a:r>
              <a:rPr lang="en-US" sz="1600" dirty="0">
                <a:solidFill>
                  <a:srgbClr val="000000"/>
                </a:solidFill>
              </a:rPr>
              <a:t> and placed in the </a:t>
            </a:r>
            <a:r>
              <a:rPr lang="en-US" sz="1600" dirty="0">
                <a:solidFill>
                  <a:srgbClr val="FF0000"/>
                </a:solidFill>
              </a:rPr>
              <a:t>error-disabled state</a:t>
            </a:r>
            <a:r>
              <a:rPr lang="en-US" sz="1600" dirty="0">
                <a:solidFill>
                  <a:srgbClr val="000000"/>
                </a:solidFill>
              </a:rPr>
              <a:t>, no traffic is sent or received on that port. 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series of port security related messages display on the console, as shown in the following example.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The port protocol and link status are changed to </a:t>
            </a:r>
            <a:r>
              <a:rPr lang="en-US" sz="1400" dirty="0">
                <a:solidFill>
                  <a:srgbClr val="FF0000"/>
                </a:solidFill>
              </a:rPr>
              <a:t>down</a:t>
            </a:r>
            <a:r>
              <a:rPr lang="en-US" sz="1400" dirty="0">
                <a:solidFill>
                  <a:srgbClr val="000000"/>
                </a:solidFill>
              </a:rPr>
              <a:t> and the </a:t>
            </a:r>
            <a:r>
              <a:rPr lang="en-US" sz="1400" dirty="0">
                <a:solidFill>
                  <a:srgbClr val="FF0000"/>
                </a:solidFill>
              </a:rPr>
              <a:t>port LED is turned off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43815-0277-4D17-90D9-138DA303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1" y="2449201"/>
            <a:ext cx="8314440" cy="22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Ports in error-disabled State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80BD-E10C-492D-80A9-E3AAD503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731837"/>
            <a:ext cx="4528785" cy="368989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the example, the </a:t>
            </a:r>
            <a:r>
              <a:rPr lang="en-US" sz="1600" b="1" dirty="0">
                <a:solidFill>
                  <a:srgbClr val="000000"/>
                </a:solidFill>
              </a:rPr>
              <a:t>show interface</a:t>
            </a:r>
            <a:r>
              <a:rPr lang="en-US" sz="1600" dirty="0">
                <a:solidFill>
                  <a:srgbClr val="000000"/>
                </a:solidFill>
              </a:rPr>
              <a:t> command identifies the port status as </a:t>
            </a:r>
            <a:r>
              <a:rPr lang="en-US" sz="1600" b="1" dirty="0">
                <a:solidFill>
                  <a:srgbClr val="FF0000"/>
                </a:solidFill>
              </a:rPr>
              <a:t>err-disabled</a:t>
            </a:r>
            <a:r>
              <a:rPr lang="en-US" sz="1600" dirty="0">
                <a:solidFill>
                  <a:srgbClr val="000000"/>
                </a:solidFill>
              </a:rPr>
              <a:t>. The output of the </a:t>
            </a:r>
            <a:r>
              <a:rPr lang="en-US" sz="1600" b="1" dirty="0">
                <a:solidFill>
                  <a:srgbClr val="000000"/>
                </a:solidFill>
              </a:rPr>
              <a:t>show port-security interface</a:t>
            </a:r>
            <a:r>
              <a:rPr lang="en-US" sz="1600" dirty="0">
                <a:solidFill>
                  <a:srgbClr val="000000"/>
                </a:solidFill>
              </a:rPr>
              <a:t> command now shows the port status as </a:t>
            </a:r>
            <a:r>
              <a:rPr lang="en-US" sz="1600" b="1" dirty="0">
                <a:solidFill>
                  <a:srgbClr val="FF0000"/>
                </a:solidFill>
              </a:rPr>
              <a:t>secure-shutdown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 The Security Violation counter increments by </a:t>
            </a:r>
            <a:r>
              <a:rPr lang="en-US" sz="1600" dirty="0">
                <a:solidFill>
                  <a:srgbClr val="FF0000"/>
                </a:solidFill>
              </a:rPr>
              <a:t>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administrator should determine what caused the security violation If an unauthorized device is connected to a secure port, the security threat is eliminated before re-enabling the port.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</a:t>
            </a:r>
            <a:r>
              <a:rPr lang="en-US" sz="1600" dirty="0">
                <a:solidFill>
                  <a:srgbClr val="FF0000"/>
                </a:solidFill>
              </a:rPr>
              <a:t>re-enable the port</a:t>
            </a:r>
            <a:r>
              <a:rPr lang="en-US" sz="1600" dirty="0">
                <a:solidFill>
                  <a:srgbClr val="000000"/>
                </a:solidFill>
              </a:rPr>
              <a:t>, first use the </a:t>
            </a:r>
            <a:r>
              <a:rPr lang="en-US" sz="1600" b="1" dirty="0">
                <a:solidFill>
                  <a:srgbClr val="FF0000"/>
                </a:solidFill>
              </a:rPr>
              <a:t>shutdown</a:t>
            </a:r>
            <a:r>
              <a:rPr lang="en-US" sz="1600" dirty="0">
                <a:solidFill>
                  <a:srgbClr val="000000"/>
                </a:solidFill>
              </a:rPr>
              <a:t> command, then, use the </a:t>
            </a:r>
            <a:r>
              <a:rPr lang="en-US" sz="1600" b="1" dirty="0">
                <a:solidFill>
                  <a:srgbClr val="FF0000"/>
                </a:solidFill>
              </a:rPr>
              <a:t>no shutdown</a:t>
            </a:r>
            <a:r>
              <a:rPr lang="en-US" sz="1600" dirty="0">
                <a:solidFill>
                  <a:srgbClr val="000000"/>
                </a:solidFill>
              </a:rPr>
              <a:t> command.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381762-B658-4D28-B62B-9CC09293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562" y="599781"/>
            <a:ext cx="4279838" cy="44211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42202" y="4298623"/>
            <a:ext cx="377072" cy="216816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788112" y="1057372"/>
            <a:ext cx="959962" cy="28123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92479" y="1982771"/>
            <a:ext cx="1109220" cy="2231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Verify Port Security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A471A-95BE-4486-B5CC-A86D1D78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40" y="731838"/>
            <a:ext cx="8533079" cy="1316038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After configuring port security on a switch, check each interface to verify that the port security is set correctly, and check to ensure that the </a:t>
            </a:r>
            <a:r>
              <a:rPr lang="en-US" sz="1600" dirty="0">
                <a:solidFill>
                  <a:srgbClr val="FF0000"/>
                </a:solidFill>
              </a:rPr>
              <a:t>static MAC addresses </a:t>
            </a:r>
            <a:r>
              <a:rPr lang="en-US" sz="1600" dirty="0">
                <a:solidFill>
                  <a:srgbClr val="000000"/>
                </a:solidFill>
              </a:rPr>
              <a:t>have been configured correctly.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display port security settings for the switch, use the </a:t>
            </a:r>
            <a:r>
              <a:rPr lang="en-US" sz="1600" b="1" dirty="0">
                <a:solidFill>
                  <a:srgbClr val="000000"/>
                </a:solidFill>
              </a:rPr>
              <a:t>show port-security</a:t>
            </a:r>
            <a:r>
              <a:rPr lang="en-US" sz="1600" dirty="0">
                <a:solidFill>
                  <a:srgbClr val="000000"/>
                </a:solidFill>
              </a:rPr>
              <a:t> command.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318649A-26AD-4A60-BC7A-9489848F18B1}"/>
              </a:ext>
            </a:extLst>
          </p:cNvPr>
          <p:cNvSpPr txBox="1">
            <a:spLocks/>
          </p:cNvSpPr>
          <p:nvPr/>
        </p:nvSpPr>
        <p:spPr>
          <a:xfrm>
            <a:off x="329881" y="2183447"/>
            <a:ext cx="3676511" cy="235426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The example indicates that </a:t>
            </a:r>
            <a:r>
              <a:rPr lang="en-CA" sz="1600" dirty="0">
                <a:solidFill>
                  <a:srgbClr val="FF0000"/>
                </a:solidFill>
              </a:rPr>
              <a:t>all 24 </a:t>
            </a:r>
            <a:r>
              <a:rPr lang="en-CA" sz="1600" dirty="0">
                <a:solidFill>
                  <a:srgbClr val="000000"/>
                </a:solidFill>
              </a:rPr>
              <a:t>interfaces are configured with the </a:t>
            </a:r>
            <a:r>
              <a:rPr lang="en-CA" sz="1600" b="1" dirty="0">
                <a:solidFill>
                  <a:srgbClr val="FF0000"/>
                </a:solidFill>
              </a:rPr>
              <a:t>switchport port-security</a:t>
            </a:r>
            <a:r>
              <a:rPr lang="en-CA" sz="1600" dirty="0">
                <a:solidFill>
                  <a:srgbClr val="000000"/>
                </a:solidFill>
              </a:rPr>
              <a:t> command because the maximum allowed is </a:t>
            </a:r>
            <a:r>
              <a:rPr lang="en-CA" sz="1600" dirty="0">
                <a:solidFill>
                  <a:srgbClr val="FF0000"/>
                </a:solidFill>
              </a:rPr>
              <a:t>1</a:t>
            </a:r>
            <a:r>
              <a:rPr lang="en-CA" sz="1600" dirty="0">
                <a:solidFill>
                  <a:srgbClr val="000000"/>
                </a:solidFill>
              </a:rPr>
              <a:t> 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+</a:t>
            </a:r>
            <a:r>
              <a:rPr lang="en-CA" sz="1600" dirty="0" err="1">
                <a:solidFill>
                  <a:srgbClr val="000000"/>
                </a:solidFill>
              </a:rPr>
              <a:t>nd</a:t>
            </a:r>
            <a:r>
              <a:rPr lang="en-CA" sz="1600" dirty="0">
                <a:solidFill>
                  <a:srgbClr val="000000"/>
                </a:solidFill>
              </a:rPr>
              <a:t> the violation mode is </a:t>
            </a:r>
            <a:r>
              <a:rPr lang="en-CA" sz="1600" dirty="0">
                <a:solidFill>
                  <a:srgbClr val="FF0000"/>
                </a:solidFill>
              </a:rPr>
              <a:t>shutdown</a:t>
            </a:r>
            <a:r>
              <a:rPr lang="en-CA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No devices are connected, therefore, the </a:t>
            </a:r>
            <a:r>
              <a:rPr lang="en-CA" sz="1600" dirty="0" err="1">
                <a:solidFill>
                  <a:srgbClr val="FF0000"/>
                </a:solidFill>
              </a:rPr>
              <a:t>CurrentAddr</a:t>
            </a:r>
            <a:r>
              <a:rPr lang="en-CA" sz="1600" dirty="0">
                <a:solidFill>
                  <a:srgbClr val="FF0000"/>
                </a:solidFill>
              </a:rPr>
              <a:t> (Count) is 0 </a:t>
            </a:r>
            <a:r>
              <a:rPr lang="en-CA" sz="1600" dirty="0">
                <a:solidFill>
                  <a:srgbClr val="000000"/>
                </a:solidFill>
              </a:rPr>
              <a:t>for each interface.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B108C-FC3C-4589-AC91-8A895FAD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12" y="2092751"/>
            <a:ext cx="4908660" cy="29034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838335" y="2472965"/>
            <a:ext cx="854696" cy="1571134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8E99C3-C6EF-8348-99C6-8024418D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4"/>
            <a:ext cx="8853286" cy="757551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Switch Security Configuration</a:t>
            </a: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lang="en-US" altLang="en-U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/>
              <a:t>Configure switch security to mitigate LAN attacks</a:t>
            </a:r>
            <a:endParaRPr lang="en-US" altLang="en-US" sz="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03BE17-8BB3-DF41-A2CF-06DE014D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33832"/>
              </p:ext>
            </p:extLst>
          </p:nvPr>
        </p:nvGraphicFramePr>
        <p:xfrm>
          <a:off x="323274" y="1556495"/>
          <a:ext cx="7896830" cy="267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17">
                  <a:extLst>
                    <a:ext uri="{9D8B030D-6E8A-4147-A177-3AD203B41FA5}">
                      <a16:colId xmlns:a16="http://schemas.microsoft.com/office/drawing/2014/main" val="2579019526"/>
                    </a:ext>
                  </a:extLst>
                </a:gridCol>
                <a:gridCol w="5301413">
                  <a:extLst>
                    <a:ext uri="{9D8B030D-6E8A-4147-A177-3AD203B41FA5}">
                      <a16:colId xmlns:a16="http://schemas.microsoft.com/office/drawing/2014/main" val="176422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Topic Title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Topic Objective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4240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Implement Port Security</a:t>
                      </a: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Implement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</a:rPr>
                        <a:t>port security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to mitigate MAC address table attacks.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5095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Mitigate VLAN Attacks</a:t>
                      </a: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Explain how to configure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</a:rPr>
                        <a:t>DTP and native VLAN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to mitigate VLAN attacks.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7208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Mitigate DHCP Attacks</a:t>
                      </a: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Explain how to configure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</a:rPr>
                        <a:t>DHCP snooping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to mitigate DHCP attacks.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22880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Mitigate ARP Attacks</a:t>
                      </a: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Explain how to configure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</a:rPr>
                        <a:t>ARP inspection to mitigate ARP attacks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3480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Mitigate STP Attacks</a:t>
                      </a:r>
                    </a:p>
                  </a:txBody>
                  <a:tcPr marL="47625" marR="47625" marT="47625" marB="476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Explain how to configure 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effectLst/>
                        </a:rPr>
                        <a:t>PortFast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</a:rPr>
                        <a:t> and BPDU Guard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to mitigate STP Attacks.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50393331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Verify Port Security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A471A-95BE-4486-B5CC-A86D1D78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31837"/>
            <a:ext cx="3284538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FF0000"/>
                </a:solidFill>
              </a:rPr>
              <a:t>show port-security interface</a:t>
            </a:r>
            <a:r>
              <a:rPr lang="en-US" sz="1600" dirty="0">
                <a:solidFill>
                  <a:srgbClr val="000000"/>
                </a:solidFill>
              </a:rPr>
              <a:t> command to view details for a specific interface, as shown previously and in this example.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F24AE-476F-42C0-8EDA-4DC5762B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128" y="509046"/>
            <a:ext cx="5139335" cy="43551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743311" y="1351162"/>
            <a:ext cx="1109220" cy="2231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Verify Port Security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A471A-95BE-4486-B5CC-A86D1D78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1080655"/>
            <a:ext cx="3284538" cy="3341079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verify that MAC addresses are “</a:t>
            </a:r>
            <a:r>
              <a:rPr lang="en-US" sz="1600" dirty="0">
                <a:solidFill>
                  <a:srgbClr val="FF0000"/>
                </a:solidFill>
              </a:rPr>
              <a:t>sticking</a:t>
            </a:r>
            <a:r>
              <a:rPr lang="en-US" sz="1600" dirty="0">
                <a:solidFill>
                  <a:srgbClr val="000000"/>
                </a:solidFill>
              </a:rPr>
              <a:t>” to the configuration, use the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b="1" dirty="0">
                <a:solidFill>
                  <a:srgbClr val="FF0000"/>
                </a:solidFill>
              </a:rPr>
              <a:t>show run</a:t>
            </a:r>
            <a:r>
              <a:rPr lang="en-US" sz="1600" dirty="0">
                <a:solidFill>
                  <a:srgbClr val="000000"/>
                </a:solidFill>
              </a:rPr>
              <a:t> command as shown in the example for </a:t>
            </a:r>
            <a:r>
              <a:rPr lang="en-US" sz="1600" dirty="0" err="1">
                <a:solidFill>
                  <a:srgbClr val="000000"/>
                </a:solidFill>
              </a:rPr>
              <a:t>FastEthernet</a:t>
            </a:r>
            <a:r>
              <a:rPr lang="en-US" sz="1600" dirty="0">
                <a:solidFill>
                  <a:srgbClr val="000000"/>
                </a:solidFill>
              </a:rPr>
              <a:t> 0/19.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12795-C168-4835-858E-236A55D8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23" y="509047"/>
            <a:ext cx="4686300" cy="449658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49826" y="3365370"/>
            <a:ext cx="4581427" cy="301657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Verify Port Security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A471A-95BE-4486-B5CC-A86D1D78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1080655"/>
            <a:ext cx="3284538" cy="3341079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display all secure MAC addresses that are manually configured or dynamically learned on all switch interfaces, use the </a:t>
            </a:r>
            <a:r>
              <a:rPr lang="en-US" sz="1600" b="1" dirty="0">
                <a:solidFill>
                  <a:srgbClr val="000000"/>
                </a:solidFill>
              </a:rPr>
              <a:t>show port-security address</a:t>
            </a:r>
            <a:r>
              <a:rPr lang="en-US" sz="1600" dirty="0">
                <a:solidFill>
                  <a:srgbClr val="000000"/>
                </a:solidFill>
              </a:rPr>
              <a:t> command as shown in the example.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305B6F-6776-426A-A059-C8ED4818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23" y="716437"/>
            <a:ext cx="5229225" cy="427976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30943" y="2897171"/>
            <a:ext cx="1872791" cy="22310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68651" y="3179975"/>
            <a:ext cx="1703109" cy="23252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Packet Tracer – Implement Port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C982-0294-4935-8BA0-4271BA6D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Part 1: Configure Port Security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Part 2: Verify Port Security</a:t>
            </a:r>
          </a:p>
        </p:txBody>
      </p:sp>
    </p:spTree>
    <p:extLst>
      <p:ext uri="{BB962C8B-B14F-4D97-AF65-F5344CB8AC3E}">
        <p14:creationId xmlns:p14="http://schemas.microsoft.com/office/powerpoint/2010/main" val="7071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11.2 Mitigate VLAN Attacks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VLAN Attacks</a:t>
            </a:r>
            <a:br>
              <a:rPr lang="en-US" dirty="0"/>
            </a:br>
            <a:r>
              <a:rPr lang="en-US" sz="2400" dirty="0"/>
              <a:t>VLAN Attacks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C982-0294-4935-8BA0-4271BA6D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VLAN hopping attack can be launched in one of three ways: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Spoofing DTP messages </a:t>
            </a:r>
            <a:r>
              <a:rPr lang="en-US" sz="1600" dirty="0">
                <a:solidFill>
                  <a:srgbClr val="000000"/>
                </a:solidFill>
              </a:rPr>
              <a:t>from the attacking host to cause the switch to enter </a:t>
            </a:r>
            <a:r>
              <a:rPr lang="en-US" sz="1600" dirty="0" err="1">
                <a:solidFill>
                  <a:srgbClr val="FF0000"/>
                </a:solidFill>
              </a:rPr>
              <a:t>trunking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mode</a:t>
            </a:r>
            <a:r>
              <a:rPr lang="en-US" sz="1600" dirty="0">
                <a:solidFill>
                  <a:srgbClr val="000000"/>
                </a:solidFill>
              </a:rPr>
              <a:t>. From here, the attacker can send </a:t>
            </a:r>
            <a:r>
              <a:rPr lang="en-US" sz="1600" dirty="0">
                <a:solidFill>
                  <a:srgbClr val="FF0000"/>
                </a:solidFill>
              </a:rPr>
              <a:t>traffic tagged </a:t>
            </a:r>
            <a:r>
              <a:rPr lang="en-US" sz="1600" dirty="0">
                <a:solidFill>
                  <a:srgbClr val="000000"/>
                </a:solidFill>
              </a:rPr>
              <a:t>with the target VLAN, and the switch then delivers the packets to the destination.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Introducing </a:t>
            </a:r>
            <a:r>
              <a:rPr lang="en-US" sz="1600" dirty="0">
                <a:solidFill>
                  <a:srgbClr val="FF0000"/>
                </a:solidFill>
              </a:rPr>
              <a:t>a rogue switch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dirty="0">
                <a:solidFill>
                  <a:srgbClr val="FF0000"/>
                </a:solidFill>
              </a:rPr>
              <a:t>enabling </a:t>
            </a:r>
            <a:r>
              <a:rPr lang="en-US" sz="1600" dirty="0" err="1">
                <a:solidFill>
                  <a:srgbClr val="FF0000"/>
                </a:solidFill>
              </a:rPr>
              <a:t>trunking</a:t>
            </a:r>
            <a:r>
              <a:rPr lang="en-US" sz="1600" dirty="0">
                <a:solidFill>
                  <a:srgbClr val="000000"/>
                </a:solidFill>
              </a:rPr>
              <a:t>. The attacker can then access </a:t>
            </a:r>
            <a:r>
              <a:rPr lang="en-US" sz="1600" dirty="0">
                <a:solidFill>
                  <a:srgbClr val="FF0000"/>
                </a:solidFill>
              </a:rPr>
              <a:t>all</a:t>
            </a:r>
            <a:r>
              <a:rPr lang="en-US" sz="1600" dirty="0">
                <a:solidFill>
                  <a:srgbClr val="000000"/>
                </a:solidFill>
              </a:rPr>
              <a:t> the VLANs on the victim switch from the rogue switch.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Another type of VLAN hopping attack is a </a:t>
            </a:r>
            <a:r>
              <a:rPr lang="en-US" sz="1600" dirty="0">
                <a:solidFill>
                  <a:srgbClr val="FF0000"/>
                </a:solidFill>
              </a:rPr>
              <a:t>double-tagging</a:t>
            </a:r>
            <a:r>
              <a:rPr lang="en-US" sz="1600" dirty="0">
                <a:solidFill>
                  <a:srgbClr val="000000"/>
                </a:solidFill>
              </a:rPr>
              <a:t> (or double-encapsulated) attack. This attack takes advantage of the way hardware on most switches operate.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VLAN Attacks</a:t>
            </a:r>
            <a:br>
              <a:rPr lang="en-US" dirty="0"/>
            </a:br>
            <a:r>
              <a:rPr lang="en-US" sz="2400" dirty="0"/>
              <a:t>Steps to Mitigate VLAN Hopping Attacks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C982-0294-4935-8BA0-4271BA6D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31837"/>
            <a:ext cx="4943158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 following steps to mitigate VLAN hopping attacks:</a:t>
            </a:r>
          </a:p>
          <a:p>
            <a:pPr marL="7308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Step 1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Disable DTP (auto </a:t>
            </a:r>
            <a:r>
              <a:rPr lang="en-US" dirty="0" err="1">
                <a:solidFill>
                  <a:srgbClr val="FF0000"/>
                </a:solidFill>
              </a:rPr>
              <a:t>trunking</a:t>
            </a:r>
            <a:r>
              <a:rPr lang="en-US" dirty="0">
                <a:solidFill>
                  <a:srgbClr val="FF0000"/>
                </a:solidFill>
              </a:rPr>
              <a:t>) negotiations </a:t>
            </a:r>
            <a:r>
              <a:rPr lang="en-US" dirty="0">
                <a:solidFill>
                  <a:srgbClr val="000000"/>
                </a:solidFill>
              </a:rPr>
              <a:t>on non-</a:t>
            </a:r>
            <a:r>
              <a:rPr lang="en-US" dirty="0" err="1">
                <a:solidFill>
                  <a:srgbClr val="000000"/>
                </a:solidFill>
              </a:rPr>
              <a:t>trunking</a:t>
            </a:r>
            <a:r>
              <a:rPr lang="en-US" dirty="0">
                <a:solidFill>
                  <a:srgbClr val="000000"/>
                </a:solidFill>
              </a:rPr>
              <a:t> ports by using the </a:t>
            </a:r>
            <a:r>
              <a:rPr lang="en-US" b="1" dirty="0">
                <a:solidFill>
                  <a:srgbClr val="FF0000"/>
                </a:solidFill>
              </a:rPr>
              <a:t>switchport mode access</a:t>
            </a:r>
            <a:r>
              <a:rPr lang="en-US" dirty="0">
                <a:solidFill>
                  <a:srgbClr val="000000"/>
                </a:solidFill>
              </a:rPr>
              <a:t> interface configuration command.</a:t>
            </a:r>
          </a:p>
          <a:p>
            <a:pPr marL="7308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Step 2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Disable unused ports </a:t>
            </a:r>
            <a:r>
              <a:rPr lang="en-US" dirty="0">
                <a:solidFill>
                  <a:srgbClr val="000000"/>
                </a:solidFill>
              </a:rPr>
              <a:t>and put them in an </a:t>
            </a:r>
            <a:r>
              <a:rPr lang="en-US" dirty="0">
                <a:solidFill>
                  <a:srgbClr val="FF0000"/>
                </a:solidFill>
              </a:rPr>
              <a:t>unused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VLAN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7308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Step 3</a:t>
            </a:r>
            <a:r>
              <a:rPr lang="en-US" dirty="0">
                <a:solidFill>
                  <a:srgbClr val="000000"/>
                </a:solidFill>
              </a:rPr>
              <a:t>: Manually enable the trunk link on a </a:t>
            </a:r>
            <a:r>
              <a:rPr lang="en-US" dirty="0" err="1">
                <a:solidFill>
                  <a:srgbClr val="000000"/>
                </a:solidFill>
              </a:rPr>
              <a:t>trunking</a:t>
            </a:r>
            <a:r>
              <a:rPr lang="en-US" dirty="0">
                <a:solidFill>
                  <a:srgbClr val="000000"/>
                </a:solidFill>
              </a:rPr>
              <a:t> port by using the </a:t>
            </a:r>
            <a:r>
              <a:rPr lang="en-US" b="1" dirty="0">
                <a:solidFill>
                  <a:srgbClr val="FF0000"/>
                </a:solidFill>
              </a:rPr>
              <a:t>switchport mode trunk</a:t>
            </a:r>
            <a:r>
              <a:rPr lang="en-US" dirty="0">
                <a:solidFill>
                  <a:srgbClr val="000000"/>
                </a:solidFill>
              </a:rPr>
              <a:t> command.</a:t>
            </a:r>
          </a:p>
          <a:p>
            <a:pPr marL="7308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Step 4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Disable DTP (auto </a:t>
            </a:r>
            <a:r>
              <a:rPr lang="en-US" dirty="0" err="1">
                <a:solidFill>
                  <a:srgbClr val="FF0000"/>
                </a:solidFill>
              </a:rPr>
              <a:t>trunking</a:t>
            </a:r>
            <a:r>
              <a:rPr lang="en-US" dirty="0">
                <a:solidFill>
                  <a:srgbClr val="FF0000"/>
                </a:solidFill>
              </a:rPr>
              <a:t>) negotiations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err="1">
                <a:solidFill>
                  <a:srgbClr val="0000CC"/>
                </a:solidFill>
              </a:rPr>
              <a:t>trunking</a:t>
            </a:r>
            <a:r>
              <a:rPr lang="en-US" dirty="0">
                <a:solidFill>
                  <a:srgbClr val="0000CC"/>
                </a:solidFill>
              </a:rPr>
              <a:t> ports </a:t>
            </a:r>
            <a:r>
              <a:rPr lang="en-US" dirty="0">
                <a:solidFill>
                  <a:srgbClr val="000000"/>
                </a:solidFill>
              </a:rPr>
              <a:t>by using the </a:t>
            </a:r>
            <a:r>
              <a:rPr lang="en-US" b="1" dirty="0">
                <a:solidFill>
                  <a:srgbClr val="FF0000"/>
                </a:solidFill>
              </a:rPr>
              <a:t>switchport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nonegotiate</a:t>
            </a:r>
            <a:r>
              <a:rPr lang="en-US" dirty="0">
                <a:solidFill>
                  <a:srgbClr val="000000"/>
                </a:solidFill>
              </a:rPr>
              <a:t> command.</a:t>
            </a:r>
          </a:p>
          <a:p>
            <a:pPr marL="73085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Step 5</a:t>
            </a:r>
            <a:r>
              <a:rPr lang="en-US" dirty="0">
                <a:solidFill>
                  <a:srgbClr val="000000"/>
                </a:solidFill>
              </a:rPr>
              <a:t>: Set the native VLAN to a VLAN other than VLAN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by using the </a:t>
            </a:r>
            <a:r>
              <a:rPr lang="en-US" b="1" dirty="0">
                <a:solidFill>
                  <a:srgbClr val="FF0000"/>
                </a:solidFill>
              </a:rPr>
              <a:t>switchport trunk native </a:t>
            </a:r>
            <a:r>
              <a:rPr lang="en-US" b="1" dirty="0" err="1">
                <a:solidFill>
                  <a:srgbClr val="FF0000"/>
                </a:solidFill>
              </a:rPr>
              <a:t>vlan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i="1" dirty="0" err="1">
                <a:solidFill>
                  <a:srgbClr val="FF0000"/>
                </a:solidFill>
              </a:rPr>
              <a:t>vlan_number</a:t>
            </a:r>
            <a:r>
              <a:rPr lang="en-US" dirty="0">
                <a:solidFill>
                  <a:srgbClr val="000000"/>
                </a:solidFill>
              </a:rPr>
              <a:t> command.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83275-97C2-4347-915A-A6F661DC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78" y="546755"/>
            <a:ext cx="3592373" cy="41572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83603" y="886119"/>
            <a:ext cx="1630837" cy="245097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34260" y="2281287"/>
            <a:ext cx="2560947" cy="282804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16599" y="3667027"/>
            <a:ext cx="2191731" cy="480767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11.3 Mitigate DHCP Attacks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DHCP Attacks</a:t>
            </a:r>
            <a:br>
              <a:rPr lang="en-US" dirty="0"/>
            </a:br>
            <a:r>
              <a:rPr lang="en-US" sz="2400" dirty="0"/>
              <a:t>DHCP Attack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8F69B-D5FE-8D40-85B1-1B48F21B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goal of a DHCP starvation attack is to an attack tool such as </a:t>
            </a:r>
            <a:r>
              <a:rPr lang="en-US" sz="1600" dirty="0">
                <a:solidFill>
                  <a:srgbClr val="FF0000"/>
                </a:solidFill>
              </a:rPr>
              <a:t>Gobbler</a:t>
            </a:r>
            <a:r>
              <a:rPr lang="en-US" sz="1600" dirty="0">
                <a:solidFill>
                  <a:srgbClr val="000000"/>
                </a:solidFill>
              </a:rPr>
              <a:t> to create a </a:t>
            </a:r>
            <a:r>
              <a:rPr lang="en-US" sz="1600" dirty="0">
                <a:solidFill>
                  <a:srgbClr val="FF0000"/>
                </a:solidFill>
              </a:rPr>
              <a:t>Denial of Service (DoS) </a:t>
            </a:r>
            <a:r>
              <a:rPr lang="en-US" sz="1600" dirty="0">
                <a:solidFill>
                  <a:srgbClr val="000000"/>
                </a:solidFill>
              </a:rPr>
              <a:t>for connecting clients.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Recall that </a:t>
            </a:r>
            <a:r>
              <a:rPr lang="en-US" sz="1600" dirty="0">
                <a:solidFill>
                  <a:srgbClr val="FF0000"/>
                </a:solidFill>
              </a:rPr>
              <a:t>DHCP starvation attacks </a:t>
            </a:r>
            <a:r>
              <a:rPr lang="en-US" sz="1600" dirty="0">
                <a:solidFill>
                  <a:srgbClr val="000000"/>
                </a:solidFill>
              </a:rPr>
              <a:t>can be effectively mitigated by using </a:t>
            </a:r>
            <a:r>
              <a:rPr lang="en-US" sz="1600" dirty="0">
                <a:solidFill>
                  <a:srgbClr val="FF0000"/>
                </a:solidFill>
              </a:rPr>
              <a:t>port security </a:t>
            </a:r>
            <a:r>
              <a:rPr lang="en-US" sz="1600" dirty="0">
                <a:solidFill>
                  <a:srgbClr val="000000"/>
                </a:solidFill>
              </a:rPr>
              <a:t>because Gobbler uses a </a:t>
            </a:r>
            <a:r>
              <a:rPr lang="en-US" sz="1600" dirty="0">
                <a:solidFill>
                  <a:srgbClr val="FF0000"/>
                </a:solidFill>
              </a:rPr>
              <a:t>unique source MAC address </a:t>
            </a:r>
            <a:r>
              <a:rPr lang="en-US" sz="1600" dirty="0">
                <a:solidFill>
                  <a:srgbClr val="000000"/>
                </a:solidFill>
              </a:rPr>
              <a:t>for each DHCP request sent. However, mitigating DHCP spoofing attacks requires more protection.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Gobbler could be configured to use the actual interface MAC address as the source Ethernet address, but specify a different Ethernet address in the DHCP payload. This would render port security ineffective because the source MAC address would be legitimate.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FF0000"/>
                </a:solidFill>
              </a:rPr>
              <a:t>DHCP spoofing attacks </a:t>
            </a:r>
            <a:r>
              <a:rPr lang="en-US" sz="1600" dirty="0">
                <a:solidFill>
                  <a:srgbClr val="000000"/>
                </a:solidFill>
              </a:rPr>
              <a:t>can be mitigated by using </a:t>
            </a:r>
            <a:r>
              <a:rPr lang="en-US" sz="1600" dirty="0">
                <a:solidFill>
                  <a:srgbClr val="FF0000"/>
                </a:solidFill>
              </a:rPr>
              <a:t>DHCP snooping on trusted ports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DHCP Attacks</a:t>
            </a:r>
            <a:br>
              <a:rPr lang="en-US" dirty="0"/>
            </a:br>
            <a:r>
              <a:rPr lang="en-US" sz="2400" dirty="0"/>
              <a:t>DHCP Snooping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F84D1-2945-D742-9064-CE0075D0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DHCP snooping filters </a:t>
            </a:r>
            <a:r>
              <a:rPr lang="en-US" sz="1600" dirty="0">
                <a:solidFill>
                  <a:srgbClr val="FF0000"/>
                </a:solidFill>
              </a:rPr>
              <a:t>DHCP messages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dirty="0">
                <a:solidFill>
                  <a:srgbClr val="FF0000"/>
                </a:solidFill>
              </a:rPr>
              <a:t>rate-limits DHCP traffic </a:t>
            </a:r>
            <a:r>
              <a:rPr lang="en-US" sz="1600" dirty="0">
                <a:solidFill>
                  <a:srgbClr val="000000"/>
                </a:solidFill>
              </a:rPr>
              <a:t>on </a:t>
            </a:r>
            <a:r>
              <a:rPr lang="en-US" sz="1600" dirty="0">
                <a:solidFill>
                  <a:srgbClr val="0000CC"/>
                </a:solidFill>
              </a:rPr>
              <a:t>untrusted</a:t>
            </a:r>
            <a:r>
              <a:rPr lang="en-US" sz="1600" dirty="0">
                <a:solidFill>
                  <a:srgbClr val="000000"/>
                </a:solidFill>
              </a:rPr>
              <a:t> ports.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under administrative control (e.g., switches, routers, and servers) are </a:t>
            </a:r>
            <a:r>
              <a:rPr lang="en-US" sz="1600" dirty="0">
                <a:solidFill>
                  <a:srgbClr val="FF0000"/>
                </a:solidFill>
              </a:rPr>
              <a:t>trusted</a:t>
            </a:r>
            <a:r>
              <a:rPr lang="en-US" sz="1600" dirty="0">
                <a:solidFill>
                  <a:srgbClr val="000000"/>
                </a:solidFill>
              </a:rPr>
              <a:t> sources.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Trusted interfaces (e.g., </a:t>
            </a:r>
            <a:r>
              <a:rPr lang="en-US" sz="1600" dirty="0">
                <a:solidFill>
                  <a:srgbClr val="FF0000"/>
                </a:solidFill>
              </a:rPr>
              <a:t>trunk links, server ports</a:t>
            </a:r>
            <a:r>
              <a:rPr lang="en-US" sz="1600" dirty="0">
                <a:solidFill>
                  <a:srgbClr val="000000"/>
                </a:solidFill>
              </a:rPr>
              <a:t>) must be explicitly configured as </a:t>
            </a:r>
            <a:r>
              <a:rPr lang="en-US" sz="1600" dirty="0">
                <a:solidFill>
                  <a:srgbClr val="FF0000"/>
                </a:solidFill>
              </a:rPr>
              <a:t>trusted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Devices outside </a:t>
            </a:r>
            <a:r>
              <a:rPr lang="en-US" sz="1600" dirty="0">
                <a:solidFill>
                  <a:srgbClr val="000000"/>
                </a:solidFill>
              </a:rPr>
              <a:t>the network and </a:t>
            </a:r>
            <a:r>
              <a:rPr lang="en-US" sz="1600" dirty="0">
                <a:solidFill>
                  <a:srgbClr val="0000CC"/>
                </a:solidFill>
              </a:rPr>
              <a:t>all access ports </a:t>
            </a:r>
            <a:r>
              <a:rPr lang="en-US" sz="1600" dirty="0">
                <a:solidFill>
                  <a:srgbClr val="000000"/>
                </a:solidFill>
              </a:rPr>
              <a:t>are generally treated as </a:t>
            </a:r>
            <a:r>
              <a:rPr lang="en-US" sz="1600" dirty="0">
                <a:solidFill>
                  <a:srgbClr val="0000CC"/>
                </a:solidFill>
              </a:rPr>
              <a:t>untrusted</a:t>
            </a:r>
            <a:r>
              <a:rPr lang="en-US" sz="1600" dirty="0">
                <a:solidFill>
                  <a:srgbClr val="000000"/>
                </a:solidFill>
              </a:rPr>
              <a:t> 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FF0000"/>
                </a:solidFill>
              </a:rPr>
              <a:t>DHCP table </a:t>
            </a:r>
            <a:r>
              <a:rPr lang="en-US" sz="1600" dirty="0">
                <a:solidFill>
                  <a:srgbClr val="000000"/>
                </a:solidFill>
              </a:rPr>
              <a:t>is built that includes the </a:t>
            </a:r>
            <a:r>
              <a:rPr lang="en-US" sz="1600" dirty="0">
                <a:solidFill>
                  <a:srgbClr val="FF0000"/>
                </a:solidFill>
              </a:rPr>
              <a:t>source MAC address </a:t>
            </a:r>
            <a:r>
              <a:rPr lang="en-US" sz="1600" dirty="0">
                <a:solidFill>
                  <a:srgbClr val="000000"/>
                </a:solidFill>
              </a:rPr>
              <a:t>of a device on an untrusted port and the </a:t>
            </a:r>
            <a:r>
              <a:rPr lang="en-US" sz="1600" dirty="0">
                <a:solidFill>
                  <a:srgbClr val="FF0000"/>
                </a:solidFill>
              </a:rPr>
              <a:t>IP address </a:t>
            </a:r>
            <a:r>
              <a:rPr lang="en-US" sz="1600" dirty="0">
                <a:solidFill>
                  <a:srgbClr val="000000"/>
                </a:solidFill>
              </a:rPr>
              <a:t>assigned by the DHCP server to that device.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MAC address and IP address </a:t>
            </a:r>
            <a:r>
              <a:rPr lang="en-US" sz="1600" dirty="0">
                <a:solidFill>
                  <a:srgbClr val="000000"/>
                </a:solidFill>
              </a:rPr>
              <a:t>are bound together.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Therefore, this table is called the </a:t>
            </a:r>
            <a:r>
              <a:rPr lang="en-US" sz="1600" dirty="0">
                <a:solidFill>
                  <a:srgbClr val="FF0000"/>
                </a:solidFill>
              </a:rPr>
              <a:t>DHCP snooping binding table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11.1 Implement Port Security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DHCP Attacks</a:t>
            </a:r>
            <a:br>
              <a:rPr lang="en-US" dirty="0"/>
            </a:br>
            <a:r>
              <a:rPr lang="en-US" sz="2400" dirty="0"/>
              <a:t>Steps to Implement DHCP Snooping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A7CB-6D89-1245-97FB-53B3C507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 following steps to enable DHCP snooping:</a:t>
            </a: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Step 1</a:t>
            </a:r>
            <a:r>
              <a:rPr lang="en-US" sz="1600" dirty="0">
                <a:solidFill>
                  <a:srgbClr val="000000"/>
                </a:solidFill>
              </a:rPr>
              <a:t>. Enable DHCP snooping by using the </a:t>
            </a:r>
            <a:r>
              <a:rPr lang="en-US" sz="1600" b="1" dirty="0" err="1">
                <a:solidFill>
                  <a:srgbClr val="FF0000"/>
                </a:solidFill>
              </a:rPr>
              <a:t>ip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dhcp</a:t>
            </a:r>
            <a:r>
              <a:rPr lang="en-US" sz="1600" b="1" dirty="0">
                <a:solidFill>
                  <a:srgbClr val="FF0000"/>
                </a:solidFill>
              </a:rPr>
              <a:t> snooping</a:t>
            </a:r>
            <a:r>
              <a:rPr lang="en-US" sz="1600" dirty="0">
                <a:solidFill>
                  <a:srgbClr val="000000"/>
                </a:solidFill>
              </a:rPr>
              <a:t> global configuration command.</a:t>
            </a: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Step 2</a:t>
            </a:r>
            <a:r>
              <a:rPr lang="en-US" sz="1600" dirty="0">
                <a:solidFill>
                  <a:srgbClr val="000000"/>
                </a:solidFill>
              </a:rPr>
              <a:t>. On </a:t>
            </a:r>
            <a:r>
              <a:rPr lang="en-US" sz="1600" dirty="0">
                <a:solidFill>
                  <a:srgbClr val="FF0000"/>
                </a:solidFill>
              </a:rPr>
              <a:t>trusted ports</a:t>
            </a:r>
            <a:r>
              <a:rPr lang="en-US" sz="1600" dirty="0">
                <a:solidFill>
                  <a:srgbClr val="000000"/>
                </a:solidFill>
              </a:rPr>
              <a:t>, use the </a:t>
            </a:r>
            <a:r>
              <a:rPr lang="en-US" sz="1600" b="1" dirty="0" err="1">
                <a:solidFill>
                  <a:srgbClr val="FF0000"/>
                </a:solidFill>
              </a:rPr>
              <a:t>ip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dhcp</a:t>
            </a:r>
            <a:r>
              <a:rPr lang="en-US" sz="1600" b="1" dirty="0">
                <a:solidFill>
                  <a:srgbClr val="FF0000"/>
                </a:solidFill>
              </a:rPr>
              <a:t> snooping trust</a:t>
            </a:r>
            <a:r>
              <a:rPr lang="en-US" sz="1600" dirty="0">
                <a:solidFill>
                  <a:srgbClr val="000000"/>
                </a:solidFill>
              </a:rPr>
              <a:t> interface configuration command.</a:t>
            </a: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Step 3</a:t>
            </a:r>
            <a:r>
              <a:rPr lang="en-US" sz="1600" dirty="0">
                <a:solidFill>
                  <a:srgbClr val="000000"/>
                </a:solidFill>
              </a:rPr>
              <a:t>: On </a:t>
            </a:r>
            <a:r>
              <a:rPr lang="en-US" sz="1600" dirty="0">
                <a:solidFill>
                  <a:srgbClr val="FF0000"/>
                </a:solidFill>
              </a:rPr>
              <a:t>untrusted interfaces</a:t>
            </a:r>
            <a:r>
              <a:rPr lang="en-US" sz="1600" dirty="0">
                <a:solidFill>
                  <a:srgbClr val="000000"/>
                </a:solidFill>
              </a:rPr>
              <a:t>, limit the number of DHCP discovery messages that can be received using the </a:t>
            </a:r>
            <a:r>
              <a:rPr lang="en-US" sz="1600" b="1" dirty="0">
                <a:solidFill>
                  <a:srgbClr val="FF0000"/>
                </a:solidFill>
              </a:rPr>
              <a:t>ip </a:t>
            </a:r>
            <a:r>
              <a:rPr lang="en-US" sz="1600" b="1" dirty="0" err="1">
                <a:solidFill>
                  <a:srgbClr val="FF0000"/>
                </a:solidFill>
              </a:rPr>
              <a:t>dhcp</a:t>
            </a:r>
            <a:r>
              <a:rPr lang="en-US" sz="1600" b="1" dirty="0">
                <a:solidFill>
                  <a:srgbClr val="FF0000"/>
                </a:solidFill>
              </a:rPr>
              <a:t> snooping limit rate</a:t>
            </a:r>
            <a:r>
              <a:rPr lang="en-US" sz="1600" dirty="0">
                <a:solidFill>
                  <a:srgbClr val="000000"/>
                </a:solidFill>
              </a:rPr>
              <a:t> </a:t>
            </a:r>
            <a:r>
              <a:rPr lang="en-US" sz="1600" i="1" dirty="0">
                <a:solidFill>
                  <a:srgbClr val="000000"/>
                </a:solidFill>
              </a:rPr>
              <a:t>packets-per-second </a:t>
            </a:r>
            <a:r>
              <a:rPr lang="en-US" sz="1600" dirty="0">
                <a:solidFill>
                  <a:srgbClr val="000000"/>
                </a:solidFill>
              </a:rPr>
              <a:t>interface configuration command.</a:t>
            </a: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Step 4</a:t>
            </a:r>
            <a:r>
              <a:rPr lang="en-US" sz="1600" dirty="0">
                <a:solidFill>
                  <a:srgbClr val="000000"/>
                </a:solidFill>
              </a:rPr>
              <a:t>. Enable </a:t>
            </a:r>
            <a:r>
              <a:rPr lang="en-US" sz="1600" dirty="0">
                <a:solidFill>
                  <a:srgbClr val="FF0000"/>
                </a:solidFill>
              </a:rPr>
              <a:t>DHCP snooping by VLAN</a:t>
            </a:r>
            <a:r>
              <a:rPr lang="en-US" sz="1600" dirty="0">
                <a:solidFill>
                  <a:srgbClr val="000000"/>
                </a:solidFill>
              </a:rPr>
              <a:t>, or by a range of VLANs, by using the </a:t>
            </a:r>
            <a:r>
              <a:rPr lang="en-US" sz="1600" b="1" dirty="0" err="1">
                <a:solidFill>
                  <a:srgbClr val="FF0000"/>
                </a:solidFill>
              </a:rPr>
              <a:t>ip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dhcp</a:t>
            </a:r>
            <a:r>
              <a:rPr lang="en-US" sz="1600" b="1" dirty="0">
                <a:solidFill>
                  <a:srgbClr val="FF0000"/>
                </a:solidFill>
              </a:rPr>
              <a:t> snooping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i="1" dirty="0" err="1">
                <a:solidFill>
                  <a:srgbClr val="FF0000"/>
                </a:solidFill>
              </a:rPr>
              <a:t>vlan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global configuration command.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DHCP Attacks</a:t>
            </a:r>
            <a:br>
              <a:rPr lang="en-US" dirty="0"/>
            </a:br>
            <a:r>
              <a:rPr lang="en-US" sz="2400" dirty="0"/>
              <a:t>DHCP Snooping Configuration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59CB0-6F69-B048-8917-9A08CE7C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52930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Refer to the DHCP snooping sample topology with trusted and untrusted ports.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8A6EC-215E-A144-91AA-892E1DB2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34" y="1181714"/>
            <a:ext cx="5945547" cy="928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AE703-C19E-0A4E-A4F9-EFAB850B2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88" y="1153434"/>
            <a:ext cx="1130300" cy="787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F00749-AF3F-F642-A6CF-D035C4FE7873}"/>
              </a:ext>
            </a:extLst>
          </p:cNvPr>
          <p:cNvSpPr/>
          <p:nvPr/>
        </p:nvSpPr>
        <p:spPr>
          <a:xfrm>
            <a:off x="389281" y="2317725"/>
            <a:ext cx="44556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DHCP snooping is first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enabled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on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S1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upstream interface to the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DHCP server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is explicitly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trusted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F0/5 to F0/24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are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untrusted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and are, therefore, rate limited to six packets per second.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Finally,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DHCP snooping is enabled on VLANS 5, 10, 50, 51, and 52.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4C735-B52B-ED4F-BA6D-D041D2D55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549" y="2223433"/>
            <a:ext cx="4260915" cy="266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DHCP Attacks</a:t>
            </a:r>
            <a:br>
              <a:rPr lang="en-US" dirty="0"/>
            </a:br>
            <a:r>
              <a:rPr lang="en-US" sz="2400" dirty="0"/>
              <a:t>DHCP Snooping Configuration Example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59CB0-6F69-B048-8917-9A08CE7C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46982"/>
            <a:ext cx="2916129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FF0000"/>
                </a:solidFill>
              </a:rPr>
              <a:t>show ip </a:t>
            </a:r>
            <a:r>
              <a:rPr lang="en-US" sz="1600" b="1" dirty="0" err="1">
                <a:solidFill>
                  <a:srgbClr val="FF0000"/>
                </a:solidFill>
              </a:rPr>
              <a:t>dhcp</a:t>
            </a:r>
            <a:r>
              <a:rPr lang="en-US" sz="1600" b="1" dirty="0">
                <a:solidFill>
                  <a:srgbClr val="FF0000"/>
                </a:solidFill>
              </a:rPr>
              <a:t> snooping</a:t>
            </a:r>
            <a:r>
              <a:rPr lang="en-US" sz="1600" dirty="0">
                <a:solidFill>
                  <a:srgbClr val="000000"/>
                </a:solidFill>
              </a:rPr>
              <a:t> privileged EXEC command to verify DHCP snooping settings.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FF0000"/>
                </a:solidFill>
              </a:rPr>
              <a:t>show ip </a:t>
            </a:r>
            <a:r>
              <a:rPr lang="en-US" sz="1600" b="1" dirty="0" err="1">
                <a:solidFill>
                  <a:srgbClr val="FF0000"/>
                </a:solidFill>
              </a:rPr>
              <a:t>dhcp</a:t>
            </a:r>
            <a:r>
              <a:rPr lang="en-US" sz="1600" b="1" dirty="0">
                <a:solidFill>
                  <a:srgbClr val="FF0000"/>
                </a:solidFill>
              </a:rPr>
              <a:t> snooping binding</a:t>
            </a:r>
            <a:r>
              <a:rPr lang="en-US" sz="1600" dirty="0">
                <a:solidFill>
                  <a:srgbClr val="000000"/>
                </a:solidFill>
              </a:rPr>
              <a:t> command to view the clients that have received DHCP information.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DHCP snooping is also required by Dynamic ARP Inspection </a:t>
            </a:r>
            <a:r>
              <a:rPr lang="en-US" sz="1400" dirty="0">
                <a:solidFill>
                  <a:srgbClr val="FF0000"/>
                </a:solidFill>
              </a:rPr>
              <a:t>(DAI</a:t>
            </a:r>
            <a:r>
              <a:rPr lang="en-US" sz="1400" dirty="0">
                <a:solidFill>
                  <a:srgbClr val="000000"/>
                </a:solidFill>
              </a:rPr>
              <a:t>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6B0D8-0CFE-0C4C-B8D9-0ACFF42F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91" y="731837"/>
            <a:ext cx="5429359" cy="41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11.4 Mitigate ARP Attacks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598079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ARP Attacks</a:t>
            </a:r>
            <a:br>
              <a:rPr lang="en-US" dirty="0"/>
            </a:br>
            <a:r>
              <a:rPr lang="en-US" sz="2400" dirty="0"/>
              <a:t>Dynamic ARP Inspection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D3419-545B-B24A-9B1C-EA3F67EB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In a typical ARP attack, a threat actor can send </a:t>
            </a:r>
            <a:r>
              <a:rPr lang="en-US" sz="1600" dirty="0">
                <a:solidFill>
                  <a:srgbClr val="FF0000"/>
                </a:solidFill>
              </a:rPr>
              <a:t>unsolicited ARP replies </a:t>
            </a:r>
            <a:r>
              <a:rPr lang="en-US" sz="1600" dirty="0">
                <a:solidFill>
                  <a:srgbClr val="000000"/>
                </a:solidFill>
              </a:rPr>
              <a:t>to other hosts on the subnet with the </a:t>
            </a:r>
            <a:r>
              <a:rPr lang="en-US" sz="1600" dirty="0">
                <a:solidFill>
                  <a:srgbClr val="FF0000"/>
                </a:solidFill>
              </a:rPr>
              <a:t>MAC Address of the threat actor and the IP address </a:t>
            </a:r>
            <a:r>
              <a:rPr lang="en-US" sz="1600" dirty="0">
                <a:solidFill>
                  <a:srgbClr val="000000"/>
                </a:solidFill>
              </a:rPr>
              <a:t>of the default gateway. To prevent ARP spoofing and the resulting ARP poisoning, a switch must ensure that only </a:t>
            </a:r>
            <a:r>
              <a:rPr lang="en-US" sz="1600" b="1" dirty="0">
                <a:solidFill>
                  <a:srgbClr val="7030A0"/>
                </a:solidFill>
              </a:rPr>
              <a:t>valid</a:t>
            </a:r>
            <a:r>
              <a:rPr lang="en-US" sz="1600" dirty="0">
                <a:solidFill>
                  <a:srgbClr val="FF0000"/>
                </a:solidFill>
              </a:rPr>
              <a:t> ARP Requests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dirty="0">
                <a:solidFill>
                  <a:srgbClr val="FF0000"/>
                </a:solidFill>
              </a:rPr>
              <a:t>Replies</a:t>
            </a:r>
            <a:r>
              <a:rPr lang="en-US" sz="1600" dirty="0">
                <a:solidFill>
                  <a:srgbClr val="000000"/>
                </a:solidFill>
              </a:rPr>
              <a:t> are relayed.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FF0000"/>
                </a:solidFill>
              </a:rPr>
              <a:t>Dynamic ARP inspection (DAI</a:t>
            </a:r>
            <a:r>
              <a:rPr lang="en-US" sz="1600" dirty="0">
                <a:solidFill>
                  <a:srgbClr val="000000"/>
                </a:solidFill>
              </a:rPr>
              <a:t>) requires </a:t>
            </a:r>
            <a:r>
              <a:rPr lang="en-US" sz="1600" dirty="0">
                <a:solidFill>
                  <a:srgbClr val="FF0000"/>
                </a:solidFill>
              </a:rPr>
              <a:t>DHCP snooping</a:t>
            </a:r>
            <a:r>
              <a:rPr lang="en-US" sz="1600" dirty="0">
                <a:solidFill>
                  <a:srgbClr val="000000"/>
                </a:solidFill>
              </a:rPr>
              <a:t> and helps prevent ARP attacks by: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relaying invalid or gratuitous ARP Replies </a:t>
            </a:r>
            <a:r>
              <a:rPr lang="en-US" dirty="0">
                <a:solidFill>
                  <a:srgbClr val="000000"/>
                </a:solidFill>
              </a:rPr>
              <a:t>out to other ports in the same VLAN.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Intercepting</a:t>
            </a:r>
            <a:r>
              <a:rPr lang="en-US" dirty="0">
                <a:solidFill>
                  <a:srgbClr val="000000"/>
                </a:solidFill>
              </a:rPr>
              <a:t> all ARP Requests and Replies on untrusted ports.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Verifying each intercepted packet for a </a:t>
            </a:r>
            <a:r>
              <a:rPr lang="en-US" dirty="0">
                <a:solidFill>
                  <a:srgbClr val="FF0000"/>
                </a:solidFill>
              </a:rPr>
              <a:t>valid IP-to-MAC binding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Dropping and logging </a:t>
            </a:r>
            <a:r>
              <a:rPr lang="en-US" dirty="0">
                <a:solidFill>
                  <a:srgbClr val="000000"/>
                </a:solidFill>
              </a:rPr>
              <a:t>ARP Replies coming from invalid to prevent ARP poisoning.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Error-disabling the interface </a:t>
            </a:r>
            <a:r>
              <a:rPr lang="en-US" dirty="0">
                <a:solidFill>
                  <a:srgbClr val="000000"/>
                </a:solidFill>
              </a:rPr>
              <a:t>if the configured DAI number of ARP packets is exceeded.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1365" y="490194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uninvited</a:t>
            </a:r>
          </a:p>
        </p:txBody>
      </p:sp>
    </p:spTree>
    <p:extLst>
      <p:ext uri="{BB962C8B-B14F-4D97-AF65-F5344CB8AC3E}">
        <p14:creationId xmlns:p14="http://schemas.microsoft.com/office/powerpoint/2010/main" val="10693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ARP Attacks</a:t>
            </a:r>
            <a:br>
              <a:rPr lang="en-US" dirty="0"/>
            </a:br>
            <a:r>
              <a:rPr lang="en-US" sz="2400" dirty="0"/>
              <a:t>DAI Implementation Guidelines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D3419-545B-B24A-9B1C-EA3F67EB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4381543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mitigate the chances of </a:t>
            </a:r>
            <a:r>
              <a:rPr lang="en-US" sz="1600" dirty="0">
                <a:solidFill>
                  <a:srgbClr val="FF0000"/>
                </a:solidFill>
              </a:rPr>
              <a:t>ARP spoofing and ARP poisoning,</a:t>
            </a:r>
            <a:r>
              <a:rPr lang="en-US" sz="1600" dirty="0">
                <a:solidFill>
                  <a:srgbClr val="000000"/>
                </a:solidFill>
              </a:rPr>
              <a:t> follow these DAI implementation guidelines: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Enable DHCP snooping </a:t>
            </a:r>
            <a:r>
              <a:rPr lang="en-US" sz="1600" dirty="0">
                <a:solidFill>
                  <a:srgbClr val="C00000"/>
                </a:solidFill>
              </a:rPr>
              <a:t>globally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Enable DHCP snooping on </a:t>
            </a:r>
            <a:r>
              <a:rPr lang="en-US" sz="1600" dirty="0">
                <a:solidFill>
                  <a:srgbClr val="C00000"/>
                </a:solidFill>
              </a:rPr>
              <a:t>selected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VLANs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Enable </a:t>
            </a:r>
            <a:r>
              <a:rPr lang="en-US" sz="1600" dirty="0">
                <a:solidFill>
                  <a:srgbClr val="C00000"/>
                </a:solidFill>
              </a:rPr>
              <a:t>DAI</a:t>
            </a:r>
            <a:r>
              <a:rPr lang="en-US" sz="1600" dirty="0">
                <a:solidFill>
                  <a:srgbClr val="000000"/>
                </a:solidFill>
              </a:rPr>
              <a:t> on selected </a:t>
            </a:r>
            <a:r>
              <a:rPr lang="en-US" sz="1600" dirty="0">
                <a:solidFill>
                  <a:srgbClr val="C00000"/>
                </a:solidFill>
              </a:rPr>
              <a:t>VLANs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</a:t>
            </a:r>
            <a:r>
              <a:rPr lang="en-US" sz="1600" dirty="0">
                <a:solidFill>
                  <a:srgbClr val="C00000"/>
                </a:solidFill>
              </a:rPr>
              <a:t>trusted interfaces </a:t>
            </a:r>
            <a:r>
              <a:rPr lang="en-US" sz="1600" dirty="0">
                <a:solidFill>
                  <a:srgbClr val="000000"/>
                </a:solidFill>
              </a:rPr>
              <a:t>for DHCP snooping and ARP inspection.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It is generally advisable to configure </a:t>
            </a:r>
            <a:r>
              <a:rPr lang="en-US" sz="1600" dirty="0">
                <a:solidFill>
                  <a:srgbClr val="FF0000"/>
                </a:solidFill>
              </a:rPr>
              <a:t>all access </a:t>
            </a:r>
            <a:r>
              <a:rPr lang="en-US" sz="1600" dirty="0">
                <a:solidFill>
                  <a:srgbClr val="000000"/>
                </a:solidFill>
              </a:rPr>
              <a:t>switch ports as </a:t>
            </a:r>
            <a:r>
              <a:rPr lang="en-US" sz="1600" dirty="0">
                <a:solidFill>
                  <a:srgbClr val="0000CC"/>
                </a:solidFill>
              </a:rPr>
              <a:t>untrusted</a:t>
            </a:r>
            <a:r>
              <a:rPr lang="en-US" sz="1600" dirty="0">
                <a:solidFill>
                  <a:srgbClr val="000000"/>
                </a:solidFill>
              </a:rPr>
              <a:t> and to configure all </a:t>
            </a:r>
            <a:r>
              <a:rPr lang="en-US" sz="1600" dirty="0">
                <a:solidFill>
                  <a:srgbClr val="FF0000"/>
                </a:solidFill>
              </a:rPr>
              <a:t>uplink ports </a:t>
            </a:r>
            <a:r>
              <a:rPr lang="en-US" sz="1600" dirty="0">
                <a:solidFill>
                  <a:srgbClr val="000000"/>
                </a:solidFill>
              </a:rPr>
              <a:t>that are connected to other switches as trusted.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3BA0A-C7D6-714E-B942-4F954B9B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65" y="851930"/>
            <a:ext cx="3796273" cy="31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ARP Attacks</a:t>
            </a:r>
            <a:br>
              <a:rPr lang="en-US" dirty="0"/>
            </a:br>
            <a:r>
              <a:rPr lang="en-US" sz="2400" dirty="0"/>
              <a:t>DAI Configuration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BCB29-E920-014C-90E3-3FAAC687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31838"/>
            <a:ext cx="8194674" cy="268288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In the previous topology, S1 is connecting two users on VLAN 10.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DAI </a:t>
            </a:r>
            <a:r>
              <a:rPr lang="en-US" sz="1600" dirty="0">
                <a:solidFill>
                  <a:srgbClr val="000000"/>
                </a:solidFill>
              </a:rPr>
              <a:t>will be configured to </a:t>
            </a:r>
            <a:r>
              <a:rPr lang="en-US" sz="1600" dirty="0">
                <a:solidFill>
                  <a:srgbClr val="FF0000"/>
                </a:solidFill>
              </a:rPr>
              <a:t>mitigate against ARP spoofing and ARP poisoning attacks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253CBC2-84F9-4234-BD72-877A84D2FC04}"/>
              </a:ext>
            </a:extLst>
          </p:cNvPr>
          <p:cNvSpPr txBox="1">
            <a:spLocks/>
          </p:cNvSpPr>
          <p:nvPr/>
        </p:nvSpPr>
        <p:spPr>
          <a:xfrm>
            <a:off x="474663" y="1310641"/>
            <a:ext cx="4226878" cy="240029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FF0000"/>
                </a:solidFill>
              </a:rPr>
              <a:t>DHCP snooping </a:t>
            </a:r>
            <a:r>
              <a:rPr lang="en-CA" sz="1600" dirty="0">
                <a:solidFill>
                  <a:srgbClr val="000000"/>
                </a:solidFill>
              </a:rPr>
              <a:t>is enabled because DAI requires the DHCP snooping binding table to operate.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Next, </a:t>
            </a:r>
            <a:r>
              <a:rPr lang="en-CA" sz="1600" dirty="0">
                <a:solidFill>
                  <a:srgbClr val="FF0000"/>
                </a:solidFill>
              </a:rPr>
              <a:t>DHCP snooping and ARP </a:t>
            </a:r>
            <a:r>
              <a:rPr lang="en-CA" sz="1600" dirty="0">
                <a:solidFill>
                  <a:srgbClr val="000000"/>
                </a:solidFill>
              </a:rPr>
              <a:t>inspection are enabled for the PCs on </a:t>
            </a:r>
            <a:r>
              <a:rPr lang="en-CA" sz="1600" dirty="0">
                <a:solidFill>
                  <a:srgbClr val="FF0000"/>
                </a:solidFill>
              </a:rPr>
              <a:t>VLAN10</a:t>
            </a:r>
            <a:r>
              <a:rPr lang="en-CA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The </a:t>
            </a:r>
            <a:r>
              <a:rPr lang="en-CA" sz="1600" dirty="0">
                <a:solidFill>
                  <a:srgbClr val="FF0000"/>
                </a:solidFill>
              </a:rPr>
              <a:t>uplink port </a:t>
            </a:r>
            <a:r>
              <a:rPr lang="en-CA" sz="1600" dirty="0">
                <a:solidFill>
                  <a:srgbClr val="000000"/>
                </a:solidFill>
              </a:rPr>
              <a:t>to the </a:t>
            </a:r>
            <a:r>
              <a:rPr lang="en-CA" sz="1600" dirty="0">
                <a:solidFill>
                  <a:srgbClr val="FF0000"/>
                </a:solidFill>
              </a:rPr>
              <a:t>router is trusted</a:t>
            </a:r>
            <a:r>
              <a:rPr lang="en-CA" sz="1600" dirty="0">
                <a:solidFill>
                  <a:srgbClr val="000000"/>
                </a:solidFill>
              </a:rPr>
              <a:t>, and therefore, is configured as trusted for DHCP snooping and ARP inspection.</a:t>
            </a:r>
          </a:p>
          <a:p>
            <a:pPr marL="0" indent="0" algn="l"/>
            <a:endParaRPr lang="en-CA" sz="14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7842E-B8BB-5647-83A0-EB23DF85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74" y="1310641"/>
            <a:ext cx="3350914" cy="29879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74006" y="2498103"/>
            <a:ext cx="2051900" cy="26395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35833" y="3574330"/>
            <a:ext cx="2051900" cy="26395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26406" y="3225538"/>
            <a:ext cx="2051900" cy="26395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ARP Attacks</a:t>
            </a:r>
            <a:br>
              <a:rPr lang="en-US" dirty="0"/>
            </a:br>
            <a:r>
              <a:rPr lang="en-US" sz="2400" dirty="0"/>
              <a:t>DAI Configuration Example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BCB29-E920-014C-90E3-3FAAC687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DAI can also be configured to check for both </a:t>
            </a:r>
            <a:r>
              <a:rPr lang="en-US" sz="1600" dirty="0">
                <a:solidFill>
                  <a:srgbClr val="FF0000"/>
                </a:solidFill>
              </a:rPr>
              <a:t>destination</a:t>
            </a:r>
            <a:r>
              <a:rPr lang="en-US" sz="1600" dirty="0">
                <a:solidFill>
                  <a:srgbClr val="000000"/>
                </a:solidFill>
              </a:rPr>
              <a:t> or </a:t>
            </a:r>
            <a:r>
              <a:rPr lang="en-US" sz="1600" dirty="0">
                <a:solidFill>
                  <a:srgbClr val="FF0000"/>
                </a:solidFill>
              </a:rPr>
              <a:t>source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MAC and IP addresses: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Destination MAC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- Checks the destination MAC address in the </a:t>
            </a:r>
            <a:r>
              <a:rPr lang="en-US" sz="1600" dirty="0">
                <a:solidFill>
                  <a:srgbClr val="FF0000"/>
                </a:solidFill>
              </a:rPr>
              <a:t>Ethernet header </a:t>
            </a:r>
            <a:r>
              <a:rPr lang="en-US" sz="1600" dirty="0">
                <a:solidFill>
                  <a:srgbClr val="000000"/>
                </a:solidFill>
              </a:rPr>
              <a:t>against the </a:t>
            </a:r>
            <a:r>
              <a:rPr lang="en-US" sz="1600" dirty="0">
                <a:solidFill>
                  <a:srgbClr val="FF0000"/>
                </a:solidFill>
              </a:rPr>
              <a:t>target MAC address in ARP body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Source MAC</a:t>
            </a:r>
            <a:r>
              <a:rPr lang="en-US" sz="1600" dirty="0">
                <a:solidFill>
                  <a:srgbClr val="000000"/>
                </a:solidFill>
              </a:rPr>
              <a:t> - Checks the source MAC address in the Ethernet header against the </a:t>
            </a:r>
            <a:r>
              <a:rPr lang="en-US" sz="1600" dirty="0">
                <a:solidFill>
                  <a:srgbClr val="FF0000"/>
                </a:solidFill>
              </a:rPr>
              <a:t>sender MAC address in the ARP body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IP address</a:t>
            </a:r>
            <a:r>
              <a:rPr lang="en-US" sz="1600" dirty="0">
                <a:solidFill>
                  <a:srgbClr val="000000"/>
                </a:solidFill>
              </a:rPr>
              <a:t> - Checks the ARP body for </a:t>
            </a:r>
            <a:r>
              <a:rPr lang="en-US" sz="1600" dirty="0">
                <a:solidFill>
                  <a:srgbClr val="FF0000"/>
                </a:solidFill>
              </a:rPr>
              <a:t>invalid and unexpected IP addresses </a:t>
            </a:r>
            <a:r>
              <a:rPr lang="en-US" sz="1600" dirty="0">
                <a:solidFill>
                  <a:srgbClr val="000000"/>
                </a:solidFill>
              </a:rPr>
              <a:t>including addresses 0.0.0.0, 255.255.255.255, and all IP multicast addresses.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ARP Attacks</a:t>
            </a:r>
            <a:br>
              <a:rPr lang="en-US" dirty="0"/>
            </a:br>
            <a:r>
              <a:rPr lang="en-US" sz="2400" dirty="0"/>
              <a:t>DAI Configuration Example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BCB29-E920-014C-90E3-3FAAC687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486458" cy="102076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 </a:t>
            </a:r>
            <a:r>
              <a:rPr lang="en-US" sz="1600" b="1" dirty="0">
                <a:solidFill>
                  <a:srgbClr val="FF0000"/>
                </a:solidFill>
              </a:rPr>
              <a:t>ip arp inspection validate </a:t>
            </a:r>
            <a:r>
              <a:rPr lang="en-US" sz="1600" dirty="0">
                <a:solidFill>
                  <a:srgbClr val="FF0000"/>
                </a:solidFill>
              </a:rPr>
              <a:t>{[</a:t>
            </a:r>
            <a:r>
              <a:rPr lang="en-US" sz="1600" b="1" dirty="0" err="1">
                <a:solidFill>
                  <a:srgbClr val="FF0000"/>
                </a:solidFill>
              </a:rPr>
              <a:t>src</a:t>
            </a:r>
            <a:r>
              <a:rPr lang="en-US" sz="1600" b="1" dirty="0">
                <a:solidFill>
                  <a:srgbClr val="FF0000"/>
                </a:solidFill>
              </a:rPr>
              <a:t>-mac</a:t>
            </a:r>
            <a:r>
              <a:rPr lang="en-US" sz="1600" dirty="0">
                <a:solidFill>
                  <a:srgbClr val="FF0000"/>
                </a:solidFill>
              </a:rPr>
              <a:t>] [</a:t>
            </a:r>
            <a:r>
              <a:rPr lang="en-US" sz="1600" b="1" dirty="0" err="1">
                <a:solidFill>
                  <a:srgbClr val="FF0000"/>
                </a:solidFill>
              </a:rPr>
              <a:t>dst</a:t>
            </a:r>
            <a:r>
              <a:rPr lang="en-US" sz="1600" b="1" dirty="0">
                <a:solidFill>
                  <a:srgbClr val="FF0000"/>
                </a:solidFill>
              </a:rPr>
              <a:t>-mac</a:t>
            </a:r>
            <a:r>
              <a:rPr lang="en-US" sz="1600" dirty="0">
                <a:solidFill>
                  <a:srgbClr val="FF0000"/>
                </a:solidFill>
              </a:rPr>
              <a:t>] [</a:t>
            </a:r>
            <a:r>
              <a:rPr lang="en-US" sz="1600" b="1" dirty="0">
                <a:solidFill>
                  <a:srgbClr val="FF0000"/>
                </a:solidFill>
              </a:rPr>
              <a:t>ip</a:t>
            </a:r>
            <a:r>
              <a:rPr lang="en-US" sz="1600" dirty="0">
                <a:solidFill>
                  <a:srgbClr val="FF0000"/>
                </a:solidFill>
              </a:rPr>
              <a:t>]} </a:t>
            </a:r>
            <a:r>
              <a:rPr lang="en-US" sz="1600" dirty="0">
                <a:solidFill>
                  <a:srgbClr val="000000"/>
                </a:solidFill>
              </a:rPr>
              <a:t>global configuration command is used to configure DAI to drop ARP packets when the IP addresses are invalid.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It can be used when the MAC addresses in the body of the ARP packets do not match the addresses that are specified in the Ethernet header.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Notice in the following example how only one command can be configured.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000000"/>
              </a:solidFill>
            </a:endParaRP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3B76157-5448-4D3A-8ED9-3915A794D611}"/>
              </a:ext>
            </a:extLst>
          </p:cNvPr>
          <p:cNvSpPr txBox="1">
            <a:spLocks/>
          </p:cNvSpPr>
          <p:nvPr/>
        </p:nvSpPr>
        <p:spPr>
          <a:xfrm>
            <a:off x="474662" y="2167890"/>
            <a:ext cx="4097338" cy="301965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Therefore, entering multiple</a:t>
            </a:r>
            <a:r>
              <a:rPr lang="en-CA" sz="1600" dirty="0">
                <a:solidFill>
                  <a:srgbClr val="FF0000"/>
                </a:solidFill>
              </a:rPr>
              <a:t> </a:t>
            </a:r>
            <a:r>
              <a:rPr lang="en-CA" sz="1600" b="1" dirty="0">
                <a:solidFill>
                  <a:srgbClr val="FF0000"/>
                </a:solidFill>
              </a:rPr>
              <a:t>ip arp inspection validate</a:t>
            </a:r>
            <a:r>
              <a:rPr lang="en-CA" sz="1600" dirty="0">
                <a:solidFill>
                  <a:srgbClr val="000000"/>
                </a:solidFill>
              </a:rPr>
              <a:t> commands </a:t>
            </a:r>
            <a:r>
              <a:rPr lang="en-CA" sz="1600" dirty="0">
                <a:solidFill>
                  <a:srgbClr val="7030A0"/>
                </a:solidFill>
              </a:rPr>
              <a:t>overwrites</a:t>
            </a:r>
            <a:r>
              <a:rPr lang="en-CA" sz="1600" dirty="0">
                <a:solidFill>
                  <a:srgbClr val="000000"/>
                </a:solidFill>
              </a:rPr>
              <a:t> the previous command.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0000"/>
                </a:solidFill>
              </a:rPr>
              <a:t>To include more than one validation method, enter them on the </a:t>
            </a:r>
            <a:r>
              <a:rPr lang="en-CA" sz="1600" dirty="0">
                <a:solidFill>
                  <a:srgbClr val="C00000"/>
                </a:solidFill>
              </a:rPr>
              <a:t>same command line </a:t>
            </a:r>
            <a:r>
              <a:rPr lang="en-CA" sz="1600" dirty="0">
                <a:solidFill>
                  <a:srgbClr val="000000"/>
                </a:solidFill>
              </a:rPr>
              <a:t>as shown in the output.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D14C8-E0DA-5340-82E7-06ABA5F2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71" y="2167890"/>
            <a:ext cx="4373927" cy="2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11.5 Mitigate STP Attacks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5020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Secure Unused 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616C7-B30A-40CC-929E-DD6EC083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FF0000"/>
                </a:solidFill>
              </a:rPr>
              <a:t>Layer 2 attacks </a:t>
            </a:r>
            <a:r>
              <a:rPr lang="en-US" sz="1600" dirty="0">
                <a:solidFill>
                  <a:srgbClr val="000000"/>
                </a:solidFill>
              </a:rPr>
              <a:t>are some of the easiest for hackers to deploy but these threats can also be mitigated with some common Layer 2 solutions.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All switch ports (interfaces) </a:t>
            </a:r>
            <a:r>
              <a:rPr lang="en-US" sz="1600" dirty="0">
                <a:solidFill>
                  <a:srgbClr val="000000"/>
                </a:solidFill>
              </a:rPr>
              <a:t>should be </a:t>
            </a:r>
            <a:r>
              <a:rPr lang="en-US" sz="1600" dirty="0">
                <a:solidFill>
                  <a:srgbClr val="FF0000"/>
                </a:solidFill>
              </a:rPr>
              <a:t>secured</a:t>
            </a:r>
            <a:r>
              <a:rPr lang="en-US" sz="1600" dirty="0">
                <a:solidFill>
                  <a:srgbClr val="000000"/>
                </a:solidFill>
              </a:rPr>
              <a:t> before the switch is deployed for production use. How a port is secured depends on its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 simple method that many administrators use to help secure the network from unauthorized access is to </a:t>
            </a:r>
            <a:r>
              <a:rPr lang="en-US" sz="1600" dirty="0">
                <a:solidFill>
                  <a:srgbClr val="FF0000"/>
                </a:solidFill>
              </a:rPr>
              <a:t>disable all unused ports on a switch</a:t>
            </a:r>
            <a:r>
              <a:rPr lang="en-US" sz="1600" dirty="0">
                <a:solidFill>
                  <a:srgbClr val="000000"/>
                </a:solidFill>
              </a:rPr>
              <a:t>. Navigate to each unused port and issue the Cisco IOS </a:t>
            </a:r>
            <a:r>
              <a:rPr lang="en-US" sz="1600" b="1" dirty="0">
                <a:solidFill>
                  <a:srgbClr val="FF0000"/>
                </a:solidFill>
              </a:rPr>
              <a:t>shutdown</a:t>
            </a:r>
            <a:r>
              <a:rPr lang="en-US" sz="1600" dirty="0">
                <a:solidFill>
                  <a:srgbClr val="000000"/>
                </a:solidFill>
              </a:rPr>
              <a:t> command. If a port must be reactivated at a later time, it can be enabled with the </a:t>
            </a:r>
            <a:r>
              <a:rPr lang="en-US" sz="1600" b="1" dirty="0">
                <a:solidFill>
                  <a:srgbClr val="FF0000"/>
                </a:solidFill>
              </a:rPr>
              <a:t>no shutdown</a:t>
            </a:r>
            <a:r>
              <a:rPr lang="en-US" sz="1600" dirty="0">
                <a:solidFill>
                  <a:srgbClr val="000000"/>
                </a:solidFill>
              </a:rPr>
              <a:t> command.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configure a range of ports, use the </a:t>
            </a:r>
            <a:r>
              <a:rPr lang="en-US" sz="1600" b="1" dirty="0">
                <a:solidFill>
                  <a:srgbClr val="FF0000"/>
                </a:solidFill>
              </a:rPr>
              <a:t>interface range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command.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DBF04D-30A4-4EEB-B7E2-7AB82D0B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18" y="3356316"/>
            <a:ext cx="7712363" cy="21544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module/first-number – last-number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STP Attacks</a:t>
            </a:r>
            <a:br>
              <a:rPr lang="en-US" dirty="0"/>
            </a:br>
            <a:r>
              <a:rPr lang="en-US" sz="2400" dirty="0" err="1"/>
              <a:t>PortFast</a:t>
            </a:r>
            <a:r>
              <a:rPr lang="en-US" sz="2400" dirty="0"/>
              <a:t> and BPDU Guard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C0057-C4C5-284D-BE0F-69850418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731837"/>
            <a:ext cx="8280057" cy="370225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Recall that network attackers can manipulate the Spanning Tree Protocol (STP) to conduct an attack by </a:t>
            </a:r>
            <a:r>
              <a:rPr lang="en-US" sz="1600" dirty="0">
                <a:solidFill>
                  <a:srgbClr val="FF0000"/>
                </a:solidFill>
              </a:rPr>
              <a:t>spoofing the root bridge and changing the topology </a:t>
            </a:r>
            <a:r>
              <a:rPr lang="en-US" sz="1600" dirty="0">
                <a:solidFill>
                  <a:srgbClr val="000000"/>
                </a:solidFill>
              </a:rPr>
              <a:t>of a network. 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mitigate STP attacks, use </a:t>
            </a:r>
            <a:r>
              <a:rPr lang="en-US" sz="1600" dirty="0">
                <a:solidFill>
                  <a:srgbClr val="FF0000"/>
                </a:solidFill>
              </a:rPr>
              <a:t>PortFast and Bridge Protocol Data Unit (BPDU) Guard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endParaRPr lang="en-US" sz="1600" b="1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PortFast</a:t>
            </a:r>
            <a:endParaRPr lang="en-US" sz="1600" dirty="0">
              <a:solidFill>
                <a:srgbClr val="000000"/>
              </a:solidFill>
            </a:endParaRP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PortFast immediately brings a port to the </a:t>
            </a:r>
            <a:r>
              <a:rPr lang="en-US" sz="1600" dirty="0">
                <a:solidFill>
                  <a:srgbClr val="FF0000"/>
                </a:solidFill>
              </a:rPr>
              <a:t>forwarding state </a:t>
            </a:r>
            <a:r>
              <a:rPr lang="en-US" sz="1600" dirty="0">
                <a:solidFill>
                  <a:srgbClr val="000000"/>
                </a:solidFill>
              </a:rPr>
              <a:t>from a </a:t>
            </a:r>
            <a:r>
              <a:rPr lang="en-US" sz="1600" dirty="0">
                <a:solidFill>
                  <a:srgbClr val="FF0000"/>
                </a:solidFill>
              </a:rPr>
              <a:t>blocking state</a:t>
            </a:r>
            <a:r>
              <a:rPr lang="en-US" sz="1600" dirty="0">
                <a:solidFill>
                  <a:srgbClr val="000000"/>
                </a:solidFill>
              </a:rPr>
              <a:t>, bypassing the </a:t>
            </a:r>
            <a:r>
              <a:rPr lang="en-US" sz="1600" dirty="0">
                <a:solidFill>
                  <a:srgbClr val="FF0000"/>
                </a:solidFill>
              </a:rPr>
              <a:t>listening and learning states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Apply to all end-user </a:t>
            </a:r>
            <a:r>
              <a:rPr lang="en-US" sz="1600" dirty="0">
                <a:solidFill>
                  <a:srgbClr val="FF0000"/>
                </a:solidFill>
              </a:rPr>
              <a:t>access</a:t>
            </a:r>
            <a:r>
              <a:rPr lang="en-US" sz="1600" dirty="0">
                <a:solidFill>
                  <a:srgbClr val="000000"/>
                </a:solidFill>
              </a:rPr>
              <a:t> ports. </a:t>
            </a:r>
          </a:p>
          <a:p>
            <a:pPr marL="73085" lvl="1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BPDU Guard</a:t>
            </a:r>
            <a:endParaRPr lang="en-US" sz="1600" dirty="0">
              <a:solidFill>
                <a:srgbClr val="000000"/>
              </a:solidFill>
            </a:endParaRP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BPDU guard immediately </a:t>
            </a:r>
            <a:r>
              <a:rPr lang="en-US" sz="1600" dirty="0">
                <a:solidFill>
                  <a:srgbClr val="FF0000"/>
                </a:solidFill>
              </a:rPr>
              <a:t>error disables a port </a:t>
            </a:r>
            <a:r>
              <a:rPr lang="en-US" sz="1600" dirty="0">
                <a:solidFill>
                  <a:srgbClr val="000000"/>
                </a:solidFill>
              </a:rPr>
              <a:t>that receives a BPDU.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Like </a:t>
            </a:r>
            <a:r>
              <a:rPr lang="en-US" sz="1600" dirty="0">
                <a:solidFill>
                  <a:srgbClr val="FF0000"/>
                </a:solidFill>
              </a:rPr>
              <a:t>PortFast, BPDU guard </a:t>
            </a:r>
            <a:r>
              <a:rPr lang="en-US" sz="1600" dirty="0">
                <a:solidFill>
                  <a:srgbClr val="000000"/>
                </a:solidFill>
              </a:rPr>
              <a:t>should only be configured on </a:t>
            </a:r>
            <a:r>
              <a:rPr lang="en-US" sz="1600" dirty="0">
                <a:solidFill>
                  <a:srgbClr val="FF0000"/>
                </a:solidFill>
              </a:rPr>
              <a:t>interfaces attached to end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8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STP Attacks</a:t>
            </a:r>
            <a:br>
              <a:rPr lang="en-US" sz="1600" dirty="0"/>
            </a:br>
            <a:r>
              <a:rPr lang="en-US" sz="2400" dirty="0"/>
              <a:t>Configure </a:t>
            </a:r>
            <a:r>
              <a:rPr lang="en-US" sz="2400" dirty="0" err="1"/>
              <a:t>PortFast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6255F-D9F4-0A4C-AA46-FF2FE6FC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31064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PortFast bypasses the STP listening and learning states to </a:t>
            </a:r>
            <a:r>
              <a:rPr lang="en-US" sz="1600" dirty="0">
                <a:solidFill>
                  <a:srgbClr val="FF0000"/>
                </a:solidFill>
              </a:rPr>
              <a:t>minimize</a:t>
            </a:r>
            <a:r>
              <a:rPr lang="en-US" sz="1600" dirty="0">
                <a:solidFill>
                  <a:srgbClr val="000000"/>
                </a:solidFill>
              </a:rPr>
              <a:t> the time that access ports must wait for STP to converge.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enable PortFast on access ports.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PortFast on inter switch links can create a spanning-tree loop.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0ABB6FA-1C8E-47DF-91D1-289FB4659956}"/>
              </a:ext>
            </a:extLst>
          </p:cNvPr>
          <p:cNvSpPr txBox="1">
            <a:spLocks/>
          </p:cNvSpPr>
          <p:nvPr/>
        </p:nvSpPr>
        <p:spPr>
          <a:xfrm>
            <a:off x="474663" y="2042477"/>
            <a:ext cx="4257358" cy="222472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CA" sz="1600" dirty="0">
                <a:solidFill>
                  <a:srgbClr val="000000"/>
                </a:solidFill>
              </a:rPr>
              <a:t>PortFast can be enabled: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FF0000"/>
                </a:solidFill>
              </a:rPr>
              <a:t>On an interface </a:t>
            </a:r>
            <a:r>
              <a:rPr lang="en-CA" sz="1600" dirty="0">
                <a:solidFill>
                  <a:srgbClr val="000000"/>
                </a:solidFill>
              </a:rPr>
              <a:t>– Use the </a:t>
            </a:r>
            <a:r>
              <a:rPr lang="en-CA" sz="1600" b="1" dirty="0">
                <a:solidFill>
                  <a:srgbClr val="FF0000"/>
                </a:solidFill>
              </a:rPr>
              <a:t>spanning-tree </a:t>
            </a:r>
            <a:r>
              <a:rPr lang="en-CA" sz="1600" b="1" dirty="0" err="1">
                <a:solidFill>
                  <a:srgbClr val="FF0000"/>
                </a:solidFill>
              </a:rPr>
              <a:t>portfast</a:t>
            </a:r>
            <a:r>
              <a:rPr lang="en-CA" sz="1600" dirty="0">
                <a:solidFill>
                  <a:srgbClr val="000000"/>
                </a:solidFill>
              </a:rPr>
              <a:t> interface configuration command.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FF0000"/>
                </a:solidFill>
              </a:rPr>
              <a:t>Globally</a:t>
            </a:r>
            <a:r>
              <a:rPr lang="en-CA" sz="1600" dirty="0">
                <a:solidFill>
                  <a:srgbClr val="000000"/>
                </a:solidFill>
              </a:rPr>
              <a:t> – Use the </a:t>
            </a:r>
            <a:r>
              <a:rPr lang="en-CA" sz="1600" b="1" dirty="0">
                <a:solidFill>
                  <a:srgbClr val="FF0000"/>
                </a:solidFill>
              </a:rPr>
              <a:t>spanning-tree </a:t>
            </a:r>
            <a:r>
              <a:rPr lang="en-CA" sz="1600" b="1" dirty="0" err="1">
                <a:solidFill>
                  <a:srgbClr val="FF0000"/>
                </a:solidFill>
              </a:rPr>
              <a:t>portfast</a:t>
            </a:r>
            <a:r>
              <a:rPr lang="en-CA" sz="1600" b="1" dirty="0">
                <a:solidFill>
                  <a:srgbClr val="FF0000"/>
                </a:solidFill>
              </a:rPr>
              <a:t> default</a:t>
            </a:r>
            <a:r>
              <a:rPr lang="en-CA" sz="1600" dirty="0">
                <a:solidFill>
                  <a:srgbClr val="000000"/>
                </a:solidFill>
              </a:rPr>
              <a:t> global configuration command to enable PortFast on all access ports.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0213E-AD93-4F68-86B7-32BF6D95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18" y="2042476"/>
            <a:ext cx="4468305" cy="28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STP Attacks</a:t>
            </a:r>
            <a:br>
              <a:rPr lang="en-US" sz="1600" dirty="0"/>
            </a:br>
            <a:r>
              <a:rPr lang="en-US" sz="2400" dirty="0"/>
              <a:t>Configure </a:t>
            </a:r>
            <a:r>
              <a:rPr lang="en-US" sz="2400" dirty="0" err="1"/>
              <a:t>PortFast</a:t>
            </a:r>
            <a:r>
              <a:rPr lang="en-US" sz="2400" dirty="0"/>
              <a:t>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6255F-D9F4-0A4C-AA46-FF2FE6FC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120698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verify whether PortFast is enabled globally you can use either the: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show running-config | begin span</a:t>
            </a:r>
            <a:r>
              <a:rPr lang="en-US" sz="1400" dirty="0">
                <a:solidFill>
                  <a:srgbClr val="000000"/>
                </a:solidFill>
              </a:rPr>
              <a:t> command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show spanning-tree summary</a:t>
            </a:r>
            <a:r>
              <a:rPr lang="en-US" sz="1400" dirty="0">
                <a:solidFill>
                  <a:srgbClr val="000000"/>
                </a:solidFill>
              </a:rPr>
              <a:t> command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To verify if PortFast is enabled an interface, use the </a:t>
            </a:r>
            <a:r>
              <a:rPr lang="en-US" sz="1400" b="1" dirty="0">
                <a:solidFill>
                  <a:srgbClr val="000000"/>
                </a:solidFill>
              </a:rPr>
              <a:t>show running-config interface </a:t>
            </a:r>
            <a:r>
              <a:rPr lang="en-US" sz="1400" i="1" dirty="0">
                <a:solidFill>
                  <a:srgbClr val="000000"/>
                </a:solidFill>
              </a:rPr>
              <a:t>type/number </a:t>
            </a:r>
            <a:r>
              <a:rPr lang="en-US" sz="1400" dirty="0">
                <a:solidFill>
                  <a:srgbClr val="000000"/>
                </a:solidFill>
              </a:rPr>
              <a:t>command. 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The show </a:t>
            </a:r>
            <a:r>
              <a:rPr lang="en-US" sz="1400" b="1" dirty="0">
                <a:solidFill>
                  <a:srgbClr val="000000"/>
                </a:solidFill>
              </a:rPr>
              <a:t>spanning-tree interface </a:t>
            </a:r>
            <a:r>
              <a:rPr lang="en-US" sz="1400" i="1" dirty="0">
                <a:solidFill>
                  <a:srgbClr val="000000"/>
                </a:solidFill>
              </a:rPr>
              <a:t>type/number </a:t>
            </a:r>
            <a:r>
              <a:rPr lang="en-US" sz="1400" b="1" dirty="0">
                <a:solidFill>
                  <a:srgbClr val="000000"/>
                </a:solidFill>
              </a:rPr>
              <a:t>detail</a:t>
            </a:r>
            <a:r>
              <a:rPr lang="en-US" sz="1400" dirty="0">
                <a:solidFill>
                  <a:srgbClr val="000000"/>
                </a:solidFill>
              </a:rPr>
              <a:t> command can also be used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3737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Mitigate STP Attacks</a:t>
            </a:r>
            <a:br>
              <a:rPr lang="en-US" sz="1600" dirty="0"/>
            </a:br>
            <a:r>
              <a:rPr lang="en-US" sz="2400" dirty="0"/>
              <a:t>Configure BPDU Guard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BF870-B116-964B-8319-6DEA2EC1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439863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An </a:t>
            </a:r>
            <a:r>
              <a:rPr lang="en-US" sz="1400" dirty="0">
                <a:solidFill>
                  <a:srgbClr val="FF0000"/>
                </a:solidFill>
              </a:rPr>
              <a:t>access port </a:t>
            </a:r>
            <a:r>
              <a:rPr lang="en-US" sz="1400" dirty="0">
                <a:solidFill>
                  <a:srgbClr val="000000"/>
                </a:solidFill>
              </a:rPr>
              <a:t>could receive an unexpected BPDUs accidentally or because a user connected an unauthorized switch to the access port.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a BPDU is received on a BPDU Guard enabled access port, the port is put into </a:t>
            </a:r>
            <a:r>
              <a:rPr lang="en-US" sz="1400" dirty="0">
                <a:solidFill>
                  <a:srgbClr val="FF0000"/>
                </a:solidFill>
              </a:rPr>
              <a:t>error-disabled </a:t>
            </a:r>
            <a:r>
              <a:rPr lang="en-US" sz="1400" dirty="0">
                <a:solidFill>
                  <a:srgbClr val="000000"/>
                </a:solidFill>
              </a:rPr>
              <a:t>state.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This means the port is shut down and must be manually </a:t>
            </a:r>
            <a:r>
              <a:rPr lang="en-US" sz="1400" dirty="0">
                <a:solidFill>
                  <a:srgbClr val="FF0000"/>
                </a:solidFill>
              </a:rPr>
              <a:t>re-enabled</a:t>
            </a:r>
            <a:r>
              <a:rPr lang="en-US" sz="1400" dirty="0">
                <a:solidFill>
                  <a:srgbClr val="000000"/>
                </a:solidFill>
              </a:rPr>
              <a:t> or automatically recovered through the </a:t>
            </a:r>
            <a:r>
              <a:rPr lang="en-US" sz="1400" b="1" dirty="0">
                <a:solidFill>
                  <a:srgbClr val="FF0000"/>
                </a:solidFill>
              </a:rPr>
              <a:t>errdisable recovery cause </a:t>
            </a:r>
            <a:r>
              <a:rPr lang="en-US" sz="1400" b="1" dirty="0" err="1">
                <a:solidFill>
                  <a:srgbClr val="FF0000"/>
                </a:solidFill>
              </a:rPr>
              <a:t>psecure_violation</a:t>
            </a:r>
            <a:r>
              <a:rPr lang="en-US" sz="1400" dirty="0">
                <a:solidFill>
                  <a:srgbClr val="000000"/>
                </a:solidFill>
              </a:rPr>
              <a:t> global command.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C532A87-3944-4C97-A223-9033B81A4236}"/>
              </a:ext>
            </a:extLst>
          </p:cNvPr>
          <p:cNvSpPr txBox="1">
            <a:spLocks/>
          </p:cNvSpPr>
          <p:nvPr/>
        </p:nvSpPr>
        <p:spPr>
          <a:xfrm>
            <a:off x="474662" y="2247900"/>
            <a:ext cx="4874577" cy="201930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CA" sz="1600" dirty="0">
                <a:solidFill>
                  <a:srgbClr val="000000"/>
                </a:solidFill>
              </a:rPr>
              <a:t>BPDU Guard can be enabled: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FF0000"/>
                </a:solidFill>
              </a:rPr>
              <a:t>On an interface </a:t>
            </a:r>
            <a:r>
              <a:rPr lang="en-CA" sz="1400" dirty="0">
                <a:solidFill>
                  <a:srgbClr val="000000"/>
                </a:solidFill>
              </a:rPr>
              <a:t>– Use the </a:t>
            </a:r>
            <a:r>
              <a:rPr lang="en-CA" sz="1400" b="1" dirty="0">
                <a:solidFill>
                  <a:srgbClr val="FF0000"/>
                </a:solidFill>
              </a:rPr>
              <a:t>spanning-tree </a:t>
            </a:r>
            <a:r>
              <a:rPr lang="en-CA" sz="1400" b="1" dirty="0" err="1">
                <a:solidFill>
                  <a:srgbClr val="FF0000"/>
                </a:solidFill>
              </a:rPr>
              <a:t>bpduguard</a:t>
            </a:r>
            <a:r>
              <a:rPr lang="en-CA" sz="1400" b="1" dirty="0">
                <a:solidFill>
                  <a:srgbClr val="FF0000"/>
                </a:solidFill>
              </a:rPr>
              <a:t> enable</a:t>
            </a:r>
            <a:r>
              <a:rPr lang="en-CA" sz="1400" b="1" dirty="0">
                <a:solidFill>
                  <a:srgbClr val="000000"/>
                </a:solidFill>
              </a:rPr>
              <a:t> </a:t>
            </a:r>
            <a:r>
              <a:rPr lang="en-CA" sz="1400" dirty="0">
                <a:solidFill>
                  <a:srgbClr val="000000"/>
                </a:solidFill>
              </a:rPr>
              <a:t>interface configuration command.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FF0000"/>
                </a:solidFill>
              </a:rPr>
              <a:t>Globally</a:t>
            </a:r>
            <a:r>
              <a:rPr lang="en-CA" sz="1400" dirty="0">
                <a:solidFill>
                  <a:srgbClr val="000000"/>
                </a:solidFill>
              </a:rPr>
              <a:t> – Use the </a:t>
            </a:r>
            <a:r>
              <a:rPr lang="en-CA" sz="1400" b="1" dirty="0">
                <a:solidFill>
                  <a:srgbClr val="FF0000"/>
                </a:solidFill>
              </a:rPr>
              <a:t>spanning-tree </a:t>
            </a:r>
            <a:r>
              <a:rPr lang="en-CA" sz="1400" b="1" dirty="0" err="1">
                <a:solidFill>
                  <a:srgbClr val="FF0000"/>
                </a:solidFill>
              </a:rPr>
              <a:t>portfast</a:t>
            </a:r>
            <a:r>
              <a:rPr lang="en-CA" sz="1400" b="1" dirty="0">
                <a:solidFill>
                  <a:srgbClr val="FF0000"/>
                </a:solidFill>
              </a:rPr>
              <a:t> </a:t>
            </a:r>
            <a:r>
              <a:rPr lang="en-CA" sz="1400" b="1" dirty="0" err="1">
                <a:solidFill>
                  <a:srgbClr val="FF0000"/>
                </a:solidFill>
              </a:rPr>
              <a:t>bpduguard</a:t>
            </a:r>
            <a:r>
              <a:rPr lang="en-CA" sz="1400" b="1" dirty="0">
                <a:solidFill>
                  <a:srgbClr val="FF0000"/>
                </a:solidFill>
              </a:rPr>
              <a:t> default</a:t>
            </a:r>
            <a:r>
              <a:rPr lang="en-CA" sz="1400" dirty="0">
                <a:solidFill>
                  <a:srgbClr val="000000"/>
                </a:solidFill>
              </a:rPr>
              <a:t> global configuration command to enable BPDU Guard on </a:t>
            </a:r>
            <a:r>
              <a:rPr lang="en-CA" sz="1400" dirty="0">
                <a:solidFill>
                  <a:srgbClr val="FF0000"/>
                </a:solidFill>
              </a:rPr>
              <a:t>all access ports</a:t>
            </a:r>
            <a:r>
              <a:rPr lang="en-CA" sz="14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3F4A26-FB15-408B-BECA-EC19798B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02" y="2171699"/>
            <a:ext cx="3813407" cy="28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F4A26-FB15-408B-BECA-EC19798B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4" y="271513"/>
            <a:ext cx="6136849" cy="47435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71308" y="1112363"/>
            <a:ext cx="4465161" cy="226244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72966" y="631596"/>
            <a:ext cx="3456493" cy="273377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Module Practice and Quiz</a:t>
            </a:r>
            <a:br>
              <a:rPr lang="en-US" sz="1600" dirty="0"/>
            </a:br>
            <a:r>
              <a:rPr lang="en-US" sz="2400" dirty="0"/>
              <a:t>Packet Tracer – Switch Security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30D30-1A9D-D644-8924-A5D0D167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In this Packet Tracer activity, you will: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Secure unused 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port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VLAN hopping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DHCP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ARP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STP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switch security configuration</a:t>
            </a:r>
            <a:br>
              <a:rPr lang="en-US" sz="1600" dirty="0">
                <a:solidFill>
                  <a:srgbClr val="000000"/>
                </a:solidFill>
              </a:rPr>
            </a:b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Module Practice and Quiz</a:t>
            </a:r>
            <a:br>
              <a:rPr lang="en-US" sz="1600" dirty="0"/>
            </a:br>
            <a:r>
              <a:rPr lang="en-US" sz="2400" dirty="0"/>
              <a:t>Lab – Switch Security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30D30-1A9D-D644-8924-A5D0D167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In this lab, you will: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Secure unused 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port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VLAN hopping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DHCP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ARP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Mitigate STP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switch security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97EA73-3103-C348-9EE9-151275DE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switch ports (interfaces) should be secured before the switch is deployed for production use.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By default, Layer 2 switch ports are set to dynamic auto (</a:t>
            </a:r>
            <a:r>
              <a:rPr lang="en-US" sz="1600" dirty="0" err="1"/>
              <a:t>trunking</a:t>
            </a:r>
            <a:r>
              <a:rPr lang="en-US" sz="1600" dirty="0"/>
              <a:t> 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simplest and most effective method to prevent MAC address table overflow attacks is to enable port security.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switch can be configured to learn about MAC addresses on a secure port in one of three ways: manually configured, dynamically learned, and dynamically learned – sticky.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 MAC address of a device attached to the port differs from the list of secure addresses, then a port violation occurs. By default, the port enters the error-disabled state. When a port is placed in the error-disabled state, no traffic is sent or received on that port.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Mitigate VLAN Hopping attacks by disabling DTP negotiations, disabling unused ports, manually setting trunking where required, and using a native VLAN other than VLAN 1.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62315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97EA73-3103-C348-9EE9-151275DE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goal of a DHCP starvation attack is to create a Denial of Service (DoS) for connecting clients. DHCP spoofing attacks can be mitigated by using DHCP snooping on trusted ports.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DHCP snooping determines whether DHCP messages are from an administratively-configured trusted or untrusted source. It then filters DHCP messages and rate-limits DHCP traffic from untrusted sources.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Dynamic ARP inspection (DAI) requires DHCP snooping and helps prevent ARP attacks by verifying ARP traffic.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 Dynamic ARP Inspection to mitigate ARP spoofing and ARP poisoning.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mitigate Spanning Tree Protocol (STP) manipulation attacks, use </a:t>
            </a:r>
            <a:r>
              <a:rPr lang="en-US" sz="1600" dirty="0" err="1"/>
              <a:t>PortFast</a:t>
            </a:r>
            <a:r>
              <a:rPr lang="en-US" sz="1600" dirty="0"/>
              <a:t> and Bridge Protocol Data Unit (BPDU) Guard.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9374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Mitigate MAC Address Table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D89E2-D658-4941-8C21-72A164C1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simplest and most effective method to </a:t>
            </a:r>
            <a:r>
              <a:rPr lang="en-US" sz="1600" dirty="0">
                <a:solidFill>
                  <a:srgbClr val="FF0000"/>
                </a:solidFill>
              </a:rPr>
              <a:t>prevent MAC address table overflow attacks </a:t>
            </a:r>
            <a:r>
              <a:rPr lang="en-US" sz="1600" dirty="0">
                <a:solidFill>
                  <a:srgbClr val="000000"/>
                </a:solidFill>
              </a:rPr>
              <a:t>is to </a:t>
            </a:r>
            <a:r>
              <a:rPr lang="en-US" sz="1600" dirty="0">
                <a:solidFill>
                  <a:srgbClr val="FF0000"/>
                </a:solidFill>
              </a:rPr>
              <a:t>enable port security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Port security </a:t>
            </a:r>
            <a:r>
              <a:rPr lang="en-US" sz="1600" dirty="0">
                <a:solidFill>
                  <a:srgbClr val="FF0000"/>
                </a:solidFill>
              </a:rPr>
              <a:t>limits</a:t>
            </a:r>
            <a:r>
              <a:rPr lang="en-US" sz="1600" dirty="0">
                <a:solidFill>
                  <a:srgbClr val="000000"/>
                </a:solidFill>
              </a:rPr>
              <a:t> the number of valid MAC addresses allowed on a port. It allows an administrator to manually configure MAC addresses for a port or to permit the switch to dynamically learn a limited number of MAC addresses.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a port configured with port security receives a frame, the </a:t>
            </a:r>
            <a:r>
              <a:rPr lang="en-US" sz="1600" dirty="0">
                <a:solidFill>
                  <a:srgbClr val="FF0000"/>
                </a:solidFill>
              </a:rPr>
              <a:t>source MAC address of the frame</a:t>
            </a:r>
            <a:r>
              <a:rPr lang="en-US" sz="1600" dirty="0">
                <a:solidFill>
                  <a:srgbClr val="000000"/>
                </a:solidFill>
              </a:rPr>
              <a:t> is compared to the </a:t>
            </a:r>
            <a:r>
              <a:rPr lang="en-US" sz="1600" dirty="0">
                <a:solidFill>
                  <a:srgbClr val="FF0000"/>
                </a:solidFill>
              </a:rPr>
              <a:t>list of secure source MAC addresses</a:t>
            </a:r>
            <a:r>
              <a:rPr lang="en-US" sz="1600" dirty="0">
                <a:solidFill>
                  <a:srgbClr val="000000"/>
                </a:solidFill>
              </a:rPr>
              <a:t> that were </a:t>
            </a:r>
            <a:r>
              <a:rPr lang="en-US" sz="1600" dirty="0">
                <a:solidFill>
                  <a:srgbClr val="FF0000"/>
                </a:solidFill>
              </a:rPr>
              <a:t>manually</a:t>
            </a:r>
            <a:r>
              <a:rPr lang="en-US" sz="1600" dirty="0">
                <a:solidFill>
                  <a:srgbClr val="000000"/>
                </a:solidFill>
              </a:rPr>
              <a:t> configured or </a:t>
            </a:r>
            <a:r>
              <a:rPr lang="en-US" sz="1600" dirty="0">
                <a:solidFill>
                  <a:srgbClr val="FF0000"/>
                </a:solidFill>
              </a:rPr>
              <a:t>dynamically learned on the port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By </a:t>
            </a:r>
            <a:r>
              <a:rPr lang="en-US" sz="1600" dirty="0">
                <a:solidFill>
                  <a:srgbClr val="FF0000"/>
                </a:solidFill>
              </a:rPr>
              <a:t>limiting the number </a:t>
            </a:r>
            <a:r>
              <a:rPr lang="en-US" sz="1600" dirty="0">
                <a:solidFill>
                  <a:srgbClr val="000000"/>
                </a:solidFill>
              </a:rPr>
              <a:t>of permitted MAC addresses on a port to one, port security can be used to control </a:t>
            </a:r>
            <a:r>
              <a:rPr lang="en-US" sz="1600" dirty="0">
                <a:solidFill>
                  <a:srgbClr val="FF0000"/>
                </a:solidFill>
              </a:rPr>
              <a:t>unauthorized access </a:t>
            </a:r>
            <a:r>
              <a:rPr lang="en-US" sz="1600" dirty="0">
                <a:solidFill>
                  <a:srgbClr val="000000"/>
                </a:solidFill>
              </a:rPr>
              <a:t>to the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11: LAN Security Concepts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6162-D86A-9644-A0EE-E1EE5E70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1" y="732269"/>
            <a:ext cx="4069589" cy="3934981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interface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 maximum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 mac-address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 mac-address sticky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 aging time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 aging 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port-security violation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show switchport port-security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mode </a:t>
            </a:r>
            <a:r>
              <a:rPr lang="en-US" sz="1200" b="1" dirty="0" err="1"/>
              <a:t>access|trunk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</a:t>
            </a:r>
            <a:r>
              <a:rPr lang="en-US" sz="1200" b="1" dirty="0" err="1"/>
              <a:t>nonegotiate</a:t>
            </a:r>
            <a:endParaRPr lang="en-US" sz="12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627BFE-6B32-CC4C-95DE-D9696B38972C}"/>
              </a:ext>
            </a:extLst>
          </p:cNvPr>
          <p:cNvSpPr txBox="1">
            <a:spLocks/>
          </p:cNvSpPr>
          <p:nvPr/>
        </p:nvSpPr>
        <p:spPr bwMode="auto">
          <a:xfrm>
            <a:off x="4572000" y="732268"/>
            <a:ext cx="4069589" cy="393498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switchport trunk native </a:t>
            </a:r>
            <a:r>
              <a:rPr lang="en-US" sz="1200" b="1" dirty="0" err="1"/>
              <a:t>vlan</a:t>
            </a:r>
            <a:r>
              <a:rPr lang="en-US" sz="1200" b="1" dirty="0"/>
              <a:t>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dhcp</a:t>
            </a:r>
            <a:r>
              <a:rPr lang="en-US" sz="1200" b="1" dirty="0"/>
              <a:t> snooping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dhcp</a:t>
            </a:r>
            <a:r>
              <a:rPr lang="en-US" sz="1200" b="1" dirty="0"/>
              <a:t> snooping </a:t>
            </a:r>
            <a:r>
              <a:rPr lang="en-US" sz="1200" b="1" dirty="0" err="1"/>
              <a:t>vlan</a:t>
            </a:r>
            <a:r>
              <a:rPr lang="en-US" sz="1200" b="1" dirty="0"/>
              <a:t>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dhcp</a:t>
            </a:r>
            <a:r>
              <a:rPr lang="en-US" sz="1200" b="1" dirty="0"/>
              <a:t> snooping limit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show </a:t>
            </a: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dhcp</a:t>
            </a:r>
            <a:r>
              <a:rPr lang="en-US" sz="1200" b="1" dirty="0"/>
              <a:t> snooping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arp</a:t>
            </a:r>
            <a:r>
              <a:rPr lang="en-US" sz="1200" b="1" dirty="0"/>
              <a:t> inspection </a:t>
            </a:r>
            <a:r>
              <a:rPr lang="en-US" sz="1200" b="1" dirty="0" err="1"/>
              <a:t>vlan</a:t>
            </a:r>
            <a:r>
              <a:rPr lang="en-US" sz="1200" b="1" dirty="0"/>
              <a:t>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dhcp</a:t>
            </a:r>
            <a:r>
              <a:rPr lang="en-US" sz="1200" b="1" dirty="0"/>
              <a:t> snooping trust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arp</a:t>
            </a:r>
            <a:r>
              <a:rPr lang="en-US" sz="1200" b="1" dirty="0"/>
              <a:t> inspection trust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ip</a:t>
            </a:r>
            <a:r>
              <a:rPr lang="en-US" sz="1200" b="1" dirty="0"/>
              <a:t> </a:t>
            </a:r>
            <a:r>
              <a:rPr lang="en-US" sz="1200" b="1" dirty="0" err="1"/>
              <a:t>arp</a:t>
            </a:r>
            <a:r>
              <a:rPr lang="en-US" sz="1200" b="1" dirty="0"/>
              <a:t> inspection validate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spanning-tree </a:t>
            </a:r>
            <a:r>
              <a:rPr lang="en-US" sz="1200" b="1" dirty="0" err="1"/>
              <a:t>portfast</a:t>
            </a:r>
            <a:r>
              <a:rPr lang="en-US" sz="1200" b="1" dirty="0"/>
              <a:t> {default}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spanning-tree </a:t>
            </a:r>
            <a:r>
              <a:rPr lang="en-US" sz="1200" b="1" dirty="0" err="1"/>
              <a:t>bpduguard</a:t>
            </a:r>
            <a:r>
              <a:rPr lang="en-US" sz="1200" b="1" dirty="0"/>
              <a:t> enable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spanning-tree </a:t>
            </a:r>
            <a:r>
              <a:rPr lang="en-US" sz="1200" b="1" dirty="0" err="1"/>
              <a:t>porfast</a:t>
            </a:r>
            <a:r>
              <a:rPr lang="en-US" sz="1200" b="1" dirty="0"/>
              <a:t> </a:t>
            </a:r>
            <a:r>
              <a:rPr lang="en-US" sz="1200" b="1" dirty="0" err="1"/>
              <a:t>bpduguard</a:t>
            </a:r>
            <a:r>
              <a:rPr lang="en-US" sz="1200" b="1" dirty="0"/>
              <a:t> default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Enable Port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7BA-AB28-44CC-AB79-6CF565E3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731838"/>
            <a:ext cx="8612479" cy="274288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Port security is </a:t>
            </a:r>
            <a:r>
              <a:rPr lang="en-US" sz="1600" dirty="0">
                <a:solidFill>
                  <a:srgbClr val="FF0000"/>
                </a:solidFill>
              </a:rPr>
              <a:t>enabled</a:t>
            </a:r>
            <a:r>
              <a:rPr lang="en-US" sz="1600" dirty="0">
                <a:solidFill>
                  <a:srgbClr val="000000"/>
                </a:solidFill>
              </a:rPr>
              <a:t> with the </a:t>
            </a:r>
            <a:r>
              <a:rPr lang="en-US" sz="1600" b="1" dirty="0">
                <a:solidFill>
                  <a:srgbClr val="FF0000"/>
                </a:solidFill>
              </a:rPr>
              <a:t>switchport port-security </a:t>
            </a:r>
            <a:r>
              <a:rPr lang="en-US" sz="1600" dirty="0">
                <a:solidFill>
                  <a:srgbClr val="000000"/>
                </a:solidFill>
              </a:rPr>
              <a:t>interface configuration command.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Notice in the example, the </a:t>
            </a:r>
            <a:r>
              <a:rPr lang="en-US" sz="1600" b="1" dirty="0">
                <a:solidFill>
                  <a:srgbClr val="FF0000"/>
                </a:solidFill>
              </a:rPr>
              <a:t>switchport port-security</a:t>
            </a:r>
            <a:r>
              <a:rPr lang="en-US" sz="1600" dirty="0">
                <a:solidFill>
                  <a:srgbClr val="000000"/>
                </a:solidFill>
              </a:rPr>
              <a:t> command was rejected. This is because port security can only be configured on manually configured </a:t>
            </a:r>
            <a:r>
              <a:rPr lang="en-US" sz="1600" dirty="0">
                <a:solidFill>
                  <a:srgbClr val="FF0000"/>
                </a:solidFill>
              </a:rPr>
              <a:t>access ports </a:t>
            </a:r>
            <a:r>
              <a:rPr lang="en-US" sz="1600" dirty="0">
                <a:solidFill>
                  <a:srgbClr val="000000"/>
                </a:solidFill>
              </a:rPr>
              <a:t>or manually configured </a:t>
            </a:r>
            <a:r>
              <a:rPr lang="en-US" sz="1600" dirty="0">
                <a:solidFill>
                  <a:srgbClr val="FF0000"/>
                </a:solidFill>
              </a:rPr>
              <a:t>trunk ports</a:t>
            </a:r>
            <a:r>
              <a:rPr lang="en-US" sz="1600" dirty="0">
                <a:solidFill>
                  <a:srgbClr val="000000"/>
                </a:solidFill>
              </a:rPr>
              <a:t>. By default, Layer 2 switch ports are set to </a:t>
            </a:r>
            <a:r>
              <a:rPr lang="en-US" sz="1600" dirty="0">
                <a:solidFill>
                  <a:srgbClr val="FF0000"/>
                </a:solidFill>
              </a:rPr>
              <a:t>dynamic auto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trunking</a:t>
            </a:r>
            <a:r>
              <a:rPr lang="en-US" sz="1600" dirty="0">
                <a:solidFill>
                  <a:srgbClr val="000000"/>
                </a:solidFill>
              </a:rPr>
              <a:t> on). Therefore, in the example, the port is configured with the </a:t>
            </a:r>
            <a:r>
              <a:rPr lang="en-US" sz="1600" b="1" dirty="0">
                <a:solidFill>
                  <a:srgbClr val="000000"/>
                </a:solidFill>
              </a:rPr>
              <a:t>switchport mode access</a:t>
            </a:r>
            <a:r>
              <a:rPr lang="en-US" sz="1600" dirty="0">
                <a:solidFill>
                  <a:srgbClr val="000000"/>
                </a:solidFill>
              </a:rPr>
              <a:t> interface configuration command.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Trunk port security is beyond the scope of this course.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1C3E7-3B22-40C8-88E3-6C624E70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9" y="3252248"/>
            <a:ext cx="7164371" cy="15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Enable Port Security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7BA-AB28-44CC-AB79-6CF565E3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731837"/>
            <a:ext cx="4982152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Use the </a:t>
            </a:r>
            <a:r>
              <a:rPr lang="en-US" sz="1600" b="1" dirty="0">
                <a:solidFill>
                  <a:srgbClr val="FF0000"/>
                </a:solidFill>
              </a:rPr>
              <a:t>show port-security interface</a:t>
            </a:r>
            <a:r>
              <a:rPr lang="en-US" sz="1600" dirty="0">
                <a:solidFill>
                  <a:srgbClr val="000000"/>
                </a:solidFill>
              </a:rPr>
              <a:t> command to display the current port security settings for </a:t>
            </a:r>
            <a:r>
              <a:rPr lang="en-US" sz="1600" dirty="0" err="1">
                <a:solidFill>
                  <a:srgbClr val="000000"/>
                </a:solidFill>
              </a:rPr>
              <a:t>FastEthernet</a:t>
            </a:r>
            <a:r>
              <a:rPr lang="en-US" sz="1600" dirty="0">
                <a:solidFill>
                  <a:srgbClr val="000000"/>
                </a:solidFill>
              </a:rPr>
              <a:t> 0/1.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Notice how port security is </a:t>
            </a:r>
            <a:r>
              <a:rPr lang="en-US" sz="1600" dirty="0">
                <a:solidFill>
                  <a:srgbClr val="FF0000"/>
                </a:solidFill>
              </a:rPr>
              <a:t>enabled</a:t>
            </a:r>
            <a:r>
              <a:rPr lang="en-US" sz="1600" dirty="0">
                <a:solidFill>
                  <a:srgbClr val="000000"/>
                </a:solidFill>
              </a:rPr>
              <a:t>, the </a:t>
            </a:r>
            <a:r>
              <a:rPr lang="en-US" sz="1600" dirty="0">
                <a:solidFill>
                  <a:srgbClr val="FF0000"/>
                </a:solidFill>
              </a:rPr>
              <a:t>violation</a:t>
            </a:r>
            <a:r>
              <a:rPr lang="en-US" sz="1600" dirty="0">
                <a:solidFill>
                  <a:srgbClr val="000000"/>
                </a:solidFill>
              </a:rPr>
              <a:t> mode is </a:t>
            </a:r>
            <a:r>
              <a:rPr lang="en-US" sz="1600" dirty="0">
                <a:solidFill>
                  <a:srgbClr val="FF0000"/>
                </a:solidFill>
              </a:rPr>
              <a:t>shutdown</a:t>
            </a:r>
            <a:r>
              <a:rPr lang="en-US" sz="1600" dirty="0">
                <a:solidFill>
                  <a:srgbClr val="000000"/>
                </a:solidFill>
              </a:rPr>
              <a:t>, and how the </a:t>
            </a:r>
            <a:r>
              <a:rPr lang="en-US" sz="1600" dirty="0">
                <a:solidFill>
                  <a:srgbClr val="FF0000"/>
                </a:solidFill>
              </a:rPr>
              <a:t>maximum</a:t>
            </a:r>
            <a:r>
              <a:rPr lang="en-US" sz="1600" dirty="0">
                <a:solidFill>
                  <a:srgbClr val="000000"/>
                </a:solidFill>
              </a:rPr>
              <a:t> number of MAC addresses is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a device is connected to the port, the switch will </a:t>
            </a:r>
            <a:r>
              <a:rPr lang="en-US" sz="1600" dirty="0">
                <a:solidFill>
                  <a:srgbClr val="FF0000"/>
                </a:solidFill>
              </a:rPr>
              <a:t>automatically</a:t>
            </a:r>
            <a:r>
              <a:rPr lang="en-US" sz="1600" dirty="0">
                <a:solidFill>
                  <a:srgbClr val="000000"/>
                </a:solidFill>
              </a:rPr>
              <a:t> add the device’s MAC address as a secure MAC. In this example, no device is connected to the port.</a:t>
            </a:r>
          </a:p>
          <a:p>
            <a:pPr marL="0" indent="0" algn="l"/>
            <a:endParaRPr lang="en-US" sz="14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If an active port is configured with the </a:t>
            </a:r>
            <a:r>
              <a:rPr lang="en-US" sz="1400" b="1" dirty="0">
                <a:solidFill>
                  <a:srgbClr val="000000"/>
                </a:solidFill>
              </a:rPr>
              <a:t>switchport port-security</a:t>
            </a:r>
            <a:r>
              <a:rPr lang="en-US" sz="1400" dirty="0">
                <a:solidFill>
                  <a:srgbClr val="000000"/>
                </a:solidFill>
              </a:rPr>
              <a:t> command and more than one device is connected to that port, the port will transition to the error-disabled state.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59F29-431D-427E-A7E6-E14D2C9F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03" y="424206"/>
            <a:ext cx="3556599" cy="410065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506881" y="983517"/>
            <a:ext cx="1109220" cy="2231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99025" y="2474523"/>
            <a:ext cx="1109220" cy="2231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17879" y="1494135"/>
            <a:ext cx="1109220" cy="2231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Enable Port Security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3019-C51B-4716-9FDA-CCFD9108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626341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After port security is enabled, other port security </a:t>
            </a:r>
            <a:r>
              <a:rPr lang="en-US" sz="1600" dirty="0">
                <a:solidFill>
                  <a:srgbClr val="FF0000"/>
                </a:solidFill>
              </a:rPr>
              <a:t>specifics</a:t>
            </a:r>
            <a:r>
              <a:rPr lang="en-US" sz="1600" dirty="0">
                <a:solidFill>
                  <a:srgbClr val="000000"/>
                </a:solidFill>
              </a:rPr>
              <a:t> can be configured, as shown in the example.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7EAF-9C49-4900-9453-790AC819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50" y="1612702"/>
            <a:ext cx="5891751" cy="25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Implement Port Security</a:t>
            </a:r>
            <a:br>
              <a:rPr lang="en-US" dirty="0"/>
            </a:br>
            <a:r>
              <a:rPr lang="en-US" sz="2400" dirty="0"/>
              <a:t>Limit and Learn MAC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8E29-EACB-4C02-A343-0E5B33F0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set the maximum </a:t>
            </a:r>
            <a:r>
              <a:rPr lang="en-US" sz="1600" dirty="0">
                <a:solidFill>
                  <a:srgbClr val="FF0000"/>
                </a:solidFill>
              </a:rPr>
              <a:t>number of MAC addresses allowed on a port</a:t>
            </a:r>
            <a:r>
              <a:rPr lang="en-US" sz="1600" dirty="0">
                <a:solidFill>
                  <a:srgbClr val="000000"/>
                </a:solidFill>
              </a:rPr>
              <a:t>, use the following command: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default port security </a:t>
            </a:r>
            <a:r>
              <a:rPr lang="en-US" sz="1600" dirty="0">
                <a:solidFill>
                  <a:srgbClr val="000000"/>
                </a:solidFill>
              </a:rPr>
              <a:t>value is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maximum number of secure MAC addresses that can be configured depends the switch and the IOS.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this example, the maximum is 8192.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15DED5-1222-4C49-BA59-8695EE2D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95" y="1463674"/>
            <a:ext cx="6491810" cy="21544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Switch(config-if)#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switchport port-security maximum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0FE21-7131-4D64-BC9A-5DF66DE1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90" y="2706230"/>
            <a:ext cx="3958178" cy="20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7435</TotalTime>
  <Words>4896</Words>
  <Application>Microsoft Office PowerPoint</Application>
  <PresentationFormat>On-screen Show (16:9)</PresentationFormat>
  <Paragraphs>501</Paragraphs>
  <Slides>51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CiscoSans ExtraLight</vt:lpstr>
      <vt:lpstr>Arial</vt:lpstr>
      <vt:lpstr>Calibri</vt:lpstr>
      <vt:lpstr>Courier New</vt:lpstr>
      <vt:lpstr>Wingdings</vt:lpstr>
      <vt:lpstr>Default Theme</vt:lpstr>
      <vt:lpstr>Chapter 9:  Module 11: Switch Security Configuration</vt:lpstr>
      <vt:lpstr>Module Objectives</vt:lpstr>
      <vt:lpstr>11.1 Implement Port Security</vt:lpstr>
      <vt:lpstr>Implement Port Security Secure Unused Ports</vt:lpstr>
      <vt:lpstr>Implement Port Security Mitigate MAC Address Table Attacks</vt:lpstr>
      <vt:lpstr>Implement Port Security Enable Port Security</vt:lpstr>
      <vt:lpstr>Implement Port Security Enable Port Security (Cont.)</vt:lpstr>
      <vt:lpstr>Implement Port Security Enable Port Security (Cont.)</vt:lpstr>
      <vt:lpstr>Implement Port Security Limit and Learn MAC Addresses</vt:lpstr>
      <vt:lpstr>Implement Port Security Limit and Learn MAC Addresses (Cont.)</vt:lpstr>
      <vt:lpstr>Implement Port Security Limit and Learn MAC Addresses (Cont.)</vt:lpstr>
      <vt:lpstr>Implement Port Security Port Security Aging</vt:lpstr>
      <vt:lpstr>Implement Port Security Port Security Aging (Cont.)</vt:lpstr>
      <vt:lpstr>Implement Port Security Port Security Violation Modes</vt:lpstr>
      <vt:lpstr>Implement Port Security Port Security Violation Modes</vt:lpstr>
      <vt:lpstr>Implement Port Security Port Security Violation Modes (Cont.)</vt:lpstr>
      <vt:lpstr>Implement Port Security Ports in error-disabled State</vt:lpstr>
      <vt:lpstr>Implement Port Security Ports in error-disabled State (Cont.)</vt:lpstr>
      <vt:lpstr>Implement Port Security Verify Port Security</vt:lpstr>
      <vt:lpstr>Implement Port Security Verify Port Security (Cont.)</vt:lpstr>
      <vt:lpstr>Implement Port Security Verify Port Security (Cont.)</vt:lpstr>
      <vt:lpstr>Implement Port Security Verify Port Security (Cont.)</vt:lpstr>
      <vt:lpstr>Implement Port Security Packet Tracer – Implement Port Security</vt:lpstr>
      <vt:lpstr>11.2 Mitigate VLAN Attacks</vt:lpstr>
      <vt:lpstr>Mitigate VLAN Attacks VLAN Attacks Review</vt:lpstr>
      <vt:lpstr>Mitigate VLAN Attacks Steps to Mitigate VLAN Hopping Attacks</vt:lpstr>
      <vt:lpstr>11.3 Mitigate DHCP Attacks</vt:lpstr>
      <vt:lpstr>Mitigate DHCP Attacks DHCP Attack Review</vt:lpstr>
      <vt:lpstr>Mitigate DHCP Attacks DHCP Snooping</vt:lpstr>
      <vt:lpstr>Mitigate DHCP Attacks Steps to Implement DHCP Snooping</vt:lpstr>
      <vt:lpstr>Mitigate DHCP Attacks DHCP Snooping Configuration Example</vt:lpstr>
      <vt:lpstr>Mitigate DHCP Attacks DHCP Snooping Configuration Example (Cont.)</vt:lpstr>
      <vt:lpstr>11.4 Mitigate ARP Attacks</vt:lpstr>
      <vt:lpstr>Mitigate ARP Attacks Dynamic ARP Inspection</vt:lpstr>
      <vt:lpstr>Mitigate ARP Attacks DAI Implementation Guidelines</vt:lpstr>
      <vt:lpstr>Mitigate ARP Attacks DAI Configuration Example</vt:lpstr>
      <vt:lpstr>Mitigate ARP Attacks DAI Configuration Example (Cont.)</vt:lpstr>
      <vt:lpstr>Mitigate ARP Attacks DAI Configuration Example (Cont.)</vt:lpstr>
      <vt:lpstr>11.5 Mitigate STP Attacks</vt:lpstr>
      <vt:lpstr>Mitigate STP Attacks PortFast and BPDU Guard</vt:lpstr>
      <vt:lpstr>Mitigate STP Attacks Configure PortFast</vt:lpstr>
      <vt:lpstr>Mitigate STP Attacks Configure PortFast (Cont.)</vt:lpstr>
      <vt:lpstr>Mitigate STP Attacks Configure BPDU Guard</vt:lpstr>
      <vt:lpstr>PowerPoint Presentation</vt:lpstr>
      <vt:lpstr>11.6 Module Practice and Quiz</vt:lpstr>
      <vt:lpstr>Module Practice and Quiz Packet Tracer – Switch Security Configuration</vt:lpstr>
      <vt:lpstr>Module Practice and Quiz Lab – Switch Security Configuration</vt:lpstr>
      <vt:lpstr>Module Practice and Quiz What Did I Learn In This Module?</vt:lpstr>
      <vt:lpstr>Module Practice and Quiz What Did I Learn In This Module? (Cont.)</vt:lpstr>
      <vt:lpstr>Module 11: LAN Security Concepts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KHEOH HOOI LENG</cp:lastModifiedBy>
  <cp:revision>476</cp:revision>
  <dcterms:created xsi:type="dcterms:W3CDTF">2019-10-18T06:21:22Z</dcterms:created>
  <dcterms:modified xsi:type="dcterms:W3CDTF">2023-04-09T08:25:07Z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