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c52dff4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c52dff4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c52dff4e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c52dff4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c52dff4e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c52dff4e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c52dff4e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c52dff4e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c52dff4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c52dff4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c52dff4e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c52dff4e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c52dff4e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c52dff4e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c52dff4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c52dff4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c52dff4e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c52dff4e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c52dff4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c52dff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c52dff4e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c52dff4e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drive/folders/1K2VufDBdJpBfgyasfgk0n1muf1-AuKhd"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VIVA</a:t>
            </a:r>
            <a:endParaRPr/>
          </a:p>
        </p:txBody>
      </p:sp>
      <p:sp>
        <p:nvSpPr>
          <p:cNvPr id="129" name="Google Shape;129;p13"/>
          <p:cNvSpPr txBox="1"/>
          <p:nvPr>
            <p:ph idx="1" type="subTitle"/>
          </p:nvPr>
        </p:nvSpPr>
        <p:spPr>
          <a:xfrm>
            <a:off x="1858700" y="2996420"/>
            <a:ext cx="5361300" cy="87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100"/>
              <a:t>Andrew McGouran (T7068437)</a:t>
            </a:r>
            <a:endParaRPr sz="1100"/>
          </a:p>
          <a:p>
            <a:pPr indent="0" lvl="0" marL="0" rtl="0" algn="ctr">
              <a:spcBef>
                <a:spcPts val="0"/>
              </a:spcBef>
              <a:spcAft>
                <a:spcPts val="0"/>
              </a:spcAft>
              <a:buNone/>
            </a:pPr>
            <a:r>
              <a:rPr lang="en-GB" sz="1100"/>
              <a:t>Camron Ali (S6301166)</a:t>
            </a:r>
            <a:endParaRPr sz="1100"/>
          </a:p>
          <a:p>
            <a:pPr indent="0" lvl="0" marL="0" rtl="0" algn="ctr">
              <a:spcBef>
                <a:spcPts val="0"/>
              </a:spcBef>
              <a:spcAft>
                <a:spcPts val="0"/>
              </a:spcAft>
              <a:buNone/>
            </a:pPr>
            <a:r>
              <a:rPr lang="en-GB" sz="1100"/>
              <a:t>Matthew Marr (T7037477)</a:t>
            </a:r>
            <a:endParaRPr sz="1100"/>
          </a:p>
          <a:p>
            <a:pPr indent="0" lvl="0" marL="0" rtl="0" algn="ctr">
              <a:spcBef>
                <a:spcPts val="0"/>
              </a:spcBef>
              <a:spcAft>
                <a:spcPts val="0"/>
              </a:spcAft>
              <a:buNone/>
            </a:pPr>
            <a:r>
              <a:rPr lang="en-GB" sz="1100"/>
              <a:t>Jason Flower (T7047098)</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a:t>
            </a:r>
            <a:endParaRPr/>
          </a:p>
        </p:txBody>
      </p:sp>
      <p:sp>
        <p:nvSpPr>
          <p:cNvPr id="186" name="Google Shape;186;p22"/>
          <p:cNvSpPr txBox="1"/>
          <p:nvPr>
            <p:ph idx="1" type="body"/>
          </p:nvPr>
        </p:nvSpPr>
        <p:spPr>
          <a:xfrm>
            <a:off x="725499" y="1800198"/>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P</a:t>
            </a:r>
            <a:r>
              <a:rPr lang="en-GB"/>
              <a:t>rocessing capabilities become slow once you get into the region of 100’s of agents joining together</a:t>
            </a:r>
            <a:endParaRPr/>
          </a:p>
          <a:p>
            <a:pPr indent="-311150" lvl="0" marL="457200" rtl="0" algn="l">
              <a:spcBef>
                <a:spcPts val="0"/>
              </a:spcBef>
              <a:spcAft>
                <a:spcPts val="0"/>
              </a:spcAft>
              <a:buSzPts val="1300"/>
              <a:buChar char="●"/>
            </a:pPr>
            <a:r>
              <a:rPr lang="en-GB"/>
              <a:t>The system is only designed to send messages and is unable to send anything else</a:t>
            </a:r>
            <a:endParaRPr/>
          </a:p>
          <a:p>
            <a:pPr indent="-311150" lvl="0" marL="457200" rtl="0" algn="l">
              <a:spcBef>
                <a:spcPts val="0"/>
              </a:spcBef>
              <a:spcAft>
                <a:spcPts val="0"/>
              </a:spcAft>
              <a:buSzPts val="1300"/>
              <a:buChar char="●"/>
            </a:pPr>
            <a:r>
              <a:rPr lang="en-GB"/>
              <a:t>Not setup for the open-closed principle</a:t>
            </a:r>
            <a:endParaRPr/>
          </a:p>
          <a:p>
            <a:pPr indent="-311150" lvl="0" marL="457200" rtl="0" algn="l">
              <a:spcBef>
                <a:spcPts val="0"/>
              </a:spcBef>
              <a:spcAft>
                <a:spcPts val="0"/>
              </a:spcAft>
              <a:buSzPts val="1300"/>
              <a:buChar char="●"/>
            </a:pPr>
            <a:r>
              <a:rPr lang="en-GB"/>
              <a:t>Ideally we should of implemented key features as interfaces such as the message processing part of the middleware, so the program can be scaled more effectively once they’re more types of messages being handled by the system.</a:t>
            </a:r>
            <a:endParaRPr/>
          </a:p>
          <a:p>
            <a:pPr indent="0" lvl="0" marL="45720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Comprises</a:t>
            </a:r>
            <a:endParaRPr/>
          </a:p>
        </p:txBody>
      </p:sp>
      <p:sp>
        <p:nvSpPr>
          <p:cNvPr id="192" name="Google Shape;192;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We comprised on the design of the client list as if we designed it to automatically update the GUI </a:t>
            </a:r>
            <a:r>
              <a:rPr lang="en-GB"/>
              <a:t>every time</a:t>
            </a:r>
            <a:r>
              <a:rPr lang="en-GB"/>
              <a:t> the agent looked for another agent because it put too much demand on the portal and dramatically slowed down its capabilities. The comprised we settled for as a future addition is to use the prebuilt setup to be a request from the agent when they want to view who is currently connected.</a:t>
            </a:r>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 to implement</a:t>
            </a:r>
            <a:endParaRPr/>
          </a:p>
        </p:txBody>
      </p:sp>
      <p:sp>
        <p:nvSpPr>
          <p:cNvPr id="198" name="Google Shape;198;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Portal to portal </a:t>
            </a:r>
            <a:endParaRPr/>
          </a:p>
          <a:p>
            <a:pPr indent="-298450" lvl="1" marL="914400" rtl="0" algn="l">
              <a:spcBef>
                <a:spcPts val="0"/>
              </a:spcBef>
              <a:spcAft>
                <a:spcPts val="0"/>
              </a:spcAft>
              <a:buSzPts val="1100"/>
              <a:buChar char="○"/>
            </a:pPr>
            <a:r>
              <a:rPr lang="en-GB"/>
              <a:t>Extend the processing speed ca</a:t>
            </a:r>
            <a:r>
              <a:rPr lang="en-GB"/>
              <a:t>pabilities </a:t>
            </a:r>
            <a:endParaRPr/>
          </a:p>
          <a:p>
            <a:pPr indent="-311150" lvl="0" marL="457200" rtl="0" algn="l">
              <a:spcBef>
                <a:spcPts val="0"/>
              </a:spcBef>
              <a:spcAft>
                <a:spcPts val="0"/>
              </a:spcAft>
              <a:buSzPts val="1300"/>
              <a:buChar char="●"/>
            </a:pPr>
            <a:r>
              <a:rPr lang="en-GB"/>
              <a:t>Updated GUI</a:t>
            </a:r>
            <a:endParaRPr/>
          </a:p>
          <a:p>
            <a:pPr indent="-298450" lvl="1" marL="914400" rtl="0" algn="l">
              <a:spcBef>
                <a:spcPts val="0"/>
              </a:spcBef>
              <a:spcAft>
                <a:spcPts val="0"/>
              </a:spcAft>
              <a:buSzPts val="1100"/>
              <a:buChar char="○"/>
            </a:pPr>
            <a:r>
              <a:rPr lang="en-GB"/>
              <a:t>Allow the user to directly know who is connected via a client list request</a:t>
            </a:r>
            <a:endParaRPr/>
          </a:p>
          <a:p>
            <a:pPr indent="-298450" lvl="1" marL="914400" rtl="0" algn="l">
              <a:spcBef>
                <a:spcPts val="0"/>
              </a:spcBef>
              <a:spcAft>
                <a:spcPts val="0"/>
              </a:spcAft>
              <a:buSzPts val="1100"/>
              <a:buChar char="○"/>
            </a:pPr>
            <a:r>
              <a:rPr lang="en-GB"/>
              <a:t>Add a response message area so that the message sent to the agent is viewed through the GUI</a:t>
            </a:r>
            <a:endParaRPr/>
          </a:p>
          <a:p>
            <a:pPr indent="-311150" lvl="0" marL="457200" rtl="0" algn="l">
              <a:spcBef>
                <a:spcPts val="0"/>
              </a:spcBef>
              <a:spcAft>
                <a:spcPts val="0"/>
              </a:spcAft>
              <a:buSzPts val="1300"/>
              <a:buChar char="●"/>
            </a:pPr>
            <a:r>
              <a:rPr lang="en-GB"/>
              <a:t>Setup up the system so that it abides by the open-closed principle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Scenario</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Tram-scape require a thin layer middleware software to allow different staff members to communicate. They also require the system to allow for messages from the on bored semi-intelligent AI of the tram to communicate with staff and certain systems through the middleware.</a:t>
            </a:r>
            <a:br>
              <a:rPr lang="en-GB"/>
            </a:br>
            <a:r>
              <a:rPr lang="en-GB"/>
              <a:t>However, Tram-scape have asked that the middleware is able to be used within many systems and is a generic thin middleware system.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Achievements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system that allows staff (or any agent/user) to communicate between them and have remote access from the system. It also allows for a agent to be a tram and send diagnostic data to a specific agent. </a:t>
            </a:r>
            <a:endParaRPr/>
          </a:p>
          <a:p>
            <a:pPr indent="0" lvl="0" marL="0" rtl="0" algn="l">
              <a:spcBef>
                <a:spcPts val="1600"/>
              </a:spcBef>
              <a:spcAft>
                <a:spcPts val="1600"/>
              </a:spcAft>
              <a:buNone/>
            </a:pPr>
            <a:r>
              <a:rPr lang="en-GB"/>
              <a:t>Furthermore, it is design so that it could be used as a thin layer middleware software for any system that requires messages being sent between Agents.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Agent to Agent communication through a portal.</a:t>
            </a:r>
            <a:endParaRPr/>
          </a:p>
          <a:p>
            <a:pPr indent="-311150" lvl="0" marL="457200" rtl="0" algn="l">
              <a:spcBef>
                <a:spcPts val="0"/>
              </a:spcBef>
              <a:spcAft>
                <a:spcPts val="0"/>
              </a:spcAft>
              <a:buSzPts val="1300"/>
              <a:buChar char="●"/>
            </a:pPr>
            <a:r>
              <a:rPr lang="en-GB"/>
              <a:t>Remote connection, no direct access to portal required just IP address and port number.</a:t>
            </a:r>
            <a:endParaRPr/>
          </a:p>
          <a:p>
            <a:pPr indent="-311150" lvl="0" marL="457200" rtl="0" algn="l">
              <a:spcBef>
                <a:spcPts val="0"/>
              </a:spcBef>
              <a:spcAft>
                <a:spcPts val="0"/>
              </a:spcAft>
              <a:buSzPts val="1300"/>
              <a:buChar char="●"/>
            </a:pPr>
            <a:r>
              <a:rPr lang="en-GB"/>
              <a:t>Intelligent routing to find the Agent the message is intended for.</a:t>
            </a:r>
            <a:endParaRPr/>
          </a:p>
          <a:p>
            <a:pPr indent="-311150" lvl="0" marL="457200" rtl="0" algn="l">
              <a:spcBef>
                <a:spcPts val="0"/>
              </a:spcBef>
              <a:spcAft>
                <a:spcPts val="0"/>
              </a:spcAft>
              <a:buSzPts val="1300"/>
              <a:buChar char="●"/>
            </a:pPr>
            <a:r>
              <a:rPr lang="en-GB"/>
              <a:t>Allows a message to be sent to all Agents from one Agent.</a:t>
            </a:r>
            <a:endParaRPr/>
          </a:p>
          <a:p>
            <a:pPr indent="-311150" lvl="0" marL="457200" rtl="0" algn="l">
              <a:spcBef>
                <a:spcPts val="0"/>
              </a:spcBef>
              <a:spcAft>
                <a:spcPts val="0"/>
              </a:spcAft>
              <a:buSzPts val="1300"/>
              <a:buChar char="●"/>
            </a:pPr>
            <a:r>
              <a:rPr lang="en-GB"/>
              <a:t>Allows different message types and adjusts the Agents GUI </a:t>
            </a:r>
            <a:r>
              <a:rPr lang="en-GB"/>
              <a:t>accordingly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Agent Class Diagram</a:t>
            </a:r>
            <a:endParaRPr/>
          </a:p>
        </p:txBody>
      </p:sp>
      <p:sp>
        <p:nvSpPr>
          <p:cNvPr id="153" name="Google Shape;153;p17"/>
          <p:cNvSpPr txBox="1"/>
          <p:nvPr>
            <p:ph idx="1" type="body"/>
          </p:nvPr>
        </p:nvSpPr>
        <p:spPr>
          <a:xfrm>
            <a:off x="819150" y="1990725"/>
            <a:ext cx="35103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7"/>
          <p:cNvPicPr preferRelativeResize="0"/>
          <p:nvPr/>
        </p:nvPicPr>
        <p:blipFill>
          <a:blip r:embed="rId3">
            <a:alphaModFix/>
          </a:blip>
          <a:stretch>
            <a:fillRect/>
          </a:stretch>
        </p:blipFill>
        <p:spPr>
          <a:xfrm>
            <a:off x="4450300" y="1555000"/>
            <a:ext cx="3959258" cy="3038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Portal Class Diagram</a:t>
            </a:r>
            <a:endParaRPr/>
          </a:p>
        </p:txBody>
      </p:sp>
      <p:sp>
        <p:nvSpPr>
          <p:cNvPr id="160" name="Google Shape;160;p18"/>
          <p:cNvSpPr txBox="1"/>
          <p:nvPr>
            <p:ph idx="1" type="body"/>
          </p:nvPr>
        </p:nvSpPr>
        <p:spPr>
          <a:xfrm>
            <a:off x="819150" y="1994300"/>
            <a:ext cx="3276600" cy="261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8"/>
          <p:cNvPicPr preferRelativeResize="0"/>
          <p:nvPr/>
        </p:nvPicPr>
        <p:blipFill>
          <a:blip r:embed="rId3">
            <a:alphaModFix/>
          </a:blip>
          <a:stretch>
            <a:fillRect/>
          </a:stretch>
        </p:blipFill>
        <p:spPr>
          <a:xfrm>
            <a:off x="4530075" y="508075"/>
            <a:ext cx="4325200" cy="419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Message </a:t>
            </a:r>
            <a:r>
              <a:rPr lang="en-GB"/>
              <a:t>Class Diagram</a:t>
            </a:r>
            <a:endParaRPr/>
          </a:p>
        </p:txBody>
      </p:sp>
      <p:pic>
        <p:nvPicPr>
          <p:cNvPr id="167" name="Google Shape;167;p19"/>
          <p:cNvPicPr preferRelativeResize="0"/>
          <p:nvPr/>
        </p:nvPicPr>
        <p:blipFill>
          <a:blip r:embed="rId3">
            <a:alphaModFix/>
          </a:blip>
          <a:stretch>
            <a:fillRect/>
          </a:stretch>
        </p:blipFill>
        <p:spPr>
          <a:xfrm>
            <a:off x="4679588" y="1501975"/>
            <a:ext cx="3645267" cy="3038500"/>
          </a:xfrm>
          <a:prstGeom prst="rect">
            <a:avLst/>
          </a:prstGeom>
          <a:noFill/>
          <a:ln>
            <a:noFill/>
          </a:ln>
        </p:spPr>
      </p:pic>
      <p:sp>
        <p:nvSpPr>
          <p:cNvPr id="168" name="Google Shape;168;p19"/>
          <p:cNvSpPr txBox="1"/>
          <p:nvPr>
            <p:ph idx="1" type="body"/>
          </p:nvPr>
        </p:nvSpPr>
        <p:spPr>
          <a:xfrm>
            <a:off x="819150" y="1994300"/>
            <a:ext cx="3276600" cy="261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494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Message Flow Diagram</a:t>
            </a:r>
            <a:endParaRPr/>
          </a:p>
        </p:txBody>
      </p:sp>
      <p:pic>
        <p:nvPicPr>
          <p:cNvPr id="174" name="Google Shape;174;p20">
            <a:hlinkClick r:id="rId3"/>
          </p:cNvPr>
          <p:cNvPicPr preferRelativeResize="0"/>
          <p:nvPr/>
        </p:nvPicPr>
        <p:blipFill>
          <a:blip r:embed="rId4">
            <a:alphaModFix/>
          </a:blip>
          <a:stretch>
            <a:fillRect/>
          </a:stretch>
        </p:blipFill>
        <p:spPr>
          <a:xfrm>
            <a:off x="2393150" y="1125125"/>
            <a:ext cx="3541124" cy="37116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Tests</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Send message between two clients</a:t>
            </a:r>
            <a:endParaRPr/>
          </a:p>
          <a:p>
            <a:pPr indent="-311150" lvl="0" marL="457200" rtl="0" algn="l">
              <a:spcBef>
                <a:spcPts val="0"/>
              </a:spcBef>
              <a:spcAft>
                <a:spcPts val="0"/>
              </a:spcAft>
              <a:buSzPts val="1300"/>
              <a:buChar char="●"/>
            </a:pPr>
            <a:r>
              <a:rPr lang="en-GB"/>
              <a:t>Send messages using all different message types</a:t>
            </a:r>
            <a:endParaRPr/>
          </a:p>
          <a:p>
            <a:pPr indent="-311150" lvl="0" marL="457200" rtl="0" algn="l">
              <a:spcBef>
                <a:spcPts val="0"/>
              </a:spcBef>
              <a:spcAft>
                <a:spcPts val="0"/>
              </a:spcAft>
              <a:buSzPts val="1300"/>
              <a:buChar char="●"/>
            </a:pPr>
            <a:r>
              <a:rPr lang="en-GB"/>
              <a:t>Establish 1905 client connections with them sending to all</a:t>
            </a:r>
            <a:endParaRPr/>
          </a:p>
          <a:p>
            <a:pPr indent="-311150" lvl="0" marL="457200" rtl="0" algn="l">
              <a:spcBef>
                <a:spcPts val="0"/>
              </a:spcBef>
              <a:spcAft>
                <a:spcPts val="0"/>
              </a:spcAft>
              <a:buSzPts val="1300"/>
              <a:buChar char="●"/>
            </a:pPr>
            <a:r>
              <a:rPr lang="en-GB"/>
              <a:t>Create a large number of agents and send to each individual agents</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