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d576b4e2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d576b4e2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d576b4e2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d576b4e2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d576b4e2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d576b4e2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Outcome:</a:t>
            </a:r>
            <a:r>
              <a:rPr lang="en">
                <a:solidFill>
                  <a:schemeClr val="dk1"/>
                </a:solidFill>
              </a:rPr>
              <a:t> All activity comes to a halt and remains at a standstill forever unless the DBMS detects the deadlock and aborts one of the transactions.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d576b4e2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d576b4e2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d576b4e2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d576b4e2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Concept:</a:t>
            </a:r>
            <a:r>
              <a:rPr lang="en">
                <a:solidFill>
                  <a:schemeClr val="dk1"/>
                </a:solidFill>
              </a:rPr>
              <a:t> "It is always better to avoid the deadlock rather than restarting or aborting the database."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Suitability:</a:t>
            </a:r>
            <a:r>
              <a:rPr lang="en">
                <a:solidFill>
                  <a:schemeClr val="dk1"/>
                </a:solidFill>
              </a:rPr>
              <a:t> More suitable for smaller databases.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d576b4e2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d576b4e2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Concept:</a:t>
            </a:r>
            <a:r>
              <a:rPr lang="en">
                <a:solidFill>
                  <a:schemeClr val="dk1"/>
                </a:solidFill>
              </a:rPr>
              <a:t> When a transaction waits indefinitely, the DBMS should detect if it's part of a deadlock.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Suitability:</a:t>
            </a:r>
            <a:r>
              <a:rPr lang="en">
                <a:solidFill>
                  <a:schemeClr val="dk1"/>
                </a:solidFill>
              </a:rPr>
              <a:t> Suitable for smaller databases.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d576b4e2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d576b4e2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Concept:</a:t>
            </a:r>
            <a:r>
              <a:rPr lang="en">
                <a:solidFill>
                  <a:schemeClr val="dk1"/>
                </a:solidFill>
              </a:rPr>
              <a:t> Resources are allocated in such a way that a deadlock never occurs.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Suitability:</a:t>
            </a:r>
            <a:r>
              <a:rPr lang="en">
                <a:solidFill>
                  <a:schemeClr val="dk1"/>
                </a:solidFill>
              </a:rPr>
              <a:t> Suitable for larger databases.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Wait-Die Scheme (Non-Preemptive):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Analogy: Older gets priority to wait, younger gives way.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Wound-Wait Scheme (Preemptive):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Analogy: Older always wins, younger waits.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d576b4e2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d576b4e2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Concept:</a:t>
            </a:r>
            <a:r>
              <a:rPr lang="en">
                <a:solidFill>
                  <a:schemeClr val="dk1"/>
                </a:solidFill>
              </a:rPr>
              <a:t> Resources are allocated in such a way that a deadlock never occurs.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Suitability:</a:t>
            </a:r>
            <a:r>
              <a:rPr lang="en">
                <a:solidFill>
                  <a:schemeClr val="dk1"/>
                </a:solidFill>
              </a:rPr>
              <a:t> Suitable for larger databases.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Wait-Die Scheme (Non-Preemptive):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Analogy: Older gets priority to wait, younger gives way.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Wound-Wait Scheme (Preemptive):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Analogy: Older always wins, younger waits.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d576b4e2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d576b4e2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d576b4e2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d576b4e2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d576b4e2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d576b4e2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d576b4e2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d576b4e2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hey ensure that all operations within a transaction are completed as a single unit (Atomicity),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the database remains in a valid state (Consistency),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transactions are executed independently of each other (Isolation),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that committed changes are permanent (Durability).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d576b4e2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d576b4e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of it like a "traffic jam" in your database. </a:t>
            </a:r>
            <a:br>
              <a:rPr lang="en"/>
            </a:br>
            <a:r>
              <a:rPr lang="en"/>
              <a:t>Severely impacts performance and reliability, crucial to manage.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d576b4e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d576b4e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d576b4e2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d576b4e2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d576b4e2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d576b4e2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0B539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Lesson: Deadlock in DBMS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Ensuring Performance and Reliability in Multi-User Database Environments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460950" y="34699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Jiby John</a:t>
            </a:r>
            <a:endParaRPr/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460950" y="39514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27,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Deadlock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Four Necessary Conditions: (All must be present for a deadlock to occur)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 startAt="3"/>
            </a:pPr>
            <a:r>
              <a:rPr lang="en">
                <a:solidFill>
                  <a:srgbClr val="000000"/>
                </a:solidFill>
              </a:rPr>
              <a:t>No Preemption:</a:t>
            </a:r>
            <a:endParaRPr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000000"/>
                </a:solidFill>
              </a:rPr>
              <a:t>Resources cannot be forcibly taken away from the transaction holding them. The transaction must voluntarily release them.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000000"/>
                </a:solidFill>
              </a:rPr>
              <a:t>Example: You can't just snatch a lock from T1.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Deadlock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Four Necessary Conditions: (All must be present for a deadlock to occur)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 startAt="4"/>
            </a:pPr>
            <a:r>
              <a:rPr b="1" lang="en">
                <a:solidFill>
                  <a:srgbClr val="000000"/>
                </a:solidFill>
              </a:rPr>
              <a:t>Circular Wait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000000"/>
                </a:solidFill>
              </a:rPr>
              <a:t>A cycle of transactions exists where each transaction is waiting for a resource held by the next transaction in the cycle.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000000"/>
                </a:solidFill>
              </a:rPr>
              <a:t>Example: T1 waits for T2, T2 waits for T3, and T3 waits for T1. This is the heart of the problem!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Deadlock Example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Scenario: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</a:rPr>
              <a:t>Transaction T1 holds a lock on rows in </a:t>
            </a:r>
            <a:r>
              <a:rPr lang="en" sz="1700">
                <a:solidFill>
                  <a:schemeClr val="accent1"/>
                </a:solidFill>
              </a:rPr>
              <a:t>Students </a:t>
            </a:r>
            <a:r>
              <a:rPr lang="en" sz="1700">
                <a:solidFill>
                  <a:srgbClr val="000000"/>
                </a:solidFill>
              </a:rPr>
              <a:t>table.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</a:rPr>
              <a:t>Transaction T2 holds a lock on rows in </a:t>
            </a:r>
            <a:r>
              <a:rPr lang="en" sz="1700">
                <a:solidFill>
                  <a:schemeClr val="accent1"/>
                </a:solidFill>
              </a:rPr>
              <a:t>Grades</a:t>
            </a:r>
            <a:r>
              <a:rPr lang="en" sz="1700">
                <a:solidFill>
                  <a:srgbClr val="000000"/>
                </a:solidFill>
              </a:rPr>
              <a:t> table (which T1 needs).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</a:rPr>
              <a:t>T1 needs to update </a:t>
            </a:r>
            <a:r>
              <a:rPr lang="en" sz="1700">
                <a:solidFill>
                  <a:schemeClr val="accent1"/>
                </a:solidFill>
              </a:rPr>
              <a:t>Grades</a:t>
            </a:r>
            <a:r>
              <a:rPr lang="en" sz="1700">
                <a:solidFill>
                  <a:srgbClr val="000000"/>
                </a:solidFill>
              </a:rPr>
              <a:t> (held by T2).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</a:rPr>
              <a:t>T2 needs to update </a:t>
            </a:r>
            <a:r>
              <a:rPr lang="en" sz="1700">
                <a:solidFill>
                  <a:schemeClr val="accent1"/>
                </a:solidFill>
              </a:rPr>
              <a:t>Students</a:t>
            </a:r>
            <a:r>
              <a:rPr lang="en" sz="1700">
                <a:solidFill>
                  <a:srgbClr val="000000"/>
                </a:solidFill>
              </a:rPr>
              <a:t> (held by T1).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The Problem: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</a:rPr>
              <a:t>T1 waits for T2 to release </a:t>
            </a:r>
            <a:r>
              <a:rPr lang="en" sz="1700">
                <a:solidFill>
                  <a:schemeClr val="accent1"/>
                </a:solidFill>
              </a:rPr>
              <a:t>Grades</a:t>
            </a:r>
            <a:r>
              <a:rPr lang="en" sz="1700">
                <a:solidFill>
                  <a:srgbClr val="000000"/>
                </a:solidFill>
              </a:rPr>
              <a:t>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</a:rPr>
              <a:t>T2 waits for T1 to release </a:t>
            </a:r>
            <a:r>
              <a:rPr lang="en" sz="1700">
                <a:solidFill>
                  <a:schemeClr val="accent1"/>
                </a:solidFill>
              </a:rPr>
              <a:t>Students</a:t>
            </a:r>
            <a:r>
              <a:rPr lang="en" sz="1700">
                <a:solidFill>
                  <a:srgbClr val="000000"/>
                </a:solidFill>
              </a:rPr>
              <a:t>.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Deadlocks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Three Main Approaches: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1" lang="en" sz="1700">
                <a:solidFill>
                  <a:srgbClr val="000000"/>
                </a:solidFill>
              </a:rPr>
              <a:t>Deadlock Avoidance:</a:t>
            </a:r>
            <a:r>
              <a:rPr lang="en" sz="1700">
                <a:solidFill>
                  <a:srgbClr val="000000"/>
                </a:solidFill>
              </a:rPr>
              <a:t> Prevent deadlocks from ever occurring.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1" lang="en" sz="1700">
                <a:solidFill>
                  <a:srgbClr val="000000"/>
                </a:solidFill>
              </a:rPr>
              <a:t>Deadlock Detection:</a:t>
            </a:r>
            <a:r>
              <a:rPr lang="en" sz="1700">
                <a:solidFill>
                  <a:srgbClr val="000000"/>
                </a:solidFill>
              </a:rPr>
              <a:t> Identify deadlocks once they have occurred.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1" lang="en" sz="1700">
                <a:solidFill>
                  <a:srgbClr val="000000"/>
                </a:solidFill>
              </a:rPr>
              <a:t>Deadlock Prevention:</a:t>
            </a:r>
            <a:r>
              <a:rPr lang="en" sz="1700">
                <a:solidFill>
                  <a:srgbClr val="000000"/>
                </a:solidFill>
              </a:rPr>
              <a:t> Design the system to make deadlocks impossible.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Deadlock Avoidance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Application-Consistent Logic: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</a:rPr>
              <a:t>Always acquire locks on resources (e.g., tables) in the </a:t>
            </a:r>
            <a:r>
              <a:rPr i="1" lang="en" sz="1700">
                <a:solidFill>
                  <a:srgbClr val="000000"/>
                </a:solidFill>
              </a:rPr>
              <a:t>same predefined order</a:t>
            </a:r>
            <a:r>
              <a:rPr lang="en" sz="1700">
                <a:solidFill>
                  <a:srgbClr val="000000"/>
                </a:solidFill>
              </a:rPr>
              <a:t> across all transactions.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i="1" lang="en" sz="1700">
                <a:solidFill>
                  <a:srgbClr val="000000"/>
                </a:solidFill>
              </a:rPr>
              <a:t>Example (T1/T2):</a:t>
            </a:r>
            <a:r>
              <a:rPr lang="en" sz="1700">
                <a:solidFill>
                  <a:srgbClr val="000000"/>
                </a:solidFill>
              </a:rPr>
              <a:t> If both T1 and T2 always try to lock </a:t>
            </a:r>
            <a:r>
              <a:rPr lang="en" sz="1700">
                <a:solidFill>
                  <a:schemeClr val="accent1"/>
                </a:solidFill>
              </a:rPr>
              <a:t>Students</a:t>
            </a:r>
            <a:r>
              <a:rPr lang="en" sz="1700">
                <a:solidFill>
                  <a:srgbClr val="000000"/>
                </a:solidFill>
              </a:rPr>
              <a:t> then </a:t>
            </a:r>
            <a:r>
              <a:rPr lang="en" sz="1700">
                <a:solidFill>
                  <a:schemeClr val="accent1"/>
                </a:solidFill>
              </a:rPr>
              <a:t>Grades</a:t>
            </a:r>
            <a:r>
              <a:rPr lang="en" sz="1700">
                <a:solidFill>
                  <a:srgbClr val="000000"/>
                </a:solidFill>
              </a:rPr>
              <a:t>, T1 would get </a:t>
            </a:r>
            <a:r>
              <a:rPr lang="en" sz="1700">
                <a:solidFill>
                  <a:schemeClr val="accent1"/>
                </a:solidFill>
              </a:rPr>
              <a:t>Students</a:t>
            </a:r>
            <a:r>
              <a:rPr lang="en" sz="1700">
                <a:solidFill>
                  <a:srgbClr val="000000"/>
                </a:solidFill>
              </a:rPr>
              <a:t>, then wait for T2 to finish </a:t>
            </a:r>
            <a:r>
              <a:rPr lang="en" sz="1700">
                <a:solidFill>
                  <a:schemeClr val="accent1"/>
                </a:solidFill>
              </a:rPr>
              <a:t>Grades</a:t>
            </a:r>
            <a:r>
              <a:rPr lang="en" sz="1700">
                <a:solidFill>
                  <a:srgbClr val="000000"/>
                </a:solidFill>
              </a:rPr>
              <a:t> (or vice-versa), preventing the circular wait.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Deadlock Detection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Wait-for-Graph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000000"/>
                </a:solidFill>
              </a:rPr>
              <a:t>How it works:</a:t>
            </a:r>
            <a:endParaRPr b="1"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rgbClr val="000000"/>
                </a:solidFill>
              </a:rPr>
              <a:t>Nodes represent transactions.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rgbClr val="000000"/>
                </a:solidFill>
              </a:rPr>
              <a:t>An edge from Transaction A to Transaction B means A is waiting for a resource held by B.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</a:rPr>
              <a:t>Deadlock Condition:</a:t>
            </a:r>
            <a:r>
              <a:rPr lang="en" sz="1700">
                <a:solidFill>
                  <a:srgbClr val="000000"/>
                </a:solidFill>
              </a:rPr>
              <a:t> If the graph created has a closed loop or a cycle, then a deadlock exists.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rgbClr val="000000"/>
                </a:solidFill>
              </a:rPr>
              <a:t>T1-&gt;T2, T2-&gt;T1 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Deadlock Prevention Schemes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Wait-Die Scheme (Non-Preemptive):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</a:rPr>
              <a:t>If an </a:t>
            </a:r>
            <a:r>
              <a:rPr b="1" lang="en" sz="1600">
                <a:solidFill>
                  <a:srgbClr val="000000"/>
                </a:solidFill>
              </a:rPr>
              <a:t>older</a:t>
            </a:r>
            <a:r>
              <a:rPr lang="en" sz="1600">
                <a:solidFill>
                  <a:srgbClr val="000000"/>
                </a:solidFill>
              </a:rPr>
              <a:t> transaction (T1) requests a resource held by a </a:t>
            </a:r>
            <a:r>
              <a:rPr b="1" lang="en" sz="1600">
                <a:solidFill>
                  <a:srgbClr val="000000"/>
                </a:solidFill>
              </a:rPr>
              <a:t>younger</a:t>
            </a:r>
            <a:r>
              <a:rPr lang="en" sz="1600">
                <a:solidFill>
                  <a:srgbClr val="000000"/>
                </a:solidFill>
              </a:rPr>
              <a:t> transaction (T2), T1 </a:t>
            </a:r>
            <a:r>
              <a:rPr b="1" lang="en" sz="1600">
                <a:solidFill>
                  <a:srgbClr val="000000"/>
                </a:solidFill>
              </a:rPr>
              <a:t>waits</a:t>
            </a:r>
            <a:r>
              <a:rPr lang="en" sz="1600">
                <a:solidFill>
                  <a:srgbClr val="000000"/>
                </a:solidFill>
              </a:rPr>
              <a:t> for T2 to release it.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</a:rPr>
              <a:t>If a </a:t>
            </a:r>
            <a:r>
              <a:rPr b="1" lang="en" sz="1600">
                <a:solidFill>
                  <a:srgbClr val="000000"/>
                </a:solidFill>
              </a:rPr>
              <a:t>younger</a:t>
            </a:r>
            <a:r>
              <a:rPr lang="en" sz="1600">
                <a:solidFill>
                  <a:srgbClr val="000000"/>
                </a:solidFill>
              </a:rPr>
              <a:t> transaction (T2) requests a resource held by an </a:t>
            </a:r>
            <a:r>
              <a:rPr b="1" lang="en" sz="1600">
                <a:solidFill>
                  <a:srgbClr val="000000"/>
                </a:solidFill>
              </a:rPr>
              <a:t>older</a:t>
            </a:r>
            <a:r>
              <a:rPr lang="en" sz="1600">
                <a:solidFill>
                  <a:srgbClr val="000000"/>
                </a:solidFill>
              </a:rPr>
              <a:t> transaction (T1), T2 is </a:t>
            </a:r>
            <a:r>
              <a:rPr b="1" lang="en" sz="1600">
                <a:solidFill>
                  <a:srgbClr val="000000"/>
                </a:solidFill>
              </a:rPr>
              <a:t>killed</a:t>
            </a:r>
            <a:r>
              <a:rPr lang="en" sz="1600">
                <a:solidFill>
                  <a:srgbClr val="000000"/>
                </a:solidFill>
              </a:rPr>
              <a:t> (aborted) and restarted later with the same timestamp.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Deadlock Prevention Schemes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Wound-Wait Scheme (Preemptive):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</a:rPr>
              <a:t>If an </a:t>
            </a:r>
            <a:r>
              <a:rPr b="1" lang="en" sz="1600">
                <a:solidFill>
                  <a:srgbClr val="000000"/>
                </a:solidFill>
              </a:rPr>
              <a:t>older</a:t>
            </a:r>
            <a:r>
              <a:rPr lang="en" sz="1600">
                <a:solidFill>
                  <a:srgbClr val="000000"/>
                </a:solidFill>
              </a:rPr>
              <a:t> transaction (T1) requests a resource held by a </a:t>
            </a:r>
            <a:r>
              <a:rPr b="1" lang="en" sz="1600">
                <a:solidFill>
                  <a:srgbClr val="000000"/>
                </a:solidFill>
              </a:rPr>
              <a:t>younger</a:t>
            </a:r>
            <a:r>
              <a:rPr lang="en" sz="1600">
                <a:solidFill>
                  <a:srgbClr val="000000"/>
                </a:solidFill>
              </a:rPr>
              <a:t> transaction (T2), T1 </a:t>
            </a:r>
            <a:r>
              <a:rPr b="1" lang="en" sz="1600">
                <a:solidFill>
                  <a:srgbClr val="000000"/>
                </a:solidFill>
              </a:rPr>
              <a:t>wounds</a:t>
            </a:r>
            <a:r>
              <a:rPr lang="en" sz="1600">
                <a:solidFill>
                  <a:srgbClr val="000000"/>
                </a:solidFill>
              </a:rPr>
              <a:t> (forces T2 to abort) T2 and takes the resource. T2 is restarted later.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</a:rPr>
              <a:t>If a </a:t>
            </a:r>
            <a:r>
              <a:rPr b="1" lang="en" sz="1600">
                <a:solidFill>
                  <a:srgbClr val="000000"/>
                </a:solidFill>
              </a:rPr>
              <a:t>younger</a:t>
            </a:r>
            <a:r>
              <a:rPr lang="en" sz="1600">
                <a:solidFill>
                  <a:srgbClr val="000000"/>
                </a:solidFill>
              </a:rPr>
              <a:t> transaction (T2) requests a resource held by an </a:t>
            </a:r>
            <a:r>
              <a:rPr b="1" lang="en" sz="1600">
                <a:solidFill>
                  <a:srgbClr val="000000"/>
                </a:solidFill>
              </a:rPr>
              <a:t>older</a:t>
            </a:r>
            <a:r>
              <a:rPr lang="en" sz="1600">
                <a:solidFill>
                  <a:srgbClr val="000000"/>
                </a:solidFill>
              </a:rPr>
              <a:t> transaction (T1), T2 </a:t>
            </a:r>
            <a:r>
              <a:rPr b="1" lang="en" sz="1600">
                <a:solidFill>
                  <a:srgbClr val="000000"/>
                </a:solidFill>
              </a:rPr>
              <a:t>waits</a:t>
            </a:r>
            <a:r>
              <a:rPr lang="en" sz="1600">
                <a:solidFill>
                  <a:srgbClr val="000000"/>
                </a:solidFill>
              </a:rPr>
              <a:t> for T1 to release it.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Impacts &amp; Disadvantages of Deadlock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Performance &amp; Reliability Degradation: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</a:rPr>
              <a:t>Delayed Transactions:</a:t>
            </a:r>
            <a:r>
              <a:rPr lang="en" sz="1700">
                <a:solidFill>
                  <a:srgbClr val="000000"/>
                </a:solidFill>
              </a:rPr>
              <a:t> Slower response times, longer wait times.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</a:rPr>
              <a:t>Lost/Aborted Transactions:</a:t>
            </a:r>
            <a:r>
              <a:rPr lang="en" sz="1700">
                <a:solidFill>
                  <a:srgbClr val="000000"/>
                </a:solidFill>
              </a:rPr>
              <a:t> Data inconsistencies, need for rollbacks.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</a:rPr>
              <a:t>Reduced Concurrency:</a:t>
            </a:r>
            <a:r>
              <a:rPr lang="en" sz="1700">
                <a:solidFill>
                  <a:srgbClr val="000000"/>
                </a:solidFill>
              </a:rPr>
              <a:t> Fewer transactions can run simultaneously, leading to slower processing and reduced throughput.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</a:rPr>
              <a:t>Increased Resource Usage:</a:t>
            </a:r>
            <a:r>
              <a:rPr lang="en" sz="1700">
                <a:solidFill>
                  <a:srgbClr val="000000"/>
                </a:solidFill>
              </a:rPr>
              <a:t> Blocked transactions still consume system resources.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</a:rPr>
              <a:t>System Downtime:</a:t>
            </a:r>
            <a:r>
              <a:rPr lang="en" sz="1700">
                <a:solidFill>
                  <a:srgbClr val="000000"/>
                </a:solidFill>
              </a:rPr>
              <a:t> In severe cases, can halt the entire system.</a:t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Impacts &amp; Disadvantages of Deadlock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User &amp; Operational Impact: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</a:rPr>
              <a:t>Reduced User Satisfaction:</a:t>
            </a:r>
            <a:r>
              <a:rPr lang="en" sz="1700">
                <a:solidFill>
                  <a:srgbClr val="000000"/>
                </a:solidFill>
              </a:rPr>
              <a:t> Perception of poor system performance.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</a:rPr>
              <a:t>Complex Resolution:</a:t>
            </a:r>
            <a:r>
              <a:rPr lang="en" sz="1700">
                <a:solidFill>
                  <a:srgbClr val="000000"/>
                </a:solidFill>
              </a:rPr>
              <a:t> Requires manual intervention from administrators, increasing overhead.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Upon completion of this presentation, participants will be able to: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Define deadlock in the context of Database Management Systems (DBMS).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Identify the four necessary characteristics for a deadlock to occur.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Explain the causes and potential impacts of deadlocks on DBMS performance and reliability.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Differentiate between deadlock avoidance, detection, and prevention techniques.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Describe common strategies and schemes (e.g., Wait-for-graph, Wait-Die, Wound-Wait) used to manage deadlocks in a database environment.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Recap:</a:t>
            </a:r>
            <a:r>
              <a:rPr lang="en" sz="1700">
                <a:solidFill>
                  <a:srgbClr val="000000"/>
                </a:solidFill>
              </a:rPr>
              <a:t> Deadlock is like a traffic jam in a database where transactions are stopped because they are waiting for each other to move.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Key Takeaway:</a:t>
            </a:r>
            <a:r>
              <a:rPr lang="en" sz="1700">
                <a:solidFill>
                  <a:srgbClr val="000000"/>
                </a:solidFill>
              </a:rPr>
              <a:t> To maintain a smooth-running database, we need: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</a:rPr>
              <a:t>Careful transaction design.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</a:rPr>
              <a:t>Smart strategies for detection.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</a:rPr>
              <a:t>Effective plans for resolution.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Goal:</a:t>
            </a:r>
            <a:r>
              <a:rPr lang="en" sz="1700">
                <a:solidFill>
                  <a:srgbClr val="000000"/>
                </a:solidFill>
              </a:rPr>
              <a:t> Keep your database running smoothly and avoid traffic jams!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 Knowledge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Understanding Transactions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What are Locks?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Concurrency Control</a:t>
            </a:r>
            <a:endParaRPr sz="1600"/>
          </a:p>
        </p:txBody>
      </p:sp>
      <p:sp>
        <p:nvSpPr>
          <p:cNvPr id="83" name="Google Shape;83;p15"/>
          <p:cNvSpPr txBox="1"/>
          <p:nvPr/>
        </p:nvSpPr>
        <p:spPr>
          <a:xfrm>
            <a:off x="3654475" y="357800"/>
            <a:ext cx="5517000" cy="4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Understanding Transactions: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logical unit of work performed on a database.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ACID Properties (Briefly):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Atomicity, Consistency, Isolation, Durability.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Importance of Isolation for concurrent operations.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What are Locks?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Mechanisms to control concurrent access to data.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Shared Locks (Read Locks):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Allow multiple transactions to read concurrently.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Exclusive Locks (Write Locks):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Only one transaction can hold an exclusive lock, preventing others from reading or writing.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Concurrency Control: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Techniques used to manage simultaneous access to data in a multi-user environment.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Ensures data integrity and consistency.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r>
              <a:rPr lang="en">
                <a:solidFill>
                  <a:schemeClr val="lt1"/>
                </a:solidFill>
              </a:rPr>
              <a:t>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5" name="Google Shape;95;p17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96" name="Google Shape;96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7" name="Google Shape;97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7"/>
          <p:cNvSpPr txBox="1"/>
          <p:nvPr>
            <p:ph idx="4294967295" type="body"/>
          </p:nvPr>
        </p:nvSpPr>
        <p:spPr>
          <a:xfrm>
            <a:off x="318375" y="3747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 sz="1600">
                <a:solidFill>
                  <a:schemeClr val="lt1"/>
                </a:solidFill>
              </a:rPr>
            </a:br>
            <a:br>
              <a:rPr lang="en" sz="1600">
                <a:solidFill>
                  <a:schemeClr val="lt1"/>
                </a:solidFill>
              </a:rPr>
            </a:br>
            <a:r>
              <a:rPr lang="en" sz="1600">
                <a:solidFill>
                  <a:schemeClr val="lt1"/>
                </a:solidFill>
              </a:rPr>
              <a:t>What is Deadlock?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</a:t>
            </a:r>
            <a:r>
              <a:rPr lang="en">
                <a:solidFill>
                  <a:schemeClr val="lt1"/>
                </a:solidFill>
              </a:rPr>
              <a:t>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1" name="Google Shape;101;p17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102" name="Google Shape;102;p1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3" name="Google Shape;103;p17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7"/>
          <p:cNvSpPr txBox="1"/>
          <p:nvPr>
            <p:ph idx="4294967295" type="body"/>
          </p:nvPr>
        </p:nvSpPr>
        <p:spPr>
          <a:xfrm>
            <a:off x="1224525" y="3757725"/>
            <a:ext cx="28341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Characteristics of Deadlock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</a:t>
            </a:r>
            <a:r>
              <a:rPr lang="en">
                <a:solidFill>
                  <a:schemeClr val="lt1"/>
                </a:solidFill>
              </a:rPr>
              <a:t>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7" name="Google Shape;107;p17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108" name="Google Shape;108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" name="Google Shape;109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7"/>
          <p:cNvSpPr txBox="1"/>
          <p:nvPr>
            <p:ph idx="4294967295" type="body"/>
          </p:nvPr>
        </p:nvSpPr>
        <p:spPr>
          <a:xfrm>
            <a:off x="3304094" y="3747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 sz="1600">
                <a:solidFill>
                  <a:schemeClr val="lt1"/>
                </a:solidFill>
              </a:rPr>
            </a:br>
            <a:br>
              <a:rPr lang="en" sz="1600">
                <a:solidFill>
                  <a:schemeClr val="lt1"/>
                </a:solidFill>
              </a:rPr>
            </a:br>
            <a:r>
              <a:rPr lang="en" sz="1600">
                <a:solidFill>
                  <a:schemeClr val="lt1"/>
                </a:solidFill>
              </a:rPr>
              <a:t>Managing Deadlocks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3" name="Google Shape;113;p17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14" name="Google Shape;114;p1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" name="Google Shape;115;p17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7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Impacts of Deadlock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9" name="Google Shape;119;p17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20" name="Google Shape;120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" name="Google Shape;121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7"/>
          <p:cNvSpPr txBox="1"/>
          <p:nvPr>
            <p:ph idx="4294967295" type="body"/>
          </p:nvPr>
        </p:nvSpPr>
        <p:spPr>
          <a:xfrm>
            <a:off x="6685979" y="3747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Conclusion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Deadlock?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A deadlock occurs when two or more transactions are unable to proceed because each transaction is waiting for the other to release locks on resources.</a:t>
            </a:r>
            <a:br>
              <a:rPr lang="en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This situation creates a cycle of dependencies where no transaction can continue, leading to a standstill in the system.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Deadlock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Four Necessary Conditions: (All must be present for a deadlock to occur)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Mutual Exclusion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Hold and Wait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Preemption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Circular Wait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Deadlock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Four Necessary Conditions: (All must be present for a deadlock to occur)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Mutual Exclusion:</a:t>
            </a:r>
            <a:endParaRPr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" sz="1900">
                <a:solidFill>
                  <a:srgbClr val="000000"/>
                </a:solidFill>
              </a:rPr>
              <a:t>Only one transaction can hold a particular resource (e.g., a lock on a row) at a time.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900"/>
              <a:buChar char="○"/>
            </a:pPr>
            <a:r>
              <a:rPr lang="en" sz="1700">
                <a:solidFill>
                  <a:srgbClr val="000000"/>
                </a:solidFill>
              </a:rPr>
              <a:t>Example: If T1 has a lock on Item A, T2 cannot get it until T1 releases.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Deadlock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Four Necessary Conditions: (All must be present for a deadlock to occur)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 startAt="2"/>
            </a:pPr>
            <a:r>
              <a:rPr lang="en">
                <a:solidFill>
                  <a:srgbClr val="000000"/>
                </a:solidFill>
              </a:rPr>
              <a:t>Hold and Wait:</a:t>
            </a:r>
            <a:endParaRPr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000000"/>
                </a:solidFill>
              </a:rPr>
              <a:t>A transaction holding one or more resources may request additional resources that are currently held by other transactions.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000000"/>
                </a:solidFill>
              </a:rPr>
              <a:t>Example: T1 holds A, requests B (held by T2).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