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325" r:id="rId3"/>
    <p:sldId id="331" r:id="rId4"/>
    <p:sldId id="332" r:id="rId5"/>
    <p:sldId id="337" r:id="rId6"/>
    <p:sldId id="338" r:id="rId7"/>
    <p:sldId id="339" r:id="rId8"/>
    <p:sldId id="334" r:id="rId9"/>
    <p:sldId id="33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g" initials="J" lastIdx="1" clrIdx="0">
    <p:extLst>
      <p:ext uri="{19B8F6BF-5375-455C-9EA6-DF929625EA0E}">
        <p15:presenceInfo xmlns:p15="http://schemas.microsoft.com/office/powerpoint/2012/main" userId="J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BBD"/>
    <a:srgbClr val="EEEDF7"/>
    <a:srgbClr val="5955B3"/>
    <a:srgbClr val="595959"/>
    <a:srgbClr val="F4F4FE"/>
    <a:srgbClr val="9794D0"/>
    <a:srgbClr val="C7C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31294" autoAdjust="0"/>
  </p:normalViewPr>
  <p:slideViewPr>
    <p:cSldViewPr snapToGrid="0">
      <p:cViewPr varScale="1">
        <p:scale>
          <a:sx n="35" d="100"/>
          <a:sy n="35" d="100"/>
        </p:scale>
        <p:origin x="345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3BD2F72-A106-292D-90C1-9570C9939D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756CD-8A7B-9E5B-3064-505894C9EC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ED92A-14C1-446E-B94E-AAB0BA57B5C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8A1B7-63CF-3403-E7D6-59B3B72DA0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5210F8-1AE9-00F8-1116-3AD204AE7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2A07-2F27-4CDA-8B34-DA437EFA7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0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422C-AA5E-4873-A947-12534D7371B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6B376-C1EF-4659-8DDE-998A523A3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8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5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5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3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1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3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3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6B376-C1EF-4659-8DDE-998A523A38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6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4B8D-F776-4E71-BC74-28323C7EF32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906A-C41C-4EFD-8695-364F75E83E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7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B99-D812-4073-8652-0AB6E93D415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93D3-2B5A-4F9E-9D99-5353FAD6AB7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9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94A1-C616-445F-8853-9FB061250D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9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06DA-F492-4359-87A5-C50754B85D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8D48-3A9B-4F92-AA51-D5E9FAC877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8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BD4-2465-462F-94B5-00E5529AF1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158B-F90A-4961-9EB9-71C12CEC80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B56E-52BB-468F-BD49-811E40D475D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0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1357-8625-4ADA-864E-4BCB358E57F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4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215E-AD85-453E-928C-5DE1D31AC5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6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4.04503v2.pdf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arxiv.org/pdf/1904.03629v1.pdf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arxiv.org/pdf/2007.13376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colab.research.google.com/drive/1Od290Nurr7T34hfNiDRiP71mjGn0jcM4?usp=sharing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504831" y="2246679"/>
            <a:ext cx="5229964" cy="203007"/>
            <a:chOff x="3504831" y="1970909"/>
            <a:chExt cx="5229964" cy="20300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4252434" y="1985548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3504831" y="1995603"/>
              <a:ext cx="193117" cy="153620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7109486" y="198379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6371635" y="2002996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677142" y="2001358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4981630" y="1985051"/>
              <a:ext cx="128093" cy="17472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8572315" y="1979036"/>
              <a:ext cx="162480" cy="186754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7821844" y="1970909"/>
              <a:ext cx="167284" cy="203007"/>
              <a:chOff x="2647" y="1727"/>
              <a:chExt cx="192" cy="233"/>
            </a:xfrm>
            <a:solidFill>
              <a:schemeClr val="bg1"/>
            </a:solidFill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2771913" y="2810968"/>
            <a:ext cx="6676887" cy="1082655"/>
          </a:xfrm>
          <a:prstGeom prst="roundRect">
            <a:avLst>
              <a:gd name="adj" fmla="val 50000"/>
            </a:avLst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0">
                <a:solidFill>
                  <a:srgbClr val="5955B3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NMS</a:t>
            </a:r>
            <a:endParaRPr lang="ko-KR" altLang="en-US" sz="2800" i="0">
              <a:solidFill>
                <a:srgbClr val="5955B3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575799" y="3675908"/>
            <a:ext cx="217715" cy="217715"/>
          </a:xfrm>
          <a:prstGeom prst="ellipse">
            <a:avLst/>
          </a:prstGeom>
          <a:solidFill>
            <a:srgbClr val="59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6096" y="98186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목차</a:t>
            </a:r>
            <a:endParaRPr lang="en-US" altLang="ko-KR" sz="3200" kern="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5F226-7FDD-5828-D3E1-1E4C0CB27B7C}"/>
              </a:ext>
            </a:extLst>
          </p:cNvPr>
          <p:cNvSpPr txBox="1"/>
          <p:nvPr/>
        </p:nvSpPr>
        <p:spPr>
          <a:xfrm>
            <a:off x="1840820" y="1831670"/>
            <a:ext cx="8832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Greedy-NMS</a:t>
            </a:r>
            <a:r>
              <a:rPr lang="ko-KR" altLang="en-US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한계</a:t>
            </a: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Soft-NMS</a:t>
            </a:r>
          </a:p>
          <a:p>
            <a:pPr marL="342900" indent="-342900">
              <a:buAutoNum type="arabicPeriod"/>
            </a:pP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Adaptive-NMS</a:t>
            </a:r>
          </a:p>
          <a:p>
            <a:pPr marL="342900" indent="-342900">
              <a:buAutoNum type="arabicPeriod"/>
            </a:pP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NOH-NMS</a:t>
            </a:r>
          </a:p>
          <a:p>
            <a:pPr marL="342900" indent="-342900">
              <a:buAutoNum type="arabicPeriod"/>
            </a:pP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4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종합</a:t>
            </a:r>
            <a:endParaRPr lang="en-US" altLang="ko-KR" sz="24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41" name="Google Shape;13636;p81">
            <a:extLst>
              <a:ext uri="{FF2B5EF4-FFF2-40B4-BE49-F238E27FC236}">
                <a16:creationId xmlns:a16="http://schemas.microsoft.com/office/drawing/2014/main" id="{51F46866-BBBB-72B3-2CEB-AE37FAF1434A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42" name="Google Shape;13637;p81">
              <a:extLst>
                <a:ext uri="{FF2B5EF4-FFF2-40B4-BE49-F238E27FC236}">
                  <a16:creationId xmlns:a16="http://schemas.microsoft.com/office/drawing/2014/main" id="{838F22B9-E433-277E-B923-9F0D586E43DB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638;p81">
              <a:extLst>
                <a:ext uri="{FF2B5EF4-FFF2-40B4-BE49-F238E27FC236}">
                  <a16:creationId xmlns:a16="http://schemas.microsoft.com/office/drawing/2014/main" id="{A7689B59-2EC9-E272-CB0F-181E66FF5D4E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39;p81">
              <a:extLst>
                <a:ext uri="{FF2B5EF4-FFF2-40B4-BE49-F238E27FC236}">
                  <a16:creationId xmlns:a16="http://schemas.microsoft.com/office/drawing/2014/main" id="{A4C05336-DB2E-A632-F8E8-1A062DFB6252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40;p81">
              <a:extLst>
                <a:ext uri="{FF2B5EF4-FFF2-40B4-BE49-F238E27FC236}">
                  <a16:creationId xmlns:a16="http://schemas.microsoft.com/office/drawing/2014/main" id="{BCF52B9A-64D6-0662-2B6B-22594B42CE02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41;p81">
              <a:extLst>
                <a:ext uri="{FF2B5EF4-FFF2-40B4-BE49-F238E27FC236}">
                  <a16:creationId xmlns:a16="http://schemas.microsoft.com/office/drawing/2014/main" id="{A7902DD6-D73E-2E2E-18B6-20860A8FDFD2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42;p81">
              <a:extLst>
                <a:ext uri="{FF2B5EF4-FFF2-40B4-BE49-F238E27FC236}">
                  <a16:creationId xmlns:a16="http://schemas.microsoft.com/office/drawing/2014/main" id="{A6B4F065-6D8A-4192-951E-A3E4818B4CAA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43;p81">
              <a:extLst>
                <a:ext uri="{FF2B5EF4-FFF2-40B4-BE49-F238E27FC236}">
                  <a16:creationId xmlns:a16="http://schemas.microsoft.com/office/drawing/2014/main" id="{58CA71C5-275C-7C6F-5B76-BBF88C37F67F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44;p81">
              <a:extLst>
                <a:ext uri="{FF2B5EF4-FFF2-40B4-BE49-F238E27FC236}">
                  <a16:creationId xmlns:a16="http://schemas.microsoft.com/office/drawing/2014/main" id="{4D5A2601-E291-0F0C-E142-7AF1FD9F81A6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45;p81">
              <a:extLst>
                <a:ext uri="{FF2B5EF4-FFF2-40B4-BE49-F238E27FC236}">
                  <a16:creationId xmlns:a16="http://schemas.microsoft.com/office/drawing/2014/main" id="{2453E1C4-D6AA-CBD4-780B-F2096B9B46F6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46;p81">
              <a:extLst>
                <a:ext uri="{FF2B5EF4-FFF2-40B4-BE49-F238E27FC236}">
                  <a16:creationId xmlns:a16="http://schemas.microsoft.com/office/drawing/2014/main" id="{71DE724E-4F30-CC8C-3177-5661AFB7D761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647;p81">
              <a:extLst>
                <a:ext uri="{FF2B5EF4-FFF2-40B4-BE49-F238E27FC236}">
                  <a16:creationId xmlns:a16="http://schemas.microsoft.com/office/drawing/2014/main" id="{2726A687-89CD-EFE9-488C-E40E2FC468BF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5227BA5-CD0E-485B-8318-92DB436D640F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54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104609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Greedy-NMS</a:t>
            </a:r>
            <a:r>
              <a:rPr lang="ko-KR" altLang="en-US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한계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02103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Greedy-NMS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단점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D818A32-9B97-4E61-8376-32A21D9ECA07}"/>
              </a:ext>
            </a:extLst>
          </p:cNvPr>
          <p:cNvGrpSpPr/>
          <p:nvPr/>
        </p:nvGrpSpPr>
        <p:grpSpPr>
          <a:xfrm>
            <a:off x="896399" y="5242894"/>
            <a:ext cx="6717467" cy="826876"/>
            <a:chOff x="1232593" y="4792356"/>
            <a:chExt cx="6155304" cy="85711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CDA618-F609-4D08-9185-03A624676CBE}"/>
                </a:ext>
              </a:extLst>
            </p:cNvPr>
            <p:cNvSpPr txBox="1"/>
            <p:nvPr/>
          </p:nvSpPr>
          <p:spPr>
            <a:xfrm>
              <a:off x="1263345" y="4838370"/>
              <a:ext cx="6124552" cy="7932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그러나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Soft-NMS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와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Adaptive-NMS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또한 높은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IoU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지닌 이웃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TP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인지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FP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인지를 직접적으로 구분할 수 없는 </a:t>
              </a:r>
              <a:r>
                <a:rPr lang="en-US" altLang="ko-KR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Threshold</a:t>
              </a:r>
              <a:r>
                <a:rPr lang="ko-KR" altLang="en-US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의 딜레마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에서 벗어나지 못함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>
                <a:lnSpc>
                  <a:spcPts val="2000"/>
                </a:lnSpc>
              </a:pP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▶ </a:t>
              </a:r>
              <a:r>
                <a:rPr lang="en-US" altLang="ko-KR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NOH-NMS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제안됨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(2020)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endParaRPr lang="en-US" altLang="ko-KR" sz="14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3D31C8EA-225B-4642-AAC2-20E16D050640}"/>
                </a:ext>
              </a:extLst>
            </p:cNvPr>
            <p:cNvSpPr/>
            <p:nvPr/>
          </p:nvSpPr>
          <p:spPr>
            <a:xfrm>
              <a:off x="1232593" y="4792356"/>
              <a:ext cx="6093439" cy="857114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A3D115A-4176-444E-84CE-F3AE8CE4AF81}"/>
              </a:ext>
            </a:extLst>
          </p:cNvPr>
          <p:cNvGrpSpPr/>
          <p:nvPr/>
        </p:nvGrpSpPr>
        <p:grpSpPr>
          <a:xfrm>
            <a:off x="896400" y="1562160"/>
            <a:ext cx="10922960" cy="650762"/>
            <a:chOff x="1148981" y="5030434"/>
            <a:chExt cx="6348996" cy="151654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2DDF06-CCBB-4BF1-8D8C-DC232692CF14}"/>
                </a:ext>
              </a:extLst>
            </p:cNvPr>
            <p:cNvSpPr txBox="1"/>
            <p:nvPr/>
          </p:nvSpPr>
          <p:spPr>
            <a:xfrm>
              <a:off x="1194765" y="5116496"/>
              <a:ext cx="6303212" cy="13485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1.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사용되는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metrics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IoU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하나 밖에 없음 ▶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두 객체가 </a:t>
              </a:r>
              <a:r>
                <a:rPr lang="ko-KR" altLang="en-US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겹쳐있는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경우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nms_thres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따라 결과가 크게 달라짐 ▶ </a:t>
              </a:r>
              <a:r>
                <a:rPr lang="en-US" altLang="ko-KR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Soft-NMS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제안됨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(2017)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endParaRPr lang="en-US" altLang="ko-KR" sz="14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pPr>
                <a:lnSpc>
                  <a:spcPts val="2300"/>
                </a:lnSpc>
              </a:pP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2. 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데이터셋에 밀집된 객체가 많을수록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nms_thres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높게 줘야 함 ▶ 적절한 </a:t>
              </a:r>
              <a:r>
                <a:rPr lang="en-US" altLang="ko-KR" sz="1400" err="1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nms_thres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찾는 수고가 필요함 ▶ </a:t>
              </a:r>
              <a:r>
                <a:rPr lang="en-US" altLang="ko-KR" sz="14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Adaptive-NMS</a:t>
              </a:r>
              <a:r>
                <a:rPr lang="ko-KR" altLang="en-US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제안됨 </a:t>
              </a:r>
              <a:r>
                <a:rPr lang="en-US" altLang="ko-KR" sz="14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(2019)</a:t>
              </a:r>
              <a:endParaRPr lang="en-US" altLang="ko-KR" sz="16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89D0844-9E88-47F0-9087-167A92F4A42D}"/>
                </a:ext>
              </a:extLst>
            </p:cNvPr>
            <p:cNvSpPr/>
            <p:nvPr/>
          </p:nvSpPr>
          <p:spPr>
            <a:xfrm>
              <a:off x="1148981" y="5030434"/>
              <a:ext cx="6297963" cy="1516545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7C2BFC0F-E060-4FA1-994B-0C987BC2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98" y="2624256"/>
            <a:ext cx="5365052" cy="1969838"/>
          </a:xfrm>
          <a:prstGeom prst="rect">
            <a:avLst/>
          </a:prstGeom>
        </p:spPr>
      </p:pic>
      <p:pic>
        <p:nvPicPr>
          <p:cNvPr id="35" name="그림 34" descr="텍스트, 다른, 여러개이(가) 표시된 사진&#10;&#10;자동 생성된 설명">
            <a:extLst>
              <a:ext uri="{FF2B5EF4-FFF2-40B4-BE49-F238E27FC236}">
                <a16:creationId xmlns:a16="http://schemas.microsoft.com/office/drawing/2014/main" id="{795B542D-F466-A2D1-B8FD-5059B4126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204" y="2401315"/>
            <a:ext cx="3371683" cy="42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Soft-NMS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258718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Soft-NMS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특징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35D55E-9AA1-6DE9-A428-425BF67033E1}"/>
              </a:ext>
            </a:extLst>
          </p:cNvPr>
          <p:cNvGrpSpPr/>
          <p:nvPr/>
        </p:nvGrpSpPr>
        <p:grpSpPr>
          <a:xfrm>
            <a:off x="7305419" y="2377146"/>
            <a:ext cx="4193577" cy="4331160"/>
            <a:chOff x="956393" y="2377146"/>
            <a:chExt cx="4193577" cy="433116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7AD7B69-0DAE-42CC-864D-AF62AB14B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93" y="3478415"/>
              <a:ext cx="4175731" cy="177863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B497BDC-5011-4590-935C-EF566C2D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29" y="5062340"/>
              <a:ext cx="4192241" cy="127899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7F534670-102A-039E-B4DD-9FD615D0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29" y="2377146"/>
              <a:ext cx="4192241" cy="116555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DDE502-BBBA-8994-FF1E-BBFFBF3EB1FE}"/>
                </a:ext>
              </a:extLst>
            </p:cNvPr>
            <p:cNvSpPr txBox="1"/>
            <p:nvPr/>
          </p:nvSpPr>
          <p:spPr>
            <a:xfrm>
              <a:off x="1199139" y="6369752"/>
              <a:ext cx="18451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Greedy-NMS(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좌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E41BF1F-BBEA-5E87-7A29-DAAA09FDBA7E}"/>
                </a:ext>
              </a:extLst>
            </p:cNvPr>
            <p:cNvSpPr txBox="1"/>
            <p:nvPr/>
          </p:nvSpPr>
          <p:spPr>
            <a:xfrm>
              <a:off x="3364336" y="6365569"/>
              <a:ext cx="14837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Soft-NMS(</a:t>
              </a:r>
              <a:r>
                <a:rPr lang="ko-KR" altLang="en-US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우</a:t>
              </a:r>
              <a:r>
                <a:rPr lang="en-US" altLang="ko-KR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17EFA8B-5C1B-03BE-8F99-9BEE75965881}"/>
              </a:ext>
            </a:extLst>
          </p:cNvPr>
          <p:cNvSpPr txBox="1"/>
          <p:nvPr/>
        </p:nvSpPr>
        <p:spPr>
          <a:xfrm>
            <a:off x="9563451" y="1087917"/>
            <a:ext cx="216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hlinkClick r:id="rId6"/>
              </a:rPr>
              <a:t>Link : Soft-NMS paper</a:t>
            </a:r>
            <a:endParaRPr lang="ko-KR" altLang="en-US" sz="140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66070BC-EED6-356D-B883-822389AA4CF9}"/>
              </a:ext>
            </a:extLst>
          </p:cNvPr>
          <p:cNvGrpSpPr/>
          <p:nvPr/>
        </p:nvGrpSpPr>
        <p:grpSpPr>
          <a:xfrm>
            <a:off x="896400" y="1562160"/>
            <a:ext cx="10922960" cy="650762"/>
            <a:chOff x="1148981" y="5030434"/>
            <a:chExt cx="6348996" cy="151654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4ED58D5-B1CF-B2F0-4F0B-64498A90218C}"/>
                </a:ext>
              </a:extLst>
            </p:cNvPr>
            <p:cNvSpPr txBox="1"/>
            <p:nvPr/>
          </p:nvSpPr>
          <p:spPr>
            <a:xfrm>
              <a:off x="1194765" y="5116496"/>
              <a:ext cx="6303212" cy="1362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IoU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곧바로 억제 기준으로 삼는 대신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, IoU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따라 변하는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weight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score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곱한 후 </a:t>
              </a:r>
              <a:r>
                <a:rPr lang="en-US" altLang="ko-KR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score</a:t>
              </a:r>
              <a:r>
                <a:rPr lang="ko-KR" altLang="en-US" sz="16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억제 기준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으로 사용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그 결과 그림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8,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9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처럼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크기가 큰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FP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가중치가 여러 번 곱해져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score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매우 낮아짐에 따라 성공적으로 억제할 수 있게 됨 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8663099-EB8A-D614-FD5F-60609A9561CD}"/>
                </a:ext>
              </a:extLst>
            </p:cNvPr>
            <p:cNvSpPr/>
            <p:nvPr/>
          </p:nvSpPr>
          <p:spPr>
            <a:xfrm>
              <a:off x="1148981" y="5030434"/>
              <a:ext cx="6297963" cy="1516545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8F80ED7-34A9-B284-CF44-0CE57664EB8D}"/>
              </a:ext>
            </a:extLst>
          </p:cNvPr>
          <p:cNvGrpSpPr/>
          <p:nvPr/>
        </p:nvGrpSpPr>
        <p:grpSpPr>
          <a:xfrm>
            <a:off x="901735" y="2403660"/>
            <a:ext cx="4317790" cy="721407"/>
            <a:chOff x="977935" y="2946585"/>
            <a:chExt cx="4317790" cy="721407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F9F9B114-0800-6257-942C-A96032DA6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715" y="2946585"/>
              <a:ext cx="3076190" cy="714286"/>
            </a:xfrm>
            <a:prstGeom prst="rect">
              <a:avLst/>
            </a:prstGeom>
          </p:spPr>
        </p:pic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AF6E936-A7FE-726A-C333-76637F2C3CED}"/>
                </a:ext>
              </a:extLst>
            </p:cNvPr>
            <p:cNvSpPr/>
            <p:nvPr/>
          </p:nvSpPr>
          <p:spPr>
            <a:xfrm>
              <a:off x="2163158" y="2954975"/>
              <a:ext cx="3132567" cy="713016"/>
            </a:xfrm>
            <a:prstGeom prst="round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302F805-DD76-6892-1D53-6C1D3BA14C61}"/>
                </a:ext>
              </a:extLst>
            </p:cNvPr>
            <p:cNvSpPr/>
            <p:nvPr/>
          </p:nvSpPr>
          <p:spPr>
            <a:xfrm>
              <a:off x="977935" y="2954976"/>
              <a:ext cx="1102326" cy="7130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Greedy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DC58653-49EF-A97E-1B06-7AC3DE47B31D}"/>
              </a:ext>
            </a:extLst>
          </p:cNvPr>
          <p:cNvGrpSpPr/>
          <p:nvPr/>
        </p:nvGrpSpPr>
        <p:grpSpPr>
          <a:xfrm>
            <a:off x="901735" y="3234232"/>
            <a:ext cx="5278960" cy="1002104"/>
            <a:chOff x="977935" y="3815257"/>
            <a:chExt cx="5278960" cy="1002104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082E938-BBCC-40AE-90AC-B75E228AC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748" y="4551296"/>
              <a:ext cx="3558619" cy="266065"/>
            </a:xfrm>
            <a:prstGeom prst="rect">
              <a:avLst/>
            </a:prstGeom>
          </p:spPr>
        </p:pic>
        <p:pic>
          <p:nvPicPr>
            <p:cNvPr id="37" name="그림 36" descr="텍스트이(가) 표시된 사진&#10;&#10;자동 생성된 설명">
              <a:extLst>
                <a:ext uri="{FF2B5EF4-FFF2-40B4-BE49-F238E27FC236}">
                  <a16:creationId xmlns:a16="http://schemas.microsoft.com/office/drawing/2014/main" id="{9AD6D414-CA3D-BE07-23BA-840D3F3A8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180" y="3827614"/>
              <a:ext cx="4085714" cy="714286"/>
            </a:xfrm>
            <a:prstGeom prst="rect">
              <a:avLst/>
            </a:prstGeom>
          </p:spPr>
        </p:pic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8C6E527-BF08-B192-5C87-A157FC3CE63E}"/>
                </a:ext>
              </a:extLst>
            </p:cNvPr>
            <p:cNvSpPr/>
            <p:nvPr/>
          </p:nvSpPr>
          <p:spPr>
            <a:xfrm>
              <a:off x="2156225" y="3826084"/>
              <a:ext cx="4100670" cy="991277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3C19BA5-079E-E564-1903-DA9414AE9AF2}"/>
                </a:ext>
              </a:extLst>
            </p:cNvPr>
            <p:cNvSpPr/>
            <p:nvPr/>
          </p:nvSpPr>
          <p:spPr>
            <a:xfrm>
              <a:off x="977935" y="3815257"/>
              <a:ext cx="1102326" cy="10021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Soft</a:t>
              </a:r>
              <a:endParaRPr lang="en-US" altLang="ko-KR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513BC78B-9F80-70CE-B088-D878896C85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18" y="4468595"/>
            <a:ext cx="2871093" cy="2057405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7C516B1F-E9ED-BD26-771B-D8D293507596}"/>
              </a:ext>
            </a:extLst>
          </p:cNvPr>
          <p:cNvGrpSpPr/>
          <p:nvPr/>
        </p:nvGrpSpPr>
        <p:grpSpPr>
          <a:xfrm>
            <a:off x="896400" y="5000730"/>
            <a:ext cx="2762575" cy="1002103"/>
            <a:chOff x="1148981" y="5030435"/>
            <a:chExt cx="6788858" cy="85262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391555C-7233-227B-A7AE-F9576D642551}"/>
                </a:ext>
              </a:extLst>
            </p:cNvPr>
            <p:cNvSpPr txBox="1"/>
            <p:nvPr/>
          </p:nvSpPr>
          <p:spPr>
            <a:xfrm>
              <a:off x="1211244" y="5105832"/>
              <a:ext cx="6726595" cy="7070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또한 하이퍼 파라미터에 대한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민감도가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Greedy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비해 낮아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,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보다 안정적인 성능을 보임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2CF9D69-90E3-979B-F4A5-DAA30EAC3C15}"/>
                </a:ext>
              </a:extLst>
            </p:cNvPr>
            <p:cNvSpPr/>
            <p:nvPr/>
          </p:nvSpPr>
          <p:spPr>
            <a:xfrm>
              <a:off x="1148981" y="5030435"/>
              <a:ext cx="6788858" cy="852624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204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Adaptive-NMS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02103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Adaptive-NMS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특징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7EFA8B-5C1B-03BE-8F99-9BEE75965881}"/>
              </a:ext>
            </a:extLst>
          </p:cNvPr>
          <p:cNvSpPr txBox="1"/>
          <p:nvPr/>
        </p:nvSpPr>
        <p:spPr>
          <a:xfrm>
            <a:off x="9158981" y="1087917"/>
            <a:ext cx="263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hlinkClick r:id="rId3"/>
              </a:rPr>
              <a:t>Link : Adaptive-NMS paper</a:t>
            </a:r>
            <a:endParaRPr lang="ko-KR" altLang="en-US" sz="140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0CA734-40F9-7D55-3390-626E77A0D574}"/>
              </a:ext>
            </a:extLst>
          </p:cNvPr>
          <p:cNvGrpSpPr/>
          <p:nvPr/>
        </p:nvGrpSpPr>
        <p:grpSpPr>
          <a:xfrm>
            <a:off x="896400" y="1562160"/>
            <a:ext cx="10922960" cy="650762"/>
            <a:chOff x="1148981" y="5030434"/>
            <a:chExt cx="6348996" cy="15165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115E80-26EB-CF52-4BFA-D227B1A79FB0}"/>
                </a:ext>
              </a:extLst>
            </p:cNvPr>
            <p:cNvSpPr txBox="1"/>
            <p:nvPr/>
          </p:nvSpPr>
          <p:spPr>
            <a:xfrm>
              <a:off x="1194765" y="5116496"/>
              <a:ext cx="6303212" cy="1362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 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주변에 객체가 얼마나 밀집되어 있는지 예측하는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Density subnet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모델 상단에 추가하여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max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score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객체의 주변에 다른 객체들이 밀집되어 있을수록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nms_thres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높게 적용하여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Crowd occlusion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현상 예방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8CB54AD-B4D7-F212-27B6-55ACC8BF6708}"/>
                </a:ext>
              </a:extLst>
            </p:cNvPr>
            <p:cNvSpPr/>
            <p:nvPr/>
          </p:nvSpPr>
          <p:spPr>
            <a:xfrm>
              <a:off x="1148981" y="5030434"/>
              <a:ext cx="6297963" cy="1516545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1854DFE-2835-E03A-4A19-3E772B4FDAD3}"/>
              </a:ext>
            </a:extLst>
          </p:cNvPr>
          <p:cNvGrpSpPr/>
          <p:nvPr/>
        </p:nvGrpSpPr>
        <p:grpSpPr>
          <a:xfrm>
            <a:off x="901735" y="2403660"/>
            <a:ext cx="4317790" cy="721407"/>
            <a:chOff x="977935" y="2946585"/>
            <a:chExt cx="4317790" cy="721407"/>
          </a:xfrm>
        </p:grpSpPr>
        <p:pic>
          <p:nvPicPr>
            <p:cNvPr id="69" name="그림 68" descr="텍스트이(가) 표시된 사진&#10;&#10;자동 생성된 설명">
              <a:extLst>
                <a:ext uri="{FF2B5EF4-FFF2-40B4-BE49-F238E27FC236}">
                  <a16:creationId xmlns:a16="http://schemas.microsoft.com/office/drawing/2014/main" id="{D10B3429-1FD0-CB5A-AD94-12847E547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715" y="2946585"/>
              <a:ext cx="3076190" cy="714286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35769A4B-1257-78F5-A311-BC629BF767E5}"/>
                </a:ext>
              </a:extLst>
            </p:cNvPr>
            <p:cNvSpPr/>
            <p:nvPr/>
          </p:nvSpPr>
          <p:spPr>
            <a:xfrm>
              <a:off x="2163158" y="2954975"/>
              <a:ext cx="3132567" cy="713016"/>
            </a:xfrm>
            <a:prstGeom prst="round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D17D5D4-61A5-C637-5529-F552F9E67E64}"/>
                </a:ext>
              </a:extLst>
            </p:cNvPr>
            <p:cNvSpPr/>
            <p:nvPr/>
          </p:nvSpPr>
          <p:spPr>
            <a:xfrm>
              <a:off x="977935" y="2954976"/>
              <a:ext cx="1102326" cy="71301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Greedy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45626C9-71FD-AF68-6E56-4BFBCAE484CD}"/>
              </a:ext>
            </a:extLst>
          </p:cNvPr>
          <p:cNvGrpSpPr/>
          <p:nvPr/>
        </p:nvGrpSpPr>
        <p:grpSpPr>
          <a:xfrm>
            <a:off x="901735" y="3234232"/>
            <a:ext cx="5278960" cy="1002104"/>
            <a:chOff x="977935" y="3815257"/>
            <a:chExt cx="5278960" cy="1002104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6B8538C-09C5-C097-2C99-F9A0F10CA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748" y="4551296"/>
              <a:ext cx="3558619" cy="266065"/>
            </a:xfrm>
            <a:prstGeom prst="rect">
              <a:avLst/>
            </a:prstGeom>
          </p:spPr>
        </p:pic>
        <p:pic>
          <p:nvPicPr>
            <p:cNvPr id="75" name="그림 74" descr="텍스트이(가) 표시된 사진&#10;&#10;자동 생성된 설명">
              <a:extLst>
                <a:ext uri="{FF2B5EF4-FFF2-40B4-BE49-F238E27FC236}">
                  <a16:creationId xmlns:a16="http://schemas.microsoft.com/office/drawing/2014/main" id="{1046BD7C-7041-12B1-285C-3BDB7F6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180" y="3827614"/>
              <a:ext cx="4085714" cy="714286"/>
            </a:xfrm>
            <a:prstGeom prst="rect">
              <a:avLst/>
            </a:prstGeom>
          </p:spPr>
        </p:pic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09711FD-F011-5E1C-2977-DE5D131D4CD7}"/>
                </a:ext>
              </a:extLst>
            </p:cNvPr>
            <p:cNvSpPr/>
            <p:nvPr/>
          </p:nvSpPr>
          <p:spPr>
            <a:xfrm>
              <a:off x="2156225" y="3826084"/>
              <a:ext cx="4100670" cy="991277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9EE563F-BCE6-2D23-90F5-E0CE9FB1DCA0}"/>
                </a:ext>
              </a:extLst>
            </p:cNvPr>
            <p:cNvSpPr/>
            <p:nvPr/>
          </p:nvSpPr>
          <p:spPr>
            <a:xfrm>
              <a:off x="977935" y="3815257"/>
              <a:ext cx="1102326" cy="10021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Soft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8E51726-4C99-6D61-F23E-2688A9D36788}"/>
              </a:ext>
            </a:extLst>
          </p:cNvPr>
          <p:cNvGrpSpPr/>
          <p:nvPr/>
        </p:nvGrpSpPr>
        <p:grpSpPr>
          <a:xfrm>
            <a:off x="896400" y="4356328"/>
            <a:ext cx="5278960" cy="1713441"/>
            <a:chOff x="977935" y="3815257"/>
            <a:chExt cx="5278960" cy="100210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A591DB5A-A96A-DDC0-A482-6D269EAB31E0}"/>
                </a:ext>
              </a:extLst>
            </p:cNvPr>
            <p:cNvSpPr/>
            <p:nvPr/>
          </p:nvSpPr>
          <p:spPr>
            <a:xfrm>
              <a:off x="977935" y="3815257"/>
              <a:ext cx="1102326" cy="100210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Adaptive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26F2BEBE-571C-9D3C-E96F-3DB75BECC008}"/>
                </a:ext>
              </a:extLst>
            </p:cNvPr>
            <p:cNvSpPr/>
            <p:nvPr/>
          </p:nvSpPr>
          <p:spPr>
            <a:xfrm>
              <a:off x="2156225" y="3826084"/>
              <a:ext cx="4100670" cy="991277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52F7478B-3053-A7FF-D9C8-6363CCDA5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77" y="4943848"/>
            <a:ext cx="3887561" cy="1067173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C1BF89F5-E17E-8648-0F7B-8F816D31D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90" y="4394017"/>
            <a:ext cx="2375479" cy="55399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4" name="그림 33" descr="텍스트, 다른, 여러개이(가) 표시된 사진&#10;&#10;자동 생성된 설명">
            <a:extLst>
              <a:ext uri="{FF2B5EF4-FFF2-40B4-BE49-F238E27FC236}">
                <a16:creationId xmlns:a16="http://schemas.microsoft.com/office/drawing/2014/main" id="{AB4A8C01-1272-0B72-D9FA-07F0F094C1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51" y="2339006"/>
            <a:ext cx="4396226" cy="433193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A4F5E98-1F16-E22D-5D6F-B13144E79057}"/>
              </a:ext>
            </a:extLst>
          </p:cNvPr>
          <p:cNvSpPr txBox="1"/>
          <p:nvPr/>
        </p:nvSpPr>
        <p:spPr>
          <a:xfrm>
            <a:off x="3904227" y="6102093"/>
            <a:ext cx="2271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Density subnet</a:t>
            </a:r>
            <a:r>
              <a:rPr lang="ko-KR" altLang="en-US" sz="12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 </a:t>
            </a:r>
            <a:r>
              <a:rPr lang="en-US" altLang="ko-KR" sz="12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d_M</a:t>
            </a:r>
            <a:r>
              <a:rPr lang="ko-KR" altLang="en-US" sz="12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을 예측</a:t>
            </a:r>
            <a:endParaRPr lang="en-US" altLang="ko-KR" sz="1200">
              <a:solidFill>
                <a:srgbClr val="C000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2E4D9A-1C55-EC7C-9C26-72038C7E45C2}"/>
              </a:ext>
            </a:extLst>
          </p:cNvPr>
          <p:cNvSpPr/>
          <p:nvPr/>
        </p:nvSpPr>
        <p:spPr>
          <a:xfrm>
            <a:off x="4618653" y="4959576"/>
            <a:ext cx="377553" cy="2993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0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NOH-NMS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02103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NOH-NMS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의 특징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3C10108-0691-4AD3-B05E-34A9C42DEE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0"/>
          <a:stretch/>
        </p:blipFill>
        <p:spPr>
          <a:xfrm>
            <a:off x="1323656" y="4497193"/>
            <a:ext cx="6062880" cy="227085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17EFA8B-5C1B-03BE-8F99-9BEE75965881}"/>
              </a:ext>
            </a:extLst>
          </p:cNvPr>
          <p:cNvSpPr txBox="1"/>
          <p:nvPr/>
        </p:nvSpPr>
        <p:spPr>
          <a:xfrm>
            <a:off x="9544789" y="1087917"/>
            <a:ext cx="216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hlinkClick r:id="rId4"/>
              </a:rPr>
              <a:t>Link : NOH-NMS paper</a:t>
            </a:r>
            <a:endParaRPr lang="ko-KR" altLang="en-US" sz="140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34702EC-89C8-D89D-0CF4-2372CC8E3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92" y="2335162"/>
            <a:ext cx="3715201" cy="4255677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FCB0A8AD-CEC2-11C5-AABF-322896234695}"/>
              </a:ext>
            </a:extLst>
          </p:cNvPr>
          <p:cNvGrpSpPr/>
          <p:nvPr/>
        </p:nvGrpSpPr>
        <p:grpSpPr>
          <a:xfrm>
            <a:off x="896400" y="1562160"/>
            <a:ext cx="10922960" cy="650762"/>
            <a:chOff x="1148981" y="5030434"/>
            <a:chExt cx="6348996" cy="151654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55ED3E-D8F2-0FC9-3B42-ABE908E52394}"/>
                </a:ext>
              </a:extLst>
            </p:cNvPr>
            <p:cNvSpPr txBox="1"/>
            <p:nvPr/>
          </p:nvSpPr>
          <p:spPr>
            <a:xfrm>
              <a:off x="1194765" y="5116496"/>
              <a:ext cx="6303212" cy="1362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객체 주변의 밀도를 막연하게 예측하던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Adaptive-NMS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Localization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추가로 적용시킴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 Max score 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객체와 가장 많이 겹치는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객체의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IoU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예측한 결과가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0.3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이상일 경우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,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가우시안 분포를 사용해 정확히 어느 위치에 다른 객체가 있을지를 예측 </a:t>
              </a:r>
              <a:endParaRPr lang="en-US" altLang="ko-KR" sz="1600">
                <a:solidFill>
                  <a:srgbClr val="6F6BB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4BC42352-D256-AFF5-0B9C-EFBCE8FD9BB0}"/>
                </a:ext>
              </a:extLst>
            </p:cNvPr>
            <p:cNvSpPr/>
            <p:nvPr/>
          </p:nvSpPr>
          <p:spPr>
            <a:xfrm>
              <a:off x="1148981" y="5030434"/>
              <a:ext cx="6297963" cy="1516545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D5C0CBC-A9F0-9C02-E702-07E0D7343C2A}"/>
              </a:ext>
            </a:extLst>
          </p:cNvPr>
          <p:cNvGrpSpPr/>
          <p:nvPr/>
        </p:nvGrpSpPr>
        <p:grpSpPr>
          <a:xfrm>
            <a:off x="896400" y="2312922"/>
            <a:ext cx="7055259" cy="2326418"/>
            <a:chOff x="896400" y="2312922"/>
            <a:chExt cx="7055259" cy="2326418"/>
          </a:xfrm>
        </p:grpSpPr>
        <p:pic>
          <p:nvPicPr>
            <p:cNvPr id="26" name="그림 25" descr="텍스트이(가) 표시된 사진&#10;&#10;자동 생성된 설명">
              <a:extLst>
                <a:ext uri="{FF2B5EF4-FFF2-40B4-BE49-F238E27FC236}">
                  <a16:creationId xmlns:a16="http://schemas.microsoft.com/office/drawing/2014/main" id="{488C50C2-C1C3-1CF9-1A9A-7D4B3ABA4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735" y="2336676"/>
              <a:ext cx="3524662" cy="1179355"/>
            </a:xfrm>
            <a:prstGeom prst="rect">
              <a:avLst/>
            </a:prstGeom>
          </p:spPr>
        </p:pic>
        <p:pic>
          <p:nvPicPr>
            <p:cNvPr id="28" name="그림 27" descr="텍스트이(가) 표시된 사진&#10;&#10;자동 생성된 설명">
              <a:extLst>
                <a:ext uri="{FF2B5EF4-FFF2-40B4-BE49-F238E27FC236}">
                  <a16:creationId xmlns:a16="http://schemas.microsoft.com/office/drawing/2014/main" id="{3E38D2A4-B87F-D571-57FF-4670224A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473" y="3550106"/>
              <a:ext cx="3287038" cy="1089234"/>
            </a:xfrm>
            <a:prstGeom prst="rect">
              <a:avLst/>
            </a:prstGeom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4FCB7DB-20DC-8FFA-7914-D2BB50BE10A1}"/>
                </a:ext>
              </a:extLst>
            </p:cNvPr>
            <p:cNvGrpSpPr/>
            <p:nvPr/>
          </p:nvGrpSpPr>
          <p:grpSpPr>
            <a:xfrm>
              <a:off x="896400" y="2312922"/>
              <a:ext cx="4907241" cy="2270857"/>
              <a:chOff x="977935" y="3815257"/>
              <a:chExt cx="4907241" cy="1002104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96DA819B-2F27-6D7C-3034-A32BAF627CF3}"/>
                  </a:ext>
                </a:extLst>
              </p:cNvPr>
              <p:cNvSpPr/>
              <p:nvPr/>
            </p:nvSpPr>
            <p:spPr>
              <a:xfrm>
                <a:off x="977935" y="3815257"/>
                <a:ext cx="1102326" cy="10021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NOH</a:t>
                </a:r>
                <a:endParaRPr lang="en-US" altLang="ko-KR" sz="14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4CA63FF-131C-0F5F-C11F-9B034FC507D9}"/>
                  </a:ext>
                </a:extLst>
              </p:cNvPr>
              <p:cNvSpPr/>
              <p:nvPr/>
            </p:nvSpPr>
            <p:spPr>
              <a:xfrm>
                <a:off x="2156225" y="3826084"/>
                <a:ext cx="3728951" cy="99127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43A8013-9C5B-DD7B-78E8-D29043F1C491}"/>
                </a:ext>
              </a:extLst>
            </p:cNvPr>
            <p:cNvSpPr txBox="1"/>
            <p:nvPr/>
          </p:nvSpPr>
          <p:spPr>
            <a:xfrm>
              <a:off x="5757529" y="3065016"/>
              <a:ext cx="219413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경험적으로 </a:t>
              </a:r>
              <a:r>
                <a:rPr lang="en-US" altLang="ko-KR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d_t</a:t>
              </a:r>
              <a:r>
                <a:rPr lang="ko-KR" altLang="en-US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</a:t>
              </a:r>
              <a:r>
                <a:rPr lang="en-US" altLang="ko-KR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0.3</a:t>
              </a:r>
              <a:r>
                <a:rPr lang="ko-KR" altLang="en-US" sz="1100">
                  <a:solidFill>
                    <a:srgbClr val="C00000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으로 설정 </a:t>
              </a:r>
              <a:endParaRPr lang="en-US" altLang="ko-KR" sz="1100">
                <a:solidFill>
                  <a:srgbClr val="C000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3CE47D-71C1-7403-852D-7E956C04EEC8}"/>
                </a:ext>
              </a:extLst>
            </p:cNvPr>
            <p:cNvSpPr/>
            <p:nvPr/>
          </p:nvSpPr>
          <p:spPr>
            <a:xfrm>
              <a:off x="5295124" y="3041817"/>
              <a:ext cx="252387" cy="4305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2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종합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49257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Soft-NMS 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적용 결과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CAD587E-7B84-219B-594D-A198953C2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74" y="5322546"/>
            <a:ext cx="2540571" cy="45600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A61097A-4032-78A2-6A75-6B33C444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25" y="5371096"/>
            <a:ext cx="2655193" cy="426142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1463349-A624-0847-8482-6D5B0E792CC2}"/>
              </a:ext>
            </a:extLst>
          </p:cNvPr>
          <p:cNvSpPr/>
          <p:nvPr/>
        </p:nvSpPr>
        <p:spPr>
          <a:xfrm>
            <a:off x="3749334" y="5883445"/>
            <a:ext cx="1102326" cy="713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Greedy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083CBC1-8826-8007-D1DD-C2816E0BB13C}"/>
              </a:ext>
            </a:extLst>
          </p:cNvPr>
          <p:cNvSpPr/>
          <p:nvPr/>
        </p:nvSpPr>
        <p:spPr>
          <a:xfrm>
            <a:off x="7116996" y="5883445"/>
            <a:ext cx="1102326" cy="713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Soft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992622-D4F9-6CAB-9920-7382B8357DD3}"/>
              </a:ext>
            </a:extLst>
          </p:cNvPr>
          <p:cNvSpPr txBox="1"/>
          <p:nvPr/>
        </p:nvSpPr>
        <p:spPr>
          <a:xfrm>
            <a:off x="10493265" y="1087917"/>
            <a:ext cx="121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hlinkClick r:id="rId5"/>
              </a:rPr>
              <a:t>Link : colab</a:t>
            </a:r>
            <a:endParaRPr lang="ko-KR" altLang="en-US" sz="140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12BB8EC-31B6-DFFD-E7F5-B2A695D9937E}"/>
              </a:ext>
            </a:extLst>
          </p:cNvPr>
          <p:cNvGrpSpPr/>
          <p:nvPr/>
        </p:nvGrpSpPr>
        <p:grpSpPr>
          <a:xfrm>
            <a:off x="896400" y="1562158"/>
            <a:ext cx="10922960" cy="867928"/>
            <a:chOff x="1148981" y="5030432"/>
            <a:chExt cx="6348996" cy="20226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729127-F93F-36A5-3AC9-4F12DF7DCECE}"/>
                </a:ext>
              </a:extLst>
            </p:cNvPr>
            <p:cNvSpPr txBox="1"/>
            <p:nvPr/>
          </p:nvSpPr>
          <p:spPr>
            <a:xfrm>
              <a:off x="1194765" y="5116497"/>
              <a:ext cx="6303212" cy="19365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Soft-nms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의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mAP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가 낮게 나옴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 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코드에 빠진 부분이 있는 것으로 확인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(nms_thres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보다 큰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들에만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weight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적용해야 하는데 모든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box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다 적용함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</a:t>
              </a: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관련 사항 수정하면 느린 추론속도 또한 개선될 것으로 기대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40FB13E-7C9E-E267-FCC7-16167ED71312}"/>
                </a:ext>
              </a:extLst>
            </p:cNvPr>
            <p:cNvSpPr/>
            <p:nvPr/>
          </p:nvSpPr>
          <p:spPr>
            <a:xfrm>
              <a:off x="1148981" y="5030432"/>
              <a:ext cx="6297963" cy="2022629"/>
            </a:xfrm>
            <a:prstGeom prst="roundRect">
              <a:avLst/>
            </a:prstGeom>
            <a:noFill/>
            <a:ln w="25400">
              <a:solidFill>
                <a:srgbClr val="6F6BBD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F8170B20-E283-86AB-27C9-FC248A9F34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89"/>
          <a:stretch/>
        </p:blipFill>
        <p:spPr>
          <a:xfrm>
            <a:off x="3747056" y="2600653"/>
            <a:ext cx="1014919" cy="2726731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C5C52A39-67CE-8949-28A2-26C2BDBCA7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66"/>
          <a:stretch/>
        </p:blipFill>
        <p:spPr>
          <a:xfrm>
            <a:off x="7063216" y="2606947"/>
            <a:ext cx="1026071" cy="27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07289" y="97914"/>
            <a:ext cx="11480799" cy="6669314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154" y="1034170"/>
            <a:ext cx="193117" cy="5222353"/>
            <a:chOff x="581527" y="787428"/>
            <a:chExt cx="193117" cy="5222353"/>
          </a:xfrm>
          <a:solidFill>
            <a:schemeClr val="bg1"/>
          </a:solidFill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grpFill/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grpFill/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grpFill/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752612" y="225445"/>
            <a:ext cx="11207159" cy="650762"/>
          </a:xfrm>
          <a:prstGeom prst="roundRect">
            <a:avLst/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5.</a:t>
            </a:r>
            <a:r>
              <a:rPr lang="en-US" altLang="ko-KR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3200" kern="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종합</a:t>
            </a:r>
            <a:endParaRPr lang="en-US" altLang="ko-KR" sz="3200">
              <a:solidFill>
                <a:srgbClr val="5955B3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4810" y="382608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755685" y="436938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6" name="Google Shape;13636;p81">
            <a:extLst>
              <a:ext uri="{FF2B5EF4-FFF2-40B4-BE49-F238E27FC236}">
                <a16:creationId xmlns:a16="http://schemas.microsoft.com/office/drawing/2014/main" id="{D799552B-7149-7849-B42C-2EFD8D62CFC2}"/>
              </a:ext>
            </a:extLst>
          </p:cNvPr>
          <p:cNvGrpSpPr/>
          <p:nvPr/>
        </p:nvGrpSpPr>
        <p:grpSpPr>
          <a:xfrm>
            <a:off x="159761" y="393720"/>
            <a:ext cx="359730" cy="359441"/>
            <a:chOff x="1750184" y="2413530"/>
            <a:chExt cx="359730" cy="359441"/>
          </a:xfrm>
        </p:grpSpPr>
        <p:sp>
          <p:nvSpPr>
            <p:cNvPr id="57" name="Google Shape;13637;p81">
              <a:extLst>
                <a:ext uri="{FF2B5EF4-FFF2-40B4-BE49-F238E27FC236}">
                  <a16:creationId xmlns:a16="http://schemas.microsoft.com/office/drawing/2014/main" id="{6ACA732D-59E1-E910-D06B-A8A66BD296D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8;p81">
              <a:extLst>
                <a:ext uri="{FF2B5EF4-FFF2-40B4-BE49-F238E27FC236}">
                  <a16:creationId xmlns:a16="http://schemas.microsoft.com/office/drawing/2014/main" id="{953521DC-227F-A2E5-CCE5-047EC263FC7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39;p81">
              <a:extLst>
                <a:ext uri="{FF2B5EF4-FFF2-40B4-BE49-F238E27FC236}">
                  <a16:creationId xmlns:a16="http://schemas.microsoft.com/office/drawing/2014/main" id="{52D2EF6F-97C4-479E-711C-DE5948B8ED3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40;p81">
              <a:extLst>
                <a:ext uri="{FF2B5EF4-FFF2-40B4-BE49-F238E27FC236}">
                  <a16:creationId xmlns:a16="http://schemas.microsoft.com/office/drawing/2014/main" id="{D975ABD1-24C1-DE2D-2648-4AB60357448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41;p81">
              <a:extLst>
                <a:ext uri="{FF2B5EF4-FFF2-40B4-BE49-F238E27FC236}">
                  <a16:creationId xmlns:a16="http://schemas.microsoft.com/office/drawing/2014/main" id="{02977902-0080-E100-40A0-A4933B1F650B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42;p81">
              <a:extLst>
                <a:ext uri="{FF2B5EF4-FFF2-40B4-BE49-F238E27FC236}">
                  <a16:creationId xmlns:a16="http://schemas.microsoft.com/office/drawing/2014/main" id="{68E8CCF5-B84B-0AE1-E480-C3B7366C84A0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43;p81">
              <a:extLst>
                <a:ext uri="{FF2B5EF4-FFF2-40B4-BE49-F238E27FC236}">
                  <a16:creationId xmlns:a16="http://schemas.microsoft.com/office/drawing/2014/main" id="{3251AF13-46B9-0B30-BDCB-1BED507A8EC9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44;p81">
              <a:extLst>
                <a:ext uri="{FF2B5EF4-FFF2-40B4-BE49-F238E27FC236}">
                  <a16:creationId xmlns:a16="http://schemas.microsoft.com/office/drawing/2014/main" id="{5001B90C-6E3B-8D47-6FCE-420F216000F4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5;p81">
              <a:extLst>
                <a:ext uri="{FF2B5EF4-FFF2-40B4-BE49-F238E27FC236}">
                  <a16:creationId xmlns:a16="http://schemas.microsoft.com/office/drawing/2014/main" id="{1930FE17-E8BA-8841-9D0B-7886DBB42700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6;p81">
              <a:extLst>
                <a:ext uri="{FF2B5EF4-FFF2-40B4-BE49-F238E27FC236}">
                  <a16:creationId xmlns:a16="http://schemas.microsoft.com/office/drawing/2014/main" id="{10600732-98AD-36DC-4960-F3EF41EA259E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47;p81">
              <a:extLst>
                <a:ext uri="{FF2B5EF4-FFF2-40B4-BE49-F238E27FC236}">
                  <a16:creationId xmlns:a16="http://schemas.microsoft.com/office/drawing/2014/main" id="{3E72D0D3-E369-B955-91DD-020D3F3923BB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E48C1F-8558-4B13-BAB1-E6CD470C488A}"/>
              </a:ext>
            </a:extLst>
          </p:cNvPr>
          <p:cNvSpPr txBox="1"/>
          <p:nvPr/>
        </p:nvSpPr>
        <p:spPr>
          <a:xfrm>
            <a:off x="975167" y="1009934"/>
            <a:ext cx="449257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기타 다른 </a:t>
            </a:r>
            <a:r>
              <a:rPr lang="en-US" altLang="ko-KR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NMS </a:t>
            </a:r>
            <a:r>
              <a:rPr lang="ko-KR" altLang="en-US" sz="16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적용 가능성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C65DC-1877-1654-3A49-FA21E7D23022}"/>
              </a:ext>
            </a:extLst>
          </p:cNvPr>
          <p:cNvSpPr txBox="1"/>
          <p:nvPr/>
        </p:nvSpPr>
        <p:spPr>
          <a:xfrm>
            <a:off x="11611489" y="6341334"/>
            <a:ext cx="50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85BAAF-0B3E-2619-0282-63B124077B18}"/>
              </a:ext>
            </a:extLst>
          </p:cNvPr>
          <p:cNvGrpSpPr/>
          <p:nvPr/>
        </p:nvGrpSpPr>
        <p:grpSpPr>
          <a:xfrm>
            <a:off x="2453586" y="2406818"/>
            <a:ext cx="7300522" cy="1033502"/>
            <a:chOff x="896400" y="1917929"/>
            <a:chExt cx="7300522" cy="10335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6C9C509-F1CE-6E4D-BE06-CEC19E4CC8DE}"/>
                </a:ext>
              </a:extLst>
            </p:cNvPr>
            <p:cNvGrpSpPr/>
            <p:nvPr/>
          </p:nvGrpSpPr>
          <p:grpSpPr>
            <a:xfrm>
              <a:off x="896400" y="1917929"/>
              <a:ext cx="7300522" cy="1033502"/>
              <a:chOff x="977935" y="3815257"/>
              <a:chExt cx="7300522" cy="1002104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3BCD5FE8-20D3-0331-44E7-1047B6CEC2E8}"/>
                  </a:ext>
                </a:extLst>
              </p:cNvPr>
              <p:cNvSpPr/>
              <p:nvPr/>
            </p:nvSpPr>
            <p:spPr>
              <a:xfrm>
                <a:off x="977935" y="3815257"/>
                <a:ext cx="1102326" cy="10021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Adaptive</a:t>
                </a: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1B3AE8-A7EB-7438-3A65-6BC1FB7ABC6E}"/>
                  </a:ext>
                </a:extLst>
              </p:cNvPr>
              <p:cNvSpPr/>
              <p:nvPr/>
            </p:nvSpPr>
            <p:spPr>
              <a:xfrm>
                <a:off x="2156225" y="3826084"/>
                <a:ext cx="6122232" cy="99127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CDACE4-370F-30AA-5913-3CBDE027E8C5}"/>
                </a:ext>
              </a:extLst>
            </p:cNvPr>
            <p:cNvSpPr txBox="1"/>
            <p:nvPr/>
          </p:nvSpPr>
          <p:spPr>
            <a:xfrm>
              <a:off x="2156268" y="2025230"/>
              <a:ext cx="604065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Pedestrian detection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목적으로 개발됨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YOLO Layer 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이후에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Density subnet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추가로 붙여서 새로 학습 필요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추론 속도 느려질 가능성 높음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9FDAE2-8895-3380-60C0-405A46CCF11C}"/>
              </a:ext>
            </a:extLst>
          </p:cNvPr>
          <p:cNvGrpSpPr/>
          <p:nvPr/>
        </p:nvGrpSpPr>
        <p:grpSpPr>
          <a:xfrm>
            <a:off x="2453586" y="4369675"/>
            <a:ext cx="7300520" cy="1033502"/>
            <a:chOff x="896400" y="3726879"/>
            <a:chExt cx="7300520" cy="103350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7420CF9-24AD-8589-72F9-A9071ABACBAF}"/>
                </a:ext>
              </a:extLst>
            </p:cNvPr>
            <p:cNvGrpSpPr/>
            <p:nvPr/>
          </p:nvGrpSpPr>
          <p:grpSpPr>
            <a:xfrm>
              <a:off x="896400" y="3726879"/>
              <a:ext cx="7300520" cy="1033502"/>
              <a:chOff x="977935" y="3815257"/>
              <a:chExt cx="7300520" cy="1002104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70987C0-6F33-B7E3-FA17-AD3BBAB580EA}"/>
                  </a:ext>
                </a:extLst>
              </p:cNvPr>
              <p:cNvSpPr/>
              <p:nvPr/>
            </p:nvSpPr>
            <p:spPr>
              <a:xfrm>
                <a:off x="977935" y="3815257"/>
                <a:ext cx="1102326" cy="10021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NOH</a:t>
                </a:r>
                <a:endParaRPr lang="en-US" altLang="ko-KR" sz="14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124E5B49-75E2-2CB2-7649-7E104C91AF17}"/>
                  </a:ext>
                </a:extLst>
              </p:cNvPr>
              <p:cNvSpPr/>
              <p:nvPr/>
            </p:nvSpPr>
            <p:spPr>
              <a:xfrm>
                <a:off x="2156224" y="3826084"/>
                <a:ext cx="6122231" cy="99127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97A063-9CE3-503C-1922-9C4EC345EED3}"/>
                </a:ext>
              </a:extLst>
            </p:cNvPr>
            <p:cNvSpPr txBox="1"/>
            <p:nvPr/>
          </p:nvSpPr>
          <p:spPr>
            <a:xfrm>
              <a:off x="2208744" y="3843644"/>
              <a:ext cx="5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Pedestrian detection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을 목적으로 개발됨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YOLO Layer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에 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NOH Layer</a:t>
              </a:r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를 병렬로 붙여서 새로 학습 필요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  <a:p>
              <a:r>
                <a:rPr lang="ko-KR" altLang="en-US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추론 속도 느려질 가능성 높음</a:t>
              </a:r>
              <a:r>
                <a:rPr lang="en-US" altLang="ko-KR" sz="1600">
                  <a:solidFill>
                    <a:srgbClr val="6F6BBD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67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504831" y="2246679"/>
            <a:ext cx="5229964" cy="203007"/>
            <a:chOff x="3504831" y="1970909"/>
            <a:chExt cx="5229964" cy="20300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4252434" y="1985548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Group 12"/>
            <p:cNvGrpSpPr>
              <a:grpSpLocks noChangeAspect="1"/>
            </p:cNvGrpSpPr>
            <p:nvPr/>
          </p:nvGrpSpPr>
          <p:grpSpPr bwMode="auto">
            <a:xfrm>
              <a:off x="3504831" y="1995603"/>
              <a:ext cx="193117" cy="153620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Freeform 36"/>
            <p:cNvSpPr>
              <a:spLocks noEditPoints="1"/>
            </p:cNvSpPr>
            <p:nvPr/>
          </p:nvSpPr>
          <p:spPr bwMode="auto">
            <a:xfrm>
              <a:off x="7109486" y="198379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6371635" y="2002996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0800000" flipH="1" flipV="1">
              <a:off x="5677142" y="2001358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4981630" y="1985051"/>
              <a:ext cx="128093" cy="17472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Group 16"/>
            <p:cNvGrpSpPr>
              <a:grpSpLocks noChangeAspect="1"/>
            </p:cNvGrpSpPr>
            <p:nvPr/>
          </p:nvGrpSpPr>
          <p:grpSpPr bwMode="auto">
            <a:xfrm>
              <a:off x="8572315" y="1979036"/>
              <a:ext cx="162480" cy="186754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Group 31"/>
            <p:cNvGrpSpPr>
              <a:grpSpLocks noChangeAspect="1"/>
            </p:cNvGrpSpPr>
            <p:nvPr/>
          </p:nvGrpSpPr>
          <p:grpSpPr bwMode="auto">
            <a:xfrm>
              <a:off x="7821844" y="1970909"/>
              <a:ext cx="167284" cy="203007"/>
              <a:chOff x="2647" y="1727"/>
              <a:chExt cx="192" cy="233"/>
            </a:xfrm>
            <a:solidFill>
              <a:schemeClr val="bg1"/>
            </a:solidFill>
          </p:grpSpPr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5" name="모서리가 둥근 직사각형 24"/>
          <p:cNvSpPr/>
          <p:nvPr/>
        </p:nvSpPr>
        <p:spPr>
          <a:xfrm>
            <a:off x="2771913" y="2810968"/>
            <a:ext cx="6676887" cy="1082655"/>
          </a:xfrm>
          <a:prstGeom prst="roundRect">
            <a:avLst>
              <a:gd name="adj" fmla="val 50000"/>
            </a:avLst>
          </a:prstGeom>
          <a:solidFill>
            <a:srgbClr val="F4F4FE"/>
          </a:solidFill>
          <a:ln>
            <a:noFill/>
          </a:ln>
          <a:effectLst>
            <a:outerShdw blurRad="190500" dist="101600" dir="2700000" algn="tl" rotWithShape="0">
              <a:srgbClr val="5955B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srgbClr val="5955B3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감사합니다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rgbClr val="5955B3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575799" y="3675908"/>
            <a:ext cx="217715" cy="217715"/>
          </a:xfrm>
          <a:prstGeom prst="ellipse">
            <a:avLst/>
          </a:prstGeom>
          <a:solidFill>
            <a:srgbClr val="59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0273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12598</TotalTime>
  <Words>481</Words>
  <Application>Microsoft Office PowerPoint</Application>
  <PresentationFormat>와이드스크린</PresentationFormat>
  <Paragraphs>99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나눔스퀘어_ac ExtraBold</vt:lpstr>
      <vt:lpstr>나눔스퀘어OTF_ac ExtraBold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7660</cp:lastModifiedBy>
  <cp:revision>129</cp:revision>
  <dcterms:created xsi:type="dcterms:W3CDTF">2022-05-04T15:11:52Z</dcterms:created>
  <dcterms:modified xsi:type="dcterms:W3CDTF">2022-07-12T03:04:36Z</dcterms:modified>
</cp:coreProperties>
</file>