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0" r:id="rId3"/>
    <p:sldId id="287" r:id="rId4"/>
    <p:sldId id="279" r:id="rId5"/>
    <p:sldId id="280" r:id="rId6"/>
    <p:sldId id="281" r:id="rId7"/>
    <p:sldId id="283" r:id="rId8"/>
    <p:sldId id="282" r:id="rId9"/>
    <p:sldId id="258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F09EA06F-3ACD-4750-80DB-DBDF8BDDC1A2}">
          <p14:sldIdLst>
            <p14:sldId id="257"/>
            <p14:sldId id="260"/>
            <p14:sldId id="287"/>
            <p14:sldId id="279"/>
            <p14:sldId id="280"/>
            <p14:sldId id="281"/>
            <p14:sldId id="283"/>
            <p14:sldId id="282"/>
            <p14:sldId id="258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9047B-CE8B-B58C-DF74-DC543CF5B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A39A5-D28C-0CD1-90DF-817BDCA2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328E2-FF47-EE10-EB39-F16EE412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5F23C-33A9-A138-175A-6BB4766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88586-D7FA-AA9F-32EA-14484542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1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0F404-85A6-AF89-0E69-0D91A861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1DB13-61EA-740C-D6AD-394C6AE4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7823-817B-81EA-E212-F1A9CB31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4AD9-DD8E-1A26-9F3B-B70A9A2B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AAE22-FBCA-DEE5-18F0-18B07A2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BF8457-D62C-7D90-1CE4-BC43C31F5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87070-1225-C27F-523E-1DB1B986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B29B-F08E-B993-5232-F67261D6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0BF57-83E0-B067-C944-5DF06E9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F068-4792-A7F2-99AD-1828B0B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CCE8-E2C7-5DC6-7E47-7EF0CEC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E606-9624-8705-9744-266617CD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45BA0-B711-53DD-9BB7-9570D5D0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C3F9E-FFED-3D53-9A41-9133B0FA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1AEA6-713F-04F7-9281-B63BE17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0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153C-D7D1-683E-18B9-0C5D1580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03B9-1EB8-A723-B581-E8BA6430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26FC0-98D6-0532-76B6-F636B183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C144E-CD52-6149-1375-055CC990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93AC7-FC95-A137-0A6D-CD8BCC75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85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1555-77FD-6AB6-8465-1346966B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7CF6D-9754-4BAC-B962-266BB52F1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5B330-EF8E-1C55-9B5F-69095A6BA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18B7A-4FC3-357B-0096-CDCEBB80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41DE9-4581-0E1F-5D98-634053A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18594-B4C5-EF39-C115-17A366F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32FB5-ACCD-4F38-C101-9022B70C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122E7-3AF1-6F73-E9ED-8C50F713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B39D0-B571-B8BA-2722-634421C3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8BB026-AA22-EBE3-280B-936BBF73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653A85-8D40-EB2B-4572-E3A28BAB2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F3722-E5BA-E5D5-A656-F7881551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DF12AF-176D-2927-A14F-D2D3D951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8DBE5-52F7-D6AD-AACB-9B6822E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3158-6274-BC4F-F76B-50CC5094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044AE6-A33A-49E3-2599-110B1B0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F365C-D5D3-33BF-D0CE-DBE6C6F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FB5C3-D9D4-345D-493D-0EEFDE42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B1BF3D-8988-54B0-0BF5-CFD8FC3E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D0BDA-5EFA-8A68-42B9-3208ACE7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9A33B-DAEA-D1D9-30D1-E3F47024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99CE7-B1E9-4960-A233-888BD1D4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D195F-EBF6-A70A-8211-6332FAFC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36C502-BCCB-3BAA-A4A0-26786A14B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DB74D-1121-2D6F-7B7A-A2F707E4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6ACA7-BBB1-5355-8EB6-DCE05BFF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36C7D-23F9-7896-D9D7-BB83FBDE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14E7-CB9A-F5F8-9AE7-451B3B91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99EB5-2AD9-4FFD-94ED-2D893E0F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D709A-F616-00D9-9F71-6FFD7E83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03AE4-8F14-AEC7-F21E-016A691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396C-0AD9-D00A-C053-147B65B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456FD-0FE9-89D0-BC96-F22ECD85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9A5F7-4913-4D5C-6F06-0AD1EFAA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0BDF3-BFDA-38BE-ABCD-4431CEEB8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4EDDD-7DBE-EEBC-5728-66381404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29B4B-0453-40ED-BFE1-47E9A7C2D7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C530F-2817-A838-E982-B57674B4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F082-48D2-E765-E49E-7E9DAA621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7E259-986B-4911-8A66-11D6CCED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56DD54-D73C-663A-8AD6-8F9AB3F56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48488"/>
              </p:ext>
            </p:extLst>
          </p:nvPr>
        </p:nvGraphicFramePr>
        <p:xfrm>
          <a:off x="2436762" y="2363358"/>
          <a:ext cx="731847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77">
                  <a:extLst>
                    <a:ext uri="{9D8B030D-6E8A-4147-A177-3AD203B41FA5}">
                      <a16:colId xmlns:a16="http://schemas.microsoft.com/office/drawing/2014/main" val="2457541004"/>
                    </a:ext>
                  </a:extLst>
                </a:gridCol>
              </a:tblGrid>
              <a:tr h="5997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Mental-2024</a:t>
                      </a:r>
                      <a:b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</a:br>
                      <a:r>
                        <a:rPr lang="en-US" altLang="ko-KR" sz="2800">
                          <a:solidFill>
                            <a:schemeClr val="tx1"/>
                          </a:solidFill>
                          <a:latin typeface="함초롬"/>
                          <a:ea typeface="HY얕은샘물M" panose="02030600000101010101" pitchFamily="18" charset="-127"/>
                          <a:cs typeface="함초롬바탕" panose="02030604000101010101" pitchFamily="18" charset="-127"/>
                        </a:rPr>
                        <a:t>Preprocessing</a:t>
                      </a:r>
                      <a:endParaRPr lang="ko-KR" altLang="en-US" sz="2800">
                        <a:solidFill>
                          <a:schemeClr val="tx1"/>
                        </a:solidFill>
                        <a:latin typeface="함초롬"/>
                        <a:ea typeface="HY얕은샘물M" panose="02030600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4743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1CF1CB-52E8-A920-1E9B-CFB0F60019A7}"/>
              </a:ext>
            </a:extLst>
          </p:cNvPr>
          <p:cNvSpPr txBox="1"/>
          <p:nvPr/>
        </p:nvSpPr>
        <p:spPr>
          <a:xfrm>
            <a:off x="7315200" y="3429000"/>
            <a:ext cx="2440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모바일시스템공학과</a:t>
            </a:r>
            <a:endParaRPr lang="en-US" altLang="ko-KR" sz="1600"/>
          </a:p>
          <a:p>
            <a:pPr algn="r"/>
            <a:r>
              <a:rPr lang="ko-KR" altLang="en-US" sz="1600"/>
              <a:t>이승재</a:t>
            </a:r>
          </a:p>
        </p:txBody>
      </p:sp>
    </p:spTree>
    <p:extLst>
      <p:ext uri="{BB962C8B-B14F-4D97-AF65-F5344CB8AC3E}">
        <p14:creationId xmlns:p14="http://schemas.microsoft.com/office/powerpoint/2010/main" val="397318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0E776-984E-EC14-E269-6A7B9847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3F6846-3553-9C9D-1412-7158960C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90362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 Conclusion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B103F74-7C2A-B127-3A35-17CA1A79BDD8}"/>
              </a:ext>
            </a:extLst>
          </p:cNvPr>
          <p:cNvSpPr/>
          <p:nvPr/>
        </p:nvSpPr>
        <p:spPr>
          <a:xfrm>
            <a:off x="138547" y="1477818"/>
            <a:ext cx="1597890" cy="1874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9840C-2E1F-1168-DBF2-1CC47297D07A}"/>
              </a:ext>
            </a:extLst>
          </p:cNvPr>
          <p:cNvSpPr txBox="1"/>
          <p:nvPr/>
        </p:nvSpPr>
        <p:spPr>
          <a:xfrm>
            <a:off x="374074" y="1308541"/>
            <a:ext cx="11268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병력</a:t>
            </a:r>
            <a:r>
              <a:rPr lang="en-US" altLang="ko-KR" sz="1400"/>
              <a:t>&gt;</a:t>
            </a:r>
            <a:endParaRPr lang="ko-KR" altLang="en-US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2C7A2-6A64-E530-0A09-14C170B8C54F}"/>
              </a:ext>
            </a:extLst>
          </p:cNvPr>
          <p:cNvSpPr/>
          <p:nvPr/>
        </p:nvSpPr>
        <p:spPr>
          <a:xfrm>
            <a:off x="2064329" y="1477818"/>
            <a:ext cx="1597890" cy="1874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D5101-ADA4-95BE-1626-2FA377DC59DF}"/>
              </a:ext>
            </a:extLst>
          </p:cNvPr>
          <p:cNvSpPr txBox="1"/>
          <p:nvPr/>
        </p:nvSpPr>
        <p:spPr>
          <a:xfrm>
            <a:off x="2351240" y="1334671"/>
            <a:ext cx="10229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주호소</a:t>
            </a:r>
            <a:r>
              <a:rPr lang="en-US" altLang="ko-KR" sz="1400"/>
              <a:t>&gt;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4FB4F8-EDF7-34B5-F777-B364C5EBCDE3}"/>
              </a:ext>
            </a:extLst>
          </p:cNvPr>
          <p:cNvSpPr/>
          <p:nvPr/>
        </p:nvSpPr>
        <p:spPr>
          <a:xfrm>
            <a:off x="6857421" y="1467138"/>
            <a:ext cx="1597890" cy="1874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8181F-7620-933E-6253-0D99410E82CE}"/>
              </a:ext>
            </a:extLst>
          </p:cNvPr>
          <p:cNvSpPr txBox="1"/>
          <p:nvPr/>
        </p:nvSpPr>
        <p:spPr>
          <a:xfrm>
            <a:off x="7304230" y="1308541"/>
            <a:ext cx="7042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    </a:t>
            </a:r>
            <a:r>
              <a:rPr lang="en-US" altLang="ko-KR" sz="1400"/>
              <a:t>&gt;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F7FA-3244-B0DB-959B-55AB97733A72}"/>
              </a:ext>
            </a:extLst>
          </p:cNvPr>
          <p:cNvSpPr txBox="1"/>
          <p:nvPr/>
        </p:nvSpPr>
        <p:spPr>
          <a:xfrm>
            <a:off x="5890493" y="2187771"/>
            <a:ext cx="62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∙ ∙</a:t>
            </a:r>
            <a:r>
              <a:rPr lang="ko-KR" altLang="en-US"/>
              <a:t> </a:t>
            </a:r>
            <a:r>
              <a:rPr lang="en-US" altLang="ko-KR"/>
              <a:t>∙</a:t>
            </a:r>
            <a:endParaRPr lang="ko-KR" altLang="en-US"/>
          </a:p>
          <a:p>
            <a:endParaRPr lang="ko-KR" altLang="en-US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9C3537F-1D42-E871-FAB2-CBD9B239044C}"/>
              </a:ext>
            </a:extLst>
          </p:cNvPr>
          <p:cNvCxnSpPr>
            <a:cxnSpLocks/>
          </p:cNvCxnSpPr>
          <p:nvPr/>
        </p:nvCxnSpPr>
        <p:spPr>
          <a:xfrm rot="5400000">
            <a:off x="548826" y="3505200"/>
            <a:ext cx="832775" cy="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EA2A00-C1E8-401E-545A-A9A7D9B8BC95}"/>
              </a:ext>
            </a:extLst>
          </p:cNvPr>
          <p:cNvSpPr txBox="1"/>
          <p:nvPr/>
        </p:nvSpPr>
        <p:spPr>
          <a:xfrm>
            <a:off x="9236" y="3994298"/>
            <a:ext cx="24845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>
                <a:ln>
                  <a:noFill/>
                </a:ln>
                <a:effectLst/>
                <a:ea typeface="+mj-ea"/>
              </a:rPr>
              <a:t>①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+mj-ea"/>
              </a:rPr>
              <a:t>Solved the problem that there are missing categories such as &lt;</a:t>
            </a:r>
            <a:r>
              <a:rPr kumimoji="0" lang="ko-KR" altLang="en-US" sz="1500" b="0" i="0" u="none" strike="noStrike" cap="none" normalizeH="0" baseline="0">
                <a:ln>
                  <a:noFill/>
                </a:ln>
                <a:effectLst/>
                <a:ea typeface="+mj-ea"/>
              </a:rPr>
              <a:t>병력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+mj-ea"/>
              </a:rPr>
              <a:t>&gt; in the .hwp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6662D157-C7B8-7E39-FBAF-85FBF5E6A4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232" y="3270836"/>
            <a:ext cx="832776" cy="46873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87632C-9A6C-61DE-7F0C-58C562565045}"/>
              </a:ext>
            </a:extLst>
          </p:cNvPr>
          <p:cNvSpPr/>
          <p:nvPr/>
        </p:nvSpPr>
        <p:spPr>
          <a:xfrm>
            <a:off x="3949130" y="1477818"/>
            <a:ext cx="1597890" cy="1874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E68E8C-9E0B-369E-845C-56894FE786EF}"/>
              </a:ext>
            </a:extLst>
          </p:cNvPr>
          <p:cNvSpPr txBox="1"/>
          <p:nvPr/>
        </p:nvSpPr>
        <p:spPr>
          <a:xfrm>
            <a:off x="4236041" y="1334671"/>
            <a:ext cx="10229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&lt;</a:t>
            </a:r>
            <a:r>
              <a:rPr lang="ko-KR" altLang="en-US" sz="1400"/>
              <a:t>지남력</a:t>
            </a:r>
            <a:r>
              <a:rPr lang="en-US" altLang="ko-KR" sz="1400"/>
              <a:t>&gt;</a:t>
            </a:r>
            <a:endParaRPr lang="ko-KR" altLang="en-US" sz="14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028FB67-6930-032F-BA28-C2B39DEA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62" y="4184986"/>
            <a:ext cx="4788139" cy="2574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618F66-6038-CE08-92F3-31D5AA5B71A5}"/>
              </a:ext>
            </a:extLst>
          </p:cNvPr>
          <p:cNvSpPr txBox="1"/>
          <p:nvPr/>
        </p:nvSpPr>
        <p:spPr>
          <a:xfrm>
            <a:off x="4105565" y="4705887"/>
            <a:ext cx="248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500" b="0" i="0" u="none" strike="noStrike" cap="none" normalizeH="0" baseline="0">
                <a:ln>
                  <a:noFill/>
                </a:ln>
                <a:effectLst/>
                <a:ea typeface="+mj-ea"/>
              </a:rPr>
              <a:t>②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Since the contents do not need to be matched, delete the previous text and take only (-/-/-/-/+).</a:t>
            </a:r>
            <a:endParaRPr kumimoji="0" lang="ko-KR" altLang="ko-KR" sz="15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548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88C3-DBA3-4D9F-87E0-39C016230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F109DC-B1CC-7651-D669-743657C35A3A}"/>
              </a:ext>
            </a:extLst>
          </p:cNvPr>
          <p:cNvGraphicFramePr>
            <a:graphicFrameLocks noGrp="1"/>
          </p:cNvGraphicFramePr>
          <p:nvPr/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 Conclusion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F338CFA-DF4C-65BF-6239-EE2541BB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" y="1716627"/>
            <a:ext cx="1773762" cy="555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EAB107-26F1-1788-B7DC-2D2F7BDB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6" y="2386075"/>
            <a:ext cx="11317134" cy="1143068"/>
          </a:xfrm>
          <a:prstGeom prst="rect">
            <a:avLst/>
          </a:prstGeom>
        </p:spPr>
      </p:pic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5F83478-6C84-ED9D-DAD5-C9D3DCE82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7487" y="3711166"/>
            <a:ext cx="832776" cy="46873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46234E-6C12-A98A-138C-83568A1E5F7A}"/>
              </a:ext>
            </a:extLst>
          </p:cNvPr>
          <p:cNvSpPr txBox="1"/>
          <p:nvPr/>
        </p:nvSpPr>
        <p:spPr>
          <a:xfrm>
            <a:off x="2872858" y="4382747"/>
            <a:ext cx="50707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500" b="0" i="0" u="none" strike="noStrike" cap="none" normalizeH="0" baseline="0">
                <a:ln>
                  <a:noFill/>
                </a:ln>
                <a:effectLst/>
                <a:ea typeface="맑은 고딕" panose="020B0503020000020004" pitchFamily="50" charset="-127"/>
              </a:rPr>
              <a:t>③ 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More in-depth section-specific prompts allow to create text that can help </a:t>
            </a:r>
            <a:r>
              <a:rPr kumimoji="0" lang="en-US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us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 determine whether </a:t>
            </a:r>
            <a:r>
              <a:rPr kumimoji="0" lang="en-US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patient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  <a:ea typeface="inherit"/>
              </a:rPr>
              <a:t> have dementia or not.</a:t>
            </a:r>
            <a:r>
              <a:rPr kumimoji="0" lang="ko-KR" altLang="ko-KR" sz="15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2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038E8-D4AB-4791-3A3A-D9627017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B11EC6-3724-7137-40FA-57B2CC2D250B}"/>
              </a:ext>
            </a:extLst>
          </p:cNvPr>
          <p:cNvGraphicFramePr>
            <a:graphicFrameLocks noGrp="1"/>
          </p:cNvGraphicFramePr>
          <p:nvPr/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3. Conclusion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936320E-EE6E-BC66-00C2-F21C4C222AEA}"/>
              </a:ext>
            </a:extLst>
          </p:cNvPr>
          <p:cNvSpPr txBox="1"/>
          <p:nvPr/>
        </p:nvSpPr>
        <p:spPr>
          <a:xfrm>
            <a:off x="471054" y="2334937"/>
            <a:ext cx="50430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/>
              <a:t>"Analyze the text for signs memory-related issues. Separate the analysis into short-term memory, long-term memory, and overall memory recall. Include examples or patterns indicating memory deterioration." </a:t>
            </a:r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F5148-5D5F-B402-C22A-D7C1712A3E30}"/>
              </a:ext>
            </a:extLst>
          </p:cNvPr>
          <p:cNvSpPr txBox="1"/>
          <p:nvPr/>
        </p:nvSpPr>
        <p:spPr>
          <a:xfrm>
            <a:off x="2378363" y="1736436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Prompt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5D115C-1618-7ABE-1174-80E93F3010AC}"/>
              </a:ext>
            </a:extLst>
          </p:cNvPr>
          <p:cNvCxnSpPr/>
          <p:nvPr/>
        </p:nvCxnSpPr>
        <p:spPr>
          <a:xfrm>
            <a:off x="2158999" y="2142591"/>
            <a:ext cx="1445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DB8E6F-E890-677C-F5DC-16967073F366}"/>
              </a:ext>
            </a:extLst>
          </p:cNvPr>
          <p:cNvCxnSpPr/>
          <p:nvPr/>
        </p:nvCxnSpPr>
        <p:spPr>
          <a:xfrm>
            <a:off x="6197600" y="2752437"/>
            <a:ext cx="988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737614-A000-1105-5A01-341E5D922E34}"/>
              </a:ext>
            </a:extLst>
          </p:cNvPr>
          <p:cNvSpPr txBox="1"/>
          <p:nvPr/>
        </p:nvSpPr>
        <p:spPr>
          <a:xfrm>
            <a:off x="471054" y="3758388"/>
            <a:ext cx="50430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"Evaluate the patient's cognitive abilities and judgment based on the text. Look for difficulties in reasoning, problem-solving, decision-making, or understanding complex information."</a:t>
            </a:r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C67AE-0475-93E0-F5D9-36AE8D2A88BC}"/>
              </a:ext>
            </a:extLst>
          </p:cNvPr>
          <p:cNvSpPr txBox="1"/>
          <p:nvPr/>
        </p:nvSpPr>
        <p:spPr>
          <a:xfrm>
            <a:off x="471054" y="5181839"/>
            <a:ext cx="50430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"Identify any behavioral or emotional changes mentioned in the text. Include patterns like anxiety, mood swings, apathy, or socially inappropriate behavior, which might indicate dementia."</a:t>
            </a:r>
          </a:p>
          <a:p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7A321C-3E11-64DB-2261-B0637C385FA0}"/>
              </a:ext>
            </a:extLst>
          </p:cNvPr>
          <p:cNvCxnSpPr/>
          <p:nvPr/>
        </p:nvCxnSpPr>
        <p:spPr>
          <a:xfrm>
            <a:off x="6197600" y="4096328"/>
            <a:ext cx="988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BBA8AE-3947-C6FE-03FA-C8AA164131A7}"/>
              </a:ext>
            </a:extLst>
          </p:cNvPr>
          <p:cNvCxnSpPr/>
          <p:nvPr/>
        </p:nvCxnSpPr>
        <p:spPr>
          <a:xfrm>
            <a:off x="6206836" y="5541819"/>
            <a:ext cx="988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18ED91-7D98-270B-A29D-E51B21458BA6}"/>
              </a:ext>
            </a:extLst>
          </p:cNvPr>
          <p:cNvSpPr txBox="1"/>
          <p:nvPr/>
        </p:nvSpPr>
        <p:spPr>
          <a:xfrm>
            <a:off x="7869381" y="2516779"/>
            <a:ext cx="36021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</a:rPr>
              <a:t>Since short-term memory loss is common in dementia, questions that focus on this</a:t>
            </a:r>
            <a:endParaRPr kumimoji="0" lang="ko-KR" altLang="ko-KR" sz="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DA5DE-A0F2-D23C-A84B-6CD5A5A57A90}"/>
              </a:ext>
            </a:extLst>
          </p:cNvPr>
          <p:cNvSpPr txBox="1"/>
          <p:nvPr/>
        </p:nvSpPr>
        <p:spPr>
          <a:xfrm>
            <a:off x="7869380" y="3850721"/>
            <a:ext cx="36021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</a:rPr>
              <a:t>Since 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</a:rPr>
              <a:t>ementia is associated with cognitive decline and judgment problems.</a:t>
            </a:r>
            <a:endParaRPr kumimoji="0" lang="ko-KR" altLang="ko-KR" sz="400" b="0" i="0" u="none" strike="noStrike" cap="none" normalizeH="0" baseline="0">
              <a:ln>
                <a:noFill/>
              </a:ln>
              <a:effectLst/>
            </a:endParaRPr>
          </a:p>
          <a:p>
            <a:endParaRPr lang="ko-KR" alt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ED715A4-D432-AD54-D951-E303EF983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C4DD0D-E275-DE53-02DD-3C7A7F5F678C}"/>
              </a:ext>
            </a:extLst>
          </p:cNvPr>
          <p:cNvSpPr txBox="1"/>
          <p:nvPr/>
        </p:nvSpPr>
        <p:spPr>
          <a:xfrm>
            <a:off x="7897087" y="5243512"/>
            <a:ext cx="3602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effectLst/>
                <a:latin typeface="Arial Unicode MS"/>
                <a:ea typeface="inherit"/>
              </a:rPr>
              <a:t>For dementia patients, anxiety, indifference, and inappropriate behavior may be signs of dementia.</a:t>
            </a:r>
            <a:endParaRPr kumimoji="0" lang="ko-KR" altLang="ko-KR" sz="400" b="0" i="0" u="none" strike="noStrike" cap="none" normalizeH="0" baseline="0">
              <a:ln>
                <a:noFill/>
              </a:ln>
              <a:effectLst/>
            </a:endParaRPr>
          </a:p>
          <a:p>
            <a:endParaRPr lang="ko-KR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F218707-D065-8F98-E065-55E2D8F3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B026CD-B56A-0D25-8C5B-F16130F806C1}"/>
              </a:ext>
            </a:extLst>
          </p:cNvPr>
          <p:cNvCxnSpPr>
            <a:cxnSpLocks/>
          </p:cNvCxnSpPr>
          <p:nvPr/>
        </p:nvCxnSpPr>
        <p:spPr>
          <a:xfrm>
            <a:off x="1939636" y="2817090"/>
            <a:ext cx="157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E0017A-D5C9-9021-793D-51D26B69549E}"/>
              </a:ext>
            </a:extLst>
          </p:cNvPr>
          <p:cNvCxnSpPr>
            <a:cxnSpLocks/>
          </p:cNvCxnSpPr>
          <p:nvPr/>
        </p:nvCxnSpPr>
        <p:spPr>
          <a:xfrm>
            <a:off x="2378363" y="4022439"/>
            <a:ext cx="2673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C2FA573-1378-2F95-9BFA-8259FB318AFF}"/>
              </a:ext>
            </a:extLst>
          </p:cNvPr>
          <p:cNvCxnSpPr>
            <a:cxnSpLocks/>
          </p:cNvCxnSpPr>
          <p:nvPr/>
        </p:nvCxnSpPr>
        <p:spPr>
          <a:xfrm>
            <a:off x="1597146" y="5454076"/>
            <a:ext cx="26885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3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BAC77-38DD-277D-4840-996831E4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BF77F2-0EB7-19C3-0E8A-155DF112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78211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0. Last time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515B22E9-3F28-3408-6A55-75F689B5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1" y="3110899"/>
            <a:ext cx="5683989" cy="1014717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1B4973-C9B2-E05F-32FE-31EDA39713AF}"/>
              </a:ext>
            </a:extLst>
          </p:cNvPr>
          <p:cNvSpPr/>
          <p:nvPr/>
        </p:nvSpPr>
        <p:spPr>
          <a:xfrm>
            <a:off x="3565677" y="3085743"/>
            <a:ext cx="2198253" cy="1152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915251-E807-3B4A-B4BA-F57ECBE6DC94}"/>
              </a:ext>
            </a:extLst>
          </p:cNvPr>
          <p:cNvSpPr/>
          <p:nvPr/>
        </p:nvSpPr>
        <p:spPr>
          <a:xfrm>
            <a:off x="4841917" y="3162615"/>
            <a:ext cx="766618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34CFA3-6A58-080F-CC6B-947007F1C758}"/>
              </a:ext>
            </a:extLst>
          </p:cNvPr>
          <p:cNvSpPr txBox="1"/>
          <p:nvPr/>
        </p:nvSpPr>
        <p:spPr>
          <a:xfrm>
            <a:off x="8712586" y="3433591"/>
            <a:ext cx="245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“</a:t>
            </a:r>
            <a:r>
              <a:rPr lang="ko-KR" altLang="en-US"/>
              <a:t>나는 아침을 먹었다</a:t>
            </a:r>
            <a:r>
              <a:rPr lang="en-US" altLang="ko-KR"/>
              <a:t>”</a:t>
            </a:r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1B58CF1-3AF7-A3A8-D341-166D1979334D}"/>
              </a:ext>
            </a:extLst>
          </p:cNvPr>
          <p:cNvCxnSpPr/>
          <p:nvPr/>
        </p:nvCxnSpPr>
        <p:spPr>
          <a:xfrm flipH="1">
            <a:off x="6754477" y="3618257"/>
            <a:ext cx="13762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84D7-337D-5EF8-6B93-0955AAC7C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44F0E-2069-F13C-C75B-6F45C1641414}"/>
              </a:ext>
            </a:extLst>
          </p:cNvPr>
          <p:cNvGraphicFramePr>
            <a:graphicFrameLocks noGrp="1"/>
          </p:cNvGraphicFramePr>
          <p:nvPr/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Preprocessing Background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C090FA-4708-69D9-2A4F-B189605D9BF7}"/>
              </a:ext>
            </a:extLst>
          </p:cNvPr>
          <p:cNvSpPr txBox="1"/>
          <p:nvPr/>
        </p:nvSpPr>
        <p:spPr>
          <a:xfrm>
            <a:off x="6382783" y="3409180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effectLst/>
                <a:ea typeface="inherit"/>
              </a:rPr>
              <a:t>In the picture,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ea typeface="inherit"/>
              </a:rPr>
              <a:t>we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effectLst/>
                <a:ea typeface="inherit"/>
              </a:rPr>
              <a:t> can see that the Age and Memory weights are high.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ko-KR"/>
              <a:t>”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04468F-74C7-E4E1-E215-CD57D5E5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3" y="1365383"/>
            <a:ext cx="4733926" cy="4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06C36D-ED78-E8A7-1E0D-2B8D4AC93716}"/>
              </a:ext>
            </a:extLst>
          </p:cNvPr>
          <p:cNvSpPr txBox="1"/>
          <p:nvPr/>
        </p:nvSpPr>
        <p:spPr>
          <a:xfrm>
            <a:off x="2087129" y="6130147"/>
            <a:ext cx="198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/>
              <a:t>&lt;Attention plot&gt;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4823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EBE7A-25D4-23E1-F589-E9C84D99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99C3DD-B909-F191-0AE3-17E813C28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04214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Preprocessing Background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48E5FFF-4EA8-EE42-4CF1-00378CBF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29" r="69587" b="1"/>
          <a:stretch/>
        </p:blipFill>
        <p:spPr>
          <a:xfrm>
            <a:off x="2142403" y="2200276"/>
            <a:ext cx="3575916" cy="3792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DC743-13E8-C655-3B1B-32CE39F00452}"/>
              </a:ext>
            </a:extLst>
          </p:cNvPr>
          <p:cNvSpPr txBox="1"/>
          <p:nvPr/>
        </p:nvSpPr>
        <p:spPr>
          <a:xfrm>
            <a:off x="5172364" y="1736436"/>
            <a:ext cx="184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“Standardized”</a:t>
            </a:r>
            <a:endParaRPr lang="ko-KR" altLang="en-US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70B0B25-5389-598E-40DA-083D8196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500"/>
          <a:stretch/>
        </p:blipFill>
        <p:spPr>
          <a:xfrm>
            <a:off x="4610100" y="2696740"/>
            <a:ext cx="4572000" cy="39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6CE5-598A-C498-2C47-DB6FBFAE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E0C68A-3538-9C19-87AB-83EB4AD8A924}"/>
              </a:ext>
            </a:extLst>
          </p:cNvPr>
          <p:cNvGraphicFramePr>
            <a:graphicFrameLocks noGrp="1"/>
          </p:cNvGraphicFramePr>
          <p:nvPr/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1. Preprocessing Background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1B27BF1-D67E-2A67-3012-98AAC60D4308}"/>
              </a:ext>
            </a:extLst>
          </p:cNvPr>
          <p:cNvSpPr txBox="1"/>
          <p:nvPr/>
        </p:nvSpPr>
        <p:spPr>
          <a:xfrm>
            <a:off x="5172364" y="1736436"/>
            <a:ext cx="205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“Unstandardized”</a:t>
            </a:r>
            <a:endParaRPr lang="ko-KR" altLang="en-US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D0995-DD2C-2FE1-E155-0950CF72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2" y="2398634"/>
            <a:ext cx="11549603" cy="3734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32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95E4-4E99-2E7F-DEFF-CB790A53D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CDFC93-C683-4BD0-8343-8569184A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48278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About Code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9B3F6CE-7DE4-AE6E-3740-4514F5289213}"/>
              </a:ext>
            </a:extLst>
          </p:cNvPr>
          <p:cNvSpPr/>
          <p:nvPr/>
        </p:nvSpPr>
        <p:spPr>
          <a:xfrm>
            <a:off x="300329" y="2227751"/>
            <a:ext cx="1043709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.hwp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9B4099-A9D2-8F92-34EB-627EB5E8BD05}"/>
              </a:ext>
            </a:extLst>
          </p:cNvPr>
          <p:cNvCxnSpPr>
            <a:cxnSpLocks/>
          </p:cNvCxnSpPr>
          <p:nvPr/>
        </p:nvCxnSpPr>
        <p:spPr>
          <a:xfrm>
            <a:off x="1556475" y="2555642"/>
            <a:ext cx="96058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9ED69-C67B-7F11-5D97-EB13C01F15CD}"/>
              </a:ext>
            </a:extLst>
          </p:cNvPr>
          <p:cNvSpPr/>
          <p:nvPr/>
        </p:nvSpPr>
        <p:spPr>
          <a:xfrm>
            <a:off x="2729493" y="2227751"/>
            <a:ext cx="1163782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Translate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8A2052-FA50-8D37-E5AD-3367760E3327}"/>
              </a:ext>
            </a:extLst>
          </p:cNvPr>
          <p:cNvCxnSpPr>
            <a:cxnSpLocks/>
          </p:cNvCxnSpPr>
          <p:nvPr/>
        </p:nvCxnSpPr>
        <p:spPr>
          <a:xfrm>
            <a:off x="4138039" y="2555642"/>
            <a:ext cx="96058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938116-1A08-93B8-EF48-8F28EC1F403E}"/>
              </a:ext>
            </a:extLst>
          </p:cNvPr>
          <p:cNvSpPr/>
          <p:nvPr/>
        </p:nvSpPr>
        <p:spPr>
          <a:xfrm>
            <a:off x="5343384" y="2227751"/>
            <a:ext cx="1163782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LLM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: extract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8ABAD01-5BC5-2FD0-DD54-7C5BBE70C7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8910" y="2823496"/>
            <a:ext cx="1016000" cy="480291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776A4-5260-A795-AEBF-DB5CA793A73D}"/>
              </a:ext>
            </a:extLst>
          </p:cNvPr>
          <p:cNvSpPr txBox="1"/>
          <p:nvPr/>
        </p:nvSpPr>
        <p:spPr>
          <a:xfrm>
            <a:off x="300329" y="4698124"/>
            <a:ext cx="5132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>
                <a:ln>
                  <a:noFill/>
                </a:ln>
                <a:effectLst/>
                <a:ea typeface="inherit"/>
              </a:rPr>
              <a:t>When reading a .hwp file in read_data.py, one category is read as the key value of the dictionary, and the text corresponding to the category is read as the value of the dictionary.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033B8EE-3A92-798A-80D5-4E5B6057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" r="1"/>
          <a:stretch/>
        </p:blipFill>
        <p:spPr>
          <a:xfrm>
            <a:off x="1377385" y="3678722"/>
            <a:ext cx="2279342" cy="6557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6B0D2F-8114-20E3-921D-726D6B8D8281}"/>
              </a:ext>
            </a:extLst>
          </p:cNvPr>
          <p:cNvSpPr txBox="1"/>
          <p:nvPr/>
        </p:nvSpPr>
        <p:spPr>
          <a:xfrm>
            <a:off x="5660698" y="4975123"/>
            <a:ext cx="52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+</a:t>
            </a:r>
            <a:endParaRPr lang="ko-KR" altLang="en-US" sz="28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2E4A6-B864-00AD-F74E-DF982B8D5978}"/>
              </a:ext>
            </a:extLst>
          </p:cNvPr>
          <p:cNvSpPr txBox="1"/>
          <p:nvPr/>
        </p:nvSpPr>
        <p:spPr>
          <a:xfrm>
            <a:off x="6759235" y="4698124"/>
            <a:ext cx="2217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  <a:t>Standerdized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</a:br>
            <a:b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  <a:t>“+”, “O” , “Y” → int 1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effectLst/>
              </a:rPr>
              <a:t>“-”, “X” , “N” → int 0</a:t>
            </a:r>
            <a:endParaRPr kumimoji="0" lang="ko-KR" altLang="ko-KR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4253701-AAEF-8645-5E48-A391EDB2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773" y="4975123"/>
            <a:ext cx="2495898" cy="4096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E111955-6769-8AC5-90B6-AC445B08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773" y="5394587"/>
            <a:ext cx="1208620" cy="3104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4412B49-A52B-4FAE-FFC7-31B6731CF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941" y="5782270"/>
            <a:ext cx="2118321" cy="3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19C-98EB-3354-B478-F8A0BD7E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9C7542-4AF1-B898-4A9E-84A528486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35268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About Code - Result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6682171-2939-230A-205D-A9AEC9494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9" y="1049636"/>
            <a:ext cx="10342493" cy="57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7AB61-C833-FF4F-8522-4B8A7DD6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ADD60A1-A276-3893-40AA-738CE2DFD81E}"/>
              </a:ext>
            </a:extLst>
          </p:cNvPr>
          <p:cNvGraphicFramePr>
            <a:graphicFrameLocks noGrp="1"/>
          </p:cNvGraphicFramePr>
          <p:nvPr/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About Code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DFB9AB1-8731-8D9E-1A9D-C7D88B808021}"/>
              </a:ext>
            </a:extLst>
          </p:cNvPr>
          <p:cNvSpPr/>
          <p:nvPr/>
        </p:nvSpPr>
        <p:spPr>
          <a:xfrm>
            <a:off x="300329" y="2227751"/>
            <a:ext cx="1043709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.hwp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B7BD88-2D2A-D11E-B3A2-04CDB01C0B79}"/>
              </a:ext>
            </a:extLst>
          </p:cNvPr>
          <p:cNvCxnSpPr>
            <a:cxnSpLocks/>
          </p:cNvCxnSpPr>
          <p:nvPr/>
        </p:nvCxnSpPr>
        <p:spPr>
          <a:xfrm>
            <a:off x="1556475" y="2555642"/>
            <a:ext cx="96058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2185E-FD88-AAE3-BF92-F6DA6A173A88}"/>
              </a:ext>
            </a:extLst>
          </p:cNvPr>
          <p:cNvSpPr/>
          <p:nvPr/>
        </p:nvSpPr>
        <p:spPr>
          <a:xfrm>
            <a:off x="2729493" y="2227751"/>
            <a:ext cx="1163782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Translate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7E5906-37C4-7CEC-ECD9-9DE509E07F10}"/>
              </a:ext>
            </a:extLst>
          </p:cNvPr>
          <p:cNvCxnSpPr>
            <a:cxnSpLocks/>
          </p:cNvCxnSpPr>
          <p:nvPr/>
        </p:nvCxnSpPr>
        <p:spPr>
          <a:xfrm>
            <a:off x="4138039" y="2555642"/>
            <a:ext cx="96058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E2766-E1A1-C842-2CF6-8E48DF6AFE25}"/>
              </a:ext>
            </a:extLst>
          </p:cNvPr>
          <p:cNvSpPr/>
          <p:nvPr/>
        </p:nvSpPr>
        <p:spPr>
          <a:xfrm>
            <a:off x="5343384" y="2227751"/>
            <a:ext cx="1163782" cy="65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LLM</a:t>
            </a:r>
            <a:br>
              <a:rPr lang="en-US" altLang="ko-KR" sz="1600">
                <a:solidFill>
                  <a:schemeClr val="tx1"/>
                </a:solidFill>
              </a:rPr>
            </a:br>
            <a:r>
              <a:rPr lang="en-US" altLang="ko-KR" sz="1600">
                <a:solidFill>
                  <a:schemeClr val="tx1"/>
                </a:solidFill>
              </a:rPr>
              <a:t>: extract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D7E4FBDB-0A67-2E20-3A6C-C4A28B29DC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43530" y="3151389"/>
            <a:ext cx="1016000" cy="480291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6A17CE-BCAF-A977-6C5B-9EA70D031AB2}"/>
              </a:ext>
            </a:extLst>
          </p:cNvPr>
          <p:cNvSpPr txBox="1"/>
          <p:nvPr/>
        </p:nvSpPr>
        <p:spPr>
          <a:xfrm>
            <a:off x="1344038" y="4782010"/>
            <a:ext cx="5679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effectLst/>
                <a:ea typeface="inherit"/>
                <a:cs typeface="Arial" panose="020B0604020202020204" pitchFamily="34" charset="0"/>
              </a:rPr>
              <a:t>			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ea typeface="inherit"/>
                <a:cs typeface="Arial" panose="020B0604020202020204" pitchFamily="34" charset="0"/>
              </a:rPr>
              <a:t>a function that translates by specifying a specific translation target key in the categories dictionary</a:t>
            </a:r>
            <a:endParaRPr kumimoji="0" lang="ko-KR" altLang="ko-KR" sz="1600" b="0" i="0" u="none" strike="noStrike" cap="none" normalizeH="0" baseline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9FE65-8BC9-3424-D787-2C30CD68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5" t="5728"/>
          <a:stretch/>
        </p:blipFill>
        <p:spPr>
          <a:xfrm>
            <a:off x="2834673" y="3974468"/>
            <a:ext cx="1914006" cy="5657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78F29A-CFC0-7A53-F2AA-582980A18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26" y="4866825"/>
            <a:ext cx="3200847" cy="2000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051BF3-F5C7-F810-91EB-DE68C1129369}"/>
              </a:ext>
            </a:extLst>
          </p:cNvPr>
          <p:cNvSpPr txBox="1"/>
          <p:nvPr/>
        </p:nvSpPr>
        <p:spPr>
          <a:xfrm>
            <a:off x="7656949" y="3394617"/>
            <a:ext cx="4248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ea typeface="inherit"/>
                <a:cs typeface="Arial" panose="020B0604020202020204" pitchFamily="34" charset="0"/>
              </a:rPr>
              <a:t>“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effectLst/>
                <a:ea typeface="inherit"/>
                <a:cs typeface="Arial" panose="020B0604020202020204" pitchFamily="34" charset="0"/>
              </a:rPr>
              <a:t>Through this data cleansing before extraction of LLM, more concise and standardized text output is possible.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effectLst/>
                <a:ea typeface="inherit"/>
                <a:cs typeface="Arial" panose="020B0604020202020204" pitchFamily="34" charset="0"/>
              </a:rPr>
              <a:t>”</a:t>
            </a:r>
            <a:endParaRPr kumimoji="0" lang="ko-KR" altLang="ko-KR" b="0" i="0" u="none" strike="noStrike" cap="none" normalizeH="0" baseline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</a:br>
            <a:endParaRPr kumimoji="0" lang="ko-KR" altLang="ko-KR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60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48FB76-BCFD-CEAD-EBDE-6B7AAC5FD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12873"/>
              </p:ext>
            </p:extLst>
          </p:nvPr>
        </p:nvGraphicFramePr>
        <p:xfrm>
          <a:off x="9236" y="573964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3317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solidFill>
                            <a:schemeClr val="tx1"/>
                          </a:solidFill>
                        </a:rPr>
                        <a:t>2. About Code - Result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213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7BA5F26-F58D-129A-42D7-58BE1AD3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140"/>
            <a:ext cx="12192000" cy="50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419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inherit</vt:lpstr>
      <vt:lpstr>맑은 고딕</vt:lpstr>
      <vt:lpstr>함초롬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이승재</dc:creator>
  <cp:lastModifiedBy>이승재</cp:lastModifiedBy>
  <cp:revision>39</cp:revision>
  <dcterms:created xsi:type="dcterms:W3CDTF">2024-12-29T14:30:29Z</dcterms:created>
  <dcterms:modified xsi:type="dcterms:W3CDTF">2025-01-10T02:32:14Z</dcterms:modified>
</cp:coreProperties>
</file>