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4_D6EDDA6F.xml" ContentType="application/vnd.ms-powerpoint.comments+xml"/>
  <Override PartName="/ppt/notesSlides/notesSlide2.xml" ContentType="application/vnd.openxmlformats-officedocument.presentationml.notesSlide+xml"/>
  <Override PartName="/ppt/comments/modernComment_126_FACD92C2.xml" ContentType="application/vnd.ms-powerpoint.comments+xml"/>
  <Override PartName="/ppt/notesSlides/notesSlide3.xml" ContentType="application/vnd.openxmlformats-officedocument.presentationml.notesSlide+xml"/>
  <Override PartName="/ppt/comments/modernComment_12C_4B6C78F3.xml" ContentType="application/vnd.ms-powerpoint.comments+xml"/>
  <Override PartName="/ppt/notesSlides/notesSlide4.xml" ContentType="application/vnd.openxmlformats-officedocument.presentationml.notesSlide+xml"/>
  <Override PartName="/ppt/comments/modernComment_125_6FC0D89C.xml" ContentType="application/vnd.ms-powerpoint.comments+xml"/>
  <Override PartName="/ppt/notesSlides/notesSlide5.xml" ContentType="application/vnd.openxmlformats-officedocument.presentationml.notesSlide+xml"/>
  <Override PartName="/ppt/comments/modernComment_12E_42DC1E3C.xml" ContentType="application/vnd.ms-powerpoint.comments+xml"/>
  <Override PartName="/ppt/notesSlides/notesSlide6.xml" ContentType="application/vnd.openxmlformats-officedocument.presentationml.notesSlide+xml"/>
  <Override PartName="/ppt/comments/modernComment_12D_8FDEE794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0" r:id="rId3"/>
    <p:sldId id="276" r:id="rId4"/>
    <p:sldId id="292" r:id="rId5"/>
    <p:sldId id="294" r:id="rId6"/>
    <p:sldId id="300" r:id="rId7"/>
    <p:sldId id="293" r:id="rId8"/>
    <p:sldId id="302" r:id="rId9"/>
    <p:sldId id="301" r:id="rId10"/>
    <p:sldId id="296" r:id="rId11"/>
    <p:sldId id="297" r:id="rId12"/>
    <p:sldId id="289" r:id="rId13"/>
    <p:sldId id="288" r:id="rId14"/>
    <p:sldId id="290" r:id="rId15"/>
    <p:sldId id="291" r:id="rId16"/>
    <p:sldId id="304" r:id="rId17"/>
    <p:sldId id="274" r:id="rId18"/>
    <p:sldId id="275" r:id="rId19"/>
    <p:sldId id="271" r:id="rId20"/>
    <p:sldId id="278" r:id="rId21"/>
    <p:sldId id="279" r:id="rId22"/>
    <p:sldId id="280" r:id="rId23"/>
    <p:sldId id="286" r:id="rId24"/>
    <p:sldId id="287" r:id="rId25"/>
    <p:sldId id="281" r:id="rId26"/>
    <p:sldId id="282" r:id="rId27"/>
    <p:sldId id="283" r:id="rId28"/>
    <p:sldId id="284" r:id="rId29"/>
    <p:sldId id="299" r:id="rId30"/>
    <p:sldId id="285" r:id="rId31"/>
    <p:sldId id="298" r:id="rId32"/>
    <p:sldId id="30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15E8E8-A3EF-3A9F-1170-3F43EA6BD532}" name="임석범" initials="임석" userId="S::32203743@dankook.ac.kr::6d5675ce-6858-41af-871f-027c3e1c2a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C35D6-8C73-8E80-3854-4FDBD3998BC4}" v="16" dt="2025-01-16T16:02:05.099"/>
    <p1510:client id="{163E1CC4-AAAC-D24E-F888-78C666F0B089}" v="2210" dt="2025-01-17T00:32:31.172"/>
    <p1510:client id="{17D53C48-E16F-FFB3-AA4C-3E4CB0FDC8A3}" v="835" dt="2025-01-17T00:07:19.631"/>
    <p1510:client id="{3536CCA9-3DD0-A796-E755-44F056BDC25C}" v="1041" dt="2025-01-16T17:29:44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49" autoAdjust="0"/>
  </p:normalViewPr>
  <p:slideViewPr>
    <p:cSldViewPr snapToGrid="0">
      <p:cViewPr varScale="1">
        <p:scale>
          <a:sx n="54" d="100"/>
          <a:sy n="54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24_D6EDDA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6279D8-BE9D-4485-9E9C-334C1269D7F6}" authorId="{BC15E8E8-A3EF-3A9F-1170-3F43EA6BD532}" created="2025-01-16T21:30:15.927">
    <pc:sldMkLst xmlns:pc="http://schemas.microsoft.com/office/powerpoint/2013/main/command">
      <pc:docMk/>
      <pc:sldMk cId="3605912175" sldId="292"/>
    </pc:sldMkLst>
    <p188:txBody>
      <a:bodyPr/>
      <a:lstStyle/>
      <a:p>
        <a:r>
          <a:rPr lang="ko-KR" altLang="en-US"/>
          <a:t>
Page 1: Attention Map - 행 기준 합은 1
특징:
Attention Map에서 각 행의 값들의 합은 1이 됩니다.
이는 특정 행(예: Age)이 모든 열(예: Memory, Language)에 대해 얼마나 많은 주의를 할당했는지의 분포를 나타냅니다.
의미:
행의 합을 통해 특정 행이 열들에 할당한 중요도 비율을 알 수 있습니다.
예: Age 행의 합이 1이라면, Age가 각 열(특징)에 주는 중요도의 분포를 보여줍니다.</a:t>
        </a:r>
      </a:p>
    </p188:txBody>
  </p188:cm>
</p188:cmLst>
</file>

<file path=ppt/comments/modernComment_125_6FC0D8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09E2DA-95BF-4E82-91E2-28DC453DDD34}" authorId="{BC15E8E8-A3EF-3A9F-1170-3F43EA6BD532}" created="2025-01-16T21:30:46.116">
    <pc:sldMkLst xmlns:pc="http://schemas.microsoft.com/office/powerpoint/2013/main/command">
      <pc:docMk/>
      <pc:sldMk cId="1874909340" sldId="293"/>
    </pc:sldMkLst>
    <p188:txBody>
      <a:bodyPr/>
      <a:lstStyle/>
      <a:p>
        <a:r>
          <a:rPr lang="ko-KR" altLang="en-US"/>
          <a:t>Page 4: 확률 분포와 행-열 간 관계
확률 분포로서의 해석:
Attention Weights는 확률 분포로 해석될 수 있으며, 특정 행의 값들은 열에 대한 자원 할당 비율을 나타냅니다.
높은 값: 특정 열에 높은 중요도가 할당됨.
낮은 값: 특정 열과의 약한 관계를 나타냄.
행과 열 간의 관계:
행(입력)과 열(출력)은 상호 의존적입니다.
Attention Weights는 특정 행(입력)이 열(출력)과 얼마나 강하게 연결되어 있는지를 나타냅니다.</a:t>
        </a:r>
      </a:p>
    </p188:txBody>
  </p188:cm>
</p188:cmLst>
</file>

<file path=ppt/comments/modernComment_126_FACD92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4113C6-EB78-4BCE-B61F-09B3EA0923F6}" authorId="{BC15E8E8-A3EF-3A9F-1170-3F43EA6BD532}" created="2025-01-16T21:30:25.553">
    <pc:sldMkLst xmlns:pc="http://schemas.microsoft.com/office/powerpoint/2013/main/command">
      <pc:docMk/>
      <pc:sldMk cId="4207776450" sldId="294"/>
    </pc:sldMkLst>
    <p188:txBody>
      <a:bodyPr/>
      <a:lstStyle/>
      <a:p>
        <a:r>
          <a:rPr lang="ko-KR" altLang="en-US"/>
          <a:t>
Page 1: Attention Map - 행 기준 합은 1
특징:
Attention Map에서 각 행의 값들의 합은 1이 됩니다.
이는 특정 행(예: Age)이 모든 열(예: Memory, Language)에 대해 얼마나 많은 주의를 할당했는지의 분포를 나타냅니다.
의미:
행의 합을 통해 특정 행이 열들에 할당한 중요도 비율을 알 수 있습니다.
예: Age 행의 합이 1이라면, Age가 각 열(특징)에 주는 중요도의 분포를 보여줍니다.
Page 2: Attention Map - 열 기준 합
특징:
열 기준 합은 특정 열(특징)이 다른 모든 행(특징)으로부터 받은 주의(attention)의 총량을 나타냅니다.
특정 열(특징)이 모델에서 얼마나 중요한 역할을 하는지 알 수 있습니다.
높은 열 합의 해석:
열의 합이 높다면, 다른 모든 행이 해당 열(특징)에 많은 주의를 기울였음을 의미합니다.
예: "Language" 열의 합이 높다면, "Language"가 다른 특징들과 연결되며 중요한 정보를 제공하고 있음을 보여줍니다.
낮은 열 합의 해석:
열의 합이 낮다면, 해당 열(특징)이 다른 행들과의 연결성이 낮거나 덜 중요한 정보로 해석됩니다.
예: "Social Activities" 열의 합이 낮다면, 모델이 "Social Activities"를 다른 특징들과 연결하는 데 적은 중요도를 두었음을 의미합니다.</a:t>
        </a:r>
      </a:p>
    </p188:txBody>
  </p188:cm>
</p188:cmLst>
</file>

<file path=ppt/comments/modernComment_12C_4B6C78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C914ED-0CAD-40ED-99A8-59A6DE9948C7}" authorId="{BC15E8E8-A3EF-3A9F-1170-3F43EA6BD532}" created="2025-01-16T21:30:32.568">
    <pc:sldMkLst xmlns:pc="http://schemas.microsoft.com/office/powerpoint/2013/main/command">
      <pc:docMk/>
      <pc:sldMk cId="1265400051" sldId="300"/>
    </pc:sldMkLst>
    <p188:txBody>
      <a:bodyPr/>
      <a:lstStyle/>
      <a:p>
        <a:r>
          <a:rPr lang="ko-KR" altLang="en-US"/>
          <a:t>Page 3: 열 기준 합의 역할
1. 모델 내 중요도 평가:
열의 합이 높을수록 해당 열이 중요한 정보의 중심으로 간주됩니다.
2. 특정 특징의 영향력 평가:
열의 합을 비교하면 어떤 특징이 데이터에서 가장 중요한 역할을 하는지 확인할 수 있습니다.
높은 열 합을 가진 특징은 다른 특징들과 더 많이 연결되어 있음을 의미합니다.</a:t>
        </a:r>
      </a:p>
    </p188:txBody>
  </p188:cm>
</p188:cmLst>
</file>

<file path=ppt/comments/modernComment_12D_8FDEE79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EF84F6-6D94-4C42-BA53-ABBE74EF21AD}" authorId="{BC15E8E8-A3EF-3A9F-1170-3F43EA6BD532}" created="2025-01-16T21:30:46.116">
    <pc:sldMkLst xmlns:pc="http://schemas.microsoft.com/office/powerpoint/2013/main/command">
      <pc:docMk/>
      <pc:sldMk cId="1874909340" sldId="293"/>
    </pc:sldMkLst>
    <p188:txBody>
      <a:bodyPr/>
      <a:lstStyle/>
      <a:p>
        <a:r>
          <a:rPr lang="ko-KR" altLang="en-US"/>
          <a:t>Page 4: 확률 분포와 행-열 간 관계
확률 분포로서의 해석:
Attention Weights는 확률 분포로 해석될 수 있으며, 특정 행의 값들은 열에 대한 자원 할당 비율을 나타냅니다.
높은 값: 특정 열에 높은 중요도가 할당됨.
낮은 값: 특정 열과의 약한 관계를 나타냄.
행과 열 간의 관계:
행(입력)과 열(출력)은 상호 의존적입니다.
Attention Weights는 특정 행(입력)이 열(출력)과 얼마나 강하게 연결되어 있는지를 나타냅니다.</a:t>
        </a:r>
      </a:p>
    </p188:txBody>
  </p188:cm>
</p188:cmLst>
</file>

<file path=ppt/comments/modernComment_12E_42DC1E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D2D04D-48C4-4700-ADB0-0B26D2C3E5DD}" authorId="{BC15E8E8-A3EF-3A9F-1170-3F43EA6BD532}" created="2025-01-16T21:30:46.116">
    <pc:sldMkLst xmlns:pc="http://schemas.microsoft.com/office/powerpoint/2013/main/command">
      <pc:docMk/>
      <pc:sldMk cId="1874909340" sldId="293"/>
    </pc:sldMkLst>
    <p188:txBody>
      <a:bodyPr/>
      <a:lstStyle/>
      <a:p>
        <a:r>
          <a:rPr lang="ko-KR" altLang="en-US"/>
          <a:t>Page 4: 확률 분포와 행-열 간 관계
확률 분포로서의 해석:
Attention Weights는 확률 분포로 해석될 수 있으며, 특정 행의 값들은 열에 대한 자원 할당 비율을 나타냅니다.
높은 값: 특정 열에 높은 중요도가 할당됨.
낮은 값: 특정 열과의 약한 관계를 나타냄.
행과 열 간의 관계:
행(입력)과 열(출력)은 상호 의존적입니다.
Attention Weights는 특정 행(입력)이 열(출력)과 얼마나 강하게 연결되어 있는지를 나타냅니다.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539FB-575C-4EFC-910B-A8CC1ECBD96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932DF-C3B0-40D7-BAF1-FDB43FD3A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3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Page 1: Attention Map - </a:t>
            </a:r>
            <a:r>
              <a:rPr lang="ko-KR" altLang="en-US" b="1"/>
              <a:t>행 기준 합은 </a:t>
            </a:r>
            <a:r>
              <a:rPr lang="en-US" altLang="ko-KR" b="1"/>
              <a:t>1</a:t>
            </a:r>
          </a:p>
          <a:p>
            <a:r>
              <a:rPr lang="ko-KR" altLang="en-US" b="1"/>
              <a:t>특징</a:t>
            </a:r>
            <a:r>
              <a:rPr lang="en-US" altLang="ko-K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Attention Map</a:t>
            </a:r>
            <a:r>
              <a:rPr lang="ko-KR" altLang="en-US"/>
              <a:t>에서 </a:t>
            </a:r>
            <a:r>
              <a:rPr lang="ko-KR" altLang="en-US" b="1"/>
              <a:t>각 행의 값들의 합은 </a:t>
            </a:r>
            <a:r>
              <a:rPr lang="en-US" altLang="ko-KR" b="1"/>
              <a:t>1</a:t>
            </a:r>
            <a:r>
              <a:rPr lang="ko-KR" altLang="en-US"/>
              <a:t>이 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이는 특정 행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Age)</a:t>
            </a:r>
            <a:r>
              <a:rPr lang="ko-KR" altLang="en-US"/>
              <a:t>이 모든 열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Memory, Language)</a:t>
            </a:r>
            <a:r>
              <a:rPr lang="ko-KR" altLang="en-US"/>
              <a:t>에 대해 얼마나 많은 주의를 할당했는지의 </a:t>
            </a:r>
            <a:r>
              <a:rPr lang="ko-KR" altLang="en-US" b="1"/>
              <a:t>분포</a:t>
            </a:r>
            <a:r>
              <a:rPr lang="ko-KR" altLang="en-US"/>
              <a:t>를 나타냅니다</a:t>
            </a:r>
            <a:r>
              <a:rPr lang="en-US" altLang="ko-KR"/>
              <a:t>.</a:t>
            </a:r>
          </a:p>
          <a:p>
            <a:r>
              <a:rPr lang="ko-KR" altLang="en-US" b="1"/>
              <a:t>의미</a:t>
            </a:r>
            <a:r>
              <a:rPr lang="en-US" altLang="ko-K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행을 통해 특정 행이 열들에 할당한 중요도 비율을 알 수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</a:t>
            </a:r>
            <a:r>
              <a:rPr lang="en-US" altLang="ko-KR"/>
              <a:t>: Age </a:t>
            </a:r>
            <a:r>
              <a:rPr lang="ko-KR" altLang="en-US"/>
              <a:t>행의 합이 </a:t>
            </a:r>
            <a:r>
              <a:rPr lang="en-US" altLang="ko-KR"/>
              <a:t>1</a:t>
            </a:r>
            <a:r>
              <a:rPr lang="ko-KR" altLang="en-US"/>
              <a:t>이라면</a:t>
            </a:r>
            <a:r>
              <a:rPr lang="en-US" altLang="ko-KR"/>
              <a:t>, Age</a:t>
            </a:r>
            <a:r>
              <a:rPr lang="ko-KR" altLang="en-US"/>
              <a:t>가 각 열</a:t>
            </a:r>
            <a:r>
              <a:rPr lang="en-US" altLang="ko-KR"/>
              <a:t>(</a:t>
            </a:r>
            <a:r>
              <a:rPr lang="ko-KR" altLang="en-US"/>
              <a:t>특징</a:t>
            </a:r>
            <a:r>
              <a:rPr lang="en-US" altLang="ko-KR"/>
              <a:t>)</a:t>
            </a:r>
            <a:r>
              <a:rPr lang="ko-KR" altLang="en-US"/>
              <a:t>에 주는 중요도의 분포를 보여줍니다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932DF-C3B0-40D7-BAF1-FDB43FD3AF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Page 2: Attention Map - </a:t>
            </a:r>
            <a:r>
              <a:rPr lang="ko-KR" altLang="en-US" b="1"/>
              <a:t>열 기준 합</a:t>
            </a:r>
          </a:p>
          <a:p>
            <a:r>
              <a:rPr lang="ko-KR" altLang="en-US" b="1"/>
              <a:t>특징</a:t>
            </a:r>
            <a:r>
              <a:rPr lang="en-US" altLang="ko-K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열 기준 합</a:t>
            </a:r>
            <a:r>
              <a:rPr lang="ko-KR" altLang="en-US"/>
              <a:t>은 특정 열</a:t>
            </a:r>
            <a:r>
              <a:rPr lang="en-US" altLang="ko-KR"/>
              <a:t>(</a:t>
            </a:r>
            <a:r>
              <a:rPr lang="ko-KR" altLang="en-US"/>
              <a:t>특징</a:t>
            </a:r>
            <a:r>
              <a:rPr lang="en-US" altLang="ko-KR"/>
              <a:t>)</a:t>
            </a:r>
            <a:r>
              <a:rPr lang="ko-KR" altLang="en-US"/>
              <a:t>이 다른 모든 행</a:t>
            </a:r>
            <a:r>
              <a:rPr lang="en-US" altLang="ko-KR"/>
              <a:t>(</a:t>
            </a:r>
            <a:r>
              <a:rPr lang="ko-KR" altLang="en-US"/>
              <a:t>특징</a:t>
            </a:r>
            <a:r>
              <a:rPr lang="en-US" altLang="ko-KR"/>
              <a:t>)</a:t>
            </a:r>
            <a:r>
              <a:rPr lang="ko-KR" altLang="en-US"/>
              <a:t>으로부터 받은 </a:t>
            </a:r>
            <a:r>
              <a:rPr lang="ko-KR" altLang="en-US" b="1"/>
              <a:t>주의</a:t>
            </a:r>
            <a:r>
              <a:rPr lang="en-US" altLang="ko-KR" b="1"/>
              <a:t>(attention)</a:t>
            </a:r>
            <a:r>
              <a:rPr lang="ko-KR" altLang="en-US" b="1"/>
              <a:t>의 총량</a:t>
            </a:r>
            <a:r>
              <a:rPr lang="ko-KR" altLang="en-US"/>
              <a:t>을 나타냅니다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특정 열</a:t>
            </a:r>
            <a:r>
              <a:rPr lang="en-US" altLang="ko-KR"/>
              <a:t>(</a:t>
            </a:r>
            <a:r>
              <a:rPr lang="ko-KR" altLang="en-US"/>
              <a:t>특징</a:t>
            </a:r>
            <a:r>
              <a:rPr lang="en-US" altLang="ko-KR"/>
              <a:t>)</a:t>
            </a:r>
            <a:r>
              <a:rPr lang="ko-KR" altLang="en-US"/>
              <a:t>이 모델에서 얼마나 중요한 역할을 하는지 알 수 있습니다</a:t>
            </a:r>
            <a:r>
              <a:rPr lang="en-US" altLang="ko-KR"/>
              <a:t>.</a:t>
            </a:r>
          </a:p>
          <a:p>
            <a:r>
              <a:rPr lang="ko-KR" altLang="en-US" b="1"/>
              <a:t>높은 열 합의 해석</a:t>
            </a:r>
            <a:r>
              <a:rPr lang="en-US" altLang="ko-K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열의 합이 높다면</a:t>
            </a:r>
            <a:r>
              <a:rPr lang="en-US" altLang="ko-KR"/>
              <a:t>, </a:t>
            </a:r>
            <a:r>
              <a:rPr lang="ko-KR" altLang="en-US"/>
              <a:t>다른 모든 행이 해당 열</a:t>
            </a:r>
            <a:r>
              <a:rPr lang="en-US" altLang="ko-KR"/>
              <a:t>(</a:t>
            </a:r>
            <a:r>
              <a:rPr lang="ko-KR" altLang="en-US"/>
              <a:t>특징</a:t>
            </a:r>
            <a:r>
              <a:rPr lang="en-US" altLang="ko-KR"/>
              <a:t>)</a:t>
            </a:r>
            <a:r>
              <a:rPr lang="ko-KR" altLang="en-US"/>
              <a:t>에 많은 주의를 기울였음을 의미합니다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</a:t>
            </a:r>
            <a:r>
              <a:rPr lang="en-US" altLang="ko-KR"/>
              <a:t>: "Language" </a:t>
            </a:r>
            <a:r>
              <a:rPr lang="ko-KR" altLang="en-US"/>
              <a:t>열의 합이 높다면</a:t>
            </a:r>
            <a:r>
              <a:rPr lang="en-US" altLang="ko-KR"/>
              <a:t>, "Language"</a:t>
            </a:r>
            <a:r>
              <a:rPr lang="ko-KR" altLang="en-US"/>
              <a:t>가 다른 특징들과 연결되며 중요한 정보를 제공하고 있음을 보여줍니다</a:t>
            </a:r>
            <a:r>
              <a:rPr lang="en-US" altLang="ko-KR"/>
              <a:t>.</a:t>
            </a:r>
          </a:p>
          <a:p>
            <a:r>
              <a:rPr lang="ko-KR" altLang="en-US" b="1"/>
              <a:t>낮은 열 합의 해석</a:t>
            </a:r>
            <a:r>
              <a:rPr lang="en-US" altLang="ko-K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열의 합이 낮다면</a:t>
            </a:r>
            <a:r>
              <a:rPr lang="en-US" altLang="ko-KR"/>
              <a:t>, </a:t>
            </a:r>
            <a:r>
              <a:rPr lang="ko-KR" altLang="en-US"/>
              <a:t>해당 열</a:t>
            </a:r>
            <a:r>
              <a:rPr lang="en-US" altLang="ko-KR"/>
              <a:t>(</a:t>
            </a:r>
            <a:r>
              <a:rPr lang="ko-KR" altLang="en-US"/>
              <a:t>특징</a:t>
            </a:r>
            <a:r>
              <a:rPr lang="en-US" altLang="ko-KR"/>
              <a:t>)</a:t>
            </a:r>
            <a:r>
              <a:rPr lang="ko-KR" altLang="en-US"/>
              <a:t>이 다른 행들과의 연결성이 낮거나 덜 중요한 정보로 해석됩니다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</a:t>
            </a:r>
            <a:r>
              <a:rPr lang="en-US" altLang="ko-KR"/>
              <a:t>: "Social Activities" </a:t>
            </a:r>
            <a:r>
              <a:rPr lang="ko-KR" altLang="en-US"/>
              <a:t>열의 합이 낮다면</a:t>
            </a:r>
            <a:r>
              <a:rPr lang="en-US" altLang="ko-KR"/>
              <a:t>, </a:t>
            </a:r>
            <a:r>
              <a:rPr lang="ko-KR" altLang="en-US"/>
              <a:t>모델이 </a:t>
            </a:r>
            <a:r>
              <a:rPr lang="en-US" altLang="ko-KR"/>
              <a:t>"Social Activities"</a:t>
            </a:r>
            <a:r>
              <a:rPr lang="ko-KR" altLang="en-US"/>
              <a:t>를 다른 특징들과 연결하는 데 적은 중요도를 두었음을 의미합니다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932DF-C3B0-40D7-BAF1-FDB43FD3AF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Page 3: </a:t>
            </a:r>
            <a:r>
              <a:rPr lang="ko-KR" altLang="en-US" b="1"/>
              <a:t>열 기준 합의 역할</a:t>
            </a:r>
          </a:p>
          <a:p>
            <a:r>
              <a:rPr lang="en-US" altLang="ko-KR" b="1"/>
              <a:t>1. </a:t>
            </a:r>
            <a:r>
              <a:rPr lang="ko-KR" altLang="en-US" b="1"/>
              <a:t>모델 내 중요도 평가</a:t>
            </a:r>
            <a:r>
              <a:rPr lang="en-US" altLang="ko-K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열의 합이 높을수록 해당 열이 </a:t>
            </a:r>
            <a:r>
              <a:rPr lang="ko-KR" altLang="en-US" b="1"/>
              <a:t>중요한 정보의 중심</a:t>
            </a:r>
            <a:r>
              <a:rPr lang="ko-KR" altLang="en-US"/>
              <a:t>으로 간주됩니다</a:t>
            </a:r>
            <a:r>
              <a:rPr lang="en-US" altLang="ko-KR"/>
              <a:t>.</a:t>
            </a:r>
          </a:p>
          <a:p>
            <a:r>
              <a:rPr lang="en-US" altLang="ko-KR" b="1"/>
              <a:t>2. </a:t>
            </a:r>
            <a:r>
              <a:rPr lang="ko-KR" altLang="en-US" b="1"/>
              <a:t>특정 특징의 영향력 평가</a:t>
            </a:r>
            <a:r>
              <a:rPr lang="en-US" altLang="ko-K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열의 합을 비교하면 어떤 특징이 데이터에서 가장 </a:t>
            </a:r>
            <a:r>
              <a:rPr lang="ko-KR" altLang="en-US" b="1"/>
              <a:t>중요한 역할</a:t>
            </a:r>
            <a:r>
              <a:rPr lang="ko-KR" altLang="en-US"/>
              <a:t>을 하는지 확인할 수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높은 열 합을 가진 특징은 다른 특징들과 더 많이 연결되어 있음을 의미합니다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932DF-C3B0-40D7-BAF1-FDB43FD3AF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8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Page 4: </a:t>
            </a:r>
            <a:r>
              <a:rPr lang="ko-KR" altLang="en-US" b="1"/>
              <a:t>확률 분포와 행</a:t>
            </a:r>
            <a:r>
              <a:rPr lang="en-US" altLang="ko-KR" b="1"/>
              <a:t>-</a:t>
            </a:r>
            <a:r>
              <a:rPr lang="ko-KR" altLang="en-US" b="1"/>
              <a:t>열 간 관계</a:t>
            </a:r>
          </a:p>
          <a:p>
            <a:r>
              <a:rPr lang="ko-KR" altLang="en-US" b="1"/>
              <a:t>확률 분포로서의 해석</a:t>
            </a:r>
            <a:r>
              <a:rPr lang="en-US" altLang="ko-K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Attention Weights</a:t>
            </a:r>
            <a:r>
              <a:rPr lang="ko-KR" altLang="en-US"/>
              <a:t>는 </a:t>
            </a:r>
            <a:r>
              <a:rPr lang="ko-KR" altLang="en-US" b="1"/>
              <a:t>확률 분포</a:t>
            </a:r>
            <a:r>
              <a:rPr lang="ko-KR" altLang="en-US"/>
              <a:t>로 해석될 수 있으며</a:t>
            </a:r>
            <a:r>
              <a:rPr lang="en-US" altLang="ko-KR"/>
              <a:t>, </a:t>
            </a:r>
            <a:r>
              <a:rPr lang="ko-KR" altLang="en-US"/>
              <a:t>특정 행의 값들은 열에 대한 자원 </a:t>
            </a:r>
            <a:r>
              <a:rPr lang="ko-KR" altLang="en-US" b="1"/>
              <a:t>할당 비율</a:t>
            </a:r>
            <a:r>
              <a:rPr lang="ko-KR" altLang="en-US"/>
              <a:t>을 나타냅니다</a:t>
            </a:r>
            <a:r>
              <a:rPr lang="en-US" altLang="ko-KR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/>
              <a:t>높은 값</a:t>
            </a:r>
            <a:r>
              <a:rPr lang="en-US" altLang="ko-KR"/>
              <a:t>: </a:t>
            </a:r>
            <a:r>
              <a:rPr lang="ko-KR" altLang="en-US"/>
              <a:t>특정 열에 높은 중요도가 할당됨</a:t>
            </a:r>
            <a:r>
              <a:rPr lang="en-US" altLang="ko-KR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/>
              <a:t>낮은 값</a:t>
            </a:r>
            <a:r>
              <a:rPr lang="en-US" altLang="ko-KR"/>
              <a:t>: </a:t>
            </a:r>
            <a:r>
              <a:rPr lang="ko-KR" altLang="en-US"/>
              <a:t>특정 열과의 약한 관계를 나타냄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행관점 </a:t>
            </a:r>
            <a:r>
              <a:rPr lang="en-US" altLang="ko-KR"/>
              <a:t>: </a:t>
            </a:r>
            <a:r>
              <a:rPr lang="ko-KR" altLang="en-US"/>
              <a:t>특정 행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Age)</a:t>
            </a:r>
            <a:r>
              <a:rPr lang="ko-KR" altLang="en-US"/>
              <a:t>이 모든 열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Memory, Language)</a:t>
            </a:r>
            <a:r>
              <a:rPr lang="ko-KR" altLang="en-US"/>
              <a:t>에 대해 얼마나 많은 주의를 할당했는지의 </a:t>
            </a:r>
            <a:r>
              <a:rPr lang="ko-KR" altLang="en-US" b="1"/>
              <a:t>분포</a:t>
            </a:r>
            <a:r>
              <a:rPr lang="ko-KR" altLang="en-US"/>
              <a:t>를 나타냅니다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열관점 </a:t>
            </a:r>
            <a:r>
              <a:rPr lang="en-US" altLang="ko-KR"/>
              <a:t>: </a:t>
            </a:r>
            <a:r>
              <a:rPr lang="ko-KR" altLang="en-US"/>
              <a:t>열의 합이 높을수록 해당 열이 </a:t>
            </a:r>
            <a:r>
              <a:rPr lang="ko-KR" altLang="en-US" b="1"/>
              <a:t>중요한 정보의 중심</a:t>
            </a:r>
            <a:r>
              <a:rPr lang="ko-KR" altLang="en-US"/>
              <a:t>으로 간주됩니다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932DF-C3B0-40D7-BAF1-FDB43FD3AF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3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3. </a:t>
            </a:r>
            <a:r>
              <a:rPr lang="ko-KR" altLang="en-US" b="1"/>
              <a:t>멀티헤드 어텐션에서 병렬 처리와 독립성</a:t>
            </a:r>
          </a:p>
          <a:p>
            <a:r>
              <a:rPr lang="en-US" altLang="ko-KR" b="1"/>
              <a:t>(1) </a:t>
            </a:r>
            <a:r>
              <a:rPr lang="ko-KR" altLang="en-US" b="1"/>
              <a:t>병렬 처리의 역할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멀티헤드 어텐션이 병렬적으로 계산되기는 하지만</a:t>
            </a:r>
            <a:r>
              <a:rPr lang="en-US" altLang="ko-KR"/>
              <a:t>, </a:t>
            </a:r>
            <a:r>
              <a:rPr lang="ko-KR" altLang="en-US"/>
              <a:t>병렬 처리의 목적은 단순히 계산 속도를 높이는 데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병렬적으로 계산되는 각 </a:t>
            </a:r>
            <a:r>
              <a:rPr lang="en-US" altLang="ko-KR"/>
              <a:t>head</a:t>
            </a:r>
            <a:r>
              <a:rPr lang="ko-KR" altLang="en-US"/>
              <a:t>는 서로 다른 </a:t>
            </a:r>
            <a:r>
              <a:rPr lang="en-US" altLang="ko-KR"/>
              <a:t>WQ, WK, WV</a:t>
            </a:r>
            <a:r>
              <a:rPr lang="ko-KR" altLang="en-US"/>
              <a:t>를 사용하므로</a:t>
            </a:r>
            <a:r>
              <a:rPr lang="en-US" altLang="ko-KR"/>
              <a:t>, </a:t>
            </a:r>
            <a:r>
              <a:rPr lang="ko-KR" altLang="en-US"/>
              <a:t>계산 결과는 병렬 처리와 관계없이 </a:t>
            </a:r>
            <a:r>
              <a:rPr lang="ko-KR" altLang="en-US" b="1"/>
              <a:t>서로 독립적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WQW_Q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WKW_K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WVW_V</a:t>
            </a:r>
          </a:p>
          <a:p>
            <a:r>
              <a:rPr lang="en-US" altLang="ko-KR" b="1"/>
              <a:t>(2) </a:t>
            </a:r>
            <a:r>
              <a:rPr lang="ko-KR" altLang="en-US" b="1"/>
              <a:t>독립적인 학습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각 </a:t>
            </a:r>
            <a:r>
              <a:rPr lang="en-US" altLang="ko-KR"/>
              <a:t>head</a:t>
            </a:r>
            <a:r>
              <a:rPr lang="ko-KR" altLang="en-US"/>
              <a:t>는 독립적으로 가중치를 학습하므로</a:t>
            </a:r>
            <a:r>
              <a:rPr lang="en-US" altLang="ko-KR"/>
              <a:t>, </a:t>
            </a:r>
            <a:r>
              <a:rPr lang="ko-KR" altLang="en-US"/>
              <a:t>각 </a:t>
            </a:r>
            <a:r>
              <a:rPr lang="en-US" altLang="ko-KR"/>
              <a:t>head</a:t>
            </a:r>
            <a:r>
              <a:rPr lang="ko-KR" altLang="en-US"/>
              <a:t>의 </a:t>
            </a:r>
            <a:r>
              <a:rPr lang="en-US" altLang="ko-KR"/>
              <a:t>Attention Weights</a:t>
            </a:r>
            <a:r>
              <a:rPr lang="ko-KR" altLang="en-US"/>
              <a:t>는 </a:t>
            </a:r>
            <a:r>
              <a:rPr lang="ko-KR" altLang="en-US" b="1"/>
              <a:t>다른 입력 간의 관계를 학습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병렬 처리가 진행되더라도</a:t>
            </a:r>
            <a:r>
              <a:rPr lang="en-US" altLang="ko-KR"/>
              <a:t>, </a:t>
            </a:r>
            <a:r>
              <a:rPr lang="ko-KR" altLang="en-US"/>
              <a:t>각 </a:t>
            </a:r>
            <a:r>
              <a:rPr lang="en-US" altLang="ko-KR"/>
              <a:t>head</a:t>
            </a:r>
            <a:r>
              <a:rPr lang="ko-KR" altLang="en-US"/>
              <a:t>의 독립적인 학습 특성 때문에 결과적으로 </a:t>
            </a:r>
            <a:r>
              <a:rPr lang="en-US" altLang="ko-KR"/>
              <a:t>Attention </a:t>
            </a:r>
            <a:r>
              <a:rPr lang="ko-KR" altLang="en-US"/>
              <a:t>가중치가 달라질 수밖에 없습니다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932DF-C3B0-40D7-BAF1-FDB43FD3AF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8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/>
              <a:t>멀티헤드 어텐션의 작동 원리</a:t>
            </a:r>
          </a:p>
          <a:p>
            <a:r>
              <a:rPr lang="ko-KR" altLang="en-US"/>
              <a:t>멀티헤드 어텐션은 단순히 동일한 작업을 여러 번 병렬로 수행하는 것이 아닙니다</a:t>
            </a:r>
            <a:r>
              <a:rPr lang="en-US" altLang="ko-KR"/>
              <a:t>. </a:t>
            </a:r>
            <a:r>
              <a:rPr lang="ko-KR" altLang="en-US" b="1"/>
              <a:t>각 </a:t>
            </a:r>
            <a:r>
              <a:rPr lang="en-US" altLang="ko-KR" b="1"/>
              <a:t>head</a:t>
            </a:r>
            <a:r>
              <a:rPr lang="ko-KR" altLang="en-US" b="1"/>
              <a:t>는 서로 다른 학습된 가중치</a:t>
            </a:r>
            <a:r>
              <a:rPr lang="ko-KR" altLang="en-US"/>
              <a:t>를 사용하여 입력 데이터를 처리합니다</a:t>
            </a:r>
            <a:r>
              <a:rPr lang="en-US" altLang="ko-KR"/>
              <a:t>.</a:t>
            </a:r>
          </a:p>
          <a:p>
            <a:r>
              <a:rPr lang="en-US" altLang="ko-KR" b="1"/>
              <a:t>(1) Query (QQQ), Key (KKK), Value (VVV) </a:t>
            </a:r>
            <a:r>
              <a:rPr lang="ko-KR" altLang="en-US" b="1"/>
              <a:t>학습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멀티헤드 어텐션에서는 각각의 </a:t>
            </a:r>
            <a:r>
              <a:rPr lang="en-US" altLang="ko-KR"/>
              <a:t>head</a:t>
            </a:r>
            <a:r>
              <a:rPr lang="ko-KR" altLang="en-US"/>
              <a:t>에 대해 독립적인 </a:t>
            </a:r>
            <a:r>
              <a:rPr lang="en-US" altLang="ko-KR"/>
              <a:t>Q, K, V </a:t>
            </a:r>
            <a:r>
              <a:rPr lang="ko-KR" altLang="en-US"/>
              <a:t>행렬이 학습됩니다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QQ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KK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VV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각 </a:t>
            </a:r>
            <a:r>
              <a:rPr lang="en-US" altLang="ko-KR"/>
              <a:t>head</a:t>
            </a:r>
            <a:r>
              <a:rPr lang="ko-KR" altLang="en-US"/>
              <a:t>는 동일한 입력 데이터에 대해 **다른 투영</a:t>
            </a:r>
            <a:r>
              <a:rPr lang="en-US" altLang="ko-KR"/>
              <a:t>(Projection)**</a:t>
            </a:r>
            <a:r>
              <a:rPr lang="ko-KR" altLang="en-US"/>
              <a:t>을 수행하므로</a:t>
            </a:r>
            <a:r>
              <a:rPr lang="en-US" altLang="ko-KR"/>
              <a:t>, </a:t>
            </a:r>
            <a:r>
              <a:rPr lang="ko-KR" altLang="en-US" b="1"/>
              <a:t>다른 방식으로 주의</a:t>
            </a:r>
            <a:r>
              <a:rPr lang="en-US" altLang="ko-KR" b="1"/>
              <a:t>(attention)</a:t>
            </a:r>
            <a:r>
              <a:rPr lang="ko-KR" altLang="en-US" b="1"/>
              <a:t>를 계산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r>
              <a:rPr lang="en-US" altLang="ko-KR" b="1"/>
              <a:t>(2) </a:t>
            </a:r>
            <a:r>
              <a:rPr lang="ko-KR" altLang="en-US" b="1"/>
              <a:t>각 </a:t>
            </a:r>
            <a:r>
              <a:rPr lang="en-US" altLang="ko-KR" b="1"/>
              <a:t>head</a:t>
            </a:r>
            <a:r>
              <a:rPr lang="ko-KR" altLang="en-US" b="1"/>
              <a:t>는 서로 다른 정보에 집중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서로 다른 </a:t>
            </a:r>
            <a:r>
              <a:rPr lang="en-US" altLang="ko-KR"/>
              <a:t>Q, K, V </a:t>
            </a:r>
            <a:r>
              <a:rPr lang="ko-KR" altLang="en-US"/>
              <a:t>행렬을 사용하기 때문에</a:t>
            </a:r>
            <a:r>
              <a:rPr lang="en-US" altLang="ko-KR"/>
              <a:t>, </a:t>
            </a:r>
            <a:r>
              <a:rPr lang="ko-KR" altLang="en-US"/>
              <a:t>각 </a:t>
            </a:r>
            <a:r>
              <a:rPr lang="en-US" altLang="ko-KR"/>
              <a:t>head</a:t>
            </a:r>
            <a:r>
              <a:rPr lang="ko-KR" altLang="en-US"/>
              <a:t>는 입력 데이터에서 </a:t>
            </a:r>
            <a:r>
              <a:rPr lang="ko-KR" altLang="en-US" b="1"/>
              <a:t>다른 관계</a:t>
            </a:r>
            <a:r>
              <a:rPr lang="ko-KR" altLang="en-US"/>
              <a:t>를 포착합니다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QQ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KK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VV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/>
              <a:t>예</a:t>
            </a:r>
            <a:r>
              <a:rPr lang="en-US" altLang="ko-KR"/>
              <a:t>: Head 1</a:t>
            </a:r>
            <a:r>
              <a:rPr lang="ko-KR" altLang="en-US"/>
              <a:t>은 **로컬 정보</a:t>
            </a:r>
            <a:r>
              <a:rPr lang="en-US" altLang="ko-KR"/>
              <a:t>(</a:t>
            </a:r>
            <a:r>
              <a:rPr lang="ko-KR" altLang="en-US"/>
              <a:t>근처 토큰 간 관계</a:t>
            </a:r>
            <a:r>
              <a:rPr lang="en-US" altLang="ko-KR"/>
              <a:t>)**</a:t>
            </a:r>
            <a:r>
              <a:rPr lang="ko-KR" altLang="en-US"/>
              <a:t>를 학습할 수 있고</a:t>
            </a:r>
            <a:r>
              <a:rPr lang="en-US" altLang="ko-KR"/>
              <a:t>, Head 2</a:t>
            </a:r>
            <a:r>
              <a:rPr lang="ko-KR" altLang="en-US"/>
              <a:t>는 **글로벌 정보</a:t>
            </a:r>
            <a:r>
              <a:rPr lang="en-US" altLang="ko-KR"/>
              <a:t>(</a:t>
            </a:r>
            <a:r>
              <a:rPr lang="ko-KR" altLang="en-US"/>
              <a:t>멀리 떨어진 토큰 간 관계</a:t>
            </a:r>
            <a:r>
              <a:rPr lang="en-US" altLang="ko-KR"/>
              <a:t>)**</a:t>
            </a:r>
            <a:r>
              <a:rPr lang="ko-KR" altLang="en-US"/>
              <a:t>를 학습할 수 있습니다</a:t>
            </a:r>
            <a:r>
              <a:rPr lang="en-US" altLang="ko-KR"/>
              <a:t>.</a:t>
            </a:r>
          </a:p>
          <a:p>
            <a:r>
              <a:rPr lang="en-US" altLang="ko-KR" b="1"/>
              <a:t>(3) </a:t>
            </a:r>
            <a:r>
              <a:rPr lang="ko-KR" altLang="en-US" b="1"/>
              <a:t>결합</a:t>
            </a:r>
            <a:r>
              <a:rPr lang="en-US" altLang="ko-KR" b="1"/>
              <a:t>(Multi-Head Attention</a:t>
            </a:r>
            <a:r>
              <a:rPr lang="ko-KR" altLang="en-US" b="1"/>
              <a:t>의 병렬 처리</a:t>
            </a:r>
            <a:r>
              <a:rPr lang="en-US" altLang="ko-KR" b="1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각 </a:t>
            </a:r>
            <a:r>
              <a:rPr lang="en-US" altLang="ko-KR"/>
              <a:t>head</a:t>
            </a:r>
            <a:r>
              <a:rPr lang="ko-KR" altLang="en-US"/>
              <a:t>가 독립적으로 </a:t>
            </a:r>
            <a:r>
              <a:rPr lang="en-US" altLang="ko-KR"/>
              <a:t>attention weights</a:t>
            </a:r>
            <a:r>
              <a:rPr lang="ko-KR" altLang="en-US"/>
              <a:t>를 계산하고</a:t>
            </a:r>
            <a:r>
              <a:rPr lang="en-US" altLang="ko-KR"/>
              <a:t>, </a:t>
            </a:r>
            <a:r>
              <a:rPr lang="ko-KR" altLang="en-US"/>
              <a:t>이를 병렬로 처리한 후 **결합</a:t>
            </a:r>
            <a:r>
              <a:rPr lang="en-US" altLang="ko-KR"/>
              <a:t>(Concat + Linear Projection)**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결과적으로</a:t>
            </a:r>
            <a:r>
              <a:rPr lang="en-US" altLang="ko-KR"/>
              <a:t>, </a:t>
            </a:r>
            <a:r>
              <a:rPr lang="ko-KR" altLang="en-US"/>
              <a:t>각 </a:t>
            </a:r>
            <a:r>
              <a:rPr lang="en-US" altLang="ko-KR"/>
              <a:t>head</a:t>
            </a:r>
            <a:r>
              <a:rPr lang="ko-KR" altLang="en-US"/>
              <a:t>의 </a:t>
            </a:r>
            <a:r>
              <a:rPr lang="en-US" altLang="ko-KR"/>
              <a:t>attention weight</a:t>
            </a:r>
            <a:r>
              <a:rPr lang="ko-KR" altLang="en-US"/>
              <a:t>는 다르게 학습되며</a:t>
            </a:r>
            <a:r>
              <a:rPr lang="en-US" altLang="ko-KR"/>
              <a:t>, </a:t>
            </a:r>
            <a:r>
              <a:rPr lang="ko-KR" altLang="en-US"/>
              <a:t>서로 다른 패턴을 캡처합니다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932DF-C3B0-40D7-BAF1-FDB43FD3AF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2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932DF-C3B0-40D7-BAF1-FDB43FD3AF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0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/>
              <a:t>r </a:t>
            </a:r>
            <a:r>
              <a:rPr lang="ko-KR" altLang="en-US" b="1"/>
              <a:t>값이 클수록</a:t>
            </a:r>
            <a:r>
              <a:rPr lang="en-US" altLang="ko-KR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AAA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차원이 커져 더 많은 표현력을 가지지만</a:t>
            </a:r>
            <a:r>
              <a:rPr lang="en-US" altLang="ko-KR"/>
              <a:t>, </a:t>
            </a:r>
            <a:r>
              <a:rPr lang="ko-KR" altLang="en-US"/>
              <a:t>학습해야 할 파라미터 수가 증가합니다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모델이 더 복잡해져 </a:t>
            </a:r>
            <a:r>
              <a:rPr lang="ko-KR" altLang="en-US" b="1"/>
              <a:t>과적합</a:t>
            </a:r>
            <a:r>
              <a:rPr lang="en-US" altLang="ko-KR" b="1"/>
              <a:t>(overfitting)</a:t>
            </a:r>
            <a:r>
              <a:rPr lang="ko-KR" altLang="en-US"/>
              <a:t> 위험이 커집니다</a:t>
            </a:r>
            <a:r>
              <a:rPr lang="en-US" altLang="ko-KR"/>
              <a:t>.</a:t>
            </a:r>
          </a:p>
          <a:p>
            <a:r>
              <a:rPr lang="en-US" altLang="ko-KR" b="1"/>
              <a:t>(1) </a:t>
            </a:r>
            <a:r>
              <a:rPr lang="ko-KR" altLang="en-US" b="1"/>
              <a:t>과적합 위험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r </a:t>
            </a:r>
            <a:r>
              <a:rPr lang="ko-KR" altLang="en-US"/>
              <a:t>값이 커지면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의 파라미터 수가 증가하여 모델의 표현력이 지나치게 강해집니다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데이터가 충분하지 않을 경우</a:t>
            </a:r>
            <a:r>
              <a:rPr lang="en-US" altLang="ko-KR"/>
              <a:t>, </a:t>
            </a:r>
            <a:r>
              <a:rPr lang="ko-KR" altLang="en-US"/>
              <a:t>모델이 과적합되어 </a:t>
            </a:r>
            <a:r>
              <a:rPr lang="ko-KR" altLang="en-US" b="1"/>
              <a:t>일반화 성능</a:t>
            </a:r>
            <a:r>
              <a:rPr lang="en-US" altLang="ko-KR" b="1"/>
              <a:t>(validation/test performance)</a:t>
            </a:r>
            <a:r>
              <a:rPr lang="ko-KR" altLang="en-US" b="1"/>
              <a:t>이 저하</a:t>
            </a:r>
            <a:r>
              <a:rPr lang="ko-KR" altLang="en-US"/>
              <a:t>됩니다</a:t>
            </a:r>
            <a:r>
              <a:rPr lang="en-US" altLang="ko-KR"/>
              <a:t>.</a:t>
            </a:r>
          </a:p>
          <a:p>
            <a:r>
              <a:rPr lang="en-US" altLang="ko-KR" b="1"/>
              <a:t>(3) </a:t>
            </a:r>
            <a:r>
              <a:rPr lang="ko-KR" altLang="en-US" b="1"/>
              <a:t>잡음</a:t>
            </a:r>
            <a:r>
              <a:rPr lang="en-US" altLang="ko-KR" b="1"/>
              <a:t>(noise) </a:t>
            </a:r>
            <a:r>
              <a:rPr lang="ko-KR" altLang="en-US" b="1"/>
              <a:t>증가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r </a:t>
            </a:r>
            <a:r>
              <a:rPr lang="ko-KR" altLang="en-US"/>
              <a:t>값이 클수록 </a:t>
            </a:r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가 더 복잡한 패턴을 학습하려고 하며</a:t>
            </a:r>
            <a:r>
              <a:rPr lang="en-US" altLang="ko-KR"/>
              <a:t>, </a:t>
            </a:r>
            <a:r>
              <a:rPr lang="ko-KR" altLang="en-US"/>
              <a:t>이는 </a:t>
            </a:r>
            <a:r>
              <a:rPr lang="ko-KR" altLang="en-US" b="1"/>
              <a:t>모델이 데이터에 존재하는 잡음까지 학습</a:t>
            </a:r>
            <a:r>
              <a:rPr lang="ko-KR" altLang="en-US"/>
              <a:t>할 가능성을 증가시킵니다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이러한 잡음 학습은 성능 저하로 이어질 수 있습니다</a:t>
            </a:r>
            <a:r>
              <a:rPr lang="en-US" altLang="ko-KR"/>
              <a:t>.</a:t>
            </a:r>
          </a:p>
          <a:p>
            <a:r>
              <a:rPr lang="en-US" altLang="ko-KR" b="1"/>
              <a:t>(4) </a:t>
            </a:r>
            <a:r>
              <a:rPr lang="ko-KR" altLang="en-US" b="1"/>
              <a:t>추가 파라미터 학습의 어려움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r </a:t>
            </a:r>
            <a:r>
              <a:rPr lang="ko-KR" altLang="en-US"/>
              <a:t>값이 클수록 </a:t>
            </a:r>
            <a:r>
              <a:rPr lang="en-US" altLang="ko-KR"/>
              <a:t>LoRA</a:t>
            </a:r>
            <a:r>
              <a:rPr lang="ko-KR" altLang="en-US"/>
              <a:t>에서 추가 학습하는 파라미터가 기존 모델의 크기에 비례해 증가하므로</a:t>
            </a:r>
            <a:r>
              <a:rPr lang="en-US" altLang="ko-KR"/>
              <a:t>, </a:t>
            </a:r>
            <a:r>
              <a:rPr lang="ko-KR" altLang="en-US"/>
              <a:t>최적의 학습을 위해 더 많은 데이터와 더 세밀한 하이퍼파라미터 조정이 필요합니다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 과정이 잘 이루어지지 않을 경우 성능이 저하됩니다</a:t>
            </a:r>
            <a:r>
              <a:rPr lang="en-US" altLang="ko-KR"/>
              <a:t>.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932DF-C3B0-40D7-BAF1-FDB43FD3AF4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66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4_D6EDDA6F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6_FACD92C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C_4B6C78F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5_6FC0D89C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E_42DC1E3C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D_8FDEE79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C91B5-BA59-C7EB-25BA-A6180A8A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55C4987-C31A-1EF2-FCC3-FC60FB26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66" y="4796306"/>
            <a:ext cx="11511068" cy="1488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Microsoft GothicNeo Light"/>
                <a:ea typeface="+mn-lt"/>
                <a:cs typeface="+mn-lt"/>
              </a:rPr>
              <a:t>Third Seminar of January 2025</a:t>
            </a:r>
            <a:endParaRPr lang="ko-KR" altLang="en-US" sz="2000">
              <a:latin typeface="Microsoft GothicNeo Light"/>
              <a:ea typeface="Microsoft GothicNeo Light"/>
              <a:cs typeface="Microsoft GothicNeo Ligh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2051C41-84A9-3E7A-A88E-78A1F287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564" y="1206380"/>
            <a:ext cx="10080433" cy="238760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prstClr val="black"/>
                </a:solidFill>
                <a:latin typeface="Microsoft GothicNeo Light"/>
                <a:ea typeface="Microsoft GothicNeo Light"/>
                <a:cs typeface="Microsoft GothicNeo Light"/>
              </a:rPr>
              <a:t>Performance Metrics Comparison </a:t>
            </a:r>
            <a:br>
              <a:rPr lang="en-US" sz="3500" b="1" dirty="0">
                <a:latin typeface="Microsoft GothicNeo Light"/>
                <a:ea typeface="Microsoft GothicNeo Light"/>
                <a:cs typeface="Microsoft GothicNeo Light"/>
              </a:rPr>
            </a:br>
            <a:br>
              <a:rPr lang="en-US" sz="3500" b="1" dirty="0">
                <a:latin typeface="Microsoft GothicNeo Light"/>
                <a:ea typeface="Microsoft GothicNeo Light"/>
                <a:cs typeface="Microsoft GothicNeo Light"/>
              </a:rPr>
            </a:br>
            <a:r>
              <a:rPr lang="en-US" sz="3500" b="1" dirty="0">
                <a:solidFill>
                  <a:prstClr val="black"/>
                </a:solidFill>
                <a:latin typeface="Microsoft GothicNeo Light"/>
                <a:ea typeface="Microsoft GothicNeo Light"/>
                <a:cs typeface="Microsoft GothicNeo Light"/>
              </a:rPr>
              <a:t>Using BERT and </a:t>
            </a:r>
            <a:r>
              <a:rPr lang="en-US" sz="3500" b="1" err="1">
                <a:solidFill>
                  <a:prstClr val="black"/>
                </a:solidFill>
                <a:latin typeface="Microsoft GothicNeo Light"/>
                <a:ea typeface="Microsoft GothicNeo Light"/>
                <a:cs typeface="Microsoft GothicNeo Light"/>
              </a:rPr>
              <a:t>LLaMA</a:t>
            </a:r>
            <a:r>
              <a:rPr lang="en-US" sz="3500" b="1" dirty="0">
                <a:solidFill>
                  <a:prstClr val="black"/>
                </a:solidFill>
                <a:latin typeface="Microsoft GothicNeo Light"/>
                <a:ea typeface="Microsoft GothicNeo Light"/>
                <a:cs typeface="Microsoft GothicNeo Light"/>
              </a:rPr>
              <a:t> Embeddings</a:t>
            </a:r>
            <a:endParaRPr lang="ko-KR" sz="3500" b="1">
              <a:solidFill>
                <a:prstClr val="black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228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Distil-Bert : </a:t>
            </a:r>
            <a:r>
              <a:rPr lang="en-US" altLang="ko-KR" sz="2800" err="1">
                <a:latin typeface="Microsoft GothicNeo Light"/>
                <a:ea typeface="Microsoft GothicNeo Light"/>
                <a:cs typeface="Microsoft GothicNeo Light"/>
              </a:rPr>
              <a:t>num_head</a:t>
            </a:r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 = 1, 4</a:t>
            </a:r>
            <a:endParaRPr lang="ko-KR"/>
          </a:p>
        </p:txBody>
      </p:sp>
      <p:pic>
        <p:nvPicPr>
          <p:cNvPr id="7" name="그림 6" descr="텍스트, 스크린샷, 도표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011AF39-4E81-46C0-3BB8-91F7D9B9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7" y="1543313"/>
            <a:ext cx="5721619" cy="4565983"/>
          </a:xfrm>
          <a:prstGeom prst="rect">
            <a:avLst/>
          </a:prstGeom>
        </p:spPr>
      </p:pic>
      <p:pic>
        <p:nvPicPr>
          <p:cNvPr id="16" name="그림 15" descr="텍스트, 스크린샷, 사각형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FE383A5-6F75-F85C-B532-EF888B54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97" y="1547802"/>
            <a:ext cx="5802708" cy="45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Distil-Bert : </a:t>
            </a:r>
            <a:r>
              <a:rPr lang="en-US" altLang="ko-KR" sz="2800" err="1">
                <a:latin typeface="Microsoft GothicNeo Light"/>
                <a:ea typeface="Microsoft GothicNeo Light"/>
                <a:cs typeface="Microsoft GothicNeo Light"/>
              </a:rPr>
              <a:t>num_head</a:t>
            </a:r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 = 8, 16</a:t>
            </a:r>
            <a:endParaRPr lang="ko-KR"/>
          </a:p>
        </p:txBody>
      </p:sp>
      <p:pic>
        <p:nvPicPr>
          <p:cNvPr id="8" name="그림 7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F535CB2-96F9-1380-595B-9C52C0F1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3" y="1717489"/>
            <a:ext cx="5374558" cy="4265194"/>
          </a:xfrm>
          <a:prstGeom prst="rect">
            <a:avLst/>
          </a:prstGeom>
        </p:spPr>
      </p:pic>
      <p:pic>
        <p:nvPicPr>
          <p:cNvPr id="2" name="그림 1" descr="텍스트, 스크린샷, 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1A7C5FA-4F56-F48B-9933-B5303102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62" y="1794293"/>
            <a:ext cx="51385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sz="2800" err="1">
                <a:latin typeface="Microsoft GothicNeo Light"/>
                <a:ea typeface="Microsoft GothicNeo Light"/>
                <a:cs typeface="Microsoft GothicNeo Light"/>
              </a:rPr>
              <a:t>LLaMa</a:t>
            </a:r>
            <a:r>
              <a:rPr lang="en-US" sz="2800">
                <a:latin typeface="Microsoft GothicNeo Light"/>
                <a:ea typeface="Microsoft GothicNeo Light"/>
                <a:cs typeface="Microsoft GothicNeo Light"/>
              </a:rPr>
              <a:t> Mean, lora : r = 4, </a:t>
            </a:r>
            <a:r>
              <a:rPr lang="en-US" sz="2800" err="1">
                <a:latin typeface="Microsoft GothicNeo Light"/>
                <a:ea typeface="Microsoft GothicNeo Light"/>
                <a:cs typeface="Microsoft GothicNeo Light"/>
              </a:rPr>
              <a:t>nc_prd</a:t>
            </a:r>
            <a:endParaRPr lang="ko-KR" err="1"/>
          </a:p>
        </p:txBody>
      </p:sp>
      <p:pic>
        <p:nvPicPr>
          <p:cNvPr id="3" name="그림 2" descr="텍스트, 도표, 라인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6D4AA00-64A4-BE98-1F16-C9F84695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6" y="1945104"/>
            <a:ext cx="4020554" cy="4020554"/>
          </a:xfrm>
          <a:prstGeom prst="rect">
            <a:avLst/>
          </a:prstGeom>
        </p:spPr>
      </p:pic>
      <p:pic>
        <p:nvPicPr>
          <p:cNvPr id="4" name="그림 3" descr="텍스트, 도표, 라인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E59B239-924F-9D9B-2601-E0C4BA19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816" y="3193381"/>
            <a:ext cx="6898105" cy="2877553"/>
          </a:xfrm>
          <a:prstGeom prst="rect">
            <a:avLst/>
          </a:prstGeom>
        </p:spPr>
      </p:pic>
      <p:pic>
        <p:nvPicPr>
          <p:cNvPr id="5" name="그림 4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28ECBFF-78C2-5004-F4FD-00474F3B6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895" y="20053"/>
            <a:ext cx="3068053" cy="30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8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 err="1">
                <a:latin typeface="Microsoft GothicNeo Light"/>
                <a:ea typeface="Microsoft GothicNeo Light"/>
                <a:cs typeface="Microsoft GothicNeo Light"/>
              </a:rPr>
              <a:t>LLaMa</a:t>
            </a:r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 Attention, lora : r = 4, </a:t>
            </a:r>
            <a:r>
              <a:rPr lang="en-US" altLang="ko-KR" sz="2800" err="1">
                <a:latin typeface="Microsoft GothicNeo Light"/>
                <a:ea typeface="Microsoft GothicNeo Light"/>
                <a:cs typeface="Microsoft GothicNeo Light"/>
              </a:rPr>
              <a:t>nc_prd</a:t>
            </a:r>
          </a:p>
        </p:txBody>
      </p:sp>
      <p:pic>
        <p:nvPicPr>
          <p:cNvPr id="2" name="그림 1" descr="텍스트, 라인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0491A2B-E1D2-4FD1-1532-19C6A75C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8" y="1973855"/>
            <a:ext cx="3956892" cy="3956892"/>
          </a:xfrm>
          <a:prstGeom prst="rect">
            <a:avLst/>
          </a:prstGeom>
          <a:ln>
            <a:noFill/>
          </a:ln>
        </p:spPr>
      </p:pic>
      <p:pic>
        <p:nvPicPr>
          <p:cNvPr id="3" name="그림 2" descr="텍스트, 도표, 라인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C95727C7-41A5-427F-D07E-008DB3D06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556" y="3178524"/>
            <a:ext cx="6646843" cy="2761102"/>
          </a:xfrm>
          <a:prstGeom prst="rect">
            <a:avLst/>
          </a:prstGeom>
          <a:ln>
            <a:noFill/>
          </a:ln>
        </p:spPr>
      </p:pic>
      <p:pic>
        <p:nvPicPr>
          <p:cNvPr id="4" name="그림 3" descr="텍스트, 스크린샷, 도표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14BD24B-047C-50DD-A58B-9CCE784DE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017" y="2295"/>
            <a:ext cx="3061772" cy="30709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82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sz="2800" err="1">
                <a:latin typeface="Microsoft GothicNeo Light"/>
                <a:ea typeface="Microsoft GothicNeo Light"/>
                <a:cs typeface="Microsoft GothicNeo Light"/>
              </a:rPr>
              <a:t>LLaMa</a:t>
            </a:r>
            <a:r>
              <a:rPr lang="en-US" sz="2800">
                <a:latin typeface="Microsoft GothicNeo Light"/>
                <a:ea typeface="Microsoft GothicNeo Light"/>
                <a:cs typeface="Microsoft GothicNeo Light"/>
              </a:rPr>
              <a:t> Query Attention, lora : r = 4, </a:t>
            </a:r>
            <a:r>
              <a:rPr lang="en-US" sz="2800" err="1">
                <a:latin typeface="Microsoft GothicNeo Light"/>
                <a:ea typeface="Microsoft GothicNeo Light"/>
                <a:cs typeface="Microsoft GothicNeo Light"/>
              </a:rPr>
              <a:t>nc_prd</a:t>
            </a:r>
            <a:endParaRPr lang="ko-KR" err="1">
              <a:cs typeface="Malgun Gothic Semilight" panose="020B0503020000020004" pitchFamily="34" charset="-127"/>
            </a:endParaRPr>
          </a:p>
        </p:txBody>
      </p:sp>
      <p:pic>
        <p:nvPicPr>
          <p:cNvPr id="3" name="그림 2" descr="텍스트, 라인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60606B4-ACF3-16B3-F46D-C82633A1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26" y="1915026"/>
            <a:ext cx="4211054" cy="4211054"/>
          </a:xfrm>
          <a:prstGeom prst="rect">
            <a:avLst/>
          </a:prstGeom>
        </p:spPr>
      </p:pic>
      <p:pic>
        <p:nvPicPr>
          <p:cNvPr id="4" name="그림 3" descr="텍스트, 도표, 지도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6192926-907E-F292-9169-632E6837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656" y="3524248"/>
            <a:ext cx="6035844" cy="2516607"/>
          </a:xfrm>
          <a:prstGeom prst="rect">
            <a:avLst/>
          </a:prstGeom>
        </p:spPr>
      </p:pic>
      <p:pic>
        <p:nvPicPr>
          <p:cNvPr id="5" name="그림 4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5663E4F-44B2-206B-20AB-2AA57D6BE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974" y="0"/>
            <a:ext cx="34590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7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 err="1">
                <a:latin typeface="Microsoft GothicNeo Light"/>
                <a:ea typeface="Microsoft GothicNeo Light"/>
                <a:cs typeface="Microsoft GothicNeo Light"/>
              </a:rPr>
              <a:t>LLaMa</a:t>
            </a:r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 Lora value r = 4, 16, 32</a:t>
            </a:r>
            <a:endParaRPr lang="ko-KR"/>
          </a:p>
        </p:txBody>
      </p:sp>
      <p:pic>
        <p:nvPicPr>
          <p:cNvPr id="4" name="그림 3" descr="라인, 도표, 그래프, 텍스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661EFE6-A5F5-7DE9-6D83-050D516B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0" y="1849354"/>
            <a:ext cx="3335755" cy="2818398"/>
          </a:xfrm>
          <a:prstGeom prst="rect">
            <a:avLst/>
          </a:prstGeom>
          <a:ln>
            <a:noFill/>
          </a:ln>
        </p:spPr>
      </p:pic>
      <p:pic>
        <p:nvPicPr>
          <p:cNvPr id="5" name="그림 4" descr="텍스트, 라인, 도표, 그래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D48F004-AF2D-50D8-80E2-262D0B3D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866" y="1848351"/>
            <a:ext cx="3410953" cy="2820403"/>
          </a:xfrm>
          <a:prstGeom prst="rect">
            <a:avLst/>
          </a:prstGeom>
          <a:ln>
            <a:noFill/>
          </a:ln>
        </p:spPr>
      </p:pic>
      <p:pic>
        <p:nvPicPr>
          <p:cNvPr id="6" name="그림 5" descr="도표, 라인, 그래프, 텍스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4D4BA7A-50F0-6864-0615-5698D28CC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852" y="1844593"/>
            <a:ext cx="3570873" cy="2827922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B65ED-20BA-026D-C1D1-767C75A45CF5}"/>
              </a:ext>
            </a:extLst>
          </p:cNvPr>
          <p:cNvSpPr txBox="1"/>
          <p:nvPr/>
        </p:nvSpPr>
        <p:spPr>
          <a:xfrm>
            <a:off x="1303422" y="4812632"/>
            <a:ext cx="23662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   </a:t>
            </a:r>
            <a:r>
              <a:rPr lang="ko-KR" altLang="en-US" sz="1200" b="1" i="1">
                <a:latin typeface="Microsoft GothicNeo Light"/>
                <a:ea typeface="Microsoft GothicNeo Light"/>
                <a:cs typeface="Microsoft GothicNeo Light"/>
              </a:rPr>
              <a:t>  </a:t>
            </a:r>
            <a:r>
              <a:rPr lang="ko-KR" altLang="en-US" sz="1200" i="1" err="1">
                <a:latin typeface="Microsoft GothicNeo Light"/>
                <a:ea typeface="Microsoft GothicNeo Light"/>
                <a:cs typeface="Microsoft GothicNeo Light"/>
              </a:rPr>
              <a:t>R</a:t>
            </a:r>
            <a:r>
              <a:rPr lang="ko-KR" altLang="en-US" sz="1200" i="1">
                <a:latin typeface="Microsoft GothicNeo Light"/>
                <a:ea typeface="Microsoft GothicNeo Light"/>
                <a:cs typeface="Microsoft GothicNeo Light"/>
              </a:rPr>
              <a:t> = 4</a:t>
            </a:r>
          </a:p>
          <a:p>
            <a:endParaRPr lang="ko-KR" altLang="en-US" sz="1200">
              <a:latin typeface="Microsoft GothicNeo Light"/>
              <a:ea typeface="Microsoft GothicNeo Light"/>
              <a:cs typeface="Microsoft GothicNeo Light"/>
            </a:endParaRPr>
          </a:p>
          <a:p>
            <a:r>
              <a:rPr lang="ko-KR" altLang="en-US" sz="1200" err="1">
                <a:latin typeface="Microsoft GothicNeo Light"/>
                <a:ea typeface="Microsoft GothicNeo Light"/>
                <a:cs typeface="Microsoft GothicNeo Light"/>
              </a:rPr>
              <a:t>Accuracy</a:t>
            </a:r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   :      0.87</a:t>
            </a:r>
          </a:p>
          <a:p>
            <a:r>
              <a:rPr lang="ko-KR" altLang="en-US" sz="1200" err="1">
                <a:latin typeface="Microsoft GothicNeo Light"/>
                <a:ea typeface="Microsoft GothicNeo Light"/>
                <a:cs typeface="Microsoft GothicNeo Light"/>
              </a:rPr>
              <a:t>Recall</a:t>
            </a:r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         :   0.95</a:t>
            </a:r>
          </a:p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Precision    :   0.88</a:t>
            </a:r>
          </a:p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F1-Score       :           0.92</a:t>
            </a:r>
          </a:p>
          <a:p>
            <a:endParaRPr lang="ko-KR" altLang="en-US" sz="1200">
              <a:latin typeface="Microsoft GothicNeo Light"/>
              <a:ea typeface="Microsoft GothicNeo Light"/>
              <a:cs typeface="Microsoft GothicNeo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28768-9270-23F2-DCEE-433D6A22F53A}"/>
              </a:ext>
            </a:extLst>
          </p:cNvPr>
          <p:cNvSpPr txBox="1"/>
          <p:nvPr/>
        </p:nvSpPr>
        <p:spPr>
          <a:xfrm>
            <a:off x="4983079" y="4812632"/>
            <a:ext cx="23662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   </a:t>
            </a:r>
            <a:r>
              <a:rPr lang="ko-KR" altLang="en-US" sz="1200" b="1" i="1">
                <a:latin typeface="Microsoft GothicNeo Light"/>
                <a:ea typeface="Microsoft GothicNeo Light"/>
                <a:cs typeface="Microsoft GothicNeo Light"/>
              </a:rPr>
              <a:t>  </a:t>
            </a:r>
            <a:r>
              <a:rPr lang="ko-KR" altLang="en-US" sz="1200" i="1" err="1">
                <a:latin typeface="Microsoft GothicNeo Light"/>
                <a:ea typeface="Microsoft GothicNeo Light"/>
                <a:cs typeface="Microsoft GothicNeo Light"/>
              </a:rPr>
              <a:t>R</a:t>
            </a:r>
            <a:r>
              <a:rPr lang="ko-KR" altLang="en-US" sz="1200" i="1">
                <a:latin typeface="Microsoft GothicNeo Light"/>
                <a:ea typeface="Microsoft GothicNeo Light"/>
                <a:cs typeface="Microsoft GothicNeo Light"/>
              </a:rPr>
              <a:t> = 16</a:t>
            </a:r>
          </a:p>
          <a:p>
            <a:endParaRPr lang="ko-KR" altLang="en-US" sz="1200">
              <a:latin typeface="Microsoft GothicNeo Light"/>
              <a:ea typeface="Microsoft GothicNeo Light"/>
              <a:cs typeface="Microsoft GothicNeo Light"/>
            </a:endParaRPr>
          </a:p>
          <a:p>
            <a:r>
              <a:rPr lang="ko-KR" altLang="en-US" sz="1200" err="1">
                <a:latin typeface="Microsoft GothicNeo Light"/>
                <a:ea typeface="Microsoft GothicNeo Light"/>
                <a:cs typeface="Microsoft GothicNeo Light"/>
              </a:rPr>
              <a:t>Accuracy</a:t>
            </a:r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   :      0.83</a:t>
            </a:r>
          </a:p>
          <a:p>
            <a:r>
              <a:rPr lang="ko-KR" altLang="en-US" sz="1200" err="1">
                <a:latin typeface="Microsoft GothicNeo Light"/>
                <a:ea typeface="Microsoft GothicNeo Light"/>
                <a:cs typeface="Microsoft GothicNeo Light"/>
              </a:rPr>
              <a:t>Recall</a:t>
            </a:r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         :   0.93</a:t>
            </a:r>
          </a:p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Precision    :   0.86</a:t>
            </a:r>
          </a:p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F1-Score       :           0.88</a:t>
            </a:r>
          </a:p>
          <a:p>
            <a:endParaRPr lang="ko-KR" altLang="en-US" sz="1200">
              <a:latin typeface="Microsoft GothicNeo Light"/>
              <a:ea typeface="Microsoft GothicNeo Light"/>
              <a:cs typeface="Microsoft GothicNeo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0791F-6403-29E3-019A-52418E74B512}"/>
              </a:ext>
            </a:extLst>
          </p:cNvPr>
          <p:cNvSpPr txBox="1"/>
          <p:nvPr/>
        </p:nvSpPr>
        <p:spPr>
          <a:xfrm>
            <a:off x="8732921" y="4812631"/>
            <a:ext cx="23662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   </a:t>
            </a:r>
            <a:r>
              <a:rPr lang="ko-KR" altLang="en-US" sz="1200" b="1" i="1">
                <a:latin typeface="Microsoft GothicNeo Light"/>
                <a:ea typeface="Microsoft GothicNeo Light"/>
                <a:cs typeface="Microsoft GothicNeo Light"/>
              </a:rPr>
              <a:t>  </a:t>
            </a:r>
            <a:r>
              <a:rPr lang="ko-KR" altLang="en-US" sz="1200" i="1" err="1">
                <a:latin typeface="Microsoft GothicNeo Light"/>
                <a:ea typeface="Microsoft GothicNeo Light"/>
                <a:cs typeface="Microsoft GothicNeo Light"/>
              </a:rPr>
              <a:t>R</a:t>
            </a:r>
            <a:r>
              <a:rPr lang="ko-KR" altLang="en-US" sz="1200" i="1">
                <a:latin typeface="Microsoft GothicNeo Light"/>
                <a:ea typeface="Microsoft GothicNeo Light"/>
                <a:cs typeface="Microsoft GothicNeo Light"/>
              </a:rPr>
              <a:t> = 32</a:t>
            </a:r>
          </a:p>
          <a:p>
            <a:endParaRPr lang="ko-KR" altLang="en-US" sz="1200">
              <a:latin typeface="Microsoft GothicNeo Light"/>
              <a:ea typeface="Microsoft GothicNeo Light"/>
              <a:cs typeface="Microsoft GothicNeo Light"/>
            </a:endParaRPr>
          </a:p>
          <a:p>
            <a:r>
              <a:rPr lang="ko-KR" altLang="en-US" sz="1200" err="1">
                <a:latin typeface="Microsoft GothicNeo Light"/>
                <a:ea typeface="Microsoft GothicNeo Light"/>
                <a:cs typeface="Microsoft GothicNeo Light"/>
              </a:rPr>
              <a:t>Accuracy</a:t>
            </a:r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   :      0.82</a:t>
            </a:r>
          </a:p>
          <a:p>
            <a:r>
              <a:rPr lang="ko-KR" altLang="en-US" sz="1200" err="1">
                <a:latin typeface="Microsoft GothicNeo Light"/>
                <a:ea typeface="Microsoft GothicNeo Light"/>
                <a:cs typeface="Microsoft GothicNeo Light"/>
              </a:rPr>
              <a:t>Recall</a:t>
            </a:r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         :   0.94</a:t>
            </a:r>
          </a:p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Precision    :   0.84</a:t>
            </a:r>
          </a:p>
          <a:p>
            <a:r>
              <a:rPr lang="ko-KR" altLang="en-US" sz="1200">
                <a:latin typeface="Microsoft GothicNeo Light"/>
                <a:ea typeface="Microsoft GothicNeo Light"/>
                <a:cs typeface="Microsoft GothicNeo Light"/>
              </a:rPr>
              <a:t>F1-Score       :           0.89</a:t>
            </a:r>
          </a:p>
          <a:p>
            <a:endParaRPr lang="ko-KR" altLang="en-US" sz="1200">
              <a:latin typeface="Microsoft GothicNeo Light"/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140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 dirty="0">
                <a:latin typeface="Microsoft GothicNeo Light"/>
                <a:ea typeface="Microsoft GothicNeo Light"/>
                <a:cs typeface="Microsoft GothicNeo Light"/>
              </a:rPr>
              <a:t>Result</a:t>
            </a:r>
            <a:endParaRPr 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CEE5CA-27A1-4619-DFEF-115691D2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442249"/>
            <a:ext cx="1086954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6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01AC-4A31-D754-A975-204926D8A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0D4B-2BDC-168F-F729-3F359D0DDF2F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/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Paper</a:t>
            </a:r>
          </a:p>
        </p:txBody>
      </p:sp>
      <p:pic>
        <p:nvPicPr>
          <p:cNvPr id="5" name="그림 4" descr="텍스트, 폰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0A427A1-649D-2ACF-4218-818D8956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52" y="1546810"/>
            <a:ext cx="6851483" cy="1688933"/>
          </a:xfrm>
          <a:prstGeom prst="rect">
            <a:avLst/>
          </a:prstGeom>
          <a:ln>
            <a:noFill/>
          </a:ln>
        </p:spPr>
      </p:pic>
      <p:pic>
        <p:nvPicPr>
          <p:cNvPr id="8" name="그림 7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40A668A-2635-C8D2-40FC-5F4F72853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48" y="4047123"/>
            <a:ext cx="5786688" cy="1150018"/>
          </a:xfrm>
          <a:prstGeom prst="rect">
            <a:avLst/>
          </a:prstGeom>
        </p:spPr>
      </p:pic>
      <p:pic>
        <p:nvPicPr>
          <p:cNvPr id="9" name="그림 8" descr="텍스트, 스크린샷, 도표, 평면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4E14287-D02D-1033-6F55-77EED4EBA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3778669"/>
            <a:ext cx="5201151" cy="19375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20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/>
          </a:p>
          <a:p>
            <a:r>
              <a:rPr lang="en-US" sz="2800">
                <a:latin typeface="Malgun Gothic Semilight"/>
                <a:ea typeface="Malgun Gothic Semilight"/>
                <a:cs typeface="Malgun Gothic Semilight"/>
              </a:rPr>
              <a:t>Distil - BERT vs. BERT Large: Key Differences</a:t>
            </a:r>
            <a:endParaRPr 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3BACF3-B9F4-2F2F-957E-F4D7DF732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02007"/>
              </p:ext>
            </p:extLst>
          </p:nvPr>
        </p:nvGraphicFramePr>
        <p:xfrm>
          <a:off x="1173824" y="1849620"/>
          <a:ext cx="9847463" cy="4337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642">
                  <a:extLst>
                    <a:ext uri="{9D8B030D-6E8A-4147-A177-3AD203B41FA5}">
                      <a16:colId xmlns:a16="http://schemas.microsoft.com/office/drawing/2014/main" val="1021719326"/>
                    </a:ext>
                  </a:extLst>
                </a:gridCol>
                <a:gridCol w="3361150">
                  <a:extLst>
                    <a:ext uri="{9D8B030D-6E8A-4147-A177-3AD203B41FA5}">
                      <a16:colId xmlns:a16="http://schemas.microsoft.com/office/drawing/2014/main" val="3334524378"/>
                    </a:ext>
                  </a:extLst>
                </a:gridCol>
                <a:gridCol w="3970671">
                  <a:extLst>
                    <a:ext uri="{9D8B030D-6E8A-4147-A177-3AD203B41FA5}">
                      <a16:colId xmlns:a16="http://schemas.microsoft.com/office/drawing/2014/main" val="1970220637"/>
                    </a:ext>
                  </a:extLst>
                </a:gridCol>
              </a:tblGrid>
              <a:tr h="722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af-ZA" alt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Feature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alt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DistilBERT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sz="1800" b="1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Microsoft GothicNeo Light"/>
                        </a:rPr>
                        <a:t>BERT </a:t>
                      </a:r>
                      <a:r>
                        <a:rPr 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Microsoft GothicNeo Light"/>
                        </a:rPr>
                        <a:t>Large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745105"/>
                  </a:ext>
                </a:extLst>
              </a:tr>
              <a:tr h="722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af-ZA" altLang="ko-KR" sz="1800" b="1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Parameters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~66M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~340M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956847"/>
                  </a:ext>
                </a:extLst>
              </a:tr>
              <a:tr h="722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Microsoft GothicNeo Light"/>
                        </a:rPr>
                        <a:t>Number</a:t>
                      </a:r>
                      <a:r>
                        <a:rPr lang="ko-KR" sz="1800" b="1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Microsoft GothicNeo Light"/>
                        </a:rPr>
                        <a:t> of </a:t>
                      </a:r>
                      <a:r>
                        <a:rPr 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Microsoft GothicNeo Light"/>
                        </a:rPr>
                        <a:t>Layers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6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24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015754"/>
                  </a:ext>
                </a:extLst>
              </a:tr>
              <a:tr h="72290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alt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Hidden</a:t>
                      </a:r>
                      <a:r>
                        <a:rPr lang="af-ZA" altLang="ko-KR" sz="1800" b="1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 </a:t>
                      </a:r>
                      <a:r>
                        <a:rPr lang="af-ZA" alt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Size</a:t>
                      </a:r>
                      <a:endParaRPr lang="ko-KR" sz="1800" b="0" i="0" u="none" strike="noStrike" noProof="0">
                        <a:solidFill>
                          <a:srgbClr val="000000"/>
                        </a:solidFill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768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1024</a:t>
                      </a:r>
                      <a:endParaRPr lang="ko-KR" sz="1800" b="0" i="0" u="none" strike="noStrike" noProof="0">
                        <a:solidFill>
                          <a:srgbClr val="000000"/>
                        </a:solidFill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902104"/>
                  </a:ext>
                </a:extLst>
              </a:tr>
              <a:tr h="72290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alt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Attention</a:t>
                      </a:r>
                      <a:r>
                        <a:rPr lang="af-ZA" altLang="ko-KR" sz="1800" b="1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 </a:t>
                      </a:r>
                      <a:r>
                        <a:rPr lang="af-ZA" alt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Heads</a:t>
                      </a:r>
                      <a:endParaRPr lang="ko-KR" sz="1800" b="0" i="0" u="none" strike="noStrike" noProof="0">
                        <a:solidFill>
                          <a:srgbClr val="000000"/>
                        </a:solidFill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12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16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17434"/>
                  </a:ext>
                </a:extLst>
              </a:tr>
              <a:tr h="722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Microsoft GothicNeo Light"/>
                        </a:rPr>
                        <a:t>Feed-forward</a:t>
                      </a:r>
                      <a:r>
                        <a:rPr lang="ko-KR" sz="1800" b="1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Microsoft GothicNeo Light"/>
                        </a:rPr>
                        <a:t> </a:t>
                      </a:r>
                      <a:r>
                        <a:rPr lang="ko-KR" sz="1800" b="1" i="0" u="none" strike="noStrike" noProof="0" err="1">
                          <a:solidFill>
                            <a:srgbClr val="000000"/>
                          </a:solidFill>
                          <a:latin typeface="Microsoft GothicNeo Light"/>
                          <a:ea typeface="Microsoft GothicNeo Light"/>
                        </a:rPr>
                        <a:t>Size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3072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icrosoft GothicNeo Light"/>
                          <a:ea typeface="맑은 고딕"/>
                        </a:rPr>
                        <a:t>4096</a:t>
                      </a:r>
                      <a:endParaRPr lang="ko-KR">
                        <a:latin typeface="Microsoft GothicNeo Light"/>
                        <a:ea typeface="Microsoft GothicNeo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3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Distil-Bert - (1)</a:t>
            </a:r>
            <a:endParaRPr lang="ko-KR"/>
          </a:p>
        </p:txBody>
      </p:sp>
      <p:pic>
        <p:nvPicPr>
          <p:cNvPr id="2" name="그림 1" descr="텍스트, 스크린샷, 폰트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B503B48-208E-3E34-6E09-E9D3624F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6" y="1523818"/>
            <a:ext cx="10488282" cy="1189056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93F3B63-0806-CD7D-FCB0-D351E7DE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23" y="3425800"/>
            <a:ext cx="7225965" cy="210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3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01AC-4A31-D754-A975-204926D8A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0D4B-2BDC-168F-F729-3F359D0DDF2F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/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Changes : </a:t>
            </a:r>
            <a:r>
              <a:rPr lang="en-US" altLang="ko-KR" sz="2800" err="1">
                <a:latin typeface="Microsoft GothicNeo Light"/>
                <a:ea typeface="Microsoft GothicNeo Light"/>
                <a:cs typeface="Microsoft GothicNeo Light"/>
              </a:rPr>
              <a:t>LLaMA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3CF9B-5C5C-4D84-7B7E-5CACA690F0B5}"/>
              </a:ext>
            </a:extLst>
          </p:cNvPr>
          <p:cNvSpPr txBox="1"/>
          <p:nvPr/>
        </p:nvSpPr>
        <p:spPr>
          <a:xfrm>
            <a:off x="1554078" y="1544053"/>
            <a:ext cx="798094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  </a:t>
            </a:r>
            <a:r>
              <a:rPr lang="ko-KR" altLang="en-US" sz="1500" b="1">
                <a:latin typeface="Microsoft GothicNeo Light"/>
                <a:ea typeface="Microsoft GothicNeo Light"/>
                <a:cs typeface="Microsoft GothicNeo Light"/>
              </a:rPr>
              <a:t>1. </a:t>
            </a:r>
            <a:r>
              <a:rPr lang="en-US" altLang="ko-KR" sz="1500" b="1">
                <a:latin typeface="Microsoft GothicNeo Light"/>
                <a:ea typeface="Microsoft GothicNeo Light"/>
                <a:cs typeface="Microsoft GothicNeo Light"/>
              </a:rPr>
              <a:t>Issue</a:t>
            </a:r>
            <a:r>
              <a:rPr lang="ko-KR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500" b="1" err="1">
                <a:latin typeface="Microsoft GothicNeo Light"/>
                <a:ea typeface="Microsoft GothicNeo Light"/>
                <a:cs typeface="Microsoft GothicNeo Light"/>
              </a:rPr>
              <a:t>in</a:t>
            </a:r>
            <a:r>
              <a:rPr lang="ko-KR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500" b="1" err="1">
                <a:latin typeface="Microsoft GothicNeo Light"/>
                <a:ea typeface="Microsoft GothicNeo Light"/>
                <a:cs typeface="Microsoft GothicNeo Light"/>
              </a:rPr>
              <a:t>LLaMA</a:t>
            </a:r>
            <a:r>
              <a:rPr lang="ko-KR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500" b="1" err="1">
                <a:latin typeface="Microsoft GothicNeo Light"/>
                <a:ea typeface="Microsoft GothicNeo Light"/>
                <a:cs typeface="Microsoft GothicNeo Light"/>
              </a:rPr>
              <a:t>Classifier</a:t>
            </a:r>
            <a:endParaRPr lang="ko-KR" sz="1500">
              <a:latin typeface="Microsoft GothicNeo Light"/>
              <a:ea typeface="Microsoft GothicNeo Light"/>
              <a:cs typeface="Microsoft GothicNeo Light"/>
            </a:endParaRPr>
          </a:p>
          <a:p>
            <a:endParaRPr lang="ko-KR" altLang="en-US" b="1">
              <a:latin typeface="Microsoft GothicNeo Light"/>
              <a:ea typeface="Microsoft GothicNeo Light"/>
              <a:cs typeface="Microsoft GothicNeo Light"/>
            </a:endParaRPr>
          </a:p>
          <a:p>
            <a:pPr marL="1657350" lvl="3" indent="-285750">
              <a:lnSpc>
                <a:spcPct val="150000"/>
              </a:lnSpc>
              <a:buFont typeface="Arial"/>
              <a:buChar char="•"/>
            </a:pP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Problem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:</a:t>
            </a:r>
          </a:p>
          <a:p>
            <a:pPr marL="2114550" lvl="4" indent="-2857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Existing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code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restricted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to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mean</a:t>
            </a:r>
            <a:r>
              <a:rPr lang="ko-KR" sz="12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pooling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only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marL="1657350" lvl="3" indent="-285750">
              <a:lnSpc>
                <a:spcPct val="150000"/>
              </a:lnSpc>
              <a:buFont typeface="Arial"/>
              <a:buChar char="•"/>
            </a:pP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Solution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:</a:t>
            </a:r>
          </a:p>
          <a:p>
            <a:pPr marL="2114550" lvl="4" indent="-2857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Fixed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to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properly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support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attention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and </a:t>
            </a: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query</a:t>
            </a:r>
            <a:r>
              <a:rPr lang="ko-KR" sz="12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attention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mechanisms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lvl="1"/>
            <a:endParaRPr lang="ko-KR" altLang="en-US" b="1">
              <a:latin typeface="Microsoft GothicNeo Light"/>
              <a:ea typeface="Microsoft GothicNeo Light"/>
              <a:cs typeface="Microsoft GothicNeo Light"/>
            </a:endParaRPr>
          </a:p>
          <a:p>
            <a:pPr lvl="1"/>
            <a:endParaRPr lang="ko-KR" altLang="en-US" sz="1400" b="1">
              <a:latin typeface="Microsoft GothicNeo Light"/>
              <a:ea typeface="Microsoft GothicNeo Light"/>
              <a:cs typeface="Microsoft GothicNeo Light"/>
            </a:endParaRPr>
          </a:p>
          <a:p>
            <a:pPr lvl="1"/>
            <a:r>
              <a:rPr lang="ko-KR" sz="1500" b="1">
                <a:latin typeface="Microsoft GothicNeo Light"/>
                <a:ea typeface="Microsoft GothicNeo Light"/>
                <a:cs typeface="Microsoft GothicNeo Light"/>
              </a:rPr>
              <a:t>2. GPU </a:t>
            </a:r>
            <a:r>
              <a:rPr lang="ko-KR" sz="1500" b="1" err="1">
                <a:latin typeface="Microsoft GothicNeo Light"/>
                <a:ea typeface="Microsoft GothicNeo Light"/>
                <a:cs typeface="Microsoft GothicNeo Light"/>
              </a:rPr>
              <a:t>Memory</a:t>
            </a:r>
            <a:r>
              <a:rPr lang="ko-KR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500" b="1" err="1">
                <a:latin typeface="Microsoft GothicNeo Light"/>
                <a:ea typeface="Microsoft GothicNeo Light"/>
                <a:cs typeface="Microsoft GothicNeo Light"/>
              </a:rPr>
              <a:t>Problem</a:t>
            </a:r>
            <a:endParaRPr lang="ko-KR" sz="1500" err="1">
              <a:latin typeface="Microsoft GothicNeo Light"/>
              <a:ea typeface="Microsoft GothicNeo Light"/>
              <a:cs typeface="Microsoft GothicNeo Light"/>
            </a:endParaRPr>
          </a:p>
          <a:p>
            <a:pPr lvl="1"/>
            <a:endParaRPr lang="ko-KR" altLang="en-US" b="1" err="1">
              <a:latin typeface="Microsoft GothicNeo Light"/>
              <a:ea typeface="Microsoft GothicNeo Light"/>
              <a:cs typeface="Microsoft GothicNeo Light"/>
            </a:endParaRPr>
          </a:p>
          <a:p>
            <a:pPr marL="1657350" lvl="3" indent="-285750">
              <a:lnSpc>
                <a:spcPct val="150000"/>
              </a:lnSpc>
              <a:buFont typeface="Arial"/>
              <a:buChar char="•"/>
            </a:pP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Problem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:</a:t>
            </a:r>
          </a:p>
          <a:p>
            <a:pPr marL="2114550" lvl="4" indent="-285750">
              <a:lnSpc>
                <a:spcPct val="150000"/>
              </a:lnSpc>
              <a:buFont typeface="Arial"/>
              <a:buChar char="•"/>
            </a:pP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GPU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memory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insufficiency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during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attention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and </a:t>
            </a: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query</a:t>
            </a:r>
            <a:r>
              <a:rPr lang="ko-KR" sz="12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attention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processes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marL="2114550" lvl="4" indent="-2857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Mismatch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between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b="1">
                <a:latin typeface="Microsoft GothicNeo Light"/>
                <a:ea typeface="Microsoft GothicNeo Light"/>
                <a:cs typeface="Microsoft GothicNeo Light"/>
              </a:rPr>
              <a:t>float16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and </a:t>
            </a:r>
            <a:r>
              <a:rPr lang="ko-KR" sz="1200" b="1">
                <a:latin typeface="Microsoft GothicNeo Light"/>
                <a:ea typeface="Microsoft GothicNeo Light"/>
                <a:cs typeface="Microsoft GothicNeo Light"/>
              </a:rPr>
              <a:t>float32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operations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marL="1657350" lvl="3" indent="-285750">
              <a:lnSpc>
                <a:spcPct val="150000"/>
              </a:lnSpc>
              <a:buFont typeface="Arial"/>
              <a:buChar char="•"/>
            </a:pPr>
            <a:r>
              <a:rPr lang="ko-KR" sz="1200" b="1" err="1">
                <a:latin typeface="Microsoft GothicNeo Light"/>
                <a:ea typeface="Microsoft GothicNeo Light"/>
                <a:cs typeface="Microsoft GothicNeo Light"/>
              </a:rPr>
              <a:t>Solution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:</a:t>
            </a:r>
          </a:p>
          <a:p>
            <a:pPr marL="2114550" lvl="4" indent="-285750">
              <a:lnSpc>
                <a:spcPct val="150000"/>
              </a:lnSpc>
              <a:buFont typeface="Arial"/>
              <a:buChar char="•"/>
            </a:pP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Optimized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memory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usage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and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resolved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type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mismatches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for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seamless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sz="1200" err="1">
                <a:latin typeface="Microsoft GothicNeo Light"/>
                <a:ea typeface="Microsoft GothicNeo Light"/>
                <a:cs typeface="Microsoft GothicNeo Light"/>
              </a:rPr>
              <a:t>execution</a:t>
            </a:r>
            <a:r>
              <a:rPr lang="ko-KR" sz="1200">
                <a:latin typeface="Microsoft GothicNeo Light"/>
                <a:ea typeface="Microsoft GothicNeo Light"/>
                <a:cs typeface="Microsoft GothicNeo Light"/>
              </a:rPr>
              <a:t>.</a:t>
            </a:r>
          </a:p>
          <a:p>
            <a:pPr algn="l"/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0347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Distil-Bert - (2)</a:t>
            </a:r>
            <a:endParaRPr lang="ko-KR"/>
          </a:p>
        </p:txBody>
      </p:sp>
      <p:pic>
        <p:nvPicPr>
          <p:cNvPr id="2" name="그림 1" descr="텍스트, 스크린샷, 라인, 도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15AF966-95C5-CA31-95CB-D469EBC3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3" y="1959141"/>
            <a:ext cx="6211803" cy="4094748"/>
          </a:xfrm>
          <a:prstGeom prst="rect">
            <a:avLst/>
          </a:prstGeom>
        </p:spPr>
      </p:pic>
      <p:pic>
        <p:nvPicPr>
          <p:cNvPr id="3" name="그림 2" descr="텍스트, 스크린샷, 라인, 도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D8EB3BA-02C5-135C-1951-FD38E1F4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326" y="204538"/>
            <a:ext cx="4368149" cy="58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8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Distil-Bert - (3)</a:t>
            </a:r>
            <a:endParaRPr lang="ko-KR"/>
          </a:p>
        </p:txBody>
      </p:sp>
      <p:pic>
        <p:nvPicPr>
          <p:cNvPr id="4" name="그림 3" descr="텍스트, 스크린샷, 도표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BA90287-4C65-3564-FDB1-0193221C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35" y="2009273"/>
            <a:ext cx="5004140" cy="3761874"/>
          </a:xfrm>
          <a:prstGeom prst="rect">
            <a:avLst/>
          </a:prstGeom>
        </p:spPr>
      </p:pic>
      <p:pic>
        <p:nvPicPr>
          <p:cNvPr id="5" name="그림 4" descr="텍스트, 스크린샷, 사각형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271334D-B370-5780-5E43-A59E3475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52" y="2009273"/>
            <a:ext cx="4731991" cy="37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54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Distil-Bert - (4) (Full data)</a:t>
            </a:r>
            <a:endParaRPr lang="ko-KR"/>
          </a:p>
        </p:txBody>
      </p:sp>
      <p:pic>
        <p:nvPicPr>
          <p:cNvPr id="3" name="그림 2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AECC5F4-2252-63D4-570F-D09D3C77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08" y="2012386"/>
            <a:ext cx="9032489" cy="28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25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 dirty="0">
                <a:latin typeface="Microsoft GothicNeo Light"/>
                <a:ea typeface="Microsoft GothicNeo Light"/>
                <a:cs typeface="Microsoft GothicNeo Light"/>
              </a:rPr>
              <a:t>Distil-Bert - (5) (full data)</a:t>
            </a:r>
            <a:endParaRPr lang="ko-KR" dirty="0"/>
          </a:p>
        </p:txBody>
      </p:sp>
      <p:pic>
        <p:nvPicPr>
          <p:cNvPr id="5" name="그림 4" descr="텍스트, 스크린샷, 라인, 도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78327EF-8079-606E-FF7A-25E86C7F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77" y="429127"/>
            <a:ext cx="4585242" cy="6007039"/>
          </a:xfrm>
          <a:prstGeom prst="rect">
            <a:avLst/>
          </a:prstGeom>
        </p:spPr>
      </p:pic>
      <p:pic>
        <p:nvPicPr>
          <p:cNvPr id="6" name="그림 5" descr="텍스트, 스크린샷, 도표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BD61035-644C-17B3-4E80-5A0DD984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5" y="1994486"/>
            <a:ext cx="5947109" cy="39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0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 dirty="0">
                <a:latin typeface="Microsoft GothicNeo Light"/>
                <a:ea typeface="Microsoft GothicNeo Light"/>
                <a:cs typeface="Microsoft GothicNeo Light"/>
              </a:rPr>
              <a:t>Distil-Bert - (6) (full data)</a:t>
            </a:r>
            <a:endParaRPr lang="ko-KR" dirty="0"/>
          </a:p>
        </p:txBody>
      </p:sp>
      <p:pic>
        <p:nvPicPr>
          <p:cNvPr id="3" name="그림 2" descr="텍스트, 스크린샷, 다채로움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54C959C-2224-5FCC-A402-5A7D35C6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28" y="1552073"/>
            <a:ext cx="5118185" cy="4114800"/>
          </a:xfrm>
          <a:prstGeom prst="rect">
            <a:avLst/>
          </a:prstGeom>
        </p:spPr>
      </p:pic>
      <p:pic>
        <p:nvPicPr>
          <p:cNvPr id="4" name="그림 3" descr="텍스트, 스크린샷, 도표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C390F1B-7DC8-AD21-10A7-C002E271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6" y="1552074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3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sz="2800">
                <a:latin typeface="Microsoft GothicNeo Light"/>
                <a:ea typeface="Microsoft GothicNeo Light"/>
                <a:cs typeface="Microsoft GothicNeo Light"/>
              </a:rPr>
              <a:t>Bert-Large - (1)</a:t>
            </a:r>
            <a:endParaRPr lang="en-US"/>
          </a:p>
        </p:txBody>
      </p:sp>
      <p:pic>
        <p:nvPicPr>
          <p:cNvPr id="3" name="그림 2" descr="텍스트, 폰트, 스크린샷, 블랙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FCF29A8-893D-5CC2-1607-5BBC22A3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5551"/>
            <a:ext cx="12192000" cy="539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C7818D-D563-E972-7A47-C57D196A4911}"/>
              </a:ext>
            </a:extLst>
          </p:cNvPr>
          <p:cNvSpPr txBox="1"/>
          <p:nvPr/>
        </p:nvSpPr>
        <p:spPr>
          <a:xfrm>
            <a:off x="890337" y="2374231"/>
            <a:ext cx="104113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ea typeface="+mn-lt"/>
                <a:cs typeface="+mn-lt"/>
              </a:rPr>
              <a:t>"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output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of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pooler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layer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is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not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included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final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loss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calculation,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resulting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in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the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gradient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backpropagation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path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being</a:t>
            </a:r>
            <a:r>
              <a:rPr lang="ko-KR">
                <a:ea typeface="+mn-lt"/>
                <a:cs typeface="+mn-lt"/>
              </a:rPr>
              <a:t> </a:t>
            </a:r>
            <a:r>
              <a:rPr lang="en-US" altLang="ko-KR">
                <a:ea typeface="+mn-lt"/>
                <a:cs typeface="+mn-lt"/>
              </a:rPr>
              <a:t>disconnected."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25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Bert-Large - (2)</a:t>
            </a:r>
            <a:endParaRPr lang="ko-KR"/>
          </a:p>
        </p:txBody>
      </p:sp>
      <p:pic>
        <p:nvPicPr>
          <p:cNvPr id="2" name="그림 1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BC4DDE9-1CA5-5B1A-DEEA-35339DF6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36" y="2517100"/>
            <a:ext cx="8611101" cy="25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9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Bert-Large - (3)</a:t>
            </a:r>
            <a:endParaRPr lang="ko-KR"/>
          </a:p>
        </p:txBody>
      </p:sp>
      <p:pic>
        <p:nvPicPr>
          <p:cNvPr id="2" name="그림 1" descr="텍스트, 스크린샷, 도표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BC15241-B90D-1C91-BCF2-2AD58CE6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22" y="646142"/>
            <a:ext cx="4286253" cy="5757168"/>
          </a:xfrm>
          <a:prstGeom prst="rect">
            <a:avLst/>
          </a:prstGeom>
        </p:spPr>
      </p:pic>
      <p:pic>
        <p:nvPicPr>
          <p:cNvPr id="3" name="그림 2" descr="텍스트, 스크린샷, 라인, 도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4DAD69B-6452-775B-00A2-8F35CD30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6" y="2717953"/>
            <a:ext cx="5533100" cy="36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8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Bert-Large - (4)</a:t>
            </a:r>
            <a:endParaRPr lang="ko-KR"/>
          </a:p>
        </p:txBody>
      </p:sp>
      <p:pic>
        <p:nvPicPr>
          <p:cNvPr id="2" name="그림 1" descr="텍스트, 스크린샷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E282875-A8AD-BFA5-972E-C10FFE25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07" y="1550124"/>
            <a:ext cx="5121965" cy="4114800"/>
          </a:xfrm>
          <a:prstGeom prst="rect">
            <a:avLst/>
          </a:prstGeom>
        </p:spPr>
      </p:pic>
      <p:pic>
        <p:nvPicPr>
          <p:cNvPr id="3" name="그림 2" descr="텍스트, 스크린샷, 도표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18D888D-851C-7FDA-0C32-06382647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6" y="1549675"/>
            <a:ext cx="549210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78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Bert-Large - (5) (Pooler layer)</a:t>
            </a:r>
            <a:endParaRPr lang="ko-KR"/>
          </a:p>
        </p:txBody>
      </p:sp>
      <p:pic>
        <p:nvPicPr>
          <p:cNvPr id="2" name="그림 1" descr="텍스트, 스크린샷, 폰트, 블랙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ACB812B-BFB6-2442-4913-46F3D6BC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82" y="2451219"/>
            <a:ext cx="8928345" cy="26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01AC-4A31-D754-A975-204926D8A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E0D4B-2BDC-168F-F729-3F359D0DDF2F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/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Dataset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D22042E-A80D-6039-E77F-2F171F193B9A}"/>
              </a:ext>
            </a:extLst>
          </p:cNvPr>
          <p:cNvGrpSpPr/>
          <p:nvPr/>
        </p:nvGrpSpPr>
        <p:grpSpPr>
          <a:xfrm>
            <a:off x="1789635" y="2079863"/>
            <a:ext cx="3917191" cy="3427461"/>
            <a:chOff x="1909951" y="2069836"/>
            <a:chExt cx="3486059" cy="28659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A53FD3E-751B-D4B8-DAB1-17ECABE0577F}"/>
                </a:ext>
              </a:extLst>
            </p:cNvPr>
            <p:cNvGrpSpPr/>
            <p:nvPr/>
          </p:nvGrpSpPr>
          <p:grpSpPr>
            <a:xfrm>
              <a:off x="1909951" y="2069836"/>
              <a:ext cx="3486059" cy="2865988"/>
              <a:chOff x="4333980" y="554807"/>
              <a:chExt cx="3524040" cy="5192351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0D57083E-388D-B868-2B9A-7316C7B1205D}"/>
                  </a:ext>
                </a:extLst>
              </p:cNvPr>
              <p:cNvSpPr/>
              <p:nvPr/>
            </p:nvSpPr>
            <p:spPr>
              <a:xfrm>
                <a:off x="4333980" y="554807"/>
                <a:ext cx="3524040" cy="5192351"/>
              </a:xfrm>
              <a:prstGeom prst="roundRect">
                <a:avLst>
                  <a:gd name="adj" fmla="val 1022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E0BD50F9-0162-60B7-8CB2-506C664F1127}"/>
                  </a:ext>
                </a:extLst>
              </p:cNvPr>
              <p:cNvSpPr/>
              <p:nvPr/>
            </p:nvSpPr>
            <p:spPr>
              <a:xfrm>
                <a:off x="4441453" y="1059598"/>
                <a:ext cx="1021088" cy="612287"/>
              </a:xfrm>
              <a:prstGeom prst="roundRect">
                <a:avLst>
                  <a:gd name="adj" fmla="val 1022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3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nc.csv (</a:t>
                </a:r>
                <a:r>
                  <a:rPr lang="en-US" sz="1300" err="1">
                    <a:solidFill>
                      <a:schemeClr val="tx1"/>
                    </a:solidFill>
                    <a:latin typeface="맑은 고딕"/>
                    <a:ea typeface="맑은 고딕"/>
                  </a:rPr>
                  <a:t>nc</a:t>
                </a:r>
                <a:r>
                  <a:rPr lang="en-US" sz="13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)</a:t>
                </a: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5204BB93-C64A-1944-0B4C-7BAB9F29F5B2}"/>
                  </a:ext>
                </a:extLst>
              </p:cNvPr>
              <p:cNvSpPr/>
              <p:nvPr/>
            </p:nvSpPr>
            <p:spPr>
              <a:xfrm>
                <a:off x="5536582" y="1057117"/>
                <a:ext cx="1178861" cy="598982"/>
              </a:xfrm>
              <a:prstGeom prst="roundRect">
                <a:avLst>
                  <a:gd name="adj" fmla="val 1022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3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mci.csv (mci)</a:t>
                </a:r>
                <a:endParaRPr lang="ko-KR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C1E7E548-559D-33ED-2E6E-C13B60AAD016}"/>
                  </a:ext>
                </a:extLst>
              </p:cNvPr>
              <p:cNvSpPr/>
              <p:nvPr/>
            </p:nvSpPr>
            <p:spPr>
              <a:xfrm>
                <a:off x="6789483" y="1054635"/>
                <a:ext cx="983965" cy="625587"/>
              </a:xfrm>
              <a:prstGeom prst="roundRect">
                <a:avLst>
                  <a:gd name="adj" fmla="val 1022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300">
                    <a:solidFill>
                      <a:schemeClr val="tx1"/>
                    </a:solidFill>
                    <a:latin typeface="맑은 고딕"/>
                    <a:ea typeface="맑은 고딕"/>
                  </a:rPr>
                  <a:t>prd.csv</a:t>
                </a:r>
              </a:p>
            </p:txBody>
          </p:sp>
        </p:grp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CCA5A14-84E5-C0E6-0451-C8DB2F337549}"/>
                </a:ext>
              </a:extLst>
            </p:cNvPr>
            <p:cNvCxnSpPr>
              <a:cxnSpLocks/>
            </p:cNvCxnSpPr>
            <p:nvPr/>
          </p:nvCxnSpPr>
          <p:spPr>
            <a:xfrm>
              <a:off x="2520081" y="2694373"/>
              <a:ext cx="1" cy="1365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A548E66-1739-D0A6-27E9-4F60F7D9C608}"/>
                </a:ext>
              </a:extLst>
            </p:cNvPr>
            <p:cNvCxnSpPr>
              <a:cxnSpLocks/>
            </p:cNvCxnSpPr>
            <p:nvPr/>
          </p:nvCxnSpPr>
          <p:spPr>
            <a:xfrm>
              <a:off x="4784047" y="2690700"/>
              <a:ext cx="1" cy="1365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2E548A3E-CC81-C64E-93CC-DCFBCB9DFB58}"/>
                </a:ext>
              </a:extLst>
            </p:cNvPr>
            <p:cNvSpPr/>
            <p:nvPr/>
          </p:nvSpPr>
          <p:spPr>
            <a:xfrm>
              <a:off x="2117630" y="4147702"/>
              <a:ext cx="3166995" cy="548029"/>
            </a:xfrm>
            <a:prstGeom prst="roundRect">
              <a:avLst>
                <a:gd name="adj" fmla="val 102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i="1">
                  <a:solidFill>
                    <a:schemeClr val="tx1"/>
                  </a:solidFill>
                  <a:ea typeface="맑은 고딕"/>
                </a:rPr>
                <a:t>full_dataset.csv</a:t>
              </a:r>
              <a:endParaRPr lang="ko-KR" altLang="en-US" sz="1400" b="1" i="1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2F60F3E-763A-0B78-20DF-8815486B36BE}"/>
                </a:ext>
              </a:extLst>
            </p:cNvPr>
            <p:cNvCxnSpPr>
              <a:cxnSpLocks/>
            </p:cNvCxnSpPr>
            <p:nvPr/>
          </p:nvCxnSpPr>
          <p:spPr>
            <a:xfrm>
              <a:off x="3658490" y="2694372"/>
              <a:ext cx="1" cy="1365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AE21F07-2F04-6B34-1604-B625248F591E}"/>
              </a:ext>
            </a:extLst>
          </p:cNvPr>
          <p:cNvGrpSpPr/>
          <p:nvPr/>
        </p:nvGrpSpPr>
        <p:grpSpPr>
          <a:xfrm>
            <a:off x="6764618" y="2079017"/>
            <a:ext cx="3068457" cy="3427461"/>
            <a:chOff x="6363565" y="2079017"/>
            <a:chExt cx="2577168" cy="2865988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6DAF37A-B7E6-707F-56A0-BBBCC854F5E2}"/>
                </a:ext>
              </a:extLst>
            </p:cNvPr>
            <p:cNvSpPr/>
            <p:nvPr/>
          </p:nvSpPr>
          <p:spPr>
            <a:xfrm>
              <a:off x="6363565" y="2079017"/>
              <a:ext cx="2577168" cy="2865988"/>
            </a:xfrm>
            <a:prstGeom prst="roundRect">
              <a:avLst>
                <a:gd name="adj" fmla="val 1022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2884FD00-E4BB-82B0-9244-25745A7E7B48}"/>
                </a:ext>
              </a:extLst>
            </p:cNvPr>
            <p:cNvSpPr/>
            <p:nvPr/>
          </p:nvSpPr>
          <p:spPr>
            <a:xfrm>
              <a:off x="6497422" y="2366823"/>
              <a:ext cx="1010083" cy="337960"/>
            </a:xfrm>
            <a:prstGeom prst="roundRect">
              <a:avLst>
                <a:gd name="adj" fmla="val 102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맑은 고딕"/>
                  <a:ea typeface="맑은 고딕"/>
                </a:rPr>
                <a:t>nc.csv (</a:t>
              </a:r>
              <a:r>
                <a:rPr lang="en-US" sz="1300" err="1">
                  <a:solidFill>
                    <a:schemeClr val="tx1"/>
                  </a:solidFill>
                  <a:latin typeface="맑은 고딕"/>
                  <a:ea typeface="맑은 고딕"/>
                </a:rPr>
                <a:t>nc</a:t>
              </a:r>
              <a:r>
                <a:rPr lang="en-US" sz="1300">
                  <a:solidFill>
                    <a:schemeClr val="tx1"/>
                  </a:solidFill>
                  <a:latin typeface="맑은 고딕"/>
                  <a:ea typeface="맑은 고딕"/>
                </a:rPr>
                <a:t>)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D8FCFE2-239B-2FEB-62A5-669A366AD9DF}"/>
                </a:ext>
              </a:extLst>
            </p:cNvPr>
            <p:cNvSpPr/>
            <p:nvPr/>
          </p:nvSpPr>
          <p:spPr>
            <a:xfrm>
              <a:off x="7580747" y="2365454"/>
              <a:ext cx="1166155" cy="330616"/>
            </a:xfrm>
            <a:prstGeom prst="roundRect">
              <a:avLst>
                <a:gd name="adj" fmla="val 102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맑은 고딕"/>
                  <a:ea typeface="맑은 고딕"/>
                </a:rPr>
                <a:t>mci.csv (mci)</a:t>
              </a:r>
              <a:endParaRPr lang="ko-KR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5C36CE4-1EFB-480F-E08A-A2C3317855D2}"/>
                </a:ext>
              </a:extLst>
            </p:cNvPr>
            <p:cNvCxnSpPr>
              <a:cxnSpLocks/>
            </p:cNvCxnSpPr>
            <p:nvPr/>
          </p:nvCxnSpPr>
          <p:spPr>
            <a:xfrm>
              <a:off x="7001238" y="2712734"/>
              <a:ext cx="1" cy="1365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1D2E477-BBC6-1003-8654-89A91510A0D4}"/>
                </a:ext>
              </a:extLst>
            </p:cNvPr>
            <p:cNvSpPr/>
            <p:nvPr/>
          </p:nvSpPr>
          <p:spPr>
            <a:xfrm>
              <a:off x="6598787" y="4156883"/>
              <a:ext cx="2147935" cy="548029"/>
            </a:xfrm>
            <a:prstGeom prst="roundRect">
              <a:avLst>
                <a:gd name="adj" fmla="val 102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400" b="1" i="1">
                  <a:solidFill>
                    <a:schemeClr val="tx1"/>
                  </a:solidFill>
                  <a:ea typeface="맑은 고딕"/>
                </a:rPr>
                <a:t>nc_prd_dataset.csv</a:t>
              </a:r>
              <a:endParaRPr lang="ko-KR" altLang="en-US" sz="1400" b="1" i="1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6354EE-EC19-4C46-F98C-BED64C93CEEC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47" y="2712733"/>
              <a:ext cx="1" cy="13659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758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Bert-Large - (6) </a:t>
            </a:r>
            <a:r>
              <a:rPr lang="en-US" sz="2800">
                <a:latin typeface="Microsoft GothicNeo Light"/>
                <a:ea typeface="Microsoft GothicNeo Light"/>
                <a:cs typeface="Microsoft GothicNeo Light"/>
              </a:rPr>
              <a:t>(Pooler layer)</a:t>
            </a:r>
            <a:endParaRPr lang="ko-KR"/>
          </a:p>
        </p:txBody>
      </p:sp>
      <p:pic>
        <p:nvPicPr>
          <p:cNvPr id="2" name="그림 1" descr="텍스트, 스크린샷, 도표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A22C649-645C-8341-27A2-075861A7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53" y="635101"/>
            <a:ext cx="4156792" cy="5582652"/>
          </a:xfrm>
          <a:prstGeom prst="rect">
            <a:avLst/>
          </a:prstGeom>
        </p:spPr>
      </p:pic>
      <p:pic>
        <p:nvPicPr>
          <p:cNvPr id="3" name="그림 2" descr="텍스트, 스크린샷, 라인, 도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DE170B3-0A17-6F6D-1DC7-7C61E1DC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7" y="2638429"/>
            <a:ext cx="5447298" cy="357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46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Bert-Large - (7) </a:t>
            </a:r>
            <a:r>
              <a:rPr lang="en-US" sz="2800">
                <a:latin typeface="Microsoft GothicNeo Light"/>
                <a:ea typeface="Microsoft GothicNeo Light"/>
                <a:cs typeface="Microsoft GothicNeo Light"/>
              </a:rPr>
              <a:t>(Pooler layer)</a:t>
            </a:r>
            <a:endParaRPr lang="ko-KR"/>
          </a:p>
        </p:txBody>
      </p:sp>
      <p:pic>
        <p:nvPicPr>
          <p:cNvPr id="2" name="그림 1" descr="텍스트, 스크린샷, 도표, 직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DE54433-56AA-CC4E-7BE1-9964404A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3" y="2219795"/>
            <a:ext cx="4932719" cy="3730100"/>
          </a:xfrm>
          <a:prstGeom prst="rect">
            <a:avLst/>
          </a:prstGeom>
        </p:spPr>
      </p:pic>
      <p:pic>
        <p:nvPicPr>
          <p:cNvPr id="3" name="그림 2" descr="텍스트, 스크린샷, 다채로움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3E67791-E5E2-C034-D45E-D9009526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73" y="2220770"/>
            <a:ext cx="4578921" cy="362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0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F4DE45-7389-B549-6618-224A265D2472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 dirty="0">
                <a:latin typeface="Microsoft GothicNeo Light"/>
                <a:ea typeface="Microsoft GothicNeo Light"/>
                <a:cs typeface="Microsoft GothicNeo Light"/>
              </a:rPr>
              <a:t>Result</a:t>
            </a:r>
            <a:endParaRPr 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6F15B9-07C8-C234-187D-2FA24ADE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24" y="1545343"/>
            <a:ext cx="1086954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0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Attention Map</a:t>
            </a:r>
          </a:p>
        </p:txBody>
      </p:sp>
      <p:pic>
        <p:nvPicPr>
          <p:cNvPr id="3" name="그림 2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A5434C7-80EA-4C22-EFBC-D2DBB8BB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948" y="1544053"/>
            <a:ext cx="4140869" cy="4130844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0800-F435-3709-6FDA-7C594AA2E999}"/>
              </a:ext>
            </a:extLst>
          </p:cNvPr>
          <p:cNvSpPr txBox="1"/>
          <p:nvPr/>
        </p:nvSpPr>
        <p:spPr>
          <a:xfrm>
            <a:off x="581526" y="1343527"/>
            <a:ext cx="683794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Microsoft GothicNeo Light"/>
                <a:ea typeface="맑은 고딕"/>
                <a:cs typeface="Microsoft GothicNeo Light"/>
              </a:rPr>
              <a:t>1.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b="1">
                <a:latin typeface="Microsoft GothicNeo Light"/>
                <a:ea typeface="맑은 고딕"/>
                <a:cs typeface="Microsoft GothicNeo Light"/>
              </a:rPr>
              <a:t>Row-wise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b="1">
                <a:latin typeface="Microsoft GothicNeo Light"/>
                <a:ea typeface="맑은 고딕"/>
                <a:cs typeface="Microsoft GothicNeo Light"/>
              </a:rPr>
              <a:t>Sum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b="1">
                <a:latin typeface="Microsoft GothicNeo Light"/>
                <a:ea typeface="맑은 고딕"/>
                <a:cs typeface="Microsoft GothicNeo Light"/>
              </a:rPr>
              <a:t>Equals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b="1">
                <a:latin typeface="Microsoft GothicNeo Light"/>
                <a:ea typeface="맑은 고딕"/>
                <a:cs typeface="Microsoft GothicNeo Light"/>
              </a:rPr>
              <a:t>1</a:t>
            </a:r>
            <a:endParaRPr lang="ko-KR" altLang="en-US">
              <a:latin typeface="Microsoft GothicNeo Light"/>
              <a:ea typeface="맑은 고딕"/>
              <a:cs typeface="Microsoft GothicNeo Light"/>
            </a:endParaRPr>
          </a:p>
          <a:p>
            <a:pPr>
              <a:lnSpc>
                <a:spcPct val="150000"/>
              </a:lnSpc>
            </a:pPr>
            <a:endParaRPr lang="en-US" altLang="ko-KR" b="1">
              <a:latin typeface="Microsoft GothicNeo Light"/>
              <a:ea typeface="+mn-lt"/>
              <a:cs typeface="Microsoft GothicNeo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altLang="ko-KR" sz="1500" b="1">
                <a:latin typeface="Microsoft GothicNeo Light"/>
                <a:ea typeface="+mn-lt"/>
                <a:cs typeface="+mn-lt"/>
              </a:rPr>
              <a:t> Feature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:</a:t>
            </a: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150000"/>
              </a:lnSpc>
              <a:buFont typeface="Arial"/>
              <a:buChar char="•"/>
            </a:pPr>
            <a:r>
              <a:rPr lang="en-US" altLang="ko-KR" sz="1500">
                <a:latin typeface="Microsoft GothicNeo Light"/>
                <a:ea typeface="+mn-lt"/>
                <a:cs typeface="+mn-lt"/>
              </a:rPr>
              <a:t> In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an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Attention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Map,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the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sum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of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all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values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in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a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row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equals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1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.</a:t>
            </a: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150000"/>
              </a:lnSpc>
              <a:buFont typeface="Arial"/>
              <a:buChar char="•"/>
            </a:pPr>
            <a:r>
              <a:rPr lang="en-US" altLang="ko-KR" sz="1500">
                <a:latin typeface="Microsoft GothicNeo Light"/>
                <a:ea typeface="+mn-lt"/>
                <a:cs typeface="+mn-lt"/>
              </a:rPr>
              <a:t> Represents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the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distribution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of</a:t>
            </a:r>
            <a:r>
              <a:rPr lang="ko-KR" altLang="en-US" sz="1500">
                <a:solidFill>
                  <a:srgbClr val="FF0000"/>
                </a:solidFill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attention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allocated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by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specific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row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(e.g.,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Age)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to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all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columns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(e.g.,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Memory,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Language).</a:t>
            </a: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150000"/>
              </a:lnSpc>
            </a:pPr>
            <a:endParaRPr lang="en-US" altLang="ko-KR" sz="1500">
              <a:latin typeface="Microsoft GothicNeo Light"/>
              <a:ea typeface="+mn-lt"/>
              <a:cs typeface="+mn-l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altLang="ko-KR" sz="1500" b="1">
                <a:latin typeface="Microsoft GothicNeo Light"/>
                <a:ea typeface="+mn-lt"/>
                <a:cs typeface="+mn-lt"/>
              </a:rPr>
              <a:t> Meaning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:</a:t>
            </a: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150000"/>
              </a:lnSpc>
              <a:buFont typeface="Arial"/>
              <a:buChar char="•"/>
            </a:pPr>
            <a:r>
              <a:rPr lang="en-US" altLang="ko-KR" sz="1500">
                <a:latin typeface="Microsoft GothicNeo Light"/>
                <a:ea typeface="+mn-lt"/>
                <a:cs typeface="+mn-lt"/>
              </a:rPr>
              <a:t> Allows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identification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of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the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importance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ratio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allocated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by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row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to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each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column.</a:t>
            </a: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150000"/>
              </a:lnSpc>
              <a:buFont typeface="Arial"/>
              <a:buChar char="•"/>
            </a:pPr>
            <a:r>
              <a:rPr lang="en-US" altLang="ko-KR" sz="1500">
                <a:latin typeface="Microsoft GothicNeo Light"/>
                <a:ea typeface="+mn-lt"/>
                <a:cs typeface="+mn-lt"/>
              </a:rPr>
              <a:t> Example: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The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sum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of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the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Age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row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=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1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→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Age's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importance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distribution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across</a:t>
            </a:r>
            <a:r>
              <a:rPr lang="ko-KR" altLang="en-US" sz="1500">
                <a:latin typeface="Microsoft GothicNeo Light"/>
                <a:ea typeface="Microsoft GothicNeo Light"/>
                <a:cs typeface="+mn-lt"/>
              </a:rPr>
              <a:t> </a:t>
            </a:r>
            <a:r>
              <a:rPr lang="en-US" altLang="ko-KR" sz="1500">
                <a:latin typeface="Microsoft GothicNeo Light"/>
                <a:ea typeface="+mn-lt"/>
                <a:cs typeface="+mn-lt"/>
              </a:rPr>
              <a:t>features.</a:t>
            </a: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  <a:p>
            <a:endParaRPr lang="ko-KR" sz="1500" b="1">
              <a:latin typeface="Microsoft GothicNeo Light"/>
              <a:ea typeface="Microsoft GothicNeo Light"/>
              <a:cs typeface="Microsoft GothicNeo Light"/>
            </a:endParaRPr>
          </a:p>
          <a:p>
            <a:pPr algn="l"/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59121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Attention Map</a:t>
            </a:r>
          </a:p>
        </p:txBody>
      </p:sp>
      <p:pic>
        <p:nvPicPr>
          <p:cNvPr id="3" name="그림 2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A5434C7-80EA-4C22-EFBC-D2DBB8BB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948" y="1544053"/>
            <a:ext cx="4140869" cy="4130844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0800-F435-3709-6FDA-7C594AA2E999}"/>
              </a:ext>
            </a:extLst>
          </p:cNvPr>
          <p:cNvSpPr txBox="1"/>
          <p:nvPr/>
        </p:nvSpPr>
        <p:spPr>
          <a:xfrm>
            <a:off x="342827" y="1178275"/>
            <a:ext cx="6948116" cy="66248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Microsoft GothicNeo Light"/>
                <a:ea typeface="Microsoft GothicNeo Light"/>
                <a:cs typeface="Microsoft GothicNeo Light"/>
              </a:rPr>
              <a:t>       2.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altLang="en-US" b="1" err="1">
                <a:latin typeface="Microsoft GothicNeo Light"/>
                <a:ea typeface="Microsoft GothicNeo Light"/>
                <a:cs typeface="Microsoft GothicNeo Light"/>
              </a:rPr>
              <a:t>Column</a:t>
            </a:r>
            <a:r>
              <a:rPr lang="en-US" altLang="ko-KR" b="1">
                <a:latin typeface="Microsoft GothicNeo Light"/>
                <a:ea typeface="Microsoft GothicNeo Light"/>
                <a:cs typeface="Microsoft GothicNeo Light"/>
              </a:rPr>
              <a:t>-wise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</a:t>
            </a:r>
            <a:endParaRPr lang="en-US" altLang="ko-KR" b="1">
              <a:latin typeface="Microsoft GothicNeo Light"/>
              <a:ea typeface="Microsoft GothicNeo Light"/>
              <a:cs typeface="Microsoft GothicNeo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altLang="ko-KR" sz="1500" b="1">
                <a:latin typeface="Microsoft GothicNeo Light"/>
                <a:ea typeface="Microsoft GothicNeo Light"/>
                <a:cs typeface="Microsoft GothicNeo Light"/>
              </a:rPr>
              <a:t> Feature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:</a:t>
            </a: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  <a:p>
            <a:pPr marL="457200">
              <a:lnSpc>
                <a:spcPct val="150000"/>
              </a:lnSpc>
              <a:buFont typeface="Arial"/>
              <a:buChar char="•"/>
            </a:pP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 The </a:t>
            </a:r>
            <a:r>
              <a:rPr lang="en-US" altLang="ko-KR" sz="1300" b="1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column-wise</a:t>
            </a:r>
            <a:r>
              <a:rPr lang="en-US" sz="1300" b="1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 sum</a:t>
            </a:r>
            <a:r>
              <a:rPr lang="en-US" altLang="ko-KR" sz="13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represents the</a:t>
            </a:r>
            <a:r>
              <a:rPr lang="en-US" altLang="ko-KR" sz="13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total attention</a:t>
            </a:r>
            <a:r>
              <a:rPr lang="en-US" altLang="ko-KR" sz="13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a</a:t>
            </a:r>
            <a:r>
              <a:rPr lang="en-US" altLang="ko-KR" sz="13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specific</a:t>
            </a:r>
            <a:r>
              <a:rPr lang="en-US" altLang="ko-KR" sz="13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column (feature)</a:t>
            </a:r>
            <a:r>
              <a:rPr lang="en-US" altLang="ko-KR" sz="13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receives from </a:t>
            </a:r>
            <a:r>
              <a:rPr lang="en-US" sz="1300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all</a:t>
            </a:r>
            <a:r>
              <a:rPr lang="en-US" altLang="ko-KR" sz="1300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other rows (features)</a:t>
            </a: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 altLang="en-US" sz="1300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It provides insights into how</a:t>
            </a:r>
            <a:r>
              <a:rPr lang="en-US" sz="1300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300" b="1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important a column (feature)</a:t>
            </a:r>
            <a:r>
              <a:rPr lang="en-US" sz="1300">
                <a:latin typeface="Microsoft GothicNeo Light"/>
                <a:ea typeface="Microsoft GothicNeo Light"/>
                <a:cs typeface="Microsoft GothicNeo Light"/>
              </a:rPr>
              <a:t> is in the model.</a:t>
            </a:r>
            <a:endParaRPr lang="ko-KR"/>
          </a:p>
          <a:p>
            <a:pPr lvl="1">
              <a:lnSpc>
                <a:spcPct val="150000"/>
              </a:lnSpc>
            </a:pPr>
            <a:endParaRPr lang="en-US" sz="1600" b="1">
              <a:latin typeface="Microsoft GothicNeo Light"/>
              <a:ea typeface="Microsoft GothicNeo Light"/>
              <a:cs typeface="Microsoft GothicNeo Light"/>
            </a:endParaRPr>
          </a:p>
          <a:p>
            <a:pPr lvl="1">
              <a:lnSpc>
                <a:spcPct val="150000"/>
              </a:lnSpc>
            </a:pPr>
            <a:r>
              <a:rPr lang="en-US" sz="1600" b="1">
                <a:latin typeface="Microsoft GothicNeo Light"/>
                <a:ea typeface="Microsoft GothicNeo Light"/>
                <a:cs typeface="Microsoft GothicNeo Light"/>
              </a:rPr>
              <a:t>High Column-wise Sum</a:t>
            </a:r>
            <a:endParaRPr lang="en-US" sz="1600">
              <a:latin typeface="Microsoft GothicNeo Light"/>
              <a:ea typeface="Microsoft GothicNeo Light"/>
              <a:cs typeface="Microsoft GothicNeo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400" b="1">
                <a:latin typeface="Microsoft GothicNeo Light"/>
                <a:ea typeface="Microsoft GothicNeo Light"/>
                <a:cs typeface="Microsoft GothicNeo Light"/>
              </a:rPr>
              <a:t>Interpretation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:</a:t>
            </a:r>
            <a:endParaRPr lang="en-US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150000"/>
              </a:lnSpc>
              <a:buFont typeface="Arial"/>
              <a:buChar char="•"/>
            </a:pP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  When a column receives high attention from all rows, it indicates that the column (feature) provides</a:t>
            </a:r>
            <a:r>
              <a:rPr lang="en-US" sz="1400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critical information</a:t>
            </a: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 across the dataset.</a:t>
            </a:r>
          </a:p>
          <a:p>
            <a:pPr marL="742950" lvl="1">
              <a:lnSpc>
                <a:spcPct val="150000"/>
              </a:lnSpc>
              <a:buFont typeface="Arial"/>
              <a:buChar char="•"/>
            </a:pPr>
            <a:endParaRPr lang="en-US" sz="1400">
              <a:latin typeface="Microsoft GothicNeo Light"/>
              <a:ea typeface="Microsoft GothicNeo Light"/>
              <a:cs typeface="Microsoft GothicNeo Light"/>
            </a:endParaRPr>
          </a:p>
          <a:p>
            <a:pPr lvl="1">
              <a:lnSpc>
                <a:spcPct val="150000"/>
              </a:lnSpc>
            </a:pPr>
            <a:r>
              <a:rPr lang="en-US" sz="1600" b="1">
                <a:latin typeface="Microsoft GothicNeo Light"/>
                <a:ea typeface="Microsoft GothicNeo Light"/>
                <a:cs typeface="Microsoft GothicNeo Light"/>
              </a:rPr>
              <a:t>Low Column-wise Sum</a:t>
            </a:r>
            <a:endParaRPr lang="en-US" sz="1600">
              <a:latin typeface="Microsoft GothicNeo Light"/>
              <a:ea typeface="Microsoft GothicNeo Light"/>
              <a:cs typeface="Microsoft GothicNeo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400" b="1">
                <a:latin typeface="Microsoft GothicNeo Light"/>
                <a:ea typeface="Microsoft GothicNeo Light"/>
                <a:cs typeface="Microsoft GothicNeo Light"/>
              </a:rPr>
              <a:t>Interpretation</a:t>
            </a: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:</a:t>
            </a:r>
          </a:p>
          <a:p>
            <a:pPr marL="742950" lvl="1">
              <a:lnSpc>
                <a:spcPct val="150000"/>
              </a:lnSpc>
              <a:buFont typeface="Arial"/>
              <a:buChar char="•"/>
            </a:pP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   When a column receives low attention from all rows, it suggests that the column (feature) is relatively </a:t>
            </a:r>
            <a:r>
              <a:rPr lang="en-US" sz="1400" b="1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less significant</a:t>
            </a: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 or</a:t>
            </a:r>
            <a:r>
              <a:rPr lang="en-US" sz="1400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400" b="1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less related</a:t>
            </a: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 to other features.</a:t>
            </a:r>
          </a:p>
          <a:p>
            <a:pPr lvl="1"/>
            <a:endParaRPr lang="en-US" sz="1500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150000"/>
              </a:lnSpc>
            </a:pPr>
            <a:endParaRPr lang="en-US" altLang="ko-KR" sz="1500">
              <a:latin typeface="Microsoft GothicNeo Light"/>
              <a:ea typeface="Microsoft GothicNeo Light"/>
              <a:cs typeface="Microsoft GothicNeo Light"/>
            </a:endParaRPr>
          </a:p>
          <a:p>
            <a:endParaRPr lang="ko-KR" altLang="en-US" sz="1500" b="1">
              <a:latin typeface="Microsoft GothicNeo Light"/>
              <a:ea typeface="Microsoft GothicNeo Light"/>
              <a:cs typeface="Microsoft GothicNeo Light"/>
            </a:endParaRPr>
          </a:p>
          <a:p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77764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Attention Map</a:t>
            </a:r>
          </a:p>
        </p:txBody>
      </p:sp>
      <p:pic>
        <p:nvPicPr>
          <p:cNvPr id="3" name="그림 2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A5434C7-80EA-4C22-EFBC-D2DBB8BB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948" y="1544053"/>
            <a:ext cx="4140869" cy="4130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A4E0A-7D47-7BEC-7975-63504D8B0D30}"/>
              </a:ext>
            </a:extLst>
          </p:cNvPr>
          <p:cNvSpPr txBox="1"/>
          <p:nvPr/>
        </p:nvSpPr>
        <p:spPr>
          <a:xfrm>
            <a:off x="361188" y="1123191"/>
            <a:ext cx="6948116" cy="67480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Microsoft GothicNeo Light"/>
                <a:ea typeface="Microsoft GothicNeo Light"/>
                <a:cs typeface="Microsoft GothicNeo Light"/>
              </a:rPr>
              <a:t>3.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altLang="en-US" b="1" err="1">
                <a:latin typeface="Microsoft GothicNeo Light"/>
                <a:ea typeface="Microsoft GothicNeo Light"/>
                <a:cs typeface="Microsoft GothicNeo Light"/>
              </a:rPr>
              <a:t>Role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of </a:t>
            </a:r>
            <a:r>
              <a:rPr lang="ko-KR" altLang="en-US" b="1" err="1">
                <a:latin typeface="Microsoft GothicNeo Light"/>
                <a:ea typeface="Microsoft GothicNeo Light"/>
                <a:cs typeface="Microsoft GothicNeo Light"/>
              </a:rPr>
              <a:t>Column-wise</a:t>
            </a:r>
            <a:r>
              <a:rPr lang="ko-KR" altLang="en-US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ko-KR" altLang="en-US" b="1" err="1">
                <a:latin typeface="Microsoft GothicNeo Light"/>
                <a:ea typeface="Microsoft GothicNeo Light"/>
                <a:cs typeface="Microsoft GothicNeo Light"/>
              </a:rPr>
              <a:t>Sum</a:t>
            </a:r>
            <a:endParaRPr lang="en-US" altLang="ko-KR" b="1" err="1">
              <a:latin typeface="Microsoft GothicNeo Light"/>
              <a:ea typeface="Microsoft GothicNeo Light"/>
              <a:cs typeface="Microsoft GothicNeo Light"/>
            </a:endParaRPr>
          </a:p>
          <a:p>
            <a:pPr lvl="1">
              <a:lnSpc>
                <a:spcPct val="200000"/>
              </a:lnSpc>
            </a:pPr>
            <a:r>
              <a:rPr lang="en-US" sz="1600" b="1">
                <a:latin typeface="Microsoft GothicNeo Light"/>
                <a:ea typeface="Microsoft GothicNeo Light"/>
                <a:cs typeface="Microsoft GothicNeo Light"/>
              </a:rPr>
              <a:t> - Role of Column-wise Sum</a:t>
            </a:r>
            <a:endParaRPr lang="en-US">
              <a:ea typeface="맑은 고딕" panose="020F0502020204030204"/>
            </a:endParaRPr>
          </a:p>
          <a:p>
            <a:pPr marL="285750">
              <a:lnSpc>
                <a:spcPct val="200000"/>
              </a:lnSpc>
              <a:buFont typeface="Arial"/>
              <a:buChar char="•"/>
            </a:pP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ea typeface="+mn-lt"/>
                <a:cs typeface="+mn-lt"/>
              </a:rPr>
              <a:t>Importance Evaluation in the Model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:</a:t>
            </a:r>
            <a:endParaRPr lang="en-US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200000"/>
              </a:lnSpc>
              <a:buFont typeface="Arial"/>
              <a:buChar char="•"/>
            </a:pP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  A large column sum indicates that the model pays significant attention to the corresponding column, treating it as a central piece of information.</a:t>
            </a:r>
          </a:p>
          <a:p>
            <a:pPr marL="742950" lvl="1">
              <a:lnSpc>
                <a:spcPct val="200000"/>
              </a:lnSpc>
              <a:buFont typeface="Arial"/>
              <a:buChar char="•"/>
            </a:pPr>
            <a:endParaRPr lang="en-US" sz="1400">
              <a:latin typeface="Microsoft GothicNeo Light"/>
              <a:ea typeface="Microsoft GothicNeo Light"/>
              <a:cs typeface="Microsoft GothicNeo Light"/>
            </a:endParaRPr>
          </a:p>
          <a:p>
            <a:pPr lvl="1">
              <a:lnSpc>
                <a:spcPct val="200000"/>
              </a:lnSpc>
            </a:pPr>
            <a:r>
              <a:rPr lang="en-US" sz="1600" b="1">
                <a:latin typeface="Microsoft GothicNeo Light"/>
                <a:ea typeface="Microsoft GothicNeo Light"/>
                <a:cs typeface="Microsoft GothicNeo Light"/>
              </a:rPr>
              <a:t> - Assessing Feature Influence</a:t>
            </a:r>
            <a:endParaRPr lang="en-US">
              <a:ea typeface="맑은 고딕" panose="020F0502020204030204"/>
            </a:endParaRPr>
          </a:p>
          <a:p>
            <a:pPr marL="285750">
              <a:lnSpc>
                <a:spcPct val="200000"/>
              </a:lnSpc>
              <a:buFont typeface="Arial"/>
              <a:buChar char="•"/>
            </a:pP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400" b="1">
                <a:latin typeface="Microsoft GothicNeo Light"/>
                <a:ea typeface="Microsoft GothicNeo Light"/>
                <a:cs typeface="Microsoft GothicNeo Light"/>
              </a:rPr>
              <a:t>Interpretation</a:t>
            </a: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:</a:t>
            </a:r>
            <a:endParaRPr lang="en-US">
              <a:ea typeface="맑은 고딕" panose="020F0502020204030204"/>
            </a:endParaRPr>
          </a:p>
          <a:p>
            <a:pPr marL="742950" lvl="1">
              <a:lnSpc>
                <a:spcPct val="200000"/>
              </a:lnSpc>
              <a:buFont typeface="Arial"/>
              <a:buChar char="•"/>
            </a:pP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   Comparing column sums helps identify which features play the most influential roles in the dataset.</a:t>
            </a:r>
          </a:p>
          <a:p>
            <a:pPr marL="742950" lvl="1">
              <a:lnSpc>
                <a:spcPct val="200000"/>
              </a:lnSpc>
              <a:buFont typeface="Arial"/>
              <a:buChar char="•"/>
            </a:pPr>
            <a:r>
              <a:rPr lang="en-US" sz="1400">
                <a:latin typeface="Microsoft GothicNeo Light"/>
                <a:ea typeface="Microsoft GothicNeo Light"/>
                <a:cs typeface="Microsoft GothicNeo Light"/>
              </a:rPr>
              <a:t>   Features with higher column sums are more connected to other features, implying their higher impact.</a:t>
            </a:r>
          </a:p>
          <a:p>
            <a:pPr lvl="1">
              <a:lnSpc>
                <a:spcPct val="200000"/>
              </a:lnSpc>
            </a:pPr>
            <a:endParaRPr lang="en-US" sz="1500">
              <a:latin typeface="Microsoft GothicNeo Light"/>
              <a:ea typeface="Microsoft GothicNeo Light"/>
              <a:cs typeface="Microsoft GothicNeo Light"/>
            </a:endParaRPr>
          </a:p>
          <a:p>
            <a:pPr marL="742950" lvl="1">
              <a:lnSpc>
                <a:spcPct val="150000"/>
              </a:lnSpc>
            </a:pPr>
            <a:endParaRPr lang="en-US" altLang="ko-KR" sz="1500">
              <a:latin typeface="Microsoft GothicNeo Light"/>
              <a:ea typeface="Microsoft GothicNeo Light"/>
              <a:cs typeface="Microsoft GothicNeo Light"/>
            </a:endParaRPr>
          </a:p>
          <a:p>
            <a:endParaRPr lang="ko-KR" altLang="en-US" sz="1500" b="1">
              <a:latin typeface="Microsoft GothicNeo Light"/>
              <a:ea typeface="Microsoft GothicNeo Light"/>
              <a:cs typeface="Microsoft GothicNeo Light"/>
            </a:endParaRPr>
          </a:p>
          <a:p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54000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altLang="ko-KR" sz="2800">
                <a:latin typeface="Microsoft GothicNeo Light"/>
                <a:ea typeface="Microsoft GothicNeo Light"/>
                <a:cs typeface="Microsoft GothicNeo Light"/>
              </a:rPr>
              <a:t>Attention Map</a:t>
            </a:r>
          </a:p>
        </p:txBody>
      </p:sp>
      <p:pic>
        <p:nvPicPr>
          <p:cNvPr id="3" name="그림 2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A5434C7-80EA-4C22-EFBC-D2DBB8BB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153" y="1544053"/>
            <a:ext cx="4140869" cy="4130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0800-F435-3709-6FDA-7C594AA2E999}"/>
              </a:ext>
            </a:extLst>
          </p:cNvPr>
          <p:cNvSpPr txBox="1"/>
          <p:nvPr/>
        </p:nvSpPr>
        <p:spPr>
          <a:xfrm>
            <a:off x="511342" y="1353554"/>
            <a:ext cx="7018420" cy="59523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>
                <a:latin typeface="Microsoft GothicNeo Light"/>
                <a:ea typeface="Microsoft GothicNeo Light"/>
                <a:cs typeface="Microsoft GothicNeo Light"/>
              </a:rPr>
              <a:t>4. </a:t>
            </a:r>
            <a:r>
              <a:rPr lang="en-US" sz="1700" b="1">
                <a:latin typeface="Microsoft GothicNeo Light"/>
                <a:ea typeface="Microsoft GothicNeo Light"/>
                <a:cs typeface="Microsoft GothicNeo Light"/>
              </a:rPr>
              <a:t>Probability Distribution : Interpretation as a Probability Distribution</a:t>
            </a:r>
            <a:endParaRPr lang="en-US" altLang="ko-KR" sz="1700">
              <a:latin typeface="Microsoft GothicNeo Light"/>
              <a:ea typeface="Microsoft GothicNeo Light"/>
              <a:cs typeface="Microsoft GothicNeo Light"/>
            </a:endParaRP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 Attention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Weights can be interpreted as a </a:t>
            </a:r>
            <a:r>
              <a:rPr lang="en-US" sz="1500" b="1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probability distribution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,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where the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values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of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a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specific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row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represent the </a:t>
            </a:r>
            <a:r>
              <a:rPr lang="en-US" sz="1500" b="1">
                <a:solidFill>
                  <a:srgbClr val="FF0000"/>
                </a:solidFill>
                <a:latin typeface="Microsoft GothicNeo Light"/>
                <a:ea typeface="Microsoft GothicNeo Light"/>
                <a:cs typeface="Microsoft GothicNeo Light"/>
              </a:rPr>
              <a:t>allocation of resources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 to each column.</a:t>
            </a:r>
            <a:endParaRPr lang="en-US">
              <a:latin typeface="Microsoft GothicNeo Light"/>
              <a:ea typeface="Microsoft GothicNeo Light"/>
              <a:cs typeface="Microsoft GothicNeo Light"/>
            </a:endParaRPr>
          </a:p>
          <a:p>
            <a:pPr lvl="2">
              <a:lnSpc>
                <a:spcPct val="200000"/>
              </a:lnSpc>
              <a:buFont typeface="Wingdings"/>
              <a:buChar char="§"/>
            </a:pP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 High values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: Indicate higher importance assigned to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a specific column.</a:t>
            </a:r>
          </a:p>
          <a:p>
            <a:pPr lvl="2">
              <a:lnSpc>
                <a:spcPct val="200000"/>
              </a:lnSpc>
              <a:buFont typeface="Wingdings"/>
              <a:buChar char="§"/>
            </a:pP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 Low values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: Indicate lower importance or weaker relationships.</a:t>
            </a:r>
            <a:endParaRPr lang="en-US">
              <a:latin typeface="Microsoft GothicNeo Light"/>
              <a:ea typeface="Microsoft GothicNeo Light"/>
              <a:cs typeface="Microsoft GothicNeo Light"/>
            </a:endParaRPr>
          </a:p>
          <a:p>
            <a:pPr>
              <a:lnSpc>
                <a:spcPct val="200000"/>
              </a:lnSpc>
            </a:pPr>
            <a:r>
              <a:rPr lang="en-US" b="1">
                <a:latin typeface="Microsoft GothicNeo Light"/>
                <a:ea typeface="Microsoft GothicNeo Light"/>
                <a:cs typeface="Microsoft GothicNeo Light"/>
              </a:rPr>
              <a:t>5. Relationship Between Rows and Columns</a:t>
            </a: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 Rows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(inputs) and columns 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(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outputs) have a </a:t>
            </a: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mutual dependency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en-US">
              <a:latin typeface="Microsoft GothicNeo Light"/>
              <a:ea typeface="Microsoft GothicNeo Light"/>
              <a:cs typeface="Microsoft GothicNeo Light"/>
            </a:endParaRP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Attention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 Weights 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represent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how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 strongly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a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specific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row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(</a:t>
            </a:r>
            <a:r>
              <a:rPr lang="en-US" altLang="ko-KR" sz="1500">
                <a:latin typeface="Microsoft GothicNeo Light"/>
                <a:ea typeface="Microsoft GothicNeo Light"/>
                <a:cs typeface="Microsoft GothicNeo Light"/>
              </a:rPr>
              <a:t>input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) is </a:t>
            </a: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connected to</a:t>
            </a:r>
            <a:r>
              <a:rPr lang="en-US" altLang="ko-KR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each</a:t>
            </a:r>
            <a:r>
              <a:rPr lang="en-US" altLang="ko-KR" sz="1500" b="1">
                <a:latin typeface="Microsoft GothicNeo Light"/>
                <a:ea typeface="Microsoft GothicNeo Light"/>
                <a:cs typeface="Microsoft GothicNeo Light"/>
              </a:rPr>
              <a:t> </a:t>
            </a: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column </a:t>
            </a:r>
            <a:r>
              <a:rPr lang="en-US" altLang="ko-KR" sz="1500" b="1">
                <a:latin typeface="Microsoft GothicNeo Light"/>
                <a:ea typeface="Microsoft GothicNeo Light"/>
                <a:cs typeface="Microsoft GothicNeo Light"/>
              </a:rPr>
              <a:t>(</a:t>
            </a:r>
            <a:r>
              <a:rPr lang="en-US" sz="1500" b="1">
                <a:latin typeface="Microsoft GothicNeo Light"/>
                <a:ea typeface="Microsoft GothicNeo Light"/>
                <a:cs typeface="Microsoft GothicNeo Light"/>
              </a:rPr>
              <a:t>output)</a:t>
            </a:r>
            <a:r>
              <a:rPr lang="en-US" sz="150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ko-KR">
              <a:latin typeface="Microsoft GothicNeo Light"/>
              <a:ea typeface="Microsoft GothicNeo Light"/>
              <a:cs typeface="Microsoft GothicNeo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endParaRPr lang="en-US" altLang="ko-KR" sz="1500">
              <a:latin typeface="Microsoft GothicNeo Light"/>
              <a:ea typeface="Microsoft GothicNeo Light"/>
              <a:cs typeface="Microsoft GothicNeo Light"/>
            </a:endParaRPr>
          </a:p>
          <a:p>
            <a:pPr>
              <a:lnSpc>
                <a:spcPct val="150000"/>
              </a:lnSpc>
            </a:pPr>
            <a:endParaRPr lang="ko-KR" sz="1500" b="1">
              <a:latin typeface="Microsoft GothicNeo Light"/>
              <a:ea typeface="Microsoft GothicNeo Light"/>
              <a:cs typeface="Microsoft GothicNeo Light"/>
            </a:endParaRPr>
          </a:p>
          <a:p>
            <a:pPr algn="l">
              <a:lnSpc>
                <a:spcPct val="150000"/>
              </a:lnSpc>
            </a:pPr>
            <a:endParaRPr lang="ko-KR" altLang="en-US">
              <a:latin typeface="Microsoft GothicNeo Light"/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49093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sz="2800">
                <a:latin typeface="Malgun Gothic Semilight"/>
                <a:ea typeface="Malgun Gothic Semilight"/>
                <a:cs typeface="Malgun Gothic Semilight"/>
              </a:rPr>
              <a:t>Effect of Head and Batch Changes on Attention Heat Map</a:t>
            </a:r>
            <a:endParaRPr lang="en-US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8EC7F-4BFB-BA68-B04E-08D991543173}"/>
              </a:ext>
            </a:extLst>
          </p:cNvPr>
          <p:cNvSpPr txBox="1"/>
          <p:nvPr/>
        </p:nvSpPr>
        <p:spPr>
          <a:xfrm>
            <a:off x="1021544" y="1537056"/>
            <a:ext cx="11232371" cy="55478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Microsoft GothicNeo Light"/>
                <a:ea typeface="Microsoft GothicNeo Light"/>
                <a:cs typeface="Microsoft GothicNeo Light"/>
              </a:rPr>
              <a:t>Why Attention Weights Vary Across Heads?</a:t>
            </a:r>
            <a:endParaRPr lang="ko-KR" sz="1400" dirty="0">
              <a:ea typeface="맑은 고딕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latin typeface="Microsoft GothicNeo Light"/>
                <a:ea typeface="+mn-lt"/>
                <a:cs typeface="+mn-lt"/>
              </a:rPr>
              <a:t> Each head has </a:t>
            </a:r>
            <a:r>
              <a:rPr lang="en-US" sz="1400" dirty="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unique weight matrices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.</a:t>
            </a:r>
            <a:endParaRPr lang="en-US" sz="1400" dirty="0">
              <a:latin typeface="Microsoft GothicNeo Light"/>
              <a:ea typeface="맑은 고딕" panose="020F0502020204030204"/>
              <a:cs typeface="Microsoft GothicNeo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latin typeface="Microsoft GothicNeo Light"/>
                <a:ea typeface="+mn-lt"/>
                <a:cs typeface="+mn-lt"/>
              </a:rPr>
              <a:t> For the same input (</a:t>
            </a:r>
            <a:r>
              <a:rPr lang="en-US" sz="1400" dirty="0">
                <a:latin typeface="Times New Roman"/>
                <a:ea typeface="+mn-lt"/>
                <a:cs typeface="+mn-lt"/>
              </a:rPr>
              <a:t>X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), each head projects Query (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Q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), Key (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K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), and Value (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V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) differently.</a:t>
            </a: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 Each head calculates attention weights independently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.</a:t>
            </a: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latin typeface="Microsoft GothicNeo Light"/>
                <a:ea typeface="+mn-lt"/>
                <a:cs typeface="+mn-lt"/>
              </a:rPr>
              <a:t> The outputs are combined using </a:t>
            </a:r>
            <a:r>
              <a:rPr lang="en-US" sz="1400" dirty="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concatenation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 and a </a:t>
            </a:r>
            <a:r>
              <a:rPr lang="en-US" sz="1400" dirty="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linear projection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, resulting in </a:t>
            </a:r>
            <a:r>
              <a:rPr lang="en-US" sz="1400" dirty="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richer representations</a:t>
            </a:r>
            <a:r>
              <a:rPr lang="en-US" sz="1400" dirty="0">
                <a:latin typeface="Microsoft GothicNeo Light"/>
                <a:ea typeface="+mn-lt"/>
                <a:cs typeface="+mn-lt"/>
              </a:rPr>
              <a:t>.</a:t>
            </a:r>
            <a:endParaRPr lang="en-US" sz="1400" dirty="0">
              <a:latin typeface="Microsoft GothicNeo Light"/>
              <a:ea typeface="맑은 고딕" panose="020F0502020204030204"/>
              <a:cs typeface="Microsoft GothicNeo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endParaRPr lang="en-US" sz="1400">
              <a:latin typeface="Microsoft GothicNeo Light"/>
              <a:ea typeface="맑은 고딕" panose="020F0502020204030204"/>
              <a:cs typeface="Microsoft GothicNeo Ligh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Microsoft GothicNeo Light"/>
                <a:ea typeface="Microsoft GothicNeo Light"/>
                <a:cs typeface="Microsoft GothicNeo Light"/>
              </a:rPr>
              <a:t>1. Parallel Processing</a:t>
            </a:r>
            <a:endParaRPr lang="en-US" sz="1400" b="1" dirty="0">
              <a:ea typeface="맑은 고딕" panose="020F0502020204030204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latin typeface="Microsoft GothicNeo Light"/>
                <a:ea typeface="Microsoft GothicNeo Light"/>
                <a:cs typeface="Microsoft GothicNeo Light"/>
              </a:rPr>
              <a:t> Multi-Head Attention performs computations in parallel to enhance speed.</a:t>
            </a:r>
            <a:endParaRPr lang="en-US" sz="1400" dirty="0">
              <a:ea typeface="맑은 고딕" panose="020F0502020204030204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latin typeface="Microsoft GothicNeo Light"/>
                <a:ea typeface="Microsoft GothicNeo Light"/>
                <a:cs typeface="Microsoft GothicNeo Light"/>
              </a:rPr>
              <a:t> Despite parallelization, </a:t>
            </a:r>
            <a:r>
              <a:rPr lang="en-US" sz="1400" dirty="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each head works independently with unique weight matrices</a:t>
            </a:r>
            <a:r>
              <a:rPr lang="en-US" sz="1400" dirty="0">
                <a:latin typeface="Microsoft GothicNeo Light"/>
                <a:ea typeface="Microsoft GothicNeo Light"/>
                <a:cs typeface="Microsoft GothicNeo Light"/>
              </a:rPr>
              <a:t>.</a:t>
            </a:r>
            <a:endParaRPr lang="en-US" sz="1400" dirty="0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endParaRPr lang="en-US" sz="1400">
              <a:latin typeface="Microsoft GothicNeo Light"/>
              <a:ea typeface="Microsoft GothicNeo Light"/>
              <a:cs typeface="Microsoft GothicNeo Light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Microsoft GothicNeo Light"/>
                <a:ea typeface="Microsoft GothicNeo Light"/>
                <a:cs typeface="Microsoft GothicNeo Light"/>
              </a:rPr>
              <a:t>2. Independent Learning</a:t>
            </a:r>
            <a:endParaRPr lang="en-US" sz="1400" b="1" dirty="0">
              <a:ea typeface="맑은 고딕" panose="020F0502020204030204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latin typeface="Microsoft GothicNeo Light"/>
                <a:ea typeface="Microsoft GothicNeo Light"/>
                <a:cs typeface="Microsoft GothicNeo Light"/>
              </a:rPr>
              <a:t> Each head </a:t>
            </a:r>
            <a:r>
              <a:rPr lang="en-US" sz="1400" dirty="0">
                <a:solidFill>
                  <a:srgbClr val="FF0000"/>
                </a:solidFill>
                <a:latin typeface="Microsoft GothicNeo Light"/>
                <a:ea typeface="+mn-lt"/>
                <a:cs typeface="+mn-lt"/>
              </a:rPr>
              <a:t>learns its own attention weights</a:t>
            </a:r>
            <a:r>
              <a:rPr lang="en-US" sz="1400" dirty="0">
                <a:latin typeface="Microsoft GothicNeo Light"/>
                <a:ea typeface="Microsoft GothicNeo Light"/>
                <a:cs typeface="Microsoft GothicNeo Light"/>
              </a:rPr>
              <a:t> based on specific relationships in the data.</a:t>
            </a:r>
            <a:endParaRPr lang="en-US" sz="1400" dirty="0">
              <a:ea typeface="맑은 고딕" panose="020F0502020204030204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latin typeface="Microsoft GothicNeo Light"/>
                <a:ea typeface="Microsoft GothicNeo Light"/>
                <a:cs typeface="Microsoft GothicNeo Light"/>
              </a:rPr>
              <a:t> This independence ensures diverse attention patterns across heads.</a:t>
            </a:r>
            <a:endParaRPr lang="en-US" sz="1400" dirty="0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endParaRPr lang="en-US" sz="1400">
              <a:latin typeface="Microsoft GothicNeo Light"/>
              <a:ea typeface="맑은 고딕" panose="020F0502020204030204"/>
              <a:cs typeface="Microsoft GothicNeo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endParaRPr lang="en-US" altLang="ko-KR" sz="1400">
              <a:latin typeface="Microsoft GothicNeo Light"/>
              <a:ea typeface="Microsoft GothicNeo Light"/>
              <a:cs typeface="Microsoft GothicNeo Light"/>
            </a:endParaRPr>
          </a:p>
          <a:p>
            <a:pPr>
              <a:lnSpc>
                <a:spcPct val="150000"/>
              </a:lnSpc>
            </a:pPr>
            <a:endParaRPr lang="ko-KR" altLang="en-US" sz="1400" b="1">
              <a:latin typeface="Microsoft GothicNeo Light"/>
              <a:ea typeface="Microsoft GothicNeo Light"/>
              <a:cs typeface="Microsoft GothicNeo Light"/>
            </a:endParaRPr>
          </a:p>
          <a:p>
            <a:pPr>
              <a:lnSpc>
                <a:spcPct val="150000"/>
              </a:lnSpc>
            </a:pPr>
            <a:endParaRPr lang="ko-KR" altLang="en-US" sz="1400">
              <a:latin typeface="Microsoft GothicNeo Light"/>
              <a:ea typeface="Microsoft GothicNeo Light"/>
              <a:cs typeface="Microsoft GothicNeo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DCE0D-0E76-2405-242C-B7EE50621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68" y="1539196"/>
            <a:ext cx="3857625" cy="4476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7219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6BEC07CA-ECC1-8EB5-27C8-E86A00ADE150}"/>
              </a:ext>
            </a:extLst>
          </p:cNvPr>
          <p:cNvSpPr txBox="1">
            <a:spLocks/>
          </p:cNvSpPr>
          <p:nvPr/>
        </p:nvSpPr>
        <p:spPr>
          <a:xfrm>
            <a:off x="583924" y="219780"/>
            <a:ext cx="10515600" cy="1325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+mj-cs"/>
              </a:defRPr>
            </a:lvl1pPr>
          </a:lstStyle>
          <a:p>
            <a:endParaRPr lang="en-US" altLang="ko-KR" sz="2800">
              <a:cs typeface="Malgun Gothic Semilight"/>
            </a:endParaRPr>
          </a:p>
          <a:p>
            <a:r>
              <a:rPr lang="en-US" sz="2800">
                <a:latin typeface="Malgun Gothic Semilight"/>
                <a:ea typeface="Malgun Gothic Semilight"/>
                <a:cs typeface="Malgun Gothic Semilight"/>
              </a:rPr>
              <a:t>Effect of Head and Batch Changes on Attention Heat Map</a:t>
            </a:r>
            <a:endParaRPr lang="en-US">
              <a:latin typeface="Malgun Gothic Semilight"/>
              <a:ea typeface="Malgun Gothic Semilight"/>
              <a:cs typeface="Malgun Gothic Semilight"/>
            </a:endParaRPr>
          </a:p>
        </p:txBody>
      </p:sp>
      <p:pic>
        <p:nvPicPr>
          <p:cNvPr id="2" name="그림 1" descr="텍스트, 스크린샷, 도표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F5B9E74-0728-7C1D-3FCE-25C8F8050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302" y="1433332"/>
            <a:ext cx="8772525" cy="4781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7501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1791</Words>
  <Application>Microsoft Office PowerPoint</Application>
  <PresentationFormat>와이드스크린</PresentationFormat>
  <Paragraphs>263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Malgun Gothic Semilight</vt:lpstr>
      <vt:lpstr>Microsoft GothicNeo Light</vt:lpstr>
      <vt:lpstr>맑은 고딕</vt:lpstr>
      <vt:lpstr>Arial</vt:lpstr>
      <vt:lpstr>Times New Roman</vt:lpstr>
      <vt:lpstr>Wingdings</vt:lpstr>
      <vt:lpstr>Office 테마</vt:lpstr>
      <vt:lpstr>Performance Metrics Comparison   Using BERT and LLaMA Embeddings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임석범</cp:lastModifiedBy>
  <cp:revision>135</cp:revision>
  <dcterms:created xsi:type="dcterms:W3CDTF">2025-01-16T16:01:50Z</dcterms:created>
  <dcterms:modified xsi:type="dcterms:W3CDTF">2025-01-20T00:24:51Z</dcterms:modified>
</cp:coreProperties>
</file>