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notesMasterIdLst>
    <p:notesMasterId r:id="rId22"/>
  </p:notesMasterIdLst>
  <p:sldIdLst>
    <p:sldId id="256" r:id="rId2"/>
    <p:sldId id="339" r:id="rId3"/>
    <p:sldId id="340" r:id="rId4"/>
    <p:sldId id="380" r:id="rId5"/>
    <p:sldId id="385" r:id="rId6"/>
    <p:sldId id="382" r:id="rId7"/>
    <p:sldId id="394" r:id="rId8"/>
    <p:sldId id="395" r:id="rId9"/>
    <p:sldId id="396" r:id="rId10"/>
    <p:sldId id="383" r:id="rId11"/>
    <p:sldId id="392" r:id="rId12"/>
    <p:sldId id="393" r:id="rId13"/>
    <p:sldId id="261" r:id="rId14"/>
    <p:sldId id="262" r:id="rId15"/>
    <p:sldId id="388" r:id="rId16"/>
    <p:sldId id="390" r:id="rId17"/>
    <p:sldId id="386" r:id="rId18"/>
    <p:sldId id="391" r:id="rId19"/>
    <p:sldId id="381" r:id="rId20"/>
    <p:sldId id="260"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 Mckenna" initials="TM" lastIdx="1" clrIdx="0">
    <p:extLst>
      <p:ext uri="{19B8F6BF-5375-455C-9EA6-DF929625EA0E}">
        <p15:presenceInfo xmlns:p15="http://schemas.microsoft.com/office/powerpoint/2012/main" xmlns="" userId="Tim Mcken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003" autoAdjust="0"/>
    <p:restoredTop sz="75704" autoAdjust="0"/>
  </p:normalViewPr>
  <p:slideViewPr>
    <p:cSldViewPr>
      <p:cViewPr varScale="1">
        <p:scale>
          <a:sx n="69" d="100"/>
          <a:sy n="69" d="100"/>
        </p:scale>
        <p:origin x="-1230" y="-96"/>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50" d="100"/>
        <a:sy n="150" d="100"/>
      </p:scale>
      <p:origin x="0" y="0"/>
    </p:cViewPr>
  </p:sorterViewPr>
  <p:notesViewPr>
    <p:cSldViewPr>
      <p:cViewPr>
        <p:scale>
          <a:sx n="176" d="100"/>
          <a:sy n="176" d="100"/>
        </p:scale>
        <p:origin x="1932" y="-804"/>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49775B-8F53-4D6D-8CF3-A5EC3380B11F}" type="datetimeFigureOut">
              <a:rPr lang="en-US" smtClean="0"/>
              <a:pPr/>
              <a:t>3/20/2024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139952"/>
            <a:ext cx="6072336" cy="4318248"/>
          </a:xfrm>
          <a:prstGeom prst="rect">
            <a:avLst/>
          </a:prstGeom>
        </p:spPr>
        <p:txBody>
          <a:bodyPr vert="horz" lIns="91440" tIns="45720" rIns="91440" bIns="45720" rtlCol="0"/>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E49CAB-11E7-4E46-B3A8-B9759289B5BF}" type="slidenum">
              <a:rPr lang="en-US" smtClean="0"/>
              <a:pPr/>
              <a:t>‹#›</a:t>
            </a:fld>
            <a:endParaRPr lang="en-US"/>
          </a:p>
        </p:txBody>
      </p:sp>
    </p:spTree>
    <p:extLst>
      <p:ext uri="{BB962C8B-B14F-4D97-AF65-F5344CB8AC3E}">
        <p14:creationId xmlns:p14="http://schemas.microsoft.com/office/powerpoint/2010/main" xmlns="" val="190865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ibm.com/cloud/learn/soa"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softwaretestinghelp.com/cognitive-bias-in-software-testin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softwaretestinghelp.com/cognitive-bias-in-software-testin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www.lawsociety.org.nz/news/publications/lawtalk/issue-928/cognitive-biases-challenging-the-way-we-think/"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softwaretestinghelp.com/positive-and-negative-test-scenarios/"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en.wikipedia.org/wiki/Edge_case"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ibm.com/cloud/learn/soa"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dirty="0">
                <a:effectLst/>
                <a:latin typeface="Segoe UI" panose="020B0502040204020203" pitchFamily="34" charset="0"/>
                <a:ea typeface="Calibri" panose="020F0502020204030204" pitchFamily="34" charset="0"/>
                <a:cs typeface="Times New Roman" panose="02020603050405020304" pitchFamily="18" charset="0"/>
              </a:rPr>
              <a:t>Stephen Hawking finally crosses the great event horizon. In heaven, he joins a meeting with Newton, Einstein, Nobel laureates in Physics, and God. Hawking says (he could speak again without that awful American accented computer), “Great to meet you all. You know, I’ve always wondered: What’s quantum entanglement all about?” Einstein says, “Spooky action at a distance.”  Everyone around the table chuckles, except God. God scowls and says, “Yeah, about that: We thought humans wouldn't notice. Quantum entanglement was a bug.” </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pPr/>
              <a:t>1</a:t>
            </a:fld>
            <a:endParaRPr lang="en-US"/>
          </a:p>
        </p:txBody>
      </p:sp>
    </p:spTree>
    <p:extLst>
      <p:ext uri="{BB962C8B-B14F-4D97-AF65-F5344CB8AC3E}">
        <p14:creationId xmlns:p14="http://schemas.microsoft.com/office/powerpoint/2010/main" xmlns="" val="517135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t>
            </a:r>
            <a:r>
              <a:rPr lang="en-US" dirty="0"/>
              <a:t>…program testing can be used very effectively to show the presence of bugs but never to show their absence."  "As long as we regard the mechanism as a black box, the only thing we can do is subject it to all possible inputs and check whether it produces the correct outputs." [ known as exhaustive testing which is exhausting and impractical ] </a:t>
            </a:r>
            <a:br>
              <a:rPr lang="en-US" dirty="0"/>
            </a:br>
            <a:r>
              <a:rPr lang="en-US" dirty="0"/>
              <a:t>Edsger W. Dijkstra – legendary computer scientist </a:t>
            </a:r>
          </a:p>
          <a:p>
            <a:r>
              <a:rPr lang="en-US" dirty="0"/>
              <a:t>https://www.cs.utexas.edu/users/EWD/transcriptions/EWD03xx/EWD303.html</a:t>
            </a:r>
          </a:p>
          <a:p>
            <a:endParaRPr lang="en-US" dirty="0"/>
          </a:p>
          <a:p>
            <a:r>
              <a:rPr lang="en-US" dirty="0"/>
              <a:t>Proof that an Arithmetic Logic Unit can correctly add any two 32-bit integers requires &gt; 18 quintillion (18 plus 18 zeros or 18,446,744,073,709,551,616) tests…which would take a very, very long time. The good news: it covers subtraction, too. </a:t>
            </a:r>
          </a:p>
          <a:p>
            <a:endParaRPr lang="en-US" dirty="0"/>
          </a:p>
          <a:p>
            <a:r>
              <a:rPr lang="en-US" dirty="0"/>
              <a:t>Graphic from https://www.slideshare.net/Bugraptors/an-insight-into-the-black-box-and-white-box-software-testing</a:t>
            </a:r>
          </a:p>
        </p:txBody>
      </p:sp>
      <p:sp>
        <p:nvSpPr>
          <p:cNvPr id="4" name="Slide Number Placeholder 3"/>
          <p:cNvSpPr>
            <a:spLocks noGrp="1"/>
          </p:cNvSpPr>
          <p:nvPr>
            <p:ph type="sldNum" sz="quarter" idx="5"/>
          </p:nvPr>
        </p:nvSpPr>
        <p:spPr/>
        <p:txBody>
          <a:bodyPr/>
          <a:lstStyle/>
          <a:p>
            <a:fld id="{6CE49CAB-11E7-4E46-B3A8-B9759289B5BF}" type="slidenum">
              <a:rPr lang="en-US" smtClean="0"/>
              <a:pPr/>
              <a:t>10</a:t>
            </a:fld>
            <a:endParaRPr lang="en-US"/>
          </a:p>
        </p:txBody>
      </p:sp>
    </p:spTree>
    <p:extLst>
      <p:ext uri="{BB962C8B-B14F-4D97-AF65-F5344CB8AC3E}">
        <p14:creationId xmlns:p14="http://schemas.microsoft.com/office/powerpoint/2010/main" xmlns="" val="1379621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See Testing Type &amp; Box Method slide for details</a:t>
            </a:r>
          </a:p>
        </p:txBody>
      </p:sp>
      <p:sp>
        <p:nvSpPr>
          <p:cNvPr id="4" name="Slide Number Placeholder 3"/>
          <p:cNvSpPr>
            <a:spLocks noGrp="1"/>
          </p:cNvSpPr>
          <p:nvPr>
            <p:ph type="sldNum" sz="quarter" idx="5"/>
          </p:nvPr>
        </p:nvSpPr>
        <p:spPr/>
        <p:txBody>
          <a:bodyPr/>
          <a:lstStyle/>
          <a:p>
            <a:fld id="{6CE49CAB-11E7-4E46-B3A8-B9759289B5BF}" type="slidenum">
              <a:rPr lang="en-US" smtClean="0"/>
              <a:pPr/>
              <a:t>11</a:t>
            </a:fld>
            <a:endParaRPr lang="en-US"/>
          </a:p>
        </p:txBody>
      </p:sp>
    </p:spTree>
    <p:extLst>
      <p:ext uri="{BB962C8B-B14F-4D97-AF65-F5344CB8AC3E}">
        <p14:creationId xmlns:p14="http://schemas.microsoft.com/office/powerpoint/2010/main" xmlns="" val="48489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smtClean="0"/>
              <a:t>White</a:t>
            </a:r>
            <a:r>
              <a:rPr lang="en-CA" dirty="0" smtClean="0"/>
              <a:t> Box can reduce </a:t>
            </a:r>
            <a:r>
              <a:rPr lang="en-CA" b="1" dirty="0" smtClean="0"/>
              <a:t>Black</a:t>
            </a:r>
            <a:r>
              <a:rPr lang="en-CA" dirty="0" smtClean="0"/>
              <a:t> Box testing by identifying data types, string lengths, and other capacities to focus tests on minimum, maximum, and nominal values.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Unit </a:t>
            </a:r>
            <a:r>
              <a:rPr lang="en-CA" dirty="0"/>
              <a:t>– why not program testing? Because software is not just standalone programs as in IPC144. Software includes compiled programs and modules, objects, classes, scripts running in shells, APIs, web services, microservices.</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u="sng" dirty="0"/>
              <a:t>UNIT testing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White</a:t>
            </a:r>
            <a:r>
              <a:rPr lang="en-CA" dirty="0"/>
              <a:t> Box uses some </a:t>
            </a:r>
            <a:r>
              <a:rPr lang="en-CA" b="1" dirty="0"/>
              <a:t>Black</a:t>
            </a:r>
            <a:r>
              <a:rPr lang="en-CA" dirty="0"/>
              <a:t> Box testing strategies to verify User Interface prompt &amp; response, and to confirm nominal business requirements are met. White box also examines code &amp; devises tests for logical issues.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This </a:t>
            </a:r>
            <a:r>
              <a:rPr lang="en-CA" dirty="0"/>
              <a:t>avoids the exhaustive testing occurring in Black Box, e.g. experimentation to determine a program's capacities and capabilities.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r>
              <a:rPr lang="en-GB" b="0" i="0" dirty="0">
                <a:solidFill>
                  <a:srgbClr val="525252"/>
                </a:solidFill>
                <a:effectLst/>
                <a:latin typeface="IBM Plex Sans"/>
              </a:rPr>
              <a:t>Integration or interface testing:</a:t>
            </a:r>
          </a:p>
          <a:p>
            <a:r>
              <a:rPr lang="en-GB" b="0" i="0" dirty="0">
                <a:solidFill>
                  <a:srgbClr val="525252"/>
                </a:solidFill>
                <a:effectLst/>
                <a:latin typeface="IBM Plex Sans"/>
              </a:rPr>
              <a:t>Do software units interact with each other as a whole?</a:t>
            </a:r>
          </a:p>
          <a:p>
            <a:endParaRPr lang="en-GB" b="0" i="0" dirty="0">
              <a:solidFill>
                <a:srgbClr val="525252"/>
              </a:solidFill>
              <a:effectLst/>
              <a:latin typeface="IBM Plex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u="sng" dirty="0"/>
              <a:t>Integration testing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Black</a:t>
            </a:r>
            <a:r>
              <a:rPr lang="en-CA" dirty="0"/>
              <a:t> Box requires knowledge of interface calls and results.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E.g. API documentation of query string format and name=value pair for requests, and details of returned results such as JSON format with its name : value pairs.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White</a:t>
            </a:r>
            <a:r>
              <a:rPr lang="en-CA" dirty="0"/>
              <a:t> box uses </a:t>
            </a:r>
            <a:r>
              <a:rPr lang="en-CA" b="1" dirty="0"/>
              <a:t>Black</a:t>
            </a:r>
            <a:r>
              <a:rPr lang="en-CA" dirty="0"/>
              <a:t> Box techniques and specific test cases to verify a module's accuracy in forming requests and processing results.</a:t>
            </a:r>
            <a:endParaRPr lang="en-GB" b="0" i="0" dirty="0">
              <a:solidFill>
                <a:srgbClr val="525252"/>
              </a:solidFill>
              <a:effectLst/>
              <a:latin typeface="IBM Plex Sans"/>
            </a:endParaRPr>
          </a:p>
          <a:p>
            <a:endParaRPr lang="en-GB" b="0" i="0" dirty="0">
              <a:solidFill>
                <a:srgbClr val="525252"/>
              </a:solidFill>
              <a:effectLst/>
              <a:latin typeface="IBM Plex Sans"/>
            </a:endParaRPr>
          </a:p>
          <a:p>
            <a:r>
              <a:rPr lang="en-GB" b="0" i="0" dirty="0">
                <a:solidFill>
                  <a:srgbClr val="525252"/>
                </a:solidFill>
                <a:effectLst/>
                <a:latin typeface="IBM Plex Sans"/>
              </a:rPr>
              <a:t>Unit &amp; Integration testing also includes UAT level tests. We test both the technical aspects of software and also the UX user experience from the business POV.</a:t>
            </a:r>
          </a:p>
          <a:p>
            <a:endParaRPr lang="en-GB" b="0" i="0" dirty="0">
              <a:solidFill>
                <a:srgbClr val="525252"/>
              </a:solidFill>
              <a:effectLst/>
              <a:latin typeface="IBM Plex Sans"/>
            </a:endParaRPr>
          </a:p>
          <a:p>
            <a:r>
              <a:rPr lang="en-GB" b="0" i="0" u="sng" dirty="0">
                <a:solidFill>
                  <a:srgbClr val="525252"/>
                </a:solidFill>
                <a:effectLst/>
                <a:latin typeface="IBM Plex Sans"/>
              </a:rPr>
              <a:t>Acceptance testing</a:t>
            </a:r>
          </a:p>
          <a:p>
            <a:r>
              <a:rPr lang="en-GB" b="0" i="0" dirty="0">
                <a:solidFill>
                  <a:srgbClr val="525252"/>
                </a:solidFill>
                <a:effectLst/>
                <a:latin typeface="IBM Plex Sans"/>
              </a:rPr>
              <a:t>Black box – both expert and naïve users run tests to confirm the app addresses nominal business use cases (AKA requirements). </a:t>
            </a:r>
          </a:p>
          <a:p>
            <a:r>
              <a:rPr lang="en-GB" b="0" i="0" dirty="0">
                <a:solidFill>
                  <a:srgbClr val="525252"/>
                </a:solidFill>
                <a:effectLst/>
                <a:latin typeface="IBM Plex Sans"/>
              </a:rPr>
              <a:t>White box – edge case and over-the-edge testing done by Business Analyst who has knowledge of underlying interfaces running behind the UI, theoretical minimum and maximum values, and extreme business use cases.</a:t>
            </a:r>
          </a:p>
          <a:p>
            <a:endParaRPr lang="en-GB" b="0" i="0" dirty="0">
              <a:solidFill>
                <a:srgbClr val="525252"/>
              </a:solidFill>
              <a:effectLst/>
              <a:latin typeface="IBM Plex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sng" dirty="0">
                <a:solidFill>
                  <a:srgbClr val="525252"/>
                </a:solidFill>
                <a:effectLst/>
                <a:latin typeface="IBM Plex Sans"/>
              </a:rPr>
              <a:t>System testing </a:t>
            </a:r>
            <a:r>
              <a:rPr lang="en-GB" b="0" i="0" dirty="0">
                <a:solidFill>
                  <a:srgbClr val="525252"/>
                </a:solidFill>
                <a:effectLst/>
                <a:latin typeface="IBM Plex Sans"/>
              </a:rPr>
              <a:t>includes </a:t>
            </a:r>
            <a:r>
              <a:rPr lang="en-US" b="0" i="0" dirty="0">
                <a:solidFill>
                  <a:srgbClr val="525252"/>
                </a:solidFill>
                <a:effectLst/>
                <a:latin typeface="IBM Plex Sans"/>
              </a:rPr>
              <a:t>application</a:t>
            </a:r>
            <a:r>
              <a:rPr lang="en-US" sz="1200" dirty="0"/>
              <a:t> to </a:t>
            </a:r>
            <a:r>
              <a:rPr lang="en-US" b="0" i="0" dirty="0">
                <a:solidFill>
                  <a:srgbClr val="525252"/>
                </a:solidFill>
                <a:effectLst/>
                <a:latin typeface="IBM Plex Sans"/>
              </a:rPr>
              <a:t>application, End to End, </a:t>
            </a:r>
            <a:r>
              <a:rPr lang="en-CA" dirty="0"/>
              <a:t>security, load, and Regression. (out of scope for the course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Only Black Box testing is stated here because it is rare for any one technical person to know all details of the entire cloud, OS - VM - container, web service, back-end, front-end, client-side processing stacks.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Accessibility and Usability -  persons with disabilities can run the software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End to End – entire business cycle testing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Security – no memory leaks, buffer overruns, SQL injections, authentication &amp; authorization, zero trust model, Infrastructure as Code = automated configuration of cloud services and server deployment.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Load / Stress / Scalability – will it work operationally for maximum number of users and transaction volumes.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Regression – rerun all Unit, Integration, and System tests periodically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Internationalization and Localization – how will the app look in different languages, time zones, cultures?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sng" dirty="0">
                <a:solidFill>
                  <a:srgbClr val="0062FF"/>
                </a:solidFill>
                <a:effectLst/>
                <a:latin typeface="IBM Plex Sans"/>
                <a:hlinkClick r:id="rId3"/>
              </a:rPr>
              <a:t>service-oriented architecture (SOA)</a:t>
            </a:r>
            <a:r>
              <a:rPr lang="en-GB" b="0" i="0" u="sng" dirty="0">
                <a:solidFill>
                  <a:srgbClr val="525252"/>
                </a:solidFill>
                <a:effectLst/>
                <a:latin typeface="IBM Plex Sans"/>
              </a:rPr>
              <a:t> </a:t>
            </a:r>
            <a:r>
              <a:rPr lang="en-US" b="0" i="0" dirty="0">
                <a:solidFill>
                  <a:srgbClr val="525252"/>
                </a:solidFill>
                <a:effectLst/>
                <a:latin typeface="IBM Plex Sans"/>
              </a:rPr>
              <a:t>is an enterprise-wide effort to standardize how all web services in an </a:t>
            </a:r>
            <a:r>
              <a:rPr lang="en-US" b="0" i="1" dirty="0">
                <a:solidFill>
                  <a:srgbClr val="525252"/>
                </a:solidFill>
                <a:effectLst/>
                <a:latin typeface="IBM Plex Sans"/>
              </a:rPr>
              <a:t>organization</a:t>
            </a:r>
            <a:r>
              <a:rPr lang="en-US" b="0" i="0" dirty="0">
                <a:solidFill>
                  <a:srgbClr val="525252"/>
                </a:solidFill>
                <a:effectLst/>
                <a:latin typeface="IBM Plex Sans"/>
              </a:rPr>
              <a:t> talk to and integrate with each other, whereas microservices architecture is application specific.</a:t>
            </a:r>
            <a:r>
              <a:rPr lang="en-GB" b="0" i="0" dirty="0">
                <a:solidFill>
                  <a:srgbClr val="525252"/>
                </a:solidFill>
                <a:effectLst/>
                <a:latin typeface="IBM Plex Sans"/>
              </a:rPr>
              <a:t> </a:t>
            </a:r>
          </a:p>
        </p:txBody>
      </p:sp>
      <p:sp>
        <p:nvSpPr>
          <p:cNvPr id="4" name="Slide Number Placeholder 3"/>
          <p:cNvSpPr>
            <a:spLocks noGrp="1"/>
          </p:cNvSpPr>
          <p:nvPr>
            <p:ph type="sldNum" sz="quarter" idx="5"/>
          </p:nvPr>
        </p:nvSpPr>
        <p:spPr/>
        <p:txBody>
          <a:bodyPr/>
          <a:lstStyle/>
          <a:p>
            <a:fld id="{6CE49CAB-11E7-4E46-B3A8-B9759289B5BF}" type="slidenum">
              <a:rPr lang="en-US" smtClean="0"/>
              <a:pPr/>
              <a:t>12</a:t>
            </a:fld>
            <a:endParaRPr lang="en-US"/>
          </a:p>
        </p:txBody>
      </p:sp>
    </p:spTree>
    <p:extLst>
      <p:ext uri="{BB962C8B-B14F-4D97-AF65-F5344CB8AC3E}">
        <p14:creationId xmlns:p14="http://schemas.microsoft.com/office/powerpoint/2010/main" xmlns="" val="4243571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latin typeface="+mn-lt"/>
                <a:ea typeface="+mn-ea"/>
                <a:cs typeface="+mn-cs"/>
              </a:rPr>
              <a:t>Inductive and deductive reasoning are two fundamental approaches to problem-solving and decision-making.</a:t>
            </a:r>
            <a:endParaRPr lang="en-US" dirty="0" smtClean="0"/>
          </a:p>
          <a:p>
            <a:endParaRPr lang="en-US" dirty="0" smtClean="0"/>
          </a:p>
          <a:p>
            <a:r>
              <a:rPr lang="en-US" dirty="0" err="1" smtClean="0"/>
              <a:t>Kahneman</a:t>
            </a:r>
            <a:r>
              <a:rPr lang="en-US" dirty="0" smtClean="0"/>
              <a:t> </a:t>
            </a:r>
            <a:r>
              <a:rPr lang="en-US" dirty="0"/>
              <a:t>(2011): </a:t>
            </a:r>
            <a:br>
              <a:rPr lang="en-US" dirty="0"/>
            </a:br>
            <a:r>
              <a:rPr lang="en-US" dirty="0"/>
              <a:t>Inductive = System one (thinking fast) is the intuitive, faster thought process sometimes referred to as the ‘gut reaction’ way of making decisions.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be good survival tool – making sure we make safe and sensible decisions quickly, </a:t>
            </a:r>
            <a:br>
              <a:rPr lang="en-US" dirty="0"/>
            </a:br>
            <a:r>
              <a:rPr lang="en-US" dirty="0"/>
              <a:t>…can be bad when induction/system one distracts us from logic (relax, don't worry, everything is fine) leading to bad decisions based on inadequately informed judgements.</a:t>
            </a:r>
          </a:p>
          <a:p>
            <a:r>
              <a:rPr lang="en-US" dirty="0"/>
              <a:t/>
            </a:r>
            <a:br>
              <a:rPr lang="en-US" dirty="0"/>
            </a:br>
            <a:r>
              <a:rPr lang="en-US" dirty="0"/>
              <a:t>Deductive = System two (thinking slow) is the more idealized way of decision making – involving effortful critical and analytical thinking.</a:t>
            </a:r>
          </a:p>
          <a:p>
            <a:endParaRPr lang="en-US" dirty="0"/>
          </a:p>
          <a:p>
            <a:r>
              <a:rPr lang="en-US" dirty="0"/>
              <a:t>System one / inductive thinking suppresses system two if the gut feels confident. System one takes conscious rational mindfulness to overcome.</a:t>
            </a:r>
          </a:p>
          <a:p>
            <a:r>
              <a:rPr lang="en-US" dirty="0"/>
              <a:t>System one gives control to system two / deductive thinking when faced with a difficult choice.</a:t>
            </a:r>
          </a:p>
          <a:p>
            <a:r>
              <a:rPr lang="en-US" dirty="0"/>
              <a:t>System two may give control back to system one when decisions become </a:t>
            </a:r>
            <a:r>
              <a:rPr lang="en-US" i="1" dirty="0"/>
              <a:t>too</a:t>
            </a:r>
            <a:r>
              <a:rPr lang="en-US" dirty="0"/>
              <a:t> difficult.</a:t>
            </a:r>
            <a:br>
              <a:rPr lang="en-US" dirty="0"/>
            </a:br>
            <a:endParaRPr lang="en-US" dirty="0"/>
          </a:p>
          <a:p>
            <a:r>
              <a:rPr lang="en-US" dirty="0"/>
              <a:t>This suggests how conspiracy theories might arise. When rational explanation of complex circumstances cannot be comprehended – vaccines work! – system two gives up. However, when circumstances are important – COVID! –  the mind </a:t>
            </a:r>
            <a:r>
              <a:rPr lang="en-US" i="1" dirty="0"/>
              <a:t>insists</a:t>
            </a:r>
            <a:r>
              <a:rPr lang="en-US" dirty="0"/>
              <a:t> upon an explanation, and a system one explanation will do no matter how incomplete one's inductive processing has been. Emotionally, people do not easily live with fear of the unknown. Sadly, honest ignorance has no reason to doubt those who </a:t>
            </a:r>
            <a:r>
              <a:rPr lang="en-US" i="1" dirty="0"/>
              <a:t>know </a:t>
            </a:r>
            <a:r>
              <a:rPr lang="en-US" i="0" dirty="0"/>
              <a:t>from either wisdom or deliberate ignorance</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Franziska Web"/>
              </a:rPr>
              <a:t>See Kahneman, "Thinking, Fast and Slow." 2011  https://en.wikipedia.org/wiki/Thinking,_Fast_and_Slow</a:t>
            </a:r>
          </a:p>
          <a:p>
            <a:endParaRPr lang="en-US" dirty="0">
              <a:hlinkClick r:id="rId3"/>
            </a:endParaRPr>
          </a:p>
        </p:txBody>
      </p:sp>
      <p:sp>
        <p:nvSpPr>
          <p:cNvPr id="4" name="Slide Number Placeholder 3"/>
          <p:cNvSpPr>
            <a:spLocks noGrp="1"/>
          </p:cNvSpPr>
          <p:nvPr>
            <p:ph type="sldNum" sz="quarter" idx="5"/>
          </p:nvPr>
        </p:nvSpPr>
        <p:spPr/>
        <p:txBody>
          <a:bodyPr/>
          <a:lstStyle/>
          <a:p>
            <a:fld id="{6CE49CAB-11E7-4E46-B3A8-B9759289B5BF}" type="slidenum">
              <a:rPr lang="en-US" smtClean="0"/>
              <a:pPr/>
              <a:t>13</a:t>
            </a:fld>
            <a:endParaRPr lang="en-US"/>
          </a:p>
        </p:txBody>
      </p:sp>
    </p:spTree>
    <p:extLst>
      <p:ext uri="{BB962C8B-B14F-4D97-AF65-F5344CB8AC3E}">
        <p14:creationId xmlns:p14="http://schemas.microsoft.com/office/powerpoint/2010/main" xmlns="" val="3463939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Narrow our analysis which</a:t>
            </a:r>
            <a:r>
              <a:rPr lang="en-US" sz="1200" baseline="0" dirty="0" smtClean="0"/>
              <a:t> </a:t>
            </a:r>
            <a:r>
              <a:rPr lang="en-US" sz="1200" b="0" i="0" kern="1200" dirty="0" smtClean="0">
                <a:solidFill>
                  <a:schemeClr val="tx1"/>
                </a:solidFill>
                <a:latin typeface="+mn-lt"/>
                <a:ea typeface="+mn-ea"/>
                <a:cs typeface="+mn-cs"/>
              </a:rPr>
              <a:t>lead individuals to perceive, judge, or reason in ways that might not align with logic or evidence. These biases often stem from mental shortcuts, emotional influences, social pressures, or individual experiences.</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Confirmation Bias:</a:t>
            </a:r>
            <a:r>
              <a:rPr lang="en-US" sz="1200" b="0" i="0" kern="1200" dirty="0" smtClean="0">
                <a:solidFill>
                  <a:schemeClr val="tx1"/>
                </a:solidFill>
                <a:latin typeface="+mn-lt"/>
                <a:ea typeface="+mn-ea"/>
                <a:cs typeface="+mn-cs"/>
              </a:rPr>
              <a:t> People tend to seek out information that confirms their existing beliefs or hypotheses while disregarding contradictory evidence.</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Congruence bias: when people encounter information that aligns with their existing beliefs, expectations, or hypotheses, they tend to give it more weight or significance. At the same time, they might downplay or overlook information that contradicts their established views.</a:t>
            </a:r>
            <a:endParaRPr lang="en-US" sz="1200" dirty="0" smtClean="0"/>
          </a:p>
          <a:p>
            <a:endParaRPr lang="en-US" sz="1200" dirty="0" smtClean="0"/>
          </a:p>
          <a:p>
            <a:r>
              <a:rPr lang="en-US" sz="1200" dirty="0" smtClean="0"/>
              <a:t>Nobel </a:t>
            </a:r>
            <a:r>
              <a:rPr lang="en-US" sz="1200" dirty="0"/>
              <a:t>Prizes are not awarded posthumously, but Kahneman always recognized the equally deserving contributions of his late partner, Tversky.</a:t>
            </a:r>
          </a:p>
          <a:p>
            <a:endParaRPr lang="en-US" b="0" i="0" dirty="0">
              <a:solidFill>
                <a:srgbClr val="333333"/>
              </a:solidFill>
              <a:effectLst/>
              <a:latin typeface="Franziska Web"/>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Franziska Web"/>
              </a:rPr>
              <a:t>Our biases motivate us to stay with system one / intuitive thinking. There is frequently a big payoff: I want a new iPhone. </a:t>
            </a:r>
            <a:br>
              <a:rPr lang="en-US" b="0" i="0" dirty="0">
                <a:solidFill>
                  <a:srgbClr val="333333"/>
                </a:solidFill>
                <a:effectLst/>
                <a:latin typeface="Franziska Web"/>
              </a:rPr>
            </a:br>
            <a:r>
              <a:rPr lang="en-US" b="0" i="0" dirty="0">
                <a:solidFill>
                  <a:srgbClr val="333333"/>
                </a:solidFill>
                <a:effectLst/>
                <a:latin typeface="Franziska Web"/>
              </a:rPr>
              <a:t>Now, let's rationalize how to justify the expense and why my 2yo iPhone isn't good enough anymore.</a:t>
            </a:r>
          </a:p>
          <a:p>
            <a:endParaRPr lang="en-US" b="0" i="0" dirty="0">
              <a:solidFill>
                <a:srgbClr val="333333"/>
              </a:solidFill>
              <a:effectLst/>
              <a:latin typeface="Franziska Web"/>
            </a:endParaRPr>
          </a:p>
          <a:p>
            <a:r>
              <a:rPr lang="en-US" b="0" i="0" dirty="0">
                <a:solidFill>
                  <a:srgbClr val="333333"/>
                </a:solidFill>
                <a:effectLst/>
                <a:latin typeface="Franziska Web"/>
              </a:rPr>
              <a:t>Confirmation bias is the tendency to search for, interpret, focus on and remember information in a way that confirms one's preconceptions. Variations:</a:t>
            </a:r>
          </a:p>
          <a:p>
            <a:pPr marL="171450" indent="-171450">
              <a:buFont typeface="Arial" panose="020B0604020202020204" pitchFamily="34" charset="0"/>
              <a:buChar char="•"/>
            </a:pPr>
            <a:r>
              <a:rPr lang="en-US" b="0" i="0" dirty="0">
                <a:solidFill>
                  <a:srgbClr val="333333"/>
                </a:solidFill>
                <a:effectLst/>
                <a:latin typeface="Franziska Web"/>
              </a:rPr>
              <a:t>Congruence bias, the tendency to test hypotheses exclusively through direct testing, instead of testing possible alternative hypotheses.</a:t>
            </a:r>
          </a:p>
          <a:p>
            <a:pPr marL="171450" indent="-171450">
              <a:buFont typeface="Arial" panose="020B0604020202020204" pitchFamily="34" charset="0"/>
              <a:buChar char="•"/>
            </a:pPr>
            <a:r>
              <a:rPr lang="en-US" b="0" i="0" dirty="0">
                <a:solidFill>
                  <a:srgbClr val="333333"/>
                </a:solidFill>
                <a:effectLst/>
                <a:latin typeface="Franziska Web"/>
              </a:rPr>
              <a:t>Experimenter's or expectation bias, the tendency for experimenters to believe, certify, and publish data that agree with their expectations for the outcome of an experiment, and to disbelieve, discard, or downgrade the corresponding weightings for data that appear to conflict with those expectations.</a:t>
            </a:r>
          </a:p>
          <a:p>
            <a:pPr marL="171450" indent="-171450">
              <a:buFont typeface="Arial" panose="020B0604020202020204" pitchFamily="34" charset="0"/>
              <a:buChar char="•"/>
            </a:pPr>
            <a:r>
              <a:rPr lang="en-US" b="0" i="0" dirty="0">
                <a:solidFill>
                  <a:srgbClr val="333333"/>
                </a:solidFill>
                <a:effectLst/>
                <a:latin typeface="Franziska Web"/>
              </a:rPr>
              <a:t>Observer-expectancy effect, when a researcher expects a given result and therefore unconsciously manipulates an experiment or misinterprets data in order to find it.</a:t>
            </a:r>
          </a:p>
          <a:p>
            <a:endParaRPr lang="en-US" b="1" i="0" dirty="0">
              <a:solidFill>
                <a:srgbClr val="333333"/>
              </a:solidFill>
              <a:effectLst/>
              <a:latin typeface="Franziska Web"/>
            </a:endParaRPr>
          </a:p>
          <a:p>
            <a:r>
              <a:rPr lang="en-US" dirty="0"/>
              <a:t>Congruence Bias example (sort of). </a:t>
            </a:r>
            <a:br>
              <a:rPr lang="en-US" dirty="0"/>
            </a:br>
            <a:r>
              <a:rPr lang="en-US" i="1" dirty="0"/>
              <a:t>This story came directly from the tech support person (a good one who knew her stuff). The story is about old tech – an IBM DisplayWriter, a single-purpose word processing device – and timeless humanity.</a:t>
            </a:r>
          </a:p>
          <a:p>
            <a:r>
              <a:rPr lang="en-US" dirty="0"/>
              <a:t>User on the phone: "My DisplayWriter is broken." </a:t>
            </a:r>
          </a:p>
          <a:p>
            <a:r>
              <a:rPr lang="en-US" b="0" i="0" dirty="0">
                <a:solidFill>
                  <a:srgbClr val="333333"/>
                </a:solidFill>
                <a:effectLst/>
                <a:latin typeface="Franziska Web"/>
              </a:rPr>
              <a:t>Tech: </a:t>
            </a:r>
            <a:r>
              <a:rPr lang="en-US" b="0" i="1" dirty="0">
                <a:solidFill>
                  <a:srgbClr val="333333"/>
                </a:solidFill>
                <a:effectLst/>
                <a:latin typeface="Franziska Web"/>
              </a:rPr>
              <a:t>Asking </a:t>
            </a:r>
            <a:r>
              <a:rPr lang="en-US" b="0" i="0" dirty="0">
                <a:solidFill>
                  <a:srgbClr val="333333"/>
                </a:solidFill>
                <a:effectLst/>
                <a:latin typeface="Franziska Web"/>
              </a:rPr>
              <a:t>in what way </a:t>
            </a:r>
            <a:r>
              <a:rPr lang="en-US" b="0" i="1" dirty="0">
                <a:solidFill>
                  <a:srgbClr val="333333"/>
                </a:solidFill>
                <a:effectLst/>
                <a:latin typeface="Franziska Web"/>
              </a:rPr>
              <a:t>it is broken wastes your time and annoys the user.</a:t>
            </a:r>
            <a:r>
              <a:rPr lang="en-US" b="0" i="0" dirty="0">
                <a:solidFill>
                  <a:srgbClr val="333333"/>
                </a:solidFill>
                <a:effectLst/>
                <a:latin typeface="Franziska Web"/>
              </a:rPr>
              <a:t> "Okay. Let's run some diagnostics."</a:t>
            </a:r>
          </a:p>
          <a:p>
            <a:r>
              <a:rPr lang="en-US" b="0" i="0" dirty="0">
                <a:solidFill>
                  <a:srgbClr val="333333"/>
                </a:solidFill>
                <a:effectLst/>
                <a:latin typeface="Franziska Web"/>
              </a:rPr>
              <a:t>U: "Just a minute…" [phone goes on hold] "…alright."</a:t>
            </a:r>
          </a:p>
          <a:p>
            <a:r>
              <a:rPr lang="en-US" b="0" i="0" dirty="0">
                <a:solidFill>
                  <a:srgbClr val="333333"/>
                </a:solidFill>
                <a:effectLst/>
                <a:latin typeface="Franziska Web"/>
              </a:rPr>
              <a:t>T: "Are you at the </a:t>
            </a:r>
            <a:r>
              <a:rPr lang="en-US" dirty="0"/>
              <a:t>DisplayWriter now?"</a:t>
            </a:r>
          </a:p>
          <a:p>
            <a:r>
              <a:rPr lang="en-US" b="0" i="0" dirty="0">
                <a:solidFill>
                  <a:srgbClr val="333333"/>
                </a:solidFill>
                <a:effectLst/>
                <a:latin typeface="Franziska Web"/>
              </a:rPr>
              <a:t>U: "Yes."</a:t>
            </a:r>
          </a:p>
          <a:p>
            <a:r>
              <a:rPr lang="en-US" b="0" i="0" dirty="0">
                <a:solidFill>
                  <a:srgbClr val="333333"/>
                </a:solidFill>
                <a:effectLst/>
                <a:latin typeface="Franziska Web"/>
              </a:rPr>
              <a:t>T: "Here we go." … followed by half an hour of running every diagnostic test extant.</a:t>
            </a:r>
          </a:p>
          <a:p>
            <a:r>
              <a:rPr lang="en-US" b="0" i="0" dirty="0">
                <a:solidFill>
                  <a:srgbClr val="333333"/>
                </a:solidFill>
                <a:effectLst/>
                <a:latin typeface="Franziska Web"/>
              </a:rPr>
              <a:t>T: "Well, I'm stumped. I can't find anything wrong with your DisplayWriter."</a:t>
            </a:r>
          </a:p>
          <a:p>
            <a:r>
              <a:rPr lang="en-US" b="0" i="0" dirty="0">
                <a:solidFill>
                  <a:srgbClr val="333333"/>
                </a:solidFill>
                <a:effectLst/>
                <a:latin typeface="Franziska Web"/>
              </a:rPr>
              <a:t>U: "My DisplayWriter?"</a:t>
            </a:r>
          </a:p>
          <a:p>
            <a:r>
              <a:rPr lang="en-US" b="0" i="0" dirty="0">
                <a:solidFill>
                  <a:srgbClr val="333333"/>
                </a:solidFill>
                <a:effectLst/>
                <a:latin typeface="Franziska Web"/>
              </a:rPr>
              <a:t>T: "Yes, your DisplayWriter seems perfectly fine."</a:t>
            </a:r>
          </a:p>
          <a:p>
            <a:r>
              <a:rPr lang="en-US" b="0" i="0" dirty="0">
                <a:solidFill>
                  <a:srgbClr val="333333"/>
                </a:solidFill>
                <a:effectLst/>
                <a:latin typeface="Franziska Web"/>
              </a:rPr>
              <a:t>U: "</a:t>
            </a:r>
            <a:r>
              <a:rPr lang="en-US" b="0" i="1" dirty="0">
                <a:solidFill>
                  <a:srgbClr val="333333"/>
                </a:solidFill>
                <a:effectLst/>
                <a:latin typeface="Franziska Web"/>
              </a:rPr>
              <a:t>My</a:t>
            </a:r>
            <a:r>
              <a:rPr lang="en-US" b="0" i="0" dirty="0">
                <a:solidFill>
                  <a:srgbClr val="333333"/>
                </a:solidFill>
                <a:effectLst/>
                <a:latin typeface="Franziska Web"/>
              </a:rPr>
              <a:t> DisplayWriter is broken."  […silence…]  "I can't run diagnostics on a </a:t>
            </a:r>
            <a:r>
              <a:rPr lang="en-US" b="0" i="1" dirty="0">
                <a:solidFill>
                  <a:srgbClr val="333333"/>
                </a:solidFill>
                <a:effectLst/>
                <a:latin typeface="Franziska Web"/>
              </a:rPr>
              <a:t>broken</a:t>
            </a:r>
            <a:r>
              <a:rPr lang="en-US" b="0" i="0" dirty="0">
                <a:solidFill>
                  <a:srgbClr val="333333"/>
                </a:solidFill>
                <a:effectLst/>
                <a:latin typeface="Franziska Web"/>
              </a:rPr>
              <a:t> DisplayWriter now, can I?"</a:t>
            </a:r>
          </a:p>
          <a:p>
            <a:endParaRPr lang="en-US" b="1" i="0" dirty="0">
              <a:solidFill>
                <a:srgbClr val="333333"/>
              </a:solidFill>
              <a:effectLst/>
              <a:latin typeface="Franziska Web"/>
            </a:endParaRPr>
          </a:p>
          <a:p>
            <a:r>
              <a:rPr lang="en-US" dirty="0"/>
              <a:t>https://www.nobelprize.org/prizes/economic-sciences/2002/popular-information/</a:t>
            </a:r>
          </a:p>
          <a:p>
            <a:r>
              <a:rPr lang="en-US" dirty="0"/>
              <a:t>https://en.wikipedia.org/wiki/Amos_Tversky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Franziska Web"/>
              </a:rPr>
              <a:t> https://en.wikipedia.org/wiki/List_of_cognitive_biases</a:t>
            </a:r>
          </a:p>
          <a:p>
            <a:endParaRPr lang="en-US" dirty="0"/>
          </a:p>
          <a:p>
            <a:r>
              <a:rPr lang="en-US" dirty="0">
                <a:hlinkClick r:id="rId3"/>
              </a:rPr>
              <a:t>Cognitive Bias in Software Testing: Why Do Testers Miss Bugs? (softwaretestinghelp.com)</a:t>
            </a:r>
            <a:r>
              <a:rPr lang="en-US" dirty="0"/>
              <a:t/>
            </a:r>
            <a:br>
              <a:rPr lang="en-US" dirty="0"/>
            </a:br>
            <a:r>
              <a:rPr lang="en-US" dirty="0"/>
              <a:t>https://www.softwaretestinghelp.com/cognitive-bias-in-software-testing/</a:t>
            </a:r>
          </a:p>
          <a:p>
            <a:endParaRPr lang="en-US" dirty="0"/>
          </a:p>
          <a:p>
            <a:r>
              <a:rPr lang="en-US" dirty="0"/>
              <a:t>Cognitive Bias – the way we think. </a:t>
            </a:r>
            <a:r>
              <a:rPr lang="en-US" dirty="0">
                <a:hlinkClick r:id="rId4"/>
              </a:rPr>
              <a:t>NZLS | Cognitive biases: challenging the way we think (lawsociety.org.nz)</a:t>
            </a:r>
            <a:r>
              <a:rPr lang="en-US" dirty="0"/>
              <a:t/>
            </a:r>
            <a:br>
              <a:rPr lang="en-US" dirty="0"/>
            </a:br>
            <a:r>
              <a:rPr lang="en-US" dirty="0"/>
              <a:t>https://www.lawsociety.org.nz/news/publications/lawtalk/issue-928/cognitive-biases-challenging-the-way-we-think/</a:t>
            </a:r>
          </a:p>
        </p:txBody>
      </p:sp>
      <p:sp>
        <p:nvSpPr>
          <p:cNvPr id="4" name="Slide Number Placeholder 3"/>
          <p:cNvSpPr>
            <a:spLocks noGrp="1"/>
          </p:cNvSpPr>
          <p:nvPr>
            <p:ph type="sldNum" sz="quarter" idx="5"/>
          </p:nvPr>
        </p:nvSpPr>
        <p:spPr/>
        <p:txBody>
          <a:bodyPr/>
          <a:lstStyle/>
          <a:p>
            <a:fld id="{6CE49CAB-11E7-4E46-B3A8-B9759289B5BF}" type="slidenum">
              <a:rPr lang="en-US" smtClean="0"/>
              <a:pPr/>
              <a:t>14</a:t>
            </a:fld>
            <a:endParaRPr lang="en-US"/>
          </a:p>
        </p:txBody>
      </p:sp>
    </p:spTree>
    <p:extLst>
      <p:ext uri="{BB962C8B-B14F-4D97-AF65-F5344CB8AC3E}">
        <p14:creationId xmlns:p14="http://schemas.microsoft.com/office/powerpoint/2010/main" xmlns="" val="1229530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2-1=1</a:t>
            </a:r>
          </a:p>
          <a:p>
            <a:r>
              <a:rPr lang="en-CA" dirty="0" smtClean="0"/>
              <a:t>3-2=1</a:t>
            </a:r>
          </a:p>
          <a:p>
            <a:r>
              <a:rPr lang="en-CA" dirty="0" smtClean="0"/>
              <a:t>6-3=3</a:t>
            </a:r>
          </a:p>
          <a:p>
            <a:r>
              <a:rPr lang="en-CA" dirty="0" smtClean="0"/>
              <a:t>7-6=1</a:t>
            </a:r>
          </a:p>
          <a:p>
            <a:r>
              <a:rPr lang="en-CA" dirty="0" smtClean="0"/>
              <a:t>8-7=1</a:t>
            </a:r>
          </a:p>
          <a:p>
            <a:r>
              <a:rPr lang="en-CA" dirty="0" smtClean="0"/>
              <a:t>11-8=3</a:t>
            </a:r>
            <a:endParaRPr lang="en-CA" dirty="0"/>
          </a:p>
        </p:txBody>
      </p:sp>
      <p:sp>
        <p:nvSpPr>
          <p:cNvPr id="4" name="Slide Number Placeholder 3"/>
          <p:cNvSpPr>
            <a:spLocks noGrp="1"/>
          </p:cNvSpPr>
          <p:nvPr>
            <p:ph type="sldNum" sz="quarter" idx="5"/>
          </p:nvPr>
        </p:nvSpPr>
        <p:spPr/>
        <p:txBody>
          <a:bodyPr/>
          <a:lstStyle/>
          <a:p>
            <a:fld id="{6CE49CAB-11E7-4E46-B3A8-B9759289B5BF}" type="slidenum">
              <a:rPr lang="en-US" smtClean="0"/>
              <a:pPr/>
              <a:t>15</a:t>
            </a:fld>
            <a:endParaRPr lang="en-US"/>
          </a:p>
        </p:txBody>
      </p:sp>
    </p:spTree>
    <p:extLst>
      <p:ext uri="{BB962C8B-B14F-4D97-AF65-F5344CB8AC3E}">
        <p14:creationId xmlns:p14="http://schemas.microsoft.com/office/powerpoint/2010/main" xmlns="" val="16755631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latin typeface="+mn-lt"/>
                <a:ea typeface="+mn-ea"/>
                <a:cs typeface="+mn-cs"/>
              </a:rPr>
              <a:t>Positive test cases verify that the software behaves as expected under normal conditions, while negative test cases verify that the software handles unexpected or invalid inputs correctly.</a:t>
            </a:r>
          </a:p>
          <a:p>
            <a:endParaRPr lang="en-US" sz="1200" b="0" i="0" kern="1200" dirty="0" smtClean="0">
              <a:solidFill>
                <a:schemeClr val="tx1"/>
              </a:solidFill>
              <a:latin typeface="+mn-lt"/>
              <a:ea typeface="+mn-ea"/>
              <a:cs typeface="+mn-cs"/>
              <a:hlinkClick r:id="rId3"/>
            </a:endParaRPr>
          </a:p>
          <a:p>
            <a:r>
              <a:rPr lang="en-US" sz="1200" b="0" i="0" kern="1200" dirty="0" smtClean="0">
                <a:solidFill>
                  <a:schemeClr val="tx1"/>
                </a:solidFill>
                <a:latin typeface="+mn-lt"/>
                <a:ea typeface="+mn-ea"/>
                <a:cs typeface="+mn-cs"/>
              </a:rPr>
              <a:t>Negative testing commonly referred to as </a:t>
            </a:r>
            <a:r>
              <a:rPr lang="en-US" sz="1200" b="1" i="0" kern="1200" dirty="0" smtClean="0">
                <a:solidFill>
                  <a:schemeClr val="tx1"/>
                </a:solidFill>
                <a:latin typeface="+mn-lt"/>
                <a:ea typeface="+mn-ea"/>
                <a:cs typeface="+mn-cs"/>
              </a:rPr>
              <a:t>error path testing or failure testing</a:t>
            </a:r>
            <a:r>
              <a:rPr lang="en-US" sz="1200" b="0" i="0" kern="1200" dirty="0" smtClean="0">
                <a:solidFill>
                  <a:schemeClr val="tx1"/>
                </a:solidFill>
                <a:latin typeface="+mn-lt"/>
                <a:ea typeface="+mn-ea"/>
                <a:cs typeface="+mn-cs"/>
              </a:rPr>
              <a:t> is generally done to ensure the stability of the application</a:t>
            </a:r>
          </a:p>
          <a:p>
            <a:endParaRPr lang="en-US" sz="1200" b="0" i="0" kern="1200" dirty="0" smtClean="0">
              <a:solidFill>
                <a:schemeClr val="tx1"/>
              </a:solidFill>
              <a:latin typeface="+mn-lt"/>
              <a:ea typeface="+mn-ea"/>
              <a:cs typeface="+mn-cs"/>
              <a:hlinkClick r:id="rId3"/>
            </a:endParaRPr>
          </a:p>
          <a:p>
            <a:r>
              <a:rPr lang="en-US" sz="1200" b="0" i="1" kern="1200" dirty="0" smtClean="0">
                <a:solidFill>
                  <a:schemeClr val="tx1"/>
                </a:solidFill>
                <a:latin typeface="+mn-lt"/>
                <a:ea typeface="+mn-ea"/>
                <a:cs typeface="+mn-cs"/>
              </a:rPr>
              <a:t>This means its intended purpose is to check if the errors are being shown to the user where it’s supposed to, or handling a bad value more gracefully.</a:t>
            </a:r>
            <a:endParaRPr lang="en-US" dirty="0" smtClean="0">
              <a:hlinkClick r:id="rId3"/>
            </a:endParaRPr>
          </a:p>
          <a:p>
            <a:r>
              <a:rPr lang="en-US" dirty="0" smtClean="0">
                <a:hlinkClick r:id="rId3"/>
              </a:rPr>
              <a:t>Fill </a:t>
            </a:r>
            <a:r>
              <a:rPr lang="en-US" dirty="0" smtClean="0">
                <a:hlinkClick r:id="rId3"/>
              </a:rPr>
              <a:t>up a form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latin typeface="+mn-lt"/>
                <a:ea typeface="+mn-ea"/>
                <a:cs typeface="+mn-cs"/>
              </a:rPr>
              <a:t>the entire testing effort can be basically generalized into two categories: positive testing paths and negative testing paths</a:t>
            </a:r>
            <a:endParaRPr lang="en-US" dirty="0" smtClean="0"/>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positive testing entails running a test scenario with only correct and valid data. If a test scenario doesn’t need data, then positive testing would require running the test exactly the manner in which it’s supposed to run and hence to ensure that the application is meeting the specifications.</a:t>
            </a:r>
            <a:r>
              <a:rPr lang="en-US" sz="1200" b="1" i="0" kern="1200" dirty="0" smtClean="0">
                <a:solidFill>
                  <a:schemeClr val="tx1"/>
                </a:solidFill>
                <a:latin typeface="+mn-lt"/>
                <a:ea typeface="+mn-ea"/>
                <a:cs typeface="+mn-cs"/>
              </a:rPr>
              <a:t> </a:t>
            </a:r>
          </a:p>
          <a:p>
            <a:endParaRPr lang="en-US" sz="1200" b="1" i="0" kern="1200" dirty="0" smtClean="0">
              <a:solidFill>
                <a:schemeClr val="tx1"/>
              </a:solidFill>
              <a:latin typeface="+mn-lt"/>
              <a:ea typeface="+mn-ea"/>
              <a:cs typeface="+mn-cs"/>
              <a:hlinkClick r:id="rId3"/>
            </a:endParaRPr>
          </a:p>
          <a:p>
            <a:r>
              <a:rPr lang="en-US" sz="1200" b="0" i="0" kern="1200" dirty="0" smtClean="0">
                <a:solidFill>
                  <a:schemeClr val="tx1"/>
                </a:solidFill>
                <a:latin typeface="+mn-lt"/>
                <a:ea typeface="+mn-ea"/>
                <a:cs typeface="+mn-cs"/>
              </a:rPr>
              <a:t>Negative testing commonly referred to as </a:t>
            </a:r>
            <a:r>
              <a:rPr lang="en-US" sz="1200" b="1" i="0" kern="1200" dirty="0" smtClean="0">
                <a:solidFill>
                  <a:schemeClr val="tx1"/>
                </a:solidFill>
                <a:latin typeface="+mn-lt"/>
                <a:ea typeface="+mn-ea"/>
                <a:cs typeface="+mn-cs"/>
              </a:rPr>
              <a:t>error path testing or failure testing</a:t>
            </a:r>
            <a:r>
              <a:rPr lang="en-US" sz="1200" b="0" i="0" kern="1200" dirty="0" smtClean="0">
                <a:solidFill>
                  <a:schemeClr val="tx1"/>
                </a:solidFill>
                <a:latin typeface="+mn-lt"/>
                <a:ea typeface="+mn-ea"/>
                <a:cs typeface="+mn-cs"/>
              </a:rPr>
              <a:t> is generally done to ensure the stability of the application.</a:t>
            </a:r>
          </a:p>
          <a:p>
            <a:r>
              <a:rPr lang="en-US" sz="1200" b="0" i="1" kern="1200" dirty="0" smtClean="0">
                <a:solidFill>
                  <a:schemeClr val="tx1"/>
                </a:solidFill>
                <a:latin typeface="+mn-lt"/>
                <a:ea typeface="+mn-ea"/>
                <a:cs typeface="+mn-cs"/>
              </a:rPr>
              <a:t>Negative testing is the process of applying as much creativity as possible and validating the application against invalid data. This means its intended purpose is to check if the errors are being shown to the user where it’s supposed to, or handling a bad value more gracefully.</a:t>
            </a:r>
            <a:endParaRPr lang="en-US" sz="1200" b="0" i="0" kern="1200" dirty="0" smtClean="0">
              <a:solidFill>
                <a:schemeClr val="tx1"/>
              </a:solidFill>
              <a:latin typeface="+mn-lt"/>
              <a:ea typeface="+mn-ea"/>
              <a:cs typeface="+mn-cs"/>
            </a:endParaRPr>
          </a:p>
          <a:p>
            <a:endParaRPr lang="en-US" dirty="0" smtClean="0">
              <a:hlinkClick r:id="rId3"/>
            </a:endParaRPr>
          </a:p>
          <a:p>
            <a:r>
              <a:rPr lang="en-US" dirty="0" smtClean="0">
                <a:hlinkClick r:id="rId3"/>
              </a:rPr>
              <a:t>Example:</a:t>
            </a:r>
          </a:p>
          <a:p>
            <a:r>
              <a:rPr lang="en-US" sz="1200" b="0" i="0" kern="1200" dirty="0" smtClean="0">
                <a:solidFill>
                  <a:schemeClr val="tx1"/>
                </a:solidFill>
                <a:latin typeface="+mn-lt"/>
                <a:ea typeface="+mn-ea"/>
                <a:cs typeface="+mn-cs"/>
              </a:rPr>
              <a:t>negative test cases about a pen. The basic motive of the pen is to be able to write on paper.</a:t>
            </a:r>
          </a:p>
          <a:p>
            <a:r>
              <a:rPr lang="en-US" sz="1200" b="1" i="0" kern="1200" dirty="0" smtClean="0">
                <a:solidFill>
                  <a:schemeClr val="tx1"/>
                </a:solidFill>
                <a:latin typeface="+mn-lt"/>
                <a:ea typeface="+mn-ea"/>
                <a:cs typeface="+mn-cs"/>
              </a:rPr>
              <a:t>Some examples of negative testing could be:</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Change the medium that it is supposed to write on, from paper to cloth or a brick and see if it should still write.</a:t>
            </a:r>
          </a:p>
          <a:p>
            <a:r>
              <a:rPr lang="en-US" sz="1200" b="0" i="0" kern="1200" dirty="0" smtClean="0">
                <a:solidFill>
                  <a:schemeClr val="tx1"/>
                </a:solidFill>
                <a:latin typeface="+mn-lt"/>
                <a:ea typeface="+mn-ea"/>
                <a:cs typeface="+mn-cs"/>
              </a:rPr>
              <a:t>Put the pen in the liquid and verify if it writes again.</a:t>
            </a:r>
          </a:p>
          <a:p>
            <a:r>
              <a:rPr lang="en-US" sz="1200" b="0" i="0" kern="1200" dirty="0" smtClean="0">
                <a:solidFill>
                  <a:schemeClr val="tx1"/>
                </a:solidFill>
                <a:latin typeface="+mn-lt"/>
                <a:ea typeface="+mn-ea"/>
                <a:cs typeface="+mn-cs"/>
              </a:rPr>
              <a:t>Replace the refill of the pen with an empty one and check that it should stop writing.</a:t>
            </a:r>
          </a:p>
          <a:p>
            <a:r>
              <a:rPr lang="en-US" dirty="0" smtClean="0"/>
              <a:t/>
            </a:r>
            <a:br>
              <a:rPr lang="en-US" dirty="0" smtClean="0"/>
            </a:br>
            <a:endParaRPr lang="en-US" dirty="0" smtClean="0">
              <a:hlinkClick r:id="rId3"/>
            </a:endParaRPr>
          </a:p>
          <a:p>
            <a:endParaRPr lang="en-US" dirty="0" smtClean="0">
              <a:hlinkClick r:id="rId3"/>
            </a:endParaRPr>
          </a:p>
          <a:p>
            <a:r>
              <a:rPr lang="en-US" dirty="0" smtClean="0">
                <a:hlinkClick r:id="rId3"/>
              </a:rPr>
              <a:t>How </a:t>
            </a:r>
            <a:r>
              <a:rPr lang="en-US" dirty="0">
                <a:hlinkClick r:id="rId3"/>
              </a:rPr>
              <a:t>to Classify Positive and Negative Test Scenarios - A Tester's Cheat Sheet (softwaretestinghelp.com)</a:t>
            </a:r>
            <a:r>
              <a:rPr lang="en-US" dirty="0"/>
              <a:t/>
            </a:r>
            <a:br>
              <a:rPr lang="en-US" dirty="0"/>
            </a:br>
            <a:r>
              <a:rPr lang="en-US" dirty="0"/>
              <a:t>https://www.softwaretestinghelp.com/positive-and-negative-test-scenarios/</a:t>
            </a:r>
          </a:p>
          <a:p>
            <a:endParaRPr lang="en-US" dirty="0"/>
          </a:p>
          <a:p>
            <a:r>
              <a:rPr lang="en-US" dirty="0"/>
              <a:t>Repeatability of experimental results is also part of the scientific method.</a:t>
            </a:r>
          </a:p>
          <a:p>
            <a:endParaRPr lang="en-US" dirty="0"/>
          </a:p>
          <a:p>
            <a:pPr>
              <a:lnSpc>
                <a:spcPct val="120000"/>
              </a:lnSpc>
              <a:spcBef>
                <a:spcPts val="0"/>
              </a:spcBef>
            </a:pPr>
            <a:r>
              <a:rPr lang="en-US" b="1" dirty="0"/>
              <a:t>Positive</a:t>
            </a:r>
            <a:r>
              <a:rPr lang="en-US" dirty="0"/>
              <a:t> test cases have a representative range (lowest, middle, highest) of valid input values to generate expected output and demonstrate all functions. These should PASS.</a:t>
            </a:r>
          </a:p>
          <a:p>
            <a:pPr lvl="1">
              <a:lnSpc>
                <a:spcPct val="120000"/>
              </a:lnSpc>
              <a:spcBef>
                <a:spcPts val="0"/>
              </a:spcBef>
            </a:pPr>
            <a:r>
              <a:rPr lang="en-CA" dirty="0">
                <a:hlinkClick r:id="rId4"/>
              </a:rPr>
              <a:t>Edge case</a:t>
            </a:r>
            <a:r>
              <a:rPr lang="en-CA" dirty="0"/>
              <a:t> values: minimum, maximum, zero, null, empty, full. </a:t>
            </a:r>
          </a:p>
          <a:p>
            <a:pPr>
              <a:lnSpc>
                <a:spcPct val="120000"/>
              </a:lnSpc>
              <a:spcBef>
                <a:spcPts val="0"/>
              </a:spcBef>
            </a:pPr>
            <a:r>
              <a:rPr lang="en-US" b="1" dirty="0"/>
              <a:t>Negative</a:t>
            </a:r>
            <a:r>
              <a:rPr lang="en-US" dirty="0"/>
              <a:t> test cases use over-the-edge case values</a:t>
            </a:r>
          </a:p>
          <a:p>
            <a:pPr lvl="1">
              <a:lnSpc>
                <a:spcPct val="120000"/>
              </a:lnSpc>
              <a:spcBef>
                <a:spcPts val="0"/>
              </a:spcBef>
            </a:pPr>
            <a:r>
              <a:rPr lang="en-US" dirty="0"/>
              <a:t>Validation messages are the expected result to PASS a negative test case. </a:t>
            </a:r>
          </a:p>
          <a:p>
            <a:pPr>
              <a:lnSpc>
                <a:spcPct val="120000"/>
              </a:lnSpc>
              <a:spcBef>
                <a:spcPts val="0"/>
              </a:spcBef>
            </a:pPr>
            <a:r>
              <a:rPr lang="en-US" dirty="0"/>
              <a:t>Multiple tests are done to show repeatability of a passed test </a:t>
            </a:r>
          </a:p>
          <a:p>
            <a:pPr lvl="1">
              <a:lnSpc>
                <a:spcPct val="120000"/>
              </a:lnSpc>
              <a:spcBef>
                <a:spcPts val="0"/>
              </a:spcBef>
            </a:pPr>
            <a:r>
              <a:rPr lang="en-US" dirty="0"/>
              <a:t>E.g. does iterative behaviour, that works the first time, work the second time?</a:t>
            </a:r>
            <a:endParaRPr lang="en-CA" dirty="0"/>
          </a:p>
          <a:p>
            <a:endParaRPr lang="en-CA" dirty="0"/>
          </a:p>
        </p:txBody>
      </p:sp>
      <p:sp>
        <p:nvSpPr>
          <p:cNvPr id="4" name="Slide Number Placeholder 3"/>
          <p:cNvSpPr>
            <a:spLocks noGrp="1"/>
          </p:cNvSpPr>
          <p:nvPr>
            <p:ph type="sldNum" sz="quarter" idx="5"/>
          </p:nvPr>
        </p:nvSpPr>
        <p:spPr/>
        <p:txBody>
          <a:bodyPr/>
          <a:lstStyle/>
          <a:p>
            <a:fld id="{6CE49CAB-11E7-4E46-B3A8-B9759289B5BF}" type="slidenum">
              <a:rPr lang="en-US" smtClean="0"/>
              <a:pPr/>
              <a:t>16</a:t>
            </a:fld>
            <a:endParaRPr lang="en-US"/>
          </a:p>
        </p:txBody>
      </p:sp>
    </p:spTree>
    <p:extLst>
      <p:ext uri="{BB962C8B-B14F-4D97-AF65-F5344CB8AC3E}">
        <p14:creationId xmlns:p14="http://schemas.microsoft.com/office/powerpoint/2010/main" xmlns="" val="2385213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Black Box </a:t>
            </a:r>
            <a:endParaRPr lang="en-CA" dirty="0" smtClean="0"/>
          </a:p>
          <a:p>
            <a:r>
              <a:rPr lang="en-CA" dirty="0" smtClean="0"/>
              <a:t>Long number, try </a:t>
            </a:r>
            <a:r>
              <a:rPr lang="en-CA" dirty="0" err="1" smtClean="0"/>
              <a:t>double,try</a:t>
            </a:r>
            <a:r>
              <a:rPr lang="en-CA" dirty="0" smtClean="0"/>
              <a:t> one number,</a:t>
            </a:r>
            <a:r>
              <a:rPr lang="en-CA" baseline="0" dirty="0" smtClean="0"/>
              <a:t> 16 or 32 bit your compiler, enter character? </a:t>
            </a:r>
          </a:p>
          <a:p>
            <a:endParaRPr lang="en-CA" baseline="0" dirty="0" smtClean="0"/>
          </a:p>
          <a:p>
            <a:endParaRPr lang="en-CA" dirty="0"/>
          </a:p>
          <a:p>
            <a:r>
              <a:rPr lang="en-CA" dirty="0"/>
              <a:t>What test values do you use for A &amp; B to verify the output of their sum is 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If 5 is input for both A and B, can "The sum of C is 10" be trusted? </a:t>
            </a:r>
          </a:p>
          <a:p>
            <a:r>
              <a:rPr lang="en-CA" dirty="0"/>
              <a:t>Prime numbers are always good choices. All input values should be </a:t>
            </a:r>
            <a:r>
              <a:rPr lang="en-CA" i="1" dirty="0"/>
              <a:t>different.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 + B values should equal B + A values. i.e. 3 + 5 = 5 + 3</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To test one value only, input the other as zero.</a:t>
            </a:r>
            <a:br>
              <a:rPr lang="en-CA" dirty="0"/>
            </a:br>
            <a:r>
              <a:rPr lang="en-CA" dirty="0"/>
              <a:t>What are the data types? What are the min/max ranges of values for A and B?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What is </a:t>
            </a:r>
            <a:r>
              <a:rPr lang="en-CA" dirty="0" err="1"/>
              <a:t>xxx_MIN</a:t>
            </a:r>
            <a:r>
              <a:rPr lang="en-CA" dirty="0"/>
              <a:t> and </a:t>
            </a:r>
            <a:r>
              <a:rPr lang="en-CA" dirty="0" err="1"/>
              <a:t>xxx_MAX</a:t>
            </a:r>
            <a:r>
              <a:rPr lang="en-CA" dirty="0"/>
              <a:t> for a short? for a long? What about overflow? </a:t>
            </a:r>
            <a:br>
              <a:rPr lang="en-CA" dirty="0"/>
            </a:br>
            <a:r>
              <a:rPr lang="en-CA" dirty="0"/>
              <a:t>For floats, what about underflow for very large or small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 bit width of </a:t>
            </a:r>
            <a:r>
              <a:rPr lang="en-CA" i="1" dirty="0"/>
              <a:t>at least</a:t>
            </a:r>
            <a:r>
              <a:rPr lang="en-CA" dirty="0"/>
              <a:t> 16 (</a:t>
            </a:r>
            <a:r>
              <a:rPr lang="en-CA" dirty="0">
                <a:latin typeface="Courier New" panose="02070309020205020404" pitchFamily="49" charset="0"/>
                <a:cs typeface="Courier New" panose="02070309020205020404" pitchFamily="49" charset="0"/>
              </a:rPr>
              <a:t>short</a:t>
            </a:r>
            <a:r>
              <a:rPr lang="en-CA" dirty="0"/>
              <a:t>) is guaranteed for an int in C. How to test if your compiler is compliant?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Does your compiler give a 32-bit width (</a:t>
            </a:r>
            <a:r>
              <a:rPr lang="en-CA" dirty="0">
                <a:latin typeface="Courier New" panose="02070309020205020404" pitchFamily="49" charset="0"/>
                <a:cs typeface="Courier New" panose="02070309020205020404" pitchFamily="49" charset="0"/>
              </a:rPr>
              <a:t>long</a:t>
            </a:r>
            <a:r>
              <a:rPr lang="en-CA" dirty="0"/>
              <a:t>) for an int? How to test?</a:t>
            </a:r>
            <a:br>
              <a:rPr lang="en-CA" dirty="0"/>
            </a:b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edge cases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What two numbers sum to zero?</a:t>
            </a:r>
            <a:br>
              <a:rPr lang="en-CA" dirty="0"/>
            </a:br>
            <a:r>
              <a:rPr lang="en-CA" dirty="0"/>
              <a:t>INT_</a:t>
            </a:r>
            <a:r>
              <a:rPr lang="en-CA" b="1" dirty="0"/>
              <a:t>MIN  </a:t>
            </a:r>
            <a:r>
              <a:rPr lang="en-CA" dirty="0"/>
              <a:t>+  INT_</a:t>
            </a:r>
            <a:r>
              <a:rPr lang="en-CA" b="1" dirty="0"/>
              <a:t>MAX </a:t>
            </a:r>
            <a:r>
              <a:rPr lang="en-CA" dirty="0"/>
              <a:t>= ??? What should this be? (assume twos complement arithmetic)</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SHORT_MIN  +  SHORT_MAX =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LONG_MIN  +  LONG_MAX = ???</a:t>
            </a:r>
          </a:p>
          <a:p>
            <a:r>
              <a:rPr lang="en-CA" dirty="0"/>
              <a:t>What if user inputs 3.14159 when integer is expected?</a:t>
            </a:r>
          </a:p>
          <a:p>
            <a:endParaRPr lang="en-CA" dirty="0"/>
          </a:p>
          <a:p>
            <a:r>
              <a:rPr lang="en-CA" dirty="0"/>
              <a:t>[ c=</a:t>
            </a:r>
            <a:r>
              <a:rPr lang="en-CA" dirty="0" err="1"/>
              <a:t>a+b</a:t>
            </a:r>
            <a:r>
              <a:rPr lang="en-CA" dirty="0"/>
              <a:t>; c=</a:t>
            </a:r>
            <a:r>
              <a:rPr lang="en-CA" dirty="0" err="1"/>
              <a:t>a+a</a:t>
            </a:r>
            <a:r>
              <a:rPr lang="en-CA" dirty="0"/>
              <a:t>; c=</a:t>
            </a:r>
            <a:r>
              <a:rPr lang="en-CA" dirty="0" err="1"/>
              <a:t>b+b</a:t>
            </a:r>
            <a:r>
              <a:rPr lang="en-CA" dirty="0"/>
              <a:t>; will all result in correct output if both A and B have same value.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X  +  -X  should always = zero.</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zero plus INT_MAX = INT_MAX, INT_MAX plus zero = INT_MAX, – swap illustrates that both A and B can handle max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[ 1 plus (INT_MAX – 1) = INT_MAX,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similarly for INT_MIN </a:t>
            </a:r>
          </a:p>
          <a:p>
            <a:endParaRPr lang="en-CA" dirty="0"/>
          </a:p>
        </p:txBody>
      </p:sp>
      <p:sp>
        <p:nvSpPr>
          <p:cNvPr id="4" name="Slide Number Placeholder 3"/>
          <p:cNvSpPr>
            <a:spLocks noGrp="1"/>
          </p:cNvSpPr>
          <p:nvPr>
            <p:ph type="sldNum" sz="quarter" idx="5"/>
          </p:nvPr>
        </p:nvSpPr>
        <p:spPr/>
        <p:txBody>
          <a:bodyPr/>
          <a:lstStyle/>
          <a:p>
            <a:fld id="{6CE49CAB-11E7-4E46-B3A8-B9759289B5BF}" type="slidenum">
              <a:rPr lang="en-US" smtClean="0"/>
              <a:pPr/>
              <a:t>17</a:t>
            </a:fld>
            <a:endParaRPr lang="en-US"/>
          </a:p>
        </p:txBody>
      </p:sp>
    </p:spTree>
    <p:extLst>
      <p:ext uri="{BB962C8B-B14F-4D97-AF65-F5344CB8AC3E}">
        <p14:creationId xmlns:p14="http://schemas.microsoft.com/office/powerpoint/2010/main" xmlns="" val="3894506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William James is one of the fathers of modern psychology.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WITH RESPECT TO prejudices, Einstein famously said, "God does not play dice with the universe." </a:t>
            </a:r>
            <a:r>
              <a:rPr lang="en-US" dirty="0"/>
              <a:t>Albert "could not accept that his God would allow the ‘lawful harmony’ [of the universe] to unravel so completely at the [sub-]atomic scale, bringing lawless indeterminism and uncertainty, with effects that can’t be entirely and unambiguously predicted from their causes.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Ironically, the man who proved Newton was not right all the time, that is, not right all the 'space-time', had difficulty accepting the sub-atomic world was </a:t>
            </a:r>
            <a:r>
              <a:rPr lang="en-US" i="1" dirty="0"/>
              <a:t>not </a:t>
            </a:r>
            <a:r>
              <a:rPr lang="en-US" dirty="0"/>
              <a:t>a Newtonian clockwork universe.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050" dirty="0"/>
              <a:t>https://www.britannica.com/story/what-einstein-meant-by-god-does-not-play-dice</a:t>
            </a:r>
          </a:p>
        </p:txBody>
      </p:sp>
      <p:sp>
        <p:nvSpPr>
          <p:cNvPr id="4" name="Slide Number Placeholder 3"/>
          <p:cNvSpPr>
            <a:spLocks noGrp="1"/>
          </p:cNvSpPr>
          <p:nvPr>
            <p:ph type="sldNum" sz="quarter" idx="5"/>
          </p:nvPr>
        </p:nvSpPr>
        <p:spPr/>
        <p:txBody>
          <a:bodyPr/>
          <a:lstStyle/>
          <a:p>
            <a:fld id="{6CE49CAB-11E7-4E46-B3A8-B9759289B5BF}" type="slidenum">
              <a:rPr lang="en-US" smtClean="0"/>
              <a:pPr/>
              <a:t>20</a:t>
            </a:fld>
            <a:endParaRPr lang="en-US"/>
          </a:p>
        </p:txBody>
      </p:sp>
    </p:spTree>
    <p:extLst>
      <p:ext uri="{BB962C8B-B14F-4D97-AF65-F5344CB8AC3E}">
        <p14:creationId xmlns:p14="http://schemas.microsoft.com/office/powerpoint/2010/main" xmlns="" val="1825728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08275" y="685800"/>
            <a:ext cx="3768725" cy="2119313"/>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pPr/>
              <a:t>2</a:t>
            </a:fld>
            <a:endParaRPr lang="en-US"/>
          </a:p>
        </p:txBody>
      </p:sp>
    </p:spTree>
    <p:extLst>
      <p:ext uri="{BB962C8B-B14F-4D97-AF65-F5344CB8AC3E}">
        <p14:creationId xmlns:p14="http://schemas.microsoft.com/office/powerpoint/2010/main" xmlns="" val="2394347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65250" y="242888"/>
            <a:ext cx="4127500" cy="2322512"/>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Every program has at least one bug.</a:t>
            </a:r>
            <a:br>
              <a:rPr lang="en-CA" dirty="0"/>
            </a:br>
            <a:r>
              <a:rPr lang="en-CA" dirty="0"/>
              <a:t>And every program can be shortened by at least one instruction. </a:t>
            </a:r>
            <a:br>
              <a:rPr lang="en-CA" dirty="0"/>
            </a:br>
            <a:r>
              <a:rPr lang="en-CA" dirty="0"/>
              <a:t>Therefore, every program can be reduced to one instruction which doesn't work.</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test software, but how do we test ourselves?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Objective:  Does it work? Can we make it </a:t>
            </a:r>
            <a:r>
              <a:rPr lang="en-US" sz="1200" i="1" dirty="0"/>
              <a:t>not</a:t>
            </a:r>
            <a:r>
              <a:rPr lang="en-US" sz="1200" dirty="0"/>
              <a:t>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scientific method – can we disprove the null hypothesis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https://en.wikipedia.org/wiki/Software_testing</a:t>
            </a:r>
          </a:p>
          <a:p>
            <a:endParaRPr lang="en-CA" dirty="0"/>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pPr/>
              <a:t>3</a:t>
            </a:fld>
            <a:endParaRPr lang="en-US"/>
          </a:p>
        </p:txBody>
      </p:sp>
    </p:spTree>
    <p:extLst>
      <p:ext uri="{BB962C8B-B14F-4D97-AF65-F5344CB8AC3E}">
        <p14:creationId xmlns:p14="http://schemas.microsoft.com/office/powerpoint/2010/main" xmlns="" val="3859059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65250" y="242888"/>
            <a:ext cx="4127500" cy="2322512"/>
          </a:xfrm>
        </p:spPr>
      </p:sp>
      <p:sp>
        <p:nvSpPr>
          <p:cNvPr id="3" name="Notes Placeholder 2"/>
          <p:cNvSpPr>
            <a:spLocks noGrp="1"/>
          </p:cNvSpPr>
          <p:nvPr>
            <p:ph type="body" idx="1"/>
          </p:nvPr>
        </p:nvSpPr>
        <p:spPr/>
        <p:txBody>
          <a:bodyPr/>
          <a:lstStyle/>
          <a:p>
            <a:r>
              <a:rPr lang="en-CA" dirty="0"/>
              <a:t>This is a preview of essential tasks in the Final Project.</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Comment the source code: "What does it do?" Not, "How does it 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Test cases verify the program works as it should, </a:t>
            </a:r>
            <a:br>
              <a:rPr lang="en-US" dirty="0"/>
            </a:br>
            <a:r>
              <a:rPr lang="en-US" dirty="0"/>
              <a:t>and that it protects itself from invalid inputs resulting in invalid outputs. </a:t>
            </a:r>
            <a:br>
              <a:rPr lang="en-US" dirty="0"/>
            </a:br>
            <a:r>
              <a:rPr lang="en-US" dirty="0"/>
              <a:t>Avoids Garbage In, Garbage 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pPr/>
              <a:t>4</a:t>
            </a:fld>
            <a:endParaRPr lang="en-US"/>
          </a:p>
        </p:txBody>
      </p:sp>
    </p:spTree>
    <p:extLst>
      <p:ext uri="{BB962C8B-B14F-4D97-AF65-F5344CB8AC3E}">
        <p14:creationId xmlns:p14="http://schemas.microsoft.com/office/powerpoint/2010/main" xmlns="" val="21623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Comment the program: "What does it do?" Not, "How does it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Only programmers read source files, but they </a:t>
            </a:r>
            <a:r>
              <a:rPr lang="en-GB" dirty="0"/>
              <a:t>don't have compilers in their heads.</a:t>
            </a:r>
            <a:r>
              <a:rPr lang="en-CA" dirty="0"/>
              <a:t/>
            </a:r>
            <a:br>
              <a:rPr lang="en-CA" dirty="0"/>
            </a:br>
            <a:r>
              <a:rPr lang="en-CA" dirty="0"/>
              <a:t>No need to explain how the code works. If the reader wants to know how the code works, they read the code.</a:t>
            </a:r>
          </a:p>
          <a:p>
            <a:pPr marL="0" algn="l" rtl="0" eaLnBrk="1" latinLnBrk="0" hangingPunct="1">
              <a:spcBef>
                <a:spcPts val="0"/>
              </a:spcBef>
              <a:spcAft>
                <a:spcPts val="0"/>
              </a:spcAft>
            </a:pPr>
            <a:r>
              <a:rPr lang="en-CA" dirty="0"/>
              <a:t>– what is the purpose of the program?</a:t>
            </a:r>
            <a:endParaRPr lang="en-GB" dirty="0"/>
          </a:p>
          <a:p>
            <a:pPr marL="0" algn="l" rtl="0" eaLnBrk="1" latinLnBrk="0" hangingPunct="1">
              <a:spcBef>
                <a:spcPts val="0"/>
              </a:spcBef>
              <a:spcAft>
                <a:spcPts val="0"/>
              </a:spcAft>
            </a:pPr>
            <a:r>
              <a:rPr lang="en-CA" dirty="0"/>
              <a:t>– what are the objectives of the program's logic structures </a:t>
            </a:r>
            <a:endParaRPr lang="en-GB" dirty="0"/>
          </a:p>
          <a:p>
            <a:pPr marL="0" algn="l" rtl="0" eaLnBrk="1" latinLnBrk="0" hangingPunct="1">
              <a:spcBef>
                <a:spcPts val="0"/>
              </a:spcBef>
              <a:spcAft>
                <a:spcPts val="0"/>
              </a:spcAft>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the entrance / exit criteria for an iterative structure?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 comment explains what it means and the reason the loop was written.</a:t>
            </a:r>
            <a:endParaRPr lang="en-GB" dirty="0"/>
          </a:p>
          <a:p>
            <a:pPr marL="0" algn="l" rtl="0" eaLnBrk="1" latinLnBrk="0" hangingPunct="1">
              <a:spcBef>
                <a:spcPts val="0"/>
              </a:spcBef>
              <a:spcAft>
                <a:spcPts val="0"/>
              </a:spcAft>
            </a:pPr>
            <a:r>
              <a:rPr lang="en-CA" dirty="0"/>
              <a:t>Even the cryptic classic C loop  </a:t>
            </a:r>
            <a:r>
              <a:rPr lang="en-CA" dirty="0">
                <a:latin typeface="Consolas" panose="020B0609020204030204" pitchFamily="49" charset="0"/>
              </a:rPr>
              <a:t>for (</a:t>
            </a:r>
            <a:r>
              <a:rPr lang="en-CA" dirty="0" err="1">
                <a:latin typeface="Consolas" panose="020B0609020204030204" pitchFamily="49" charset="0"/>
              </a:rPr>
              <a:t>i</a:t>
            </a:r>
            <a:r>
              <a:rPr lang="en-CA" dirty="0">
                <a:latin typeface="Consolas" panose="020B0609020204030204" pitchFamily="49" charset="0"/>
              </a:rPr>
              <a:t>=0;i&lt;</a:t>
            </a:r>
            <a:r>
              <a:rPr lang="en-CA" dirty="0" err="1">
                <a:latin typeface="Consolas" panose="020B0609020204030204" pitchFamily="49" charset="0"/>
              </a:rPr>
              <a:t>j;i</a:t>
            </a:r>
            <a:r>
              <a:rPr lang="en-CA" dirty="0">
                <a:latin typeface="Consolas" panose="020B0609020204030204" pitchFamily="49" charset="0"/>
              </a:rPr>
              <a:t>++) { }</a:t>
            </a:r>
            <a:r>
              <a:rPr lang="en-CA" dirty="0"/>
              <a:t>  is obvious (almost) in how it works. But no one knows </a:t>
            </a:r>
            <a:r>
              <a:rPr lang="en-CA" i="1" dirty="0"/>
              <a:t>why</a:t>
            </a:r>
            <a:r>
              <a:rPr lang="en-CA" dirty="0"/>
              <a:t> without analyzing the whole {structure} and its relationship to other parts of the program. Please explain this in a comment at the top of the loop.</a:t>
            </a:r>
            <a:endParaRPr lang="en-GB" dirty="0"/>
          </a:p>
        </p:txBody>
      </p:sp>
      <p:sp>
        <p:nvSpPr>
          <p:cNvPr id="4" name="Slide Number Placeholder 3"/>
          <p:cNvSpPr>
            <a:spLocks noGrp="1"/>
          </p:cNvSpPr>
          <p:nvPr>
            <p:ph type="sldNum" sz="quarter" idx="5"/>
          </p:nvPr>
        </p:nvSpPr>
        <p:spPr/>
        <p:txBody>
          <a:bodyPr/>
          <a:lstStyle/>
          <a:p>
            <a:fld id="{6CE49CAB-11E7-4E46-B3A8-B9759289B5BF}" type="slidenum">
              <a:rPr lang="en-US" smtClean="0"/>
              <a:pPr/>
              <a:t>5</a:t>
            </a:fld>
            <a:endParaRPr lang="en-US"/>
          </a:p>
        </p:txBody>
      </p:sp>
    </p:spTree>
    <p:extLst>
      <p:ext uri="{BB962C8B-B14F-4D97-AF65-F5344CB8AC3E}">
        <p14:creationId xmlns:p14="http://schemas.microsoft.com/office/powerpoint/2010/main" xmlns="" val="2467371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Unit – why not program testing? Because software is not just standalone programs as in IPC144. </a:t>
            </a:r>
          </a:p>
          <a:p>
            <a:r>
              <a:rPr lang="en-CA" dirty="0"/>
              <a:t>Software includes compiled programs and modules, objects, classes, scripts running in shells, APIs, web services, microservices.</a:t>
            </a:r>
            <a:endParaRPr lang="en-GB" b="0" i="0" dirty="0">
              <a:solidFill>
                <a:srgbClr val="525252"/>
              </a:solidFill>
              <a:effectLst/>
              <a:latin typeface="IBM Plex Sans"/>
            </a:endParaRPr>
          </a:p>
          <a:p>
            <a:endParaRPr lang="en-GB" b="0" i="0" dirty="0">
              <a:solidFill>
                <a:srgbClr val="525252"/>
              </a:solidFill>
              <a:effectLst/>
              <a:latin typeface="IBM Plex Sans"/>
            </a:endParaRPr>
          </a:p>
          <a:p>
            <a:r>
              <a:rPr lang="en-GB" b="0" i="0" dirty="0">
                <a:solidFill>
                  <a:srgbClr val="525252"/>
                </a:solidFill>
                <a:effectLst/>
                <a:latin typeface="IBM Plex Sans"/>
              </a:rPr>
              <a:t>Integration or interface testing:</a:t>
            </a:r>
          </a:p>
          <a:p>
            <a:r>
              <a:rPr lang="en-GB" b="0" i="0" dirty="0">
                <a:solidFill>
                  <a:srgbClr val="525252"/>
                </a:solidFill>
                <a:effectLst/>
                <a:latin typeface="IBM Plex Sans"/>
              </a:rPr>
              <a:t>Do software units interact with each other as a whole?</a:t>
            </a:r>
          </a:p>
          <a:p>
            <a:endParaRPr lang="en-GB" b="0" i="0" dirty="0">
              <a:solidFill>
                <a:srgbClr val="525252"/>
              </a:solidFill>
              <a:effectLst/>
              <a:latin typeface="IBM Plex Sans"/>
            </a:endParaRPr>
          </a:p>
          <a:p>
            <a:r>
              <a:rPr lang="en-GB" b="0" i="0" dirty="0">
                <a:solidFill>
                  <a:srgbClr val="525252"/>
                </a:solidFill>
                <a:effectLst/>
                <a:latin typeface="IBM Plex Sans"/>
              </a:rPr>
              <a:t>Unit &amp; Integration testing also includes UAT. We test both the technical aspects of software and also the UX user experience</a:t>
            </a:r>
            <a:r>
              <a:rPr lang="en-GB" b="0" i="0" dirty="0" smtClean="0">
                <a:solidFill>
                  <a:srgbClr val="525252"/>
                </a:solidFill>
                <a:effectLst/>
                <a:latin typeface="IBM Plex Sans"/>
              </a:rPr>
              <a:t>.</a:t>
            </a:r>
          </a:p>
          <a:p>
            <a:endParaRPr lang="en-GB" b="0" i="0" dirty="0" smtClean="0">
              <a:solidFill>
                <a:srgbClr val="525252"/>
              </a:solidFill>
              <a:effectLst/>
              <a:latin typeface="IBM Plex Sans"/>
            </a:endParaRPr>
          </a:p>
          <a:p>
            <a:r>
              <a:rPr lang="en-US" sz="1200" b="0" i="0" kern="1200" dirty="0" smtClean="0">
                <a:solidFill>
                  <a:schemeClr val="tx1"/>
                </a:solidFill>
                <a:latin typeface="+mn-lt"/>
                <a:ea typeface="+mn-ea"/>
                <a:cs typeface="+mn-cs"/>
              </a:rPr>
              <a:t>Acceptance Testing (AT) typically refers to a broader phase in software testing where various types of tests are conducted to determine whether the software meets specified requirements and functions as intended. This phase can encompass different types of testing, including functional testing, performance testing, usability testing, and more. The goal is to ensure that the software meets the criteria set by stakeholders and the project's requirements.</a:t>
            </a:r>
          </a:p>
          <a:p>
            <a:r>
              <a:rPr lang="en-US" sz="1200" b="0" i="0" kern="1200" dirty="0" smtClean="0">
                <a:solidFill>
                  <a:schemeClr val="tx1"/>
                </a:solidFill>
                <a:latin typeface="+mn-lt"/>
                <a:ea typeface="+mn-ea"/>
                <a:cs typeface="+mn-cs"/>
              </a:rPr>
              <a:t>User Acceptance Testing (UAT), on the other hand, is a specific subset of acceptance testing. It involves testing the software from an end-user perspective to verify that it fulfills the user's needs and expectations. UAT is typically carried out by the end-users or stakeholders themselves, who use real-world scenarios to validate the software's functionality, usability, and whether it meets their specific business needs.</a:t>
            </a:r>
          </a:p>
          <a:p>
            <a:endParaRPr lang="en-GB" b="0" i="0" dirty="0" smtClean="0">
              <a:solidFill>
                <a:srgbClr val="525252"/>
              </a:solidFill>
              <a:effectLst/>
              <a:latin typeface="IBM Plex Sans"/>
            </a:endParaRPr>
          </a:p>
          <a:p>
            <a:endParaRPr lang="en-GB" b="0" i="0" dirty="0" smtClean="0">
              <a:solidFill>
                <a:srgbClr val="525252"/>
              </a:solidFill>
              <a:effectLst/>
              <a:latin typeface="IBM Plex Sans"/>
            </a:endParaRPr>
          </a:p>
          <a:p>
            <a:endParaRPr lang="en-GB" b="0" i="0" dirty="0">
              <a:solidFill>
                <a:srgbClr val="525252"/>
              </a:solidFill>
              <a:effectLst/>
              <a:latin typeface="IBM Plex Sans"/>
            </a:endParaRPr>
          </a:p>
          <a:p>
            <a:endParaRPr lang="en-GB" b="0" i="0" dirty="0">
              <a:solidFill>
                <a:srgbClr val="525252"/>
              </a:solidFill>
              <a:effectLst/>
              <a:latin typeface="IBM Plex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525252"/>
                </a:solidFill>
                <a:effectLst/>
                <a:latin typeface="IBM Plex Sans"/>
              </a:rPr>
              <a:t>System testing includes </a:t>
            </a:r>
            <a:r>
              <a:rPr lang="en-US" b="0" i="0" dirty="0">
                <a:solidFill>
                  <a:srgbClr val="525252"/>
                </a:solidFill>
                <a:effectLst/>
                <a:latin typeface="IBM Plex Sans"/>
              </a:rPr>
              <a:t>application</a:t>
            </a:r>
            <a:r>
              <a:rPr lang="en-US" sz="1200" dirty="0"/>
              <a:t> to </a:t>
            </a:r>
            <a:r>
              <a:rPr lang="en-US" b="0" i="0" dirty="0">
                <a:solidFill>
                  <a:srgbClr val="525252"/>
                </a:solidFill>
                <a:effectLst/>
                <a:latin typeface="IBM Plex Sans"/>
              </a:rPr>
              <a:t>application, End to End, </a:t>
            </a:r>
            <a:r>
              <a:rPr lang="en-CA" dirty="0"/>
              <a:t>security, load, and Regression. (out of scope for this course topic)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Accessibility and Usability -  persons with disabilities can run the software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End to End – entire business cycle testing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Security – no memory leaks, buffer overruns, SQL injections, authentication &amp; authorization, zero trust model, Infrastructure as Code = automated configuration of cloud services and server deployment.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Load / Stress / Scalability – will it work operationally for maximum number of users and transaction volumes.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Regression – rerun all Unit, Integration, and System tests periodically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Internationalization and Localization – how will the app look in different languages, time zones, cultures?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sng" dirty="0">
                <a:solidFill>
                  <a:srgbClr val="0062FF"/>
                </a:solidFill>
                <a:effectLst/>
                <a:latin typeface="IBM Plex Sans"/>
                <a:hlinkClick r:id="rId3"/>
              </a:rPr>
              <a:t>service-oriented architecture (SOA)</a:t>
            </a:r>
            <a:r>
              <a:rPr lang="en-GB" b="0" i="0" u="sng" dirty="0">
                <a:solidFill>
                  <a:srgbClr val="525252"/>
                </a:solidFill>
                <a:effectLst/>
                <a:latin typeface="IBM Plex Sans"/>
              </a:rPr>
              <a:t> </a:t>
            </a:r>
            <a:r>
              <a:rPr lang="en-US" b="0" i="0" dirty="0">
                <a:solidFill>
                  <a:srgbClr val="525252"/>
                </a:solidFill>
                <a:effectLst/>
                <a:latin typeface="IBM Plex Sans"/>
              </a:rPr>
              <a:t>is an enterprise-wide effort to standardize how all web services in an </a:t>
            </a:r>
            <a:r>
              <a:rPr lang="en-US" b="0" i="1" dirty="0">
                <a:solidFill>
                  <a:srgbClr val="525252"/>
                </a:solidFill>
                <a:effectLst/>
                <a:latin typeface="IBM Plex Sans"/>
              </a:rPr>
              <a:t>organization</a:t>
            </a:r>
            <a:r>
              <a:rPr lang="en-US" b="0" i="0" dirty="0">
                <a:solidFill>
                  <a:srgbClr val="525252"/>
                </a:solidFill>
                <a:effectLst/>
                <a:latin typeface="IBM Plex Sans"/>
              </a:rPr>
              <a:t> talk to and integrate with each other, whereas microservices architecture is application specific.</a:t>
            </a:r>
            <a:r>
              <a:rPr lang="en-GB" b="0" i="0" dirty="0">
                <a:solidFill>
                  <a:srgbClr val="525252"/>
                </a:solidFill>
                <a:effectLst/>
                <a:latin typeface="IBM Plex San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5"/>
          </p:nvPr>
        </p:nvSpPr>
        <p:spPr/>
        <p:txBody>
          <a:bodyPr/>
          <a:lstStyle/>
          <a:p>
            <a:fld id="{6CE49CAB-11E7-4E46-B3A8-B9759289B5BF}" type="slidenum">
              <a:rPr lang="en-US" smtClean="0"/>
              <a:pPr/>
              <a:t>6</a:t>
            </a:fld>
            <a:endParaRPr lang="en-US"/>
          </a:p>
        </p:txBody>
      </p:sp>
    </p:spTree>
    <p:extLst>
      <p:ext uri="{BB962C8B-B14F-4D97-AF65-F5344CB8AC3E}">
        <p14:creationId xmlns:p14="http://schemas.microsoft.com/office/powerpoint/2010/main" xmlns="" val="1176469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Individual components are tested apart from the application whole.</a:t>
            </a:r>
          </a:p>
          <a:p>
            <a:r>
              <a:rPr lang="en-CA" dirty="0"/>
              <a:t>See White Box testing.</a:t>
            </a:r>
          </a:p>
        </p:txBody>
      </p:sp>
      <p:sp>
        <p:nvSpPr>
          <p:cNvPr id="4" name="Slide Number Placeholder 3"/>
          <p:cNvSpPr>
            <a:spLocks noGrp="1"/>
          </p:cNvSpPr>
          <p:nvPr>
            <p:ph type="sldNum" sz="quarter" idx="5"/>
          </p:nvPr>
        </p:nvSpPr>
        <p:spPr/>
        <p:txBody>
          <a:bodyPr/>
          <a:lstStyle/>
          <a:p>
            <a:fld id="{6CE49CAB-11E7-4E46-B3A8-B9759289B5BF}" type="slidenum">
              <a:rPr lang="en-US" smtClean="0"/>
              <a:pPr/>
              <a:t>7</a:t>
            </a:fld>
            <a:endParaRPr lang="en-US"/>
          </a:p>
        </p:txBody>
      </p:sp>
    </p:spTree>
    <p:extLst>
      <p:ext uri="{BB962C8B-B14F-4D97-AF65-F5344CB8AC3E}">
        <p14:creationId xmlns:p14="http://schemas.microsoft.com/office/powerpoint/2010/main" xmlns="" val="2835410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Can one module call another successfully? </a:t>
            </a:r>
          </a:p>
          <a:p>
            <a:r>
              <a:rPr lang="en-CA" dirty="0"/>
              <a:t>Are input parameters (min | max | nominal) recognized by the called module?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Is output from the called module recognized by the calling module?</a:t>
            </a:r>
          </a:p>
          <a:p>
            <a:endParaRPr lang="en-CA" dirty="0"/>
          </a:p>
        </p:txBody>
      </p:sp>
      <p:sp>
        <p:nvSpPr>
          <p:cNvPr id="4" name="Slide Number Placeholder 3"/>
          <p:cNvSpPr>
            <a:spLocks noGrp="1"/>
          </p:cNvSpPr>
          <p:nvPr>
            <p:ph type="sldNum" sz="quarter" idx="5"/>
          </p:nvPr>
        </p:nvSpPr>
        <p:spPr/>
        <p:txBody>
          <a:bodyPr/>
          <a:lstStyle/>
          <a:p>
            <a:fld id="{6CE49CAB-11E7-4E46-B3A8-B9759289B5BF}" type="slidenum">
              <a:rPr lang="en-US" smtClean="0"/>
              <a:pPr/>
              <a:t>8</a:t>
            </a:fld>
            <a:endParaRPr lang="en-US"/>
          </a:p>
        </p:txBody>
      </p:sp>
    </p:spTree>
    <p:extLst>
      <p:ext uri="{BB962C8B-B14F-4D97-AF65-F5344CB8AC3E}">
        <p14:creationId xmlns:p14="http://schemas.microsoft.com/office/powerpoint/2010/main" xmlns="" val="1834833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Application interfaces can be as simple as message passing, a file to be exchanged, shared database records to be processed.</a:t>
            </a:r>
          </a:p>
          <a:p>
            <a:r>
              <a:rPr lang="en-CA" dirty="0"/>
              <a:t>Middleware is software that runs between applications for more sophisticated interfaces.</a:t>
            </a:r>
          </a:p>
        </p:txBody>
      </p:sp>
      <p:sp>
        <p:nvSpPr>
          <p:cNvPr id="4" name="Slide Number Placeholder 3"/>
          <p:cNvSpPr>
            <a:spLocks noGrp="1"/>
          </p:cNvSpPr>
          <p:nvPr>
            <p:ph type="sldNum" sz="quarter" idx="5"/>
          </p:nvPr>
        </p:nvSpPr>
        <p:spPr/>
        <p:txBody>
          <a:bodyPr/>
          <a:lstStyle/>
          <a:p>
            <a:fld id="{6CE49CAB-11E7-4E46-B3A8-B9759289B5BF}" type="slidenum">
              <a:rPr lang="en-US" smtClean="0"/>
              <a:pPr/>
              <a:t>9</a:t>
            </a:fld>
            <a:endParaRPr lang="en-US"/>
          </a:p>
        </p:txBody>
      </p:sp>
    </p:spTree>
    <p:extLst>
      <p:ext uri="{BB962C8B-B14F-4D97-AF65-F5344CB8AC3E}">
        <p14:creationId xmlns:p14="http://schemas.microsoft.com/office/powerpoint/2010/main" xmlns="" val="3547048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n-US" dirty="0"/>
              <a:t>Click to edit Master title style</a:t>
            </a:r>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pPr/>
              <a:t>2024-03-20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pPr/>
              <a:t>‹#›</a:t>
            </a:fld>
            <a:endParaRPr lang="en-CA"/>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lstStyle/>
          <a:p>
            <a:r>
              <a:rPr lang="en-US"/>
              <a:t>Click to edit Master title style</a:t>
            </a:r>
          </a:p>
        </p:txBody>
      </p:sp>
      <p:sp>
        <p:nvSpPr>
          <p:cNvPr id="3" name="Content Placeholder 2"/>
          <p:cNvSpPr>
            <a:spLocks noGrp="1"/>
          </p:cNvSpPr>
          <p:nvPr>
            <p:ph sz="half" idx="1"/>
          </p:nvPr>
        </p:nvSpPr>
        <p:spPr>
          <a:xfrm>
            <a:off x="457200" y="1131590"/>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131590"/>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07471-B472-4C3F-B46F-D347BD4AB42B}" type="datetimeFigureOut">
              <a:rPr lang="en-CA" smtClean="0"/>
              <a:pPr/>
              <a:t>2024-03-20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83518"/>
            <a:ext cx="2139696" cy="946404"/>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483518"/>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487373"/>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pPr/>
              <a:t>2024-03-20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pPr/>
              <a:t>‹#›</a:t>
            </a:fld>
            <a:endParaRPr lang="en-CA"/>
          </a:p>
        </p:txBody>
      </p:sp>
      <p:cxnSp>
        <p:nvCxnSpPr>
          <p:cNvPr id="9" name="Straight Connector 8"/>
          <p:cNvCxnSpPr/>
          <p:nvPr/>
        </p:nvCxnSpPr>
        <p:spPr>
          <a:xfrm rot="5400000">
            <a:off x="684114" y="2574414"/>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83518"/>
            <a:ext cx="2142680" cy="94869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517809"/>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1489358"/>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pPr/>
              <a:t>2024-03-20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pPr/>
              <a:t>‹#›</a:t>
            </a:fld>
            <a:endParaRPr lang="en-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lstStyle/>
          <a:p>
            <a:r>
              <a:rPr lang="en-US"/>
              <a:t>Click to edit Master title style</a:t>
            </a:r>
          </a:p>
        </p:txBody>
      </p:sp>
      <p:sp>
        <p:nvSpPr>
          <p:cNvPr id="3" name="Vertical Text Placeholder 2"/>
          <p:cNvSpPr>
            <a:spLocks noGrp="1"/>
          </p:cNvSpPr>
          <p:nvPr>
            <p:ph type="body" orient="vert" idx="1"/>
          </p:nvPr>
        </p:nvSpPr>
        <p:spPr>
          <a:xfrm>
            <a:off x="457200" y="1067594"/>
            <a:ext cx="8229600" cy="3657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pPr/>
              <a:t>2024-03-20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pPr/>
              <a:t>‹#›</a:t>
            </a:fld>
            <a:endParaRPr lang="en-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pPr/>
              <a:t>2024-03-20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lstStyle/>
          <a:p>
            <a:r>
              <a:rPr lang="en-CA" noProof="0" dirty="0"/>
              <a:t>Click to edit Master title style</a:t>
            </a:r>
          </a:p>
        </p:txBody>
      </p:sp>
      <p:sp>
        <p:nvSpPr>
          <p:cNvPr id="3" name="Content Placeholder 2"/>
          <p:cNvSpPr>
            <a:spLocks noGrp="1"/>
          </p:cNvSpPr>
          <p:nvPr>
            <p:ph idx="1"/>
          </p:nvPr>
        </p:nvSpPr>
        <p:spPr>
          <a:xfrm>
            <a:off x="457200" y="1059582"/>
            <a:ext cx="8229600" cy="3657600"/>
          </a:xfrm>
        </p:spPr>
        <p:txBody>
          <a:bodyPr/>
          <a:lstStyle>
            <a:lvl1pPr>
              <a:spcBef>
                <a:spcPts val="6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pPr/>
              <a:t>2024-03-20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ry - Stop">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7571184" cy="742950"/>
          </a:xfrm>
        </p:spPr>
        <p:txBody>
          <a:bodyPr/>
          <a:lstStyle/>
          <a:p>
            <a:r>
              <a:rPr lang="en-US" dirty="0"/>
              <a:t>Click to edit Master title style</a:t>
            </a:r>
            <a:endParaRPr lang="en-CA" dirty="0"/>
          </a:p>
        </p:txBody>
      </p:sp>
      <p:sp>
        <p:nvSpPr>
          <p:cNvPr id="3" name="Date Placeholder 2"/>
          <p:cNvSpPr>
            <a:spLocks noGrp="1"/>
          </p:cNvSpPr>
          <p:nvPr>
            <p:ph type="dt" sz="half" idx="10"/>
          </p:nvPr>
        </p:nvSpPr>
        <p:spPr/>
        <p:txBody>
          <a:bodyPr/>
          <a:lstStyle/>
          <a:p>
            <a:fld id="{E9B07471-B472-4C3F-B46F-D347BD4AB42B}" type="datetimeFigureOut">
              <a:rPr lang="en-CA" smtClean="0"/>
              <a:pPr/>
              <a:t>2024-03-20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pPr/>
              <a:t>‹#›</a:t>
            </a:fld>
            <a:endParaRPr lang="en-CA"/>
          </a:p>
        </p:txBody>
      </p:sp>
      <p:sp>
        <p:nvSpPr>
          <p:cNvPr id="6" name="Content Placeholder 2"/>
          <p:cNvSpPr>
            <a:spLocks noGrp="1"/>
          </p:cNvSpPr>
          <p:nvPr>
            <p:ph idx="1"/>
          </p:nvPr>
        </p:nvSpPr>
        <p:spPr>
          <a:xfrm>
            <a:off x="457200" y="1059582"/>
            <a:ext cx="8229600" cy="3657600"/>
          </a:xfrm>
        </p:spPr>
        <p:txBody>
          <a:bodyPr/>
          <a:lstStyle>
            <a:lvl1pPr>
              <a:spcBef>
                <a:spcPts val="6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8091958" y="411509"/>
            <a:ext cx="720080" cy="830997"/>
          </a:xfrm>
          <a:prstGeom prst="rect">
            <a:avLst/>
          </a:prstGeom>
          <a:noFill/>
        </p:spPr>
        <p:txBody>
          <a:bodyPr wrap="square" rtlCol="0">
            <a:spAutoFit/>
          </a:bodyPr>
          <a:lstStyle/>
          <a:p>
            <a:r>
              <a:rPr lang="en-CA" sz="4800" dirty="0" err="1">
                <a:solidFill>
                  <a:schemeClr val="tx2">
                    <a:lumMod val="60000"/>
                    <a:lumOff val="40000"/>
                  </a:schemeClr>
                </a:solidFill>
                <a:latin typeface="Webdings" pitchFamily="18" charset="2"/>
              </a:rPr>
              <a:t>i</a:t>
            </a:r>
            <a:endParaRPr lang="en-CA" sz="4800" dirty="0">
              <a:solidFill>
                <a:schemeClr val="tx2">
                  <a:lumMod val="60000"/>
                  <a:lumOff val="40000"/>
                </a:schemeClr>
              </a:solidFill>
              <a:latin typeface="Webdings" pitchFamily="18" charset="2"/>
            </a:endParaRPr>
          </a:p>
        </p:txBody>
      </p:sp>
    </p:spTree>
    <p:extLst>
      <p:ext uri="{BB962C8B-B14F-4D97-AF65-F5344CB8AC3E}">
        <p14:creationId xmlns:p14="http://schemas.microsoft.com/office/powerpoint/2010/main" xmlns="" val="248261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000" b="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07471-B472-4C3F-B46F-D347BD4AB42B}" type="datetimeFigureOut">
              <a:rPr lang="en-CA" smtClean="0"/>
              <a:pPr/>
              <a:t>2024-03-20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pPr/>
              <a:t>‹#›</a:t>
            </a:fld>
            <a:endParaRPr lang="en-CA"/>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131590"/>
            <a:ext cx="8219256"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4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707654"/>
            <a:ext cx="8219256"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9B07471-B472-4C3F-B46F-D347BD4AB42B}" type="datetimeFigureOut">
              <a:rPr lang="en-CA" smtClean="0"/>
              <a:pPr/>
              <a:t>2024-03-20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pPr/>
              <a:t>‹#›</a:t>
            </a:fld>
            <a:endParaRPr lang="en-CA"/>
          </a:p>
        </p:txBody>
      </p:sp>
    </p:spTree>
    <p:extLst>
      <p:ext uri="{BB962C8B-B14F-4D97-AF65-F5344CB8AC3E}">
        <p14:creationId xmlns:p14="http://schemas.microsoft.com/office/powerpoint/2010/main" xmlns="" val="53037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lstStyle/>
          <a:p>
            <a:r>
              <a:rPr lang="en-US"/>
              <a:t>Click to edit Master title style</a:t>
            </a:r>
          </a:p>
        </p:txBody>
      </p:sp>
      <p:sp>
        <p:nvSpPr>
          <p:cNvPr id="3" name="Content Placeholder 2"/>
          <p:cNvSpPr>
            <a:spLocks noGrp="1"/>
          </p:cNvSpPr>
          <p:nvPr>
            <p:ph sz="half" idx="1"/>
          </p:nvPr>
        </p:nvSpPr>
        <p:spPr>
          <a:xfrm>
            <a:off x="457200" y="1131590"/>
            <a:ext cx="447484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B07471-B472-4C3F-B46F-D347BD4AB42B}" type="datetimeFigureOut">
              <a:rPr lang="en-CA" smtClean="0"/>
              <a:pPr/>
              <a:t>2024-03-20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pPr/>
              <a:t>‹#›</a:t>
            </a:fld>
            <a:endParaRPr lang="en-CA"/>
          </a:p>
        </p:txBody>
      </p:sp>
      <p:sp>
        <p:nvSpPr>
          <p:cNvPr id="9" name="Picture Placeholder 8"/>
          <p:cNvSpPr>
            <a:spLocks noGrp="1"/>
          </p:cNvSpPr>
          <p:nvPr>
            <p:ph type="pic" sz="quarter" idx="13"/>
          </p:nvPr>
        </p:nvSpPr>
        <p:spPr>
          <a:xfrm>
            <a:off x="5004048" y="1131590"/>
            <a:ext cx="4139952" cy="3886200"/>
          </a:xfrm>
        </p:spPr>
        <p:txBody>
          <a:bodyPr/>
          <a:lstStyle/>
          <a:p>
            <a:endParaRPr lang="en-CA" dirty="0"/>
          </a:p>
        </p:txBody>
      </p:sp>
    </p:spTree>
    <p:extLst>
      <p:ext uri="{BB962C8B-B14F-4D97-AF65-F5344CB8AC3E}">
        <p14:creationId xmlns:p14="http://schemas.microsoft.com/office/powerpoint/2010/main" xmlns="" val="61619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124744"/>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96244"/>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4880" y="1124744"/>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Franklin Gothic Demi"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1696244"/>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07471-B472-4C3F-B46F-D347BD4AB42B}" type="datetimeFigureOut">
              <a:rPr lang="en-CA" smtClean="0"/>
              <a:pPr/>
              <a:t>2024-03-20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pPr/>
              <a:t>‹#›</a:t>
            </a:fld>
            <a:endParaRPr lang="en-CA"/>
          </a:p>
        </p:txBody>
      </p:sp>
      <p:cxnSp>
        <p:nvCxnSpPr>
          <p:cNvPr id="11" name="Straight Connector 10"/>
          <p:cNvCxnSpPr/>
          <p:nvPr/>
        </p:nvCxnSpPr>
        <p:spPr>
          <a:xfrm rot="5400000">
            <a:off x="2806462" y="2901712"/>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E9B07471-B472-4C3F-B46F-D347BD4AB42B}" type="datetimeFigureOut">
              <a:rPr lang="en-CA" smtClean="0"/>
              <a:pPr/>
              <a:t>2024-03-20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07471-B472-4C3F-B46F-D347BD4AB42B}" type="datetimeFigureOut">
              <a:rPr lang="en-CA" smtClean="0"/>
              <a:pPr/>
              <a:t>2024-03-20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520302C-C939-453E-8DD2-9FE6F9C2455B}"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CA" noProof="0" dirty="0"/>
              <a:t>Click to edit Master title style</a:t>
            </a:r>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E9B07471-B472-4C3F-B46F-D347BD4AB42B}" type="datetimeFigureOut">
              <a:rPr lang="en-CA" smtClean="0"/>
              <a:pPr/>
              <a:t>2024-03-20</a:t>
            </a:fld>
            <a:endParaRPr lang="en-CA"/>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endParaRPr lang="en-CA" dirty="0"/>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9520302C-C939-453E-8DD2-9FE6F9C2455B}"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28" r:id="rId3"/>
    <p:sldLayoutId id="2147484119" r:id="rId4"/>
    <p:sldLayoutId id="2147484130" r:id="rId5"/>
    <p:sldLayoutId id="2147484129" r:id="rId6"/>
    <p:sldLayoutId id="2147484121" r:id="rId7"/>
    <p:sldLayoutId id="2147484122" r:id="rId8"/>
    <p:sldLayoutId id="2147484123" r:id="rId9"/>
    <p:sldLayoutId id="2147484120" r:id="rId10"/>
    <p:sldLayoutId id="2147484124" r:id="rId11"/>
    <p:sldLayoutId id="2147484125" r:id="rId12"/>
    <p:sldLayoutId id="2147484126" r:id="rId13"/>
    <p:sldLayoutId id="2147484127" r:id="rId14"/>
  </p:sldLayoutIdLst>
  <p:txStyles>
    <p:title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Edge_cas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ioccc.org/2020/burton/index.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Computer Principles for Programmers</a:t>
            </a:r>
          </a:p>
        </p:txBody>
      </p:sp>
      <p:sp>
        <p:nvSpPr>
          <p:cNvPr id="3" name="Subtitle 2"/>
          <p:cNvSpPr>
            <a:spLocks noGrp="1"/>
          </p:cNvSpPr>
          <p:nvPr>
            <p:ph type="subTitle" idx="1"/>
          </p:nvPr>
        </p:nvSpPr>
        <p:spPr>
          <a:xfrm>
            <a:off x="685800" y="2628900"/>
            <a:ext cx="7848600" cy="2103090"/>
          </a:xfrm>
        </p:spPr>
        <p:txBody>
          <a:bodyPr>
            <a:normAutofit/>
          </a:bodyPr>
          <a:lstStyle/>
          <a:p>
            <a:pPr>
              <a:lnSpc>
                <a:spcPct val="120000"/>
              </a:lnSpc>
              <a:spcBef>
                <a:spcPts val="0"/>
              </a:spcBef>
              <a:spcAft>
                <a:spcPts val="600"/>
              </a:spcAft>
            </a:pPr>
            <a:r>
              <a:rPr lang="en-CA" sz="6000" b="1" dirty="0"/>
              <a:t>SDLC: Testing</a:t>
            </a:r>
          </a:p>
        </p:txBody>
      </p:sp>
    </p:spTree>
    <p:extLst>
      <p:ext uri="{BB962C8B-B14F-4D97-AF65-F5344CB8AC3E}">
        <p14:creationId xmlns:p14="http://schemas.microsoft.com/office/powerpoint/2010/main" xmlns="" val="2586690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0A27CF-13FE-858E-8590-17513176954D}"/>
              </a:ext>
            </a:extLst>
          </p:cNvPr>
          <p:cNvSpPr>
            <a:spLocks noGrp="1"/>
          </p:cNvSpPr>
          <p:nvPr>
            <p:ph type="title"/>
          </p:nvPr>
        </p:nvSpPr>
        <p:spPr/>
        <p:txBody>
          <a:bodyPr/>
          <a:lstStyle/>
          <a:p>
            <a:r>
              <a:rPr lang="en-CA" dirty="0"/>
              <a:t>Testing Methods are Black and White</a:t>
            </a:r>
          </a:p>
        </p:txBody>
      </p:sp>
      <p:sp>
        <p:nvSpPr>
          <p:cNvPr id="3" name="Content Placeholder 2">
            <a:extLst>
              <a:ext uri="{FF2B5EF4-FFF2-40B4-BE49-F238E27FC236}">
                <a16:creationId xmlns:a16="http://schemas.microsoft.com/office/drawing/2014/main" xmlns="" id="{7E94DF37-F973-239C-2932-75883E5A9B45}"/>
              </a:ext>
            </a:extLst>
          </p:cNvPr>
          <p:cNvSpPr>
            <a:spLocks noGrp="1"/>
          </p:cNvSpPr>
          <p:nvPr>
            <p:ph idx="1"/>
          </p:nvPr>
        </p:nvSpPr>
        <p:spPr>
          <a:xfrm>
            <a:off x="590872" y="1059582"/>
            <a:ext cx="8229600" cy="3816424"/>
          </a:xfrm>
        </p:spPr>
        <p:txBody>
          <a:bodyPr/>
          <a:lstStyle/>
          <a:p>
            <a:r>
              <a:rPr lang="en-US" b="1" dirty="0"/>
              <a:t>Black Box </a:t>
            </a:r>
            <a:r>
              <a:rPr lang="en-US" dirty="0"/>
              <a:t>testing – internal processing is unknown</a:t>
            </a:r>
          </a:p>
          <a:p>
            <a:pPr lvl="1"/>
            <a:r>
              <a:rPr lang="en-US" dirty="0"/>
              <a:t>“… can … show the presence of bugs, but never … their absence!”</a:t>
            </a:r>
            <a:br>
              <a:rPr lang="en-US" dirty="0"/>
            </a:br>
            <a:r>
              <a:rPr lang="en-US" dirty="0"/>
              <a:t>― Edsger W. Dijkstra</a:t>
            </a:r>
          </a:p>
          <a:p>
            <a:pPr lvl="1"/>
            <a:r>
              <a:rPr lang="en-US" dirty="0"/>
              <a:t>Focuses on functional tests. Leads to exhaustive testing.</a:t>
            </a:r>
          </a:p>
        </p:txBody>
      </p:sp>
      <p:pic>
        <p:nvPicPr>
          <p:cNvPr id="5" name="Picture 4">
            <a:extLst>
              <a:ext uri="{FF2B5EF4-FFF2-40B4-BE49-F238E27FC236}">
                <a16:creationId xmlns:a16="http://schemas.microsoft.com/office/drawing/2014/main" xmlns="" id="{959778AC-FB45-8C28-C990-8EAF0A4815D9}"/>
              </a:ext>
            </a:extLst>
          </p:cNvPr>
          <p:cNvPicPr>
            <a:picLocks noChangeAspect="1"/>
          </p:cNvPicPr>
          <p:nvPr/>
        </p:nvPicPr>
        <p:blipFill>
          <a:blip r:embed="rId3"/>
          <a:stretch>
            <a:fillRect/>
          </a:stretch>
        </p:blipFill>
        <p:spPr>
          <a:xfrm>
            <a:off x="791580" y="2571750"/>
            <a:ext cx="7560840" cy="2436922"/>
          </a:xfrm>
          <a:prstGeom prst="rect">
            <a:avLst/>
          </a:prstGeom>
        </p:spPr>
      </p:pic>
    </p:spTree>
    <p:extLst>
      <p:ext uri="{BB962C8B-B14F-4D97-AF65-F5344CB8AC3E}">
        <p14:creationId xmlns:p14="http://schemas.microsoft.com/office/powerpoint/2010/main" xmlns="" val="2541164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0A27CF-13FE-858E-8590-17513176954D}"/>
              </a:ext>
            </a:extLst>
          </p:cNvPr>
          <p:cNvSpPr>
            <a:spLocks noGrp="1"/>
          </p:cNvSpPr>
          <p:nvPr>
            <p:ph type="title"/>
          </p:nvPr>
        </p:nvSpPr>
        <p:spPr/>
        <p:txBody>
          <a:bodyPr/>
          <a:lstStyle/>
          <a:p>
            <a:r>
              <a:rPr lang="en-CA" dirty="0"/>
              <a:t>Testing Methods are Black and White</a:t>
            </a:r>
          </a:p>
        </p:txBody>
      </p:sp>
      <p:sp>
        <p:nvSpPr>
          <p:cNvPr id="3" name="Content Placeholder 2">
            <a:extLst>
              <a:ext uri="{FF2B5EF4-FFF2-40B4-BE49-F238E27FC236}">
                <a16:creationId xmlns:a16="http://schemas.microsoft.com/office/drawing/2014/main" xmlns="" id="{7E94DF37-F973-239C-2932-75883E5A9B45}"/>
              </a:ext>
            </a:extLst>
          </p:cNvPr>
          <p:cNvSpPr>
            <a:spLocks noGrp="1"/>
          </p:cNvSpPr>
          <p:nvPr>
            <p:ph idx="1"/>
          </p:nvPr>
        </p:nvSpPr>
        <p:spPr>
          <a:xfrm>
            <a:off x="457200" y="1059582"/>
            <a:ext cx="8507288" cy="3816424"/>
          </a:xfrm>
        </p:spPr>
        <p:txBody>
          <a:bodyPr>
            <a:normAutofit/>
          </a:bodyPr>
          <a:lstStyle/>
          <a:p>
            <a:pPr marL="0" indent="0">
              <a:buNone/>
            </a:pPr>
            <a:r>
              <a:rPr lang="en-US" b="1" dirty="0"/>
              <a:t>White Box </a:t>
            </a:r>
            <a:r>
              <a:rPr lang="en-US" dirty="0"/>
              <a:t>testing – source code can be evaluated</a:t>
            </a:r>
          </a:p>
          <a:p>
            <a:r>
              <a:rPr lang="en-US" dirty="0"/>
              <a:t>correctness, completeness, error, omission are logically deduced</a:t>
            </a:r>
          </a:p>
          <a:p>
            <a:pPr marL="0" indent="0">
              <a:buNone/>
            </a:pPr>
            <a:r>
              <a:rPr lang="en-US" dirty="0"/>
              <a:t>Verifies…</a:t>
            </a:r>
          </a:p>
          <a:p>
            <a:r>
              <a:rPr lang="en-US" dirty="0"/>
              <a:t>all paths through the code are exercised</a:t>
            </a:r>
          </a:p>
          <a:p>
            <a:r>
              <a:rPr lang="en-US" dirty="0"/>
              <a:t>all lines of code are exercised with min / max ranges</a:t>
            </a:r>
          </a:p>
          <a:p>
            <a:r>
              <a:rPr lang="en-US" dirty="0"/>
              <a:t>all functions are called with min / max ranges of </a:t>
            </a:r>
            <a:r>
              <a:rPr lang="en-US" dirty="0" smtClean="0"/>
              <a:t>values</a:t>
            </a:r>
            <a:endParaRPr lang="en-US" dirty="0"/>
          </a:p>
        </p:txBody>
      </p:sp>
    </p:spTree>
    <p:extLst>
      <p:ext uri="{BB962C8B-B14F-4D97-AF65-F5344CB8AC3E}">
        <p14:creationId xmlns:p14="http://schemas.microsoft.com/office/powerpoint/2010/main" xmlns="" val="3749167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04D46E4F-ABF1-2E99-34C8-78F1D2FC8369}"/>
              </a:ext>
            </a:extLst>
          </p:cNvPr>
          <p:cNvGraphicFramePr>
            <a:graphicFrameLocks noGrp="1"/>
          </p:cNvGraphicFramePr>
          <p:nvPr>
            <p:extLst>
              <p:ext uri="{D42A27DB-BD31-4B8C-83A1-F6EECF244321}">
                <p14:modId xmlns:p14="http://schemas.microsoft.com/office/powerpoint/2010/main" xmlns="" val="2787911420"/>
              </p:ext>
            </p:extLst>
          </p:nvPr>
        </p:nvGraphicFramePr>
        <p:xfrm>
          <a:off x="1133618" y="483518"/>
          <a:ext cx="6876764" cy="4023672"/>
        </p:xfrm>
        <a:graphic>
          <a:graphicData uri="http://schemas.openxmlformats.org/drawingml/2006/table">
            <a:tbl>
              <a:tblPr firstRow="1" bandRow="1">
                <a:tableStyleId>{3B4B98B0-60AC-42C2-AFA5-B58CD77FA1E5}</a:tableStyleId>
              </a:tblPr>
              <a:tblGrid>
                <a:gridCol w="2484276">
                  <a:extLst>
                    <a:ext uri="{9D8B030D-6E8A-4147-A177-3AD203B41FA5}">
                      <a16:colId xmlns:a16="http://schemas.microsoft.com/office/drawing/2014/main" xmlns="" val="2741325550"/>
                    </a:ext>
                  </a:extLst>
                </a:gridCol>
                <a:gridCol w="4392488">
                  <a:extLst>
                    <a:ext uri="{9D8B030D-6E8A-4147-A177-3AD203B41FA5}">
                      <a16:colId xmlns:a16="http://schemas.microsoft.com/office/drawing/2014/main" xmlns="" val="2552445052"/>
                    </a:ext>
                  </a:extLst>
                </a:gridCol>
              </a:tblGrid>
              <a:tr h="654175">
                <a:tc>
                  <a:txBody>
                    <a:bodyPr/>
                    <a:lstStyle/>
                    <a:p>
                      <a:pPr algn="ctr"/>
                      <a:r>
                        <a:rPr lang="en-CA" sz="2800" b="0" u="sng" dirty="0"/>
                        <a:t>Testing Type</a:t>
                      </a:r>
                    </a:p>
                  </a:txBody>
                  <a:tcPr/>
                </a:tc>
                <a:tc>
                  <a:txBody>
                    <a:bodyPr/>
                    <a:lstStyle/>
                    <a:p>
                      <a:r>
                        <a:rPr lang="en-CA" sz="2800" b="0" u="none" dirty="0"/>
                        <a:t>      </a:t>
                      </a:r>
                      <a:r>
                        <a:rPr lang="en-CA" sz="2800" b="0" u="sng" dirty="0"/>
                        <a:t>Box Method</a:t>
                      </a:r>
                    </a:p>
                  </a:txBody>
                  <a:tcPr/>
                </a:tc>
                <a:extLst>
                  <a:ext uri="{0D108BD9-81ED-4DB2-BD59-A6C34878D82A}">
                    <a16:rowId xmlns:a16="http://schemas.microsoft.com/office/drawing/2014/main" xmlns="" val="2907049542"/>
                  </a:ext>
                </a:extLst>
              </a:tr>
              <a:tr h="497953">
                <a:tc>
                  <a:txBody>
                    <a:bodyPr/>
                    <a:lstStyle/>
                    <a:p>
                      <a:pPr algn="ctr"/>
                      <a:r>
                        <a:rPr lang="en-CA" sz="2800" b="0" dirty="0"/>
                        <a:t>Unit</a:t>
                      </a:r>
                      <a:endParaRPr lang="en-CA"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2800" b="0" dirty="0"/>
                        <a:t>White – </a:t>
                      </a:r>
                      <a:r>
                        <a:rPr lang="en-CA" sz="2800" dirty="0"/>
                        <a:t>programmer</a:t>
                      </a:r>
                    </a:p>
                  </a:txBody>
                  <a:tcPr/>
                </a:tc>
                <a:extLst>
                  <a:ext uri="{0D108BD9-81ED-4DB2-BD59-A6C34878D82A}">
                    <a16:rowId xmlns:a16="http://schemas.microsoft.com/office/drawing/2014/main" xmlns="" val="1843505112"/>
                  </a:ext>
                </a:extLst>
              </a:tr>
              <a:tr h="654175">
                <a:tc>
                  <a:txBody>
                    <a:bodyPr/>
                    <a:lstStyle/>
                    <a:p>
                      <a:pPr algn="ctr"/>
                      <a:r>
                        <a:rPr lang="en-CA" sz="2800" dirty="0"/>
                        <a:t>Integration</a:t>
                      </a:r>
                    </a:p>
                  </a:txBody>
                  <a:tcPr/>
                </a:tc>
                <a:tc>
                  <a:txBody>
                    <a:bodyPr/>
                    <a:lstStyle/>
                    <a:p>
                      <a:r>
                        <a:rPr lang="en-CA" sz="2800" dirty="0"/>
                        <a:t>White </a:t>
                      </a:r>
                      <a:r>
                        <a:rPr lang="en-CA" sz="2800" b="0" dirty="0"/>
                        <a:t>– </a:t>
                      </a:r>
                      <a:r>
                        <a:rPr lang="en-CA" sz="2800" dirty="0"/>
                        <a:t>programmer</a:t>
                      </a:r>
                      <a:br>
                        <a:rPr lang="en-CA" sz="2800" dirty="0"/>
                      </a:br>
                      <a:r>
                        <a:rPr lang="en-CA" sz="2800" dirty="0"/>
                        <a:t>Black</a:t>
                      </a:r>
                      <a:r>
                        <a:rPr lang="en-CA" sz="2800" kern="0" spc="400" baseline="0" dirty="0"/>
                        <a:t> </a:t>
                      </a:r>
                      <a:r>
                        <a:rPr lang="en-CA" sz="2800" b="0" dirty="0"/>
                        <a:t>– system </a:t>
                      </a:r>
                      <a:r>
                        <a:rPr lang="en-CA" sz="2800" dirty="0"/>
                        <a:t>analyst</a:t>
                      </a:r>
                    </a:p>
                  </a:txBody>
                  <a:tcPr/>
                </a:tc>
                <a:extLst>
                  <a:ext uri="{0D108BD9-81ED-4DB2-BD59-A6C34878D82A}">
                    <a16:rowId xmlns:a16="http://schemas.microsoft.com/office/drawing/2014/main" xmlns="" val="1916046237"/>
                  </a:ext>
                </a:extLst>
              </a:tr>
              <a:tr h="961577">
                <a:tc>
                  <a:txBody>
                    <a:bodyPr/>
                    <a:lstStyle/>
                    <a:p>
                      <a:pPr algn="ctr"/>
                      <a:r>
                        <a:rPr lang="en-GB" sz="2800" b="0" i="0" dirty="0">
                          <a:solidFill>
                            <a:srgbClr val="202122"/>
                          </a:solidFill>
                          <a:effectLst/>
                          <a:latin typeface="Arial" panose="020B0604020202020204" pitchFamily="34" charset="0"/>
                        </a:rPr>
                        <a:t>Acceptance</a:t>
                      </a:r>
                      <a:endParaRPr lang="en-CA"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2800" dirty="0"/>
                        <a:t>White </a:t>
                      </a:r>
                      <a:r>
                        <a:rPr lang="en-CA" sz="2800" b="0" dirty="0"/>
                        <a:t>– business </a:t>
                      </a:r>
                      <a:r>
                        <a:rPr lang="en-CA" sz="2800" dirty="0"/>
                        <a:t>analyst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2800" dirty="0"/>
                        <a:t>Black</a:t>
                      </a:r>
                      <a:r>
                        <a:rPr lang="en-CA" sz="2800" kern="0" spc="400" baseline="0" dirty="0"/>
                        <a:t> </a:t>
                      </a:r>
                      <a:r>
                        <a:rPr lang="en-CA" sz="2800" b="0" dirty="0"/>
                        <a:t>– </a:t>
                      </a:r>
                      <a:r>
                        <a:rPr lang="en-CA" sz="2800" dirty="0"/>
                        <a:t>users</a:t>
                      </a:r>
                    </a:p>
                  </a:txBody>
                  <a:tcPr/>
                </a:tc>
                <a:extLst>
                  <a:ext uri="{0D108BD9-81ED-4DB2-BD59-A6C34878D82A}">
                    <a16:rowId xmlns:a16="http://schemas.microsoft.com/office/drawing/2014/main" xmlns="" val="410475902"/>
                  </a:ext>
                </a:extLst>
              </a:tr>
              <a:tr h="654175">
                <a:tc>
                  <a:txBody>
                    <a:bodyPr/>
                    <a:lstStyle/>
                    <a:p>
                      <a:pPr algn="ctr"/>
                      <a:r>
                        <a:rPr lang="en-US" sz="2800" dirty="0"/>
                        <a:t>System</a:t>
                      </a:r>
                      <a:endParaRPr lang="en-CA" sz="2800" dirty="0"/>
                    </a:p>
                  </a:txBody>
                  <a:tcPr/>
                </a:tc>
                <a:tc>
                  <a:txBody>
                    <a:bodyPr/>
                    <a:lstStyle/>
                    <a:p>
                      <a:r>
                        <a:rPr lang="en-CA" sz="2800" dirty="0"/>
                        <a:t>Black</a:t>
                      </a:r>
                      <a:r>
                        <a:rPr lang="en-CA" sz="2800" kern="0" spc="400" baseline="0" dirty="0"/>
                        <a:t> </a:t>
                      </a:r>
                      <a:r>
                        <a:rPr lang="en-CA" sz="2800" b="0" dirty="0"/>
                        <a:t>– </a:t>
                      </a:r>
                      <a:r>
                        <a:rPr lang="en-CA" sz="2800" dirty="0"/>
                        <a:t>programmers</a:t>
                      </a:r>
                      <a:br>
                        <a:rPr lang="en-CA" sz="2800" dirty="0"/>
                      </a:br>
                      <a:r>
                        <a:rPr lang="en-CA" sz="2800" dirty="0"/>
                        <a:t>         </a:t>
                      </a:r>
                      <a:r>
                        <a:rPr lang="en-CA" sz="2800" kern="0" spc="400" baseline="0" dirty="0"/>
                        <a:t> </a:t>
                      </a:r>
                      <a:r>
                        <a:rPr lang="en-CA" sz="2800" b="0" kern="0" spc="400" baseline="0" dirty="0"/>
                        <a:t> </a:t>
                      </a:r>
                      <a:r>
                        <a:rPr lang="en-CA" sz="2800" b="0" dirty="0"/>
                        <a:t> </a:t>
                      </a:r>
                      <a:r>
                        <a:rPr lang="en-CA" sz="2800" kern="0" spc="400" baseline="0" dirty="0"/>
                        <a:t>&amp;</a:t>
                      </a:r>
                      <a:r>
                        <a:rPr lang="en-CA" sz="2800" b="0" dirty="0"/>
                        <a:t> analysts</a:t>
                      </a:r>
                      <a:endParaRPr lang="en-CA" sz="2800" dirty="0"/>
                    </a:p>
                  </a:txBody>
                  <a:tcPr/>
                </a:tc>
                <a:extLst>
                  <a:ext uri="{0D108BD9-81ED-4DB2-BD59-A6C34878D82A}">
                    <a16:rowId xmlns:a16="http://schemas.microsoft.com/office/drawing/2014/main" xmlns="" val="465187092"/>
                  </a:ext>
                </a:extLst>
              </a:tr>
            </a:tbl>
          </a:graphicData>
        </a:graphic>
      </p:graphicFrame>
    </p:spTree>
    <p:extLst>
      <p:ext uri="{BB962C8B-B14F-4D97-AF65-F5344CB8AC3E}">
        <p14:creationId xmlns:p14="http://schemas.microsoft.com/office/powerpoint/2010/main" xmlns="" val="3450663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E1CAAB8-4258-D9AA-E05D-DF36A914792E}"/>
              </a:ext>
            </a:extLst>
          </p:cNvPr>
          <p:cNvSpPr>
            <a:spLocks noGrp="1"/>
          </p:cNvSpPr>
          <p:nvPr>
            <p:ph idx="1"/>
          </p:nvPr>
        </p:nvSpPr>
        <p:spPr>
          <a:xfrm>
            <a:off x="251520" y="1200150"/>
            <a:ext cx="5752999" cy="3657600"/>
          </a:xfrm>
        </p:spPr>
        <p:txBody>
          <a:bodyPr>
            <a:normAutofit/>
          </a:bodyPr>
          <a:lstStyle/>
          <a:p>
            <a:pPr>
              <a:lnSpc>
                <a:spcPct val="110000"/>
              </a:lnSpc>
              <a:spcBef>
                <a:spcPts val="600"/>
              </a:spcBef>
            </a:pPr>
            <a:r>
              <a:rPr lang="en-US" dirty="0"/>
              <a:t>Common Sense = Inductive Reasoning</a:t>
            </a:r>
          </a:p>
          <a:p>
            <a:pPr lvl="1">
              <a:lnSpc>
                <a:spcPct val="110000"/>
              </a:lnSpc>
              <a:spcBef>
                <a:spcPts val="600"/>
              </a:spcBef>
            </a:pPr>
            <a:r>
              <a:rPr lang="en-US" dirty="0"/>
              <a:t>make safe, sensible decisions quickly</a:t>
            </a:r>
          </a:p>
          <a:p>
            <a:pPr lvl="1">
              <a:lnSpc>
                <a:spcPct val="110000"/>
              </a:lnSpc>
              <a:spcBef>
                <a:spcPts val="600"/>
              </a:spcBef>
            </a:pPr>
            <a:r>
              <a:rPr lang="en-US" dirty="0"/>
              <a:t>stick to the middle of the road</a:t>
            </a:r>
          </a:p>
          <a:p>
            <a:pPr lvl="1">
              <a:lnSpc>
                <a:spcPct val="110000"/>
              </a:lnSpc>
              <a:spcBef>
                <a:spcPts val="600"/>
              </a:spcBef>
            </a:pPr>
            <a:r>
              <a:rPr lang="en-US" dirty="0"/>
              <a:t>eyes on the horizon</a:t>
            </a:r>
            <a:br>
              <a:rPr lang="en-US" dirty="0"/>
            </a:br>
            <a:endParaRPr lang="en-US" dirty="0"/>
          </a:p>
          <a:p>
            <a:pPr>
              <a:lnSpc>
                <a:spcPct val="110000"/>
              </a:lnSpc>
              <a:spcBef>
                <a:spcPts val="600"/>
              </a:spcBef>
            </a:pPr>
            <a:r>
              <a:rPr lang="en-US" dirty="0"/>
              <a:t>Testing = Deductive Reasoning</a:t>
            </a:r>
          </a:p>
          <a:p>
            <a:pPr lvl="1">
              <a:lnSpc>
                <a:spcPct val="110000"/>
              </a:lnSpc>
              <a:spcBef>
                <a:spcPts val="600"/>
              </a:spcBef>
            </a:pPr>
            <a:r>
              <a:rPr lang="en-US" dirty="0"/>
              <a:t>make exact, verifiable confirmations slowly</a:t>
            </a:r>
          </a:p>
          <a:p>
            <a:pPr lvl="1">
              <a:lnSpc>
                <a:spcPct val="110000"/>
              </a:lnSpc>
              <a:spcBef>
                <a:spcPts val="600"/>
              </a:spcBef>
            </a:pPr>
            <a:r>
              <a:rPr lang="en-US" dirty="0"/>
              <a:t>find the edges, and look over</a:t>
            </a:r>
          </a:p>
          <a:p>
            <a:pPr lvl="1">
              <a:lnSpc>
                <a:spcPct val="110000"/>
              </a:lnSpc>
              <a:spcBef>
                <a:spcPts val="600"/>
              </a:spcBef>
            </a:pPr>
            <a:endParaRPr lang="en-US" dirty="0"/>
          </a:p>
        </p:txBody>
      </p:sp>
      <p:pic>
        <p:nvPicPr>
          <p:cNvPr id="1026" name="Picture 2" descr="North Yungas Road">
            <a:extLst>
              <a:ext uri="{FF2B5EF4-FFF2-40B4-BE49-F238E27FC236}">
                <a16:creationId xmlns:a16="http://schemas.microsoft.com/office/drawing/2014/main" xmlns="" id="{FF527F92-CFD4-EA9B-2BE4-4837472BE474}"/>
              </a:ext>
            </a:extLst>
          </p:cNvPr>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39957" t="14309" r="2739" b="11855"/>
          <a:stretch/>
        </p:blipFill>
        <p:spPr bwMode="auto">
          <a:xfrm>
            <a:off x="6004518" y="2929395"/>
            <a:ext cx="2796481" cy="2027909"/>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a:extLst>
              <a:ext uri="{FF2B5EF4-FFF2-40B4-BE49-F238E27FC236}">
                <a16:creationId xmlns:a16="http://schemas.microsoft.com/office/drawing/2014/main" xmlns="" id="{DD5D645E-4FC1-D031-1323-1F14F548DAEF}"/>
              </a:ext>
            </a:extLst>
          </p:cNvPr>
          <p:cNvPicPr>
            <a:picLocks noChangeAspect="1"/>
          </p:cNvPicPr>
          <p:nvPr/>
        </p:nvPicPr>
        <p:blipFill rotWithShape="1">
          <a:blip r:embed="rId4"/>
          <a:srcRect l="13382" t="33161"/>
          <a:stretch/>
        </p:blipFill>
        <p:spPr>
          <a:xfrm>
            <a:off x="6004519" y="1195561"/>
            <a:ext cx="2796481" cy="1611610"/>
          </a:xfrm>
          <a:prstGeom prst="rect">
            <a:avLst/>
          </a:prstGeom>
        </p:spPr>
      </p:pic>
      <p:sp>
        <p:nvSpPr>
          <p:cNvPr id="9" name="Title 1">
            <a:extLst>
              <a:ext uri="{FF2B5EF4-FFF2-40B4-BE49-F238E27FC236}">
                <a16:creationId xmlns:a16="http://schemas.microsoft.com/office/drawing/2014/main" xmlns="" id="{78587284-F2E2-FED2-CC43-B7D4CC8B8533}"/>
              </a:ext>
            </a:extLst>
          </p:cNvPr>
          <p:cNvSpPr>
            <a:spLocks noGrp="1"/>
          </p:cNvSpPr>
          <p:nvPr>
            <p:ph type="title"/>
          </p:nvPr>
        </p:nvSpPr>
        <p:spPr>
          <a:xfrm>
            <a:off x="0" y="267494"/>
            <a:ext cx="9144000" cy="742950"/>
          </a:xfrm>
        </p:spPr>
        <p:txBody>
          <a:bodyPr>
            <a:normAutofit/>
          </a:bodyPr>
          <a:lstStyle/>
          <a:p>
            <a:pPr algn="ctr"/>
            <a:r>
              <a:rPr lang="en-CA" dirty="0"/>
              <a:t>Testing Challenges </a:t>
            </a:r>
            <a:r>
              <a:rPr lang="en-US" dirty="0"/>
              <a:t>– the way we think</a:t>
            </a:r>
            <a:endParaRPr lang="en-CA" dirty="0"/>
          </a:p>
        </p:txBody>
      </p:sp>
    </p:spTree>
    <p:extLst>
      <p:ext uri="{BB962C8B-B14F-4D97-AF65-F5344CB8AC3E}">
        <p14:creationId xmlns:p14="http://schemas.microsoft.com/office/powerpoint/2010/main" xmlns="" val="150086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000"/>
                                        <p:tgtEl>
                                          <p:spTgt spid="3">
                                            <p:txEl>
                                              <p:pRg st="3" end="3"/>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1000"/>
                            </p:stCondLst>
                            <p:childTnLst>
                              <p:par>
                                <p:cTn id="33" presetID="10" presetClass="entr" presetSubtype="0" fill="hold" nodeType="afterEffect">
                                  <p:stCondLst>
                                    <p:cond delay="0"/>
                                  </p:stCondLst>
                                  <p:childTnLst>
                                    <p:set>
                                      <p:cBhvr>
                                        <p:cTn id="34" dur="1" fill="hold">
                                          <p:stCondLst>
                                            <p:cond delay="0"/>
                                          </p:stCondLst>
                                        </p:cTn>
                                        <p:tgtEl>
                                          <p:spTgt spid="1026"/>
                                        </p:tgtEl>
                                        <p:attrNameLst>
                                          <p:attrName>style.visibility</p:attrName>
                                        </p:attrNameLst>
                                      </p:cBhvr>
                                      <p:to>
                                        <p:strVal val="visible"/>
                                      </p:to>
                                    </p:set>
                                    <p:animEffect transition="in" filter="fade">
                                      <p:cBhvr>
                                        <p:cTn id="3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282E1E-DFE0-C2CE-4C7A-42C9A54CE842}"/>
              </a:ext>
            </a:extLst>
          </p:cNvPr>
          <p:cNvSpPr>
            <a:spLocks noGrp="1"/>
          </p:cNvSpPr>
          <p:nvPr>
            <p:ph type="title"/>
          </p:nvPr>
        </p:nvSpPr>
        <p:spPr>
          <a:xfrm>
            <a:off x="0" y="267494"/>
            <a:ext cx="9144000" cy="742950"/>
          </a:xfrm>
        </p:spPr>
        <p:txBody>
          <a:bodyPr>
            <a:normAutofit/>
          </a:bodyPr>
          <a:lstStyle/>
          <a:p>
            <a:pPr algn="ctr"/>
            <a:r>
              <a:rPr lang="en-US" dirty="0"/>
              <a:t>Cognitive Bias – the way we don't </a:t>
            </a:r>
            <a:r>
              <a:rPr lang="en-US" i="1" dirty="0"/>
              <a:t>think</a:t>
            </a:r>
            <a:endParaRPr lang="en-CA" i="1" dirty="0"/>
          </a:p>
        </p:txBody>
      </p:sp>
      <p:sp>
        <p:nvSpPr>
          <p:cNvPr id="3" name="Content Placeholder 2">
            <a:extLst>
              <a:ext uri="{FF2B5EF4-FFF2-40B4-BE49-F238E27FC236}">
                <a16:creationId xmlns:a16="http://schemas.microsoft.com/office/drawing/2014/main" xmlns="" id="{0B1A32AB-3A20-B255-5A69-88ADFF663FBC}"/>
              </a:ext>
            </a:extLst>
          </p:cNvPr>
          <p:cNvSpPr>
            <a:spLocks noGrp="1"/>
          </p:cNvSpPr>
          <p:nvPr>
            <p:ph idx="1"/>
          </p:nvPr>
        </p:nvSpPr>
        <p:spPr>
          <a:xfrm>
            <a:off x="457200" y="987574"/>
            <a:ext cx="8686800" cy="3960440"/>
          </a:xfrm>
        </p:spPr>
        <p:txBody>
          <a:bodyPr>
            <a:normAutofit fontScale="92500" lnSpcReduction="10000"/>
          </a:bodyPr>
          <a:lstStyle/>
          <a:p>
            <a:r>
              <a:rPr lang="en-US" dirty="0"/>
              <a:t>people </a:t>
            </a:r>
            <a:r>
              <a:rPr lang="en-US" i="1" dirty="0"/>
              <a:t>think</a:t>
            </a:r>
            <a:r>
              <a:rPr lang="en-US" dirty="0"/>
              <a:t> they decide based on rationality and logic…</a:t>
            </a:r>
            <a:br>
              <a:rPr lang="en-US" dirty="0"/>
            </a:br>
            <a:r>
              <a:rPr lang="en-US" dirty="0"/>
              <a:t>they don't. </a:t>
            </a:r>
            <a:r>
              <a:rPr lang="en-US" sz="2000" dirty="0"/>
              <a:t>-- 2002 Nobel Prize winner: psychologist </a:t>
            </a:r>
            <a:br>
              <a:rPr lang="en-US" sz="2000" dirty="0"/>
            </a:br>
            <a:r>
              <a:rPr lang="en-US" sz="2000" dirty="0"/>
              <a:t>		 Daniel Kahneman (and economist Amos Tversky)</a:t>
            </a:r>
          </a:p>
          <a:p>
            <a:r>
              <a:rPr lang="en-US" dirty="0"/>
              <a:t>Confirmation Bias: nobody likes to be wrong, so avoid it!</a:t>
            </a:r>
          </a:p>
          <a:p>
            <a:pPr lvl="1"/>
            <a:r>
              <a:rPr lang="en-US" dirty="0"/>
              <a:t>narrow analysis confirms our beliefs and hypotheses</a:t>
            </a:r>
          </a:p>
          <a:p>
            <a:pPr lvl="1"/>
            <a:r>
              <a:rPr lang="en-US" dirty="0"/>
              <a:t>and ignores contradictory approaches</a:t>
            </a:r>
          </a:p>
          <a:p>
            <a:r>
              <a:rPr lang="en-US" dirty="0"/>
              <a:t>Congruence Bias: proving we're not wrong, so </a:t>
            </a:r>
            <a:r>
              <a:rPr lang="en-US" i="1" dirty="0"/>
              <a:t>there</a:t>
            </a:r>
            <a:r>
              <a:rPr lang="en-US" i="1" dirty="0" smtClean="0"/>
              <a:t>!</a:t>
            </a:r>
          </a:p>
          <a:p>
            <a:pPr lvl="1"/>
            <a:r>
              <a:rPr lang="en-US" sz="1800" dirty="0" smtClean="0">
                <a:solidFill>
                  <a:srgbClr val="333333"/>
                </a:solidFill>
                <a:latin typeface="Franziska Web"/>
              </a:rPr>
              <a:t>test hypotheses exclusively through direct testing, instead of testing possible alternative hypotheses.</a:t>
            </a:r>
            <a:endParaRPr lang="en-US" sz="1800" i="1" dirty="0"/>
          </a:p>
          <a:p>
            <a:pPr lvl="1"/>
            <a:r>
              <a:rPr lang="en-US" b="0" i="0" dirty="0">
                <a:solidFill>
                  <a:srgbClr val="202122"/>
                </a:solidFill>
                <a:effectLst/>
                <a:latin typeface="Arial" panose="020B0604020202020204" pitchFamily="34" charset="0"/>
              </a:rPr>
              <a:t>testing data </a:t>
            </a:r>
            <a:r>
              <a:rPr lang="en-US" dirty="0"/>
              <a:t>confirms our hypotheses</a:t>
            </a:r>
          </a:p>
          <a:p>
            <a:pPr lvl="1"/>
            <a:r>
              <a:rPr lang="en-US" dirty="0"/>
              <a:t>'Wrong' data produces bad results! So don't use it. </a:t>
            </a:r>
            <a:r>
              <a:rPr lang="en-US" i="1" dirty="0"/>
              <a:t>Duh!</a:t>
            </a:r>
          </a:p>
          <a:p>
            <a:pPr lvl="1"/>
            <a:r>
              <a:rPr lang="en-US" sz="2000" dirty="0"/>
              <a:t>Stick with expectations. No one can test all possible inputs &amp; outputs.</a:t>
            </a:r>
            <a:endParaRPr lang="en-CA" sz="2000" dirty="0"/>
          </a:p>
        </p:txBody>
      </p:sp>
    </p:spTree>
    <p:extLst>
      <p:ext uri="{BB962C8B-B14F-4D97-AF65-F5344CB8AC3E}">
        <p14:creationId xmlns:p14="http://schemas.microsoft.com/office/powerpoint/2010/main" xmlns="" val="1643694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F43878-50E0-BC05-156C-3872332222C6}"/>
              </a:ext>
            </a:extLst>
          </p:cNvPr>
          <p:cNvSpPr>
            <a:spLocks noGrp="1"/>
          </p:cNvSpPr>
          <p:nvPr>
            <p:ph type="title"/>
          </p:nvPr>
        </p:nvSpPr>
        <p:spPr/>
        <p:txBody>
          <a:bodyPr/>
          <a:lstStyle/>
          <a:p>
            <a:r>
              <a:rPr lang="en-CA" dirty="0"/>
              <a:t>Black Box Test Problem</a:t>
            </a:r>
          </a:p>
        </p:txBody>
      </p:sp>
      <p:sp>
        <p:nvSpPr>
          <p:cNvPr id="3" name="Content Placeholder 2">
            <a:extLst>
              <a:ext uri="{FF2B5EF4-FFF2-40B4-BE49-F238E27FC236}">
                <a16:creationId xmlns:a16="http://schemas.microsoft.com/office/drawing/2014/main" xmlns="" id="{70671742-2C3B-290D-9EF0-1850E4FA67C1}"/>
              </a:ext>
            </a:extLst>
          </p:cNvPr>
          <p:cNvSpPr>
            <a:spLocks noGrp="1"/>
          </p:cNvSpPr>
          <p:nvPr>
            <p:ph idx="1"/>
          </p:nvPr>
        </p:nvSpPr>
        <p:spPr/>
        <p:txBody>
          <a:bodyPr/>
          <a:lstStyle/>
          <a:p>
            <a:pPr marL="0" indent="0">
              <a:buNone/>
            </a:pPr>
            <a:r>
              <a:rPr lang="en-CA" sz="3200" dirty="0"/>
              <a:t>Given this number sequence:	1, 2, 3, 6, ?</a:t>
            </a:r>
          </a:p>
          <a:p>
            <a:pPr marL="0" indent="0">
              <a:buNone/>
            </a:pPr>
            <a:r>
              <a:rPr lang="en-CA" dirty="0"/>
              <a:t>Discover the underlying mathematical rule by testing</a:t>
            </a:r>
            <a:br>
              <a:rPr lang="en-CA" dirty="0"/>
            </a:br>
            <a:r>
              <a:rPr lang="en-CA" dirty="0"/>
              <a:t>one or more of the next number(s) in the sequence.</a:t>
            </a:r>
          </a:p>
          <a:p>
            <a:pPr marL="0" indent="0">
              <a:buNone/>
            </a:pPr>
            <a:r>
              <a:rPr lang="en-CA" dirty="0"/>
              <a:t>Feedback: True | False – test number(s) follows the rule.</a:t>
            </a:r>
          </a:p>
          <a:p>
            <a:pPr marL="0" indent="0">
              <a:buNone/>
            </a:pPr>
            <a:r>
              <a:rPr lang="en-CA" dirty="0"/>
              <a:t>Multiple tests are allowed.</a:t>
            </a:r>
          </a:p>
          <a:p>
            <a:pPr marL="0" indent="0">
              <a:buNone/>
            </a:pPr>
            <a:r>
              <a:rPr lang="en-CA" dirty="0"/>
              <a:t>Propose your hypothesis of the underlying rule at any time.</a:t>
            </a:r>
            <a:br>
              <a:rPr lang="en-CA" dirty="0"/>
            </a:br>
            <a:r>
              <a:rPr lang="en-CA" dirty="0"/>
              <a:t>Feedback will be True | False.</a:t>
            </a:r>
          </a:p>
        </p:txBody>
      </p:sp>
    </p:spTree>
    <p:extLst>
      <p:ext uri="{BB962C8B-B14F-4D97-AF65-F5344CB8AC3E}">
        <p14:creationId xmlns:p14="http://schemas.microsoft.com/office/powerpoint/2010/main" xmlns="" val="3425583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78A966-7D84-ECF7-4AD4-6068A3AB0361}"/>
              </a:ext>
            </a:extLst>
          </p:cNvPr>
          <p:cNvSpPr>
            <a:spLocks noGrp="1"/>
          </p:cNvSpPr>
          <p:nvPr>
            <p:ph type="title"/>
          </p:nvPr>
        </p:nvSpPr>
        <p:spPr/>
        <p:txBody>
          <a:bodyPr/>
          <a:lstStyle/>
          <a:p>
            <a:pPr algn="ctr"/>
            <a:r>
              <a:rPr lang="en-CA" dirty="0"/>
              <a:t>Test Cases: Positive and Negative</a:t>
            </a:r>
          </a:p>
        </p:txBody>
      </p:sp>
      <p:sp>
        <p:nvSpPr>
          <p:cNvPr id="3" name="Content Placeholder 2">
            <a:extLst>
              <a:ext uri="{FF2B5EF4-FFF2-40B4-BE49-F238E27FC236}">
                <a16:creationId xmlns:a16="http://schemas.microsoft.com/office/drawing/2014/main" xmlns="" id="{6E9B1C31-F676-0956-FA78-F7A4E60AF314}"/>
              </a:ext>
            </a:extLst>
          </p:cNvPr>
          <p:cNvSpPr>
            <a:spLocks noGrp="1"/>
          </p:cNvSpPr>
          <p:nvPr>
            <p:ph idx="1"/>
          </p:nvPr>
        </p:nvSpPr>
        <p:spPr>
          <a:xfrm>
            <a:off x="457200" y="1059582"/>
            <a:ext cx="8229600" cy="3816424"/>
          </a:xfrm>
        </p:spPr>
        <p:txBody>
          <a:bodyPr>
            <a:normAutofit/>
          </a:bodyPr>
          <a:lstStyle/>
          <a:p>
            <a:pPr marL="0" indent="0" algn="ctr">
              <a:lnSpc>
                <a:spcPct val="120000"/>
              </a:lnSpc>
              <a:spcBef>
                <a:spcPts val="0"/>
              </a:spcBef>
              <a:buNone/>
            </a:pPr>
            <a:r>
              <a:rPr lang="en-CA" dirty="0"/>
              <a:t>Test cases document inputs and observed outputs</a:t>
            </a:r>
          </a:p>
          <a:p>
            <a:pPr marL="0" indent="0" algn="ctr">
              <a:lnSpc>
                <a:spcPct val="120000"/>
              </a:lnSpc>
              <a:spcBef>
                <a:spcPts val="0"/>
              </a:spcBef>
              <a:buNone/>
            </a:pPr>
            <a:r>
              <a:rPr lang="en-CA" dirty="0"/>
              <a:t>W</a:t>
            </a:r>
            <a:r>
              <a:rPr lang="en-CA" i="1" dirty="0"/>
              <a:t>hat are the boundaries </a:t>
            </a:r>
            <a:r>
              <a:rPr lang="en-CA" dirty="0"/>
              <a:t>for a PASS or FAIL condition?</a:t>
            </a:r>
            <a:endParaRPr lang="en-US" i="1" dirty="0"/>
          </a:p>
        </p:txBody>
      </p:sp>
      <p:sp>
        <p:nvSpPr>
          <p:cNvPr id="4" name="TextBox 3">
            <a:extLst>
              <a:ext uri="{FF2B5EF4-FFF2-40B4-BE49-F238E27FC236}">
                <a16:creationId xmlns:a16="http://schemas.microsoft.com/office/drawing/2014/main" xmlns="" id="{46A49355-161B-761E-244C-D724764F7A61}"/>
              </a:ext>
            </a:extLst>
          </p:cNvPr>
          <p:cNvSpPr txBox="1"/>
          <p:nvPr/>
        </p:nvSpPr>
        <p:spPr>
          <a:xfrm>
            <a:off x="930424" y="2067694"/>
            <a:ext cx="7025952" cy="1323439"/>
          </a:xfrm>
          <a:prstGeom prst="rect">
            <a:avLst/>
          </a:prstGeom>
          <a:noFill/>
          <a:ln w="38100">
            <a:solidFill>
              <a:schemeClr val="accent1">
                <a:shade val="50000"/>
              </a:schemeClr>
            </a:solidFill>
          </a:ln>
        </p:spPr>
        <p:txBody>
          <a:bodyPr wrap="square" rtlCol="0">
            <a:spAutoFit/>
          </a:bodyPr>
          <a:lstStyle/>
          <a:p>
            <a:pPr algn="ctr"/>
            <a:r>
              <a:rPr lang="en-US" sz="2000" b="1" dirty="0"/>
              <a:t>Positive</a:t>
            </a:r>
            <a:r>
              <a:rPr lang="en-US" sz="2000" dirty="0"/>
              <a:t> test cases have a representative range (lowest, middle, highest) of valid input values to generate expected output and demonstrate all functions. These should PASS.</a:t>
            </a:r>
            <a:br>
              <a:rPr lang="en-US" sz="2000" dirty="0"/>
            </a:br>
            <a:r>
              <a:rPr lang="en-CA" sz="2000" dirty="0">
                <a:hlinkClick r:id="rId3"/>
              </a:rPr>
              <a:t>Edge cases</a:t>
            </a:r>
            <a:r>
              <a:rPr lang="en-CA" sz="2000" dirty="0"/>
              <a:t>: minimum, maximum, zero, null, empty, full. </a:t>
            </a:r>
          </a:p>
        </p:txBody>
      </p:sp>
      <p:sp>
        <p:nvSpPr>
          <p:cNvPr id="8" name="TextBox 7">
            <a:extLst>
              <a:ext uri="{FF2B5EF4-FFF2-40B4-BE49-F238E27FC236}">
                <a16:creationId xmlns:a16="http://schemas.microsoft.com/office/drawing/2014/main" xmlns="" id="{628F05F1-B634-247E-3B69-20104E5448DF}"/>
              </a:ext>
            </a:extLst>
          </p:cNvPr>
          <p:cNvSpPr txBox="1"/>
          <p:nvPr/>
        </p:nvSpPr>
        <p:spPr>
          <a:xfrm>
            <a:off x="1187624" y="3646941"/>
            <a:ext cx="6480720" cy="1569660"/>
          </a:xfrm>
          <a:prstGeom prst="rect">
            <a:avLst/>
          </a:prstGeom>
          <a:noFill/>
        </p:spPr>
        <p:txBody>
          <a:bodyPr wrap="square" rtlCol="0">
            <a:spAutoFit/>
          </a:bodyPr>
          <a:lstStyle/>
          <a:p>
            <a:pPr algn="ctr">
              <a:lnSpc>
                <a:spcPct val="120000"/>
              </a:lnSpc>
              <a:spcBef>
                <a:spcPts val="0"/>
              </a:spcBef>
            </a:pPr>
            <a:r>
              <a:rPr lang="en-US" sz="2000" b="1" dirty="0"/>
              <a:t>Negative</a:t>
            </a:r>
            <a:r>
              <a:rPr lang="en-US" sz="2000" dirty="0"/>
              <a:t> test cases use over-the-edge values</a:t>
            </a:r>
            <a:r>
              <a:rPr lang="en-US" sz="2000" dirty="0" smtClean="0"/>
              <a:t>.</a:t>
            </a:r>
          </a:p>
          <a:p>
            <a:pPr algn="ctr">
              <a:lnSpc>
                <a:spcPct val="120000"/>
              </a:lnSpc>
              <a:spcBef>
                <a:spcPts val="0"/>
              </a:spcBef>
            </a:pPr>
            <a:r>
              <a:rPr lang="en-US" sz="2000" i="1" dirty="0" smtClean="0"/>
              <a:t>validating the application against invalid data.</a:t>
            </a:r>
            <a:r>
              <a:rPr lang="en-US" sz="2000" dirty="0" smtClean="0"/>
              <a:t> </a:t>
            </a:r>
            <a:r>
              <a:rPr lang="en-US" sz="2000" dirty="0"/>
              <a:t/>
            </a:r>
            <a:br>
              <a:rPr lang="en-US" sz="2000" dirty="0"/>
            </a:br>
            <a:r>
              <a:rPr lang="en-US" sz="2000" dirty="0"/>
              <a:t>Validation messages PASS a negative test case. </a:t>
            </a:r>
            <a:br>
              <a:rPr lang="en-US" sz="2000" dirty="0"/>
            </a:br>
            <a:r>
              <a:rPr lang="en-US" sz="2000" dirty="0"/>
              <a:t>Unexpected behaviour FAILs.</a:t>
            </a:r>
            <a:endParaRPr lang="en-CA" sz="2000" dirty="0"/>
          </a:p>
        </p:txBody>
      </p:sp>
      <p:sp>
        <p:nvSpPr>
          <p:cNvPr id="9" name="Rectangle: Rounded Corners 8">
            <a:extLst>
              <a:ext uri="{FF2B5EF4-FFF2-40B4-BE49-F238E27FC236}">
                <a16:creationId xmlns:a16="http://schemas.microsoft.com/office/drawing/2014/main" xmlns="" id="{B6D88395-30A8-20E0-90BE-DCB78F10AEF5}"/>
              </a:ext>
            </a:extLst>
          </p:cNvPr>
          <p:cNvSpPr/>
          <p:nvPr/>
        </p:nvSpPr>
        <p:spPr>
          <a:xfrm>
            <a:off x="930424" y="3584286"/>
            <a:ext cx="7025952" cy="1291720"/>
          </a:xfrm>
          <a:custGeom>
            <a:avLst/>
            <a:gdLst>
              <a:gd name="connsiteX0" fmla="*/ 0 w 7025952"/>
              <a:gd name="connsiteY0" fmla="*/ 215291 h 1291720"/>
              <a:gd name="connsiteX1" fmla="*/ 215291 w 7025952"/>
              <a:gd name="connsiteY1" fmla="*/ 0 h 1291720"/>
              <a:gd name="connsiteX2" fmla="*/ 946777 w 7025952"/>
              <a:gd name="connsiteY2" fmla="*/ 0 h 1291720"/>
              <a:gd name="connsiteX3" fmla="*/ 1480403 w 7025952"/>
              <a:gd name="connsiteY3" fmla="*/ 0 h 1291720"/>
              <a:gd name="connsiteX4" fmla="*/ 1948075 w 7025952"/>
              <a:gd name="connsiteY4" fmla="*/ 0 h 1291720"/>
              <a:gd name="connsiteX5" fmla="*/ 2613607 w 7025952"/>
              <a:gd name="connsiteY5" fmla="*/ 0 h 1291720"/>
              <a:gd name="connsiteX6" fmla="*/ 3147233 w 7025952"/>
              <a:gd name="connsiteY6" fmla="*/ 0 h 1291720"/>
              <a:gd name="connsiteX7" fmla="*/ 3878719 w 7025952"/>
              <a:gd name="connsiteY7" fmla="*/ 0 h 1291720"/>
              <a:gd name="connsiteX8" fmla="*/ 4346391 w 7025952"/>
              <a:gd name="connsiteY8" fmla="*/ 0 h 1291720"/>
              <a:gd name="connsiteX9" fmla="*/ 5077877 w 7025952"/>
              <a:gd name="connsiteY9" fmla="*/ 0 h 1291720"/>
              <a:gd name="connsiteX10" fmla="*/ 5479595 w 7025952"/>
              <a:gd name="connsiteY10" fmla="*/ 0 h 1291720"/>
              <a:gd name="connsiteX11" fmla="*/ 6079175 w 7025952"/>
              <a:gd name="connsiteY11" fmla="*/ 0 h 1291720"/>
              <a:gd name="connsiteX12" fmla="*/ 6810661 w 7025952"/>
              <a:gd name="connsiteY12" fmla="*/ 0 h 1291720"/>
              <a:gd name="connsiteX13" fmla="*/ 7025952 w 7025952"/>
              <a:gd name="connsiteY13" fmla="*/ 215291 h 1291720"/>
              <a:gd name="connsiteX14" fmla="*/ 7025952 w 7025952"/>
              <a:gd name="connsiteY14" fmla="*/ 645860 h 1291720"/>
              <a:gd name="connsiteX15" fmla="*/ 7025952 w 7025952"/>
              <a:gd name="connsiteY15" fmla="*/ 1076429 h 1291720"/>
              <a:gd name="connsiteX16" fmla="*/ 6810661 w 7025952"/>
              <a:gd name="connsiteY16" fmla="*/ 1291720 h 1291720"/>
              <a:gd name="connsiteX17" fmla="*/ 6145128 w 7025952"/>
              <a:gd name="connsiteY17" fmla="*/ 1291720 h 1291720"/>
              <a:gd name="connsiteX18" fmla="*/ 5743410 w 7025952"/>
              <a:gd name="connsiteY18" fmla="*/ 1291720 h 1291720"/>
              <a:gd name="connsiteX19" fmla="*/ 5275739 w 7025952"/>
              <a:gd name="connsiteY19" fmla="*/ 1291720 h 1291720"/>
              <a:gd name="connsiteX20" fmla="*/ 4544252 w 7025952"/>
              <a:gd name="connsiteY20" fmla="*/ 1291720 h 1291720"/>
              <a:gd name="connsiteX21" fmla="*/ 3944673 w 7025952"/>
              <a:gd name="connsiteY21" fmla="*/ 1291720 h 1291720"/>
              <a:gd name="connsiteX22" fmla="*/ 3477001 w 7025952"/>
              <a:gd name="connsiteY22" fmla="*/ 1291720 h 1291720"/>
              <a:gd name="connsiteX23" fmla="*/ 2877422 w 7025952"/>
              <a:gd name="connsiteY23" fmla="*/ 1291720 h 1291720"/>
              <a:gd name="connsiteX24" fmla="*/ 2475704 w 7025952"/>
              <a:gd name="connsiteY24" fmla="*/ 1291720 h 1291720"/>
              <a:gd name="connsiteX25" fmla="*/ 2073986 w 7025952"/>
              <a:gd name="connsiteY25" fmla="*/ 1291720 h 1291720"/>
              <a:gd name="connsiteX26" fmla="*/ 1474407 w 7025952"/>
              <a:gd name="connsiteY26" fmla="*/ 1291720 h 1291720"/>
              <a:gd name="connsiteX27" fmla="*/ 1006735 w 7025952"/>
              <a:gd name="connsiteY27" fmla="*/ 1291720 h 1291720"/>
              <a:gd name="connsiteX28" fmla="*/ 215291 w 7025952"/>
              <a:gd name="connsiteY28" fmla="*/ 1291720 h 1291720"/>
              <a:gd name="connsiteX29" fmla="*/ 0 w 7025952"/>
              <a:gd name="connsiteY29" fmla="*/ 1076429 h 1291720"/>
              <a:gd name="connsiteX30" fmla="*/ 0 w 7025952"/>
              <a:gd name="connsiteY30" fmla="*/ 628637 h 1291720"/>
              <a:gd name="connsiteX31" fmla="*/ 0 w 7025952"/>
              <a:gd name="connsiteY31" fmla="*/ 215291 h 1291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25952" h="1291720" extrusionOk="0">
                <a:moveTo>
                  <a:pt x="0" y="215291"/>
                </a:moveTo>
                <a:cubicBezTo>
                  <a:pt x="-12772" y="88511"/>
                  <a:pt x="82439" y="5236"/>
                  <a:pt x="215291" y="0"/>
                </a:cubicBezTo>
                <a:cubicBezTo>
                  <a:pt x="393975" y="-60674"/>
                  <a:pt x="731557" y="34119"/>
                  <a:pt x="946777" y="0"/>
                </a:cubicBezTo>
                <a:cubicBezTo>
                  <a:pt x="1161997" y="-34119"/>
                  <a:pt x="1330918" y="15644"/>
                  <a:pt x="1480403" y="0"/>
                </a:cubicBezTo>
                <a:cubicBezTo>
                  <a:pt x="1629888" y="-15644"/>
                  <a:pt x="1741054" y="49274"/>
                  <a:pt x="1948075" y="0"/>
                </a:cubicBezTo>
                <a:cubicBezTo>
                  <a:pt x="2155096" y="-49274"/>
                  <a:pt x="2402690" y="10080"/>
                  <a:pt x="2613607" y="0"/>
                </a:cubicBezTo>
                <a:cubicBezTo>
                  <a:pt x="2824524" y="-10080"/>
                  <a:pt x="2891725" y="30957"/>
                  <a:pt x="3147233" y="0"/>
                </a:cubicBezTo>
                <a:cubicBezTo>
                  <a:pt x="3402741" y="-30957"/>
                  <a:pt x="3634147" y="82211"/>
                  <a:pt x="3878719" y="0"/>
                </a:cubicBezTo>
                <a:cubicBezTo>
                  <a:pt x="4123291" y="-82211"/>
                  <a:pt x="4210597" y="25321"/>
                  <a:pt x="4346391" y="0"/>
                </a:cubicBezTo>
                <a:cubicBezTo>
                  <a:pt x="4482185" y="-25321"/>
                  <a:pt x="4885400" y="11062"/>
                  <a:pt x="5077877" y="0"/>
                </a:cubicBezTo>
                <a:cubicBezTo>
                  <a:pt x="5270354" y="-11062"/>
                  <a:pt x="5301474" y="47259"/>
                  <a:pt x="5479595" y="0"/>
                </a:cubicBezTo>
                <a:cubicBezTo>
                  <a:pt x="5657716" y="-47259"/>
                  <a:pt x="5828909" y="46639"/>
                  <a:pt x="6079175" y="0"/>
                </a:cubicBezTo>
                <a:cubicBezTo>
                  <a:pt x="6329441" y="-46639"/>
                  <a:pt x="6586490" y="8531"/>
                  <a:pt x="6810661" y="0"/>
                </a:cubicBezTo>
                <a:cubicBezTo>
                  <a:pt x="6947234" y="-17462"/>
                  <a:pt x="7038546" y="88269"/>
                  <a:pt x="7025952" y="215291"/>
                </a:cubicBezTo>
                <a:cubicBezTo>
                  <a:pt x="7026367" y="401694"/>
                  <a:pt x="7011601" y="478083"/>
                  <a:pt x="7025952" y="645860"/>
                </a:cubicBezTo>
                <a:cubicBezTo>
                  <a:pt x="7040303" y="813637"/>
                  <a:pt x="7011532" y="897316"/>
                  <a:pt x="7025952" y="1076429"/>
                </a:cubicBezTo>
                <a:cubicBezTo>
                  <a:pt x="7007117" y="1177585"/>
                  <a:pt x="6913481" y="1267680"/>
                  <a:pt x="6810661" y="1291720"/>
                </a:cubicBezTo>
                <a:cubicBezTo>
                  <a:pt x="6673242" y="1314330"/>
                  <a:pt x="6428629" y="1236619"/>
                  <a:pt x="6145128" y="1291720"/>
                </a:cubicBezTo>
                <a:cubicBezTo>
                  <a:pt x="5861627" y="1346821"/>
                  <a:pt x="5826634" y="1249711"/>
                  <a:pt x="5743410" y="1291720"/>
                </a:cubicBezTo>
                <a:cubicBezTo>
                  <a:pt x="5660186" y="1333729"/>
                  <a:pt x="5412265" y="1248744"/>
                  <a:pt x="5275739" y="1291720"/>
                </a:cubicBezTo>
                <a:cubicBezTo>
                  <a:pt x="5139213" y="1334696"/>
                  <a:pt x="4691688" y="1281345"/>
                  <a:pt x="4544252" y="1291720"/>
                </a:cubicBezTo>
                <a:cubicBezTo>
                  <a:pt x="4396816" y="1302095"/>
                  <a:pt x="4121573" y="1286357"/>
                  <a:pt x="3944673" y="1291720"/>
                </a:cubicBezTo>
                <a:cubicBezTo>
                  <a:pt x="3767773" y="1297083"/>
                  <a:pt x="3601834" y="1238058"/>
                  <a:pt x="3477001" y="1291720"/>
                </a:cubicBezTo>
                <a:cubicBezTo>
                  <a:pt x="3352168" y="1345382"/>
                  <a:pt x="3157398" y="1279601"/>
                  <a:pt x="2877422" y="1291720"/>
                </a:cubicBezTo>
                <a:cubicBezTo>
                  <a:pt x="2597446" y="1303839"/>
                  <a:pt x="2586357" y="1290694"/>
                  <a:pt x="2475704" y="1291720"/>
                </a:cubicBezTo>
                <a:cubicBezTo>
                  <a:pt x="2365051" y="1292746"/>
                  <a:pt x="2169152" y="1280797"/>
                  <a:pt x="2073986" y="1291720"/>
                </a:cubicBezTo>
                <a:cubicBezTo>
                  <a:pt x="1978820" y="1302643"/>
                  <a:pt x="1601186" y="1227275"/>
                  <a:pt x="1474407" y="1291720"/>
                </a:cubicBezTo>
                <a:cubicBezTo>
                  <a:pt x="1347628" y="1356165"/>
                  <a:pt x="1167940" y="1291548"/>
                  <a:pt x="1006735" y="1291720"/>
                </a:cubicBezTo>
                <a:cubicBezTo>
                  <a:pt x="845530" y="1291892"/>
                  <a:pt x="374626" y="1237387"/>
                  <a:pt x="215291" y="1291720"/>
                </a:cubicBezTo>
                <a:cubicBezTo>
                  <a:pt x="115101" y="1287615"/>
                  <a:pt x="6855" y="1200978"/>
                  <a:pt x="0" y="1076429"/>
                </a:cubicBezTo>
                <a:cubicBezTo>
                  <a:pt x="-35914" y="912132"/>
                  <a:pt x="38931" y="832519"/>
                  <a:pt x="0" y="628637"/>
                </a:cubicBezTo>
                <a:cubicBezTo>
                  <a:pt x="-38931" y="424755"/>
                  <a:pt x="5439" y="416241"/>
                  <a:pt x="0" y="215291"/>
                </a:cubicBezTo>
                <a:close/>
              </a:path>
            </a:pathLst>
          </a:custGeom>
          <a:noFill/>
          <a:ln w="19050">
            <a:extLst>
              <a:ext uri="{C807C97D-BFC1-408E-A445-0C87EB9F89A2}">
                <ask:lineSketchStyleProps xmlns:ask="http://schemas.microsoft.com/office/drawing/2018/sketchyshapes" xmln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xmlns="" val="4169002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4DA399-B060-BD09-D207-908DB1118B17}"/>
              </a:ext>
            </a:extLst>
          </p:cNvPr>
          <p:cNvSpPr>
            <a:spLocks noGrp="1"/>
          </p:cNvSpPr>
          <p:nvPr>
            <p:ph type="title"/>
          </p:nvPr>
        </p:nvSpPr>
        <p:spPr/>
        <p:txBody>
          <a:bodyPr/>
          <a:lstStyle/>
          <a:p>
            <a:r>
              <a:rPr lang="en-CA" dirty="0"/>
              <a:t>Black Box Test Demo</a:t>
            </a:r>
          </a:p>
        </p:txBody>
      </p:sp>
      <p:sp>
        <p:nvSpPr>
          <p:cNvPr id="3" name="Content Placeholder 2">
            <a:extLst>
              <a:ext uri="{FF2B5EF4-FFF2-40B4-BE49-F238E27FC236}">
                <a16:creationId xmlns:a16="http://schemas.microsoft.com/office/drawing/2014/main" xmlns="" id="{D60419A8-54CF-4F89-C9D1-C913A5E7D6FE}"/>
              </a:ext>
            </a:extLst>
          </p:cNvPr>
          <p:cNvSpPr>
            <a:spLocks noGrp="1"/>
          </p:cNvSpPr>
          <p:nvPr>
            <p:ph idx="1"/>
          </p:nvPr>
        </p:nvSpPr>
        <p:spPr/>
        <p:txBody>
          <a:bodyPr/>
          <a:lstStyle/>
          <a:p>
            <a:pPr marL="0" indent="0">
              <a:buNone/>
            </a:pPr>
            <a:r>
              <a:rPr lang="en-CA" dirty="0"/>
              <a:t>Compile the code </a:t>
            </a:r>
            <a:r>
              <a:rPr lang="en-CA" dirty="0" err="1"/>
              <a:t>BlackBox-SumDemo.c</a:t>
            </a:r>
            <a:r>
              <a:rPr lang="en-CA" dirty="0"/>
              <a:t> (cpr101.ca)</a:t>
            </a:r>
          </a:p>
          <a:p>
            <a:pPr marL="0" indent="0">
              <a:buNone/>
            </a:pPr>
            <a:r>
              <a:rPr lang="en-CA" dirty="0"/>
              <a:t>Enter A value: </a:t>
            </a:r>
          </a:p>
          <a:p>
            <a:pPr>
              <a:buFont typeface="Wingdings" panose="05000000000000000000" pitchFamily="2" charset="2"/>
              <a:buChar char="Ø"/>
            </a:pPr>
            <a:r>
              <a:rPr lang="en-CA" dirty="0"/>
              <a:t> </a:t>
            </a:r>
          </a:p>
          <a:p>
            <a:pPr marL="0" indent="0">
              <a:buNone/>
            </a:pPr>
            <a:r>
              <a:rPr lang="en-CA" dirty="0"/>
              <a:t>Enter B value:</a:t>
            </a:r>
          </a:p>
          <a:p>
            <a:pPr>
              <a:buFont typeface="Wingdings" panose="05000000000000000000" pitchFamily="2" charset="2"/>
              <a:buChar char="Ø"/>
            </a:pPr>
            <a:r>
              <a:rPr lang="en-CA" dirty="0"/>
              <a:t>    </a:t>
            </a:r>
          </a:p>
          <a:p>
            <a:pPr marL="0" indent="0">
              <a:buNone/>
            </a:pPr>
            <a:r>
              <a:rPr lang="en-CA" dirty="0"/>
              <a:t>The sum of A + B is ___</a:t>
            </a:r>
          </a:p>
        </p:txBody>
      </p:sp>
    </p:spTree>
    <p:extLst>
      <p:ext uri="{BB962C8B-B14F-4D97-AF65-F5344CB8AC3E}">
        <p14:creationId xmlns:p14="http://schemas.microsoft.com/office/powerpoint/2010/main" xmlns="" val="3811889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9550F3-BD6C-DD18-0DF6-245F43FF0099}"/>
              </a:ext>
            </a:extLst>
          </p:cNvPr>
          <p:cNvSpPr>
            <a:spLocks noGrp="1"/>
          </p:cNvSpPr>
          <p:nvPr>
            <p:ph type="title"/>
          </p:nvPr>
        </p:nvSpPr>
        <p:spPr/>
        <p:txBody>
          <a:bodyPr/>
          <a:lstStyle/>
          <a:p>
            <a:r>
              <a:rPr lang="en-CA" dirty="0"/>
              <a:t>Summary</a:t>
            </a:r>
          </a:p>
        </p:txBody>
      </p:sp>
      <p:sp>
        <p:nvSpPr>
          <p:cNvPr id="3" name="Content Placeholder 2">
            <a:extLst>
              <a:ext uri="{FF2B5EF4-FFF2-40B4-BE49-F238E27FC236}">
                <a16:creationId xmlns:a16="http://schemas.microsoft.com/office/drawing/2014/main" xmlns="" id="{2CC9BF0A-7FB5-FF0B-AB98-CA01CA06B371}"/>
              </a:ext>
            </a:extLst>
          </p:cNvPr>
          <p:cNvSpPr>
            <a:spLocks noGrp="1"/>
          </p:cNvSpPr>
          <p:nvPr>
            <p:ph idx="1"/>
          </p:nvPr>
        </p:nvSpPr>
        <p:spPr/>
        <p:txBody>
          <a:bodyPr>
            <a:normAutofit/>
          </a:bodyPr>
          <a:lstStyle/>
          <a:p>
            <a:r>
              <a:rPr lang="en-US" dirty="0"/>
              <a:t>Testing to confirm basic function is just that, basic. </a:t>
            </a:r>
            <a:br>
              <a:rPr lang="en-US" dirty="0"/>
            </a:br>
            <a:r>
              <a:rPr lang="en-US" dirty="0"/>
              <a:t>And confirms your confirmation bias, so be careful.</a:t>
            </a:r>
          </a:p>
          <a:p>
            <a:pPr lvl="1"/>
            <a:r>
              <a:rPr lang="en-US" dirty="0"/>
              <a:t>Positive:  MIN and MAX edge cases for each kind of input</a:t>
            </a:r>
          </a:p>
          <a:p>
            <a:pPr lvl="1"/>
            <a:r>
              <a:rPr lang="en-US" dirty="0"/>
              <a:t>Negative: &lt; MIN and &gt; MAX generate validation messages</a:t>
            </a:r>
          </a:p>
          <a:p>
            <a:r>
              <a:rPr lang="en-US" dirty="0"/>
              <a:t>If no tests fail, you may not be trying hard enough. </a:t>
            </a:r>
          </a:p>
          <a:p>
            <a:r>
              <a:rPr lang="en-US" dirty="0"/>
              <a:t>When a test does FAIL, what validation logic and/or diagnostic message would prevent the failure? </a:t>
            </a:r>
          </a:p>
          <a:p>
            <a:pPr lvl="1"/>
            <a:r>
              <a:rPr lang="en-US" dirty="0"/>
              <a:t>Not the tester's job to fix the program.</a:t>
            </a:r>
          </a:p>
          <a:p>
            <a:pPr lvl="1"/>
            <a:r>
              <a:rPr lang="en-US" dirty="0">
                <a:solidFill>
                  <a:srgbClr val="FF0000"/>
                </a:solidFill>
              </a:rPr>
              <a:t>Test case results are feedback for the programmer.</a:t>
            </a:r>
          </a:p>
          <a:p>
            <a:endParaRPr lang="en-CA" dirty="0"/>
          </a:p>
        </p:txBody>
      </p:sp>
    </p:spTree>
    <p:extLst>
      <p:ext uri="{BB962C8B-B14F-4D97-AF65-F5344CB8AC3E}">
        <p14:creationId xmlns:p14="http://schemas.microsoft.com/office/powerpoint/2010/main" xmlns="" val="2450591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114144-ECAA-633F-1181-C1441B2B6D54}"/>
              </a:ext>
            </a:extLst>
          </p:cNvPr>
          <p:cNvSpPr>
            <a:spLocks noGrp="1"/>
          </p:cNvSpPr>
          <p:nvPr>
            <p:ph type="title"/>
          </p:nvPr>
        </p:nvSpPr>
        <p:spPr/>
        <p:txBody>
          <a:bodyPr/>
          <a:lstStyle/>
          <a:p>
            <a:r>
              <a:rPr lang="en-CA" dirty="0"/>
              <a:t>Additional notes</a:t>
            </a:r>
          </a:p>
        </p:txBody>
      </p:sp>
      <p:sp>
        <p:nvSpPr>
          <p:cNvPr id="3" name="Text Placeholder 2">
            <a:extLst>
              <a:ext uri="{FF2B5EF4-FFF2-40B4-BE49-F238E27FC236}">
                <a16:creationId xmlns:a16="http://schemas.microsoft.com/office/drawing/2014/main" xmlns="" id="{C2DC7FA1-C0EA-4429-8F5E-3F9E95309BF6}"/>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xmlns="" val="3241668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News of the Week</a:t>
            </a:r>
          </a:p>
        </p:txBody>
      </p:sp>
      <p:sp>
        <p:nvSpPr>
          <p:cNvPr id="6" name="Content Placeholder 5"/>
          <p:cNvSpPr>
            <a:spLocks noGrp="1"/>
          </p:cNvSpPr>
          <p:nvPr>
            <p:ph idx="1"/>
          </p:nvPr>
        </p:nvSpPr>
        <p:spPr/>
        <p:txBody>
          <a:bodyPr/>
          <a:lstStyle/>
          <a:p>
            <a:endParaRPr lang="en-CA"/>
          </a:p>
        </p:txBody>
      </p:sp>
      <p:pic>
        <p:nvPicPr>
          <p:cNvPr id="7" name="Picture 6"/>
          <p:cNvPicPr>
            <a:picLocks noChangeAspect="1"/>
          </p:cNvPicPr>
          <p:nvPr/>
        </p:nvPicPr>
        <p:blipFill>
          <a:blip r:embed="rId3">
            <a:extLst>
              <a:ext uri="{28A0092B-C50C-407E-A947-70E740481C1C}">
                <a14:useLocalDpi xmlns:a14="http://schemas.microsoft.com/office/drawing/2010/main" xmlns=""/>
              </a:ext>
            </a:extLst>
          </a:blip>
          <a:stretch>
            <a:fillRect/>
          </a:stretch>
        </p:blipFill>
        <p:spPr>
          <a:xfrm>
            <a:off x="3491880" y="1995686"/>
            <a:ext cx="2240096" cy="1851427"/>
          </a:xfrm>
          <a:prstGeom prst="rect">
            <a:avLst/>
          </a:prstGeom>
        </p:spPr>
      </p:pic>
    </p:spTree>
    <p:extLst>
      <p:ext uri="{BB962C8B-B14F-4D97-AF65-F5344CB8AC3E}">
        <p14:creationId xmlns:p14="http://schemas.microsoft.com/office/powerpoint/2010/main" xmlns="" val="608143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1E5D83-3B10-3616-F681-46600CFB2238}"/>
              </a:ext>
            </a:extLst>
          </p:cNvPr>
          <p:cNvSpPr>
            <a:spLocks noGrp="1"/>
          </p:cNvSpPr>
          <p:nvPr>
            <p:ph type="title"/>
          </p:nvPr>
        </p:nvSpPr>
        <p:spPr>
          <a:xfrm>
            <a:off x="0" y="267494"/>
            <a:ext cx="9144000" cy="742950"/>
          </a:xfrm>
        </p:spPr>
        <p:txBody>
          <a:bodyPr>
            <a:normAutofit/>
          </a:bodyPr>
          <a:lstStyle/>
          <a:p>
            <a:pPr algn="ctr"/>
            <a:r>
              <a:rPr lang="en-CA" dirty="0"/>
              <a:t>Testing Challenges </a:t>
            </a:r>
            <a:r>
              <a:rPr lang="en-US" dirty="0"/>
              <a:t>– the way we think</a:t>
            </a:r>
            <a:endParaRPr lang="en-CA" dirty="0"/>
          </a:p>
        </p:txBody>
      </p:sp>
      <p:sp>
        <p:nvSpPr>
          <p:cNvPr id="3" name="Content Placeholder 2">
            <a:extLst>
              <a:ext uri="{FF2B5EF4-FFF2-40B4-BE49-F238E27FC236}">
                <a16:creationId xmlns:a16="http://schemas.microsoft.com/office/drawing/2014/main" xmlns="" id="{FE1CAAB8-4258-D9AA-E05D-DF36A914792E}"/>
              </a:ext>
            </a:extLst>
          </p:cNvPr>
          <p:cNvSpPr>
            <a:spLocks noGrp="1"/>
          </p:cNvSpPr>
          <p:nvPr>
            <p:ph idx="1"/>
          </p:nvPr>
        </p:nvSpPr>
        <p:spPr>
          <a:xfrm>
            <a:off x="457200" y="1198984"/>
            <a:ext cx="8579296" cy="3657600"/>
          </a:xfrm>
        </p:spPr>
        <p:txBody>
          <a:bodyPr>
            <a:normAutofit/>
          </a:bodyPr>
          <a:lstStyle/>
          <a:p>
            <a:pPr marL="0" indent="0">
              <a:spcBef>
                <a:spcPts val="600"/>
              </a:spcBef>
              <a:buNone/>
            </a:pPr>
            <a:r>
              <a:rPr lang="en-US" sz="2800" dirty="0"/>
              <a:t>A great many people think they are thinking when</a:t>
            </a:r>
            <a:br>
              <a:rPr lang="en-US" sz="2800" dirty="0"/>
            </a:br>
            <a:r>
              <a:rPr lang="en-US" sz="2800" dirty="0"/>
              <a:t>they are merely rearranging their prejudices.</a:t>
            </a:r>
            <a:br>
              <a:rPr lang="en-US" sz="2800" dirty="0"/>
            </a:br>
            <a:r>
              <a:rPr lang="en-US" sz="2800" dirty="0"/>
              <a:t>— William James</a:t>
            </a:r>
          </a:p>
          <a:p>
            <a:pPr marL="0" indent="0">
              <a:spcBef>
                <a:spcPts val="600"/>
              </a:spcBef>
              <a:buNone/>
            </a:pPr>
            <a:r>
              <a:rPr lang="en-US" sz="2800" dirty="0"/>
              <a:t>Common sense is nothing more than </a:t>
            </a:r>
            <a:br>
              <a:rPr lang="en-US" sz="2800" dirty="0"/>
            </a:br>
            <a:r>
              <a:rPr lang="en-US" sz="2800" dirty="0"/>
              <a:t>a deposit of prejudices laid down by the mind</a:t>
            </a:r>
            <a:br>
              <a:rPr lang="en-US" sz="2800" dirty="0"/>
            </a:br>
            <a:r>
              <a:rPr lang="en-US" sz="2800" dirty="0"/>
              <a:t>before you reach eighteen. — Albert Einstein</a:t>
            </a:r>
          </a:p>
          <a:p>
            <a:pPr marL="0" indent="0">
              <a:buNone/>
            </a:pPr>
            <a:r>
              <a:rPr lang="en-CA" sz="2800" dirty="0">
                <a:latin typeface="Segoe UI" panose="020B0502040204020203" pitchFamily="34" charset="0"/>
                <a:ea typeface="Calibri" panose="020F0502020204030204" pitchFamily="34" charset="0"/>
                <a:cs typeface="Times New Roman" panose="02020603050405020304" pitchFamily="18" charset="0"/>
              </a:rPr>
              <a:t>A computer programmer is a device for turning coffee into bugs. </a:t>
            </a:r>
            <a:r>
              <a:rPr lang="en-US" sz="2800" dirty="0"/>
              <a:t>— </a:t>
            </a:r>
            <a:r>
              <a:rPr lang="en-CA" sz="2800" dirty="0">
                <a:latin typeface="Segoe UI" panose="020B0502040204020203" pitchFamily="34" charset="0"/>
                <a:ea typeface="Calibri" panose="020F0502020204030204" pitchFamily="34" charset="0"/>
                <a:cs typeface="Times New Roman" panose="02020603050405020304" pitchFamily="18" charset="0"/>
              </a:rPr>
              <a:t>Bram </a:t>
            </a:r>
            <a:r>
              <a:rPr lang="en-CA" sz="2800" dirty="0" err="1">
                <a:latin typeface="Segoe UI" panose="020B0502040204020203" pitchFamily="34" charset="0"/>
                <a:ea typeface="Calibri" panose="020F0502020204030204" pitchFamily="34" charset="0"/>
                <a:cs typeface="Times New Roman" panose="02020603050405020304" pitchFamily="18" charset="0"/>
              </a:rPr>
              <a:t>Moolenaar</a:t>
            </a:r>
            <a:r>
              <a:rPr lang="en-CA" sz="2800" dirty="0">
                <a:latin typeface="Segoe UI" panose="020B0502040204020203" pitchFamily="34" charset="0"/>
                <a:ea typeface="Calibri" panose="020F0502020204030204" pitchFamily="34" charset="0"/>
                <a:cs typeface="Times New Roman" panose="02020603050405020304" pitchFamily="18" charset="0"/>
              </a:rPr>
              <a:t>, who wrote </a:t>
            </a:r>
            <a:r>
              <a:rPr lang="en-CA" sz="2800" dirty="0">
                <a:latin typeface="Courier New" panose="02070309020205020404" pitchFamily="49" charset="0"/>
                <a:ea typeface="Calibri" panose="020F0502020204030204" pitchFamily="34" charset="0"/>
                <a:cs typeface="Courier New" panose="02070309020205020404" pitchFamily="49" charset="0"/>
              </a:rPr>
              <a:t>vim</a:t>
            </a:r>
            <a:endParaRPr lang="en-US" sz="2800" dirty="0"/>
          </a:p>
        </p:txBody>
      </p:sp>
    </p:spTree>
    <p:extLst>
      <p:ext uri="{BB962C8B-B14F-4D97-AF65-F5344CB8AC3E}">
        <p14:creationId xmlns:p14="http://schemas.microsoft.com/office/powerpoint/2010/main" xmlns="" val="363004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iterate type="wd">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0"/>
                                        <p:tgtEl>
                                          <p:spTgt spid="3">
                                            <p:txEl>
                                              <p:pRg st="0" end="0"/>
                                            </p:txEl>
                                          </p:spTgt>
                                        </p:tgtEl>
                                      </p:cBhvr>
                                    </p:animEffect>
                                  </p:childTnLst>
                                </p:cTn>
                              </p:par>
                            </p:childTnLst>
                          </p:cTn>
                        </p:par>
                        <p:par>
                          <p:cTn id="8" fill="hold">
                            <p:stCondLst>
                              <p:cond delay="7500"/>
                            </p:stCondLst>
                            <p:childTnLst>
                              <p:par>
                                <p:cTn id="9" presetID="10" presetClass="entr" presetSubtype="0" fill="hold" grpId="0" nodeType="afterEffect">
                                  <p:stCondLst>
                                    <p:cond delay="500"/>
                                  </p:stCondLst>
                                  <p:iterate type="wd">
                                    <p:tmPct val="10000"/>
                                  </p:iterate>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500"/>
                                  </p:stCondLst>
                                  <p:iterate type="wd">
                                    <p:tmPct val="10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2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7494"/>
            <a:ext cx="8229600" cy="742950"/>
          </a:xfrm>
        </p:spPr>
        <p:txBody>
          <a:bodyPr>
            <a:normAutofit/>
          </a:bodyPr>
          <a:lstStyle/>
          <a:p>
            <a:r>
              <a:rPr lang="en-CA" dirty="0"/>
              <a:t>SDLC: Testing – Lecture </a:t>
            </a:r>
          </a:p>
        </p:txBody>
      </p:sp>
      <p:sp>
        <p:nvSpPr>
          <p:cNvPr id="5" name="Content Placeholder 4"/>
          <p:cNvSpPr>
            <a:spLocks noGrp="1"/>
          </p:cNvSpPr>
          <p:nvPr>
            <p:ph idx="1"/>
          </p:nvPr>
        </p:nvSpPr>
        <p:spPr>
          <a:xfrm>
            <a:off x="450000" y="1058400"/>
            <a:ext cx="8229600" cy="3673590"/>
          </a:xfrm>
        </p:spPr>
        <p:txBody>
          <a:bodyPr>
            <a:normAutofit/>
          </a:bodyPr>
          <a:lstStyle/>
          <a:p>
            <a:pPr lvl="2"/>
            <a:r>
              <a:rPr lang="en-US" sz="2800" dirty="0"/>
              <a:t>Source comments tell us what we are testing.</a:t>
            </a:r>
          </a:p>
          <a:p>
            <a:pPr lvl="2"/>
            <a:r>
              <a:rPr lang="en-US" sz="2800" dirty="0"/>
              <a:t>Scope of software testing</a:t>
            </a:r>
          </a:p>
          <a:p>
            <a:pPr lvl="3"/>
            <a:r>
              <a:rPr lang="en-US" sz="2600" dirty="0"/>
              <a:t>from narrow to wide, from shallow to deep.</a:t>
            </a:r>
          </a:p>
          <a:p>
            <a:pPr lvl="2"/>
            <a:r>
              <a:rPr lang="en-US" sz="2800" dirty="0"/>
              <a:t>Testing Challenges – the way we think</a:t>
            </a:r>
          </a:p>
          <a:p>
            <a:pPr lvl="2"/>
            <a:r>
              <a:rPr lang="en-US" sz="2800" dirty="0"/>
              <a:t>Testing objectives </a:t>
            </a:r>
          </a:p>
          <a:p>
            <a:pPr lvl="3"/>
            <a:r>
              <a:rPr lang="en-US" sz="2600" dirty="0"/>
              <a:t>confirmation is easy, refutation is hard.</a:t>
            </a:r>
          </a:p>
          <a:p>
            <a:pPr lvl="2"/>
            <a:r>
              <a:rPr lang="en-US" sz="2800" dirty="0"/>
              <a:t>Test cases, test data </a:t>
            </a:r>
          </a:p>
        </p:txBody>
      </p:sp>
      <p:pic>
        <p:nvPicPr>
          <p:cNvPr id="27" name="Picture 26"/>
          <p:cNvPicPr>
            <a:picLocks noChangeAspect="1"/>
          </p:cNvPicPr>
          <p:nvPr/>
        </p:nvPicPr>
        <p:blipFill>
          <a:blip r:embed="rId3">
            <a:extLst>
              <a:ext uri="{28A0092B-C50C-407E-A947-70E740481C1C}">
                <a14:useLocalDpi xmlns:a14="http://schemas.microsoft.com/office/drawing/2010/main" xmlns=""/>
              </a:ext>
            </a:extLst>
          </a:blip>
          <a:stretch>
            <a:fillRect/>
          </a:stretch>
        </p:blipFill>
        <p:spPr>
          <a:xfrm>
            <a:off x="522000" y="1188000"/>
            <a:ext cx="359863" cy="360040"/>
          </a:xfrm>
          <a:prstGeom prst="rect">
            <a:avLst/>
          </a:prstGeom>
        </p:spPr>
      </p:pic>
    </p:spTree>
    <p:extLst>
      <p:ext uri="{BB962C8B-B14F-4D97-AF65-F5344CB8AC3E}">
        <p14:creationId xmlns:p14="http://schemas.microsoft.com/office/powerpoint/2010/main" xmlns="" val="1198030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8619"/>
            <a:ext cx="8229600" cy="742950"/>
          </a:xfrm>
        </p:spPr>
        <p:txBody>
          <a:bodyPr/>
          <a:lstStyle/>
          <a:p>
            <a:r>
              <a:rPr lang="en-CA" dirty="0"/>
              <a:t>SDLC: Testing – Activity</a:t>
            </a:r>
          </a:p>
        </p:txBody>
      </p:sp>
      <p:pic>
        <p:nvPicPr>
          <p:cNvPr id="26" name="Picture 25"/>
          <p:cNvPicPr>
            <a:picLocks noChangeAspect="1"/>
          </p:cNvPicPr>
          <p:nvPr/>
        </p:nvPicPr>
        <p:blipFill>
          <a:blip r:embed="rId3">
            <a:extLst>
              <a:ext uri="{28A0092B-C50C-407E-A947-70E740481C1C}">
                <a14:useLocalDpi xmlns:a14="http://schemas.microsoft.com/office/drawing/2010/main" xmlns=""/>
              </a:ext>
            </a:extLst>
          </a:blip>
          <a:stretch>
            <a:fillRect/>
          </a:stretch>
        </p:blipFill>
        <p:spPr>
          <a:xfrm>
            <a:off x="522000" y="1188000"/>
            <a:ext cx="359863" cy="360040"/>
          </a:xfrm>
          <a:prstGeom prst="rect">
            <a:avLst/>
          </a:prstGeom>
        </p:spPr>
      </p:pic>
      <p:sp>
        <p:nvSpPr>
          <p:cNvPr id="6" name="Content Placeholder 4">
            <a:extLst>
              <a:ext uri="{FF2B5EF4-FFF2-40B4-BE49-F238E27FC236}">
                <a16:creationId xmlns:a16="http://schemas.microsoft.com/office/drawing/2014/main" xmlns="" id="{D90E1547-2831-9FA1-6ECD-DDFC30A3B7D0}"/>
              </a:ext>
            </a:extLst>
          </p:cNvPr>
          <p:cNvSpPr>
            <a:spLocks noGrp="1"/>
          </p:cNvSpPr>
          <p:nvPr>
            <p:ph idx="1"/>
          </p:nvPr>
        </p:nvSpPr>
        <p:spPr>
          <a:xfrm>
            <a:off x="450000" y="1130408"/>
            <a:ext cx="8694000" cy="3889614"/>
          </a:xfrm>
        </p:spPr>
        <p:txBody>
          <a:bodyPr>
            <a:normAutofit lnSpcReduction="10000"/>
          </a:bodyPr>
          <a:lstStyle/>
          <a:p>
            <a:pPr lvl="2"/>
            <a:r>
              <a:rPr lang="en-US" sz="3200" dirty="0"/>
              <a:t>Create test cases</a:t>
            </a:r>
          </a:p>
          <a:p>
            <a:pPr lvl="3"/>
            <a:r>
              <a:rPr lang="en-US" sz="2600" dirty="0"/>
              <a:t>Nominal function: can it do what it should?</a:t>
            </a:r>
          </a:p>
          <a:p>
            <a:pPr lvl="3"/>
            <a:r>
              <a:rPr lang="en-US" sz="2600" dirty="0"/>
              <a:t>Do input data types support intended function?</a:t>
            </a:r>
          </a:p>
          <a:p>
            <a:pPr lvl="3"/>
            <a:r>
              <a:rPr lang="en-US" sz="2600" dirty="0"/>
              <a:t>Edge cases: what are the min/max ranges?</a:t>
            </a:r>
          </a:p>
          <a:p>
            <a:pPr marL="0" indent="0">
              <a:buNone/>
            </a:pPr>
            <a:r>
              <a:rPr lang="en-US" sz="3000" dirty="0"/>
              <a:t>Do unexpected inputs cause unexpected results?</a:t>
            </a:r>
          </a:p>
          <a:p>
            <a:pPr lvl="3"/>
            <a:r>
              <a:rPr lang="en-US" sz="2600" dirty="0"/>
              <a:t>Over-the-Edge cases: LT min, GT max.</a:t>
            </a:r>
          </a:p>
          <a:p>
            <a:pPr lvl="3"/>
            <a:r>
              <a:rPr lang="en-US" sz="2600" dirty="0"/>
              <a:t>Confirm necessary validations are present</a:t>
            </a:r>
          </a:p>
          <a:p>
            <a:pPr lvl="3"/>
            <a:r>
              <a:rPr lang="en-US" sz="2600" dirty="0"/>
              <a:t>Recommend missing validations</a:t>
            </a:r>
          </a:p>
        </p:txBody>
      </p:sp>
    </p:spTree>
    <p:extLst>
      <p:ext uri="{BB962C8B-B14F-4D97-AF65-F5344CB8AC3E}">
        <p14:creationId xmlns:p14="http://schemas.microsoft.com/office/powerpoint/2010/main" xmlns="" val="4027366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B06E3F-0182-7C34-4131-749EC993C85E}"/>
              </a:ext>
            </a:extLst>
          </p:cNvPr>
          <p:cNvSpPr>
            <a:spLocks noGrp="1"/>
          </p:cNvSpPr>
          <p:nvPr>
            <p:ph type="title"/>
          </p:nvPr>
        </p:nvSpPr>
        <p:spPr>
          <a:xfrm>
            <a:off x="457200" y="267494"/>
            <a:ext cx="8229600" cy="742950"/>
          </a:xfrm>
        </p:spPr>
        <p:txBody>
          <a:bodyPr/>
          <a:lstStyle/>
          <a:p>
            <a:r>
              <a:rPr lang="en-CA" dirty="0"/>
              <a:t>Comments before Tests</a:t>
            </a:r>
          </a:p>
        </p:txBody>
      </p:sp>
      <p:sp>
        <p:nvSpPr>
          <p:cNvPr id="3" name="Content Placeholder 2">
            <a:extLst>
              <a:ext uri="{FF2B5EF4-FFF2-40B4-BE49-F238E27FC236}">
                <a16:creationId xmlns:a16="http://schemas.microsoft.com/office/drawing/2014/main" xmlns="" id="{F042CDA8-E4BE-B6F9-7182-051EC816DA4B}"/>
              </a:ext>
            </a:extLst>
          </p:cNvPr>
          <p:cNvSpPr>
            <a:spLocks noGrp="1"/>
          </p:cNvSpPr>
          <p:nvPr>
            <p:ph idx="1"/>
          </p:nvPr>
        </p:nvSpPr>
        <p:spPr>
          <a:xfrm>
            <a:off x="457200" y="1059582"/>
            <a:ext cx="8363272" cy="3657600"/>
          </a:xfrm>
        </p:spPr>
        <p:txBody>
          <a:bodyPr>
            <a:normAutofit fontScale="92500" lnSpcReduction="10000"/>
          </a:bodyPr>
          <a:lstStyle/>
          <a:p>
            <a:pPr>
              <a:spcBef>
                <a:spcPts val="0"/>
              </a:spcBef>
              <a:spcAft>
                <a:spcPts val="600"/>
              </a:spcAft>
            </a:pPr>
            <a:r>
              <a:rPr lang="en-CA" sz="2800" dirty="0"/>
              <a:t>We cannot test what we do not understand.</a:t>
            </a:r>
          </a:p>
          <a:p>
            <a:pPr>
              <a:spcBef>
                <a:spcPts val="0"/>
              </a:spcBef>
              <a:spcAft>
                <a:spcPts val="600"/>
              </a:spcAft>
            </a:pPr>
            <a:r>
              <a:rPr lang="en-US" sz="2800" dirty="0"/>
              <a:t>Comment the program, not the code</a:t>
            </a:r>
          </a:p>
          <a:p>
            <a:pPr lvl="1">
              <a:spcBef>
                <a:spcPts val="0"/>
              </a:spcBef>
              <a:spcAft>
                <a:spcPts val="600"/>
              </a:spcAft>
            </a:pPr>
            <a:r>
              <a:rPr lang="en-US" sz="2400" dirty="0"/>
              <a:t>"What does it do?" Not, "How does it work?"</a:t>
            </a:r>
          </a:p>
          <a:p>
            <a:pPr lvl="1">
              <a:spcBef>
                <a:spcPts val="0"/>
              </a:spcBef>
              <a:spcAft>
                <a:spcPts val="600"/>
              </a:spcAft>
            </a:pPr>
            <a:r>
              <a:rPr lang="en-US" sz="2400" dirty="0"/>
              <a:t>What is the purpose? </a:t>
            </a:r>
          </a:p>
          <a:p>
            <a:pPr lvl="1">
              <a:spcBef>
                <a:spcPts val="0"/>
              </a:spcBef>
              <a:spcAft>
                <a:spcPts val="600"/>
              </a:spcAft>
            </a:pPr>
            <a:r>
              <a:rPr lang="en-US" sz="2400" dirty="0"/>
              <a:t>Why was this program, function, or structure, written?</a:t>
            </a:r>
          </a:p>
          <a:p>
            <a:pPr lvl="1">
              <a:spcBef>
                <a:spcPts val="0"/>
              </a:spcBef>
              <a:spcAft>
                <a:spcPts val="600"/>
              </a:spcAft>
            </a:pPr>
            <a:r>
              <a:rPr lang="en-US" sz="2400" dirty="0"/>
              <a:t>Lines of cryptic code need comments. Obvious code does not.</a:t>
            </a:r>
            <a:r>
              <a:rPr lang="en-US" dirty="0"/>
              <a:t/>
            </a:r>
            <a:br>
              <a:rPr lang="en-US" dirty="0"/>
            </a:br>
            <a:r>
              <a:rPr lang="pt-BR" sz="1200" dirty="0">
                <a:latin typeface="Consolas" panose="020B0609020204030204" pitchFamily="49" charset="0"/>
              </a:rPr>
              <a:t>int main(int b,char**i){long long n=B,a=I^n,r=(a/b&amp;a)&gt;&gt;4,y=atoi(*++i),</a:t>
            </a:r>
            <a:br>
              <a:rPr lang="pt-BR" sz="1200" dirty="0">
                <a:latin typeface="Consolas" panose="020B0609020204030204" pitchFamily="49" charset="0"/>
              </a:rPr>
            </a:br>
            <a:r>
              <a:rPr lang="pt-BR" sz="1200" dirty="0">
                <a:latin typeface="Consolas" panose="020B0609020204030204" pitchFamily="49" charset="0"/>
              </a:rPr>
              <a:t>_=(((a^n/b)*(y&gt;&gt;T)|y&gt;&gt;S)&amp;r)|(a^r);printf("%.8s\n",(char*)&amp;_);} // </a:t>
            </a:r>
            <a:r>
              <a:rPr lang="pt-BR" sz="1200" dirty="0">
                <a:latin typeface="Consolas" panose="020B0609020204030204" pitchFamily="49" charset="0"/>
                <a:hlinkClick r:id="rId3"/>
              </a:rPr>
              <a:t>27th IOCCC Winner</a:t>
            </a:r>
            <a:endParaRPr lang="pt-BR" sz="1200" dirty="0">
              <a:latin typeface="Consolas" panose="020B0609020204030204" pitchFamily="49" charset="0"/>
            </a:endParaRPr>
          </a:p>
          <a:p>
            <a:pPr lvl="1"/>
            <a:r>
              <a:rPr lang="en-US" sz="2400" dirty="0"/>
              <a:t>What is an iterative structure accomplishing?</a:t>
            </a:r>
            <a:r>
              <a:rPr lang="en-US" sz="2200" dirty="0"/>
              <a:t/>
            </a:r>
            <a:br>
              <a:rPr lang="en-US" sz="2200" dirty="0"/>
            </a:br>
            <a:r>
              <a:rPr lang="en-CA" sz="2200" dirty="0">
                <a:latin typeface="Consolas" panose="020B0609020204030204" pitchFamily="49" charset="0"/>
              </a:rPr>
              <a:t>for(</a:t>
            </a:r>
            <a:r>
              <a:rPr lang="en-CA" sz="2200" dirty="0" err="1">
                <a:latin typeface="Consolas" panose="020B0609020204030204" pitchFamily="49" charset="0"/>
              </a:rPr>
              <a:t>i</a:t>
            </a:r>
            <a:r>
              <a:rPr lang="en-CA" sz="2200" dirty="0">
                <a:latin typeface="Consolas" panose="020B0609020204030204" pitchFamily="49" charset="0"/>
              </a:rPr>
              <a:t>=0;i&lt;</a:t>
            </a:r>
            <a:r>
              <a:rPr lang="en-CA" sz="2200" dirty="0" err="1">
                <a:latin typeface="Consolas" panose="020B0609020204030204" pitchFamily="49" charset="0"/>
              </a:rPr>
              <a:t>j;i</a:t>
            </a:r>
            <a:r>
              <a:rPr lang="en-CA" sz="2200" dirty="0">
                <a:latin typeface="Consolas" panose="020B0609020204030204" pitchFamily="49" charset="0"/>
              </a:rPr>
              <a:t>++){ … }</a:t>
            </a:r>
            <a:r>
              <a:rPr lang="en-CA" sz="2200" dirty="0"/>
              <a:t> This is how it works, but what does it do?</a:t>
            </a:r>
            <a:endParaRPr lang="en-US" sz="2200" dirty="0"/>
          </a:p>
          <a:p>
            <a:pPr marL="0" indent="0">
              <a:buNone/>
            </a:pPr>
            <a:endParaRPr lang="en-CA" dirty="0"/>
          </a:p>
        </p:txBody>
      </p:sp>
    </p:spTree>
    <p:extLst>
      <p:ext uri="{BB962C8B-B14F-4D97-AF65-F5344CB8AC3E}">
        <p14:creationId xmlns:p14="http://schemas.microsoft.com/office/powerpoint/2010/main" xmlns="" val="1267942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4D08E1-70CC-E7AF-DD14-6DA8686E8CA2}"/>
              </a:ext>
            </a:extLst>
          </p:cNvPr>
          <p:cNvSpPr>
            <a:spLocks noGrp="1"/>
          </p:cNvSpPr>
          <p:nvPr>
            <p:ph type="title"/>
          </p:nvPr>
        </p:nvSpPr>
        <p:spPr>
          <a:xfrm>
            <a:off x="457200" y="267494"/>
            <a:ext cx="8229600" cy="742950"/>
          </a:xfrm>
        </p:spPr>
        <p:txBody>
          <a:bodyPr/>
          <a:lstStyle/>
          <a:p>
            <a:r>
              <a:rPr lang="en-CA" dirty="0"/>
              <a:t>Scope of Testing Types</a:t>
            </a:r>
          </a:p>
        </p:txBody>
      </p:sp>
      <p:sp>
        <p:nvSpPr>
          <p:cNvPr id="3" name="Content Placeholder 2">
            <a:extLst>
              <a:ext uri="{FF2B5EF4-FFF2-40B4-BE49-F238E27FC236}">
                <a16:creationId xmlns:a16="http://schemas.microsoft.com/office/drawing/2014/main" xmlns="" id="{B16CF844-08F8-C97D-8662-18671E2779AE}"/>
              </a:ext>
            </a:extLst>
          </p:cNvPr>
          <p:cNvSpPr>
            <a:spLocks noGrp="1"/>
          </p:cNvSpPr>
          <p:nvPr>
            <p:ph idx="1"/>
          </p:nvPr>
        </p:nvSpPr>
        <p:spPr>
          <a:xfrm>
            <a:off x="457200" y="1059582"/>
            <a:ext cx="8363272" cy="3657600"/>
          </a:xfrm>
        </p:spPr>
        <p:txBody>
          <a:bodyPr>
            <a:normAutofit lnSpcReduction="10000"/>
          </a:bodyPr>
          <a:lstStyle/>
          <a:p>
            <a:r>
              <a:rPr lang="en-CA" b="1" dirty="0"/>
              <a:t>Unit testing </a:t>
            </a:r>
            <a:r>
              <a:rPr lang="en-CA" dirty="0"/>
              <a:t>– why not call it "program" testing?</a:t>
            </a:r>
          </a:p>
          <a:p>
            <a:pPr lvl="1"/>
            <a:r>
              <a:rPr lang="en-CA" dirty="0"/>
              <a:t>… C main() or function(), module, script, API, services, and more.</a:t>
            </a:r>
          </a:p>
          <a:p>
            <a:r>
              <a:rPr lang="en-CA" b="1" dirty="0"/>
              <a:t>Integration testing</a:t>
            </a:r>
          </a:p>
          <a:p>
            <a:pPr lvl="1"/>
            <a:r>
              <a:rPr lang="en-CA" dirty="0"/>
              <a:t>… code's interaction with other code in the application</a:t>
            </a:r>
          </a:p>
          <a:p>
            <a:r>
              <a:rPr lang="en-GB" b="0" i="0" dirty="0">
                <a:solidFill>
                  <a:srgbClr val="202122"/>
                </a:solidFill>
                <a:effectLst/>
                <a:latin typeface="Arial" panose="020B0604020202020204" pitchFamily="34" charset="0"/>
              </a:rPr>
              <a:t>Acceptance testing or UAT - User Acceptance Testing </a:t>
            </a:r>
          </a:p>
          <a:p>
            <a:pPr lvl="1"/>
            <a:r>
              <a:rPr lang="en-GB" b="1" dirty="0" smtClean="0">
                <a:solidFill>
                  <a:srgbClr val="202122"/>
                </a:solidFill>
                <a:latin typeface="Arial" panose="020B0604020202020204" pitchFamily="34" charset="0"/>
              </a:rPr>
              <a:t>Test both technical aspects and also UX. Functional </a:t>
            </a:r>
            <a:r>
              <a:rPr lang="en-GB" b="1" dirty="0">
                <a:solidFill>
                  <a:srgbClr val="202122"/>
                </a:solidFill>
                <a:latin typeface="Arial" panose="020B0604020202020204" pitchFamily="34" charset="0"/>
              </a:rPr>
              <a:t>and operational from the user's POV</a:t>
            </a:r>
            <a:endParaRPr lang="en-US" b="1" i="0" dirty="0">
              <a:solidFill>
                <a:srgbClr val="202122"/>
              </a:solidFill>
              <a:effectLst/>
              <a:latin typeface="Arial" panose="020B0604020202020204" pitchFamily="34" charset="0"/>
            </a:endParaRPr>
          </a:p>
          <a:p>
            <a:r>
              <a:rPr lang="en-US" dirty="0"/>
              <a:t>System testing</a:t>
            </a:r>
          </a:p>
          <a:p>
            <a:pPr lvl="1"/>
            <a:r>
              <a:rPr lang="en-US" dirty="0"/>
              <a:t>application interfaces, middleware, Accessibility, End to End, Security, Load / Stress / Scalability, Regression, Internationalization </a:t>
            </a:r>
          </a:p>
          <a:p>
            <a:pPr lvl="1"/>
            <a:endParaRPr lang="en-CA" dirty="0"/>
          </a:p>
          <a:p>
            <a:endParaRPr lang="en-CA" dirty="0"/>
          </a:p>
          <a:p>
            <a:pPr lvl="1"/>
            <a:endParaRPr lang="en-CA" dirty="0"/>
          </a:p>
        </p:txBody>
      </p:sp>
    </p:spTree>
    <p:extLst>
      <p:ext uri="{BB962C8B-B14F-4D97-AF65-F5344CB8AC3E}">
        <p14:creationId xmlns:p14="http://schemas.microsoft.com/office/powerpoint/2010/main" xmlns="" val="1463946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714056-1966-FDBF-C3AA-DA5B15CE3EA2}"/>
              </a:ext>
            </a:extLst>
          </p:cNvPr>
          <p:cNvSpPr>
            <a:spLocks noGrp="1"/>
          </p:cNvSpPr>
          <p:nvPr>
            <p:ph type="title"/>
          </p:nvPr>
        </p:nvSpPr>
        <p:spPr/>
        <p:txBody>
          <a:bodyPr/>
          <a:lstStyle/>
          <a:p>
            <a:pPr algn="ctr"/>
            <a:r>
              <a:rPr lang="en-CA" dirty="0"/>
              <a:t>Scope of Testing Types</a:t>
            </a:r>
          </a:p>
        </p:txBody>
      </p:sp>
      <p:grpSp>
        <p:nvGrpSpPr>
          <p:cNvPr id="9" name="Group 8">
            <a:extLst>
              <a:ext uri="{FF2B5EF4-FFF2-40B4-BE49-F238E27FC236}">
                <a16:creationId xmlns:a16="http://schemas.microsoft.com/office/drawing/2014/main" xmlns="" id="{DE6772B3-01A7-D0F1-4F31-D5F011C20A64}"/>
              </a:ext>
            </a:extLst>
          </p:cNvPr>
          <p:cNvGrpSpPr/>
          <p:nvPr/>
        </p:nvGrpSpPr>
        <p:grpSpPr>
          <a:xfrm>
            <a:off x="3659706" y="1639248"/>
            <a:ext cx="1824588" cy="2372662"/>
            <a:chOff x="3635896" y="1565419"/>
            <a:chExt cx="1824588" cy="2372662"/>
          </a:xfrm>
          <a:effectLst>
            <a:outerShdw blurRad="63500" sx="102000" sy="102000" algn="ctr" rotWithShape="0">
              <a:prstClr val="black">
                <a:alpha val="40000"/>
              </a:prstClr>
            </a:outerShdw>
          </a:effectLst>
        </p:grpSpPr>
        <p:sp>
          <p:nvSpPr>
            <p:cNvPr id="3" name="Rectangle: Rounded Corners 2">
              <a:extLst>
                <a:ext uri="{FF2B5EF4-FFF2-40B4-BE49-F238E27FC236}">
                  <a16:creationId xmlns:a16="http://schemas.microsoft.com/office/drawing/2014/main" xmlns="" id="{4738AE3D-2F7F-2A84-344D-C7D64F6C01B1}"/>
                </a:ext>
              </a:extLst>
            </p:cNvPr>
            <p:cNvSpPr/>
            <p:nvPr/>
          </p:nvSpPr>
          <p:spPr>
            <a:xfrm>
              <a:off x="3635896" y="2211750"/>
              <a:ext cx="72008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t>C</a:t>
              </a:r>
              <a:br>
                <a:rPr lang="en-CA" sz="1200" b="1" dirty="0"/>
              </a:br>
              <a:r>
                <a:rPr lang="en-CA" sz="1200" b="1" dirty="0"/>
                <a:t>main()</a:t>
              </a:r>
            </a:p>
          </p:txBody>
        </p:sp>
        <p:sp>
          <p:nvSpPr>
            <p:cNvPr id="4" name="Rectangle: Rounded Corners 3">
              <a:extLst>
                <a:ext uri="{FF2B5EF4-FFF2-40B4-BE49-F238E27FC236}">
                  <a16:creationId xmlns:a16="http://schemas.microsoft.com/office/drawing/2014/main" xmlns="" id="{CDB34E40-E102-B6AE-6EAC-9BD624ED069C}"/>
                </a:ext>
              </a:extLst>
            </p:cNvPr>
            <p:cNvSpPr/>
            <p:nvPr/>
          </p:nvSpPr>
          <p:spPr>
            <a:xfrm>
              <a:off x="4740404" y="2211750"/>
              <a:ext cx="72008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t>C</a:t>
              </a:r>
              <a:br>
                <a:rPr lang="en-CA" sz="1200" b="1" dirty="0"/>
              </a:br>
              <a:r>
                <a:rPr lang="en-CA" sz="1200" b="1" dirty="0" err="1"/>
                <a:t>func-tion</a:t>
              </a:r>
              <a:r>
                <a:rPr lang="en-CA" sz="1200" b="1" dirty="0"/>
                <a:t>()</a:t>
              </a:r>
            </a:p>
          </p:txBody>
        </p:sp>
        <p:sp>
          <p:nvSpPr>
            <p:cNvPr id="5" name="Rectangle: Rounded Corners 4">
              <a:extLst>
                <a:ext uri="{FF2B5EF4-FFF2-40B4-BE49-F238E27FC236}">
                  <a16:creationId xmlns:a16="http://schemas.microsoft.com/office/drawing/2014/main" xmlns="" id="{F86048FE-F3D6-2EA5-5CFF-CF60578DFD47}"/>
                </a:ext>
              </a:extLst>
            </p:cNvPr>
            <p:cNvSpPr/>
            <p:nvPr/>
          </p:nvSpPr>
          <p:spPr>
            <a:xfrm>
              <a:off x="3635896" y="3218081"/>
              <a:ext cx="72008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t>Shell script</a:t>
              </a:r>
            </a:p>
          </p:txBody>
        </p:sp>
        <p:sp>
          <p:nvSpPr>
            <p:cNvPr id="6" name="Rectangle: Rounded Corners 5">
              <a:extLst>
                <a:ext uri="{FF2B5EF4-FFF2-40B4-BE49-F238E27FC236}">
                  <a16:creationId xmlns:a16="http://schemas.microsoft.com/office/drawing/2014/main" xmlns="" id="{8D733047-5879-D31E-F2BD-249D88943002}"/>
                </a:ext>
              </a:extLst>
            </p:cNvPr>
            <p:cNvSpPr/>
            <p:nvPr/>
          </p:nvSpPr>
          <p:spPr>
            <a:xfrm>
              <a:off x="4740404" y="3218081"/>
              <a:ext cx="720080" cy="7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t>API</a:t>
              </a:r>
            </a:p>
          </p:txBody>
        </p:sp>
        <p:sp>
          <p:nvSpPr>
            <p:cNvPr id="7" name="TextBox 6">
              <a:extLst>
                <a:ext uri="{FF2B5EF4-FFF2-40B4-BE49-F238E27FC236}">
                  <a16:creationId xmlns:a16="http://schemas.microsoft.com/office/drawing/2014/main" xmlns="" id="{4B91783E-D850-9ADA-35CC-2EDDE3140ACD}"/>
                </a:ext>
              </a:extLst>
            </p:cNvPr>
            <p:cNvSpPr txBox="1"/>
            <p:nvPr/>
          </p:nvSpPr>
          <p:spPr>
            <a:xfrm>
              <a:off x="3648090" y="1565419"/>
              <a:ext cx="1800200" cy="646331"/>
            </a:xfrm>
            <a:prstGeom prst="rect">
              <a:avLst/>
            </a:prstGeom>
            <a:noFill/>
            <a:effectLst/>
          </p:spPr>
          <p:txBody>
            <a:bodyPr wrap="square" rtlCol="0">
              <a:spAutoFit/>
            </a:bodyPr>
            <a:lstStyle/>
            <a:p>
              <a:pPr algn="ctr"/>
              <a:r>
                <a:rPr lang="en-CA" b="1" dirty="0"/>
                <a:t>Unit</a:t>
              </a:r>
              <a:r>
                <a:rPr lang="en-CA" dirty="0"/>
                <a:t>: inputs </a:t>
              </a:r>
              <a:br>
                <a:rPr lang="en-CA" dirty="0"/>
              </a:br>
              <a:r>
                <a:rPr lang="en-CA" dirty="0"/>
                <a:t>and outputs</a:t>
              </a:r>
            </a:p>
          </p:txBody>
        </p:sp>
      </p:grpSp>
    </p:spTree>
    <p:extLst>
      <p:ext uri="{BB962C8B-B14F-4D97-AF65-F5344CB8AC3E}">
        <p14:creationId xmlns:p14="http://schemas.microsoft.com/office/powerpoint/2010/main" xmlns="" val="2931748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714056-1966-FDBF-C3AA-DA5B15CE3EA2}"/>
              </a:ext>
            </a:extLst>
          </p:cNvPr>
          <p:cNvSpPr>
            <a:spLocks noGrp="1"/>
          </p:cNvSpPr>
          <p:nvPr>
            <p:ph type="title"/>
          </p:nvPr>
        </p:nvSpPr>
        <p:spPr/>
        <p:txBody>
          <a:bodyPr/>
          <a:lstStyle/>
          <a:p>
            <a:pPr algn="ctr"/>
            <a:r>
              <a:rPr lang="en-CA" dirty="0"/>
              <a:t>Scope of Testing Types</a:t>
            </a:r>
          </a:p>
        </p:txBody>
      </p:sp>
      <p:grpSp>
        <p:nvGrpSpPr>
          <p:cNvPr id="39" name="Group 38">
            <a:extLst>
              <a:ext uri="{FF2B5EF4-FFF2-40B4-BE49-F238E27FC236}">
                <a16:creationId xmlns:a16="http://schemas.microsoft.com/office/drawing/2014/main" xmlns="" id="{4008BEA6-54CE-29F4-662A-78B9013195B5}"/>
              </a:ext>
            </a:extLst>
          </p:cNvPr>
          <p:cNvGrpSpPr/>
          <p:nvPr/>
        </p:nvGrpSpPr>
        <p:grpSpPr>
          <a:xfrm>
            <a:off x="3563888" y="1131590"/>
            <a:ext cx="2016224" cy="3024335"/>
            <a:chOff x="3563888" y="843558"/>
            <a:chExt cx="2016224" cy="3024335"/>
          </a:xfrm>
          <a:effectLst>
            <a:outerShdw blurRad="63500" sx="102000" sy="102000" algn="ctr" rotWithShape="0">
              <a:prstClr val="black">
                <a:alpha val="40000"/>
              </a:prstClr>
            </a:outerShdw>
          </a:effectLst>
        </p:grpSpPr>
        <p:grpSp>
          <p:nvGrpSpPr>
            <p:cNvPr id="37" name="Group 36">
              <a:extLst>
                <a:ext uri="{FF2B5EF4-FFF2-40B4-BE49-F238E27FC236}">
                  <a16:creationId xmlns:a16="http://schemas.microsoft.com/office/drawing/2014/main" xmlns="" id="{5AA8D69F-D8BC-EE0D-845D-94B65B7BEA61}"/>
                </a:ext>
              </a:extLst>
            </p:cNvPr>
            <p:cNvGrpSpPr/>
            <p:nvPr/>
          </p:nvGrpSpPr>
          <p:grpSpPr>
            <a:xfrm>
              <a:off x="3659706" y="896827"/>
              <a:ext cx="1836008" cy="2826971"/>
              <a:chOff x="3659706" y="896827"/>
              <a:chExt cx="1836008" cy="2826971"/>
            </a:xfrm>
          </p:grpSpPr>
          <p:sp>
            <p:nvSpPr>
              <p:cNvPr id="3" name="Rectangle: Rounded Corners 2">
                <a:extLst>
                  <a:ext uri="{FF2B5EF4-FFF2-40B4-BE49-F238E27FC236}">
                    <a16:creationId xmlns:a16="http://schemas.microsoft.com/office/drawing/2014/main" xmlns="" id="{4738AE3D-2F7F-2A84-344D-C7D64F6C01B1}"/>
                  </a:ext>
                </a:extLst>
              </p:cNvPr>
              <p:cNvSpPr/>
              <p:nvPr/>
            </p:nvSpPr>
            <p:spPr>
              <a:xfrm>
                <a:off x="3659706" y="1995686"/>
                <a:ext cx="720080" cy="720000"/>
              </a:xfrm>
              <a:prstGeom prst="roundRect">
                <a:avLst/>
              </a:prstGeom>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t>C</a:t>
                </a:r>
                <a:br>
                  <a:rPr lang="en-CA" sz="1200" b="1" dirty="0"/>
                </a:br>
                <a:r>
                  <a:rPr lang="en-CA" sz="1200" b="1" dirty="0"/>
                  <a:t>main()</a:t>
                </a:r>
              </a:p>
            </p:txBody>
          </p:sp>
          <p:sp>
            <p:nvSpPr>
              <p:cNvPr id="4" name="Rectangle: Rounded Corners 3">
                <a:extLst>
                  <a:ext uri="{FF2B5EF4-FFF2-40B4-BE49-F238E27FC236}">
                    <a16:creationId xmlns:a16="http://schemas.microsoft.com/office/drawing/2014/main" xmlns="" id="{CDB34E40-E102-B6AE-6EAC-9BD624ED069C}"/>
                  </a:ext>
                </a:extLst>
              </p:cNvPr>
              <p:cNvSpPr/>
              <p:nvPr/>
            </p:nvSpPr>
            <p:spPr>
              <a:xfrm>
                <a:off x="4775634" y="1995766"/>
                <a:ext cx="720080" cy="720000"/>
              </a:xfrm>
              <a:prstGeom prst="roundRect">
                <a:avLst/>
              </a:prstGeom>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t>C</a:t>
                </a:r>
                <a:br>
                  <a:rPr lang="en-CA" sz="1200" b="1" dirty="0"/>
                </a:br>
                <a:r>
                  <a:rPr lang="en-CA" sz="1200" b="1" dirty="0" err="1"/>
                  <a:t>func-tion</a:t>
                </a:r>
                <a:r>
                  <a:rPr lang="en-CA" sz="1200" b="1" dirty="0"/>
                  <a:t>()</a:t>
                </a:r>
              </a:p>
            </p:txBody>
          </p:sp>
          <p:sp>
            <p:nvSpPr>
              <p:cNvPr id="5" name="Rectangle: Rounded Corners 4">
                <a:extLst>
                  <a:ext uri="{FF2B5EF4-FFF2-40B4-BE49-F238E27FC236}">
                    <a16:creationId xmlns:a16="http://schemas.microsoft.com/office/drawing/2014/main" xmlns="" id="{F86048FE-F3D6-2EA5-5CFF-CF60578DFD47}"/>
                  </a:ext>
                </a:extLst>
              </p:cNvPr>
              <p:cNvSpPr/>
              <p:nvPr/>
            </p:nvSpPr>
            <p:spPr>
              <a:xfrm>
                <a:off x="3659706" y="3003798"/>
                <a:ext cx="720080" cy="720000"/>
              </a:xfrm>
              <a:prstGeom prst="roundRect">
                <a:avLst/>
              </a:prstGeom>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t>Shell script</a:t>
                </a:r>
              </a:p>
            </p:txBody>
          </p:sp>
          <p:sp>
            <p:nvSpPr>
              <p:cNvPr id="6" name="Rectangle: Rounded Corners 5">
                <a:extLst>
                  <a:ext uri="{FF2B5EF4-FFF2-40B4-BE49-F238E27FC236}">
                    <a16:creationId xmlns:a16="http://schemas.microsoft.com/office/drawing/2014/main" xmlns="" id="{8D733047-5879-D31E-F2BD-249D88943002}"/>
                  </a:ext>
                </a:extLst>
              </p:cNvPr>
              <p:cNvSpPr/>
              <p:nvPr/>
            </p:nvSpPr>
            <p:spPr>
              <a:xfrm>
                <a:off x="4775634" y="3002458"/>
                <a:ext cx="720080" cy="720000"/>
              </a:xfrm>
              <a:prstGeom prst="roundRect">
                <a:avLst/>
              </a:prstGeom>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t>API</a:t>
                </a:r>
              </a:p>
            </p:txBody>
          </p:sp>
          <p:sp>
            <p:nvSpPr>
              <p:cNvPr id="7" name="TextBox 6">
                <a:extLst>
                  <a:ext uri="{FF2B5EF4-FFF2-40B4-BE49-F238E27FC236}">
                    <a16:creationId xmlns:a16="http://schemas.microsoft.com/office/drawing/2014/main" xmlns="" id="{4B91783E-D850-9ADA-35CC-2EDDE3140ACD}"/>
                  </a:ext>
                </a:extLst>
              </p:cNvPr>
              <p:cNvSpPr txBox="1"/>
              <p:nvPr/>
            </p:nvSpPr>
            <p:spPr>
              <a:xfrm>
                <a:off x="3677610" y="896827"/>
                <a:ext cx="1800200" cy="1089529"/>
              </a:xfrm>
              <a:prstGeom prst="rect">
                <a:avLst/>
              </a:prstGeom>
              <a:noFill/>
              <a:ln>
                <a:noFill/>
              </a:ln>
            </p:spPr>
            <p:txBody>
              <a:bodyPr wrap="square" rtlCol="0">
                <a:spAutoFit/>
              </a:bodyPr>
              <a:lstStyle/>
              <a:p>
                <a:pPr algn="ctr">
                  <a:lnSpc>
                    <a:spcPct val="90000"/>
                  </a:lnSpc>
                </a:pPr>
                <a:r>
                  <a:rPr lang="en-CA" b="1" dirty="0"/>
                  <a:t>Application</a:t>
                </a:r>
                <a:br>
                  <a:rPr lang="en-CA" b="1" dirty="0"/>
                </a:br>
                <a:r>
                  <a:rPr lang="en-CA" b="1" dirty="0"/>
                  <a:t>Integration</a:t>
                </a:r>
                <a:r>
                  <a:rPr lang="en-CA" dirty="0"/>
                  <a:t>:</a:t>
                </a:r>
                <a:br>
                  <a:rPr lang="en-CA" dirty="0"/>
                </a:br>
                <a:r>
                  <a:rPr lang="en-CA" dirty="0"/>
                  <a:t>module interactions</a:t>
                </a:r>
              </a:p>
            </p:txBody>
          </p:sp>
          <p:cxnSp>
            <p:nvCxnSpPr>
              <p:cNvPr id="10" name="Straight Arrow Connector 9">
                <a:extLst>
                  <a:ext uri="{FF2B5EF4-FFF2-40B4-BE49-F238E27FC236}">
                    <a16:creationId xmlns:a16="http://schemas.microsoft.com/office/drawing/2014/main" xmlns="" id="{636397CF-587E-8D93-056F-33F035E673CA}"/>
                  </a:ext>
                </a:extLst>
              </p:cNvPr>
              <p:cNvCxnSpPr>
                <a:cxnSpLocks/>
                <a:stCxn id="3" idx="3"/>
                <a:endCxn id="4" idx="1"/>
              </p:cNvCxnSpPr>
              <p:nvPr/>
            </p:nvCxnSpPr>
            <p:spPr>
              <a:xfrm>
                <a:off x="4379786" y="2355686"/>
                <a:ext cx="395848" cy="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513ED67D-FB99-C37D-0E31-BE2C2AB887AC}"/>
                  </a:ext>
                </a:extLst>
              </p:cNvPr>
              <p:cNvCxnSpPr>
                <a:cxnSpLocks/>
                <a:stCxn id="5" idx="0"/>
                <a:endCxn id="3" idx="2"/>
              </p:cNvCxnSpPr>
              <p:nvPr/>
            </p:nvCxnSpPr>
            <p:spPr>
              <a:xfrm flipV="1">
                <a:off x="4019746" y="2715686"/>
                <a:ext cx="0" cy="2881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518409F6-EFCE-A552-9250-3976D54C0045}"/>
                  </a:ext>
                </a:extLst>
              </p:cNvPr>
              <p:cNvCxnSpPr>
                <a:cxnSpLocks/>
                <a:stCxn id="5" idx="3"/>
                <a:endCxn id="6" idx="1"/>
              </p:cNvCxnSpPr>
              <p:nvPr/>
            </p:nvCxnSpPr>
            <p:spPr>
              <a:xfrm flipV="1">
                <a:off x="4379786" y="3362458"/>
                <a:ext cx="395848" cy="13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36E1D264-673E-7399-5371-5EC286369A72}"/>
                  </a:ext>
                </a:extLst>
              </p:cNvPr>
              <p:cNvCxnSpPr>
                <a:cxnSpLocks/>
                <a:stCxn id="4" idx="2"/>
                <a:endCxn id="6" idx="0"/>
              </p:cNvCxnSpPr>
              <p:nvPr/>
            </p:nvCxnSpPr>
            <p:spPr>
              <a:xfrm>
                <a:off x="5135674" y="2715766"/>
                <a:ext cx="0" cy="2866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2DC95612-24AD-8AAE-775C-10475A2A5837}"/>
                  </a:ext>
                </a:extLst>
              </p:cNvPr>
              <p:cNvCxnSpPr>
                <a:cxnSpLocks/>
              </p:cNvCxnSpPr>
              <p:nvPr/>
            </p:nvCxnSpPr>
            <p:spPr>
              <a:xfrm>
                <a:off x="4356735" y="2678242"/>
                <a:ext cx="453581" cy="3565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FC42B06C-D840-332F-4096-4E47CC03095B}"/>
                  </a:ext>
                </a:extLst>
              </p:cNvPr>
              <p:cNvCxnSpPr>
                <a:cxnSpLocks/>
              </p:cNvCxnSpPr>
              <p:nvPr/>
            </p:nvCxnSpPr>
            <p:spPr>
              <a:xfrm flipV="1">
                <a:off x="4345104" y="2678322"/>
                <a:ext cx="465213" cy="35647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8" name="Rectangle: Rounded Corners 37">
              <a:extLst>
                <a:ext uri="{FF2B5EF4-FFF2-40B4-BE49-F238E27FC236}">
                  <a16:creationId xmlns:a16="http://schemas.microsoft.com/office/drawing/2014/main" xmlns="" id="{C855168A-3D7C-5591-2C6D-FC8A27BD6248}"/>
                </a:ext>
              </a:extLst>
            </p:cNvPr>
            <p:cNvSpPr/>
            <p:nvPr/>
          </p:nvSpPr>
          <p:spPr>
            <a:xfrm>
              <a:off x="3563888" y="843558"/>
              <a:ext cx="2016224" cy="30243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xmlns="" val="2834205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714056-1966-FDBF-C3AA-DA5B15CE3EA2}"/>
              </a:ext>
            </a:extLst>
          </p:cNvPr>
          <p:cNvSpPr>
            <a:spLocks noGrp="1"/>
          </p:cNvSpPr>
          <p:nvPr>
            <p:ph type="title"/>
          </p:nvPr>
        </p:nvSpPr>
        <p:spPr/>
        <p:txBody>
          <a:bodyPr/>
          <a:lstStyle/>
          <a:p>
            <a:pPr algn="ctr"/>
            <a:r>
              <a:rPr lang="en-CA" dirty="0"/>
              <a:t>Scope of Testing Types</a:t>
            </a:r>
          </a:p>
        </p:txBody>
      </p:sp>
      <p:grpSp>
        <p:nvGrpSpPr>
          <p:cNvPr id="39" name="Group 38">
            <a:extLst>
              <a:ext uri="{FF2B5EF4-FFF2-40B4-BE49-F238E27FC236}">
                <a16:creationId xmlns:a16="http://schemas.microsoft.com/office/drawing/2014/main" xmlns="" id="{4008BEA6-54CE-29F4-662A-78B9013195B5}"/>
              </a:ext>
            </a:extLst>
          </p:cNvPr>
          <p:cNvGrpSpPr/>
          <p:nvPr/>
        </p:nvGrpSpPr>
        <p:grpSpPr>
          <a:xfrm>
            <a:off x="3563888" y="1131590"/>
            <a:ext cx="2016224" cy="3024335"/>
            <a:chOff x="3563888" y="843558"/>
            <a:chExt cx="2016224" cy="3024335"/>
          </a:xfrm>
          <a:effectLst>
            <a:outerShdw blurRad="63500" sx="102000" sy="102000" algn="ctr" rotWithShape="0">
              <a:prstClr val="black">
                <a:alpha val="40000"/>
              </a:prstClr>
            </a:outerShdw>
          </a:effectLst>
        </p:grpSpPr>
        <p:grpSp>
          <p:nvGrpSpPr>
            <p:cNvPr id="37" name="Group 36">
              <a:extLst>
                <a:ext uri="{FF2B5EF4-FFF2-40B4-BE49-F238E27FC236}">
                  <a16:creationId xmlns:a16="http://schemas.microsoft.com/office/drawing/2014/main" xmlns="" id="{5AA8D69F-D8BC-EE0D-845D-94B65B7BEA61}"/>
                </a:ext>
              </a:extLst>
            </p:cNvPr>
            <p:cNvGrpSpPr/>
            <p:nvPr/>
          </p:nvGrpSpPr>
          <p:grpSpPr>
            <a:xfrm>
              <a:off x="3659706" y="896827"/>
              <a:ext cx="1836008" cy="2826971"/>
              <a:chOff x="3659706" y="896827"/>
              <a:chExt cx="1836008" cy="2826971"/>
            </a:xfrm>
          </p:grpSpPr>
          <p:sp>
            <p:nvSpPr>
              <p:cNvPr id="3" name="Rectangle: Rounded Corners 2">
                <a:extLst>
                  <a:ext uri="{FF2B5EF4-FFF2-40B4-BE49-F238E27FC236}">
                    <a16:creationId xmlns:a16="http://schemas.microsoft.com/office/drawing/2014/main" xmlns="" id="{4738AE3D-2F7F-2A84-344D-C7D64F6C01B1}"/>
                  </a:ext>
                </a:extLst>
              </p:cNvPr>
              <p:cNvSpPr/>
              <p:nvPr/>
            </p:nvSpPr>
            <p:spPr>
              <a:xfrm>
                <a:off x="3659706" y="1995686"/>
                <a:ext cx="720080" cy="720000"/>
              </a:xfrm>
              <a:prstGeom prst="roundRect">
                <a:avLst/>
              </a:prstGeom>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t>C</a:t>
                </a:r>
                <a:br>
                  <a:rPr lang="en-CA" sz="1200" b="1" dirty="0"/>
                </a:br>
                <a:r>
                  <a:rPr lang="en-CA" sz="1200" b="1" dirty="0"/>
                  <a:t>main()</a:t>
                </a:r>
              </a:p>
            </p:txBody>
          </p:sp>
          <p:sp>
            <p:nvSpPr>
              <p:cNvPr id="4" name="Rectangle: Rounded Corners 3">
                <a:extLst>
                  <a:ext uri="{FF2B5EF4-FFF2-40B4-BE49-F238E27FC236}">
                    <a16:creationId xmlns:a16="http://schemas.microsoft.com/office/drawing/2014/main" xmlns="" id="{CDB34E40-E102-B6AE-6EAC-9BD624ED069C}"/>
                  </a:ext>
                </a:extLst>
              </p:cNvPr>
              <p:cNvSpPr/>
              <p:nvPr/>
            </p:nvSpPr>
            <p:spPr>
              <a:xfrm>
                <a:off x="4775634" y="1995766"/>
                <a:ext cx="720080" cy="720000"/>
              </a:xfrm>
              <a:prstGeom prst="roundRect">
                <a:avLst/>
              </a:prstGeom>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t>C</a:t>
                </a:r>
                <a:br>
                  <a:rPr lang="en-CA" sz="1200" b="1" dirty="0"/>
                </a:br>
                <a:r>
                  <a:rPr lang="en-CA" sz="1200" b="1" dirty="0" err="1"/>
                  <a:t>func-tion</a:t>
                </a:r>
                <a:r>
                  <a:rPr lang="en-CA" sz="1200" b="1" dirty="0"/>
                  <a:t>()</a:t>
                </a:r>
              </a:p>
            </p:txBody>
          </p:sp>
          <p:sp>
            <p:nvSpPr>
              <p:cNvPr id="5" name="Rectangle: Rounded Corners 4">
                <a:extLst>
                  <a:ext uri="{FF2B5EF4-FFF2-40B4-BE49-F238E27FC236}">
                    <a16:creationId xmlns:a16="http://schemas.microsoft.com/office/drawing/2014/main" xmlns="" id="{F86048FE-F3D6-2EA5-5CFF-CF60578DFD47}"/>
                  </a:ext>
                </a:extLst>
              </p:cNvPr>
              <p:cNvSpPr/>
              <p:nvPr/>
            </p:nvSpPr>
            <p:spPr>
              <a:xfrm>
                <a:off x="3659706" y="3003798"/>
                <a:ext cx="720080" cy="720000"/>
              </a:xfrm>
              <a:prstGeom prst="roundRect">
                <a:avLst/>
              </a:prstGeom>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t>Shell script</a:t>
                </a:r>
              </a:p>
            </p:txBody>
          </p:sp>
          <p:sp>
            <p:nvSpPr>
              <p:cNvPr id="6" name="Rectangle: Rounded Corners 5">
                <a:extLst>
                  <a:ext uri="{FF2B5EF4-FFF2-40B4-BE49-F238E27FC236}">
                    <a16:creationId xmlns:a16="http://schemas.microsoft.com/office/drawing/2014/main" xmlns="" id="{8D733047-5879-D31E-F2BD-249D88943002}"/>
                  </a:ext>
                </a:extLst>
              </p:cNvPr>
              <p:cNvSpPr/>
              <p:nvPr/>
            </p:nvSpPr>
            <p:spPr>
              <a:xfrm>
                <a:off x="4775634" y="3002458"/>
                <a:ext cx="720080" cy="720000"/>
              </a:xfrm>
              <a:prstGeom prst="roundRect">
                <a:avLst/>
              </a:prstGeom>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t>API</a:t>
                </a:r>
              </a:p>
            </p:txBody>
          </p:sp>
          <p:sp>
            <p:nvSpPr>
              <p:cNvPr id="7" name="TextBox 6">
                <a:extLst>
                  <a:ext uri="{FF2B5EF4-FFF2-40B4-BE49-F238E27FC236}">
                    <a16:creationId xmlns:a16="http://schemas.microsoft.com/office/drawing/2014/main" xmlns="" id="{4B91783E-D850-9ADA-35CC-2EDDE3140ACD}"/>
                  </a:ext>
                </a:extLst>
              </p:cNvPr>
              <p:cNvSpPr txBox="1"/>
              <p:nvPr/>
            </p:nvSpPr>
            <p:spPr>
              <a:xfrm>
                <a:off x="3677610" y="896827"/>
                <a:ext cx="1800200" cy="1089529"/>
              </a:xfrm>
              <a:prstGeom prst="rect">
                <a:avLst/>
              </a:prstGeom>
              <a:noFill/>
              <a:ln>
                <a:noFill/>
              </a:ln>
            </p:spPr>
            <p:txBody>
              <a:bodyPr wrap="square" rtlCol="0">
                <a:spAutoFit/>
              </a:bodyPr>
              <a:lstStyle/>
              <a:p>
                <a:pPr algn="ctr">
                  <a:lnSpc>
                    <a:spcPct val="90000"/>
                  </a:lnSpc>
                </a:pPr>
                <a:r>
                  <a:rPr lang="en-CA" b="1" dirty="0"/>
                  <a:t>Application</a:t>
                </a:r>
                <a:br>
                  <a:rPr lang="en-CA" b="1" dirty="0"/>
                </a:br>
                <a:r>
                  <a:rPr lang="en-CA" b="1" dirty="0"/>
                  <a:t>Integration</a:t>
                </a:r>
                <a:r>
                  <a:rPr lang="en-CA" dirty="0"/>
                  <a:t>:</a:t>
                </a:r>
                <a:br>
                  <a:rPr lang="en-CA" dirty="0"/>
                </a:br>
                <a:r>
                  <a:rPr lang="en-CA" dirty="0"/>
                  <a:t>module interactions</a:t>
                </a:r>
              </a:p>
            </p:txBody>
          </p:sp>
          <p:cxnSp>
            <p:nvCxnSpPr>
              <p:cNvPr id="10" name="Straight Arrow Connector 9">
                <a:extLst>
                  <a:ext uri="{FF2B5EF4-FFF2-40B4-BE49-F238E27FC236}">
                    <a16:creationId xmlns:a16="http://schemas.microsoft.com/office/drawing/2014/main" xmlns="" id="{636397CF-587E-8D93-056F-33F035E673CA}"/>
                  </a:ext>
                </a:extLst>
              </p:cNvPr>
              <p:cNvCxnSpPr>
                <a:stCxn id="3" idx="3"/>
                <a:endCxn id="4" idx="1"/>
              </p:cNvCxnSpPr>
              <p:nvPr/>
            </p:nvCxnSpPr>
            <p:spPr>
              <a:xfrm>
                <a:off x="4379786" y="2355686"/>
                <a:ext cx="395848" cy="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513ED67D-FB99-C37D-0E31-BE2C2AB887AC}"/>
                  </a:ext>
                </a:extLst>
              </p:cNvPr>
              <p:cNvCxnSpPr>
                <a:cxnSpLocks/>
                <a:stCxn id="5" idx="0"/>
                <a:endCxn id="3" idx="2"/>
              </p:cNvCxnSpPr>
              <p:nvPr/>
            </p:nvCxnSpPr>
            <p:spPr>
              <a:xfrm flipV="1">
                <a:off x="4019746" y="2715686"/>
                <a:ext cx="0" cy="2881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518409F6-EFCE-A552-9250-3976D54C0045}"/>
                  </a:ext>
                </a:extLst>
              </p:cNvPr>
              <p:cNvCxnSpPr>
                <a:stCxn id="5" idx="3"/>
                <a:endCxn id="6" idx="1"/>
              </p:cNvCxnSpPr>
              <p:nvPr/>
            </p:nvCxnSpPr>
            <p:spPr>
              <a:xfrm flipV="1">
                <a:off x="4379786" y="3362458"/>
                <a:ext cx="395848" cy="13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36E1D264-673E-7399-5371-5EC286369A72}"/>
                  </a:ext>
                </a:extLst>
              </p:cNvPr>
              <p:cNvCxnSpPr>
                <a:cxnSpLocks/>
                <a:stCxn id="4" idx="2"/>
                <a:endCxn id="6" idx="0"/>
              </p:cNvCxnSpPr>
              <p:nvPr/>
            </p:nvCxnSpPr>
            <p:spPr>
              <a:xfrm>
                <a:off x="5135674" y="2715766"/>
                <a:ext cx="0" cy="2866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2DC95612-24AD-8AAE-775C-10475A2A5837}"/>
                  </a:ext>
                </a:extLst>
              </p:cNvPr>
              <p:cNvCxnSpPr>
                <a:cxnSpLocks/>
              </p:cNvCxnSpPr>
              <p:nvPr/>
            </p:nvCxnSpPr>
            <p:spPr>
              <a:xfrm>
                <a:off x="4356735" y="2678242"/>
                <a:ext cx="453581" cy="3565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FC42B06C-D840-332F-4096-4E47CC03095B}"/>
                  </a:ext>
                </a:extLst>
              </p:cNvPr>
              <p:cNvCxnSpPr>
                <a:cxnSpLocks/>
              </p:cNvCxnSpPr>
              <p:nvPr/>
            </p:nvCxnSpPr>
            <p:spPr>
              <a:xfrm flipV="1">
                <a:off x="4345104" y="2678322"/>
                <a:ext cx="465213" cy="35647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8" name="Rectangle: Rounded Corners 37">
              <a:extLst>
                <a:ext uri="{FF2B5EF4-FFF2-40B4-BE49-F238E27FC236}">
                  <a16:creationId xmlns:a16="http://schemas.microsoft.com/office/drawing/2014/main" xmlns="" id="{C855168A-3D7C-5591-2C6D-FC8A27BD6248}"/>
                </a:ext>
              </a:extLst>
            </p:cNvPr>
            <p:cNvSpPr/>
            <p:nvPr/>
          </p:nvSpPr>
          <p:spPr>
            <a:xfrm>
              <a:off x="3563888" y="843558"/>
              <a:ext cx="2016224" cy="30243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0" name="Group 39">
            <a:extLst>
              <a:ext uri="{FF2B5EF4-FFF2-40B4-BE49-F238E27FC236}">
                <a16:creationId xmlns:a16="http://schemas.microsoft.com/office/drawing/2014/main" xmlns="" id="{2F9C4B1B-F96F-8C02-D7F8-863FA1E7828C}"/>
              </a:ext>
            </a:extLst>
          </p:cNvPr>
          <p:cNvGrpSpPr/>
          <p:nvPr/>
        </p:nvGrpSpPr>
        <p:grpSpPr>
          <a:xfrm>
            <a:off x="5966688" y="1126107"/>
            <a:ext cx="2016224" cy="3024335"/>
            <a:chOff x="3563888" y="843558"/>
            <a:chExt cx="2016224" cy="3024335"/>
          </a:xfrm>
          <a:effectLst>
            <a:outerShdw blurRad="63500" sx="102000" sy="102000" algn="ctr" rotWithShape="0">
              <a:prstClr val="black">
                <a:alpha val="40000"/>
              </a:prstClr>
            </a:outerShdw>
          </a:effectLst>
        </p:grpSpPr>
        <p:grpSp>
          <p:nvGrpSpPr>
            <p:cNvPr id="41" name="Group 40">
              <a:extLst>
                <a:ext uri="{FF2B5EF4-FFF2-40B4-BE49-F238E27FC236}">
                  <a16:creationId xmlns:a16="http://schemas.microsoft.com/office/drawing/2014/main" xmlns="" id="{7C33B1CB-B8FF-47F9-3D5D-020AC3638825}"/>
                </a:ext>
              </a:extLst>
            </p:cNvPr>
            <p:cNvGrpSpPr/>
            <p:nvPr/>
          </p:nvGrpSpPr>
          <p:grpSpPr>
            <a:xfrm>
              <a:off x="3659706" y="896827"/>
              <a:ext cx="1836008" cy="2826971"/>
              <a:chOff x="3659706" y="896827"/>
              <a:chExt cx="1836008" cy="2826971"/>
            </a:xfrm>
          </p:grpSpPr>
          <p:sp>
            <p:nvSpPr>
              <p:cNvPr id="43" name="Rectangle: Rounded Corners 42">
                <a:extLst>
                  <a:ext uri="{FF2B5EF4-FFF2-40B4-BE49-F238E27FC236}">
                    <a16:creationId xmlns:a16="http://schemas.microsoft.com/office/drawing/2014/main" xmlns="" id="{BFF0B03E-3C0B-DD15-02F2-6DF0A14EC7C2}"/>
                  </a:ext>
                </a:extLst>
              </p:cNvPr>
              <p:cNvSpPr/>
              <p:nvPr/>
            </p:nvSpPr>
            <p:spPr>
              <a:xfrm>
                <a:off x="3659706" y="1995686"/>
                <a:ext cx="720080" cy="720000"/>
              </a:xfrm>
              <a:prstGeom prst="roundRect">
                <a:avLst/>
              </a:prstGeom>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t>C</a:t>
                </a:r>
                <a:br>
                  <a:rPr lang="en-CA" sz="1200" b="1" dirty="0"/>
                </a:br>
                <a:r>
                  <a:rPr lang="en-CA" sz="1200" b="1" dirty="0"/>
                  <a:t>main()</a:t>
                </a:r>
              </a:p>
            </p:txBody>
          </p:sp>
          <p:sp>
            <p:nvSpPr>
              <p:cNvPr id="44" name="Rectangle: Rounded Corners 43">
                <a:extLst>
                  <a:ext uri="{FF2B5EF4-FFF2-40B4-BE49-F238E27FC236}">
                    <a16:creationId xmlns:a16="http://schemas.microsoft.com/office/drawing/2014/main" xmlns="" id="{29D5AAC5-37C8-D7CE-BAFA-61162E76F89C}"/>
                  </a:ext>
                </a:extLst>
              </p:cNvPr>
              <p:cNvSpPr/>
              <p:nvPr/>
            </p:nvSpPr>
            <p:spPr>
              <a:xfrm>
                <a:off x="4775634" y="1995766"/>
                <a:ext cx="720080" cy="720000"/>
              </a:xfrm>
              <a:prstGeom prst="roundRect">
                <a:avLst/>
              </a:prstGeom>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t>C</a:t>
                </a:r>
                <a:br>
                  <a:rPr lang="en-CA" sz="1200" b="1" dirty="0"/>
                </a:br>
                <a:r>
                  <a:rPr lang="en-CA" sz="1200" b="1" dirty="0" err="1"/>
                  <a:t>func-tion</a:t>
                </a:r>
                <a:r>
                  <a:rPr lang="en-CA" sz="1200" b="1" dirty="0"/>
                  <a:t>()</a:t>
                </a:r>
              </a:p>
            </p:txBody>
          </p:sp>
          <p:sp>
            <p:nvSpPr>
              <p:cNvPr id="45" name="Rectangle: Rounded Corners 44">
                <a:extLst>
                  <a:ext uri="{FF2B5EF4-FFF2-40B4-BE49-F238E27FC236}">
                    <a16:creationId xmlns:a16="http://schemas.microsoft.com/office/drawing/2014/main" xmlns="" id="{E5C4591B-108B-D8A4-8A69-FB190C3099D6}"/>
                  </a:ext>
                </a:extLst>
              </p:cNvPr>
              <p:cNvSpPr/>
              <p:nvPr/>
            </p:nvSpPr>
            <p:spPr>
              <a:xfrm>
                <a:off x="3659706" y="3003798"/>
                <a:ext cx="720080" cy="720000"/>
              </a:xfrm>
              <a:prstGeom prst="roundRect">
                <a:avLst/>
              </a:prstGeom>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t>Shell script</a:t>
                </a:r>
              </a:p>
            </p:txBody>
          </p:sp>
          <p:sp>
            <p:nvSpPr>
              <p:cNvPr id="46" name="Rectangle: Rounded Corners 45">
                <a:extLst>
                  <a:ext uri="{FF2B5EF4-FFF2-40B4-BE49-F238E27FC236}">
                    <a16:creationId xmlns:a16="http://schemas.microsoft.com/office/drawing/2014/main" xmlns="" id="{721DC305-0053-3D71-0F0D-E0C2DA79D3AD}"/>
                  </a:ext>
                </a:extLst>
              </p:cNvPr>
              <p:cNvSpPr/>
              <p:nvPr/>
            </p:nvSpPr>
            <p:spPr>
              <a:xfrm>
                <a:off x="4775634" y="3002458"/>
                <a:ext cx="720080" cy="720000"/>
              </a:xfrm>
              <a:prstGeom prst="roundRect">
                <a:avLst/>
              </a:prstGeom>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t>API</a:t>
                </a:r>
              </a:p>
            </p:txBody>
          </p:sp>
          <p:sp>
            <p:nvSpPr>
              <p:cNvPr id="47" name="TextBox 46">
                <a:extLst>
                  <a:ext uri="{FF2B5EF4-FFF2-40B4-BE49-F238E27FC236}">
                    <a16:creationId xmlns:a16="http://schemas.microsoft.com/office/drawing/2014/main" xmlns="" id="{6BB843DA-A0DF-ECC8-A9DA-C6565138972C}"/>
                  </a:ext>
                </a:extLst>
              </p:cNvPr>
              <p:cNvSpPr txBox="1"/>
              <p:nvPr/>
            </p:nvSpPr>
            <p:spPr>
              <a:xfrm>
                <a:off x="3677610" y="896827"/>
                <a:ext cx="1800200" cy="1089529"/>
              </a:xfrm>
              <a:prstGeom prst="rect">
                <a:avLst/>
              </a:prstGeom>
              <a:noFill/>
              <a:ln>
                <a:noFill/>
              </a:ln>
            </p:spPr>
            <p:txBody>
              <a:bodyPr wrap="square" rtlCol="0">
                <a:spAutoFit/>
              </a:bodyPr>
              <a:lstStyle/>
              <a:p>
                <a:pPr algn="ctr">
                  <a:lnSpc>
                    <a:spcPct val="90000"/>
                  </a:lnSpc>
                </a:pPr>
                <a:r>
                  <a:rPr lang="en-CA" b="1" dirty="0"/>
                  <a:t>Application</a:t>
                </a:r>
                <a:br>
                  <a:rPr lang="en-CA" b="1" dirty="0"/>
                </a:br>
                <a:r>
                  <a:rPr lang="en-CA" b="1" dirty="0"/>
                  <a:t>Integration</a:t>
                </a:r>
                <a:r>
                  <a:rPr lang="en-CA" dirty="0"/>
                  <a:t>:</a:t>
                </a:r>
                <a:br>
                  <a:rPr lang="en-CA" dirty="0"/>
                </a:br>
                <a:r>
                  <a:rPr lang="en-CA" dirty="0"/>
                  <a:t>module interactions</a:t>
                </a:r>
              </a:p>
            </p:txBody>
          </p:sp>
          <p:cxnSp>
            <p:nvCxnSpPr>
              <p:cNvPr id="48" name="Straight Arrow Connector 47">
                <a:extLst>
                  <a:ext uri="{FF2B5EF4-FFF2-40B4-BE49-F238E27FC236}">
                    <a16:creationId xmlns:a16="http://schemas.microsoft.com/office/drawing/2014/main" xmlns="" id="{CE048B0E-7801-E604-C46F-BA5A21B762F7}"/>
                  </a:ext>
                </a:extLst>
              </p:cNvPr>
              <p:cNvCxnSpPr>
                <a:stCxn id="43" idx="3"/>
                <a:endCxn id="44" idx="1"/>
              </p:cNvCxnSpPr>
              <p:nvPr/>
            </p:nvCxnSpPr>
            <p:spPr>
              <a:xfrm>
                <a:off x="4379786" y="2355686"/>
                <a:ext cx="395848" cy="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xmlns="" id="{AB899493-DD96-896B-C1C7-E51B52741BD8}"/>
                  </a:ext>
                </a:extLst>
              </p:cNvPr>
              <p:cNvCxnSpPr>
                <a:cxnSpLocks/>
                <a:stCxn id="45" idx="0"/>
                <a:endCxn id="43" idx="2"/>
              </p:cNvCxnSpPr>
              <p:nvPr/>
            </p:nvCxnSpPr>
            <p:spPr>
              <a:xfrm flipV="1">
                <a:off x="4019746" y="2715686"/>
                <a:ext cx="0" cy="2881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xmlns="" id="{ADF31B91-24E4-8292-75B0-663D9CCCFC98}"/>
                  </a:ext>
                </a:extLst>
              </p:cNvPr>
              <p:cNvCxnSpPr>
                <a:stCxn id="45" idx="3"/>
                <a:endCxn id="46" idx="1"/>
              </p:cNvCxnSpPr>
              <p:nvPr/>
            </p:nvCxnSpPr>
            <p:spPr>
              <a:xfrm flipV="1">
                <a:off x="4379786" y="3362458"/>
                <a:ext cx="395848" cy="13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xmlns="" id="{A3B90BF5-7C6A-B925-E98E-2C06CC3024E1}"/>
                  </a:ext>
                </a:extLst>
              </p:cNvPr>
              <p:cNvCxnSpPr>
                <a:cxnSpLocks/>
                <a:stCxn id="44" idx="2"/>
                <a:endCxn id="46" idx="0"/>
              </p:cNvCxnSpPr>
              <p:nvPr/>
            </p:nvCxnSpPr>
            <p:spPr>
              <a:xfrm>
                <a:off x="5135674" y="2715766"/>
                <a:ext cx="0" cy="2866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xmlns="" id="{F9901F66-7EDB-3A74-B79B-6DE86A8D941F}"/>
                  </a:ext>
                </a:extLst>
              </p:cNvPr>
              <p:cNvCxnSpPr>
                <a:cxnSpLocks/>
              </p:cNvCxnSpPr>
              <p:nvPr/>
            </p:nvCxnSpPr>
            <p:spPr>
              <a:xfrm>
                <a:off x="4356735" y="2678242"/>
                <a:ext cx="453581" cy="3565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xmlns="" id="{F003DB17-FD77-30FC-B52F-0B49966C20E1}"/>
                  </a:ext>
                </a:extLst>
              </p:cNvPr>
              <p:cNvCxnSpPr>
                <a:cxnSpLocks/>
              </p:cNvCxnSpPr>
              <p:nvPr/>
            </p:nvCxnSpPr>
            <p:spPr>
              <a:xfrm flipV="1">
                <a:off x="4345104" y="2678322"/>
                <a:ext cx="465213" cy="35647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42" name="Rectangle: Rounded Corners 41">
              <a:extLst>
                <a:ext uri="{FF2B5EF4-FFF2-40B4-BE49-F238E27FC236}">
                  <a16:creationId xmlns:a16="http://schemas.microsoft.com/office/drawing/2014/main" xmlns="" id="{54D7977D-30B7-3351-2718-6648A7EB01A6}"/>
                </a:ext>
              </a:extLst>
            </p:cNvPr>
            <p:cNvSpPr/>
            <p:nvPr/>
          </p:nvSpPr>
          <p:spPr>
            <a:xfrm>
              <a:off x="3563888" y="843558"/>
              <a:ext cx="2016224" cy="30243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54" name="Group 53">
            <a:extLst>
              <a:ext uri="{FF2B5EF4-FFF2-40B4-BE49-F238E27FC236}">
                <a16:creationId xmlns:a16="http://schemas.microsoft.com/office/drawing/2014/main" xmlns="" id="{7BAE0F2F-39C8-64EE-D468-BF722F626DF2}"/>
              </a:ext>
            </a:extLst>
          </p:cNvPr>
          <p:cNvGrpSpPr/>
          <p:nvPr/>
        </p:nvGrpSpPr>
        <p:grpSpPr>
          <a:xfrm>
            <a:off x="1161088" y="1126107"/>
            <a:ext cx="2016224" cy="3024335"/>
            <a:chOff x="3563888" y="843558"/>
            <a:chExt cx="2016224" cy="3024335"/>
          </a:xfrm>
          <a:effectLst>
            <a:outerShdw blurRad="63500" sx="102000" sy="102000" algn="ctr" rotWithShape="0">
              <a:prstClr val="black">
                <a:alpha val="40000"/>
              </a:prstClr>
            </a:outerShdw>
          </a:effectLst>
        </p:grpSpPr>
        <p:grpSp>
          <p:nvGrpSpPr>
            <p:cNvPr id="55" name="Group 54">
              <a:extLst>
                <a:ext uri="{FF2B5EF4-FFF2-40B4-BE49-F238E27FC236}">
                  <a16:creationId xmlns:a16="http://schemas.microsoft.com/office/drawing/2014/main" xmlns="" id="{ECDA7563-C044-33E7-2210-90B7253E3E93}"/>
                </a:ext>
              </a:extLst>
            </p:cNvPr>
            <p:cNvGrpSpPr/>
            <p:nvPr/>
          </p:nvGrpSpPr>
          <p:grpSpPr>
            <a:xfrm>
              <a:off x="3659706" y="896827"/>
              <a:ext cx="1836008" cy="2826971"/>
              <a:chOff x="3659706" y="896827"/>
              <a:chExt cx="1836008" cy="2826971"/>
            </a:xfrm>
          </p:grpSpPr>
          <p:sp>
            <p:nvSpPr>
              <p:cNvPr id="57" name="Rectangle: Rounded Corners 56">
                <a:extLst>
                  <a:ext uri="{FF2B5EF4-FFF2-40B4-BE49-F238E27FC236}">
                    <a16:creationId xmlns:a16="http://schemas.microsoft.com/office/drawing/2014/main" xmlns="" id="{2B5B12D7-E04C-A885-43B7-DD2520B6F808}"/>
                  </a:ext>
                </a:extLst>
              </p:cNvPr>
              <p:cNvSpPr/>
              <p:nvPr/>
            </p:nvSpPr>
            <p:spPr>
              <a:xfrm>
                <a:off x="3659706" y="1995686"/>
                <a:ext cx="720080" cy="720000"/>
              </a:xfrm>
              <a:prstGeom prst="roundRect">
                <a:avLst/>
              </a:prstGeom>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t>C</a:t>
                </a:r>
                <a:br>
                  <a:rPr lang="en-CA" sz="1200" b="1" dirty="0"/>
                </a:br>
                <a:r>
                  <a:rPr lang="en-CA" sz="1200" b="1" dirty="0"/>
                  <a:t>main()</a:t>
                </a:r>
              </a:p>
            </p:txBody>
          </p:sp>
          <p:sp>
            <p:nvSpPr>
              <p:cNvPr id="58" name="Rectangle: Rounded Corners 57">
                <a:extLst>
                  <a:ext uri="{FF2B5EF4-FFF2-40B4-BE49-F238E27FC236}">
                    <a16:creationId xmlns:a16="http://schemas.microsoft.com/office/drawing/2014/main" xmlns="" id="{AE309805-0403-EF77-ECFD-ABB48704F341}"/>
                  </a:ext>
                </a:extLst>
              </p:cNvPr>
              <p:cNvSpPr/>
              <p:nvPr/>
            </p:nvSpPr>
            <p:spPr>
              <a:xfrm>
                <a:off x="4775634" y="1995766"/>
                <a:ext cx="720080" cy="720000"/>
              </a:xfrm>
              <a:prstGeom prst="roundRect">
                <a:avLst/>
              </a:prstGeom>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t>C</a:t>
                </a:r>
                <a:br>
                  <a:rPr lang="en-CA" sz="1200" b="1" dirty="0"/>
                </a:br>
                <a:r>
                  <a:rPr lang="en-CA" sz="1200" b="1" dirty="0" err="1"/>
                  <a:t>func-tion</a:t>
                </a:r>
                <a:r>
                  <a:rPr lang="en-CA" sz="1200" b="1" dirty="0"/>
                  <a:t>()</a:t>
                </a:r>
              </a:p>
            </p:txBody>
          </p:sp>
          <p:sp>
            <p:nvSpPr>
              <p:cNvPr id="59" name="Rectangle: Rounded Corners 58">
                <a:extLst>
                  <a:ext uri="{FF2B5EF4-FFF2-40B4-BE49-F238E27FC236}">
                    <a16:creationId xmlns:a16="http://schemas.microsoft.com/office/drawing/2014/main" xmlns="" id="{336541BB-A877-59B9-3942-A932AA7C1729}"/>
                  </a:ext>
                </a:extLst>
              </p:cNvPr>
              <p:cNvSpPr/>
              <p:nvPr/>
            </p:nvSpPr>
            <p:spPr>
              <a:xfrm>
                <a:off x="3659706" y="3003798"/>
                <a:ext cx="720080" cy="720000"/>
              </a:xfrm>
              <a:prstGeom prst="roundRect">
                <a:avLst/>
              </a:prstGeom>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t>Shell script</a:t>
                </a:r>
              </a:p>
            </p:txBody>
          </p:sp>
          <p:sp>
            <p:nvSpPr>
              <p:cNvPr id="60" name="Rectangle: Rounded Corners 59">
                <a:extLst>
                  <a:ext uri="{FF2B5EF4-FFF2-40B4-BE49-F238E27FC236}">
                    <a16:creationId xmlns:a16="http://schemas.microsoft.com/office/drawing/2014/main" xmlns="" id="{66C2E1E3-1D96-7A0F-CCE6-6FC496DDBCE3}"/>
                  </a:ext>
                </a:extLst>
              </p:cNvPr>
              <p:cNvSpPr/>
              <p:nvPr/>
            </p:nvSpPr>
            <p:spPr>
              <a:xfrm>
                <a:off x="4775634" y="3002458"/>
                <a:ext cx="720080" cy="720000"/>
              </a:xfrm>
              <a:prstGeom prst="roundRect">
                <a:avLst/>
              </a:prstGeom>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t>API</a:t>
                </a:r>
              </a:p>
            </p:txBody>
          </p:sp>
          <p:sp>
            <p:nvSpPr>
              <p:cNvPr id="61" name="TextBox 60">
                <a:extLst>
                  <a:ext uri="{FF2B5EF4-FFF2-40B4-BE49-F238E27FC236}">
                    <a16:creationId xmlns:a16="http://schemas.microsoft.com/office/drawing/2014/main" xmlns="" id="{1FA5D936-1748-EB12-BCAC-DC9230E803F8}"/>
                  </a:ext>
                </a:extLst>
              </p:cNvPr>
              <p:cNvSpPr txBox="1"/>
              <p:nvPr/>
            </p:nvSpPr>
            <p:spPr>
              <a:xfrm>
                <a:off x="3677610" y="896827"/>
                <a:ext cx="1800200" cy="1089529"/>
              </a:xfrm>
              <a:prstGeom prst="rect">
                <a:avLst/>
              </a:prstGeom>
              <a:noFill/>
              <a:ln>
                <a:noFill/>
              </a:ln>
            </p:spPr>
            <p:txBody>
              <a:bodyPr wrap="square" rtlCol="0">
                <a:spAutoFit/>
              </a:bodyPr>
              <a:lstStyle/>
              <a:p>
                <a:pPr algn="ctr">
                  <a:lnSpc>
                    <a:spcPct val="90000"/>
                  </a:lnSpc>
                </a:pPr>
                <a:r>
                  <a:rPr lang="en-CA" b="1" dirty="0"/>
                  <a:t>Application</a:t>
                </a:r>
                <a:br>
                  <a:rPr lang="en-CA" b="1" dirty="0"/>
                </a:br>
                <a:r>
                  <a:rPr lang="en-CA" b="1" dirty="0"/>
                  <a:t>Integration</a:t>
                </a:r>
                <a:r>
                  <a:rPr lang="en-CA" dirty="0"/>
                  <a:t>:</a:t>
                </a:r>
                <a:br>
                  <a:rPr lang="en-CA" dirty="0"/>
                </a:br>
                <a:r>
                  <a:rPr lang="en-CA" dirty="0"/>
                  <a:t>module interactions</a:t>
                </a:r>
              </a:p>
            </p:txBody>
          </p:sp>
          <p:cxnSp>
            <p:nvCxnSpPr>
              <p:cNvPr id="62" name="Straight Arrow Connector 61">
                <a:extLst>
                  <a:ext uri="{FF2B5EF4-FFF2-40B4-BE49-F238E27FC236}">
                    <a16:creationId xmlns:a16="http://schemas.microsoft.com/office/drawing/2014/main" xmlns="" id="{893966FC-85F4-1015-984D-28E66C6B0FBB}"/>
                  </a:ext>
                </a:extLst>
              </p:cNvPr>
              <p:cNvCxnSpPr>
                <a:stCxn id="57" idx="3"/>
                <a:endCxn id="58" idx="1"/>
              </p:cNvCxnSpPr>
              <p:nvPr/>
            </p:nvCxnSpPr>
            <p:spPr>
              <a:xfrm>
                <a:off x="4379786" y="2355686"/>
                <a:ext cx="395848" cy="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xmlns="" id="{592EC347-ECDC-1BFC-4E71-F40C7D2979F3}"/>
                  </a:ext>
                </a:extLst>
              </p:cNvPr>
              <p:cNvCxnSpPr>
                <a:cxnSpLocks/>
                <a:stCxn id="59" idx="0"/>
                <a:endCxn id="57" idx="2"/>
              </p:cNvCxnSpPr>
              <p:nvPr/>
            </p:nvCxnSpPr>
            <p:spPr>
              <a:xfrm flipV="1">
                <a:off x="4019746" y="2715686"/>
                <a:ext cx="0" cy="2881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xmlns="" id="{0F818F94-D982-D2E8-A407-E55F88D8B63A}"/>
                  </a:ext>
                </a:extLst>
              </p:cNvPr>
              <p:cNvCxnSpPr>
                <a:stCxn id="59" idx="3"/>
                <a:endCxn id="60" idx="1"/>
              </p:cNvCxnSpPr>
              <p:nvPr/>
            </p:nvCxnSpPr>
            <p:spPr>
              <a:xfrm flipV="1">
                <a:off x="4379786" y="3362458"/>
                <a:ext cx="395848" cy="13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xmlns="" id="{BC75DD29-5E9D-E0A4-464F-B398D373C209}"/>
                  </a:ext>
                </a:extLst>
              </p:cNvPr>
              <p:cNvCxnSpPr>
                <a:cxnSpLocks/>
                <a:stCxn id="58" idx="2"/>
                <a:endCxn id="60" idx="0"/>
              </p:cNvCxnSpPr>
              <p:nvPr/>
            </p:nvCxnSpPr>
            <p:spPr>
              <a:xfrm>
                <a:off x="5135674" y="2715766"/>
                <a:ext cx="0" cy="2866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xmlns="" id="{9BA6773A-2898-0FC7-37AE-F26E27A29078}"/>
                  </a:ext>
                </a:extLst>
              </p:cNvPr>
              <p:cNvCxnSpPr>
                <a:cxnSpLocks/>
              </p:cNvCxnSpPr>
              <p:nvPr/>
            </p:nvCxnSpPr>
            <p:spPr>
              <a:xfrm>
                <a:off x="4356735" y="2678242"/>
                <a:ext cx="453581" cy="3565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xmlns="" id="{635B903E-E3E4-0350-D9E6-3242C7D3D1F7}"/>
                  </a:ext>
                </a:extLst>
              </p:cNvPr>
              <p:cNvCxnSpPr>
                <a:cxnSpLocks/>
              </p:cNvCxnSpPr>
              <p:nvPr/>
            </p:nvCxnSpPr>
            <p:spPr>
              <a:xfrm flipV="1">
                <a:off x="4345104" y="2678322"/>
                <a:ext cx="465213" cy="35647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56" name="Rectangle: Rounded Corners 55">
              <a:extLst>
                <a:ext uri="{FF2B5EF4-FFF2-40B4-BE49-F238E27FC236}">
                  <a16:creationId xmlns:a16="http://schemas.microsoft.com/office/drawing/2014/main" xmlns="" id="{97687763-972B-5F3C-D77F-F00D225AEEDD}"/>
                </a:ext>
              </a:extLst>
            </p:cNvPr>
            <p:cNvSpPr/>
            <p:nvPr/>
          </p:nvSpPr>
          <p:spPr>
            <a:xfrm>
              <a:off x="3563888" y="843558"/>
              <a:ext cx="2016224" cy="30243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69" name="Straight Arrow Connector 68">
            <a:extLst>
              <a:ext uri="{FF2B5EF4-FFF2-40B4-BE49-F238E27FC236}">
                <a16:creationId xmlns:a16="http://schemas.microsoft.com/office/drawing/2014/main" xmlns="" id="{1495ACAB-4C93-F228-C8E9-36C75757CC7D}"/>
              </a:ext>
            </a:extLst>
          </p:cNvPr>
          <p:cNvCxnSpPr>
            <a:cxnSpLocks/>
            <a:stCxn id="56" idx="3"/>
            <a:endCxn id="38" idx="1"/>
          </p:cNvCxnSpPr>
          <p:nvPr/>
        </p:nvCxnSpPr>
        <p:spPr>
          <a:xfrm>
            <a:off x="3177312" y="2638275"/>
            <a:ext cx="386576" cy="548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xmlns="" id="{9A19B155-E3B6-3B27-BA62-93EB878D24B0}"/>
              </a:ext>
            </a:extLst>
          </p:cNvPr>
          <p:cNvCxnSpPr>
            <a:cxnSpLocks/>
            <a:stCxn id="38" idx="3"/>
            <a:endCxn id="42" idx="1"/>
          </p:cNvCxnSpPr>
          <p:nvPr/>
        </p:nvCxnSpPr>
        <p:spPr>
          <a:xfrm flipV="1">
            <a:off x="5580112" y="2638275"/>
            <a:ext cx="386576" cy="548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xmlns="" id="{3BEFE655-7862-236E-3373-5CC9319217BF}"/>
              </a:ext>
            </a:extLst>
          </p:cNvPr>
          <p:cNvCxnSpPr>
            <a:cxnSpLocks/>
          </p:cNvCxnSpPr>
          <p:nvPr/>
        </p:nvCxnSpPr>
        <p:spPr>
          <a:xfrm>
            <a:off x="3177312" y="3639524"/>
            <a:ext cx="386576" cy="548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xmlns="" id="{2240440F-1C87-BD4B-23F3-57A0E2BC1C9F}"/>
              </a:ext>
            </a:extLst>
          </p:cNvPr>
          <p:cNvCxnSpPr>
            <a:cxnSpLocks/>
          </p:cNvCxnSpPr>
          <p:nvPr/>
        </p:nvCxnSpPr>
        <p:spPr>
          <a:xfrm flipV="1">
            <a:off x="5580112" y="3640864"/>
            <a:ext cx="386576" cy="548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xmlns="" id="{4B3E0C7D-05FE-4E92-8127-20FA27FC7E98}"/>
              </a:ext>
            </a:extLst>
          </p:cNvPr>
          <p:cNvCxnSpPr>
            <a:cxnSpLocks/>
          </p:cNvCxnSpPr>
          <p:nvPr/>
        </p:nvCxnSpPr>
        <p:spPr>
          <a:xfrm>
            <a:off x="3179996" y="1737667"/>
            <a:ext cx="386576" cy="548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xmlns="" id="{8C25E852-9127-661A-9FD6-792B0BAD18D3}"/>
              </a:ext>
            </a:extLst>
          </p:cNvPr>
          <p:cNvCxnSpPr>
            <a:cxnSpLocks/>
          </p:cNvCxnSpPr>
          <p:nvPr/>
        </p:nvCxnSpPr>
        <p:spPr>
          <a:xfrm>
            <a:off x="5576262" y="1743150"/>
            <a:ext cx="390426"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7" name="Rectangle: Rounded Corners 76">
            <a:extLst>
              <a:ext uri="{FF2B5EF4-FFF2-40B4-BE49-F238E27FC236}">
                <a16:creationId xmlns:a16="http://schemas.microsoft.com/office/drawing/2014/main" xmlns="" id="{02D22F93-E0FB-9D86-0BEE-CE586EF84509}"/>
              </a:ext>
            </a:extLst>
          </p:cNvPr>
          <p:cNvSpPr/>
          <p:nvPr/>
        </p:nvSpPr>
        <p:spPr>
          <a:xfrm>
            <a:off x="971600" y="987574"/>
            <a:ext cx="7200800" cy="36724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xmlns="" id="{FC04B1C5-9857-93F9-5A27-7A254C0CA722}"/>
              </a:ext>
            </a:extLst>
          </p:cNvPr>
          <p:cNvSpPr txBox="1"/>
          <p:nvPr/>
        </p:nvSpPr>
        <p:spPr>
          <a:xfrm>
            <a:off x="1161088" y="4233338"/>
            <a:ext cx="6821823" cy="369332"/>
          </a:xfrm>
          <a:prstGeom prst="rect">
            <a:avLst/>
          </a:prstGeom>
          <a:noFill/>
        </p:spPr>
        <p:txBody>
          <a:bodyPr wrap="square" rtlCol="0">
            <a:spAutoFit/>
          </a:bodyPr>
          <a:lstStyle/>
          <a:p>
            <a:pPr algn="ctr"/>
            <a:r>
              <a:rPr lang="en-CA" b="1" dirty="0"/>
              <a:t>System Integration</a:t>
            </a:r>
            <a:r>
              <a:rPr lang="en-CA" dirty="0"/>
              <a:t>: Application interfaces and middleware</a:t>
            </a:r>
          </a:p>
        </p:txBody>
      </p:sp>
    </p:spTree>
    <p:extLst>
      <p:ext uri="{BB962C8B-B14F-4D97-AF65-F5344CB8AC3E}">
        <p14:creationId xmlns:p14="http://schemas.microsoft.com/office/powerpoint/2010/main" xmlns="" val="31348420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ustom 8">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465E9C"/>
      </a:hlink>
      <a:folHlink>
        <a:srgbClr val="465E9C"/>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42150</TotalTime>
  <Words>2289</Words>
  <Application>Microsoft Office PowerPoint</Application>
  <PresentationFormat>On-screen Show (16:9)</PresentationFormat>
  <Paragraphs>357</Paragraphs>
  <Slides>20</Slides>
  <Notes>18</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Clarity</vt:lpstr>
      <vt:lpstr>Computer Principles for Programmers</vt:lpstr>
      <vt:lpstr>News of the Week</vt:lpstr>
      <vt:lpstr>SDLC: Testing – Lecture </vt:lpstr>
      <vt:lpstr>SDLC: Testing – Activity</vt:lpstr>
      <vt:lpstr>Comments before Tests</vt:lpstr>
      <vt:lpstr>Scope of Testing Types</vt:lpstr>
      <vt:lpstr>Scope of Testing Types</vt:lpstr>
      <vt:lpstr>Scope of Testing Types</vt:lpstr>
      <vt:lpstr>Scope of Testing Types</vt:lpstr>
      <vt:lpstr>Testing Methods are Black and White</vt:lpstr>
      <vt:lpstr>Testing Methods are Black and White</vt:lpstr>
      <vt:lpstr>Slide 12</vt:lpstr>
      <vt:lpstr>Testing Challenges – the way we think</vt:lpstr>
      <vt:lpstr>Cognitive Bias – the way we don't think</vt:lpstr>
      <vt:lpstr>Black Box Test Problem</vt:lpstr>
      <vt:lpstr>Test Cases: Positive and Negative</vt:lpstr>
      <vt:lpstr>Black Box Test Demo</vt:lpstr>
      <vt:lpstr>Summary</vt:lpstr>
      <vt:lpstr>Additional notes</vt:lpstr>
      <vt:lpstr>Testing Challenges – the way we think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Timothy.McKenna@senecacollege.ca;Reza Khojasteh;Marc.Gurwitz@senecacollege.ca;Danny Roy</dc:creator>
  <cp:lastModifiedBy>User</cp:lastModifiedBy>
  <cp:revision>1613</cp:revision>
  <dcterms:created xsi:type="dcterms:W3CDTF">2016-05-30T19:06:58Z</dcterms:created>
  <dcterms:modified xsi:type="dcterms:W3CDTF">2024-03-21T14:19:18Z</dcterms:modified>
</cp:coreProperties>
</file>