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4CF82-DD4D-4784-B08C-58DDF67CB13D}" type="datetimeFigureOut">
              <a:rPr lang="es-GT" smtClean="0"/>
              <a:t>15/05/2015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C1E4-9626-48B0-B1A0-C16A6CBFF47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8802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GT" dirty="0" smtClean="0"/>
              <a:t>Esta propiedad nos va a permitir dar a los elementos contenidos en el </a:t>
            </a:r>
            <a:r>
              <a:rPr lang="es-GT" dirty="0" err="1" smtClean="0"/>
              <a:t>layout</a:t>
            </a:r>
            <a:r>
              <a:rPr lang="es-GT" dirty="0" smtClean="0"/>
              <a:t> unas dimensiones proporcionales entre ellas.</a:t>
            </a:r>
            <a:endParaRPr lang="es-GT" i="1" dirty="0" smtClean="0"/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0C1E4-9626-48B0-B1A0-C16A6CBFF476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9066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estructura de la tabla se define de forma similar a como se hace en HTML, es decir, indicando las filas que compondrán la tabla (objetos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TableRow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y dentro de cada fila las columnas necesarias, con la salvedad de que no existe ningún objeto especial para definir una columna (algo así como 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</a:t>
            </a:r>
            <a:r>
              <a:rPr lang="es-GT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TableColumn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sino que directamente insertaremos los controles necesarios dentro del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TableRow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cada componente insertado (que puede ser un control sencillo o incluso otro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ViewGroup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corresponderá a una columna de la tabla. De esta forma, el número final de filas de la tabla se corresponderá con el número de elementos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TableRow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insertados, y el número total de columnas quedará determinado por el número de componentes de la fila que más componentes contenga.</a:t>
            </a:r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0C1E4-9626-48B0-B1A0-C16A6CBFF476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707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norma general, el ancho de cada columna se corresponderá con el ancho del mayor componente de dicha columna, pero existen una serie de propiedades que nos ayudarán a modificar este comportamiento:</a:t>
            </a:r>
          </a:p>
          <a:p>
            <a:pPr fontAlgn="base"/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android:stretchColumns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Indicará las columnas que pueden expandir para 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absorver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espacio libre dejado por las demás columnas a la derecha de la pantalla.</a:t>
            </a:r>
          </a:p>
          <a:p>
            <a:pPr fontAlgn="base"/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android:shrinkColumns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Indicará las columnas que se pueden contraer para dejar espacio al resto de columnas que se puedan salir por la derecha de la 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palntalla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android:collapseColumns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Indicará las columnas de la tabla que se quieren ocultar completamente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0C1E4-9626-48B0-B1A0-C16A6CBFF476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517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estos datos ya no es necesario ningún tipo de elemento para indicar las filas, como hacíamos con el elemento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TableRow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TableLayout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sino que los diferentes elementos hijos se irán colocando ordenadamente por filas o columnas (dependiendo de la propiedad </a:t>
            </a:r>
            <a:r>
              <a:rPr lang="es-G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android:orientation</a:t>
            </a:r>
            <a:r>
              <a:rPr lang="es-G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hasta completar el número de filas o columnas indicadas en los atributos anteriores.</a:t>
            </a:r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0C1E4-9626-48B0-B1A0-C16A6CBFF476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936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512168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3681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13913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15.5.2015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370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369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15.5.2015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15.5.2015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15.5.2015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15.5.2015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15.5.2015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15.5.2015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72816"/>
            <a:ext cx="8352928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15.5.2015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rPr>
              <a:t>Interfaz</a:t>
            </a:r>
            <a:r>
              <a:rPr lang="en-US" b="1" dirty="0" smtClean="0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rPr>
              <a:t>Usuario</a:t>
            </a:r>
            <a:endParaRPr lang="bs-Latn-BA" b="1" dirty="0">
              <a:solidFill>
                <a:schemeClr val="bg1"/>
              </a:solidFill>
              <a:latin typeface="Microsoft New Tai Lue" pitchFamily="34" charset="0"/>
              <a:cs typeface="Microsoft New Tai L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Angel Chanquin</a:t>
            </a:r>
          </a:p>
          <a:p>
            <a:r>
              <a:rPr lang="en-US" dirty="0" smtClean="0"/>
              <a:t>angelchanquin@kinal.org.gt</a:t>
            </a:r>
            <a:endParaRPr lang="bs-Latn-B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GridLayout</a:t>
            </a:r>
            <a:endParaRPr lang="es-GT" sz="3000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4711615" cy="28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RelativeLayout</a:t>
            </a:r>
            <a:endParaRPr lang="en-US" sz="3000" dirty="0" smtClean="0"/>
          </a:p>
          <a:p>
            <a:pPr lvl="1"/>
            <a:r>
              <a:rPr lang="es-GT" sz="2400" dirty="0"/>
              <a:t>Este </a:t>
            </a:r>
            <a:r>
              <a:rPr lang="es-GT" sz="2400" dirty="0" err="1"/>
              <a:t>layout</a:t>
            </a:r>
            <a:r>
              <a:rPr lang="es-GT" sz="2400" dirty="0"/>
              <a:t> permite especificar la posición de cada elemento de forma relativa a su elemento padre o a cualquier otro elemento incluido en el propio </a:t>
            </a:r>
            <a:r>
              <a:rPr lang="es-GT" sz="2400" dirty="0" err="1" smtClean="0"/>
              <a:t>layout</a:t>
            </a:r>
            <a:r>
              <a:rPr lang="es-GT" sz="2400" dirty="0" smtClean="0"/>
              <a:t>.</a:t>
            </a:r>
            <a:endParaRPr lang="es-GT" sz="2600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2" y="3645024"/>
            <a:ext cx="5027620" cy="2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400" dirty="0" smtClean="0"/>
              <a:t>En el ejemplo, el botón </a:t>
            </a:r>
            <a:r>
              <a:rPr lang="es-GT" sz="2400" dirty="0" err="1" smtClean="0"/>
              <a:t>BtnAceptar</a:t>
            </a:r>
            <a:r>
              <a:rPr lang="es-GT" sz="2400" dirty="0" smtClean="0"/>
              <a:t> se colocará debajo del cuadro de texto </a:t>
            </a:r>
            <a:br>
              <a:rPr lang="es-GT" sz="2400" dirty="0" smtClean="0"/>
            </a:br>
            <a:r>
              <a:rPr lang="es-GT" sz="2400" dirty="0" err="1" smtClean="0"/>
              <a:t>TxtNombre</a:t>
            </a:r>
            <a:r>
              <a:rPr lang="es-GT" sz="2400" dirty="0" smtClean="0"/>
              <a:t>(</a:t>
            </a:r>
            <a:r>
              <a:rPr lang="es-GT" sz="2400" dirty="0" err="1" smtClean="0"/>
              <a:t>android:layout_below</a:t>
            </a:r>
            <a:r>
              <a:rPr lang="es-GT" sz="2400" dirty="0" smtClean="0"/>
              <a:t>=”@id/</a:t>
            </a:r>
            <a:r>
              <a:rPr lang="es-GT" sz="2400" dirty="0" err="1" smtClean="0"/>
              <a:t>TxtNombre</a:t>
            </a:r>
            <a:r>
              <a:rPr lang="es-GT" sz="2400" dirty="0" smtClean="0"/>
              <a:t>”) y alineado a la derecha del </a:t>
            </a:r>
            <a:r>
              <a:rPr lang="es-GT" sz="2400" dirty="0" err="1" smtClean="0"/>
              <a:t>layout</a:t>
            </a:r>
            <a:r>
              <a:rPr lang="es-GT" sz="2400" dirty="0" smtClean="0"/>
              <a:t> padre (</a:t>
            </a:r>
            <a:r>
              <a:rPr lang="es-GT" sz="2400" dirty="0" err="1" smtClean="0"/>
              <a:t>android:layout_alignParentRight</a:t>
            </a:r>
            <a:r>
              <a:rPr lang="es-GT" sz="2400" dirty="0" smtClean="0"/>
              <a:t>=”true”)</a:t>
            </a:r>
            <a:endParaRPr lang="es-GT" sz="2400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77072"/>
            <a:ext cx="201005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s-GT" dirty="0"/>
              <a:t>Posición relativa a otro control:</a:t>
            </a:r>
          </a:p>
          <a:p>
            <a:pPr lvl="1" fontAlgn="base"/>
            <a:r>
              <a:rPr lang="es-GT" sz="2600" dirty="0" err="1"/>
              <a:t>android:layout_above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android:layout_below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android:layout_toLeftOf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android:layout_toRightOf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android:layout_alignLeft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android:layout_alignRight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android:layout_alignTop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android:layout_alignBottom</a:t>
            </a:r>
            <a:endParaRPr lang="es-GT" sz="2600" dirty="0"/>
          </a:p>
          <a:p>
            <a:pPr lvl="1" fontAlgn="base"/>
            <a:r>
              <a:rPr lang="es-GT" sz="2600" dirty="0" err="1"/>
              <a:t>android:layout_alignBaseline</a:t>
            </a:r>
            <a:endParaRPr lang="es-GT" sz="2600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02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GT" sz="3000" dirty="0"/>
              <a:t>Posición relativa al </a:t>
            </a:r>
            <a:r>
              <a:rPr lang="es-GT" sz="3000" dirty="0" err="1"/>
              <a:t>layout</a:t>
            </a:r>
            <a:r>
              <a:rPr lang="es-GT" sz="3000" dirty="0"/>
              <a:t> padre:</a:t>
            </a:r>
          </a:p>
          <a:p>
            <a:pPr lvl="1" fontAlgn="base"/>
            <a:r>
              <a:rPr lang="es-GT" sz="2400" dirty="0" err="1"/>
              <a:t>android:layout_alignParentLeft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android:layout_alignParentRight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android:layout_alignParentTop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android:layout_alignParentBottom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android:layout_centerHorizontal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android:layout_centerVertical</a:t>
            </a:r>
            <a:endParaRPr lang="es-GT" sz="2400" dirty="0"/>
          </a:p>
          <a:p>
            <a:pPr lvl="1" fontAlgn="base"/>
            <a:r>
              <a:rPr lang="es-GT" sz="2400" dirty="0" err="1" smtClean="0"/>
              <a:t>android:layout_centerInParent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0810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GT" sz="3000" dirty="0"/>
              <a:t>Opciones de margen exterior:</a:t>
            </a:r>
          </a:p>
          <a:p>
            <a:pPr lvl="1" fontAlgn="base"/>
            <a:r>
              <a:rPr lang="es-GT" sz="2400" dirty="0" err="1"/>
              <a:t>android:layout_margin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android:layout_marginBottom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android:layout_marginTop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android:layout_marginLeft</a:t>
            </a:r>
            <a:endParaRPr lang="es-GT" sz="2400" dirty="0"/>
          </a:p>
          <a:p>
            <a:pPr lvl="1" fontAlgn="base"/>
            <a:r>
              <a:rPr lang="es-GT" sz="2400" dirty="0" err="1"/>
              <a:t>android:layout_marginRight</a:t>
            </a:r>
            <a:endParaRPr lang="es-GT" sz="2400" dirty="0"/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4845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GT" sz="3000" dirty="0"/>
              <a:t>Opciones de margen interior:</a:t>
            </a:r>
          </a:p>
          <a:p>
            <a:pPr lvl="1" fontAlgn="base"/>
            <a:r>
              <a:rPr lang="es-GT" sz="2400" dirty="0" err="1"/>
              <a:t>android:padding</a:t>
            </a:r>
            <a:endParaRPr lang="es-GT" sz="2400" dirty="0"/>
          </a:p>
          <a:p>
            <a:pPr lvl="1" fontAlgn="base"/>
            <a:r>
              <a:rPr lang="es-GT" sz="2400" dirty="0" err="1"/>
              <a:t>android:paddingBottom</a:t>
            </a:r>
            <a:endParaRPr lang="es-GT" sz="2400" dirty="0"/>
          </a:p>
          <a:p>
            <a:pPr lvl="1" fontAlgn="base"/>
            <a:r>
              <a:rPr lang="es-GT" sz="2400" dirty="0" err="1"/>
              <a:t>android:paddingTop</a:t>
            </a:r>
            <a:endParaRPr lang="es-GT" sz="2400" dirty="0"/>
          </a:p>
          <a:p>
            <a:pPr lvl="1" fontAlgn="base"/>
            <a:r>
              <a:rPr lang="es-GT" sz="2400" dirty="0" err="1"/>
              <a:t>android:paddingLeft</a:t>
            </a:r>
            <a:endParaRPr lang="es-GT" sz="2400" dirty="0"/>
          </a:p>
          <a:p>
            <a:pPr lvl="1" fontAlgn="base"/>
            <a:r>
              <a:rPr lang="es-GT" sz="2400" dirty="0" err="1"/>
              <a:t>android:paddingRight</a:t>
            </a:r>
            <a:endParaRPr lang="es-GT" sz="2400" dirty="0"/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2188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FrameLayout</a:t>
            </a:r>
            <a:endParaRPr lang="en-US" sz="3000" dirty="0" smtClean="0"/>
          </a:p>
          <a:p>
            <a:pPr lvl="1"/>
            <a:r>
              <a:rPr lang="es-GT" sz="2400" dirty="0"/>
              <a:t>Éste es el más simple de todos los </a:t>
            </a:r>
            <a:r>
              <a:rPr lang="es-GT" sz="2400" dirty="0" err="1"/>
              <a:t>layouts</a:t>
            </a:r>
            <a:r>
              <a:rPr lang="es-GT" sz="2400" dirty="0"/>
              <a:t> de Android</a:t>
            </a:r>
            <a:r>
              <a:rPr lang="es-GT" sz="2400" dirty="0" smtClean="0"/>
              <a:t>.</a:t>
            </a:r>
          </a:p>
          <a:p>
            <a:pPr lvl="1"/>
            <a:r>
              <a:rPr lang="es-GT" sz="2400" dirty="0" smtClean="0"/>
              <a:t>Coloca </a:t>
            </a:r>
            <a:r>
              <a:rPr lang="es-GT" sz="2400" dirty="0"/>
              <a:t>todos sus controles hijos alineados con su esquina superior </a:t>
            </a:r>
            <a:r>
              <a:rPr lang="es-GT" sz="2400" dirty="0" smtClean="0"/>
              <a:t>izquierda.</a:t>
            </a:r>
            <a:endParaRPr lang="bs-Latn-BA" sz="2400" dirty="0"/>
          </a:p>
        </p:txBody>
      </p:sp>
    </p:spTree>
    <p:extLst>
      <p:ext uri="{BB962C8B-B14F-4D97-AF65-F5344CB8AC3E}">
        <p14:creationId xmlns:p14="http://schemas.microsoft.com/office/powerpoint/2010/main" val="10794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FrameLayout</a:t>
            </a:r>
            <a:endParaRPr lang="es-GT" sz="3000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08920"/>
            <a:ext cx="5308018" cy="1728192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1" y="3501008"/>
            <a:ext cx="233395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LinearLayout</a:t>
            </a:r>
            <a:endParaRPr lang="en-US" sz="3000" dirty="0" smtClean="0"/>
          </a:p>
          <a:p>
            <a:pPr lvl="1"/>
            <a:r>
              <a:rPr lang="es-GT" sz="2400" dirty="0"/>
              <a:t>Este </a:t>
            </a:r>
            <a:r>
              <a:rPr lang="es-GT" sz="2400" dirty="0" err="1"/>
              <a:t>layout</a:t>
            </a:r>
            <a:r>
              <a:rPr lang="es-GT" sz="2400" dirty="0"/>
              <a:t> apila uno tras otro todos sus elementos hijos en sentido horizontal o vertical según se establezca su </a:t>
            </a:r>
            <a:r>
              <a:rPr lang="es-GT" sz="2400" dirty="0" smtClean="0"/>
              <a:t>propiedad </a:t>
            </a:r>
            <a:r>
              <a:rPr lang="es-GT" sz="2400" i="1" dirty="0" err="1" smtClean="0"/>
              <a:t>android:orientation</a:t>
            </a:r>
            <a:r>
              <a:rPr lang="es-GT" sz="2400" i="1" dirty="0"/>
              <a:t>.</a:t>
            </a:r>
            <a:endParaRPr lang="es-GT" sz="2600" i="1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4564227" cy="19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LinearLayout</a:t>
            </a:r>
            <a:endParaRPr lang="en-US" sz="3000" dirty="0" smtClean="0"/>
          </a:p>
          <a:p>
            <a:pPr lvl="1"/>
            <a:r>
              <a:rPr lang="es-GT" dirty="0" smtClean="0"/>
              <a:t>La </a:t>
            </a:r>
            <a:r>
              <a:rPr lang="es-GT" sz="2400" dirty="0" smtClean="0"/>
              <a:t>propiedad</a:t>
            </a:r>
            <a:r>
              <a:rPr lang="es-GT" dirty="0" smtClean="0"/>
              <a:t> </a:t>
            </a:r>
            <a:r>
              <a:rPr lang="es-GT" i="1" dirty="0" err="1" smtClean="0"/>
              <a:t>android:layout_weight</a:t>
            </a:r>
            <a:r>
              <a:rPr lang="es-GT" i="1" dirty="0"/>
              <a:t>. </a:t>
            </a:r>
            <a:endParaRPr lang="es-GT" i="1" dirty="0" smtClean="0"/>
          </a:p>
          <a:p>
            <a:pPr lvl="2"/>
            <a:r>
              <a:rPr lang="es-GT" dirty="0" smtClean="0"/>
              <a:t>Nos permite </a:t>
            </a:r>
            <a:r>
              <a:rPr lang="es-GT" dirty="0"/>
              <a:t>dar a los elementos contenidos en el </a:t>
            </a:r>
            <a:r>
              <a:rPr lang="es-GT" dirty="0" err="1"/>
              <a:t>layout</a:t>
            </a:r>
            <a:r>
              <a:rPr lang="es-GT" dirty="0"/>
              <a:t> unas dimensiones proporcionales entre ellas.</a:t>
            </a:r>
            <a:endParaRPr lang="es-GT" i="1" dirty="0"/>
          </a:p>
          <a:p>
            <a:pPr lvl="2"/>
            <a:endParaRPr lang="es-GT" i="1" dirty="0" smtClean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4649990" cy="26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/>
              <a:t>LinearLayout</a:t>
            </a:r>
            <a:endParaRPr lang="es-GT" sz="3000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4708843" cy="2448272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39" y="1988840"/>
            <a:ext cx="218152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TableLayout</a:t>
            </a:r>
            <a:endParaRPr lang="en-US" sz="3000" dirty="0" smtClean="0"/>
          </a:p>
          <a:p>
            <a:pPr lvl="1"/>
            <a:r>
              <a:rPr lang="es-GT" sz="2400" dirty="0" smtClean="0"/>
              <a:t>Permite </a:t>
            </a:r>
            <a:r>
              <a:rPr lang="es-GT" sz="2400" dirty="0"/>
              <a:t>distribuir sus elementos hijos de forma tabular, definiendo las filas y columnas necesarias, y la posición de cada componente dentro de la tabla</a:t>
            </a:r>
            <a:r>
              <a:rPr lang="es-GT" sz="2400" dirty="0" smtClean="0"/>
              <a:t>.</a:t>
            </a:r>
          </a:p>
          <a:p>
            <a:pPr lvl="1"/>
            <a:r>
              <a:rPr lang="es-GT" sz="2400" dirty="0" smtClean="0"/>
              <a:t>Se </a:t>
            </a:r>
            <a:r>
              <a:rPr lang="es-GT" sz="2400" dirty="0"/>
              <a:t>define de forma similar a como se hace en </a:t>
            </a:r>
            <a:r>
              <a:rPr lang="es-GT" sz="2400" dirty="0" smtClean="0"/>
              <a:t>HTML.</a:t>
            </a:r>
          </a:p>
          <a:p>
            <a:pPr lvl="2"/>
            <a:r>
              <a:rPr lang="es-GT" sz="1800" dirty="0" smtClean="0"/>
              <a:t>Objetos</a:t>
            </a:r>
            <a:r>
              <a:rPr lang="es-GT" sz="1800" dirty="0"/>
              <a:t> </a:t>
            </a:r>
            <a:r>
              <a:rPr lang="es-GT" sz="1800" dirty="0" err="1" smtClean="0"/>
              <a:t>TableRow</a:t>
            </a:r>
            <a:endParaRPr lang="es-GT" sz="1800" dirty="0" smtClean="0"/>
          </a:p>
          <a:p>
            <a:pPr lvl="2"/>
            <a:r>
              <a:rPr lang="es-GT" sz="1800" dirty="0" smtClean="0"/>
              <a:t>No hay objetos </a:t>
            </a:r>
            <a:r>
              <a:rPr lang="es-GT" sz="1800" dirty="0" err="1" smtClean="0"/>
              <a:t>TableColumn</a:t>
            </a:r>
            <a:r>
              <a:rPr lang="es-GT" sz="1800" dirty="0" smtClean="0"/>
              <a:t> (</a:t>
            </a:r>
            <a:r>
              <a:rPr lang="es-GT" sz="1800" dirty="0"/>
              <a:t>directamente insertaremos los controles necesarios dentro del </a:t>
            </a:r>
            <a:r>
              <a:rPr lang="es-GT" sz="1800" dirty="0" err="1" smtClean="0"/>
              <a:t>TableRow</a:t>
            </a:r>
            <a:r>
              <a:rPr lang="es-GT" sz="1800" dirty="0" smtClean="0"/>
              <a:t>)</a:t>
            </a:r>
          </a:p>
          <a:p>
            <a:pPr lvl="2"/>
            <a:r>
              <a:rPr lang="es-GT" sz="1800" dirty="0" smtClean="0"/>
              <a:t>Cada </a:t>
            </a:r>
            <a:r>
              <a:rPr lang="es-GT" sz="1800" dirty="0"/>
              <a:t>componente </a:t>
            </a:r>
            <a:r>
              <a:rPr lang="es-GT" sz="1800" dirty="0" smtClean="0"/>
              <a:t>insertado </a:t>
            </a:r>
            <a:br>
              <a:rPr lang="es-GT" sz="1800" dirty="0" smtClean="0"/>
            </a:br>
            <a:r>
              <a:rPr lang="es-GT" sz="1800" dirty="0" smtClean="0"/>
              <a:t>corresponderá </a:t>
            </a:r>
            <a:r>
              <a:rPr lang="es-GT" sz="1800" dirty="0"/>
              <a:t>a una columna </a:t>
            </a:r>
            <a:r>
              <a:rPr lang="es-GT" sz="1800" dirty="0" smtClean="0"/>
              <a:t/>
            </a:r>
            <a:br>
              <a:rPr lang="es-GT" sz="1800" dirty="0" smtClean="0"/>
            </a:br>
            <a:r>
              <a:rPr lang="es-GT" sz="1800" dirty="0" smtClean="0"/>
              <a:t>de </a:t>
            </a:r>
            <a:r>
              <a:rPr lang="es-GT" sz="1800" dirty="0"/>
              <a:t>la tabla.</a:t>
            </a:r>
          </a:p>
        </p:txBody>
      </p:sp>
    </p:spTree>
    <p:extLst>
      <p:ext uri="{BB962C8B-B14F-4D97-AF65-F5344CB8AC3E}">
        <p14:creationId xmlns:p14="http://schemas.microsoft.com/office/powerpoint/2010/main" val="28549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TableLayout</a:t>
            </a:r>
            <a:endParaRPr lang="en-US" sz="3000" dirty="0" smtClean="0"/>
          </a:p>
          <a:p>
            <a:pPr lvl="1"/>
            <a:r>
              <a:rPr lang="es-GT" dirty="0" err="1" smtClean="0"/>
              <a:t>android:layout_span</a:t>
            </a:r>
            <a:r>
              <a:rPr lang="es-GT" dirty="0"/>
              <a:t>.</a:t>
            </a: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556792"/>
            <a:ext cx="2048161" cy="2219635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4372647" cy="29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GridLayout</a:t>
            </a:r>
            <a:endParaRPr lang="en-US" sz="3000" dirty="0" smtClean="0"/>
          </a:p>
          <a:p>
            <a:pPr lvl="1"/>
            <a:r>
              <a:rPr lang="es-GT" sz="2400" dirty="0"/>
              <a:t>Este tipo de </a:t>
            </a:r>
            <a:r>
              <a:rPr lang="es-GT" sz="2400" dirty="0" err="1"/>
              <a:t>layout</a:t>
            </a:r>
            <a:r>
              <a:rPr lang="es-GT" sz="2400" dirty="0"/>
              <a:t> fue incluido a partir de la API 14 (Android 4.0</a:t>
            </a:r>
            <a:r>
              <a:rPr lang="es-GT" sz="2400" dirty="0" smtClean="0"/>
              <a:t>)</a:t>
            </a:r>
          </a:p>
          <a:p>
            <a:pPr lvl="1"/>
            <a:r>
              <a:rPr lang="en-US" sz="2400" dirty="0" err="1" smtClean="0"/>
              <a:t>Sus</a:t>
            </a:r>
            <a:r>
              <a:rPr lang="en-US" sz="2400" dirty="0" smtClean="0"/>
              <a:t> </a:t>
            </a:r>
            <a:r>
              <a:rPr lang="es-GT" sz="2400" dirty="0"/>
              <a:t>características son similares </a:t>
            </a:r>
            <a:r>
              <a:rPr lang="es-GT" sz="2400" dirty="0" smtClean="0"/>
              <a:t>al </a:t>
            </a:r>
            <a:r>
              <a:rPr lang="es-GT" sz="2400" dirty="0" err="1" smtClean="0"/>
              <a:t>TableLayout</a:t>
            </a:r>
            <a:endParaRPr lang="es-GT" sz="2400" dirty="0" smtClean="0"/>
          </a:p>
          <a:p>
            <a:pPr lvl="1"/>
            <a:r>
              <a:rPr lang="es-GT" sz="2400" i="1" dirty="0" err="1"/>
              <a:t>android:rowCount</a:t>
            </a:r>
            <a:r>
              <a:rPr lang="es-GT" sz="2400" dirty="0"/>
              <a:t> y </a:t>
            </a:r>
            <a:r>
              <a:rPr lang="es-GT" sz="2400" i="1" dirty="0" err="1" smtClean="0"/>
              <a:t>android:columnCount</a:t>
            </a:r>
            <a:endParaRPr lang="es-GT" sz="2400" i="1" dirty="0" smtClean="0"/>
          </a:p>
          <a:p>
            <a:pPr lvl="1"/>
            <a:r>
              <a:rPr lang="es-GT" sz="2400" i="1" dirty="0" err="1"/>
              <a:t>android:layout_rowSpan</a:t>
            </a:r>
            <a:r>
              <a:rPr lang="es-GT" sz="2400" dirty="0"/>
              <a:t> y </a:t>
            </a:r>
            <a:r>
              <a:rPr lang="es-GT" sz="2400" i="1" dirty="0" err="1" smtClean="0"/>
              <a:t>android:layout_columnSpan</a:t>
            </a:r>
            <a:endParaRPr lang="es-GT" sz="2400" i="1" dirty="0" smtClean="0"/>
          </a:p>
          <a:p>
            <a:pPr lvl="1"/>
            <a:r>
              <a:rPr lang="es-GT" sz="2400" i="1" dirty="0" err="1" smtClean="0"/>
              <a:t>android:layout_row</a:t>
            </a:r>
            <a:r>
              <a:rPr lang="es-GT" sz="2400" dirty="0"/>
              <a:t> </a:t>
            </a:r>
            <a:r>
              <a:rPr lang="es-GT" sz="2400" dirty="0" smtClean="0"/>
              <a:t>y </a:t>
            </a:r>
            <a:r>
              <a:rPr lang="es-GT" sz="2400" i="1" dirty="0" err="1" smtClean="0"/>
              <a:t>android:layout_column</a:t>
            </a:r>
            <a:r>
              <a:rPr lang="es-GT" sz="2400" dirty="0"/>
              <a:t>.</a:t>
            </a:r>
            <a:endParaRPr lang="es-GT" sz="2600" i="1" dirty="0"/>
          </a:p>
        </p:txBody>
      </p:sp>
    </p:spTree>
    <p:extLst>
      <p:ext uri="{BB962C8B-B14F-4D97-AF65-F5344CB8AC3E}">
        <p14:creationId xmlns:p14="http://schemas.microsoft.com/office/powerpoint/2010/main" val="29220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Android-PowerPoint-Template</Template>
  <TotalTime>267</TotalTime>
  <Words>391</Words>
  <Application>Microsoft Office PowerPoint</Application>
  <PresentationFormat>Presentación en pantalla (4:3)</PresentationFormat>
  <Paragraphs>87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Microsoft New Tai Lue</vt:lpstr>
      <vt:lpstr>Tema de Office</vt:lpstr>
      <vt:lpstr>Interfaz de Usuario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Angel Chanquin</dc:creator>
  <cp:lastModifiedBy>Angel Chanquin</cp:lastModifiedBy>
  <cp:revision>13</cp:revision>
  <dcterms:created xsi:type="dcterms:W3CDTF">2015-02-13T17:01:55Z</dcterms:created>
  <dcterms:modified xsi:type="dcterms:W3CDTF">2015-05-15T22:08:54Z</dcterms:modified>
</cp:coreProperties>
</file>