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4"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9A63F2-8C92-4946-B99A-32D575CFE4C1}" type="datetimeFigureOut">
              <a:rPr lang="en-GB" smtClean="0"/>
              <a:t>15/09/2017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D50E4C-6B39-493F-ADCE-6F2FAADC3DDE}" type="slidenum">
              <a:rPr lang="en-GB" smtClean="0"/>
              <a:t>‹#›</a:t>
            </a:fld>
            <a:endParaRPr lang="en-GB"/>
          </a:p>
        </p:txBody>
      </p:sp>
    </p:spTree>
    <p:extLst>
      <p:ext uri="{BB962C8B-B14F-4D97-AF65-F5344CB8AC3E}">
        <p14:creationId xmlns:p14="http://schemas.microsoft.com/office/powerpoint/2010/main" val="317605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9A63F2-8C92-4946-B99A-32D575CFE4C1}" type="datetimeFigureOut">
              <a:rPr lang="en-GB" smtClean="0"/>
              <a:t>15/09/2017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D50E4C-6B39-493F-ADCE-6F2FAADC3DDE}" type="slidenum">
              <a:rPr lang="en-GB" smtClean="0"/>
              <a:t>‹#›</a:t>
            </a:fld>
            <a:endParaRPr lang="en-GB"/>
          </a:p>
        </p:txBody>
      </p:sp>
    </p:spTree>
    <p:extLst>
      <p:ext uri="{BB962C8B-B14F-4D97-AF65-F5344CB8AC3E}">
        <p14:creationId xmlns:p14="http://schemas.microsoft.com/office/powerpoint/2010/main" val="153942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9A63F2-8C92-4946-B99A-32D575CFE4C1}" type="datetimeFigureOut">
              <a:rPr lang="en-GB" smtClean="0"/>
              <a:t>15/09/2017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D50E4C-6B39-493F-ADCE-6F2FAADC3DDE}" type="slidenum">
              <a:rPr lang="en-GB" smtClean="0"/>
              <a:t>‹#›</a:t>
            </a:fld>
            <a:endParaRPr lang="en-GB"/>
          </a:p>
        </p:txBody>
      </p:sp>
    </p:spTree>
    <p:extLst>
      <p:ext uri="{BB962C8B-B14F-4D97-AF65-F5344CB8AC3E}">
        <p14:creationId xmlns:p14="http://schemas.microsoft.com/office/powerpoint/2010/main" val="339517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9A63F2-8C92-4946-B99A-32D575CFE4C1}" type="datetimeFigureOut">
              <a:rPr lang="en-GB" smtClean="0"/>
              <a:t>15/09/2017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D50E4C-6B39-493F-ADCE-6F2FAADC3DDE}" type="slidenum">
              <a:rPr lang="en-GB" smtClean="0"/>
              <a:t>‹#›</a:t>
            </a:fld>
            <a:endParaRPr lang="en-GB"/>
          </a:p>
        </p:txBody>
      </p:sp>
    </p:spTree>
    <p:extLst>
      <p:ext uri="{BB962C8B-B14F-4D97-AF65-F5344CB8AC3E}">
        <p14:creationId xmlns:p14="http://schemas.microsoft.com/office/powerpoint/2010/main" val="2734997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9A63F2-8C92-4946-B99A-32D575CFE4C1}" type="datetimeFigureOut">
              <a:rPr lang="en-GB" smtClean="0"/>
              <a:t>15/09/2017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D50E4C-6B39-493F-ADCE-6F2FAADC3DDE}" type="slidenum">
              <a:rPr lang="en-GB" smtClean="0"/>
              <a:t>‹#›</a:t>
            </a:fld>
            <a:endParaRPr lang="en-GB"/>
          </a:p>
        </p:txBody>
      </p:sp>
    </p:spTree>
    <p:extLst>
      <p:ext uri="{BB962C8B-B14F-4D97-AF65-F5344CB8AC3E}">
        <p14:creationId xmlns:p14="http://schemas.microsoft.com/office/powerpoint/2010/main" val="114321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B9A63F2-8C92-4946-B99A-32D575CFE4C1}" type="datetimeFigureOut">
              <a:rPr lang="en-GB" smtClean="0"/>
              <a:t>15/09/2017</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FDD50E4C-6B39-493F-ADCE-6F2FAADC3DDE}" type="slidenum">
              <a:rPr lang="en-GB" smtClean="0"/>
              <a:t>‹#›</a:t>
            </a:fld>
            <a:endParaRPr lang="en-GB"/>
          </a:p>
        </p:txBody>
      </p:sp>
    </p:spTree>
    <p:extLst>
      <p:ext uri="{BB962C8B-B14F-4D97-AF65-F5344CB8AC3E}">
        <p14:creationId xmlns:p14="http://schemas.microsoft.com/office/powerpoint/2010/main" val="246101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1B9A63F2-8C92-4946-B99A-32D575CFE4C1}" type="datetimeFigureOut">
              <a:rPr lang="en-GB" smtClean="0"/>
              <a:t>15/09/2017</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FDD50E4C-6B39-493F-ADCE-6F2FAADC3DDE}" type="slidenum">
              <a:rPr lang="en-GB" smtClean="0"/>
              <a:t>‹#›</a:t>
            </a:fld>
            <a:endParaRPr lang="en-GB"/>
          </a:p>
        </p:txBody>
      </p:sp>
    </p:spTree>
    <p:extLst>
      <p:ext uri="{BB962C8B-B14F-4D97-AF65-F5344CB8AC3E}">
        <p14:creationId xmlns:p14="http://schemas.microsoft.com/office/powerpoint/2010/main" val="137831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1B9A63F2-8C92-4946-B99A-32D575CFE4C1}" type="datetimeFigureOut">
              <a:rPr lang="en-GB" smtClean="0"/>
              <a:t>15/09/2017</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FDD50E4C-6B39-493F-ADCE-6F2FAADC3DDE}" type="slidenum">
              <a:rPr lang="en-GB" smtClean="0"/>
              <a:t>‹#›</a:t>
            </a:fld>
            <a:endParaRPr lang="en-GB"/>
          </a:p>
        </p:txBody>
      </p:sp>
    </p:spTree>
    <p:extLst>
      <p:ext uri="{BB962C8B-B14F-4D97-AF65-F5344CB8AC3E}">
        <p14:creationId xmlns:p14="http://schemas.microsoft.com/office/powerpoint/2010/main" val="301407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B9A63F2-8C92-4946-B99A-32D575CFE4C1}" type="datetimeFigureOut">
              <a:rPr lang="en-GB" smtClean="0"/>
              <a:t>15/09/2017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D50E4C-6B39-493F-ADCE-6F2FAADC3DDE}" type="slidenum">
              <a:rPr lang="en-GB" smtClean="0"/>
              <a:t>‹#›</a:t>
            </a:fld>
            <a:endParaRPr lang="en-GB"/>
          </a:p>
        </p:txBody>
      </p:sp>
    </p:spTree>
    <p:extLst>
      <p:ext uri="{BB962C8B-B14F-4D97-AF65-F5344CB8AC3E}">
        <p14:creationId xmlns:p14="http://schemas.microsoft.com/office/powerpoint/2010/main" val="413673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B9A63F2-8C92-4946-B99A-32D575CFE4C1}" type="datetimeFigureOut">
              <a:rPr lang="en-GB" smtClean="0"/>
              <a:t>15/09/2017</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FDD50E4C-6B39-493F-ADCE-6F2FAADC3DDE}" type="slidenum">
              <a:rPr lang="en-GB" smtClean="0"/>
              <a:t>‹#›</a:t>
            </a:fld>
            <a:endParaRPr lang="en-GB"/>
          </a:p>
        </p:txBody>
      </p:sp>
    </p:spTree>
    <p:extLst>
      <p:ext uri="{BB962C8B-B14F-4D97-AF65-F5344CB8AC3E}">
        <p14:creationId xmlns:p14="http://schemas.microsoft.com/office/powerpoint/2010/main" val="97838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B9A63F2-8C92-4946-B99A-32D575CFE4C1}" type="datetimeFigureOut">
              <a:rPr lang="en-GB" smtClean="0"/>
              <a:t>15/09/2017</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FDD50E4C-6B39-493F-ADCE-6F2FAADC3DDE}" type="slidenum">
              <a:rPr lang="en-GB" smtClean="0"/>
              <a:t>‹#›</a:t>
            </a:fld>
            <a:endParaRPr lang="en-GB"/>
          </a:p>
        </p:txBody>
      </p:sp>
    </p:spTree>
    <p:extLst>
      <p:ext uri="{BB962C8B-B14F-4D97-AF65-F5344CB8AC3E}">
        <p14:creationId xmlns:p14="http://schemas.microsoft.com/office/powerpoint/2010/main" val="259583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B9A63F2-8C92-4946-B99A-32D575CFE4C1}" type="datetimeFigureOut">
              <a:rPr lang="en-GB" smtClean="0"/>
              <a:t>15/09/2017</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DD50E4C-6B39-493F-ADCE-6F2FAADC3DDE}" type="slidenum">
              <a:rPr lang="en-GB" smtClean="0"/>
              <a:t>‹#›</a:t>
            </a:fld>
            <a:endParaRPr lang="en-GB"/>
          </a:p>
        </p:txBody>
      </p:sp>
    </p:spTree>
    <p:extLst>
      <p:ext uri="{BB962C8B-B14F-4D97-AF65-F5344CB8AC3E}">
        <p14:creationId xmlns:p14="http://schemas.microsoft.com/office/powerpoint/2010/main" val="3771832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‘Under Construction’ Booking System</a:t>
            </a:r>
            <a:endParaRPr lang="en-GB" dirty="0"/>
          </a:p>
        </p:txBody>
      </p:sp>
      <p:sp>
        <p:nvSpPr>
          <p:cNvPr id="3" name="Subtitle 2"/>
          <p:cNvSpPr>
            <a:spLocks noGrp="1"/>
          </p:cNvSpPr>
          <p:nvPr>
            <p:ph type="subTitle" idx="1"/>
          </p:nvPr>
        </p:nvSpPr>
        <p:spPr/>
        <p:txBody>
          <a:bodyPr/>
          <a:lstStyle/>
          <a:p>
            <a:r>
              <a:rPr lang="en-GB" dirty="0" smtClean="0"/>
              <a:t>Jack Browne</a:t>
            </a:r>
            <a:endParaRPr lang="en-GB" dirty="0"/>
          </a:p>
        </p:txBody>
      </p:sp>
      <p:pic>
        <p:nvPicPr>
          <p:cNvPr id="2050" name="Picture 2" descr="Image result for royalty free drums p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8028" y="1135038"/>
            <a:ext cx="1999173" cy="152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176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‘Under Construction?’</a:t>
            </a:r>
            <a:endParaRPr lang="en-GB" dirty="0"/>
          </a:p>
        </p:txBody>
      </p:sp>
      <p:sp>
        <p:nvSpPr>
          <p:cNvPr id="3" name="Content Placeholder 2"/>
          <p:cNvSpPr>
            <a:spLocks noGrp="1"/>
          </p:cNvSpPr>
          <p:nvPr>
            <p:ph idx="1"/>
          </p:nvPr>
        </p:nvSpPr>
        <p:spPr/>
        <p:txBody>
          <a:bodyPr>
            <a:normAutofit/>
          </a:bodyPr>
          <a:lstStyle/>
          <a:p>
            <a:pPr algn="ctr"/>
            <a:r>
              <a:rPr lang="en-GB" sz="2400" dirty="0" smtClean="0"/>
              <a:t>Under Construction is a company that owns 2 musician’s practice rooms in central Cathays.</a:t>
            </a:r>
          </a:p>
          <a:p>
            <a:pPr algn="ctr"/>
            <a:r>
              <a:rPr lang="en-GB" sz="2400" dirty="0" smtClean="0"/>
              <a:t>The practice rooms are hosted by the </a:t>
            </a:r>
            <a:r>
              <a:rPr lang="en-US" sz="2400" dirty="0"/>
              <a:t>Cathays &amp; </a:t>
            </a:r>
            <a:r>
              <a:rPr lang="en-US" sz="2400" dirty="0" smtClean="0"/>
              <a:t>Central Youth</a:t>
            </a:r>
            <a:r>
              <a:rPr lang="en-US" sz="2400" dirty="0"/>
              <a:t> &amp; Community </a:t>
            </a:r>
            <a:r>
              <a:rPr lang="en-US" sz="2400" dirty="0" smtClean="0"/>
              <a:t>Project (CCYCP).</a:t>
            </a:r>
          </a:p>
          <a:p>
            <a:pPr algn="ctr"/>
            <a:r>
              <a:rPr lang="en-US" sz="2400" dirty="0" smtClean="0"/>
              <a:t>These rooms are possibly the most popular band/solo musician practice locations in Cardiff due to the low prices and appropriate equipment set-up.</a:t>
            </a:r>
          </a:p>
          <a:p>
            <a:pPr algn="ctr"/>
            <a:r>
              <a:rPr lang="en-US" sz="2400" dirty="0" smtClean="0"/>
              <a:t>The practice rooms can be hired for a number of hours by any number of people, of any age, at any time – however each of these factors will influence the price.</a:t>
            </a:r>
            <a:endParaRPr lang="en-GB" sz="2400" dirty="0" smtClean="0"/>
          </a:p>
          <a:p>
            <a:pPr algn="ctr"/>
            <a:r>
              <a:rPr lang="en-GB" sz="2400" dirty="0" smtClean="0"/>
              <a:t>The venue also offers gig hosting and studio recording.</a:t>
            </a:r>
            <a:endParaRPr lang="en-US" sz="2400" dirty="0" smtClean="0"/>
          </a:p>
        </p:txBody>
      </p:sp>
      <p:pic>
        <p:nvPicPr>
          <p:cNvPr id="4" name="Picture 2" descr="Under Construction Music Projec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20" y="1123836"/>
            <a:ext cx="1588875" cy="142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097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Does ‘Under Construction’ Need A New System?</a:t>
            </a:r>
            <a:endParaRPr lang="en-GB" dirty="0"/>
          </a:p>
        </p:txBody>
      </p:sp>
      <p:sp>
        <p:nvSpPr>
          <p:cNvPr id="3" name="Content Placeholder 2"/>
          <p:cNvSpPr>
            <a:spLocks noGrp="1"/>
          </p:cNvSpPr>
          <p:nvPr>
            <p:ph idx="1"/>
          </p:nvPr>
        </p:nvSpPr>
        <p:spPr/>
        <p:txBody>
          <a:bodyPr>
            <a:noAutofit/>
          </a:bodyPr>
          <a:lstStyle/>
          <a:p>
            <a:pPr marL="0" indent="0" algn="ctr">
              <a:buNone/>
            </a:pPr>
            <a:r>
              <a:rPr lang="en-GB" dirty="0" smtClean="0"/>
              <a:t>At the moment, the booking system in place is very primitive. The secretary takes booking requests by email, then writes down the booking details. In my own experience, I have had to cancel a paid gig due to a double booking as well as having to negotiate the price after each practice session due to frequent staff rotations.</a:t>
            </a:r>
          </a:p>
          <a:p>
            <a:pPr marL="0" indent="0" algn="ctr">
              <a:buNone/>
            </a:pPr>
            <a:r>
              <a:rPr lang="en-GB" dirty="0" smtClean="0"/>
              <a:t>A booking system would fix these issues – the program will automatically prevent double bookings and will determine a price that the artists have to pay. This will clear up any confusion that staff may have about the highly volatile fees.</a:t>
            </a:r>
          </a:p>
          <a:p>
            <a:pPr marL="0" indent="0" algn="ctr">
              <a:buNone/>
            </a:pPr>
            <a:r>
              <a:rPr lang="en-GB" dirty="0" smtClean="0"/>
              <a:t>I also believe that the increase in efficiency will help improve the CCYCP in general, as they host many events and having the booking system automated will leave the staff with much more time on their hands. </a:t>
            </a:r>
            <a:endParaRPr lang="en-GB" dirty="0"/>
          </a:p>
        </p:txBody>
      </p:sp>
    </p:spTree>
    <p:extLst>
      <p:ext uri="{BB962C8B-B14F-4D97-AF65-F5344CB8AC3E}">
        <p14:creationId xmlns:p14="http://schemas.microsoft.com/office/powerpoint/2010/main" val="659097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Functionality For The Customers.</a:t>
            </a:r>
            <a:endParaRPr lang="en-GB" dirty="0"/>
          </a:p>
        </p:txBody>
      </p:sp>
      <p:sp>
        <p:nvSpPr>
          <p:cNvPr id="3" name="Content Placeholder 2"/>
          <p:cNvSpPr>
            <a:spLocks noGrp="1"/>
          </p:cNvSpPr>
          <p:nvPr>
            <p:ph idx="1"/>
          </p:nvPr>
        </p:nvSpPr>
        <p:spPr/>
        <p:txBody>
          <a:bodyPr>
            <a:noAutofit/>
          </a:bodyPr>
          <a:lstStyle/>
          <a:p>
            <a:pPr marL="0" indent="0" algn="ctr">
              <a:buNone/>
            </a:pPr>
            <a:r>
              <a:rPr lang="en-GB" dirty="0" smtClean="0"/>
              <a:t>The system should:</a:t>
            </a:r>
          </a:p>
          <a:p>
            <a:pPr algn="ctr"/>
            <a:r>
              <a:rPr lang="en-GB" dirty="0" smtClean="0"/>
              <a:t>Allow artists to register themselves or their band to be kept on the </a:t>
            </a:r>
            <a:r>
              <a:rPr lang="en-GB" dirty="0" smtClean="0"/>
              <a:t>system</a:t>
            </a:r>
            <a:r>
              <a:rPr lang="en-GB" dirty="0"/>
              <a:t>.</a:t>
            </a:r>
            <a:endParaRPr lang="en-GB" dirty="0" smtClean="0"/>
          </a:p>
          <a:p>
            <a:pPr algn="ctr"/>
            <a:r>
              <a:rPr lang="en-GB" dirty="0" smtClean="0"/>
              <a:t>Artists should be able to delete only their own details from the system (this will purge the system of this user’s data).</a:t>
            </a:r>
            <a:endParaRPr lang="en-GB" dirty="0" smtClean="0"/>
          </a:p>
          <a:p>
            <a:pPr algn="ctr"/>
            <a:r>
              <a:rPr lang="en-GB" dirty="0" smtClean="0"/>
              <a:t>Allow artists to request a booking that suits </a:t>
            </a:r>
            <a:r>
              <a:rPr lang="en-GB" dirty="0" smtClean="0"/>
              <a:t>them</a:t>
            </a:r>
            <a:r>
              <a:rPr lang="en-GB" dirty="0" smtClean="0"/>
              <a:t>.</a:t>
            </a:r>
          </a:p>
          <a:p>
            <a:pPr algn="ctr"/>
            <a:r>
              <a:rPr lang="en-GB" dirty="0" smtClean="0"/>
              <a:t>Show </a:t>
            </a:r>
            <a:r>
              <a:rPr lang="en-GB" dirty="0" smtClean="0"/>
              <a:t>artists an error message if the time or additional equipment they have chosen is already </a:t>
            </a:r>
            <a:r>
              <a:rPr lang="en-GB" dirty="0" smtClean="0"/>
              <a:t>occupied.</a:t>
            </a:r>
            <a:endParaRPr lang="en-GB" dirty="0" smtClean="0"/>
          </a:p>
          <a:p>
            <a:pPr algn="ctr"/>
            <a:r>
              <a:rPr lang="en-GB" dirty="0" smtClean="0"/>
              <a:t>Calculate and display the total cost of the booking based on the tariff and any additional equipment </a:t>
            </a:r>
            <a:r>
              <a:rPr lang="en-GB" dirty="0" smtClean="0"/>
              <a:t>requested.</a:t>
            </a:r>
            <a:endParaRPr lang="en-GB" dirty="0" smtClean="0"/>
          </a:p>
          <a:p>
            <a:pPr algn="ctr"/>
            <a:r>
              <a:rPr lang="en-GB" dirty="0" smtClean="0">
                <a:solidFill>
                  <a:schemeClr val="bg2">
                    <a:lumMod val="50000"/>
                  </a:schemeClr>
                </a:solidFill>
              </a:rPr>
              <a:t>Send the artist a confirmation email once the booking has been confirmed.</a:t>
            </a:r>
          </a:p>
        </p:txBody>
      </p:sp>
    </p:spTree>
    <p:extLst>
      <p:ext uri="{BB962C8B-B14F-4D97-AF65-F5344CB8AC3E}">
        <p14:creationId xmlns:p14="http://schemas.microsoft.com/office/powerpoint/2010/main" val="3673367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Functionality For The Employees</a:t>
            </a:r>
            <a:endParaRPr lang="en-GB" dirty="0"/>
          </a:p>
        </p:txBody>
      </p:sp>
      <p:sp>
        <p:nvSpPr>
          <p:cNvPr id="3" name="Content Placeholder 2"/>
          <p:cNvSpPr>
            <a:spLocks noGrp="1"/>
          </p:cNvSpPr>
          <p:nvPr>
            <p:ph idx="1"/>
          </p:nvPr>
        </p:nvSpPr>
        <p:spPr>
          <a:xfrm>
            <a:off x="3858758" y="-575809"/>
            <a:ext cx="7315200" cy="5120640"/>
          </a:xfrm>
        </p:spPr>
        <p:txBody>
          <a:bodyPr>
            <a:normAutofit/>
          </a:bodyPr>
          <a:lstStyle/>
          <a:p>
            <a:pPr algn="ctr"/>
            <a:r>
              <a:rPr lang="en-GB" sz="1800" dirty="0" smtClean="0"/>
              <a:t>The employees should receive a weekly email report that is generated by the system detailing a log of who booked when as well as money taken in (possibly with extra info such as peak times).</a:t>
            </a:r>
          </a:p>
          <a:p>
            <a:pPr algn="ctr"/>
            <a:r>
              <a:rPr lang="en-GB" sz="1800" dirty="0" smtClean="0"/>
              <a:t>Employees should be able to cancel and amend bookings.</a:t>
            </a:r>
          </a:p>
          <a:p>
            <a:pPr algn="ctr"/>
            <a:r>
              <a:rPr lang="en-GB" sz="1800" dirty="0" smtClean="0"/>
              <a:t>Employees should be able to add new login details for other new employees.</a:t>
            </a:r>
            <a:endParaRPr lang="en-GB" sz="1400" dirty="0" smtClean="0"/>
          </a:p>
          <a:p>
            <a:pPr algn="ctr"/>
            <a:r>
              <a:rPr lang="en-GB" sz="1800" dirty="0" smtClean="0"/>
              <a:t>Employees should be able to update equipment hire information (e.g. if something breaks, remove it from the system).</a:t>
            </a:r>
            <a:endParaRPr lang="en-GB" sz="1800" dirty="0"/>
          </a:p>
        </p:txBody>
      </p:sp>
      <p:pic>
        <p:nvPicPr>
          <p:cNvPr id="3074" name="Picture 2" descr="Image result for mechanical vecto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4883" b="95410" l="5176" r="95508">
                        <a14:foregroundMark x1="45898" y1="46777" x2="45898" y2="46777"/>
                        <a14:foregroundMark x1="77539" y1="41113" x2="77539" y2="41113"/>
                        <a14:foregroundMark x1="80957" y1="22168" x2="80957" y2="22168"/>
                        <a14:foregroundMark x1="60254" y1="19238" x2="60254" y2="19238"/>
                        <a14:foregroundMark x1="21973" y1="23438" x2="21973" y2="23438"/>
                        <a14:foregroundMark x1="25098" y1="21582" x2="25098" y2="21582"/>
                        <a14:foregroundMark x1="49609" y1="69824" x2="49609" y2="69824"/>
                        <a14:foregroundMark x1="23926" y1="71094" x2="23926" y2="71094"/>
                        <a14:foregroundMark x1="23535" y1="45703" x2="23535" y2="45703"/>
                        <a14:foregroundMark x1="78711" y1="76563" x2="78711" y2="76563"/>
                      </a14:backgroundRemoval>
                    </a14:imgEffect>
                  </a14:imgLayer>
                </a14:imgProps>
              </a:ext>
              <a:ext uri="{28A0092B-C50C-407E-A947-70E740481C1C}">
                <a14:useLocalDpi xmlns:a14="http://schemas.microsoft.com/office/drawing/2010/main" val="0"/>
              </a:ext>
            </a:extLst>
          </a:blip>
          <a:srcRect/>
          <a:stretch>
            <a:fillRect/>
          </a:stretch>
        </p:blipFill>
        <p:spPr bwMode="auto">
          <a:xfrm>
            <a:off x="6176918" y="3337866"/>
            <a:ext cx="2714833" cy="2714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231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Underlying Functionality</a:t>
            </a:r>
            <a:endParaRPr lang="en-GB" dirty="0"/>
          </a:p>
        </p:txBody>
      </p:sp>
      <p:sp>
        <p:nvSpPr>
          <p:cNvPr id="3" name="Content Placeholder 2"/>
          <p:cNvSpPr>
            <a:spLocks noGrp="1"/>
          </p:cNvSpPr>
          <p:nvPr>
            <p:ph idx="1"/>
          </p:nvPr>
        </p:nvSpPr>
        <p:spPr>
          <a:xfrm>
            <a:off x="4068964" y="128383"/>
            <a:ext cx="6924856" cy="4937602"/>
          </a:xfrm>
        </p:spPr>
        <p:txBody>
          <a:bodyPr>
            <a:normAutofit/>
          </a:bodyPr>
          <a:lstStyle/>
          <a:p>
            <a:pPr algn="ctr"/>
            <a:r>
              <a:rPr lang="en-GB" dirty="0" smtClean="0"/>
              <a:t>The system will handle all of the dates and times of booking internally and store a virtual calendar in its memory – this will be used to prevent double bookings.</a:t>
            </a:r>
          </a:p>
          <a:p>
            <a:pPr algn="ctr"/>
            <a:r>
              <a:rPr lang="en-GB" dirty="0" smtClean="0"/>
              <a:t>Contains pre-set data about the booking system so that someone doesn’t book a time which outside of working hours or books a room which doesn’t exist.</a:t>
            </a:r>
          </a:p>
          <a:p>
            <a:pPr algn="ctr"/>
            <a:r>
              <a:rPr lang="en-GB" dirty="0" smtClean="0"/>
              <a:t>Masking will be used in order to increase security of the system and prevent accounts from being hacked into.</a:t>
            </a:r>
          </a:p>
          <a:p>
            <a:pPr algn="ctr"/>
            <a:r>
              <a:rPr lang="en-GB" dirty="0" smtClean="0"/>
              <a:t>A stock system will be used to give availability information about equipment hire.</a:t>
            </a:r>
          </a:p>
          <a:p>
            <a:endParaRPr lang="en-GB" dirty="0" smtClean="0"/>
          </a:p>
        </p:txBody>
      </p:sp>
      <p:pic>
        <p:nvPicPr>
          <p:cNvPr id="2054" name="Picture 6" descr="Image result for security"/>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794" b="90000" l="10000" r="74667">
                        <a14:foregroundMark x1="48750" y1="33175" x2="48750" y2="33175"/>
                        <a14:foregroundMark x1="49333" y1="49206" x2="49333" y2="49206"/>
                      </a14:backgroundRemoval>
                    </a14:imgEffect>
                  </a14:imgLayer>
                </a14:imgProps>
              </a:ext>
              <a:ext uri="{28A0092B-C50C-407E-A947-70E740481C1C}">
                <a14:useLocalDpi xmlns:a14="http://schemas.microsoft.com/office/drawing/2010/main" val="0"/>
              </a:ext>
            </a:extLst>
          </a:blip>
          <a:srcRect/>
          <a:stretch>
            <a:fillRect/>
          </a:stretch>
        </p:blipFill>
        <p:spPr bwMode="auto">
          <a:xfrm>
            <a:off x="5318233" y="4091039"/>
            <a:ext cx="4709849" cy="247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728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 To Run The System</a:t>
            </a:r>
            <a:endParaRPr lang="en-GB" dirty="0"/>
          </a:p>
        </p:txBody>
      </p:sp>
      <p:sp>
        <p:nvSpPr>
          <p:cNvPr id="3" name="Content Placeholder 2"/>
          <p:cNvSpPr>
            <a:spLocks noGrp="1"/>
          </p:cNvSpPr>
          <p:nvPr>
            <p:ph idx="1"/>
          </p:nvPr>
        </p:nvSpPr>
        <p:spPr/>
        <p:txBody>
          <a:bodyPr>
            <a:normAutofit/>
          </a:bodyPr>
          <a:lstStyle/>
          <a:p>
            <a:pPr algn="ctr"/>
            <a:r>
              <a:rPr lang="en-GB" sz="3200" dirty="0" smtClean="0"/>
              <a:t>The CCYCP will need at least one computer with Microsoft Access installed in order to run the system.</a:t>
            </a:r>
          </a:p>
          <a:p>
            <a:pPr algn="ctr"/>
            <a:r>
              <a:rPr lang="en-GB" sz="3200" dirty="0" smtClean="0"/>
              <a:t>A web server will also be required in order to publish the database and form so that it can be accessed by the customer.</a:t>
            </a:r>
          </a:p>
          <a:p>
            <a:pPr algn="ctr"/>
            <a:r>
              <a:rPr lang="en-GB" sz="3200" dirty="0" smtClean="0"/>
              <a:t>Someone with an intermediate level of ICT knowledge to use and maintain the system as well as answering user queries. This may require training. </a:t>
            </a:r>
            <a:endParaRPr lang="en-GB" sz="3200" dirty="0"/>
          </a:p>
        </p:txBody>
      </p:sp>
    </p:spTree>
    <p:extLst>
      <p:ext uri="{BB962C8B-B14F-4D97-AF65-F5344CB8AC3E}">
        <p14:creationId xmlns:p14="http://schemas.microsoft.com/office/powerpoint/2010/main" val="3879268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Limitations To The System</a:t>
            </a:r>
            <a:endParaRPr lang="en-GB" dirty="0"/>
          </a:p>
        </p:txBody>
      </p:sp>
      <p:sp>
        <p:nvSpPr>
          <p:cNvPr id="3" name="Content Placeholder 2"/>
          <p:cNvSpPr>
            <a:spLocks noGrp="1"/>
          </p:cNvSpPr>
          <p:nvPr>
            <p:ph idx="1"/>
          </p:nvPr>
        </p:nvSpPr>
        <p:spPr>
          <a:xfrm>
            <a:off x="3785185" y="-323561"/>
            <a:ext cx="7315200" cy="5120640"/>
          </a:xfrm>
        </p:spPr>
        <p:txBody>
          <a:bodyPr/>
          <a:lstStyle/>
          <a:p>
            <a:pPr algn="ctr"/>
            <a:r>
              <a:rPr lang="en-GB" sz="2400" dirty="0" smtClean="0"/>
              <a:t>The system is very likely to have bugs, therefore an expert may be required if something breaks, which will be costly.</a:t>
            </a:r>
          </a:p>
          <a:p>
            <a:pPr algn="ctr"/>
            <a:r>
              <a:rPr lang="en-GB" sz="2400" dirty="0" smtClean="0"/>
              <a:t>Training may be required to use the system, however it is designed to be as intuitive as possible.</a:t>
            </a:r>
          </a:p>
          <a:p>
            <a:pPr algn="ctr"/>
            <a:r>
              <a:rPr lang="en-GB" sz="2400" dirty="0" smtClean="0"/>
              <a:t>The system cannot handle every aspect of the business, such as employee payroll.</a:t>
            </a:r>
          </a:p>
          <a:p>
            <a:endParaRPr lang="en-GB" dirty="0"/>
          </a:p>
        </p:txBody>
      </p:sp>
      <p:pic>
        <p:nvPicPr>
          <p:cNvPr id="4098" name="Picture 2" descr="Image result for weak link vecto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3474" b="89953" l="10000" r="90000">
                        <a14:backgroundMark x1="26846" y1="65728" x2="26846" y2="65728"/>
                        <a14:backgroundMark x1="77769" y1="45728" x2="77769" y2="45728"/>
                      </a14:backgroundRemoval>
                    </a14:imgEffect>
                  </a14:imgLayer>
                </a14:imgProps>
              </a:ext>
              <a:ext uri="{28A0092B-C50C-407E-A947-70E740481C1C}">
                <a14:useLocalDpi xmlns:a14="http://schemas.microsoft.com/office/drawing/2010/main" val="0"/>
              </a:ext>
            </a:extLst>
          </a:blip>
          <a:srcRect/>
          <a:stretch>
            <a:fillRect/>
          </a:stretch>
        </p:blipFill>
        <p:spPr bwMode="auto">
          <a:xfrm>
            <a:off x="5535540" y="3424428"/>
            <a:ext cx="3814489" cy="312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142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a:t>
            </a:r>
            <a:endParaRPr lang="en-GB" dirty="0"/>
          </a:p>
        </p:txBody>
      </p:sp>
      <p:sp>
        <p:nvSpPr>
          <p:cNvPr id="3" name="Content Placeholder 2"/>
          <p:cNvSpPr>
            <a:spLocks noGrp="1"/>
          </p:cNvSpPr>
          <p:nvPr>
            <p:ph idx="1"/>
          </p:nvPr>
        </p:nvSpPr>
        <p:spPr>
          <a:xfrm>
            <a:off x="3806206" y="798786"/>
            <a:ext cx="7315200" cy="2537355"/>
          </a:xfrm>
        </p:spPr>
        <p:txBody>
          <a:bodyPr>
            <a:normAutofit/>
          </a:bodyPr>
          <a:lstStyle/>
          <a:p>
            <a:pPr marL="0" indent="0" algn="ctr">
              <a:buNone/>
            </a:pPr>
            <a:r>
              <a:rPr lang="en-GB" sz="4000" dirty="0" smtClean="0"/>
              <a:t>Thank you for watching, any questions or feedback in the form of criticisms or improvement ideas are welcomed.</a:t>
            </a:r>
            <a:endParaRPr lang="en-GB" sz="4000" dirty="0"/>
          </a:p>
        </p:txBody>
      </p:sp>
      <p:pic>
        <p:nvPicPr>
          <p:cNvPr id="1026" name="Picture 2" descr="DSC_50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336" y="3424428"/>
            <a:ext cx="4672939" cy="3002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991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89</TotalTime>
  <Words>642</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Wingdings 2</vt:lpstr>
      <vt:lpstr>Frame</vt:lpstr>
      <vt:lpstr>‘Under Construction’ Booking System</vt:lpstr>
      <vt:lpstr>What is ‘Under Construction?’</vt:lpstr>
      <vt:lpstr>Why Does ‘Under Construction’ Need A New System?</vt:lpstr>
      <vt:lpstr>Functionality For The Customers.</vt:lpstr>
      <vt:lpstr>Functionality For The Employees</vt:lpstr>
      <vt:lpstr>Underlying Functionality</vt:lpstr>
      <vt:lpstr>Requirements To Run The System</vt:lpstr>
      <vt:lpstr>Limitations To The System</vt:lpstr>
      <vt:lpstr>Feedback</vt:lpstr>
    </vt:vector>
  </TitlesOfParts>
  <Company>Cardiff and Vale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Construction’ Booking System</dc:title>
  <dc:creator>Jack Browne - 555784</dc:creator>
  <cp:lastModifiedBy>Jack Browne - 555784</cp:lastModifiedBy>
  <cp:revision>12</cp:revision>
  <dcterms:created xsi:type="dcterms:W3CDTF">2017-09-08T10:36:12Z</dcterms:created>
  <dcterms:modified xsi:type="dcterms:W3CDTF">2017-09-15T09:23:19Z</dcterms:modified>
</cp:coreProperties>
</file>