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8"/>
  </p:notesMasterIdLst>
  <p:sldIdLst>
    <p:sldId id="256" r:id="rId2"/>
    <p:sldId id="257" r:id="rId3"/>
    <p:sldId id="304" r:id="rId4"/>
    <p:sldId id="258" r:id="rId5"/>
    <p:sldId id="260" r:id="rId6"/>
    <p:sldId id="261" r:id="rId7"/>
    <p:sldId id="262" r:id="rId8"/>
    <p:sldId id="263" r:id="rId9"/>
    <p:sldId id="265" r:id="rId10"/>
    <p:sldId id="267" r:id="rId11"/>
    <p:sldId id="266" r:id="rId12"/>
    <p:sldId id="268" r:id="rId13"/>
    <p:sldId id="264" r:id="rId14"/>
    <p:sldId id="269" r:id="rId15"/>
    <p:sldId id="270" r:id="rId16"/>
    <p:sldId id="271" r:id="rId17"/>
    <p:sldId id="305" r:id="rId18"/>
    <p:sldId id="272" r:id="rId19"/>
    <p:sldId id="273" r:id="rId20"/>
    <p:sldId id="274" r:id="rId21"/>
    <p:sldId id="275" r:id="rId22"/>
    <p:sldId id="276" r:id="rId23"/>
    <p:sldId id="279" r:id="rId24"/>
    <p:sldId id="280" r:id="rId25"/>
    <p:sldId id="306" r:id="rId26"/>
    <p:sldId id="277" r:id="rId27"/>
    <p:sldId id="282" r:id="rId28"/>
    <p:sldId id="283" r:id="rId29"/>
    <p:sldId id="284" r:id="rId30"/>
    <p:sldId id="285" r:id="rId31"/>
    <p:sldId id="286" r:id="rId32"/>
    <p:sldId id="287" r:id="rId33"/>
    <p:sldId id="288" r:id="rId34"/>
    <p:sldId id="292" r:id="rId35"/>
    <p:sldId id="291" r:id="rId36"/>
    <p:sldId id="293" r:id="rId37"/>
    <p:sldId id="294" r:id="rId38"/>
    <p:sldId id="295" r:id="rId39"/>
    <p:sldId id="297" r:id="rId40"/>
    <p:sldId id="296" r:id="rId41"/>
    <p:sldId id="298" r:id="rId42"/>
    <p:sldId id="299" r:id="rId43"/>
    <p:sldId id="300" r:id="rId44"/>
    <p:sldId id="302" r:id="rId45"/>
    <p:sldId id="301"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800"/>
    <a:srgbClr val="FFA300"/>
    <a:srgbClr val="DEDE00"/>
    <a:srgbClr val="19FFFF"/>
    <a:srgbClr val="C000A5"/>
    <a:srgbClr val="00C000"/>
    <a:srgbClr val="D60057"/>
    <a:srgbClr val="FFD200"/>
    <a:srgbClr val="B5BD00"/>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69"/>
    <p:restoredTop sz="70396" autoAdjust="0"/>
  </p:normalViewPr>
  <p:slideViewPr>
    <p:cSldViewPr snapToGrid="0" snapToObjects="1" showGuides="1">
      <p:cViewPr varScale="1">
        <p:scale>
          <a:sx n="64" d="100"/>
          <a:sy n="64" d="100"/>
        </p:scale>
        <p:origin x="84" y="438"/>
      </p:cViewPr>
      <p:guideLst>
        <p:guide orient="horz" pos="41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5/16/2019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364515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It’s easy to see that after the first action, taking the lower action would improve our return.</a:t>
            </a:r>
          </a:p>
          <a:p>
            <a:endParaRPr lang="en-CA" dirty="0" smtClean="0"/>
          </a:p>
          <a:p>
            <a:r>
              <a:rPr lang="en-CA" dirty="0" smtClean="0"/>
              <a:t>We</a:t>
            </a:r>
            <a:r>
              <a:rPr lang="en-CA" baseline="0" dirty="0" smtClean="0"/>
              <a:t> can consider a new policy that always takes the upper action unless it is in that particular state (the one with a current value of 7), in which case it always selects the lower action. </a:t>
            </a:r>
          </a:p>
          <a:p>
            <a:endParaRPr lang="en-CA" baseline="0" dirty="0" smtClean="0"/>
          </a:p>
          <a:p>
            <a:r>
              <a:rPr lang="en-CA" baseline="0" dirty="0" smtClean="0"/>
              <a:t>Now we must re-evaluate the value function for the new policy.</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10</a:t>
            </a:fld>
            <a:endParaRPr lang="en-US"/>
          </a:p>
        </p:txBody>
      </p:sp>
    </p:spTree>
    <p:extLst>
      <p:ext uri="{BB962C8B-B14F-4D97-AF65-F5344CB8AC3E}">
        <p14:creationId xmlns:p14="http://schemas.microsoft.com/office/powerpoint/2010/main" val="187861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Everywhere</a:t>
            </a:r>
            <a:r>
              <a:rPr lang="en-CA" baseline="0" dirty="0" smtClean="0"/>
              <a:t> that the value function was changed, the new result was greater. Therefore, our new policy pi prime is better than the original policy pi. </a:t>
            </a:r>
          </a:p>
          <a:p>
            <a:endParaRPr lang="en-CA" baseline="0" dirty="0" smtClean="0"/>
          </a:p>
          <a:p>
            <a:r>
              <a:rPr lang="en-CA" baseline="0" dirty="0" smtClean="0"/>
              <a:t>Formally, a policy is considered to be an improvement on another if and only if the value functions are equal or greater for all states.</a:t>
            </a:r>
          </a:p>
          <a:p>
            <a:endParaRPr lang="en-CA" baseline="0" dirty="0" smtClean="0"/>
          </a:p>
          <a:p>
            <a:r>
              <a:rPr lang="en-CA" baseline="0" dirty="0" smtClean="0"/>
              <a:t>Note that this policy can be improved again. Anywhere that the current value function is 6, taking the lower action would improve it to 10.</a:t>
            </a:r>
          </a:p>
        </p:txBody>
      </p:sp>
      <p:sp>
        <p:nvSpPr>
          <p:cNvPr id="4" name="Slide Number Placeholder 3"/>
          <p:cNvSpPr>
            <a:spLocks noGrp="1"/>
          </p:cNvSpPr>
          <p:nvPr>
            <p:ph type="sldNum" sz="quarter" idx="10"/>
          </p:nvPr>
        </p:nvSpPr>
        <p:spPr/>
        <p:txBody>
          <a:bodyPr/>
          <a:lstStyle/>
          <a:p>
            <a:fld id="{EAB58301-8E47-694C-884E-80E9D5260CC5}" type="slidenum">
              <a:rPr lang="en-US" smtClean="0"/>
              <a:t>11</a:t>
            </a:fld>
            <a:endParaRPr lang="en-US"/>
          </a:p>
        </p:txBody>
      </p:sp>
    </p:spTree>
    <p:extLst>
      <p:ext uri="{BB962C8B-B14F-4D97-AF65-F5344CB8AC3E}">
        <p14:creationId xmlns:p14="http://schemas.microsoft.com/office/powerpoint/2010/main" val="894171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we consider these two policy</a:t>
            </a:r>
            <a:r>
              <a:rPr lang="en-CA" baseline="0" dirty="0" smtClean="0"/>
              <a:t> changes</a:t>
            </a:r>
            <a:r>
              <a:rPr lang="en-CA" dirty="0" smtClean="0"/>
              <a:t> and re-evaluate our value functions, we can see that once</a:t>
            </a:r>
            <a:r>
              <a:rPr lang="en-CA" baseline="0" dirty="0" smtClean="0"/>
              <a:t> again, our value function is equivalent or greater for all states.</a:t>
            </a:r>
          </a:p>
          <a:p>
            <a:endParaRPr lang="en-CA" baseline="0" dirty="0" smtClean="0"/>
          </a:p>
          <a:p>
            <a:r>
              <a:rPr lang="en-CA" baseline="0" dirty="0" smtClean="0"/>
              <a:t>In fact, the value of each state is as high as it can possibly. For a Markov decision process, there is only ever one optimal value function.</a:t>
            </a:r>
          </a:p>
          <a:p>
            <a:endParaRPr lang="en-CA" dirty="0" smtClean="0"/>
          </a:p>
          <a:p>
            <a:r>
              <a:rPr lang="en-CA" dirty="0" smtClean="0"/>
              <a:t>Any</a:t>
            </a:r>
            <a:r>
              <a:rPr lang="en-CA" baseline="0" dirty="0" smtClean="0"/>
              <a:t> </a:t>
            </a:r>
            <a:r>
              <a:rPr lang="en-CA" baseline="0" dirty="0" smtClean="0"/>
              <a:t>and all policies which are greedy with respect to the optimal value function are optimal </a:t>
            </a:r>
            <a:r>
              <a:rPr lang="en-CA" baseline="0" dirty="0" smtClean="0"/>
              <a:t>policies. There are three policies shown here which are all greedy with respect to the shown (optimal) value function and therefore are all optimal.</a:t>
            </a:r>
          </a:p>
          <a:p>
            <a:endParaRPr lang="en-CA" baseline="0" dirty="0" smtClean="0"/>
          </a:p>
          <a:p>
            <a:r>
              <a:rPr lang="en-CA" baseline="0" dirty="0" smtClean="0"/>
              <a:t>Greedy policies need not be deterministic. Consider a policy that </a:t>
            </a:r>
            <a:r>
              <a:rPr lang="en-CA" baseline="0" dirty="0" smtClean="0"/>
              <a:t>randomly selects one of the three optimal policies each episode.</a:t>
            </a:r>
            <a:endParaRPr lang="en-CA" dirty="0" smtClean="0"/>
          </a:p>
          <a:p>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12</a:t>
            </a:fld>
            <a:endParaRPr lang="en-US"/>
          </a:p>
        </p:txBody>
      </p:sp>
    </p:spTree>
    <p:extLst>
      <p:ext uri="{BB962C8B-B14F-4D97-AF65-F5344CB8AC3E}">
        <p14:creationId xmlns:p14="http://schemas.microsoft.com/office/powerpoint/2010/main" val="3910150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definition as it</a:t>
            </a:r>
            <a:r>
              <a:rPr lang="en-CA" baseline="0" dirty="0" smtClean="0"/>
              <a:t> stands is intuitive but not useful mathematically. </a:t>
            </a:r>
            <a:r>
              <a:rPr lang="en-CA" dirty="0" smtClean="0"/>
              <a:t>The Bellman</a:t>
            </a:r>
            <a:r>
              <a:rPr lang="en-CA" baseline="0" dirty="0" smtClean="0"/>
              <a:t> equation formalizes the definition of the value function into an equation that refers to specific states and actions. </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13</a:t>
            </a:fld>
            <a:endParaRPr lang="en-US"/>
          </a:p>
        </p:txBody>
      </p:sp>
    </p:spTree>
    <p:extLst>
      <p:ext uri="{BB962C8B-B14F-4D97-AF65-F5344CB8AC3E}">
        <p14:creationId xmlns:p14="http://schemas.microsoft.com/office/powerpoint/2010/main" val="1181338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The Bellman equation is solvable as a system of s linear equations in s variables and yields the value of each state.</a:t>
            </a:r>
          </a:p>
          <a:p>
            <a:endParaRPr lang="en-CA" baseline="0" dirty="0" smtClean="0"/>
          </a:p>
          <a:p>
            <a:r>
              <a:rPr lang="en-CA" baseline="0" dirty="0" smtClean="0"/>
              <a:t>Many problems have prohibitively large state spaces.</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14</a:t>
            </a:fld>
            <a:endParaRPr lang="en-US"/>
          </a:p>
        </p:txBody>
      </p:sp>
    </p:spTree>
    <p:extLst>
      <p:ext uri="{BB962C8B-B14F-4D97-AF65-F5344CB8AC3E}">
        <p14:creationId xmlns:p14="http://schemas.microsoft.com/office/powerpoint/2010/main" val="1877676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After</a:t>
            </a:r>
            <a:r>
              <a:rPr lang="en-CA" baseline="0" dirty="0" smtClean="0"/>
              <a:t> evaluating the policy, you can use the value function to improve the policy just like we did in the earlier example</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15</a:t>
            </a:fld>
            <a:endParaRPr lang="en-US"/>
          </a:p>
        </p:txBody>
      </p:sp>
    </p:spTree>
    <p:extLst>
      <p:ext uri="{BB962C8B-B14F-4D97-AF65-F5344CB8AC3E}">
        <p14:creationId xmlns:p14="http://schemas.microsoft.com/office/powerpoint/2010/main" val="3219980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red box encompasses</a:t>
            </a:r>
            <a:r>
              <a:rPr lang="en-CA" baseline="0" dirty="0" smtClean="0"/>
              <a:t> policy evaluation which is exactly what was shown on the previous slide. Policy iteration</a:t>
            </a:r>
          </a:p>
          <a:p>
            <a:r>
              <a:rPr lang="en-CA" baseline="0" dirty="0" smtClean="0"/>
              <a:t>Simply adds a policy improvement step where the policy is updated to be greedy with respect to the newly-evaluated value function.</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16</a:t>
            </a:fld>
            <a:endParaRPr lang="en-US"/>
          </a:p>
        </p:txBody>
      </p:sp>
    </p:spTree>
    <p:extLst>
      <p:ext uri="{BB962C8B-B14F-4D97-AF65-F5344CB8AC3E}">
        <p14:creationId xmlns:p14="http://schemas.microsoft.com/office/powerpoint/2010/main" val="2222628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red box encompasses</a:t>
            </a:r>
            <a:r>
              <a:rPr lang="en-CA" baseline="0" dirty="0" smtClean="0"/>
              <a:t> policy evaluation which is exactly what was shown on the previous slide. Policy iteration</a:t>
            </a:r>
          </a:p>
          <a:p>
            <a:r>
              <a:rPr lang="en-CA" baseline="0" dirty="0" smtClean="0"/>
              <a:t>Simply adds a policy improvement step where the policy is updated to be greedy with respect to the newly-evaluated value function.</a:t>
            </a:r>
          </a:p>
          <a:p>
            <a:endParaRPr lang="en-CA" baseline="0" dirty="0" smtClean="0"/>
          </a:p>
          <a:p>
            <a:r>
              <a:rPr lang="en-CA" dirty="0" smtClean="0"/>
              <a:t>Because</a:t>
            </a:r>
            <a:r>
              <a:rPr lang="en-CA" baseline="0" dirty="0" smtClean="0"/>
              <a:t> we are now approximating the value function in policy evaluation, we can derive the true values of the optimal value function only in the limit. Which theta should we choose? It’s a time/accuracy </a:t>
            </a:r>
            <a:r>
              <a:rPr lang="en-CA" baseline="0" dirty="0" err="1" smtClean="0"/>
              <a:t>tradeoff</a:t>
            </a:r>
            <a:r>
              <a:rPr lang="en-CA" baseline="0" dirty="0" smtClean="0"/>
              <a:t>.</a:t>
            </a:r>
          </a:p>
          <a:p>
            <a:endParaRPr lang="en-CA" baseline="0" dirty="0" smtClean="0"/>
          </a:p>
          <a:p>
            <a:r>
              <a:rPr lang="en-CA" baseline="0" dirty="0" smtClean="0"/>
              <a:t>One extreme (but viable) answer is to perform only a single iteration of policy evaluation, as seen in value iteration.</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17</a:t>
            </a:fld>
            <a:endParaRPr lang="en-US"/>
          </a:p>
        </p:txBody>
      </p:sp>
    </p:spTree>
    <p:extLst>
      <p:ext uri="{BB962C8B-B14F-4D97-AF65-F5344CB8AC3E}">
        <p14:creationId xmlns:p14="http://schemas.microsoft.com/office/powerpoint/2010/main" val="2094717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essentially</a:t>
            </a:r>
            <a:r>
              <a:rPr lang="en-CA" baseline="0" dirty="0" smtClean="0"/>
              <a:t> evaluates the value function for the policy in which the probability of all actions is zero except for the action that maximizes the expected return. Therefore, policy improvement is built in to the update step or, put another way, exactly one round of policy evaluation occurs between subsequent policy improvements.</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18</a:t>
            </a:fld>
            <a:endParaRPr lang="en-US"/>
          </a:p>
        </p:txBody>
      </p:sp>
    </p:spTree>
    <p:extLst>
      <p:ext uri="{BB962C8B-B14F-4D97-AF65-F5344CB8AC3E}">
        <p14:creationId xmlns:p14="http://schemas.microsoft.com/office/powerpoint/2010/main" val="1543788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Value iteration is a special</a:t>
            </a:r>
            <a:r>
              <a:rPr lang="en-CA" baseline="0" dirty="0" smtClean="0"/>
              <a:t> case of Generalized Policy Iteration, which is a paradigm used in almost all of the examples in this lecture. The information in the previous slides should be sufficient to understand what this diagram is describing.</a:t>
            </a:r>
          </a:p>
        </p:txBody>
      </p:sp>
      <p:sp>
        <p:nvSpPr>
          <p:cNvPr id="4" name="Slide Number Placeholder 3"/>
          <p:cNvSpPr>
            <a:spLocks noGrp="1"/>
          </p:cNvSpPr>
          <p:nvPr>
            <p:ph type="sldNum" sz="quarter" idx="10"/>
          </p:nvPr>
        </p:nvSpPr>
        <p:spPr/>
        <p:txBody>
          <a:bodyPr/>
          <a:lstStyle/>
          <a:p>
            <a:fld id="{EAB58301-8E47-694C-884E-80E9D5260CC5}" type="slidenum">
              <a:rPr lang="en-US" smtClean="0"/>
              <a:t>19</a:t>
            </a:fld>
            <a:endParaRPr lang="en-US"/>
          </a:p>
        </p:txBody>
      </p:sp>
    </p:spTree>
    <p:extLst>
      <p:ext uri="{BB962C8B-B14F-4D97-AF65-F5344CB8AC3E}">
        <p14:creationId xmlns:p14="http://schemas.microsoft.com/office/powerpoint/2010/main" val="164881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Covers the first six and part of the seventh chapters from this really good reinforcement</a:t>
            </a:r>
            <a:r>
              <a:rPr lang="en-CA" baseline="0" dirty="0" smtClean="0"/>
              <a:t> learning textbook</a:t>
            </a:r>
          </a:p>
        </p:txBody>
      </p:sp>
      <p:sp>
        <p:nvSpPr>
          <p:cNvPr id="4" name="Slide Number Placeholder 3"/>
          <p:cNvSpPr>
            <a:spLocks noGrp="1"/>
          </p:cNvSpPr>
          <p:nvPr>
            <p:ph type="sldNum" sz="quarter" idx="10"/>
          </p:nvPr>
        </p:nvSpPr>
        <p:spPr/>
        <p:txBody>
          <a:bodyPr/>
          <a:lstStyle/>
          <a:p>
            <a:fld id="{EAB58301-8E47-694C-884E-80E9D5260CC5}" type="slidenum">
              <a:rPr lang="en-US" smtClean="0"/>
              <a:t>2</a:t>
            </a:fld>
            <a:endParaRPr lang="en-US"/>
          </a:p>
        </p:txBody>
      </p:sp>
    </p:spTree>
    <p:extLst>
      <p:ext uri="{BB962C8B-B14F-4D97-AF65-F5344CB8AC3E}">
        <p14:creationId xmlns:p14="http://schemas.microsoft.com/office/powerpoint/2010/main" val="322116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Without a model,</a:t>
            </a:r>
            <a:r>
              <a:rPr lang="en-CA" baseline="0" dirty="0" smtClean="0"/>
              <a:t> </a:t>
            </a:r>
            <a:r>
              <a:rPr lang="en-CA" baseline="0" dirty="0" smtClean="0"/>
              <a:t>the value function does not contain sufficient information to derive </a:t>
            </a:r>
            <a:r>
              <a:rPr lang="en-CA" baseline="0" dirty="0" smtClean="0"/>
              <a:t>a policy </a:t>
            </a:r>
            <a:r>
              <a:rPr lang="en-CA" baseline="0" dirty="0" smtClean="0"/>
              <a:t>from; how will you know what states are accessible and by which actions given your current state? It is impossible to chose an optimal action.</a:t>
            </a:r>
          </a:p>
          <a:p>
            <a:endParaRPr lang="en-CA" baseline="0" dirty="0" smtClean="0"/>
          </a:p>
          <a:p>
            <a:r>
              <a:rPr lang="en-CA" baseline="0" dirty="0" smtClean="0"/>
              <a:t>If you estimate the value of state-action pairs, however, your learned model </a:t>
            </a:r>
            <a:r>
              <a:rPr lang="en-CA" baseline="0" dirty="0" smtClean="0"/>
              <a:t>inherently considers </a:t>
            </a:r>
            <a:r>
              <a:rPr lang="en-CA" baseline="0" dirty="0" smtClean="0"/>
              <a:t>the unknown transition probabilities</a:t>
            </a:r>
            <a:r>
              <a:rPr lang="en-CA" baseline="0" dirty="0" smtClean="0"/>
              <a:t>. Choosing the optimal action is as easy as selecting the maximum over all state-action pairs that incorporate your current state and available actions.</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21</a:t>
            </a:fld>
            <a:endParaRPr lang="en-US"/>
          </a:p>
        </p:txBody>
      </p:sp>
    </p:spTree>
    <p:extLst>
      <p:ext uri="{BB962C8B-B14F-4D97-AF65-F5344CB8AC3E}">
        <p14:creationId xmlns:p14="http://schemas.microsoft.com/office/powerpoint/2010/main" val="3141497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Formal definition</a:t>
            </a:r>
            <a:r>
              <a:rPr lang="en-CA" baseline="0" dirty="0" smtClean="0"/>
              <a:t> of the action-value function </a:t>
            </a:r>
            <a:r>
              <a:rPr lang="en-CA" baseline="0" dirty="0" err="1" smtClean="0"/>
              <a:t>Q_pi</a:t>
            </a:r>
            <a:r>
              <a:rPr lang="en-CA" baseline="0" dirty="0" smtClean="0"/>
              <a:t>(S, A)</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22</a:t>
            </a:fld>
            <a:endParaRPr lang="en-US"/>
          </a:p>
        </p:txBody>
      </p:sp>
    </p:spTree>
    <p:extLst>
      <p:ext uri="{BB962C8B-B14F-4D97-AF65-F5344CB8AC3E}">
        <p14:creationId xmlns:p14="http://schemas.microsoft.com/office/powerpoint/2010/main" val="4280291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GPI still applies to action values!</a:t>
            </a:r>
          </a:p>
          <a:p>
            <a:endParaRPr lang="en-CA" dirty="0" smtClean="0"/>
          </a:p>
          <a:p>
            <a:r>
              <a:rPr lang="en-CA" dirty="0" smtClean="0"/>
              <a:t>Policy improvement can be done by constructing pi_k+1 as the greedy</a:t>
            </a:r>
            <a:r>
              <a:rPr lang="en-CA" baseline="0" dirty="0" smtClean="0"/>
              <a:t> policy with respect to </a:t>
            </a:r>
            <a:r>
              <a:rPr lang="en-CA" baseline="0" dirty="0" err="1" smtClean="0"/>
              <a:t>q_pi_k</a:t>
            </a:r>
            <a:r>
              <a:rPr lang="en-CA" baseline="0" dirty="0" smtClean="0"/>
              <a:t>.</a:t>
            </a:r>
          </a:p>
          <a:p>
            <a:endParaRPr lang="en-CA" baseline="0" dirty="0" smtClean="0"/>
          </a:p>
          <a:p>
            <a:r>
              <a:rPr lang="en-CA" baseline="0" dirty="0" smtClean="0"/>
              <a:t>In this case, the new policy meets the requirements of being ‘equal to or better than’ the original policy (equal to only in the case that both are optimal). </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23</a:t>
            </a:fld>
            <a:endParaRPr lang="en-US"/>
          </a:p>
        </p:txBody>
      </p:sp>
    </p:spTree>
    <p:extLst>
      <p:ext uri="{BB962C8B-B14F-4D97-AF65-F5344CB8AC3E}">
        <p14:creationId xmlns:p14="http://schemas.microsoft.com/office/powerpoint/2010/main" val="1682917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ALWAYS picking the state, action pair with the greatest expected</a:t>
            </a:r>
            <a:r>
              <a:rPr lang="en-CA" baseline="0" dirty="0" smtClean="0"/>
              <a:t> return is extremely detrimental to the learning process. </a:t>
            </a:r>
            <a:r>
              <a:rPr lang="en-CA" dirty="0" smtClean="0"/>
              <a:t>Assume this simple one-state, two action problem. You randomly choose an action which happens to be the top one with r=1.</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24</a:t>
            </a:fld>
            <a:endParaRPr lang="en-US"/>
          </a:p>
        </p:txBody>
      </p:sp>
    </p:spTree>
    <p:extLst>
      <p:ext uri="{BB962C8B-B14F-4D97-AF65-F5344CB8AC3E}">
        <p14:creationId xmlns:p14="http://schemas.microsoft.com/office/powerpoint/2010/main" val="2908353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a:t>
            </a:r>
            <a:r>
              <a:rPr lang="en-CA" baseline="0" dirty="0" smtClean="0"/>
              <a:t> update the reward expectation of the top action to 1. </a:t>
            </a:r>
          </a:p>
          <a:p>
            <a:endParaRPr lang="en-CA" baseline="0" dirty="0" smtClean="0"/>
          </a:p>
          <a:p>
            <a:r>
              <a:rPr lang="en-CA" baseline="0" dirty="0" smtClean="0"/>
              <a:t>Next episode, you choose from the two actions again, selecting the action with the greatest expected return. Which do you choose?</a:t>
            </a:r>
          </a:p>
          <a:p>
            <a:endParaRPr lang="en-CA" baseline="0" dirty="0" smtClean="0"/>
          </a:p>
          <a:p>
            <a:r>
              <a:rPr lang="en-CA" baseline="0" dirty="0" smtClean="0"/>
              <a:t>Note that under the greedy policy, the lower action will never even be sampled. The learning algorithm has failed on the simplest conceivable problem. Everything could be solved if the algorithm sampled the lower action enough to learn that it was better.</a:t>
            </a:r>
          </a:p>
          <a:p>
            <a:endParaRPr lang="en-CA" baseline="0" dirty="0" smtClean="0"/>
          </a:p>
          <a:p>
            <a:r>
              <a:rPr lang="en-CA" baseline="0" dirty="0" smtClean="0"/>
              <a:t>Solutions:</a:t>
            </a:r>
          </a:p>
          <a:p>
            <a:pPr marL="171450" indent="-171450">
              <a:buFontTx/>
              <a:buChar char="-"/>
            </a:pPr>
            <a:r>
              <a:rPr lang="en-CA" baseline="0" dirty="0" smtClean="0"/>
              <a:t>Optimistic initial values</a:t>
            </a:r>
          </a:p>
          <a:p>
            <a:pPr marL="171450" indent="-171450">
              <a:buFontTx/>
              <a:buChar char="-"/>
            </a:pPr>
            <a:r>
              <a:rPr lang="en-CA" baseline="0" dirty="0" smtClean="0"/>
              <a:t>Epsilon-soft policies</a:t>
            </a:r>
          </a:p>
        </p:txBody>
      </p:sp>
      <p:sp>
        <p:nvSpPr>
          <p:cNvPr id="4" name="Slide Number Placeholder 3"/>
          <p:cNvSpPr>
            <a:spLocks noGrp="1"/>
          </p:cNvSpPr>
          <p:nvPr>
            <p:ph type="sldNum" sz="quarter" idx="10"/>
          </p:nvPr>
        </p:nvSpPr>
        <p:spPr/>
        <p:txBody>
          <a:bodyPr/>
          <a:lstStyle/>
          <a:p>
            <a:fld id="{EAB58301-8E47-694C-884E-80E9D5260CC5}" type="slidenum">
              <a:rPr lang="en-US" smtClean="0"/>
              <a:t>25</a:t>
            </a:fld>
            <a:endParaRPr lang="en-US"/>
          </a:p>
        </p:txBody>
      </p:sp>
    </p:spTree>
    <p:extLst>
      <p:ext uri="{BB962C8B-B14F-4D97-AF65-F5344CB8AC3E}">
        <p14:creationId xmlns:p14="http://schemas.microsoft.com/office/powerpoint/2010/main" val="3290778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Earlier we saw</a:t>
            </a:r>
            <a:r>
              <a:rPr lang="en-CA" baseline="0" dirty="0" smtClean="0"/>
              <a:t> Monte-Carlo policy evaluation with respect to the value function.</a:t>
            </a:r>
          </a:p>
          <a:p>
            <a:endParaRPr lang="en-CA" baseline="0" dirty="0" smtClean="0"/>
          </a:p>
          <a:p>
            <a:r>
              <a:rPr lang="en-CA" dirty="0" smtClean="0"/>
              <a:t>Now we can view a Monte-Carlo implementation that uses the</a:t>
            </a:r>
            <a:r>
              <a:rPr lang="en-CA" baseline="0" dirty="0" smtClean="0"/>
              <a:t> action-value function alongside an epsilon-soft policy to perform GPI.</a:t>
            </a:r>
          </a:p>
          <a:p>
            <a:endParaRPr lang="en-CA" baseline="0" dirty="0" smtClean="0"/>
          </a:p>
          <a:p>
            <a:r>
              <a:rPr lang="en-CA" baseline="0" dirty="0" smtClean="0"/>
              <a:t>There is a subtle flaw in using an epsilon-greedy policy to control your agent, however.</a:t>
            </a:r>
          </a:p>
          <a:p>
            <a:r>
              <a:rPr lang="en-CA" baseline="0" dirty="0" smtClean="0"/>
              <a:t>It might be fun to guess what it could be before I show the next slide.</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26</a:t>
            </a:fld>
            <a:endParaRPr lang="en-US"/>
          </a:p>
        </p:txBody>
      </p:sp>
    </p:spTree>
    <p:extLst>
      <p:ext uri="{BB962C8B-B14F-4D97-AF65-F5344CB8AC3E}">
        <p14:creationId xmlns:p14="http://schemas.microsoft.com/office/powerpoint/2010/main" val="4177117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algorithm learns</a:t>
            </a:r>
            <a:r>
              <a:rPr lang="en-CA" baseline="0" dirty="0" smtClean="0"/>
              <a:t> the action-value functions for the epsilon-greedy policy which incorporates a small proportion of random actions. Therefore, the method ‘learns’ the risks associated with random action taking.</a:t>
            </a:r>
          </a:p>
          <a:p>
            <a:endParaRPr lang="en-CA" baseline="0" dirty="0" smtClean="0"/>
          </a:p>
          <a:p>
            <a:r>
              <a:rPr lang="en-CA" baseline="0" dirty="0" smtClean="0"/>
              <a:t>Even if you waited for the epsilon-greedy method to converge and then constructed a new greedy policy using the computed action-value function, you would end up with a sub-optimal policy.</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27</a:t>
            </a:fld>
            <a:endParaRPr lang="en-US"/>
          </a:p>
        </p:txBody>
      </p:sp>
    </p:spTree>
    <p:extLst>
      <p:ext uri="{BB962C8B-B14F-4D97-AF65-F5344CB8AC3E}">
        <p14:creationId xmlns:p14="http://schemas.microsoft.com/office/powerpoint/2010/main" val="1145167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Without a model,</a:t>
            </a:r>
            <a:r>
              <a:rPr lang="en-CA" baseline="0" dirty="0" smtClean="0"/>
              <a:t> state values are insufficient to derive a policy -&gt; how will you choose an action to get to the desired state?</a:t>
            </a:r>
          </a:p>
          <a:p>
            <a:r>
              <a:rPr lang="en-CA" baseline="0" dirty="0" smtClean="0"/>
              <a:t>If you estimate the value of state-action pairs, however, your learned model considers the unknown transition probabilities.</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28</a:t>
            </a:fld>
            <a:endParaRPr lang="en-US"/>
          </a:p>
        </p:txBody>
      </p:sp>
    </p:spTree>
    <p:extLst>
      <p:ext uri="{BB962C8B-B14F-4D97-AF65-F5344CB8AC3E}">
        <p14:creationId xmlns:p14="http://schemas.microsoft.com/office/powerpoint/2010/main" val="1997137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 is</a:t>
            </a:r>
            <a:r>
              <a:rPr lang="en-CA" baseline="0" dirty="0" smtClean="0"/>
              <a:t> used for importance sampling, which accounts for the fact that the probability distributions for the actions of any</a:t>
            </a:r>
          </a:p>
          <a:p>
            <a:r>
              <a:rPr lang="en-CA" baseline="0" dirty="0" smtClean="0"/>
              <a:t>Given state are likely different under the two policies. Smaller updates are made to the action-value function following</a:t>
            </a:r>
          </a:p>
          <a:p>
            <a:r>
              <a:rPr lang="en-CA" baseline="0" dirty="0" smtClean="0"/>
              <a:t>Highly probable actions to compensate for the fact that such updates will occur more frequently.</a:t>
            </a:r>
          </a:p>
          <a:p>
            <a:endParaRPr lang="en-CA" baseline="0" dirty="0" smtClean="0"/>
          </a:p>
          <a:p>
            <a:r>
              <a:rPr lang="en-CA" baseline="0" dirty="0" smtClean="0"/>
              <a:t>Importance sampling is an important concept for Monte Carlo methods that effectively reduces the</a:t>
            </a:r>
          </a:p>
          <a:p>
            <a:r>
              <a:rPr lang="en-CA" baseline="0" dirty="0" smtClean="0"/>
              <a:t>Variance of the action-value estimates for the target policy. There are many improved implementations</a:t>
            </a:r>
          </a:p>
          <a:p>
            <a:r>
              <a:rPr lang="en-CA" baseline="0" dirty="0" smtClean="0"/>
              <a:t>Of importance sampling that are complicated and beyond the scope of this presentation.</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29</a:t>
            </a:fld>
            <a:endParaRPr lang="en-US"/>
          </a:p>
        </p:txBody>
      </p:sp>
    </p:spTree>
    <p:extLst>
      <p:ext uri="{BB962C8B-B14F-4D97-AF65-F5344CB8AC3E}">
        <p14:creationId xmlns:p14="http://schemas.microsoft.com/office/powerpoint/2010/main" val="3686808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Although update targets</a:t>
            </a:r>
            <a:r>
              <a:rPr lang="en-CA" baseline="0" dirty="0" smtClean="0"/>
              <a:t> for MC and TD are mathematically equivalent, the implementation of their update rules causes them to converge on different targets that are only equivalent given an infinite number of training episodes.</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32</a:t>
            </a:fld>
            <a:endParaRPr lang="en-US"/>
          </a:p>
        </p:txBody>
      </p:sp>
    </p:spTree>
    <p:extLst>
      <p:ext uri="{BB962C8B-B14F-4D97-AF65-F5344CB8AC3E}">
        <p14:creationId xmlns:p14="http://schemas.microsoft.com/office/powerpoint/2010/main" val="360738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Reinforcement</a:t>
            </a:r>
            <a:r>
              <a:rPr lang="en-CA" baseline="0" dirty="0" smtClean="0"/>
              <a:t> learning is a method for developing a model to answer the common question “What should I do?” it naturally asks the follow-up question “Well, what do you want to achieve?” which requires some formal terminology to answer.</a:t>
            </a:r>
          </a:p>
          <a:p>
            <a:endParaRPr lang="en-CA" baseline="0" dirty="0" smtClean="0"/>
          </a:p>
          <a:p>
            <a:r>
              <a:rPr lang="en-CA" baseline="0" dirty="0" smtClean="0"/>
              <a:t>If you can administer appropriate rewards to dictate what you want to achieve, reinforcement learning can help inform you of what you should do.</a:t>
            </a:r>
          </a:p>
        </p:txBody>
      </p:sp>
      <p:sp>
        <p:nvSpPr>
          <p:cNvPr id="4" name="Slide Number Placeholder 3"/>
          <p:cNvSpPr>
            <a:spLocks noGrp="1"/>
          </p:cNvSpPr>
          <p:nvPr>
            <p:ph type="sldNum" sz="quarter" idx="10"/>
          </p:nvPr>
        </p:nvSpPr>
        <p:spPr/>
        <p:txBody>
          <a:bodyPr/>
          <a:lstStyle/>
          <a:p>
            <a:fld id="{EAB58301-8E47-694C-884E-80E9D5260CC5}" type="slidenum">
              <a:rPr lang="en-US" smtClean="0"/>
              <a:t>3</a:t>
            </a:fld>
            <a:endParaRPr lang="en-US"/>
          </a:p>
        </p:txBody>
      </p:sp>
    </p:spTree>
    <p:extLst>
      <p:ext uri="{BB962C8B-B14F-4D97-AF65-F5344CB8AC3E}">
        <p14:creationId xmlns:p14="http://schemas.microsoft.com/office/powerpoint/2010/main" val="4025144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Assume a finite number of observations. Present experience repeatedly until the</a:t>
            </a:r>
            <a:r>
              <a:rPr lang="en-CA" baseline="0" dirty="0" smtClean="0"/>
              <a:t> algorithm converges on an answer.</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33</a:t>
            </a:fld>
            <a:endParaRPr lang="en-US"/>
          </a:p>
        </p:txBody>
      </p:sp>
    </p:spTree>
    <p:extLst>
      <p:ext uri="{BB962C8B-B14F-4D97-AF65-F5344CB8AC3E}">
        <p14:creationId xmlns:p14="http://schemas.microsoft.com/office/powerpoint/2010/main" val="3571106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Batch Monte Carlo methods always find the estimates that minimize mean-squared error on the training set, whereas batch TD(0) always finds the estimates that would be exactly correct for the maximum-likelihood model of the Markov process.</a:t>
            </a:r>
          </a:p>
          <a:p>
            <a:endParaRPr lang="en-CA" b="0" dirty="0" smtClean="0"/>
          </a:p>
          <a:p>
            <a:r>
              <a:rPr lang="en-CA" dirty="0" smtClean="0"/>
              <a:t>the maximum-likelihood model is</a:t>
            </a:r>
            <a:r>
              <a:rPr lang="en-CA" baseline="0" dirty="0" smtClean="0"/>
              <a:t> </a:t>
            </a:r>
            <a:r>
              <a:rPr lang="en-CA" dirty="0" smtClean="0"/>
              <a:t>the model of the Markov process formed in the obvious way from the observed episodes: the estimated transition probability from </a:t>
            </a:r>
            <a:r>
              <a:rPr lang="en-CA" dirty="0" err="1" smtClean="0"/>
              <a:t>i</a:t>
            </a:r>
            <a:r>
              <a:rPr lang="en-CA" dirty="0" smtClean="0"/>
              <a:t> to j is the fraction of observed transitions from </a:t>
            </a:r>
            <a:r>
              <a:rPr lang="en-CA" dirty="0" err="1" smtClean="0"/>
              <a:t>i</a:t>
            </a:r>
            <a:r>
              <a:rPr lang="en-CA" dirty="0" smtClean="0"/>
              <a:t> that went to j, and the associated expected reward is the average of the rewards observed on those transitions. Given this model, we can compute the estimate of the value function that would be exactly correct if the model were exactly correct. This is called the certainty-equivalence estimate. In general, batch TD(0) converges to the certainty-equivalence estimate</a:t>
            </a:r>
            <a:r>
              <a:rPr lang="en-CA" baseline="0" dirty="0" smtClean="0"/>
              <a:t> as the maximum likelihood model moves toward the real </a:t>
            </a:r>
            <a:endParaRPr lang="en-CA" b="0" dirty="0"/>
          </a:p>
        </p:txBody>
      </p:sp>
      <p:sp>
        <p:nvSpPr>
          <p:cNvPr id="4" name="Slide Number Placeholder 3"/>
          <p:cNvSpPr>
            <a:spLocks noGrp="1"/>
          </p:cNvSpPr>
          <p:nvPr>
            <p:ph type="sldNum" sz="quarter" idx="10"/>
          </p:nvPr>
        </p:nvSpPr>
        <p:spPr/>
        <p:txBody>
          <a:bodyPr/>
          <a:lstStyle/>
          <a:p>
            <a:fld id="{EAB58301-8E47-694C-884E-80E9D5260CC5}" type="slidenum">
              <a:rPr lang="en-US" smtClean="0"/>
              <a:t>34</a:t>
            </a:fld>
            <a:endParaRPr lang="en-US"/>
          </a:p>
        </p:txBody>
      </p:sp>
    </p:spTree>
    <p:extLst>
      <p:ext uri="{BB962C8B-B14F-4D97-AF65-F5344CB8AC3E}">
        <p14:creationId xmlns:p14="http://schemas.microsoft.com/office/powerpoint/2010/main" val="738331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35</a:t>
            </a:fld>
            <a:endParaRPr lang="en-US"/>
          </a:p>
        </p:txBody>
      </p:sp>
    </p:spTree>
    <p:extLst>
      <p:ext uri="{BB962C8B-B14F-4D97-AF65-F5344CB8AC3E}">
        <p14:creationId xmlns:p14="http://schemas.microsoft.com/office/powerpoint/2010/main" val="2501169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36</a:t>
            </a:fld>
            <a:endParaRPr lang="en-US"/>
          </a:p>
        </p:txBody>
      </p:sp>
    </p:spTree>
    <p:extLst>
      <p:ext uri="{BB962C8B-B14F-4D97-AF65-F5344CB8AC3E}">
        <p14:creationId xmlns:p14="http://schemas.microsoft.com/office/powerpoint/2010/main" val="3382576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37</a:t>
            </a:fld>
            <a:endParaRPr lang="en-US"/>
          </a:p>
        </p:txBody>
      </p:sp>
    </p:spTree>
    <p:extLst>
      <p:ext uri="{BB962C8B-B14F-4D97-AF65-F5344CB8AC3E}">
        <p14:creationId xmlns:p14="http://schemas.microsoft.com/office/powerpoint/2010/main" val="3710853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Approximates Q*</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38</a:t>
            </a:fld>
            <a:endParaRPr lang="en-US"/>
          </a:p>
        </p:txBody>
      </p:sp>
    </p:spTree>
    <p:extLst>
      <p:ext uri="{BB962C8B-B14F-4D97-AF65-F5344CB8AC3E}">
        <p14:creationId xmlns:p14="http://schemas.microsoft.com/office/powerpoint/2010/main" val="21843060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Without a model,</a:t>
            </a:r>
            <a:r>
              <a:rPr lang="en-CA" baseline="0" dirty="0" smtClean="0"/>
              <a:t> state values are insufficient to derive a policy -&gt; how will you choose an action to get to the desired state?</a:t>
            </a:r>
          </a:p>
          <a:p>
            <a:r>
              <a:rPr lang="en-CA" baseline="0" dirty="0" smtClean="0"/>
              <a:t>If you estimate the value of state-action pairs, however, your learned model considers the unknown transition probabilities.</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39</a:t>
            </a:fld>
            <a:endParaRPr lang="en-US"/>
          </a:p>
        </p:txBody>
      </p:sp>
    </p:spTree>
    <p:extLst>
      <p:ext uri="{BB962C8B-B14F-4D97-AF65-F5344CB8AC3E}">
        <p14:creationId xmlns:p14="http://schemas.microsoft.com/office/powerpoint/2010/main" val="1737365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Approximates Q*</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40</a:t>
            </a:fld>
            <a:endParaRPr lang="en-US"/>
          </a:p>
        </p:txBody>
      </p:sp>
    </p:spTree>
    <p:extLst>
      <p:ext uri="{BB962C8B-B14F-4D97-AF65-F5344CB8AC3E}">
        <p14:creationId xmlns:p14="http://schemas.microsoft.com/office/powerpoint/2010/main" val="2294907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Second problem associated</a:t>
            </a:r>
            <a:r>
              <a:rPr lang="en-CA" baseline="0" dirty="0" smtClean="0"/>
              <a:t> with taking the max action</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41</a:t>
            </a:fld>
            <a:endParaRPr lang="en-US"/>
          </a:p>
        </p:txBody>
      </p:sp>
    </p:spTree>
    <p:extLst>
      <p:ext uri="{BB962C8B-B14F-4D97-AF65-F5344CB8AC3E}">
        <p14:creationId xmlns:p14="http://schemas.microsoft.com/office/powerpoint/2010/main" val="1754056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Second problem associated</a:t>
            </a:r>
            <a:r>
              <a:rPr lang="en-CA" baseline="0" dirty="0" smtClean="0"/>
              <a:t> with taking the max action</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42</a:t>
            </a:fld>
            <a:endParaRPr lang="en-US"/>
          </a:p>
        </p:txBody>
      </p:sp>
    </p:spTree>
    <p:extLst>
      <p:ext uri="{BB962C8B-B14F-4D97-AF65-F5344CB8AC3E}">
        <p14:creationId xmlns:p14="http://schemas.microsoft.com/office/powerpoint/2010/main" val="63487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‘state’ d</a:t>
            </a:r>
            <a:r>
              <a:rPr lang="en-CA" dirty="0" smtClean="0"/>
              <a:t>efines the relevant</a:t>
            </a:r>
            <a:r>
              <a:rPr lang="en-CA" baseline="0" dirty="0" smtClean="0"/>
              <a:t> variables in the agent’s environment</a:t>
            </a:r>
          </a:p>
          <a:p>
            <a:endParaRPr lang="en-CA" baseline="0" dirty="0" smtClean="0"/>
          </a:p>
          <a:p>
            <a:r>
              <a:rPr lang="en-CA" baseline="0" dirty="0" smtClean="0"/>
              <a:t>Must be a complete description of all relevant variables for the algorithm to converge on the optimal solution (Markov)</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4</a:t>
            </a:fld>
            <a:endParaRPr lang="en-US"/>
          </a:p>
        </p:txBody>
      </p:sp>
    </p:spTree>
    <p:extLst>
      <p:ext uri="{BB962C8B-B14F-4D97-AF65-F5344CB8AC3E}">
        <p14:creationId xmlns:p14="http://schemas.microsoft.com/office/powerpoint/2010/main" val="4022816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Second problem associated</a:t>
            </a:r>
            <a:r>
              <a:rPr lang="en-CA" baseline="0" dirty="0" smtClean="0"/>
              <a:t> with taking the max action</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43</a:t>
            </a:fld>
            <a:endParaRPr lang="en-US"/>
          </a:p>
        </p:txBody>
      </p:sp>
    </p:spTree>
    <p:extLst>
      <p:ext uri="{BB962C8B-B14F-4D97-AF65-F5344CB8AC3E}">
        <p14:creationId xmlns:p14="http://schemas.microsoft.com/office/powerpoint/2010/main" val="1262417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Second problem associated</a:t>
            </a:r>
            <a:r>
              <a:rPr lang="en-CA" baseline="0" dirty="0" smtClean="0"/>
              <a:t> with taking the max action</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44</a:t>
            </a:fld>
            <a:endParaRPr lang="en-US"/>
          </a:p>
        </p:txBody>
      </p:sp>
    </p:spTree>
    <p:extLst>
      <p:ext uri="{BB962C8B-B14F-4D97-AF65-F5344CB8AC3E}">
        <p14:creationId xmlns:p14="http://schemas.microsoft.com/office/powerpoint/2010/main" val="18410638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Second problem associated</a:t>
            </a:r>
            <a:r>
              <a:rPr lang="en-CA" baseline="0" dirty="0" smtClean="0"/>
              <a:t> with taking the max action</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45</a:t>
            </a:fld>
            <a:endParaRPr lang="en-US"/>
          </a:p>
        </p:txBody>
      </p:sp>
    </p:spTree>
    <p:extLst>
      <p:ext uri="{BB962C8B-B14F-4D97-AF65-F5344CB8AC3E}">
        <p14:creationId xmlns:p14="http://schemas.microsoft.com/office/powerpoint/2010/main" val="395759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‘action’ is the transition to the next state. Usually,</a:t>
            </a:r>
            <a:r>
              <a:rPr lang="en-CA" baseline="0" dirty="0" smtClean="0"/>
              <a:t> the agent has some control over its environment and chooses from many actions, affecting the next state as a result.</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5</a:t>
            </a:fld>
            <a:endParaRPr lang="en-US"/>
          </a:p>
        </p:txBody>
      </p:sp>
    </p:spTree>
    <p:extLst>
      <p:ext uri="{BB962C8B-B14F-4D97-AF65-F5344CB8AC3E}">
        <p14:creationId xmlns:p14="http://schemas.microsoft.com/office/powerpoint/2010/main" val="1761720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reward is a signal passed to the agent that</a:t>
            </a:r>
            <a:r>
              <a:rPr lang="en-CA" baseline="0" dirty="0" smtClean="0"/>
              <a:t> is used to modify the relative probability of taking A from S.</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6</a:t>
            </a:fld>
            <a:endParaRPr lang="en-US"/>
          </a:p>
        </p:txBody>
      </p:sp>
    </p:spTree>
    <p:extLst>
      <p:ext uri="{BB962C8B-B14F-4D97-AF65-F5344CB8AC3E}">
        <p14:creationId xmlns:p14="http://schemas.microsoft.com/office/powerpoint/2010/main" val="798941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policy is a function that maps each state to an action.</a:t>
            </a:r>
            <a:r>
              <a:rPr lang="en-CA" baseline="0" dirty="0" smtClean="0"/>
              <a:t> It’s used to control the agent.</a:t>
            </a:r>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7</a:t>
            </a:fld>
            <a:endParaRPr lang="en-US"/>
          </a:p>
        </p:txBody>
      </p:sp>
    </p:spTree>
    <p:extLst>
      <p:ext uri="{BB962C8B-B14F-4D97-AF65-F5344CB8AC3E}">
        <p14:creationId xmlns:p14="http://schemas.microsoft.com/office/powerpoint/2010/main" val="1737011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value function describes the expected return (sum of rewards)</a:t>
            </a:r>
            <a:r>
              <a:rPr lang="en-CA" baseline="0" dirty="0" smtClean="0"/>
              <a:t> from starting at state S and following policy pi. Gamma is an exponential recency weighting factor that is used to favor immediate over future reward. It is essential if you have an infinite number of state-action transitions, since the expected return would be infinite otherwise.</a:t>
            </a:r>
          </a:p>
          <a:p>
            <a:endParaRPr lang="en-CA" baseline="0" dirty="0" smtClean="0"/>
          </a:p>
        </p:txBody>
      </p:sp>
      <p:sp>
        <p:nvSpPr>
          <p:cNvPr id="4" name="Slide Number Placeholder 3"/>
          <p:cNvSpPr>
            <a:spLocks noGrp="1"/>
          </p:cNvSpPr>
          <p:nvPr>
            <p:ph type="sldNum" sz="quarter" idx="10"/>
          </p:nvPr>
        </p:nvSpPr>
        <p:spPr/>
        <p:txBody>
          <a:bodyPr/>
          <a:lstStyle/>
          <a:p>
            <a:fld id="{EAB58301-8E47-694C-884E-80E9D5260CC5}" type="slidenum">
              <a:rPr lang="en-US" smtClean="0"/>
              <a:t>8</a:t>
            </a:fld>
            <a:endParaRPr lang="en-US"/>
          </a:p>
        </p:txBody>
      </p:sp>
    </p:spTree>
    <p:extLst>
      <p:ext uri="{BB962C8B-B14F-4D97-AF65-F5344CB8AC3E}">
        <p14:creationId xmlns:p14="http://schemas.microsoft.com/office/powerpoint/2010/main" val="416567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Consider an</a:t>
            </a:r>
            <a:r>
              <a:rPr lang="en-CA" baseline="0" dirty="0" smtClean="0"/>
              <a:t> episodic non-discounted problem where each state has two actions. The upper action yields a reward of one, while the lower action yields a reward of zero. The last set of states has only one action with a reward of 5 or 1, and goes to the terminal state.</a:t>
            </a:r>
          </a:p>
          <a:p>
            <a:endParaRPr lang="en-CA" baseline="0" dirty="0" smtClean="0"/>
          </a:p>
          <a:p>
            <a:r>
              <a:rPr lang="en-CA" baseline="0" dirty="0" smtClean="0"/>
              <a:t>A simple policy is to always take the upper path. The number in each circle represents the value function of that state given the policy that we just defined (the expected return if you start in that state and only take the top action).</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EAB58301-8E47-694C-884E-80E9D5260CC5}" type="slidenum">
              <a:rPr lang="en-US" smtClean="0"/>
              <a:t>9</a:t>
            </a:fld>
            <a:endParaRPr lang="en-US"/>
          </a:p>
        </p:txBody>
      </p:sp>
    </p:spTree>
    <p:extLst>
      <p:ext uri="{BB962C8B-B14F-4D97-AF65-F5344CB8AC3E}">
        <p14:creationId xmlns:p14="http://schemas.microsoft.com/office/powerpoint/2010/main" val="1210257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4843" y="321276"/>
            <a:ext cx="6357551" cy="2156898"/>
          </a:xfrm>
          <a:prstGeom prst="rect">
            <a:avLst/>
          </a:prstGeom>
        </p:spPr>
        <p:txBody>
          <a:bodyPr anchor="b"/>
          <a:lstStyle>
            <a:lvl1pPr algn="l">
              <a:lnSpc>
                <a:spcPts val="4600"/>
              </a:lnSpc>
              <a:defRPr sz="44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444843" y="2490530"/>
            <a:ext cx="6357551" cy="728405"/>
          </a:xfrm>
          <a:prstGeom prst="rect">
            <a:avLst/>
          </a:prstGeom>
        </p:spPr>
        <p:txBody>
          <a:bodyPr/>
          <a:lstStyle>
            <a:lvl1pPr marL="0" indent="0" algn="l">
              <a:lnSpc>
                <a:spcPts val="2200"/>
              </a:lnSpc>
              <a:spcBef>
                <a:spcPts val="0"/>
              </a:spcBef>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444844" y="3231291"/>
            <a:ext cx="5097162" cy="1202615"/>
          </a:xfrm>
          <a:prstGeom prst="rect">
            <a:avLst/>
          </a:prstGeom>
        </p:spPr>
        <p:txBody>
          <a:bodyPr anchor="b" anchorCtr="0">
            <a:noAutofit/>
          </a:bodyPr>
          <a:lstStyle>
            <a:lvl1pPr marL="0" indent="0">
              <a:lnSpc>
                <a:spcPts val="1800"/>
              </a:lnSpc>
              <a:spcBef>
                <a:spcPts val="0"/>
              </a:spcBef>
              <a:buNone/>
              <a:defRPr sz="16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8" name="Text Placeholder 11">
            <a:extLst>
              <a:ext uri="{FF2B5EF4-FFF2-40B4-BE49-F238E27FC236}">
                <a16:creationId xmlns:a16="http://schemas.microsoft.com/office/drawing/2014/main" id="{9C5AE50E-BB67-BE4C-B639-5B1F6E779861}"/>
              </a:ext>
            </a:extLst>
          </p:cNvPr>
          <p:cNvSpPr>
            <a:spLocks noGrp="1"/>
          </p:cNvSpPr>
          <p:nvPr>
            <p:ph type="body" sz="quarter" idx="11" hasCustomPrompt="1"/>
          </p:nvPr>
        </p:nvSpPr>
        <p:spPr>
          <a:xfrm>
            <a:off x="444843" y="4446262"/>
            <a:ext cx="2755557" cy="521874"/>
          </a:xfrm>
          <a:prstGeom prst="rect">
            <a:avLst/>
          </a:prstGeom>
        </p:spPr>
        <p:txBody>
          <a:bodyPr>
            <a:normAutofit/>
          </a:bodyPr>
          <a:lstStyle>
            <a:lvl1pPr marL="0" indent="0">
              <a:spcBef>
                <a:spcPts val="0"/>
              </a:spcBef>
              <a:buNone/>
              <a:defRPr sz="12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94642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693" y="284199"/>
            <a:ext cx="7347637" cy="988542"/>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dirty="0"/>
              <a:t>Click to edit Master title style</a:t>
            </a:r>
          </a:p>
        </p:txBody>
      </p:sp>
      <p:sp>
        <p:nvSpPr>
          <p:cNvPr id="6" name="Slide Number Placeholder 5"/>
          <p:cNvSpPr>
            <a:spLocks noGrp="1"/>
          </p:cNvSpPr>
          <p:nvPr>
            <p:ph type="sldNum" sz="quarter" idx="12"/>
          </p:nvPr>
        </p:nvSpPr>
        <p:spPr>
          <a:xfrm>
            <a:off x="6868814" y="6449026"/>
            <a:ext cx="2057400" cy="24833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7" name="Content Placeholder 2">
            <a:extLst>
              <a:ext uri="{FF2B5EF4-FFF2-40B4-BE49-F238E27FC236}">
                <a16:creationId xmlns:a16="http://schemas.microsoft.com/office/drawing/2014/main" id="{8CC87759-9B3E-7B4A-8AC8-00BB92888246}"/>
              </a:ext>
            </a:extLst>
          </p:cNvPr>
          <p:cNvSpPr>
            <a:spLocks noGrp="1"/>
          </p:cNvSpPr>
          <p:nvPr>
            <p:ph idx="1"/>
          </p:nvPr>
        </p:nvSpPr>
        <p:spPr>
          <a:xfrm>
            <a:off x="387692" y="1643448"/>
            <a:ext cx="8113757" cy="4639963"/>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3222477"/>
      </p:ext>
    </p:extLst>
  </p:cSld>
  <p:clrMapOvr>
    <a:masterClrMapping/>
  </p:clrMapOvr>
  <p:extLst mod="1">
    <p:ext uri="{DCECCB84-F9BA-43D5-87BE-67443E8EF086}">
      <p15:sldGuideLst xmlns:p15="http://schemas.microsoft.com/office/powerpoint/2012/main">
        <p15:guide id="1" orient="horz" pos="572" userDrawn="1">
          <p15:clr>
            <a:srgbClr val="FBAE40"/>
          </p15:clr>
        </p15:guide>
        <p15:guide id="2" pos="555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EED04D62-3AA9-214D-8928-EF6811EB939D}"/>
              </a:ext>
            </a:extLst>
          </p:cNvPr>
          <p:cNvSpPr>
            <a:spLocks noGrp="1"/>
          </p:cNvSpPr>
          <p:nvPr>
            <p:ph type="pic" sz="quarter" idx="13"/>
          </p:nvPr>
        </p:nvSpPr>
        <p:spPr>
          <a:xfrm>
            <a:off x="736684" y="1775596"/>
            <a:ext cx="3149515" cy="4170576"/>
          </a:xfrm>
          <a:prstGeom prst="rect">
            <a:avLst/>
          </a:prstGeom>
        </p:spPr>
        <p:txBody>
          <a:bodyPr/>
          <a:lstStyle>
            <a:lvl1pPr marL="0" indent="0">
              <a:buNone/>
              <a:defRPr/>
            </a:lvl1pPr>
          </a:lstStyle>
          <a:p>
            <a:endParaRPr lang="en-US"/>
          </a:p>
        </p:txBody>
      </p:sp>
      <p:sp>
        <p:nvSpPr>
          <p:cNvPr id="8" name="Content Placeholder 2">
            <a:extLst>
              <a:ext uri="{FF2B5EF4-FFF2-40B4-BE49-F238E27FC236}">
                <a16:creationId xmlns:a16="http://schemas.microsoft.com/office/drawing/2014/main" id="{F58C75E1-5E7E-BA4A-A06F-8AB20CB5F936}"/>
              </a:ext>
            </a:extLst>
          </p:cNvPr>
          <p:cNvSpPr>
            <a:spLocks noGrp="1"/>
          </p:cNvSpPr>
          <p:nvPr>
            <p:ph idx="1"/>
          </p:nvPr>
        </p:nvSpPr>
        <p:spPr>
          <a:xfrm>
            <a:off x="4232189" y="1775595"/>
            <a:ext cx="4195119" cy="417057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47BE65C4-B259-0848-8C28-01D941C5237D}"/>
              </a:ext>
            </a:extLst>
          </p:cNvPr>
          <p:cNvSpPr>
            <a:spLocks noGrp="1"/>
          </p:cNvSpPr>
          <p:nvPr>
            <p:ph type="title"/>
          </p:nvPr>
        </p:nvSpPr>
        <p:spPr>
          <a:xfrm>
            <a:off x="387693" y="284199"/>
            <a:ext cx="7347637" cy="988542"/>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B0F2D80D-ADC6-7F46-9D4B-257CF34DA154}"/>
              </a:ext>
            </a:extLst>
          </p:cNvPr>
          <p:cNvSpPr>
            <a:spLocks noGrp="1"/>
          </p:cNvSpPr>
          <p:nvPr>
            <p:ph type="sldNum" sz="quarter" idx="12"/>
          </p:nvPr>
        </p:nvSpPr>
        <p:spPr>
          <a:xfrm>
            <a:off x="6868814" y="6449026"/>
            <a:ext cx="2057400" cy="24833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4148700960"/>
      </p:ext>
    </p:extLst>
  </p:cSld>
  <p:clrMapOvr>
    <a:masterClrMapping/>
  </p:clrMapOvr>
  <p:extLst mod="1">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hotos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D3CB8C31-17B9-D04A-AD0C-9EE4B3540BF4}"/>
              </a:ext>
            </a:extLst>
          </p:cNvPr>
          <p:cNvSpPr>
            <a:spLocks noGrp="1"/>
          </p:cNvSpPr>
          <p:nvPr>
            <p:ph type="pic" sz="quarter" idx="13"/>
          </p:nvPr>
        </p:nvSpPr>
        <p:spPr>
          <a:xfrm>
            <a:off x="767039" y="1766452"/>
            <a:ext cx="3012030" cy="1681083"/>
          </a:xfrm>
          <a:prstGeom prst="rect">
            <a:avLst/>
          </a:prstGeom>
        </p:spPr>
        <p:txBody>
          <a:bodyPr/>
          <a:lstStyle>
            <a:lvl1pPr marL="0" indent="0">
              <a:buNone/>
              <a:defRPr/>
            </a:lvl1pPr>
          </a:lstStyle>
          <a:p>
            <a:endParaRPr lang="en-US" dirty="0"/>
          </a:p>
        </p:txBody>
      </p:sp>
      <p:sp>
        <p:nvSpPr>
          <p:cNvPr id="9" name="Content Placeholder 2">
            <a:extLst>
              <a:ext uri="{FF2B5EF4-FFF2-40B4-BE49-F238E27FC236}">
                <a16:creationId xmlns:a16="http://schemas.microsoft.com/office/drawing/2014/main" id="{FE07E1D0-04A0-F646-9FDF-EA299EBA3B2B}"/>
              </a:ext>
            </a:extLst>
          </p:cNvPr>
          <p:cNvSpPr>
            <a:spLocks noGrp="1"/>
          </p:cNvSpPr>
          <p:nvPr>
            <p:ph idx="1"/>
          </p:nvPr>
        </p:nvSpPr>
        <p:spPr>
          <a:xfrm>
            <a:off x="767039" y="3739103"/>
            <a:ext cx="3012030"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E1F9D265-5699-C74F-8BA7-F087707447AE}"/>
              </a:ext>
            </a:extLst>
          </p:cNvPr>
          <p:cNvCxnSpPr/>
          <p:nvPr userDrawn="1"/>
        </p:nvCxnSpPr>
        <p:spPr>
          <a:xfrm>
            <a:off x="4572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1" name="Picture Placeholder 7">
            <a:extLst>
              <a:ext uri="{FF2B5EF4-FFF2-40B4-BE49-F238E27FC236}">
                <a16:creationId xmlns:a16="http://schemas.microsoft.com/office/drawing/2014/main" id="{FE44C8FA-770D-1046-9E87-57D9D7082317}"/>
              </a:ext>
            </a:extLst>
          </p:cNvPr>
          <p:cNvSpPr>
            <a:spLocks noGrp="1"/>
          </p:cNvSpPr>
          <p:nvPr>
            <p:ph type="pic" sz="quarter" idx="14"/>
          </p:nvPr>
        </p:nvSpPr>
        <p:spPr>
          <a:xfrm>
            <a:off x="5364932" y="1766452"/>
            <a:ext cx="3012030" cy="1681083"/>
          </a:xfrm>
          <a:prstGeom prst="rect">
            <a:avLst/>
          </a:prstGeom>
        </p:spPr>
        <p:txBody>
          <a:bodyPr/>
          <a:lstStyle>
            <a:lvl1pPr marL="0" indent="0">
              <a:buNone/>
              <a:defRPr/>
            </a:lvl1pPr>
          </a:lstStyle>
          <a:p>
            <a:endParaRPr lang="en-US" dirty="0"/>
          </a:p>
        </p:txBody>
      </p:sp>
      <p:sp>
        <p:nvSpPr>
          <p:cNvPr id="12" name="Content Placeholder 2">
            <a:extLst>
              <a:ext uri="{FF2B5EF4-FFF2-40B4-BE49-F238E27FC236}">
                <a16:creationId xmlns:a16="http://schemas.microsoft.com/office/drawing/2014/main" id="{AB6D65A2-63E1-BB4F-8662-202C2AF5B86D}"/>
              </a:ext>
            </a:extLst>
          </p:cNvPr>
          <p:cNvSpPr>
            <a:spLocks noGrp="1"/>
          </p:cNvSpPr>
          <p:nvPr>
            <p:ph idx="15"/>
          </p:nvPr>
        </p:nvSpPr>
        <p:spPr>
          <a:xfrm>
            <a:off x="5364932" y="3739103"/>
            <a:ext cx="3012030"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16F9B76C-5DA8-FB4F-BE8E-C02B3725C530}"/>
              </a:ext>
            </a:extLst>
          </p:cNvPr>
          <p:cNvSpPr>
            <a:spLocks noGrp="1"/>
          </p:cNvSpPr>
          <p:nvPr>
            <p:ph type="title"/>
          </p:nvPr>
        </p:nvSpPr>
        <p:spPr>
          <a:xfrm>
            <a:off x="387693" y="284199"/>
            <a:ext cx="7347637" cy="988542"/>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dirty="0"/>
              <a:t>Click to edit Master title style</a:t>
            </a:r>
          </a:p>
        </p:txBody>
      </p:sp>
      <p:sp>
        <p:nvSpPr>
          <p:cNvPr id="14" name="Slide Number Placeholder 5">
            <a:extLst>
              <a:ext uri="{FF2B5EF4-FFF2-40B4-BE49-F238E27FC236}">
                <a16:creationId xmlns:a16="http://schemas.microsoft.com/office/drawing/2014/main" id="{06A1398E-8F6A-A34B-AD16-2F964A5E7130}"/>
              </a:ext>
            </a:extLst>
          </p:cNvPr>
          <p:cNvSpPr>
            <a:spLocks noGrp="1"/>
          </p:cNvSpPr>
          <p:nvPr>
            <p:ph type="sldNum" sz="quarter" idx="12"/>
          </p:nvPr>
        </p:nvSpPr>
        <p:spPr>
          <a:xfrm>
            <a:off x="6868814" y="6449026"/>
            <a:ext cx="2057400" cy="24833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62349688"/>
      </p:ext>
    </p:extLst>
  </p:cSld>
  <p:clrMapOvr>
    <a:masterClrMapping/>
  </p:clrMapOvr>
  <p:extLst mod="1">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7DC09A30-2DEC-8049-A594-3E394E631862}"/>
              </a:ext>
            </a:extLst>
          </p:cNvPr>
          <p:cNvSpPr>
            <a:spLocks noGrp="1"/>
          </p:cNvSpPr>
          <p:nvPr>
            <p:ph type="body" sz="quarter" idx="10" hasCustomPrompt="1"/>
          </p:nvPr>
        </p:nvSpPr>
        <p:spPr>
          <a:xfrm>
            <a:off x="2477529" y="1192427"/>
            <a:ext cx="5974493" cy="4528752"/>
          </a:xfrm>
          <a:prstGeom prst="rect">
            <a:avLst/>
          </a:prstGeom>
        </p:spPr>
        <p:txBody>
          <a:bodyPr anchor="ctr" anchorCtr="0"/>
          <a:lstStyle>
            <a:lvl1pPr marL="0" indent="0">
              <a:lnSpc>
                <a:spcPts val="4600"/>
              </a:lnSpc>
              <a:spcBef>
                <a:spcPts val="0"/>
              </a:spcBef>
              <a:buNone/>
              <a:defRPr sz="4400" b="1">
                <a:solidFill>
                  <a:schemeClr val="accent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176466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1914" y="543697"/>
            <a:ext cx="6269746" cy="1718234"/>
          </a:xfrm>
          <a:prstGeom prst="rect">
            <a:avLst/>
          </a:prstGeom>
        </p:spPr>
        <p:txBody>
          <a:bodyPr anchor="b"/>
          <a:lstStyle>
            <a:lvl1pPr algn="l">
              <a:lnSpc>
                <a:spcPts val="3400"/>
              </a:lnSpc>
              <a:defRPr sz="3200" b="1">
                <a:solidFill>
                  <a:schemeClr val="accent1"/>
                </a:solidFill>
                <a:latin typeface="+mn-lt"/>
              </a:defRPr>
            </a:lvl1pPr>
          </a:lstStyle>
          <a:p>
            <a:r>
              <a:rPr lang="en-US" dirty="0"/>
              <a:t>Thank you for attending!</a:t>
            </a:r>
            <a:br>
              <a:rPr lang="en-US" dirty="0"/>
            </a:br>
            <a:r>
              <a:rPr lang="en-US" dirty="0"/>
              <a:t>and/or other concluding message</a:t>
            </a:r>
          </a:p>
        </p:txBody>
      </p:sp>
      <p:sp>
        <p:nvSpPr>
          <p:cNvPr id="3" name="Subtitle 2"/>
          <p:cNvSpPr>
            <a:spLocks noGrp="1"/>
          </p:cNvSpPr>
          <p:nvPr>
            <p:ph type="subTitle" idx="1" hasCustomPrompt="1"/>
          </p:nvPr>
        </p:nvSpPr>
        <p:spPr>
          <a:xfrm>
            <a:off x="481913" y="2274287"/>
            <a:ext cx="6269746" cy="877732"/>
          </a:xfrm>
          <a:prstGeom prst="rect">
            <a:avLst/>
          </a:prstGeom>
        </p:spPr>
        <p:txBody>
          <a:bodyPr/>
          <a:lstStyle>
            <a:lvl1pPr marL="0" indent="0" algn="l">
              <a:lnSpc>
                <a:spcPts val="2200"/>
              </a:lnSpc>
              <a:spcBef>
                <a:spcPts val="0"/>
              </a:spcBef>
              <a:buNone/>
              <a:defRPr sz="2000" b="1">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481913" y="3164375"/>
            <a:ext cx="5202195" cy="1233507"/>
          </a:xfrm>
          <a:prstGeom prst="rect">
            <a:avLst/>
          </a:prstGeom>
        </p:spPr>
        <p:txBody>
          <a:bodyPr anchor="b" anchorCtr="0">
            <a:noAutofit/>
          </a:bodyPr>
          <a:lstStyle>
            <a:lvl1pPr marL="0" indent="0">
              <a:lnSpc>
                <a:spcPts val="1600"/>
              </a:lnSpc>
              <a:spcBef>
                <a:spcPts val="0"/>
              </a:spcBef>
              <a:buNone/>
              <a:defRPr sz="1400">
                <a:solidFill>
                  <a:schemeClr val="tx1"/>
                </a:solidFill>
              </a:defRPr>
            </a:lvl1pPr>
          </a:lstStyle>
          <a:p>
            <a:pPr lvl="0"/>
            <a:r>
              <a:rPr lang="en-US" dirty="0"/>
              <a:t>Presenter’s Name</a:t>
            </a:r>
            <a:br>
              <a:rPr lang="en-US" dirty="0"/>
            </a:br>
            <a:r>
              <a:rPr lang="en-US" dirty="0" err="1"/>
              <a:t>presentersemail@ucalgary.ca</a:t>
            </a:r>
            <a:r>
              <a:rPr lang="en-US" dirty="0"/>
              <a:t/>
            </a:r>
            <a:br>
              <a:rPr lang="en-US" dirty="0"/>
            </a:br>
            <a:r>
              <a:rPr lang="en-US" dirty="0"/>
              <a:t>Phone number / Twitter handle / additional contact info</a:t>
            </a:r>
          </a:p>
        </p:txBody>
      </p:sp>
    </p:spTree>
    <p:extLst>
      <p:ext uri="{BB962C8B-B14F-4D97-AF65-F5344CB8AC3E}">
        <p14:creationId xmlns:p14="http://schemas.microsoft.com/office/powerpoint/2010/main" val="95611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01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BBA6-CA6A-6943-BD00-7B4599350663}"/>
              </a:ext>
            </a:extLst>
          </p:cNvPr>
          <p:cNvSpPr>
            <a:spLocks noGrp="1"/>
          </p:cNvSpPr>
          <p:nvPr>
            <p:ph type="ctrTitle"/>
          </p:nvPr>
        </p:nvSpPr>
        <p:spPr/>
        <p:txBody>
          <a:bodyPr/>
          <a:lstStyle/>
          <a:p>
            <a:r>
              <a:rPr lang="en-US" dirty="0" smtClean="0"/>
              <a:t>Reinforcement Learning</a:t>
            </a:r>
            <a:endParaRPr lang="en-US" dirty="0"/>
          </a:p>
        </p:txBody>
      </p:sp>
      <p:sp>
        <p:nvSpPr>
          <p:cNvPr id="3" name="Subtitle 2">
            <a:extLst>
              <a:ext uri="{FF2B5EF4-FFF2-40B4-BE49-F238E27FC236}">
                <a16:creationId xmlns:a16="http://schemas.microsoft.com/office/drawing/2014/main" id="{128230EF-BACA-AB4C-A271-05B1FB5242C1}"/>
              </a:ext>
            </a:extLst>
          </p:cNvPr>
          <p:cNvSpPr>
            <a:spLocks noGrp="1"/>
          </p:cNvSpPr>
          <p:nvPr>
            <p:ph type="subTitle" idx="1"/>
          </p:nvPr>
        </p:nvSpPr>
        <p:spPr/>
        <p:txBody>
          <a:bodyPr/>
          <a:lstStyle/>
          <a:p>
            <a:r>
              <a:rPr lang="en-US" dirty="0" smtClean="0"/>
              <a:t>A brief overview</a:t>
            </a:r>
            <a:endParaRPr lang="en-US" dirty="0"/>
          </a:p>
        </p:txBody>
      </p:sp>
      <p:sp>
        <p:nvSpPr>
          <p:cNvPr id="4" name="Text Placeholder 3">
            <a:extLst>
              <a:ext uri="{FF2B5EF4-FFF2-40B4-BE49-F238E27FC236}">
                <a16:creationId xmlns:a16="http://schemas.microsoft.com/office/drawing/2014/main" id="{EE5B2FEE-4549-D845-AFF8-BC694DDB7452}"/>
              </a:ext>
            </a:extLst>
          </p:cNvPr>
          <p:cNvSpPr>
            <a:spLocks noGrp="1"/>
          </p:cNvSpPr>
          <p:nvPr>
            <p:ph type="body" sz="quarter" idx="10"/>
          </p:nvPr>
        </p:nvSpPr>
        <p:spPr/>
        <p:txBody>
          <a:bodyPr/>
          <a:lstStyle/>
          <a:p>
            <a:r>
              <a:rPr lang="en-US" dirty="0" smtClean="0"/>
              <a:t>Anthony Winder</a:t>
            </a:r>
          </a:p>
          <a:p>
            <a:r>
              <a:rPr lang="en-US" dirty="0" smtClean="0"/>
              <a:t>Statistical Learning Study Group</a:t>
            </a:r>
            <a:endParaRPr lang="en-US" dirty="0"/>
          </a:p>
        </p:txBody>
      </p:sp>
      <p:sp>
        <p:nvSpPr>
          <p:cNvPr id="5" name="Text Placeholder 4">
            <a:extLst>
              <a:ext uri="{FF2B5EF4-FFF2-40B4-BE49-F238E27FC236}">
                <a16:creationId xmlns:a16="http://schemas.microsoft.com/office/drawing/2014/main" id="{2E42FD9A-CA41-BD42-89F2-E4B8B45C9027}"/>
              </a:ext>
            </a:extLst>
          </p:cNvPr>
          <p:cNvSpPr>
            <a:spLocks noGrp="1"/>
          </p:cNvSpPr>
          <p:nvPr>
            <p:ph type="body" sz="quarter" idx="11"/>
          </p:nvPr>
        </p:nvSpPr>
        <p:spPr/>
        <p:txBody>
          <a:bodyPr/>
          <a:lstStyle/>
          <a:p>
            <a:r>
              <a:rPr lang="en-US" dirty="0" smtClean="0"/>
              <a:t>May 17 2019</a:t>
            </a:r>
            <a:endParaRPr lang="en-US" dirty="0"/>
          </a:p>
        </p:txBody>
      </p:sp>
    </p:spTree>
    <p:extLst>
      <p:ext uri="{BB962C8B-B14F-4D97-AF65-F5344CB8AC3E}">
        <p14:creationId xmlns:p14="http://schemas.microsoft.com/office/powerpoint/2010/main" val="3824373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rot="2382025">
            <a:off x="1119472" y="3352686"/>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r=0</a:t>
            </a:r>
            <a:endParaRPr lang="en-CA" sz="1400" dirty="0">
              <a:latin typeface="Cambria Math" panose="02040503050406030204" pitchFamily="18" charset="0"/>
              <a:ea typeface="Cambria Math" panose="02040503050406030204" pitchFamily="18" charset="0"/>
            </a:endParaRPr>
          </a:p>
        </p:txBody>
      </p:sp>
      <p:sp>
        <p:nvSpPr>
          <p:cNvPr id="86" name="TextBox 85"/>
          <p:cNvSpPr txBox="1"/>
          <p:nvPr/>
        </p:nvSpPr>
        <p:spPr>
          <a:xfrm rot="19367572">
            <a:off x="1111638" y="2733224"/>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a:t>
            </a:r>
            <a:endParaRPr lang="en-CA" sz="1400" dirty="0">
              <a:latin typeface="Cambria Math" panose="02040503050406030204" pitchFamily="18" charset="0"/>
              <a:ea typeface="Cambria Math" panose="02040503050406030204" pitchFamily="18" charset="0"/>
            </a:endParaRPr>
          </a:p>
        </p:txBody>
      </p:sp>
      <p:sp>
        <p:nvSpPr>
          <p:cNvPr id="2" name="Title 1"/>
          <p:cNvSpPr>
            <a:spLocks noGrp="1"/>
          </p:cNvSpPr>
          <p:nvPr>
            <p:ph type="title"/>
          </p:nvPr>
        </p:nvSpPr>
        <p:spPr/>
        <p:txBody>
          <a:bodyPr/>
          <a:lstStyle/>
          <a:p>
            <a:r>
              <a:rPr lang="en-CA" dirty="0" smtClean="0"/>
              <a:t>Policy Optimization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10</a:t>
            </a:fld>
            <a:endParaRPr lang="en-US" dirty="0"/>
          </a:p>
        </p:txBody>
      </p:sp>
      <p:pic>
        <p:nvPicPr>
          <p:cNvPr id="4" name="Picture 3"/>
          <p:cNvPicPr>
            <a:picLocks noChangeAspect="1"/>
          </p:cNvPicPr>
          <p:nvPr/>
        </p:nvPicPr>
        <p:blipFill rotWithShape="1">
          <a:blip r:embed="rId3"/>
          <a:srcRect r="3391"/>
          <a:stretch/>
        </p:blipFill>
        <p:spPr>
          <a:xfrm>
            <a:off x="0" y="5111260"/>
            <a:ext cx="8243786" cy="949435"/>
          </a:xfrm>
          <a:prstGeom prst="rect">
            <a:avLst/>
          </a:prstGeom>
        </p:spPr>
      </p:pic>
      <p:sp>
        <p:nvSpPr>
          <p:cNvPr id="5" name="Oval 4"/>
          <p:cNvSpPr/>
          <p:nvPr/>
        </p:nvSpPr>
        <p:spPr>
          <a:xfrm>
            <a:off x="565157" y="2899269"/>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6" name="Straight Arrow Connector 5"/>
          <p:cNvCxnSpPr>
            <a:stCxn id="5" idx="6"/>
            <a:endCxn id="7" idx="2"/>
          </p:cNvCxnSpPr>
          <p:nvPr/>
        </p:nvCxnSpPr>
        <p:spPr>
          <a:xfrm flipV="1">
            <a:off x="1150620" y="2780620"/>
            <a:ext cx="549664" cy="411381"/>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700284" y="248788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1200" baseline="-25000" dirty="0">
              <a:latin typeface="Cambria Math" panose="02040503050406030204" pitchFamily="18" charset="0"/>
              <a:ea typeface="Cambria Math" panose="02040503050406030204" pitchFamily="18" charset="0"/>
            </a:endParaRPr>
          </a:p>
        </p:txBody>
      </p:sp>
      <p:sp>
        <p:nvSpPr>
          <p:cNvPr id="8" name="Oval 7"/>
          <p:cNvSpPr/>
          <p:nvPr/>
        </p:nvSpPr>
        <p:spPr>
          <a:xfrm>
            <a:off x="1691330" y="3310650"/>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9" name="Oval 8"/>
          <p:cNvSpPr/>
          <p:nvPr/>
        </p:nvSpPr>
        <p:spPr>
          <a:xfrm>
            <a:off x="2893179" y="2060614"/>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0" name="Oval 9"/>
          <p:cNvSpPr/>
          <p:nvPr/>
        </p:nvSpPr>
        <p:spPr>
          <a:xfrm>
            <a:off x="2875271" y="2908426"/>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Oval 10"/>
          <p:cNvSpPr/>
          <p:nvPr/>
        </p:nvSpPr>
        <p:spPr>
          <a:xfrm>
            <a:off x="2875270" y="375623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2" name="Oval 11"/>
          <p:cNvSpPr/>
          <p:nvPr/>
        </p:nvSpPr>
        <p:spPr>
          <a:xfrm>
            <a:off x="4068165" y="1627551"/>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3" name="Oval 12"/>
          <p:cNvSpPr/>
          <p:nvPr/>
        </p:nvSpPr>
        <p:spPr>
          <a:xfrm>
            <a:off x="4050257" y="2475363"/>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4" name="Oval 13"/>
          <p:cNvSpPr/>
          <p:nvPr/>
        </p:nvSpPr>
        <p:spPr>
          <a:xfrm>
            <a:off x="4050256" y="332317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5" name="Oval 14"/>
          <p:cNvSpPr/>
          <p:nvPr/>
        </p:nvSpPr>
        <p:spPr>
          <a:xfrm>
            <a:off x="4068165" y="4170987"/>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20" name="Straight Arrow Connector 19"/>
          <p:cNvCxnSpPr>
            <a:stCxn id="5" idx="6"/>
            <a:endCxn id="8" idx="2"/>
          </p:cNvCxnSpPr>
          <p:nvPr/>
        </p:nvCxnSpPr>
        <p:spPr>
          <a:xfrm>
            <a:off x="1150620" y="3192001"/>
            <a:ext cx="540710" cy="4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6"/>
            <a:endCxn id="11" idx="2"/>
          </p:cNvCxnSpPr>
          <p:nvPr/>
        </p:nvCxnSpPr>
        <p:spPr>
          <a:xfrm>
            <a:off x="2276793" y="3603382"/>
            <a:ext cx="598477" cy="44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6"/>
            <a:endCxn id="15" idx="2"/>
          </p:cNvCxnSpPr>
          <p:nvPr/>
        </p:nvCxnSpPr>
        <p:spPr>
          <a:xfrm>
            <a:off x="3460733" y="4048970"/>
            <a:ext cx="607432" cy="4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6"/>
            <a:endCxn id="10" idx="2"/>
          </p:cNvCxnSpPr>
          <p:nvPr/>
        </p:nvCxnSpPr>
        <p:spPr>
          <a:xfrm flipV="1">
            <a:off x="2276793" y="3201158"/>
            <a:ext cx="598478" cy="40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6" idx="3"/>
            <a:endCxn id="115" idx="1"/>
          </p:cNvCxnSpPr>
          <p:nvPr/>
        </p:nvCxnSpPr>
        <p:spPr>
          <a:xfrm flipV="1">
            <a:off x="2272659" y="2358345"/>
            <a:ext cx="637741" cy="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5" idx="3"/>
            <a:endCxn id="117" idx="1"/>
          </p:cNvCxnSpPr>
          <p:nvPr/>
        </p:nvCxnSpPr>
        <p:spPr>
          <a:xfrm flipV="1">
            <a:off x="3478641" y="1903831"/>
            <a:ext cx="588837" cy="45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6"/>
            <a:endCxn id="14" idx="2"/>
          </p:cNvCxnSpPr>
          <p:nvPr/>
        </p:nvCxnSpPr>
        <p:spPr>
          <a:xfrm>
            <a:off x="3460734" y="3201158"/>
            <a:ext cx="589522" cy="4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2" idx="6"/>
          </p:cNvCxnSpPr>
          <p:nvPr/>
        </p:nvCxnSpPr>
        <p:spPr>
          <a:xfrm>
            <a:off x="4653628" y="1920283"/>
            <a:ext cx="7707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3" idx="6"/>
          </p:cNvCxnSpPr>
          <p:nvPr/>
        </p:nvCxnSpPr>
        <p:spPr>
          <a:xfrm>
            <a:off x="4635720" y="2768095"/>
            <a:ext cx="788704" cy="1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4" idx="6"/>
          </p:cNvCxnSpPr>
          <p:nvPr/>
        </p:nvCxnSpPr>
        <p:spPr>
          <a:xfrm>
            <a:off x="4635719" y="3615907"/>
            <a:ext cx="788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5" idx="6"/>
          </p:cNvCxnSpPr>
          <p:nvPr/>
        </p:nvCxnSpPr>
        <p:spPr>
          <a:xfrm>
            <a:off x="4653628" y="4463719"/>
            <a:ext cx="78870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8746" y="1673933"/>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88" name="TextBox 87"/>
          <p:cNvSpPr txBox="1"/>
          <p:nvPr/>
        </p:nvSpPr>
        <p:spPr>
          <a:xfrm>
            <a:off x="4767700" y="250922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89" name="TextBox 88"/>
          <p:cNvSpPr txBox="1"/>
          <p:nvPr/>
        </p:nvSpPr>
        <p:spPr>
          <a:xfrm>
            <a:off x="4777783" y="330813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90" name="TextBox 89"/>
          <p:cNvSpPr txBox="1"/>
          <p:nvPr/>
        </p:nvSpPr>
        <p:spPr>
          <a:xfrm>
            <a:off x="4777783" y="4158961"/>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92" name="Oval 91"/>
          <p:cNvSpPr/>
          <p:nvPr/>
        </p:nvSpPr>
        <p:spPr>
          <a:xfrm>
            <a:off x="5565937" y="290849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93" name="Straight Arrow Connector 92"/>
          <p:cNvCxnSpPr>
            <a:endCxn id="92" idx="3"/>
          </p:cNvCxnSpPr>
          <p:nvPr/>
        </p:nvCxnSpPr>
        <p:spPr>
          <a:xfrm flipV="1">
            <a:off x="5424425" y="3408219"/>
            <a:ext cx="227251" cy="207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92" idx="4"/>
          </p:cNvCxnSpPr>
          <p:nvPr/>
        </p:nvCxnSpPr>
        <p:spPr>
          <a:xfrm flipV="1">
            <a:off x="5442333" y="3493958"/>
            <a:ext cx="416336" cy="97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2" idx="1"/>
          </p:cNvCxnSpPr>
          <p:nvPr/>
        </p:nvCxnSpPr>
        <p:spPr>
          <a:xfrm>
            <a:off x="5424425" y="2780620"/>
            <a:ext cx="227251" cy="21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92" idx="0"/>
          </p:cNvCxnSpPr>
          <p:nvPr/>
        </p:nvCxnSpPr>
        <p:spPr>
          <a:xfrm>
            <a:off x="5424425" y="1920283"/>
            <a:ext cx="434244" cy="98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708000" y="3055249"/>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S</a:t>
            </a:r>
            <a:r>
              <a:rPr lang="en-CA" sz="1400" baseline="-25000" dirty="0" smtClean="0">
                <a:latin typeface="Cambria Math" panose="02040503050406030204" pitchFamily="18" charset="0"/>
                <a:ea typeface="Cambria Math" panose="02040503050406030204" pitchFamily="18" charset="0"/>
              </a:rPr>
              <a:t>t</a:t>
            </a:r>
            <a:endParaRPr lang="en-CA" sz="1400" baseline="-25000" dirty="0">
              <a:latin typeface="Cambria Math" panose="02040503050406030204" pitchFamily="18" charset="0"/>
              <a:ea typeface="Cambria Math" panose="02040503050406030204" pitchFamily="18" charset="0"/>
            </a:endParaRPr>
          </a:p>
        </p:txBody>
      </p:sp>
      <p:sp>
        <p:nvSpPr>
          <p:cNvPr id="110" name="TextBox 109"/>
          <p:cNvSpPr txBox="1"/>
          <p:nvPr/>
        </p:nvSpPr>
        <p:spPr>
          <a:xfrm>
            <a:off x="693552" y="4155942"/>
            <a:ext cx="1494634"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(Assume </a:t>
            </a:r>
            <a:r>
              <a:rPr lang="el-GR" sz="1400" dirty="0" smtClean="0">
                <a:latin typeface="Cambria Math" panose="02040503050406030204" pitchFamily="18" charset="0"/>
                <a:ea typeface="Cambria Math" panose="02040503050406030204" pitchFamily="18" charset="0"/>
              </a:rPr>
              <a:t>Υ</a:t>
            </a:r>
            <a:r>
              <a:rPr lang="en-CA" sz="1400" dirty="0" smtClean="0">
                <a:latin typeface="Cambria Math" panose="02040503050406030204" pitchFamily="18" charset="0"/>
                <a:ea typeface="Cambria Math" panose="02040503050406030204" pitchFamily="18" charset="0"/>
              </a:rPr>
              <a:t>=1)</a:t>
            </a:r>
            <a:endParaRPr lang="en-CA" sz="1400" baseline="-25000" dirty="0">
              <a:latin typeface="Cambria Math" panose="02040503050406030204" pitchFamily="18" charset="0"/>
              <a:ea typeface="Cambria Math" panose="02040503050406030204" pitchFamily="18" charset="0"/>
            </a:endParaRPr>
          </a:p>
        </p:txBody>
      </p:sp>
      <p:sp>
        <p:nvSpPr>
          <p:cNvPr id="111" name="TextBox 110"/>
          <p:cNvSpPr txBox="1"/>
          <p:nvPr/>
        </p:nvSpPr>
        <p:spPr>
          <a:xfrm>
            <a:off x="578962" y="3053352"/>
            <a:ext cx="700717"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v</a:t>
            </a:r>
            <a:r>
              <a:rPr lang="el-GR" sz="1400" baseline="-25000" dirty="0" smtClean="0">
                <a:latin typeface="Cambria Math" panose="02040503050406030204" pitchFamily="18" charset="0"/>
                <a:ea typeface="Cambria Math" panose="02040503050406030204" pitchFamily="18" charset="0"/>
              </a:rPr>
              <a:t>π</a:t>
            </a:r>
            <a:r>
              <a:rPr lang="en-CA" sz="1400" dirty="0" smtClean="0">
                <a:latin typeface="Cambria Math" panose="02040503050406030204" pitchFamily="18" charset="0"/>
                <a:ea typeface="Cambria Math" panose="02040503050406030204" pitchFamily="18" charset="0"/>
              </a:rPr>
              <a:t>=8</a:t>
            </a:r>
            <a:endParaRPr lang="en-CA" sz="1400" dirty="0">
              <a:latin typeface="Cambria Math" panose="02040503050406030204" pitchFamily="18" charset="0"/>
              <a:ea typeface="Cambria Math" panose="02040503050406030204" pitchFamily="18" charset="0"/>
            </a:endParaRPr>
          </a:p>
        </p:txBody>
      </p:sp>
      <p:sp>
        <p:nvSpPr>
          <p:cNvPr id="115" name="TextBox 114"/>
          <p:cNvSpPr txBox="1"/>
          <p:nvPr/>
        </p:nvSpPr>
        <p:spPr>
          <a:xfrm>
            <a:off x="2910400" y="2204456"/>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6</a:t>
            </a:r>
            <a:endParaRPr lang="en-CA" sz="1400" dirty="0">
              <a:latin typeface="Cambria Math" panose="02040503050406030204" pitchFamily="18" charset="0"/>
              <a:ea typeface="Cambria Math" panose="02040503050406030204" pitchFamily="18" charset="0"/>
            </a:endParaRPr>
          </a:p>
        </p:txBody>
      </p:sp>
      <p:sp>
        <p:nvSpPr>
          <p:cNvPr id="116" name="TextBox 115"/>
          <p:cNvSpPr txBox="1"/>
          <p:nvPr/>
        </p:nvSpPr>
        <p:spPr>
          <a:xfrm>
            <a:off x="1704418" y="2636230"/>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7</a:t>
            </a:r>
            <a:endParaRPr lang="en-CA" sz="1400" dirty="0">
              <a:latin typeface="Cambria Math" panose="02040503050406030204" pitchFamily="18" charset="0"/>
              <a:ea typeface="Cambria Math" panose="02040503050406030204" pitchFamily="18" charset="0"/>
            </a:endParaRPr>
          </a:p>
        </p:txBody>
      </p:sp>
      <p:sp>
        <p:nvSpPr>
          <p:cNvPr id="117" name="TextBox 116"/>
          <p:cNvSpPr txBox="1"/>
          <p:nvPr/>
        </p:nvSpPr>
        <p:spPr>
          <a:xfrm>
            <a:off x="4067478" y="17499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18" name="TextBox 117"/>
          <p:cNvSpPr txBox="1"/>
          <p:nvPr/>
        </p:nvSpPr>
        <p:spPr>
          <a:xfrm>
            <a:off x="1703646" y="3462017"/>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12</a:t>
            </a:r>
            <a:endParaRPr lang="en-CA" sz="1400" dirty="0">
              <a:latin typeface="Cambria Math" panose="02040503050406030204" pitchFamily="18" charset="0"/>
              <a:ea typeface="Cambria Math" panose="02040503050406030204" pitchFamily="18" charset="0"/>
            </a:endParaRPr>
          </a:p>
        </p:txBody>
      </p:sp>
      <p:sp>
        <p:nvSpPr>
          <p:cNvPr id="119" name="TextBox 118"/>
          <p:cNvSpPr txBox="1"/>
          <p:nvPr/>
        </p:nvSpPr>
        <p:spPr>
          <a:xfrm>
            <a:off x="2871118" y="3042969"/>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11</a:t>
            </a:r>
            <a:endParaRPr lang="en-CA" sz="1400" dirty="0">
              <a:latin typeface="Cambria Math" panose="02040503050406030204" pitchFamily="18" charset="0"/>
              <a:ea typeface="Cambria Math" panose="02040503050406030204" pitchFamily="18" charset="0"/>
            </a:endParaRPr>
          </a:p>
        </p:txBody>
      </p:sp>
      <p:sp>
        <p:nvSpPr>
          <p:cNvPr id="120" name="TextBox 119"/>
          <p:cNvSpPr txBox="1"/>
          <p:nvPr/>
        </p:nvSpPr>
        <p:spPr>
          <a:xfrm>
            <a:off x="2883797" y="3908638"/>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6</a:t>
            </a:r>
            <a:endParaRPr lang="en-CA" sz="1400" dirty="0">
              <a:latin typeface="Cambria Math" panose="02040503050406030204" pitchFamily="18" charset="0"/>
              <a:ea typeface="Cambria Math" panose="02040503050406030204" pitchFamily="18" charset="0"/>
            </a:endParaRPr>
          </a:p>
        </p:txBody>
      </p:sp>
      <p:sp>
        <p:nvSpPr>
          <p:cNvPr id="121" name="TextBox 120"/>
          <p:cNvSpPr txBox="1"/>
          <p:nvPr/>
        </p:nvSpPr>
        <p:spPr>
          <a:xfrm>
            <a:off x="4065141" y="4325824"/>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sp>
        <p:nvSpPr>
          <p:cNvPr id="122" name="TextBox 121"/>
          <p:cNvSpPr txBox="1"/>
          <p:nvPr/>
        </p:nvSpPr>
        <p:spPr>
          <a:xfrm>
            <a:off x="4053191" y="34745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23" name="TextBox 122"/>
          <p:cNvSpPr txBox="1"/>
          <p:nvPr/>
        </p:nvSpPr>
        <p:spPr>
          <a:xfrm>
            <a:off x="4076433" y="2635620"/>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cxnSp>
        <p:nvCxnSpPr>
          <p:cNvPr id="124" name="Straight Arrow Connector 123"/>
          <p:cNvCxnSpPr>
            <a:stCxn id="11" idx="6"/>
            <a:endCxn id="122" idx="1"/>
          </p:cNvCxnSpPr>
          <p:nvPr/>
        </p:nvCxnSpPr>
        <p:spPr>
          <a:xfrm flipV="1">
            <a:off x="3460733" y="3628431"/>
            <a:ext cx="592458" cy="42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 idx="6"/>
            <a:endCxn id="13" idx="2"/>
          </p:cNvCxnSpPr>
          <p:nvPr/>
        </p:nvCxnSpPr>
        <p:spPr>
          <a:xfrm flipV="1">
            <a:off x="3460734" y="2768095"/>
            <a:ext cx="589523" cy="433063"/>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7" idx="6"/>
            <a:endCxn id="119" idx="1"/>
          </p:cNvCxnSpPr>
          <p:nvPr/>
        </p:nvCxnSpPr>
        <p:spPr>
          <a:xfrm>
            <a:off x="2285747" y="2780620"/>
            <a:ext cx="585371" cy="41623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478641" y="2358345"/>
            <a:ext cx="571616" cy="40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507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rot="19367572">
            <a:off x="1111638" y="2733224"/>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a:t>
            </a:r>
            <a:endParaRPr lang="en-CA" sz="1400" dirty="0">
              <a:latin typeface="Cambria Math" panose="02040503050406030204" pitchFamily="18" charset="0"/>
              <a:ea typeface="Cambria Math" panose="02040503050406030204" pitchFamily="18" charset="0"/>
            </a:endParaRPr>
          </a:p>
        </p:txBody>
      </p:sp>
      <p:sp>
        <p:nvSpPr>
          <p:cNvPr id="2" name="Title 1"/>
          <p:cNvSpPr>
            <a:spLocks noGrp="1"/>
          </p:cNvSpPr>
          <p:nvPr>
            <p:ph type="title"/>
          </p:nvPr>
        </p:nvSpPr>
        <p:spPr/>
        <p:txBody>
          <a:bodyPr/>
          <a:lstStyle/>
          <a:p>
            <a:r>
              <a:rPr lang="en-CA" dirty="0" smtClean="0"/>
              <a:t>Policy Optimization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11</a:t>
            </a:fld>
            <a:endParaRPr lang="en-US" dirty="0"/>
          </a:p>
        </p:txBody>
      </p:sp>
      <p:sp>
        <p:nvSpPr>
          <p:cNvPr id="5" name="Oval 4"/>
          <p:cNvSpPr/>
          <p:nvPr/>
        </p:nvSpPr>
        <p:spPr>
          <a:xfrm>
            <a:off x="565157" y="2899269"/>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6" name="Straight Arrow Connector 5"/>
          <p:cNvCxnSpPr>
            <a:stCxn id="5" idx="6"/>
            <a:endCxn id="7" idx="2"/>
          </p:cNvCxnSpPr>
          <p:nvPr/>
        </p:nvCxnSpPr>
        <p:spPr>
          <a:xfrm flipV="1">
            <a:off x="1150620" y="2780620"/>
            <a:ext cx="549664" cy="411381"/>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700284" y="248788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1200" baseline="-25000" dirty="0">
              <a:latin typeface="Cambria Math" panose="02040503050406030204" pitchFamily="18" charset="0"/>
              <a:ea typeface="Cambria Math" panose="02040503050406030204" pitchFamily="18" charset="0"/>
            </a:endParaRPr>
          </a:p>
        </p:txBody>
      </p:sp>
      <p:sp>
        <p:nvSpPr>
          <p:cNvPr id="8" name="Oval 7"/>
          <p:cNvSpPr/>
          <p:nvPr/>
        </p:nvSpPr>
        <p:spPr>
          <a:xfrm>
            <a:off x="1691330" y="3310650"/>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9" name="Oval 8"/>
          <p:cNvSpPr/>
          <p:nvPr/>
        </p:nvSpPr>
        <p:spPr>
          <a:xfrm>
            <a:off x="2893179" y="2060614"/>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0" name="Oval 9"/>
          <p:cNvSpPr/>
          <p:nvPr/>
        </p:nvSpPr>
        <p:spPr>
          <a:xfrm>
            <a:off x="2875271" y="2908426"/>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Oval 10"/>
          <p:cNvSpPr/>
          <p:nvPr/>
        </p:nvSpPr>
        <p:spPr>
          <a:xfrm>
            <a:off x="2875270" y="375623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2" name="Oval 11"/>
          <p:cNvSpPr/>
          <p:nvPr/>
        </p:nvSpPr>
        <p:spPr>
          <a:xfrm>
            <a:off x="4068165" y="1627551"/>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3" name="Oval 12"/>
          <p:cNvSpPr/>
          <p:nvPr/>
        </p:nvSpPr>
        <p:spPr>
          <a:xfrm>
            <a:off x="4050257" y="2475363"/>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4" name="Oval 13"/>
          <p:cNvSpPr/>
          <p:nvPr/>
        </p:nvSpPr>
        <p:spPr>
          <a:xfrm>
            <a:off x="4050256" y="332317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5" name="Oval 14"/>
          <p:cNvSpPr/>
          <p:nvPr/>
        </p:nvSpPr>
        <p:spPr>
          <a:xfrm>
            <a:off x="4068165" y="4170987"/>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20" name="Straight Arrow Connector 19"/>
          <p:cNvCxnSpPr>
            <a:stCxn id="5" idx="6"/>
            <a:endCxn id="8" idx="2"/>
          </p:cNvCxnSpPr>
          <p:nvPr/>
        </p:nvCxnSpPr>
        <p:spPr>
          <a:xfrm>
            <a:off x="1150620" y="3192001"/>
            <a:ext cx="540710" cy="4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6"/>
            <a:endCxn id="11" idx="2"/>
          </p:cNvCxnSpPr>
          <p:nvPr/>
        </p:nvCxnSpPr>
        <p:spPr>
          <a:xfrm>
            <a:off x="2276793" y="3603382"/>
            <a:ext cx="598477" cy="44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6"/>
            <a:endCxn id="15" idx="2"/>
          </p:cNvCxnSpPr>
          <p:nvPr/>
        </p:nvCxnSpPr>
        <p:spPr>
          <a:xfrm>
            <a:off x="3460733" y="4048970"/>
            <a:ext cx="607432" cy="4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6"/>
            <a:endCxn id="10" idx="2"/>
          </p:cNvCxnSpPr>
          <p:nvPr/>
        </p:nvCxnSpPr>
        <p:spPr>
          <a:xfrm flipV="1">
            <a:off x="2276793" y="3201158"/>
            <a:ext cx="598478" cy="40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6" idx="3"/>
            <a:endCxn id="115" idx="1"/>
          </p:cNvCxnSpPr>
          <p:nvPr/>
        </p:nvCxnSpPr>
        <p:spPr>
          <a:xfrm flipV="1">
            <a:off x="2272659" y="2358345"/>
            <a:ext cx="637741" cy="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5" idx="3"/>
            <a:endCxn id="117" idx="1"/>
          </p:cNvCxnSpPr>
          <p:nvPr/>
        </p:nvCxnSpPr>
        <p:spPr>
          <a:xfrm flipV="1">
            <a:off x="3478641" y="1903831"/>
            <a:ext cx="588837" cy="45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6"/>
            <a:endCxn id="14" idx="2"/>
          </p:cNvCxnSpPr>
          <p:nvPr/>
        </p:nvCxnSpPr>
        <p:spPr>
          <a:xfrm>
            <a:off x="3460734" y="3201158"/>
            <a:ext cx="589522" cy="4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2" idx="6"/>
          </p:cNvCxnSpPr>
          <p:nvPr/>
        </p:nvCxnSpPr>
        <p:spPr>
          <a:xfrm>
            <a:off x="4653628" y="1920283"/>
            <a:ext cx="7707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3" idx="6"/>
          </p:cNvCxnSpPr>
          <p:nvPr/>
        </p:nvCxnSpPr>
        <p:spPr>
          <a:xfrm>
            <a:off x="4635720" y="2768095"/>
            <a:ext cx="788704" cy="1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4" idx="6"/>
          </p:cNvCxnSpPr>
          <p:nvPr/>
        </p:nvCxnSpPr>
        <p:spPr>
          <a:xfrm>
            <a:off x="4635719" y="3615907"/>
            <a:ext cx="788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5" idx="6"/>
          </p:cNvCxnSpPr>
          <p:nvPr/>
        </p:nvCxnSpPr>
        <p:spPr>
          <a:xfrm>
            <a:off x="4653628" y="4463719"/>
            <a:ext cx="78870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8746" y="1673933"/>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88" name="TextBox 87"/>
          <p:cNvSpPr txBox="1"/>
          <p:nvPr/>
        </p:nvSpPr>
        <p:spPr>
          <a:xfrm>
            <a:off x="4767700" y="250922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89" name="TextBox 88"/>
          <p:cNvSpPr txBox="1"/>
          <p:nvPr/>
        </p:nvSpPr>
        <p:spPr>
          <a:xfrm>
            <a:off x="4777783" y="330813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90" name="TextBox 89"/>
          <p:cNvSpPr txBox="1"/>
          <p:nvPr/>
        </p:nvSpPr>
        <p:spPr>
          <a:xfrm>
            <a:off x="4777783" y="4158961"/>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91" name="TextBox 90"/>
          <p:cNvSpPr txBox="1"/>
          <p:nvPr/>
        </p:nvSpPr>
        <p:spPr>
          <a:xfrm rot="2382025">
            <a:off x="1119472" y="3352686"/>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r=0</a:t>
            </a:r>
            <a:endParaRPr lang="en-CA" sz="1400" dirty="0">
              <a:latin typeface="Cambria Math" panose="02040503050406030204" pitchFamily="18" charset="0"/>
              <a:ea typeface="Cambria Math" panose="02040503050406030204" pitchFamily="18" charset="0"/>
            </a:endParaRPr>
          </a:p>
        </p:txBody>
      </p:sp>
      <p:sp>
        <p:nvSpPr>
          <p:cNvPr id="92" name="Oval 91"/>
          <p:cNvSpPr/>
          <p:nvPr/>
        </p:nvSpPr>
        <p:spPr>
          <a:xfrm>
            <a:off x="5565937" y="290849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93" name="Straight Arrow Connector 92"/>
          <p:cNvCxnSpPr>
            <a:endCxn id="92" idx="3"/>
          </p:cNvCxnSpPr>
          <p:nvPr/>
        </p:nvCxnSpPr>
        <p:spPr>
          <a:xfrm flipV="1">
            <a:off x="5424425" y="3408219"/>
            <a:ext cx="227251" cy="207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92" idx="4"/>
          </p:cNvCxnSpPr>
          <p:nvPr/>
        </p:nvCxnSpPr>
        <p:spPr>
          <a:xfrm flipV="1">
            <a:off x="5442333" y="3493958"/>
            <a:ext cx="416336" cy="97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2" idx="1"/>
          </p:cNvCxnSpPr>
          <p:nvPr/>
        </p:nvCxnSpPr>
        <p:spPr>
          <a:xfrm>
            <a:off x="5424425" y="2780620"/>
            <a:ext cx="227251" cy="21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92" idx="0"/>
          </p:cNvCxnSpPr>
          <p:nvPr/>
        </p:nvCxnSpPr>
        <p:spPr>
          <a:xfrm>
            <a:off x="5424425" y="1920283"/>
            <a:ext cx="434244" cy="98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708000" y="3055249"/>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S</a:t>
            </a:r>
            <a:r>
              <a:rPr lang="en-CA" sz="1400" baseline="-25000" dirty="0" smtClean="0">
                <a:latin typeface="Cambria Math" panose="02040503050406030204" pitchFamily="18" charset="0"/>
                <a:ea typeface="Cambria Math" panose="02040503050406030204" pitchFamily="18" charset="0"/>
              </a:rPr>
              <a:t>t</a:t>
            </a:r>
            <a:endParaRPr lang="en-CA" sz="1400" baseline="-25000" dirty="0">
              <a:latin typeface="Cambria Math" panose="02040503050406030204" pitchFamily="18" charset="0"/>
              <a:ea typeface="Cambria Math" panose="02040503050406030204" pitchFamily="18" charset="0"/>
            </a:endParaRPr>
          </a:p>
        </p:txBody>
      </p:sp>
      <p:sp>
        <p:nvSpPr>
          <p:cNvPr id="111" name="TextBox 110"/>
          <p:cNvSpPr txBox="1"/>
          <p:nvPr/>
        </p:nvSpPr>
        <p:spPr>
          <a:xfrm>
            <a:off x="522194" y="3053352"/>
            <a:ext cx="700717" cy="307777"/>
          </a:xfrm>
          <a:prstGeom prst="rect">
            <a:avLst/>
          </a:prstGeom>
          <a:noFill/>
        </p:spPr>
        <p:txBody>
          <a:bodyPr wrap="square" rtlCol="0">
            <a:spAutoFit/>
          </a:bodyPr>
          <a:lstStyle/>
          <a:p>
            <a:r>
              <a:rPr lang="en-CA" sz="1400" dirty="0">
                <a:latin typeface="Cambria Math" panose="02040503050406030204" pitchFamily="18" charset="0"/>
                <a:ea typeface="Cambria Math" panose="02040503050406030204" pitchFamily="18" charset="0"/>
              </a:rPr>
              <a:t>v</a:t>
            </a:r>
            <a:r>
              <a:rPr lang="el-GR" sz="1400" baseline="-25000" dirty="0" smtClean="0">
                <a:latin typeface="Cambria Math" panose="02040503050406030204" pitchFamily="18" charset="0"/>
                <a:ea typeface="Cambria Math" panose="02040503050406030204" pitchFamily="18" charset="0"/>
              </a:rPr>
              <a:t>π</a:t>
            </a:r>
            <a:r>
              <a:rPr lang="en-CA" sz="1400" dirty="0" smtClean="0">
                <a:latin typeface="Cambria Math" panose="02040503050406030204" pitchFamily="18" charset="0"/>
                <a:ea typeface="Cambria Math" panose="02040503050406030204" pitchFamily="18" charset="0"/>
              </a:rPr>
              <a:t>=</a:t>
            </a:r>
            <a:r>
              <a:rPr lang="en-CA" sz="1400" b="1" dirty="0" smtClean="0">
                <a:latin typeface="Cambria Math" panose="02040503050406030204" pitchFamily="18" charset="0"/>
                <a:ea typeface="Cambria Math" panose="02040503050406030204" pitchFamily="18" charset="0"/>
              </a:rPr>
              <a:t>12</a:t>
            </a:r>
            <a:endParaRPr lang="en-CA" sz="1400" dirty="0">
              <a:latin typeface="Cambria Math" panose="02040503050406030204" pitchFamily="18" charset="0"/>
              <a:ea typeface="Cambria Math" panose="02040503050406030204" pitchFamily="18" charset="0"/>
            </a:endParaRPr>
          </a:p>
        </p:txBody>
      </p:sp>
      <p:sp>
        <p:nvSpPr>
          <p:cNvPr id="115" name="TextBox 114"/>
          <p:cNvSpPr txBox="1"/>
          <p:nvPr/>
        </p:nvSpPr>
        <p:spPr>
          <a:xfrm>
            <a:off x="2910400" y="2204456"/>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6</a:t>
            </a:r>
            <a:endParaRPr lang="en-CA" sz="1400" dirty="0">
              <a:latin typeface="Cambria Math" panose="02040503050406030204" pitchFamily="18" charset="0"/>
              <a:ea typeface="Cambria Math" panose="02040503050406030204" pitchFamily="18" charset="0"/>
            </a:endParaRPr>
          </a:p>
        </p:txBody>
      </p:sp>
      <p:sp>
        <p:nvSpPr>
          <p:cNvPr id="116" name="TextBox 115"/>
          <p:cNvSpPr txBox="1"/>
          <p:nvPr/>
        </p:nvSpPr>
        <p:spPr>
          <a:xfrm>
            <a:off x="1704418" y="2636230"/>
            <a:ext cx="568241" cy="307777"/>
          </a:xfrm>
          <a:prstGeom prst="rect">
            <a:avLst/>
          </a:prstGeom>
          <a:noFill/>
        </p:spPr>
        <p:txBody>
          <a:bodyPr wrap="square" rtlCol="0">
            <a:spAutoFit/>
          </a:bodyPr>
          <a:lstStyle/>
          <a:p>
            <a:pPr algn="ctr"/>
            <a:r>
              <a:rPr lang="en-CA" sz="1400" b="1" dirty="0" smtClean="0">
                <a:latin typeface="Cambria Math" panose="02040503050406030204" pitchFamily="18" charset="0"/>
                <a:ea typeface="Cambria Math" panose="02040503050406030204" pitchFamily="18" charset="0"/>
              </a:rPr>
              <a:t>11</a:t>
            </a:r>
            <a:endParaRPr lang="en-CA" sz="1400" b="1" dirty="0">
              <a:latin typeface="Cambria Math" panose="02040503050406030204" pitchFamily="18" charset="0"/>
              <a:ea typeface="Cambria Math" panose="02040503050406030204" pitchFamily="18" charset="0"/>
            </a:endParaRPr>
          </a:p>
        </p:txBody>
      </p:sp>
      <p:sp>
        <p:nvSpPr>
          <p:cNvPr id="117" name="TextBox 116"/>
          <p:cNvSpPr txBox="1"/>
          <p:nvPr/>
        </p:nvSpPr>
        <p:spPr>
          <a:xfrm>
            <a:off x="4067478" y="17499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18" name="TextBox 117"/>
          <p:cNvSpPr txBox="1"/>
          <p:nvPr/>
        </p:nvSpPr>
        <p:spPr>
          <a:xfrm>
            <a:off x="1703646" y="3462017"/>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12</a:t>
            </a:r>
            <a:endParaRPr lang="en-CA" sz="1400" dirty="0">
              <a:latin typeface="Cambria Math" panose="02040503050406030204" pitchFamily="18" charset="0"/>
              <a:ea typeface="Cambria Math" panose="02040503050406030204" pitchFamily="18" charset="0"/>
            </a:endParaRPr>
          </a:p>
        </p:txBody>
      </p:sp>
      <p:sp>
        <p:nvSpPr>
          <p:cNvPr id="119" name="TextBox 118"/>
          <p:cNvSpPr txBox="1"/>
          <p:nvPr/>
        </p:nvSpPr>
        <p:spPr>
          <a:xfrm>
            <a:off x="2871118" y="3042969"/>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11</a:t>
            </a:r>
            <a:endParaRPr lang="en-CA" sz="1400" dirty="0">
              <a:latin typeface="Cambria Math" panose="02040503050406030204" pitchFamily="18" charset="0"/>
              <a:ea typeface="Cambria Math" panose="02040503050406030204" pitchFamily="18" charset="0"/>
            </a:endParaRPr>
          </a:p>
        </p:txBody>
      </p:sp>
      <p:sp>
        <p:nvSpPr>
          <p:cNvPr id="120" name="TextBox 119"/>
          <p:cNvSpPr txBox="1"/>
          <p:nvPr/>
        </p:nvSpPr>
        <p:spPr>
          <a:xfrm>
            <a:off x="2883797" y="3908638"/>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6</a:t>
            </a:r>
            <a:endParaRPr lang="en-CA" sz="1400" dirty="0">
              <a:latin typeface="Cambria Math" panose="02040503050406030204" pitchFamily="18" charset="0"/>
              <a:ea typeface="Cambria Math" panose="02040503050406030204" pitchFamily="18" charset="0"/>
            </a:endParaRPr>
          </a:p>
        </p:txBody>
      </p:sp>
      <p:sp>
        <p:nvSpPr>
          <p:cNvPr id="121" name="TextBox 120"/>
          <p:cNvSpPr txBox="1"/>
          <p:nvPr/>
        </p:nvSpPr>
        <p:spPr>
          <a:xfrm>
            <a:off x="4065141" y="4325824"/>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sp>
        <p:nvSpPr>
          <p:cNvPr id="122" name="TextBox 121"/>
          <p:cNvSpPr txBox="1"/>
          <p:nvPr/>
        </p:nvSpPr>
        <p:spPr>
          <a:xfrm>
            <a:off x="4053191" y="34745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23" name="TextBox 122"/>
          <p:cNvSpPr txBox="1"/>
          <p:nvPr/>
        </p:nvSpPr>
        <p:spPr>
          <a:xfrm>
            <a:off x="4076433" y="2635620"/>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cxnSp>
        <p:nvCxnSpPr>
          <p:cNvPr id="124" name="Straight Arrow Connector 123"/>
          <p:cNvCxnSpPr>
            <a:stCxn id="11" idx="6"/>
            <a:endCxn id="122" idx="1"/>
          </p:cNvCxnSpPr>
          <p:nvPr/>
        </p:nvCxnSpPr>
        <p:spPr>
          <a:xfrm flipV="1">
            <a:off x="3460733" y="3628431"/>
            <a:ext cx="592458" cy="42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 idx="6"/>
            <a:endCxn id="13" idx="2"/>
          </p:cNvCxnSpPr>
          <p:nvPr/>
        </p:nvCxnSpPr>
        <p:spPr>
          <a:xfrm flipV="1">
            <a:off x="3460734" y="2768095"/>
            <a:ext cx="589523" cy="433063"/>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7" idx="6"/>
            <a:endCxn id="119" idx="1"/>
          </p:cNvCxnSpPr>
          <p:nvPr/>
        </p:nvCxnSpPr>
        <p:spPr>
          <a:xfrm>
            <a:off x="2285747" y="2780620"/>
            <a:ext cx="585371" cy="41623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478641" y="2358345"/>
            <a:ext cx="571616" cy="40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9344" y="5192193"/>
            <a:ext cx="6584333" cy="707886"/>
          </a:xfrm>
          <a:prstGeom prst="rect">
            <a:avLst/>
          </a:prstGeom>
          <a:noFill/>
        </p:spPr>
        <p:txBody>
          <a:bodyPr wrap="square" rtlCol="0">
            <a:spAutoFit/>
          </a:bodyPr>
          <a:lstStyle/>
          <a:p>
            <a:r>
              <a:rPr lang="el-GR" sz="4000" dirty="0" smtClean="0">
                <a:latin typeface="Cambria Math" panose="02040503050406030204" pitchFamily="18" charset="0"/>
                <a:ea typeface="Cambria Math" panose="02040503050406030204" pitchFamily="18" charset="0"/>
              </a:rPr>
              <a:t>π</a:t>
            </a:r>
            <a:r>
              <a:rPr lang="en-CA" sz="4000" dirty="0" smtClean="0">
                <a:latin typeface="Cambria Math" panose="02040503050406030204" pitchFamily="18" charset="0"/>
                <a:ea typeface="Cambria Math" panose="02040503050406030204" pitchFamily="18" charset="0"/>
              </a:rPr>
              <a:t> </a:t>
            </a:r>
            <a:r>
              <a:rPr lang="en-CA" sz="4000" dirty="0">
                <a:latin typeface="Cambria Math" panose="02040503050406030204" pitchFamily="18" charset="0"/>
                <a:ea typeface="Cambria Math" panose="02040503050406030204" pitchFamily="18" charset="0"/>
              </a:rPr>
              <a:t>≥ </a:t>
            </a:r>
            <a:r>
              <a:rPr lang="el-GR" sz="4000" dirty="0" smtClean="0">
                <a:latin typeface="Cambria Math" panose="02040503050406030204" pitchFamily="18" charset="0"/>
                <a:ea typeface="Cambria Math" panose="02040503050406030204" pitchFamily="18" charset="0"/>
              </a:rPr>
              <a:t>π</a:t>
            </a:r>
            <a:r>
              <a:rPr lang="en-CA" sz="4000" dirty="0" smtClean="0">
                <a:latin typeface="Cambria Math" panose="02040503050406030204" pitchFamily="18" charset="0"/>
                <a:ea typeface="Cambria Math" panose="02040503050406030204" pitchFamily="18" charset="0"/>
              </a:rPr>
              <a:t>’ </a:t>
            </a:r>
            <a:r>
              <a:rPr lang="en-CA" sz="4000" dirty="0">
                <a:latin typeface="Cambria Math" panose="02040503050406030204" pitchFamily="18" charset="0"/>
                <a:ea typeface="Cambria Math" panose="02040503050406030204" pitchFamily="18" charset="0"/>
              </a:rPr>
              <a:t>⇔</a:t>
            </a:r>
            <a:r>
              <a:rPr lang="en-CA" sz="4000" dirty="0" smtClean="0">
                <a:latin typeface="Cambria Math" panose="02040503050406030204" pitchFamily="18" charset="0"/>
                <a:ea typeface="Cambria Math" panose="02040503050406030204" pitchFamily="18" charset="0"/>
              </a:rPr>
              <a:t> v</a:t>
            </a:r>
            <a:r>
              <a:rPr lang="el-GR" sz="4000" baseline="-25000" dirty="0" smtClean="0">
                <a:latin typeface="Cambria Math" panose="02040503050406030204" pitchFamily="18" charset="0"/>
                <a:ea typeface="Cambria Math" panose="02040503050406030204" pitchFamily="18" charset="0"/>
              </a:rPr>
              <a:t>π</a:t>
            </a:r>
            <a:r>
              <a:rPr lang="en-CA" sz="4000" dirty="0">
                <a:latin typeface="Cambria Math" panose="02040503050406030204" pitchFamily="18" charset="0"/>
                <a:ea typeface="Cambria Math" panose="02040503050406030204" pitchFamily="18" charset="0"/>
              </a:rPr>
              <a:t>(s) ≥ </a:t>
            </a:r>
            <a:r>
              <a:rPr lang="en-CA" sz="4000" dirty="0" smtClean="0">
                <a:latin typeface="Cambria Math" panose="02040503050406030204" pitchFamily="18" charset="0"/>
                <a:ea typeface="Cambria Math" panose="02040503050406030204" pitchFamily="18" charset="0"/>
              </a:rPr>
              <a:t>v</a:t>
            </a:r>
            <a:r>
              <a:rPr lang="el-GR" sz="4000" baseline="-25000" dirty="0" smtClean="0">
                <a:latin typeface="Cambria Math" panose="02040503050406030204" pitchFamily="18" charset="0"/>
                <a:ea typeface="Cambria Math" panose="02040503050406030204" pitchFamily="18" charset="0"/>
              </a:rPr>
              <a:t>π</a:t>
            </a:r>
            <a:r>
              <a:rPr lang="en-CA" sz="4000" baseline="-25000" dirty="0" smtClean="0">
                <a:latin typeface="Cambria Math" panose="02040503050406030204" pitchFamily="18" charset="0"/>
                <a:ea typeface="Cambria Math" panose="02040503050406030204" pitchFamily="18" charset="0"/>
              </a:rPr>
              <a:t>’</a:t>
            </a:r>
            <a:r>
              <a:rPr lang="en-CA" sz="4000" dirty="0" smtClean="0">
                <a:latin typeface="Cambria Math" panose="02040503050406030204" pitchFamily="18" charset="0"/>
                <a:ea typeface="Cambria Math" panose="02040503050406030204" pitchFamily="18" charset="0"/>
              </a:rPr>
              <a:t>(</a:t>
            </a:r>
            <a:r>
              <a:rPr lang="en-CA" sz="4000" dirty="0">
                <a:latin typeface="Cambria Math" panose="02040503050406030204" pitchFamily="18" charset="0"/>
                <a:ea typeface="Cambria Math" panose="02040503050406030204" pitchFamily="18" charset="0"/>
              </a:rPr>
              <a:t>s</a:t>
            </a:r>
            <a:r>
              <a:rPr lang="en-CA" sz="4000" dirty="0" smtClean="0">
                <a:latin typeface="Cambria Math" panose="02040503050406030204" pitchFamily="18" charset="0"/>
                <a:ea typeface="Cambria Math" panose="02040503050406030204" pitchFamily="18" charset="0"/>
              </a:rPr>
              <a:t>) ∀</a:t>
            </a:r>
            <a:r>
              <a:rPr lang="en-CA" sz="2800" dirty="0" smtClean="0">
                <a:latin typeface="Cambria Math" panose="02040503050406030204" pitchFamily="18" charset="0"/>
                <a:ea typeface="Cambria Math" panose="02040503050406030204" pitchFamily="18" charset="0"/>
              </a:rPr>
              <a:t> </a:t>
            </a:r>
            <a:r>
              <a:rPr lang="en-CA" sz="4000" dirty="0" err="1" smtClean="0">
                <a:latin typeface="Cambria Math" panose="02040503050406030204" pitchFamily="18" charset="0"/>
                <a:ea typeface="Cambria Math" panose="02040503050406030204" pitchFamily="18" charset="0"/>
              </a:rPr>
              <a:t>s∈S</a:t>
            </a:r>
            <a:endParaRPr lang="en-CA" sz="4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46005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65157" y="2899269"/>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11" name="TextBox 110"/>
          <p:cNvSpPr txBox="1"/>
          <p:nvPr/>
        </p:nvSpPr>
        <p:spPr>
          <a:xfrm>
            <a:off x="523877" y="3053352"/>
            <a:ext cx="700717"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V</a:t>
            </a:r>
            <a:r>
              <a:rPr lang="el-GR" sz="1400" baseline="-25000" dirty="0" smtClean="0">
                <a:latin typeface="Cambria Math" panose="02040503050406030204" pitchFamily="18" charset="0"/>
                <a:ea typeface="Cambria Math" panose="02040503050406030204" pitchFamily="18" charset="0"/>
              </a:rPr>
              <a:t>π</a:t>
            </a:r>
            <a:r>
              <a:rPr lang="en-CA" sz="1400" dirty="0" smtClean="0">
                <a:latin typeface="Cambria Math" panose="02040503050406030204" pitchFamily="18" charset="0"/>
                <a:ea typeface="Cambria Math" panose="02040503050406030204" pitchFamily="18" charset="0"/>
              </a:rPr>
              <a:t>=12</a:t>
            </a:r>
            <a:endParaRPr lang="en-CA" sz="1400" dirty="0">
              <a:latin typeface="Cambria Math" panose="02040503050406030204" pitchFamily="18" charset="0"/>
              <a:ea typeface="Cambria Math" panose="02040503050406030204" pitchFamily="18" charset="0"/>
            </a:endParaRPr>
          </a:p>
        </p:txBody>
      </p:sp>
      <p:sp>
        <p:nvSpPr>
          <p:cNvPr id="91" name="TextBox 90"/>
          <p:cNvSpPr txBox="1"/>
          <p:nvPr/>
        </p:nvSpPr>
        <p:spPr>
          <a:xfrm rot="2382025">
            <a:off x="1119472" y="3352686"/>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r=0</a:t>
            </a:r>
            <a:endParaRPr lang="en-CA" sz="1400" dirty="0">
              <a:latin typeface="Cambria Math" panose="02040503050406030204" pitchFamily="18" charset="0"/>
              <a:ea typeface="Cambria Math" panose="02040503050406030204" pitchFamily="18" charset="0"/>
            </a:endParaRPr>
          </a:p>
        </p:txBody>
      </p:sp>
      <p:sp>
        <p:nvSpPr>
          <p:cNvPr id="86" name="TextBox 85"/>
          <p:cNvSpPr txBox="1"/>
          <p:nvPr/>
        </p:nvSpPr>
        <p:spPr>
          <a:xfrm rot="19367572">
            <a:off x="1111638" y="2733224"/>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a:t>
            </a:r>
            <a:endParaRPr lang="en-CA" sz="1400" dirty="0">
              <a:latin typeface="Cambria Math" panose="02040503050406030204" pitchFamily="18" charset="0"/>
              <a:ea typeface="Cambria Math" panose="02040503050406030204" pitchFamily="18" charset="0"/>
            </a:endParaRPr>
          </a:p>
        </p:txBody>
      </p:sp>
      <p:sp>
        <p:nvSpPr>
          <p:cNvPr id="2" name="Title 1"/>
          <p:cNvSpPr>
            <a:spLocks noGrp="1"/>
          </p:cNvSpPr>
          <p:nvPr>
            <p:ph type="title"/>
          </p:nvPr>
        </p:nvSpPr>
        <p:spPr/>
        <p:txBody>
          <a:bodyPr/>
          <a:lstStyle/>
          <a:p>
            <a:r>
              <a:rPr lang="en-CA" dirty="0" smtClean="0"/>
              <a:t>Policy Optimization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12</a:t>
            </a:fld>
            <a:endParaRPr lang="en-US" dirty="0"/>
          </a:p>
        </p:txBody>
      </p:sp>
      <p:pic>
        <p:nvPicPr>
          <p:cNvPr id="4" name="Picture 3"/>
          <p:cNvPicPr>
            <a:picLocks noChangeAspect="1"/>
          </p:cNvPicPr>
          <p:nvPr/>
        </p:nvPicPr>
        <p:blipFill rotWithShape="1">
          <a:blip r:embed="rId3"/>
          <a:srcRect r="3391"/>
          <a:stretch/>
        </p:blipFill>
        <p:spPr>
          <a:xfrm>
            <a:off x="0" y="5111260"/>
            <a:ext cx="8243786" cy="949435"/>
          </a:xfrm>
          <a:prstGeom prst="rect">
            <a:avLst/>
          </a:prstGeom>
        </p:spPr>
      </p:pic>
      <p:cxnSp>
        <p:nvCxnSpPr>
          <p:cNvPr id="6" name="Straight Arrow Connector 5"/>
          <p:cNvCxnSpPr>
            <a:stCxn id="5" idx="6"/>
            <a:endCxn id="7" idx="2"/>
          </p:cNvCxnSpPr>
          <p:nvPr/>
        </p:nvCxnSpPr>
        <p:spPr>
          <a:xfrm flipV="1">
            <a:off x="1150620" y="2780620"/>
            <a:ext cx="549664" cy="411381"/>
          </a:xfrm>
          <a:prstGeom prst="straightConnector1">
            <a:avLst/>
          </a:prstGeom>
          <a:ln w="38100">
            <a:solidFill>
              <a:srgbClr val="ACA8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700284" y="248788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1200" baseline="-25000" dirty="0">
              <a:latin typeface="Cambria Math" panose="02040503050406030204" pitchFamily="18" charset="0"/>
              <a:ea typeface="Cambria Math" panose="02040503050406030204" pitchFamily="18" charset="0"/>
            </a:endParaRPr>
          </a:p>
        </p:txBody>
      </p:sp>
      <p:sp>
        <p:nvSpPr>
          <p:cNvPr id="8" name="Oval 7"/>
          <p:cNvSpPr/>
          <p:nvPr/>
        </p:nvSpPr>
        <p:spPr>
          <a:xfrm>
            <a:off x="1691330" y="3310650"/>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9" name="Oval 8"/>
          <p:cNvSpPr/>
          <p:nvPr/>
        </p:nvSpPr>
        <p:spPr>
          <a:xfrm>
            <a:off x="2893179" y="2060614"/>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0" name="Oval 9"/>
          <p:cNvSpPr/>
          <p:nvPr/>
        </p:nvSpPr>
        <p:spPr>
          <a:xfrm>
            <a:off x="2875271" y="2908426"/>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Oval 10"/>
          <p:cNvSpPr/>
          <p:nvPr/>
        </p:nvSpPr>
        <p:spPr>
          <a:xfrm>
            <a:off x="2875270" y="375623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2" name="Oval 11"/>
          <p:cNvSpPr/>
          <p:nvPr/>
        </p:nvSpPr>
        <p:spPr>
          <a:xfrm>
            <a:off x="4068165" y="1627551"/>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3" name="Oval 12"/>
          <p:cNvSpPr/>
          <p:nvPr/>
        </p:nvSpPr>
        <p:spPr>
          <a:xfrm>
            <a:off x="4050257" y="2475363"/>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4" name="Oval 13"/>
          <p:cNvSpPr/>
          <p:nvPr/>
        </p:nvSpPr>
        <p:spPr>
          <a:xfrm>
            <a:off x="4050256" y="332317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5" name="Oval 14"/>
          <p:cNvSpPr/>
          <p:nvPr/>
        </p:nvSpPr>
        <p:spPr>
          <a:xfrm>
            <a:off x="4068165" y="4170987"/>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29" name="Straight Arrow Connector 28"/>
          <p:cNvCxnSpPr>
            <a:stCxn id="8" idx="6"/>
            <a:endCxn id="11" idx="2"/>
          </p:cNvCxnSpPr>
          <p:nvPr/>
        </p:nvCxnSpPr>
        <p:spPr>
          <a:xfrm>
            <a:off x="2276793" y="3603382"/>
            <a:ext cx="598477" cy="44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5" idx="3"/>
            <a:endCxn id="117" idx="1"/>
          </p:cNvCxnSpPr>
          <p:nvPr/>
        </p:nvCxnSpPr>
        <p:spPr>
          <a:xfrm flipV="1">
            <a:off x="3478641" y="1903831"/>
            <a:ext cx="588837" cy="45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6"/>
            <a:endCxn id="14" idx="2"/>
          </p:cNvCxnSpPr>
          <p:nvPr/>
        </p:nvCxnSpPr>
        <p:spPr>
          <a:xfrm>
            <a:off x="3460734" y="3201158"/>
            <a:ext cx="589522" cy="4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2" idx="6"/>
          </p:cNvCxnSpPr>
          <p:nvPr/>
        </p:nvCxnSpPr>
        <p:spPr>
          <a:xfrm>
            <a:off x="4653628" y="1920283"/>
            <a:ext cx="7707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3" idx="6"/>
          </p:cNvCxnSpPr>
          <p:nvPr/>
        </p:nvCxnSpPr>
        <p:spPr>
          <a:xfrm>
            <a:off x="4635720" y="2768095"/>
            <a:ext cx="788704" cy="1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4" idx="6"/>
          </p:cNvCxnSpPr>
          <p:nvPr/>
        </p:nvCxnSpPr>
        <p:spPr>
          <a:xfrm>
            <a:off x="4635719" y="3615907"/>
            <a:ext cx="788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5" idx="6"/>
          </p:cNvCxnSpPr>
          <p:nvPr/>
        </p:nvCxnSpPr>
        <p:spPr>
          <a:xfrm>
            <a:off x="4653628" y="4463719"/>
            <a:ext cx="78870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8746" y="1673933"/>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88" name="TextBox 87"/>
          <p:cNvSpPr txBox="1"/>
          <p:nvPr/>
        </p:nvSpPr>
        <p:spPr>
          <a:xfrm>
            <a:off x="4767700" y="250922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89" name="TextBox 88"/>
          <p:cNvSpPr txBox="1"/>
          <p:nvPr/>
        </p:nvSpPr>
        <p:spPr>
          <a:xfrm>
            <a:off x="4777783" y="330813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90" name="TextBox 89"/>
          <p:cNvSpPr txBox="1"/>
          <p:nvPr/>
        </p:nvSpPr>
        <p:spPr>
          <a:xfrm>
            <a:off x="4777783" y="4158961"/>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92" name="Oval 91"/>
          <p:cNvSpPr/>
          <p:nvPr/>
        </p:nvSpPr>
        <p:spPr>
          <a:xfrm>
            <a:off x="5565937" y="290849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93" name="Straight Arrow Connector 92"/>
          <p:cNvCxnSpPr>
            <a:endCxn id="92" idx="3"/>
          </p:cNvCxnSpPr>
          <p:nvPr/>
        </p:nvCxnSpPr>
        <p:spPr>
          <a:xfrm flipV="1">
            <a:off x="5424425" y="3408219"/>
            <a:ext cx="227251" cy="207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92" idx="4"/>
          </p:cNvCxnSpPr>
          <p:nvPr/>
        </p:nvCxnSpPr>
        <p:spPr>
          <a:xfrm flipV="1">
            <a:off x="5442333" y="3493958"/>
            <a:ext cx="416336" cy="97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2" idx="1"/>
          </p:cNvCxnSpPr>
          <p:nvPr/>
        </p:nvCxnSpPr>
        <p:spPr>
          <a:xfrm>
            <a:off x="5424425" y="2780620"/>
            <a:ext cx="227251" cy="21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92" idx="0"/>
          </p:cNvCxnSpPr>
          <p:nvPr/>
        </p:nvCxnSpPr>
        <p:spPr>
          <a:xfrm>
            <a:off x="5424425" y="1920283"/>
            <a:ext cx="434244" cy="98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708000" y="3055249"/>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S</a:t>
            </a:r>
            <a:r>
              <a:rPr lang="en-CA" sz="1400" baseline="-25000" dirty="0" smtClean="0">
                <a:latin typeface="Cambria Math" panose="02040503050406030204" pitchFamily="18" charset="0"/>
                <a:ea typeface="Cambria Math" panose="02040503050406030204" pitchFamily="18" charset="0"/>
              </a:rPr>
              <a:t>t</a:t>
            </a:r>
            <a:endParaRPr lang="en-CA" sz="1400" baseline="-25000" dirty="0">
              <a:latin typeface="Cambria Math" panose="02040503050406030204" pitchFamily="18" charset="0"/>
              <a:ea typeface="Cambria Math" panose="02040503050406030204" pitchFamily="18" charset="0"/>
            </a:endParaRPr>
          </a:p>
        </p:txBody>
      </p:sp>
      <p:sp>
        <p:nvSpPr>
          <p:cNvPr id="110" name="TextBox 109"/>
          <p:cNvSpPr txBox="1"/>
          <p:nvPr/>
        </p:nvSpPr>
        <p:spPr>
          <a:xfrm>
            <a:off x="693552" y="4155942"/>
            <a:ext cx="1494634"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(Assume </a:t>
            </a:r>
            <a:r>
              <a:rPr lang="el-GR" sz="1400" dirty="0" smtClean="0">
                <a:latin typeface="Cambria Math" panose="02040503050406030204" pitchFamily="18" charset="0"/>
                <a:ea typeface="Cambria Math" panose="02040503050406030204" pitchFamily="18" charset="0"/>
              </a:rPr>
              <a:t>Υ</a:t>
            </a:r>
            <a:r>
              <a:rPr lang="en-CA" sz="1400" dirty="0" smtClean="0">
                <a:latin typeface="Cambria Math" panose="02040503050406030204" pitchFamily="18" charset="0"/>
                <a:ea typeface="Cambria Math" panose="02040503050406030204" pitchFamily="18" charset="0"/>
              </a:rPr>
              <a:t>=1)</a:t>
            </a:r>
            <a:endParaRPr lang="en-CA" sz="1400" baseline="-25000" dirty="0">
              <a:latin typeface="Cambria Math" panose="02040503050406030204" pitchFamily="18" charset="0"/>
              <a:ea typeface="Cambria Math" panose="02040503050406030204" pitchFamily="18" charset="0"/>
            </a:endParaRPr>
          </a:p>
        </p:txBody>
      </p:sp>
      <p:sp>
        <p:nvSpPr>
          <p:cNvPr id="115" name="TextBox 114"/>
          <p:cNvSpPr txBox="1"/>
          <p:nvPr/>
        </p:nvSpPr>
        <p:spPr>
          <a:xfrm>
            <a:off x="2910400" y="2204456"/>
            <a:ext cx="568241" cy="307777"/>
          </a:xfrm>
          <a:prstGeom prst="rect">
            <a:avLst/>
          </a:prstGeom>
          <a:noFill/>
        </p:spPr>
        <p:txBody>
          <a:bodyPr wrap="square" rtlCol="0">
            <a:spAutoFit/>
          </a:bodyPr>
          <a:lstStyle/>
          <a:p>
            <a:pPr algn="ctr"/>
            <a:r>
              <a:rPr lang="en-CA" sz="1400" b="1" dirty="0" smtClean="0">
                <a:solidFill>
                  <a:srgbClr val="ACA800"/>
                </a:solidFill>
                <a:latin typeface="Cambria Math" panose="02040503050406030204" pitchFamily="18" charset="0"/>
                <a:ea typeface="Cambria Math" panose="02040503050406030204" pitchFamily="18" charset="0"/>
              </a:rPr>
              <a:t>10</a:t>
            </a:r>
            <a:endParaRPr lang="en-CA" sz="1400" b="1" dirty="0">
              <a:solidFill>
                <a:srgbClr val="ACA800"/>
              </a:solidFill>
              <a:latin typeface="Cambria Math" panose="02040503050406030204" pitchFamily="18" charset="0"/>
              <a:ea typeface="Cambria Math" panose="02040503050406030204" pitchFamily="18" charset="0"/>
            </a:endParaRPr>
          </a:p>
        </p:txBody>
      </p:sp>
      <p:sp>
        <p:nvSpPr>
          <p:cNvPr id="116" name="TextBox 115"/>
          <p:cNvSpPr txBox="1"/>
          <p:nvPr/>
        </p:nvSpPr>
        <p:spPr>
          <a:xfrm>
            <a:off x="1704418" y="2636230"/>
            <a:ext cx="568241" cy="307777"/>
          </a:xfrm>
          <a:prstGeom prst="rect">
            <a:avLst/>
          </a:prstGeom>
          <a:noFill/>
        </p:spPr>
        <p:txBody>
          <a:bodyPr wrap="square" rtlCol="0">
            <a:spAutoFit/>
          </a:bodyPr>
          <a:lstStyle/>
          <a:p>
            <a:pPr algn="ctr"/>
            <a:r>
              <a:rPr lang="en-CA" sz="1400" dirty="0" smtClean="0">
                <a:solidFill>
                  <a:srgbClr val="ACA800"/>
                </a:solidFill>
                <a:latin typeface="Cambria Math" panose="02040503050406030204" pitchFamily="18" charset="0"/>
                <a:ea typeface="Cambria Math" panose="02040503050406030204" pitchFamily="18" charset="0"/>
              </a:rPr>
              <a:t>11</a:t>
            </a:r>
            <a:endParaRPr lang="en-CA" sz="1400" dirty="0">
              <a:solidFill>
                <a:srgbClr val="ACA800"/>
              </a:solidFill>
              <a:latin typeface="Cambria Math" panose="02040503050406030204" pitchFamily="18" charset="0"/>
              <a:ea typeface="Cambria Math" panose="02040503050406030204" pitchFamily="18" charset="0"/>
            </a:endParaRPr>
          </a:p>
        </p:txBody>
      </p:sp>
      <p:sp>
        <p:nvSpPr>
          <p:cNvPr id="117" name="TextBox 116"/>
          <p:cNvSpPr txBox="1"/>
          <p:nvPr/>
        </p:nvSpPr>
        <p:spPr>
          <a:xfrm>
            <a:off x="4067478" y="17499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18" name="TextBox 117"/>
          <p:cNvSpPr txBox="1"/>
          <p:nvPr/>
        </p:nvSpPr>
        <p:spPr>
          <a:xfrm>
            <a:off x="1703646" y="3462017"/>
            <a:ext cx="568241" cy="307777"/>
          </a:xfrm>
          <a:prstGeom prst="rect">
            <a:avLst/>
          </a:prstGeom>
          <a:noFill/>
        </p:spPr>
        <p:txBody>
          <a:bodyPr wrap="square" rtlCol="0">
            <a:spAutoFit/>
          </a:bodyPr>
          <a:lstStyle/>
          <a:p>
            <a:pPr algn="ctr"/>
            <a:r>
              <a:rPr lang="en-CA" sz="1400" dirty="0" smtClean="0">
                <a:solidFill>
                  <a:srgbClr val="00C000"/>
                </a:solidFill>
                <a:latin typeface="Cambria Math" panose="02040503050406030204" pitchFamily="18" charset="0"/>
                <a:ea typeface="Cambria Math" panose="02040503050406030204" pitchFamily="18" charset="0"/>
              </a:rPr>
              <a:t>12</a:t>
            </a:r>
            <a:endParaRPr lang="en-CA" sz="1400" dirty="0">
              <a:solidFill>
                <a:srgbClr val="00C000"/>
              </a:solidFill>
              <a:latin typeface="Cambria Math" panose="02040503050406030204" pitchFamily="18" charset="0"/>
              <a:ea typeface="Cambria Math" panose="02040503050406030204" pitchFamily="18" charset="0"/>
            </a:endParaRPr>
          </a:p>
        </p:txBody>
      </p:sp>
      <p:sp>
        <p:nvSpPr>
          <p:cNvPr id="119" name="TextBox 118"/>
          <p:cNvSpPr txBox="1"/>
          <p:nvPr/>
        </p:nvSpPr>
        <p:spPr>
          <a:xfrm>
            <a:off x="2871118" y="3042969"/>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11</a:t>
            </a:r>
            <a:endParaRPr lang="en-CA" sz="1400" dirty="0">
              <a:latin typeface="Cambria Math" panose="02040503050406030204" pitchFamily="18" charset="0"/>
              <a:ea typeface="Cambria Math" panose="02040503050406030204" pitchFamily="18" charset="0"/>
            </a:endParaRPr>
          </a:p>
        </p:txBody>
      </p:sp>
      <p:sp>
        <p:nvSpPr>
          <p:cNvPr id="120" name="TextBox 119"/>
          <p:cNvSpPr txBox="1"/>
          <p:nvPr/>
        </p:nvSpPr>
        <p:spPr>
          <a:xfrm>
            <a:off x="2883797" y="3908638"/>
            <a:ext cx="568241" cy="307777"/>
          </a:xfrm>
          <a:prstGeom prst="rect">
            <a:avLst/>
          </a:prstGeom>
          <a:noFill/>
        </p:spPr>
        <p:txBody>
          <a:bodyPr wrap="square" rtlCol="0">
            <a:spAutoFit/>
          </a:bodyPr>
          <a:lstStyle/>
          <a:p>
            <a:pPr algn="ctr"/>
            <a:r>
              <a:rPr lang="en-CA" sz="1400" b="1" dirty="0" smtClean="0">
                <a:latin typeface="Cambria Math" panose="02040503050406030204" pitchFamily="18" charset="0"/>
                <a:ea typeface="Cambria Math" panose="02040503050406030204" pitchFamily="18" charset="0"/>
              </a:rPr>
              <a:t>10</a:t>
            </a:r>
            <a:endParaRPr lang="en-CA" sz="1400" b="1" dirty="0">
              <a:latin typeface="Cambria Math" panose="02040503050406030204" pitchFamily="18" charset="0"/>
              <a:ea typeface="Cambria Math" panose="02040503050406030204" pitchFamily="18" charset="0"/>
            </a:endParaRPr>
          </a:p>
        </p:txBody>
      </p:sp>
      <p:sp>
        <p:nvSpPr>
          <p:cNvPr id="121" name="TextBox 120"/>
          <p:cNvSpPr txBox="1"/>
          <p:nvPr/>
        </p:nvSpPr>
        <p:spPr>
          <a:xfrm>
            <a:off x="4065141" y="4325824"/>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sp>
        <p:nvSpPr>
          <p:cNvPr id="122" name="TextBox 121"/>
          <p:cNvSpPr txBox="1"/>
          <p:nvPr/>
        </p:nvSpPr>
        <p:spPr>
          <a:xfrm>
            <a:off x="4053191" y="34745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23" name="TextBox 122"/>
          <p:cNvSpPr txBox="1"/>
          <p:nvPr/>
        </p:nvSpPr>
        <p:spPr>
          <a:xfrm>
            <a:off x="4076433" y="2635620"/>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cxnSp>
        <p:nvCxnSpPr>
          <p:cNvPr id="124" name="Straight Arrow Connector 123"/>
          <p:cNvCxnSpPr>
            <a:stCxn id="11" idx="6"/>
            <a:endCxn id="122" idx="1"/>
          </p:cNvCxnSpPr>
          <p:nvPr/>
        </p:nvCxnSpPr>
        <p:spPr>
          <a:xfrm flipV="1">
            <a:off x="3460733" y="3628431"/>
            <a:ext cx="592458" cy="42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 idx="6"/>
            <a:endCxn id="13" idx="2"/>
          </p:cNvCxnSpPr>
          <p:nvPr/>
        </p:nvCxnSpPr>
        <p:spPr>
          <a:xfrm flipV="1">
            <a:off x="3460734" y="2768095"/>
            <a:ext cx="589523" cy="433063"/>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7" idx="6"/>
            <a:endCxn id="119" idx="1"/>
          </p:cNvCxnSpPr>
          <p:nvPr/>
        </p:nvCxnSpPr>
        <p:spPr>
          <a:xfrm>
            <a:off x="2285747" y="2780620"/>
            <a:ext cx="585371" cy="416238"/>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6"/>
            <a:endCxn id="118" idx="1"/>
          </p:cNvCxnSpPr>
          <p:nvPr/>
        </p:nvCxnSpPr>
        <p:spPr>
          <a:xfrm>
            <a:off x="1150620" y="3192001"/>
            <a:ext cx="553026" cy="423905"/>
          </a:xfrm>
          <a:prstGeom prst="straightConnector1">
            <a:avLst/>
          </a:prstGeom>
          <a:ln w="38100">
            <a:solidFill>
              <a:srgbClr val="00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8" idx="6"/>
            <a:endCxn id="119" idx="1"/>
          </p:cNvCxnSpPr>
          <p:nvPr/>
        </p:nvCxnSpPr>
        <p:spPr>
          <a:xfrm flipV="1">
            <a:off x="2276793" y="3196858"/>
            <a:ext cx="594325" cy="406524"/>
          </a:xfrm>
          <a:prstGeom prst="straightConnector1">
            <a:avLst/>
          </a:prstGeom>
          <a:ln w="38100">
            <a:solidFill>
              <a:srgbClr val="00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16" idx="3"/>
            <a:endCxn id="115" idx="1"/>
          </p:cNvCxnSpPr>
          <p:nvPr/>
        </p:nvCxnSpPr>
        <p:spPr>
          <a:xfrm flipV="1">
            <a:off x="2272659" y="2358345"/>
            <a:ext cx="637741" cy="431774"/>
          </a:xfrm>
          <a:prstGeom prst="straightConnector1">
            <a:avLst/>
          </a:prstGeom>
          <a:ln w="38100">
            <a:solidFill>
              <a:srgbClr val="ACA8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15" idx="3"/>
            <a:endCxn id="13" idx="2"/>
          </p:cNvCxnSpPr>
          <p:nvPr/>
        </p:nvCxnSpPr>
        <p:spPr>
          <a:xfrm>
            <a:off x="3478641" y="2358345"/>
            <a:ext cx="571616" cy="409750"/>
          </a:xfrm>
          <a:prstGeom prst="straightConnector1">
            <a:avLst/>
          </a:prstGeom>
          <a:ln w="38100">
            <a:solidFill>
              <a:srgbClr val="ACA8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459497" y="4066066"/>
            <a:ext cx="589522" cy="414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254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Bellman Equation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13</a:t>
            </a:fld>
            <a:endParaRPr lang="en-US" dirty="0"/>
          </a:p>
        </p:txBody>
      </p:sp>
      <p:pic>
        <p:nvPicPr>
          <p:cNvPr id="4" name="Picture 3"/>
          <p:cNvPicPr>
            <a:picLocks noChangeAspect="1"/>
          </p:cNvPicPr>
          <p:nvPr/>
        </p:nvPicPr>
        <p:blipFill rotWithShape="1">
          <a:blip r:embed="rId3"/>
          <a:srcRect r="3391"/>
          <a:stretch/>
        </p:blipFill>
        <p:spPr>
          <a:xfrm>
            <a:off x="0" y="1519755"/>
            <a:ext cx="8243786" cy="949435"/>
          </a:xfrm>
          <a:prstGeom prst="rect">
            <a:avLst/>
          </a:prstGeom>
        </p:spPr>
      </p:pic>
      <p:pic>
        <p:nvPicPr>
          <p:cNvPr id="13" name="Picture 12"/>
          <p:cNvPicPr>
            <a:picLocks noChangeAspect="1"/>
          </p:cNvPicPr>
          <p:nvPr/>
        </p:nvPicPr>
        <p:blipFill>
          <a:blip r:embed="rId4"/>
          <a:stretch>
            <a:fillRect/>
          </a:stretch>
        </p:blipFill>
        <p:spPr>
          <a:xfrm>
            <a:off x="866258" y="2579358"/>
            <a:ext cx="7896225" cy="2257425"/>
          </a:xfrm>
          <a:prstGeom prst="rect">
            <a:avLst/>
          </a:prstGeom>
        </p:spPr>
      </p:pic>
      <p:sp>
        <p:nvSpPr>
          <p:cNvPr id="5" name="Rectangle 4"/>
          <p:cNvSpPr/>
          <p:nvPr/>
        </p:nvSpPr>
        <p:spPr>
          <a:xfrm>
            <a:off x="1318161" y="1793174"/>
            <a:ext cx="1710047" cy="391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5923807" y="3040084"/>
            <a:ext cx="2543299" cy="653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2372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 Programming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14</a:t>
            </a:fld>
            <a:endParaRPr lang="en-US" dirty="0"/>
          </a:p>
        </p:txBody>
      </p:sp>
      <p:sp>
        <p:nvSpPr>
          <p:cNvPr id="4" name="Content Placeholder 3"/>
          <p:cNvSpPr>
            <a:spLocks noGrp="1"/>
          </p:cNvSpPr>
          <p:nvPr>
            <p:ph idx="1"/>
          </p:nvPr>
        </p:nvSpPr>
        <p:spPr/>
        <p:txBody>
          <a:bodyPr/>
          <a:lstStyle/>
          <a:p>
            <a:r>
              <a:rPr lang="en-CA" dirty="0" smtClean="0"/>
              <a:t>If the environment’s dynamics are completely known, the Bellman equation provides a system of |S| linear equations in |S| variables</a:t>
            </a:r>
          </a:p>
          <a:p>
            <a:endParaRPr lang="en-CA" dirty="0" smtClean="0"/>
          </a:p>
          <a:p>
            <a:r>
              <a:rPr lang="en-CA" dirty="0" smtClean="0"/>
              <a:t>Solving the equations yields the optimal value function.</a:t>
            </a:r>
          </a:p>
          <a:p>
            <a:endParaRPr lang="en-CA" dirty="0" smtClean="0"/>
          </a:p>
          <a:p>
            <a:r>
              <a:rPr lang="en-CA" dirty="0" smtClean="0"/>
              <a:t>What if an exact solution to the equations is infeasible?</a:t>
            </a:r>
            <a:endParaRPr lang="en-CA" dirty="0"/>
          </a:p>
        </p:txBody>
      </p:sp>
    </p:spTree>
    <p:extLst>
      <p:ext uri="{BB962C8B-B14F-4D97-AF65-F5344CB8AC3E}">
        <p14:creationId xmlns:p14="http://schemas.microsoft.com/office/powerpoint/2010/main" val="1834689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 Programming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15</a:t>
            </a:fld>
            <a:endParaRPr lang="en-US" dirty="0"/>
          </a:p>
        </p:txBody>
      </p:sp>
      <p:sp>
        <p:nvSpPr>
          <p:cNvPr id="4" name="Content Placeholder 3"/>
          <p:cNvSpPr>
            <a:spLocks noGrp="1"/>
          </p:cNvSpPr>
          <p:nvPr>
            <p:ph idx="1"/>
          </p:nvPr>
        </p:nvSpPr>
        <p:spPr/>
        <p:txBody>
          <a:bodyPr/>
          <a:lstStyle/>
          <a:p>
            <a:r>
              <a:rPr lang="en-CA" dirty="0" smtClean="0"/>
              <a:t>Use the Bellman equation as an </a:t>
            </a:r>
            <a:r>
              <a:rPr lang="en-CA" b="1" dirty="0" smtClean="0"/>
              <a:t>update rule</a:t>
            </a:r>
            <a:r>
              <a:rPr lang="en-CA" dirty="0" smtClean="0"/>
              <a:t> to iteratively compute the value of each state.</a:t>
            </a:r>
            <a:endParaRPr lang="en-CA" b="1" dirty="0"/>
          </a:p>
        </p:txBody>
      </p:sp>
      <p:pic>
        <p:nvPicPr>
          <p:cNvPr id="5" name="Picture 4"/>
          <p:cNvPicPr>
            <a:picLocks noChangeAspect="1"/>
          </p:cNvPicPr>
          <p:nvPr/>
        </p:nvPicPr>
        <p:blipFill>
          <a:blip r:embed="rId3"/>
          <a:stretch>
            <a:fillRect/>
          </a:stretch>
        </p:blipFill>
        <p:spPr>
          <a:xfrm>
            <a:off x="463357" y="3178286"/>
            <a:ext cx="7196307" cy="3003525"/>
          </a:xfrm>
          <a:prstGeom prst="rect">
            <a:avLst/>
          </a:prstGeom>
        </p:spPr>
      </p:pic>
    </p:spTree>
    <p:extLst>
      <p:ext uri="{BB962C8B-B14F-4D97-AF65-F5344CB8AC3E}">
        <p14:creationId xmlns:p14="http://schemas.microsoft.com/office/powerpoint/2010/main" val="2051719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 Programming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16</a:t>
            </a:fld>
            <a:endParaRPr lang="en-US" dirty="0"/>
          </a:p>
        </p:txBody>
      </p:sp>
      <p:pic>
        <p:nvPicPr>
          <p:cNvPr id="7" name="Picture 6"/>
          <p:cNvPicPr>
            <a:picLocks noChangeAspect="1"/>
          </p:cNvPicPr>
          <p:nvPr/>
        </p:nvPicPr>
        <p:blipFill>
          <a:blip r:embed="rId3"/>
          <a:stretch>
            <a:fillRect/>
          </a:stretch>
        </p:blipFill>
        <p:spPr>
          <a:xfrm>
            <a:off x="387693" y="1318210"/>
            <a:ext cx="7436703" cy="5085347"/>
          </a:xfrm>
          <a:prstGeom prst="rect">
            <a:avLst/>
          </a:prstGeom>
        </p:spPr>
      </p:pic>
      <p:sp>
        <p:nvSpPr>
          <p:cNvPr id="8" name="Rectangle 7"/>
          <p:cNvSpPr/>
          <p:nvPr/>
        </p:nvSpPr>
        <p:spPr>
          <a:xfrm>
            <a:off x="482600" y="2400300"/>
            <a:ext cx="6985000" cy="2082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072530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 Programming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17</a:t>
            </a:fld>
            <a:endParaRPr lang="en-US" dirty="0"/>
          </a:p>
        </p:txBody>
      </p:sp>
      <p:pic>
        <p:nvPicPr>
          <p:cNvPr id="7" name="Picture 6"/>
          <p:cNvPicPr>
            <a:picLocks noChangeAspect="1"/>
          </p:cNvPicPr>
          <p:nvPr/>
        </p:nvPicPr>
        <p:blipFill>
          <a:blip r:embed="rId3"/>
          <a:stretch>
            <a:fillRect/>
          </a:stretch>
        </p:blipFill>
        <p:spPr>
          <a:xfrm>
            <a:off x="387693" y="1318210"/>
            <a:ext cx="7436703" cy="5085347"/>
          </a:xfrm>
          <a:prstGeom prst="rect">
            <a:avLst/>
          </a:prstGeom>
        </p:spPr>
      </p:pic>
      <p:sp>
        <p:nvSpPr>
          <p:cNvPr id="8" name="Rectangle 7"/>
          <p:cNvSpPr/>
          <p:nvPr/>
        </p:nvSpPr>
        <p:spPr>
          <a:xfrm>
            <a:off x="482600" y="2400300"/>
            <a:ext cx="6985000" cy="2082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783819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 Programming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18</a:t>
            </a:fld>
            <a:endParaRPr lang="en-US" dirty="0"/>
          </a:p>
        </p:txBody>
      </p:sp>
      <p:sp>
        <p:nvSpPr>
          <p:cNvPr id="8" name="Rectangle 7"/>
          <p:cNvSpPr/>
          <p:nvPr/>
        </p:nvSpPr>
        <p:spPr>
          <a:xfrm>
            <a:off x="482600" y="2400300"/>
            <a:ext cx="6985000" cy="2082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pic>
        <p:nvPicPr>
          <p:cNvPr id="4" name="Picture 3"/>
          <p:cNvPicPr>
            <a:picLocks noChangeAspect="1"/>
          </p:cNvPicPr>
          <p:nvPr/>
        </p:nvPicPr>
        <p:blipFill>
          <a:blip r:embed="rId3"/>
          <a:stretch>
            <a:fillRect/>
          </a:stretch>
        </p:blipFill>
        <p:spPr>
          <a:xfrm>
            <a:off x="387693" y="1327359"/>
            <a:ext cx="8236827" cy="3822616"/>
          </a:xfrm>
          <a:prstGeom prst="rect">
            <a:avLst/>
          </a:prstGeom>
        </p:spPr>
      </p:pic>
      <p:pic>
        <p:nvPicPr>
          <p:cNvPr id="9" name="Picture 8"/>
          <p:cNvPicPr>
            <a:picLocks noChangeAspect="1"/>
          </p:cNvPicPr>
          <p:nvPr/>
        </p:nvPicPr>
        <p:blipFill rotWithShape="1">
          <a:blip r:embed="rId4"/>
          <a:srcRect l="382" t="70424" r="-145" b="19999"/>
          <a:stretch/>
        </p:blipFill>
        <p:spPr>
          <a:xfrm>
            <a:off x="482601" y="5584886"/>
            <a:ext cx="7913758" cy="330200"/>
          </a:xfrm>
          <a:prstGeom prst="rect">
            <a:avLst/>
          </a:prstGeom>
        </p:spPr>
      </p:pic>
      <p:pic>
        <p:nvPicPr>
          <p:cNvPr id="10" name="Picture 9"/>
          <p:cNvPicPr>
            <a:picLocks noChangeAspect="1"/>
          </p:cNvPicPr>
          <p:nvPr/>
        </p:nvPicPr>
        <p:blipFill rotWithShape="1">
          <a:blip r:embed="rId4"/>
          <a:srcRect l="-307" t="-5087" r="-156" b="87037"/>
          <a:stretch/>
        </p:blipFill>
        <p:spPr>
          <a:xfrm>
            <a:off x="430415" y="4981595"/>
            <a:ext cx="7965944" cy="622300"/>
          </a:xfrm>
          <a:prstGeom prst="rect">
            <a:avLst/>
          </a:prstGeom>
        </p:spPr>
      </p:pic>
      <p:sp>
        <p:nvSpPr>
          <p:cNvPr id="5" name="Rectangle 4"/>
          <p:cNvSpPr/>
          <p:nvPr/>
        </p:nvSpPr>
        <p:spPr>
          <a:xfrm>
            <a:off x="2018805" y="5603895"/>
            <a:ext cx="973777" cy="3111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018805" y="3515049"/>
            <a:ext cx="544285" cy="3111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1670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repeatCount="3000" fill="hold" grpId="1" nodeType="clickEffect">
                                  <p:stCondLst>
                                    <p:cond delay="0"/>
                                  </p:stCondLst>
                                  <p:childTnLst>
                                    <p:animEffect transition="out" filter="fade">
                                      <p:cBhvr>
                                        <p:cTn id="14" dur="500" tmFilter="0, 0; .2, .5; .8, .5; 1, 0"/>
                                        <p:tgtEl>
                                          <p:spTgt spid="5"/>
                                        </p:tgtEl>
                                      </p:cBhvr>
                                    </p:animEffect>
                                    <p:animScale>
                                      <p:cBhvr>
                                        <p:cTn id="15" dur="250" autoRev="1" fill="hold"/>
                                        <p:tgtEl>
                                          <p:spTgt spid="5"/>
                                        </p:tgtEl>
                                      </p:cBhvr>
                                      <p:by x="105000" y="105000"/>
                                    </p:animScale>
                                  </p:childTnLst>
                                </p:cTn>
                              </p:par>
                              <p:par>
                                <p:cTn id="16" presetID="26" presetClass="emph" presetSubtype="0" repeatCount="3000" fill="hold" grpId="1" nodeType="withEffect">
                                  <p:stCondLst>
                                    <p:cond delay="0"/>
                                  </p:stCondLst>
                                  <p:childTnLst>
                                    <p:animEffect transition="out" filter="fade">
                                      <p:cBhvr>
                                        <p:cTn id="17" dur="500" tmFilter="0, 0; .2, .5; .8, .5; 1, 0"/>
                                        <p:tgtEl>
                                          <p:spTgt spid="11"/>
                                        </p:tgtEl>
                                      </p:cBhvr>
                                    </p:animEffect>
                                    <p:animScale>
                                      <p:cBhvr>
                                        <p:cTn id="18"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Generalized Policy Iteration (GPI)</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19</a:t>
            </a:fld>
            <a:endParaRPr lang="en-US" dirty="0"/>
          </a:p>
        </p:txBody>
      </p:sp>
      <p:pic>
        <p:nvPicPr>
          <p:cNvPr id="5" name="Picture 4"/>
          <p:cNvPicPr>
            <a:picLocks noChangeAspect="1"/>
          </p:cNvPicPr>
          <p:nvPr/>
        </p:nvPicPr>
        <p:blipFill rotWithShape="1">
          <a:blip r:embed="rId3"/>
          <a:srcRect t="9329"/>
          <a:stretch/>
        </p:blipFill>
        <p:spPr>
          <a:xfrm>
            <a:off x="1729132" y="1708438"/>
            <a:ext cx="3448795" cy="4988923"/>
          </a:xfrm>
          <a:prstGeom prst="rect">
            <a:avLst/>
          </a:prstGeom>
        </p:spPr>
      </p:pic>
    </p:spTree>
    <p:extLst>
      <p:ext uri="{BB962C8B-B14F-4D97-AF65-F5344CB8AC3E}">
        <p14:creationId xmlns:p14="http://schemas.microsoft.com/office/powerpoint/2010/main" val="2406057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8B86-0DDE-C446-9AA4-009843036656}"/>
              </a:ext>
            </a:extLst>
          </p:cNvPr>
          <p:cNvSpPr>
            <a:spLocks noGrp="1"/>
          </p:cNvSpPr>
          <p:nvPr>
            <p:ph type="title"/>
          </p:nvPr>
        </p:nvSpPr>
        <p:spPr/>
        <p:txBody>
          <a:bodyPr/>
          <a:lstStyle/>
          <a:p>
            <a:r>
              <a:rPr lang="en-US" dirty="0" smtClean="0"/>
              <a:t>Resources</a:t>
            </a:r>
            <a:endParaRPr lang="en-US" dirty="0"/>
          </a:p>
        </p:txBody>
      </p:sp>
      <p:sp>
        <p:nvSpPr>
          <p:cNvPr id="3" name="Slide Number Placeholder 2">
            <a:extLst>
              <a:ext uri="{FF2B5EF4-FFF2-40B4-BE49-F238E27FC236}">
                <a16:creationId xmlns:a16="http://schemas.microsoft.com/office/drawing/2014/main" id="{E126E184-10BC-AA41-A57F-A99F3BBA5808}"/>
              </a:ext>
            </a:extLst>
          </p:cNvPr>
          <p:cNvSpPr>
            <a:spLocks noGrp="1"/>
          </p:cNvSpPr>
          <p:nvPr>
            <p:ph type="sldNum" sz="quarter" idx="12"/>
          </p:nvPr>
        </p:nvSpPr>
        <p:spPr/>
        <p:txBody>
          <a:bodyPr/>
          <a:lstStyle/>
          <a:p>
            <a:fld id="{5C35FCF4-C3EF-BD43-82E0-05BC237DAD2A}" type="slidenum">
              <a:rPr lang="en-US" smtClean="0"/>
              <a:pPr/>
              <a:t>2</a:t>
            </a:fld>
            <a:endParaRPr lang="en-US" dirty="0"/>
          </a:p>
        </p:txBody>
      </p:sp>
      <p:pic>
        <p:nvPicPr>
          <p:cNvPr id="5" name="Content Placeholder 4"/>
          <p:cNvPicPr>
            <a:picLocks noGrp="1" noChangeAspect="1"/>
          </p:cNvPicPr>
          <p:nvPr>
            <p:ph idx="1"/>
          </p:nvPr>
        </p:nvPicPr>
        <p:blipFill rotWithShape="1">
          <a:blip r:embed="rId3"/>
          <a:srcRect l="1540"/>
          <a:stretch/>
        </p:blipFill>
        <p:spPr>
          <a:xfrm>
            <a:off x="4061511" y="1138318"/>
            <a:ext cx="3933022" cy="5138663"/>
          </a:xfrm>
          <a:prstGeom prst="rect">
            <a:avLst/>
          </a:prstGeom>
        </p:spPr>
      </p:pic>
      <p:sp>
        <p:nvSpPr>
          <p:cNvPr id="7" name="TextBox 6"/>
          <p:cNvSpPr txBox="1"/>
          <p:nvPr/>
        </p:nvSpPr>
        <p:spPr>
          <a:xfrm>
            <a:off x="517792" y="2346668"/>
            <a:ext cx="3558449" cy="1754326"/>
          </a:xfrm>
          <a:prstGeom prst="rect">
            <a:avLst/>
          </a:prstGeom>
          <a:noFill/>
        </p:spPr>
        <p:txBody>
          <a:bodyPr wrap="square" rtlCol="0">
            <a:spAutoFit/>
          </a:bodyPr>
          <a:lstStyle/>
          <a:p>
            <a:r>
              <a:rPr lang="en-CA" dirty="0" smtClean="0"/>
              <a:t>Reinforcement Learning: An Introduction. Richard S Sutton and Andrew G. </a:t>
            </a:r>
            <a:r>
              <a:rPr lang="en-CA" dirty="0" err="1" smtClean="0"/>
              <a:t>Barto</a:t>
            </a:r>
            <a:r>
              <a:rPr lang="en-CA" dirty="0" smtClean="0"/>
              <a:t>. MIT Press, Cambridge, MA, 2018</a:t>
            </a:r>
          </a:p>
          <a:p>
            <a:endParaRPr lang="en-CA" dirty="0"/>
          </a:p>
          <a:p>
            <a:endParaRPr lang="en-CA" dirty="0"/>
          </a:p>
        </p:txBody>
      </p:sp>
      <p:sp>
        <p:nvSpPr>
          <p:cNvPr id="4" name="Explosion 2 3"/>
          <p:cNvSpPr/>
          <p:nvPr/>
        </p:nvSpPr>
        <p:spPr>
          <a:xfrm rot="1424197">
            <a:off x="110052" y="4208599"/>
            <a:ext cx="4229100" cy="2068745"/>
          </a:xfrm>
          <a:prstGeom prst="irregularSeal2">
            <a:avLst/>
          </a:prstGeom>
          <a:solidFill>
            <a:srgbClr val="FFA300">
              <a:alpha val="1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 name="TextBox 5"/>
          <p:cNvSpPr txBox="1"/>
          <p:nvPr/>
        </p:nvSpPr>
        <p:spPr>
          <a:xfrm rot="908527">
            <a:off x="936527" y="4919805"/>
            <a:ext cx="2576147" cy="646331"/>
          </a:xfrm>
          <a:prstGeom prst="rect">
            <a:avLst/>
          </a:prstGeom>
          <a:noFill/>
        </p:spPr>
        <p:txBody>
          <a:bodyPr wrap="square" rtlCol="0">
            <a:spAutoFit/>
          </a:bodyPr>
          <a:lstStyle/>
          <a:p>
            <a:r>
              <a:rPr lang="en-CA" dirty="0" smtClean="0"/>
              <a:t>First seven(</a:t>
            </a:r>
            <a:r>
              <a:rPr lang="en-CA" dirty="0" err="1" smtClean="0"/>
              <a:t>ish</a:t>
            </a:r>
            <a:r>
              <a:rPr lang="en-CA" dirty="0" smtClean="0"/>
              <a:t>) chapters covered in this talk.</a:t>
            </a:r>
            <a:endParaRPr lang="en-CA" dirty="0"/>
          </a:p>
        </p:txBody>
      </p:sp>
    </p:spTree>
    <p:extLst>
      <p:ext uri="{BB962C8B-B14F-4D97-AF65-F5344CB8AC3E}">
        <p14:creationId xmlns:p14="http://schemas.microsoft.com/office/powerpoint/2010/main" val="3401540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Monte Carlo Methods</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20</a:t>
            </a:fld>
            <a:endParaRPr lang="en-US" dirty="0"/>
          </a:p>
        </p:txBody>
      </p:sp>
      <p:sp>
        <p:nvSpPr>
          <p:cNvPr id="4" name="Content Placeholder 3"/>
          <p:cNvSpPr>
            <a:spLocks noGrp="1"/>
          </p:cNvSpPr>
          <p:nvPr>
            <p:ph idx="1"/>
          </p:nvPr>
        </p:nvSpPr>
        <p:spPr/>
        <p:txBody>
          <a:bodyPr/>
          <a:lstStyle/>
          <a:p>
            <a:r>
              <a:rPr lang="en-CA" dirty="0" smtClean="0"/>
              <a:t>What if we do not have complete knowledge of the environment? How can we compute the update term</a:t>
            </a:r>
          </a:p>
          <a:p>
            <a:endParaRPr lang="en-CA" dirty="0"/>
          </a:p>
          <a:p>
            <a:r>
              <a:rPr lang="en-CA" dirty="0" smtClean="0"/>
              <a:t>If the quantities  </a:t>
            </a:r>
            <a:r>
              <a:rPr lang="en-CA" i="1" dirty="0" smtClean="0">
                <a:latin typeface="Cambria Math" panose="02040503050406030204" pitchFamily="18" charset="0"/>
                <a:ea typeface="Cambria Math" panose="02040503050406030204" pitchFamily="18" charset="0"/>
              </a:rPr>
              <a:t>p, s’, r,</a:t>
            </a:r>
            <a:r>
              <a:rPr lang="en-CA" dirty="0" smtClean="0"/>
              <a:t> </a:t>
            </a:r>
            <a:r>
              <a:rPr lang="en-CA" i="1" dirty="0" smtClean="0">
                <a:latin typeface="Cambria Math" panose="02040503050406030204" pitchFamily="18" charset="0"/>
                <a:ea typeface="Cambria Math" panose="02040503050406030204" pitchFamily="18" charset="0"/>
              </a:rPr>
              <a:t>a</a:t>
            </a:r>
            <a:r>
              <a:rPr lang="en-CA" dirty="0" smtClean="0"/>
              <a:t>  are unknown?</a:t>
            </a:r>
          </a:p>
          <a:p>
            <a:endParaRPr lang="en-CA" dirty="0"/>
          </a:p>
          <a:p>
            <a:r>
              <a:rPr lang="en-CA" dirty="0" smtClean="0"/>
              <a:t>We ‘learn’ the value of each state from observations of many actor-environment interactions.</a:t>
            </a:r>
            <a:endParaRPr lang="en-CA" dirty="0"/>
          </a:p>
        </p:txBody>
      </p:sp>
      <p:pic>
        <p:nvPicPr>
          <p:cNvPr id="5" name="Picture 4"/>
          <p:cNvPicPr>
            <a:picLocks noChangeAspect="1"/>
          </p:cNvPicPr>
          <p:nvPr/>
        </p:nvPicPr>
        <p:blipFill rotWithShape="1">
          <a:blip r:embed="rId2"/>
          <a:srcRect l="382" t="70424" r="-145" b="19999"/>
          <a:stretch/>
        </p:blipFill>
        <p:spPr>
          <a:xfrm>
            <a:off x="487691" y="2555248"/>
            <a:ext cx="7913758" cy="330200"/>
          </a:xfrm>
          <a:prstGeom prst="rect">
            <a:avLst/>
          </a:prstGeom>
        </p:spPr>
      </p:pic>
      <p:sp>
        <p:nvSpPr>
          <p:cNvPr id="6" name="Rectangle 5"/>
          <p:cNvSpPr/>
          <p:nvPr/>
        </p:nvSpPr>
        <p:spPr>
          <a:xfrm>
            <a:off x="487691" y="3128790"/>
            <a:ext cx="129254" cy="231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43682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Monte Carlo Methods</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21</a:t>
            </a:fld>
            <a:endParaRPr lang="en-US" dirty="0"/>
          </a:p>
        </p:txBody>
      </p:sp>
      <p:sp>
        <p:nvSpPr>
          <p:cNvPr id="6" name="Rectangle 5"/>
          <p:cNvSpPr/>
          <p:nvPr/>
        </p:nvSpPr>
        <p:spPr>
          <a:xfrm>
            <a:off x="487691" y="3128790"/>
            <a:ext cx="129254" cy="231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p:cNvPicPr>
            <a:picLocks noChangeAspect="1"/>
          </p:cNvPicPr>
          <p:nvPr/>
        </p:nvPicPr>
        <p:blipFill>
          <a:blip r:embed="rId3"/>
          <a:stretch>
            <a:fillRect/>
          </a:stretch>
        </p:blipFill>
        <p:spPr>
          <a:xfrm>
            <a:off x="387693" y="1413717"/>
            <a:ext cx="8392750" cy="3750064"/>
          </a:xfrm>
          <a:prstGeom prst="rect">
            <a:avLst/>
          </a:prstGeom>
        </p:spPr>
      </p:pic>
    </p:spTree>
    <p:extLst>
      <p:ext uri="{BB962C8B-B14F-4D97-AF65-F5344CB8AC3E}">
        <p14:creationId xmlns:p14="http://schemas.microsoft.com/office/powerpoint/2010/main" val="1211446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Terminology – Action-Value Function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22</a:t>
            </a:fld>
            <a:endParaRPr lang="en-US" dirty="0"/>
          </a:p>
        </p:txBody>
      </p:sp>
      <p:grpSp>
        <p:nvGrpSpPr>
          <p:cNvPr id="35" name="Group 34"/>
          <p:cNvGrpSpPr/>
          <p:nvPr/>
        </p:nvGrpSpPr>
        <p:grpSpPr>
          <a:xfrm>
            <a:off x="517792" y="1277421"/>
            <a:ext cx="7940015" cy="3438146"/>
            <a:chOff x="517792" y="1751151"/>
            <a:chExt cx="7940015" cy="3438146"/>
          </a:xfrm>
        </p:grpSpPr>
        <p:sp>
          <p:nvSpPr>
            <p:cNvPr id="5" name="Oval 4"/>
            <p:cNvSpPr/>
            <p:nvPr/>
          </p:nvSpPr>
          <p:spPr>
            <a:xfrm>
              <a:off x="517792" y="2688115"/>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6" name="Oval 5"/>
            <p:cNvSpPr/>
            <p:nvPr/>
          </p:nvSpPr>
          <p:spPr>
            <a:xfrm>
              <a:off x="4019319" y="3194626"/>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019318" y="1751151"/>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507821" y="2688114"/>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TextBox 10"/>
            <p:cNvSpPr txBox="1"/>
            <p:nvPr/>
          </p:nvSpPr>
          <p:spPr>
            <a:xfrm>
              <a:off x="1150998" y="3056126"/>
              <a:ext cx="848299"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s</a:t>
              </a:r>
              <a:r>
                <a:rPr lang="en-CA" sz="5400" baseline="-25000" dirty="0" err="1" smtClean="0">
                  <a:latin typeface="Cambria Math" panose="02040503050406030204" pitchFamily="18" charset="0"/>
                  <a:ea typeface="Cambria Math" panose="02040503050406030204" pitchFamily="18" charset="0"/>
                </a:rPr>
                <a:t>n</a:t>
              </a:r>
              <a:endParaRPr lang="en-CA" sz="5400" baseline="-25000" dirty="0">
                <a:latin typeface="Cambria Math" panose="02040503050406030204" pitchFamily="18" charset="0"/>
                <a:ea typeface="Cambria Math" panose="02040503050406030204" pitchFamily="18" charset="0"/>
              </a:endParaRPr>
            </a:p>
          </p:txBody>
        </p:sp>
        <p:sp>
          <p:nvSpPr>
            <p:cNvPr id="12" name="Rectangle 11"/>
            <p:cNvSpPr/>
            <p:nvPr/>
          </p:nvSpPr>
          <p:spPr>
            <a:xfrm>
              <a:off x="6967966" y="3148459"/>
              <a:ext cx="1253868" cy="830997"/>
            </a:xfrm>
            <a:prstGeom prst="rect">
              <a:avLst/>
            </a:prstGeom>
          </p:spPr>
          <p:txBody>
            <a:bodyPr wrap="none">
              <a:spAutoFit/>
            </a:bodyPr>
            <a:lstStyle/>
            <a:p>
              <a:pPr algn="ctr"/>
              <a:r>
                <a:rPr lang="en-CA" sz="4800" dirty="0" smtClean="0">
                  <a:latin typeface="Cambria Math" panose="02040503050406030204" pitchFamily="18" charset="0"/>
                  <a:ea typeface="Cambria Math" panose="02040503050406030204" pitchFamily="18" charset="0"/>
                </a:rPr>
                <a:t>s</a:t>
              </a:r>
              <a:r>
                <a:rPr lang="en-CA" sz="4800" baseline="-25000" dirty="0" smtClean="0">
                  <a:latin typeface="Cambria Math" panose="02040503050406030204" pitchFamily="18" charset="0"/>
                  <a:ea typeface="Cambria Math" panose="02040503050406030204" pitchFamily="18" charset="0"/>
                </a:rPr>
                <a:t>n+1</a:t>
              </a:r>
              <a:endParaRPr lang="en-CA" sz="4800" baseline="-25000" dirty="0">
                <a:latin typeface="Cambria Math" panose="02040503050406030204" pitchFamily="18" charset="0"/>
                <a:ea typeface="Cambria Math" panose="02040503050406030204" pitchFamily="18" charset="0"/>
              </a:endParaRPr>
            </a:p>
          </p:txBody>
        </p:sp>
        <p:cxnSp>
          <p:nvCxnSpPr>
            <p:cNvPr id="14" name="Elbow Connector 13"/>
            <p:cNvCxnSpPr>
              <a:stCxn id="5" idx="7"/>
              <a:endCxn id="9" idx="2"/>
            </p:cNvCxnSpPr>
            <p:nvPr/>
          </p:nvCxnSpPr>
          <p:spPr>
            <a:xfrm rot="5400000" flipH="1" flipV="1">
              <a:off x="2723738" y="1678105"/>
              <a:ext cx="754051" cy="1837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6" idx="2"/>
            </p:cNvCxnSpPr>
            <p:nvPr/>
          </p:nvCxnSpPr>
          <p:spPr>
            <a:xfrm>
              <a:off x="2467778" y="3663108"/>
              <a:ext cx="1551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10" idx="2"/>
            </p:cNvCxnSpPr>
            <p:nvPr/>
          </p:nvCxnSpPr>
          <p:spPr>
            <a:xfrm flipV="1">
              <a:off x="4956282" y="3663107"/>
              <a:ext cx="1551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5"/>
            </p:cNvCxnSpPr>
            <p:nvPr/>
          </p:nvCxnSpPr>
          <p:spPr>
            <a:xfrm rot="16200000" flipH="1">
              <a:off x="2253818" y="4280922"/>
              <a:ext cx="671160" cy="81437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96588" y="4666077"/>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sp>
          <p:nvSpPr>
            <p:cNvPr id="29" name="TextBox 28"/>
            <p:cNvSpPr txBox="1"/>
            <p:nvPr/>
          </p:nvSpPr>
          <p:spPr>
            <a:xfrm>
              <a:off x="4236986" y="3135343"/>
              <a:ext cx="848299" cy="923330"/>
            </a:xfrm>
            <a:prstGeom prst="rect">
              <a:avLst/>
            </a:prstGeom>
            <a:noFill/>
          </p:spPr>
          <p:txBody>
            <a:bodyPr wrap="square" rtlCol="0">
              <a:spAutoFit/>
            </a:bodyPr>
            <a:lstStyle/>
            <a:p>
              <a:r>
                <a:rPr lang="en-CA" sz="5400" dirty="0" smtClean="0">
                  <a:solidFill>
                    <a:srgbClr val="FFD200"/>
                  </a:solidFill>
                  <a:latin typeface="Cambria Math" panose="02040503050406030204" pitchFamily="18" charset="0"/>
                  <a:ea typeface="Cambria Math" panose="02040503050406030204" pitchFamily="18" charset="0"/>
                </a:rPr>
                <a:t>a</a:t>
              </a:r>
              <a:endParaRPr lang="en-CA" sz="5400" baseline="-25000" dirty="0">
                <a:solidFill>
                  <a:srgbClr val="FFD200"/>
                </a:solidFill>
                <a:latin typeface="Cambria Math" panose="02040503050406030204" pitchFamily="18" charset="0"/>
                <a:ea typeface="Cambria Math" panose="02040503050406030204" pitchFamily="18" charset="0"/>
              </a:endParaRPr>
            </a:p>
          </p:txBody>
        </p:sp>
        <p:sp>
          <p:nvSpPr>
            <p:cNvPr id="30" name="TextBox 29"/>
            <p:cNvSpPr txBox="1"/>
            <p:nvPr/>
          </p:nvSpPr>
          <p:spPr>
            <a:xfrm>
              <a:off x="5247387" y="2889294"/>
              <a:ext cx="1183104"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r</a:t>
              </a:r>
              <a:r>
                <a:rPr lang="en-CA" sz="5400" baseline="-25000" dirty="0" err="1" smtClean="0">
                  <a:latin typeface="Cambria Math" panose="02040503050406030204" pitchFamily="18" charset="0"/>
                  <a:ea typeface="Cambria Math" panose="02040503050406030204" pitchFamily="18" charset="0"/>
                </a:rPr>
                <a:t>a|s</a:t>
              </a:r>
              <a:endParaRPr lang="en-CA" sz="5400" baseline="-25000" dirty="0">
                <a:latin typeface="Cambria Math" panose="02040503050406030204" pitchFamily="18" charset="0"/>
                <a:ea typeface="Cambria Math" panose="02040503050406030204" pitchFamily="18" charset="0"/>
              </a:endParaRPr>
            </a:p>
          </p:txBody>
        </p:sp>
        <p:sp>
          <p:nvSpPr>
            <p:cNvPr id="32" name="TextBox 31"/>
            <p:cNvSpPr txBox="1"/>
            <p:nvPr/>
          </p:nvSpPr>
          <p:spPr>
            <a:xfrm>
              <a:off x="5453349" y="1875558"/>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cxnSp>
          <p:nvCxnSpPr>
            <p:cNvPr id="34" name="Straight Connector 33"/>
            <p:cNvCxnSpPr>
              <a:stCxn id="9" idx="6"/>
            </p:cNvCxnSpPr>
            <p:nvPr/>
          </p:nvCxnSpPr>
          <p:spPr>
            <a:xfrm>
              <a:off x="4956281" y="2219633"/>
              <a:ext cx="497068" cy="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3"/>
          <a:stretch>
            <a:fillRect/>
          </a:stretch>
        </p:blipFill>
        <p:spPr>
          <a:xfrm>
            <a:off x="154236" y="5101332"/>
            <a:ext cx="7981950" cy="923925"/>
          </a:xfrm>
          <a:prstGeom prst="rect">
            <a:avLst/>
          </a:prstGeom>
        </p:spPr>
      </p:pic>
    </p:spTree>
    <p:extLst>
      <p:ext uri="{BB962C8B-B14F-4D97-AF65-F5344CB8AC3E}">
        <p14:creationId xmlns:p14="http://schemas.microsoft.com/office/powerpoint/2010/main" val="2616078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Terminology – Action-Value Function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23</a:t>
            </a:fld>
            <a:endParaRPr lang="en-US" dirty="0"/>
          </a:p>
        </p:txBody>
      </p:sp>
      <p:pic>
        <p:nvPicPr>
          <p:cNvPr id="7" name="Picture 6"/>
          <p:cNvPicPr>
            <a:picLocks noChangeAspect="1"/>
          </p:cNvPicPr>
          <p:nvPr/>
        </p:nvPicPr>
        <p:blipFill>
          <a:blip r:embed="rId3"/>
          <a:stretch>
            <a:fillRect/>
          </a:stretch>
        </p:blipFill>
        <p:spPr>
          <a:xfrm>
            <a:off x="154236" y="1421690"/>
            <a:ext cx="7981950" cy="923925"/>
          </a:xfrm>
          <a:prstGeom prst="rect">
            <a:avLst/>
          </a:prstGeom>
        </p:spPr>
      </p:pic>
      <p:pic>
        <p:nvPicPr>
          <p:cNvPr id="4" name="Picture 3"/>
          <p:cNvPicPr>
            <a:picLocks noChangeAspect="1"/>
          </p:cNvPicPr>
          <p:nvPr/>
        </p:nvPicPr>
        <p:blipFill>
          <a:blip r:embed="rId4"/>
          <a:stretch>
            <a:fillRect/>
          </a:stretch>
        </p:blipFill>
        <p:spPr>
          <a:xfrm>
            <a:off x="253388" y="2494565"/>
            <a:ext cx="5218818" cy="1914502"/>
          </a:xfrm>
          <a:prstGeom prst="rect">
            <a:avLst/>
          </a:prstGeom>
        </p:spPr>
      </p:pic>
    </p:spTree>
    <p:extLst>
      <p:ext uri="{BB962C8B-B14F-4D97-AF65-F5344CB8AC3E}">
        <p14:creationId xmlns:p14="http://schemas.microsoft.com/office/powerpoint/2010/main" val="3474826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843143" y="4039348"/>
            <a:ext cx="1808366" cy="369332"/>
          </a:xfrm>
          <a:prstGeom prst="rect">
            <a:avLst/>
          </a:prstGeom>
          <a:noFill/>
        </p:spPr>
        <p:txBody>
          <a:bodyPr wrap="square" rtlCol="0">
            <a:spAutoFit/>
          </a:bodyPr>
          <a:lstStyle/>
          <a:p>
            <a:r>
              <a:rPr lang="en-CA" dirty="0" smtClean="0">
                <a:latin typeface="Cambria Math" panose="02040503050406030204" pitchFamily="18" charset="0"/>
                <a:ea typeface="Cambria Math" panose="02040503050406030204" pitchFamily="18" charset="0"/>
              </a:rPr>
              <a:t>r=2</a:t>
            </a:r>
            <a:endParaRPr lang="en-CA" dirty="0">
              <a:latin typeface="Cambria Math" panose="02040503050406030204" pitchFamily="18" charset="0"/>
              <a:ea typeface="Cambria Math" panose="02040503050406030204" pitchFamily="18" charset="0"/>
            </a:endParaRPr>
          </a:p>
        </p:txBody>
      </p:sp>
      <p:sp>
        <p:nvSpPr>
          <p:cNvPr id="40" name="TextBox 39"/>
          <p:cNvSpPr txBox="1"/>
          <p:nvPr/>
        </p:nvSpPr>
        <p:spPr>
          <a:xfrm>
            <a:off x="3657541" y="4373108"/>
            <a:ext cx="1376775" cy="369332"/>
          </a:xfrm>
          <a:prstGeom prst="rect">
            <a:avLst/>
          </a:prstGeom>
          <a:noFill/>
        </p:spPr>
        <p:txBody>
          <a:bodyPr wrap="square" rtlCol="0">
            <a:spAutoFit/>
          </a:bodyPr>
          <a:lstStyle/>
          <a:p>
            <a:r>
              <a:rPr lang="en-CA" dirty="0" smtClean="0">
                <a:latin typeface="Cambria Math" panose="02040503050406030204" pitchFamily="18" charset="0"/>
                <a:ea typeface="Cambria Math" panose="02040503050406030204" pitchFamily="18" charset="0"/>
              </a:rPr>
              <a:t>q(s, a) = 0</a:t>
            </a:r>
            <a:endParaRPr lang="en-CA" dirty="0">
              <a:latin typeface="Cambria Math" panose="02040503050406030204" pitchFamily="18" charset="0"/>
              <a:ea typeface="Cambria Math" panose="02040503050406030204" pitchFamily="18" charset="0"/>
            </a:endParaRPr>
          </a:p>
        </p:txBody>
      </p:sp>
      <p:sp>
        <p:nvSpPr>
          <p:cNvPr id="20" name="TextBox 19"/>
          <p:cNvSpPr txBox="1"/>
          <p:nvPr/>
        </p:nvSpPr>
        <p:spPr>
          <a:xfrm>
            <a:off x="3843143" y="2281026"/>
            <a:ext cx="1187712" cy="369332"/>
          </a:xfrm>
          <a:prstGeom prst="rect">
            <a:avLst/>
          </a:prstGeom>
          <a:noFill/>
        </p:spPr>
        <p:txBody>
          <a:bodyPr wrap="square" rtlCol="0">
            <a:spAutoFit/>
          </a:bodyPr>
          <a:lstStyle/>
          <a:p>
            <a:r>
              <a:rPr lang="en-CA" dirty="0" smtClean="0">
                <a:latin typeface="Cambria Math" panose="02040503050406030204" pitchFamily="18" charset="0"/>
                <a:ea typeface="Cambria Math" panose="02040503050406030204" pitchFamily="18" charset="0"/>
              </a:rPr>
              <a:t>r=1</a:t>
            </a:r>
            <a:endParaRPr lang="en-CA" dirty="0">
              <a:latin typeface="Cambria Math" panose="02040503050406030204" pitchFamily="18" charset="0"/>
              <a:ea typeface="Cambria Math" panose="02040503050406030204" pitchFamily="18" charset="0"/>
            </a:endParaRPr>
          </a:p>
        </p:txBody>
      </p:sp>
      <p:sp>
        <p:nvSpPr>
          <p:cNvPr id="39" name="TextBox 38"/>
          <p:cNvSpPr txBox="1"/>
          <p:nvPr/>
        </p:nvSpPr>
        <p:spPr>
          <a:xfrm>
            <a:off x="3657541" y="2661731"/>
            <a:ext cx="1187712" cy="369332"/>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q</a:t>
            </a:r>
            <a:r>
              <a:rPr lang="en-CA" dirty="0" smtClean="0">
                <a:latin typeface="Cambria Math" panose="02040503050406030204" pitchFamily="18" charset="0"/>
                <a:ea typeface="Cambria Math" panose="02040503050406030204" pitchFamily="18" charset="0"/>
              </a:rPr>
              <a:t>(</a:t>
            </a:r>
            <a:r>
              <a:rPr lang="en-CA" dirty="0" err="1" smtClean="0">
                <a:latin typeface="Cambria Math" panose="02040503050406030204" pitchFamily="18" charset="0"/>
                <a:ea typeface="Cambria Math" panose="02040503050406030204" pitchFamily="18" charset="0"/>
              </a:rPr>
              <a:t>s,a</a:t>
            </a:r>
            <a:r>
              <a:rPr lang="en-CA" dirty="0" smtClean="0">
                <a:latin typeface="Cambria Math" panose="02040503050406030204" pitchFamily="18" charset="0"/>
                <a:ea typeface="Cambria Math" panose="02040503050406030204" pitchFamily="18" charset="0"/>
              </a:rPr>
              <a:t>)=0</a:t>
            </a:r>
            <a:endParaRPr lang="en-CA" dirty="0">
              <a:latin typeface="Cambria Math" panose="02040503050406030204" pitchFamily="18" charset="0"/>
              <a:ea typeface="Cambria Math" panose="02040503050406030204" pitchFamily="18" charset="0"/>
            </a:endParaRPr>
          </a:p>
        </p:txBody>
      </p:sp>
      <p:sp>
        <p:nvSpPr>
          <p:cNvPr id="2" name="Title 1"/>
          <p:cNvSpPr>
            <a:spLocks noGrp="1"/>
          </p:cNvSpPr>
          <p:nvPr>
            <p:ph type="title"/>
          </p:nvPr>
        </p:nvSpPr>
        <p:spPr/>
        <p:txBody>
          <a:bodyPr/>
          <a:lstStyle/>
          <a:p>
            <a:r>
              <a:rPr lang="el-GR" dirty="0" smtClean="0"/>
              <a:t>ε</a:t>
            </a:r>
            <a:r>
              <a:rPr lang="en-CA" dirty="0" smtClean="0"/>
              <a:t>-soft Action Selection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24</a:t>
            </a:fld>
            <a:endParaRPr lang="en-US" dirty="0"/>
          </a:p>
        </p:txBody>
      </p:sp>
      <p:sp>
        <p:nvSpPr>
          <p:cNvPr id="6" name="Oval 5"/>
          <p:cNvSpPr/>
          <p:nvPr/>
        </p:nvSpPr>
        <p:spPr>
          <a:xfrm>
            <a:off x="1193118" y="2910873"/>
            <a:ext cx="1240476" cy="124047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22" name="Oval 21"/>
          <p:cNvSpPr/>
          <p:nvPr/>
        </p:nvSpPr>
        <p:spPr>
          <a:xfrm>
            <a:off x="5978188" y="2922217"/>
            <a:ext cx="1240476" cy="124047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28" name="TextBox 27"/>
          <p:cNvSpPr txBox="1"/>
          <p:nvPr/>
        </p:nvSpPr>
        <p:spPr>
          <a:xfrm>
            <a:off x="6326048" y="3177441"/>
            <a:ext cx="1353520" cy="646330"/>
          </a:xfrm>
          <a:prstGeom prst="rect">
            <a:avLst/>
          </a:prstGeom>
          <a:noFill/>
        </p:spPr>
        <p:txBody>
          <a:bodyPr wrap="square" rtlCol="0">
            <a:spAutoFit/>
          </a:bodyPr>
          <a:lstStyle/>
          <a:p>
            <a:r>
              <a:rPr lang="en-CA" sz="3600" dirty="0" smtClean="0">
                <a:latin typeface="Cambria Math" panose="02040503050406030204" pitchFamily="18" charset="0"/>
                <a:ea typeface="Cambria Math" panose="02040503050406030204" pitchFamily="18" charset="0"/>
              </a:rPr>
              <a:t>S</a:t>
            </a:r>
            <a:r>
              <a:rPr lang="en-CA" sz="3600" baseline="-25000" dirty="0" smtClean="0">
                <a:latin typeface="Cambria Math" panose="02040503050406030204" pitchFamily="18" charset="0"/>
                <a:ea typeface="Cambria Math" panose="02040503050406030204" pitchFamily="18" charset="0"/>
              </a:rPr>
              <a:t>t</a:t>
            </a:r>
            <a:endParaRPr lang="en-CA" sz="3600" baseline="-25000" dirty="0">
              <a:latin typeface="Cambria Math" panose="02040503050406030204" pitchFamily="18" charset="0"/>
              <a:ea typeface="Cambria Math" panose="02040503050406030204" pitchFamily="18" charset="0"/>
            </a:endParaRPr>
          </a:p>
        </p:txBody>
      </p:sp>
      <p:cxnSp>
        <p:nvCxnSpPr>
          <p:cNvPr id="14" name="Curved Connector 13"/>
          <p:cNvCxnSpPr>
            <a:stCxn id="6" idx="7"/>
            <a:endCxn id="22" idx="1"/>
          </p:cNvCxnSpPr>
          <p:nvPr/>
        </p:nvCxnSpPr>
        <p:spPr>
          <a:xfrm rot="16200000" flipH="1">
            <a:off x="4200219" y="1144248"/>
            <a:ext cx="11344" cy="3907922"/>
          </a:xfrm>
          <a:prstGeom prst="curvedConnector3">
            <a:avLst>
              <a:gd name="adj1" fmla="val -36165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5"/>
            <a:endCxn id="22" idx="3"/>
          </p:cNvCxnSpPr>
          <p:nvPr/>
        </p:nvCxnSpPr>
        <p:spPr>
          <a:xfrm rot="16200000" flipH="1">
            <a:off x="4200219" y="2021396"/>
            <a:ext cx="11344" cy="3907922"/>
          </a:xfrm>
          <a:prstGeom prst="curvedConnector3">
            <a:avLst>
              <a:gd name="adj1" fmla="val 371657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13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843143" y="4039348"/>
            <a:ext cx="1808366" cy="369332"/>
          </a:xfrm>
          <a:prstGeom prst="rect">
            <a:avLst/>
          </a:prstGeom>
          <a:noFill/>
        </p:spPr>
        <p:txBody>
          <a:bodyPr wrap="square" rtlCol="0">
            <a:spAutoFit/>
          </a:bodyPr>
          <a:lstStyle/>
          <a:p>
            <a:r>
              <a:rPr lang="en-CA" dirty="0" smtClean="0">
                <a:latin typeface="Cambria Math" panose="02040503050406030204" pitchFamily="18" charset="0"/>
                <a:ea typeface="Cambria Math" panose="02040503050406030204" pitchFamily="18" charset="0"/>
              </a:rPr>
              <a:t>r=2</a:t>
            </a:r>
            <a:endParaRPr lang="en-CA" dirty="0">
              <a:latin typeface="Cambria Math" panose="02040503050406030204" pitchFamily="18" charset="0"/>
              <a:ea typeface="Cambria Math" panose="02040503050406030204" pitchFamily="18" charset="0"/>
            </a:endParaRPr>
          </a:p>
        </p:txBody>
      </p:sp>
      <p:sp>
        <p:nvSpPr>
          <p:cNvPr id="40" name="TextBox 39"/>
          <p:cNvSpPr txBox="1"/>
          <p:nvPr/>
        </p:nvSpPr>
        <p:spPr>
          <a:xfrm>
            <a:off x="3657541" y="4373108"/>
            <a:ext cx="1376775" cy="369332"/>
          </a:xfrm>
          <a:prstGeom prst="rect">
            <a:avLst/>
          </a:prstGeom>
          <a:noFill/>
        </p:spPr>
        <p:txBody>
          <a:bodyPr wrap="square" rtlCol="0">
            <a:spAutoFit/>
          </a:bodyPr>
          <a:lstStyle/>
          <a:p>
            <a:r>
              <a:rPr lang="en-CA" dirty="0" smtClean="0">
                <a:latin typeface="Cambria Math" panose="02040503050406030204" pitchFamily="18" charset="0"/>
                <a:ea typeface="Cambria Math" panose="02040503050406030204" pitchFamily="18" charset="0"/>
              </a:rPr>
              <a:t>q(s, a) = 0</a:t>
            </a:r>
            <a:endParaRPr lang="en-CA" dirty="0">
              <a:latin typeface="Cambria Math" panose="02040503050406030204" pitchFamily="18" charset="0"/>
              <a:ea typeface="Cambria Math" panose="02040503050406030204" pitchFamily="18" charset="0"/>
            </a:endParaRPr>
          </a:p>
        </p:txBody>
      </p:sp>
      <p:sp>
        <p:nvSpPr>
          <p:cNvPr id="20" name="TextBox 19"/>
          <p:cNvSpPr txBox="1"/>
          <p:nvPr/>
        </p:nvSpPr>
        <p:spPr>
          <a:xfrm>
            <a:off x="3843143" y="2281026"/>
            <a:ext cx="1187712" cy="369332"/>
          </a:xfrm>
          <a:prstGeom prst="rect">
            <a:avLst/>
          </a:prstGeom>
          <a:noFill/>
        </p:spPr>
        <p:txBody>
          <a:bodyPr wrap="square" rtlCol="0">
            <a:spAutoFit/>
          </a:bodyPr>
          <a:lstStyle/>
          <a:p>
            <a:r>
              <a:rPr lang="en-CA" dirty="0" smtClean="0">
                <a:latin typeface="Cambria Math" panose="02040503050406030204" pitchFamily="18" charset="0"/>
                <a:ea typeface="Cambria Math" panose="02040503050406030204" pitchFamily="18" charset="0"/>
              </a:rPr>
              <a:t>r=1</a:t>
            </a:r>
            <a:endParaRPr lang="en-CA" dirty="0">
              <a:latin typeface="Cambria Math" panose="02040503050406030204" pitchFamily="18" charset="0"/>
              <a:ea typeface="Cambria Math" panose="02040503050406030204" pitchFamily="18" charset="0"/>
            </a:endParaRPr>
          </a:p>
        </p:txBody>
      </p:sp>
      <p:sp>
        <p:nvSpPr>
          <p:cNvPr id="39" name="TextBox 38"/>
          <p:cNvSpPr txBox="1"/>
          <p:nvPr/>
        </p:nvSpPr>
        <p:spPr>
          <a:xfrm>
            <a:off x="3657541" y="2661731"/>
            <a:ext cx="1187712" cy="369332"/>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q</a:t>
            </a:r>
            <a:r>
              <a:rPr lang="en-CA" dirty="0" smtClean="0">
                <a:latin typeface="Cambria Math" panose="02040503050406030204" pitchFamily="18" charset="0"/>
                <a:ea typeface="Cambria Math" panose="02040503050406030204" pitchFamily="18" charset="0"/>
              </a:rPr>
              <a:t>(</a:t>
            </a:r>
            <a:r>
              <a:rPr lang="en-CA" dirty="0" err="1" smtClean="0">
                <a:latin typeface="Cambria Math" panose="02040503050406030204" pitchFamily="18" charset="0"/>
                <a:ea typeface="Cambria Math" panose="02040503050406030204" pitchFamily="18" charset="0"/>
              </a:rPr>
              <a:t>s,a</a:t>
            </a:r>
            <a:r>
              <a:rPr lang="en-CA" dirty="0" smtClean="0">
                <a:latin typeface="Cambria Math" panose="02040503050406030204" pitchFamily="18" charset="0"/>
                <a:ea typeface="Cambria Math" panose="02040503050406030204" pitchFamily="18" charset="0"/>
              </a:rPr>
              <a:t>)=1</a:t>
            </a:r>
            <a:endParaRPr lang="en-CA" dirty="0">
              <a:latin typeface="Cambria Math" panose="02040503050406030204" pitchFamily="18" charset="0"/>
              <a:ea typeface="Cambria Math" panose="02040503050406030204" pitchFamily="18" charset="0"/>
            </a:endParaRPr>
          </a:p>
        </p:txBody>
      </p:sp>
      <p:sp>
        <p:nvSpPr>
          <p:cNvPr id="2" name="Title 1"/>
          <p:cNvSpPr>
            <a:spLocks noGrp="1"/>
          </p:cNvSpPr>
          <p:nvPr>
            <p:ph type="title"/>
          </p:nvPr>
        </p:nvSpPr>
        <p:spPr/>
        <p:txBody>
          <a:bodyPr/>
          <a:lstStyle/>
          <a:p>
            <a:r>
              <a:rPr lang="el-GR" dirty="0" smtClean="0"/>
              <a:t>ε</a:t>
            </a:r>
            <a:r>
              <a:rPr lang="en-CA" dirty="0" smtClean="0"/>
              <a:t>-soft Action Selection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25</a:t>
            </a:fld>
            <a:endParaRPr lang="en-US" dirty="0"/>
          </a:p>
        </p:txBody>
      </p:sp>
      <p:sp>
        <p:nvSpPr>
          <p:cNvPr id="6" name="Oval 5"/>
          <p:cNvSpPr/>
          <p:nvPr/>
        </p:nvSpPr>
        <p:spPr>
          <a:xfrm>
            <a:off x="1193118" y="2910873"/>
            <a:ext cx="1240476" cy="124047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22" name="Oval 21"/>
          <p:cNvSpPr/>
          <p:nvPr/>
        </p:nvSpPr>
        <p:spPr>
          <a:xfrm>
            <a:off x="5978188" y="2922217"/>
            <a:ext cx="1240476" cy="124047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28" name="TextBox 27"/>
          <p:cNvSpPr txBox="1"/>
          <p:nvPr/>
        </p:nvSpPr>
        <p:spPr>
          <a:xfrm>
            <a:off x="6326048" y="3177441"/>
            <a:ext cx="1353520" cy="646330"/>
          </a:xfrm>
          <a:prstGeom prst="rect">
            <a:avLst/>
          </a:prstGeom>
          <a:noFill/>
        </p:spPr>
        <p:txBody>
          <a:bodyPr wrap="square" rtlCol="0">
            <a:spAutoFit/>
          </a:bodyPr>
          <a:lstStyle/>
          <a:p>
            <a:r>
              <a:rPr lang="en-CA" sz="3600" dirty="0" smtClean="0">
                <a:latin typeface="Cambria Math" panose="02040503050406030204" pitchFamily="18" charset="0"/>
                <a:ea typeface="Cambria Math" panose="02040503050406030204" pitchFamily="18" charset="0"/>
              </a:rPr>
              <a:t>S</a:t>
            </a:r>
            <a:r>
              <a:rPr lang="en-CA" sz="3600" baseline="-25000" dirty="0" smtClean="0">
                <a:latin typeface="Cambria Math" panose="02040503050406030204" pitchFamily="18" charset="0"/>
                <a:ea typeface="Cambria Math" panose="02040503050406030204" pitchFamily="18" charset="0"/>
              </a:rPr>
              <a:t>t</a:t>
            </a:r>
            <a:endParaRPr lang="en-CA" sz="3600" baseline="-25000" dirty="0">
              <a:latin typeface="Cambria Math" panose="02040503050406030204" pitchFamily="18" charset="0"/>
              <a:ea typeface="Cambria Math" panose="02040503050406030204" pitchFamily="18" charset="0"/>
            </a:endParaRPr>
          </a:p>
        </p:txBody>
      </p:sp>
      <p:cxnSp>
        <p:nvCxnSpPr>
          <p:cNvPr id="14" name="Curved Connector 13"/>
          <p:cNvCxnSpPr>
            <a:stCxn id="6" idx="7"/>
            <a:endCxn id="22" idx="1"/>
          </p:cNvCxnSpPr>
          <p:nvPr/>
        </p:nvCxnSpPr>
        <p:spPr>
          <a:xfrm rot="16200000" flipH="1">
            <a:off x="4200219" y="1144248"/>
            <a:ext cx="11344" cy="3907922"/>
          </a:xfrm>
          <a:prstGeom prst="curvedConnector3">
            <a:avLst>
              <a:gd name="adj1" fmla="val -361657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5"/>
            <a:endCxn id="22" idx="3"/>
          </p:cNvCxnSpPr>
          <p:nvPr/>
        </p:nvCxnSpPr>
        <p:spPr>
          <a:xfrm rot="16200000" flipH="1">
            <a:off x="4200219" y="2021396"/>
            <a:ext cx="11344" cy="3907922"/>
          </a:xfrm>
          <a:prstGeom prst="curvedConnector3">
            <a:avLst>
              <a:gd name="adj1" fmla="val 371657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57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Monte Carlo Methods</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26</a:t>
            </a:fld>
            <a:endParaRPr lang="en-US" dirty="0"/>
          </a:p>
        </p:txBody>
      </p:sp>
      <p:sp>
        <p:nvSpPr>
          <p:cNvPr id="6" name="Rectangle 5"/>
          <p:cNvSpPr/>
          <p:nvPr/>
        </p:nvSpPr>
        <p:spPr>
          <a:xfrm>
            <a:off x="487691" y="3128790"/>
            <a:ext cx="129254" cy="231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p:cNvPicPr>
            <a:picLocks noChangeAspect="1"/>
          </p:cNvPicPr>
          <p:nvPr/>
        </p:nvPicPr>
        <p:blipFill>
          <a:blip r:embed="rId3"/>
          <a:stretch>
            <a:fillRect/>
          </a:stretch>
        </p:blipFill>
        <p:spPr>
          <a:xfrm>
            <a:off x="387693" y="1413717"/>
            <a:ext cx="7599536" cy="4865002"/>
          </a:xfrm>
          <a:prstGeom prst="rect">
            <a:avLst/>
          </a:prstGeom>
        </p:spPr>
      </p:pic>
    </p:spTree>
    <p:extLst>
      <p:ext uri="{BB962C8B-B14F-4D97-AF65-F5344CB8AC3E}">
        <p14:creationId xmlns:p14="http://schemas.microsoft.com/office/powerpoint/2010/main" val="728029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Monte Carlo Methods</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27</a:t>
            </a:fld>
            <a:endParaRPr lang="en-US" dirty="0"/>
          </a:p>
        </p:txBody>
      </p:sp>
      <p:sp>
        <p:nvSpPr>
          <p:cNvPr id="6" name="Rectangle 5"/>
          <p:cNvSpPr/>
          <p:nvPr/>
        </p:nvSpPr>
        <p:spPr>
          <a:xfrm>
            <a:off x="487691" y="3128790"/>
            <a:ext cx="129254" cy="231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552318" y="2155908"/>
            <a:ext cx="7029450" cy="3409950"/>
          </a:xfrm>
          <a:prstGeom prst="rect">
            <a:avLst/>
          </a:prstGeom>
        </p:spPr>
      </p:pic>
    </p:spTree>
    <p:extLst>
      <p:ext uri="{BB962C8B-B14F-4D97-AF65-F5344CB8AC3E}">
        <p14:creationId xmlns:p14="http://schemas.microsoft.com/office/powerpoint/2010/main" val="2833320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Monte Carlo Methods (Off-policy)</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28</a:t>
            </a:fld>
            <a:endParaRPr lang="en-US" dirty="0"/>
          </a:p>
        </p:txBody>
      </p:sp>
      <p:sp>
        <p:nvSpPr>
          <p:cNvPr id="6" name="Rectangle 5"/>
          <p:cNvSpPr/>
          <p:nvPr/>
        </p:nvSpPr>
        <p:spPr>
          <a:xfrm>
            <a:off x="487691" y="3128790"/>
            <a:ext cx="129254" cy="231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Content Placeholder 3"/>
          <p:cNvSpPr>
            <a:spLocks noGrp="1"/>
          </p:cNvSpPr>
          <p:nvPr>
            <p:ph idx="1"/>
          </p:nvPr>
        </p:nvSpPr>
        <p:spPr>
          <a:xfrm>
            <a:off x="387692" y="1643448"/>
            <a:ext cx="8113757" cy="4639963"/>
          </a:xfrm>
        </p:spPr>
        <p:txBody>
          <a:bodyPr/>
          <a:lstStyle/>
          <a:p>
            <a:r>
              <a:rPr lang="en-CA" dirty="0" smtClean="0"/>
              <a:t>Off-policy methods simultaneously maintain two different policies with different functions:</a:t>
            </a:r>
          </a:p>
          <a:p>
            <a:pPr lvl="1"/>
            <a:r>
              <a:rPr lang="en-CA" dirty="0" smtClean="0"/>
              <a:t>The </a:t>
            </a:r>
            <a:r>
              <a:rPr lang="en-CA" b="1" dirty="0" smtClean="0"/>
              <a:t>behavior</a:t>
            </a:r>
            <a:r>
              <a:rPr lang="en-CA" dirty="0" smtClean="0"/>
              <a:t> policy is used to control the agent.</a:t>
            </a:r>
          </a:p>
          <a:p>
            <a:pPr lvl="1"/>
            <a:r>
              <a:rPr lang="en-CA" dirty="0" smtClean="0"/>
              <a:t>The </a:t>
            </a:r>
            <a:r>
              <a:rPr lang="en-CA" b="1" dirty="0" smtClean="0"/>
              <a:t>target</a:t>
            </a:r>
            <a:r>
              <a:rPr lang="en-CA" dirty="0" smtClean="0"/>
              <a:t> policy is evaluated and optimized (using the returns observed while following the behavior policy).</a:t>
            </a:r>
          </a:p>
          <a:p>
            <a:pPr lvl="1"/>
            <a:endParaRPr lang="en-CA" dirty="0"/>
          </a:p>
          <a:p>
            <a:r>
              <a:rPr lang="en-CA" dirty="0" smtClean="0"/>
              <a:t>It is possible for the behavior policy to be </a:t>
            </a:r>
            <a:r>
              <a:rPr lang="el-GR" dirty="0" smtClean="0"/>
              <a:t>ε</a:t>
            </a:r>
            <a:r>
              <a:rPr lang="en-CA" dirty="0" smtClean="0"/>
              <a:t>-soft and the target policy to be greedy!</a:t>
            </a:r>
            <a:endParaRPr lang="en-CA" dirty="0"/>
          </a:p>
        </p:txBody>
      </p:sp>
    </p:spTree>
    <p:extLst>
      <p:ext uri="{BB962C8B-B14F-4D97-AF65-F5344CB8AC3E}">
        <p14:creationId xmlns:p14="http://schemas.microsoft.com/office/powerpoint/2010/main" val="2355806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Monte Carlo Methods (Off-policy)</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29</a:t>
            </a:fld>
            <a:endParaRPr lang="en-US" dirty="0"/>
          </a:p>
        </p:txBody>
      </p:sp>
      <p:sp>
        <p:nvSpPr>
          <p:cNvPr id="6" name="Rectangle 5"/>
          <p:cNvSpPr/>
          <p:nvPr/>
        </p:nvSpPr>
        <p:spPr>
          <a:xfrm>
            <a:off x="487691" y="3128790"/>
            <a:ext cx="129254" cy="231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387693" y="1272741"/>
            <a:ext cx="7864424" cy="4797553"/>
          </a:xfrm>
          <a:prstGeom prst="rect">
            <a:avLst/>
          </a:prstGeom>
        </p:spPr>
      </p:pic>
    </p:spTree>
    <p:extLst>
      <p:ext uri="{BB962C8B-B14F-4D97-AF65-F5344CB8AC3E}">
        <p14:creationId xmlns:p14="http://schemas.microsoft.com/office/powerpoint/2010/main" val="3600799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Topics</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3</a:t>
            </a:fld>
            <a:endParaRPr lang="en-US" dirty="0"/>
          </a:p>
        </p:txBody>
      </p:sp>
      <p:sp>
        <p:nvSpPr>
          <p:cNvPr id="4" name="Content Placeholder 3"/>
          <p:cNvSpPr>
            <a:spLocks noGrp="1"/>
          </p:cNvSpPr>
          <p:nvPr>
            <p:ph idx="1"/>
          </p:nvPr>
        </p:nvSpPr>
        <p:spPr/>
        <p:txBody>
          <a:bodyPr/>
          <a:lstStyle/>
          <a:p>
            <a:r>
              <a:rPr lang="en-CA" dirty="0" smtClean="0"/>
              <a:t>Common definitions</a:t>
            </a:r>
          </a:p>
          <a:p>
            <a:endParaRPr lang="en-CA" dirty="0" smtClean="0"/>
          </a:p>
          <a:p>
            <a:r>
              <a:rPr lang="en-CA" dirty="0" smtClean="0"/>
              <a:t>Theory of RL ‘building blocks’</a:t>
            </a:r>
          </a:p>
          <a:p>
            <a:pPr marL="0" indent="0">
              <a:buNone/>
            </a:pPr>
            <a:endParaRPr lang="en-CA" dirty="0" smtClean="0"/>
          </a:p>
          <a:p>
            <a:r>
              <a:rPr lang="en-CA" dirty="0" smtClean="0"/>
              <a:t>Foundational algorithms:</a:t>
            </a:r>
          </a:p>
          <a:p>
            <a:pPr lvl="1"/>
            <a:r>
              <a:rPr lang="en-CA" dirty="0" smtClean="0"/>
              <a:t>Reinforcement Learning</a:t>
            </a:r>
          </a:p>
          <a:p>
            <a:pPr lvl="1"/>
            <a:r>
              <a:rPr lang="en-CA" dirty="0" smtClean="0"/>
              <a:t>Monte Carlo Methods</a:t>
            </a:r>
          </a:p>
          <a:p>
            <a:pPr lvl="1"/>
            <a:r>
              <a:rPr lang="en-CA" dirty="0" smtClean="0"/>
              <a:t>Temporal Difference</a:t>
            </a:r>
          </a:p>
          <a:p>
            <a:pPr lvl="2"/>
            <a:r>
              <a:rPr lang="en-CA" dirty="0" err="1" smtClean="0"/>
              <a:t>Sarsa</a:t>
            </a:r>
            <a:r>
              <a:rPr lang="en-CA" dirty="0" smtClean="0"/>
              <a:t>/Q</a:t>
            </a:r>
          </a:p>
          <a:p>
            <a:pPr marL="914400" lvl="2" indent="0">
              <a:buNone/>
            </a:pPr>
            <a:endParaRPr lang="en-CA" dirty="0" smtClean="0"/>
          </a:p>
        </p:txBody>
      </p:sp>
    </p:spTree>
    <p:extLst>
      <p:ext uri="{BB962C8B-B14F-4D97-AF65-F5344CB8AC3E}">
        <p14:creationId xmlns:p14="http://schemas.microsoft.com/office/powerpoint/2010/main" val="1602963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30</a:t>
            </a:fld>
            <a:endParaRPr lang="en-US" dirty="0"/>
          </a:p>
        </p:txBody>
      </p:sp>
      <p:sp>
        <p:nvSpPr>
          <p:cNvPr id="4" name="Content Placeholder 3"/>
          <p:cNvSpPr>
            <a:spLocks noGrp="1"/>
          </p:cNvSpPr>
          <p:nvPr>
            <p:ph idx="1"/>
          </p:nvPr>
        </p:nvSpPr>
        <p:spPr/>
        <p:txBody>
          <a:bodyPr/>
          <a:lstStyle/>
          <a:p>
            <a:r>
              <a:rPr lang="en-CA" dirty="0" smtClean="0"/>
              <a:t>Must we wait for the end of an episode to update our (action)-value function?</a:t>
            </a:r>
          </a:p>
          <a:p>
            <a:pPr marL="0" indent="0">
              <a:buNone/>
            </a:pPr>
            <a:endParaRPr lang="en-CA" dirty="0" smtClean="0"/>
          </a:p>
          <a:p>
            <a:r>
              <a:rPr lang="en-CA" dirty="0" smtClean="0"/>
              <a:t>What if our episode has one million transitions?</a:t>
            </a:r>
          </a:p>
          <a:p>
            <a:pPr marL="0" indent="0">
              <a:buNone/>
            </a:pPr>
            <a:endParaRPr lang="en-CA" dirty="0" smtClean="0"/>
          </a:p>
          <a:p>
            <a:r>
              <a:rPr lang="en-CA" dirty="0" smtClean="0"/>
              <a:t>What if:</a:t>
            </a:r>
            <a:endParaRPr lang="en-CA" dirty="0"/>
          </a:p>
        </p:txBody>
      </p:sp>
      <p:sp>
        <p:nvSpPr>
          <p:cNvPr id="5" name="Oval 4"/>
          <p:cNvSpPr/>
          <p:nvPr/>
        </p:nvSpPr>
        <p:spPr>
          <a:xfrm>
            <a:off x="2575737" y="5036742"/>
            <a:ext cx="1240476" cy="124047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6" name="Oval 5"/>
          <p:cNvSpPr/>
          <p:nvPr/>
        </p:nvSpPr>
        <p:spPr>
          <a:xfrm>
            <a:off x="4423619" y="5042935"/>
            <a:ext cx="1240476" cy="124047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8" name="Straight Arrow Connector 7"/>
          <p:cNvCxnSpPr>
            <a:stCxn id="5" idx="7"/>
            <a:endCxn id="6" idx="1"/>
          </p:cNvCxnSpPr>
          <p:nvPr/>
        </p:nvCxnSpPr>
        <p:spPr>
          <a:xfrm>
            <a:off x="3634549" y="5218406"/>
            <a:ext cx="970734" cy="6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5" idx="5"/>
          </p:cNvCxnSpPr>
          <p:nvPr/>
        </p:nvCxnSpPr>
        <p:spPr>
          <a:xfrm flipH="1" flipV="1">
            <a:off x="3634549" y="6095554"/>
            <a:ext cx="970734" cy="6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6" idx="7"/>
            <a:endCxn id="6" idx="5"/>
          </p:cNvCxnSpPr>
          <p:nvPr/>
        </p:nvCxnSpPr>
        <p:spPr>
          <a:xfrm rot="16200000" flipH="1">
            <a:off x="5043857" y="5663173"/>
            <a:ext cx="877148" cy="12700"/>
          </a:xfrm>
          <a:prstGeom prst="curvedConnector5">
            <a:avLst>
              <a:gd name="adj1" fmla="val -26062"/>
              <a:gd name="adj2" fmla="val 10137102"/>
              <a:gd name="adj3" fmla="val 12606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p:nvPr/>
        </p:nvCxnSpPr>
        <p:spPr>
          <a:xfrm rot="5400000">
            <a:off x="2318827" y="5650630"/>
            <a:ext cx="877148" cy="12700"/>
          </a:xfrm>
          <a:prstGeom prst="curvedConnector5">
            <a:avLst>
              <a:gd name="adj1" fmla="val -26062"/>
              <a:gd name="adj2" fmla="val 10137102"/>
              <a:gd name="adj3" fmla="val 12606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762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31</a:t>
            </a:fld>
            <a:endParaRPr lang="en-US" dirty="0"/>
          </a:p>
        </p:txBody>
      </p:sp>
      <p:pic>
        <p:nvPicPr>
          <p:cNvPr id="9" name="Picture 8"/>
          <p:cNvPicPr>
            <a:picLocks noChangeAspect="1"/>
          </p:cNvPicPr>
          <p:nvPr/>
        </p:nvPicPr>
        <p:blipFill>
          <a:blip r:embed="rId2"/>
          <a:stretch>
            <a:fillRect/>
          </a:stretch>
        </p:blipFill>
        <p:spPr>
          <a:xfrm>
            <a:off x="387693" y="1387040"/>
            <a:ext cx="8474954" cy="3745245"/>
          </a:xfrm>
          <a:prstGeom prst="rect">
            <a:avLst/>
          </a:prstGeom>
        </p:spPr>
      </p:pic>
    </p:spTree>
    <p:extLst>
      <p:ext uri="{BB962C8B-B14F-4D97-AF65-F5344CB8AC3E}">
        <p14:creationId xmlns:p14="http://schemas.microsoft.com/office/powerpoint/2010/main" val="3405317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32</a:t>
            </a:fld>
            <a:endParaRPr lang="en-US" dirty="0"/>
          </a:p>
        </p:txBody>
      </p:sp>
      <p:pic>
        <p:nvPicPr>
          <p:cNvPr id="4" name="Picture 3"/>
          <p:cNvPicPr>
            <a:picLocks noChangeAspect="1"/>
          </p:cNvPicPr>
          <p:nvPr/>
        </p:nvPicPr>
        <p:blipFill>
          <a:blip r:embed="rId3"/>
          <a:stretch>
            <a:fillRect/>
          </a:stretch>
        </p:blipFill>
        <p:spPr>
          <a:xfrm>
            <a:off x="387693" y="2187352"/>
            <a:ext cx="5706508" cy="1452378"/>
          </a:xfrm>
          <a:prstGeom prst="rect">
            <a:avLst/>
          </a:prstGeom>
        </p:spPr>
      </p:pic>
      <p:pic>
        <p:nvPicPr>
          <p:cNvPr id="5" name="Picture 4"/>
          <p:cNvPicPr>
            <a:picLocks noChangeAspect="1"/>
          </p:cNvPicPr>
          <p:nvPr/>
        </p:nvPicPr>
        <p:blipFill>
          <a:blip r:embed="rId4"/>
          <a:stretch>
            <a:fillRect/>
          </a:stretch>
        </p:blipFill>
        <p:spPr>
          <a:xfrm>
            <a:off x="1004638" y="4941743"/>
            <a:ext cx="4261425" cy="387402"/>
          </a:xfrm>
          <a:prstGeom prst="rect">
            <a:avLst/>
          </a:prstGeom>
        </p:spPr>
      </p:pic>
      <p:sp>
        <p:nvSpPr>
          <p:cNvPr id="6" name="TextBox 5"/>
          <p:cNvSpPr txBox="1"/>
          <p:nvPr/>
        </p:nvSpPr>
        <p:spPr>
          <a:xfrm rot="533227">
            <a:off x="4066377" y="1575134"/>
            <a:ext cx="3942144" cy="369332"/>
          </a:xfrm>
          <a:prstGeom prst="rect">
            <a:avLst/>
          </a:prstGeom>
          <a:noFill/>
          <a:ln>
            <a:solidFill>
              <a:srgbClr val="C00000"/>
            </a:solidFill>
          </a:ln>
        </p:spPr>
        <p:txBody>
          <a:bodyPr wrap="square" rtlCol="0">
            <a:spAutoFit/>
          </a:bodyPr>
          <a:lstStyle/>
          <a:p>
            <a:r>
              <a:rPr lang="en-CA" dirty="0" smtClean="0"/>
              <a:t>Update target for </a:t>
            </a:r>
            <a:r>
              <a:rPr lang="en-CA" b="1" dirty="0" smtClean="0"/>
              <a:t>Monte Carlo Methods</a:t>
            </a:r>
            <a:endParaRPr lang="en-CA" b="1" dirty="0"/>
          </a:p>
        </p:txBody>
      </p:sp>
      <p:sp>
        <p:nvSpPr>
          <p:cNvPr id="8" name="TextBox 7"/>
          <p:cNvSpPr txBox="1"/>
          <p:nvPr/>
        </p:nvSpPr>
        <p:spPr>
          <a:xfrm rot="21337686">
            <a:off x="4276469" y="3894392"/>
            <a:ext cx="4274440" cy="369332"/>
          </a:xfrm>
          <a:prstGeom prst="rect">
            <a:avLst/>
          </a:prstGeom>
          <a:noFill/>
          <a:ln>
            <a:solidFill>
              <a:srgbClr val="C00000"/>
            </a:solidFill>
          </a:ln>
        </p:spPr>
        <p:txBody>
          <a:bodyPr wrap="square" rtlCol="0">
            <a:spAutoFit/>
          </a:bodyPr>
          <a:lstStyle/>
          <a:p>
            <a:r>
              <a:rPr lang="en-CA" dirty="0" smtClean="0"/>
              <a:t>Update target for </a:t>
            </a:r>
            <a:r>
              <a:rPr lang="en-CA" b="1" dirty="0" smtClean="0"/>
              <a:t>Temporal Difference (TD)</a:t>
            </a:r>
            <a:endParaRPr lang="en-CA" b="1" dirty="0"/>
          </a:p>
        </p:txBody>
      </p:sp>
      <p:cxnSp>
        <p:nvCxnSpPr>
          <p:cNvPr id="10" name="Elbow Connector 9"/>
          <p:cNvCxnSpPr>
            <a:stCxn id="6" idx="2"/>
          </p:cNvCxnSpPr>
          <p:nvPr/>
        </p:nvCxnSpPr>
        <p:spPr>
          <a:xfrm rot="5400000">
            <a:off x="4816519" y="1187242"/>
            <a:ext cx="437394" cy="19474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6200000" flipV="1">
            <a:off x="6653245" y="3073208"/>
            <a:ext cx="431136" cy="10449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310540">
            <a:off x="402345" y="5771756"/>
            <a:ext cx="984106" cy="369332"/>
          </a:xfrm>
          <a:prstGeom prst="rect">
            <a:avLst/>
          </a:prstGeom>
          <a:noFill/>
          <a:ln>
            <a:solidFill>
              <a:srgbClr val="C00000"/>
            </a:solidFill>
          </a:ln>
        </p:spPr>
        <p:txBody>
          <a:bodyPr wrap="square" rtlCol="0">
            <a:spAutoFit/>
          </a:bodyPr>
          <a:lstStyle/>
          <a:p>
            <a:r>
              <a:rPr lang="en-CA" b="1" dirty="0" smtClean="0"/>
              <a:t>TD error</a:t>
            </a:r>
            <a:endParaRPr lang="en-CA" b="1" dirty="0"/>
          </a:p>
        </p:txBody>
      </p:sp>
      <p:cxnSp>
        <p:nvCxnSpPr>
          <p:cNvPr id="16" name="Elbow Connector 15"/>
          <p:cNvCxnSpPr/>
          <p:nvPr/>
        </p:nvCxnSpPr>
        <p:spPr>
          <a:xfrm rot="5400000" flipH="1" flipV="1">
            <a:off x="386246" y="5259339"/>
            <a:ext cx="627484" cy="310082"/>
          </a:xfrm>
          <a:prstGeom prst="bentConnector3">
            <a:avLst>
              <a:gd name="adj1" fmla="val 10009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944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sp>
        <p:nvSpPr>
          <p:cNvPr id="15" name="Content Placeholder 3"/>
          <p:cNvSpPr>
            <a:spLocks noGrp="1"/>
          </p:cNvSpPr>
          <p:nvPr>
            <p:ph idx="1"/>
          </p:nvPr>
        </p:nvSpPr>
        <p:spPr>
          <a:xfrm>
            <a:off x="387692" y="1643448"/>
            <a:ext cx="8113757" cy="4639963"/>
          </a:xfrm>
        </p:spPr>
        <p:txBody>
          <a:bodyPr/>
          <a:lstStyle/>
          <a:p>
            <a:r>
              <a:rPr lang="en-CA" dirty="0" smtClean="0"/>
              <a:t>You are the predictor!</a:t>
            </a:r>
          </a:p>
          <a:p>
            <a:pPr marL="0" indent="0">
              <a:buNone/>
            </a:pPr>
            <a:endParaRPr lang="en-CA" dirty="0" smtClean="0"/>
          </a:p>
          <a:p>
            <a:pPr lvl="1"/>
            <a:r>
              <a:rPr lang="en-CA" dirty="0" smtClean="0"/>
              <a:t>Observed episodes:</a:t>
            </a:r>
            <a:endParaRPr lang="en-CA" dirty="0"/>
          </a:p>
        </p:txBody>
      </p:sp>
      <p:grpSp>
        <p:nvGrpSpPr>
          <p:cNvPr id="17" name="Group 16"/>
          <p:cNvGrpSpPr/>
          <p:nvPr/>
        </p:nvGrpSpPr>
        <p:grpSpPr>
          <a:xfrm>
            <a:off x="1143714" y="3064808"/>
            <a:ext cx="3300856" cy="1797241"/>
            <a:chOff x="387693" y="2842352"/>
            <a:chExt cx="3300856" cy="1797241"/>
          </a:xfrm>
        </p:grpSpPr>
        <p:pic>
          <p:nvPicPr>
            <p:cNvPr id="18" name="Picture 17"/>
            <p:cNvPicPr>
              <a:picLocks noChangeAspect="1"/>
            </p:cNvPicPr>
            <p:nvPr/>
          </p:nvPicPr>
          <p:blipFill rotWithShape="1">
            <a:blip r:embed="rId3"/>
            <a:srcRect r="73473"/>
            <a:stretch/>
          </p:blipFill>
          <p:spPr>
            <a:xfrm>
              <a:off x="387693" y="2842352"/>
              <a:ext cx="1650428" cy="1797241"/>
            </a:xfrm>
            <a:prstGeom prst="rect">
              <a:avLst/>
            </a:prstGeom>
          </p:spPr>
        </p:pic>
        <p:pic>
          <p:nvPicPr>
            <p:cNvPr id="19" name="Picture 18"/>
            <p:cNvPicPr>
              <a:picLocks noChangeAspect="1"/>
            </p:cNvPicPr>
            <p:nvPr/>
          </p:nvPicPr>
          <p:blipFill rotWithShape="1">
            <a:blip r:embed="rId3"/>
            <a:srcRect l="73485" t="1" r="-12" b="-1"/>
            <a:stretch/>
          </p:blipFill>
          <p:spPr>
            <a:xfrm>
              <a:off x="2038121" y="2842352"/>
              <a:ext cx="1650428" cy="1797241"/>
            </a:xfrm>
            <a:prstGeom prst="rect">
              <a:avLst/>
            </a:prstGeom>
          </p:spPr>
        </p:pic>
      </p:grpSp>
    </p:spTree>
    <p:extLst>
      <p:ext uri="{BB962C8B-B14F-4D97-AF65-F5344CB8AC3E}">
        <p14:creationId xmlns:p14="http://schemas.microsoft.com/office/powerpoint/2010/main" val="1444956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grpSp>
        <p:nvGrpSpPr>
          <p:cNvPr id="17" name="Group 16"/>
          <p:cNvGrpSpPr/>
          <p:nvPr/>
        </p:nvGrpSpPr>
        <p:grpSpPr>
          <a:xfrm>
            <a:off x="1143714" y="1469790"/>
            <a:ext cx="3300856" cy="1797241"/>
            <a:chOff x="387693" y="2842352"/>
            <a:chExt cx="3300856" cy="1797241"/>
          </a:xfrm>
        </p:grpSpPr>
        <p:pic>
          <p:nvPicPr>
            <p:cNvPr id="18" name="Picture 17"/>
            <p:cNvPicPr>
              <a:picLocks noChangeAspect="1"/>
            </p:cNvPicPr>
            <p:nvPr/>
          </p:nvPicPr>
          <p:blipFill rotWithShape="1">
            <a:blip r:embed="rId3"/>
            <a:srcRect r="73473"/>
            <a:stretch/>
          </p:blipFill>
          <p:spPr>
            <a:xfrm>
              <a:off x="387693" y="2842352"/>
              <a:ext cx="1650428" cy="1797241"/>
            </a:xfrm>
            <a:prstGeom prst="rect">
              <a:avLst/>
            </a:prstGeom>
          </p:spPr>
        </p:pic>
        <p:pic>
          <p:nvPicPr>
            <p:cNvPr id="19" name="Picture 18"/>
            <p:cNvPicPr>
              <a:picLocks noChangeAspect="1"/>
            </p:cNvPicPr>
            <p:nvPr/>
          </p:nvPicPr>
          <p:blipFill rotWithShape="1">
            <a:blip r:embed="rId3"/>
            <a:srcRect l="73485" t="1" r="-12" b="-1"/>
            <a:stretch/>
          </p:blipFill>
          <p:spPr>
            <a:xfrm>
              <a:off x="2038121" y="2842352"/>
              <a:ext cx="1650428" cy="1797241"/>
            </a:xfrm>
            <a:prstGeom prst="rect">
              <a:avLst/>
            </a:prstGeom>
          </p:spPr>
        </p:pic>
      </p:grpSp>
      <p:pic>
        <p:nvPicPr>
          <p:cNvPr id="8" name="Picture 7"/>
          <p:cNvPicPr>
            <a:picLocks noChangeAspect="1"/>
          </p:cNvPicPr>
          <p:nvPr/>
        </p:nvPicPr>
        <p:blipFill>
          <a:blip r:embed="rId4"/>
          <a:stretch>
            <a:fillRect/>
          </a:stretch>
        </p:blipFill>
        <p:spPr>
          <a:xfrm>
            <a:off x="1143714" y="3314616"/>
            <a:ext cx="4030071" cy="3047013"/>
          </a:xfrm>
          <a:prstGeom prst="rect">
            <a:avLst/>
          </a:prstGeom>
        </p:spPr>
      </p:pic>
    </p:spTree>
    <p:extLst>
      <p:ext uri="{BB962C8B-B14F-4D97-AF65-F5344CB8AC3E}">
        <p14:creationId xmlns:p14="http://schemas.microsoft.com/office/powerpoint/2010/main" val="3425216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l="9578" t="72674" r="44322" b="18448"/>
          <a:stretch/>
        </p:blipFill>
        <p:spPr>
          <a:xfrm>
            <a:off x="765959" y="4888209"/>
            <a:ext cx="5468586" cy="332509"/>
          </a:xfrm>
          <a:prstGeom prst="rect">
            <a:avLst/>
          </a:prstGeom>
        </p:spPr>
      </p:pic>
      <p:sp>
        <p:nvSpPr>
          <p:cNvPr id="2" name="Title 1"/>
          <p:cNvSpPr>
            <a:spLocks noGrp="1"/>
          </p:cNvSpPr>
          <p:nvPr>
            <p:ph type="title"/>
          </p:nvPr>
        </p:nvSpPr>
        <p:spPr/>
        <p:txBody>
          <a:bodyPr/>
          <a:lstStyle/>
          <a:p>
            <a:r>
              <a:rPr lang="en-CA" dirty="0" smtClean="0"/>
              <a:t>Temporal Difference Learning</a:t>
            </a:r>
            <a:endParaRPr lang="en-CA" dirty="0"/>
          </a:p>
        </p:txBody>
      </p:sp>
      <p:sp>
        <p:nvSpPr>
          <p:cNvPr id="7" name="Content Placeholder 3"/>
          <p:cNvSpPr>
            <a:spLocks noGrp="1"/>
          </p:cNvSpPr>
          <p:nvPr>
            <p:ph idx="1"/>
          </p:nvPr>
        </p:nvSpPr>
        <p:spPr>
          <a:xfrm>
            <a:off x="387692" y="1643448"/>
            <a:ext cx="8113757" cy="4639963"/>
          </a:xfrm>
        </p:spPr>
        <p:txBody>
          <a:bodyPr/>
          <a:lstStyle/>
          <a:p>
            <a:r>
              <a:rPr lang="en-CA" dirty="0" smtClean="0"/>
              <a:t>On-policy TD policy evaluation:</a:t>
            </a:r>
          </a:p>
          <a:p>
            <a:endParaRPr lang="en-CA" dirty="0"/>
          </a:p>
          <a:p>
            <a:endParaRPr lang="en-CA" dirty="0" smtClean="0"/>
          </a:p>
          <a:p>
            <a:r>
              <a:rPr lang="en-CA" dirty="0" smtClean="0"/>
              <a:t>How can we modify this to learn the action-value function so that we can perform policy iteration?</a:t>
            </a:r>
          </a:p>
          <a:p>
            <a:pPr lvl="1"/>
            <a:r>
              <a:rPr lang="en-CA" dirty="0" smtClean="0"/>
              <a:t>Just replace </a:t>
            </a:r>
            <a:r>
              <a:rPr lang="en-CA" dirty="0" smtClean="0">
                <a:latin typeface="Cambria Math" panose="02040503050406030204" pitchFamily="18" charset="0"/>
                <a:ea typeface="Cambria Math" panose="02040503050406030204" pitchFamily="18" charset="0"/>
              </a:rPr>
              <a:t>V(S) </a:t>
            </a:r>
            <a:r>
              <a:rPr lang="en-CA" dirty="0" smtClean="0"/>
              <a:t>with </a:t>
            </a:r>
            <a:r>
              <a:rPr lang="en-CA" dirty="0" smtClean="0">
                <a:latin typeface="Cambria Math" panose="02040503050406030204" pitchFamily="18" charset="0"/>
                <a:ea typeface="Cambria Math" panose="02040503050406030204" pitchFamily="18" charset="0"/>
              </a:rPr>
              <a:t>Q(S, A)</a:t>
            </a:r>
            <a:endParaRPr lang="en-CA" dirty="0">
              <a:latin typeface="Cambria Math" panose="02040503050406030204" pitchFamily="18" charset="0"/>
              <a:ea typeface="Cambria Math" panose="02040503050406030204" pitchFamily="18" charset="0"/>
            </a:endParaRPr>
          </a:p>
        </p:txBody>
      </p:sp>
      <p:pic>
        <p:nvPicPr>
          <p:cNvPr id="9" name="Picture 8"/>
          <p:cNvPicPr>
            <a:picLocks noChangeAspect="1"/>
          </p:cNvPicPr>
          <p:nvPr/>
        </p:nvPicPr>
        <p:blipFill rotWithShape="1">
          <a:blip r:embed="rId3"/>
          <a:srcRect l="9578" t="72674" r="44322" b="18448"/>
          <a:stretch/>
        </p:blipFill>
        <p:spPr>
          <a:xfrm>
            <a:off x="807523" y="2196934"/>
            <a:ext cx="3906982" cy="332509"/>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807523" y="4915963"/>
                <a:ext cx="768480"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r>
                        <a:rPr lang="en-CA" b="0" i="1" smtClean="0">
                          <a:latin typeface="Cambria Math" panose="02040503050406030204" pitchFamily="18" charset="0"/>
                        </a:rPr>
                        <m:t>𝐴</m:t>
                      </m:r>
                      <m:r>
                        <a:rPr lang="en-CA" b="0" i="1" smtClean="0">
                          <a:latin typeface="Cambria Math" panose="02040503050406030204" pitchFamily="18" charset="0"/>
                        </a:rPr>
                        <m:t>)</m:t>
                      </m:r>
                    </m:oMath>
                  </m:oMathPara>
                </a14:m>
                <a:endParaRPr lang="en-CA" dirty="0"/>
              </a:p>
            </p:txBody>
          </p:sp>
        </mc:Choice>
        <mc:Fallback xmlns="">
          <p:sp>
            <p:nvSpPr>
              <p:cNvPr id="4" name="TextBox 3"/>
              <p:cNvSpPr txBox="1">
                <a:spLocks noRot="1" noChangeAspect="1" noMove="1" noResize="1" noEditPoints="1" noAdjustHandles="1" noChangeArrowheads="1" noChangeShapeType="1" noTextEdit="1"/>
              </p:cNvSpPr>
              <p:nvPr/>
            </p:nvSpPr>
            <p:spPr>
              <a:xfrm>
                <a:off x="807523" y="4915963"/>
                <a:ext cx="768480" cy="276999"/>
              </a:xfrm>
              <a:prstGeom prst="rect">
                <a:avLst/>
              </a:prstGeom>
              <a:blipFill>
                <a:blip r:embed="rId4"/>
                <a:stretch>
                  <a:fillRect l="-9449" t="-2174" r="-10236" b="-3260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92534" y="4913426"/>
                <a:ext cx="768480"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r>
                        <a:rPr lang="en-CA" b="0" i="1" smtClean="0">
                          <a:latin typeface="Cambria Math" panose="02040503050406030204" pitchFamily="18" charset="0"/>
                        </a:rPr>
                        <m:t>𝐴</m:t>
                      </m:r>
                      <m:r>
                        <a:rPr lang="en-CA" b="0" i="1" smtClean="0">
                          <a:latin typeface="Cambria Math" panose="02040503050406030204" pitchFamily="18" charset="0"/>
                        </a:rPr>
                        <m:t>)</m:t>
                      </m:r>
                    </m:oMath>
                  </m:oMathPara>
                </a14:m>
                <a:endParaRPr lang="en-CA" dirty="0"/>
              </a:p>
            </p:txBody>
          </p:sp>
        </mc:Choice>
        <mc:Fallback xmlns="">
          <p:sp>
            <p:nvSpPr>
              <p:cNvPr id="14" name="TextBox 13"/>
              <p:cNvSpPr txBox="1">
                <a:spLocks noRot="1" noChangeAspect="1" noMove="1" noResize="1" noEditPoints="1" noAdjustHandles="1" noChangeArrowheads="1" noChangeShapeType="1" noTextEdit="1"/>
              </p:cNvSpPr>
              <p:nvPr/>
            </p:nvSpPr>
            <p:spPr>
              <a:xfrm>
                <a:off x="1992534" y="4913426"/>
                <a:ext cx="768480" cy="276999"/>
              </a:xfrm>
              <a:prstGeom prst="rect">
                <a:avLst/>
              </a:prstGeom>
              <a:blipFill>
                <a:blip r:embed="rId5"/>
                <a:stretch>
                  <a:fillRect l="-9524" t="-2222" r="-11111" b="-355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228879" y="4916871"/>
                <a:ext cx="880369"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r>
                        <a:rPr lang="en-CA" b="0" i="1" smtClean="0">
                          <a:latin typeface="Cambria Math" panose="02040503050406030204" pitchFamily="18" charset="0"/>
                        </a:rPr>
                        <m:t>𝐴</m:t>
                      </m:r>
                      <m:r>
                        <a:rPr lang="en-CA" b="0" i="1" smtClean="0">
                          <a:latin typeface="Cambria Math" panose="02040503050406030204" pitchFamily="18" charset="0"/>
                        </a:rPr>
                        <m:t>′)</m:t>
                      </m:r>
                    </m:oMath>
                  </m:oMathPara>
                </a14:m>
                <a:endParaRPr lang="en-CA" dirty="0"/>
              </a:p>
            </p:txBody>
          </p:sp>
        </mc:Choice>
        <mc:Fallback xmlns="">
          <p:sp>
            <p:nvSpPr>
              <p:cNvPr id="15" name="TextBox 14"/>
              <p:cNvSpPr txBox="1">
                <a:spLocks noRot="1" noChangeAspect="1" noMove="1" noResize="1" noEditPoints="1" noAdjustHandles="1" noChangeArrowheads="1" noChangeShapeType="1" noTextEdit="1"/>
              </p:cNvSpPr>
              <p:nvPr/>
            </p:nvSpPr>
            <p:spPr>
              <a:xfrm>
                <a:off x="4228879" y="4916871"/>
                <a:ext cx="880369" cy="276999"/>
              </a:xfrm>
              <a:prstGeom prst="rect">
                <a:avLst/>
              </a:prstGeom>
              <a:blipFill>
                <a:blip r:embed="rId6"/>
                <a:stretch>
                  <a:fillRect l="-8333" t="-4444" r="-9722" b="-355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287656" y="4929863"/>
                <a:ext cx="768480"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r>
                        <a:rPr lang="en-CA" b="0" i="1" smtClean="0">
                          <a:latin typeface="Cambria Math" panose="02040503050406030204" pitchFamily="18" charset="0"/>
                        </a:rPr>
                        <m:t>𝐴</m:t>
                      </m:r>
                      <m:r>
                        <a:rPr lang="en-CA" b="0" i="1" smtClean="0">
                          <a:latin typeface="Cambria Math" panose="02040503050406030204" pitchFamily="18" charset="0"/>
                        </a:rPr>
                        <m:t>)</m:t>
                      </m:r>
                    </m:oMath>
                  </m:oMathPara>
                </a14:m>
                <a:endParaRPr lang="en-CA" dirty="0"/>
              </a:p>
            </p:txBody>
          </p:sp>
        </mc:Choice>
        <mc:Fallback xmlns="">
          <p:sp>
            <p:nvSpPr>
              <p:cNvPr id="16" name="TextBox 15"/>
              <p:cNvSpPr txBox="1">
                <a:spLocks noRot="1" noChangeAspect="1" noMove="1" noResize="1" noEditPoints="1" noAdjustHandles="1" noChangeArrowheads="1" noChangeShapeType="1" noTextEdit="1"/>
              </p:cNvSpPr>
              <p:nvPr/>
            </p:nvSpPr>
            <p:spPr>
              <a:xfrm>
                <a:off x="5287656" y="4929863"/>
                <a:ext cx="768480" cy="276999"/>
              </a:xfrm>
              <a:prstGeom prst="rect">
                <a:avLst/>
              </a:prstGeom>
              <a:blipFill>
                <a:blip r:embed="rId7"/>
                <a:stretch>
                  <a:fillRect l="-9524" t="-4444" r="-11111" b="-35556"/>
                </a:stretch>
              </a:blipFill>
            </p:spPr>
            <p:txBody>
              <a:bodyPr/>
              <a:lstStyle/>
              <a:p>
                <a:r>
                  <a:rPr lang="en-CA">
                    <a:noFill/>
                  </a:rPr>
                  <a:t> </a:t>
                </a:r>
              </a:p>
            </p:txBody>
          </p:sp>
        </mc:Fallback>
      </mc:AlternateContent>
    </p:spTree>
    <p:extLst>
      <p:ext uri="{BB962C8B-B14F-4D97-AF65-F5344CB8AC3E}">
        <p14:creationId xmlns:p14="http://schemas.microsoft.com/office/powerpoint/2010/main" val="389454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1"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1"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4" grpId="1" animBg="1"/>
      <p:bldP spid="15" grpId="1"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l="9578" t="72674" r="44322" b="18448"/>
          <a:stretch/>
        </p:blipFill>
        <p:spPr>
          <a:xfrm>
            <a:off x="765959" y="4888209"/>
            <a:ext cx="5468586" cy="332509"/>
          </a:xfrm>
          <a:prstGeom prst="rect">
            <a:avLst/>
          </a:prstGeom>
        </p:spPr>
      </p:pic>
      <p:sp>
        <p:nvSpPr>
          <p:cNvPr id="2" name="Title 1"/>
          <p:cNvSpPr>
            <a:spLocks noGrp="1"/>
          </p:cNvSpPr>
          <p:nvPr>
            <p:ph type="title"/>
          </p:nvPr>
        </p:nvSpPr>
        <p:spPr/>
        <p:txBody>
          <a:bodyPr/>
          <a:lstStyle/>
          <a:p>
            <a:r>
              <a:rPr lang="en-CA" dirty="0" smtClean="0"/>
              <a:t>Temporal Difference Learning</a:t>
            </a:r>
            <a:endParaRPr lang="en-CA" dirty="0"/>
          </a:p>
        </p:txBody>
      </p:sp>
      <p:sp>
        <p:nvSpPr>
          <p:cNvPr id="7" name="Content Placeholder 3"/>
          <p:cNvSpPr>
            <a:spLocks noGrp="1"/>
          </p:cNvSpPr>
          <p:nvPr>
            <p:ph idx="1"/>
          </p:nvPr>
        </p:nvSpPr>
        <p:spPr>
          <a:xfrm>
            <a:off x="387692" y="1643448"/>
            <a:ext cx="8113757" cy="4639963"/>
          </a:xfrm>
        </p:spPr>
        <p:txBody>
          <a:bodyPr/>
          <a:lstStyle/>
          <a:p>
            <a:r>
              <a:rPr lang="en-CA" dirty="0" smtClean="0"/>
              <a:t>On-policy TD policy evaluation:</a:t>
            </a:r>
          </a:p>
          <a:p>
            <a:endParaRPr lang="en-CA" dirty="0"/>
          </a:p>
          <a:p>
            <a:endParaRPr lang="en-CA" dirty="0" smtClean="0"/>
          </a:p>
          <a:p>
            <a:r>
              <a:rPr lang="en-CA" dirty="0" smtClean="0"/>
              <a:t>How can we modify this to learn the action-value function so that we can perform policy iteration?</a:t>
            </a:r>
          </a:p>
          <a:p>
            <a:pPr lvl="1"/>
            <a:r>
              <a:rPr lang="en-CA" dirty="0" smtClean="0"/>
              <a:t>Just replace </a:t>
            </a:r>
            <a:r>
              <a:rPr lang="en-CA" dirty="0" smtClean="0">
                <a:latin typeface="Cambria Math" panose="02040503050406030204" pitchFamily="18" charset="0"/>
                <a:ea typeface="Cambria Math" panose="02040503050406030204" pitchFamily="18" charset="0"/>
              </a:rPr>
              <a:t>V(S) </a:t>
            </a:r>
            <a:r>
              <a:rPr lang="en-CA" dirty="0" smtClean="0"/>
              <a:t>with </a:t>
            </a:r>
            <a:r>
              <a:rPr lang="en-CA" dirty="0" smtClean="0">
                <a:latin typeface="Cambria Math" panose="02040503050406030204" pitchFamily="18" charset="0"/>
                <a:ea typeface="Cambria Math" panose="02040503050406030204" pitchFamily="18" charset="0"/>
              </a:rPr>
              <a:t>Q(S, A)</a:t>
            </a:r>
            <a:endParaRPr lang="en-CA" dirty="0">
              <a:latin typeface="Cambria Math" panose="02040503050406030204" pitchFamily="18" charset="0"/>
              <a:ea typeface="Cambria Math" panose="02040503050406030204" pitchFamily="18" charset="0"/>
            </a:endParaRPr>
          </a:p>
        </p:txBody>
      </p:sp>
      <p:pic>
        <p:nvPicPr>
          <p:cNvPr id="9" name="Picture 8"/>
          <p:cNvPicPr>
            <a:picLocks noChangeAspect="1"/>
          </p:cNvPicPr>
          <p:nvPr/>
        </p:nvPicPr>
        <p:blipFill rotWithShape="1">
          <a:blip r:embed="rId3"/>
          <a:srcRect l="9578" t="72674" r="44322" b="18448"/>
          <a:stretch/>
        </p:blipFill>
        <p:spPr>
          <a:xfrm>
            <a:off x="807523" y="2196934"/>
            <a:ext cx="3906982" cy="332509"/>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807523" y="4915963"/>
                <a:ext cx="768480"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r>
                        <a:rPr lang="en-CA" b="0" i="1" smtClean="0">
                          <a:latin typeface="Cambria Math" panose="02040503050406030204" pitchFamily="18" charset="0"/>
                        </a:rPr>
                        <m:t>𝐴</m:t>
                      </m:r>
                      <m:r>
                        <a:rPr lang="en-CA" b="0" i="1" smtClean="0">
                          <a:latin typeface="Cambria Math" panose="02040503050406030204" pitchFamily="18" charset="0"/>
                        </a:rPr>
                        <m:t>)</m:t>
                      </m:r>
                    </m:oMath>
                  </m:oMathPara>
                </a14:m>
                <a:endParaRPr lang="en-CA" dirty="0"/>
              </a:p>
            </p:txBody>
          </p:sp>
        </mc:Choice>
        <mc:Fallback xmlns="">
          <p:sp>
            <p:nvSpPr>
              <p:cNvPr id="4" name="TextBox 3"/>
              <p:cNvSpPr txBox="1">
                <a:spLocks noRot="1" noChangeAspect="1" noMove="1" noResize="1" noEditPoints="1" noAdjustHandles="1" noChangeArrowheads="1" noChangeShapeType="1" noTextEdit="1"/>
              </p:cNvSpPr>
              <p:nvPr/>
            </p:nvSpPr>
            <p:spPr>
              <a:xfrm>
                <a:off x="807523" y="4915963"/>
                <a:ext cx="768480" cy="276999"/>
              </a:xfrm>
              <a:prstGeom prst="rect">
                <a:avLst/>
              </a:prstGeom>
              <a:blipFill>
                <a:blip r:embed="rId4"/>
                <a:stretch>
                  <a:fillRect l="-9449" t="-2174" r="-10236" b="-3260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92534" y="4913426"/>
                <a:ext cx="777777"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solidFill>
                            <a:srgbClr val="C00000"/>
                          </a:solidFill>
                          <a:latin typeface="Cambria Math" panose="02040503050406030204" pitchFamily="18" charset="0"/>
                        </a:rPr>
                        <m:t>𝑆</m:t>
                      </m:r>
                      <m:r>
                        <a:rPr lang="en-CA" b="0" i="1" smtClean="0">
                          <a:solidFill>
                            <a:srgbClr val="C00000"/>
                          </a:solidFill>
                          <a:latin typeface="Cambria Math" panose="02040503050406030204" pitchFamily="18" charset="0"/>
                        </a:rPr>
                        <m:t>,</m:t>
                      </m:r>
                      <m:r>
                        <a:rPr lang="en-CA" b="0" i="1" smtClean="0">
                          <a:solidFill>
                            <a:srgbClr val="C00000"/>
                          </a:solidFill>
                          <a:latin typeface="Cambria Math" panose="02040503050406030204" pitchFamily="18" charset="0"/>
                        </a:rPr>
                        <m:t>𝐴</m:t>
                      </m:r>
                      <m:r>
                        <a:rPr lang="en-CA" b="0" i="1" smtClean="0">
                          <a:latin typeface="Cambria Math" panose="02040503050406030204" pitchFamily="18" charset="0"/>
                        </a:rPr>
                        <m:t>)</m:t>
                      </m:r>
                    </m:oMath>
                  </m:oMathPara>
                </a14:m>
                <a:endParaRPr lang="en-CA" dirty="0"/>
              </a:p>
            </p:txBody>
          </p:sp>
        </mc:Choice>
        <mc:Fallback xmlns="">
          <p:sp>
            <p:nvSpPr>
              <p:cNvPr id="14" name="TextBox 13"/>
              <p:cNvSpPr txBox="1">
                <a:spLocks noRot="1" noChangeAspect="1" noMove="1" noResize="1" noEditPoints="1" noAdjustHandles="1" noChangeArrowheads="1" noChangeShapeType="1" noTextEdit="1"/>
              </p:cNvSpPr>
              <p:nvPr/>
            </p:nvSpPr>
            <p:spPr>
              <a:xfrm>
                <a:off x="1992534" y="4913426"/>
                <a:ext cx="777777" cy="276999"/>
              </a:xfrm>
              <a:prstGeom prst="rect">
                <a:avLst/>
              </a:prstGeom>
              <a:blipFill>
                <a:blip r:embed="rId5"/>
                <a:stretch>
                  <a:fillRect l="-8661" t="-2222" r="-10236" b="-355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228879" y="4916871"/>
                <a:ext cx="896399"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solidFill>
                            <a:srgbClr val="C00000"/>
                          </a:solidFill>
                          <a:latin typeface="Cambria Math" panose="02040503050406030204" pitchFamily="18" charset="0"/>
                        </a:rPr>
                        <m:t>𝑆</m:t>
                      </m:r>
                      <m:r>
                        <a:rPr lang="en-CA" b="0" i="1" smtClean="0">
                          <a:solidFill>
                            <a:srgbClr val="C00000"/>
                          </a:solidFill>
                          <a:latin typeface="Cambria Math" panose="02040503050406030204" pitchFamily="18" charset="0"/>
                        </a:rPr>
                        <m:t>′,</m:t>
                      </m:r>
                      <m:r>
                        <a:rPr lang="en-CA" b="0" i="1" smtClean="0">
                          <a:solidFill>
                            <a:srgbClr val="C00000"/>
                          </a:solidFill>
                          <a:latin typeface="Cambria Math" panose="02040503050406030204" pitchFamily="18" charset="0"/>
                        </a:rPr>
                        <m:t>𝐴</m:t>
                      </m:r>
                      <m:r>
                        <a:rPr lang="en-CA" b="0" i="1" smtClean="0">
                          <a:solidFill>
                            <a:srgbClr val="C00000"/>
                          </a:solidFill>
                          <a:latin typeface="Cambria Math" panose="02040503050406030204" pitchFamily="18" charset="0"/>
                        </a:rPr>
                        <m:t>′)</m:t>
                      </m:r>
                    </m:oMath>
                  </m:oMathPara>
                </a14:m>
                <a:endParaRPr lang="en-CA" dirty="0"/>
              </a:p>
            </p:txBody>
          </p:sp>
        </mc:Choice>
        <mc:Fallback xmlns="">
          <p:sp>
            <p:nvSpPr>
              <p:cNvPr id="15" name="TextBox 14"/>
              <p:cNvSpPr txBox="1">
                <a:spLocks noRot="1" noChangeAspect="1" noMove="1" noResize="1" noEditPoints="1" noAdjustHandles="1" noChangeArrowheads="1" noChangeShapeType="1" noTextEdit="1"/>
              </p:cNvSpPr>
              <p:nvPr/>
            </p:nvSpPr>
            <p:spPr>
              <a:xfrm>
                <a:off x="4228879" y="4916871"/>
                <a:ext cx="896399" cy="276999"/>
              </a:xfrm>
              <a:prstGeom prst="rect">
                <a:avLst/>
              </a:prstGeom>
              <a:blipFill>
                <a:blip r:embed="rId6"/>
                <a:stretch>
                  <a:fillRect l="-7483" t="-4444" r="-8844" b="-355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287656" y="4929863"/>
                <a:ext cx="768480" cy="276999"/>
              </a:xfrm>
              <a:prstGeom prst="rect">
                <a:avLst/>
              </a:prstGeom>
              <a:solidFill>
                <a:schemeClr val="bg1">
                  <a:lumMod val="9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latin typeface="Cambria Math" panose="02040503050406030204" pitchFamily="18" charset="0"/>
                        </a:rPr>
                        <m:t>𝑆</m:t>
                      </m:r>
                      <m:r>
                        <a:rPr lang="en-CA" b="0" i="1" smtClean="0">
                          <a:latin typeface="Cambria Math" panose="02040503050406030204" pitchFamily="18" charset="0"/>
                        </a:rPr>
                        <m:t>,</m:t>
                      </m:r>
                      <m:r>
                        <a:rPr lang="en-CA" b="0" i="1" smtClean="0">
                          <a:latin typeface="Cambria Math" panose="02040503050406030204" pitchFamily="18" charset="0"/>
                        </a:rPr>
                        <m:t>𝐴</m:t>
                      </m:r>
                      <m:r>
                        <a:rPr lang="en-CA" b="0" i="1" smtClean="0">
                          <a:latin typeface="Cambria Math" panose="02040503050406030204" pitchFamily="18" charset="0"/>
                        </a:rPr>
                        <m:t>)</m:t>
                      </m:r>
                    </m:oMath>
                  </m:oMathPara>
                </a14:m>
                <a:endParaRPr lang="en-CA" dirty="0"/>
              </a:p>
            </p:txBody>
          </p:sp>
        </mc:Choice>
        <mc:Fallback xmlns="">
          <p:sp>
            <p:nvSpPr>
              <p:cNvPr id="16" name="TextBox 15"/>
              <p:cNvSpPr txBox="1">
                <a:spLocks noRot="1" noChangeAspect="1" noMove="1" noResize="1" noEditPoints="1" noAdjustHandles="1" noChangeArrowheads="1" noChangeShapeType="1" noTextEdit="1"/>
              </p:cNvSpPr>
              <p:nvPr/>
            </p:nvSpPr>
            <p:spPr>
              <a:xfrm>
                <a:off x="5287656" y="4929863"/>
                <a:ext cx="768480" cy="276999"/>
              </a:xfrm>
              <a:prstGeom prst="rect">
                <a:avLst/>
              </a:prstGeom>
              <a:blipFill>
                <a:blip r:embed="rId7"/>
                <a:stretch>
                  <a:fillRect l="-9524" t="-4444" r="-11111" b="-355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397066" y="4929864"/>
                <a:ext cx="331785" cy="276999"/>
              </a:xfrm>
              <a:prstGeom prst="rect">
                <a:avLst/>
              </a:prstGeom>
              <a:solidFill>
                <a:schemeClr val="bg1">
                  <a:lumMod val="95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b="1" i="1" smtClean="0">
                          <a:solidFill>
                            <a:srgbClr val="C00000"/>
                          </a:solidFill>
                          <a:latin typeface="Cambria Math" panose="02040503050406030204" pitchFamily="18" charset="0"/>
                        </a:rPr>
                        <m:t>𝑹</m:t>
                      </m:r>
                    </m:oMath>
                  </m:oMathPara>
                </a14:m>
                <a:endParaRPr lang="en-CA" b="1" dirty="0">
                  <a:solidFill>
                    <a:srgbClr val="C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397066" y="4929864"/>
                <a:ext cx="331785" cy="276999"/>
              </a:xfrm>
              <a:prstGeom prst="rect">
                <a:avLst/>
              </a:prstGeom>
              <a:blipFill>
                <a:blip r:embed="rId8"/>
                <a:stretch>
                  <a:fillRect b="-6667"/>
                </a:stretch>
              </a:blipFill>
            </p:spPr>
            <p:txBody>
              <a:bodyPr/>
              <a:lstStyle/>
              <a:p>
                <a:r>
                  <a:rPr lang="en-CA">
                    <a:noFill/>
                  </a:rPr>
                  <a:t> </a:t>
                </a:r>
              </a:p>
            </p:txBody>
          </p:sp>
        </mc:Fallback>
      </mc:AlternateContent>
    </p:spTree>
    <p:extLst>
      <p:ext uri="{BB962C8B-B14F-4D97-AF65-F5344CB8AC3E}">
        <p14:creationId xmlns:p14="http://schemas.microsoft.com/office/powerpoint/2010/main" val="1100513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pic>
        <p:nvPicPr>
          <p:cNvPr id="5" name="Picture 4"/>
          <p:cNvPicPr>
            <a:picLocks noChangeAspect="1"/>
          </p:cNvPicPr>
          <p:nvPr/>
        </p:nvPicPr>
        <p:blipFill>
          <a:blip r:embed="rId3"/>
          <a:stretch>
            <a:fillRect/>
          </a:stretch>
        </p:blipFill>
        <p:spPr>
          <a:xfrm>
            <a:off x="387692" y="1524469"/>
            <a:ext cx="8466497" cy="3784616"/>
          </a:xfrm>
          <a:prstGeom prst="rect">
            <a:avLst/>
          </a:prstGeom>
        </p:spPr>
      </p:pic>
    </p:spTree>
    <p:extLst>
      <p:ext uri="{BB962C8B-B14F-4D97-AF65-F5344CB8AC3E}">
        <p14:creationId xmlns:p14="http://schemas.microsoft.com/office/powerpoint/2010/main" val="917544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pic>
        <p:nvPicPr>
          <p:cNvPr id="4" name="Picture 3"/>
          <p:cNvPicPr>
            <a:picLocks noChangeAspect="1"/>
          </p:cNvPicPr>
          <p:nvPr/>
        </p:nvPicPr>
        <p:blipFill>
          <a:blip r:embed="rId3"/>
          <a:stretch>
            <a:fillRect/>
          </a:stretch>
        </p:blipFill>
        <p:spPr>
          <a:xfrm>
            <a:off x="387693" y="1554449"/>
            <a:ext cx="8466496" cy="3482364"/>
          </a:xfrm>
          <a:prstGeom prst="rect">
            <a:avLst/>
          </a:prstGeom>
        </p:spPr>
      </p:pic>
    </p:spTree>
    <p:extLst>
      <p:ext uri="{BB962C8B-B14F-4D97-AF65-F5344CB8AC3E}">
        <p14:creationId xmlns:p14="http://schemas.microsoft.com/office/powerpoint/2010/main" val="23596372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C35FCF4-C3EF-BD43-82E0-05BC237DAD2A}" type="slidenum">
              <a:rPr lang="en-US" smtClean="0"/>
              <a:pPr/>
              <a:t>39</a:t>
            </a:fld>
            <a:endParaRPr lang="en-US" dirty="0"/>
          </a:p>
        </p:txBody>
      </p:sp>
      <p:sp>
        <p:nvSpPr>
          <p:cNvPr id="6" name="Rectangle 5"/>
          <p:cNvSpPr/>
          <p:nvPr/>
        </p:nvSpPr>
        <p:spPr>
          <a:xfrm>
            <a:off x="487691" y="3128790"/>
            <a:ext cx="129254" cy="231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552318" y="2155908"/>
            <a:ext cx="7029450" cy="3409950"/>
          </a:xfrm>
          <a:prstGeom prst="rect">
            <a:avLst/>
          </a:prstGeom>
        </p:spPr>
      </p:pic>
      <p:sp>
        <p:nvSpPr>
          <p:cNvPr id="7" name="Title 1"/>
          <p:cNvSpPr>
            <a:spLocks noGrp="1"/>
          </p:cNvSpPr>
          <p:nvPr>
            <p:ph type="title"/>
          </p:nvPr>
        </p:nvSpPr>
        <p:spPr>
          <a:xfrm>
            <a:off x="387693" y="284199"/>
            <a:ext cx="7347637" cy="988542"/>
          </a:xfrm>
        </p:spPr>
        <p:txBody>
          <a:bodyPr/>
          <a:lstStyle/>
          <a:p>
            <a:r>
              <a:rPr lang="en-CA" dirty="0" smtClean="0"/>
              <a:t>Temporal Difference Learning</a:t>
            </a:r>
            <a:endParaRPr lang="en-CA" dirty="0"/>
          </a:p>
        </p:txBody>
      </p:sp>
    </p:spTree>
    <p:extLst>
      <p:ext uri="{BB962C8B-B14F-4D97-AF65-F5344CB8AC3E}">
        <p14:creationId xmlns:p14="http://schemas.microsoft.com/office/powerpoint/2010/main" val="1705013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Terminology - State</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4</a:t>
            </a:fld>
            <a:endParaRPr lang="en-US" dirty="0"/>
          </a:p>
        </p:txBody>
      </p:sp>
      <p:grpSp>
        <p:nvGrpSpPr>
          <p:cNvPr id="35" name="Group 34"/>
          <p:cNvGrpSpPr/>
          <p:nvPr/>
        </p:nvGrpSpPr>
        <p:grpSpPr>
          <a:xfrm>
            <a:off x="517792" y="1277421"/>
            <a:ext cx="7940015" cy="3438146"/>
            <a:chOff x="517792" y="1751151"/>
            <a:chExt cx="7940015" cy="3438146"/>
          </a:xfrm>
        </p:grpSpPr>
        <p:sp>
          <p:nvSpPr>
            <p:cNvPr id="5" name="Oval 4"/>
            <p:cNvSpPr/>
            <p:nvPr/>
          </p:nvSpPr>
          <p:spPr>
            <a:xfrm>
              <a:off x="517792" y="2688115"/>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6" name="Oval 5"/>
            <p:cNvSpPr/>
            <p:nvPr/>
          </p:nvSpPr>
          <p:spPr>
            <a:xfrm>
              <a:off x="4019319" y="3194626"/>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019318" y="1751151"/>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507821" y="2688114"/>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TextBox 10"/>
            <p:cNvSpPr txBox="1"/>
            <p:nvPr/>
          </p:nvSpPr>
          <p:spPr>
            <a:xfrm>
              <a:off x="1150998" y="3056126"/>
              <a:ext cx="848299"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s</a:t>
              </a:r>
              <a:r>
                <a:rPr lang="en-CA" sz="5400" baseline="-25000" dirty="0" err="1" smtClean="0">
                  <a:latin typeface="Cambria Math" panose="02040503050406030204" pitchFamily="18" charset="0"/>
                  <a:ea typeface="Cambria Math" panose="02040503050406030204" pitchFamily="18" charset="0"/>
                </a:rPr>
                <a:t>n</a:t>
              </a:r>
              <a:endParaRPr lang="en-CA" sz="5400" baseline="-25000" dirty="0">
                <a:latin typeface="Cambria Math" panose="02040503050406030204" pitchFamily="18" charset="0"/>
                <a:ea typeface="Cambria Math" panose="02040503050406030204" pitchFamily="18" charset="0"/>
              </a:endParaRPr>
            </a:p>
          </p:txBody>
        </p:sp>
        <p:sp>
          <p:nvSpPr>
            <p:cNvPr id="12" name="Rectangle 11"/>
            <p:cNvSpPr/>
            <p:nvPr/>
          </p:nvSpPr>
          <p:spPr>
            <a:xfrm>
              <a:off x="6967966" y="3148459"/>
              <a:ext cx="1253868" cy="830997"/>
            </a:xfrm>
            <a:prstGeom prst="rect">
              <a:avLst/>
            </a:prstGeom>
          </p:spPr>
          <p:txBody>
            <a:bodyPr wrap="none">
              <a:spAutoFit/>
            </a:bodyPr>
            <a:lstStyle/>
            <a:p>
              <a:pPr algn="ctr"/>
              <a:r>
                <a:rPr lang="en-CA" sz="4800" dirty="0" smtClean="0">
                  <a:latin typeface="Cambria Math" panose="02040503050406030204" pitchFamily="18" charset="0"/>
                  <a:ea typeface="Cambria Math" panose="02040503050406030204" pitchFamily="18" charset="0"/>
                </a:rPr>
                <a:t>s</a:t>
              </a:r>
              <a:r>
                <a:rPr lang="en-CA" sz="4800" baseline="-25000" dirty="0" smtClean="0">
                  <a:latin typeface="Cambria Math" panose="02040503050406030204" pitchFamily="18" charset="0"/>
                  <a:ea typeface="Cambria Math" panose="02040503050406030204" pitchFamily="18" charset="0"/>
                </a:rPr>
                <a:t>n+1</a:t>
              </a:r>
              <a:endParaRPr lang="en-CA" sz="4800" baseline="-25000" dirty="0">
                <a:latin typeface="Cambria Math" panose="02040503050406030204" pitchFamily="18" charset="0"/>
                <a:ea typeface="Cambria Math" panose="02040503050406030204" pitchFamily="18" charset="0"/>
              </a:endParaRPr>
            </a:p>
          </p:txBody>
        </p:sp>
        <p:cxnSp>
          <p:nvCxnSpPr>
            <p:cNvPr id="14" name="Elbow Connector 13"/>
            <p:cNvCxnSpPr>
              <a:stCxn id="5" idx="7"/>
              <a:endCxn id="9" idx="2"/>
            </p:cNvCxnSpPr>
            <p:nvPr/>
          </p:nvCxnSpPr>
          <p:spPr>
            <a:xfrm rot="5400000" flipH="1" flipV="1">
              <a:off x="2723738" y="1678105"/>
              <a:ext cx="754051" cy="1837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6" idx="2"/>
            </p:cNvCxnSpPr>
            <p:nvPr/>
          </p:nvCxnSpPr>
          <p:spPr>
            <a:xfrm>
              <a:off x="2467778" y="3663108"/>
              <a:ext cx="1551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10" idx="2"/>
            </p:cNvCxnSpPr>
            <p:nvPr/>
          </p:nvCxnSpPr>
          <p:spPr>
            <a:xfrm flipV="1">
              <a:off x="4956282" y="3663107"/>
              <a:ext cx="1551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5"/>
            </p:cNvCxnSpPr>
            <p:nvPr/>
          </p:nvCxnSpPr>
          <p:spPr>
            <a:xfrm rot="16200000" flipH="1">
              <a:off x="2253818" y="4280922"/>
              <a:ext cx="671160" cy="81437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96588" y="4666077"/>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sp>
          <p:nvSpPr>
            <p:cNvPr id="29" name="TextBox 28"/>
            <p:cNvSpPr txBox="1"/>
            <p:nvPr/>
          </p:nvSpPr>
          <p:spPr>
            <a:xfrm>
              <a:off x="4236986" y="3135343"/>
              <a:ext cx="848299" cy="923330"/>
            </a:xfrm>
            <a:prstGeom prst="rect">
              <a:avLst/>
            </a:prstGeom>
            <a:noFill/>
          </p:spPr>
          <p:txBody>
            <a:bodyPr wrap="square" rtlCol="0">
              <a:spAutoFit/>
            </a:bodyPr>
            <a:lstStyle/>
            <a:p>
              <a:r>
                <a:rPr lang="en-CA" sz="5400" dirty="0" smtClean="0">
                  <a:solidFill>
                    <a:srgbClr val="FFD200"/>
                  </a:solidFill>
                  <a:latin typeface="Cambria Math" panose="02040503050406030204" pitchFamily="18" charset="0"/>
                  <a:ea typeface="Cambria Math" panose="02040503050406030204" pitchFamily="18" charset="0"/>
                </a:rPr>
                <a:t>a</a:t>
              </a:r>
              <a:endParaRPr lang="en-CA" sz="5400" baseline="-25000" dirty="0">
                <a:solidFill>
                  <a:srgbClr val="FFD200"/>
                </a:solidFill>
                <a:latin typeface="Cambria Math" panose="02040503050406030204" pitchFamily="18" charset="0"/>
                <a:ea typeface="Cambria Math" panose="02040503050406030204" pitchFamily="18" charset="0"/>
              </a:endParaRPr>
            </a:p>
          </p:txBody>
        </p:sp>
        <p:sp>
          <p:nvSpPr>
            <p:cNvPr id="30" name="TextBox 29"/>
            <p:cNvSpPr txBox="1"/>
            <p:nvPr/>
          </p:nvSpPr>
          <p:spPr>
            <a:xfrm>
              <a:off x="5247387" y="2889294"/>
              <a:ext cx="1183104" cy="923330"/>
            </a:xfrm>
            <a:prstGeom prst="rect">
              <a:avLst/>
            </a:prstGeom>
            <a:noFill/>
          </p:spPr>
          <p:txBody>
            <a:bodyPr wrap="square" rtlCol="0">
              <a:spAutoFit/>
            </a:bodyPr>
            <a:lstStyle/>
            <a:p>
              <a:r>
                <a:rPr lang="en-CA" sz="5400" dirty="0" err="1">
                  <a:latin typeface="Cambria Math" panose="02040503050406030204" pitchFamily="18" charset="0"/>
                  <a:ea typeface="Cambria Math" panose="02040503050406030204" pitchFamily="18" charset="0"/>
                </a:rPr>
                <a:t>r</a:t>
              </a:r>
              <a:r>
                <a:rPr lang="en-CA" sz="5400" baseline="-25000" dirty="0" err="1" smtClean="0">
                  <a:latin typeface="Cambria Math" panose="02040503050406030204" pitchFamily="18" charset="0"/>
                  <a:ea typeface="Cambria Math" panose="02040503050406030204" pitchFamily="18" charset="0"/>
                </a:rPr>
                <a:t>a|s</a:t>
              </a:r>
              <a:endParaRPr lang="en-CA" sz="5400" baseline="-25000" dirty="0">
                <a:latin typeface="Cambria Math" panose="02040503050406030204" pitchFamily="18" charset="0"/>
                <a:ea typeface="Cambria Math" panose="02040503050406030204" pitchFamily="18" charset="0"/>
              </a:endParaRPr>
            </a:p>
          </p:txBody>
        </p:sp>
        <p:sp>
          <p:nvSpPr>
            <p:cNvPr id="32" name="TextBox 31"/>
            <p:cNvSpPr txBox="1"/>
            <p:nvPr/>
          </p:nvSpPr>
          <p:spPr>
            <a:xfrm>
              <a:off x="5453349" y="1875558"/>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cxnSp>
          <p:nvCxnSpPr>
            <p:cNvPr id="34" name="Straight Connector 33"/>
            <p:cNvCxnSpPr>
              <a:stCxn id="9" idx="6"/>
            </p:cNvCxnSpPr>
            <p:nvPr/>
          </p:nvCxnSpPr>
          <p:spPr>
            <a:xfrm>
              <a:off x="4956281" y="2219633"/>
              <a:ext cx="497068"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150996" y="5202574"/>
            <a:ext cx="6584333" cy="923330"/>
          </a:xfrm>
          <a:prstGeom prst="rect">
            <a:avLst/>
          </a:prstGeom>
          <a:noFill/>
        </p:spPr>
        <p:txBody>
          <a:bodyPr wrap="square" rtlCol="0">
            <a:spAutoFit/>
          </a:bodyPr>
          <a:lstStyle/>
          <a:p>
            <a:r>
              <a:rPr lang="en-CA" sz="5400" dirty="0" smtClean="0">
                <a:latin typeface="Cambria Math" panose="02040503050406030204" pitchFamily="18" charset="0"/>
                <a:ea typeface="Cambria Math" panose="02040503050406030204" pitchFamily="18" charset="0"/>
              </a:rPr>
              <a:t>s ∈ S</a:t>
            </a:r>
            <a:endParaRPr lang="en-CA" sz="5400" dirty="0">
              <a:latin typeface="Cambria Math" panose="02040503050406030204" pitchFamily="18" charset="0"/>
              <a:ea typeface="Cambria Math" panose="02040503050406030204" pitchFamily="18" charset="0"/>
            </a:endParaRPr>
          </a:p>
        </p:txBody>
      </p:sp>
      <p:sp>
        <p:nvSpPr>
          <p:cNvPr id="45" name="TextBox 44"/>
          <p:cNvSpPr txBox="1"/>
          <p:nvPr/>
        </p:nvSpPr>
        <p:spPr>
          <a:xfrm>
            <a:off x="3715046" y="5141475"/>
            <a:ext cx="3767768" cy="1015663"/>
          </a:xfrm>
          <a:prstGeom prst="rect">
            <a:avLst/>
          </a:prstGeom>
          <a:noFill/>
        </p:spPr>
        <p:txBody>
          <a:bodyPr wrap="square" rtlCol="0">
            <a:spAutoFit/>
          </a:bodyPr>
          <a:lstStyle/>
          <a:p>
            <a:r>
              <a:rPr lang="en-CA" sz="2400" i="1" u="sng" dirty="0" smtClean="0"/>
              <a:t>Markov property: </a:t>
            </a:r>
          </a:p>
          <a:p>
            <a:r>
              <a:rPr lang="en-CA" dirty="0" smtClean="0"/>
              <a:t>the state contains all prior information that makes a difference for the future.</a:t>
            </a:r>
            <a:endParaRPr lang="en-CA" dirty="0"/>
          </a:p>
        </p:txBody>
      </p:sp>
      <p:sp>
        <p:nvSpPr>
          <p:cNvPr id="46" name="Down Arrow 45"/>
          <p:cNvSpPr/>
          <p:nvPr/>
        </p:nvSpPr>
        <p:spPr>
          <a:xfrm>
            <a:off x="1169575" y="3767770"/>
            <a:ext cx="473726" cy="1630496"/>
          </a:xfrm>
          <a:prstGeom prst="downArrow">
            <a:avLst/>
          </a:prstGeom>
          <a:solidFill>
            <a:srgbClr val="B5BD00">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5162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Temporal Difference Learning</a:t>
            </a:r>
            <a:endParaRPr lang="en-CA" dirty="0"/>
          </a:p>
        </p:txBody>
      </p:sp>
      <p:pic>
        <p:nvPicPr>
          <p:cNvPr id="3" name="Picture 2"/>
          <p:cNvPicPr>
            <a:picLocks noChangeAspect="1"/>
          </p:cNvPicPr>
          <p:nvPr/>
        </p:nvPicPr>
        <p:blipFill>
          <a:blip r:embed="rId3"/>
          <a:stretch>
            <a:fillRect/>
          </a:stretch>
        </p:blipFill>
        <p:spPr>
          <a:xfrm>
            <a:off x="387693" y="1438900"/>
            <a:ext cx="7439025" cy="4819650"/>
          </a:xfrm>
          <a:prstGeom prst="rect">
            <a:avLst/>
          </a:prstGeom>
        </p:spPr>
      </p:pic>
    </p:spTree>
    <p:extLst>
      <p:ext uri="{BB962C8B-B14F-4D97-AF65-F5344CB8AC3E}">
        <p14:creationId xmlns:p14="http://schemas.microsoft.com/office/powerpoint/2010/main" val="7337180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Double Learning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41</a:t>
            </a:fld>
            <a:endParaRPr lang="en-US" dirty="0"/>
          </a:p>
        </p:txBody>
      </p:sp>
      <p:pic>
        <p:nvPicPr>
          <p:cNvPr id="5" name="Picture 4"/>
          <p:cNvPicPr>
            <a:picLocks noChangeAspect="1"/>
          </p:cNvPicPr>
          <p:nvPr/>
        </p:nvPicPr>
        <p:blipFill>
          <a:blip r:embed="rId3"/>
          <a:stretch>
            <a:fillRect/>
          </a:stretch>
        </p:blipFill>
        <p:spPr>
          <a:xfrm>
            <a:off x="387693" y="1903496"/>
            <a:ext cx="6819900" cy="3914775"/>
          </a:xfrm>
          <a:prstGeom prst="rect">
            <a:avLst/>
          </a:prstGeom>
        </p:spPr>
      </p:pic>
    </p:spTree>
    <p:extLst>
      <p:ext uri="{BB962C8B-B14F-4D97-AF65-F5344CB8AC3E}">
        <p14:creationId xmlns:p14="http://schemas.microsoft.com/office/powerpoint/2010/main" val="1388618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Double Learning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42</a:t>
            </a:fld>
            <a:endParaRPr lang="en-US" dirty="0"/>
          </a:p>
        </p:txBody>
      </p:sp>
      <p:pic>
        <p:nvPicPr>
          <p:cNvPr id="4" name="Picture 3"/>
          <p:cNvPicPr>
            <a:picLocks noChangeAspect="1"/>
          </p:cNvPicPr>
          <p:nvPr/>
        </p:nvPicPr>
        <p:blipFill>
          <a:blip r:embed="rId3"/>
          <a:stretch>
            <a:fillRect/>
          </a:stretch>
        </p:blipFill>
        <p:spPr>
          <a:xfrm>
            <a:off x="387694" y="1272741"/>
            <a:ext cx="8286870" cy="4356163"/>
          </a:xfrm>
          <a:prstGeom prst="rect">
            <a:avLst/>
          </a:prstGeom>
        </p:spPr>
      </p:pic>
    </p:spTree>
    <p:extLst>
      <p:ext uri="{BB962C8B-B14F-4D97-AF65-F5344CB8AC3E}">
        <p14:creationId xmlns:p14="http://schemas.microsoft.com/office/powerpoint/2010/main" val="92318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Double Learning</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43</a:t>
            </a:fld>
            <a:endParaRPr lang="en-US" dirty="0"/>
          </a:p>
        </p:txBody>
      </p:sp>
      <p:pic>
        <p:nvPicPr>
          <p:cNvPr id="4" name="Picture 3"/>
          <p:cNvPicPr>
            <a:picLocks noChangeAspect="1"/>
          </p:cNvPicPr>
          <p:nvPr/>
        </p:nvPicPr>
        <p:blipFill>
          <a:blip r:embed="rId3"/>
          <a:stretch>
            <a:fillRect/>
          </a:stretch>
        </p:blipFill>
        <p:spPr>
          <a:xfrm>
            <a:off x="387694" y="1272741"/>
            <a:ext cx="8286870" cy="4356163"/>
          </a:xfrm>
          <a:prstGeom prst="rect">
            <a:avLst/>
          </a:prstGeom>
        </p:spPr>
      </p:pic>
    </p:spTree>
    <p:extLst>
      <p:ext uri="{BB962C8B-B14F-4D97-AF65-F5344CB8AC3E}">
        <p14:creationId xmlns:p14="http://schemas.microsoft.com/office/powerpoint/2010/main" val="1262257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N-step TD Methods</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44</a:t>
            </a:fld>
            <a:endParaRPr lang="en-US" dirty="0"/>
          </a:p>
        </p:txBody>
      </p:sp>
      <p:pic>
        <p:nvPicPr>
          <p:cNvPr id="4" name="Picture 3"/>
          <p:cNvPicPr>
            <a:picLocks noChangeAspect="1"/>
          </p:cNvPicPr>
          <p:nvPr/>
        </p:nvPicPr>
        <p:blipFill>
          <a:blip r:embed="rId3"/>
          <a:stretch>
            <a:fillRect/>
          </a:stretch>
        </p:blipFill>
        <p:spPr>
          <a:xfrm>
            <a:off x="387692" y="1272741"/>
            <a:ext cx="6225397" cy="5424620"/>
          </a:xfrm>
          <a:prstGeom prst="rect">
            <a:avLst/>
          </a:prstGeom>
        </p:spPr>
      </p:pic>
    </p:spTree>
    <p:extLst>
      <p:ext uri="{BB962C8B-B14F-4D97-AF65-F5344CB8AC3E}">
        <p14:creationId xmlns:p14="http://schemas.microsoft.com/office/powerpoint/2010/main" val="3304419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N-step TD Methods</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45</a:t>
            </a:fld>
            <a:endParaRPr lang="en-US" dirty="0"/>
          </a:p>
        </p:txBody>
      </p:sp>
      <p:pic>
        <p:nvPicPr>
          <p:cNvPr id="6" name="Picture 5"/>
          <p:cNvPicPr>
            <a:picLocks noChangeAspect="1"/>
          </p:cNvPicPr>
          <p:nvPr/>
        </p:nvPicPr>
        <p:blipFill>
          <a:blip r:embed="rId3"/>
          <a:stretch>
            <a:fillRect/>
          </a:stretch>
        </p:blipFill>
        <p:spPr>
          <a:xfrm>
            <a:off x="387693" y="2357437"/>
            <a:ext cx="8320469" cy="2701451"/>
          </a:xfrm>
          <a:prstGeom prst="rect">
            <a:avLst/>
          </a:prstGeom>
        </p:spPr>
      </p:pic>
    </p:spTree>
    <p:extLst>
      <p:ext uri="{BB962C8B-B14F-4D97-AF65-F5344CB8AC3E}">
        <p14:creationId xmlns:p14="http://schemas.microsoft.com/office/powerpoint/2010/main" val="1635505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Slide Number Placeholder 2"/>
          <p:cNvSpPr>
            <a:spLocks noGrp="1"/>
          </p:cNvSpPr>
          <p:nvPr>
            <p:ph type="sldNum" sz="quarter" idx="12"/>
          </p:nvPr>
        </p:nvSpPr>
        <p:spPr/>
        <p:txBody>
          <a:bodyPr/>
          <a:lstStyle/>
          <a:p>
            <a:fld id="{5C35FCF4-C3EF-BD43-82E0-05BC237DAD2A}" type="slidenum">
              <a:rPr lang="en-US" smtClean="0"/>
              <a:pPr/>
              <a:t>46</a:t>
            </a:fld>
            <a:endParaRPr lang="en-US" dirty="0"/>
          </a:p>
        </p:txBody>
      </p:sp>
      <p:sp>
        <p:nvSpPr>
          <p:cNvPr id="4" name="Content Placeholder 3"/>
          <p:cNvSpPr>
            <a:spLocks noGrp="1"/>
          </p:cNvSpPr>
          <p:nvPr>
            <p:ph idx="1"/>
          </p:nvPr>
        </p:nvSpPr>
        <p:spPr/>
        <p:txBody>
          <a:bodyPr/>
          <a:lstStyle/>
          <a:p>
            <a:endParaRPr lang="en-CA"/>
          </a:p>
        </p:txBody>
      </p:sp>
    </p:spTree>
    <p:extLst>
      <p:ext uri="{BB962C8B-B14F-4D97-AF65-F5344CB8AC3E}">
        <p14:creationId xmlns:p14="http://schemas.microsoft.com/office/powerpoint/2010/main" val="2038405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Terminology - Action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5</a:t>
            </a:fld>
            <a:endParaRPr lang="en-US" dirty="0"/>
          </a:p>
        </p:txBody>
      </p:sp>
      <p:grpSp>
        <p:nvGrpSpPr>
          <p:cNvPr id="35" name="Group 34"/>
          <p:cNvGrpSpPr/>
          <p:nvPr/>
        </p:nvGrpSpPr>
        <p:grpSpPr>
          <a:xfrm>
            <a:off x="517792" y="1277421"/>
            <a:ext cx="7940015" cy="3438146"/>
            <a:chOff x="517792" y="1751151"/>
            <a:chExt cx="7940015" cy="3438146"/>
          </a:xfrm>
        </p:grpSpPr>
        <p:sp>
          <p:nvSpPr>
            <p:cNvPr id="5" name="Oval 4"/>
            <p:cNvSpPr/>
            <p:nvPr/>
          </p:nvSpPr>
          <p:spPr>
            <a:xfrm>
              <a:off x="517792" y="2688115"/>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6" name="Oval 5"/>
            <p:cNvSpPr/>
            <p:nvPr/>
          </p:nvSpPr>
          <p:spPr>
            <a:xfrm>
              <a:off x="4019319" y="3194626"/>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019318" y="1751151"/>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507821" y="2688114"/>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TextBox 10"/>
            <p:cNvSpPr txBox="1"/>
            <p:nvPr/>
          </p:nvSpPr>
          <p:spPr>
            <a:xfrm>
              <a:off x="1150998" y="3056126"/>
              <a:ext cx="848299"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s</a:t>
              </a:r>
              <a:r>
                <a:rPr lang="en-CA" sz="5400" baseline="-25000" dirty="0" err="1" smtClean="0">
                  <a:latin typeface="Cambria Math" panose="02040503050406030204" pitchFamily="18" charset="0"/>
                  <a:ea typeface="Cambria Math" panose="02040503050406030204" pitchFamily="18" charset="0"/>
                </a:rPr>
                <a:t>n</a:t>
              </a:r>
              <a:endParaRPr lang="en-CA" sz="5400" baseline="-25000" dirty="0">
                <a:latin typeface="Cambria Math" panose="02040503050406030204" pitchFamily="18" charset="0"/>
                <a:ea typeface="Cambria Math" panose="02040503050406030204" pitchFamily="18" charset="0"/>
              </a:endParaRPr>
            </a:p>
          </p:txBody>
        </p:sp>
        <p:sp>
          <p:nvSpPr>
            <p:cNvPr id="12" name="Rectangle 11"/>
            <p:cNvSpPr/>
            <p:nvPr/>
          </p:nvSpPr>
          <p:spPr>
            <a:xfrm>
              <a:off x="6967966" y="3148459"/>
              <a:ext cx="1253868" cy="830997"/>
            </a:xfrm>
            <a:prstGeom prst="rect">
              <a:avLst/>
            </a:prstGeom>
          </p:spPr>
          <p:txBody>
            <a:bodyPr wrap="none">
              <a:spAutoFit/>
            </a:bodyPr>
            <a:lstStyle/>
            <a:p>
              <a:pPr algn="ctr"/>
              <a:r>
                <a:rPr lang="en-CA" sz="4800" dirty="0" smtClean="0">
                  <a:latin typeface="Cambria Math" panose="02040503050406030204" pitchFamily="18" charset="0"/>
                  <a:ea typeface="Cambria Math" panose="02040503050406030204" pitchFamily="18" charset="0"/>
                </a:rPr>
                <a:t>s</a:t>
              </a:r>
              <a:r>
                <a:rPr lang="en-CA" sz="4800" baseline="-25000" dirty="0" smtClean="0">
                  <a:latin typeface="Cambria Math" panose="02040503050406030204" pitchFamily="18" charset="0"/>
                  <a:ea typeface="Cambria Math" panose="02040503050406030204" pitchFamily="18" charset="0"/>
                </a:rPr>
                <a:t>n+1</a:t>
              </a:r>
              <a:endParaRPr lang="en-CA" sz="4800" baseline="-25000" dirty="0">
                <a:latin typeface="Cambria Math" panose="02040503050406030204" pitchFamily="18" charset="0"/>
                <a:ea typeface="Cambria Math" panose="02040503050406030204" pitchFamily="18" charset="0"/>
              </a:endParaRPr>
            </a:p>
          </p:txBody>
        </p:sp>
        <p:cxnSp>
          <p:nvCxnSpPr>
            <p:cNvPr id="14" name="Elbow Connector 13"/>
            <p:cNvCxnSpPr>
              <a:stCxn id="5" idx="7"/>
              <a:endCxn id="9" idx="2"/>
            </p:cNvCxnSpPr>
            <p:nvPr/>
          </p:nvCxnSpPr>
          <p:spPr>
            <a:xfrm rot="5400000" flipH="1" flipV="1">
              <a:off x="2723738" y="1678105"/>
              <a:ext cx="754051" cy="1837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6" idx="2"/>
            </p:cNvCxnSpPr>
            <p:nvPr/>
          </p:nvCxnSpPr>
          <p:spPr>
            <a:xfrm>
              <a:off x="2467778" y="3663108"/>
              <a:ext cx="1551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10" idx="2"/>
            </p:cNvCxnSpPr>
            <p:nvPr/>
          </p:nvCxnSpPr>
          <p:spPr>
            <a:xfrm flipV="1">
              <a:off x="4956282" y="3663107"/>
              <a:ext cx="1551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5"/>
            </p:cNvCxnSpPr>
            <p:nvPr/>
          </p:nvCxnSpPr>
          <p:spPr>
            <a:xfrm rot="16200000" flipH="1">
              <a:off x="2253818" y="4280922"/>
              <a:ext cx="671160" cy="81437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96588" y="4666077"/>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sp>
          <p:nvSpPr>
            <p:cNvPr id="29" name="TextBox 28"/>
            <p:cNvSpPr txBox="1"/>
            <p:nvPr/>
          </p:nvSpPr>
          <p:spPr>
            <a:xfrm>
              <a:off x="4236986" y="3135343"/>
              <a:ext cx="848299" cy="923330"/>
            </a:xfrm>
            <a:prstGeom prst="rect">
              <a:avLst/>
            </a:prstGeom>
            <a:noFill/>
          </p:spPr>
          <p:txBody>
            <a:bodyPr wrap="square" rtlCol="0">
              <a:spAutoFit/>
            </a:bodyPr>
            <a:lstStyle/>
            <a:p>
              <a:r>
                <a:rPr lang="en-CA" sz="5400" dirty="0" smtClean="0">
                  <a:solidFill>
                    <a:srgbClr val="FFD200"/>
                  </a:solidFill>
                  <a:latin typeface="Cambria Math" panose="02040503050406030204" pitchFamily="18" charset="0"/>
                  <a:ea typeface="Cambria Math" panose="02040503050406030204" pitchFamily="18" charset="0"/>
                </a:rPr>
                <a:t>a</a:t>
              </a:r>
              <a:endParaRPr lang="en-CA" sz="5400" baseline="-25000" dirty="0">
                <a:solidFill>
                  <a:srgbClr val="FFD200"/>
                </a:solidFill>
                <a:latin typeface="Cambria Math" panose="02040503050406030204" pitchFamily="18" charset="0"/>
                <a:ea typeface="Cambria Math" panose="02040503050406030204" pitchFamily="18" charset="0"/>
              </a:endParaRPr>
            </a:p>
          </p:txBody>
        </p:sp>
        <p:sp>
          <p:nvSpPr>
            <p:cNvPr id="30" name="TextBox 29"/>
            <p:cNvSpPr txBox="1"/>
            <p:nvPr/>
          </p:nvSpPr>
          <p:spPr>
            <a:xfrm>
              <a:off x="5247387" y="2889294"/>
              <a:ext cx="1183104" cy="923330"/>
            </a:xfrm>
            <a:prstGeom prst="rect">
              <a:avLst/>
            </a:prstGeom>
            <a:noFill/>
          </p:spPr>
          <p:txBody>
            <a:bodyPr wrap="square" rtlCol="0">
              <a:spAutoFit/>
            </a:bodyPr>
            <a:lstStyle/>
            <a:p>
              <a:r>
                <a:rPr lang="en-CA" sz="5400" dirty="0" err="1">
                  <a:latin typeface="Cambria Math" panose="02040503050406030204" pitchFamily="18" charset="0"/>
                  <a:ea typeface="Cambria Math" panose="02040503050406030204" pitchFamily="18" charset="0"/>
                </a:rPr>
                <a:t>r</a:t>
              </a:r>
              <a:r>
                <a:rPr lang="en-CA" sz="5400" baseline="-25000" dirty="0" err="1" smtClean="0">
                  <a:latin typeface="Cambria Math" panose="02040503050406030204" pitchFamily="18" charset="0"/>
                  <a:ea typeface="Cambria Math" panose="02040503050406030204" pitchFamily="18" charset="0"/>
                </a:rPr>
                <a:t>a|s</a:t>
              </a:r>
              <a:endParaRPr lang="en-CA" sz="5400" baseline="-25000" dirty="0">
                <a:latin typeface="Cambria Math" panose="02040503050406030204" pitchFamily="18" charset="0"/>
                <a:ea typeface="Cambria Math" panose="02040503050406030204" pitchFamily="18" charset="0"/>
              </a:endParaRPr>
            </a:p>
          </p:txBody>
        </p:sp>
        <p:sp>
          <p:nvSpPr>
            <p:cNvPr id="32" name="TextBox 31"/>
            <p:cNvSpPr txBox="1"/>
            <p:nvPr/>
          </p:nvSpPr>
          <p:spPr>
            <a:xfrm>
              <a:off x="5453349" y="1875558"/>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cxnSp>
          <p:nvCxnSpPr>
            <p:cNvPr id="34" name="Straight Connector 33"/>
            <p:cNvCxnSpPr>
              <a:stCxn id="9" idx="6"/>
            </p:cNvCxnSpPr>
            <p:nvPr/>
          </p:nvCxnSpPr>
          <p:spPr>
            <a:xfrm>
              <a:off x="4956281" y="2219633"/>
              <a:ext cx="497068"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4254303" y="5205187"/>
            <a:ext cx="4342134" cy="923330"/>
          </a:xfrm>
          <a:prstGeom prst="rect">
            <a:avLst/>
          </a:prstGeom>
          <a:noFill/>
        </p:spPr>
        <p:txBody>
          <a:bodyPr wrap="square" rtlCol="0">
            <a:spAutoFit/>
          </a:bodyPr>
          <a:lstStyle/>
          <a:p>
            <a:r>
              <a:rPr lang="en-CA" sz="5400" dirty="0" smtClean="0">
                <a:latin typeface="Cambria Math" panose="02040503050406030204" pitchFamily="18" charset="0"/>
                <a:ea typeface="Cambria Math" panose="02040503050406030204" pitchFamily="18" charset="0"/>
              </a:rPr>
              <a:t>a ∈ A(s)</a:t>
            </a:r>
            <a:endParaRPr lang="en-CA" sz="5400" dirty="0">
              <a:latin typeface="Cambria Math" panose="02040503050406030204" pitchFamily="18" charset="0"/>
              <a:ea typeface="Cambria Math" panose="02040503050406030204" pitchFamily="18" charset="0"/>
            </a:endParaRPr>
          </a:p>
        </p:txBody>
      </p:sp>
      <p:sp>
        <p:nvSpPr>
          <p:cNvPr id="22" name="Down Arrow 21"/>
          <p:cNvSpPr/>
          <p:nvPr/>
        </p:nvSpPr>
        <p:spPr>
          <a:xfrm>
            <a:off x="4254303" y="3767770"/>
            <a:ext cx="473726" cy="1630496"/>
          </a:xfrm>
          <a:prstGeom prst="downArrow">
            <a:avLst/>
          </a:prstGeom>
          <a:solidFill>
            <a:srgbClr val="B5BD00">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05668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Terminology - Reward</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6</a:t>
            </a:fld>
            <a:endParaRPr lang="en-US" dirty="0"/>
          </a:p>
        </p:txBody>
      </p:sp>
      <p:grpSp>
        <p:nvGrpSpPr>
          <p:cNvPr id="35" name="Group 34"/>
          <p:cNvGrpSpPr/>
          <p:nvPr/>
        </p:nvGrpSpPr>
        <p:grpSpPr>
          <a:xfrm>
            <a:off x="517792" y="1277421"/>
            <a:ext cx="7940015" cy="3438146"/>
            <a:chOff x="517792" y="1751151"/>
            <a:chExt cx="7940015" cy="3438146"/>
          </a:xfrm>
        </p:grpSpPr>
        <p:sp>
          <p:nvSpPr>
            <p:cNvPr id="5" name="Oval 4"/>
            <p:cNvSpPr/>
            <p:nvPr/>
          </p:nvSpPr>
          <p:spPr>
            <a:xfrm>
              <a:off x="517792" y="2688115"/>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6" name="Oval 5"/>
            <p:cNvSpPr/>
            <p:nvPr/>
          </p:nvSpPr>
          <p:spPr>
            <a:xfrm>
              <a:off x="4019319" y="3194626"/>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019318" y="1751151"/>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507821" y="2688114"/>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TextBox 10"/>
            <p:cNvSpPr txBox="1"/>
            <p:nvPr/>
          </p:nvSpPr>
          <p:spPr>
            <a:xfrm>
              <a:off x="1150998" y="3056126"/>
              <a:ext cx="848299"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s</a:t>
              </a:r>
              <a:r>
                <a:rPr lang="en-CA" sz="5400" baseline="-25000" dirty="0" err="1" smtClean="0">
                  <a:latin typeface="Cambria Math" panose="02040503050406030204" pitchFamily="18" charset="0"/>
                  <a:ea typeface="Cambria Math" panose="02040503050406030204" pitchFamily="18" charset="0"/>
                </a:rPr>
                <a:t>n</a:t>
              </a:r>
              <a:endParaRPr lang="en-CA" sz="5400" baseline="-25000" dirty="0">
                <a:latin typeface="Cambria Math" panose="02040503050406030204" pitchFamily="18" charset="0"/>
                <a:ea typeface="Cambria Math" panose="02040503050406030204" pitchFamily="18" charset="0"/>
              </a:endParaRPr>
            </a:p>
          </p:txBody>
        </p:sp>
        <p:sp>
          <p:nvSpPr>
            <p:cNvPr id="12" name="Rectangle 11"/>
            <p:cNvSpPr/>
            <p:nvPr/>
          </p:nvSpPr>
          <p:spPr>
            <a:xfrm>
              <a:off x="6967966" y="3148459"/>
              <a:ext cx="1253868" cy="830997"/>
            </a:xfrm>
            <a:prstGeom prst="rect">
              <a:avLst/>
            </a:prstGeom>
          </p:spPr>
          <p:txBody>
            <a:bodyPr wrap="none">
              <a:spAutoFit/>
            </a:bodyPr>
            <a:lstStyle/>
            <a:p>
              <a:pPr algn="ctr"/>
              <a:r>
                <a:rPr lang="en-CA" sz="4800" dirty="0" smtClean="0">
                  <a:latin typeface="Cambria Math" panose="02040503050406030204" pitchFamily="18" charset="0"/>
                  <a:ea typeface="Cambria Math" panose="02040503050406030204" pitchFamily="18" charset="0"/>
                </a:rPr>
                <a:t>s</a:t>
              </a:r>
              <a:r>
                <a:rPr lang="en-CA" sz="4800" baseline="-25000" dirty="0" smtClean="0">
                  <a:latin typeface="Cambria Math" panose="02040503050406030204" pitchFamily="18" charset="0"/>
                  <a:ea typeface="Cambria Math" panose="02040503050406030204" pitchFamily="18" charset="0"/>
                </a:rPr>
                <a:t>n+1</a:t>
              </a:r>
              <a:endParaRPr lang="en-CA" sz="4800" baseline="-25000" dirty="0">
                <a:latin typeface="Cambria Math" panose="02040503050406030204" pitchFamily="18" charset="0"/>
                <a:ea typeface="Cambria Math" panose="02040503050406030204" pitchFamily="18" charset="0"/>
              </a:endParaRPr>
            </a:p>
          </p:txBody>
        </p:sp>
        <p:cxnSp>
          <p:nvCxnSpPr>
            <p:cNvPr id="14" name="Elbow Connector 13"/>
            <p:cNvCxnSpPr>
              <a:stCxn id="5" idx="7"/>
              <a:endCxn id="9" idx="2"/>
            </p:cNvCxnSpPr>
            <p:nvPr/>
          </p:nvCxnSpPr>
          <p:spPr>
            <a:xfrm rot="5400000" flipH="1" flipV="1">
              <a:off x="2723738" y="1678105"/>
              <a:ext cx="754051" cy="1837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6" idx="2"/>
            </p:cNvCxnSpPr>
            <p:nvPr/>
          </p:nvCxnSpPr>
          <p:spPr>
            <a:xfrm>
              <a:off x="2467778" y="3663108"/>
              <a:ext cx="1551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10" idx="2"/>
            </p:cNvCxnSpPr>
            <p:nvPr/>
          </p:nvCxnSpPr>
          <p:spPr>
            <a:xfrm flipV="1">
              <a:off x="4956282" y="3663107"/>
              <a:ext cx="1551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5"/>
            </p:cNvCxnSpPr>
            <p:nvPr/>
          </p:nvCxnSpPr>
          <p:spPr>
            <a:xfrm rot="16200000" flipH="1">
              <a:off x="2253818" y="4280922"/>
              <a:ext cx="671160" cy="81437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96588" y="4666077"/>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sp>
          <p:nvSpPr>
            <p:cNvPr id="29" name="TextBox 28"/>
            <p:cNvSpPr txBox="1"/>
            <p:nvPr/>
          </p:nvSpPr>
          <p:spPr>
            <a:xfrm>
              <a:off x="4236986" y="3135343"/>
              <a:ext cx="848299" cy="923330"/>
            </a:xfrm>
            <a:prstGeom prst="rect">
              <a:avLst/>
            </a:prstGeom>
            <a:noFill/>
          </p:spPr>
          <p:txBody>
            <a:bodyPr wrap="square" rtlCol="0">
              <a:spAutoFit/>
            </a:bodyPr>
            <a:lstStyle/>
            <a:p>
              <a:r>
                <a:rPr lang="en-CA" sz="5400" dirty="0" smtClean="0">
                  <a:solidFill>
                    <a:srgbClr val="FFD200"/>
                  </a:solidFill>
                  <a:latin typeface="Cambria Math" panose="02040503050406030204" pitchFamily="18" charset="0"/>
                  <a:ea typeface="Cambria Math" panose="02040503050406030204" pitchFamily="18" charset="0"/>
                </a:rPr>
                <a:t>a</a:t>
              </a:r>
              <a:endParaRPr lang="en-CA" sz="5400" baseline="-25000" dirty="0">
                <a:solidFill>
                  <a:srgbClr val="FFD200"/>
                </a:solidFill>
                <a:latin typeface="Cambria Math" panose="02040503050406030204" pitchFamily="18" charset="0"/>
                <a:ea typeface="Cambria Math" panose="02040503050406030204" pitchFamily="18" charset="0"/>
              </a:endParaRPr>
            </a:p>
          </p:txBody>
        </p:sp>
        <p:sp>
          <p:nvSpPr>
            <p:cNvPr id="30" name="TextBox 29"/>
            <p:cNvSpPr txBox="1"/>
            <p:nvPr/>
          </p:nvSpPr>
          <p:spPr>
            <a:xfrm>
              <a:off x="5247387" y="2889294"/>
              <a:ext cx="1183104"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r</a:t>
              </a:r>
              <a:r>
                <a:rPr lang="en-CA" sz="5400" baseline="-25000" dirty="0" err="1" smtClean="0">
                  <a:latin typeface="Cambria Math" panose="02040503050406030204" pitchFamily="18" charset="0"/>
                  <a:ea typeface="Cambria Math" panose="02040503050406030204" pitchFamily="18" charset="0"/>
                </a:rPr>
                <a:t>a|s</a:t>
              </a:r>
              <a:endParaRPr lang="en-CA" sz="5400" baseline="-25000" dirty="0">
                <a:latin typeface="Cambria Math" panose="02040503050406030204" pitchFamily="18" charset="0"/>
                <a:ea typeface="Cambria Math" panose="02040503050406030204" pitchFamily="18" charset="0"/>
              </a:endParaRPr>
            </a:p>
          </p:txBody>
        </p:sp>
        <p:sp>
          <p:nvSpPr>
            <p:cNvPr id="32" name="TextBox 31"/>
            <p:cNvSpPr txBox="1"/>
            <p:nvPr/>
          </p:nvSpPr>
          <p:spPr>
            <a:xfrm>
              <a:off x="5453349" y="1875558"/>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cxnSp>
          <p:nvCxnSpPr>
            <p:cNvPr id="34" name="Straight Connector 33"/>
            <p:cNvCxnSpPr>
              <a:stCxn id="9" idx="6"/>
            </p:cNvCxnSpPr>
            <p:nvPr/>
          </p:nvCxnSpPr>
          <p:spPr>
            <a:xfrm>
              <a:off x="4956281" y="2219633"/>
              <a:ext cx="497068"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247386" y="5202574"/>
            <a:ext cx="2974447" cy="923330"/>
          </a:xfrm>
          <a:prstGeom prst="rect">
            <a:avLst/>
          </a:prstGeom>
          <a:noFill/>
        </p:spPr>
        <p:txBody>
          <a:bodyPr wrap="square" rtlCol="0">
            <a:spAutoFit/>
          </a:bodyPr>
          <a:lstStyle/>
          <a:p>
            <a:r>
              <a:rPr lang="en-CA" sz="5400" dirty="0" smtClean="0">
                <a:latin typeface="Cambria Math" panose="02040503050406030204" pitchFamily="18" charset="0"/>
                <a:ea typeface="Cambria Math" panose="02040503050406030204" pitchFamily="18" charset="0"/>
              </a:rPr>
              <a:t>r ∈ R(</a:t>
            </a:r>
            <a:r>
              <a:rPr lang="en-CA" sz="5400" dirty="0" err="1" smtClean="0">
                <a:latin typeface="Cambria Math" panose="02040503050406030204" pitchFamily="18" charset="0"/>
                <a:ea typeface="Cambria Math" panose="02040503050406030204" pitchFamily="18" charset="0"/>
              </a:rPr>
              <a:t>a,s</a:t>
            </a:r>
            <a:r>
              <a:rPr lang="en-CA" sz="5400" dirty="0" smtClean="0">
                <a:latin typeface="Cambria Math" panose="02040503050406030204" pitchFamily="18" charset="0"/>
                <a:ea typeface="Cambria Math" panose="02040503050406030204" pitchFamily="18" charset="0"/>
              </a:rPr>
              <a:t>)</a:t>
            </a:r>
            <a:endParaRPr lang="en-CA" sz="5400" dirty="0">
              <a:latin typeface="Cambria Math" panose="02040503050406030204" pitchFamily="18" charset="0"/>
              <a:ea typeface="Cambria Math" panose="02040503050406030204" pitchFamily="18" charset="0"/>
            </a:endParaRPr>
          </a:p>
        </p:txBody>
      </p:sp>
      <p:sp>
        <p:nvSpPr>
          <p:cNvPr id="22" name="Down Arrow 21"/>
          <p:cNvSpPr/>
          <p:nvPr/>
        </p:nvSpPr>
        <p:spPr>
          <a:xfrm>
            <a:off x="5247387" y="3734714"/>
            <a:ext cx="473726" cy="1630496"/>
          </a:xfrm>
          <a:prstGeom prst="downArrow">
            <a:avLst/>
          </a:prstGeom>
          <a:solidFill>
            <a:srgbClr val="B5BD00">
              <a:alpha val="2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301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Terminology - Policy</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7</a:t>
            </a:fld>
            <a:endParaRPr lang="en-US" dirty="0"/>
          </a:p>
        </p:txBody>
      </p:sp>
      <p:grpSp>
        <p:nvGrpSpPr>
          <p:cNvPr id="35" name="Group 34"/>
          <p:cNvGrpSpPr/>
          <p:nvPr/>
        </p:nvGrpSpPr>
        <p:grpSpPr>
          <a:xfrm>
            <a:off x="517792" y="1277421"/>
            <a:ext cx="7940015" cy="3438146"/>
            <a:chOff x="517792" y="1751151"/>
            <a:chExt cx="7940015" cy="3438146"/>
          </a:xfrm>
        </p:grpSpPr>
        <p:sp>
          <p:nvSpPr>
            <p:cNvPr id="5" name="Oval 4"/>
            <p:cNvSpPr/>
            <p:nvPr/>
          </p:nvSpPr>
          <p:spPr>
            <a:xfrm>
              <a:off x="517792" y="2688115"/>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6" name="Oval 5"/>
            <p:cNvSpPr/>
            <p:nvPr/>
          </p:nvSpPr>
          <p:spPr>
            <a:xfrm>
              <a:off x="4019319" y="3194626"/>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019318" y="1751151"/>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507821" y="2688114"/>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TextBox 10"/>
            <p:cNvSpPr txBox="1"/>
            <p:nvPr/>
          </p:nvSpPr>
          <p:spPr>
            <a:xfrm>
              <a:off x="1150998" y="3056126"/>
              <a:ext cx="848299"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s</a:t>
              </a:r>
              <a:r>
                <a:rPr lang="en-CA" sz="5400" baseline="-25000" dirty="0" err="1" smtClean="0">
                  <a:latin typeface="Cambria Math" panose="02040503050406030204" pitchFamily="18" charset="0"/>
                  <a:ea typeface="Cambria Math" panose="02040503050406030204" pitchFamily="18" charset="0"/>
                </a:rPr>
                <a:t>n</a:t>
              </a:r>
              <a:endParaRPr lang="en-CA" sz="5400" baseline="-25000" dirty="0">
                <a:latin typeface="Cambria Math" panose="02040503050406030204" pitchFamily="18" charset="0"/>
                <a:ea typeface="Cambria Math" panose="02040503050406030204" pitchFamily="18" charset="0"/>
              </a:endParaRPr>
            </a:p>
          </p:txBody>
        </p:sp>
        <p:sp>
          <p:nvSpPr>
            <p:cNvPr id="12" name="Rectangle 11"/>
            <p:cNvSpPr/>
            <p:nvPr/>
          </p:nvSpPr>
          <p:spPr>
            <a:xfrm>
              <a:off x="6967966" y="3148459"/>
              <a:ext cx="1253868" cy="830997"/>
            </a:xfrm>
            <a:prstGeom prst="rect">
              <a:avLst/>
            </a:prstGeom>
          </p:spPr>
          <p:txBody>
            <a:bodyPr wrap="none">
              <a:spAutoFit/>
            </a:bodyPr>
            <a:lstStyle/>
            <a:p>
              <a:pPr algn="ctr"/>
              <a:r>
                <a:rPr lang="en-CA" sz="4800" dirty="0" smtClean="0">
                  <a:latin typeface="Cambria Math" panose="02040503050406030204" pitchFamily="18" charset="0"/>
                  <a:ea typeface="Cambria Math" panose="02040503050406030204" pitchFamily="18" charset="0"/>
                </a:rPr>
                <a:t>s</a:t>
              </a:r>
              <a:r>
                <a:rPr lang="en-CA" sz="4800" baseline="-25000" dirty="0" smtClean="0">
                  <a:latin typeface="Cambria Math" panose="02040503050406030204" pitchFamily="18" charset="0"/>
                  <a:ea typeface="Cambria Math" panose="02040503050406030204" pitchFamily="18" charset="0"/>
                </a:rPr>
                <a:t>n+1</a:t>
              </a:r>
              <a:endParaRPr lang="en-CA" sz="4800" baseline="-25000" dirty="0">
                <a:latin typeface="Cambria Math" panose="02040503050406030204" pitchFamily="18" charset="0"/>
                <a:ea typeface="Cambria Math" panose="02040503050406030204" pitchFamily="18" charset="0"/>
              </a:endParaRPr>
            </a:p>
          </p:txBody>
        </p:sp>
        <p:cxnSp>
          <p:nvCxnSpPr>
            <p:cNvPr id="14" name="Elbow Connector 13"/>
            <p:cNvCxnSpPr>
              <a:stCxn id="5" idx="7"/>
              <a:endCxn id="9" idx="2"/>
            </p:cNvCxnSpPr>
            <p:nvPr/>
          </p:nvCxnSpPr>
          <p:spPr>
            <a:xfrm rot="5400000" flipH="1" flipV="1">
              <a:off x="2723738" y="1678105"/>
              <a:ext cx="754051" cy="1837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6" idx="2"/>
            </p:cNvCxnSpPr>
            <p:nvPr/>
          </p:nvCxnSpPr>
          <p:spPr>
            <a:xfrm>
              <a:off x="2467778" y="3663108"/>
              <a:ext cx="1551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10" idx="2"/>
            </p:cNvCxnSpPr>
            <p:nvPr/>
          </p:nvCxnSpPr>
          <p:spPr>
            <a:xfrm flipV="1">
              <a:off x="4956282" y="3663107"/>
              <a:ext cx="1551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5"/>
            </p:cNvCxnSpPr>
            <p:nvPr/>
          </p:nvCxnSpPr>
          <p:spPr>
            <a:xfrm rot="16200000" flipH="1">
              <a:off x="2253818" y="4280922"/>
              <a:ext cx="671160" cy="81437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96588" y="4666077"/>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sp>
          <p:nvSpPr>
            <p:cNvPr id="29" name="TextBox 28"/>
            <p:cNvSpPr txBox="1"/>
            <p:nvPr/>
          </p:nvSpPr>
          <p:spPr>
            <a:xfrm>
              <a:off x="4236986" y="3135343"/>
              <a:ext cx="848299" cy="923330"/>
            </a:xfrm>
            <a:prstGeom prst="rect">
              <a:avLst/>
            </a:prstGeom>
            <a:noFill/>
          </p:spPr>
          <p:txBody>
            <a:bodyPr wrap="square" rtlCol="0">
              <a:spAutoFit/>
            </a:bodyPr>
            <a:lstStyle/>
            <a:p>
              <a:r>
                <a:rPr lang="en-CA" sz="5400" dirty="0" smtClean="0">
                  <a:solidFill>
                    <a:srgbClr val="FFD200"/>
                  </a:solidFill>
                  <a:latin typeface="Cambria Math" panose="02040503050406030204" pitchFamily="18" charset="0"/>
                  <a:ea typeface="Cambria Math" panose="02040503050406030204" pitchFamily="18" charset="0"/>
                </a:rPr>
                <a:t>a</a:t>
              </a:r>
              <a:endParaRPr lang="en-CA" sz="5400" baseline="-25000" dirty="0">
                <a:solidFill>
                  <a:srgbClr val="FFD200"/>
                </a:solidFill>
                <a:latin typeface="Cambria Math" panose="02040503050406030204" pitchFamily="18" charset="0"/>
                <a:ea typeface="Cambria Math" panose="02040503050406030204" pitchFamily="18" charset="0"/>
              </a:endParaRPr>
            </a:p>
          </p:txBody>
        </p:sp>
        <p:sp>
          <p:nvSpPr>
            <p:cNvPr id="30" name="TextBox 29"/>
            <p:cNvSpPr txBox="1"/>
            <p:nvPr/>
          </p:nvSpPr>
          <p:spPr>
            <a:xfrm>
              <a:off x="5247387" y="2889294"/>
              <a:ext cx="1183104"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r</a:t>
              </a:r>
              <a:r>
                <a:rPr lang="en-CA" sz="5400" baseline="-25000" dirty="0" err="1" smtClean="0">
                  <a:latin typeface="Cambria Math" panose="02040503050406030204" pitchFamily="18" charset="0"/>
                  <a:ea typeface="Cambria Math" panose="02040503050406030204" pitchFamily="18" charset="0"/>
                </a:rPr>
                <a:t>a|s</a:t>
              </a:r>
              <a:endParaRPr lang="en-CA" sz="5400" baseline="-25000" dirty="0">
                <a:latin typeface="Cambria Math" panose="02040503050406030204" pitchFamily="18" charset="0"/>
                <a:ea typeface="Cambria Math" panose="02040503050406030204" pitchFamily="18" charset="0"/>
              </a:endParaRPr>
            </a:p>
          </p:txBody>
        </p:sp>
        <p:sp>
          <p:nvSpPr>
            <p:cNvPr id="32" name="TextBox 31"/>
            <p:cNvSpPr txBox="1"/>
            <p:nvPr/>
          </p:nvSpPr>
          <p:spPr>
            <a:xfrm>
              <a:off x="5453349" y="1875558"/>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cxnSp>
          <p:nvCxnSpPr>
            <p:cNvPr id="34" name="Straight Connector 33"/>
            <p:cNvCxnSpPr>
              <a:stCxn id="9" idx="6"/>
            </p:cNvCxnSpPr>
            <p:nvPr/>
          </p:nvCxnSpPr>
          <p:spPr>
            <a:xfrm>
              <a:off x="4956281" y="2219633"/>
              <a:ext cx="497068"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1150996" y="5202574"/>
            <a:ext cx="6584333" cy="923330"/>
          </a:xfrm>
          <a:prstGeom prst="rect">
            <a:avLst/>
          </a:prstGeom>
          <a:noFill/>
        </p:spPr>
        <p:txBody>
          <a:bodyPr wrap="square" rtlCol="0">
            <a:spAutoFit/>
          </a:bodyPr>
          <a:lstStyle/>
          <a:p>
            <a:r>
              <a:rPr lang="el-GR" sz="5400" dirty="0" smtClean="0">
                <a:latin typeface="Cambria Math" panose="02040503050406030204" pitchFamily="18" charset="0"/>
                <a:ea typeface="Cambria Math" panose="02040503050406030204" pitchFamily="18" charset="0"/>
              </a:rPr>
              <a:t>π</a:t>
            </a:r>
            <a:r>
              <a:rPr lang="en-CA" sz="5400" dirty="0" smtClean="0">
                <a:latin typeface="Cambria Math" panose="02040503050406030204" pitchFamily="18" charset="0"/>
                <a:ea typeface="Cambria Math" panose="02040503050406030204" pitchFamily="18" charset="0"/>
              </a:rPr>
              <a:t>(s) = a</a:t>
            </a:r>
            <a:endParaRPr lang="en-CA" sz="5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96897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Terminology – Value Function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8</a:t>
            </a:fld>
            <a:endParaRPr lang="en-US" dirty="0"/>
          </a:p>
        </p:txBody>
      </p:sp>
      <p:grpSp>
        <p:nvGrpSpPr>
          <p:cNvPr id="35" name="Group 34"/>
          <p:cNvGrpSpPr/>
          <p:nvPr/>
        </p:nvGrpSpPr>
        <p:grpSpPr>
          <a:xfrm>
            <a:off x="517792" y="1277421"/>
            <a:ext cx="7940015" cy="3438146"/>
            <a:chOff x="517792" y="1751151"/>
            <a:chExt cx="7940015" cy="3438146"/>
          </a:xfrm>
        </p:grpSpPr>
        <p:sp>
          <p:nvSpPr>
            <p:cNvPr id="5" name="Oval 4"/>
            <p:cNvSpPr/>
            <p:nvPr/>
          </p:nvSpPr>
          <p:spPr>
            <a:xfrm>
              <a:off x="517792" y="2688115"/>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6" name="Oval 5"/>
            <p:cNvSpPr/>
            <p:nvPr/>
          </p:nvSpPr>
          <p:spPr>
            <a:xfrm>
              <a:off x="4019319" y="3194626"/>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019318" y="1751151"/>
              <a:ext cx="936963" cy="936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507821" y="2688114"/>
              <a:ext cx="1949986" cy="19499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TextBox 10"/>
            <p:cNvSpPr txBox="1"/>
            <p:nvPr/>
          </p:nvSpPr>
          <p:spPr>
            <a:xfrm>
              <a:off x="1150998" y="3056126"/>
              <a:ext cx="848299"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s</a:t>
              </a:r>
              <a:r>
                <a:rPr lang="en-CA" sz="5400" baseline="-25000" dirty="0" err="1" smtClean="0">
                  <a:latin typeface="Cambria Math" panose="02040503050406030204" pitchFamily="18" charset="0"/>
                  <a:ea typeface="Cambria Math" panose="02040503050406030204" pitchFamily="18" charset="0"/>
                </a:rPr>
                <a:t>n</a:t>
              </a:r>
              <a:endParaRPr lang="en-CA" sz="5400" baseline="-25000" dirty="0">
                <a:latin typeface="Cambria Math" panose="02040503050406030204" pitchFamily="18" charset="0"/>
                <a:ea typeface="Cambria Math" panose="02040503050406030204" pitchFamily="18" charset="0"/>
              </a:endParaRPr>
            </a:p>
          </p:txBody>
        </p:sp>
        <p:sp>
          <p:nvSpPr>
            <p:cNvPr id="12" name="Rectangle 11"/>
            <p:cNvSpPr/>
            <p:nvPr/>
          </p:nvSpPr>
          <p:spPr>
            <a:xfrm>
              <a:off x="6967966" y="3148459"/>
              <a:ext cx="1253868" cy="830997"/>
            </a:xfrm>
            <a:prstGeom prst="rect">
              <a:avLst/>
            </a:prstGeom>
          </p:spPr>
          <p:txBody>
            <a:bodyPr wrap="none">
              <a:spAutoFit/>
            </a:bodyPr>
            <a:lstStyle/>
            <a:p>
              <a:pPr algn="ctr"/>
              <a:r>
                <a:rPr lang="en-CA" sz="4800" dirty="0" smtClean="0">
                  <a:latin typeface="Cambria Math" panose="02040503050406030204" pitchFamily="18" charset="0"/>
                  <a:ea typeface="Cambria Math" panose="02040503050406030204" pitchFamily="18" charset="0"/>
                </a:rPr>
                <a:t>s</a:t>
              </a:r>
              <a:r>
                <a:rPr lang="en-CA" sz="4800" baseline="-25000" dirty="0" smtClean="0">
                  <a:latin typeface="Cambria Math" panose="02040503050406030204" pitchFamily="18" charset="0"/>
                  <a:ea typeface="Cambria Math" panose="02040503050406030204" pitchFamily="18" charset="0"/>
                </a:rPr>
                <a:t>n+1</a:t>
              </a:r>
              <a:endParaRPr lang="en-CA" sz="4800" baseline="-25000" dirty="0">
                <a:latin typeface="Cambria Math" panose="02040503050406030204" pitchFamily="18" charset="0"/>
                <a:ea typeface="Cambria Math" panose="02040503050406030204" pitchFamily="18" charset="0"/>
              </a:endParaRPr>
            </a:p>
          </p:txBody>
        </p:sp>
        <p:cxnSp>
          <p:nvCxnSpPr>
            <p:cNvPr id="14" name="Elbow Connector 13"/>
            <p:cNvCxnSpPr>
              <a:stCxn id="5" idx="7"/>
              <a:endCxn id="9" idx="2"/>
            </p:cNvCxnSpPr>
            <p:nvPr/>
          </p:nvCxnSpPr>
          <p:spPr>
            <a:xfrm rot="5400000" flipH="1" flipV="1">
              <a:off x="2723738" y="1678105"/>
              <a:ext cx="754051" cy="1837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6" idx="2"/>
            </p:cNvCxnSpPr>
            <p:nvPr/>
          </p:nvCxnSpPr>
          <p:spPr>
            <a:xfrm>
              <a:off x="2467778" y="3663108"/>
              <a:ext cx="1551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6"/>
              <a:endCxn id="10" idx="2"/>
            </p:cNvCxnSpPr>
            <p:nvPr/>
          </p:nvCxnSpPr>
          <p:spPr>
            <a:xfrm flipV="1">
              <a:off x="4956282" y="3663107"/>
              <a:ext cx="15515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5" idx="5"/>
            </p:cNvCxnSpPr>
            <p:nvPr/>
          </p:nvCxnSpPr>
          <p:spPr>
            <a:xfrm rot="16200000" flipH="1">
              <a:off x="2253818" y="4280922"/>
              <a:ext cx="671160" cy="81437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96588" y="4666077"/>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sp>
          <p:nvSpPr>
            <p:cNvPr id="29" name="TextBox 28"/>
            <p:cNvSpPr txBox="1"/>
            <p:nvPr/>
          </p:nvSpPr>
          <p:spPr>
            <a:xfrm>
              <a:off x="4236986" y="3135343"/>
              <a:ext cx="848299" cy="923330"/>
            </a:xfrm>
            <a:prstGeom prst="rect">
              <a:avLst/>
            </a:prstGeom>
            <a:noFill/>
          </p:spPr>
          <p:txBody>
            <a:bodyPr wrap="square" rtlCol="0">
              <a:spAutoFit/>
            </a:bodyPr>
            <a:lstStyle/>
            <a:p>
              <a:r>
                <a:rPr lang="en-CA" sz="5400" dirty="0" smtClean="0">
                  <a:solidFill>
                    <a:srgbClr val="FFD200"/>
                  </a:solidFill>
                  <a:latin typeface="Cambria Math" panose="02040503050406030204" pitchFamily="18" charset="0"/>
                  <a:ea typeface="Cambria Math" panose="02040503050406030204" pitchFamily="18" charset="0"/>
                </a:rPr>
                <a:t>a</a:t>
              </a:r>
              <a:endParaRPr lang="en-CA" sz="5400" baseline="-25000" dirty="0">
                <a:solidFill>
                  <a:srgbClr val="FFD200"/>
                </a:solidFill>
                <a:latin typeface="Cambria Math" panose="02040503050406030204" pitchFamily="18" charset="0"/>
                <a:ea typeface="Cambria Math" panose="02040503050406030204" pitchFamily="18" charset="0"/>
              </a:endParaRPr>
            </a:p>
          </p:txBody>
        </p:sp>
        <p:sp>
          <p:nvSpPr>
            <p:cNvPr id="30" name="TextBox 29"/>
            <p:cNvSpPr txBox="1"/>
            <p:nvPr/>
          </p:nvSpPr>
          <p:spPr>
            <a:xfrm>
              <a:off x="5247387" y="2889294"/>
              <a:ext cx="1183104" cy="923330"/>
            </a:xfrm>
            <a:prstGeom prst="rect">
              <a:avLst/>
            </a:prstGeom>
            <a:noFill/>
          </p:spPr>
          <p:txBody>
            <a:bodyPr wrap="square" rtlCol="0">
              <a:spAutoFit/>
            </a:bodyPr>
            <a:lstStyle/>
            <a:p>
              <a:r>
                <a:rPr lang="en-CA" sz="5400" dirty="0" err="1" smtClean="0">
                  <a:latin typeface="Cambria Math" panose="02040503050406030204" pitchFamily="18" charset="0"/>
                  <a:ea typeface="Cambria Math" panose="02040503050406030204" pitchFamily="18" charset="0"/>
                </a:rPr>
                <a:t>r</a:t>
              </a:r>
              <a:r>
                <a:rPr lang="en-CA" sz="5400" baseline="-25000" dirty="0" err="1" smtClean="0">
                  <a:latin typeface="Cambria Math" panose="02040503050406030204" pitchFamily="18" charset="0"/>
                  <a:ea typeface="Cambria Math" panose="02040503050406030204" pitchFamily="18" charset="0"/>
                </a:rPr>
                <a:t>a|s</a:t>
              </a:r>
              <a:endParaRPr lang="en-CA" sz="5400" baseline="-25000" dirty="0">
                <a:latin typeface="Cambria Math" panose="02040503050406030204" pitchFamily="18" charset="0"/>
                <a:ea typeface="Cambria Math" panose="02040503050406030204" pitchFamily="18" charset="0"/>
              </a:endParaRPr>
            </a:p>
          </p:txBody>
        </p:sp>
        <p:sp>
          <p:nvSpPr>
            <p:cNvPr id="32" name="TextBox 31"/>
            <p:cNvSpPr txBox="1"/>
            <p:nvPr/>
          </p:nvSpPr>
          <p:spPr>
            <a:xfrm>
              <a:off x="5453349" y="1875558"/>
              <a:ext cx="396607" cy="523220"/>
            </a:xfrm>
            <a:prstGeom prst="rect">
              <a:avLst/>
            </a:prstGeom>
            <a:noFill/>
          </p:spPr>
          <p:txBody>
            <a:bodyPr wrap="square" rtlCol="0">
              <a:spAutoFit/>
            </a:bodyPr>
            <a:lstStyle/>
            <a:p>
              <a:r>
                <a:rPr lang="en-CA" sz="2800" dirty="0" smtClean="0">
                  <a:solidFill>
                    <a:srgbClr val="D60057"/>
                  </a:solidFill>
                </a:rPr>
                <a:t>…</a:t>
              </a:r>
              <a:endParaRPr lang="en-CA" sz="2800" dirty="0">
                <a:solidFill>
                  <a:srgbClr val="D60057"/>
                </a:solidFill>
              </a:endParaRPr>
            </a:p>
          </p:txBody>
        </p:sp>
        <p:cxnSp>
          <p:nvCxnSpPr>
            <p:cNvPr id="34" name="Straight Connector 33"/>
            <p:cNvCxnSpPr>
              <a:stCxn id="9" idx="6"/>
            </p:cNvCxnSpPr>
            <p:nvPr/>
          </p:nvCxnSpPr>
          <p:spPr>
            <a:xfrm>
              <a:off x="4956281" y="2219633"/>
              <a:ext cx="497068" cy="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rotWithShape="1">
          <a:blip r:embed="rId3"/>
          <a:srcRect r="3391"/>
          <a:stretch/>
        </p:blipFill>
        <p:spPr>
          <a:xfrm>
            <a:off x="0" y="5111260"/>
            <a:ext cx="8243786" cy="949435"/>
          </a:xfrm>
          <a:prstGeom prst="rect">
            <a:avLst/>
          </a:prstGeom>
        </p:spPr>
      </p:pic>
    </p:spTree>
    <p:extLst>
      <p:ext uri="{BB962C8B-B14F-4D97-AF65-F5344CB8AC3E}">
        <p14:creationId xmlns:p14="http://schemas.microsoft.com/office/powerpoint/2010/main" val="48507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rot="19367572">
            <a:off x="1111638" y="2733224"/>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a:t>
            </a:r>
            <a:endParaRPr lang="en-CA" sz="1400" dirty="0">
              <a:latin typeface="Cambria Math" panose="02040503050406030204" pitchFamily="18" charset="0"/>
              <a:ea typeface="Cambria Math" panose="02040503050406030204" pitchFamily="18" charset="0"/>
            </a:endParaRPr>
          </a:p>
        </p:txBody>
      </p:sp>
      <p:sp>
        <p:nvSpPr>
          <p:cNvPr id="2" name="Title 1"/>
          <p:cNvSpPr>
            <a:spLocks noGrp="1"/>
          </p:cNvSpPr>
          <p:nvPr>
            <p:ph type="title"/>
          </p:nvPr>
        </p:nvSpPr>
        <p:spPr/>
        <p:txBody>
          <a:bodyPr/>
          <a:lstStyle/>
          <a:p>
            <a:r>
              <a:rPr lang="en-CA" dirty="0" smtClean="0"/>
              <a:t>Policy Optimization</a:t>
            </a:r>
            <a:endParaRPr lang="en-CA" dirty="0"/>
          </a:p>
        </p:txBody>
      </p:sp>
      <p:sp>
        <p:nvSpPr>
          <p:cNvPr id="3" name="Slide Number Placeholder 2"/>
          <p:cNvSpPr>
            <a:spLocks noGrp="1"/>
          </p:cNvSpPr>
          <p:nvPr>
            <p:ph type="sldNum" sz="quarter" idx="12"/>
          </p:nvPr>
        </p:nvSpPr>
        <p:spPr/>
        <p:txBody>
          <a:bodyPr/>
          <a:lstStyle/>
          <a:p>
            <a:fld id="{5C35FCF4-C3EF-BD43-82E0-05BC237DAD2A}" type="slidenum">
              <a:rPr lang="en-US" smtClean="0"/>
              <a:pPr/>
              <a:t>9</a:t>
            </a:fld>
            <a:endParaRPr lang="en-US" dirty="0"/>
          </a:p>
        </p:txBody>
      </p:sp>
      <p:pic>
        <p:nvPicPr>
          <p:cNvPr id="4" name="Picture 3"/>
          <p:cNvPicPr>
            <a:picLocks noChangeAspect="1"/>
          </p:cNvPicPr>
          <p:nvPr/>
        </p:nvPicPr>
        <p:blipFill rotWithShape="1">
          <a:blip r:embed="rId3"/>
          <a:srcRect r="3391"/>
          <a:stretch/>
        </p:blipFill>
        <p:spPr>
          <a:xfrm>
            <a:off x="0" y="5111260"/>
            <a:ext cx="8243786" cy="949435"/>
          </a:xfrm>
          <a:prstGeom prst="rect">
            <a:avLst/>
          </a:prstGeom>
        </p:spPr>
      </p:pic>
      <p:sp>
        <p:nvSpPr>
          <p:cNvPr id="5" name="Oval 4"/>
          <p:cNvSpPr/>
          <p:nvPr/>
        </p:nvSpPr>
        <p:spPr>
          <a:xfrm>
            <a:off x="565157" y="2899269"/>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6" name="Straight Arrow Connector 5"/>
          <p:cNvCxnSpPr>
            <a:stCxn id="5" idx="6"/>
            <a:endCxn id="7" idx="2"/>
          </p:cNvCxnSpPr>
          <p:nvPr/>
        </p:nvCxnSpPr>
        <p:spPr>
          <a:xfrm flipV="1">
            <a:off x="1150620" y="2780620"/>
            <a:ext cx="549664" cy="411381"/>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700284" y="248788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1200" baseline="-25000" dirty="0">
              <a:latin typeface="Cambria Math" panose="02040503050406030204" pitchFamily="18" charset="0"/>
              <a:ea typeface="Cambria Math" panose="02040503050406030204" pitchFamily="18" charset="0"/>
            </a:endParaRPr>
          </a:p>
        </p:txBody>
      </p:sp>
      <p:sp>
        <p:nvSpPr>
          <p:cNvPr id="8" name="Oval 7"/>
          <p:cNvSpPr/>
          <p:nvPr/>
        </p:nvSpPr>
        <p:spPr>
          <a:xfrm>
            <a:off x="1691330" y="3310650"/>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9" name="Oval 8"/>
          <p:cNvSpPr/>
          <p:nvPr/>
        </p:nvSpPr>
        <p:spPr>
          <a:xfrm>
            <a:off x="2893179" y="2060614"/>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0" name="Oval 9"/>
          <p:cNvSpPr/>
          <p:nvPr/>
        </p:nvSpPr>
        <p:spPr>
          <a:xfrm>
            <a:off x="2875271" y="2908426"/>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1" name="Oval 10"/>
          <p:cNvSpPr/>
          <p:nvPr/>
        </p:nvSpPr>
        <p:spPr>
          <a:xfrm>
            <a:off x="2875270" y="3756238"/>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2" name="Oval 11"/>
          <p:cNvSpPr/>
          <p:nvPr/>
        </p:nvSpPr>
        <p:spPr>
          <a:xfrm>
            <a:off x="4068165" y="1627551"/>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3" name="Oval 12"/>
          <p:cNvSpPr/>
          <p:nvPr/>
        </p:nvSpPr>
        <p:spPr>
          <a:xfrm>
            <a:off x="4050257" y="2475363"/>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4" name="Oval 13"/>
          <p:cNvSpPr/>
          <p:nvPr/>
        </p:nvSpPr>
        <p:spPr>
          <a:xfrm>
            <a:off x="4050256" y="332317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sp>
        <p:nvSpPr>
          <p:cNvPr id="15" name="Oval 14"/>
          <p:cNvSpPr/>
          <p:nvPr/>
        </p:nvSpPr>
        <p:spPr>
          <a:xfrm>
            <a:off x="4068165" y="4170987"/>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20" name="Straight Arrow Connector 19"/>
          <p:cNvCxnSpPr>
            <a:stCxn id="5" idx="6"/>
            <a:endCxn id="8" idx="2"/>
          </p:cNvCxnSpPr>
          <p:nvPr/>
        </p:nvCxnSpPr>
        <p:spPr>
          <a:xfrm>
            <a:off x="1150620" y="3192001"/>
            <a:ext cx="540710" cy="4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6"/>
            <a:endCxn id="11" idx="2"/>
          </p:cNvCxnSpPr>
          <p:nvPr/>
        </p:nvCxnSpPr>
        <p:spPr>
          <a:xfrm>
            <a:off x="2276793" y="3603382"/>
            <a:ext cx="598477" cy="445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6"/>
            <a:endCxn id="15" idx="2"/>
          </p:cNvCxnSpPr>
          <p:nvPr/>
        </p:nvCxnSpPr>
        <p:spPr>
          <a:xfrm>
            <a:off x="3460733" y="4048970"/>
            <a:ext cx="607432" cy="4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6"/>
            <a:endCxn id="10" idx="2"/>
          </p:cNvCxnSpPr>
          <p:nvPr/>
        </p:nvCxnSpPr>
        <p:spPr>
          <a:xfrm flipV="1">
            <a:off x="2276793" y="3201158"/>
            <a:ext cx="598478" cy="40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6"/>
            <a:endCxn id="10" idx="2"/>
          </p:cNvCxnSpPr>
          <p:nvPr/>
        </p:nvCxnSpPr>
        <p:spPr>
          <a:xfrm>
            <a:off x="2285747" y="2780620"/>
            <a:ext cx="589524" cy="42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6"/>
            <a:endCxn id="13" idx="2"/>
          </p:cNvCxnSpPr>
          <p:nvPr/>
        </p:nvCxnSpPr>
        <p:spPr>
          <a:xfrm flipV="1">
            <a:off x="3460734" y="2768095"/>
            <a:ext cx="589523" cy="43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6"/>
            <a:endCxn id="14" idx="2"/>
          </p:cNvCxnSpPr>
          <p:nvPr/>
        </p:nvCxnSpPr>
        <p:spPr>
          <a:xfrm>
            <a:off x="3460734" y="3201158"/>
            <a:ext cx="589522" cy="4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2" idx="6"/>
          </p:cNvCxnSpPr>
          <p:nvPr/>
        </p:nvCxnSpPr>
        <p:spPr>
          <a:xfrm>
            <a:off x="4653628" y="1920283"/>
            <a:ext cx="7707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3" idx="6"/>
          </p:cNvCxnSpPr>
          <p:nvPr/>
        </p:nvCxnSpPr>
        <p:spPr>
          <a:xfrm>
            <a:off x="4635720" y="2768095"/>
            <a:ext cx="788704" cy="12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4" idx="6"/>
          </p:cNvCxnSpPr>
          <p:nvPr/>
        </p:nvCxnSpPr>
        <p:spPr>
          <a:xfrm>
            <a:off x="4635719" y="3615907"/>
            <a:ext cx="788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5" idx="6"/>
          </p:cNvCxnSpPr>
          <p:nvPr/>
        </p:nvCxnSpPr>
        <p:spPr>
          <a:xfrm>
            <a:off x="4653628" y="4463719"/>
            <a:ext cx="78870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8746" y="1673933"/>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88" name="TextBox 87"/>
          <p:cNvSpPr txBox="1"/>
          <p:nvPr/>
        </p:nvSpPr>
        <p:spPr>
          <a:xfrm>
            <a:off x="4767700" y="250922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89" name="TextBox 88"/>
          <p:cNvSpPr txBox="1"/>
          <p:nvPr/>
        </p:nvSpPr>
        <p:spPr>
          <a:xfrm>
            <a:off x="4777783" y="3308130"/>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r=5</a:t>
            </a:r>
            <a:endParaRPr lang="en-CA" sz="1400" dirty="0">
              <a:latin typeface="Cambria Math" panose="02040503050406030204" pitchFamily="18" charset="0"/>
              <a:ea typeface="Cambria Math" panose="02040503050406030204" pitchFamily="18" charset="0"/>
            </a:endParaRPr>
          </a:p>
        </p:txBody>
      </p:sp>
      <p:sp>
        <p:nvSpPr>
          <p:cNvPr id="90" name="TextBox 89"/>
          <p:cNvSpPr txBox="1"/>
          <p:nvPr/>
        </p:nvSpPr>
        <p:spPr>
          <a:xfrm>
            <a:off x="4777783" y="4158961"/>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r=10</a:t>
            </a:r>
            <a:endParaRPr lang="en-CA" sz="1400" dirty="0">
              <a:latin typeface="Cambria Math" panose="02040503050406030204" pitchFamily="18" charset="0"/>
              <a:ea typeface="Cambria Math" panose="02040503050406030204" pitchFamily="18" charset="0"/>
            </a:endParaRPr>
          </a:p>
        </p:txBody>
      </p:sp>
      <p:sp>
        <p:nvSpPr>
          <p:cNvPr id="91" name="TextBox 90"/>
          <p:cNvSpPr txBox="1"/>
          <p:nvPr/>
        </p:nvSpPr>
        <p:spPr>
          <a:xfrm rot="2382025">
            <a:off x="1119472" y="3352686"/>
            <a:ext cx="560560"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r=0</a:t>
            </a:r>
            <a:endParaRPr lang="en-CA" sz="1400" dirty="0">
              <a:latin typeface="Cambria Math" panose="02040503050406030204" pitchFamily="18" charset="0"/>
              <a:ea typeface="Cambria Math" panose="02040503050406030204" pitchFamily="18" charset="0"/>
            </a:endParaRPr>
          </a:p>
        </p:txBody>
      </p:sp>
      <p:sp>
        <p:nvSpPr>
          <p:cNvPr id="92" name="Oval 91"/>
          <p:cNvSpPr/>
          <p:nvPr/>
        </p:nvSpPr>
        <p:spPr>
          <a:xfrm>
            <a:off x="5565937" y="2908495"/>
            <a:ext cx="585463" cy="585463"/>
          </a:xfrm>
          <a:prstGeom prst="ellipse">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CA" sz="5400" baseline="-25000" dirty="0">
              <a:latin typeface="Cambria Math" panose="02040503050406030204" pitchFamily="18" charset="0"/>
              <a:ea typeface="Cambria Math" panose="02040503050406030204" pitchFamily="18" charset="0"/>
            </a:endParaRPr>
          </a:p>
        </p:txBody>
      </p:sp>
      <p:cxnSp>
        <p:nvCxnSpPr>
          <p:cNvPr id="93" name="Straight Arrow Connector 92"/>
          <p:cNvCxnSpPr>
            <a:endCxn id="92" idx="3"/>
          </p:cNvCxnSpPr>
          <p:nvPr/>
        </p:nvCxnSpPr>
        <p:spPr>
          <a:xfrm flipV="1">
            <a:off x="5424425" y="3408219"/>
            <a:ext cx="227251" cy="207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92" idx="4"/>
          </p:cNvCxnSpPr>
          <p:nvPr/>
        </p:nvCxnSpPr>
        <p:spPr>
          <a:xfrm flipV="1">
            <a:off x="5442333" y="3493958"/>
            <a:ext cx="416336" cy="97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2" idx="1"/>
          </p:cNvCxnSpPr>
          <p:nvPr/>
        </p:nvCxnSpPr>
        <p:spPr>
          <a:xfrm>
            <a:off x="5424425" y="2780620"/>
            <a:ext cx="227251" cy="21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92" idx="0"/>
          </p:cNvCxnSpPr>
          <p:nvPr/>
        </p:nvCxnSpPr>
        <p:spPr>
          <a:xfrm>
            <a:off x="5424425" y="1920283"/>
            <a:ext cx="434244" cy="98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708000" y="3055249"/>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S</a:t>
            </a:r>
            <a:r>
              <a:rPr lang="en-CA" sz="1400" baseline="-25000" dirty="0" smtClean="0">
                <a:latin typeface="Cambria Math" panose="02040503050406030204" pitchFamily="18" charset="0"/>
                <a:ea typeface="Cambria Math" panose="02040503050406030204" pitchFamily="18" charset="0"/>
              </a:rPr>
              <a:t>t</a:t>
            </a:r>
            <a:endParaRPr lang="en-CA" sz="1400" baseline="-25000" dirty="0">
              <a:latin typeface="Cambria Math" panose="02040503050406030204" pitchFamily="18" charset="0"/>
              <a:ea typeface="Cambria Math" panose="02040503050406030204" pitchFamily="18" charset="0"/>
            </a:endParaRPr>
          </a:p>
        </p:txBody>
      </p:sp>
      <p:sp>
        <p:nvSpPr>
          <p:cNvPr id="110" name="TextBox 109"/>
          <p:cNvSpPr txBox="1"/>
          <p:nvPr/>
        </p:nvSpPr>
        <p:spPr>
          <a:xfrm>
            <a:off x="693552" y="4155942"/>
            <a:ext cx="1494634"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(Assume </a:t>
            </a:r>
            <a:r>
              <a:rPr lang="el-GR" sz="1400" dirty="0" smtClean="0">
                <a:latin typeface="Cambria Math" panose="02040503050406030204" pitchFamily="18" charset="0"/>
                <a:ea typeface="Cambria Math" panose="02040503050406030204" pitchFamily="18" charset="0"/>
              </a:rPr>
              <a:t>Υ</a:t>
            </a:r>
            <a:r>
              <a:rPr lang="en-CA" sz="1400" dirty="0" smtClean="0">
                <a:latin typeface="Cambria Math" panose="02040503050406030204" pitchFamily="18" charset="0"/>
                <a:ea typeface="Cambria Math" panose="02040503050406030204" pitchFamily="18" charset="0"/>
              </a:rPr>
              <a:t>=1)</a:t>
            </a:r>
            <a:endParaRPr lang="en-CA" sz="1400" baseline="-25000" dirty="0">
              <a:latin typeface="Cambria Math" panose="02040503050406030204" pitchFamily="18" charset="0"/>
              <a:ea typeface="Cambria Math" panose="02040503050406030204" pitchFamily="18" charset="0"/>
            </a:endParaRPr>
          </a:p>
        </p:txBody>
      </p:sp>
      <p:sp>
        <p:nvSpPr>
          <p:cNvPr id="111" name="TextBox 110"/>
          <p:cNvSpPr txBox="1"/>
          <p:nvPr/>
        </p:nvSpPr>
        <p:spPr>
          <a:xfrm>
            <a:off x="573078" y="3053352"/>
            <a:ext cx="638816" cy="307777"/>
          </a:xfrm>
          <a:prstGeom prst="rect">
            <a:avLst/>
          </a:prstGeom>
          <a:noFill/>
        </p:spPr>
        <p:txBody>
          <a:bodyPr wrap="square" rtlCol="0">
            <a:spAutoFit/>
          </a:bodyPr>
          <a:lstStyle/>
          <a:p>
            <a:r>
              <a:rPr lang="en-CA" sz="1400" dirty="0" smtClean="0">
                <a:latin typeface="Cambria Math" panose="02040503050406030204" pitchFamily="18" charset="0"/>
                <a:ea typeface="Cambria Math" panose="02040503050406030204" pitchFamily="18" charset="0"/>
              </a:rPr>
              <a:t>v</a:t>
            </a:r>
            <a:r>
              <a:rPr lang="el-GR" sz="1400" baseline="-25000" dirty="0" smtClean="0">
                <a:latin typeface="Cambria Math" panose="02040503050406030204" pitchFamily="18" charset="0"/>
                <a:ea typeface="Cambria Math" panose="02040503050406030204" pitchFamily="18" charset="0"/>
              </a:rPr>
              <a:t>π</a:t>
            </a:r>
            <a:r>
              <a:rPr lang="en-CA" sz="1400" dirty="0" smtClean="0">
                <a:latin typeface="Cambria Math" panose="02040503050406030204" pitchFamily="18" charset="0"/>
                <a:ea typeface="Cambria Math" panose="02040503050406030204" pitchFamily="18" charset="0"/>
              </a:rPr>
              <a:t>=8</a:t>
            </a:r>
            <a:endParaRPr lang="en-CA" sz="1400" dirty="0">
              <a:latin typeface="Cambria Math" panose="02040503050406030204" pitchFamily="18" charset="0"/>
              <a:ea typeface="Cambria Math" panose="02040503050406030204" pitchFamily="18" charset="0"/>
            </a:endParaRPr>
          </a:p>
        </p:txBody>
      </p:sp>
      <p:sp>
        <p:nvSpPr>
          <p:cNvPr id="115" name="TextBox 114"/>
          <p:cNvSpPr txBox="1"/>
          <p:nvPr/>
        </p:nvSpPr>
        <p:spPr>
          <a:xfrm>
            <a:off x="2910400" y="2204456"/>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6</a:t>
            </a:r>
            <a:endParaRPr lang="en-CA" sz="1400" dirty="0">
              <a:latin typeface="Cambria Math" panose="02040503050406030204" pitchFamily="18" charset="0"/>
              <a:ea typeface="Cambria Math" panose="02040503050406030204" pitchFamily="18" charset="0"/>
            </a:endParaRPr>
          </a:p>
        </p:txBody>
      </p:sp>
      <p:sp>
        <p:nvSpPr>
          <p:cNvPr id="116" name="TextBox 115"/>
          <p:cNvSpPr txBox="1"/>
          <p:nvPr/>
        </p:nvSpPr>
        <p:spPr>
          <a:xfrm>
            <a:off x="1704418" y="2636230"/>
            <a:ext cx="568241" cy="307777"/>
          </a:xfrm>
          <a:prstGeom prst="rect">
            <a:avLst/>
          </a:prstGeom>
          <a:noFill/>
        </p:spPr>
        <p:txBody>
          <a:bodyPr wrap="square" rtlCol="0">
            <a:spAutoFit/>
          </a:bodyPr>
          <a:lstStyle/>
          <a:p>
            <a:pPr algn="ctr"/>
            <a:r>
              <a:rPr lang="en-CA" sz="1400" dirty="0">
                <a:latin typeface="Cambria Math" panose="02040503050406030204" pitchFamily="18" charset="0"/>
                <a:ea typeface="Cambria Math" panose="02040503050406030204" pitchFamily="18" charset="0"/>
              </a:rPr>
              <a:t>7</a:t>
            </a:r>
          </a:p>
        </p:txBody>
      </p:sp>
      <p:sp>
        <p:nvSpPr>
          <p:cNvPr id="117" name="TextBox 116"/>
          <p:cNvSpPr txBox="1"/>
          <p:nvPr/>
        </p:nvSpPr>
        <p:spPr>
          <a:xfrm>
            <a:off x="4067478" y="17499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18" name="TextBox 117"/>
          <p:cNvSpPr txBox="1"/>
          <p:nvPr/>
        </p:nvSpPr>
        <p:spPr>
          <a:xfrm>
            <a:off x="1703646" y="3462017"/>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12</a:t>
            </a:r>
            <a:endParaRPr lang="en-CA" sz="1400" dirty="0">
              <a:latin typeface="Cambria Math" panose="02040503050406030204" pitchFamily="18" charset="0"/>
              <a:ea typeface="Cambria Math" panose="02040503050406030204" pitchFamily="18" charset="0"/>
            </a:endParaRPr>
          </a:p>
        </p:txBody>
      </p:sp>
      <p:sp>
        <p:nvSpPr>
          <p:cNvPr id="119" name="TextBox 118"/>
          <p:cNvSpPr txBox="1"/>
          <p:nvPr/>
        </p:nvSpPr>
        <p:spPr>
          <a:xfrm>
            <a:off x="2871118" y="3042969"/>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11</a:t>
            </a:r>
            <a:endParaRPr lang="en-CA" sz="1400" dirty="0">
              <a:latin typeface="Cambria Math" panose="02040503050406030204" pitchFamily="18" charset="0"/>
              <a:ea typeface="Cambria Math" panose="02040503050406030204" pitchFamily="18" charset="0"/>
            </a:endParaRPr>
          </a:p>
        </p:txBody>
      </p:sp>
      <p:sp>
        <p:nvSpPr>
          <p:cNvPr id="120" name="TextBox 119"/>
          <p:cNvSpPr txBox="1"/>
          <p:nvPr/>
        </p:nvSpPr>
        <p:spPr>
          <a:xfrm>
            <a:off x="2883797" y="3908638"/>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6</a:t>
            </a:r>
            <a:endParaRPr lang="en-CA" sz="1400" dirty="0">
              <a:latin typeface="Cambria Math" panose="02040503050406030204" pitchFamily="18" charset="0"/>
              <a:ea typeface="Cambria Math" panose="02040503050406030204" pitchFamily="18" charset="0"/>
            </a:endParaRPr>
          </a:p>
        </p:txBody>
      </p:sp>
      <p:sp>
        <p:nvSpPr>
          <p:cNvPr id="121" name="TextBox 120"/>
          <p:cNvSpPr txBox="1"/>
          <p:nvPr/>
        </p:nvSpPr>
        <p:spPr>
          <a:xfrm>
            <a:off x="4065141" y="4325824"/>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sp>
        <p:nvSpPr>
          <p:cNvPr id="122" name="TextBox 121"/>
          <p:cNvSpPr txBox="1"/>
          <p:nvPr/>
        </p:nvSpPr>
        <p:spPr>
          <a:xfrm>
            <a:off x="4053191" y="3474542"/>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5</a:t>
            </a:r>
            <a:endParaRPr lang="en-CA" sz="1400" dirty="0">
              <a:latin typeface="Cambria Math" panose="02040503050406030204" pitchFamily="18" charset="0"/>
              <a:ea typeface="Cambria Math" panose="02040503050406030204" pitchFamily="18" charset="0"/>
            </a:endParaRPr>
          </a:p>
        </p:txBody>
      </p:sp>
      <p:sp>
        <p:nvSpPr>
          <p:cNvPr id="123" name="TextBox 122"/>
          <p:cNvSpPr txBox="1"/>
          <p:nvPr/>
        </p:nvSpPr>
        <p:spPr>
          <a:xfrm>
            <a:off x="4076433" y="2635620"/>
            <a:ext cx="568241" cy="307777"/>
          </a:xfrm>
          <a:prstGeom prst="rect">
            <a:avLst/>
          </a:prstGeom>
          <a:noFill/>
        </p:spPr>
        <p:txBody>
          <a:bodyPr wrap="square" rtlCol="0">
            <a:spAutoFit/>
          </a:bodyPr>
          <a:lstStyle/>
          <a:p>
            <a:pPr algn="ctr"/>
            <a:r>
              <a:rPr lang="en-CA" sz="1400" dirty="0" smtClean="0">
                <a:latin typeface="Cambria Math" panose="02040503050406030204" pitchFamily="18" charset="0"/>
                <a:ea typeface="Cambria Math" panose="02040503050406030204" pitchFamily="18" charset="0"/>
              </a:rPr>
              <a:t>10</a:t>
            </a:r>
            <a:endParaRPr lang="en-CA" sz="1400" dirty="0">
              <a:latin typeface="Cambria Math" panose="02040503050406030204" pitchFamily="18" charset="0"/>
              <a:ea typeface="Cambria Math" panose="02040503050406030204" pitchFamily="18" charset="0"/>
            </a:endParaRPr>
          </a:p>
        </p:txBody>
      </p:sp>
      <p:cxnSp>
        <p:nvCxnSpPr>
          <p:cNvPr id="124" name="Straight Arrow Connector 123"/>
          <p:cNvCxnSpPr>
            <a:stCxn id="11" idx="6"/>
            <a:endCxn id="122" idx="1"/>
          </p:cNvCxnSpPr>
          <p:nvPr/>
        </p:nvCxnSpPr>
        <p:spPr>
          <a:xfrm flipV="1">
            <a:off x="3460733" y="3628431"/>
            <a:ext cx="592458" cy="42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 idx="6"/>
            <a:endCxn id="117" idx="1"/>
          </p:cNvCxnSpPr>
          <p:nvPr/>
        </p:nvCxnSpPr>
        <p:spPr>
          <a:xfrm flipV="1">
            <a:off x="3478642" y="1903831"/>
            <a:ext cx="588836" cy="449515"/>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7" idx="6"/>
            <a:endCxn id="115" idx="1"/>
          </p:cNvCxnSpPr>
          <p:nvPr/>
        </p:nvCxnSpPr>
        <p:spPr>
          <a:xfrm flipV="1">
            <a:off x="2285747" y="2358345"/>
            <a:ext cx="624653" cy="422275"/>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15" idx="3"/>
            <a:endCxn id="13" idx="2"/>
          </p:cNvCxnSpPr>
          <p:nvPr/>
        </p:nvCxnSpPr>
        <p:spPr>
          <a:xfrm>
            <a:off x="3478641" y="2358345"/>
            <a:ext cx="571616" cy="40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207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Calgary">
      <a:dk1>
        <a:srgbClr val="000000"/>
      </a:dk1>
      <a:lt1>
        <a:srgbClr val="FFFFFF"/>
      </a:lt1>
      <a:dk2>
        <a:srgbClr val="8C857B"/>
      </a:dk2>
      <a:lt2>
        <a:srgbClr val="C3BFB6"/>
      </a:lt2>
      <a:accent1>
        <a:srgbClr val="D6001C"/>
      </a:accent1>
      <a:accent2>
        <a:srgbClr val="FFA300"/>
      </a:accent2>
      <a:accent3>
        <a:srgbClr val="FF671F"/>
      </a:accent3>
      <a:accent4>
        <a:srgbClr val="B5BD00"/>
      </a:accent4>
      <a:accent5>
        <a:srgbClr val="CE0058"/>
      </a:accent5>
      <a:accent6>
        <a:srgbClr val="A6192E"/>
      </a:accent6>
      <a:hlink>
        <a:srgbClr val="D6001C"/>
      </a:hlink>
      <a:folHlink>
        <a:srgbClr val="8C857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1477</TotalTime>
  <Words>2653</Words>
  <Application>Microsoft Office PowerPoint</Application>
  <PresentationFormat>On-screen Show (4:3)</PresentationFormat>
  <Paragraphs>407</Paragraphs>
  <Slides>46</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Cambria Math</vt:lpstr>
      <vt:lpstr>Office Theme</vt:lpstr>
      <vt:lpstr>Reinforcement Learning</vt:lpstr>
      <vt:lpstr>Resources</vt:lpstr>
      <vt:lpstr>Topics</vt:lpstr>
      <vt:lpstr>Terminology - State</vt:lpstr>
      <vt:lpstr>Terminology - Action</vt:lpstr>
      <vt:lpstr>Terminology - Reward</vt:lpstr>
      <vt:lpstr>Terminology - Policy</vt:lpstr>
      <vt:lpstr>Terminology – Value Function</vt:lpstr>
      <vt:lpstr>Policy Optimization</vt:lpstr>
      <vt:lpstr>Policy Optimization</vt:lpstr>
      <vt:lpstr>Policy Optimization</vt:lpstr>
      <vt:lpstr>Policy Optimization</vt:lpstr>
      <vt:lpstr>The Bellman Equation</vt:lpstr>
      <vt:lpstr>Dynamic Programming</vt:lpstr>
      <vt:lpstr>Dynamic Programming</vt:lpstr>
      <vt:lpstr>Dynamic Programming</vt:lpstr>
      <vt:lpstr>Dynamic Programming</vt:lpstr>
      <vt:lpstr>Dynamic Programming</vt:lpstr>
      <vt:lpstr>Generalized Policy Iteration (GPI)</vt:lpstr>
      <vt:lpstr>Monte Carlo Methods</vt:lpstr>
      <vt:lpstr>Monte Carlo Methods</vt:lpstr>
      <vt:lpstr>Terminology – Action-Value Function</vt:lpstr>
      <vt:lpstr>Terminology – Action-Value Function</vt:lpstr>
      <vt:lpstr>ε-soft Action Selection</vt:lpstr>
      <vt:lpstr>ε-soft Action Selection</vt:lpstr>
      <vt:lpstr>Monte Carlo Methods</vt:lpstr>
      <vt:lpstr>Monte Carlo Methods</vt:lpstr>
      <vt:lpstr>Monte Carlo Methods (Off-policy)</vt:lpstr>
      <vt:lpstr>Monte Carlo Methods (Off-policy)</vt:lpstr>
      <vt:lpstr>Temporal Difference Learning</vt:lpstr>
      <vt:lpstr>Temporal Difference Learning</vt:lpstr>
      <vt:lpstr>Temporal Difference Learning</vt:lpstr>
      <vt:lpstr>Temporal Difference Learning</vt:lpstr>
      <vt:lpstr>Temporal Difference Learning</vt:lpstr>
      <vt:lpstr>Temporal Difference Learning</vt:lpstr>
      <vt:lpstr>Temporal Difference Learning</vt:lpstr>
      <vt:lpstr>Temporal Difference Learning</vt:lpstr>
      <vt:lpstr>Temporal Difference Learning</vt:lpstr>
      <vt:lpstr>Temporal Difference Learning</vt:lpstr>
      <vt:lpstr>Temporal Difference Learning</vt:lpstr>
      <vt:lpstr>Double Learning</vt:lpstr>
      <vt:lpstr>Double Learning</vt:lpstr>
      <vt:lpstr>Double Learning</vt:lpstr>
      <vt:lpstr>N-step TD Methods</vt:lpstr>
      <vt:lpstr>N-step TD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Brooke Bentham</dc:creator>
  <cp:lastModifiedBy>Anthony Winder</cp:lastModifiedBy>
  <cp:revision>135</cp:revision>
  <dcterms:created xsi:type="dcterms:W3CDTF">2018-02-28T16:41:54Z</dcterms:created>
  <dcterms:modified xsi:type="dcterms:W3CDTF">2019-05-16T22:14:53Z</dcterms:modified>
</cp:coreProperties>
</file>