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75" r:id="rId4"/>
    <p:sldId id="263" r:id="rId5"/>
    <p:sldId id="270" r:id="rId6"/>
    <p:sldId id="271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5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1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7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241AA-93B6-46A1-808F-F59B2469D66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4BD1-4D35-48E2-AE86-76D8F758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4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lic.tableau.com/profile/alessandro.pontini#!/vizhome/FINALE_1/AstrazenecainEurop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lessandro.pontini#!/vizhome/istagrammi/EmotionAnalysis?publish=y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62" y="-102260"/>
            <a:ext cx="12354462" cy="6960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24" y="6004983"/>
            <a:ext cx="797176" cy="85301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17157" y="0"/>
            <a:ext cx="4460112" cy="855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600" b="1" dirty="0" smtClean="0"/>
              <a:t>Data Science</a:t>
            </a:r>
            <a:br>
              <a:rPr lang="it-IT" sz="1600" b="1" dirty="0" smtClean="0"/>
            </a:br>
            <a:r>
              <a:rPr lang="en-US" sz="1600" b="1" dirty="0" smtClean="0"/>
              <a:t>Big </a:t>
            </a:r>
            <a:r>
              <a:rPr lang="en-US" sz="1600" b="1" dirty="0"/>
              <a:t>Data in </a:t>
            </a:r>
            <a:r>
              <a:rPr lang="en-US" sz="1600" b="1" dirty="0" err="1"/>
              <a:t>Behavioural</a:t>
            </a:r>
            <a:r>
              <a:rPr lang="en-US" sz="1600" b="1" dirty="0"/>
              <a:t> </a:t>
            </a:r>
            <a:r>
              <a:rPr lang="en-US" sz="1600" b="1" dirty="0" err="1"/>
              <a:t>Psycology</a:t>
            </a:r>
            <a:r>
              <a:rPr lang="it-IT" sz="1600" b="1" dirty="0" smtClean="0"/>
              <a:t/>
            </a:r>
            <a:br>
              <a:rPr lang="it-IT" sz="1600" b="1" dirty="0" smtClean="0"/>
            </a:br>
            <a:r>
              <a:rPr lang="it-IT" sz="1600" b="1" dirty="0" smtClean="0"/>
              <a:t>2020/2021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439834" y="855496"/>
            <a:ext cx="2819455" cy="681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Giacomo De </a:t>
            </a:r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Gobbi	| 860913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Pontini	| 852793</a:t>
            </a:r>
            <a:b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Kevin Tranchina	|861785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410838" y="144126"/>
            <a:ext cx="5049524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spcAft>
                <a:spcPts val="1500"/>
              </a:spcAft>
            </a:pPr>
            <a:r>
              <a:rPr lang="it-IT" sz="3600" b="1" dirty="0"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Caso AstraZeneca </a:t>
            </a:r>
            <a:r>
              <a:rPr lang="it-IT" sz="3600" b="1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457200">
              <a:spcAft>
                <a:spcPts val="1500"/>
              </a:spcAft>
            </a:pPr>
            <a:r>
              <a:rPr lang="it-IT" sz="3600" b="1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3600" b="1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EU </a:t>
            </a:r>
            <a:r>
              <a:rPr lang="it-IT" sz="2400" b="1" dirty="0"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VS</a:t>
            </a:r>
            <a:r>
              <a:rPr lang="it-IT" sz="3600" b="1" dirty="0"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3600" b="1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GB</a:t>
            </a:r>
            <a:endParaRPr lang="en-US" sz="3600" b="1" dirty="0">
              <a:latin typeface="Arial Rounded MT Bold" panose="020F07040305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68189" y="84063"/>
            <a:ext cx="9913568" cy="461665"/>
            <a:chOff x="2735475" y="292611"/>
            <a:chExt cx="8827233" cy="461665"/>
          </a:xfrm>
        </p:grpSpPr>
        <p:sp>
          <p:nvSpPr>
            <p:cNvPr id="6" name="Rectangle 5"/>
            <p:cNvSpPr/>
            <p:nvPr/>
          </p:nvSpPr>
          <p:spPr>
            <a:xfrm>
              <a:off x="2735475" y="292611"/>
              <a:ext cx="2116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2400" b="1" dirty="0" err="1" smtClean="0">
                  <a:solidFill>
                    <a:srgbClr val="0070C0"/>
                  </a:solidFill>
                  <a:latin typeface="Franklin Gothic Demi" panose="020B0703020102020204" pitchFamily="34" charset="0"/>
                </a:rPr>
                <a:t>Preprocessing</a:t>
              </a:r>
              <a:endParaRPr lang="it-IT" sz="2400" b="1" dirty="0">
                <a:solidFill>
                  <a:srgbClr val="0070C0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00891" y="292611"/>
              <a:ext cx="1909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600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Sentiment</a:t>
              </a:r>
              <a:r>
                <a:rPr lang="it-IT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 Analysis</a:t>
              </a:r>
              <a:endPara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670844" y="292611"/>
              <a:ext cx="18918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Emotional</a:t>
              </a:r>
              <a:r>
                <a:rPr lang="it-IT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 </a:t>
              </a:r>
              <a:r>
                <a:rPr lang="it-IT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Analysis</a:t>
              </a:r>
              <a:endPara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 flipV="1">
            <a:off x="0" y="657319"/>
            <a:ext cx="12192000" cy="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7001" y="884283"/>
            <a:ext cx="6725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Estrazione Dati</a:t>
            </a:r>
          </a:p>
          <a:p>
            <a:endParaRPr lang="it-IT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Periodo di Estrazione: 	Marzo </a:t>
            </a: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  <a:p>
            <a:pPr marL="285750" indent="-285750">
              <a:buFontTx/>
              <a:buChar char="-"/>
            </a:pP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Tag </a:t>
            </a: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cercati: 		AstraZeneca</a:t>
            </a: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, EU</a:t>
            </a:r>
          </a:p>
          <a:p>
            <a:pPr marL="285750" indent="-285750">
              <a:buFontTx/>
              <a:buChar char="-"/>
            </a:pP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Numero </a:t>
            </a:r>
            <a:r>
              <a:rPr lang="it-IT" sz="1600" dirty="0" err="1" smtClean="0">
                <a:solidFill>
                  <a:schemeClr val="accent1">
                    <a:lumMod val="75000"/>
                  </a:schemeClr>
                </a:solidFill>
              </a:rPr>
              <a:t>tweets</a:t>
            </a: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estratti: </a:t>
            </a: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203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303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endParaRPr lang="it-IT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Regioni di </a:t>
            </a: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Estrazione: 	Europa - </a:t>
            </a: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Gran Bretagna</a:t>
            </a:r>
          </a:p>
          <a:p>
            <a:pPr marL="285750" indent="-285750">
              <a:buFontTx/>
              <a:buChar char="-"/>
            </a:pP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Lingua di </a:t>
            </a:r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estrazione: 	EN</a:t>
            </a:r>
            <a:endParaRPr lang="it-IT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it-IT" sz="1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07" y="884283"/>
            <a:ext cx="3921551" cy="53910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23955" y="3402383"/>
            <a:ext cx="41663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Libreria per estrazione dati </a:t>
            </a:r>
            <a:r>
              <a:rPr lang="it-IT" sz="1400" b="1" dirty="0" err="1">
                <a:solidFill>
                  <a:schemeClr val="accent1">
                    <a:lumMod val="75000"/>
                  </a:schemeClr>
                </a:solidFill>
              </a:rPr>
              <a:t>bsi_sentiment.twitter</a:t>
            </a:r>
            <a:endParaRPr lang="it-IT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it-IT" sz="1400" dirty="0" err="1" smtClean="0">
                <a:solidFill>
                  <a:schemeClr val="accent1">
                    <a:lumMod val="75000"/>
                  </a:schemeClr>
                </a:solidFill>
              </a:rPr>
              <a:t>tweets</a:t>
            </a:r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search_tweets_sn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</a:p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      q=</a:t>
            </a:r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parolaCercata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since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="2021-03-01",</a:t>
            </a:r>
          </a:p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until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="2021-03-31",</a:t>
            </a:r>
          </a:p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near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=citta,</a:t>
            </a:r>
          </a:p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radius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=raggio,</a:t>
            </a:r>
          </a:p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lang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="en",</a:t>
            </a:r>
          </a:p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max_tweets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=100000</a:t>
            </a:r>
          </a:p>
          <a:p>
            <a:r>
              <a:rPr lang="it-IT" sz="1400" b="1" dirty="0">
                <a:solidFill>
                  <a:schemeClr val="accent1">
                    <a:lumMod val="75000"/>
                  </a:schemeClr>
                </a:solidFill>
              </a:rPr>
              <a:t>    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84" y="4765737"/>
            <a:ext cx="1856013" cy="15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68189" y="84063"/>
            <a:ext cx="9913568" cy="461665"/>
            <a:chOff x="2735475" y="292611"/>
            <a:chExt cx="8827233" cy="461665"/>
          </a:xfrm>
        </p:grpSpPr>
        <p:sp>
          <p:nvSpPr>
            <p:cNvPr id="6" name="Rectangle 5"/>
            <p:cNvSpPr/>
            <p:nvPr/>
          </p:nvSpPr>
          <p:spPr>
            <a:xfrm>
              <a:off x="2735475" y="292611"/>
              <a:ext cx="2116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2400" b="1" dirty="0" err="1" smtClean="0">
                  <a:solidFill>
                    <a:srgbClr val="0070C0"/>
                  </a:solidFill>
                  <a:latin typeface="Franklin Gothic Demi" panose="020B0703020102020204" pitchFamily="34" charset="0"/>
                </a:rPr>
                <a:t>Preprocessing</a:t>
              </a:r>
              <a:endParaRPr lang="it-IT" sz="2400" b="1" dirty="0">
                <a:solidFill>
                  <a:srgbClr val="0070C0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00891" y="292611"/>
              <a:ext cx="1909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600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Sentiment</a:t>
              </a:r>
              <a:r>
                <a:rPr lang="it-IT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 Analysis</a:t>
              </a:r>
              <a:endPara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670844" y="292611"/>
              <a:ext cx="18918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Emotional</a:t>
              </a:r>
              <a:r>
                <a:rPr lang="it-IT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 </a:t>
              </a:r>
              <a:r>
                <a:rPr lang="it-IT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Analysis</a:t>
              </a:r>
              <a:endPara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 flipV="1">
            <a:off x="0" y="657319"/>
            <a:ext cx="12192000" cy="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07" y="884283"/>
            <a:ext cx="3921551" cy="5391011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81" y="1078638"/>
            <a:ext cx="6477233" cy="509201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191410" y="2147254"/>
            <a:ext cx="647059" cy="57504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05304" y="3253018"/>
            <a:ext cx="561366" cy="53072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82070" y="2722295"/>
            <a:ext cx="622504" cy="53072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14885" y="710389"/>
            <a:ext cx="2425801" cy="208321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23799" y="2696793"/>
            <a:ext cx="1949991" cy="176599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64909" y="4385314"/>
            <a:ext cx="1505292" cy="147487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39943" y="4094202"/>
            <a:ext cx="1949991" cy="176599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064369" y="4323071"/>
            <a:ext cx="1584219" cy="153712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91636" y="2696793"/>
            <a:ext cx="1847020" cy="168518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15252" y="2774319"/>
            <a:ext cx="320103" cy="27769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07" y="884283"/>
            <a:ext cx="3921551" cy="5391011"/>
          </a:xfrm>
          <a:prstGeom prst="rect">
            <a:avLst/>
          </a:prstGeom>
        </p:spPr>
      </p:pic>
      <p:sp>
        <p:nvSpPr>
          <p:cNvPr id="5" name="Freeform 10">
            <a:extLst>
              <a:ext uri="{FF2B5EF4-FFF2-40B4-BE49-F238E27FC236}">
                <a16:creationId xmlns:a16="http://schemas.microsoft.com/office/drawing/2014/main" id="{E2E57CA6-776E-40C9-8A41-544F704328E3}"/>
              </a:ext>
            </a:extLst>
          </p:cNvPr>
          <p:cNvSpPr>
            <a:spLocks/>
          </p:cNvSpPr>
          <p:nvPr/>
        </p:nvSpPr>
        <p:spPr bwMode="auto">
          <a:xfrm rot="1094691">
            <a:off x="8688060" y="3750222"/>
            <a:ext cx="1764863" cy="1558848"/>
          </a:xfrm>
          <a:custGeom>
            <a:avLst/>
            <a:gdLst>
              <a:gd name="T0" fmla="*/ 2159 w 2159"/>
              <a:gd name="T1" fmla="*/ 1496 h 2074"/>
              <a:gd name="T2" fmla="*/ 0 w 2159"/>
              <a:gd name="T3" fmla="*/ 2074 h 2074"/>
              <a:gd name="T4" fmla="*/ 0 w 2159"/>
              <a:gd name="T5" fmla="*/ 347 h 2074"/>
              <a:gd name="T6" fmla="*/ 1295 w 2159"/>
              <a:gd name="T7" fmla="*/ 0 h 2074"/>
              <a:gd name="T8" fmla="*/ 2159 w 2159"/>
              <a:gd name="T9" fmla="*/ 1496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2159" y="1496"/>
                </a:moveTo>
                <a:cubicBezTo>
                  <a:pt x="1503" y="1874"/>
                  <a:pt x="758" y="2074"/>
                  <a:pt x="0" y="2074"/>
                </a:cubicBezTo>
                <a:lnTo>
                  <a:pt x="0" y="347"/>
                </a:lnTo>
                <a:cubicBezTo>
                  <a:pt x="455" y="347"/>
                  <a:pt x="902" y="228"/>
                  <a:pt x="1295" y="0"/>
                </a:cubicBezTo>
                <a:lnTo>
                  <a:pt x="2159" y="149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0BD86FA5-3CC5-4E10-B5F2-511ECDFE4ECD}"/>
              </a:ext>
            </a:extLst>
          </p:cNvPr>
          <p:cNvSpPr>
            <a:spLocks/>
          </p:cNvSpPr>
          <p:nvPr/>
        </p:nvSpPr>
        <p:spPr bwMode="auto">
          <a:xfrm rot="19015069">
            <a:off x="7195546" y="3273114"/>
            <a:ext cx="1623152" cy="1660772"/>
          </a:xfrm>
          <a:custGeom>
            <a:avLst/>
            <a:gdLst>
              <a:gd name="T0" fmla="*/ 578 w 2074"/>
              <a:gd name="T1" fmla="*/ 2159 h 2159"/>
              <a:gd name="T2" fmla="*/ 0 w 2074"/>
              <a:gd name="T3" fmla="*/ 0 h 2159"/>
              <a:gd name="T4" fmla="*/ 1727 w 2074"/>
              <a:gd name="T5" fmla="*/ 0 h 2159"/>
              <a:gd name="T6" fmla="*/ 2074 w 2074"/>
              <a:gd name="T7" fmla="*/ 1295 h 2159"/>
              <a:gd name="T8" fmla="*/ 578 w 2074"/>
              <a:gd name="T9" fmla="*/ 2159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9">
                <a:moveTo>
                  <a:pt x="578" y="2159"/>
                </a:moveTo>
                <a:cubicBezTo>
                  <a:pt x="199" y="1503"/>
                  <a:pt x="0" y="758"/>
                  <a:pt x="0" y="0"/>
                </a:cubicBezTo>
                <a:lnTo>
                  <a:pt x="1727" y="0"/>
                </a:lnTo>
                <a:cubicBezTo>
                  <a:pt x="1727" y="455"/>
                  <a:pt x="1846" y="902"/>
                  <a:pt x="2074" y="1295"/>
                </a:cubicBezTo>
                <a:lnTo>
                  <a:pt x="578" y="2159"/>
                </a:lnTo>
                <a:close/>
              </a:path>
            </a:pathLst>
          </a:custGeom>
          <a:noFill/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412E5EE9-4852-4385-9554-427BB313031E}"/>
              </a:ext>
            </a:extLst>
          </p:cNvPr>
          <p:cNvSpPr>
            <a:spLocks/>
          </p:cNvSpPr>
          <p:nvPr/>
        </p:nvSpPr>
        <p:spPr bwMode="auto">
          <a:xfrm rot="20336733">
            <a:off x="4379791" y="1826073"/>
            <a:ext cx="1727188" cy="1721924"/>
          </a:xfrm>
          <a:custGeom>
            <a:avLst/>
            <a:gdLst>
              <a:gd name="T0" fmla="*/ 0 w 2159"/>
              <a:gd name="T1" fmla="*/ 0 h 2074"/>
              <a:gd name="T2" fmla="*/ 2159 w 2159"/>
              <a:gd name="T3" fmla="*/ 578 h 2074"/>
              <a:gd name="T4" fmla="*/ 1295 w 2159"/>
              <a:gd name="T5" fmla="*/ 2074 h 2074"/>
              <a:gd name="T6" fmla="*/ 0 w 2159"/>
              <a:gd name="T7" fmla="*/ 1727 h 2074"/>
              <a:gd name="T8" fmla="*/ 0 w 2159"/>
              <a:gd name="T9" fmla="*/ 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0" y="0"/>
                </a:moveTo>
                <a:cubicBezTo>
                  <a:pt x="758" y="0"/>
                  <a:pt x="1503" y="199"/>
                  <a:pt x="2159" y="578"/>
                </a:cubicBezTo>
                <a:lnTo>
                  <a:pt x="1295" y="2074"/>
                </a:lnTo>
                <a:cubicBezTo>
                  <a:pt x="902" y="1846"/>
                  <a:pt x="455" y="1727"/>
                  <a:pt x="0" y="17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12D8C72A-C25A-48D1-9EE6-58E44D9A09FC}"/>
              </a:ext>
            </a:extLst>
          </p:cNvPr>
          <p:cNvSpPr>
            <a:spLocks/>
          </p:cNvSpPr>
          <p:nvPr/>
        </p:nvSpPr>
        <p:spPr bwMode="auto">
          <a:xfrm rot="19842393">
            <a:off x="2544227" y="2715395"/>
            <a:ext cx="1760397" cy="1734142"/>
          </a:xfrm>
          <a:custGeom>
            <a:avLst/>
            <a:gdLst>
              <a:gd name="T0" fmla="*/ 0 w 2158"/>
              <a:gd name="T1" fmla="*/ 578 h 2074"/>
              <a:gd name="T2" fmla="*/ 2158 w 2158"/>
              <a:gd name="T3" fmla="*/ 0 h 2074"/>
              <a:gd name="T4" fmla="*/ 2158 w 2158"/>
              <a:gd name="T5" fmla="*/ 1727 h 2074"/>
              <a:gd name="T6" fmla="*/ 864 w 2158"/>
              <a:gd name="T7" fmla="*/ 2074 h 2074"/>
              <a:gd name="T8" fmla="*/ 0 w 2158"/>
              <a:gd name="T9" fmla="*/ 578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0" y="578"/>
                </a:moveTo>
                <a:cubicBezTo>
                  <a:pt x="656" y="199"/>
                  <a:pt x="1401" y="0"/>
                  <a:pt x="2158" y="0"/>
                </a:cubicBezTo>
                <a:lnTo>
                  <a:pt x="2158" y="1727"/>
                </a:lnTo>
                <a:cubicBezTo>
                  <a:pt x="1704" y="1727"/>
                  <a:pt x="1257" y="1846"/>
                  <a:pt x="864" y="2074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1433" y="3147305"/>
            <a:ext cx="14110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Estrazione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algn="ctr"/>
            <a:r>
              <a:rPr lang="it-IT" sz="1600" b="1" dirty="0" smtClean="0">
                <a:solidFill>
                  <a:schemeClr val="bg1"/>
                </a:solidFill>
                <a:latin typeface="-apple-system"/>
              </a:rPr>
              <a:t>Dati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12E5EE9-4852-4385-9554-427BB313031E}"/>
              </a:ext>
            </a:extLst>
          </p:cNvPr>
          <p:cNvSpPr>
            <a:spLocks/>
          </p:cNvSpPr>
          <p:nvPr/>
        </p:nvSpPr>
        <p:spPr bwMode="auto">
          <a:xfrm rot="996947">
            <a:off x="5987713" y="2266557"/>
            <a:ext cx="1589820" cy="1708482"/>
          </a:xfrm>
          <a:custGeom>
            <a:avLst/>
            <a:gdLst>
              <a:gd name="T0" fmla="*/ 0 w 2159"/>
              <a:gd name="T1" fmla="*/ 0 h 2074"/>
              <a:gd name="T2" fmla="*/ 2159 w 2159"/>
              <a:gd name="T3" fmla="*/ 578 h 2074"/>
              <a:gd name="T4" fmla="*/ 1295 w 2159"/>
              <a:gd name="T5" fmla="*/ 2074 h 2074"/>
              <a:gd name="T6" fmla="*/ 0 w 2159"/>
              <a:gd name="T7" fmla="*/ 1727 h 2074"/>
              <a:gd name="T8" fmla="*/ 0 w 2159"/>
              <a:gd name="T9" fmla="*/ 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0" y="0"/>
                </a:moveTo>
                <a:cubicBezTo>
                  <a:pt x="758" y="0"/>
                  <a:pt x="1503" y="199"/>
                  <a:pt x="2159" y="578"/>
                </a:cubicBezTo>
                <a:lnTo>
                  <a:pt x="1295" y="2074"/>
                </a:lnTo>
                <a:cubicBezTo>
                  <a:pt x="902" y="1846"/>
                  <a:pt x="455" y="1727"/>
                  <a:pt x="0" y="17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52" y="2340731"/>
            <a:ext cx="1611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-apple-system"/>
              </a:rPr>
              <a:t>Suddivisione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-apple-system"/>
              </a:rPr>
              <a:t> in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-apple-system"/>
              </a:rPr>
              <a:t>aeree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-apple-system"/>
              </a:rPr>
              <a:t> EU e GB</a:t>
            </a:r>
            <a:endParaRPr lang="en-US" sz="1200" b="1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47372" y="2878018"/>
            <a:ext cx="17596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Preprocessiong</a:t>
            </a:r>
            <a:endParaRPr 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08611" y="4113315"/>
            <a:ext cx="133796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Emotional</a:t>
            </a:r>
            <a:r>
              <a:rPr lang="it-IT" sz="16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it-IT" sz="16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Analysis</a:t>
            </a:r>
          </a:p>
          <a:p>
            <a:endParaRPr lang="it-IT" sz="1600" b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sz="1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2EE4819-0983-407D-A914-8EC13EDABBC1}"/>
              </a:ext>
            </a:extLst>
          </p:cNvPr>
          <p:cNvSpPr>
            <a:spLocks/>
          </p:cNvSpPr>
          <p:nvPr/>
        </p:nvSpPr>
        <p:spPr bwMode="auto">
          <a:xfrm rot="18583209">
            <a:off x="9969524" y="3440713"/>
            <a:ext cx="1894628" cy="1397792"/>
          </a:xfrm>
          <a:custGeom>
            <a:avLst/>
            <a:gdLst>
              <a:gd name="T0" fmla="*/ 2158 w 2158"/>
              <a:gd name="T1" fmla="*/ 2074 h 2074"/>
              <a:gd name="T2" fmla="*/ 0 w 2158"/>
              <a:gd name="T3" fmla="*/ 1496 h 2074"/>
              <a:gd name="T4" fmla="*/ 864 w 2158"/>
              <a:gd name="T5" fmla="*/ 0 h 2074"/>
              <a:gd name="T6" fmla="*/ 2158 w 2158"/>
              <a:gd name="T7" fmla="*/ 347 h 2074"/>
              <a:gd name="T8" fmla="*/ 2158 w 2158"/>
              <a:gd name="T9" fmla="*/ 2074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2158" y="2074"/>
                </a:moveTo>
                <a:cubicBezTo>
                  <a:pt x="1401" y="2074"/>
                  <a:pt x="656" y="1874"/>
                  <a:pt x="0" y="1496"/>
                </a:cubicBezTo>
                <a:lnTo>
                  <a:pt x="864" y="0"/>
                </a:lnTo>
                <a:cubicBezTo>
                  <a:pt x="1257" y="228"/>
                  <a:pt x="1704" y="347"/>
                  <a:pt x="2158" y="347"/>
                </a:cubicBezTo>
                <a:lnTo>
                  <a:pt x="2158" y="2074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04303" y="3872271"/>
            <a:ext cx="1831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b="1" dirty="0" smtClean="0">
                <a:solidFill>
                  <a:schemeClr val="accent1"/>
                </a:solidFill>
                <a:latin typeface="Bahnschrift" panose="020B0502040204020203" pitchFamily="34" charset="0"/>
              </a:rPr>
              <a:t>Visualizzazioni</a:t>
            </a:r>
            <a:endParaRPr lang="en-US" sz="1400" b="1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59107" y="3756268"/>
            <a:ext cx="1831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b="1" dirty="0" err="1" smtClean="0">
                <a:solidFill>
                  <a:schemeClr val="accent1"/>
                </a:solidFill>
                <a:latin typeface="Bahnschrift" panose="020B0502040204020203" pitchFamily="34" charset="0"/>
              </a:rPr>
              <a:t>Sentiment</a:t>
            </a:r>
            <a:r>
              <a:rPr lang="it-IT" sz="1400" b="1" dirty="0" smtClean="0">
                <a:solidFill>
                  <a:schemeClr val="accent1"/>
                </a:solidFill>
                <a:latin typeface="Bahnschrift" panose="020B0502040204020203" pitchFamily="34" charset="0"/>
              </a:rPr>
              <a:t> </a:t>
            </a:r>
          </a:p>
          <a:p>
            <a:pPr algn="ctr"/>
            <a:r>
              <a:rPr lang="it-IT" sz="1400" b="1" dirty="0" smtClean="0">
                <a:solidFill>
                  <a:schemeClr val="accent1"/>
                </a:solidFill>
                <a:latin typeface="Bahnschrift" panose="020B0502040204020203" pitchFamily="34" charset="0"/>
              </a:rPr>
              <a:t>Analysis</a:t>
            </a:r>
            <a:endParaRPr lang="en-US" sz="1400" b="1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637930"/>
            <a:ext cx="12192000" cy="19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68189" y="84063"/>
            <a:ext cx="9913568" cy="461665"/>
            <a:chOff x="2735475" y="292611"/>
            <a:chExt cx="8827233" cy="461665"/>
          </a:xfrm>
        </p:grpSpPr>
        <p:sp>
          <p:nvSpPr>
            <p:cNvPr id="25" name="Rectangle 24"/>
            <p:cNvSpPr/>
            <p:nvPr/>
          </p:nvSpPr>
          <p:spPr>
            <a:xfrm>
              <a:off x="2735475" y="292611"/>
              <a:ext cx="2116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2400" b="1" dirty="0" err="1" smtClean="0">
                  <a:solidFill>
                    <a:srgbClr val="0070C0"/>
                  </a:solidFill>
                  <a:latin typeface="Franklin Gothic Demi" panose="020B0703020102020204" pitchFamily="34" charset="0"/>
                </a:rPr>
                <a:t>Preprocessing</a:t>
              </a:r>
              <a:endParaRPr lang="it-IT" sz="2400" b="1" dirty="0">
                <a:solidFill>
                  <a:srgbClr val="0070C0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00891" y="292611"/>
              <a:ext cx="1909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600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Sentiment</a:t>
              </a:r>
              <a:r>
                <a:rPr lang="it-IT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 Analysis</a:t>
              </a:r>
              <a:endPara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670844" y="292611"/>
              <a:ext cx="18918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Emotional</a:t>
              </a:r>
              <a:r>
                <a:rPr lang="it-IT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 </a:t>
              </a:r>
              <a:r>
                <a:rPr lang="it-IT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Analysis</a:t>
              </a:r>
              <a:endPara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21416" y="84063"/>
            <a:ext cx="9460341" cy="461665"/>
            <a:chOff x="3139037" y="292611"/>
            <a:chExt cx="8423671" cy="461665"/>
          </a:xfrm>
        </p:grpSpPr>
        <p:sp>
          <p:nvSpPr>
            <p:cNvPr id="6" name="Rectangle 5"/>
            <p:cNvSpPr/>
            <p:nvPr/>
          </p:nvSpPr>
          <p:spPr>
            <a:xfrm>
              <a:off x="3139037" y="292611"/>
              <a:ext cx="13091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Preprocessing</a:t>
              </a:r>
              <a:endPara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19417" y="292611"/>
              <a:ext cx="24724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2400" b="1" dirty="0" err="1">
                  <a:solidFill>
                    <a:srgbClr val="0070C0"/>
                  </a:solidFill>
                  <a:latin typeface="Franklin Gothic Demi" panose="020B0703020102020204" pitchFamily="34" charset="0"/>
                </a:rPr>
                <a:t>Sentiment</a:t>
              </a:r>
              <a:r>
                <a:rPr lang="it-IT" sz="2400" b="1" dirty="0">
                  <a:solidFill>
                    <a:srgbClr val="0070C0"/>
                  </a:solidFill>
                  <a:latin typeface="Franklin Gothic Demi" panose="020B0703020102020204" pitchFamily="34" charset="0"/>
                </a:rPr>
                <a:t> Analysis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670844" y="292611"/>
              <a:ext cx="18918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Emotional</a:t>
              </a:r>
              <a:r>
                <a:rPr lang="it-IT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 </a:t>
              </a:r>
              <a:r>
                <a:rPr lang="it-IT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Analysis</a:t>
              </a:r>
              <a:endPara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 flipV="1">
            <a:off x="0" y="657319"/>
            <a:ext cx="12192000" cy="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07" y="884283"/>
            <a:ext cx="3921551" cy="5391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92166" y="1227193"/>
                <a:ext cx="8099834" cy="3183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Vader 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Valence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Aware Dictionary for Sentiment 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Reasoning</a:t>
                </a:r>
                <a:endParaRPr lang="en-US" sz="24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it-IT" sz="2000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it-IT" sz="2000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Misura la polarità di un testo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Viene misurato tra -1 e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𝑐𝑜𝑚𝑝𝑜𝑢𝑛𝑑</m:t>
                    </m:r>
                    <m:r>
                      <a:rPr lang="it-IT" sz="1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it-IT" sz="16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t-IT" sz="16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16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16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endParaRPr lang="it-IT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it-IT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it-IT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66" y="1227193"/>
                <a:ext cx="8099834" cy="3183436"/>
              </a:xfrm>
              <a:prstGeom prst="rect">
                <a:avLst/>
              </a:prstGeom>
              <a:blipFill>
                <a:blip r:embed="rId3"/>
                <a:stretch>
                  <a:fillRect l="-1129" t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955177" y="4879978"/>
            <a:ext cx="2281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err="1" smtClean="0">
                <a:latin typeface="Whitney"/>
                <a:hlinkClick r:id="rId4" tooltip="https://public.tableau.com/profile/alessandro.pontini#!/vizhome/FINALE_1/AstrazenecainEuropa"/>
              </a:rPr>
              <a:t>Mappa</a:t>
            </a:r>
            <a:r>
              <a:rPr lang="en-US" u="sng" dirty="0" smtClean="0">
                <a:latin typeface="Whitney"/>
                <a:hlinkClick r:id="rId4" tooltip="https://public.tableau.com/profile/alessandro.pontini#!/vizhome/FINALE_1/AstrazenecainEuropa"/>
              </a:rPr>
              <a:t> </a:t>
            </a:r>
            <a:r>
              <a:rPr lang="en-US" u="sng" dirty="0" err="1" smtClean="0">
                <a:latin typeface="Whitney"/>
                <a:hlinkClick r:id="rId4" tooltip="https://public.tableau.com/profile/alessandro.pontini#!/vizhome/FINALE_1/AstrazenecainEuropa"/>
              </a:rPr>
              <a:t>Coropletica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21416" y="84063"/>
            <a:ext cx="9686973" cy="461665"/>
            <a:chOff x="3139037" y="292611"/>
            <a:chExt cx="8625468" cy="461665"/>
          </a:xfrm>
        </p:grpSpPr>
        <p:sp>
          <p:nvSpPr>
            <p:cNvPr id="6" name="Rectangle 5"/>
            <p:cNvSpPr/>
            <p:nvPr/>
          </p:nvSpPr>
          <p:spPr>
            <a:xfrm>
              <a:off x="3139037" y="292611"/>
              <a:ext cx="13091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Preprocessing</a:t>
              </a:r>
              <a:endPara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05514" y="292611"/>
              <a:ext cx="17002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600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Sentiment</a:t>
              </a:r>
              <a:r>
                <a:rPr lang="it-IT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 </a:t>
              </a:r>
              <a:r>
                <a:rPr lang="it-IT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Demi" panose="020B0703020102020204" pitchFamily="34" charset="0"/>
                </a:rPr>
                <a:t>Analysis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69048" y="292611"/>
              <a:ext cx="22954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2400" b="1" dirty="0" err="1" smtClean="0">
                  <a:solidFill>
                    <a:srgbClr val="0070C0"/>
                  </a:solidFill>
                  <a:latin typeface="Franklin Gothic Demi" panose="020B0703020102020204" pitchFamily="34" charset="0"/>
                </a:rPr>
                <a:t>Emotion</a:t>
              </a:r>
              <a:r>
                <a:rPr lang="it-IT" sz="2400" b="1" dirty="0" smtClean="0">
                  <a:solidFill>
                    <a:srgbClr val="0070C0"/>
                  </a:solidFill>
                  <a:latin typeface="Franklin Gothic Demi" panose="020B0703020102020204" pitchFamily="34" charset="0"/>
                </a:rPr>
                <a:t> </a:t>
              </a:r>
              <a:r>
                <a:rPr lang="it-IT" sz="2400" b="1" dirty="0">
                  <a:solidFill>
                    <a:srgbClr val="0070C0"/>
                  </a:solidFill>
                  <a:latin typeface="Franklin Gothic Demi" panose="020B0703020102020204" pitchFamily="34" charset="0"/>
                </a:rPr>
                <a:t>Analysis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 flipV="1">
            <a:off x="0" y="657319"/>
            <a:ext cx="12192000" cy="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07" y="884283"/>
            <a:ext cx="3921551" cy="53910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0269" y="1172222"/>
            <a:ext cx="14413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NRCLex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34378" y="4437859"/>
            <a:ext cx="2273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Whitney"/>
                <a:hlinkClick r:id="rId3" tooltip="https://public.tableau.com/profile/alessandro.pontini#!/vizhome/istagrammi/EmotionAnalysis?publish=yes"/>
              </a:rPr>
              <a:t>Emotion </a:t>
            </a:r>
            <a:r>
              <a:rPr lang="en-US" dirty="0" err="1" smtClean="0">
                <a:latin typeface="Whitney"/>
                <a:hlinkClick r:id="rId3" tooltip="https://public.tableau.com/profile/alessandro.pontini#!/vizhome/istagrammi/EmotionAnalysis?publish=yes"/>
              </a:rPr>
              <a:t>Barchart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93188" y="2248906"/>
            <a:ext cx="20921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Negative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Fear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Disgust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Anger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3270" y="224890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Anticipation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30075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476206" y="2793407"/>
            <a:ext cx="61830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0070C0"/>
                </a:solidFill>
                <a:latin typeface="Franklin Gothic Demi" panose="020B0703020102020204" pitchFamily="34" charset="0"/>
              </a:rPr>
              <a:t>Conclusioni e Sviluppi Futuri</a:t>
            </a:r>
            <a:endParaRPr lang="it-IT" sz="4000" b="1" dirty="0">
              <a:solidFill>
                <a:srgbClr val="0070C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07" y="884283"/>
            <a:ext cx="3921551" cy="53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207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-apple-system</vt:lpstr>
      <vt:lpstr>Arial</vt:lpstr>
      <vt:lpstr>Arial Rounded MT Bold</vt:lpstr>
      <vt:lpstr>Bahnschrift</vt:lpstr>
      <vt:lpstr>Calibri</vt:lpstr>
      <vt:lpstr>Calibri Light</vt:lpstr>
      <vt:lpstr>Cambria Math</vt:lpstr>
      <vt:lpstr>Franklin Gothic Demi</vt:lpstr>
      <vt:lpstr>Times New Roman</vt:lpstr>
      <vt:lpstr>Whitney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Tranchina Kevin</dc:creator>
  <cp:lastModifiedBy>Tranchina Kevin</cp:lastModifiedBy>
  <cp:revision>45</cp:revision>
  <dcterms:created xsi:type="dcterms:W3CDTF">2021-04-08T19:49:07Z</dcterms:created>
  <dcterms:modified xsi:type="dcterms:W3CDTF">2021-04-13T20:14:18Z</dcterms:modified>
</cp:coreProperties>
</file>