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6" r:id="rId3"/>
    <p:sldId id="291" r:id="rId4"/>
    <p:sldId id="297" r:id="rId5"/>
    <p:sldId id="295" r:id="rId6"/>
    <p:sldId id="299" r:id="rId7"/>
    <p:sldId id="300" r:id="rId8"/>
    <p:sldId id="301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A29FF7-7C70-CD96-57DF-B7F6E57639AD}" v="1492" dt="2021-09-02T22:48:38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6441" autoAdjust="0"/>
  </p:normalViewPr>
  <p:slideViewPr>
    <p:cSldViewPr snapToGrid="0" showGuides="1">
      <p:cViewPr varScale="1">
        <p:scale>
          <a:sx n="109" d="100"/>
          <a:sy n="109" d="100"/>
        </p:scale>
        <p:origin x="774" y="10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02/09/2021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02/09/2021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‹Nr.›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03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080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701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02/09/2021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‹Nr.›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02/09/2021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‹Nr.›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02/09/2021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‹Nr.›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02/09/2021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‹Nr.›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02/09/2021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‹Nr.›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02/09/2021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‹Nr.›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02/09/2021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‹Nr.›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02/09/2021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‹Nr.›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02/09/2021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‹Nr.›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02/09/2021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‹Nr.›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02/09/2021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‹Nr.›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02/09/2021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‹Nr.›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davide7152/viz/DATAVIZ_DEF/Storia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FC1652B-F25B-40B3-8883-BDB468653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5284" y="623275"/>
            <a:ext cx="2525403" cy="5607882"/>
          </a:xfrm>
          <a:prstGeom prst="rect">
            <a:avLst/>
          </a:prstGeom>
        </p:spPr>
      </p:pic>
      <p:sp>
        <p:nvSpPr>
          <p:cNvPr id="25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0209" y="1056640"/>
            <a:ext cx="5799947" cy="49367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b="1" kern="1200" dirty="0">
                <a:latin typeface="+mj-lt"/>
                <a:ea typeface="+mj-ea"/>
                <a:cs typeface="+mj-cs"/>
              </a:rPr>
              <a:t>ANALISI GARA 6 FINALS NBA</a:t>
            </a:r>
            <a:br>
              <a:rPr lang="en-US" sz="3200" kern="1200" dirty="0"/>
            </a:br>
            <a:br>
              <a:rPr lang="en-US" sz="3200" kern="1200" dirty="0"/>
            </a:br>
            <a:br>
              <a:rPr lang="en-US" sz="3200" kern="1200" dirty="0"/>
            </a:br>
            <a:br>
              <a:rPr lang="en-US" sz="3200" kern="1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1600" b="1" kern="1200" dirty="0">
                <a:latin typeface="+mj-lt"/>
                <a:ea typeface="+mj-ea"/>
                <a:cs typeface="+mj-cs"/>
              </a:rPr>
              <a:t>Emanuele </a:t>
            </a:r>
            <a:r>
              <a:rPr lang="en-US" sz="1600" b="1" kern="1200" dirty="0" err="1">
                <a:latin typeface="+mj-lt"/>
                <a:ea typeface="+mj-ea"/>
                <a:cs typeface="+mj-cs"/>
              </a:rPr>
              <a:t>Artioli</a:t>
            </a:r>
            <a:r>
              <a:rPr lang="en-US" sz="1600" b="1" kern="1200" dirty="0">
                <a:latin typeface="+mj-lt"/>
                <a:ea typeface="+mj-ea"/>
                <a:cs typeface="+mj-cs"/>
              </a:rPr>
              <a:t>, Giacomo De Gobbi, Davide </a:t>
            </a:r>
            <a:r>
              <a:rPr lang="en-US" sz="1600" b="1" kern="1200" dirty="0" err="1">
                <a:latin typeface="+mj-lt"/>
                <a:ea typeface="+mj-ea"/>
                <a:cs typeface="+mj-cs"/>
              </a:rPr>
              <a:t>Vercesi</a:t>
            </a:r>
            <a:br>
              <a:rPr lang="en-US" sz="1600" kern="1200" dirty="0"/>
            </a:b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 txBox="1">
            <a:spLocks/>
          </p:cNvSpPr>
          <p:nvPr/>
        </p:nvSpPr>
        <p:spPr>
          <a:xfrm>
            <a:off x="704628" y="-378974"/>
            <a:ext cx="10787549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br>
              <a:rPr lang="it-IT" sz="3200" dirty="0">
                <a:solidFill>
                  <a:schemeClr val="bg1"/>
                </a:solidFill>
              </a:rPr>
            </a:br>
            <a:r>
              <a:rPr lang="it-IT" sz="3200" dirty="0">
                <a:solidFill>
                  <a:schemeClr val="accent4"/>
                </a:solidFill>
              </a:rPr>
              <a:t>Progetto Data Management and </a:t>
            </a:r>
            <a:r>
              <a:rPr lang="it-IT" sz="3200" dirty="0" err="1">
                <a:solidFill>
                  <a:schemeClr val="accent4"/>
                </a:solidFill>
              </a:rPr>
              <a:t>Visualization</a:t>
            </a:r>
            <a:endParaRPr lang="it-IT" sz="32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95548" y="522898"/>
            <a:ext cx="37227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5631" y="31573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Architettura software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3096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Immagine 6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47" y="3227747"/>
            <a:ext cx="1681839" cy="783065"/>
          </a:xfrm>
          <a:prstGeom prst="rect">
            <a:avLst/>
          </a:prstGeom>
        </p:spPr>
      </p:pic>
      <p:pic>
        <p:nvPicPr>
          <p:cNvPr id="70" name="Immagine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34" y="1104067"/>
            <a:ext cx="2283803" cy="1214976"/>
          </a:xfrm>
          <a:prstGeom prst="rect">
            <a:avLst/>
          </a:prstGeom>
        </p:spPr>
      </p:pic>
      <p:pic>
        <p:nvPicPr>
          <p:cNvPr id="69" name="Immagin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103" y="5204533"/>
            <a:ext cx="2662754" cy="624706"/>
          </a:xfrm>
          <a:prstGeom prst="rect">
            <a:avLst/>
          </a:prstGeom>
        </p:spPr>
      </p:pic>
      <p:sp>
        <p:nvSpPr>
          <p:cNvPr id="75" name="Rettangolo 74"/>
          <p:cNvSpPr/>
          <p:nvPr/>
        </p:nvSpPr>
        <p:spPr>
          <a:xfrm>
            <a:off x="2494730" y="5027725"/>
            <a:ext cx="3002872" cy="92041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2494730" y="3147934"/>
            <a:ext cx="3002872" cy="94269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/>
          <p:cNvSpPr/>
          <p:nvPr/>
        </p:nvSpPr>
        <p:spPr>
          <a:xfrm>
            <a:off x="2451044" y="1294050"/>
            <a:ext cx="3002872" cy="937333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2 78"/>
          <p:cNvCxnSpPr>
            <a:endCxn id="76" idx="2"/>
          </p:cNvCxnSpPr>
          <p:nvPr/>
        </p:nvCxnSpPr>
        <p:spPr>
          <a:xfrm flipV="1">
            <a:off x="3996166" y="4090624"/>
            <a:ext cx="0" cy="95956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>
            <a:stCxn id="76" idx="0"/>
          </p:cNvCxnSpPr>
          <p:nvPr/>
        </p:nvCxnSpPr>
        <p:spPr>
          <a:xfrm flipV="1">
            <a:off x="3996166" y="2279753"/>
            <a:ext cx="0" cy="86818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tangolo 90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8888139" y="4827945"/>
            <a:ext cx="2015613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endParaRPr lang="it-IT" sz="1600" dirty="0">
              <a:cs typeface="Segoe UI" panose="020B0502040204020203" pitchFamily="34" charset="0"/>
            </a:endParaRPr>
          </a:p>
        </p:txBody>
      </p:sp>
      <p:pic>
        <p:nvPicPr>
          <p:cNvPr id="93" name="Immagine 9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24" y="2361482"/>
            <a:ext cx="661386" cy="661386"/>
          </a:xfrm>
          <a:prstGeom prst="rect">
            <a:avLst/>
          </a:prstGeom>
        </p:spPr>
      </p:pic>
      <p:sp>
        <p:nvSpPr>
          <p:cNvPr id="103" name="Rettangolo 102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9241996" y="3270961"/>
            <a:ext cx="1752042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2000" b="1" dirty="0">
                <a:cs typeface="Segoe UI" panose="020B0502040204020203" pitchFamily="34" charset="0"/>
              </a:rPr>
              <a:t>WEB SCRAPING</a:t>
            </a:r>
          </a:p>
        </p:txBody>
      </p:sp>
      <p:pic>
        <p:nvPicPr>
          <p:cNvPr id="113" name="Immagine 1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23" y="1366327"/>
            <a:ext cx="1187752" cy="700984"/>
          </a:xfrm>
          <a:prstGeom prst="rect">
            <a:avLst/>
          </a:prstGeom>
        </p:spPr>
      </p:pic>
      <p:sp>
        <p:nvSpPr>
          <p:cNvPr id="125" name="Rettangolo 124"/>
          <p:cNvSpPr/>
          <p:nvPr/>
        </p:nvSpPr>
        <p:spPr>
          <a:xfrm>
            <a:off x="6805082" y="1272418"/>
            <a:ext cx="2167468" cy="92041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7" name="Connettore 2 126"/>
          <p:cNvCxnSpPr/>
          <p:nvPr/>
        </p:nvCxnSpPr>
        <p:spPr>
          <a:xfrm flipV="1">
            <a:off x="5497602" y="1771345"/>
            <a:ext cx="1282891" cy="1199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2 137"/>
          <p:cNvCxnSpPr/>
          <p:nvPr/>
        </p:nvCxnSpPr>
        <p:spPr>
          <a:xfrm flipH="1" flipV="1">
            <a:off x="9009129" y="2317525"/>
            <a:ext cx="1150774" cy="83703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/>
          <p:nvPr/>
        </p:nvCxnSpPr>
        <p:spPr>
          <a:xfrm flipV="1">
            <a:off x="8997139" y="1739090"/>
            <a:ext cx="502415" cy="11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9524143" y="1610795"/>
            <a:ext cx="1752042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600" b="1" dirty="0">
                <a:cs typeface="Segoe UI" panose="020B0502040204020203" pitchFamily="34" charset="0"/>
              </a:rPr>
              <a:t>CSV EXPORT</a:t>
            </a:r>
          </a:p>
        </p:txBody>
      </p:sp>
      <p:pic>
        <p:nvPicPr>
          <p:cNvPr id="145" name="Immagine 144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067" y="1481383"/>
            <a:ext cx="515414" cy="515414"/>
          </a:xfrm>
          <a:prstGeom prst="rect">
            <a:avLst/>
          </a:prstGeom>
        </p:spPr>
      </p:pic>
      <p:pic>
        <p:nvPicPr>
          <p:cNvPr id="151" name="Immagine 1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7" y="3227747"/>
            <a:ext cx="739409" cy="739409"/>
          </a:xfrm>
          <a:prstGeom prst="rect">
            <a:avLst/>
          </a:prstGeom>
        </p:spPr>
      </p:pic>
      <p:sp>
        <p:nvSpPr>
          <p:cNvPr id="152" name="Rettangolo 1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714281" y="3352321"/>
            <a:ext cx="1752042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600" dirty="0">
                <a:cs typeface="Segoe UI" panose="020B0502040204020203" pitchFamily="34" charset="0"/>
              </a:rPr>
              <a:t>TOPIC</a:t>
            </a:r>
          </a:p>
          <a:p>
            <a:pPr algn="ctr" rtl="0">
              <a:lnSpc>
                <a:spcPts val="1900"/>
              </a:lnSpc>
            </a:pPr>
            <a:r>
              <a:rPr lang="it-IT" sz="1600" dirty="0">
                <a:cs typeface="Segoe UI"/>
              </a:rPr>
              <a:t>«</a:t>
            </a:r>
            <a:r>
              <a:rPr lang="it-IT" sz="1600" dirty="0">
                <a:ea typeface="+mn-lt"/>
                <a:cs typeface="+mn-lt"/>
              </a:rPr>
              <a:t>sunsbucks0</a:t>
            </a:r>
            <a:r>
              <a:rPr lang="it-IT" sz="1600" dirty="0">
                <a:cs typeface="Segoe UI"/>
              </a:rPr>
              <a:t>»</a:t>
            </a:r>
          </a:p>
        </p:txBody>
      </p:sp>
      <p:pic>
        <p:nvPicPr>
          <p:cNvPr id="153" name="Immagine 1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1" y="1395477"/>
            <a:ext cx="487207" cy="739409"/>
          </a:xfrm>
          <a:prstGeom prst="rect">
            <a:avLst/>
          </a:prstGeom>
        </p:spPr>
      </p:pic>
      <p:sp>
        <p:nvSpPr>
          <p:cNvPr id="154" name="Rettangolo 153"/>
          <p:cNvSpPr/>
          <p:nvPr/>
        </p:nvSpPr>
        <p:spPr>
          <a:xfrm>
            <a:off x="2833806" y="2538341"/>
            <a:ext cx="1119217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900"/>
              </a:lnSpc>
            </a:pPr>
            <a:r>
              <a:rPr lang="it-IT" b="1" dirty="0">
                <a:cs typeface="Segoe UI" panose="020B0502040204020203" pitchFamily="34" charset="0"/>
              </a:rPr>
              <a:t>PyMongo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2055" y="1887812"/>
            <a:ext cx="2572237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600" dirty="0" err="1">
                <a:cs typeface="Segoe UI"/>
              </a:rPr>
              <a:t>db</a:t>
            </a:r>
            <a:r>
              <a:rPr lang="it-IT" sz="1600" dirty="0">
                <a:cs typeface="Segoe UI"/>
              </a:rPr>
              <a:t>: </a:t>
            </a:r>
            <a:r>
              <a:rPr lang="it-IT" sz="1600" dirty="0" err="1">
                <a:ea typeface="+mn-lt"/>
                <a:cs typeface="+mn-lt"/>
              </a:rPr>
              <a:t>nba</a:t>
            </a:r>
            <a:endParaRPr lang="it-IT" sz="1600" dirty="0" err="1"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it-IT" sz="1600" dirty="0">
                <a:cs typeface="Segoe UI"/>
              </a:rPr>
              <a:t>Collection : </a:t>
            </a:r>
            <a:r>
              <a:rPr lang="it-IT" sz="1600" dirty="0">
                <a:ea typeface="+mn-lt"/>
                <a:cs typeface="+mn-lt"/>
              </a:rPr>
              <a:t>sunsbucks0</a:t>
            </a:r>
          </a:p>
        </p:txBody>
      </p:sp>
      <p:cxnSp>
        <p:nvCxnSpPr>
          <p:cNvPr id="42" name="Connettore 2 41"/>
          <p:cNvCxnSpPr/>
          <p:nvPr/>
        </p:nvCxnSpPr>
        <p:spPr>
          <a:xfrm flipV="1">
            <a:off x="8324551" y="2245807"/>
            <a:ext cx="5354" cy="89360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7488598" y="3273047"/>
            <a:ext cx="1752042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2000" b="1" dirty="0">
                <a:cs typeface="Segoe UI"/>
              </a:rPr>
              <a:t>SENTIMENT ANALYSIS:</a:t>
            </a:r>
          </a:p>
          <a:p>
            <a:pPr algn="ctr">
              <a:lnSpc>
                <a:spcPts val="1900"/>
              </a:lnSpc>
            </a:pPr>
            <a:r>
              <a:rPr lang="it-IT" sz="2000" b="1" dirty="0">
                <a:cs typeface="Segoe UI"/>
              </a:rPr>
              <a:t>NLTK (</a:t>
            </a:r>
            <a:r>
              <a:rPr lang="it-IT" sz="2000" b="1" dirty="0" err="1">
                <a:cs typeface="Segoe UI"/>
              </a:rPr>
              <a:t>Vader</a:t>
            </a:r>
            <a:r>
              <a:rPr lang="it-IT" sz="2000" b="1" dirty="0">
                <a:cs typeface="Segoe UI"/>
              </a:rPr>
              <a:t>)</a:t>
            </a:r>
            <a:endParaRPr lang="it-IT" sz="2000" b="1" dirty="0">
              <a:cs typeface="Segoe UI" panose="020B0502040204020203" pitchFamily="34" charset="0"/>
            </a:endParaRP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742688" y="5273229"/>
            <a:ext cx="1752042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600" dirty="0">
                <a:cs typeface="Segoe UI" panose="020B0502040204020203" pitchFamily="34" charset="0"/>
              </a:rPr>
              <a:t>API </a:t>
            </a:r>
          </a:p>
          <a:p>
            <a:pPr algn="ctr" rtl="0">
              <a:lnSpc>
                <a:spcPts val="1900"/>
              </a:lnSpc>
            </a:pPr>
            <a:r>
              <a:rPr lang="it-IT" sz="1600" dirty="0">
                <a:cs typeface="Segoe UI" panose="020B0502040204020203" pitchFamily="34" charset="0"/>
              </a:rPr>
              <a:t>Twitter</a:t>
            </a:r>
          </a:p>
        </p:txBody>
      </p:sp>
      <p:sp>
        <p:nvSpPr>
          <p:cNvPr id="34" name="Rettangolo 43">
            <a:extLst>
              <a:ext uri="{FF2B5EF4-FFF2-40B4-BE49-F238E27FC236}">
                <a16:creationId xmlns:a16="http://schemas.microsoft.com/office/drawing/2014/main" id="{183EB010-5A38-4E12-87D1-6E2A9F28A243}"/>
              </a:ext>
            </a:extLst>
          </p:cNvPr>
          <p:cNvSpPr/>
          <p:nvPr/>
        </p:nvSpPr>
        <p:spPr>
          <a:xfrm>
            <a:off x="5803233" y="3246152"/>
            <a:ext cx="1752042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it-IT" sz="2000" b="1" dirty="0">
                <a:cs typeface="Segoe UI"/>
              </a:rPr>
              <a:t>EMOTION ANALYSIS:</a:t>
            </a:r>
          </a:p>
          <a:p>
            <a:pPr algn="ctr">
              <a:lnSpc>
                <a:spcPts val="1900"/>
              </a:lnSpc>
            </a:pPr>
            <a:r>
              <a:rPr lang="it-IT" sz="2000" b="1" dirty="0" err="1">
                <a:cs typeface="Segoe UI"/>
              </a:rPr>
              <a:t>NRCLex</a:t>
            </a:r>
            <a:endParaRPr lang="it-IT" sz="2000" b="1" dirty="0" err="1">
              <a:cs typeface="Segoe UI" panose="020B0502040204020203" pitchFamily="34" charset="0"/>
            </a:endParaRPr>
          </a:p>
        </p:txBody>
      </p:sp>
      <p:cxnSp>
        <p:nvCxnSpPr>
          <p:cNvPr id="35" name="Connettore 2 41">
            <a:extLst>
              <a:ext uri="{FF2B5EF4-FFF2-40B4-BE49-F238E27FC236}">
                <a16:creationId xmlns:a16="http://schemas.microsoft.com/office/drawing/2014/main" id="{59DAF708-37D9-49D9-A203-53EEAA2CBD7C}"/>
              </a:ext>
            </a:extLst>
          </p:cNvPr>
          <p:cNvCxnSpPr>
            <a:cxnSpLocks/>
          </p:cNvCxnSpPr>
          <p:nvPr/>
        </p:nvCxnSpPr>
        <p:spPr>
          <a:xfrm flipV="1">
            <a:off x="6684009" y="2272701"/>
            <a:ext cx="561165" cy="8577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2">
            <a:extLst>
              <a:ext uri="{FF2B5EF4-FFF2-40B4-BE49-F238E27FC236}">
                <a16:creationId xmlns:a16="http://schemas.microsoft.com/office/drawing/2014/main" id="{E694B348-30A1-4C68-B2BA-0CDCBDDC8E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4518" y="4361329"/>
            <a:ext cx="788894" cy="788895"/>
          </a:xfrm>
          <a:prstGeom prst="rect">
            <a:avLst/>
          </a:prstGeom>
        </p:spPr>
      </p:pic>
      <p:cxnSp>
        <p:nvCxnSpPr>
          <p:cNvPr id="37" name="Connettore 2 41">
            <a:extLst>
              <a:ext uri="{FF2B5EF4-FFF2-40B4-BE49-F238E27FC236}">
                <a16:creationId xmlns:a16="http://schemas.microsoft.com/office/drawing/2014/main" id="{A954AECB-C21B-4A9F-97FF-4621294F47B3}"/>
              </a:ext>
            </a:extLst>
          </p:cNvPr>
          <p:cNvCxnSpPr>
            <a:cxnSpLocks/>
          </p:cNvCxnSpPr>
          <p:nvPr/>
        </p:nvCxnSpPr>
        <p:spPr>
          <a:xfrm>
            <a:off x="11345655" y="2126395"/>
            <a:ext cx="5355" cy="187649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102">
            <a:extLst>
              <a:ext uri="{FF2B5EF4-FFF2-40B4-BE49-F238E27FC236}">
                <a16:creationId xmlns:a16="http://schemas.microsoft.com/office/drawing/2014/main" id="{2759F1A8-ADA1-4025-96F1-00DBE5C8AE06}"/>
              </a:ext>
            </a:extLst>
          </p:cNvPr>
          <p:cNvSpPr/>
          <p:nvPr/>
        </p:nvSpPr>
        <p:spPr>
          <a:xfrm>
            <a:off x="9484043" y="4570843"/>
            <a:ext cx="1752042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it-IT" sz="2000" b="1" dirty="0">
                <a:cs typeface="Segoe UI"/>
              </a:rPr>
              <a:t>NETWORK ANALYSIS</a:t>
            </a:r>
            <a:endParaRPr lang="it-IT" sz="2000" b="1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5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472474" y="522898"/>
            <a:ext cx="27195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95435" y="32226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Caratteristiche della raccolta Twitter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3259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00323" y="2792817"/>
            <a:ext cx="1795603" cy="182481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500" b="1" dirty="0">
                <a:latin typeface="+mj-lt"/>
              </a:rPr>
              <a:t>RACCOLTA</a:t>
            </a:r>
          </a:p>
          <a:p>
            <a:pPr algn="ctr" rtl="0"/>
            <a:r>
              <a:rPr lang="it-IT" sz="1500" b="1" dirty="0">
                <a:latin typeface="+mj-lt"/>
              </a:rPr>
              <a:t>TWEET</a:t>
            </a:r>
          </a:p>
        </p:txBody>
      </p:sp>
      <p:sp>
        <p:nvSpPr>
          <p:cNvPr id="16" name="Rettangolo: Angoli arrotondati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46682" y="1987137"/>
            <a:ext cx="4003629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b="1" dirty="0"/>
              <a:t>250.000 TWEET RACCOLTI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3878" y="192295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: Angoli arrotondati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79016" y="5101491"/>
            <a:ext cx="3472524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it-IT" sz="1600" b="1" dirty="0"/>
              <a:t>	~150MB IN CSV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3825" y="499192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: Angoli arrotondati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038" y="1602153"/>
            <a:ext cx="3996157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b="1" dirty="0"/>
              <a:t>ORARIO RACCOLTA 23:00 </a:t>
            </a:r>
            <a:r>
              <a:rPr lang="it-VA" sz="1600" b="1" dirty="0"/>
              <a:t>–</a:t>
            </a:r>
            <a:r>
              <a:rPr lang="it-IT" sz="1600" b="1"/>
              <a:t> 09.30</a:t>
            </a:r>
            <a:endParaRPr lang="it-IT" sz="1600" b="1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: Angoli arrotondati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0567" y="4925294"/>
            <a:ext cx="4071289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it-IT" sz="1600" dirty="0"/>
              <a:t>ARCHIVIAZIONE IN FORMATO JSON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45724" y="482589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39" name="Gruppo 38" descr="Icona di ingranaggi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899916" y="513634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igura a mano libera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1" name="Figura a mano libera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93" y="5114480"/>
            <a:ext cx="684691" cy="684691"/>
          </a:xfrm>
          <a:prstGeom prst="rect">
            <a:avLst/>
          </a:prstGeom>
        </p:spPr>
      </p:pic>
      <p:sp>
        <p:nvSpPr>
          <p:cNvPr id="44" name="Rettangolo: Angoli arrotondati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4625" y="3610638"/>
            <a:ext cx="4137210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dirty="0">
                <a:solidFill>
                  <a:prstClr val="white"/>
                </a:solidFill>
                <a:latin typeface="Segoe UI Light"/>
              </a:rPr>
              <a:t>FILTRO DEI CAMPI DESIDERATI</a:t>
            </a:r>
            <a:endParaRPr kumimoji="0" lang="it-IT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82284" y="351123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07" y="3689734"/>
            <a:ext cx="619302" cy="619302"/>
          </a:xfrm>
          <a:prstGeom prst="rect">
            <a:avLst/>
          </a:prstGeom>
        </p:spPr>
      </p:pic>
      <p:sp>
        <p:nvSpPr>
          <p:cNvPr id="47" name="Rettangolo: Angoli arrotondati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5343" y="3292211"/>
            <a:ext cx="3578408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RICERCA PER HASHTAG</a:t>
            </a: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7167" y="316432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94" y="3319106"/>
            <a:ext cx="550722" cy="550722"/>
          </a:xfrm>
          <a:prstGeom prst="rect">
            <a:avLst/>
          </a:prstGeom>
        </p:spPr>
      </p:pic>
      <p:pic>
        <p:nvPicPr>
          <p:cNvPr id="51" name="Immagine 5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21" y="1686453"/>
            <a:ext cx="601990" cy="601990"/>
          </a:xfrm>
          <a:prstGeom prst="rect">
            <a:avLst/>
          </a:prstGeom>
        </p:spPr>
      </p:pic>
      <p:pic>
        <p:nvPicPr>
          <p:cNvPr id="52" name="Immagin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51" y="2031980"/>
            <a:ext cx="717454" cy="71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8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>
            <a:extLst>
              <a:ext uri="{FF2B5EF4-FFF2-40B4-BE49-F238E27FC236}">
                <a16:creationId xmlns:a16="http://schemas.microsoft.com/office/drawing/2014/main" id="{28C94B8B-4F25-4FB0-8D45-02FA68DD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464" y="1472890"/>
            <a:ext cx="2841919" cy="1060266"/>
          </a:xfrm>
          <a:prstGeom prst="rect">
            <a:avLst/>
          </a:prstGeom>
        </p:spPr>
      </p:pic>
      <p:pic>
        <p:nvPicPr>
          <p:cNvPr id="3" name="Grafik 3">
            <a:extLst>
              <a:ext uri="{FF2B5EF4-FFF2-40B4-BE49-F238E27FC236}">
                <a16:creationId xmlns:a16="http://schemas.microsoft.com/office/drawing/2014/main" id="{BF751A3D-A4AB-4603-ACFB-0B6EEDFA9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916" y="1300398"/>
            <a:ext cx="1808843" cy="1347840"/>
          </a:xfrm>
          <a:prstGeom prst="rect">
            <a:avLst/>
          </a:prstGeom>
        </p:spPr>
      </p:pic>
      <p:pic>
        <p:nvPicPr>
          <p:cNvPr id="5" name="Immagine 144" descr="Ein Bild, das Text, Schild enthält.&#10;&#10;Beschreibung automatisch generiert.">
            <a:extLst>
              <a:ext uri="{FF2B5EF4-FFF2-40B4-BE49-F238E27FC236}">
                <a16:creationId xmlns:a16="http://schemas.microsoft.com/office/drawing/2014/main" id="{516BB6FE-91B5-4CF5-B547-E11A4EBADF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194" y="4491070"/>
            <a:ext cx="1217648" cy="1217648"/>
          </a:xfrm>
          <a:prstGeom prst="rect">
            <a:avLst/>
          </a:prstGeom>
        </p:spPr>
      </p:pic>
      <p:cxnSp>
        <p:nvCxnSpPr>
          <p:cNvPr id="7" name="Connettore 2 126">
            <a:extLst>
              <a:ext uri="{FF2B5EF4-FFF2-40B4-BE49-F238E27FC236}">
                <a16:creationId xmlns:a16="http://schemas.microsoft.com/office/drawing/2014/main" id="{0E0BEB41-5D9B-4D44-846A-67AD1AA5BC0A}"/>
              </a:ext>
            </a:extLst>
          </p:cNvPr>
          <p:cNvCxnSpPr/>
          <p:nvPr/>
        </p:nvCxnSpPr>
        <p:spPr>
          <a:xfrm flipV="1">
            <a:off x="3267204" y="1999945"/>
            <a:ext cx="1282891" cy="1199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126">
            <a:extLst>
              <a:ext uri="{FF2B5EF4-FFF2-40B4-BE49-F238E27FC236}">
                <a16:creationId xmlns:a16="http://schemas.microsoft.com/office/drawing/2014/main" id="{682E750B-E80F-485F-82C5-3D6CD18AB345}"/>
              </a:ext>
            </a:extLst>
          </p:cNvPr>
          <p:cNvCxnSpPr/>
          <p:nvPr/>
        </p:nvCxnSpPr>
        <p:spPr>
          <a:xfrm flipV="1">
            <a:off x="6904847" y="1999945"/>
            <a:ext cx="1282891" cy="1199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10">
            <a:extLst>
              <a:ext uri="{FF2B5EF4-FFF2-40B4-BE49-F238E27FC236}">
                <a16:creationId xmlns:a16="http://schemas.microsoft.com/office/drawing/2014/main" id="{0F5850B2-DDBB-40B7-B4CB-59BCCF0FD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308" y="1135956"/>
            <a:ext cx="1802653" cy="182965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A5B74C0-68AC-4D32-AE41-4542EB82824D}"/>
              </a:ext>
            </a:extLst>
          </p:cNvPr>
          <p:cNvSpPr txBox="1"/>
          <p:nvPr/>
        </p:nvSpPr>
        <p:spPr>
          <a:xfrm>
            <a:off x="6992364" y="13969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 err="1"/>
              <a:t>Punteggio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A57BF7-EE65-437A-B680-32D59A67E8CC}"/>
              </a:ext>
            </a:extLst>
          </p:cNvPr>
          <p:cNvSpPr txBox="1"/>
          <p:nvPr/>
        </p:nvSpPr>
        <p:spPr>
          <a:xfrm>
            <a:off x="3354720" y="139699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cs typeface="Segoe UI Light"/>
              </a:rPr>
              <a:t>Timestamp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96239-AA8F-48C4-8680-343C198291CC}"/>
              </a:ext>
            </a:extLst>
          </p:cNvPr>
          <p:cNvSpPr txBox="1"/>
          <p:nvPr/>
        </p:nvSpPr>
        <p:spPr>
          <a:xfrm>
            <a:off x="8184990" y="3409682"/>
            <a:ext cx="392654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de-DE" sz="2400" dirty="0" err="1"/>
              <a:t>Punteggio</a:t>
            </a:r>
            <a:endParaRPr lang="de-DE" sz="2400" dirty="0">
              <a:cs typeface="Segoe U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400" dirty="0">
                <a:cs typeface="Segoe UI Light"/>
              </a:rPr>
              <a:t>Quarto di </a:t>
            </a:r>
            <a:r>
              <a:rPr lang="de-DE" sz="2400" dirty="0" err="1">
                <a:cs typeface="Segoe UI Light"/>
              </a:rPr>
              <a:t>gioco</a:t>
            </a:r>
            <a:endParaRPr lang="de-DE" sz="2400" dirty="0">
              <a:cs typeface="Segoe U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400" dirty="0">
                <a:cs typeface="Segoe UI Light"/>
              </a:rPr>
              <a:t>Tempo di </a:t>
            </a:r>
            <a:r>
              <a:rPr lang="de-DE" sz="2400" dirty="0" err="1">
                <a:cs typeface="Segoe UI Light"/>
              </a:rPr>
              <a:t>gioco</a:t>
            </a:r>
            <a:endParaRPr lang="de-DE" sz="2400" dirty="0">
              <a:cs typeface="Segoe U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400" dirty="0" err="1">
                <a:cs typeface="Segoe UI Light"/>
              </a:rPr>
              <a:t>Cronaca</a:t>
            </a:r>
            <a:r>
              <a:rPr lang="de-DE" sz="2400" dirty="0">
                <a:cs typeface="Segoe UI Light"/>
              </a:rPr>
              <a:t> </a:t>
            </a:r>
            <a:r>
              <a:rPr lang="de-DE" sz="2400" dirty="0" err="1">
                <a:cs typeface="Segoe UI Light"/>
              </a:rPr>
              <a:t>avvenimenti</a:t>
            </a:r>
            <a:endParaRPr lang="de-DE" sz="2400">
              <a:cs typeface="Segoe UI Light"/>
            </a:endParaRPr>
          </a:p>
        </p:txBody>
      </p:sp>
      <p:cxnSp>
        <p:nvCxnSpPr>
          <p:cNvPr id="15" name="Connettore 2 41">
            <a:extLst>
              <a:ext uri="{FF2B5EF4-FFF2-40B4-BE49-F238E27FC236}">
                <a16:creationId xmlns:a16="http://schemas.microsoft.com/office/drawing/2014/main" id="{0C4C4075-8C62-4794-B788-B6525E63DFFA}"/>
              </a:ext>
            </a:extLst>
          </p:cNvPr>
          <p:cNvCxnSpPr>
            <a:cxnSpLocks/>
          </p:cNvCxnSpPr>
          <p:nvPr/>
        </p:nvCxnSpPr>
        <p:spPr>
          <a:xfrm flipH="1">
            <a:off x="5727790" y="2899281"/>
            <a:ext cx="3823" cy="123796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ADE913F-AC75-4EC1-88D7-1A36BEF13B89}"/>
              </a:ext>
            </a:extLst>
          </p:cNvPr>
          <p:cNvSpPr txBox="1"/>
          <p:nvPr/>
        </p:nvSpPr>
        <p:spPr>
          <a:xfrm>
            <a:off x="1371600" y="3406587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de-DE" sz="2400" dirty="0">
                <a:cs typeface="Arial"/>
              </a:rPr>
              <a:t>   </a:t>
            </a:r>
            <a:r>
              <a:rPr lang="de-DE" sz="2400" dirty="0" err="1">
                <a:cs typeface="Arial"/>
              </a:rPr>
              <a:t>Testo</a:t>
            </a:r>
            <a:endParaRPr lang="de-DE" sz="2400" dirty="0">
              <a:cs typeface="Arial"/>
            </a:endParaRPr>
          </a:p>
          <a:p>
            <a:pPr>
              <a:buChar char="•"/>
            </a:pPr>
            <a:r>
              <a:rPr lang="de-DE" sz="2400" dirty="0">
                <a:cs typeface="Arial"/>
              </a:rPr>
              <a:t>   </a:t>
            </a:r>
            <a:r>
              <a:rPr lang="de-DE" sz="2400" dirty="0" err="1">
                <a:cs typeface="Arial"/>
              </a:rPr>
              <a:t>Timestamp</a:t>
            </a:r>
            <a:endParaRPr lang="en-US" sz="2400">
              <a:cs typeface="Arial"/>
            </a:endParaRPr>
          </a:p>
          <a:p>
            <a:pPr>
              <a:buChar char="•"/>
            </a:pPr>
            <a:r>
              <a:rPr lang="de-DE" sz="2400" dirty="0">
                <a:cs typeface="Arial"/>
              </a:rPr>
              <a:t>   </a:t>
            </a:r>
            <a:r>
              <a:rPr lang="de-DE" sz="2400" dirty="0" err="1">
                <a:cs typeface="Arial"/>
              </a:rPr>
              <a:t>Interazioni</a:t>
            </a:r>
            <a:r>
              <a:rPr lang="de-DE" sz="2400" dirty="0">
                <a:cs typeface="Arial"/>
              </a:rPr>
              <a:t>​</a:t>
            </a:r>
          </a:p>
          <a:p>
            <a:pPr>
              <a:buChar char="•"/>
            </a:pPr>
            <a:r>
              <a:rPr lang="de-DE" sz="2400" dirty="0">
                <a:cs typeface="Arial"/>
              </a:rPr>
              <a:t>   Info </a:t>
            </a:r>
            <a:r>
              <a:rPr lang="de-DE" sz="2400" dirty="0" err="1">
                <a:cs typeface="Arial"/>
              </a:rPr>
              <a:t>Utente</a:t>
            </a:r>
            <a:endParaRPr lang="de-DE" sz="2400">
              <a:cs typeface="Arial"/>
            </a:endParaRPr>
          </a:p>
        </p:txBody>
      </p:sp>
      <p:cxnSp>
        <p:nvCxnSpPr>
          <p:cNvPr id="18" name="Connettore diritto 7">
            <a:extLst>
              <a:ext uri="{FF2B5EF4-FFF2-40B4-BE49-F238E27FC236}">
                <a16:creationId xmlns:a16="http://schemas.microsoft.com/office/drawing/2014/main" id="{3A040C12-8E2E-4044-8251-1323107D5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472474" y="522898"/>
            <a:ext cx="27195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olo 1">
            <a:extLst>
              <a:ext uri="{FF2B5EF4-FFF2-40B4-BE49-F238E27FC236}">
                <a16:creationId xmlns:a16="http://schemas.microsoft.com/office/drawing/2014/main" id="{EA8C512D-5C49-48BD-B093-813B6841A667}"/>
              </a:ext>
            </a:extLst>
          </p:cNvPr>
          <p:cNvSpPr txBox="1">
            <a:spLocks/>
          </p:cNvSpPr>
          <p:nvPr/>
        </p:nvSpPr>
        <p:spPr>
          <a:xfrm>
            <a:off x="95435" y="32226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Integrazione Dataset</a:t>
            </a:r>
            <a:endParaRPr lang="de-DE" dirty="0"/>
          </a:p>
        </p:txBody>
      </p:sp>
      <p:cxnSp>
        <p:nvCxnSpPr>
          <p:cNvPr id="22" name="Connettore diritto 13">
            <a:extLst>
              <a:ext uri="{FF2B5EF4-FFF2-40B4-BE49-F238E27FC236}">
                <a16:creationId xmlns:a16="http://schemas.microsoft.com/office/drawing/2014/main" id="{C5594BBA-7AF1-4647-9201-13047AD5C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3259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8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472474" y="522898"/>
            <a:ext cx="27195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95435" y="32226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Sentiment &amp;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Emotion</a:t>
            </a:r>
            <a:endParaRPr lang="it-IT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3259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758638" y="1324461"/>
            <a:ext cx="7591266" cy="5293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1200"/>
              </a:spcBef>
              <a:buClr>
                <a:srgbClr val="585858"/>
              </a:buClr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ea typeface="+mn-lt"/>
                <a:cs typeface="+mn-lt"/>
              </a:rPr>
              <a:t>Conversione dei tweet in minuscolo</a:t>
            </a:r>
            <a:endParaRPr lang="it-IT" sz="2000">
              <a:solidFill>
                <a:srgbClr val="000000"/>
              </a:solidFill>
              <a:latin typeface="Segoe UI Light"/>
              <a:cs typeface="Segoe UI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buClr>
                <a:srgbClr val="585858"/>
              </a:buClr>
              <a:buFont typeface="Arial" panose="020B0604020202020204" pitchFamily="34" charset="0"/>
              <a:buChar char="•"/>
              <a:defRPr/>
            </a:pPr>
            <a:endParaRPr lang="it-IT" sz="2000" dirty="0">
              <a:ea typeface="+mn-lt"/>
              <a:cs typeface="+mn-lt"/>
            </a:endParaRPr>
          </a:p>
          <a:p>
            <a:pPr marL="285750" indent="-285750">
              <a:spcBef>
                <a:spcPts val="1200"/>
              </a:spcBef>
              <a:buClr>
                <a:srgbClr val="585858"/>
              </a:buClr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ea typeface="+mn-lt"/>
                <a:cs typeface="+mn-lt"/>
              </a:rPr>
              <a:t>Rimozione Retweet, </a:t>
            </a:r>
            <a:r>
              <a:rPr lang="it-IT" sz="2000" dirty="0" err="1">
                <a:ea typeface="+mn-lt"/>
                <a:cs typeface="+mn-lt"/>
              </a:rPr>
              <a:t>UserMentions</a:t>
            </a:r>
            <a:r>
              <a:rPr lang="it-IT" sz="2000" dirty="0">
                <a:ea typeface="+mn-lt"/>
                <a:cs typeface="+mn-lt"/>
              </a:rPr>
              <a:t> e link</a:t>
            </a:r>
            <a:endParaRPr lang="it-IT" sz="2000">
              <a:solidFill>
                <a:srgbClr val="000000"/>
              </a:solidFill>
              <a:latin typeface="Segoe UI Light"/>
              <a:cs typeface="Segoe UI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buClr>
                <a:srgbClr val="585858"/>
              </a:buClr>
              <a:buFont typeface="Arial" panose="020B0604020202020204" pitchFamily="34" charset="0"/>
              <a:buChar char="•"/>
              <a:defRPr/>
            </a:pPr>
            <a:endParaRPr lang="it-IT" sz="2000" dirty="0">
              <a:ea typeface="+mn-lt"/>
              <a:cs typeface="+mn-lt"/>
            </a:endParaRPr>
          </a:p>
          <a:p>
            <a:pPr marL="285750" indent="-285750">
              <a:spcBef>
                <a:spcPts val="1200"/>
              </a:spcBef>
              <a:buClr>
                <a:srgbClr val="585858"/>
              </a:buClr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ea typeface="+mn-lt"/>
                <a:cs typeface="+mn-lt"/>
              </a:rPr>
              <a:t>Rimozione punteggiatura e caratteri speciali</a:t>
            </a:r>
            <a:endParaRPr lang="it-IT" sz="2000">
              <a:ea typeface="+mn-lt"/>
              <a:cs typeface="+mn-lt"/>
            </a:endParaRPr>
          </a:p>
          <a:p>
            <a:pPr marL="285750" indent="-285750">
              <a:spcBef>
                <a:spcPts val="1200"/>
              </a:spcBef>
              <a:buClr>
                <a:srgbClr val="585858"/>
              </a:buClr>
              <a:buFont typeface="Arial" panose="020B0604020202020204" pitchFamily="34" charset="0"/>
              <a:buChar char="•"/>
              <a:defRPr/>
            </a:pPr>
            <a:endParaRPr lang="it-IT" sz="2000" dirty="0">
              <a:cs typeface="Segoe UI Light"/>
            </a:endParaRPr>
          </a:p>
          <a:p>
            <a:pPr marL="285750" indent="-285750">
              <a:spcBef>
                <a:spcPts val="1200"/>
              </a:spcBef>
              <a:buClr>
                <a:srgbClr val="585858"/>
              </a:buClr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ea typeface="+mn-lt"/>
                <a:cs typeface="+mn-lt"/>
              </a:rPr>
              <a:t>Rimozione </a:t>
            </a:r>
            <a:r>
              <a:rPr lang="it-IT" sz="2000" dirty="0" err="1">
                <a:ea typeface="+mn-lt"/>
                <a:cs typeface="+mn-lt"/>
              </a:rPr>
              <a:t>stopwords</a:t>
            </a:r>
            <a:endParaRPr lang="it-IT" sz="2000">
              <a:cs typeface="Segoe UI Light"/>
            </a:endParaRPr>
          </a:p>
          <a:p>
            <a:pPr marL="285750" indent="-285750">
              <a:spcBef>
                <a:spcPts val="1200"/>
              </a:spcBef>
              <a:buClr>
                <a:srgbClr val="585858"/>
              </a:buClr>
              <a:buFont typeface="Arial" panose="020B0604020202020204" pitchFamily="34" charset="0"/>
              <a:buChar char="•"/>
              <a:defRPr/>
            </a:pPr>
            <a:endParaRPr lang="it-IT" sz="2000" dirty="0">
              <a:ea typeface="+mn-lt"/>
              <a:cs typeface="+mn-lt"/>
            </a:endParaRPr>
          </a:p>
          <a:p>
            <a:pPr marL="285750" indent="-285750">
              <a:spcBef>
                <a:spcPts val="1200"/>
              </a:spcBef>
              <a:buClr>
                <a:srgbClr val="585858"/>
              </a:buClr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ea typeface="+mn-lt"/>
                <a:cs typeface="+mn-lt"/>
              </a:rPr>
              <a:t>Sostituzione parole ‘allungate’</a:t>
            </a:r>
            <a:endParaRPr lang="it-IT" sz="2000">
              <a:ea typeface="+mn-lt"/>
              <a:cs typeface="+mn-lt"/>
            </a:endParaRPr>
          </a:p>
          <a:p>
            <a:pPr marL="285750" indent="-285750">
              <a:spcBef>
                <a:spcPts val="1200"/>
              </a:spcBef>
              <a:buClr>
                <a:srgbClr val="585858"/>
              </a:buClr>
              <a:buFont typeface="Arial" panose="020B0604020202020204" pitchFamily="34" charset="0"/>
              <a:buChar char="•"/>
              <a:defRPr/>
            </a:pPr>
            <a:endParaRPr lang="it-IT" sz="2000" dirty="0">
              <a:solidFill>
                <a:srgbClr val="000000"/>
              </a:solidFill>
              <a:latin typeface="Segoe UI Light"/>
              <a:cs typeface="Segoe UI Light"/>
            </a:endParaRPr>
          </a:p>
          <a:p>
            <a:pPr marL="285750" indent="-285750">
              <a:spcBef>
                <a:spcPts val="1200"/>
              </a:spcBef>
              <a:buClr>
                <a:srgbClr val="585858"/>
              </a:buClr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ea typeface="+mn-lt"/>
                <a:cs typeface="+mn-lt"/>
              </a:rPr>
              <a:t>Gestione negazioni con antinomie</a:t>
            </a:r>
            <a:endParaRPr lang="it-IT" sz="2400" dirty="0">
              <a:solidFill>
                <a:srgbClr val="000000"/>
              </a:solidFill>
              <a:latin typeface="Segoe UI Light"/>
              <a:cs typeface="Segoe UI Light"/>
            </a:endParaRPr>
          </a:p>
          <a:p>
            <a:pPr marL="285750" indent="-285750">
              <a:spcBef>
                <a:spcPts val="1200"/>
              </a:spcBef>
              <a:buClr>
                <a:srgbClr val="585858"/>
              </a:buClr>
              <a:buFont typeface="Arial" panose="020B0604020202020204" pitchFamily="34" charset="0"/>
              <a:buChar char="•"/>
              <a:defRPr/>
            </a:pPr>
            <a:endParaRPr lang="it-IT" sz="1400" u="sng" dirty="0">
              <a:solidFill>
                <a:srgbClr val="000000">
                  <a:lumMod val="75000"/>
                  <a:lumOff val="25000"/>
                </a:srgbClr>
              </a:solidFill>
              <a:latin typeface="Segoe UI Light"/>
              <a:cs typeface="Segoe UI" panose="020B0502040204020203" pitchFamily="34" charset="0"/>
            </a:endParaRPr>
          </a:p>
        </p:txBody>
      </p:sp>
      <p:cxnSp>
        <p:nvCxnSpPr>
          <p:cNvPr id="5" name="Connettore 2 41">
            <a:extLst>
              <a:ext uri="{FF2B5EF4-FFF2-40B4-BE49-F238E27FC236}">
                <a16:creationId xmlns:a16="http://schemas.microsoft.com/office/drawing/2014/main" id="{01CF4F81-D7B9-4E32-84E2-86A8ED521DC2}"/>
              </a:ext>
            </a:extLst>
          </p:cNvPr>
          <p:cNvCxnSpPr>
            <a:cxnSpLocks/>
          </p:cNvCxnSpPr>
          <p:nvPr/>
        </p:nvCxnSpPr>
        <p:spPr>
          <a:xfrm flipV="1">
            <a:off x="6235774" y="2111336"/>
            <a:ext cx="1825188" cy="609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41">
            <a:extLst>
              <a:ext uri="{FF2B5EF4-FFF2-40B4-BE49-F238E27FC236}">
                <a16:creationId xmlns:a16="http://schemas.microsoft.com/office/drawing/2014/main" id="{0759905E-9EF7-42F3-B590-50CEEB1A4839}"/>
              </a:ext>
            </a:extLst>
          </p:cNvPr>
          <p:cNvCxnSpPr>
            <a:cxnSpLocks/>
          </p:cNvCxnSpPr>
          <p:nvPr/>
        </p:nvCxnSpPr>
        <p:spPr>
          <a:xfrm flipV="1">
            <a:off x="6235774" y="4379406"/>
            <a:ext cx="1825188" cy="609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57033F3-2A0B-4F84-BA12-03C7073CEA4C}"/>
              </a:ext>
            </a:extLst>
          </p:cNvPr>
          <p:cNvSpPr txBox="1"/>
          <p:nvPr/>
        </p:nvSpPr>
        <p:spPr>
          <a:xfrm>
            <a:off x="8345581" y="1693768"/>
            <a:ext cx="4294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NLTK – Vader</a:t>
            </a:r>
            <a:endParaRPr lang="de-DE" sz="2400">
              <a:cs typeface="Segoe UI Light"/>
            </a:endParaRPr>
          </a:p>
          <a:p>
            <a:r>
              <a:rPr lang="de-DE" sz="2400" dirty="0">
                <a:cs typeface="Segoe UI Light"/>
              </a:rPr>
              <a:t>(Compound Score: [-1, +1])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F99A10-3534-415B-97FA-041A6CC449A2}"/>
              </a:ext>
            </a:extLst>
          </p:cNvPr>
          <p:cNvSpPr txBox="1"/>
          <p:nvPr/>
        </p:nvSpPr>
        <p:spPr>
          <a:xfrm>
            <a:off x="8408333" y="3657039"/>
            <a:ext cx="34872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 err="1"/>
              <a:t>NRCLex</a:t>
            </a:r>
            <a:r>
              <a:rPr lang="de-DE" sz="2800" dirty="0"/>
              <a:t> - Emotion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6636CEB-C791-4299-822D-A075A120663F}"/>
              </a:ext>
            </a:extLst>
          </p:cNvPr>
          <p:cNvSpPr txBox="1"/>
          <p:nvPr/>
        </p:nvSpPr>
        <p:spPr>
          <a:xfrm>
            <a:off x="8408894" y="4231341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de-DE" dirty="0"/>
              <a:t>Anger</a:t>
            </a:r>
            <a:endParaRPr lang="de-DE" dirty="0">
              <a:cs typeface="Segoe UI Light"/>
            </a:endParaRPr>
          </a:p>
          <a:p>
            <a:pPr marL="285750" indent="-285750">
              <a:buFont typeface="Arial"/>
              <a:buChar char="•"/>
            </a:pPr>
            <a:r>
              <a:rPr lang="de-DE" dirty="0" err="1">
                <a:cs typeface="Segoe UI Light"/>
              </a:rPr>
              <a:t>Disgust</a:t>
            </a:r>
            <a:endParaRPr lang="de-DE" dirty="0">
              <a:cs typeface="Segoe UI Light"/>
            </a:endParaRPr>
          </a:p>
          <a:p>
            <a:pPr marL="285750" indent="-285750">
              <a:buFont typeface="Arial"/>
              <a:buChar char="•"/>
            </a:pPr>
            <a:r>
              <a:rPr lang="de-DE" dirty="0" err="1">
                <a:ea typeface="+mn-lt"/>
                <a:cs typeface="+mn-lt"/>
              </a:rPr>
              <a:t>Sadness</a:t>
            </a:r>
            <a:endParaRPr lang="de-DE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dirty="0">
                <a:cs typeface="Segoe UI Light"/>
              </a:rPr>
              <a:t>Fear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>
                <a:ea typeface="+mn-lt"/>
                <a:cs typeface="+mn-lt"/>
              </a:rPr>
              <a:t>Anticipation</a:t>
            </a:r>
            <a:endParaRPr lang="de-DE" dirty="0">
              <a:cs typeface="Segoe UI Light"/>
            </a:endParaRPr>
          </a:p>
          <a:p>
            <a:pPr marL="285750" indent="-285750">
              <a:buFont typeface="Arial"/>
              <a:buChar char="•"/>
            </a:pPr>
            <a:r>
              <a:rPr lang="de-DE" dirty="0">
                <a:cs typeface="Segoe UI Light"/>
              </a:rPr>
              <a:t>Joy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cs typeface="Segoe UI Light"/>
              </a:rPr>
              <a:t>Surprise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cs typeface="Segoe UI Light"/>
              </a:rPr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121915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7">
            <a:extLst>
              <a:ext uri="{FF2B5EF4-FFF2-40B4-BE49-F238E27FC236}">
                <a16:creationId xmlns:a16="http://schemas.microsoft.com/office/drawing/2014/main" id="{57754741-CED2-48C5-AB42-C3C9784D4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472474" y="522898"/>
            <a:ext cx="27195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olo 1">
            <a:extLst>
              <a:ext uri="{FF2B5EF4-FFF2-40B4-BE49-F238E27FC236}">
                <a16:creationId xmlns:a16="http://schemas.microsoft.com/office/drawing/2014/main" id="{B7AD3C37-0321-4493-838E-716606B2E245}"/>
              </a:ext>
            </a:extLst>
          </p:cNvPr>
          <p:cNvSpPr txBox="1">
            <a:spLocks/>
          </p:cNvSpPr>
          <p:nvPr/>
        </p:nvSpPr>
        <p:spPr>
          <a:xfrm>
            <a:off x="95435" y="32226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chemeClr val="bg1"/>
                </a:solidFill>
              </a:rPr>
              <a:t>Network Analysis on </a:t>
            </a:r>
            <a:r>
              <a:rPr lang="it-IT" sz="2800" b="1" dirty="0" err="1">
                <a:solidFill>
                  <a:schemeClr val="bg1"/>
                </a:solidFill>
              </a:rPr>
              <a:t>Mentions</a:t>
            </a:r>
            <a:endParaRPr lang="it-IT" sz="2800" b="1" dirty="0">
              <a:solidFill>
                <a:schemeClr val="bg1"/>
              </a:solidFill>
            </a:endParaRPr>
          </a:p>
        </p:txBody>
      </p:sp>
      <p:cxnSp>
        <p:nvCxnSpPr>
          <p:cNvPr id="7" name="Connettore diritto 13">
            <a:extLst>
              <a:ext uri="{FF2B5EF4-FFF2-40B4-BE49-F238E27FC236}">
                <a16:creationId xmlns:a16="http://schemas.microsoft.com/office/drawing/2014/main" id="{7C0F5857-C16E-486A-BD63-306385783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3259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E09C483-04B9-4847-B4A6-42372945CDEB}"/>
              </a:ext>
            </a:extLst>
          </p:cNvPr>
          <p:cNvSpPr txBox="1"/>
          <p:nvPr/>
        </p:nvSpPr>
        <p:spPr>
          <a:xfrm>
            <a:off x="1389530" y="1264023"/>
            <a:ext cx="463475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u="sng" dirty="0">
                <a:solidFill>
                  <a:schemeClr val="bg1"/>
                </a:solidFill>
                <a:ea typeface="+mn-lt"/>
                <a:cs typeface="+mn-lt"/>
              </a:rPr>
              <a:t>MENTIONS</a:t>
            </a:r>
            <a:endParaRPr lang="de-DE" b="1" u="sng">
              <a:solidFill>
                <a:schemeClr val="bg1"/>
              </a:solidFill>
              <a:cs typeface="Segoe UI Light"/>
            </a:endParaRPr>
          </a:p>
          <a:p>
            <a:pPr marL="285750" indent="-285750">
              <a:buFont typeface="Arial"/>
              <a:buChar char="•"/>
            </a:pP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Nodes:70370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Edges:92539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Average Degree: 1,315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Average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Weighted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Degree: 1,546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Diameter: 15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Average Path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length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: 5.72</a:t>
            </a:r>
          </a:p>
          <a:p>
            <a:pPr marL="285750" indent="-285750">
              <a:buFont typeface="Arial"/>
              <a:buChar char="•"/>
            </a:pP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Modularity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: 0,761</a:t>
            </a:r>
          </a:p>
          <a:p>
            <a:pPr marL="285750" indent="-285750">
              <a:buFont typeface="Arial"/>
              <a:buChar char="•"/>
            </a:pP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Number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of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Communities: 3659</a:t>
            </a:r>
            <a:endParaRPr lang="de-DE" dirty="0">
              <a:solidFill>
                <a:schemeClr val="bg1"/>
              </a:solidFill>
              <a:cs typeface="Segoe UI Light"/>
            </a:endParaRPr>
          </a:p>
        </p:txBody>
      </p:sp>
      <p:pic>
        <p:nvPicPr>
          <p:cNvPr id="15" name="Grafik 15" descr="Ein Bild, das Outdoorobjekt, Stern, dunkel, schwarz enthält.&#10;&#10;Beschreibung automatisch generiert.">
            <a:extLst>
              <a:ext uri="{FF2B5EF4-FFF2-40B4-BE49-F238E27FC236}">
                <a16:creationId xmlns:a16="http://schemas.microsoft.com/office/drawing/2014/main" id="{D8B566C5-7EE0-4879-B8FE-7064E047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60" y="4213204"/>
            <a:ext cx="2384612" cy="2044366"/>
          </a:xfrm>
          <a:prstGeom prst="rect">
            <a:avLst/>
          </a:prstGeom>
        </p:spPr>
      </p:pic>
      <p:pic>
        <p:nvPicPr>
          <p:cNvPr id="18" name="Grafik 18" descr="Ein Bild, das Feuerwerk, draußen, Feuer, Outdoorobjekt enthält.&#10;&#10;Beschreibung automatisch generiert.">
            <a:extLst>
              <a:ext uri="{FF2B5EF4-FFF2-40B4-BE49-F238E27FC236}">
                <a16:creationId xmlns:a16="http://schemas.microsoft.com/office/drawing/2014/main" id="{2CA6E2DD-07B9-4358-A130-223A1E3B5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776" y="1426168"/>
            <a:ext cx="6015317" cy="44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0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5769B17-CBC2-4A49-9488-D0C4ACCB2023}"/>
              </a:ext>
            </a:extLst>
          </p:cNvPr>
          <p:cNvSpPr txBox="1"/>
          <p:nvPr/>
        </p:nvSpPr>
        <p:spPr>
          <a:xfrm>
            <a:off x="1404657" y="1297081"/>
            <a:ext cx="4204447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b="1" u="sng" dirty="0">
                <a:solidFill>
                  <a:schemeClr val="bg1"/>
                </a:solidFill>
              </a:rPr>
              <a:t>RETWEETS</a:t>
            </a:r>
            <a:endParaRPr lang="de-DE" b="1" u="sng" dirty="0">
              <a:solidFill>
                <a:schemeClr val="bg1"/>
              </a:solidFill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cs typeface="Segoe UI Light"/>
              </a:rPr>
              <a:t>Nodes: 60931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  <a:cs typeface="Segoe UI Light"/>
              </a:rPr>
              <a:t>Edges</a:t>
            </a:r>
            <a:r>
              <a:rPr lang="de-DE" dirty="0">
                <a:solidFill>
                  <a:schemeClr val="bg1"/>
                </a:solidFill>
                <a:cs typeface="Segoe UI Light"/>
              </a:rPr>
              <a:t>: 79631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cs typeface="Segoe UI Light"/>
              </a:rPr>
              <a:t>Average Degree: 1,307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cs typeface="Segoe UI Light"/>
              </a:rPr>
              <a:t>Average </a:t>
            </a:r>
            <a:r>
              <a:rPr lang="de-DE" dirty="0" err="1">
                <a:solidFill>
                  <a:schemeClr val="bg1"/>
                </a:solidFill>
                <a:cs typeface="Segoe UI Light"/>
              </a:rPr>
              <a:t>Weighted</a:t>
            </a:r>
            <a:r>
              <a:rPr lang="de-DE" dirty="0">
                <a:solidFill>
                  <a:schemeClr val="bg1"/>
                </a:solidFill>
                <a:cs typeface="Segoe UI Light"/>
              </a:rPr>
              <a:t> Degree: 1,537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cs typeface="Segoe UI Light"/>
              </a:rPr>
              <a:t>Diameter: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cs typeface="Segoe UI Light"/>
              </a:rPr>
              <a:t>Average Path </a:t>
            </a:r>
            <a:r>
              <a:rPr lang="de-DE" dirty="0" err="1">
                <a:solidFill>
                  <a:schemeClr val="bg1"/>
                </a:solidFill>
                <a:cs typeface="Segoe UI Light"/>
              </a:rPr>
              <a:t>length</a:t>
            </a:r>
            <a:r>
              <a:rPr lang="de-DE" dirty="0">
                <a:solidFill>
                  <a:schemeClr val="bg1"/>
                </a:solidFill>
                <a:cs typeface="Segoe UI Light"/>
              </a:rPr>
              <a:t>: 2.12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bg1"/>
                </a:solidFill>
                <a:cs typeface="Segoe UI Light"/>
              </a:rPr>
              <a:t>Modularity</a:t>
            </a:r>
            <a:r>
              <a:rPr lang="de-DE" dirty="0">
                <a:solidFill>
                  <a:schemeClr val="bg1"/>
                </a:solidFill>
                <a:cs typeface="Segoe UI Light"/>
              </a:rPr>
              <a:t>: 0,767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bg1"/>
                </a:solidFill>
                <a:cs typeface="Segoe UI Light"/>
              </a:rPr>
              <a:t>Number</a:t>
            </a:r>
            <a:r>
              <a:rPr lang="de-DE" dirty="0">
                <a:solidFill>
                  <a:schemeClr val="bg1"/>
                </a:solidFill>
                <a:cs typeface="Segoe UI Light"/>
              </a:rPr>
              <a:t> </a:t>
            </a:r>
            <a:r>
              <a:rPr lang="de-DE" err="1">
                <a:solidFill>
                  <a:schemeClr val="bg1"/>
                </a:solidFill>
                <a:cs typeface="Segoe UI Light"/>
              </a:rPr>
              <a:t>of</a:t>
            </a:r>
            <a:r>
              <a:rPr lang="de-DE" dirty="0">
                <a:solidFill>
                  <a:schemeClr val="bg1"/>
                </a:solidFill>
                <a:cs typeface="Segoe UI Light"/>
              </a:rPr>
              <a:t> Communities: 3275</a:t>
            </a:r>
            <a:endParaRPr lang="de-DE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cs typeface="Segoe UI Light"/>
            </a:endParaRPr>
          </a:p>
        </p:txBody>
      </p:sp>
      <p:pic>
        <p:nvPicPr>
          <p:cNvPr id="3" name="Grafik 2" descr="Ein Bild, das Feuerwerk, Outdoorobjekt, draußen, Licht enthält.&#10;&#10;Beschreibung automatisch generiert.">
            <a:extLst>
              <a:ext uri="{FF2B5EF4-FFF2-40B4-BE49-F238E27FC236}">
                <a16:creationId xmlns:a16="http://schemas.microsoft.com/office/drawing/2014/main" id="{DD916AC1-DE0B-482F-9869-DABA8B926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53" y="1227100"/>
            <a:ext cx="5504329" cy="4977542"/>
          </a:xfrm>
          <a:prstGeom prst="rect">
            <a:avLst/>
          </a:prstGeom>
        </p:spPr>
      </p:pic>
      <p:pic>
        <p:nvPicPr>
          <p:cNvPr id="4" name="Grafik 3" descr="Ein Bild, das Text, Outdoorobjekt, Stern, dunkel enthält.&#10;&#10;Beschreibung automatisch generiert.">
            <a:extLst>
              <a:ext uri="{FF2B5EF4-FFF2-40B4-BE49-F238E27FC236}">
                <a16:creationId xmlns:a16="http://schemas.microsoft.com/office/drawing/2014/main" id="{091BE63D-9203-457F-802A-F0EDBD37D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10" y="3826545"/>
            <a:ext cx="3021105" cy="3005947"/>
          </a:xfrm>
          <a:prstGeom prst="rect">
            <a:avLst/>
          </a:prstGeom>
        </p:spPr>
      </p:pic>
      <p:cxnSp>
        <p:nvCxnSpPr>
          <p:cNvPr id="6" name="Connettore diritto 7">
            <a:extLst>
              <a:ext uri="{FF2B5EF4-FFF2-40B4-BE49-F238E27FC236}">
                <a16:creationId xmlns:a16="http://schemas.microsoft.com/office/drawing/2014/main" id="{8F3A4957-7864-4DE4-B71A-3984FA4A5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472474" y="522898"/>
            <a:ext cx="27195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37636D9-676B-4237-B279-3E0E9E088055}"/>
              </a:ext>
            </a:extLst>
          </p:cNvPr>
          <p:cNvSpPr txBox="1">
            <a:spLocks/>
          </p:cNvSpPr>
          <p:nvPr/>
        </p:nvSpPr>
        <p:spPr>
          <a:xfrm>
            <a:off x="95435" y="32226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chemeClr val="bg1"/>
                </a:solidFill>
              </a:rPr>
              <a:t>Network Analysis on Retweets</a:t>
            </a:r>
          </a:p>
        </p:txBody>
      </p:sp>
      <p:cxnSp>
        <p:nvCxnSpPr>
          <p:cNvPr id="10" name="Connettore diritto 13">
            <a:extLst>
              <a:ext uri="{FF2B5EF4-FFF2-40B4-BE49-F238E27FC236}">
                <a16:creationId xmlns:a16="http://schemas.microsoft.com/office/drawing/2014/main" id="{A56A1481-57E4-4726-9D11-10851EFEA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3259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7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7">
            <a:extLst>
              <a:ext uri="{FF2B5EF4-FFF2-40B4-BE49-F238E27FC236}">
                <a16:creationId xmlns:a16="http://schemas.microsoft.com/office/drawing/2014/main" id="{8B415476-6D7E-4DC8-88A6-4D91DF91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472474" y="522898"/>
            <a:ext cx="27195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olo 1">
            <a:extLst>
              <a:ext uri="{FF2B5EF4-FFF2-40B4-BE49-F238E27FC236}">
                <a16:creationId xmlns:a16="http://schemas.microsoft.com/office/drawing/2014/main" id="{928F7F68-17CD-424F-B60E-C1130E74EF21}"/>
              </a:ext>
            </a:extLst>
          </p:cNvPr>
          <p:cNvSpPr txBox="1">
            <a:spLocks/>
          </p:cNvSpPr>
          <p:nvPr/>
        </p:nvSpPr>
        <p:spPr>
          <a:xfrm>
            <a:off x="95435" y="32226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Infografiche</a:t>
            </a:r>
          </a:p>
        </p:txBody>
      </p:sp>
      <p:cxnSp>
        <p:nvCxnSpPr>
          <p:cNvPr id="7" name="Connettore diritto 13">
            <a:extLst>
              <a:ext uri="{FF2B5EF4-FFF2-40B4-BE49-F238E27FC236}">
                <a16:creationId xmlns:a16="http://schemas.microsoft.com/office/drawing/2014/main" id="{39ED274F-DE73-4A35-9089-19036AE57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3259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B81A798-D843-47C8-B1BB-6816CD034714}"/>
              </a:ext>
            </a:extLst>
          </p:cNvPr>
          <p:cNvSpPr txBox="1"/>
          <p:nvPr/>
        </p:nvSpPr>
        <p:spPr>
          <a:xfrm>
            <a:off x="3783106" y="2537013"/>
            <a:ext cx="558501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0" dirty="0">
                <a:hlinkClick r:id="rId2"/>
              </a:rPr>
              <a:t>Clicca QUI</a:t>
            </a:r>
            <a:endParaRPr lang="de-DE" sz="8000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566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0</TotalTime>
  <Words>505</Words>
  <Application>Microsoft Office PowerPoint</Application>
  <PresentationFormat>Breitbild</PresentationFormat>
  <Paragraphs>112</Paragraphs>
  <Slides>8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Tema di Office</vt:lpstr>
      <vt:lpstr>ANALISI GARA 6 FINALS NBA      Emanuele Artioli, Giacomo De Gobbi, Davide Vercesi </vt:lpstr>
      <vt:lpstr>Analisi progetto diapositiva 2</vt:lpstr>
      <vt:lpstr>Analisi progetto diapositiva 2</vt:lpstr>
      <vt:lpstr>PowerPoint-Präsentation</vt:lpstr>
      <vt:lpstr>Analisi progetto diapositiva 2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: COME GLI SPETTATORI UTILIZZANO TWITTER PRIMA, DURANTE E DOPO LA PARTITA   Alessandro Fossati, Giorgio Nardi, Luca Pretini </dc:title>
  <dc:creator/>
  <cp:lastModifiedBy/>
  <cp:revision>293</cp:revision>
  <dcterms:created xsi:type="dcterms:W3CDTF">2020-09-09T07:42:58Z</dcterms:created>
  <dcterms:modified xsi:type="dcterms:W3CDTF">2021-09-02T22:48:47Z</dcterms:modified>
</cp:coreProperties>
</file>