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73" r:id="rId12"/>
    <p:sldId id="269" r:id="rId13"/>
    <p:sldId id="265" r:id="rId14"/>
    <p:sldId id="270" r:id="rId15"/>
    <p:sldId id="272" r:id="rId16"/>
    <p:sldId id="268" r:id="rId17"/>
    <p:sldId id="266"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BC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120" d="100"/>
          <a:sy n="120"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64DDF08-71A2-4DB5-8FCC-4025657C8ED3}" type="datetimeFigureOut">
              <a:rPr kumimoji="1" lang="ja-JP" altLang="en-US" smtClean="0"/>
              <a:t>2023/7/11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12265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64DDF08-71A2-4DB5-8FCC-4025657C8ED3}" type="datetimeFigureOut">
              <a:rPr kumimoji="1" lang="ja-JP" altLang="en-US" smtClean="0"/>
              <a:t>2023/7/11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269656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64DDF08-71A2-4DB5-8FCC-4025657C8ED3}" type="datetimeFigureOut">
              <a:rPr kumimoji="1" lang="ja-JP" altLang="en-US" smtClean="0"/>
              <a:t>2023/7/11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2467987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64DDF08-71A2-4DB5-8FCC-4025657C8ED3}" type="datetimeFigureOut">
              <a:rPr kumimoji="1" lang="ja-JP" altLang="en-US" smtClean="0"/>
              <a:t>2023/7/11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177564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64DDF08-71A2-4DB5-8FCC-4025657C8ED3}" type="datetimeFigureOut">
              <a:rPr kumimoji="1" lang="ja-JP" altLang="en-US" smtClean="0"/>
              <a:t>2023/7/11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96011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64DDF08-71A2-4DB5-8FCC-4025657C8ED3}" type="datetimeFigureOut">
              <a:rPr kumimoji="1" lang="ja-JP" altLang="en-US" smtClean="0"/>
              <a:t>2023/7/11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218392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64DDF08-71A2-4DB5-8FCC-4025657C8ED3}" type="datetimeFigureOut">
              <a:rPr kumimoji="1" lang="ja-JP" altLang="en-US" smtClean="0"/>
              <a:t>2023/7/11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91958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64DDF08-71A2-4DB5-8FCC-4025657C8ED3}" type="datetimeFigureOut">
              <a:rPr kumimoji="1" lang="ja-JP" altLang="en-US" smtClean="0"/>
              <a:t>2023/7/11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373236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4DDF08-71A2-4DB5-8FCC-4025657C8ED3}" type="datetimeFigureOut">
              <a:rPr kumimoji="1" lang="ja-JP" altLang="en-US" smtClean="0"/>
              <a:t>2023/7/11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135080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DDF08-71A2-4DB5-8FCC-4025657C8ED3}" type="datetimeFigureOut">
              <a:rPr kumimoji="1" lang="ja-JP" altLang="en-US" smtClean="0"/>
              <a:t>2023/7/11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319375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DDF08-71A2-4DB5-8FCC-4025657C8ED3}" type="datetimeFigureOut">
              <a:rPr kumimoji="1" lang="ja-JP" altLang="en-US" smtClean="0"/>
              <a:t>2023/7/11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8878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DDF08-71A2-4DB5-8FCC-4025657C8ED3}" type="datetimeFigureOut">
              <a:rPr kumimoji="1" lang="ja-JP" altLang="en-US" smtClean="0"/>
              <a:t>2023/7/11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91073-3B93-4638-9BFB-5339DDECBE59}" type="slidenum">
              <a:rPr kumimoji="1" lang="ja-JP" altLang="en-US" smtClean="0"/>
              <a:t>‹#›</a:t>
            </a:fld>
            <a:endParaRPr kumimoji="1" lang="ja-JP" altLang="en-US"/>
          </a:p>
        </p:txBody>
      </p:sp>
    </p:spTree>
    <p:extLst>
      <p:ext uri="{BB962C8B-B14F-4D97-AF65-F5344CB8AC3E}">
        <p14:creationId xmlns:p14="http://schemas.microsoft.com/office/powerpoint/2010/main" val="3411639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596043"/>
            <a:ext cx="9144000" cy="1090959"/>
          </a:xfrm>
          <a:ln w="76200">
            <a:solidFill>
              <a:srgbClr val="98BCE4"/>
            </a:solidFill>
          </a:ln>
        </p:spPr>
        <p:style>
          <a:lnRef idx="1">
            <a:schemeClr val="accent1"/>
          </a:lnRef>
          <a:fillRef idx="2">
            <a:schemeClr val="accent1"/>
          </a:fillRef>
          <a:effectRef idx="1">
            <a:schemeClr val="accent1"/>
          </a:effectRef>
          <a:fontRef idx="minor">
            <a:schemeClr val="dk1"/>
          </a:fontRef>
        </p:style>
        <p:txBody>
          <a:bodyPr/>
          <a:lstStyle/>
          <a:p>
            <a:r>
              <a:rPr kumimoji="1" lang="ja-JP" altLang="en-US" b="1" dirty="0">
                <a:solidFill>
                  <a:schemeClr val="tx1"/>
                </a:solidFill>
                <a:effectLst>
                  <a:outerShdw blurRad="38100" dist="38100" dir="2700000" algn="tl">
                    <a:srgbClr val="000000">
                      <a:alpha val="43137"/>
                    </a:srgbClr>
                  </a:outerShdw>
                </a:effectLst>
              </a:rPr>
              <a:t>デジコン</a:t>
            </a:r>
            <a:r>
              <a:rPr lang="ja-JP" altLang="en-US" b="1" dirty="0">
                <a:ln w="13462">
                  <a:solidFill>
                    <a:schemeClr val="bg1"/>
                  </a:solidFill>
                  <a:prstDash val="solid"/>
                </a:ln>
                <a:solidFill>
                  <a:schemeClr val="accent4">
                    <a:lumMod val="60000"/>
                    <a:lumOff val="40000"/>
                  </a:schemeClr>
                </a:solidFill>
                <a:effectLst>
                  <a:outerShdw blurRad="38100" dist="38100" dir="2700000" algn="tl" rotWithShape="0">
                    <a:srgbClr val="000000">
                      <a:alpha val="43137"/>
                    </a:srgbClr>
                  </a:outerShdw>
                </a:effectLst>
              </a:rPr>
              <a:t>「</a:t>
            </a:r>
            <a:r>
              <a:rPr kumimoji="1" lang="ja-JP" altLang="en-US" b="1" dirty="0">
                <a:ln w="13462">
                  <a:solidFill>
                    <a:schemeClr val="bg1"/>
                  </a:solidFill>
                  <a:prstDash val="solid"/>
                </a:ln>
                <a:solidFill>
                  <a:schemeClr val="accent4">
                    <a:lumMod val="60000"/>
                    <a:lumOff val="40000"/>
                  </a:schemeClr>
                </a:solidFill>
                <a:effectLst>
                  <a:outerShdw blurRad="38100" dist="38100" dir="2700000" algn="tl" rotWithShape="0">
                    <a:srgbClr val="000000">
                      <a:alpha val="43137"/>
                    </a:srgbClr>
                  </a:outerShdw>
                </a:effectLst>
              </a:rPr>
              <a:t>きらめき」</a:t>
            </a:r>
          </a:p>
        </p:txBody>
      </p:sp>
      <p:sp>
        <p:nvSpPr>
          <p:cNvPr id="3" name="サブタイトル 2"/>
          <p:cNvSpPr>
            <a:spLocks noGrp="1"/>
          </p:cNvSpPr>
          <p:nvPr>
            <p:ph type="subTitle" idx="1"/>
          </p:nvPr>
        </p:nvSpPr>
        <p:spPr>
          <a:xfrm>
            <a:off x="1224742" y="3258590"/>
            <a:ext cx="9144000" cy="3175462"/>
          </a:xfrm>
        </p:spPr>
        <p:txBody>
          <a:bodyPr>
            <a:normAutofit/>
          </a:bodyPr>
          <a:lstStyle/>
          <a:p>
            <a:r>
              <a:rPr kumimoji="1" lang="ja-JP" altLang="en-US" sz="3200" dirty="0"/>
              <a:t>   チームメンバー</a:t>
            </a:r>
            <a:endParaRPr lang="en-US" altLang="ja-JP" sz="3200" dirty="0"/>
          </a:p>
          <a:p>
            <a:r>
              <a:rPr lang="ja-JP" altLang="en-US" dirty="0"/>
              <a:t>　小山　義稀</a:t>
            </a:r>
            <a:endParaRPr lang="en-US" altLang="ja-JP" dirty="0"/>
          </a:p>
          <a:p>
            <a:r>
              <a:rPr lang="ja-JP" altLang="en-US" dirty="0"/>
              <a:t>　橋立　隆成</a:t>
            </a:r>
            <a:endParaRPr lang="en-US" altLang="ja-JP" dirty="0"/>
          </a:p>
          <a:p>
            <a:r>
              <a:rPr lang="ja-JP" altLang="en-US" dirty="0"/>
              <a:t>羽生田　大翔</a:t>
            </a:r>
            <a:endParaRPr lang="en-US" altLang="ja-JP" dirty="0"/>
          </a:p>
          <a:p>
            <a:r>
              <a:rPr lang="ja-JP" altLang="en-US" dirty="0"/>
              <a:t>吉岡　祥</a:t>
            </a:r>
            <a:endParaRPr lang="en-US" altLang="ja-JP" dirty="0"/>
          </a:p>
          <a:p>
            <a:r>
              <a:rPr lang="ja-JP" altLang="en-US" dirty="0"/>
              <a:t>　吉澤　吹雪</a:t>
            </a:r>
            <a:endParaRPr lang="en-US" altLang="ja-JP" dirty="0"/>
          </a:p>
          <a:p>
            <a:endParaRPr lang="en-US" altLang="ja-JP" dirty="0"/>
          </a:p>
        </p:txBody>
      </p:sp>
    </p:spTree>
    <p:extLst>
      <p:ext uri="{BB962C8B-B14F-4D97-AF65-F5344CB8AC3E}">
        <p14:creationId xmlns:p14="http://schemas.microsoft.com/office/powerpoint/2010/main" val="98779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具体的な仕様を詰める</a:t>
            </a:r>
          </a:p>
        </p:txBody>
      </p:sp>
      <p:sp>
        <p:nvSpPr>
          <p:cNvPr id="3" name="コンテンツ プレースホルダー 2"/>
          <p:cNvSpPr>
            <a:spLocks noGrp="1"/>
          </p:cNvSpPr>
          <p:nvPr>
            <p:ph idx="1"/>
          </p:nvPr>
        </p:nvSpPr>
        <p:spPr>
          <a:xfrm>
            <a:off x="0" y="1825624"/>
            <a:ext cx="12192000" cy="4899371"/>
          </a:xfrm>
        </p:spPr>
        <p:txBody>
          <a:bodyPr>
            <a:normAutofit lnSpcReduction="10000"/>
          </a:bodyPr>
          <a:lstStyle/>
          <a:p>
            <a:pPr marL="0" indent="0">
              <a:buNone/>
            </a:pPr>
            <a:endParaRPr lang="en-US" altLang="ja-JP" dirty="0" smtClean="0"/>
          </a:p>
          <a:p>
            <a:pPr>
              <a:buFont typeface="Wingdings" panose="05000000000000000000" pitchFamily="2" charset="2"/>
              <a:buChar char="u"/>
            </a:pPr>
            <a:r>
              <a:rPr lang="ja-JP" altLang="en-US" dirty="0" smtClean="0"/>
              <a:t>アクションパート</a:t>
            </a:r>
            <a:endParaRPr lang="en-US" altLang="ja-JP" dirty="0" smtClean="0"/>
          </a:p>
          <a:p>
            <a:r>
              <a:rPr lang="ja-JP" altLang="en-US" dirty="0" smtClean="0"/>
              <a:t>１日１回ひっぱりアクション</a:t>
            </a:r>
            <a:endParaRPr lang="en-US" altLang="ja-JP" dirty="0" smtClean="0"/>
          </a:p>
          <a:p>
            <a:r>
              <a:rPr lang="ja-JP" altLang="en-US" dirty="0" smtClean="0"/>
              <a:t>きらめき度が上がるとより難しいステージを選べる（６ステージ）</a:t>
            </a:r>
            <a:endParaRPr lang="en-US" altLang="ja-JP" dirty="0" smtClean="0"/>
          </a:p>
          <a:p>
            <a:r>
              <a:rPr lang="ja-JP" altLang="en-US" dirty="0"/>
              <a:t>上に行けば行く</a:t>
            </a:r>
            <a:r>
              <a:rPr lang="ja-JP" altLang="en-US" dirty="0" smtClean="0"/>
              <a:t>ほど１個のアイテムでもらえるポイントが増える</a:t>
            </a:r>
            <a:endParaRPr lang="en-US" altLang="ja-JP" dirty="0" smtClean="0"/>
          </a:p>
          <a:p>
            <a:r>
              <a:rPr lang="ja-JP" altLang="en-US" dirty="0"/>
              <a:t>難しい</a:t>
            </a:r>
            <a:r>
              <a:rPr lang="ja-JP" altLang="en-US" dirty="0" smtClean="0"/>
              <a:t>ステージも増える</a:t>
            </a:r>
            <a:endParaRPr lang="en-US" altLang="ja-JP" dirty="0" smtClean="0"/>
          </a:p>
          <a:p>
            <a:r>
              <a:rPr lang="ja-JP" altLang="en-US" dirty="0" smtClean="0"/>
              <a:t>時間制限（</a:t>
            </a:r>
            <a:r>
              <a:rPr lang="en-US" altLang="ja-JP" dirty="0" smtClean="0"/>
              <a:t>1</a:t>
            </a:r>
            <a:r>
              <a:rPr lang="ja-JP" altLang="en-US" dirty="0" smtClean="0"/>
              <a:t>分半）</a:t>
            </a:r>
            <a:endParaRPr lang="en-US" altLang="ja-JP" dirty="0" smtClean="0"/>
          </a:p>
          <a:p>
            <a:r>
              <a:rPr lang="ja-JP" altLang="en-US" dirty="0" smtClean="0"/>
              <a:t>リトライで入手するアイテムを厳選できる</a:t>
            </a:r>
            <a:endParaRPr lang="en-US" altLang="ja-JP" dirty="0" smtClean="0"/>
          </a:p>
          <a:p>
            <a:r>
              <a:rPr lang="ja-JP" altLang="en-US" dirty="0" smtClean="0"/>
              <a:t>ステージ内でステータスが上がるアイテムを入手</a:t>
            </a:r>
            <a:endParaRPr lang="en-US" altLang="ja-JP" dirty="0" smtClean="0"/>
          </a:p>
          <a:p>
            <a:pPr marL="0" indent="0">
              <a:buNone/>
            </a:pPr>
            <a:r>
              <a:rPr lang="ja-JP" altLang="en-US" dirty="0" smtClean="0"/>
              <a:t>（使うのは育成画面）</a:t>
            </a:r>
            <a:endParaRPr lang="en-US" altLang="ja-JP" dirty="0" smtClean="0"/>
          </a:p>
          <a:p>
            <a:endParaRPr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201653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具体的な仕様を詰める</a:t>
            </a:r>
          </a:p>
        </p:txBody>
      </p:sp>
      <p:sp>
        <p:nvSpPr>
          <p:cNvPr id="3" name="コンテンツ プレースホルダー 2"/>
          <p:cNvSpPr>
            <a:spLocks noGrp="1"/>
          </p:cNvSpPr>
          <p:nvPr>
            <p:ph idx="1"/>
          </p:nvPr>
        </p:nvSpPr>
        <p:spPr>
          <a:xfrm>
            <a:off x="0" y="1825624"/>
            <a:ext cx="12192000" cy="4899371"/>
          </a:xfrm>
        </p:spPr>
        <p:txBody>
          <a:bodyPr>
            <a:normAutofit/>
          </a:bodyPr>
          <a:lstStyle/>
          <a:p>
            <a:pPr marL="0" indent="0">
              <a:buNone/>
            </a:pPr>
            <a:endParaRPr lang="en-US" altLang="ja-JP" dirty="0" smtClean="0"/>
          </a:p>
          <a:p>
            <a:pPr>
              <a:buFont typeface="Wingdings" panose="05000000000000000000" pitchFamily="2" charset="2"/>
              <a:buChar char="u"/>
            </a:pPr>
            <a:r>
              <a:rPr lang="ja-JP" altLang="en-US" dirty="0" smtClean="0"/>
              <a:t>アクションパート（検討中）</a:t>
            </a:r>
            <a:endParaRPr lang="en-US" altLang="ja-JP" dirty="0" smtClean="0"/>
          </a:p>
          <a:p>
            <a:r>
              <a:rPr lang="ja-JP" altLang="en-US" dirty="0" smtClean="0"/>
              <a:t>ゴールを作らずに行けるとこまで行けるようにする</a:t>
            </a:r>
            <a:endParaRPr lang="en-US" altLang="ja-JP" dirty="0" smtClean="0"/>
          </a:p>
          <a:p>
            <a:r>
              <a:rPr lang="ja-JP" altLang="en-US" dirty="0"/>
              <a:t>アイテムの収集数</a:t>
            </a:r>
            <a:r>
              <a:rPr lang="ja-JP" altLang="en-US" dirty="0" smtClean="0"/>
              <a:t>でフィーバーゲージなど</a:t>
            </a:r>
            <a:endParaRPr lang="en-US" altLang="ja-JP" dirty="0" smtClean="0"/>
          </a:p>
          <a:p>
            <a:r>
              <a:rPr lang="ja-JP" altLang="en-US" dirty="0" smtClean="0"/>
              <a:t>練習用のステージの用意</a:t>
            </a:r>
            <a:endParaRPr lang="en-US" altLang="ja-JP" dirty="0" smtClean="0"/>
          </a:p>
          <a:p>
            <a:endParaRPr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117487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具体的な仕様を詰める</a:t>
            </a:r>
          </a:p>
        </p:txBody>
      </p:sp>
      <p:sp>
        <p:nvSpPr>
          <p:cNvPr id="3" name="コンテンツ プレースホルダー 2"/>
          <p:cNvSpPr>
            <a:spLocks noGrp="1"/>
          </p:cNvSpPr>
          <p:nvPr>
            <p:ph idx="1"/>
          </p:nvPr>
        </p:nvSpPr>
        <p:spPr>
          <a:xfrm>
            <a:off x="365759" y="1825624"/>
            <a:ext cx="11529753" cy="4899371"/>
          </a:xfrm>
        </p:spPr>
        <p:txBody>
          <a:bodyPr>
            <a:normAutofit/>
          </a:bodyPr>
          <a:lstStyle/>
          <a:p>
            <a:pPr marL="0" indent="0">
              <a:buNone/>
            </a:pPr>
            <a:endParaRPr lang="en-US" altLang="ja-JP" dirty="0" smtClean="0"/>
          </a:p>
          <a:p>
            <a:pPr>
              <a:buFont typeface="Wingdings" panose="05000000000000000000" pitchFamily="2" charset="2"/>
              <a:buChar char="u"/>
            </a:pPr>
            <a:r>
              <a:rPr lang="ja-JP" altLang="en-US" dirty="0" smtClean="0"/>
              <a:t>育成キャラについて</a:t>
            </a:r>
            <a:endParaRPr lang="en-US" altLang="ja-JP" dirty="0"/>
          </a:p>
          <a:p>
            <a:r>
              <a:rPr lang="ja-JP" altLang="en-US" dirty="0" smtClean="0"/>
              <a:t>初期の見た目を５種類作る</a:t>
            </a:r>
            <a:endParaRPr lang="en-US" altLang="ja-JP" dirty="0" smtClean="0"/>
          </a:p>
          <a:p>
            <a:r>
              <a:rPr lang="ja-JP" altLang="en-US" dirty="0"/>
              <a:t>育成</a:t>
            </a:r>
            <a:r>
              <a:rPr lang="ja-JP" altLang="en-US" dirty="0" smtClean="0"/>
              <a:t>パートでは上がったステータスによって見た目が変わる</a:t>
            </a:r>
            <a:endParaRPr lang="en-US" altLang="ja-JP" dirty="0" smtClean="0"/>
          </a:p>
          <a:p>
            <a:pPr marL="0" indent="0">
              <a:buNone/>
            </a:pPr>
            <a:r>
              <a:rPr lang="ja-JP" altLang="en-US" dirty="0" smtClean="0"/>
              <a:t>　↳５パーツが変化、組み合わせで種類増やす</a:t>
            </a:r>
            <a:endParaRPr lang="en-US" altLang="ja-JP" dirty="0" smtClean="0"/>
          </a:p>
          <a:p>
            <a:r>
              <a:rPr lang="ja-JP" altLang="en-US" dirty="0" smtClean="0"/>
              <a:t>ステータスが一定たまるごとに変化していない部位がランダムに変化する、全部埋まってたらランダムに上書き</a:t>
            </a:r>
            <a:endParaRPr lang="en-US" altLang="ja-JP" dirty="0" smtClean="0"/>
          </a:p>
          <a:p>
            <a:r>
              <a:rPr lang="ja-JP" altLang="en-US" dirty="0" smtClean="0"/>
              <a:t>特殊なパーツを組み合わせると見た目が変わる</a:t>
            </a:r>
            <a:endParaRPr lang="en-US" altLang="ja-JP" dirty="0" smtClean="0"/>
          </a:p>
          <a:p>
            <a:r>
              <a:rPr lang="ja-JP" altLang="en-US" dirty="0"/>
              <a:t>何日</a:t>
            </a:r>
            <a:r>
              <a:rPr lang="ja-JP" altLang="en-US" dirty="0" smtClean="0"/>
              <a:t>も放置すると塵になる</a:t>
            </a:r>
            <a:endParaRPr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88455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具体的な仕様を詰める</a:t>
            </a:r>
          </a:p>
        </p:txBody>
      </p:sp>
      <p:sp>
        <p:nvSpPr>
          <p:cNvPr id="3" name="コンテンツ プレースホルダー 2"/>
          <p:cNvSpPr>
            <a:spLocks noGrp="1"/>
          </p:cNvSpPr>
          <p:nvPr>
            <p:ph idx="1"/>
          </p:nvPr>
        </p:nvSpPr>
        <p:spPr>
          <a:xfrm>
            <a:off x="448887" y="1825625"/>
            <a:ext cx="11405062" cy="4351338"/>
          </a:xfrm>
        </p:spPr>
        <p:txBody>
          <a:bodyPr>
            <a:normAutofit/>
          </a:bodyPr>
          <a:lstStyle/>
          <a:p>
            <a:pPr marL="0" indent="0">
              <a:buNone/>
            </a:pPr>
            <a:endParaRPr lang="en-US" altLang="ja-JP" dirty="0"/>
          </a:p>
          <a:p>
            <a:pPr>
              <a:buFont typeface="Wingdings" panose="05000000000000000000" pitchFamily="2" charset="2"/>
              <a:buChar char="u"/>
            </a:pPr>
            <a:r>
              <a:rPr kumimoji="1" lang="ja-JP" altLang="en-US" dirty="0" smtClean="0"/>
              <a:t>プレイヤーの背景</a:t>
            </a:r>
            <a:endParaRPr kumimoji="1" lang="en-US" altLang="ja-JP" dirty="0" smtClean="0"/>
          </a:p>
          <a:p>
            <a:r>
              <a:rPr lang="ja-JP" altLang="en-US" dirty="0"/>
              <a:t>プレイヤー</a:t>
            </a:r>
            <a:r>
              <a:rPr lang="ja-JP" altLang="en-US" dirty="0" smtClean="0"/>
              <a:t>は空から落ちてきた星の子を空に帰すために育成する</a:t>
            </a:r>
            <a:endParaRPr lang="en-US" altLang="ja-JP" dirty="0" smtClean="0"/>
          </a:p>
          <a:p>
            <a:r>
              <a:rPr lang="en-US" altLang="ja-JP" dirty="0" smtClean="0"/>
              <a:t>1</a:t>
            </a:r>
            <a:r>
              <a:rPr lang="ja-JP" altLang="en-US" dirty="0" smtClean="0"/>
              <a:t>日</a:t>
            </a:r>
            <a:r>
              <a:rPr lang="en-US" altLang="ja-JP" dirty="0" smtClean="0"/>
              <a:t>1</a:t>
            </a:r>
            <a:r>
              <a:rPr lang="ja-JP" altLang="en-US" dirty="0" smtClean="0"/>
              <a:t>回育成してきらめきが</a:t>
            </a:r>
            <a:r>
              <a:rPr lang="en-US" altLang="ja-JP" dirty="0" smtClean="0"/>
              <a:t>MAX</a:t>
            </a:r>
            <a:r>
              <a:rPr lang="ja-JP" altLang="en-US" dirty="0" smtClean="0"/>
              <a:t>になるまで日々育成する</a:t>
            </a:r>
            <a:endParaRPr lang="en-US" altLang="ja-JP" dirty="0" smtClean="0"/>
          </a:p>
          <a:p>
            <a:r>
              <a:rPr kumimoji="1" lang="ja-JP" altLang="en-US" dirty="0" smtClean="0"/>
              <a:t>きらめきが</a:t>
            </a:r>
            <a:r>
              <a:rPr kumimoji="1" lang="en-US" altLang="ja-JP" dirty="0" smtClean="0"/>
              <a:t>MAX</a:t>
            </a:r>
            <a:r>
              <a:rPr lang="ja-JP" altLang="en-US" dirty="0" smtClean="0"/>
              <a:t>で育成終了できる</a:t>
            </a:r>
            <a:endParaRPr kumimoji="1" lang="en-US" altLang="ja-JP" dirty="0" smtClean="0"/>
          </a:p>
          <a:p>
            <a:r>
              <a:rPr lang="ja-JP" altLang="en-US" dirty="0"/>
              <a:t>もし</a:t>
            </a:r>
            <a:r>
              <a:rPr lang="en-US" altLang="ja-JP" dirty="0"/>
              <a:t>MAX</a:t>
            </a:r>
            <a:r>
              <a:rPr lang="ja-JP" altLang="en-US" dirty="0" smtClean="0"/>
              <a:t>でも育成を続けるかやめるか選べる</a:t>
            </a:r>
            <a:endParaRPr lang="en-US" altLang="ja-JP" dirty="0" smtClean="0"/>
          </a:p>
          <a:p>
            <a:pPr marL="0" indent="0">
              <a:buNone/>
            </a:pPr>
            <a:r>
              <a:rPr lang="ja-JP" altLang="en-US" dirty="0" smtClean="0"/>
              <a:t>（その場合大きな変化はなくパーツの変化のみ）</a:t>
            </a:r>
            <a:endParaRPr kumimoji="1" lang="en-US" altLang="ja-JP" dirty="0" smtClean="0"/>
          </a:p>
          <a:p>
            <a:r>
              <a:rPr lang="ja-JP" altLang="en-US" dirty="0"/>
              <a:t>神視点</a:t>
            </a:r>
            <a:r>
              <a:rPr lang="ja-JP" altLang="en-US" dirty="0" smtClean="0"/>
              <a:t>で星の子を見守る</a:t>
            </a:r>
            <a:endParaRPr kumimoji="1" lang="en-US" altLang="ja-JP" dirty="0" smtClean="0"/>
          </a:p>
        </p:txBody>
      </p:sp>
    </p:spTree>
    <p:extLst>
      <p:ext uri="{BB962C8B-B14F-4D97-AF65-F5344CB8AC3E}">
        <p14:creationId xmlns:p14="http://schemas.microsoft.com/office/powerpoint/2010/main" val="1059327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具体的な仕様を詰める</a:t>
            </a:r>
          </a:p>
        </p:txBody>
      </p:sp>
      <p:sp>
        <p:nvSpPr>
          <p:cNvPr id="3" name="コンテンツ プレースホルダー 2"/>
          <p:cNvSpPr>
            <a:spLocks noGrp="1"/>
          </p:cNvSpPr>
          <p:nvPr>
            <p:ph idx="1"/>
          </p:nvPr>
        </p:nvSpPr>
        <p:spPr>
          <a:xfrm>
            <a:off x="448887" y="1825625"/>
            <a:ext cx="11405062" cy="4351338"/>
          </a:xfrm>
        </p:spPr>
        <p:txBody>
          <a:bodyPr>
            <a:normAutofit/>
          </a:bodyPr>
          <a:lstStyle/>
          <a:p>
            <a:pPr marL="0" indent="0">
              <a:buNone/>
            </a:pPr>
            <a:endParaRPr lang="en-US" altLang="ja-JP" dirty="0"/>
          </a:p>
          <a:p>
            <a:pPr>
              <a:buFont typeface="Wingdings" panose="05000000000000000000" pitchFamily="2" charset="2"/>
              <a:buChar char="u"/>
            </a:pPr>
            <a:r>
              <a:rPr kumimoji="1" lang="ja-JP" altLang="en-US" dirty="0" smtClean="0"/>
              <a:t>全体の世界観</a:t>
            </a:r>
            <a:endParaRPr kumimoji="1" lang="en-US" altLang="ja-JP" dirty="0" smtClean="0"/>
          </a:p>
          <a:p>
            <a:r>
              <a:rPr lang="ja-JP" altLang="en-US" dirty="0"/>
              <a:t>空から落ちてきた星の子が、空で輝く星になれるようきらめきを集める</a:t>
            </a:r>
          </a:p>
          <a:p>
            <a:r>
              <a:rPr lang="ja-JP" altLang="en-US" dirty="0"/>
              <a:t>塔で修業をすることできらめきを集め成長することができる</a:t>
            </a:r>
          </a:p>
          <a:p>
            <a:r>
              <a:rPr lang="ja-JP" altLang="en-US" dirty="0"/>
              <a:t>きらめきにはさまざまな種類があり集めたきらめきによって星の子はいろいろな姿に変わっていく</a:t>
            </a:r>
          </a:p>
          <a:p>
            <a:r>
              <a:rPr lang="ja-JP" altLang="en-US" dirty="0"/>
              <a:t>姿を変えながらきらめきを集めきると一人前の星になり、空へ登っていき星に</a:t>
            </a:r>
            <a:r>
              <a:rPr lang="ja-JP" altLang="en-US" dirty="0" smtClean="0"/>
              <a:t>なる</a:t>
            </a:r>
            <a:endParaRPr lang="ja-JP" altLang="en-US" dirty="0"/>
          </a:p>
        </p:txBody>
      </p:sp>
    </p:spTree>
    <p:extLst>
      <p:ext uri="{BB962C8B-B14F-4D97-AF65-F5344CB8AC3E}">
        <p14:creationId xmlns:p14="http://schemas.microsoft.com/office/powerpoint/2010/main" val="3747635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具体的な仕様を詰める</a:t>
            </a:r>
          </a:p>
        </p:txBody>
      </p:sp>
      <p:sp>
        <p:nvSpPr>
          <p:cNvPr id="3" name="コンテンツ プレースホルダー 2"/>
          <p:cNvSpPr>
            <a:spLocks noGrp="1"/>
          </p:cNvSpPr>
          <p:nvPr>
            <p:ph idx="1"/>
          </p:nvPr>
        </p:nvSpPr>
        <p:spPr>
          <a:xfrm>
            <a:off x="448887" y="1825625"/>
            <a:ext cx="11405062" cy="4351338"/>
          </a:xfrm>
        </p:spPr>
        <p:txBody>
          <a:bodyPr>
            <a:normAutofit/>
          </a:bodyPr>
          <a:lstStyle/>
          <a:p>
            <a:pPr marL="0" indent="0">
              <a:buNone/>
            </a:pPr>
            <a:endParaRPr lang="en-US" altLang="ja-JP" b="1" dirty="0"/>
          </a:p>
          <a:p>
            <a:pPr>
              <a:buFont typeface="Wingdings" panose="05000000000000000000" pitchFamily="2" charset="2"/>
              <a:buChar char="u"/>
            </a:pPr>
            <a:r>
              <a:rPr lang="ja-JP" altLang="en-US" dirty="0"/>
              <a:t>全体の雰囲気</a:t>
            </a:r>
            <a:endParaRPr lang="en-US" altLang="ja-JP" dirty="0"/>
          </a:p>
          <a:p>
            <a:pPr marL="0" indent="0">
              <a:buNone/>
            </a:pPr>
            <a:r>
              <a:rPr lang="ja-JP" altLang="en-US" dirty="0" smtClean="0"/>
              <a:t>アクション</a:t>
            </a:r>
            <a:r>
              <a:rPr lang="ja-JP" altLang="en-US" dirty="0"/>
              <a:t>と育成での緩急</a:t>
            </a:r>
            <a:endParaRPr lang="en-US" altLang="ja-JP" dirty="0"/>
          </a:p>
          <a:p>
            <a:r>
              <a:rPr lang="ja-JP" altLang="en-US" dirty="0"/>
              <a:t>幻想的（星、惑星、宇宙、塔）</a:t>
            </a:r>
            <a:endParaRPr lang="en-US" altLang="ja-JP" dirty="0"/>
          </a:p>
          <a:p>
            <a:r>
              <a:rPr lang="ja-JP" altLang="en-US" dirty="0"/>
              <a:t>緊張感（アクション）</a:t>
            </a:r>
            <a:endParaRPr lang="en-US" altLang="ja-JP" dirty="0"/>
          </a:p>
          <a:p>
            <a:r>
              <a:rPr lang="ja-JP" altLang="en-US" dirty="0"/>
              <a:t>ほのぼの（育成）</a:t>
            </a:r>
            <a:endParaRPr lang="en-US" altLang="ja-JP" dirty="0"/>
          </a:p>
          <a:p>
            <a:r>
              <a:rPr lang="ja-JP" altLang="en-US" dirty="0"/>
              <a:t>手作り感（手書きイラスト）</a:t>
            </a:r>
            <a:endParaRPr lang="ja-JP" altLang="en-US" dirty="0"/>
          </a:p>
        </p:txBody>
      </p:sp>
    </p:spTree>
    <p:extLst>
      <p:ext uri="{BB962C8B-B14F-4D97-AF65-F5344CB8AC3E}">
        <p14:creationId xmlns:p14="http://schemas.microsoft.com/office/powerpoint/2010/main" val="389413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具体的な仕様を詰める</a:t>
            </a:r>
          </a:p>
        </p:txBody>
      </p:sp>
      <p:sp>
        <p:nvSpPr>
          <p:cNvPr id="3" name="コンテンツ プレースホルダー 2"/>
          <p:cNvSpPr>
            <a:spLocks noGrp="1"/>
          </p:cNvSpPr>
          <p:nvPr>
            <p:ph idx="1"/>
          </p:nvPr>
        </p:nvSpPr>
        <p:spPr>
          <a:xfrm>
            <a:off x="448887" y="1825625"/>
            <a:ext cx="11405062" cy="4351338"/>
          </a:xfrm>
        </p:spPr>
        <p:txBody>
          <a:bodyPr>
            <a:normAutofit/>
          </a:bodyPr>
          <a:lstStyle/>
          <a:p>
            <a:pPr marL="0" indent="0">
              <a:buNone/>
            </a:pPr>
            <a:endParaRPr lang="en-US" altLang="ja-JP" dirty="0"/>
          </a:p>
          <a:p>
            <a:pPr>
              <a:buFont typeface="Wingdings" panose="05000000000000000000" pitchFamily="2" charset="2"/>
              <a:buChar char="u"/>
            </a:pPr>
            <a:r>
              <a:rPr lang="ja-JP" altLang="en-US" dirty="0"/>
              <a:t>投稿</a:t>
            </a:r>
            <a:r>
              <a:rPr lang="ja-JP" altLang="en-US" dirty="0" smtClean="0"/>
              <a:t>の利点</a:t>
            </a:r>
            <a:endParaRPr lang="en-US" altLang="ja-JP" dirty="0" smtClean="0"/>
          </a:p>
          <a:p>
            <a:r>
              <a:rPr lang="ja-JP" altLang="en-US" dirty="0" smtClean="0"/>
              <a:t>高さを見えるようにして自慢ができる</a:t>
            </a:r>
            <a:endParaRPr lang="en-US" altLang="ja-JP" dirty="0" smtClean="0"/>
          </a:p>
          <a:p>
            <a:r>
              <a:rPr lang="ja-JP" altLang="en-US" dirty="0" smtClean="0"/>
              <a:t>きらめき</a:t>
            </a:r>
            <a:r>
              <a:rPr lang="en-US" altLang="ja-JP" dirty="0" smtClean="0"/>
              <a:t>MAX</a:t>
            </a:r>
            <a:r>
              <a:rPr lang="ja-JP" altLang="en-US" dirty="0" smtClean="0"/>
              <a:t>の時、</a:t>
            </a:r>
            <a:r>
              <a:rPr kumimoji="1" lang="ja-JP" altLang="en-US" dirty="0" smtClean="0"/>
              <a:t>投稿すると次の育成にステータスを</a:t>
            </a:r>
            <a:r>
              <a:rPr kumimoji="1" lang="ja-JP" altLang="en-US" dirty="0" smtClean="0"/>
              <a:t>引き継げる</a:t>
            </a:r>
            <a:endParaRPr kumimoji="1" lang="en-US" altLang="ja-JP" dirty="0" smtClean="0"/>
          </a:p>
          <a:p>
            <a:r>
              <a:rPr lang="ja-JP" altLang="en-US" dirty="0" smtClean="0"/>
              <a:t>アクションパート終了画面を投稿するとアクションパートの報酬が２倍</a:t>
            </a:r>
            <a:endParaRPr lang="en-US" altLang="ja-JP" dirty="0" smtClean="0"/>
          </a:p>
        </p:txBody>
      </p:sp>
    </p:spTree>
    <p:extLst>
      <p:ext uri="{BB962C8B-B14F-4D97-AF65-F5344CB8AC3E}">
        <p14:creationId xmlns:p14="http://schemas.microsoft.com/office/powerpoint/2010/main" val="239246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具体的な仕様を詰める</a:t>
            </a:r>
          </a:p>
        </p:txBody>
      </p:sp>
      <p:sp>
        <p:nvSpPr>
          <p:cNvPr id="3" name="コンテンツ プレースホルダー 2"/>
          <p:cNvSpPr>
            <a:spLocks noGrp="1"/>
          </p:cNvSpPr>
          <p:nvPr>
            <p:ph idx="1"/>
          </p:nvPr>
        </p:nvSpPr>
        <p:spPr>
          <a:xfrm>
            <a:off x="448887" y="1825625"/>
            <a:ext cx="11405062" cy="4351338"/>
          </a:xfrm>
        </p:spPr>
        <p:txBody>
          <a:bodyPr>
            <a:normAutofit lnSpcReduction="10000"/>
          </a:bodyPr>
          <a:lstStyle/>
          <a:p>
            <a:pPr marL="0" indent="0">
              <a:buNone/>
            </a:pPr>
            <a:endParaRPr lang="en-US" altLang="ja-JP" dirty="0"/>
          </a:p>
          <a:p>
            <a:pPr>
              <a:buFont typeface="Wingdings" panose="05000000000000000000" pitchFamily="2" charset="2"/>
              <a:buChar char="u"/>
            </a:pPr>
            <a:r>
              <a:rPr lang="ja-JP" altLang="en-US" dirty="0" smtClean="0"/>
              <a:t>毎日プレイヤーのすること</a:t>
            </a:r>
            <a:endParaRPr lang="en-US" altLang="ja-JP" dirty="0" smtClean="0"/>
          </a:p>
          <a:p>
            <a:r>
              <a:rPr kumimoji="1" lang="ja-JP" altLang="en-US" dirty="0" smtClean="0"/>
              <a:t>星の子の育成</a:t>
            </a:r>
            <a:endParaRPr lang="en-US" altLang="ja-JP" dirty="0" smtClean="0"/>
          </a:p>
          <a:p>
            <a:r>
              <a:rPr kumimoji="1" lang="ja-JP" altLang="en-US" dirty="0" smtClean="0"/>
              <a:t>アクションステージをプレイする</a:t>
            </a:r>
            <a:endParaRPr kumimoji="1" lang="en-US" altLang="ja-JP" dirty="0" smtClean="0"/>
          </a:p>
          <a:p>
            <a:endParaRPr kumimoji="1" lang="en-US" altLang="ja-JP" dirty="0"/>
          </a:p>
          <a:p>
            <a:pPr>
              <a:buFont typeface="Wingdings" panose="05000000000000000000" pitchFamily="2" charset="2"/>
              <a:buChar char="u"/>
            </a:pPr>
            <a:r>
              <a:rPr kumimoji="1" lang="ja-JP" altLang="en-US" dirty="0" smtClean="0"/>
              <a:t>長期的な目標</a:t>
            </a:r>
            <a:endParaRPr kumimoji="1" lang="en-US" altLang="ja-JP" dirty="0" smtClean="0"/>
          </a:p>
          <a:p>
            <a:r>
              <a:rPr kumimoji="1" lang="ja-JP" altLang="en-US" dirty="0" smtClean="0"/>
              <a:t>星の子を帰らせる（目安１週間）</a:t>
            </a:r>
            <a:endParaRPr kumimoji="1" lang="en-US" altLang="ja-JP" dirty="0" smtClean="0"/>
          </a:p>
          <a:p>
            <a:r>
              <a:rPr kumimoji="1" lang="ja-JP" altLang="en-US" dirty="0" smtClean="0"/>
              <a:t>星の子アルバムを作る</a:t>
            </a:r>
            <a:endParaRPr lang="en-US" altLang="ja-JP" dirty="0"/>
          </a:p>
          <a:p>
            <a:r>
              <a:rPr lang="ja-JP" altLang="en-US" dirty="0" smtClean="0"/>
              <a:t>ほかのユーザーとシェアしていろいろな育成をする。</a:t>
            </a:r>
            <a:endParaRPr lang="en-US" altLang="ja-JP" dirty="0"/>
          </a:p>
        </p:txBody>
      </p:sp>
    </p:spTree>
    <p:extLst>
      <p:ext uri="{BB962C8B-B14F-4D97-AF65-F5344CB8AC3E}">
        <p14:creationId xmlns:p14="http://schemas.microsoft.com/office/powerpoint/2010/main" val="135640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a:solidFill>
              <a:schemeClr val="tx1"/>
            </a:solidFill>
          </a:ln>
        </p:spPr>
        <p:style>
          <a:lnRef idx="2">
            <a:schemeClr val="accent3"/>
          </a:lnRef>
          <a:fillRef idx="1">
            <a:schemeClr val="lt1"/>
          </a:fillRef>
          <a:effectRef idx="0">
            <a:schemeClr val="accent3"/>
          </a:effectRef>
          <a:fontRef idx="minor">
            <a:schemeClr val="dk1"/>
          </a:fontRef>
        </p:style>
        <p:txBody>
          <a:bodyPr/>
          <a:lstStyle/>
          <a:p>
            <a:pPr algn="ctr">
              <a:lnSpc>
                <a:spcPct val="100000"/>
              </a:lnSpc>
            </a:pPr>
            <a:r>
              <a:rPr kumimoji="1" lang="ja-JP" altLang="en-US" b="1" dirty="0">
                <a:solidFill>
                  <a:schemeClr val="tx1"/>
                </a:solidFill>
                <a:effectLst>
                  <a:outerShdw blurRad="38100" dist="38100" dir="2700000" algn="tl">
                    <a:srgbClr val="000000">
                      <a:alpha val="43137"/>
                    </a:srgbClr>
                  </a:outerShdw>
                </a:effectLst>
              </a:rPr>
              <a:t>成し遂げたいこと</a:t>
            </a:r>
            <a:r>
              <a:rPr kumimoji="1" lang="en-US" altLang="ja-JP" b="1" dirty="0">
                <a:solidFill>
                  <a:schemeClr val="tx1"/>
                </a:solidFill>
                <a:effectLst>
                  <a:outerShdw blurRad="38100" dist="38100" dir="2700000" algn="tl">
                    <a:srgbClr val="000000">
                      <a:alpha val="43137"/>
                    </a:srgbClr>
                  </a:outerShdw>
                </a:effectLst>
              </a:rPr>
              <a:t>(</a:t>
            </a:r>
            <a:r>
              <a:rPr kumimoji="1" lang="ja-JP" altLang="en-US" b="1" dirty="0">
                <a:solidFill>
                  <a:schemeClr val="tx1"/>
                </a:solidFill>
                <a:effectLst>
                  <a:outerShdw blurRad="38100" dist="38100" dir="2700000" algn="tl">
                    <a:srgbClr val="000000">
                      <a:alpha val="43137"/>
                    </a:srgbClr>
                  </a:outerShdw>
                </a:effectLst>
              </a:rPr>
              <a:t>問題提起</a:t>
            </a:r>
            <a:r>
              <a:rPr kumimoji="1" lang="en-US" altLang="ja-JP" b="1" dirty="0">
                <a:solidFill>
                  <a:schemeClr val="tx1"/>
                </a:solidFill>
                <a:effectLst>
                  <a:outerShdw blurRad="38100" dist="38100" dir="2700000" algn="tl">
                    <a:srgbClr val="000000">
                      <a:alpha val="43137"/>
                    </a:srgbClr>
                  </a:outerShdw>
                </a:effectLst>
              </a:rPr>
              <a:t>)</a:t>
            </a:r>
            <a:endParaRPr kumimoji="1" lang="ja-JP" altLang="en-US" b="1" dirty="0">
              <a:solidFill>
                <a:schemeClr val="tx1"/>
              </a:solidFill>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a:xfrm>
            <a:off x="112143" y="2806094"/>
            <a:ext cx="12079857" cy="2585864"/>
          </a:xfrm>
        </p:spPr>
        <p:txBody>
          <a:bodyPr>
            <a:normAutofit/>
          </a:bodyPr>
          <a:lstStyle/>
          <a:p>
            <a:pPr marL="0" indent="0" algn="ctr">
              <a:buClr>
                <a:schemeClr val="tx1"/>
              </a:buClr>
              <a:buNone/>
            </a:pPr>
            <a:r>
              <a:rPr kumimoji="1" lang="ja-JP" altLang="en-US" sz="4800" b="1" dirty="0">
                <a:solidFill>
                  <a:srgbClr val="FF0000"/>
                </a:solidFill>
                <a:effectLst>
                  <a:outerShdw blurRad="38100" dist="38100" dir="2700000" algn="tl">
                    <a:srgbClr val="000000">
                      <a:alpha val="43137"/>
                    </a:srgbClr>
                  </a:outerShdw>
                </a:effectLst>
              </a:rPr>
              <a:t>新潟デジコンのトップを獲る！！！</a:t>
            </a:r>
            <a:endParaRPr kumimoji="1" lang="en-US" altLang="ja-JP" sz="4800" b="1" dirty="0">
              <a:solidFill>
                <a:srgbClr val="FF0000"/>
              </a:solidFill>
              <a:effectLst>
                <a:outerShdw blurRad="38100" dist="38100" dir="2700000" algn="tl">
                  <a:srgbClr val="000000">
                    <a:alpha val="43137"/>
                  </a:srgbClr>
                </a:outerShdw>
              </a:effectLst>
            </a:endParaRPr>
          </a:p>
          <a:p>
            <a:endParaRPr kumimoji="1" lang="en-US" altLang="ja-JP" sz="4800" dirty="0"/>
          </a:p>
          <a:p>
            <a:pPr marL="0" indent="0" algn="ctr">
              <a:buClr>
                <a:schemeClr val="tx1"/>
              </a:buClr>
              <a:buNone/>
            </a:pPr>
            <a:r>
              <a:rPr lang="ja-JP" altLang="en-US" sz="3500" b="1" dirty="0">
                <a:solidFill>
                  <a:srgbClr val="FF0000"/>
                </a:solidFill>
                <a:effectLst>
                  <a:outerShdw blurRad="38100" dist="38100" dir="2700000" algn="tl">
                    <a:srgbClr val="000000">
                      <a:alpha val="43137"/>
                    </a:srgbClr>
                  </a:outerShdw>
                </a:effectLst>
              </a:rPr>
              <a:t>～自分たちがプレイして面白いと思えるゲームを作る～</a:t>
            </a:r>
            <a:endParaRPr lang="en-US" altLang="ja-JP" sz="35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2778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39246"/>
            <a:ext cx="10515600" cy="1325563"/>
          </a:xfrm>
          <a:ln w="57150">
            <a:solidFill>
              <a:schemeClr val="tx1"/>
            </a:solidFill>
          </a:ln>
        </p:spPr>
        <p:style>
          <a:lnRef idx="2">
            <a:schemeClr val="accent3"/>
          </a:lnRef>
          <a:fillRef idx="1">
            <a:schemeClr val="lt1"/>
          </a:fillRef>
          <a:effectRef idx="0">
            <a:schemeClr val="accent3"/>
          </a:effectRef>
          <a:fontRef idx="minor">
            <a:schemeClr val="dk1"/>
          </a:fontRef>
        </p:style>
        <p:txBody>
          <a:bodyPr/>
          <a:lstStyle/>
          <a:p>
            <a:pPr algn="ctr">
              <a:lnSpc>
                <a:spcPct val="100000"/>
              </a:lnSpc>
            </a:pPr>
            <a:r>
              <a:rPr lang="ja-JP" altLang="en-US" b="1" dirty="0">
                <a:solidFill>
                  <a:schemeClr val="tx1"/>
                </a:solidFill>
                <a:effectLst>
                  <a:outerShdw blurRad="38100" dist="38100" dir="2700000" algn="tl">
                    <a:srgbClr val="000000">
                      <a:alpha val="43137"/>
                    </a:srgbClr>
                  </a:outerShdw>
                </a:effectLst>
              </a:rPr>
              <a:t>目標</a:t>
            </a:r>
            <a:endParaRPr kumimoji="1" lang="ja-JP" altLang="en-US" b="1" dirty="0">
              <a:solidFill>
                <a:schemeClr val="tx1"/>
              </a:solidFill>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a:xfrm>
            <a:off x="838200" y="1799746"/>
            <a:ext cx="10515600" cy="4351338"/>
          </a:xfrm>
        </p:spPr>
        <p:txBody>
          <a:bodyPr/>
          <a:lstStyle/>
          <a:p>
            <a:endParaRPr kumimoji="1" lang="en-US" altLang="ja-JP" dirty="0"/>
          </a:p>
          <a:p>
            <a:r>
              <a:rPr kumimoji="1" lang="ja-JP" altLang="en-US" dirty="0"/>
              <a:t>新潟デジコングランプリ</a:t>
            </a:r>
            <a:r>
              <a:rPr kumimoji="1" lang="en-US" altLang="ja-JP" dirty="0"/>
              <a:t>2023</a:t>
            </a:r>
            <a:r>
              <a:rPr kumimoji="1" lang="ja-JP" altLang="en-US" dirty="0"/>
              <a:t>入選</a:t>
            </a:r>
            <a:endParaRPr kumimoji="1" lang="en-US" altLang="ja-JP" dirty="0"/>
          </a:p>
          <a:p>
            <a:r>
              <a:rPr lang="ja-JP" altLang="en-US" dirty="0"/>
              <a:t>締め切り前</a:t>
            </a:r>
            <a:r>
              <a:rPr lang="en-US" altLang="ja-JP" dirty="0"/>
              <a:t>(5</a:t>
            </a:r>
            <a:r>
              <a:rPr lang="ja-JP" altLang="en-US" dirty="0"/>
              <a:t>日前</a:t>
            </a:r>
            <a:r>
              <a:rPr lang="en-US" altLang="ja-JP" dirty="0"/>
              <a:t>)</a:t>
            </a:r>
            <a:r>
              <a:rPr lang="ja-JP" altLang="en-US" dirty="0"/>
              <a:t>に終わらせて余裕を持っておく</a:t>
            </a:r>
            <a:endParaRPr lang="en-US" altLang="ja-JP" dirty="0"/>
          </a:p>
          <a:p>
            <a:r>
              <a:rPr lang="ja-JP" altLang="en-US" dirty="0"/>
              <a:t>自分たちのハッシュタグの投稿を</a:t>
            </a:r>
            <a:r>
              <a:rPr lang="en-US" altLang="ja-JP" dirty="0"/>
              <a:t>100</a:t>
            </a:r>
            <a:r>
              <a:rPr lang="ja-JP" altLang="en-US" dirty="0"/>
              <a:t>件</a:t>
            </a:r>
            <a:r>
              <a:rPr lang="en-US" altLang="ja-JP" dirty="0"/>
              <a:t>(</a:t>
            </a:r>
            <a:r>
              <a:rPr lang="ja-JP" altLang="en-US" dirty="0"/>
              <a:t>身内以外</a:t>
            </a:r>
            <a:r>
              <a:rPr lang="en-US" altLang="ja-JP" dirty="0"/>
              <a:t>)</a:t>
            </a:r>
          </a:p>
          <a:p>
            <a:r>
              <a:rPr lang="ja-JP" altLang="en-US" dirty="0"/>
              <a:t>メンバーがプレイして面白いと思える</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327095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a:solidFill>
              <a:schemeClr val="tx1"/>
            </a:solidFill>
          </a:ln>
        </p:spPr>
        <p:style>
          <a:lnRef idx="2">
            <a:schemeClr val="accent3"/>
          </a:lnRef>
          <a:fillRef idx="1">
            <a:schemeClr val="lt1"/>
          </a:fillRef>
          <a:effectRef idx="0">
            <a:schemeClr val="accent3"/>
          </a:effectRef>
          <a:fontRef idx="minor">
            <a:schemeClr val="dk1"/>
          </a:fontRef>
        </p:style>
        <p:txBody>
          <a:bodyPr/>
          <a:lstStyle/>
          <a:p>
            <a:pPr algn="ctr">
              <a:lnSpc>
                <a:spcPct val="100000"/>
              </a:lnSpc>
            </a:pPr>
            <a:r>
              <a:rPr kumimoji="1" lang="ja-JP" altLang="en-US" b="1" dirty="0">
                <a:solidFill>
                  <a:schemeClr val="tx1"/>
                </a:solidFill>
                <a:effectLst>
                  <a:outerShdw blurRad="38100" dist="38100" dir="2700000" algn="tl">
                    <a:srgbClr val="000000">
                      <a:alpha val="43137"/>
                    </a:srgbClr>
                  </a:outerShdw>
                </a:effectLst>
              </a:rPr>
              <a:t>コンセプトと</a:t>
            </a:r>
            <a:r>
              <a:rPr lang="ja-JP" altLang="en-US" b="1" dirty="0">
                <a:solidFill>
                  <a:schemeClr val="tx1"/>
                </a:solidFill>
                <a:effectLst>
                  <a:outerShdw blurRad="38100" dist="38100" dir="2700000" algn="tl">
                    <a:srgbClr val="000000">
                      <a:alpha val="43137"/>
                    </a:srgbClr>
                  </a:outerShdw>
                </a:effectLst>
              </a:rPr>
              <a:t>ターゲット</a:t>
            </a:r>
            <a:endParaRPr kumimoji="1" lang="ja-JP" altLang="en-US" b="1" dirty="0">
              <a:solidFill>
                <a:schemeClr val="tx1"/>
              </a:solidFill>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a:xfrm>
            <a:off x="838199" y="1825625"/>
            <a:ext cx="11109385" cy="4351338"/>
          </a:xfrm>
        </p:spPr>
        <p:txBody>
          <a:bodyPr>
            <a:normAutofit fontScale="85000" lnSpcReduction="20000"/>
          </a:bodyPr>
          <a:lstStyle/>
          <a:p>
            <a:pPr>
              <a:buFont typeface="Wingdings" panose="05000000000000000000" pitchFamily="2" charset="2"/>
              <a:buChar char="n"/>
            </a:pPr>
            <a:endParaRPr kumimoji="1" lang="en-US" altLang="ja-JP" dirty="0"/>
          </a:p>
          <a:p>
            <a:pPr>
              <a:buFont typeface="Wingdings" panose="05000000000000000000" pitchFamily="2" charset="2"/>
              <a:buChar char="n"/>
            </a:pPr>
            <a:r>
              <a:rPr kumimoji="1" lang="ja-JP" altLang="en-US" dirty="0"/>
              <a:t>コンセプト</a:t>
            </a:r>
            <a:endParaRPr kumimoji="1" lang="en-US" altLang="ja-JP" dirty="0"/>
          </a:p>
          <a:p>
            <a:r>
              <a:rPr lang="ja-JP" altLang="en-US" dirty="0"/>
              <a:t>プレイした結果を</a:t>
            </a:r>
            <a:r>
              <a:rPr lang="en-US" altLang="ja-JP" dirty="0"/>
              <a:t>SNS</a:t>
            </a:r>
            <a:r>
              <a:rPr lang="ja-JP" altLang="en-US" dirty="0"/>
              <a:t>で自慢したくなるゲーム</a:t>
            </a:r>
            <a:r>
              <a:rPr lang="en-US" altLang="ja-JP" dirty="0"/>
              <a:t>(</a:t>
            </a:r>
            <a:r>
              <a:rPr lang="ja-JP" altLang="en-US" dirty="0"/>
              <a:t>自分たちの</a:t>
            </a:r>
            <a:r>
              <a:rPr lang="en-US" altLang="ja-JP" dirty="0"/>
              <a:t>#</a:t>
            </a:r>
            <a:r>
              <a:rPr lang="ja-JP" altLang="en-US" dirty="0"/>
              <a:t>を作る</a:t>
            </a:r>
            <a:r>
              <a:rPr lang="en-US" altLang="ja-JP" dirty="0"/>
              <a:t>)</a:t>
            </a:r>
          </a:p>
          <a:p>
            <a:pPr marL="0" indent="0">
              <a:buNone/>
            </a:pPr>
            <a:r>
              <a:rPr lang="ja-JP" altLang="en-US" dirty="0"/>
              <a:t>（定期的に</a:t>
            </a:r>
            <a:r>
              <a:rPr kumimoji="1" lang="ja-JP" altLang="en-US" dirty="0"/>
              <a:t>開きたくなるゲーム）</a:t>
            </a:r>
            <a:endParaRPr kumimoji="1" lang="en-US" altLang="ja-JP" dirty="0"/>
          </a:p>
          <a:p>
            <a:pPr marL="0" indent="0">
              <a:buNone/>
            </a:pPr>
            <a:r>
              <a:rPr kumimoji="1" lang="ja-JP" altLang="en-US" dirty="0"/>
              <a:t>投稿したくなる誘導、どんな状況でも投稿できる</a:t>
            </a:r>
            <a:endParaRPr kumimoji="1" lang="en-US" altLang="ja-JP" dirty="0"/>
          </a:p>
          <a:p>
            <a:pPr marL="0" indent="0">
              <a:buNone/>
            </a:pPr>
            <a:r>
              <a:rPr kumimoji="1" lang="ja-JP" altLang="en-US" dirty="0"/>
              <a:t>どんな内容を投稿するか（スコア、ガチャ、アチーブメント、珍しい現象、クリア画面）</a:t>
            </a:r>
            <a:endParaRPr kumimoji="1" lang="en-US" altLang="ja-JP" dirty="0"/>
          </a:p>
          <a:p>
            <a:pPr marL="0" indent="0">
              <a:buNone/>
            </a:pPr>
            <a:endParaRPr kumimoji="1" lang="en-US" altLang="ja-JP" dirty="0" smtClean="0"/>
          </a:p>
          <a:p>
            <a:pPr marL="0" indent="0">
              <a:buNone/>
            </a:pPr>
            <a:endParaRPr kumimoji="1" lang="en-US" altLang="ja-JP" dirty="0"/>
          </a:p>
          <a:p>
            <a:pPr>
              <a:buFont typeface="Wingdings" panose="05000000000000000000" pitchFamily="2" charset="2"/>
              <a:buChar char="n"/>
            </a:pPr>
            <a:r>
              <a:rPr lang="ja-JP" altLang="en-US" dirty="0"/>
              <a:t>ターゲット</a:t>
            </a:r>
            <a:endParaRPr lang="en-US" altLang="ja-JP" dirty="0"/>
          </a:p>
          <a:p>
            <a:r>
              <a:rPr lang="en-US" altLang="ja-JP" dirty="0" smtClean="0"/>
              <a:t>20</a:t>
            </a:r>
            <a:r>
              <a:rPr lang="ja-JP" altLang="en-US" dirty="0"/>
              <a:t>代前半</a:t>
            </a:r>
            <a:r>
              <a:rPr lang="ja-JP" altLang="en-US" dirty="0" smtClean="0"/>
              <a:t>男性ゲーム好き（</a:t>
            </a:r>
            <a:r>
              <a:rPr lang="en-US" altLang="ja-JP" dirty="0" err="1"/>
              <a:t>Twetter</a:t>
            </a:r>
            <a:r>
              <a:rPr lang="ja-JP" altLang="en-US" dirty="0"/>
              <a:t>を利用してる割合が多い世代）</a:t>
            </a:r>
            <a:endParaRPr lang="en-US" altLang="ja-JP" dirty="0"/>
          </a:p>
          <a:p>
            <a:endParaRPr lang="en-US" altLang="ja-JP" dirty="0"/>
          </a:p>
          <a:p>
            <a:pPr marL="0" indent="0">
              <a:buNone/>
            </a:pPr>
            <a:endParaRPr kumimoji="1" lang="en-US" altLang="ja-JP" dirty="0"/>
          </a:p>
          <a:p>
            <a:endParaRPr lang="en-US" altLang="ja-JP" dirty="0"/>
          </a:p>
          <a:p>
            <a:pPr marL="0" indent="0">
              <a:buNone/>
            </a:pPr>
            <a:endParaRPr lang="en-US" altLang="ja-JP" dirty="0"/>
          </a:p>
          <a:p>
            <a:endParaRPr lang="en-US" altLang="ja-JP" dirty="0"/>
          </a:p>
          <a:p>
            <a:endParaRPr lang="ja-JP" altLang="en-US" dirty="0"/>
          </a:p>
          <a:p>
            <a:endParaRPr kumimoji="1" lang="en-US" altLang="ja-JP" dirty="0"/>
          </a:p>
          <a:p>
            <a:endParaRPr kumimoji="1" lang="ja-JP" altLang="en-US" dirty="0"/>
          </a:p>
        </p:txBody>
      </p:sp>
    </p:spTree>
    <p:extLst>
      <p:ext uri="{BB962C8B-B14F-4D97-AF65-F5344CB8AC3E}">
        <p14:creationId xmlns:p14="http://schemas.microsoft.com/office/powerpoint/2010/main" val="180222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条件を絞り込む</a:t>
            </a:r>
          </a:p>
        </p:txBody>
      </p:sp>
      <p:sp>
        <p:nvSpPr>
          <p:cNvPr id="3" name="コンテンツ プレースホルダー 2"/>
          <p:cNvSpPr>
            <a:spLocks noGrp="1"/>
          </p:cNvSpPr>
          <p:nvPr>
            <p:ph idx="1"/>
          </p:nvPr>
        </p:nvSpPr>
        <p:spPr/>
        <p:txBody>
          <a:bodyPr>
            <a:normAutofit/>
          </a:bodyPr>
          <a:lstStyle/>
          <a:p>
            <a:endParaRPr lang="en-US" altLang="ja-JP" dirty="0"/>
          </a:p>
          <a:p>
            <a:r>
              <a:rPr kumimoji="1" lang="ja-JP" altLang="en-US" dirty="0" smtClean="0"/>
              <a:t>目的を設定してそれに向けて毎日こなす＋ゲーム要素</a:t>
            </a:r>
            <a:endParaRPr lang="en-US" altLang="ja-JP" dirty="0"/>
          </a:p>
          <a:p>
            <a:r>
              <a:rPr lang="ja-JP" altLang="en-US" dirty="0" smtClean="0"/>
              <a:t>アクション</a:t>
            </a:r>
            <a:r>
              <a:rPr lang="en-US" altLang="ja-JP" dirty="0" smtClean="0"/>
              <a:t>+</a:t>
            </a:r>
            <a:r>
              <a:rPr lang="ja-JP" altLang="en-US" dirty="0" smtClean="0"/>
              <a:t>育成</a:t>
            </a:r>
            <a:endParaRPr kumimoji="1" lang="en-US" altLang="ja-JP" dirty="0" smtClean="0"/>
          </a:p>
          <a:p>
            <a:r>
              <a:rPr kumimoji="1" lang="ja-JP" altLang="en-US" dirty="0" smtClean="0"/>
              <a:t>直感的</a:t>
            </a:r>
            <a:r>
              <a:rPr kumimoji="1" lang="ja-JP" altLang="en-US" dirty="0"/>
              <a:t>な操作で楽しめる</a:t>
            </a:r>
            <a:r>
              <a:rPr kumimoji="1" lang="ja-JP" altLang="en-US" dirty="0" smtClean="0"/>
              <a:t>ゲーム（操作、ゲーム性）</a:t>
            </a:r>
            <a:endParaRPr kumimoji="1" lang="en-US" altLang="ja-JP" dirty="0" smtClean="0"/>
          </a:p>
          <a:p>
            <a:r>
              <a:rPr lang="ja-JP" altLang="en-US" dirty="0" smtClean="0"/>
              <a:t>単純な操作でアクション</a:t>
            </a:r>
            <a:endParaRPr lang="en-US" altLang="ja-JP" dirty="0" smtClean="0"/>
          </a:p>
          <a:p>
            <a:r>
              <a:rPr lang="ja-JP" altLang="en-US" dirty="0"/>
              <a:t>自己</a:t>
            </a:r>
            <a:r>
              <a:rPr lang="ja-JP" altLang="en-US" dirty="0" smtClean="0"/>
              <a:t>顕示欲を刺激する、自慢したくなる</a:t>
            </a:r>
            <a:endParaRPr lang="en-US" altLang="ja-JP" dirty="0"/>
          </a:p>
          <a:p>
            <a:pPr marL="0" indent="0">
              <a:buNone/>
            </a:pPr>
            <a:r>
              <a:rPr lang="ja-JP" altLang="en-US" dirty="0" smtClean="0"/>
              <a:t>　</a:t>
            </a:r>
            <a:r>
              <a:rPr lang="en-US" altLang="ja-JP" b="1" dirty="0" smtClean="0"/>
              <a:t>“</a:t>
            </a:r>
            <a:r>
              <a:rPr lang="ja-JP" altLang="en-US" b="1" dirty="0" smtClean="0"/>
              <a:t>毎日キャラクターを育成して、毎日育てたキャラクターで</a:t>
            </a:r>
            <a:endParaRPr lang="en-US" altLang="ja-JP" b="1" dirty="0" smtClean="0"/>
          </a:p>
          <a:p>
            <a:pPr marL="0" indent="0">
              <a:buNone/>
            </a:pPr>
            <a:r>
              <a:rPr lang="ja-JP" altLang="en-US" b="1" dirty="0"/>
              <a:t>　</a:t>
            </a:r>
            <a:r>
              <a:rPr lang="ja-JP" altLang="en-US" b="1" dirty="0" smtClean="0"/>
              <a:t>ステージを攻略していく育成アクションゲーム</a:t>
            </a:r>
            <a:r>
              <a:rPr lang="en-US" altLang="ja-JP" b="1" dirty="0" smtClean="0"/>
              <a:t>”</a:t>
            </a:r>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pPr marL="0" indent="0">
              <a:buNone/>
            </a:pPr>
            <a:endParaRPr lang="en-US" altLang="ja-JP" dirty="0" smtClean="0"/>
          </a:p>
          <a:p>
            <a:endParaRPr lang="en-US" altLang="ja-JP" dirty="0" smtClean="0"/>
          </a:p>
          <a:p>
            <a:endParaRPr lang="en-US" altLang="ja-JP" dirty="0" smtClean="0"/>
          </a:p>
          <a:p>
            <a:endParaRPr kumimoji="1"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372227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最も刺激したい感情</a:t>
            </a:r>
          </a:p>
        </p:txBody>
      </p:sp>
      <p:sp>
        <p:nvSpPr>
          <p:cNvPr id="3" name="コンテンツ プレースホルダー 2"/>
          <p:cNvSpPr>
            <a:spLocks noGrp="1"/>
          </p:cNvSpPr>
          <p:nvPr>
            <p:ph idx="1"/>
          </p:nvPr>
        </p:nvSpPr>
        <p:spPr/>
        <p:txBody>
          <a:bodyPr/>
          <a:lstStyle/>
          <a:p>
            <a:endParaRPr lang="en-US" altLang="ja-JP" dirty="0"/>
          </a:p>
          <a:p>
            <a:pPr>
              <a:buClr>
                <a:schemeClr val="tx1"/>
              </a:buClr>
            </a:pPr>
            <a:r>
              <a:rPr kumimoji="1" lang="ja-JP" altLang="en-US" b="1" dirty="0" smtClean="0">
                <a:solidFill>
                  <a:srgbClr val="FF0000"/>
                </a:solidFill>
              </a:rPr>
              <a:t>成長の喜び</a:t>
            </a:r>
            <a:endParaRPr kumimoji="1" lang="en-US" altLang="ja-JP" b="1" dirty="0" smtClean="0">
              <a:solidFill>
                <a:srgbClr val="FF0000"/>
              </a:solidFill>
            </a:endParaRPr>
          </a:p>
          <a:p>
            <a:pPr marL="0" indent="0">
              <a:buNone/>
            </a:pPr>
            <a:r>
              <a:rPr lang="ja-JP" altLang="en-US" b="1" dirty="0" smtClean="0">
                <a:solidFill>
                  <a:srgbClr val="FF0000"/>
                </a:solidFill>
              </a:rPr>
              <a:t>（</a:t>
            </a:r>
            <a:r>
              <a:rPr lang="ja-JP" altLang="en-US" b="1" dirty="0">
                <a:solidFill>
                  <a:srgbClr val="FF0000"/>
                </a:solidFill>
              </a:rPr>
              <a:t>星の子</a:t>
            </a:r>
            <a:r>
              <a:rPr lang="ja-JP" altLang="en-US" b="1" dirty="0" smtClean="0">
                <a:solidFill>
                  <a:srgbClr val="FF0000"/>
                </a:solidFill>
              </a:rPr>
              <a:t>の成長を</a:t>
            </a:r>
            <a:r>
              <a:rPr lang="en-US" altLang="ja-JP" b="1" dirty="0" smtClean="0">
                <a:solidFill>
                  <a:srgbClr val="FF0000"/>
                </a:solidFill>
              </a:rPr>
              <a:t>SNS</a:t>
            </a:r>
            <a:r>
              <a:rPr lang="ja-JP" altLang="en-US" b="1" dirty="0" smtClean="0">
                <a:solidFill>
                  <a:srgbClr val="FF0000"/>
                </a:solidFill>
              </a:rPr>
              <a:t>で自慢したい）</a:t>
            </a:r>
            <a:endParaRPr lang="en-US" altLang="ja-JP" b="1" dirty="0" smtClean="0">
              <a:solidFill>
                <a:srgbClr val="FF0000"/>
              </a:solidFill>
            </a:endParaRPr>
          </a:p>
        </p:txBody>
      </p:sp>
    </p:spTree>
    <p:extLst>
      <p:ext uri="{BB962C8B-B14F-4D97-AF65-F5344CB8AC3E}">
        <p14:creationId xmlns:p14="http://schemas.microsoft.com/office/powerpoint/2010/main" val="88090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normAutofit fontScale="90000"/>
          </a:bodyPr>
          <a:lstStyle/>
          <a:p>
            <a:pPr algn="ctr">
              <a:lnSpc>
                <a:spcPct val="100000"/>
              </a:lnSpc>
            </a:pPr>
            <a:r>
              <a:rPr kumimoji="1" lang="ja-JP" altLang="en-US" b="1" dirty="0">
                <a:effectLst>
                  <a:outerShdw blurRad="38100" dist="38100" dir="2700000" algn="tl">
                    <a:srgbClr val="000000">
                      <a:alpha val="43137"/>
                    </a:srgbClr>
                  </a:outerShdw>
                </a:effectLst>
              </a:rPr>
              <a:t>ターゲットをどんな感情にするのが最適か</a:t>
            </a:r>
          </a:p>
        </p:txBody>
      </p:sp>
      <p:sp>
        <p:nvSpPr>
          <p:cNvPr id="3" name="コンテンツ プレースホルダー 2"/>
          <p:cNvSpPr>
            <a:spLocks noGrp="1"/>
          </p:cNvSpPr>
          <p:nvPr>
            <p:ph idx="1"/>
          </p:nvPr>
        </p:nvSpPr>
        <p:spPr/>
        <p:txBody>
          <a:bodyPr>
            <a:normAutofit lnSpcReduction="10000"/>
          </a:bodyPr>
          <a:lstStyle/>
          <a:p>
            <a:endParaRPr lang="en-US" altLang="ja-JP" dirty="0"/>
          </a:p>
          <a:p>
            <a:r>
              <a:rPr lang="ja-JP" altLang="en-US" dirty="0" smtClean="0"/>
              <a:t>喜び</a:t>
            </a:r>
            <a:endParaRPr lang="en-US" altLang="ja-JP" dirty="0" smtClean="0"/>
          </a:p>
          <a:p>
            <a:pPr marL="0" indent="0">
              <a:buNone/>
            </a:pPr>
            <a:r>
              <a:rPr lang="ja-JP" altLang="en-US" dirty="0" smtClean="0"/>
              <a:t>　↳成長して強くなってうれしい</a:t>
            </a:r>
            <a:endParaRPr lang="en-US" altLang="ja-JP" dirty="0" smtClean="0"/>
          </a:p>
          <a:p>
            <a:r>
              <a:rPr kumimoji="1" lang="ja-JP" altLang="en-US" dirty="0" smtClean="0"/>
              <a:t>悔しい</a:t>
            </a:r>
            <a:endParaRPr kumimoji="1" lang="en-US" altLang="ja-JP" dirty="0" smtClean="0"/>
          </a:p>
          <a:p>
            <a:pPr marL="0" indent="0">
              <a:buNone/>
            </a:pPr>
            <a:r>
              <a:rPr lang="ja-JP" altLang="en-US" dirty="0"/>
              <a:t>　</a:t>
            </a:r>
            <a:r>
              <a:rPr lang="ja-JP" altLang="en-US" dirty="0" smtClean="0"/>
              <a:t>↳自分の育てたキャラでミスをして悔しい</a:t>
            </a:r>
            <a:endParaRPr kumimoji="1" lang="en-US" altLang="ja-JP" dirty="0" smtClean="0"/>
          </a:p>
          <a:p>
            <a:r>
              <a:rPr lang="ja-JP" altLang="en-US" dirty="0" smtClean="0"/>
              <a:t>驚き</a:t>
            </a:r>
            <a:endParaRPr lang="en-US" altLang="ja-JP" dirty="0" smtClean="0"/>
          </a:p>
          <a:p>
            <a:pPr marL="0" indent="0">
              <a:buNone/>
            </a:pPr>
            <a:r>
              <a:rPr lang="ja-JP" altLang="en-US" dirty="0"/>
              <a:t>　↳成長して新しい姿になったり、新しい技能を入手</a:t>
            </a:r>
            <a:r>
              <a:rPr lang="ja-JP" altLang="en-US" dirty="0" smtClean="0"/>
              <a:t>して</a:t>
            </a:r>
            <a:endParaRPr lang="en-US" altLang="ja-JP" dirty="0"/>
          </a:p>
          <a:p>
            <a:r>
              <a:rPr lang="ja-JP" altLang="en-US" dirty="0" smtClean="0"/>
              <a:t>悲しい</a:t>
            </a:r>
            <a:endParaRPr lang="en-US" altLang="ja-JP" dirty="0" smtClean="0"/>
          </a:p>
          <a:p>
            <a:pPr marL="0" indent="0">
              <a:buNone/>
            </a:pPr>
            <a:r>
              <a:rPr lang="ja-JP" altLang="en-US" dirty="0" smtClean="0"/>
              <a:t>　↳育てたキャラとの別れが悲しい</a:t>
            </a:r>
            <a:endParaRPr lang="en-US" altLang="ja-JP" dirty="0" smtClean="0"/>
          </a:p>
        </p:txBody>
      </p:sp>
    </p:spTree>
    <p:extLst>
      <p:ext uri="{BB962C8B-B14F-4D97-AF65-F5344CB8AC3E}">
        <p14:creationId xmlns:p14="http://schemas.microsoft.com/office/powerpoint/2010/main" val="25215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他にないアイデア</a:t>
            </a:r>
          </a:p>
        </p:txBody>
      </p:sp>
      <p:sp>
        <p:nvSpPr>
          <p:cNvPr id="3" name="コンテンツ プレースホルダー 2"/>
          <p:cNvSpPr>
            <a:spLocks noGrp="1"/>
          </p:cNvSpPr>
          <p:nvPr>
            <p:ph idx="1"/>
          </p:nvPr>
        </p:nvSpPr>
        <p:spPr/>
        <p:txBody>
          <a:bodyPr/>
          <a:lstStyle/>
          <a:p>
            <a:endParaRPr lang="en-US" altLang="ja-JP" dirty="0"/>
          </a:p>
          <a:p>
            <a:r>
              <a:rPr kumimoji="1" lang="ja-JP" altLang="en-US" dirty="0" smtClean="0"/>
              <a:t>強化によってできることが増えたり、減ったり</a:t>
            </a:r>
            <a:endParaRPr kumimoji="1" lang="en-US" altLang="ja-JP" dirty="0" smtClean="0"/>
          </a:p>
          <a:p>
            <a:r>
              <a:rPr lang="ja-JP" altLang="en-US" dirty="0"/>
              <a:t>ジャンプの</a:t>
            </a:r>
            <a:r>
              <a:rPr lang="ja-JP" altLang="en-US" dirty="0" smtClean="0"/>
              <a:t>軌道、ジャンプ力が変化</a:t>
            </a:r>
            <a:endParaRPr kumimoji="1" lang="en-US" altLang="ja-JP" dirty="0" smtClean="0"/>
          </a:p>
          <a:p>
            <a:r>
              <a:rPr kumimoji="1" lang="en-US" altLang="ja-JP" dirty="0" smtClean="0"/>
              <a:t>1</a:t>
            </a:r>
            <a:r>
              <a:rPr kumimoji="1" lang="ja-JP" altLang="en-US" dirty="0" smtClean="0"/>
              <a:t>日</a:t>
            </a:r>
            <a:r>
              <a:rPr kumimoji="1" lang="en-US" altLang="ja-JP" dirty="0" smtClean="0"/>
              <a:t>1</a:t>
            </a:r>
            <a:r>
              <a:rPr kumimoji="1" lang="ja-JP" altLang="en-US" dirty="0" smtClean="0"/>
              <a:t>度づつしか進められない</a:t>
            </a:r>
            <a:endParaRPr kumimoji="1" lang="en-US" altLang="ja-JP" dirty="0" smtClean="0"/>
          </a:p>
          <a:p>
            <a:r>
              <a:rPr kumimoji="1" lang="ja-JP" altLang="en-US" dirty="0" smtClean="0"/>
              <a:t>アクション要素がある育成ゲーム</a:t>
            </a:r>
            <a:endParaRPr kumimoji="1" lang="en-US" altLang="ja-JP" dirty="0" smtClean="0"/>
          </a:p>
          <a:p>
            <a:pPr marL="0" indent="0">
              <a:buNone/>
            </a:pPr>
            <a:r>
              <a:rPr lang="ja-JP" altLang="en-US" dirty="0" smtClean="0"/>
              <a:t>　（天穂のサクナヒメのようなゲーム）</a:t>
            </a:r>
            <a:endParaRPr lang="en-US" altLang="ja-JP" dirty="0"/>
          </a:p>
          <a:p>
            <a:endParaRPr kumimoji="1" lang="en-US" altLang="ja-JP" dirty="0" smtClean="0"/>
          </a:p>
        </p:txBody>
      </p:sp>
    </p:spTree>
    <p:extLst>
      <p:ext uri="{BB962C8B-B14F-4D97-AF65-F5344CB8AC3E}">
        <p14:creationId xmlns:p14="http://schemas.microsoft.com/office/powerpoint/2010/main" val="395978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ln w="57150"/>
        </p:spPr>
        <p:style>
          <a:lnRef idx="2">
            <a:schemeClr val="dk1"/>
          </a:lnRef>
          <a:fillRef idx="1">
            <a:schemeClr val="lt1"/>
          </a:fillRef>
          <a:effectRef idx="0">
            <a:schemeClr val="dk1"/>
          </a:effectRef>
          <a:fontRef idx="minor">
            <a:schemeClr val="dk1"/>
          </a:fontRef>
        </p:style>
        <p:txBody>
          <a:bodyPr/>
          <a:lstStyle/>
          <a:p>
            <a:pPr algn="ctr">
              <a:lnSpc>
                <a:spcPct val="100000"/>
              </a:lnSpc>
            </a:pPr>
            <a:r>
              <a:rPr kumimoji="1" lang="ja-JP" altLang="en-US" b="1" dirty="0">
                <a:effectLst>
                  <a:outerShdw blurRad="38100" dist="38100" dir="2700000" algn="tl">
                    <a:srgbClr val="000000">
                      <a:alpha val="43137"/>
                    </a:srgbClr>
                  </a:outerShdw>
                </a:effectLst>
              </a:rPr>
              <a:t>具体的な仕様を詰める</a:t>
            </a:r>
          </a:p>
        </p:txBody>
      </p:sp>
      <p:sp>
        <p:nvSpPr>
          <p:cNvPr id="3" name="コンテンツ プレースホルダー 2"/>
          <p:cNvSpPr>
            <a:spLocks noGrp="1"/>
          </p:cNvSpPr>
          <p:nvPr>
            <p:ph idx="1"/>
          </p:nvPr>
        </p:nvSpPr>
        <p:spPr>
          <a:xfrm>
            <a:off x="365759" y="1825624"/>
            <a:ext cx="11529753" cy="4899371"/>
          </a:xfrm>
        </p:spPr>
        <p:txBody>
          <a:bodyPr>
            <a:normAutofit fontScale="77500" lnSpcReduction="20000"/>
          </a:bodyPr>
          <a:lstStyle/>
          <a:p>
            <a:pPr marL="0" indent="0">
              <a:buNone/>
            </a:pPr>
            <a:endParaRPr lang="en-US" altLang="ja-JP" dirty="0"/>
          </a:p>
          <a:p>
            <a:pPr>
              <a:buFont typeface="Wingdings" panose="05000000000000000000" pitchFamily="2" charset="2"/>
              <a:buChar char="u"/>
            </a:pPr>
            <a:r>
              <a:rPr lang="ja-JP" altLang="en-US" dirty="0"/>
              <a:t>育成</a:t>
            </a:r>
            <a:r>
              <a:rPr lang="ja-JP" altLang="en-US" dirty="0" smtClean="0"/>
              <a:t>パート（重視）</a:t>
            </a:r>
            <a:endParaRPr lang="en-US" altLang="ja-JP" dirty="0" smtClean="0"/>
          </a:p>
          <a:p>
            <a:r>
              <a:rPr lang="ja-JP" altLang="en-US" dirty="0" smtClean="0"/>
              <a:t>アクションで集めたアイテムで強化ができる</a:t>
            </a:r>
            <a:endParaRPr lang="en-US" altLang="ja-JP" dirty="0" smtClean="0"/>
          </a:p>
          <a:p>
            <a:r>
              <a:rPr lang="ja-JP" altLang="en-US" dirty="0" smtClean="0"/>
              <a:t>１回</a:t>
            </a:r>
            <a:r>
              <a:rPr lang="ja-JP" altLang="en-US" dirty="0"/>
              <a:t>に</a:t>
            </a:r>
            <a:r>
              <a:rPr lang="ja-JP" altLang="en-US" dirty="0" smtClean="0"/>
              <a:t>与えられるアイテムの上限</a:t>
            </a:r>
            <a:r>
              <a:rPr lang="en-US" altLang="ja-JP" dirty="0" smtClean="0"/>
              <a:t>10</a:t>
            </a:r>
            <a:r>
              <a:rPr lang="ja-JP" altLang="en-US" dirty="0" smtClean="0"/>
              <a:t>個</a:t>
            </a:r>
            <a:endParaRPr lang="en-US" altLang="ja-JP" dirty="0" smtClean="0"/>
          </a:p>
          <a:p>
            <a:pPr marL="0" indent="0">
              <a:buNone/>
            </a:pPr>
            <a:r>
              <a:rPr lang="ja-JP" altLang="en-US" dirty="0" smtClean="0"/>
              <a:t>（強化するかしないかは選べる）</a:t>
            </a:r>
            <a:endParaRPr lang="en-US" altLang="ja-JP" dirty="0"/>
          </a:p>
          <a:p>
            <a:r>
              <a:rPr lang="ja-JP" altLang="en-US" dirty="0" smtClean="0"/>
              <a:t>特定</a:t>
            </a:r>
            <a:r>
              <a:rPr lang="ja-JP" altLang="en-US" dirty="0"/>
              <a:t>のステータス</a:t>
            </a:r>
            <a:r>
              <a:rPr lang="ja-JP" altLang="en-US" dirty="0" smtClean="0"/>
              <a:t>が一定上がると姿が変化</a:t>
            </a:r>
            <a:endParaRPr lang="en-US" altLang="ja-JP" dirty="0" smtClean="0"/>
          </a:p>
          <a:p>
            <a:pPr marL="0" indent="0">
              <a:buNone/>
            </a:pPr>
            <a:r>
              <a:rPr lang="ja-JP" altLang="en-US" dirty="0" smtClean="0"/>
              <a:t>（５部位、腕、足、頭、背中、しっぽ）</a:t>
            </a:r>
            <a:endParaRPr lang="en-US" altLang="ja-JP" dirty="0" smtClean="0"/>
          </a:p>
          <a:p>
            <a:r>
              <a:rPr lang="ja-JP" altLang="en-US" dirty="0"/>
              <a:t>増えるステータス</a:t>
            </a:r>
          </a:p>
          <a:p>
            <a:pPr marL="0" indent="0">
              <a:buNone/>
            </a:pPr>
            <a:r>
              <a:rPr lang="ja-JP" altLang="en-US" dirty="0" smtClean="0"/>
              <a:t>きら</a:t>
            </a:r>
            <a:r>
              <a:rPr lang="ja-JP" altLang="en-US" dirty="0"/>
              <a:t>めき</a:t>
            </a:r>
            <a:r>
              <a:rPr lang="en-US" altLang="ja-JP" dirty="0" smtClean="0"/>
              <a:t>…</a:t>
            </a:r>
            <a:r>
              <a:rPr lang="ja-JP" altLang="en-US" dirty="0"/>
              <a:t>クリアに向けた必要ポイント、</a:t>
            </a:r>
            <a:r>
              <a:rPr lang="ja-JP" altLang="en-US" dirty="0" smtClean="0"/>
              <a:t>レベル（どのアイテムでも増える）</a:t>
            </a:r>
            <a:endParaRPr lang="ja-JP" altLang="en-US" dirty="0"/>
          </a:p>
          <a:p>
            <a:pPr marL="0" indent="0">
              <a:buNone/>
            </a:pPr>
            <a:r>
              <a:rPr lang="ja-JP" altLang="en-US" dirty="0" err="1"/>
              <a:t>おもおも</a:t>
            </a:r>
            <a:r>
              <a:rPr lang="en-US" altLang="ja-JP" dirty="0"/>
              <a:t>…</a:t>
            </a:r>
            <a:r>
              <a:rPr lang="ja-JP" altLang="en-US" dirty="0"/>
              <a:t>重さ、重いとできるギミックを作る</a:t>
            </a:r>
          </a:p>
          <a:p>
            <a:pPr marL="0" indent="0">
              <a:buNone/>
            </a:pPr>
            <a:r>
              <a:rPr lang="ja-JP" altLang="en-US" dirty="0" err="1"/>
              <a:t>むきむき</a:t>
            </a:r>
            <a:r>
              <a:rPr lang="en-US" altLang="ja-JP" dirty="0"/>
              <a:t>…</a:t>
            </a:r>
            <a:r>
              <a:rPr lang="ja-JP" altLang="en-US" dirty="0"/>
              <a:t>跳躍力</a:t>
            </a:r>
          </a:p>
          <a:p>
            <a:pPr marL="0" indent="0">
              <a:buNone/>
            </a:pPr>
            <a:r>
              <a:rPr lang="ja-JP" altLang="en-US" dirty="0"/>
              <a:t>べたべた</a:t>
            </a:r>
            <a:r>
              <a:rPr lang="en-US" altLang="ja-JP" dirty="0"/>
              <a:t>…</a:t>
            </a:r>
            <a:r>
              <a:rPr lang="ja-JP" altLang="en-US" dirty="0"/>
              <a:t>壁にくっつく</a:t>
            </a:r>
          </a:p>
          <a:p>
            <a:pPr marL="0" indent="0">
              <a:buNone/>
            </a:pPr>
            <a:r>
              <a:rPr lang="ja-JP" altLang="en-US" dirty="0"/>
              <a:t>パタパタ</a:t>
            </a:r>
            <a:r>
              <a:rPr lang="en-US" altLang="ja-JP" dirty="0"/>
              <a:t>…</a:t>
            </a:r>
            <a:r>
              <a:rPr lang="ja-JP" altLang="en-US" dirty="0"/>
              <a:t>羽に関するアイテム（出現率低い</a:t>
            </a:r>
            <a:r>
              <a:rPr lang="en-US" altLang="ja-JP" dirty="0"/>
              <a:t>or</a:t>
            </a:r>
            <a:r>
              <a:rPr lang="ja-JP" altLang="en-US" dirty="0"/>
              <a:t>出現個数制限）</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3014477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1930</TotalTime>
  <Words>927</Words>
  <Application>Microsoft Office PowerPoint</Application>
  <PresentationFormat>ワイド画面</PresentationFormat>
  <Paragraphs>174</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游ゴシック Light</vt:lpstr>
      <vt:lpstr>Arial</vt:lpstr>
      <vt:lpstr>Wingdings</vt:lpstr>
      <vt:lpstr>Office テーマ</vt:lpstr>
      <vt:lpstr>デジコン「きらめき」</vt:lpstr>
      <vt:lpstr>成し遂げたいこと(問題提起)</vt:lpstr>
      <vt:lpstr>目標</vt:lpstr>
      <vt:lpstr>コンセプトとターゲット</vt:lpstr>
      <vt:lpstr>条件を絞り込む</vt:lpstr>
      <vt:lpstr>最も刺激したい感情</vt:lpstr>
      <vt:lpstr>ターゲットをどんな感情にするのが最適か</vt:lpstr>
      <vt:lpstr>他にないアイデア</vt:lpstr>
      <vt:lpstr>具体的な仕様を詰める</vt:lpstr>
      <vt:lpstr>具体的な仕様を詰める</vt:lpstr>
      <vt:lpstr>具体的な仕様を詰める</vt:lpstr>
      <vt:lpstr>具体的な仕様を詰める</vt:lpstr>
      <vt:lpstr>具体的な仕様を詰める</vt:lpstr>
      <vt:lpstr>具体的な仕様を詰める</vt:lpstr>
      <vt:lpstr>具体的な仕様を詰める</vt:lpstr>
      <vt:lpstr>具体的な仕様を詰める</vt:lpstr>
      <vt:lpstr>具体的な仕様を詰める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デジコン「きらめき」</dc:title>
  <dc:creator>Administrator</dc:creator>
  <cp:lastModifiedBy>Administrator</cp:lastModifiedBy>
  <cp:revision>91</cp:revision>
  <dcterms:created xsi:type="dcterms:W3CDTF">2023-06-13T01:50:21Z</dcterms:created>
  <dcterms:modified xsi:type="dcterms:W3CDTF">2023-07-11T05:01:29Z</dcterms:modified>
</cp:coreProperties>
</file>