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embeddedFontLst>
    <p:embeddedFont>
      <p:font typeface="PT Sans Narrow"/>
      <p:regular r:id="rId65"/>
      <p:bold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1" roundtripDataSignature="AMtx7mjG3iJHePUgbbOE5d7Ty7If+H1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7F03AB-9BBA-4FF0-95B9-605C2D09315B}">
  <a:tblStyle styleId="{177F03AB-9BBA-4FF0-95B9-605C2D09315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customschemas.google.com/relationships/presentationmetadata" Target="metadata"/><Relationship Id="rId70" Type="http://schemas.openxmlformats.org/officeDocument/2006/relationships/font" Target="fonts/OpenSans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PTSansNarrow-bold.fntdata"/><Relationship Id="rId21" Type="http://schemas.openxmlformats.org/officeDocument/2006/relationships/slide" Target="slides/slide15.xml"/><Relationship Id="rId65" Type="http://schemas.openxmlformats.org/officeDocument/2006/relationships/font" Target="fonts/PTSansNarrow-regular.fntdata"/><Relationship Id="rId24" Type="http://schemas.openxmlformats.org/officeDocument/2006/relationships/slide" Target="slides/slide18.xml"/><Relationship Id="rId68" Type="http://schemas.openxmlformats.org/officeDocument/2006/relationships/font" Target="fonts/OpenSans-bold.fntdata"/><Relationship Id="rId23" Type="http://schemas.openxmlformats.org/officeDocument/2006/relationships/slide" Target="slides/slide17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eb.tnu.edu.tw/me/study/moodle/tutor/vb6/tutor/r03/index.htm" TargetMode="External"/><Relationship Id="rId3" Type="http://schemas.openxmlformats.org/officeDocument/2006/relationships/hyperlink" Target="http://kevin.hwai.edu.tw/~kevin/material/JAVA/Sample2016/ASCII.htm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http://web.tnu.edu.tw/me/study/moodle/tutor/vb6/tutor/r03/index.htm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http://kevin.hwai.edu.tw/~kevin/material/JAVA/Sample2016/ASCII.htm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6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60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60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60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60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60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60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60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6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6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9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6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6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6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6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6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37.xml"/><Relationship Id="rId13" Type="http://schemas.openxmlformats.org/officeDocument/2006/relationships/slide" Target="/ppt/slides/slide31.xml"/><Relationship Id="rId12" Type="http://schemas.openxmlformats.org/officeDocument/2006/relationships/slide" Target="/ppt/slides/slide1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9" Type="http://schemas.openxmlformats.org/officeDocument/2006/relationships/slide" Target="/ppt/slides/slide42.xml"/><Relationship Id="rId15" Type="http://schemas.openxmlformats.org/officeDocument/2006/relationships/slide" Target="/ppt/slides/slide54.xml"/><Relationship Id="rId14" Type="http://schemas.openxmlformats.org/officeDocument/2006/relationships/slide" Target="/ppt/slides/slide36.xml"/><Relationship Id="rId16" Type="http://schemas.openxmlformats.org/officeDocument/2006/relationships/slide" Target="/ppt/slides/slide41.xml"/><Relationship Id="rId5" Type="http://schemas.openxmlformats.org/officeDocument/2006/relationships/slide" Target="/ppt/slides/slide7.xml"/><Relationship Id="rId6" Type="http://schemas.openxmlformats.org/officeDocument/2006/relationships/slide" Target="/ppt/slides/slide17.xml"/><Relationship Id="rId7" Type="http://schemas.openxmlformats.org/officeDocument/2006/relationships/slide" Target="/ppt/slides/slide19.xml"/><Relationship Id="rId8" Type="http://schemas.openxmlformats.org/officeDocument/2006/relationships/slide" Target="/ppt/slides/slide3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8.png"/><Relationship Id="rId6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Relationship Id="rId4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zh.wikipedia.org/wiki/%E7%A8%8B%E5%BA%8F%E8%AE%BE%E8%AE%A1%E8%AF%AD%E8%A8%80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Relationship Id="rId4" Type="http://schemas.openxmlformats.org/officeDocument/2006/relationships/image" Target="../media/image4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twse.com.tw/zh/page/trading/exchange/MI_INDEX.html" TargetMode="External"/><Relationship Id="rId4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gex101.com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.NET中的規則運算式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>
                <a:solidFill>
                  <a:srgbClr val="006666"/>
                </a:solidFill>
                <a:latin typeface="Impact"/>
                <a:ea typeface="Impact"/>
                <a:cs typeface="Impact"/>
                <a:sym typeface="Impact"/>
              </a:rPr>
              <a:t>Regular Expressions in .NET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Google Shape;6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$(錢字元)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定義：對一行或一個字串的結尾做比對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輸入：field child  hold world door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模式：ld$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結果：ld/ld/ld/ld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050" y="2187600"/>
            <a:ext cx="119062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\Z(大寫Z)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定義：對一個字串的結尾，或字串結尾的\n之前做比對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輸入：123 456 789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模式：\d\Z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結果：9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0713" y="2463300"/>
            <a:ext cx="13430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2113" y="2503963"/>
            <a:ext cx="10953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/>
          <p:nvPr/>
        </p:nvSpPr>
        <p:spPr>
          <a:xfrm>
            <a:off x="4619749" y="2122800"/>
            <a:ext cx="866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\Z結果 </a:t>
            </a:r>
            <a:endParaRPr b="0" i="0" sz="1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5686350" y="2122800"/>
            <a:ext cx="4545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VS</a:t>
            </a:r>
            <a:endParaRPr b="0" i="0" sz="1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6333699" y="2122800"/>
            <a:ext cx="866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$結果 </a:t>
            </a:r>
            <a:endParaRPr b="0" i="0" sz="1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" name="Google Shape;1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\z(小寫z)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定義：對一個字串的結尾做比對(不會排除換行符號)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輸入：123\n456\n789\n852\n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模式：\d+\z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結果：No Match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7125" y="3108075"/>
            <a:ext cx="3088213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7125" y="3834950"/>
            <a:ext cx="55149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2"/>
          <p:cNvSpPr txBox="1"/>
          <p:nvPr/>
        </p:nvSpPr>
        <p:spPr>
          <a:xfrm>
            <a:off x="3522750" y="3463525"/>
            <a:ext cx="31230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\z vs.\Z</a:t>
            </a:r>
            <a:endParaRPr b="0" i="0" sz="1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solidFill>
                  <a:srgbClr val="783F0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vs </a:t>
            </a:r>
            <a:r>
              <a:rPr lang="zh-TW">
                <a:solidFill>
                  <a:srgbClr val="783F0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\Z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VS </a:t>
            </a:r>
            <a:r>
              <a:rPr lang="zh-TW">
                <a:solidFill>
                  <a:srgbClr val="783F0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\z</a:t>
            </a:r>
            <a:endParaRPr>
              <a:solidFill>
                <a:srgbClr val="783F0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085484"/>
            <a:ext cx="8520600" cy="90699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\b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定義：比對的字串一定要是在邊界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輸入：123-456-789-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模式：\d\b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結果：3 6 9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6050" y="2231750"/>
            <a:ext cx="23336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\B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定義：\b的效果反轉，比對的字串不能在邊界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輸入：123-456-789-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模式：\d\B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結果：1 2 4 5 7 8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8300" y="2224600"/>
            <a:ext cx="20288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字元意義-錨點(原子零寬度判斷提示)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311700" y="603775"/>
            <a:ext cx="8520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本身並不會對應任何文字，只用來界定位置</a:t>
            </a:r>
            <a:endParaRPr sz="1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90" name="Google Shape;190;p16"/>
          <p:cNvGraphicFramePr/>
          <p:nvPr/>
        </p:nvGraphicFramePr>
        <p:xfrm>
          <a:off x="311700" y="100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{177F03AB-9BBA-4FF0-95B9-605C2D09315B}</a:tableStyleId>
              </a:tblPr>
              <a:tblGrid>
                <a:gridCol w="2375650"/>
                <a:gridCol w="6191125"/>
              </a:tblGrid>
              <a:tr h="4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字元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解釋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^(脫字元)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對一行或一個字串的開頭做比對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4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$(錢字元)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對一行或一個字串的結尾，或字串結尾的\n之前做比對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4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\A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對一個字串的開頭做比對(即使在多行模式下也只搜尋整個字串的開頭)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4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\Z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對一個字串的結尾，或字串結尾的\n之前做比對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4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\z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對一個字串的結尾做比對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4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\b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比對的字串一定要是在邊界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41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\B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比對的字串不能在邊界(\b的相反)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286350" y="162975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字元意義-特殊字元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1660150" y="2167250"/>
            <a:ext cx="60477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接在後面的字元是特殊字元，或應該按原義解釋。</a:t>
            </a:r>
            <a:endParaRPr b="0" i="0" sz="1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8" name="Google Shape;1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字元意義-特殊字元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340425" y="717875"/>
            <a:ext cx="8491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\(反斜線)：表示\後的字元是特殊字元，或應該按原義解釋。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5" name="Google Shape;205;p18"/>
          <p:cNvGraphicFramePr/>
          <p:nvPr/>
        </p:nvGraphicFramePr>
        <p:xfrm>
          <a:off x="508475" y="114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{177F03AB-9BBA-4FF0-95B9-605C2D09315B}</a:tableStyleId>
              </a:tblPr>
              <a:tblGrid>
                <a:gridCol w="1269700"/>
                <a:gridCol w="1269700"/>
              </a:tblGrid>
              <a:tr h="39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字元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描述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\r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歸位符號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0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\n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換行符號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0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\t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空格符號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0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\f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換頁符號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0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\a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警示符號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0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\v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垂直定位符號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0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\e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逸出字元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0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\. \( \+ \*等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原義解釋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475" y="1143675"/>
            <a:ext cx="5165574" cy="2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5475" y="3668475"/>
            <a:ext cx="1746868" cy="12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286350" y="162975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字元意義-字元類別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1660150" y="2167250"/>
            <a:ext cx="60477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比對一組字元中的任何一個字元</a:t>
            </a:r>
            <a:endParaRPr b="0" i="0" sz="1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5" name="Google Shape;2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3"/>
              </a:rPr>
              <a:t>介紹規則運算式</a:t>
            </a:r>
            <a:endParaRPr u="sng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4"/>
              </a:rPr>
              <a:t>字元意義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5"/>
              </a:rPr>
              <a:t>錨點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6"/>
              </a:rPr>
              <a:t>特殊字元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7"/>
              </a:rPr>
              <a:t>字元類別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8"/>
              </a:rPr>
              <a:t>分組建構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9"/>
              </a:rPr>
              <a:t>數量詞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10"/>
              </a:rPr>
              <a:t>替代建構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字元整理表格(</a:t>
            </a:r>
            <a:r>
              <a:rPr lang="zh-TW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錨點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特殊字元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字元類別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分組建構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數量詞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替代建構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練習題</a:t>
            </a:r>
            <a:endParaRPr u="sng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" name="Google Shape;7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[](中括號)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定義：比對字元組，可被檢查的list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輸入：apple annie cat cold dollar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模式：[abcde]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結果：a e a e c a c d d a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0925" y="1841938"/>
            <a:ext cx="140017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 txBox="1"/>
          <p:nvPr/>
        </p:nvSpPr>
        <p:spPr>
          <a:xfrm>
            <a:off x="5099100" y="4144400"/>
            <a:ext cx="3885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包含a、b、c、d或e的字元都會出現在結果中</a:t>
            </a:r>
            <a:endParaRPr b="0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[^]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定義：[]的效果反轉，比對不在這個位元組內的任何字元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輸入：apple annie cat cold dollar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模式：[^abcde]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結果：p p l n n i t o l o l l  r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4910100" y="4159200"/>
            <a:ext cx="39222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不包含a、b、c、d或e的字元都會出現在結果中</a:t>
            </a:r>
            <a:endParaRPr b="0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125" y="1798363"/>
            <a:ext cx="17335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[字元1-字元2]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定義：從字元1到字元2範圍之間的任何字元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輸入：apple annie cat cold dollar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模式：[a-e]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結果：a e a e c a c d d a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3738" y="2413275"/>
            <a:ext cx="15335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/>
          <p:nvPr/>
        </p:nvSpPr>
        <p:spPr>
          <a:xfrm>
            <a:off x="3820000" y="4416675"/>
            <a:ext cx="3885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包含a到e的字元都會出現在結果中</a:t>
            </a:r>
            <a:endParaRPr b="0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2" name="Google Shape;24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900" y="849550"/>
            <a:ext cx="16764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2"/>
          <p:cNvSpPr txBox="1"/>
          <p:nvPr/>
        </p:nvSpPr>
        <p:spPr>
          <a:xfrm>
            <a:off x="6330475" y="2014725"/>
            <a:ext cx="3885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包含0到5的字元都會出現在結果中</a:t>
            </a:r>
            <a:endParaRPr b="0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5900" y="2413275"/>
            <a:ext cx="18192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[字元1-字元2]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Q：如果輸入[1-d]會？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解釋：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52" name="Google Shape;2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275" y="1885950"/>
            <a:ext cx="23241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0200" y="3417025"/>
            <a:ext cx="3525508" cy="2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.(點符號)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定義：萬用字元，比對除 \n 以外的任何單一字元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輸入：1+2-3*4/5.6@A#B$C=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模式：.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結果：1 + 2 - 3 * 4 / 5 . 6 @ A # B $ C =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8500" y="1773150"/>
            <a:ext cx="28003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6800" y="3220950"/>
            <a:ext cx="16192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\w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定義：比對任何"文字"字元，[a-zA-Z0-9_]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輸入：1+2-3*4/5.6@A#B$C%d(g)=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模式：\w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結果：1 2 3 4 5 6 A B C d e f g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70" name="Google Shape;2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0075" y="2386400"/>
            <a:ext cx="24765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\W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定義：\w的效果反轉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輸入：1+2-3*4/5.6@A#B$C%d(g)=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模式：\W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結果：+ - * / . @ # $ % ( ) =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4175" y="2306300"/>
            <a:ext cx="251460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\s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定義：任何空白字元(\t、\n、\r、\f等等)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86" name="Google Shape;2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3675" y="2055075"/>
            <a:ext cx="3905100" cy="22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\S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3" name="Google Shape;29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定義：任何非空白字元(除了\t、\n、\r、\f等之外)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</a:t>
            </a:r>
            <a:r>
              <a:rPr lang="zh-TW">
                <a:solidFill>
                  <a:srgbClr val="000000"/>
                </a:solidFill>
                <a:highlight>
                  <a:srgbClr val="D9D9D9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1+2-3*4/5.6@A#B$#J$L%;A^     S</a:t>
            </a:r>
            <a:endParaRPr>
              <a:solidFill>
                <a:srgbClr val="000000"/>
              </a:solidFill>
              <a:highlight>
                <a:srgbClr val="D9D9D9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模式：\S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</a:t>
            </a:r>
            <a:r>
              <a:rPr lang="zh-TW">
                <a:solidFill>
                  <a:srgbClr val="000000"/>
                </a:solidFill>
                <a:highlight>
                  <a:srgbClr val="D9D9D9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 + 2 - 3 * 4 / 5 . 6 @ A # B $ # J $ L % ; A ^ S </a:t>
            </a:r>
            <a:endParaRPr>
              <a:highlight>
                <a:srgbClr val="CCCCCC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1925" y="1932925"/>
            <a:ext cx="23622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\d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定義：比對數字，只比對 0 - 9 的數字。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輸入：123abc456DEF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模式：\d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結果：1 2 3 4 5 6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02" name="Google Shape;3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2813" y="2225813"/>
            <a:ext cx="18764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286350" y="162975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什麼是規則運算式？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\D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定義：\d的效果反轉，比對任何不是數字的字元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輸入：123abc@#$%^IJN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模式：\D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結果：a b c @ # $ % ^ I J N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10" name="Google Shape;3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5188" y="2128438"/>
            <a:ext cx="1971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字元意義-字元類別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17" name="Google Shape;317;p31"/>
          <p:cNvGraphicFramePr/>
          <p:nvPr/>
        </p:nvGraphicFramePr>
        <p:xfrm>
          <a:off x="479075" y="6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{177F03AB-9BBA-4FF0-95B9-605C2D09315B}</a:tableStyleId>
              </a:tblPr>
              <a:tblGrid>
                <a:gridCol w="1503225"/>
                <a:gridCol w="6492350"/>
              </a:tblGrid>
              <a:tr h="29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字元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描述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[]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比對多個字元組，可被檢查的list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 u="none" cap="none" strike="noStrike"/>
                        <a:t>[^]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 u="none" cap="none" strike="noStrike"/>
                        <a:t>[]的效果反轉，比對不在這個位元組內的任何字元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[字元1-字元2]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 u="none" cap="none" strike="noStrike"/>
                        <a:t>從字元1到字元2範圍之間的任何字元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 u="none" cap="none" strike="noStrike"/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 u="none" cap="none" strike="noStrike"/>
                        <a:t>萬用字元，比對除 \n 以外的任何單一字元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\w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比對任何"文字"字元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\W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\w的效果反轉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\s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任何空白字元(\t、\n、\r、\f等等)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\S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任何非空白字元(除了\t、\n、\r、\f等之外)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\d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比對數字，只比對 0 - 9 的數字。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\D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\d的效果反轉，比對任何不是數字的字元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8" name="Google Shape;3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286350" y="162975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字元意義-分組建構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 txBox="1"/>
          <p:nvPr/>
        </p:nvSpPr>
        <p:spPr>
          <a:xfrm>
            <a:off x="1660150" y="2167250"/>
            <a:ext cx="60477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群組(Group)，規則運算式的子運算式</a:t>
            </a:r>
            <a:endParaRPr b="0" i="0" sz="1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5" name="Google Shape;3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(子運算式)(小括號)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定義：比對符合的子運算式，並將它抓取進自動命名的群組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(命名順序由1開始至23456··)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3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後面用\序號表示下一個字元要跟第幾個群組的內容做比對</a:t>
            </a:r>
            <a:endParaRPr sz="1300" u="sng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輸入：741a 852s 963d 0123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模式：(\d\d\d)[a-z]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結果：741a 852s 963d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025" y="1601213"/>
            <a:ext cx="14859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6025" y="1099800"/>
            <a:ext cx="18859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4825" y="3385800"/>
            <a:ext cx="13239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13315" y="3385800"/>
            <a:ext cx="1798659" cy="16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/>
          <p:nvPr/>
        </p:nvSpPr>
        <p:spPr>
          <a:xfrm>
            <a:off x="6423850" y="2354675"/>
            <a:ext cx="402300" cy="1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6362850" y="4084425"/>
            <a:ext cx="402300" cy="1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(?&lt;自訂名稱&gt;子運算式)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4" name="Google Shape;344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定義：比對符合的子運算式，並將它擷取到具名群組中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1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後面用\k&lt;名稱&gt;表示接下來的字元是否與其相同</a:t>
            </a:r>
            <a:endParaRPr sz="1100" u="sng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輸入：741a 852s 963d 0123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模式：(?&lt;number&gt;\d\d\d)[a-z]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結果：741a 852s 963d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713" y="2520025"/>
            <a:ext cx="24479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0800" y="2056900"/>
            <a:ext cx="21717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/>
          <p:nvPr/>
        </p:nvSpPr>
        <p:spPr>
          <a:xfrm>
            <a:off x="6287000" y="3323075"/>
            <a:ext cx="5838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(?&lt;自訂名稱&gt;子運算式)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54" name="Google Shape;3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2200" y="1371325"/>
            <a:ext cx="57340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850" y="3236250"/>
            <a:ext cx="51339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/>
          <p:nvPr/>
        </p:nvSpPr>
        <p:spPr>
          <a:xfrm>
            <a:off x="4057150" y="2438725"/>
            <a:ext cx="236400" cy="70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字元意義-分組結構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63" name="Google Shape;363;p36"/>
          <p:cNvGraphicFramePr/>
          <p:nvPr/>
        </p:nvGraphicFramePr>
        <p:xfrm>
          <a:off x="122500" y="7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{177F03AB-9BBA-4FF0-95B9-605C2D09315B}</a:tableStyleId>
              </a:tblPr>
              <a:tblGrid>
                <a:gridCol w="2531775"/>
                <a:gridCol w="6367225"/>
              </a:tblGrid>
              <a:tr h="24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字元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描述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(子運算式)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比對符合的子運算式，並將它抓取進自動命名的群組(命名順序由1開始至23456··)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(?&lt;自訂名稱&gt;子運算式)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比對符合的子運算式，並將它擷取到具名群組中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4" name="Google Shape;36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/>
          <p:nvPr>
            <p:ph type="title"/>
          </p:nvPr>
        </p:nvSpPr>
        <p:spPr>
          <a:xfrm>
            <a:off x="286350" y="162975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字元意義-替代建構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660150" y="2167250"/>
            <a:ext cx="60477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啟用二選一或條件式比對</a:t>
            </a:r>
            <a:endParaRPr b="0" i="0" sz="1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1" name="Google Shape;37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|(分隔號)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7" name="Google Shape;377;p38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定義："或"的意思，用分隔號隔開的任何一個項目做比對。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如果要匹配的不是多個字元，而是多個詞)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輸入：Annie annie Bob bob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模式：Annie|Bob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結果：Annie Bob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78" name="Google Shape;37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950" y="2153162"/>
            <a:ext cx="2343725" cy="23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(?(子運算式 )yes | no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5" name="Google Shape;385;p39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定義：如果項目跟子運算式相符就比對yes，如果不相符比對no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輸入：A01 567 AAA ddd5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模式：(?(A)A\d{2}|\d{3})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結果：A01 567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如果字串第一個字有符合"A"的話就比對A後面接著兩個數字，否則對字串是3個數字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6" name="Google Shape;38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什麼是規則運算式？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定義：讓字串透過一段句法規則搜尋或替換符合的字串。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別名：正規表示式、正則表達式、正規表示法、正規運算式、常規表示法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使用時機：字串、表格及數據的驗證/解析HTML、LogFiles/資料查詢等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許多</a:t>
            </a:r>
            <a:r>
              <a:rPr lang="zh-TW">
                <a:solidFill>
                  <a:schemeClr val="hlink"/>
                </a:solidFill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程式設計語言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都可以利用正規運算式進行字串操作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ex).NET,JAVA,PHP等等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" name="Google Shape;8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(?( 名稱) yes | no 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2" name="Google Shape;392;p40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定義：如果具名群組有符合的項目，就比對YES，否則比對NO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輸入：I'mhappy. "I am happy."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模式：(?&lt;result&gt;\")?(?(result).+?"|\S+)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結果：I'mhappy. "I am happy."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(?&lt;result&gt;\")?： result群組要比對的項目是"符號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?(result).+?"：有符合的項目，result之後的任何字元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\S+：無符合的項目，任何非空白符號的字元出現一次以上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93" name="Google Shape;3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200" y="3150575"/>
            <a:ext cx="31813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字元意義-替代建構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00" name="Google Shape;400;p41"/>
          <p:cNvGraphicFramePr/>
          <p:nvPr/>
        </p:nvGraphicFramePr>
        <p:xfrm>
          <a:off x="78475" y="149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{177F03AB-9BBA-4FF0-95B9-605C2D09315B}</a:tableStyleId>
              </a:tblPr>
              <a:tblGrid>
                <a:gridCol w="3969900"/>
                <a:gridCol w="4929100"/>
              </a:tblGrid>
              <a:tr h="24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字元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描述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|(分隔號)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"或"的意思，用分隔號隔開的任何一個項目做比對。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(?(子運算式 )yes | no 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如果項目跟子運算式相符就比對yes，如果不相符比對no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(?( 名稱) yes | no 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如果具名群組有符合的項目，就比對YES，否則比對NO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1" name="Google Shape;40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/>
          <p:nvPr>
            <p:ph type="title"/>
          </p:nvPr>
        </p:nvSpPr>
        <p:spPr>
          <a:xfrm>
            <a:off x="286350" y="162975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字元意義-數量詞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07" name="Google Shape;407;p42"/>
          <p:cNvSpPr txBox="1"/>
          <p:nvPr/>
        </p:nvSpPr>
        <p:spPr>
          <a:xfrm>
            <a:off x="1660150" y="2167250"/>
            <a:ext cx="60477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描述次數的特殊字元 (量詞)</a:t>
            </a:r>
            <a:endParaRPr b="0" i="0" sz="1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8" name="Google Shape;40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09" name="Google Shape;409;p42"/>
          <p:cNvSpPr txBox="1"/>
          <p:nvPr/>
        </p:nvSpPr>
        <p:spPr>
          <a:xfrm>
            <a:off x="3130500" y="2812275"/>
            <a:ext cx="298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貪多量詞vs貪少量詞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5" name="Google Shape;415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greedy quantifiers(貪心量詞)：越多越好，比對字元時以"多"為原則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lazy quantifiers(惰性量詞)：越少越好，比對字元時以"少"為原則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6" name="Google Shape;41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*(星號)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2" name="Google Shape;422;p44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定義：跟前面一個項目比出現0次或更多次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輸入：b be bee beee beeee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模式：be*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結果：b be bee beee beeee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23" name="Google Shape;42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5825" y="2080425"/>
            <a:ext cx="19621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+(加號)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0" name="Google Shape;430;p45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定義：跟前一個項目比對出現一次或更多次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輸入：b be bee beee beeee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模式：be+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 be bee beee beeee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31" name="Google Shape;4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0350" y="1996675"/>
            <a:ext cx="23241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?(問號)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8" name="Google Shape;438;p46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定義：前一個字元至少出現0次或1次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輸入：b be bee beee beeee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模式：be?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結果：b be be be be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39" name="Google Shape;4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800" y="2048100"/>
            <a:ext cx="20383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*?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6" name="Google Shape;446;p47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定義：跟前面一個項目比出現0次或多次，但次數”盡可能少”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輸入：b be bee beee beeee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模式：be*?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結果：b b b b b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47" name="Google Shape;4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0625" y="2214225"/>
            <a:ext cx="24574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950" y="2359250"/>
            <a:ext cx="19621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+?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5" name="Google Shape;455;p48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定義：跟前一個項目比對出現一次或更多次，但次數”盡可能少”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輸入：b be bee beee beeee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模式：be+?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結果：be be be be be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6" name="Google Shape;45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2300" y="1959975"/>
            <a:ext cx="232410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3950" y="1959975"/>
            <a:ext cx="23622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??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4" name="Google Shape;464;p49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定義：前一個字元至少出現0次或1次，但次數”盡可能少”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輸入：b be bee beee beeee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模式：be??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結果：b b b b b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65" name="Google Shape;46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4175" y="2004075"/>
            <a:ext cx="203835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5900" y="2013600"/>
            <a:ext cx="216217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286350" y="162975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規則運算式學習網站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0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.* </a:t>
            </a:r>
            <a:r>
              <a:rPr lang="zh-TW">
                <a:solidFill>
                  <a:srgbClr val="783F0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vs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.+ </a:t>
            </a:r>
            <a:r>
              <a:rPr lang="zh-TW">
                <a:solidFill>
                  <a:srgbClr val="783F0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vs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.?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3" name="Google Shape;473;p50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.*：前面一個項目為任意字元，字元至少出現0次(沒有任何字元)或無限多次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.+：前面一個項目為任意字元，字元至少出現1次或無限多次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.?：前面一個項目為任意字元，字元至少出現0次或1次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4" name="Google Shape;47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1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{n}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80" name="Google Shape;480;p51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定義：比對前一個項目n次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輸入：ASL DLFG DF ERGTH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模式：[A-Z]{3}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結果：ASL DLF ERG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81" name="Google Shape;48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188" y="2096938"/>
            <a:ext cx="13811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{n,}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88" name="Google Shape;488;p52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定義：比對前一個項目至少n次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輸入：ASL DLFG DF ERGTH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模式：[A-Z]{3,}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結果：ASL DLFG ERGTH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89" name="Google Shape;48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3325" y="2238038"/>
            <a:ext cx="15240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/>
          <p:nvPr>
            <p:ph type="title"/>
          </p:nvPr>
        </p:nvSpPr>
        <p:spPr>
          <a:xfrm>
            <a:off x="277475" y="4303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{n,m}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6" name="Google Shape;496;p53"/>
          <p:cNvSpPr txBox="1"/>
          <p:nvPr>
            <p:ph idx="1" type="body"/>
          </p:nvPr>
        </p:nvSpPr>
        <p:spPr>
          <a:xfrm>
            <a:off x="277475" y="1251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定義：表示比對前一個項目最少出現n次，最多出現m次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輸入：aa aaa aaaa aaaaa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模式：a{3,4}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結果：aaa aaaa aaaa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97" name="Google Shape;49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650" y="2038100"/>
            <a:ext cx="17526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字元意義-數量詞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4" name="Google Shape;504;p54"/>
          <p:cNvSpPr txBox="1"/>
          <p:nvPr/>
        </p:nvSpPr>
        <p:spPr>
          <a:xfrm>
            <a:off x="535625" y="829125"/>
            <a:ext cx="2560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05" name="Google Shape;505;p54"/>
          <p:cNvGraphicFramePr/>
          <p:nvPr/>
        </p:nvGraphicFramePr>
        <p:xfrm>
          <a:off x="311700" y="103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{177F03AB-9BBA-4FF0-95B9-605C2D09315B}</a:tableStyleId>
              </a:tblPr>
              <a:tblGrid>
                <a:gridCol w="1044225"/>
                <a:gridCol w="3216075"/>
                <a:gridCol w="1036875"/>
                <a:gridCol w="32234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貪心量詞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惰性量詞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字元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描述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字元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描述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跟前面一個項目比出現0次或更多次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*?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跟前面一個項目比出現0次或多次，但次數”盡可能少”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+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跟前一個項目比對出現一次或更多次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+?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跟前一個項目比對出現一次或更多次，但次數”盡可能少”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前一個字元至少出現0次或1次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??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前一個字元至少出現0次或1次，但次數”盡可能少”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{n}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比對前一個項目n次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{n}?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比對前一個項目n次，但次數”盡可能少”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{n,}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比對前一個項目至少n次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{n,}?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比對前一個項目至少n次，但次數”盡可能少”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{n,m}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表示比對前一個項目最少出現</a:t>
                      </a:r>
                      <a:r>
                        <a:rPr lang="zh-TW" sz="1000"/>
                        <a:t>n</a:t>
                      </a:r>
                      <a:r>
                        <a:rPr lang="zh-TW" sz="1000" u="none" cap="none" strike="noStrike"/>
                        <a:t>次，最多出現</a:t>
                      </a:r>
                      <a:r>
                        <a:rPr lang="zh-TW" sz="1000"/>
                        <a:t>m</a:t>
                      </a:r>
                      <a:r>
                        <a:rPr lang="zh-TW" sz="1000" u="none" cap="none" strike="noStrike"/>
                        <a:t>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{n,m}?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1000" u="none" cap="none" strike="noStrike"/>
                        <a:t>表示比對前一個項目最少出現</a:t>
                      </a:r>
                      <a:r>
                        <a:rPr lang="zh-TW" sz="1000"/>
                        <a:t>n</a:t>
                      </a:r>
                      <a:r>
                        <a:rPr lang="zh-TW" sz="1000" u="none" cap="none" strike="noStrike"/>
                        <a:t>次，最多出現</a:t>
                      </a:r>
                      <a:r>
                        <a:rPr lang="zh-TW" sz="1000"/>
                        <a:t>m</a:t>
                      </a:r>
                      <a:r>
                        <a:rPr lang="zh-TW" sz="1000" u="none" cap="none" strike="noStrike"/>
                        <a:t>次，但次數”盡可能少”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6" name="Google Shape;50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5"/>
          <p:cNvSpPr txBox="1"/>
          <p:nvPr>
            <p:ph type="title"/>
          </p:nvPr>
        </p:nvSpPr>
        <p:spPr>
          <a:xfrm>
            <a:off x="286350" y="162975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練習題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12" name="Google Shape;51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/>
          <p:nvPr>
            <p:ph idx="1" type="body"/>
          </p:nvPr>
        </p:nvSpPr>
        <p:spPr>
          <a:xfrm>
            <a:off x="270150" y="636150"/>
            <a:ext cx="85206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Q1：比對出正確的身分證字號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例-A123456789,H223456789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Q2:輸入密碼必須是8個字元以上，不得為+-*/.!@#$%^&amp;*()等特殊字元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Q3:cmoney員工的email帳號，要取英文的姓名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全職-英文名_英文姓@cmoney.com.tw </a:t>
            </a: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ex)pendy_chan@cmoney.com.tw 取 pendy_chan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實習-英文名_英文姓@cmoney.asia </a:t>
            </a: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ex)pendy_chan@cmoney.asia 取 pendy_chan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18" name="Google Shape;51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7"/>
          <p:cNvSpPr txBox="1"/>
          <p:nvPr>
            <p:ph idx="1" type="body"/>
          </p:nvPr>
        </p:nvSpPr>
        <p:spPr>
          <a:xfrm>
            <a:off x="270150" y="636150"/>
            <a:ext cx="85206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Q4:Q4.htm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4" name="Google Shape;52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25" name="Google Shape;525;p57"/>
          <p:cNvPicPr preferRelativeResize="0"/>
          <p:nvPr/>
        </p:nvPicPr>
        <p:blipFill rotWithShape="1">
          <a:blip r:embed="rId3">
            <a:alphaModFix/>
          </a:blip>
          <a:srcRect b="0" l="0" r="9205" t="0"/>
          <a:stretch/>
        </p:blipFill>
        <p:spPr>
          <a:xfrm>
            <a:off x="5951325" y="391200"/>
            <a:ext cx="3192675" cy="436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8"/>
          <p:cNvSpPr txBox="1"/>
          <p:nvPr>
            <p:ph idx="1" type="body"/>
          </p:nvPr>
        </p:nvSpPr>
        <p:spPr>
          <a:xfrm>
            <a:off x="270150" y="636150"/>
            <a:ext cx="85206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Q5:Q5.htm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用正規表示式解成DataTable，要有欄位名稱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Q6: 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https://www.twse.com.tw/zh/page/trading/exchange/MI_INDEX.html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取得所有分類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31" name="Google Shape;5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32" name="Google Shape;53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3125" y="2277500"/>
            <a:ext cx="4724976" cy="25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規則運算式學習網站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https://regex101.com/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675" y="1687600"/>
            <a:ext cx="6599575" cy="320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286350" y="162975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字元意義-錨點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 txBox="1"/>
          <p:nvPr/>
        </p:nvSpPr>
        <p:spPr>
          <a:xfrm>
            <a:off x="1660150" y="2167250"/>
            <a:ext cx="60477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零寬度判斷提示：本身並不會對應任何文字，只用來界定位置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^(脫字元,caret)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定義：對一行或一個字串的開頭，或字串的\n之前做比對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輸入：cat car cheese cold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模式：^c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結果：c c c c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800" y="2177175"/>
            <a:ext cx="12858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\A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定義：對一個字串的開頭做比對(即使在多行模式下也只搜尋整個字串的開頭)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輸入：123\r\n456\r\n789\r\n852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模式：\A\d*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結果：123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8450" y="2491025"/>
            <a:ext cx="126682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9800" y="2491025"/>
            <a:ext cx="13239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 txBox="1"/>
          <p:nvPr/>
        </p:nvSpPr>
        <p:spPr>
          <a:xfrm>
            <a:off x="5118674" y="2150525"/>
            <a:ext cx="866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\A結果 </a:t>
            </a:r>
            <a:endParaRPr b="0" i="0" sz="1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6185275" y="2150525"/>
            <a:ext cx="4545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VS</a:t>
            </a:r>
            <a:endParaRPr b="0" i="0" sz="1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9"/>
          <p:cNvSpPr txBox="1"/>
          <p:nvPr/>
        </p:nvSpPr>
        <p:spPr>
          <a:xfrm>
            <a:off x="6832624" y="2150525"/>
            <a:ext cx="866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^結果 </a:t>
            </a:r>
            <a:endParaRPr b="0" i="0" sz="1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9" name="Google Shape;1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