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78" r:id="rId6"/>
    <p:sldId id="281" r:id="rId7"/>
    <p:sldId id="279" r:id="rId8"/>
    <p:sldId id="282" r:id="rId9"/>
    <p:sldId id="283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  <p:sldId id="297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34343"/>
    <a:srgbClr val="10253F"/>
    <a:srgbClr val="A7B6E7"/>
    <a:srgbClr val="222A3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84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64FF3-FEDD-4122-9599-C40D1D7D2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4BFF-AF1D-43C6-B708-191B69ED8F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28E2-23C0-48B4-B551-CBCFC83811F2}" type="datetimeFigureOut">
              <a:rPr lang="en-AU" smtClean="0"/>
              <a:t>27/12/2023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F70E-CEC6-45D4-8D00-6BBDD3B0AF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63393-035D-4541-8B1D-C0559CD828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E7B0-24A7-476F-BB12-9DB7C00DB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25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099C7-D3E8-48CE-A2A5-8918A9FCFD65}" type="datetimeFigureOut">
              <a:rPr lang="en-AU" smtClean="0"/>
              <a:t>27/12/2023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557CF-55A9-40BF-830D-7B9D21C564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96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417F3-E946-4134-9474-37CCDE9556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42" y="1"/>
            <a:ext cx="9143999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72F200-1517-4323-9CC0-0FA1B3D82FC3}"/>
              </a:ext>
            </a:extLst>
          </p:cNvPr>
          <p:cNvSpPr/>
          <p:nvPr userDrawn="1"/>
        </p:nvSpPr>
        <p:spPr>
          <a:xfrm>
            <a:off x="0" y="5283207"/>
            <a:ext cx="9144000" cy="13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CE722D6-0B3A-4C8C-92CE-F8ADC3584771}"/>
              </a:ext>
            </a:extLst>
          </p:cNvPr>
          <p:cNvSpPr txBox="1">
            <a:spLocks/>
          </p:cNvSpPr>
          <p:nvPr userDrawn="1"/>
        </p:nvSpPr>
        <p:spPr>
          <a:xfrm>
            <a:off x="0" y="5680577"/>
            <a:ext cx="9144000" cy="759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2C5196-C1E7-4CE9-B3B8-11C7EBF23CB9}"/>
              </a:ext>
            </a:extLst>
          </p:cNvPr>
          <p:cNvSpPr txBox="1">
            <a:spLocks/>
          </p:cNvSpPr>
          <p:nvPr userDrawn="1"/>
        </p:nvSpPr>
        <p:spPr>
          <a:xfrm>
            <a:off x="0" y="6591300"/>
            <a:ext cx="91440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Stanley College 2021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C411AA-04AF-452C-B6C9-3EDF1D6FB0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4442" y="6000747"/>
            <a:ext cx="4210682" cy="5905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algn="l" defTabSz="914400" rtl="0" eaLnBrk="1" latinLnBrk="0" hangingPunct="1"/>
            <a:r>
              <a:rPr lang="en-US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+mn-ea"/>
                <a:cs typeface="Arial" panose="020B0604020202020204" pitchFamily="34" charset="0"/>
              </a:rPr>
              <a:t>Lecture | Week x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1A1606-F0F7-4A69-80D7-36AA3B890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4442" y="5283206"/>
            <a:ext cx="7886700" cy="6707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tx1"/>
                </a:solidFill>
                <a:latin typeface="Roboto"/>
                <a:cs typeface="Arial" panose="020B0604020202020204" pitchFamily="34" charset="0"/>
              </a:rPr>
              <a:t>Unit Code: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4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5">
            <a:extLst>
              <a:ext uri="{FF2B5EF4-FFF2-40B4-BE49-F238E27FC236}">
                <a16:creationId xmlns:a16="http://schemas.microsoft.com/office/drawing/2014/main" id="{C22DB5BB-B30E-4D05-A840-F25455E9519B}"/>
              </a:ext>
            </a:extLst>
          </p:cNvPr>
          <p:cNvSpPr/>
          <p:nvPr userDrawn="1"/>
        </p:nvSpPr>
        <p:spPr>
          <a:xfrm>
            <a:off x="0" y="1757571"/>
            <a:ext cx="5867400" cy="3048000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048000">
                <a:moveTo>
                  <a:pt x="0" y="0"/>
                </a:moveTo>
                <a:lnTo>
                  <a:pt x="3254828" y="10886"/>
                </a:lnTo>
                <a:lnTo>
                  <a:pt x="58674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16234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2CF5851-E0F4-4307-BFC4-8F92FCC0FB53}"/>
              </a:ext>
            </a:extLst>
          </p:cNvPr>
          <p:cNvSpPr/>
          <p:nvPr userDrawn="1"/>
        </p:nvSpPr>
        <p:spPr>
          <a:xfrm>
            <a:off x="2286000" y="1311260"/>
            <a:ext cx="947057" cy="457200"/>
          </a:xfrm>
          <a:prstGeom prst="triangl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5">
            <a:extLst>
              <a:ext uri="{FF2B5EF4-FFF2-40B4-BE49-F238E27FC236}">
                <a16:creationId xmlns:a16="http://schemas.microsoft.com/office/drawing/2014/main" id="{0740E96A-D3C7-4CC2-A588-D49D2C7FF191}"/>
              </a:ext>
            </a:extLst>
          </p:cNvPr>
          <p:cNvSpPr/>
          <p:nvPr userDrawn="1"/>
        </p:nvSpPr>
        <p:spPr>
          <a:xfrm rot="10800000">
            <a:off x="4868778" y="1768461"/>
            <a:ext cx="4275221" cy="3048000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461533 w 5867400"/>
              <a:gd name="connsiteY1" fmla="*/ 32658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281918 w 5867400"/>
              <a:gd name="connsiteY1" fmla="*/ 97972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0 h 3048000"/>
              <a:gd name="connsiteX1" fmla="*/ 2296887 w 5867400"/>
              <a:gd name="connsiteY1" fmla="*/ 32657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3048000">
                <a:moveTo>
                  <a:pt x="0" y="0"/>
                </a:moveTo>
                <a:lnTo>
                  <a:pt x="2296887" y="32657"/>
                </a:lnTo>
                <a:lnTo>
                  <a:pt x="58674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16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5">
            <a:extLst>
              <a:ext uri="{FF2B5EF4-FFF2-40B4-BE49-F238E27FC236}">
                <a16:creationId xmlns:a16="http://schemas.microsoft.com/office/drawing/2014/main" id="{7488080A-98C8-4976-92D0-120CED1E4B74}"/>
              </a:ext>
            </a:extLst>
          </p:cNvPr>
          <p:cNvSpPr/>
          <p:nvPr userDrawn="1"/>
        </p:nvSpPr>
        <p:spPr>
          <a:xfrm>
            <a:off x="-1" y="4816461"/>
            <a:ext cx="3716410" cy="1889139"/>
          </a:xfrm>
          <a:custGeom>
            <a:avLst/>
            <a:gdLst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867400 w 5867400"/>
              <a:gd name="connsiteY2" fmla="*/ 1524000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55772 w 5867400"/>
              <a:gd name="connsiteY2" fmla="*/ 19158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4343400 w 5867400"/>
              <a:gd name="connsiteY1" fmla="*/ 0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312229 w 5867400"/>
              <a:gd name="connsiteY2" fmla="*/ 1948542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083629 w 5867400"/>
              <a:gd name="connsiteY2" fmla="*/ 2144485 h 3048000"/>
              <a:gd name="connsiteX3" fmla="*/ 5867400 w 5867400"/>
              <a:gd name="connsiteY3" fmla="*/ 3048000 h 3048000"/>
              <a:gd name="connsiteX4" fmla="*/ 0 w 5867400"/>
              <a:gd name="connsiteY4" fmla="*/ 3048000 h 3048000"/>
              <a:gd name="connsiteX5" fmla="*/ 0 w 5867400"/>
              <a:gd name="connsiteY5" fmla="*/ 0 h 3048000"/>
              <a:gd name="connsiteX0" fmla="*/ 0 w 5867400"/>
              <a:gd name="connsiteY0" fmla="*/ 0 h 3048000"/>
              <a:gd name="connsiteX1" fmla="*/ 3254828 w 5867400"/>
              <a:gd name="connsiteY1" fmla="*/ 10886 h 3048000"/>
              <a:gd name="connsiteX2" fmla="*/ 5867400 w 5867400"/>
              <a:gd name="connsiteY2" fmla="*/ 3048000 h 3048000"/>
              <a:gd name="connsiteX3" fmla="*/ 0 w 5867400"/>
              <a:gd name="connsiteY3" fmla="*/ 3048000 h 3048000"/>
              <a:gd name="connsiteX4" fmla="*/ 0 w 5867400"/>
              <a:gd name="connsiteY4" fmla="*/ 0 h 3048000"/>
              <a:gd name="connsiteX0" fmla="*/ 0 w 5867400"/>
              <a:gd name="connsiteY0" fmla="*/ 12029 h 3060029"/>
              <a:gd name="connsiteX1" fmla="*/ 5640474 w 5867400"/>
              <a:gd name="connsiteY1" fmla="*/ 0 h 3060029"/>
              <a:gd name="connsiteX2" fmla="*/ 5867400 w 5867400"/>
              <a:gd name="connsiteY2" fmla="*/ 3060029 h 3060029"/>
              <a:gd name="connsiteX3" fmla="*/ 0 w 5867400"/>
              <a:gd name="connsiteY3" fmla="*/ 3060029 h 3060029"/>
              <a:gd name="connsiteX4" fmla="*/ 0 w 5867400"/>
              <a:gd name="connsiteY4" fmla="*/ 12029 h 3060029"/>
              <a:gd name="connsiteX0" fmla="*/ 0 w 5640474"/>
              <a:gd name="connsiteY0" fmla="*/ 12029 h 3060029"/>
              <a:gd name="connsiteX1" fmla="*/ 5640474 w 5640474"/>
              <a:gd name="connsiteY1" fmla="*/ 0 h 3060029"/>
              <a:gd name="connsiteX2" fmla="*/ 2591973 w 5640474"/>
              <a:gd name="connsiteY2" fmla="*/ 3060029 h 3060029"/>
              <a:gd name="connsiteX3" fmla="*/ 0 w 5640474"/>
              <a:gd name="connsiteY3" fmla="*/ 3060029 h 3060029"/>
              <a:gd name="connsiteX4" fmla="*/ 0 w 5640474"/>
              <a:gd name="connsiteY4" fmla="*/ 12029 h 3060029"/>
              <a:gd name="connsiteX0" fmla="*/ 0 w 5640474"/>
              <a:gd name="connsiteY0" fmla="*/ 12029 h 3060029"/>
              <a:gd name="connsiteX1" fmla="*/ 5640474 w 5640474"/>
              <a:gd name="connsiteY1" fmla="*/ 0 h 3060029"/>
              <a:gd name="connsiteX2" fmla="*/ 3236742 w 5640474"/>
              <a:gd name="connsiteY2" fmla="*/ 3037113 h 3060029"/>
              <a:gd name="connsiteX3" fmla="*/ 0 w 5640474"/>
              <a:gd name="connsiteY3" fmla="*/ 3060029 h 3060029"/>
              <a:gd name="connsiteX4" fmla="*/ 0 w 5640474"/>
              <a:gd name="connsiteY4" fmla="*/ 12029 h 3060029"/>
              <a:gd name="connsiteX0" fmla="*/ 0 w 4402517"/>
              <a:gd name="connsiteY0" fmla="*/ 12029 h 3060029"/>
              <a:gd name="connsiteX1" fmla="*/ 4402517 w 4402517"/>
              <a:gd name="connsiteY1" fmla="*/ 0 h 3060029"/>
              <a:gd name="connsiteX2" fmla="*/ 3236742 w 4402517"/>
              <a:gd name="connsiteY2" fmla="*/ 3037113 h 3060029"/>
              <a:gd name="connsiteX3" fmla="*/ 0 w 4402517"/>
              <a:gd name="connsiteY3" fmla="*/ 3060029 h 3060029"/>
              <a:gd name="connsiteX4" fmla="*/ 0 w 4402517"/>
              <a:gd name="connsiteY4" fmla="*/ 12029 h 306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2517" h="3060029">
                <a:moveTo>
                  <a:pt x="0" y="12029"/>
                </a:moveTo>
                <a:lnTo>
                  <a:pt x="4402517" y="0"/>
                </a:lnTo>
                <a:lnTo>
                  <a:pt x="3236742" y="3037113"/>
                </a:lnTo>
                <a:lnTo>
                  <a:pt x="0" y="3060029"/>
                </a:lnTo>
                <a:lnTo>
                  <a:pt x="0" y="120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9">
            <a:extLst>
              <a:ext uri="{FF2B5EF4-FFF2-40B4-BE49-F238E27FC236}">
                <a16:creationId xmlns:a16="http://schemas.microsoft.com/office/drawing/2014/main" id="{5578FDB3-61F8-429B-BB5F-E919BB0719F7}"/>
              </a:ext>
            </a:extLst>
          </p:cNvPr>
          <p:cNvSpPr/>
          <p:nvPr userDrawn="1"/>
        </p:nvSpPr>
        <p:spPr>
          <a:xfrm rot="8541333">
            <a:off x="4305719" y="258689"/>
            <a:ext cx="1506607" cy="5576714"/>
          </a:xfrm>
          <a:custGeom>
            <a:avLst/>
            <a:gdLst>
              <a:gd name="connsiteX0" fmla="*/ 0 w 2438400"/>
              <a:gd name="connsiteY0" fmla="*/ 3733800 h 3733800"/>
              <a:gd name="connsiteX1" fmla="*/ 609600 w 2438400"/>
              <a:gd name="connsiteY1" fmla="*/ 0 h 3733800"/>
              <a:gd name="connsiteX2" fmla="*/ 2438400 w 2438400"/>
              <a:gd name="connsiteY2" fmla="*/ 0 h 3733800"/>
              <a:gd name="connsiteX3" fmla="*/ 1828800 w 2438400"/>
              <a:gd name="connsiteY3" fmla="*/ 3733800 h 3733800"/>
              <a:gd name="connsiteX4" fmla="*/ 0 w 2438400"/>
              <a:gd name="connsiteY4" fmla="*/ 3733800 h 3733800"/>
              <a:gd name="connsiteX0" fmla="*/ 0 w 2196977"/>
              <a:gd name="connsiteY0" fmla="*/ 2680113 h 3733800"/>
              <a:gd name="connsiteX1" fmla="*/ 368177 w 2196977"/>
              <a:gd name="connsiteY1" fmla="*/ 0 h 3733800"/>
              <a:gd name="connsiteX2" fmla="*/ 2196977 w 2196977"/>
              <a:gd name="connsiteY2" fmla="*/ 0 h 3733800"/>
              <a:gd name="connsiteX3" fmla="*/ 1587377 w 2196977"/>
              <a:gd name="connsiteY3" fmla="*/ 3733800 h 3733800"/>
              <a:gd name="connsiteX4" fmla="*/ 0 w 2196977"/>
              <a:gd name="connsiteY4" fmla="*/ 2680113 h 3733800"/>
              <a:gd name="connsiteX0" fmla="*/ 0 w 1789416"/>
              <a:gd name="connsiteY0" fmla="*/ 2680113 h 3733800"/>
              <a:gd name="connsiteX1" fmla="*/ 368177 w 1789416"/>
              <a:gd name="connsiteY1" fmla="*/ 0 h 3733800"/>
              <a:gd name="connsiteX2" fmla="*/ 1789416 w 1789416"/>
              <a:gd name="connsiteY2" fmla="*/ 1095721 h 3733800"/>
              <a:gd name="connsiteX3" fmla="*/ 1587377 w 1789416"/>
              <a:gd name="connsiteY3" fmla="*/ 3733800 h 3733800"/>
              <a:gd name="connsiteX4" fmla="*/ 0 w 1789416"/>
              <a:gd name="connsiteY4" fmla="*/ 2680113 h 3733800"/>
              <a:gd name="connsiteX0" fmla="*/ 0 w 1771571"/>
              <a:gd name="connsiteY0" fmla="*/ 2499383 h 3733800"/>
              <a:gd name="connsiteX1" fmla="*/ 350332 w 1771571"/>
              <a:gd name="connsiteY1" fmla="*/ 0 h 3733800"/>
              <a:gd name="connsiteX2" fmla="*/ 1771571 w 1771571"/>
              <a:gd name="connsiteY2" fmla="*/ 1095721 h 3733800"/>
              <a:gd name="connsiteX3" fmla="*/ 1569532 w 1771571"/>
              <a:gd name="connsiteY3" fmla="*/ 3733800 h 3733800"/>
              <a:gd name="connsiteX4" fmla="*/ 0 w 1771571"/>
              <a:gd name="connsiteY4" fmla="*/ 2499383 h 3733800"/>
              <a:gd name="connsiteX0" fmla="*/ 0 w 1823829"/>
              <a:gd name="connsiteY0" fmla="*/ 2519855 h 3733800"/>
              <a:gd name="connsiteX1" fmla="*/ 402590 w 1823829"/>
              <a:gd name="connsiteY1" fmla="*/ 0 h 3733800"/>
              <a:gd name="connsiteX2" fmla="*/ 1823829 w 1823829"/>
              <a:gd name="connsiteY2" fmla="*/ 1095721 h 3733800"/>
              <a:gd name="connsiteX3" fmla="*/ 1621790 w 1823829"/>
              <a:gd name="connsiteY3" fmla="*/ 3733800 h 3733800"/>
              <a:gd name="connsiteX4" fmla="*/ 0 w 1823829"/>
              <a:gd name="connsiteY4" fmla="*/ 2519855 h 3733800"/>
              <a:gd name="connsiteX0" fmla="*/ 0 w 1621790"/>
              <a:gd name="connsiteY0" fmla="*/ 2773917 h 3987862"/>
              <a:gd name="connsiteX1" fmla="*/ 402590 w 1621790"/>
              <a:gd name="connsiteY1" fmla="*/ 254062 h 3987862"/>
              <a:gd name="connsiteX2" fmla="*/ 1381948 w 1621790"/>
              <a:gd name="connsiteY2" fmla="*/ 0 h 3987862"/>
              <a:gd name="connsiteX3" fmla="*/ 1621790 w 1621790"/>
              <a:gd name="connsiteY3" fmla="*/ 3987862 h 3987862"/>
              <a:gd name="connsiteX4" fmla="*/ 0 w 1621790"/>
              <a:gd name="connsiteY4" fmla="*/ 2773917 h 3987862"/>
              <a:gd name="connsiteX0" fmla="*/ 0 w 1621790"/>
              <a:gd name="connsiteY0" fmla="*/ 3726807 h 4940752"/>
              <a:gd name="connsiteX1" fmla="*/ 130123 w 1621790"/>
              <a:gd name="connsiteY1" fmla="*/ 0 h 4940752"/>
              <a:gd name="connsiteX2" fmla="*/ 1381948 w 1621790"/>
              <a:gd name="connsiteY2" fmla="*/ 952890 h 4940752"/>
              <a:gd name="connsiteX3" fmla="*/ 1621790 w 1621790"/>
              <a:gd name="connsiteY3" fmla="*/ 4940752 h 4940752"/>
              <a:gd name="connsiteX4" fmla="*/ 0 w 1621790"/>
              <a:gd name="connsiteY4" fmla="*/ 3726807 h 4940752"/>
              <a:gd name="connsiteX0" fmla="*/ 212842 w 1491667"/>
              <a:gd name="connsiteY0" fmla="*/ 3991350 h 4940752"/>
              <a:gd name="connsiteX1" fmla="*/ 0 w 1491667"/>
              <a:gd name="connsiteY1" fmla="*/ 0 h 4940752"/>
              <a:gd name="connsiteX2" fmla="*/ 1251825 w 1491667"/>
              <a:gd name="connsiteY2" fmla="*/ 952890 h 4940752"/>
              <a:gd name="connsiteX3" fmla="*/ 1491667 w 1491667"/>
              <a:gd name="connsiteY3" fmla="*/ 4940752 h 4940752"/>
              <a:gd name="connsiteX4" fmla="*/ 212842 w 1491667"/>
              <a:gd name="connsiteY4" fmla="*/ 3991350 h 4940752"/>
              <a:gd name="connsiteX0" fmla="*/ 212842 w 1323346"/>
              <a:gd name="connsiteY0" fmla="*/ 3991350 h 4859542"/>
              <a:gd name="connsiteX1" fmla="*/ 0 w 1323346"/>
              <a:gd name="connsiteY1" fmla="*/ 0 h 4859542"/>
              <a:gd name="connsiteX2" fmla="*/ 1251825 w 1323346"/>
              <a:gd name="connsiteY2" fmla="*/ 952890 h 4859542"/>
              <a:gd name="connsiteX3" fmla="*/ 1323346 w 1323346"/>
              <a:gd name="connsiteY3" fmla="*/ 4859542 h 4859542"/>
              <a:gd name="connsiteX4" fmla="*/ 212842 w 1323346"/>
              <a:gd name="connsiteY4" fmla="*/ 3991350 h 4859542"/>
              <a:gd name="connsiteX0" fmla="*/ 212842 w 1477517"/>
              <a:gd name="connsiteY0" fmla="*/ 3991350 h 4990616"/>
              <a:gd name="connsiteX1" fmla="*/ 0 w 1477517"/>
              <a:gd name="connsiteY1" fmla="*/ 0 h 4990616"/>
              <a:gd name="connsiteX2" fmla="*/ 1251825 w 1477517"/>
              <a:gd name="connsiteY2" fmla="*/ 952890 h 4990616"/>
              <a:gd name="connsiteX3" fmla="*/ 1477517 w 1477517"/>
              <a:gd name="connsiteY3" fmla="*/ 4990616 h 4990616"/>
              <a:gd name="connsiteX4" fmla="*/ 212842 w 1477517"/>
              <a:gd name="connsiteY4" fmla="*/ 3991350 h 4990616"/>
              <a:gd name="connsiteX0" fmla="*/ 212842 w 1477517"/>
              <a:gd name="connsiteY0" fmla="*/ 3991350 h 4990616"/>
              <a:gd name="connsiteX1" fmla="*/ 0 w 1477517"/>
              <a:gd name="connsiteY1" fmla="*/ 0 h 4990616"/>
              <a:gd name="connsiteX2" fmla="*/ 1162398 w 1477517"/>
              <a:gd name="connsiteY2" fmla="*/ 320251 h 4990616"/>
              <a:gd name="connsiteX3" fmla="*/ 1477517 w 1477517"/>
              <a:gd name="connsiteY3" fmla="*/ 4990616 h 4990616"/>
              <a:gd name="connsiteX4" fmla="*/ 212842 w 1477517"/>
              <a:gd name="connsiteY4" fmla="*/ 3991350 h 4990616"/>
              <a:gd name="connsiteX0" fmla="*/ 249317 w 1513992"/>
              <a:gd name="connsiteY0" fmla="*/ 4514404 h 5513670"/>
              <a:gd name="connsiteX1" fmla="*/ 0 w 1513992"/>
              <a:gd name="connsiteY1" fmla="*/ 0 h 5513670"/>
              <a:gd name="connsiteX2" fmla="*/ 1198873 w 1513992"/>
              <a:gd name="connsiteY2" fmla="*/ 843305 h 5513670"/>
              <a:gd name="connsiteX3" fmla="*/ 1513992 w 1513992"/>
              <a:gd name="connsiteY3" fmla="*/ 5513670 h 5513670"/>
              <a:gd name="connsiteX4" fmla="*/ 249317 w 1513992"/>
              <a:gd name="connsiteY4" fmla="*/ 4514404 h 5513670"/>
              <a:gd name="connsiteX0" fmla="*/ 241932 w 1506607"/>
              <a:gd name="connsiteY0" fmla="*/ 4577448 h 5576714"/>
              <a:gd name="connsiteX1" fmla="*/ 0 w 1506607"/>
              <a:gd name="connsiteY1" fmla="*/ 0 h 5576714"/>
              <a:gd name="connsiteX2" fmla="*/ 1191488 w 1506607"/>
              <a:gd name="connsiteY2" fmla="*/ 906349 h 5576714"/>
              <a:gd name="connsiteX3" fmla="*/ 1506607 w 1506607"/>
              <a:gd name="connsiteY3" fmla="*/ 5576714 h 5576714"/>
              <a:gd name="connsiteX4" fmla="*/ 241932 w 1506607"/>
              <a:gd name="connsiteY4" fmla="*/ 4577448 h 557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607" h="5576714">
                <a:moveTo>
                  <a:pt x="241932" y="4577448"/>
                </a:moveTo>
                <a:lnTo>
                  <a:pt x="0" y="0"/>
                </a:lnTo>
                <a:lnTo>
                  <a:pt x="1191488" y="906349"/>
                </a:lnTo>
                <a:lnTo>
                  <a:pt x="1506607" y="5576714"/>
                </a:lnTo>
                <a:lnTo>
                  <a:pt x="241932" y="45774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D017B236-8966-4D03-8D9B-4D7F6392A8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536393-9EBE-42A4-9310-D9BC909CE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246" y="4235896"/>
            <a:ext cx="4106527" cy="569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Lecture Topic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916A394-E27C-4020-8196-0249E10A0D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7400" y="1924560"/>
            <a:ext cx="3087759" cy="1056351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3F3F3"/>
                </a:solidFill>
              </a:defRPr>
            </a:lvl1pPr>
          </a:lstStyle>
          <a:p>
            <a:r>
              <a:rPr lang="en-US" dirty="0"/>
              <a:t>Chapter 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16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8541BC-897E-46D5-A047-B9AD293B3B0B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2E1A-8A92-49EA-953A-FF00D5EBA2B2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693D6C-8CBD-4FA5-AF0A-6DAE5F09F7CB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E38532-001C-4C25-8077-B566328F8AC8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53B1329-8492-4A23-B206-57AA64926B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2B644-F5F6-4731-BCDD-8248EE49CA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5D21B-E24B-409D-8A99-09C590FE6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6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A16985-1369-4A72-81AA-E9B776089E25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768BE7-3594-4DC7-8186-8916DCAE7E64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F304D5-2A9D-4C9F-A689-CE0EE132FECE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F44D0B-0276-4F62-9B17-DE03B1F26F08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C6A54C9-A115-4A1A-97B3-76CAFFAF17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21DCC4-42D3-4DF2-8500-0BCF7EF30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67D534C-7008-4807-BCA7-1AD41011C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13B076-0504-4A4D-BC6D-721A59FBCFF3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49A59-1185-4C69-A8E4-58B77ED73DF8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5FB865-AB86-4E9E-AA26-58CEA563487D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EC883-F18C-4575-8E66-227D716F86D2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4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FF84F63-AEC7-4F7F-B69D-94A4A13B06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1D73873-498D-4DE1-9F2A-1B8834A0B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681006-327A-4BF8-804D-1C67CC941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6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DF515F-7736-41A7-8CA7-05780A45F343}"/>
              </a:ext>
            </a:extLst>
          </p:cNvPr>
          <p:cNvGrpSpPr/>
          <p:nvPr userDrawn="1"/>
        </p:nvGrpSpPr>
        <p:grpSpPr>
          <a:xfrm>
            <a:off x="0" y="0"/>
            <a:ext cx="7354765" cy="1433440"/>
            <a:chOff x="0" y="635425"/>
            <a:chExt cx="7354765" cy="14334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7F8DFD-C211-4D61-A780-5ADFFA94DF8C}"/>
                </a:ext>
              </a:extLst>
            </p:cNvPr>
            <p:cNvSpPr/>
            <p:nvPr/>
          </p:nvSpPr>
          <p:spPr>
            <a:xfrm>
              <a:off x="0" y="635426"/>
              <a:ext cx="6462233" cy="1433439"/>
            </a:xfrm>
            <a:prstGeom prst="rect">
              <a:avLst/>
            </a:prstGeom>
            <a:solidFill>
              <a:srgbClr val="16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19BB6C-C75A-4002-AAA1-0B021B300BF5}"/>
                </a:ext>
              </a:extLst>
            </p:cNvPr>
            <p:cNvSpPr/>
            <p:nvPr/>
          </p:nvSpPr>
          <p:spPr>
            <a:xfrm>
              <a:off x="6563989" y="635426"/>
              <a:ext cx="417752" cy="1433439"/>
            </a:xfrm>
            <a:prstGeom prst="rect">
              <a:avLst/>
            </a:prstGeom>
            <a:solidFill>
              <a:srgbClr val="16234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CC3854-84BD-4D25-8EDD-A59B86FEE9E4}"/>
                </a:ext>
              </a:extLst>
            </p:cNvPr>
            <p:cNvSpPr/>
            <p:nvPr/>
          </p:nvSpPr>
          <p:spPr>
            <a:xfrm>
              <a:off x="7087317" y="635425"/>
              <a:ext cx="267448" cy="1433439"/>
            </a:xfrm>
            <a:prstGeom prst="rect">
              <a:avLst/>
            </a:prstGeom>
            <a:solidFill>
              <a:srgbClr val="1623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6A231111-6AC1-46F2-BFCC-0AC8F49C3C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569885-643B-4272-AD55-8AF037780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66" y="88052"/>
            <a:ext cx="7988404" cy="72509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Roboto"/>
                <a:ea typeface="+mj-lt"/>
                <a:cs typeface="+mj-lt"/>
              </a:rPr>
              <a:t>Insert Text Here</a:t>
            </a:r>
            <a:endParaRPr lang="en-AU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C2E09C5-90D7-4457-B0E2-D4341B40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BD216E-2656-457E-BBB3-CC12BE3EDA95}"/>
              </a:ext>
            </a:extLst>
          </p:cNvPr>
          <p:cNvSpPr/>
          <p:nvPr userDrawn="1"/>
        </p:nvSpPr>
        <p:spPr>
          <a:xfrm>
            <a:off x="3795299" y="1628775"/>
            <a:ext cx="1467774" cy="573292"/>
          </a:xfrm>
          <a:prstGeom prst="rect">
            <a:avLst/>
          </a:prstGeom>
          <a:solidFill>
            <a:srgbClr val="16234E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F0D32-7C89-4913-AE76-5B1E9C59C71E}"/>
              </a:ext>
            </a:extLst>
          </p:cNvPr>
          <p:cNvSpPr/>
          <p:nvPr userDrawn="1"/>
        </p:nvSpPr>
        <p:spPr>
          <a:xfrm>
            <a:off x="3806000" y="3234895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68D87-972F-4390-AF0E-840BAA7519AC}"/>
              </a:ext>
            </a:extLst>
          </p:cNvPr>
          <p:cNvSpPr/>
          <p:nvPr userDrawn="1"/>
        </p:nvSpPr>
        <p:spPr>
          <a:xfrm>
            <a:off x="678990" y="3234895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F959D-72F2-4CD9-9177-13628847A7E2}"/>
              </a:ext>
            </a:extLst>
          </p:cNvPr>
          <p:cNvSpPr/>
          <p:nvPr userDrawn="1"/>
        </p:nvSpPr>
        <p:spPr>
          <a:xfrm>
            <a:off x="7300083" y="3234895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05601-4E18-48CB-B326-763D3E045BBD}"/>
              </a:ext>
            </a:extLst>
          </p:cNvPr>
          <p:cNvSpPr/>
          <p:nvPr userDrawn="1"/>
        </p:nvSpPr>
        <p:spPr>
          <a:xfrm>
            <a:off x="3806000" y="3960458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2614C-4B35-47CD-8C76-21946201A4E2}"/>
              </a:ext>
            </a:extLst>
          </p:cNvPr>
          <p:cNvSpPr/>
          <p:nvPr userDrawn="1"/>
        </p:nvSpPr>
        <p:spPr>
          <a:xfrm>
            <a:off x="678990" y="3960458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B9066-AED6-4A35-A207-ADD47365A541}"/>
              </a:ext>
            </a:extLst>
          </p:cNvPr>
          <p:cNvSpPr/>
          <p:nvPr userDrawn="1"/>
        </p:nvSpPr>
        <p:spPr>
          <a:xfrm>
            <a:off x="7300083" y="3960458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4A8A0-1CF9-4646-BD5D-10A7409D8C0F}"/>
              </a:ext>
            </a:extLst>
          </p:cNvPr>
          <p:cNvSpPr/>
          <p:nvPr userDrawn="1"/>
        </p:nvSpPr>
        <p:spPr>
          <a:xfrm>
            <a:off x="3806000" y="4686020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9FEF2-F65F-45DA-B732-B8553158C8BD}"/>
              </a:ext>
            </a:extLst>
          </p:cNvPr>
          <p:cNvSpPr/>
          <p:nvPr userDrawn="1"/>
        </p:nvSpPr>
        <p:spPr>
          <a:xfrm>
            <a:off x="678990" y="4686020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3A754-B326-4CAC-BC4A-75C48E6AD0BC}"/>
              </a:ext>
            </a:extLst>
          </p:cNvPr>
          <p:cNvSpPr/>
          <p:nvPr userDrawn="1"/>
        </p:nvSpPr>
        <p:spPr>
          <a:xfrm>
            <a:off x="7300083" y="4686020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E1F0C9-27E8-4C99-AA24-872D26A55918}"/>
              </a:ext>
            </a:extLst>
          </p:cNvPr>
          <p:cNvSpPr/>
          <p:nvPr userDrawn="1"/>
        </p:nvSpPr>
        <p:spPr>
          <a:xfrm>
            <a:off x="3806000" y="5411582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44E46-A355-4ED7-96B4-55EC350AD501}"/>
              </a:ext>
            </a:extLst>
          </p:cNvPr>
          <p:cNvSpPr/>
          <p:nvPr userDrawn="1"/>
        </p:nvSpPr>
        <p:spPr>
          <a:xfrm>
            <a:off x="678990" y="5411582"/>
            <a:ext cx="1467774" cy="573292"/>
          </a:xfrm>
          <a:prstGeom prst="rect">
            <a:avLst/>
          </a:prstGeom>
          <a:solidFill>
            <a:srgbClr val="F3F3F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solidFill>
                <a:srgbClr val="434343"/>
              </a:solidFill>
              <a:latin typeface="Roboto"/>
              <a:ea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51D3D8-E4B1-42DE-824F-B7102A8ABB08}"/>
              </a:ext>
            </a:extLst>
          </p:cNvPr>
          <p:cNvSpPr/>
          <p:nvPr userDrawn="1"/>
        </p:nvSpPr>
        <p:spPr>
          <a:xfrm>
            <a:off x="7300083" y="5411582"/>
            <a:ext cx="1467774" cy="573292"/>
          </a:xfrm>
          <a:prstGeom prst="rect">
            <a:avLst/>
          </a:prstGeom>
          <a:solidFill>
            <a:srgbClr val="43434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0"/>
              </a:spcBef>
            </a:pPr>
            <a:endParaRPr lang="en-US" sz="1400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19" name="Elbow Connector 81">
            <a:extLst>
              <a:ext uri="{FF2B5EF4-FFF2-40B4-BE49-F238E27FC236}">
                <a16:creationId xmlns:a16="http://schemas.microsoft.com/office/drawing/2014/main" id="{585BA6E3-E3C8-4687-B572-FA7D8735939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463264" y="1179283"/>
            <a:ext cx="1032828" cy="3099015"/>
          </a:xfrm>
          <a:prstGeom prst="bentConnector3">
            <a:avLst>
              <a:gd name="adj1" fmla="val 79035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2">
            <a:extLst>
              <a:ext uri="{FF2B5EF4-FFF2-40B4-BE49-F238E27FC236}">
                <a16:creationId xmlns:a16="http://schemas.microsoft.com/office/drawing/2014/main" id="{315C5AC1-085B-4C69-B6A9-C19EEA763BBA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5765109" y="967437"/>
            <a:ext cx="1032828" cy="3504674"/>
          </a:xfrm>
          <a:prstGeom prst="bentConnector3">
            <a:avLst>
              <a:gd name="adj1" fmla="val 79699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88">
            <a:extLst>
              <a:ext uri="{FF2B5EF4-FFF2-40B4-BE49-F238E27FC236}">
                <a16:creationId xmlns:a16="http://schemas.microsoft.com/office/drawing/2014/main" id="{5BAE3D47-DEB0-4887-84F7-EAF0D5E2F661}"/>
              </a:ext>
            </a:extLst>
          </p:cNvPr>
          <p:cNvCxnSpPr>
            <a:cxnSpLocks/>
            <a:stCxn id="12" idx="1"/>
            <a:endCxn id="9" idx="1"/>
          </p:cNvCxnSpPr>
          <p:nvPr userDrawn="1"/>
        </p:nvCxnSpPr>
        <p:spPr>
          <a:xfrm rot="10800000">
            <a:off x="7300082" y="3521542"/>
            <a:ext cx="11723" cy="725563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93">
            <a:extLst>
              <a:ext uri="{FF2B5EF4-FFF2-40B4-BE49-F238E27FC236}">
                <a16:creationId xmlns:a16="http://schemas.microsoft.com/office/drawing/2014/main" id="{B28A6E9D-DC9E-4877-9CC4-F688BB5F08B0}"/>
              </a:ext>
            </a:extLst>
          </p:cNvPr>
          <p:cNvCxnSpPr>
            <a:cxnSpLocks/>
            <a:stCxn id="15" idx="1"/>
            <a:endCxn id="12" idx="1"/>
          </p:cNvCxnSpPr>
          <p:nvPr userDrawn="1"/>
        </p:nvCxnSpPr>
        <p:spPr>
          <a:xfrm rot="10800000">
            <a:off x="7300082" y="4247104"/>
            <a:ext cx="11723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96">
            <a:extLst>
              <a:ext uri="{FF2B5EF4-FFF2-40B4-BE49-F238E27FC236}">
                <a16:creationId xmlns:a16="http://schemas.microsoft.com/office/drawing/2014/main" id="{C8880633-CC6F-4089-BB9A-6B7C2E1D3D23}"/>
              </a:ext>
            </a:extLst>
          </p:cNvPr>
          <p:cNvCxnSpPr>
            <a:cxnSpLocks/>
            <a:stCxn id="18" idx="1"/>
            <a:endCxn id="15" idx="1"/>
          </p:cNvCxnSpPr>
          <p:nvPr userDrawn="1"/>
        </p:nvCxnSpPr>
        <p:spPr>
          <a:xfrm rot="10800000">
            <a:off x="7300082" y="4972666"/>
            <a:ext cx="11723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2">
            <a:extLst>
              <a:ext uri="{FF2B5EF4-FFF2-40B4-BE49-F238E27FC236}">
                <a16:creationId xmlns:a16="http://schemas.microsoft.com/office/drawing/2014/main" id="{1387D610-2D2A-42DD-9299-8666FA89923E}"/>
              </a:ext>
            </a:extLst>
          </p:cNvPr>
          <p:cNvCxnSpPr/>
          <p:nvPr userDrawn="1"/>
        </p:nvCxnSpPr>
        <p:spPr>
          <a:xfrm rot="10800000">
            <a:off x="3801073" y="3521541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3">
            <a:extLst>
              <a:ext uri="{FF2B5EF4-FFF2-40B4-BE49-F238E27FC236}">
                <a16:creationId xmlns:a16="http://schemas.microsoft.com/office/drawing/2014/main" id="{D39C9B32-19C9-48A8-8360-28B333E31A46}"/>
              </a:ext>
            </a:extLst>
          </p:cNvPr>
          <p:cNvCxnSpPr/>
          <p:nvPr userDrawn="1"/>
        </p:nvCxnSpPr>
        <p:spPr>
          <a:xfrm rot="10800000">
            <a:off x="3801073" y="3521540"/>
            <a:ext cx="16360" cy="1451125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04">
            <a:extLst>
              <a:ext uri="{FF2B5EF4-FFF2-40B4-BE49-F238E27FC236}">
                <a16:creationId xmlns:a16="http://schemas.microsoft.com/office/drawing/2014/main" id="{162F0AEA-5331-4372-B76E-AC8D92C5624E}"/>
              </a:ext>
            </a:extLst>
          </p:cNvPr>
          <p:cNvCxnSpPr/>
          <p:nvPr userDrawn="1"/>
        </p:nvCxnSpPr>
        <p:spPr>
          <a:xfrm rot="10800000">
            <a:off x="3801073" y="4972666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06">
            <a:extLst>
              <a:ext uri="{FF2B5EF4-FFF2-40B4-BE49-F238E27FC236}">
                <a16:creationId xmlns:a16="http://schemas.microsoft.com/office/drawing/2014/main" id="{A4694406-C59F-47E7-ADDD-E8DB209361F5}"/>
              </a:ext>
            </a:extLst>
          </p:cNvPr>
          <p:cNvCxnSpPr/>
          <p:nvPr userDrawn="1"/>
        </p:nvCxnSpPr>
        <p:spPr>
          <a:xfrm rot="10800000">
            <a:off x="668398" y="3521541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07">
            <a:extLst>
              <a:ext uri="{FF2B5EF4-FFF2-40B4-BE49-F238E27FC236}">
                <a16:creationId xmlns:a16="http://schemas.microsoft.com/office/drawing/2014/main" id="{896DCB84-D9DE-4F26-88BD-3F920FCF64CF}"/>
              </a:ext>
            </a:extLst>
          </p:cNvPr>
          <p:cNvCxnSpPr/>
          <p:nvPr userDrawn="1"/>
        </p:nvCxnSpPr>
        <p:spPr>
          <a:xfrm rot="10800000">
            <a:off x="668398" y="3521540"/>
            <a:ext cx="16360" cy="1451125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08">
            <a:extLst>
              <a:ext uri="{FF2B5EF4-FFF2-40B4-BE49-F238E27FC236}">
                <a16:creationId xmlns:a16="http://schemas.microsoft.com/office/drawing/2014/main" id="{4441C2CC-DEAD-4F2D-A20C-61A6FAE03E53}"/>
              </a:ext>
            </a:extLst>
          </p:cNvPr>
          <p:cNvCxnSpPr/>
          <p:nvPr userDrawn="1"/>
        </p:nvCxnSpPr>
        <p:spPr>
          <a:xfrm rot="10800000">
            <a:off x="668398" y="4972666"/>
            <a:ext cx="16360" cy="725562"/>
          </a:xfrm>
          <a:prstGeom prst="bentConnector3">
            <a:avLst>
              <a:gd name="adj1" fmla="val 1800000"/>
            </a:avLst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3936491-6A89-4BD0-8C42-C1054D15AB25}"/>
              </a:ext>
            </a:extLst>
          </p:cNvPr>
          <p:cNvSpPr/>
          <p:nvPr userDrawn="1"/>
        </p:nvSpPr>
        <p:spPr>
          <a:xfrm>
            <a:off x="7290475" y="2173674"/>
            <a:ext cx="1467774" cy="573292"/>
          </a:xfrm>
          <a:prstGeom prst="rect">
            <a:avLst/>
          </a:prstGeom>
          <a:solidFill>
            <a:srgbClr val="A7B6E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31" name="Elbow Connector 123">
            <a:extLst>
              <a:ext uri="{FF2B5EF4-FFF2-40B4-BE49-F238E27FC236}">
                <a16:creationId xmlns:a16="http://schemas.microsoft.com/office/drawing/2014/main" id="{B5430FB9-B97D-4260-BCA9-65472AE32C17}"/>
              </a:ext>
            </a:extLst>
          </p:cNvPr>
          <p:cNvCxnSpPr>
            <a:stCxn id="6" idx="2"/>
            <a:endCxn id="30" idx="1"/>
          </p:cNvCxnSpPr>
          <p:nvPr userDrawn="1"/>
        </p:nvCxnSpPr>
        <p:spPr>
          <a:xfrm rot="16200000" flipH="1">
            <a:off x="5780705" y="950550"/>
            <a:ext cx="258253" cy="2761288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8E456D-6EDF-4309-9F4B-BE63C0B3F1C7}"/>
              </a:ext>
            </a:extLst>
          </p:cNvPr>
          <p:cNvSpPr/>
          <p:nvPr userDrawn="1"/>
        </p:nvSpPr>
        <p:spPr>
          <a:xfrm>
            <a:off x="678990" y="2173674"/>
            <a:ext cx="1467774" cy="573292"/>
          </a:xfrm>
          <a:prstGeom prst="rect">
            <a:avLst/>
          </a:prstGeom>
          <a:solidFill>
            <a:srgbClr val="A7B6E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b="1" dirty="0">
              <a:latin typeface="Roboto"/>
              <a:ea typeface="Arial" charset="0"/>
              <a:cs typeface="Arial" charset="0"/>
            </a:endParaRPr>
          </a:p>
        </p:txBody>
      </p:sp>
      <p:cxnSp>
        <p:nvCxnSpPr>
          <p:cNvPr id="33" name="Elbow Connector 130">
            <a:extLst>
              <a:ext uri="{FF2B5EF4-FFF2-40B4-BE49-F238E27FC236}">
                <a16:creationId xmlns:a16="http://schemas.microsoft.com/office/drawing/2014/main" id="{A00956B9-8A59-4D1A-BC5C-F4EE136B6670}"/>
              </a:ext>
            </a:extLst>
          </p:cNvPr>
          <p:cNvCxnSpPr>
            <a:cxnSpLocks/>
            <a:stCxn id="32" idx="3"/>
            <a:endCxn id="6" idx="2"/>
          </p:cNvCxnSpPr>
          <p:nvPr userDrawn="1"/>
        </p:nvCxnSpPr>
        <p:spPr>
          <a:xfrm flipV="1">
            <a:off x="2146764" y="2202068"/>
            <a:ext cx="2382422" cy="258253"/>
          </a:xfrm>
          <a:prstGeom prst="bentConnector2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4519B-E526-4FBC-98A7-FD3377848AC0}"/>
              </a:ext>
            </a:extLst>
          </p:cNvPr>
          <p:cNvCxnSpPr>
            <a:cxnSpLocks/>
            <a:endCxn id="6" idx="2"/>
          </p:cNvCxnSpPr>
          <p:nvPr userDrawn="1"/>
        </p:nvCxnSpPr>
        <p:spPr>
          <a:xfrm flipV="1">
            <a:off x="4529187" y="2202067"/>
            <a:ext cx="0" cy="1032828"/>
          </a:xfrm>
          <a:prstGeom prst="line">
            <a:avLst/>
          </a:prstGeom>
          <a:solidFill>
            <a:schemeClr val="tx1"/>
          </a:solidFill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3FCF40-82CB-4DD5-9469-B7481D9ADB0C}"/>
              </a:ext>
            </a:extLst>
          </p:cNvPr>
          <p:cNvCxnSpPr/>
          <p:nvPr userDrawn="1"/>
        </p:nvCxnSpPr>
        <p:spPr>
          <a:xfrm>
            <a:off x="383588" y="1406525"/>
            <a:ext cx="838426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3024A5F4-4EC1-41E6-ADC4-87FE9FFD0A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85C42C0-6503-44B5-B349-4A08D8E0D9F7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rgbClr val="162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Google Shape;1218;p40">
            <a:extLst>
              <a:ext uri="{FF2B5EF4-FFF2-40B4-BE49-F238E27FC236}">
                <a16:creationId xmlns:a16="http://schemas.microsoft.com/office/drawing/2014/main" id="{44B949E4-4FAC-44CE-88E0-BB6B8BB7E1C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34700" y="3516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B48E-96F4-49A6-88A6-21906ABC52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144" y="1039478"/>
            <a:ext cx="1535536" cy="382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A7B6E7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94F8F0B-46E1-4955-BF64-27D0D5508A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418" y="1724223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DFD8515-CF39-46E4-840D-33A4A2F0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5109" y="2280859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13E9FC4-F926-4109-B653-2BC363924C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5928" y="2274014"/>
            <a:ext cx="1535536" cy="3823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E819DB0-8A7C-4B88-9D66-0992C1711B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4759" y="3291952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1317590-F599-4B05-B2C6-E614EBE98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359" y="551386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FB415A-5518-4625-9914-E7ECCDC66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90475" y="4006996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E0433F8-F9F8-4F3D-913D-56C00BA56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759" y="475207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81FBEC0-2651-41C7-A05A-9DD9DAC13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5401" y="547462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6E741F6-0613-4A90-B776-BD62092787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5401" y="402651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F707F66-90F1-4BEC-AA7D-D4E4C97EA1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871" y="4026511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7573D5A-C983-420E-A093-2306CD0CCC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3422" y="4809663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9950C90-0FF1-4FD8-90A5-9CC1652E8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3422" y="3309420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4898256-FA72-4D41-B567-20F5BA0959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588" y="4792594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730BF50D-0B03-4727-AB4A-9E6C0812BE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4356" y="3320041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125D820-8924-4CC0-92BE-EE3E94FED0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4502" y="5475612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8942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15CC6506-A80C-4A79-BFC7-F9A7E8947518}"/>
              </a:ext>
            </a:extLst>
          </p:cNvPr>
          <p:cNvSpPr/>
          <p:nvPr userDrawn="1"/>
        </p:nvSpPr>
        <p:spPr>
          <a:xfrm>
            <a:off x="3092475" y="3613000"/>
            <a:ext cx="2175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7;p35">
            <a:extLst>
              <a:ext uri="{FF2B5EF4-FFF2-40B4-BE49-F238E27FC236}">
                <a16:creationId xmlns:a16="http://schemas.microsoft.com/office/drawing/2014/main" id="{DFB9EE16-B6BB-4BD1-88AB-32BEBEB6A62C}"/>
              </a:ext>
            </a:extLst>
          </p:cNvPr>
          <p:cNvSpPr/>
          <p:nvPr userDrawn="1"/>
        </p:nvSpPr>
        <p:spPr>
          <a:xfrm>
            <a:off x="2962400" y="3786833"/>
            <a:ext cx="2175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8;p35">
            <a:extLst>
              <a:ext uri="{FF2B5EF4-FFF2-40B4-BE49-F238E27FC236}">
                <a16:creationId xmlns:a16="http://schemas.microsoft.com/office/drawing/2014/main" id="{2866A44E-0A7E-453A-919A-27AA9DC78ADF}"/>
              </a:ext>
            </a:extLst>
          </p:cNvPr>
          <p:cNvSpPr/>
          <p:nvPr userDrawn="1"/>
        </p:nvSpPr>
        <p:spPr>
          <a:xfrm>
            <a:off x="3060026" y="3627667"/>
            <a:ext cx="21775" cy="2900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79;p35">
            <a:extLst>
              <a:ext uri="{FF2B5EF4-FFF2-40B4-BE49-F238E27FC236}">
                <a16:creationId xmlns:a16="http://schemas.microsoft.com/office/drawing/2014/main" id="{F1B57D33-E51B-4F40-818C-EB11A52083A0}"/>
              </a:ext>
            </a:extLst>
          </p:cNvPr>
          <p:cNvSpPr/>
          <p:nvPr userDrawn="1"/>
        </p:nvSpPr>
        <p:spPr>
          <a:xfrm>
            <a:off x="3081775" y="3656634"/>
            <a:ext cx="21750" cy="29033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80;p35">
            <a:extLst>
              <a:ext uri="{FF2B5EF4-FFF2-40B4-BE49-F238E27FC236}">
                <a16:creationId xmlns:a16="http://schemas.microsoft.com/office/drawing/2014/main" id="{51233AF3-9DCB-499D-B1F4-EA273FA5064A}"/>
              </a:ext>
            </a:extLst>
          </p:cNvPr>
          <p:cNvSpPr/>
          <p:nvPr userDrawn="1"/>
        </p:nvSpPr>
        <p:spPr>
          <a:xfrm>
            <a:off x="2973125" y="3743567"/>
            <a:ext cx="2175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81;p35">
            <a:extLst>
              <a:ext uri="{FF2B5EF4-FFF2-40B4-BE49-F238E27FC236}">
                <a16:creationId xmlns:a16="http://schemas.microsoft.com/office/drawing/2014/main" id="{B097C678-22A9-492E-8EE2-F05B40A4D35C}"/>
              </a:ext>
            </a:extLst>
          </p:cNvPr>
          <p:cNvSpPr/>
          <p:nvPr userDrawn="1"/>
        </p:nvSpPr>
        <p:spPr>
          <a:xfrm>
            <a:off x="2994850" y="3772533"/>
            <a:ext cx="2175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82;p35">
            <a:extLst>
              <a:ext uri="{FF2B5EF4-FFF2-40B4-BE49-F238E27FC236}">
                <a16:creationId xmlns:a16="http://schemas.microsoft.com/office/drawing/2014/main" id="{B139CB55-B91B-4E4F-ABB0-7EA1CA959D65}"/>
              </a:ext>
            </a:extLst>
          </p:cNvPr>
          <p:cNvSpPr/>
          <p:nvPr userDrawn="1"/>
        </p:nvSpPr>
        <p:spPr>
          <a:xfrm>
            <a:off x="3005876" y="3699900"/>
            <a:ext cx="43175" cy="580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83;p35">
            <a:extLst>
              <a:ext uri="{FF2B5EF4-FFF2-40B4-BE49-F238E27FC236}">
                <a16:creationId xmlns:a16="http://schemas.microsoft.com/office/drawing/2014/main" id="{71819599-91E9-48D2-AF79-658D03D189BA}"/>
              </a:ext>
            </a:extLst>
          </p:cNvPr>
          <p:cNvSpPr/>
          <p:nvPr userDrawn="1"/>
        </p:nvSpPr>
        <p:spPr>
          <a:xfrm>
            <a:off x="3027301" y="3670934"/>
            <a:ext cx="43475" cy="57967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84;p35">
            <a:extLst>
              <a:ext uri="{FF2B5EF4-FFF2-40B4-BE49-F238E27FC236}">
                <a16:creationId xmlns:a16="http://schemas.microsoft.com/office/drawing/2014/main" id="{BAF33E1D-DF7D-4762-823E-D9FF5871B498}"/>
              </a:ext>
            </a:extLst>
          </p:cNvPr>
          <p:cNvSpPr/>
          <p:nvPr userDrawn="1"/>
        </p:nvSpPr>
        <p:spPr>
          <a:xfrm>
            <a:off x="3049025" y="4410301"/>
            <a:ext cx="14600" cy="19900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85;p35">
            <a:extLst>
              <a:ext uri="{FF2B5EF4-FFF2-40B4-BE49-F238E27FC236}">
                <a16:creationId xmlns:a16="http://schemas.microsoft.com/office/drawing/2014/main" id="{4A26E0BA-7F5C-4169-9058-F53149065458}"/>
              </a:ext>
            </a:extLst>
          </p:cNvPr>
          <p:cNvSpPr/>
          <p:nvPr userDrawn="1"/>
        </p:nvSpPr>
        <p:spPr>
          <a:xfrm>
            <a:off x="3034451" y="4509134"/>
            <a:ext cx="44075" cy="58767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86;p35">
            <a:extLst>
              <a:ext uri="{FF2B5EF4-FFF2-40B4-BE49-F238E27FC236}">
                <a16:creationId xmlns:a16="http://schemas.microsoft.com/office/drawing/2014/main" id="{FC816F57-2E22-43EF-8AFE-C589E403923D}"/>
              </a:ext>
            </a:extLst>
          </p:cNvPr>
          <p:cNvSpPr/>
          <p:nvPr userDrawn="1"/>
        </p:nvSpPr>
        <p:spPr>
          <a:xfrm>
            <a:off x="2695400" y="5260800"/>
            <a:ext cx="17900" cy="23867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987;p35">
            <a:extLst>
              <a:ext uri="{FF2B5EF4-FFF2-40B4-BE49-F238E27FC236}">
                <a16:creationId xmlns:a16="http://schemas.microsoft.com/office/drawing/2014/main" id="{23AC1647-AC70-40F3-8945-5C6810025AC4}"/>
              </a:ext>
            </a:extLst>
          </p:cNvPr>
          <p:cNvGrpSpPr/>
          <p:nvPr userDrawn="1"/>
        </p:nvGrpSpPr>
        <p:grpSpPr>
          <a:xfrm>
            <a:off x="2214101" y="1546234"/>
            <a:ext cx="3239425" cy="2604567"/>
            <a:chOff x="2214100" y="1138950"/>
            <a:chExt cx="3239425" cy="1953425"/>
          </a:xfrm>
          <a:solidFill>
            <a:srgbClr val="10253F"/>
          </a:solidFill>
        </p:grpSpPr>
        <p:grpSp>
          <p:nvGrpSpPr>
            <p:cNvPr id="20" name="Google Shape;988;p35">
              <a:extLst>
                <a:ext uri="{FF2B5EF4-FFF2-40B4-BE49-F238E27FC236}">
                  <a16:creationId xmlns:a16="http://schemas.microsoft.com/office/drawing/2014/main" id="{41F46A78-D7DF-4B19-8961-48A31F0D3705}"/>
                </a:ext>
              </a:extLst>
            </p:cNvPr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  <a:grpFill/>
          </p:grpSpPr>
          <p:sp>
            <p:nvSpPr>
              <p:cNvPr id="23" name="Google Shape;990;p35">
                <a:extLst>
                  <a:ext uri="{FF2B5EF4-FFF2-40B4-BE49-F238E27FC236}">
                    <a16:creationId xmlns:a16="http://schemas.microsoft.com/office/drawing/2014/main" id="{0BDD117C-A762-4F28-8C75-813088A2AA91}"/>
                  </a:ext>
                </a:extLst>
              </p:cNvPr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" name="Google Shape;991;p35">
                <a:extLst>
                  <a:ext uri="{FF2B5EF4-FFF2-40B4-BE49-F238E27FC236}">
                    <a16:creationId xmlns:a16="http://schemas.microsoft.com/office/drawing/2014/main" id="{C8C593EC-CEED-41A3-841C-0AE2C184938D}"/>
                  </a:ext>
                </a:extLst>
              </p:cNvPr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992;p35">
              <a:extLst>
                <a:ext uri="{FF2B5EF4-FFF2-40B4-BE49-F238E27FC236}">
                  <a16:creationId xmlns:a16="http://schemas.microsoft.com/office/drawing/2014/main" id="{8F48D690-CBDF-4C14-BAA9-F7AD2EB6E57E}"/>
                </a:ext>
              </a:extLst>
            </p:cNvPr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1001;p35">
            <a:extLst>
              <a:ext uri="{FF2B5EF4-FFF2-40B4-BE49-F238E27FC236}">
                <a16:creationId xmlns:a16="http://schemas.microsoft.com/office/drawing/2014/main" id="{6EFCBAC1-69ED-48FA-B836-626E72086335}"/>
              </a:ext>
            </a:extLst>
          </p:cNvPr>
          <p:cNvGrpSpPr/>
          <p:nvPr userDrawn="1"/>
        </p:nvGrpSpPr>
        <p:grpSpPr>
          <a:xfrm>
            <a:off x="2209800" y="2705501"/>
            <a:ext cx="3903925" cy="1445300"/>
            <a:chOff x="2209800" y="2008400"/>
            <a:chExt cx="3903925" cy="1083975"/>
          </a:xfrm>
        </p:grpSpPr>
        <p:grpSp>
          <p:nvGrpSpPr>
            <p:cNvPr id="26" name="Google Shape;1002;p35">
              <a:extLst>
                <a:ext uri="{FF2B5EF4-FFF2-40B4-BE49-F238E27FC236}">
                  <a16:creationId xmlns:a16="http://schemas.microsoft.com/office/drawing/2014/main" id="{60207D3B-4C84-45C7-93DD-865D7901B59D}"/>
                </a:ext>
              </a:extLst>
            </p:cNvPr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29" name="Google Shape;1004;p35">
                <a:extLst>
                  <a:ext uri="{FF2B5EF4-FFF2-40B4-BE49-F238E27FC236}">
                    <a16:creationId xmlns:a16="http://schemas.microsoft.com/office/drawing/2014/main" id="{63716201-1970-4BA0-953B-DB7440177438}"/>
                  </a:ext>
                </a:extLst>
              </p:cNvPr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" name="Google Shape;1005;p35">
                <a:extLst>
                  <a:ext uri="{FF2B5EF4-FFF2-40B4-BE49-F238E27FC236}">
                    <a16:creationId xmlns:a16="http://schemas.microsoft.com/office/drawing/2014/main" id="{0A16B698-3FC3-4488-8520-6A353437526E}"/>
                  </a:ext>
                </a:extLst>
              </p:cNvPr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006;p35">
              <a:extLst>
                <a:ext uri="{FF2B5EF4-FFF2-40B4-BE49-F238E27FC236}">
                  <a16:creationId xmlns:a16="http://schemas.microsoft.com/office/drawing/2014/main" id="{38103E3C-B35F-4C54-A508-09CDC14D0BA5}"/>
                </a:ext>
              </a:extLst>
            </p:cNvPr>
            <p:cNvSpPr/>
            <p:nvPr/>
          </p:nvSpPr>
          <p:spPr>
            <a:xfrm>
              <a:off x="2209800" y="2282425"/>
              <a:ext cx="11346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008;p35">
            <a:extLst>
              <a:ext uri="{FF2B5EF4-FFF2-40B4-BE49-F238E27FC236}">
                <a16:creationId xmlns:a16="http://schemas.microsoft.com/office/drawing/2014/main" id="{189D1CDB-6AC7-4131-92B1-D854324194E6}"/>
              </a:ext>
            </a:extLst>
          </p:cNvPr>
          <p:cNvGrpSpPr/>
          <p:nvPr userDrawn="1"/>
        </p:nvGrpSpPr>
        <p:grpSpPr>
          <a:xfrm>
            <a:off x="2214100" y="4068768"/>
            <a:ext cx="3899625" cy="1145233"/>
            <a:chOff x="2214100" y="3030850"/>
            <a:chExt cx="3899625" cy="858925"/>
          </a:xfrm>
        </p:grpSpPr>
        <p:grpSp>
          <p:nvGrpSpPr>
            <p:cNvPr id="32" name="Google Shape;1009;p35">
              <a:extLst>
                <a:ext uri="{FF2B5EF4-FFF2-40B4-BE49-F238E27FC236}">
                  <a16:creationId xmlns:a16="http://schemas.microsoft.com/office/drawing/2014/main" id="{458252F8-0748-4679-88F1-89E6E774BCED}"/>
                </a:ext>
              </a:extLst>
            </p:cNvPr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35" name="Google Shape;1011;p35">
                <a:extLst>
                  <a:ext uri="{FF2B5EF4-FFF2-40B4-BE49-F238E27FC236}">
                    <a16:creationId xmlns:a16="http://schemas.microsoft.com/office/drawing/2014/main" id="{74930BEB-DF45-4CFD-B6F4-24BA15390144}"/>
                  </a:ext>
                </a:extLst>
              </p:cNvPr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" name="Google Shape;1012;p35">
                <a:extLst>
                  <a:ext uri="{FF2B5EF4-FFF2-40B4-BE49-F238E27FC236}">
                    <a16:creationId xmlns:a16="http://schemas.microsoft.com/office/drawing/2014/main" id="{0CD28345-1CEF-4D42-BE2B-27598522E6CF}"/>
                  </a:ext>
                </a:extLst>
              </p:cNvPr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1013;p35">
              <a:extLst>
                <a:ext uri="{FF2B5EF4-FFF2-40B4-BE49-F238E27FC236}">
                  <a16:creationId xmlns:a16="http://schemas.microsoft.com/office/drawing/2014/main" id="{5A84FA80-0557-4A10-9B50-C5AC389375A2}"/>
                </a:ext>
              </a:extLst>
            </p:cNvPr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1015;p35">
            <a:extLst>
              <a:ext uri="{FF2B5EF4-FFF2-40B4-BE49-F238E27FC236}">
                <a16:creationId xmlns:a16="http://schemas.microsoft.com/office/drawing/2014/main" id="{747A150A-08AB-46DF-94E4-5B30DD5F26BB}"/>
              </a:ext>
            </a:extLst>
          </p:cNvPr>
          <p:cNvSpPr/>
          <p:nvPr userDrawn="1"/>
        </p:nvSpPr>
        <p:spPr>
          <a:xfrm>
            <a:off x="1219200" y="3246666"/>
            <a:ext cx="1655125" cy="1774467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6234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8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9A9B920D-612F-484A-B52D-27F0F25CEE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FE0627A-0573-453D-BC3A-4650769893A5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16D2E-F0B5-42F2-AAA0-E1CBF9A5E395}"/>
              </a:ext>
            </a:extLst>
          </p:cNvPr>
          <p:cNvSpPr txBox="1"/>
          <p:nvPr userDrawn="1"/>
        </p:nvSpPr>
        <p:spPr>
          <a:xfrm>
            <a:off x="2383476" y="28259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FF928-866C-412D-8F35-91BD6E804F9D}"/>
              </a:ext>
            </a:extLst>
          </p:cNvPr>
          <p:cNvSpPr txBox="1"/>
          <p:nvPr userDrawn="1"/>
        </p:nvSpPr>
        <p:spPr>
          <a:xfrm>
            <a:off x="2852847" y="34311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52411-5B92-4A58-96C6-93927E497AD1}"/>
              </a:ext>
            </a:extLst>
          </p:cNvPr>
          <p:cNvSpPr txBox="1"/>
          <p:nvPr userDrawn="1"/>
        </p:nvSpPr>
        <p:spPr>
          <a:xfrm>
            <a:off x="2838440" y="43472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00D061-BEF6-42EA-961C-AF6B8E198A83}"/>
              </a:ext>
            </a:extLst>
          </p:cNvPr>
          <p:cNvSpPr txBox="1"/>
          <p:nvPr userDrawn="1"/>
        </p:nvSpPr>
        <p:spPr>
          <a:xfrm>
            <a:off x="2383476" y="49639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Google Shape;1218;p40">
            <a:extLst>
              <a:ext uri="{FF2B5EF4-FFF2-40B4-BE49-F238E27FC236}">
                <a16:creationId xmlns:a16="http://schemas.microsoft.com/office/drawing/2014/main" id="{985DC9A4-DA43-4A17-9EBD-C3605E20825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2300" y="1992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EE8418E-E422-459C-B99F-A62143240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9201" y="3948309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10253F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F9E89D-458B-4893-99C0-DB1EF6306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0904" y="4284375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749532E-E133-4CA0-B31F-3431E167A4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80904" y="2959000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E91AC-8F00-48BB-8B3B-0A316746B7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0705" y="1814566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B98392E-1AC4-4651-B045-C30B29EFAC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521" y="4287695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45E88CF-95A1-458A-8DA0-9AB77581B5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03155" y="1763226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1358875-7BBF-43C8-9BE6-13E400645B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9521" y="2922293"/>
            <a:ext cx="1883192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434343"/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005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18;p40">
            <a:extLst>
              <a:ext uri="{FF2B5EF4-FFF2-40B4-BE49-F238E27FC236}">
                <a16:creationId xmlns:a16="http://schemas.microsoft.com/office/drawing/2014/main" id="{0A279C63-81E9-4FF6-8765-75A1FB8CB6A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2300" y="199292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solidFill>
                  <a:srgbClr val="222A3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cs typeface="Arial" panose="020B0604020202020204" pitchFamily="34" charset="0"/>
              </a:rPr>
              <a:t>Insert Title Here</a:t>
            </a:r>
            <a:endParaRPr dirty="0">
              <a:latin typeface="Roboto"/>
              <a:cs typeface="Arial" panose="020B0604020202020204" pitchFamily="34" charset="0"/>
            </a:endParaRPr>
          </a:p>
        </p:txBody>
      </p:sp>
      <p:cxnSp>
        <p:nvCxnSpPr>
          <p:cNvPr id="9" name="Google Shape;1219;p40">
            <a:extLst>
              <a:ext uri="{FF2B5EF4-FFF2-40B4-BE49-F238E27FC236}">
                <a16:creationId xmlns:a16="http://schemas.microsoft.com/office/drawing/2014/main" id="{9D697A2E-387B-4204-B32A-E7EA0677C8DD}"/>
              </a:ext>
            </a:extLst>
          </p:cNvPr>
          <p:cNvCxnSpPr>
            <a:stCxn id="11" idx="0"/>
          </p:cNvCxnSpPr>
          <p:nvPr userDrawn="1"/>
        </p:nvCxnSpPr>
        <p:spPr>
          <a:xfrm rot="16200000" flipV="1">
            <a:off x="766488" y="1638196"/>
            <a:ext cx="834800" cy="2367775"/>
          </a:xfrm>
          <a:prstGeom prst="bentConnector2">
            <a:avLst/>
          </a:prstGeom>
          <a:noFill/>
          <a:ln w="19050" cap="flat" cmpd="sng">
            <a:solidFill>
              <a:srgbClr val="A7B6E7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0" name="Google Shape;1221;p40">
            <a:extLst>
              <a:ext uri="{FF2B5EF4-FFF2-40B4-BE49-F238E27FC236}">
                <a16:creationId xmlns:a16="http://schemas.microsoft.com/office/drawing/2014/main" id="{AF3544FC-0170-4101-82AE-3A4BDF4C915C}"/>
              </a:ext>
            </a:extLst>
          </p:cNvPr>
          <p:cNvGrpSpPr/>
          <p:nvPr userDrawn="1"/>
        </p:nvGrpSpPr>
        <p:grpSpPr>
          <a:xfrm>
            <a:off x="1532425" y="3239484"/>
            <a:ext cx="3026400" cy="2224800"/>
            <a:chOff x="1532425" y="2429613"/>
            <a:chExt cx="3026400" cy="1668600"/>
          </a:xfrm>
        </p:grpSpPr>
        <p:sp>
          <p:nvSpPr>
            <p:cNvPr id="11" name="Google Shape;1220;p40">
              <a:extLst>
                <a:ext uri="{FF2B5EF4-FFF2-40B4-BE49-F238E27FC236}">
                  <a16:creationId xmlns:a16="http://schemas.microsoft.com/office/drawing/2014/main" id="{8E0EFEC8-7460-4F24-918D-53D56D33AD17}"/>
                </a:ext>
              </a:extLst>
            </p:cNvPr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22;p40">
              <a:extLst>
                <a:ext uri="{FF2B5EF4-FFF2-40B4-BE49-F238E27FC236}">
                  <a16:creationId xmlns:a16="http://schemas.microsoft.com/office/drawing/2014/main" id="{7D048A68-70F9-4289-A9A7-45D771A44266}"/>
                </a:ext>
              </a:extLst>
            </p:cNvPr>
            <p:cNvCxnSpPr>
              <a:stCxn id="11" idx="1"/>
              <a:endCxn id="16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oogle Shape;1226;p40">
            <a:extLst>
              <a:ext uri="{FF2B5EF4-FFF2-40B4-BE49-F238E27FC236}">
                <a16:creationId xmlns:a16="http://schemas.microsoft.com/office/drawing/2014/main" id="{6CA0A2AD-CC61-4768-BEDB-02330D788C24}"/>
              </a:ext>
            </a:extLst>
          </p:cNvPr>
          <p:cNvGrpSpPr/>
          <p:nvPr userDrawn="1"/>
        </p:nvGrpSpPr>
        <p:grpSpPr>
          <a:xfrm>
            <a:off x="3723550" y="1880517"/>
            <a:ext cx="3026477" cy="2903200"/>
            <a:chOff x="3723550" y="1410388"/>
            <a:chExt cx="3026477" cy="2177400"/>
          </a:xfrm>
          <a:solidFill>
            <a:srgbClr val="16234E"/>
          </a:solidFill>
        </p:grpSpPr>
        <p:sp>
          <p:nvSpPr>
            <p:cNvPr id="16" name="Google Shape;1223;p40">
              <a:extLst>
                <a:ext uri="{FF2B5EF4-FFF2-40B4-BE49-F238E27FC236}">
                  <a16:creationId xmlns:a16="http://schemas.microsoft.com/office/drawing/2014/main" id="{7CFA2841-043C-460A-AB5A-B18D442D1C93}"/>
                </a:ext>
              </a:extLst>
            </p:cNvPr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227;p40">
              <a:extLst>
                <a:ext uri="{FF2B5EF4-FFF2-40B4-BE49-F238E27FC236}">
                  <a16:creationId xmlns:a16="http://schemas.microsoft.com/office/drawing/2014/main" id="{C92B8020-EB8D-4324-BD0C-9656BCF5AC25}"/>
                </a:ext>
              </a:extLst>
            </p:cNvPr>
            <p:cNvCxnSpPr>
              <a:stCxn id="16" idx="1"/>
              <a:endCxn id="21" idx="0"/>
            </p:cNvCxnSpPr>
            <p:nvPr/>
          </p:nvCxnSpPr>
          <p:spPr>
            <a:xfrm rot="10800000" flipH="1">
              <a:off x="3723550" y="1410388"/>
              <a:ext cx="3026477" cy="1343100"/>
            </a:xfrm>
            <a:prstGeom prst="bentConnector4">
              <a:avLst>
                <a:gd name="adj1" fmla="val -7553"/>
                <a:gd name="adj2" fmla="val 112765"/>
              </a:avLst>
            </a:prstGeom>
            <a:grpFill/>
            <a:ln w="19050" cap="flat" cmpd="sng">
              <a:solidFill>
                <a:srgbClr val="10253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" name="Google Shape;1231;p40">
            <a:extLst>
              <a:ext uri="{FF2B5EF4-FFF2-40B4-BE49-F238E27FC236}">
                <a16:creationId xmlns:a16="http://schemas.microsoft.com/office/drawing/2014/main" id="{0CE71C09-31EB-441E-8830-1679ABE06601}"/>
              </a:ext>
            </a:extLst>
          </p:cNvPr>
          <p:cNvGrpSpPr/>
          <p:nvPr userDrawn="1"/>
        </p:nvGrpSpPr>
        <p:grpSpPr>
          <a:xfrm>
            <a:off x="5914678" y="1880517"/>
            <a:ext cx="3229322" cy="3900000"/>
            <a:chOff x="5914678" y="1410388"/>
            <a:chExt cx="3229322" cy="2925000"/>
          </a:xfrm>
          <a:solidFill>
            <a:srgbClr val="A7B6E7"/>
          </a:solidFill>
        </p:grpSpPr>
        <p:sp>
          <p:nvSpPr>
            <p:cNvPr id="21" name="Google Shape;1228;p40">
              <a:extLst>
                <a:ext uri="{FF2B5EF4-FFF2-40B4-BE49-F238E27FC236}">
                  <a16:creationId xmlns:a16="http://schemas.microsoft.com/office/drawing/2014/main" id="{F68AAA5E-F998-479B-A87B-A05433F0BC04}"/>
                </a:ext>
              </a:extLst>
            </p:cNvPr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1232;p40">
              <a:extLst>
                <a:ext uri="{FF2B5EF4-FFF2-40B4-BE49-F238E27FC236}">
                  <a16:creationId xmlns:a16="http://schemas.microsoft.com/office/drawing/2014/main" id="{51AEEA19-5E16-49F2-AED0-4632747D7D30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7318814" y="2510202"/>
              <a:ext cx="1256400" cy="2393972"/>
            </a:xfrm>
            <a:prstGeom prst="bentConnector2">
              <a:avLst/>
            </a:prstGeom>
            <a:grpFill/>
            <a:ln w="190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" descr="M:\Logos\Stanley College\2020 Logo\Stanley_College_Logo_New-01.png">
            <a:extLst>
              <a:ext uri="{FF2B5EF4-FFF2-40B4-BE49-F238E27FC236}">
                <a16:creationId xmlns:a16="http://schemas.microsoft.com/office/drawing/2014/main" id="{572953B6-DACA-4E35-A64C-99816518DA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21873"/>
          <a:stretch/>
        </p:blipFill>
        <p:spPr bwMode="auto">
          <a:xfrm>
            <a:off x="7620000" y="128191"/>
            <a:ext cx="1371600" cy="6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34D0CA-AC49-4BB3-8BDE-E6108C8D4404}"/>
              </a:ext>
            </a:extLst>
          </p:cNvPr>
          <p:cNvSpPr/>
          <p:nvPr userDrawn="1"/>
        </p:nvSpPr>
        <p:spPr>
          <a:xfrm>
            <a:off x="0" y="-2082"/>
            <a:ext cx="228600" cy="100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50C8395-3ED1-41C7-8362-1502FA3CAB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36864" y="3828669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E702684-BC38-4F06-936A-E13FCC8DAC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0012" y="2574815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DFE57D9-D89D-4FC9-B692-FAAD0E7163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17049" y="3202977"/>
            <a:ext cx="1472598" cy="44118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46A0949-57DD-4894-BB42-226C0BA22F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84586" y="3001207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0F96927-380A-413B-ACE4-FAA3C0DF69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30528" y="4231663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A442ADA-FF07-4CAF-BBF8-F5A66D299D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21654" y="3561097"/>
            <a:ext cx="1472598" cy="110410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580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67010C-4E90-46DD-9570-1B6EA830FC69}"/>
              </a:ext>
            </a:extLst>
          </p:cNvPr>
          <p:cNvSpPr txBox="1">
            <a:spLocks/>
          </p:cNvSpPr>
          <p:nvPr userDrawn="1"/>
        </p:nvSpPr>
        <p:spPr>
          <a:xfrm>
            <a:off x="0" y="6591300"/>
            <a:ext cx="91440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Stanley College 2021</a:t>
            </a:r>
          </a:p>
        </p:txBody>
      </p:sp>
    </p:spTree>
    <p:extLst>
      <p:ext uri="{BB962C8B-B14F-4D97-AF65-F5344CB8AC3E}">
        <p14:creationId xmlns:p14="http://schemas.microsoft.com/office/powerpoint/2010/main" val="33094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36C0E-2173-4902-A1B6-24336130A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Lecture 6 | Week 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9A669-2690-4E62-A5ED-65A7BC4E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and While Loops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2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Returning a Simple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1870814" y="3932193"/>
            <a:ext cx="5110926" cy="24033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get_formatted_name</a:t>
            </a:r>
            <a:r>
              <a:rPr lang="en-US" sz="1400" dirty="0"/>
              <a:t>(</a:t>
            </a:r>
            <a:r>
              <a:rPr lang="en-US" sz="1400" dirty="0" err="1"/>
              <a:t>first_name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400" dirty="0"/>
              <a:t>): 	</a:t>
            </a:r>
          </a:p>
          <a:p>
            <a:r>
              <a:rPr lang="en-US" sz="1400" dirty="0"/>
              <a:t>	"""Return a full name, neatly formatted."""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full_name</a:t>
            </a:r>
            <a:r>
              <a:rPr lang="en-US" sz="1400" dirty="0"/>
              <a:t> = f"{</a:t>
            </a:r>
            <a:r>
              <a:rPr lang="en-US" sz="1400" dirty="0" err="1"/>
              <a:t>first_name</a:t>
            </a:r>
            <a:r>
              <a:rPr lang="en-US" sz="1400" dirty="0"/>
              <a:t>} {</a:t>
            </a:r>
            <a:r>
              <a:rPr lang="en-US" sz="1400" dirty="0" err="1"/>
              <a:t>last_name</a:t>
            </a:r>
            <a:r>
              <a:rPr lang="en-US" sz="1400" dirty="0"/>
              <a:t>}"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full_name.title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musician = </a:t>
            </a:r>
            <a:r>
              <a:rPr lang="en-US" sz="1400" dirty="0" err="1"/>
              <a:t>get_formatted_name</a:t>
            </a:r>
            <a:r>
              <a:rPr lang="en-US" sz="1400" dirty="0"/>
              <a:t>('</a:t>
            </a:r>
            <a:r>
              <a:rPr lang="en-US" sz="1400" dirty="0" err="1"/>
              <a:t>jimi</a:t>
            </a:r>
            <a:r>
              <a:rPr lang="en-US" sz="1400" dirty="0"/>
              <a:t>', '</a:t>
            </a:r>
            <a:r>
              <a:rPr lang="en-US" sz="1400" dirty="0" err="1"/>
              <a:t>hendrix</a:t>
            </a:r>
            <a:r>
              <a:rPr lang="en-US" sz="1400" dirty="0"/>
              <a:t>') print(musician)</a:t>
            </a:r>
          </a:p>
          <a:p>
            <a:endParaRPr lang="en-US" sz="1400" dirty="0"/>
          </a:p>
          <a:p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Jimi Hendrix</a:t>
            </a:r>
            <a:endParaRPr lang="en-SG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305912" y="1559613"/>
            <a:ext cx="74201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can process some data and then return a value or set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 the function returns is called a return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return statement takes a value from inside a function and sends it back to the line that called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you to move much of your program’s grunt work into functions, which can simplify the body of your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Returning a Simple Value: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</a:t>
            </a:r>
            <a:r>
              <a:rPr lang="en-US" sz="1600" dirty="0" err="1"/>
              <a:t>get_formatted_name</a:t>
            </a:r>
            <a:r>
              <a:rPr lang="en-US" sz="1600" dirty="0"/>
              <a:t>(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last_name</a:t>
            </a:r>
            <a:r>
              <a:rPr lang="en-US" sz="1600" dirty="0"/>
              <a:t>) returning a formatted full name.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9863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Making an Argument Optional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924295" y="1553846"/>
            <a:ext cx="3990062" cy="51186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##Example function </a:t>
            </a:r>
            <a:r>
              <a:rPr lang="en-US" sz="1400" dirty="0" err="1"/>
              <a:t>get_formatted_name</a:t>
            </a:r>
            <a:r>
              <a:rPr lang="en-US" sz="1400" dirty="0"/>
              <a:t>() is used to format a full name.</a:t>
            </a:r>
          </a:p>
          <a:p>
            <a:endParaRPr lang="en-US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get_formatted_name</a:t>
            </a:r>
            <a:r>
              <a:rPr lang="en-US" sz="1400" dirty="0"/>
              <a:t>(</a:t>
            </a:r>
            <a:r>
              <a:rPr lang="en-US" sz="1400" dirty="0" err="1"/>
              <a:t>first_name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400" dirty="0"/>
              <a:t>, </a:t>
            </a:r>
            <a:r>
              <a:rPr lang="en-US" sz="1400" dirty="0" err="1"/>
              <a:t>middle_name</a:t>
            </a:r>
            <a:r>
              <a:rPr lang="en-US" sz="1400" dirty="0"/>
              <a:t>=‘’):</a:t>
            </a:r>
          </a:p>
          <a:p>
            <a:r>
              <a:rPr lang="en-US" sz="1400" dirty="0"/>
              <a:t>	 """Return a full name, neatly formatted."""</a:t>
            </a:r>
          </a:p>
          <a:p>
            <a:r>
              <a:rPr lang="en-US" sz="1400" dirty="0"/>
              <a:t>	if </a:t>
            </a:r>
            <a:r>
              <a:rPr lang="en-US" sz="1400" dirty="0" err="1"/>
              <a:t>middle_name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full_name</a:t>
            </a:r>
            <a:r>
              <a:rPr lang="en-US" sz="1400" dirty="0"/>
              <a:t> = f"{</a:t>
            </a:r>
            <a:r>
              <a:rPr lang="en-US" sz="1400" dirty="0" err="1"/>
              <a:t>first_name</a:t>
            </a:r>
            <a:r>
              <a:rPr lang="en-US" sz="1400" dirty="0"/>
              <a:t>} 				{</a:t>
            </a:r>
            <a:r>
              <a:rPr lang="en-US" sz="1400" dirty="0" err="1"/>
              <a:t>middle_name</a:t>
            </a:r>
            <a:r>
              <a:rPr lang="en-US" sz="1400" dirty="0"/>
              <a:t>} 	{</a:t>
            </a:r>
            <a:r>
              <a:rPr lang="en-US" sz="1400" dirty="0" err="1"/>
              <a:t>last_name</a:t>
            </a:r>
            <a:r>
              <a:rPr lang="en-US" sz="1400" dirty="0"/>
              <a:t>}"</a:t>
            </a:r>
          </a:p>
          <a:p>
            <a:r>
              <a:rPr lang="en-US" sz="1400" dirty="0"/>
              <a:t>	else: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Full_name</a:t>
            </a:r>
            <a:r>
              <a:rPr lang="en-US" sz="1400" dirty="0"/>
              <a:t> = f"{</a:t>
            </a:r>
            <a:r>
              <a:rPr lang="en-US" sz="1400" dirty="0" err="1"/>
              <a:t>first_name</a:t>
            </a:r>
            <a:r>
              <a:rPr lang="en-US" sz="1400" dirty="0"/>
              <a:t>} {</a:t>
            </a:r>
            <a:r>
              <a:rPr lang="en-US" sz="1400" dirty="0" err="1"/>
              <a:t>last_name</a:t>
            </a:r>
            <a:r>
              <a:rPr lang="en-US" sz="1400" dirty="0"/>
              <a:t>}" 	return </a:t>
            </a:r>
            <a:r>
              <a:rPr lang="en-US" sz="1400" dirty="0" err="1"/>
              <a:t>full_name.title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musician = </a:t>
            </a:r>
            <a:r>
              <a:rPr lang="en-US" sz="1400" dirty="0" err="1"/>
              <a:t>get_formatted_name</a:t>
            </a:r>
            <a:r>
              <a:rPr lang="en-US" sz="1400" dirty="0"/>
              <a:t>('</a:t>
            </a:r>
            <a:r>
              <a:rPr lang="en-US" sz="1400" dirty="0" err="1"/>
              <a:t>jimi</a:t>
            </a:r>
            <a:r>
              <a:rPr lang="en-US" sz="1400" dirty="0"/>
              <a:t>', '</a:t>
            </a:r>
            <a:r>
              <a:rPr lang="en-US" sz="1400" dirty="0" err="1"/>
              <a:t>hendrix</a:t>
            </a:r>
            <a:r>
              <a:rPr lang="en-US" sz="1400" dirty="0"/>
              <a:t>') print(musician)</a:t>
            </a:r>
          </a:p>
          <a:p>
            <a:endParaRPr lang="en-US" sz="1400" dirty="0"/>
          </a:p>
          <a:p>
            <a:r>
              <a:rPr lang="en-US" sz="1400" dirty="0"/>
              <a:t>musician = </a:t>
            </a:r>
            <a:r>
              <a:rPr lang="en-US" sz="1400" dirty="0" err="1"/>
              <a:t>get_formatted_name</a:t>
            </a:r>
            <a:r>
              <a:rPr lang="en-US" sz="1400" dirty="0"/>
              <a:t>('john', 'hooker', 'lee’) </a:t>
            </a:r>
          </a:p>
          <a:p>
            <a:r>
              <a:rPr lang="en-US" sz="1400" dirty="0"/>
              <a:t>print(musician)</a:t>
            </a:r>
          </a:p>
          <a:p>
            <a:endParaRPr lang="en-US" sz="1400" dirty="0"/>
          </a:p>
          <a:p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Jimi Hendrix</a:t>
            </a:r>
            <a:r>
              <a:rPr lang="en-US" sz="1800" spc="5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John</a:t>
            </a:r>
            <a:r>
              <a:rPr lang="en-US" sz="1800" spc="-45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Lee</a:t>
            </a:r>
            <a:r>
              <a:rPr lang="en-US" sz="1800" spc="-4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Hooker</a:t>
            </a:r>
            <a:endParaRPr lang="en-SG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0" y="1553846"/>
            <a:ext cx="478734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function arguments optional using default values is a useful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 make the </a:t>
            </a:r>
            <a:r>
              <a:rPr lang="en-US" sz="1400" dirty="0" err="1"/>
              <a:t>middle_name</a:t>
            </a:r>
            <a:r>
              <a:rPr lang="en-US" sz="1400" dirty="0"/>
              <a:t> optional, its default value is set to an empty string, and it's moved to the end of the parameter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function body, a conditional check is used to determine if a </a:t>
            </a:r>
            <a:r>
              <a:rPr lang="en-US" sz="1400" dirty="0" err="1"/>
              <a:t>middle_name</a:t>
            </a:r>
            <a:r>
              <a:rPr lang="en-US" sz="1400" dirty="0"/>
              <a:t> is provided.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conditional test if </a:t>
            </a:r>
            <a:r>
              <a:rPr lang="en-US" sz="1400" dirty="0" err="1"/>
              <a:t>middle_name</a:t>
            </a:r>
            <a:r>
              <a:rPr lang="en-US" sz="1400" dirty="0"/>
              <a:t>: checks if a middle name argument is in the function 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full name is formatted to title case and returned.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 </a:t>
            </a:r>
            <a:r>
              <a:rPr lang="en-US" sz="1400" dirty="0" err="1"/>
              <a:t>middle_name</a:t>
            </a:r>
            <a:r>
              <a:rPr lang="en-US" sz="1400" dirty="0"/>
              <a:t> is provided, an empty string fails the if test, and the function proceeds with just the first and last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modified function can handle cases with just a first and last name or with a middle name as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Positional arguments must be matched correctly when calling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optional values allows functions to handle a wide range of use cases while keeping function calls simple.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9154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Returning a Dictionary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5063488" y="1510899"/>
            <a:ext cx="3836504" cy="52467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def </a:t>
            </a:r>
            <a:r>
              <a:rPr lang="en-US" sz="1300" dirty="0" err="1"/>
              <a:t>build_person</a:t>
            </a:r>
            <a:r>
              <a:rPr lang="en-US" sz="1300" dirty="0"/>
              <a:t>(</a:t>
            </a:r>
            <a:r>
              <a:rPr lang="en-US" sz="1300" dirty="0" err="1"/>
              <a:t>first_name</a:t>
            </a:r>
            <a:r>
              <a:rPr lang="en-US" sz="1300" dirty="0"/>
              <a:t>, </a:t>
            </a:r>
            <a:r>
              <a:rPr lang="en-US" sz="1300" dirty="0" err="1"/>
              <a:t>last_name</a:t>
            </a:r>
            <a:r>
              <a:rPr lang="en-US" sz="1300" dirty="0"/>
              <a:t>):</a:t>
            </a:r>
          </a:p>
          <a:p>
            <a:r>
              <a:rPr lang="en-US" sz="1300" dirty="0"/>
              <a:t>	"""Return a dictionary of information 	about a person."""</a:t>
            </a:r>
          </a:p>
          <a:p>
            <a:r>
              <a:rPr lang="en-US" sz="1300" dirty="0"/>
              <a:t>	person = {'first': </a:t>
            </a:r>
            <a:r>
              <a:rPr lang="en-US" sz="1300" dirty="0" err="1"/>
              <a:t>first_name</a:t>
            </a:r>
            <a:r>
              <a:rPr lang="en-US" sz="1300" dirty="0"/>
              <a:t>, 'last’: 	</a:t>
            </a:r>
            <a:r>
              <a:rPr lang="en-US" sz="1300" dirty="0" err="1"/>
              <a:t>last_name</a:t>
            </a:r>
            <a:r>
              <a:rPr lang="en-US" sz="1300" dirty="0"/>
              <a:t>}</a:t>
            </a:r>
          </a:p>
          <a:p>
            <a:r>
              <a:rPr lang="en-US" sz="1300" dirty="0"/>
              <a:t>	return person</a:t>
            </a:r>
          </a:p>
          <a:p>
            <a:r>
              <a:rPr lang="en-US" sz="1300" dirty="0"/>
              <a:t>musician = </a:t>
            </a:r>
            <a:r>
              <a:rPr lang="en-US" sz="1300" dirty="0" err="1"/>
              <a:t>build_person</a:t>
            </a:r>
            <a:r>
              <a:rPr lang="en-US" sz="1300" dirty="0"/>
              <a:t>('</a:t>
            </a:r>
            <a:r>
              <a:rPr lang="en-US" sz="1300" dirty="0" err="1"/>
              <a:t>jimi</a:t>
            </a:r>
            <a:r>
              <a:rPr lang="en-US" sz="1300" dirty="0"/>
              <a:t>', '</a:t>
            </a:r>
            <a:r>
              <a:rPr lang="en-US" sz="1300" dirty="0" err="1"/>
              <a:t>hendrix</a:t>
            </a:r>
            <a:r>
              <a:rPr lang="en-US" sz="1300" dirty="0"/>
              <a:t>') print(musician)</a:t>
            </a:r>
          </a:p>
          <a:p>
            <a:endParaRPr lang="en-US" sz="1300" dirty="0"/>
          </a:p>
          <a:p>
            <a:r>
              <a:rPr lang="en-US" sz="1300" dirty="0"/>
              <a:t>{'first': '</a:t>
            </a:r>
            <a:r>
              <a:rPr lang="en-US" sz="1300" dirty="0" err="1"/>
              <a:t>jimi</a:t>
            </a:r>
            <a:r>
              <a:rPr lang="en-US" sz="1300" dirty="0"/>
              <a:t>', 'last': '</a:t>
            </a:r>
            <a:r>
              <a:rPr lang="en-US" sz="1300" dirty="0" err="1"/>
              <a:t>hendrix</a:t>
            </a:r>
            <a:r>
              <a:rPr lang="en-US" sz="1300" dirty="0"/>
              <a:t>’}</a:t>
            </a:r>
          </a:p>
          <a:p>
            <a:endParaRPr lang="en-US" sz="1300" dirty="0"/>
          </a:p>
          <a:p>
            <a:r>
              <a:rPr lang="en-US" sz="1300" dirty="0"/>
              <a:t>##to store a person’s age as well</a:t>
            </a:r>
          </a:p>
          <a:p>
            <a:r>
              <a:rPr lang="en-US" sz="1300" dirty="0"/>
              <a:t>def </a:t>
            </a:r>
            <a:r>
              <a:rPr lang="en-US" sz="1300" dirty="0" err="1"/>
              <a:t>build_person</a:t>
            </a:r>
            <a:r>
              <a:rPr lang="en-US" sz="1300" dirty="0"/>
              <a:t>(</a:t>
            </a:r>
            <a:r>
              <a:rPr lang="en-US" sz="1300" dirty="0" err="1"/>
              <a:t>first_name</a:t>
            </a:r>
            <a:r>
              <a:rPr lang="en-US" sz="1300" dirty="0"/>
              <a:t>, </a:t>
            </a:r>
            <a:r>
              <a:rPr lang="en-US" sz="1300" dirty="0" err="1"/>
              <a:t>last_name</a:t>
            </a:r>
            <a:r>
              <a:rPr lang="en-US" sz="1300" dirty="0"/>
              <a:t>, age=None):</a:t>
            </a:r>
          </a:p>
          <a:p>
            <a:r>
              <a:rPr lang="en-US" sz="1300" dirty="0"/>
              <a:t>	"""Return a dictionary of information 	about 	a person.""" person = {'first’: 	</a:t>
            </a:r>
            <a:r>
              <a:rPr lang="en-US" sz="1300" dirty="0" err="1"/>
              <a:t>first_name</a:t>
            </a:r>
            <a:r>
              <a:rPr lang="en-US" sz="1300" dirty="0"/>
              <a:t>, 	'last': </a:t>
            </a:r>
            <a:r>
              <a:rPr lang="en-US" sz="1300" dirty="0" err="1"/>
              <a:t>last_name</a:t>
            </a:r>
            <a:r>
              <a:rPr lang="en-US" sz="1300" dirty="0"/>
              <a:t>}</a:t>
            </a:r>
          </a:p>
          <a:p>
            <a:r>
              <a:rPr lang="en-US" sz="1300" dirty="0"/>
              <a:t>	if age:</a:t>
            </a:r>
          </a:p>
          <a:p>
            <a:r>
              <a:rPr lang="en-US" sz="1300" dirty="0"/>
              <a:t>		person['age'] = age </a:t>
            </a:r>
          </a:p>
          <a:p>
            <a:r>
              <a:rPr lang="en-US" sz="1300" dirty="0"/>
              <a:t>	return person</a:t>
            </a:r>
          </a:p>
          <a:p>
            <a:endParaRPr lang="en-US" sz="1300" dirty="0"/>
          </a:p>
          <a:p>
            <a:r>
              <a:rPr lang="en-US" sz="1300" dirty="0"/>
              <a:t>musician = </a:t>
            </a:r>
            <a:r>
              <a:rPr lang="en-US" sz="1300" dirty="0" err="1"/>
              <a:t>build_person</a:t>
            </a:r>
            <a:r>
              <a:rPr lang="en-US" sz="1300" dirty="0"/>
              <a:t>('</a:t>
            </a:r>
            <a:r>
              <a:rPr lang="en-US" sz="1300" dirty="0" err="1"/>
              <a:t>jimi</a:t>
            </a:r>
            <a:r>
              <a:rPr lang="en-US" sz="1300" dirty="0"/>
              <a:t>', '</a:t>
            </a:r>
            <a:r>
              <a:rPr lang="en-US" sz="1300" dirty="0" err="1"/>
              <a:t>hendrix</a:t>
            </a:r>
            <a:r>
              <a:rPr lang="en-US" sz="1300" dirty="0"/>
              <a:t>', age=27) print(musician)</a:t>
            </a:r>
          </a:p>
          <a:p>
            <a:endParaRPr lang="en-US" sz="1300" dirty="0"/>
          </a:p>
          <a:p>
            <a:r>
              <a:rPr lang="en-US" sz="1300" dirty="0"/>
              <a:t>{'first': '</a:t>
            </a:r>
            <a:r>
              <a:rPr lang="en-US" sz="1300" dirty="0" err="1"/>
              <a:t>jimi</a:t>
            </a:r>
            <a:r>
              <a:rPr lang="en-US" sz="1300" dirty="0"/>
              <a:t>', 'last': '</a:t>
            </a:r>
            <a:r>
              <a:rPr lang="en-US" sz="1300" dirty="0" err="1"/>
              <a:t>hendrix</a:t>
            </a:r>
            <a:r>
              <a:rPr lang="en-US" sz="1300" dirty="0"/>
              <a:t>’, ‘age’:27 }</a:t>
            </a:r>
          </a:p>
          <a:p>
            <a:endParaRPr lang="en-US" sz="13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48072" y="1706246"/>
            <a:ext cx="47928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can return various types of values, including complex data structures like lists and dictionaries.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creates a dictionary with keys 'first' and 'last' to store the provided first and last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entire dictionary representing the person is returned as the function's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can easily be extended to accept additional optional information about a person.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 optional parameter age is added to the function, with a default value of None.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age parameter is provided with a value during the function call, it is added to the dictionary with the key 'age'.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can be modified to store any other information about a person by adding more optional parameters.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9038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 a while Loop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655870" y="1856850"/>
            <a:ext cx="4182218" cy="39680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# Infinite while loop to greet users</a:t>
            </a:r>
          </a:p>
          <a:p>
            <a:r>
              <a:rPr lang="en-US" sz="1400" dirty="0"/>
              <a:t>while True:</a:t>
            </a:r>
          </a:p>
          <a:p>
            <a:r>
              <a:rPr lang="en-US" sz="1400" dirty="0"/>
              <a:t>    print("\</a:t>
            </a:r>
            <a:r>
              <a:rPr lang="en-US" sz="1400" dirty="0" err="1"/>
              <a:t>nPlease</a:t>
            </a:r>
            <a:r>
              <a:rPr lang="en-US" sz="1400" dirty="0"/>
              <a:t> tell me your name:")</a:t>
            </a:r>
          </a:p>
          <a:p>
            <a:r>
              <a:rPr lang="en-US" sz="1400" dirty="0"/>
              <a:t>    print("(enter 'q' at any time to quit)")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f_name</a:t>
            </a:r>
            <a:r>
              <a:rPr lang="en-US" sz="1400" dirty="0"/>
              <a:t> = input("First name: ")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f_name</a:t>
            </a:r>
            <a:r>
              <a:rPr lang="en-US" sz="1400" dirty="0"/>
              <a:t> == 'q':</a:t>
            </a:r>
          </a:p>
          <a:p>
            <a:r>
              <a:rPr lang="en-US" sz="1400" dirty="0"/>
              <a:t>        break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l_name</a:t>
            </a:r>
            <a:r>
              <a:rPr lang="en-US" sz="1400" dirty="0"/>
              <a:t> = input("Last name: ")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l_name</a:t>
            </a:r>
            <a:r>
              <a:rPr lang="en-US" sz="1400" dirty="0"/>
              <a:t> == 'q':</a:t>
            </a:r>
          </a:p>
          <a:p>
            <a:r>
              <a:rPr lang="en-US" sz="1400" dirty="0"/>
              <a:t>        break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formatted_name</a:t>
            </a:r>
            <a:r>
              <a:rPr lang="en-US" sz="1400" dirty="0"/>
              <a:t> = </a:t>
            </a:r>
            <a:r>
              <a:rPr lang="en-US" sz="1400" dirty="0" err="1"/>
              <a:t>get_formatted_name</a:t>
            </a:r>
            <a:r>
              <a:rPr lang="en-US" sz="1400" dirty="0"/>
              <a:t>(</a:t>
            </a:r>
            <a:r>
              <a:rPr lang="en-US" sz="1400" dirty="0" err="1"/>
              <a:t>f_name</a:t>
            </a:r>
            <a:r>
              <a:rPr lang="en-US" sz="1400" dirty="0"/>
              <a:t>, </a:t>
            </a:r>
            <a:r>
              <a:rPr lang="en-US" sz="1400" dirty="0" err="1"/>
              <a:t>l_name</a:t>
            </a:r>
            <a:r>
              <a:rPr lang="en-US" sz="1400" dirty="0"/>
              <a:t>)</a:t>
            </a:r>
          </a:p>
          <a:p>
            <a:r>
              <a:rPr lang="en-US" sz="1400" dirty="0"/>
              <a:t>    print(f"\</a:t>
            </a:r>
            <a:r>
              <a:rPr lang="en-US" sz="1400" dirty="0" err="1"/>
              <a:t>nHello</a:t>
            </a:r>
            <a:r>
              <a:rPr lang="en-US" sz="1400" dirty="0"/>
              <a:t>, {</a:t>
            </a:r>
            <a:r>
              <a:rPr lang="en-US" sz="1400" dirty="0" err="1"/>
              <a:t>formatted_name</a:t>
            </a:r>
            <a:r>
              <a:rPr lang="en-US" sz="1400" dirty="0"/>
              <a:t>}!")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200472" y="2039288"/>
            <a:ext cx="41822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while loop is used to greet users using their first and last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Prompts the user to enter their first and last names separately.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allow users to quit easily, the break statement is used to exit the loop.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message is added to inform users how to quit the loop by entering 'q' at any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user enters 'q' for either the first name or last name, the loop breaks.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program continues to greet people until someone enters 'q' for either name.</a:t>
            </a:r>
            <a:endParaRPr lang="en-SG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E67E2-9DB1-628E-9AEC-ECD1F6C58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2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984530" y="1691211"/>
            <a:ext cx="3994419" cy="42133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# Function definition to greet users in a list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greet_users</a:t>
            </a:r>
            <a:r>
              <a:rPr lang="en-US" sz="1400" dirty="0"/>
              <a:t>(names):</a:t>
            </a:r>
          </a:p>
          <a:p>
            <a:r>
              <a:rPr lang="en-US" sz="1400" dirty="0"/>
              <a:t>    """Print a simple greeting to each user in the 	list."""</a:t>
            </a:r>
          </a:p>
          <a:p>
            <a:r>
              <a:rPr lang="en-US" sz="1400" dirty="0"/>
              <a:t>    for name in names:</a:t>
            </a:r>
          </a:p>
          <a:p>
            <a:r>
              <a:rPr lang="en-US" sz="1400" dirty="0"/>
              <a:t>        msg = </a:t>
            </a:r>
            <a:r>
              <a:rPr lang="en-US" sz="1400" dirty="0" err="1"/>
              <a:t>f"Hello</a:t>
            </a:r>
            <a:r>
              <a:rPr lang="en-US" sz="1400" dirty="0"/>
              <a:t>, {</a:t>
            </a:r>
            <a:r>
              <a:rPr lang="en-US" sz="1400" dirty="0" err="1"/>
              <a:t>name.title</a:t>
            </a:r>
            <a:r>
              <a:rPr lang="en-US" sz="1400" dirty="0"/>
              <a:t>()}!"</a:t>
            </a:r>
          </a:p>
          <a:p>
            <a:r>
              <a:rPr lang="en-US" sz="1400" dirty="0"/>
              <a:t>        print(msg)</a:t>
            </a:r>
          </a:p>
          <a:p>
            <a:endParaRPr lang="en-US" sz="1400" dirty="0"/>
          </a:p>
          <a:p>
            <a:r>
              <a:rPr lang="en-US" sz="1400" dirty="0"/>
              <a:t># List of usernames</a:t>
            </a:r>
          </a:p>
          <a:p>
            <a:r>
              <a:rPr lang="en-US" sz="1400" dirty="0"/>
              <a:t>usernames = ['</a:t>
            </a:r>
            <a:r>
              <a:rPr lang="en-US" sz="1400" dirty="0" err="1"/>
              <a:t>hannah</a:t>
            </a:r>
            <a:r>
              <a:rPr lang="en-US" sz="1400" dirty="0"/>
              <a:t>', 'ty', '</a:t>
            </a:r>
            <a:r>
              <a:rPr lang="en-US" sz="1400" dirty="0" err="1"/>
              <a:t>margot</a:t>
            </a:r>
            <a:r>
              <a:rPr lang="en-US" sz="1400" dirty="0"/>
              <a:t>']</a:t>
            </a:r>
          </a:p>
          <a:p>
            <a:endParaRPr lang="en-US" sz="1400" dirty="0"/>
          </a:p>
          <a:p>
            <a:r>
              <a:rPr lang="en-US" sz="1400" dirty="0"/>
              <a:t># Calling the </a:t>
            </a:r>
            <a:r>
              <a:rPr lang="en-US" sz="1400" dirty="0" err="1"/>
              <a:t>greet_users</a:t>
            </a:r>
            <a:r>
              <a:rPr lang="en-US" sz="1400" dirty="0"/>
              <a:t>() function with the list</a:t>
            </a:r>
          </a:p>
          <a:p>
            <a:r>
              <a:rPr lang="en-US" sz="1400" dirty="0" err="1"/>
              <a:t>greet_users</a:t>
            </a:r>
            <a:r>
              <a:rPr lang="en-US" sz="1400" dirty="0"/>
              <a:t>(usernames)</a:t>
            </a:r>
          </a:p>
          <a:p>
            <a:endParaRPr lang="en-US" sz="1400" dirty="0"/>
          </a:p>
          <a:p>
            <a:r>
              <a:rPr lang="it-IT" sz="1400" dirty="0"/>
              <a:t>Hello, Hannah!</a:t>
            </a:r>
          </a:p>
          <a:p>
            <a:r>
              <a:rPr lang="it-IT" sz="1400" dirty="0"/>
              <a:t>Hello, Ty!</a:t>
            </a:r>
          </a:p>
          <a:p>
            <a:r>
              <a:rPr lang="it-IT" sz="1400" dirty="0"/>
              <a:t>Hello, Margot!</a:t>
            </a: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187220" y="1691211"/>
            <a:ext cx="46564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 lists to functions in Python, allowing functions to work with the contents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greet_users</a:t>
            </a:r>
            <a:r>
              <a:rPr lang="en-US" sz="1600" dirty="0"/>
              <a:t>() function expects a list of names as its parameter, which it assigns to the variable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Inside the function, a loop iterates through the list and prints a personalized greeting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of the function, a list called usernames is defined and then passed as an argument to the </a:t>
            </a:r>
            <a:r>
              <a:rPr lang="en-US" sz="1600" dirty="0" err="1"/>
              <a:t>greet_users</a:t>
            </a:r>
            <a:r>
              <a:rPr lang="en-US" sz="1600" dirty="0"/>
              <a:t>() function in the function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output shows each user receiving a personalized greeting, demonstrating the effectiveness of using functions to work with lists.</a:t>
            </a:r>
            <a:endParaRPr lang="en-SG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E67E2-9DB1-628E-9AEC-ECD1F6C58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55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Modifying a List in a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962361" y="1577010"/>
            <a:ext cx="3994419" cy="4969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def </a:t>
            </a:r>
            <a:r>
              <a:rPr lang="en-US" sz="1100" dirty="0" err="1"/>
              <a:t>print_models</a:t>
            </a:r>
            <a:r>
              <a:rPr lang="en-US" sz="1100" dirty="0"/>
              <a:t>(</a:t>
            </a:r>
            <a:r>
              <a:rPr lang="en-US" sz="1100" dirty="0" err="1"/>
              <a:t>unprinted_designs</a:t>
            </a:r>
            <a:r>
              <a:rPr lang="en-US" sz="1100" dirty="0"/>
              <a:t>, </a:t>
            </a:r>
            <a:r>
              <a:rPr lang="en-US" sz="1100" dirty="0" err="1"/>
              <a:t>completed_models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"""Simulate printing each design, until none are left.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Move each design to </a:t>
            </a:r>
            <a:r>
              <a:rPr lang="en-US" sz="1100" dirty="0" err="1"/>
              <a:t>completed_models</a:t>
            </a:r>
            <a:r>
              <a:rPr lang="en-US" sz="1100" dirty="0"/>
              <a:t> after printing.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while </a:t>
            </a:r>
            <a:r>
              <a:rPr lang="en-US" sz="1100" dirty="0" err="1"/>
              <a:t>unprinted_designs</a:t>
            </a:r>
            <a:r>
              <a:rPr lang="en-US" sz="1100" dirty="0"/>
              <a:t>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current_design</a:t>
            </a:r>
            <a:r>
              <a:rPr lang="en-US" sz="1100" dirty="0"/>
              <a:t> = </a:t>
            </a:r>
            <a:r>
              <a:rPr lang="en-US" sz="1100" dirty="0" err="1"/>
              <a:t>unprinted_designs.pop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print(</a:t>
            </a:r>
            <a:r>
              <a:rPr lang="en-US" sz="1100" dirty="0" err="1"/>
              <a:t>f"Printing</a:t>
            </a:r>
            <a:r>
              <a:rPr lang="en-US" sz="1100" dirty="0"/>
              <a:t> model: {</a:t>
            </a:r>
            <a:r>
              <a:rPr lang="en-US" sz="1100" dirty="0" err="1"/>
              <a:t>current_design</a:t>
            </a:r>
            <a:r>
              <a:rPr lang="en-US" sz="1100" dirty="0"/>
              <a:t>}")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completed_models.append</a:t>
            </a:r>
            <a:r>
              <a:rPr lang="en-US" sz="1100" dirty="0"/>
              <a:t>(</a:t>
            </a:r>
            <a:r>
              <a:rPr lang="en-US" sz="1100" dirty="0" err="1"/>
              <a:t>current_design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def </a:t>
            </a:r>
            <a:r>
              <a:rPr lang="en-US" sz="1100" dirty="0" err="1"/>
              <a:t>show_completed_models</a:t>
            </a:r>
            <a:r>
              <a:rPr lang="en-US" sz="1100" dirty="0"/>
              <a:t>(</a:t>
            </a:r>
            <a:r>
              <a:rPr lang="en-US" sz="1100" dirty="0" err="1"/>
              <a:t>completed_models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"""Show all the models that were printed."""</a:t>
            </a:r>
          </a:p>
          <a:p>
            <a:r>
              <a:rPr lang="en-US" sz="1100" dirty="0"/>
              <a:t>    print("\</a:t>
            </a:r>
            <a:r>
              <a:rPr lang="en-US" sz="1100" dirty="0" err="1"/>
              <a:t>nThe</a:t>
            </a:r>
            <a:r>
              <a:rPr lang="en-US" sz="1100" dirty="0"/>
              <a:t> following models have been printed:")</a:t>
            </a:r>
          </a:p>
          <a:p>
            <a:r>
              <a:rPr lang="en-US" sz="1100" dirty="0"/>
              <a:t>    for </a:t>
            </a:r>
            <a:r>
              <a:rPr lang="en-US" sz="1100" dirty="0" err="1"/>
              <a:t>completed_model</a:t>
            </a:r>
            <a:r>
              <a:rPr lang="en-US" sz="1100" dirty="0"/>
              <a:t> in </a:t>
            </a:r>
            <a:r>
              <a:rPr lang="en-US" sz="1100" dirty="0" err="1"/>
              <a:t>completed_models</a:t>
            </a:r>
            <a:r>
              <a:rPr lang="en-US" sz="1100" dirty="0"/>
              <a:t>:</a:t>
            </a:r>
          </a:p>
          <a:p>
            <a:r>
              <a:rPr lang="en-US" sz="1100" dirty="0"/>
              <a:t>        print(</a:t>
            </a:r>
            <a:r>
              <a:rPr lang="en-US" sz="1100" dirty="0" err="1"/>
              <a:t>completed_model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 err="1"/>
              <a:t>unprinted_designs</a:t>
            </a:r>
            <a:r>
              <a:rPr lang="en-US" sz="1100" dirty="0"/>
              <a:t> = ['phone case', 'robot pendant', 'dodecahedron']</a:t>
            </a:r>
          </a:p>
          <a:p>
            <a:r>
              <a:rPr lang="en-US" sz="1100" dirty="0" err="1"/>
              <a:t>completed_models</a:t>
            </a:r>
            <a:r>
              <a:rPr lang="en-US" sz="1100" dirty="0"/>
              <a:t> = []</a:t>
            </a:r>
          </a:p>
          <a:p>
            <a:endParaRPr lang="en-US" sz="1100" dirty="0"/>
          </a:p>
          <a:p>
            <a:r>
              <a:rPr lang="en-US" sz="1100" dirty="0" err="1"/>
              <a:t>print_models</a:t>
            </a:r>
            <a:r>
              <a:rPr lang="en-US" sz="1100" dirty="0"/>
              <a:t>(</a:t>
            </a:r>
            <a:r>
              <a:rPr lang="en-US" sz="1100" dirty="0" err="1"/>
              <a:t>unprinted_designs</a:t>
            </a:r>
            <a:r>
              <a:rPr lang="en-US" sz="1100" dirty="0"/>
              <a:t>, </a:t>
            </a:r>
            <a:r>
              <a:rPr lang="en-US" sz="1100" dirty="0" err="1"/>
              <a:t>completed_models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show_completed_models</a:t>
            </a:r>
            <a:r>
              <a:rPr lang="en-US" sz="1100" dirty="0"/>
              <a:t>(</a:t>
            </a:r>
            <a:r>
              <a:rPr lang="en-US" sz="1100" dirty="0" err="1"/>
              <a:t>completed_models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 err="1"/>
              <a:t>unprinted_designs</a:t>
            </a:r>
            <a:r>
              <a:rPr lang="en-US" sz="1100" dirty="0"/>
              <a:t> = ['phone case', 'robot pendant', 'dodecahedron'] </a:t>
            </a:r>
            <a:r>
              <a:rPr lang="en-US" sz="1100" dirty="0" err="1"/>
              <a:t>completed_models</a:t>
            </a:r>
            <a:r>
              <a:rPr lang="en-US" sz="1100" dirty="0"/>
              <a:t> = []</a:t>
            </a:r>
          </a:p>
          <a:p>
            <a:endParaRPr lang="en-US" sz="1100" dirty="0"/>
          </a:p>
          <a:p>
            <a:r>
              <a:rPr lang="en-US" sz="1100" dirty="0" err="1"/>
              <a:t>print_models</a:t>
            </a:r>
            <a:r>
              <a:rPr lang="en-US" sz="1100" dirty="0"/>
              <a:t>(</a:t>
            </a:r>
            <a:r>
              <a:rPr lang="en-US" sz="1100" dirty="0" err="1"/>
              <a:t>unprinted_designs</a:t>
            </a:r>
            <a:r>
              <a:rPr lang="en-US" sz="1100" dirty="0"/>
              <a:t>, </a:t>
            </a:r>
            <a:r>
              <a:rPr lang="en-US" sz="1100" dirty="0" err="1"/>
              <a:t>completed_models</a:t>
            </a:r>
            <a:r>
              <a:rPr lang="en-US" sz="1100" dirty="0"/>
              <a:t>) </a:t>
            </a:r>
            <a:r>
              <a:rPr lang="en-US" sz="1100" dirty="0" err="1"/>
              <a:t>show_completed_models</a:t>
            </a:r>
            <a:r>
              <a:rPr lang="en-US" sz="1100" dirty="0"/>
              <a:t>(</a:t>
            </a:r>
            <a:r>
              <a:rPr lang="en-US" sz="1100" dirty="0" err="1"/>
              <a:t>completed_models</a:t>
            </a:r>
            <a:r>
              <a:rPr lang="en-US" sz="1100" dirty="0"/>
              <a:t>)</a:t>
            </a:r>
          </a:p>
          <a:p>
            <a:endParaRPr lang="en-US" sz="12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91565" y="1849981"/>
            <a:ext cx="46564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you pass a list to a function, the function can modify the list, making changes permanent.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print_models</a:t>
            </a:r>
            <a:r>
              <a:rPr lang="en-US" sz="1600" dirty="0"/>
              <a:t>() function takes a list of designs to be printed and a list of completed models as parameters, simulating printing and moving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show_completed_models</a:t>
            </a:r>
            <a:r>
              <a:rPr lang="en-US" sz="1600" dirty="0"/>
              <a:t>() function takes a list of completed models as a parameter and displays the names of printed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program remains organized, and function names provide clear descriptions of their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use of functions makes the code easier to understand, extend, and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can be called from other functions, allowing complex tasks to be divided into a series of steps</a:t>
            </a:r>
            <a:endParaRPr lang="en-SG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E67E2-9DB1-628E-9AEC-ECD1F6C58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47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604"/>
            <a:ext cx="6508017" cy="725091"/>
          </a:xfrm>
        </p:spPr>
        <p:txBody>
          <a:bodyPr/>
          <a:lstStyle/>
          <a:p>
            <a:r>
              <a:rPr lang="en-US" dirty="0"/>
              <a:t>Arbitrary Number of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843669" y="2520896"/>
            <a:ext cx="3994419" cy="38944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def </a:t>
            </a:r>
            <a:r>
              <a:rPr lang="en-US" sz="1300" dirty="0" err="1"/>
              <a:t>make_pizza</a:t>
            </a:r>
            <a:r>
              <a:rPr lang="en-US" sz="1300" dirty="0"/>
              <a:t>(*toppings):</a:t>
            </a:r>
          </a:p>
          <a:p>
            <a:r>
              <a:rPr lang="en-US" sz="1300" dirty="0"/>
              <a:t>    """Summarize the pizza we are about to make."""</a:t>
            </a:r>
          </a:p>
          <a:p>
            <a:r>
              <a:rPr lang="en-US" sz="1300" dirty="0"/>
              <a:t>    print("\</a:t>
            </a:r>
            <a:r>
              <a:rPr lang="en-US" sz="1300" dirty="0" err="1"/>
              <a:t>nMaking</a:t>
            </a:r>
            <a:r>
              <a:rPr lang="en-US" sz="1300" dirty="0"/>
              <a:t> a pizza with the following 	toppings:")</a:t>
            </a:r>
          </a:p>
          <a:p>
            <a:r>
              <a:rPr lang="en-US" sz="1300" dirty="0"/>
              <a:t>    for topping in toppings:</a:t>
            </a:r>
          </a:p>
          <a:p>
            <a:r>
              <a:rPr lang="en-US" sz="1300" dirty="0"/>
              <a:t>        print(f"- {topping}")</a:t>
            </a:r>
          </a:p>
          <a:p>
            <a:endParaRPr lang="en-US" sz="1300" dirty="0"/>
          </a:p>
          <a:p>
            <a:r>
              <a:rPr lang="en-US" sz="1300" dirty="0" err="1"/>
              <a:t>make_pizza</a:t>
            </a:r>
            <a:r>
              <a:rPr lang="en-US" sz="1300" dirty="0"/>
              <a:t>('pepperoni')</a:t>
            </a:r>
          </a:p>
          <a:p>
            <a:r>
              <a:rPr lang="en-US" sz="1300" dirty="0" err="1"/>
              <a:t>make_pizza</a:t>
            </a:r>
            <a:r>
              <a:rPr lang="en-US" sz="1300" dirty="0"/>
              <a:t>('mushrooms', 'green peppers', 'extra cheese’)</a:t>
            </a:r>
          </a:p>
          <a:p>
            <a:endParaRPr lang="en-US" sz="1300" dirty="0"/>
          </a:p>
          <a:p>
            <a:r>
              <a:rPr lang="en-US" sz="1300" dirty="0"/>
              <a:t>Making a pizza with the following toppings:</a:t>
            </a:r>
          </a:p>
          <a:p>
            <a:r>
              <a:rPr lang="en-US" sz="1300" dirty="0"/>
              <a:t>-	pepperoni</a:t>
            </a:r>
          </a:p>
          <a:p>
            <a:endParaRPr lang="en-US" sz="1300" dirty="0"/>
          </a:p>
          <a:p>
            <a:r>
              <a:rPr lang="en-US" sz="1300" dirty="0"/>
              <a:t>Making a pizza with the following toppings:</a:t>
            </a:r>
          </a:p>
          <a:p>
            <a:r>
              <a:rPr lang="en-US" sz="1300" dirty="0"/>
              <a:t>-	mushrooms</a:t>
            </a:r>
          </a:p>
          <a:p>
            <a:r>
              <a:rPr lang="en-US" sz="1300" dirty="0"/>
              <a:t>-	green peppers</a:t>
            </a:r>
          </a:p>
          <a:p>
            <a:r>
              <a:rPr lang="en-US" sz="1300" dirty="0"/>
              <a:t>-	extra cheese</a:t>
            </a:r>
          </a:p>
          <a:p>
            <a:endParaRPr lang="en-US" sz="13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-263932" y="1515358"/>
            <a:ext cx="86393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allows a function to collect an arbitrary number of arguments from the calling statement using the *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feature is useful when you don't know in advance how many arguments a function needs to accept.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E67E2-9DB1-628E-9AEC-ECD1F6C58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7E656-BF86-46B1-C651-0D209D07100A}"/>
              </a:ext>
            </a:extLst>
          </p:cNvPr>
          <p:cNvSpPr txBox="1"/>
          <p:nvPr/>
        </p:nvSpPr>
        <p:spPr>
          <a:xfrm>
            <a:off x="-263932" y="2698418"/>
            <a:ext cx="50954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function's parameter is defined as *toppings, which collects all the provided arguments into a tuple called toppings.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prints the tuple toppings to show that it can handle different numbers of arguments.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can be called with one or multiple values, and it treats each call similarly.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* operator packs the arguments into a tuple, even when only one value is provided.</a:t>
            </a:r>
          </a:p>
        </p:txBody>
      </p:sp>
    </p:spTree>
    <p:extLst>
      <p:ext uri="{BB962C8B-B14F-4D97-AF65-F5344CB8AC3E}">
        <p14:creationId xmlns:p14="http://schemas.microsoft.com/office/powerpoint/2010/main" val="13235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604"/>
            <a:ext cx="6508017" cy="725091"/>
          </a:xfrm>
        </p:spPr>
        <p:txBody>
          <a:bodyPr/>
          <a:lstStyle/>
          <a:p>
            <a:r>
              <a:rPr lang="en-US" dirty="0"/>
              <a:t>Mixing Positional and Arbitrary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956313" y="1595021"/>
            <a:ext cx="3994419" cy="50144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make_pizza</a:t>
            </a:r>
            <a:r>
              <a:rPr lang="en-US" sz="1400" dirty="0"/>
              <a:t>(size, *toppings):</a:t>
            </a:r>
          </a:p>
          <a:p>
            <a:r>
              <a:rPr lang="en-US" sz="1400" dirty="0"/>
              <a:t>    """Summarize the pizza we are about to make."""</a:t>
            </a:r>
          </a:p>
          <a:p>
            <a:r>
              <a:rPr lang="en-US" sz="1400" dirty="0"/>
              <a:t>    print(f"\</a:t>
            </a:r>
            <a:r>
              <a:rPr lang="en-US" sz="1400" dirty="0" err="1"/>
              <a:t>nMaking</a:t>
            </a:r>
            <a:r>
              <a:rPr lang="en-US" sz="1400" dirty="0"/>
              <a:t> a {size}-inch pizza with the following toppings:")</a:t>
            </a:r>
          </a:p>
          <a:p>
            <a:r>
              <a:rPr lang="en-US" sz="1400" dirty="0"/>
              <a:t>    for topping in toppings:</a:t>
            </a:r>
          </a:p>
          <a:p>
            <a:r>
              <a:rPr lang="en-US" sz="1400" dirty="0"/>
              <a:t>        print(f"- {topping}")</a:t>
            </a:r>
          </a:p>
          <a:p>
            <a:endParaRPr lang="en-US" sz="1400" dirty="0"/>
          </a:p>
          <a:p>
            <a:r>
              <a:rPr lang="en-US" sz="1400" dirty="0" err="1"/>
              <a:t>make_pizza</a:t>
            </a:r>
            <a:r>
              <a:rPr lang="en-US" sz="1400" dirty="0"/>
              <a:t>(16, 'pepperoni')</a:t>
            </a:r>
          </a:p>
          <a:p>
            <a:r>
              <a:rPr lang="en-US" sz="1400" dirty="0" err="1"/>
              <a:t>make_pizza</a:t>
            </a:r>
            <a:r>
              <a:rPr lang="en-US" sz="1400" dirty="0"/>
              <a:t>(12, 'mushrooms', 'green peppers', 'extra cheese’)</a:t>
            </a:r>
          </a:p>
          <a:p>
            <a:endParaRPr lang="en-US" sz="1400" dirty="0"/>
          </a:p>
          <a:p>
            <a:r>
              <a:rPr lang="en-US" sz="1400" dirty="0"/>
              <a:t>Making a 16-inch pizza with the following toppings:</a:t>
            </a:r>
          </a:p>
          <a:p>
            <a:r>
              <a:rPr lang="en-US" sz="1400" dirty="0"/>
              <a:t>-	pepperoni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Making a 12-inch pizza with the following toppings:</a:t>
            </a:r>
          </a:p>
          <a:p>
            <a:r>
              <a:rPr lang="en-US" sz="1400" dirty="0"/>
              <a:t>-	mushrooms</a:t>
            </a:r>
          </a:p>
          <a:p>
            <a:r>
              <a:rPr lang="en-US" sz="1400" dirty="0"/>
              <a:t>-	green peppers</a:t>
            </a:r>
          </a:p>
          <a:p>
            <a:r>
              <a:rPr lang="en-US" sz="1400" dirty="0"/>
              <a:t>-	extra cheese</a:t>
            </a: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77213-DEF9-7CD2-D936-DA274EDFF4F5}"/>
              </a:ext>
            </a:extLst>
          </p:cNvPr>
          <p:cNvSpPr txBox="1"/>
          <p:nvPr/>
        </p:nvSpPr>
        <p:spPr>
          <a:xfrm>
            <a:off x="74577" y="1595021"/>
            <a:ext cx="48817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a function needs to accept various kinds of arguments, the parameter collecting an arbitrary number of arguments must be placed last in the function definition.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first matches positional and keyword arguments to their respective parameters and then collects any remaining arguments in the final parameter.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calling the function, arguments for the size come first, followed by as many toppings as needed.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arrangement allows each pizza to have a size and a list of toppings, and each piece of information is printed in the correct order.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312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604"/>
            <a:ext cx="6508017" cy="725091"/>
          </a:xfrm>
        </p:spPr>
        <p:txBody>
          <a:bodyPr/>
          <a:lstStyle/>
          <a:p>
            <a:r>
              <a:rPr lang="en-US" dirty="0"/>
              <a:t>Arbitrary Keyword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5226292" y="1833559"/>
            <a:ext cx="3737691" cy="3712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build_profile</a:t>
            </a:r>
            <a:r>
              <a:rPr lang="en-US" sz="1400" dirty="0"/>
              <a:t>(first, last, **</a:t>
            </a:r>
            <a:r>
              <a:rPr lang="en-US" sz="1400" dirty="0" err="1"/>
              <a:t>user_info</a:t>
            </a:r>
            <a:r>
              <a:rPr lang="en-US" sz="1400" dirty="0"/>
              <a:t>):</a:t>
            </a:r>
          </a:p>
          <a:p>
            <a:r>
              <a:rPr lang="en-US" sz="1400" dirty="0"/>
              <a:t>    """Build a dictionary containing everything 	we know about a user."""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user_info</a:t>
            </a:r>
            <a:r>
              <a:rPr lang="en-US" sz="1400" dirty="0"/>
              <a:t>['</a:t>
            </a:r>
            <a:r>
              <a:rPr lang="en-US" sz="1400" dirty="0" err="1"/>
              <a:t>first_name</a:t>
            </a:r>
            <a:r>
              <a:rPr lang="en-US" sz="1400" dirty="0"/>
              <a:t>'] = first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user_info</a:t>
            </a:r>
            <a:r>
              <a:rPr lang="en-US" sz="1400" dirty="0"/>
              <a:t>['</a:t>
            </a:r>
            <a:r>
              <a:rPr lang="en-US" sz="1400" dirty="0" err="1"/>
              <a:t>last_name</a:t>
            </a:r>
            <a:r>
              <a:rPr lang="en-US" sz="1400" dirty="0"/>
              <a:t>'] = last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user_info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user_profile</a:t>
            </a:r>
            <a:r>
              <a:rPr lang="en-US" sz="1400" dirty="0"/>
              <a:t> = </a:t>
            </a:r>
            <a:r>
              <a:rPr lang="en-US" sz="1400" dirty="0" err="1"/>
              <a:t>build_profile</a:t>
            </a:r>
            <a:r>
              <a:rPr lang="en-US" sz="1400" dirty="0"/>
              <a:t>('albert', 'einstein', location='</a:t>
            </a:r>
            <a:r>
              <a:rPr lang="en-US" sz="1400" dirty="0" err="1"/>
              <a:t>princeton</a:t>
            </a:r>
            <a:r>
              <a:rPr lang="en-US" sz="1400" dirty="0"/>
              <a:t>', field='physics')</a:t>
            </a:r>
          </a:p>
          <a:p>
            <a:r>
              <a:rPr lang="en-US" sz="1400" dirty="0"/>
              <a:t>print(</a:t>
            </a:r>
            <a:r>
              <a:rPr lang="en-US" sz="1400" dirty="0" err="1"/>
              <a:t>user_profile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{'location': '</a:t>
            </a:r>
            <a:r>
              <a:rPr lang="en-US" sz="1400" dirty="0" err="1"/>
              <a:t>princeton</a:t>
            </a:r>
            <a:r>
              <a:rPr lang="en-US" sz="1400" dirty="0"/>
              <a:t>', 'field': 'physics', '</a:t>
            </a:r>
            <a:r>
              <a:rPr lang="en-US" sz="1400" dirty="0" err="1"/>
              <a:t>first_name</a:t>
            </a:r>
            <a:r>
              <a:rPr lang="en-US" sz="1400" dirty="0"/>
              <a:t>': 'albert', '</a:t>
            </a:r>
            <a:r>
              <a:rPr lang="en-US" sz="1400" dirty="0" err="1"/>
              <a:t>last_name</a:t>
            </a:r>
            <a:r>
              <a:rPr lang="en-US" sz="1400" dirty="0"/>
              <a:t>': 'einstein'}</a:t>
            </a: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77213-DEF9-7CD2-D936-DA274EDFF4F5}"/>
              </a:ext>
            </a:extLst>
          </p:cNvPr>
          <p:cNvSpPr txBox="1"/>
          <p:nvPr/>
        </p:nvSpPr>
        <p:spPr>
          <a:xfrm>
            <a:off x="305912" y="1732301"/>
            <a:ext cx="4830417" cy="451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can accept an arbitrary number of key-value pairs as arguments when you're not sure what kind of information will be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** operator before a parameter in the function definition allows it to collect an arbitrary number of keyword arguments and create a dictionary containing these key-value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dirty="0" err="1"/>
              <a:t>build_profile</a:t>
            </a:r>
            <a:r>
              <a:rPr lang="en-US" sz="1600" dirty="0"/>
              <a:t>() function, first and last names are added to the </a:t>
            </a:r>
            <a:r>
              <a:rPr lang="en-US" sz="1600" dirty="0" err="1"/>
              <a:t>user_info</a:t>
            </a:r>
            <a:r>
              <a:rPr lang="en-US" sz="1600" dirty="0"/>
              <a:t> dictionary because they are always expected, and then the function returns the </a:t>
            </a:r>
            <a:r>
              <a:rPr lang="en-US" sz="1600" dirty="0" err="1"/>
              <a:t>user_info</a:t>
            </a:r>
            <a:r>
              <a:rPr lang="en-US" sz="1600" dirty="0"/>
              <a:t>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function is called with a first name 'albert', a last name 'einstein', and additional key-value pairs 'location' and 'field'.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returned dictionary contains the user's first and last names, along with the additional key-value pairs provided in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00829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604"/>
            <a:ext cx="6508017" cy="725091"/>
          </a:xfrm>
        </p:spPr>
        <p:txBody>
          <a:bodyPr/>
          <a:lstStyle/>
          <a:p>
            <a:r>
              <a:rPr lang="en-US" dirty="0"/>
              <a:t>Functions in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339084" y="2957494"/>
            <a:ext cx="4713351" cy="34837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 def </a:t>
            </a:r>
            <a:r>
              <a:rPr lang="en-US" sz="1400" dirty="0" err="1"/>
              <a:t>make_pizza</a:t>
            </a:r>
            <a:r>
              <a:rPr lang="en-US" sz="1400" dirty="0"/>
              <a:t>(size, *toppings):</a:t>
            </a:r>
          </a:p>
          <a:p>
            <a:r>
              <a:rPr lang="en-US" sz="1400" dirty="0"/>
              <a:t>	"""Summarize the pizza we are about to make."""</a:t>
            </a:r>
          </a:p>
          <a:p>
            <a:r>
              <a:rPr lang="en-US" sz="1400" dirty="0"/>
              <a:t>	print(f"\</a:t>
            </a:r>
            <a:r>
              <a:rPr lang="en-US" sz="1400" dirty="0" err="1"/>
              <a:t>nMaking</a:t>
            </a:r>
            <a:r>
              <a:rPr lang="en-US" sz="1400" dirty="0"/>
              <a:t> a {size}-inch pizza with the 	following toppings:") for topping in toppings:</a:t>
            </a:r>
          </a:p>
          <a:p>
            <a:r>
              <a:rPr lang="en-US" sz="1400" dirty="0"/>
              <a:t>	print(f"- {topping}")</a:t>
            </a:r>
          </a:p>
          <a:p>
            <a:endParaRPr lang="en-US" sz="1400" dirty="0"/>
          </a:p>
          <a:p>
            <a:r>
              <a:rPr lang="en-US" sz="1400" dirty="0"/>
              <a:t>##save module named pizza.py into a separate file in the same directory </a:t>
            </a:r>
          </a:p>
          <a:p>
            <a:endParaRPr lang="en-US" sz="1400" dirty="0"/>
          </a:p>
          <a:p>
            <a:r>
              <a:rPr lang="en-US" sz="1400" dirty="0"/>
              <a:t>##import a module making_pizzas.py :</a:t>
            </a:r>
          </a:p>
          <a:p>
            <a:r>
              <a:rPr lang="en-US" sz="1400" dirty="0"/>
              <a:t>import pizza</a:t>
            </a:r>
          </a:p>
          <a:p>
            <a:endParaRPr lang="en-US" sz="1400" dirty="0"/>
          </a:p>
          <a:p>
            <a:r>
              <a:rPr lang="en-US" sz="1400" dirty="0" err="1"/>
              <a:t>pizza.make_pizza</a:t>
            </a:r>
            <a:r>
              <a:rPr lang="en-US" sz="1400" dirty="0"/>
              <a:t>(16, 'pepperoni')</a:t>
            </a:r>
          </a:p>
          <a:p>
            <a:r>
              <a:rPr lang="en-US" sz="1400" dirty="0" err="1"/>
              <a:t>pizza.make_pizza</a:t>
            </a:r>
            <a:r>
              <a:rPr lang="en-US" sz="1400" dirty="0"/>
              <a:t>(12, 'mushrooms', 'green peppers', 'extra cheese')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77213-DEF9-7CD2-D936-DA274EDFF4F5}"/>
              </a:ext>
            </a:extLst>
          </p:cNvPr>
          <p:cNvSpPr txBox="1"/>
          <p:nvPr/>
        </p:nvSpPr>
        <p:spPr>
          <a:xfrm>
            <a:off x="145773" y="1613786"/>
            <a:ext cx="75537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can be stored in separate files called modules, which can be imported into the main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Importing a module in Python makes the functions in that module available in the current program.</a:t>
            </a:r>
          </a:p>
          <a:p>
            <a:endParaRPr lang="en-US" sz="1600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B6F587F-2B91-37FD-AFA7-B69733BB6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65" y="888695"/>
            <a:ext cx="6890175" cy="416403"/>
          </a:xfrm>
        </p:spPr>
        <p:txBody>
          <a:bodyPr/>
          <a:lstStyle/>
          <a:p>
            <a:r>
              <a:rPr lang="en-AU" dirty="0"/>
              <a:t>Importing an Entire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9B846-1CD3-7072-F873-2DD2959E4699}"/>
              </a:ext>
            </a:extLst>
          </p:cNvPr>
          <p:cNvSpPr txBox="1"/>
          <p:nvPr/>
        </p:nvSpPr>
        <p:spPr>
          <a:xfrm>
            <a:off x="91565" y="2905112"/>
            <a:ext cx="4124737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 are files ending in .</a:t>
            </a:r>
            <a:r>
              <a:rPr lang="en-US" sz="1600" dirty="0" err="1"/>
              <a:t>py</a:t>
            </a:r>
            <a:r>
              <a:rPr lang="en-US" sz="1600" dirty="0"/>
              <a:t> that contain the code you want to reuse.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Storing functions in separate modules allows you to focus on higher-level logic, hide code details, and share functions with other programmers.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Importing functions from modules also enables the use of libraries written by other programmers.</a:t>
            </a:r>
          </a:p>
        </p:txBody>
      </p:sp>
    </p:spTree>
    <p:extLst>
      <p:ext uri="{BB962C8B-B14F-4D97-AF65-F5344CB8AC3E}">
        <p14:creationId xmlns:p14="http://schemas.microsoft.com/office/powerpoint/2010/main" val="398620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680E27-314F-4962-B0C0-8590F193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246" y="4235896"/>
            <a:ext cx="5097111" cy="569675"/>
          </a:xfrm>
        </p:spPr>
        <p:txBody>
          <a:bodyPr/>
          <a:lstStyle/>
          <a:p>
            <a:r>
              <a:rPr lang="en-US" dirty="0"/>
              <a:t>Functions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46CFB-39EA-4EB0-B239-B7FD991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050" y="1864925"/>
            <a:ext cx="3872950" cy="1056351"/>
          </a:xfrm>
        </p:spPr>
        <p:txBody>
          <a:bodyPr/>
          <a:lstStyle/>
          <a:p>
            <a:r>
              <a:rPr lang="en-AU" dirty="0"/>
              <a:t>Chapter 8 </a:t>
            </a:r>
          </a:p>
        </p:txBody>
      </p:sp>
    </p:spTree>
    <p:extLst>
      <p:ext uri="{BB962C8B-B14F-4D97-AF65-F5344CB8AC3E}">
        <p14:creationId xmlns:p14="http://schemas.microsoft.com/office/powerpoint/2010/main" val="38450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in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Importing Specific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1929347" y="4154558"/>
            <a:ext cx="3836504" cy="1645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from pizza import </a:t>
            </a:r>
            <a:r>
              <a:rPr lang="en-US" sz="1600" dirty="0" err="1"/>
              <a:t>make_pizza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make_pizza</a:t>
            </a:r>
            <a:r>
              <a:rPr lang="en-US" sz="1600" dirty="0"/>
              <a:t>(16, 'pepperoni')</a:t>
            </a:r>
          </a:p>
          <a:p>
            <a:r>
              <a:rPr lang="en-US" sz="1600" dirty="0" err="1"/>
              <a:t>make_pizza</a:t>
            </a:r>
            <a:r>
              <a:rPr lang="en-US" sz="1600" dirty="0"/>
              <a:t>(12, 'mushrooms', 'green peppers', 'extra cheese')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213991" y="1533127"/>
            <a:ext cx="73397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import specific functions from a module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syntax for importing a specific function is: from </a:t>
            </a:r>
            <a:r>
              <a:rPr lang="en-US" sz="1600" dirty="0" err="1"/>
              <a:t>module_name</a:t>
            </a:r>
            <a:r>
              <a:rPr lang="en-US" sz="1600" dirty="0"/>
              <a:t> import </a:t>
            </a:r>
            <a:r>
              <a:rPr lang="en-US" sz="1600" dirty="0" err="1"/>
              <a:t>function_name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import multiple functions from a module by separating each function's name with a comma: from </a:t>
            </a:r>
            <a:r>
              <a:rPr lang="en-US" sz="1600" dirty="0" err="1"/>
              <a:t>module_name</a:t>
            </a:r>
            <a:r>
              <a:rPr lang="en-US" sz="1600" dirty="0"/>
              <a:t> import function_0, function_1, function_2.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importing specific functions, you don't need to use dot notation when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37294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in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as to Give a Function an Alias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2167516" y="4808144"/>
            <a:ext cx="3836504" cy="1645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from pizza import </a:t>
            </a:r>
            <a:r>
              <a:rPr lang="en-US" sz="1600" dirty="0" err="1"/>
              <a:t>make_pizza</a:t>
            </a:r>
            <a:r>
              <a:rPr lang="en-US" sz="1600" dirty="0"/>
              <a:t> as </a:t>
            </a:r>
            <a:r>
              <a:rPr lang="en-US" sz="1600" dirty="0" err="1"/>
              <a:t>mp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mp</a:t>
            </a:r>
            <a:r>
              <a:rPr lang="en-US" sz="1600" dirty="0"/>
              <a:t>(16, 'pepperoni')</a:t>
            </a:r>
          </a:p>
          <a:p>
            <a:r>
              <a:rPr lang="en-US" sz="1600" dirty="0" err="1"/>
              <a:t>mp</a:t>
            </a:r>
            <a:r>
              <a:rPr lang="en-US" sz="1600" dirty="0"/>
              <a:t>(12, 'mushrooms', 'green peppers', 'extra cheese')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213991" y="1533127"/>
            <a:ext cx="76047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provide an alias or nickname for a function when importing it from a module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Aliasing is useful when the function name might conflict with an existing name in your program or when the function name is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as keyword is used to create an alias for a function during the import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example, the function </a:t>
            </a:r>
            <a:r>
              <a:rPr lang="en-US" sz="1600" dirty="0" err="1"/>
              <a:t>make_pizza</a:t>
            </a:r>
            <a:r>
              <a:rPr lang="en-US" sz="1600" dirty="0"/>
              <a:t>() is given the alias </a:t>
            </a:r>
            <a:r>
              <a:rPr lang="en-US" sz="1600" dirty="0" err="1"/>
              <a:t>mp</a:t>
            </a:r>
            <a:r>
              <a:rPr lang="en-US" sz="1600" dirty="0"/>
              <a:t>() by importing it as </a:t>
            </a:r>
            <a:r>
              <a:rPr lang="en-US" sz="1600" dirty="0" err="1"/>
              <a:t>mp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creating an alias, you can use the alias to call the function instead of the original function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helps avoid naming conflicts and provides a shorter or more convenient way to call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13185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in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as to Give a Module an Alias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2326542" y="4315701"/>
            <a:ext cx="3836504" cy="1645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import pizza as p</a:t>
            </a:r>
          </a:p>
          <a:p>
            <a:endParaRPr lang="en-US" sz="1600" dirty="0"/>
          </a:p>
          <a:p>
            <a:r>
              <a:rPr lang="en-US" sz="1600" dirty="0" err="1"/>
              <a:t>p.make_pizza</a:t>
            </a:r>
            <a:r>
              <a:rPr lang="en-US" sz="1600" dirty="0"/>
              <a:t>(16, 'pepperoni')</a:t>
            </a:r>
          </a:p>
          <a:p>
            <a:r>
              <a:rPr lang="en-US" sz="1600" dirty="0" err="1"/>
              <a:t>p.make_pizza</a:t>
            </a:r>
            <a:r>
              <a:rPr lang="en-US" sz="1600" dirty="0"/>
              <a:t>(12, 'mushrooms', 'green peppers', 'extra cheese')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213991" y="1533127"/>
            <a:ext cx="76047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provide an alias for a module name in Python, allowing you to use a shorter and more convenient name when accessing functions or elements from that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Providing an alias for a module name can help make your code more concise and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example, the pizza module is given the alias p by importing it as 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aliasing the module, you can use the alias to access the module's functions or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alias is more concise and redirects your focus from the module name to the descriptive names of the functions, improving code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26464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in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Importing All Functions in a Module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2240989" y="3639111"/>
            <a:ext cx="3550796" cy="14353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from pizza import *</a:t>
            </a:r>
          </a:p>
          <a:p>
            <a:endParaRPr lang="en-US" sz="1600" dirty="0"/>
          </a:p>
          <a:p>
            <a:r>
              <a:rPr lang="en-US" sz="1600" dirty="0" err="1"/>
              <a:t>make_pizza</a:t>
            </a:r>
            <a:r>
              <a:rPr lang="en-US" sz="1600" dirty="0"/>
              <a:t>(16, 'pepperoni')</a:t>
            </a:r>
          </a:p>
          <a:p>
            <a:r>
              <a:rPr lang="en-US" sz="1600" dirty="0" err="1"/>
              <a:t>make_pizza</a:t>
            </a:r>
            <a:r>
              <a:rPr lang="en-US" sz="1600" dirty="0"/>
              <a:t>(12, 'mushrooms', 'green peppers', 'extra cheese')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793EA-5CE6-C6D5-60F1-79BE73FB5C51}"/>
              </a:ext>
            </a:extLst>
          </p:cNvPr>
          <p:cNvSpPr txBox="1"/>
          <p:nvPr/>
        </p:nvSpPr>
        <p:spPr>
          <a:xfrm>
            <a:off x="213991" y="1533127"/>
            <a:ext cx="7604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Import every function from a module in Python by using the asterisk (*)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asterisk (*) in the import statement tells Python to copy every function from the specified module into the current program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using the asterisk (*) approach, you can call each function by name without using dot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approach should be used with caution, especially when working with larger modules that you didn't write.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D291-F148-9486-7CCD-5025D02876A0}"/>
              </a:ext>
            </a:extLst>
          </p:cNvPr>
          <p:cNvSpPr txBox="1"/>
          <p:nvPr/>
        </p:nvSpPr>
        <p:spPr>
          <a:xfrm>
            <a:off x="213990" y="5214730"/>
            <a:ext cx="76047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asterisk (*) approach with modules from external sources can lead to unexpected results, as it may overwrite functions or variables with the same name in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best practice is to import the specific function(s) you need or import the entire module and use dot notation for clarity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62165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462"/>
            <a:ext cx="6985095" cy="570326"/>
          </a:xfrm>
        </p:spPr>
        <p:txBody>
          <a:bodyPr/>
          <a:lstStyle/>
          <a:p>
            <a:r>
              <a:rPr lang="en-US" dirty="0"/>
              <a:t>Lab Exercise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29C007-ACB8-A494-5164-C7FEAFE8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7" y="1643269"/>
            <a:ext cx="8295859" cy="489005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T-Shirt: This exercise involves writing a function named </a:t>
            </a:r>
            <a:r>
              <a:rPr lang="en-US" sz="1800" dirty="0" err="1"/>
              <a:t>make_shirt</a:t>
            </a:r>
            <a:r>
              <a:rPr lang="en-US" sz="1800" dirty="0"/>
              <a:t>(). This function should accept the size of a shirt and a text message to be printed on it. The function is expected to print a sentence that summarizes the size of the shirt and the message printed on it. The exercise includes two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Call the function using positional arguments to make a shirt.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Call the function a second time using keyword arguments.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Large Shirts: This exercise is a modification of the </a:t>
            </a:r>
            <a:r>
              <a:rPr lang="en-US" sz="1800" dirty="0" err="1"/>
              <a:t>make_shirt</a:t>
            </a:r>
            <a:r>
              <a:rPr lang="en-US" sz="1800" dirty="0"/>
              <a:t>() function from the previous exercise. In this version, the function should default to making large shirts with the message "I love Python." The tasks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Make a large shirt with the default message.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Make a medium shirt with the default message.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Make a shirt of any size with a different message.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Cities: The exercise is to write a function called </a:t>
            </a:r>
            <a:r>
              <a:rPr lang="en-US" sz="1800" dirty="0" err="1"/>
              <a:t>describe_city</a:t>
            </a:r>
            <a:r>
              <a:rPr lang="en-US" sz="1800" dirty="0"/>
              <a:t>() that accepts the name of a city and its country. The function should print a sentence like "Reykjavik is in Iceland." The country parameter should have a default value. The task is to call this function for three different cities, with at least one of the cities not being in the default country​​.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17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462"/>
            <a:ext cx="6985095" cy="570326"/>
          </a:xfrm>
        </p:spPr>
        <p:txBody>
          <a:bodyPr/>
          <a:lstStyle/>
          <a:p>
            <a:r>
              <a:rPr lang="en-US" dirty="0"/>
              <a:t>Lab Exercise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29C007-ACB8-A494-5164-C7FEAFE8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8" y="1643269"/>
            <a:ext cx="8229600" cy="489005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Sandwiches: Write a function that accepts a list of items a person wants on a sandwich. The function should have one parameter that collects as many items as the function call provides, and it should print a summary of the sandwich that’s being ordered. Call the function three times, using a different number of arguments each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Profile: Build a profile of yourself by calling </a:t>
            </a:r>
            <a:r>
              <a:rPr lang="en-US" sz="1600" dirty="0" err="1"/>
              <a:t>build_profile</a:t>
            </a:r>
            <a:r>
              <a:rPr lang="en-US" sz="1600" dirty="0"/>
              <a:t>(), using your first and last names and three other key-value pairs that describe you.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Cars: Write a function that stores information about a car in a dictionary. The function should always receive a manufacturer and a model name. It should then accept an arbitrary number of keyword arguments.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Call the function with the required information and two other name-value pairs, such as a color or an optional feature. Your function should work for a call like this one:</a:t>
            </a:r>
          </a:p>
          <a:p>
            <a:pPr marL="457200" lvl="1" indent="0">
              <a:buNone/>
            </a:pPr>
            <a:r>
              <a:rPr lang="en-US" sz="1400" dirty="0"/>
              <a:t>	= </a:t>
            </a:r>
            <a:r>
              <a:rPr lang="en-US" sz="1400" dirty="0" err="1"/>
              <a:t>make_car</a:t>
            </a:r>
            <a:r>
              <a:rPr lang="en-US" sz="1400" dirty="0"/>
              <a:t>('</a:t>
            </a:r>
            <a:r>
              <a:rPr lang="en-US" sz="1400" dirty="0" err="1"/>
              <a:t>subaru</a:t>
            </a:r>
            <a:r>
              <a:rPr lang="en-US" sz="1400" dirty="0"/>
              <a:t>', 'outback', color='blue', </a:t>
            </a:r>
            <a:r>
              <a:rPr lang="en-US" sz="1400" dirty="0" err="1"/>
              <a:t>tow_package</a:t>
            </a:r>
            <a:r>
              <a:rPr lang="en-US" sz="1400" dirty="0"/>
              <a:t>=True)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Print the dictionary that’s returned to make sure all the information was stored correctly.</a:t>
            </a:r>
          </a:p>
        </p:txBody>
      </p:sp>
    </p:spTree>
    <p:extLst>
      <p:ext uri="{BB962C8B-B14F-4D97-AF65-F5344CB8AC3E}">
        <p14:creationId xmlns:p14="http://schemas.microsoft.com/office/powerpoint/2010/main" val="343634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462"/>
            <a:ext cx="6985095" cy="570326"/>
          </a:xfrm>
        </p:spPr>
        <p:txBody>
          <a:bodyPr/>
          <a:lstStyle/>
          <a:p>
            <a:r>
              <a:rPr lang="en-US" dirty="0"/>
              <a:t>Lab Exercise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29C007-ACB8-A494-5164-C7FEAFE8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2" y="1603514"/>
            <a:ext cx="7427843" cy="5115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Put any of the functions for the previous exercise in a separate file</a:t>
            </a:r>
          </a:p>
          <a:p>
            <a:pPr marL="0" indent="0">
              <a:buNone/>
            </a:pPr>
            <a:r>
              <a:rPr lang="en-US" sz="1800" dirty="0"/>
              <a:t>Write an import statement at the top and modify the file to use the imported functions.</a:t>
            </a:r>
          </a:p>
          <a:p>
            <a:pPr marL="0" indent="0">
              <a:buNone/>
            </a:pPr>
            <a:r>
              <a:rPr lang="en-US" sz="1800" dirty="0"/>
              <a:t>Imports: Using a program you wrote that has one function in it, store that function in a separate file. </a:t>
            </a:r>
          </a:p>
          <a:p>
            <a:pPr marL="0" indent="0">
              <a:buNone/>
            </a:pPr>
            <a:r>
              <a:rPr lang="en-US" sz="1800" dirty="0"/>
              <a:t>Import the function into your main program file, and call the function using each of these approaches: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module_name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module_name</a:t>
            </a:r>
            <a:r>
              <a:rPr lang="en-US" sz="1800" dirty="0"/>
              <a:t> import </a:t>
            </a:r>
            <a:r>
              <a:rPr lang="en-US" sz="1800" dirty="0" err="1"/>
              <a:t>function_name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module_name</a:t>
            </a:r>
            <a:r>
              <a:rPr lang="en-US" sz="1800" dirty="0"/>
              <a:t> import </a:t>
            </a:r>
            <a:r>
              <a:rPr lang="en-US" sz="1800" dirty="0" err="1"/>
              <a:t>function_name</a:t>
            </a:r>
            <a:r>
              <a:rPr lang="en-US" sz="1800" dirty="0"/>
              <a:t> as </a:t>
            </a:r>
            <a:r>
              <a:rPr lang="en-US" sz="1800" dirty="0" err="1"/>
              <a:t>fn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module_name</a:t>
            </a:r>
            <a:r>
              <a:rPr lang="en-US" sz="1800" dirty="0"/>
              <a:t> as </a:t>
            </a:r>
            <a:r>
              <a:rPr lang="en-US" sz="1800" dirty="0" err="1"/>
              <a:t>mn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module_name</a:t>
            </a:r>
            <a:r>
              <a:rPr lang="en-US" sz="1800" dirty="0"/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157619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  <a:p>
            <a:pPr lvl="1"/>
            <a:r>
              <a:rPr lang="en-US" dirty="0"/>
              <a:t>Passing Arguments &amp; Parameters</a:t>
            </a:r>
          </a:p>
          <a:p>
            <a:pPr lvl="1"/>
            <a:r>
              <a:rPr lang="en-US" dirty="0"/>
              <a:t>Returning Values</a:t>
            </a:r>
          </a:p>
          <a:p>
            <a:pPr lvl="1"/>
            <a:r>
              <a:rPr lang="en-US" dirty="0"/>
              <a:t>Dictionaries, Loops &amp; Lists</a:t>
            </a:r>
          </a:p>
          <a:p>
            <a:pPr lvl="1"/>
            <a:r>
              <a:rPr lang="en-US" dirty="0"/>
              <a:t>Functions in Modules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Covered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4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1" y="1701231"/>
            <a:ext cx="8281496" cy="1101604"/>
          </a:xfrm>
        </p:spPr>
        <p:txBody>
          <a:bodyPr/>
          <a:lstStyle/>
          <a:p>
            <a:r>
              <a:rPr lang="en-US" sz="2000" dirty="0"/>
              <a:t>Functions are named code blocks for specific tasks.</a:t>
            </a:r>
          </a:p>
          <a:p>
            <a:r>
              <a:rPr lang="en-US" sz="2000" dirty="0"/>
              <a:t>Calling a function runs its code.</a:t>
            </a:r>
          </a:p>
          <a:p>
            <a:r>
              <a:rPr lang="en-US" sz="2000" dirty="0"/>
              <a:t>Functions simplify writing, reading, testing, and fixing programs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810539" y="3278481"/>
            <a:ext cx="4108174" cy="25865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simple function named </a:t>
            </a:r>
            <a:r>
              <a:rPr lang="en-US" sz="1400" dirty="0" err="1"/>
              <a:t>greet_user</a:t>
            </a:r>
            <a:r>
              <a:rPr lang="en-US" sz="1400" dirty="0"/>
              <a:t>() that prints a greeting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greet_user</a:t>
            </a:r>
            <a:r>
              <a:rPr lang="en-US" sz="1600" dirty="0"/>
              <a:t>():</a:t>
            </a:r>
          </a:p>
          <a:p>
            <a:r>
              <a:rPr lang="en-US" sz="1600" dirty="0"/>
              <a:t>	"""Display a simple greeting.""" 	print("Hello!")</a:t>
            </a:r>
          </a:p>
          <a:p>
            <a:endParaRPr lang="en-US" sz="1600" dirty="0"/>
          </a:p>
          <a:p>
            <a:r>
              <a:rPr lang="en-US" sz="1600" dirty="0" err="1"/>
              <a:t>greet_user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Hello!</a:t>
            </a:r>
            <a:endParaRPr lang="en-SG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3278481"/>
            <a:ext cx="4365479" cy="2540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function is defined using the def keyword, followed by the function name and parentheses.</a:t>
            </a:r>
          </a:p>
          <a:p>
            <a:r>
              <a:rPr lang="en-US" sz="1800" dirty="0"/>
              <a:t>The function body, indented under the definition, contains the code executed when the function is called​​.</a:t>
            </a:r>
          </a:p>
        </p:txBody>
      </p:sp>
    </p:spTree>
    <p:extLst>
      <p:ext uri="{BB962C8B-B14F-4D97-AF65-F5344CB8AC3E}">
        <p14:creationId xmlns:p14="http://schemas.microsoft.com/office/powerpoint/2010/main" val="1013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701232"/>
            <a:ext cx="8281496" cy="1101604"/>
          </a:xfrm>
        </p:spPr>
        <p:txBody>
          <a:bodyPr/>
          <a:lstStyle/>
          <a:p>
            <a:r>
              <a:rPr lang="en-US" sz="1800" dirty="0"/>
              <a:t>Functions can take inputs or parameters to perform tasks based on those inputs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greet_user</a:t>
            </a:r>
            <a:r>
              <a:rPr lang="en-US" sz="1800" dirty="0"/>
              <a:t>(username) modifies the </a:t>
            </a:r>
            <a:r>
              <a:rPr lang="en-US" sz="1800" dirty="0" err="1"/>
              <a:t>greet_user</a:t>
            </a:r>
            <a:r>
              <a:rPr lang="en-US" sz="1800" dirty="0"/>
              <a:t>() function to include a username parameter, which it uses to display a personalized greeting​​.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Passing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2564296" y="3198970"/>
            <a:ext cx="4108174" cy="25865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greet_user</a:t>
            </a:r>
            <a:r>
              <a:rPr lang="en-US" sz="1400" dirty="0"/>
              <a:t>(username):</a:t>
            </a:r>
          </a:p>
          <a:p>
            <a:r>
              <a:rPr lang="en-US" sz="1400" dirty="0"/>
              <a:t>"""Display a simple greeting.""" print(</a:t>
            </a:r>
            <a:r>
              <a:rPr lang="en-US" sz="1400" dirty="0" err="1"/>
              <a:t>f"Hello</a:t>
            </a:r>
            <a:r>
              <a:rPr lang="en-US" sz="1400" dirty="0"/>
              <a:t>, {</a:t>
            </a:r>
            <a:r>
              <a:rPr lang="en-US" sz="1400" dirty="0" err="1"/>
              <a:t>username.title</a:t>
            </a:r>
            <a:r>
              <a:rPr lang="en-US" sz="1400" dirty="0"/>
              <a:t>()}!")</a:t>
            </a:r>
          </a:p>
          <a:p>
            <a:endParaRPr lang="en-US" sz="1400" dirty="0"/>
          </a:p>
          <a:p>
            <a:r>
              <a:rPr lang="en-US" sz="1400" dirty="0" err="1"/>
              <a:t>greet_user</a:t>
            </a:r>
            <a:r>
              <a:rPr lang="en-US" sz="1400" dirty="0"/>
              <a:t>('</a:t>
            </a:r>
            <a:r>
              <a:rPr lang="en-US" sz="1400" dirty="0" err="1"/>
              <a:t>jesse</a:t>
            </a:r>
            <a:r>
              <a:rPr lang="en-US" sz="1400" dirty="0"/>
              <a:t>’)</a:t>
            </a:r>
          </a:p>
          <a:p>
            <a:endParaRPr lang="en-US" sz="1400" dirty="0"/>
          </a:p>
          <a:p>
            <a:r>
              <a:rPr lang="en-US" sz="1800" dirty="0">
                <a:effectLst/>
                <a:latin typeface="SimSun" panose="02010600030101010101" pitchFamily="2" charset="-122"/>
                <a:ea typeface="Cambria" panose="02040503050406030204" pitchFamily="18" charset="0"/>
                <a:cs typeface="Cambria" panose="02040503050406030204" pitchFamily="18" charset="0"/>
              </a:rPr>
              <a:t>Hello, Jesse!</a:t>
            </a:r>
            <a:endParaRPr lang="en-SG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577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1" y="1767493"/>
            <a:ext cx="4232958" cy="4540542"/>
          </a:xfrm>
        </p:spPr>
        <p:txBody>
          <a:bodyPr/>
          <a:lstStyle/>
          <a:p>
            <a:r>
              <a:rPr lang="en-US" sz="1700" dirty="0"/>
              <a:t>Parameters are variables in function definitions; arguments are the actual values passed to functions</a:t>
            </a:r>
          </a:p>
          <a:p>
            <a:r>
              <a:rPr lang="en-US" sz="1700" dirty="0"/>
              <a:t>Positional arguments need to be in the same order as the parameters in the function definition</a:t>
            </a:r>
          </a:p>
          <a:p>
            <a:pPr lvl="1"/>
            <a:r>
              <a:rPr lang="en-US" sz="1400" dirty="0"/>
              <a:t>The first argument fills the first parameter, the second fills the second, and so on​​</a:t>
            </a:r>
          </a:p>
          <a:p>
            <a:r>
              <a:rPr lang="en-US" sz="1700" dirty="0"/>
              <a:t>You can call a function as many times as needed. </a:t>
            </a:r>
          </a:p>
          <a:p>
            <a:r>
              <a:rPr lang="en-US" sz="1700" dirty="0"/>
              <a:t>You can get unexpected results if you mix up the order of the arguments in a function call when using positional arguments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Arguments and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Passing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618384" y="1767493"/>
            <a:ext cx="3684104" cy="45405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animal_type</a:t>
            </a:r>
            <a:r>
              <a:rPr lang="en-US" sz="1400" dirty="0"/>
              <a:t>, </a:t>
            </a:r>
            <a:r>
              <a:rPr lang="en-US" sz="1400" dirty="0" err="1"/>
              <a:t>pet_name</a:t>
            </a:r>
            <a:r>
              <a:rPr lang="en-US" sz="1400" dirty="0"/>
              <a:t>): </a:t>
            </a:r>
          </a:p>
          <a:p>
            <a:r>
              <a:rPr lang="en-US" sz="1400" dirty="0"/>
              <a:t>	"""Display information about a pet.""" 	print(f"\</a:t>
            </a:r>
            <a:r>
              <a:rPr lang="en-US" sz="1400" dirty="0" err="1"/>
              <a:t>nI</a:t>
            </a:r>
            <a:r>
              <a:rPr lang="en-US" sz="1400" dirty="0"/>
              <a:t> have a {</a:t>
            </a:r>
            <a:r>
              <a:rPr lang="en-US" sz="1400" dirty="0" err="1"/>
              <a:t>animal_type</a:t>
            </a:r>
            <a:r>
              <a:rPr lang="en-US" sz="1400" dirty="0"/>
              <a:t>}.")</a:t>
            </a:r>
          </a:p>
          <a:p>
            <a:r>
              <a:rPr lang="en-US" sz="1400" dirty="0"/>
              <a:t>	print(</a:t>
            </a:r>
            <a:r>
              <a:rPr lang="en-US" sz="1400" dirty="0" err="1"/>
              <a:t>f"My</a:t>
            </a:r>
            <a:r>
              <a:rPr lang="en-US" sz="1400" dirty="0"/>
              <a:t> {</a:t>
            </a:r>
            <a:r>
              <a:rPr lang="en-US" sz="1400" dirty="0" err="1"/>
              <a:t>animal_type</a:t>
            </a:r>
            <a:r>
              <a:rPr lang="en-US" sz="1400" dirty="0"/>
              <a:t>}'s name is 	{</a:t>
            </a:r>
            <a:r>
              <a:rPr lang="en-US" sz="1400" dirty="0" err="1"/>
              <a:t>pet_name.title</a:t>
            </a:r>
            <a:r>
              <a:rPr lang="en-US" sz="1400" dirty="0"/>
              <a:t>()}.")</a:t>
            </a:r>
          </a:p>
          <a:p>
            <a:endParaRPr lang="en-US" sz="1400" dirty="0"/>
          </a:p>
          <a:p>
            <a:r>
              <a:rPr lang="en-US" sz="1400" dirty="0" err="1"/>
              <a:t>describe_pet</a:t>
            </a:r>
            <a:r>
              <a:rPr lang="en-US" sz="1400" dirty="0"/>
              <a:t>('hamster', 'harry’)</a:t>
            </a:r>
          </a:p>
          <a:p>
            <a:endParaRPr lang="en-US" sz="1400" dirty="0"/>
          </a:p>
          <a:p>
            <a:r>
              <a:rPr lang="en-US" sz="1400" dirty="0"/>
              <a:t>I have a hamster.</a:t>
            </a:r>
          </a:p>
          <a:p>
            <a:r>
              <a:rPr lang="en-US" sz="1400" dirty="0"/>
              <a:t>My hamster's name is Harry.</a:t>
            </a:r>
          </a:p>
          <a:p>
            <a:endParaRPr lang="en-US" sz="1400" dirty="0"/>
          </a:p>
          <a:p>
            <a:r>
              <a:rPr lang="en-US" sz="1400" dirty="0" err="1"/>
              <a:t>describe_pet</a:t>
            </a:r>
            <a:r>
              <a:rPr lang="en-US" sz="1400" dirty="0"/>
              <a:t>('dog', 'willie')</a:t>
            </a:r>
            <a:endParaRPr lang="en-SG" sz="1400" dirty="0"/>
          </a:p>
          <a:p>
            <a:r>
              <a:rPr lang="en-US" sz="1400" dirty="0"/>
              <a:t>I have a dog.</a:t>
            </a:r>
          </a:p>
          <a:p>
            <a:r>
              <a:rPr lang="en-US" sz="1400" dirty="0"/>
              <a:t>My dog's name is Willie.</a:t>
            </a:r>
          </a:p>
          <a:p>
            <a:endParaRPr lang="en-US" sz="1400" dirty="0"/>
          </a:p>
          <a:p>
            <a:r>
              <a:rPr lang="en-US" sz="1400" dirty="0" err="1"/>
              <a:t>describe_pet</a:t>
            </a:r>
            <a:r>
              <a:rPr lang="en-US" sz="1400" dirty="0"/>
              <a:t>('harry', 'hamster’)</a:t>
            </a:r>
          </a:p>
          <a:p>
            <a:endParaRPr lang="en-US" sz="1400" dirty="0"/>
          </a:p>
          <a:p>
            <a:r>
              <a:rPr lang="en-US" sz="1400" dirty="0"/>
              <a:t>I have a harry.</a:t>
            </a:r>
          </a:p>
          <a:p>
            <a:r>
              <a:rPr lang="en-US" sz="1400" dirty="0"/>
              <a:t>My </a:t>
            </a:r>
            <a:r>
              <a:rPr lang="en-US" sz="1400" dirty="0" err="1"/>
              <a:t>harry's</a:t>
            </a:r>
            <a:r>
              <a:rPr lang="en-US" sz="1400" dirty="0"/>
              <a:t> name is Hamster.</a:t>
            </a: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929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1" y="1767493"/>
            <a:ext cx="7353844" cy="1661507"/>
          </a:xfrm>
        </p:spPr>
        <p:txBody>
          <a:bodyPr/>
          <a:lstStyle/>
          <a:p>
            <a:r>
              <a:rPr lang="en-US" sz="1700" dirty="0"/>
              <a:t>Keyword arguments are name-value pairs passed to a function.</a:t>
            </a:r>
          </a:p>
          <a:p>
            <a:r>
              <a:rPr lang="en-US" sz="1700" dirty="0"/>
              <a:t>They are written as </a:t>
            </a:r>
            <a:r>
              <a:rPr lang="en-US" sz="1700" dirty="0" err="1"/>
              <a:t>parameter_name</a:t>
            </a:r>
            <a:r>
              <a:rPr lang="en-US" sz="1700" dirty="0"/>
              <a:t>=value in function calls, eliminating confusion about which value is assigned to which parameter</a:t>
            </a:r>
          </a:p>
          <a:p>
            <a:r>
              <a:rPr lang="en-US" sz="1700" dirty="0"/>
              <a:t>When you use keyword arguments, be sure to use the exact names of the parameters in the function’s 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Arguments and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Keyword Arguments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921025" y="3561523"/>
            <a:ext cx="6460435" cy="26404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animal_type</a:t>
            </a:r>
            <a:r>
              <a:rPr lang="en-US" sz="1400" dirty="0"/>
              <a:t>, </a:t>
            </a:r>
            <a:r>
              <a:rPr lang="en-US" sz="1400" dirty="0" err="1"/>
              <a:t>pet_name</a:t>
            </a:r>
            <a:r>
              <a:rPr lang="en-US" sz="1400" dirty="0"/>
              <a:t>): </a:t>
            </a:r>
          </a:p>
          <a:p>
            <a:r>
              <a:rPr lang="en-US" sz="1400" dirty="0"/>
              <a:t>	"""Display information about a pet.""" print(f"\</a:t>
            </a:r>
            <a:r>
              <a:rPr lang="en-US" sz="1400" dirty="0" err="1"/>
              <a:t>nI</a:t>
            </a:r>
            <a:r>
              <a:rPr lang="en-US" sz="1400" dirty="0"/>
              <a:t>  have a {</a:t>
            </a:r>
            <a:r>
              <a:rPr lang="en-US" sz="1400" dirty="0" err="1"/>
              <a:t>animal_type</a:t>
            </a:r>
            <a:r>
              <a:rPr lang="en-US" sz="1400" dirty="0"/>
              <a:t>}.")</a:t>
            </a:r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f"My</a:t>
            </a:r>
            <a:r>
              <a:rPr lang="en-US" sz="1400" dirty="0"/>
              <a:t> {</a:t>
            </a:r>
            <a:r>
              <a:rPr lang="en-US" sz="1400" dirty="0" err="1"/>
              <a:t>animal_type</a:t>
            </a:r>
            <a:r>
              <a:rPr lang="en-US" sz="1400" dirty="0"/>
              <a:t>}'s name is {</a:t>
            </a:r>
            <a:r>
              <a:rPr lang="en-US" sz="1400" dirty="0" err="1"/>
              <a:t>pet_name.title</a:t>
            </a:r>
            <a:r>
              <a:rPr lang="en-US" sz="1400" dirty="0"/>
              <a:t>()}.")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animal_type</a:t>
            </a:r>
            <a:r>
              <a:rPr lang="en-US" sz="1400" dirty="0"/>
              <a:t>='hamster', </a:t>
            </a:r>
            <a:r>
              <a:rPr lang="en-US" sz="1400" dirty="0" err="1"/>
              <a:t>pet_name</a:t>
            </a:r>
            <a:r>
              <a:rPr lang="en-US" sz="1400" dirty="0"/>
              <a:t>='harry’)</a:t>
            </a:r>
          </a:p>
          <a:p>
            <a:endParaRPr lang="en-US" sz="1400" dirty="0"/>
          </a:p>
          <a:p>
            <a:r>
              <a:rPr lang="en-US" sz="1400" dirty="0"/>
              <a:t>##The following two function calls are equivalent:</a:t>
            </a:r>
          </a:p>
          <a:p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animal_type</a:t>
            </a:r>
            <a:r>
              <a:rPr lang="en-US" sz="1400" dirty="0"/>
              <a:t>='hamster', </a:t>
            </a:r>
            <a:r>
              <a:rPr lang="en-US" sz="1400" dirty="0" err="1"/>
              <a:t>pet_name</a:t>
            </a:r>
            <a:r>
              <a:rPr lang="en-US" sz="1400" dirty="0"/>
              <a:t>='harry')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pet_name</a:t>
            </a:r>
            <a:r>
              <a:rPr lang="en-US" sz="1400" dirty="0"/>
              <a:t>='harry', </a:t>
            </a:r>
            <a:r>
              <a:rPr lang="en-US" sz="1400" dirty="0" err="1"/>
              <a:t>animal_type</a:t>
            </a:r>
            <a:r>
              <a:rPr lang="en-US" sz="1400" dirty="0"/>
              <a:t>='hamster')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86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9" y="1815550"/>
            <a:ext cx="4405236" cy="4625007"/>
          </a:xfrm>
        </p:spPr>
        <p:txBody>
          <a:bodyPr/>
          <a:lstStyle/>
          <a:p>
            <a:r>
              <a:rPr lang="en-US" sz="1600" dirty="0"/>
              <a:t>If no argument is provided for a parameter in the function call, Python uses the default value.</a:t>
            </a:r>
          </a:p>
          <a:p>
            <a:r>
              <a:rPr lang="en-US" sz="1600" dirty="0"/>
              <a:t>Default values simplify function calls and clarify typical usage.</a:t>
            </a:r>
          </a:p>
          <a:p>
            <a:r>
              <a:rPr lang="en-US" sz="1600" dirty="0"/>
              <a:t>The order of parameters in the function definition may need adjustment when using default values.</a:t>
            </a:r>
          </a:p>
          <a:p>
            <a:r>
              <a:rPr lang="en-US" sz="1600" dirty="0"/>
              <a:t>When calling a function with default values, Python matches arguments positionally.</a:t>
            </a:r>
          </a:p>
          <a:p>
            <a:r>
              <a:rPr lang="en-US" sz="1600" dirty="0"/>
              <a:t>Providing an explicit argument for a parameter overrides the default value.</a:t>
            </a:r>
          </a:p>
          <a:p>
            <a:r>
              <a:rPr lang="en-US" sz="1600" dirty="0"/>
              <a:t>Parameters with default values should be listed after parameters without default values for correct positional argument interpretation.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Arguments and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Default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4711147" y="1921567"/>
            <a:ext cx="4126941" cy="3445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pet_name</a:t>
            </a:r>
            <a:r>
              <a:rPr lang="en-US" sz="1400" dirty="0"/>
              <a:t>, </a:t>
            </a:r>
            <a:r>
              <a:rPr lang="en-US" sz="1400" dirty="0" err="1"/>
              <a:t>animal_type</a:t>
            </a:r>
            <a:r>
              <a:rPr lang="en-US" sz="1400" dirty="0"/>
              <a:t>='dog’):</a:t>
            </a:r>
          </a:p>
          <a:p>
            <a:r>
              <a:rPr lang="en-US" sz="1400" dirty="0"/>
              <a:t>	"""Display information about a pet.""" 	print(f"\</a:t>
            </a:r>
            <a:r>
              <a:rPr lang="en-US" sz="1400" dirty="0" err="1"/>
              <a:t>nI</a:t>
            </a:r>
            <a:r>
              <a:rPr lang="en-US" sz="1400" dirty="0"/>
              <a:t> have a {</a:t>
            </a:r>
            <a:r>
              <a:rPr lang="en-US" sz="1400" dirty="0" err="1"/>
              <a:t>animal_type</a:t>
            </a:r>
            <a:r>
              <a:rPr lang="en-US" sz="1400" dirty="0"/>
              <a:t>}.")</a:t>
            </a:r>
          </a:p>
          <a:p>
            <a:r>
              <a:rPr lang="en-US" sz="1400" dirty="0"/>
              <a:t>	print(</a:t>
            </a:r>
            <a:r>
              <a:rPr lang="en-US" sz="1400" dirty="0" err="1"/>
              <a:t>f"My</a:t>
            </a:r>
            <a:r>
              <a:rPr lang="en-US" sz="1400" dirty="0"/>
              <a:t> {</a:t>
            </a:r>
            <a:r>
              <a:rPr lang="en-US" sz="1400" dirty="0" err="1"/>
              <a:t>animal_type</a:t>
            </a:r>
            <a:r>
              <a:rPr lang="en-US" sz="1400" dirty="0"/>
              <a:t>}'s name is 	{</a:t>
            </a:r>
            <a:r>
              <a:rPr lang="en-US" sz="1400" dirty="0" err="1"/>
              <a:t>pet_name.title</a:t>
            </a:r>
            <a:r>
              <a:rPr lang="en-US" sz="1400" dirty="0"/>
              <a:t>()}.")</a:t>
            </a:r>
          </a:p>
          <a:p>
            <a:endParaRPr lang="en-US" sz="1400" dirty="0"/>
          </a:p>
          <a:p>
            <a:r>
              <a:rPr lang="en-US" sz="1400" dirty="0" err="1"/>
              <a:t>describe_pet</a:t>
            </a:r>
            <a:r>
              <a:rPr lang="en-US" sz="1400" dirty="0"/>
              <a:t>('willie')</a:t>
            </a:r>
          </a:p>
          <a:p>
            <a:endParaRPr lang="en-US" sz="1400" dirty="0"/>
          </a:p>
          <a:p>
            <a:r>
              <a:rPr lang="en-US" sz="1400" dirty="0"/>
              <a:t>I have a dog.</a:t>
            </a:r>
          </a:p>
          <a:p>
            <a:r>
              <a:rPr lang="en-US" sz="1400" dirty="0"/>
              <a:t>My dog's name is Willie.</a:t>
            </a:r>
          </a:p>
          <a:p>
            <a:endParaRPr lang="en-US" sz="1400" dirty="0"/>
          </a:p>
          <a:p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pet_name</a:t>
            </a:r>
            <a:r>
              <a:rPr lang="en-US" sz="1400" dirty="0"/>
              <a:t>='harry', </a:t>
            </a:r>
            <a:r>
              <a:rPr lang="en-US" sz="1400" dirty="0" err="1"/>
              <a:t>animal_type</a:t>
            </a:r>
            <a:r>
              <a:rPr lang="en-US" sz="1400" dirty="0"/>
              <a:t>='hamster’)</a:t>
            </a:r>
          </a:p>
          <a:p>
            <a:r>
              <a:rPr lang="en-US" sz="1400" dirty="0"/>
              <a:t>I have a hamster.</a:t>
            </a:r>
          </a:p>
          <a:p>
            <a:r>
              <a:rPr lang="en-US" sz="1400" dirty="0"/>
              <a:t>My dog's name is Harry.</a:t>
            </a:r>
          </a:p>
          <a:p>
            <a:endParaRPr lang="en-US" sz="1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34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D38F4-0A19-4A49-8876-A75BE57C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" y="1676404"/>
            <a:ext cx="8095966" cy="2001080"/>
          </a:xfrm>
        </p:spPr>
        <p:txBody>
          <a:bodyPr/>
          <a:lstStyle/>
          <a:p>
            <a:r>
              <a:rPr lang="en-US" sz="1800" dirty="0"/>
              <a:t>Positional arguments, keyword arguments, and default values can all be used together</a:t>
            </a:r>
          </a:p>
          <a:p>
            <a:r>
              <a:rPr lang="en-US" sz="1800" dirty="0"/>
              <a:t>Example : def </a:t>
            </a:r>
            <a:r>
              <a:rPr lang="en-US" sz="1800" dirty="0" err="1"/>
              <a:t>describe_pet</a:t>
            </a:r>
            <a:r>
              <a:rPr lang="en-US" sz="1800" dirty="0"/>
              <a:t>(</a:t>
            </a:r>
            <a:r>
              <a:rPr lang="en-US" sz="1800" dirty="0" err="1"/>
              <a:t>pet_name</a:t>
            </a:r>
            <a:r>
              <a:rPr lang="en-US" sz="1800" dirty="0"/>
              <a:t>, </a:t>
            </a:r>
            <a:r>
              <a:rPr lang="en-US" sz="1800" dirty="0" err="1"/>
              <a:t>animal_type</a:t>
            </a:r>
            <a:r>
              <a:rPr lang="en-US" sz="1800" dirty="0"/>
              <a:t>='dog’)</a:t>
            </a:r>
          </a:p>
          <a:p>
            <a:pPr lvl="1"/>
            <a:r>
              <a:rPr lang="en-US" sz="1400" dirty="0"/>
              <a:t>an argument always needs to be provided for </a:t>
            </a:r>
            <a:r>
              <a:rPr lang="en-US" sz="1400" dirty="0" err="1"/>
              <a:t>pet_name</a:t>
            </a:r>
            <a:r>
              <a:rPr lang="en-US" sz="1400" dirty="0"/>
              <a:t>, and this value can be provided using the positional or keyword for- mat. </a:t>
            </a:r>
          </a:p>
          <a:p>
            <a:pPr lvl="1"/>
            <a:r>
              <a:rPr lang="en-US" sz="1400" dirty="0"/>
              <a:t>If the animal being described is not a dog, an argument for </a:t>
            </a:r>
            <a:r>
              <a:rPr lang="en-US" sz="1400" dirty="0" err="1"/>
              <a:t>animal_type</a:t>
            </a:r>
            <a:r>
              <a:rPr lang="en-US" sz="1400" dirty="0"/>
              <a:t> must be included in the call, and this argument can also be specified using the positional or keyword format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C2745-A787-423D-8611-27CBCE8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Arguments and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245-E5FE-4EF1-B9DB-0C7DB73E4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b="1" i="0" dirty="0">
                <a:effectLst/>
                <a:latin typeface="Söhne"/>
              </a:rPr>
              <a:t>Equivalent Function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C05A7-A86D-B64F-02FD-CAFB9E2113E1}"/>
              </a:ext>
            </a:extLst>
          </p:cNvPr>
          <p:cNvSpPr/>
          <p:nvPr/>
        </p:nvSpPr>
        <p:spPr>
          <a:xfrm>
            <a:off x="1783758" y="3677484"/>
            <a:ext cx="4988103" cy="27630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All of the following calls would work for this function</a:t>
            </a:r>
          </a:p>
          <a:p>
            <a:r>
              <a:rPr lang="en-US" sz="1400" dirty="0"/>
              <a:t># A dog named Willie. </a:t>
            </a:r>
          </a:p>
          <a:p>
            <a:r>
              <a:rPr lang="en-US" sz="1400" dirty="0" err="1"/>
              <a:t>describe_pet</a:t>
            </a:r>
            <a:r>
              <a:rPr lang="en-US" sz="1400" dirty="0"/>
              <a:t>('willie’) </a:t>
            </a:r>
          </a:p>
          <a:p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pet_name</a:t>
            </a:r>
            <a:r>
              <a:rPr lang="en-US" sz="1400" dirty="0"/>
              <a:t>='willie')</a:t>
            </a:r>
          </a:p>
          <a:p>
            <a:endParaRPr lang="en-US" sz="1400" dirty="0"/>
          </a:p>
          <a:p>
            <a:r>
              <a:rPr lang="en-US" sz="1400" dirty="0"/>
              <a:t># A hamster named Harry. </a:t>
            </a:r>
          </a:p>
          <a:p>
            <a:r>
              <a:rPr lang="en-US" sz="1400" dirty="0" err="1"/>
              <a:t>describe_pet</a:t>
            </a:r>
            <a:r>
              <a:rPr lang="en-US" sz="1400" dirty="0"/>
              <a:t>('harry', 'hamster')</a:t>
            </a:r>
          </a:p>
          <a:p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pet_name</a:t>
            </a:r>
            <a:r>
              <a:rPr lang="en-US" sz="1400" dirty="0"/>
              <a:t>='harry', </a:t>
            </a:r>
            <a:r>
              <a:rPr lang="en-US" sz="1400" dirty="0" err="1"/>
              <a:t>animal_type</a:t>
            </a:r>
            <a:r>
              <a:rPr lang="en-US" sz="1400" dirty="0"/>
              <a:t>='hamster') </a:t>
            </a:r>
            <a:r>
              <a:rPr lang="en-US" sz="1400" dirty="0" err="1"/>
              <a:t>describe_pet</a:t>
            </a:r>
            <a:r>
              <a:rPr lang="en-US" sz="1400" dirty="0"/>
              <a:t>(</a:t>
            </a:r>
            <a:r>
              <a:rPr lang="en-US" sz="1400" dirty="0" err="1"/>
              <a:t>animal_type</a:t>
            </a:r>
            <a:r>
              <a:rPr lang="en-US" sz="1400" dirty="0"/>
              <a:t>='hamster', </a:t>
            </a:r>
            <a:r>
              <a:rPr lang="en-US" sz="1400" dirty="0" err="1"/>
              <a:t>pet_name</a:t>
            </a:r>
            <a:r>
              <a:rPr lang="en-US" sz="1400" dirty="0"/>
              <a:t>='harry')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536645-E649-B810-8A0A-0646D0867141}"/>
              </a:ext>
            </a:extLst>
          </p:cNvPr>
          <p:cNvSpPr txBox="1">
            <a:spLocks/>
          </p:cNvSpPr>
          <p:nvPr/>
        </p:nvSpPr>
        <p:spPr>
          <a:xfrm>
            <a:off x="305912" y="2802836"/>
            <a:ext cx="4312471" cy="135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8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9594A9-D45A-404D-9033-AD7CE01A26D8}" vid="{1B7DD106-BE14-4AF8-B623-C546648E96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 ppt</Template>
  <TotalTime>275</TotalTime>
  <Words>4491</Words>
  <Application>Microsoft Office PowerPoint</Application>
  <PresentationFormat>On-screen Show (4:3)</PresentationFormat>
  <Paragraphs>404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Fira Sans Extra Condensed Medium</vt:lpstr>
      <vt:lpstr>Roboto Bk</vt:lpstr>
      <vt:lpstr>SimSun</vt:lpstr>
      <vt:lpstr>Söhne</vt:lpstr>
      <vt:lpstr>Arial</vt:lpstr>
      <vt:lpstr>Calibri</vt:lpstr>
      <vt:lpstr>Cambria</vt:lpstr>
      <vt:lpstr>Roboto</vt:lpstr>
      <vt:lpstr>Office Theme</vt:lpstr>
      <vt:lpstr>User inputs and While Loops</vt:lpstr>
      <vt:lpstr>Chapter 8 </vt:lpstr>
      <vt:lpstr>Topics Covered</vt:lpstr>
      <vt:lpstr>Functions</vt:lpstr>
      <vt:lpstr>Passing Information</vt:lpstr>
      <vt:lpstr>Arguments and Parameters</vt:lpstr>
      <vt:lpstr>Arguments and Parameters</vt:lpstr>
      <vt:lpstr>Arguments and Parameters</vt:lpstr>
      <vt:lpstr>Arguments and Parameters</vt:lpstr>
      <vt:lpstr>Return Values</vt:lpstr>
      <vt:lpstr>Return Values</vt:lpstr>
      <vt:lpstr>Return Values</vt:lpstr>
      <vt:lpstr>Function with a while Loop</vt:lpstr>
      <vt:lpstr>Passing a List</vt:lpstr>
      <vt:lpstr> Modifying a List in a Function</vt:lpstr>
      <vt:lpstr>Arbitrary Number of Arguments</vt:lpstr>
      <vt:lpstr>Mixing Positional and Arbitrary Arguments</vt:lpstr>
      <vt:lpstr>Arbitrary Keyword Arguments</vt:lpstr>
      <vt:lpstr>Functions in Modules</vt:lpstr>
      <vt:lpstr>Functions in Modules</vt:lpstr>
      <vt:lpstr>Functions in Modules</vt:lpstr>
      <vt:lpstr>Functions in Modules</vt:lpstr>
      <vt:lpstr>Functions in Modules</vt:lpstr>
      <vt:lpstr>Lab Exercise</vt:lpstr>
      <vt:lpstr>Lab Exercise</vt:lpstr>
      <vt:lpstr>Lab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Jerabel</dc:creator>
  <cp:lastModifiedBy>Lam, Sean</cp:lastModifiedBy>
  <cp:revision>41</cp:revision>
  <dcterms:created xsi:type="dcterms:W3CDTF">2021-02-08T04:03:30Z</dcterms:created>
  <dcterms:modified xsi:type="dcterms:W3CDTF">2023-12-27T04:17:46Z</dcterms:modified>
</cp:coreProperties>
</file>