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8" r:id="rId4"/>
    <p:sldId id="270" r:id="rId5"/>
    <p:sldId id="272" r:id="rId6"/>
    <p:sldId id="271" r:id="rId7"/>
    <p:sldId id="273" r:id="rId8"/>
    <p:sldId id="274" r:id="rId9"/>
    <p:sldId id="275" r:id="rId10"/>
    <p:sldId id="279" r:id="rId11"/>
    <p:sldId id="276" r:id="rId12"/>
    <p:sldId id="278" r:id="rId13"/>
    <p:sldId id="277" r:id="rId14"/>
    <p:sldId id="280" r:id="rId15"/>
    <p:sldId id="28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3"/>
    <p:restoredTop sz="96070"/>
  </p:normalViewPr>
  <p:slideViewPr>
    <p:cSldViewPr snapToGrid="0">
      <p:cViewPr varScale="1">
        <p:scale>
          <a:sx n="90" d="100"/>
          <a:sy n="90" d="100"/>
        </p:scale>
        <p:origin x="232"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3/21/24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3/21/24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3/21/24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291430" y="2327282"/>
            <a:ext cx="11609140" cy="2954655"/>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b="1" dirty="0">
                <a:solidFill>
                  <a:schemeClr val="bg1"/>
                </a:solidFill>
              </a:rPr>
              <a:t>-Investment Opportunity Analysis for Taxi Companies </a:t>
            </a:r>
          </a:p>
          <a:p>
            <a:endParaRPr lang="en-US" sz="4000" dirty="0"/>
          </a:p>
          <a:p>
            <a:r>
              <a:rPr lang="en-US" sz="4000" b="1" dirty="0">
                <a:solidFill>
                  <a:schemeClr val="bg1"/>
                </a:solidFill>
              </a:rPr>
              <a:t>21-03-2024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5925" y="-5495925"/>
            <a:ext cx="1200148" cy="12192001"/>
          </a:xfrm>
          <a:solidFill>
            <a:srgbClr val="3B3B3B"/>
          </a:solidFill>
        </p:spPr>
        <p:txBody>
          <a:bodyPr vert="vert270" anchor="t" anchorCtr="0"/>
          <a:lstStyle/>
          <a:p>
            <a:r>
              <a:rPr lang="en-US" b="1" dirty="0">
                <a:solidFill>
                  <a:srgbClr val="FF6600"/>
                </a:solidFill>
              </a:rPr>
              <a:t>YELLOW CAB PROFIT MARGIN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637"/>
            <a:ext cx="1654627" cy="994232"/>
          </a:xfrm>
          <a:prstGeom prst="rect">
            <a:avLst/>
          </a:prstGeom>
        </p:spPr>
      </p:pic>
      <p:pic>
        <p:nvPicPr>
          <p:cNvPr id="6" name="Picture 5">
            <a:extLst>
              <a:ext uri="{FF2B5EF4-FFF2-40B4-BE49-F238E27FC236}">
                <a16:creationId xmlns:a16="http://schemas.microsoft.com/office/drawing/2014/main" id="{9312B14C-8A83-0D10-15B4-7163BBA0D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37" y="2051505"/>
            <a:ext cx="6718300" cy="3213100"/>
          </a:xfrm>
          <a:prstGeom prst="rect">
            <a:avLst/>
          </a:prstGeom>
        </p:spPr>
      </p:pic>
      <p:sp>
        <p:nvSpPr>
          <p:cNvPr id="7" name="TextBox 6">
            <a:extLst>
              <a:ext uri="{FF2B5EF4-FFF2-40B4-BE49-F238E27FC236}">
                <a16:creationId xmlns:a16="http://schemas.microsoft.com/office/drawing/2014/main" id="{1BA22C26-56EE-457F-CE96-85669A1DCBA4}"/>
              </a:ext>
            </a:extLst>
          </p:cNvPr>
          <p:cNvSpPr txBox="1"/>
          <p:nvPr/>
        </p:nvSpPr>
        <p:spPr>
          <a:xfrm>
            <a:off x="7643813" y="2051505"/>
            <a:ext cx="4257675" cy="1754326"/>
          </a:xfrm>
          <a:prstGeom prst="rect">
            <a:avLst/>
          </a:prstGeom>
          <a:noFill/>
        </p:spPr>
        <p:txBody>
          <a:bodyPr wrap="square" rtlCol="0">
            <a:spAutoFit/>
          </a:bodyPr>
          <a:lstStyle/>
          <a:p>
            <a:r>
              <a:rPr lang="en-US" dirty="0"/>
              <a:t>-The profit is higher because of the number of customers using the cab.</a:t>
            </a:r>
          </a:p>
          <a:p>
            <a:endParaRPr lang="en-US" dirty="0"/>
          </a:p>
          <a:p>
            <a:r>
              <a:rPr lang="en-US" dirty="0"/>
              <a:t>-From the data, it is clear that the profit margin for the Yellow cab is high when compared with the pink cab.</a:t>
            </a:r>
          </a:p>
        </p:txBody>
      </p:sp>
    </p:spTree>
    <p:extLst>
      <p:ext uri="{BB962C8B-B14F-4D97-AF65-F5344CB8AC3E}">
        <p14:creationId xmlns:p14="http://schemas.microsoft.com/office/powerpoint/2010/main" val="238220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5925" y="-5495925"/>
            <a:ext cx="1200148" cy="12192001"/>
          </a:xfrm>
          <a:solidFill>
            <a:srgbClr val="3B3B3B"/>
          </a:solidFill>
        </p:spPr>
        <p:txBody>
          <a:bodyPr vert="vert270" anchor="t" anchorCtr="0"/>
          <a:lstStyle/>
          <a:p>
            <a:r>
              <a:rPr lang="en-US" b="1" dirty="0">
                <a:solidFill>
                  <a:srgbClr val="FF6600"/>
                </a:solidFill>
              </a:rPr>
              <a:t>PINK CAB PROFIT MARGIN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637"/>
            <a:ext cx="1654627" cy="994232"/>
          </a:xfrm>
          <a:prstGeom prst="rect">
            <a:avLst/>
          </a:prstGeom>
        </p:spPr>
      </p:pic>
      <p:pic>
        <p:nvPicPr>
          <p:cNvPr id="6" name="Picture 5">
            <a:extLst>
              <a:ext uri="{FF2B5EF4-FFF2-40B4-BE49-F238E27FC236}">
                <a16:creationId xmlns:a16="http://schemas.microsoft.com/office/drawing/2014/main" id="{39519F86-81E0-A0C2-E86A-EB44D177E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099" y="1522869"/>
            <a:ext cx="5803900" cy="4292600"/>
          </a:xfrm>
          <a:prstGeom prst="rect">
            <a:avLst/>
          </a:prstGeom>
        </p:spPr>
      </p:pic>
      <p:sp>
        <p:nvSpPr>
          <p:cNvPr id="7" name="TextBox 6">
            <a:extLst>
              <a:ext uri="{FF2B5EF4-FFF2-40B4-BE49-F238E27FC236}">
                <a16:creationId xmlns:a16="http://schemas.microsoft.com/office/drawing/2014/main" id="{65CD1006-3190-FB2A-13D6-DAE0D27CE3D6}"/>
              </a:ext>
            </a:extLst>
          </p:cNvPr>
          <p:cNvSpPr txBox="1"/>
          <p:nvPr/>
        </p:nvSpPr>
        <p:spPr>
          <a:xfrm>
            <a:off x="6586537" y="1900238"/>
            <a:ext cx="5313363" cy="2031325"/>
          </a:xfrm>
          <a:prstGeom prst="rect">
            <a:avLst/>
          </a:prstGeom>
          <a:noFill/>
        </p:spPr>
        <p:txBody>
          <a:bodyPr wrap="square" rtlCol="0">
            <a:spAutoFit/>
          </a:bodyPr>
          <a:lstStyle/>
          <a:p>
            <a:r>
              <a:rPr lang="en-US" dirty="0"/>
              <a:t>-We could also see that the profit margin for the pink cab is low, it is calculated by deducting the cost of the trip from the price charged </a:t>
            </a:r>
          </a:p>
          <a:p>
            <a:endParaRPr lang="en-US" dirty="0"/>
          </a:p>
          <a:p>
            <a:r>
              <a:rPr lang="en-US" dirty="0"/>
              <a:t>-The profit margin is the same from 2015-2018</a:t>
            </a:r>
          </a:p>
          <a:p>
            <a:endParaRPr lang="en-US" dirty="0"/>
          </a:p>
          <a:p>
            <a:endParaRPr lang="en-US" dirty="0"/>
          </a:p>
        </p:txBody>
      </p:sp>
    </p:spTree>
    <p:extLst>
      <p:ext uri="{BB962C8B-B14F-4D97-AF65-F5344CB8AC3E}">
        <p14:creationId xmlns:p14="http://schemas.microsoft.com/office/powerpoint/2010/main" val="209709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5925" y="-5495925"/>
            <a:ext cx="1200148" cy="12192001"/>
          </a:xfrm>
          <a:solidFill>
            <a:srgbClr val="3B3B3B"/>
          </a:solidFill>
        </p:spPr>
        <p:txBody>
          <a:bodyPr vert="vert270" anchor="t" anchorCtr="0"/>
          <a:lstStyle/>
          <a:p>
            <a:r>
              <a:rPr lang="en-US" b="1" dirty="0">
                <a:solidFill>
                  <a:srgbClr val="FF6600"/>
                </a:solidFill>
              </a:rPr>
              <a:t>PINK CAB PROFIT MARGIN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637"/>
            <a:ext cx="1654627" cy="994232"/>
          </a:xfrm>
          <a:prstGeom prst="rect">
            <a:avLst/>
          </a:prstGeom>
        </p:spPr>
      </p:pic>
      <p:pic>
        <p:nvPicPr>
          <p:cNvPr id="5" name="Picture 4">
            <a:extLst>
              <a:ext uri="{FF2B5EF4-FFF2-40B4-BE49-F238E27FC236}">
                <a16:creationId xmlns:a16="http://schemas.microsoft.com/office/drawing/2014/main" id="{F53270BA-C215-04EB-B0DD-46032E3AA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87" y="1522869"/>
            <a:ext cx="6692900" cy="3302000"/>
          </a:xfrm>
          <a:prstGeom prst="rect">
            <a:avLst/>
          </a:prstGeom>
        </p:spPr>
      </p:pic>
      <p:sp>
        <p:nvSpPr>
          <p:cNvPr id="7" name="TextBox 6">
            <a:extLst>
              <a:ext uri="{FF2B5EF4-FFF2-40B4-BE49-F238E27FC236}">
                <a16:creationId xmlns:a16="http://schemas.microsoft.com/office/drawing/2014/main" id="{03BE8883-8DA7-8A38-43E8-77FA8BCC0D3D}"/>
              </a:ext>
            </a:extLst>
          </p:cNvPr>
          <p:cNvSpPr txBox="1"/>
          <p:nvPr/>
        </p:nvSpPr>
        <p:spPr>
          <a:xfrm>
            <a:off x="7615238" y="1743075"/>
            <a:ext cx="3786187" cy="2031325"/>
          </a:xfrm>
          <a:prstGeom prst="rect">
            <a:avLst/>
          </a:prstGeom>
          <a:noFill/>
        </p:spPr>
        <p:txBody>
          <a:bodyPr wrap="square" rtlCol="0">
            <a:spAutoFit/>
          </a:bodyPr>
          <a:lstStyle/>
          <a:p>
            <a:r>
              <a:rPr lang="en-US" dirty="0"/>
              <a:t>-The profit is lower because of the number of customers using the cab.</a:t>
            </a:r>
          </a:p>
          <a:p>
            <a:endParaRPr lang="en-US" dirty="0"/>
          </a:p>
          <a:p>
            <a:r>
              <a:rPr lang="en-US" dirty="0"/>
              <a:t>-From the data, it is clear that the profit margin for the pink cab is low when compared with the pink cab.</a:t>
            </a:r>
          </a:p>
          <a:p>
            <a:endParaRPr lang="en-US" dirty="0"/>
          </a:p>
        </p:txBody>
      </p:sp>
    </p:spTree>
    <p:extLst>
      <p:ext uri="{BB962C8B-B14F-4D97-AF65-F5344CB8AC3E}">
        <p14:creationId xmlns:p14="http://schemas.microsoft.com/office/powerpoint/2010/main" val="3686165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5925" y="-5495925"/>
            <a:ext cx="1200148" cy="12192001"/>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637"/>
            <a:ext cx="1654627" cy="994232"/>
          </a:xfrm>
          <a:prstGeom prst="rect">
            <a:avLst/>
          </a:prstGeom>
        </p:spPr>
      </p:pic>
      <p:pic>
        <p:nvPicPr>
          <p:cNvPr id="5" name="Picture 4">
            <a:extLst>
              <a:ext uri="{FF2B5EF4-FFF2-40B4-BE49-F238E27FC236}">
                <a16:creationId xmlns:a16="http://schemas.microsoft.com/office/drawing/2014/main" id="{00E90980-2078-C20B-48DA-11A1D7825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37" y="1728785"/>
            <a:ext cx="10950576" cy="4462887"/>
          </a:xfrm>
          <a:prstGeom prst="rect">
            <a:avLst/>
          </a:prstGeom>
        </p:spPr>
      </p:pic>
    </p:spTree>
    <p:extLst>
      <p:ext uri="{BB962C8B-B14F-4D97-AF65-F5344CB8AC3E}">
        <p14:creationId xmlns:p14="http://schemas.microsoft.com/office/powerpoint/2010/main" val="3736133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5925" y="-5495925"/>
            <a:ext cx="1200148" cy="12192001"/>
          </a:xfrm>
          <a:solidFill>
            <a:srgbClr val="3B3B3B"/>
          </a:solidFill>
        </p:spPr>
        <p:txBody>
          <a:bodyPr vert="vert270" anchor="t" anchorCtr="0">
            <a:normAutofit fontScale="90000"/>
          </a:bodyPr>
          <a:lstStyle/>
          <a:p>
            <a:r>
              <a:rPr lang="en-US" b="1" dirty="0">
                <a:solidFill>
                  <a:srgbClr val="FF6600"/>
                </a:solidFill>
              </a:rPr>
              <a:t>EDA Summary &amp; Recommendations</a:t>
            </a:r>
            <a:br>
              <a:rPr lang="en-US"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637"/>
            <a:ext cx="1654627" cy="994232"/>
          </a:xfrm>
          <a:prstGeom prst="rect">
            <a:avLst/>
          </a:prstGeom>
        </p:spPr>
      </p:pic>
      <p:sp>
        <p:nvSpPr>
          <p:cNvPr id="3" name="TextBox 2">
            <a:extLst>
              <a:ext uri="{FF2B5EF4-FFF2-40B4-BE49-F238E27FC236}">
                <a16:creationId xmlns:a16="http://schemas.microsoft.com/office/drawing/2014/main" id="{F876EAAF-DDD5-F2E9-F8C6-B455BA5F4DA1}"/>
              </a:ext>
            </a:extLst>
          </p:cNvPr>
          <p:cNvSpPr txBox="1"/>
          <p:nvPr/>
        </p:nvSpPr>
        <p:spPr>
          <a:xfrm>
            <a:off x="500063" y="1522869"/>
            <a:ext cx="11544300" cy="2308324"/>
          </a:xfrm>
          <a:prstGeom prst="rect">
            <a:avLst/>
          </a:prstGeom>
          <a:noFill/>
        </p:spPr>
        <p:txBody>
          <a:bodyPr wrap="square" rtlCol="0">
            <a:spAutoFit/>
          </a:bodyPr>
          <a:lstStyle/>
          <a:p>
            <a:r>
              <a:rPr lang="en-US" dirty="0"/>
              <a:t>After comparing the two taxi services on the following criteria, we determined that Yellow Cab was superior to Pink Cab</a:t>
            </a:r>
          </a:p>
          <a:p>
            <a:endParaRPr lang="en-US" dirty="0"/>
          </a:p>
          <a:p>
            <a:r>
              <a:rPr lang="en-IN" dirty="0"/>
              <a:t>-Yellow Cab's profit per ride is statistically substantially greater. </a:t>
            </a:r>
            <a:br>
              <a:rPr lang="en-IN" dirty="0"/>
            </a:br>
            <a:r>
              <a:rPr lang="en-IN" dirty="0"/>
              <a:t>-There is a homogenous temporal statistical difference.</a:t>
            </a:r>
            <a:br>
              <a:rPr lang="en-IN" dirty="0"/>
            </a:br>
            <a:r>
              <a:rPr lang="en-IN" dirty="0"/>
              <a:t>-According to a seasonal breakdown of daily revenues per firm, Yellow Cab's trend is significantly higher than Pink Cab's. </a:t>
            </a:r>
            <a:br>
              <a:rPr lang="en-IN" dirty="0"/>
            </a:br>
            <a:r>
              <a:rPr lang="en-IN" dirty="0"/>
              <a:t>-All firms have statistically similar income per client. </a:t>
            </a:r>
            <a:br>
              <a:rPr lang="en-IN" dirty="0"/>
            </a:br>
            <a:r>
              <a:rPr lang="en-IN" dirty="0"/>
              <a:t>-There is statistical similarity in age demographics between firms. </a:t>
            </a:r>
            <a:br>
              <a:rPr lang="en-IN" dirty="0"/>
            </a:br>
            <a:r>
              <a:rPr lang="en-IN" dirty="0"/>
              <a:t>-Based on the offered study, it is evident that the Yellow Cab firm is a better investment. </a:t>
            </a:r>
            <a:endParaRPr lang="en-US" dirty="0"/>
          </a:p>
        </p:txBody>
      </p:sp>
    </p:spTree>
    <p:extLst>
      <p:ext uri="{BB962C8B-B14F-4D97-AF65-F5344CB8AC3E}">
        <p14:creationId xmlns:p14="http://schemas.microsoft.com/office/powerpoint/2010/main" val="3377780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5925" y="-5495925"/>
            <a:ext cx="1200148" cy="12192001"/>
          </a:xfrm>
          <a:solidFill>
            <a:srgbClr val="3B3B3B"/>
          </a:solidFill>
        </p:spPr>
        <p:txBody>
          <a:bodyPr vert="vert270" anchor="t" anchorCtr="0">
            <a:normAutofit fontScale="90000"/>
          </a:bodyPr>
          <a:lstStyle/>
          <a:p>
            <a:r>
              <a:rPr lang="en-US" b="1" dirty="0">
                <a:solidFill>
                  <a:srgbClr val="FF6600"/>
                </a:solidFill>
              </a:rPr>
              <a:t>Further Explorations</a:t>
            </a:r>
            <a:br>
              <a:rPr lang="en-US"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637"/>
            <a:ext cx="1654627" cy="994232"/>
          </a:xfrm>
          <a:prstGeom prst="rect">
            <a:avLst/>
          </a:prstGeom>
        </p:spPr>
      </p:pic>
      <p:sp>
        <p:nvSpPr>
          <p:cNvPr id="3" name="TextBox 2">
            <a:extLst>
              <a:ext uri="{FF2B5EF4-FFF2-40B4-BE49-F238E27FC236}">
                <a16:creationId xmlns:a16="http://schemas.microsoft.com/office/drawing/2014/main" id="{F876EAAF-DDD5-F2E9-F8C6-B455BA5F4DA1}"/>
              </a:ext>
            </a:extLst>
          </p:cNvPr>
          <p:cNvSpPr txBox="1"/>
          <p:nvPr/>
        </p:nvSpPr>
        <p:spPr>
          <a:xfrm>
            <a:off x="500063" y="1522869"/>
            <a:ext cx="11544300" cy="1754326"/>
          </a:xfrm>
          <a:prstGeom prst="rect">
            <a:avLst/>
          </a:prstGeom>
          <a:noFill/>
        </p:spPr>
        <p:txBody>
          <a:bodyPr wrap="square" rtlCol="0">
            <a:spAutoFit/>
          </a:bodyPr>
          <a:lstStyle/>
          <a:p>
            <a:r>
              <a:rPr lang="en-IN" dirty="0"/>
              <a:t>- Note that the data covers the historical era from 2016 to 2018, which is a long time ago yet may not be considered a huge amount of time.</a:t>
            </a:r>
          </a:p>
          <a:p>
            <a:endParaRPr lang="en-IN" dirty="0"/>
          </a:p>
          <a:p>
            <a:r>
              <a:rPr lang="en-IN" dirty="0"/>
              <a:t>- Better analysis may benefit from future data analysis that includes profit margin based on city weather forecasts.</a:t>
            </a:r>
          </a:p>
          <a:p>
            <a:endParaRPr lang="en-IN" dirty="0"/>
          </a:p>
          <a:p>
            <a:endParaRPr lang="en-US" dirty="0"/>
          </a:p>
        </p:txBody>
      </p:sp>
    </p:spTree>
    <p:extLst>
      <p:ext uri="{BB962C8B-B14F-4D97-AF65-F5344CB8AC3E}">
        <p14:creationId xmlns:p14="http://schemas.microsoft.com/office/powerpoint/2010/main" val="97133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sz="4000" b="1" dirty="0">
              <a:solidFill>
                <a:srgbClr val="FF6600"/>
              </a:solidFill>
            </a:endParaRPr>
          </a:p>
          <a:p>
            <a:r>
              <a:rPr lang="en-US" sz="4000" b="1" dirty="0">
                <a:solidFill>
                  <a:srgbClr val="FF6600"/>
                </a:solidFill>
              </a:rPr>
              <a:t>   </a:t>
            </a:r>
          </a:p>
          <a:p>
            <a:r>
              <a:rPr lang="en-US" sz="4000" b="1" dirty="0">
                <a:solidFill>
                  <a:srgbClr val="FF6600"/>
                </a:solidFill>
              </a:rPr>
              <a:t>         </a:t>
            </a:r>
          </a:p>
          <a:p>
            <a:r>
              <a:rPr lang="en-US" sz="4000" b="1" dirty="0">
                <a:solidFill>
                  <a:srgbClr val="FF6600"/>
                </a:solidFill>
              </a:rPr>
              <a:t>THANK YOU</a:t>
            </a:r>
          </a:p>
          <a:p>
            <a:endParaRPr lang="en-US" sz="4000" b="1" dirty="0">
              <a:solidFill>
                <a:srgbClr val="FF6600"/>
              </a:solidFill>
            </a:endParaRPr>
          </a:p>
          <a:p>
            <a:endParaRPr lang="en-US" sz="40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71214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5925" y="-5495925"/>
            <a:ext cx="1200148" cy="12192001"/>
          </a:xfrm>
          <a:solidFill>
            <a:srgbClr val="3B3B3B"/>
          </a:solidFill>
        </p:spPr>
        <p:txBody>
          <a:bodyPr vert="vert270" anchor="t" anchorCtr="0"/>
          <a:lstStyle/>
          <a:p>
            <a:r>
              <a:rPr lang="en-US" b="1" dirty="0">
                <a:solidFill>
                  <a:srgbClr val="FF6600"/>
                </a:solidFill>
              </a:rPr>
              <a:t>Case Study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637"/>
            <a:ext cx="1654627" cy="994232"/>
          </a:xfrm>
          <a:prstGeom prst="rect">
            <a:avLst/>
          </a:prstGeom>
        </p:spPr>
      </p:pic>
      <p:sp>
        <p:nvSpPr>
          <p:cNvPr id="7" name="TextBox 6">
            <a:extLst>
              <a:ext uri="{FF2B5EF4-FFF2-40B4-BE49-F238E27FC236}">
                <a16:creationId xmlns:a16="http://schemas.microsoft.com/office/drawing/2014/main" id="{0B1CA860-2C34-EB3C-4163-B22A4005FB23}"/>
              </a:ext>
            </a:extLst>
          </p:cNvPr>
          <p:cNvSpPr txBox="1"/>
          <p:nvPr/>
        </p:nvSpPr>
        <p:spPr>
          <a:xfrm>
            <a:off x="271463" y="1522868"/>
            <a:ext cx="11772900" cy="4524315"/>
          </a:xfrm>
          <a:prstGeom prst="rect">
            <a:avLst/>
          </a:prstGeom>
          <a:noFill/>
        </p:spPr>
        <p:txBody>
          <a:bodyPr wrap="square" rtlCol="0">
            <a:spAutoFit/>
          </a:bodyPr>
          <a:lstStyle/>
          <a:p>
            <a:pPr algn="l"/>
            <a:r>
              <a:rPr lang="en-US" sz="2400" b="1" dirty="0"/>
              <a:t>Problem Statement </a:t>
            </a:r>
          </a:p>
          <a:p>
            <a:pPr algn="l"/>
            <a:endParaRPr lang="en-US" dirty="0"/>
          </a:p>
          <a:p>
            <a:pPr algn="l"/>
            <a:r>
              <a:rPr lang="en-US" dirty="0"/>
              <a:t>-</a:t>
            </a:r>
            <a:r>
              <a:rPr lang="en-IN"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br>
              <a:rPr lang="en-IN" dirty="0"/>
            </a:br>
            <a:r>
              <a:rPr lang="en-IN" sz="2400" b="1" dirty="0"/>
              <a:t>Objective</a:t>
            </a:r>
          </a:p>
          <a:p>
            <a:endParaRPr lang="en-IN" dirty="0"/>
          </a:p>
          <a:p>
            <a:r>
              <a:rPr lang="en-IN" dirty="0"/>
              <a:t>-To provide insights on the cab companies to help XYZ firm to make the right investment decisions</a:t>
            </a:r>
          </a:p>
          <a:p>
            <a:endParaRPr lang="en-IN" dirty="0"/>
          </a:p>
          <a:p>
            <a:pPr algn="l"/>
            <a:r>
              <a:rPr lang="en-IN" sz="2400" b="1" dirty="0"/>
              <a:t>Areas Investigated</a:t>
            </a:r>
          </a:p>
          <a:p>
            <a:pPr algn="l">
              <a:buFont typeface="Arial" panose="020B0604020202020204" pitchFamily="34" charset="0"/>
              <a:buChar char="•"/>
            </a:pPr>
            <a:r>
              <a:rPr lang="en-IN" dirty="0"/>
              <a:t>Which company has the maximum number of cab users at a particular time period?</a:t>
            </a:r>
          </a:p>
          <a:p>
            <a:pPr algn="l">
              <a:buFont typeface="Arial" panose="020B0604020202020204" pitchFamily="34" charset="0"/>
              <a:buChar char="•"/>
            </a:pPr>
            <a:r>
              <a:rPr lang="en-IN" dirty="0"/>
              <a:t>Does the margin proportionally increase with the increase in number of customers?</a:t>
            </a:r>
          </a:p>
          <a:p>
            <a:pPr algn="l">
              <a:buFont typeface="Arial" panose="020B0604020202020204" pitchFamily="34" charset="0"/>
              <a:buChar char="•"/>
            </a:pPr>
            <a:r>
              <a:rPr lang="en-IN" dirty="0"/>
              <a:t>What are the attributes of these customer segments?</a:t>
            </a:r>
          </a:p>
          <a:p>
            <a:endParaRPr lang="en-US" dirty="0"/>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5925" y="-5495925"/>
            <a:ext cx="1200148" cy="12192001"/>
          </a:xfrm>
          <a:solidFill>
            <a:srgbClr val="3B3B3B"/>
          </a:solidFill>
        </p:spPr>
        <p:txBody>
          <a:bodyPr vert="vert270" anchor="t" anchorCtr="0"/>
          <a:lstStyle/>
          <a:p>
            <a:r>
              <a:rPr lang="en-US" b="1" dirty="0">
                <a:solidFill>
                  <a:srgbClr val="FF6600"/>
                </a:solidFill>
              </a:rPr>
              <a:t>Data Exploration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637"/>
            <a:ext cx="1654627" cy="994232"/>
          </a:xfrm>
          <a:prstGeom prst="rect">
            <a:avLst/>
          </a:prstGeom>
        </p:spPr>
      </p:pic>
      <p:sp>
        <p:nvSpPr>
          <p:cNvPr id="7" name="TextBox 6">
            <a:extLst>
              <a:ext uri="{FF2B5EF4-FFF2-40B4-BE49-F238E27FC236}">
                <a16:creationId xmlns:a16="http://schemas.microsoft.com/office/drawing/2014/main" id="{0B1CA860-2C34-EB3C-4163-B22A4005FB23}"/>
              </a:ext>
            </a:extLst>
          </p:cNvPr>
          <p:cNvSpPr txBox="1"/>
          <p:nvPr/>
        </p:nvSpPr>
        <p:spPr>
          <a:xfrm>
            <a:off x="-2" y="1522869"/>
            <a:ext cx="11772900" cy="5262979"/>
          </a:xfrm>
          <a:prstGeom prst="rect">
            <a:avLst/>
          </a:prstGeom>
          <a:noFill/>
        </p:spPr>
        <p:txBody>
          <a:bodyPr wrap="square" rtlCol="0">
            <a:spAutoFit/>
          </a:bodyPr>
          <a:lstStyle/>
          <a:p>
            <a:pPr algn="l"/>
            <a:r>
              <a:rPr lang="en-US" sz="2400" b="1" dirty="0"/>
              <a:t>Given Data</a:t>
            </a:r>
            <a:endParaRPr lang="en-US" dirty="0"/>
          </a:p>
          <a:p>
            <a:r>
              <a:rPr lang="en-US" b="1" dirty="0"/>
              <a:t>-Cab </a:t>
            </a:r>
            <a:r>
              <a:rPr lang="en-US" b="1" dirty="0" err="1"/>
              <a:t>Data.csv</a:t>
            </a:r>
            <a:r>
              <a:rPr lang="en-US" b="1" dirty="0"/>
              <a:t>: </a:t>
            </a:r>
          </a:p>
          <a:p>
            <a:r>
              <a:rPr lang="en-IN" sz="1800" dirty="0">
                <a:solidFill>
                  <a:srgbClr val="000000"/>
                </a:solidFill>
                <a:effectLst/>
                <a:latin typeface="Times New Roman" panose="02020603050405020304" pitchFamily="18" charset="0"/>
              </a:rPr>
              <a:t>359392 Rows and 7 Features (</a:t>
            </a:r>
            <a:r>
              <a:rPr lang="en-IN" dirty="0" err="1"/>
              <a:t>Transaction_ID</a:t>
            </a:r>
            <a:r>
              <a:rPr lang="en-IN" dirty="0"/>
              <a:t>, </a:t>
            </a:r>
            <a:r>
              <a:rPr lang="en-IN" dirty="0" err="1"/>
              <a:t>Date_of_Travel</a:t>
            </a:r>
            <a:r>
              <a:rPr lang="en-IN" dirty="0"/>
              <a:t>, Company, City, </a:t>
            </a:r>
            <a:r>
              <a:rPr lang="en-IN" dirty="0" err="1"/>
              <a:t>KM_Travelled</a:t>
            </a:r>
            <a:r>
              <a:rPr lang="en-IN" dirty="0"/>
              <a:t>, </a:t>
            </a:r>
            <a:r>
              <a:rPr lang="en-IN" dirty="0" err="1"/>
              <a:t>Price_Charged</a:t>
            </a:r>
            <a:r>
              <a:rPr lang="en-IN" dirty="0"/>
              <a:t>, </a:t>
            </a:r>
            <a:r>
              <a:rPr lang="en-IN" dirty="0" err="1"/>
              <a:t>Cost_of_Trip</a:t>
            </a:r>
            <a:r>
              <a:rPr lang="en-IN" dirty="0"/>
              <a:t> , State) </a:t>
            </a:r>
            <a:endParaRPr lang="en-US" dirty="0"/>
          </a:p>
          <a:p>
            <a:pPr algn="l"/>
            <a:r>
              <a:rPr lang="en-US" b="1" dirty="0"/>
              <a:t>-</a:t>
            </a:r>
            <a:r>
              <a:rPr lang="en-US" b="1" dirty="0" err="1"/>
              <a:t>Customer_ID.csv</a:t>
            </a:r>
            <a:r>
              <a:rPr lang="en-US" b="1" dirty="0"/>
              <a:t>:</a:t>
            </a:r>
          </a:p>
          <a:p>
            <a:pPr algn="l"/>
            <a:r>
              <a:rPr lang="en-IN" dirty="0"/>
              <a:t>20 Rows and 3 </a:t>
            </a:r>
            <a:r>
              <a:rPr lang="en-IN" sz="1800" dirty="0">
                <a:solidFill>
                  <a:srgbClr val="000000"/>
                </a:solidFill>
                <a:effectLst/>
                <a:latin typeface="Times New Roman" panose="02020603050405020304" pitchFamily="18" charset="0"/>
              </a:rPr>
              <a:t>Features (</a:t>
            </a:r>
            <a:r>
              <a:rPr lang="en-IN" dirty="0" err="1"/>
              <a:t>Customer_ID</a:t>
            </a:r>
            <a:r>
              <a:rPr lang="en-IN" dirty="0"/>
              <a:t>, Gender, Age, Income_(USD/Month))</a:t>
            </a:r>
            <a:endParaRPr lang="en-US" dirty="0"/>
          </a:p>
          <a:p>
            <a:r>
              <a:rPr lang="en-US" b="1" dirty="0"/>
              <a:t>-</a:t>
            </a:r>
            <a:r>
              <a:rPr lang="en-US" b="1" dirty="0" err="1"/>
              <a:t>Transaction_ID.csv</a:t>
            </a:r>
            <a:endParaRPr lang="en-IN" b="1" dirty="0"/>
          </a:p>
          <a:p>
            <a:pPr algn="l"/>
            <a:r>
              <a:rPr lang="en-IN" dirty="0"/>
              <a:t>49171 Rows and 4 Features (Transaction ID, Customer ID, </a:t>
            </a:r>
            <a:r>
              <a:rPr lang="en-IN" dirty="0" err="1"/>
              <a:t>Payment_Mode</a:t>
            </a:r>
            <a:r>
              <a:rPr lang="en-IN" dirty="0"/>
              <a:t>)</a:t>
            </a:r>
            <a:endParaRPr lang="en-US" dirty="0"/>
          </a:p>
          <a:p>
            <a:r>
              <a:rPr lang="en-US" b="1" dirty="0"/>
              <a:t>-</a:t>
            </a:r>
            <a:r>
              <a:rPr lang="en-US" b="1" dirty="0" err="1"/>
              <a:t>City.csv</a:t>
            </a:r>
            <a:endParaRPr lang="en-US" b="1" dirty="0"/>
          </a:p>
          <a:p>
            <a:r>
              <a:rPr lang="en-IN" sz="1800" dirty="0">
                <a:solidFill>
                  <a:srgbClr val="000000"/>
                </a:solidFill>
                <a:effectLst/>
                <a:latin typeface="Times New Roman" panose="02020603050405020304" pitchFamily="18" charset="0"/>
              </a:rPr>
              <a:t>440098 </a:t>
            </a:r>
            <a:r>
              <a:rPr lang="en-IN" dirty="0"/>
              <a:t>Rows and 4 Features (City, Population, Users, State)</a:t>
            </a:r>
          </a:p>
          <a:p>
            <a:endParaRPr lang="en-IN" dirty="0"/>
          </a:p>
          <a:p>
            <a:r>
              <a:rPr lang="en-IN" sz="2400" b="1" dirty="0"/>
              <a:t>Data is analysed and processed as one master data</a:t>
            </a:r>
          </a:p>
          <a:p>
            <a:r>
              <a:rPr lang="en-US" b="1" dirty="0" err="1"/>
              <a:t>master_data.csv</a:t>
            </a:r>
            <a:endParaRPr lang="en-US" b="1" dirty="0"/>
          </a:p>
          <a:p>
            <a:r>
              <a:rPr lang="en-IN" dirty="0"/>
              <a:t>359392 Rows and 18 Features </a:t>
            </a:r>
          </a:p>
          <a:p>
            <a:r>
              <a:rPr lang="en-IN" dirty="0"/>
              <a:t>15 (</a:t>
            </a:r>
            <a:r>
              <a:rPr lang="en-IN" dirty="0" err="1"/>
              <a:t>Transaction_ID</a:t>
            </a:r>
            <a:r>
              <a:rPr lang="en-IN" dirty="0"/>
              <a:t>, </a:t>
            </a:r>
            <a:r>
              <a:rPr lang="en-IN" dirty="0" err="1"/>
              <a:t>Date_of_Travel</a:t>
            </a:r>
            <a:r>
              <a:rPr lang="en-IN" dirty="0"/>
              <a:t>, Company, City , </a:t>
            </a:r>
            <a:r>
              <a:rPr lang="en-IN" dirty="0" err="1"/>
              <a:t>KM_Travelled</a:t>
            </a:r>
            <a:r>
              <a:rPr lang="en-IN" dirty="0"/>
              <a:t> , </a:t>
            </a:r>
            <a:r>
              <a:rPr lang="en-IN" dirty="0" err="1"/>
              <a:t>Price_Charged</a:t>
            </a:r>
            <a:r>
              <a:rPr lang="en-IN" dirty="0"/>
              <a:t> , </a:t>
            </a:r>
            <a:r>
              <a:rPr lang="en-IN" dirty="0" err="1"/>
              <a:t>Cost_of_Trip</a:t>
            </a:r>
            <a:r>
              <a:rPr lang="en-IN" dirty="0"/>
              <a:t> , State , </a:t>
            </a:r>
            <a:r>
              <a:rPr lang="en-IN" dirty="0" err="1"/>
              <a:t>Customer_ID</a:t>
            </a:r>
            <a:r>
              <a:rPr lang="en-IN" dirty="0"/>
              <a:t> , </a:t>
            </a:r>
            <a:r>
              <a:rPr lang="en-IN" dirty="0" err="1"/>
              <a:t>Payment_Mode</a:t>
            </a:r>
            <a:r>
              <a:rPr lang="en-IN" dirty="0"/>
              <a:t> , Gender	 , Age , Income_(USD/Month)	Population , Users) + 3 (Year, </a:t>
            </a:r>
            <a:r>
              <a:rPr lang="en-IN" dirty="0" err="1"/>
              <a:t>Profit_per_KM</a:t>
            </a:r>
            <a:r>
              <a:rPr lang="en-IN" dirty="0"/>
              <a:t>, Profit) </a:t>
            </a:r>
          </a:p>
          <a:p>
            <a:endParaRPr lang="en-IN" dirty="0"/>
          </a:p>
          <a:p>
            <a:endParaRPr lang="en-IN" dirty="0"/>
          </a:p>
        </p:txBody>
      </p:sp>
    </p:spTree>
    <p:extLst>
      <p:ext uri="{BB962C8B-B14F-4D97-AF65-F5344CB8AC3E}">
        <p14:creationId xmlns:p14="http://schemas.microsoft.com/office/powerpoint/2010/main" val="17825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5925" y="-5495925"/>
            <a:ext cx="1200148" cy="12192001"/>
          </a:xfrm>
          <a:solidFill>
            <a:srgbClr val="3B3B3B"/>
          </a:solidFill>
        </p:spPr>
        <p:txBody>
          <a:bodyPr vert="vert270" anchor="t" anchorCtr="0"/>
          <a:lstStyle/>
          <a:p>
            <a:r>
              <a:rPr lang="en-US" b="1" dirty="0">
                <a:solidFill>
                  <a:srgbClr val="FF6600"/>
                </a:solidFill>
              </a:rPr>
              <a:t>PAYMENT MODES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637"/>
            <a:ext cx="1654627" cy="994232"/>
          </a:xfrm>
          <a:prstGeom prst="rect">
            <a:avLst/>
          </a:prstGeom>
        </p:spPr>
      </p:pic>
      <p:pic>
        <p:nvPicPr>
          <p:cNvPr id="6" name="Picture 5">
            <a:extLst>
              <a:ext uri="{FF2B5EF4-FFF2-40B4-BE49-F238E27FC236}">
                <a16:creationId xmlns:a16="http://schemas.microsoft.com/office/drawing/2014/main" id="{0E4B331B-4F3C-098C-0C1E-E92BB158E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12" y="1622881"/>
            <a:ext cx="5283200" cy="3771900"/>
          </a:xfrm>
          <a:prstGeom prst="rect">
            <a:avLst/>
          </a:prstGeom>
        </p:spPr>
      </p:pic>
      <p:pic>
        <p:nvPicPr>
          <p:cNvPr id="8" name="Picture 7">
            <a:extLst>
              <a:ext uri="{FF2B5EF4-FFF2-40B4-BE49-F238E27FC236}">
                <a16:creationId xmlns:a16="http://schemas.microsoft.com/office/drawing/2014/main" id="{08C19EA4-7329-85B5-FBB2-65CBD51E0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863" y="1622881"/>
            <a:ext cx="5283200" cy="3771900"/>
          </a:xfrm>
          <a:prstGeom prst="rect">
            <a:avLst/>
          </a:prstGeom>
        </p:spPr>
      </p:pic>
      <p:sp>
        <p:nvSpPr>
          <p:cNvPr id="9" name="TextBox 8">
            <a:extLst>
              <a:ext uri="{FF2B5EF4-FFF2-40B4-BE49-F238E27FC236}">
                <a16:creationId xmlns:a16="http://schemas.microsoft.com/office/drawing/2014/main" id="{3ACA498C-B547-5B9B-FC19-2041A41F0463}"/>
              </a:ext>
            </a:extLst>
          </p:cNvPr>
          <p:cNvSpPr txBox="1"/>
          <p:nvPr/>
        </p:nvSpPr>
        <p:spPr>
          <a:xfrm>
            <a:off x="442913" y="5729288"/>
            <a:ext cx="11106150" cy="369332"/>
          </a:xfrm>
          <a:prstGeom prst="rect">
            <a:avLst/>
          </a:prstGeom>
          <a:noFill/>
        </p:spPr>
        <p:txBody>
          <a:bodyPr wrap="square" rtlCol="0">
            <a:spAutoFit/>
          </a:bodyPr>
          <a:lstStyle/>
          <a:p>
            <a:r>
              <a:rPr lang="en-US" dirty="0"/>
              <a:t>-For both the cab data have cash and card payments equally regardless of the number of customers </a:t>
            </a:r>
          </a:p>
        </p:txBody>
      </p:sp>
    </p:spTree>
    <p:extLst>
      <p:ext uri="{BB962C8B-B14F-4D97-AF65-F5344CB8AC3E}">
        <p14:creationId xmlns:p14="http://schemas.microsoft.com/office/powerpoint/2010/main" val="64091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5925" y="-5495925"/>
            <a:ext cx="1200148" cy="12192001"/>
          </a:xfrm>
          <a:solidFill>
            <a:srgbClr val="3B3B3B"/>
          </a:solidFill>
        </p:spPr>
        <p:txBody>
          <a:bodyPr vert="vert270" anchor="t" anchorCtr="0"/>
          <a:lstStyle/>
          <a:p>
            <a:r>
              <a:rPr lang="en-US" b="1" dirty="0">
                <a:solidFill>
                  <a:srgbClr val="FF6600"/>
                </a:solidFill>
              </a:rPr>
              <a:t>STATE WISE ANNUAL PROFIT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637"/>
            <a:ext cx="1654627" cy="994232"/>
          </a:xfrm>
          <a:prstGeom prst="rect">
            <a:avLst/>
          </a:prstGeom>
        </p:spPr>
      </p:pic>
      <p:pic>
        <p:nvPicPr>
          <p:cNvPr id="5" name="Picture 4">
            <a:extLst>
              <a:ext uri="{FF2B5EF4-FFF2-40B4-BE49-F238E27FC236}">
                <a16:creationId xmlns:a16="http://schemas.microsoft.com/office/drawing/2014/main" id="{B616AFCF-E840-06A2-9459-769681858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82363"/>
            <a:ext cx="12192000" cy="4747000"/>
          </a:xfrm>
          <a:prstGeom prst="rect">
            <a:avLst/>
          </a:prstGeom>
        </p:spPr>
      </p:pic>
    </p:spTree>
    <p:extLst>
      <p:ext uri="{BB962C8B-B14F-4D97-AF65-F5344CB8AC3E}">
        <p14:creationId xmlns:p14="http://schemas.microsoft.com/office/powerpoint/2010/main" val="91169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34566" y="-5334566"/>
            <a:ext cx="1522868" cy="12192003"/>
          </a:xfrm>
          <a:solidFill>
            <a:srgbClr val="3B3B3B"/>
          </a:solidFill>
        </p:spPr>
        <p:txBody>
          <a:bodyPr vert="vert270" anchor="t" anchorCtr="0">
            <a:normAutofit fontScale="90000"/>
          </a:bodyPr>
          <a:lstStyle/>
          <a:p>
            <a:r>
              <a:rPr lang="en-US" b="1" dirty="0">
                <a:solidFill>
                  <a:srgbClr val="FF6600"/>
                </a:solidFill>
              </a:rPr>
              <a:t>PROFIT ANALYSIS BASED ON NUMBER OF CUSTOMERS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637"/>
            <a:ext cx="1654627" cy="994232"/>
          </a:xfrm>
          <a:prstGeom prst="rect">
            <a:avLst/>
          </a:prstGeom>
        </p:spPr>
      </p:pic>
      <p:pic>
        <p:nvPicPr>
          <p:cNvPr id="5" name="Picture 4">
            <a:extLst>
              <a:ext uri="{FF2B5EF4-FFF2-40B4-BE49-F238E27FC236}">
                <a16:creationId xmlns:a16="http://schemas.microsoft.com/office/drawing/2014/main" id="{903B0823-C622-5519-A111-2AF86C181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37" y="1865769"/>
            <a:ext cx="7772400" cy="4848497"/>
          </a:xfrm>
          <a:prstGeom prst="rect">
            <a:avLst/>
          </a:prstGeom>
        </p:spPr>
      </p:pic>
      <p:sp>
        <p:nvSpPr>
          <p:cNvPr id="9" name="TextBox 8">
            <a:extLst>
              <a:ext uri="{FF2B5EF4-FFF2-40B4-BE49-F238E27FC236}">
                <a16:creationId xmlns:a16="http://schemas.microsoft.com/office/drawing/2014/main" id="{00124F00-EDB1-6E5C-65FF-E4D928B9247F}"/>
              </a:ext>
            </a:extLst>
          </p:cNvPr>
          <p:cNvSpPr txBox="1"/>
          <p:nvPr/>
        </p:nvSpPr>
        <p:spPr>
          <a:xfrm>
            <a:off x="8215313" y="2043113"/>
            <a:ext cx="3657600" cy="3693319"/>
          </a:xfrm>
          <a:prstGeom prst="rect">
            <a:avLst/>
          </a:prstGeom>
          <a:noFill/>
        </p:spPr>
        <p:txBody>
          <a:bodyPr wrap="square" rtlCol="0">
            <a:spAutoFit/>
          </a:bodyPr>
          <a:lstStyle/>
          <a:p>
            <a:r>
              <a:rPr lang="en-US" dirty="0"/>
              <a:t>-Yellow cab has more profit, undoubtedly as they have more customers</a:t>
            </a:r>
          </a:p>
          <a:p>
            <a:endParaRPr lang="en-US" dirty="0"/>
          </a:p>
          <a:p>
            <a:r>
              <a:rPr lang="en-US" dirty="0"/>
              <a:t>- We could also see that regardless of the number of customers there has been an increase in the profit for both cabs in the year 2017 and has been stable till the next year </a:t>
            </a:r>
          </a:p>
          <a:p>
            <a:endParaRPr lang="en-US" dirty="0"/>
          </a:p>
          <a:p>
            <a:r>
              <a:rPr lang="en-US" dirty="0"/>
              <a:t>-Yellow cab undoubtedly is the most popular cab in 5 major states with the more population </a:t>
            </a:r>
          </a:p>
        </p:txBody>
      </p:sp>
    </p:spTree>
    <p:extLst>
      <p:ext uri="{BB962C8B-B14F-4D97-AF65-F5344CB8AC3E}">
        <p14:creationId xmlns:p14="http://schemas.microsoft.com/office/powerpoint/2010/main" val="2009215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5925" y="-5495925"/>
            <a:ext cx="1200148" cy="12192001"/>
          </a:xfrm>
          <a:solidFill>
            <a:srgbClr val="3B3B3B"/>
          </a:solidFill>
        </p:spPr>
        <p:txBody>
          <a:bodyPr vert="vert270" anchor="t" anchorCtr="0"/>
          <a:lstStyle/>
          <a:p>
            <a:r>
              <a:rPr lang="en-US" b="1" dirty="0">
                <a:solidFill>
                  <a:srgbClr val="FF6600"/>
                </a:solidFill>
              </a:rPr>
              <a:t>GENDER ANALYSIS OF CAB USAGE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637"/>
            <a:ext cx="1654627" cy="994232"/>
          </a:xfrm>
          <a:prstGeom prst="rect">
            <a:avLst/>
          </a:prstGeom>
        </p:spPr>
      </p:pic>
      <p:pic>
        <p:nvPicPr>
          <p:cNvPr id="6" name="Picture 5">
            <a:extLst>
              <a:ext uri="{FF2B5EF4-FFF2-40B4-BE49-F238E27FC236}">
                <a16:creationId xmlns:a16="http://schemas.microsoft.com/office/drawing/2014/main" id="{C5806BC3-2990-7FDB-8B38-04BF3E0728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12" y="1522869"/>
            <a:ext cx="6591300" cy="4991100"/>
          </a:xfrm>
          <a:prstGeom prst="rect">
            <a:avLst/>
          </a:prstGeom>
        </p:spPr>
      </p:pic>
      <p:sp>
        <p:nvSpPr>
          <p:cNvPr id="7" name="TextBox 6">
            <a:extLst>
              <a:ext uri="{FF2B5EF4-FFF2-40B4-BE49-F238E27FC236}">
                <a16:creationId xmlns:a16="http://schemas.microsoft.com/office/drawing/2014/main" id="{EEB504A2-70BD-E730-1C8F-E7CC51AC7A02}"/>
              </a:ext>
            </a:extLst>
          </p:cNvPr>
          <p:cNvSpPr txBox="1"/>
          <p:nvPr/>
        </p:nvSpPr>
        <p:spPr>
          <a:xfrm>
            <a:off x="7529513" y="1971675"/>
            <a:ext cx="3871912" cy="923330"/>
          </a:xfrm>
          <a:prstGeom prst="rect">
            <a:avLst/>
          </a:prstGeom>
          <a:noFill/>
        </p:spPr>
        <p:txBody>
          <a:bodyPr wrap="square" rtlCol="0">
            <a:spAutoFit/>
          </a:bodyPr>
          <a:lstStyle/>
          <a:p>
            <a:r>
              <a:rPr lang="en-US" dirty="0"/>
              <a:t>Gender distribution is the same when compared so let's not focus on gender constrain </a:t>
            </a:r>
          </a:p>
        </p:txBody>
      </p:sp>
    </p:spTree>
    <p:extLst>
      <p:ext uri="{BB962C8B-B14F-4D97-AF65-F5344CB8AC3E}">
        <p14:creationId xmlns:p14="http://schemas.microsoft.com/office/powerpoint/2010/main" val="233767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5925" y="-5495925"/>
            <a:ext cx="1200148" cy="12192001"/>
          </a:xfrm>
          <a:solidFill>
            <a:srgbClr val="3B3B3B"/>
          </a:solidFill>
        </p:spPr>
        <p:txBody>
          <a:bodyPr vert="vert270" anchor="t" anchorCtr="0"/>
          <a:lstStyle/>
          <a:p>
            <a:r>
              <a:rPr lang="en-US" b="1" dirty="0">
                <a:solidFill>
                  <a:srgbClr val="FF6600"/>
                </a:solidFill>
              </a:rPr>
              <a:t>YELLOW CAB PROFIT MARGIN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637"/>
            <a:ext cx="1654627" cy="994232"/>
          </a:xfrm>
          <a:prstGeom prst="rect">
            <a:avLst/>
          </a:prstGeom>
        </p:spPr>
      </p:pic>
      <p:pic>
        <p:nvPicPr>
          <p:cNvPr id="5" name="Picture 4">
            <a:extLst>
              <a:ext uri="{FF2B5EF4-FFF2-40B4-BE49-F238E27FC236}">
                <a16:creationId xmlns:a16="http://schemas.microsoft.com/office/drawing/2014/main" id="{0471BE7C-543F-9531-CC2B-F8805F8619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38" y="1728786"/>
            <a:ext cx="5803900" cy="4292600"/>
          </a:xfrm>
          <a:prstGeom prst="rect">
            <a:avLst/>
          </a:prstGeom>
        </p:spPr>
      </p:pic>
      <p:sp>
        <p:nvSpPr>
          <p:cNvPr id="7" name="TextBox 6">
            <a:extLst>
              <a:ext uri="{FF2B5EF4-FFF2-40B4-BE49-F238E27FC236}">
                <a16:creationId xmlns:a16="http://schemas.microsoft.com/office/drawing/2014/main" id="{EBC0F681-59BF-452C-F8AA-C0414C93D542}"/>
              </a:ext>
            </a:extLst>
          </p:cNvPr>
          <p:cNvSpPr txBox="1"/>
          <p:nvPr/>
        </p:nvSpPr>
        <p:spPr>
          <a:xfrm>
            <a:off x="6800850" y="2071688"/>
            <a:ext cx="4414838" cy="2031325"/>
          </a:xfrm>
          <a:prstGeom prst="rect">
            <a:avLst/>
          </a:prstGeom>
          <a:noFill/>
        </p:spPr>
        <p:txBody>
          <a:bodyPr wrap="square" rtlCol="0">
            <a:spAutoFit/>
          </a:bodyPr>
          <a:lstStyle/>
          <a:p>
            <a:r>
              <a:rPr lang="en-US" dirty="0"/>
              <a:t>-We could also see that the profit margin for the yellow cab is high, it is calculated by deducting the cost of the trip from the price charged </a:t>
            </a:r>
          </a:p>
          <a:p>
            <a:endParaRPr lang="en-US" dirty="0"/>
          </a:p>
          <a:p>
            <a:r>
              <a:rPr lang="en-US" dirty="0"/>
              <a:t>-The profit margin is the same from 2015-2018</a:t>
            </a:r>
          </a:p>
        </p:txBody>
      </p:sp>
    </p:spTree>
    <p:extLst>
      <p:ext uri="{BB962C8B-B14F-4D97-AF65-F5344CB8AC3E}">
        <p14:creationId xmlns:p14="http://schemas.microsoft.com/office/powerpoint/2010/main" val="13510790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412</TotalTime>
  <Words>818</Words>
  <Application>Microsoft Macintosh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Lato Extended</vt:lpstr>
      <vt:lpstr>Times New Roman</vt:lpstr>
      <vt:lpstr>Office Theme</vt:lpstr>
      <vt:lpstr>PowerPoint Presentation</vt:lpstr>
      <vt:lpstr>   Agenda</vt:lpstr>
      <vt:lpstr>Case Study</vt:lpstr>
      <vt:lpstr>Data Exploration</vt:lpstr>
      <vt:lpstr>PAYMENT MODES </vt:lpstr>
      <vt:lpstr>STATE WISE ANNUAL PROFIT </vt:lpstr>
      <vt:lpstr>PROFIT ANALYSIS BASED ON NUMBER OF CUSTOMERS</vt:lpstr>
      <vt:lpstr>GENDER ANALYSIS OF CAB USAGE</vt:lpstr>
      <vt:lpstr>YELLOW CAB PROFIT MARGIN</vt:lpstr>
      <vt:lpstr>YELLOW CAB PROFIT MARGIN</vt:lpstr>
      <vt:lpstr>PINK CAB PROFIT MARGIN</vt:lpstr>
      <vt:lpstr>PINK CAB PROFIT MARGIN</vt:lpstr>
      <vt:lpstr>PowerPoint Presentation</vt:lpstr>
      <vt:lpstr>EDA Summary &amp; Recommendations </vt:lpstr>
      <vt:lpstr>Further Explorations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Madhava Rao, Jeffrey J</dc:creator>
  <cp:lastModifiedBy>Joseph Madhava Rao, Jeffrey J</cp:lastModifiedBy>
  <cp:revision>1</cp:revision>
  <dcterms:created xsi:type="dcterms:W3CDTF">2024-03-21T11:24:27Z</dcterms:created>
  <dcterms:modified xsi:type="dcterms:W3CDTF">2024-03-21T18:17:27Z</dcterms:modified>
</cp:coreProperties>
</file>