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06" r:id="rId4"/>
    <p:sldId id="2534" r:id="rId6"/>
    <p:sldId id="2535" r:id="rId7"/>
    <p:sldId id="2533" r:id="rId8"/>
    <p:sldId id="2536" r:id="rId9"/>
    <p:sldId id="2537" r:id="rId10"/>
    <p:sldId id="2538" r:id="rId11"/>
    <p:sldId id="2539" r:id="rId12"/>
    <p:sldId id="2543" r:id="rId13"/>
    <p:sldId id="2540" r:id="rId14"/>
    <p:sldId id="2541" r:id="rId15"/>
    <p:sldId id="254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645" autoAdjust="0"/>
  </p:normalViewPr>
  <p:slideViewPr>
    <p:cSldViewPr snapToGrid="0" showGuides="1">
      <p:cViewPr varScale="1">
        <p:scale>
          <a:sx n="102" d="100"/>
          <a:sy n="102" d="100"/>
        </p:scale>
        <p:origin x="928" y="176"/>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view"/>
          <p:cNvPicPr>
            <a:picLocks noChangeAspect="1" noChangeArrowheads="1"/>
          </p:cNvPicPr>
          <p:nvPr/>
        </p:nvPicPr>
        <p:blipFill>
          <a:blip r:embed="rId1">
            <a:extLst>
              <a:ext uri="{28A0092B-C50C-407E-A947-70E740481C1C}">
                <a14:useLocalDpi xmlns:a14="http://schemas.microsoft.com/office/drawing/2010/main" val="0"/>
              </a:ext>
            </a:extLst>
          </a:blip>
          <a:srcRect l="22420" t="392" r="45928"/>
          <a:stretch>
            <a:fillRect/>
          </a:stretch>
        </p:blipFill>
        <p:spPr bwMode="auto">
          <a:xfrm>
            <a:off x="7961630" y="2091690"/>
            <a:ext cx="2307590" cy="2258060"/>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815610" y="2761021"/>
            <a:ext cx="4482118"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p:cNvSpPr>
            <a:spLocks noChangeAspect="1"/>
          </p:cNvSpPr>
          <p:nvPr/>
        </p:nvSpPr>
        <p:spPr>
          <a:xfrm>
            <a:off x="8086090" y="2192020"/>
            <a:ext cx="2058035" cy="2058035"/>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735604" y="2077333"/>
            <a:ext cx="4131872" cy="646331"/>
          </a:xfrm>
          <a:prstGeom prst="rect">
            <a:avLst/>
          </a:prstGeom>
        </p:spPr>
        <p:txBody>
          <a:bodyPr wrap="square">
            <a:spAutoFit/>
          </a:bodyPr>
          <a:lstStyle/>
          <a:p>
            <a:pPr defTabSz="914400">
              <a:lnSpc>
                <a:spcPct val="90000"/>
              </a:lnSpc>
              <a:spcBef>
                <a:spcPct val="0"/>
              </a:spcBef>
            </a:pPr>
            <a:r>
              <a:rPr lang="zh-CN" altLang="en-US" sz="4000" dirty="0">
                <a:solidFill>
                  <a:schemeClr val="accent1"/>
                </a:solidFill>
                <a:latin typeface="思源黑体 Normal" panose="020B0400000000000000" pitchFamily="34" charset="-122"/>
                <a:ea typeface="思源黑体 Normal" panose="020B0400000000000000" pitchFamily="34" charset="-122"/>
                <a:cs typeface="+mn-ea"/>
                <a:sym typeface="+mn-lt"/>
              </a:rPr>
              <a:t>第一小组</a:t>
            </a:r>
            <a:endParaRPr lang="zh-CN" altLang="en-US" sz="40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760368" y="2720597"/>
            <a:ext cx="5811668" cy="92202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淘宝秒杀系统</a:t>
            </a:r>
            <a:r>
              <a:rPr lang="zh-CN" altLang="en-US" sz="4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实现</a:t>
            </a:r>
            <a:endParaRPr lang="zh-CN" altLang="en-US" sz="4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04552" y="-1444487"/>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7988" y="342870"/>
            <a:ext cx="5516880" cy="521970"/>
          </a:xfrm>
          <a:prstGeom prst="rect">
            <a:avLst/>
          </a:prstGeom>
          <a:noFill/>
        </p:spPr>
        <p:txBody>
          <a:bodyPr wrap="none" rtlCol="0">
            <a:spAutoFit/>
          </a:bodyPr>
          <a:lstStyle/>
          <a:p>
            <a:r>
              <a:rPr lang="zh-CN" altLang="en-US" sz="2800" dirty="0">
                <a:latin typeface="方正正准黑简体" panose="02000000000000000000" charset="-122"/>
                <a:ea typeface="方正正准黑简体" panose="02000000000000000000" charset="-122"/>
                <a:cs typeface="+mn-ea"/>
                <a:sym typeface="+mn-lt"/>
              </a:rPr>
              <a:t>设计一个高并发、高可用秒杀系统</a:t>
            </a:r>
            <a:endParaRPr lang="zh-CN" altLang="en-US" sz="2800" dirty="0">
              <a:latin typeface="方正正准黑简体" panose="02000000000000000000" charset="-122"/>
              <a:ea typeface="方正正准黑简体" panose="02000000000000000000" charset="-122"/>
              <a:cs typeface="+mn-ea"/>
              <a:sym typeface="+mn-lt"/>
            </a:endParaRPr>
          </a:p>
        </p:txBody>
      </p:sp>
      <p:sp>
        <p:nvSpPr>
          <p:cNvPr id="14" name="矩形 36"/>
          <p:cNvSpPr/>
          <p:nvPr/>
        </p:nvSpPr>
        <p:spPr>
          <a:xfrm>
            <a:off x="427988" y="2605062"/>
            <a:ext cx="3919026" cy="1115695"/>
          </a:xfrm>
          <a:prstGeom prst="rect">
            <a:avLst/>
          </a:prstGeom>
        </p:spPr>
        <p:txBody>
          <a:bodyPr wrap="square" lIns="91433" tIns="45716" rIns="91433" bIns="45716">
            <a:spAutoFit/>
          </a:bodyPr>
          <a:lstStyle/>
          <a:p>
            <a:pPr lvl="0" algn="l">
              <a:lnSpc>
                <a:spcPts val="2000"/>
              </a:lnSpc>
              <a:defRPr/>
            </a:pPr>
            <a:r>
              <a:rPr lang="zh-CN" altLang="en-US" sz="24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特点</a:t>
            </a:r>
            <a:endParaRPr lang="zh-CN" altLang="en-US" sz="14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a:p>
            <a:pPr lvl="0"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及早发现，及早拒绝</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a:p>
            <a:pPr lvl="0"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Fast Fail</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a:p>
            <a:pPr lvl="0"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前端保护后端</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5" name="矩形 37"/>
          <p:cNvSpPr/>
          <p:nvPr/>
        </p:nvSpPr>
        <p:spPr>
          <a:xfrm>
            <a:off x="7089775" y="6092190"/>
            <a:ext cx="2462530" cy="335915"/>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漏斗型系统</a:t>
            </a:r>
            <a:endParaRPr lang="zh-CN" altLang="en-US" sz="16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16" name="矩形 36"/>
          <p:cNvSpPr/>
          <p:nvPr/>
        </p:nvSpPr>
        <p:spPr>
          <a:xfrm>
            <a:off x="427988" y="1489247"/>
            <a:ext cx="3919026" cy="1115695"/>
          </a:xfrm>
          <a:prstGeom prst="rect">
            <a:avLst/>
          </a:prstGeom>
        </p:spPr>
        <p:txBody>
          <a:bodyPr wrap="square" lIns="91433" tIns="45716" rIns="91433" bIns="45716">
            <a:spAutoFit/>
          </a:bodyPr>
          <a:lstStyle/>
          <a:p>
            <a:pPr lvl="0" algn="l">
              <a:lnSpc>
                <a:spcPts val="2000"/>
              </a:lnSpc>
              <a:defRPr/>
            </a:pPr>
            <a:r>
              <a:rPr lang="zh-CN" altLang="en-US" sz="1600" dirty="0">
                <a:solidFill>
                  <a:schemeClr val="tx1">
                    <a:lumMod val="85000"/>
                    <a:lumOff val="15000"/>
                  </a:schemeClr>
                </a:solidFill>
                <a:latin typeface="PingFang SC Regular" panose="020B0400000000000000" charset="-122"/>
                <a:ea typeface="PingFang SC Regular" panose="020B0400000000000000" charset="-122"/>
                <a:cs typeface="PingFang SC Regular" panose="020B0400000000000000" charset="-122"/>
                <a:sym typeface="+mn-lt"/>
              </a:rPr>
              <a:t>用户的请求，从客户端到 db 层，层层递减</a:t>
            </a:r>
            <a:endParaRPr lang="zh-CN" altLang="en-US" sz="1600" dirty="0">
              <a:solidFill>
                <a:schemeClr val="tx1">
                  <a:lumMod val="85000"/>
                  <a:lumOff val="15000"/>
                </a:schemeClr>
              </a:solidFill>
              <a:latin typeface="PingFang SC Regular" panose="020B0400000000000000" charset="-122"/>
              <a:ea typeface="PingFang SC Regular" panose="020B0400000000000000" charset="-122"/>
              <a:cs typeface="PingFang SC Regular" panose="020B0400000000000000" charset="-122"/>
              <a:sym typeface="+mn-lt"/>
            </a:endParaRPr>
          </a:p>
          <a:p>
            <a:pPr lvl="0" algn="l">
              <a:lnSpc>
                <a:spcPts val="2000"/>
              </a:lnSpc>
              <a:defRPr/>
            </a:pPr>
            <a:r>
              <a:rPr lang="zh-CN" altLang="en-US" sz="1600" dirty="0">
                <a:solidFill>
                  <a:schemeClr val="tx1">
                    <a:lumMod val="85000"/>
                    <a:lumOff val="15000"/>
                  </a:schemeClr>
                </a:solidFill>
                <a:latin typeface="PingFang SC Regular" panose="020B0400000000000000" charset="-122"/>
                <a:ea typeface="PingFang SC Regular" panose="020B0400000000000000" charset="-122"/>
                <a:cs typeface="PingFang SC Regular" panose="020B0400000000000000" charset="-122"/>
                <a:sym typeface="+mn-lt"/>
              </a:rPr>
              <a:t>例如当 10w 人去抢 1 个物品时，db 层的请求在个位数量级。</a:t>
            </a:r>
            <a:endParaRPr lang="zh-CN" altLang="en-US" sz="1600" dirty="0">
              <a:solidFill>
                <a:schemeClr val="tx1">
                  <a:lumMod val="85000"/>
                  <a:lumOff val="15000"/>
                </a:schemeClr>
              </a:solidFill>
              <a:latin typeface="PingFang SC Regular" panose="020B0400000000000000" charset="-122"/>
              <a:ea typeface="PingFang SC Regular" panose="020B0400000000000000" charset="-122"/>
              <a:cs typeface="PingFang SC Regular" panose="020B0400000000000000" charset="-122"/>
              <a:sym typeface="+mn-lt"/>
            </a:endParaRPr>
          </a:p>
        </p:txBody>
      </p:sp>
      <p:pic>
        <p:nvPicPr>
          <p:cNvPr id="101" name="图片 100"/>
          <p:cNvPicPr/>
          <p:nvPr/>
        </p:nvPicPr>
        <p:blipFill>
          <a:blip r:embed="rId1"/>
          <a:stretch>
            <a:fillRect/>
          </a:stretch>
        </p:blipFill>
        <p:spPr>
          <a:xfrm>
            <a:off x="5944870" y="765175"/>
            <a:ext cx="5424170" cy="5327015"/>
          </a:xfrm>
          <a:prstGeom prst="rect">
            <a:avLst/>
          </a:prstGeom>
          <a:noFill/>
          <a:ln w="9525">
            <a:noFill/>
          </a:ln>
        </p:spPr>
      </p:pic>
      <p:sp>
        <p:nvSpPr>
          <p:cNvPr id="2" name="矩形 37"/>
          <p:cNvSpPr/>
          <p:nvPr/>
        </p:nvSpPr>
        <p:spPr>
          <a:xfrm>
            <a:off x="427990" y="1091565"/>
            <a:ext cx="3292475" cy="459105"/>
          </a:xfrm>
          <a:prstGeom prst="rect">
            <a:avLst/>
          </a:prstGeom>
        </p:spPr>
        <p:txBody>
          <a:bodyPr wrap="square" lIns="91433" tIns="45716" rIns="91433" bIns="45716">
            <a:sp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如何实现漏斗型系统？</a:t>
            </a:r>
            <a:endParaRPr lang="zh-CN" altLang="en-US" sz="24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文本框 4"/>
          <p:cNvSpPr txBox="1"/>
          <p:nvPr/>
        </p:nvSpPr>
        <p:spPr>
          <a:xfrm>
            <a:off x="427990" y="3720465"/>
            <a:ext cx="5516880" cy="1486535"/>
          </a:xfrm>
          <a:prstGeom prst="rect">
            <a:avLst/>
          </a:prstGeom>
          <a:noFill/>
        </p:spPr>
        <p:txBody>
          <a:bodyPr wrap="square" rtlCol="0" anchor="t">
            <a:spAutoFit/>
          </a:bodyPr>
          <a:p>
            <a:r>
              <a:rPr lang="zh-CN" altLang="en-US" sz="24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rPr>
              <a:t>产品策略</a:t>
            </a:r>
            <a:endParaRPr lang="zh-CN" altLang="en-US"/>
          </a:p>
          <a:p>
            <a:pPr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rPr>
              <a:t>轻重逻辑分离：将抢到和到账分开；</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endParaRPr>
          </a:p>
          <a:p>
            <a:pPr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rPr>
              <a:t>用户分流：陆续对用户放开入口，将所有用户请求打散</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endParaRPr>
          </a:p>
          <a:p>
            <a:pPr algn="l">
              <a:lnSpc>
                <a:spcPts val="2000"/>
              </a:lnSpc>
              <a:defRPr/>
            </a:pPr>
            <a:r>
              <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rPr>
              <a:t>页面简化：在秒杀开始的时候，需要简化页面展示，该时刻只保留和秒杀相关的功能。</a:t>
            </a:r>
            <a:endParaRPr lang="zh-CN" altLang="en-US" sz="1600" dirty="0">
              <a:solidFill>
                <a:schemeClr val="tx1">
                  <a:lumMod val="75000"/>
                  <a:lumOff val="25000"/>
                </a:schemeClr>
              </a:solidFill>
              <a:latin typeface="思源黑体 Normal" panose="020B0400000000000000" pitchFamily="34" charset="-122"/>
              <a:ea typeface="思源黑体 Normal" panose="020B0400000000000000" pitchFamily="34" charset="-122"/>
              <a:cs typeface="+mn-ea"/>
            </a:endParaRPr>
          </a:p>
        </p:txBody>
      </p:sp>
      <p:grpSp>
        <p:nvGrpSpPr>
          <p:cNvPr id="43" name="组合 42"/>
          <p:cNvGrpSpPr/>
          <p:nvPr/>
        </p:nvGrpSpPr>
        <p:grpSpPr>
          <a:xfrm>
            <a:off x="234315" y="-111125"/>
            <a:ext cx="11957685" cy="7330440"/>
            <a:chOff x="925225" y="484441"/>
            <a:chExt cx="11512319" cy="7057559"/>
          </a:xfrm>
        </p:grpSpPr>
        <p:sp>
          <p:nvSpPr>
            <p:cNvPr id="44" name="矩形 43"/>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cs typeface="+mn-ea"/>
                <a:sym typeface="+mn-lt"/>
              </a:endParaRPr>
            </a:p>
          </p:txBody>
        </p:sp>
        <p:sp>
          <p:nvSpPr>
            <p:cNvPr id="45"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6"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7"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8"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9"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4"/>
                                        </p:tgtEl>
                                        <p:attrNameLst>
                                          <p:attrName>style.visibility</p:attrName>
                                        </p:attrNameLst>
                                      </p:cBhvr>
                                      <p:to>
                                        <p:strVal val="visible"/>
                                      </p:to>
                                    </p:set>
                                    <p:anim calcmode="lin" valueType="num">
                                      <p:cBhvr>
                                        <p:cTn id="13" dur="250" fill="hold"/>
                                        <p:tgtEl>
                                          <p:spTgt spid="14"/>
                                        </p:tgtEl>
                                        <p:attrNameLst>
                                          <p:attrName>ppt_w</p:attrName>
                                        </p:attrNameLst>
                                      </p:cBhvr>
                                      <p:tavLst>
                                        <p:tav tm="0">
                                          <p:val>
                                            <p:fltVal val="0"/>
                                          </p:val>
                                        </p:tav>
                                        <p:tav tm="100000">
                                          <p:val>
                                            <p:strVal val="#ppt_w"/>
                                          </p:val>
                                        </p:tav>
                                      </p:tavLst>
                                    </p:anim>
                                    <p:anim calcmode="lin" valueType="num">
                                      <p:cBhvr>
                                        <p:cTn id="14" dur="250" fill="hold"/>
                                        <p:tgtEl>
                                          <p:spTgt spid="14"/>
                                        </p:tgtEl>
                                        <p:attrNameLst>
                                          <p:attrName>ppt_h</p:attrName>
                                        </p:attrNameLst>
                                      </p:cBhvr>
                                      <p:tavLst>
                                        <p:tav tm="0">
                                          <p:val>
                                            <p:fltVal val="0"/>
                                          </p:val>
                                        </p:tav>
                                        <p:tav tm="100000">
                                          <p:val>
                                            <p:strVal val="#ppt_h"/>
                                          </p:val>
                                        </p:tav>
                                      </p:tavLst>
                                    </p:anim>
                                    <p:animEffect transition="in" filter="fade">
                                      <p:cBhvr>
                                        <p:cTn id="15" dur="250"/>
                                        <p:tgtEl>
                                          <p:spTgt spid="14"/>
                                        </p:tgtEl>
                                      </p:cBhvr>
                                    </p:animEffect>
                                  </p:childTnLst>
                                </p:cTn>
                              </p:par>
                            </p:childTnLst>
                          </p:cTn>
                        </p:par>
                        <p:par>
                          <p:cTn id="16" fill="hold">
                            <p:stCondLst>
                              <p:cond delay="753"/>
                            </p:stCondLst>
                            <p:childTnLst>
                              <p:par>
                                <p:cTn id="17" presetID="53" presetClass="entr" presetSubtype="16" fill="hold" grpId="0" nodeType="afterEffect">
                                  <p:stCondLst>
                                    <p:cond delay="0"/>
                                  </p:stCondLst>
                                  <p:iterate type="lt">
                                    <p:tmPct val="4054"/>
                                  </p:iterate>
                                  <p:childTnLst>
                                    <p:set>
                                      <p:cBhvr>
                                        <p:cTn id="18" dur="1" fill="hold">
                                          <p:stCondLst>
                                            <p:cond delay="0"/>
                                          </p:stCondLst>
                                        </p:cTn>
                                        <p:tgtEl>
                                          <p:spTgt spid="16"/>
                                        </p:tgtEl>
                                        <p:attrNameLst>
                                          <p:attrName>style.visibility</p:attrName>
                                        </p:attrNameLst>
                                      </p:cBhvr>
                                      <p:to>
                                        <p:strVal val="visible"/>
                                      </p:to>
                                    </p:set>
                                    <p:anim calcmode="lin" valueType="num">
                                      <p:cBhvr>
                                        <p:cTn id="19" dur="250" fill="hold"/>
                                        <p:tgtEl>
                                          <p:spTgt spid="16"/>
                                        </p:tgtEl>
                                        <p:attrNameLst>
                                          <p:attrName>ppt_w</p:attrName>
                                        </p:attrNameLst>
                                      </p:cBhvr>
                                      <p:tavLst>
                                        <p:tav tm="0">
                                          <p:val>
                                            <p:fltVal val="0"/>
                                          </p:val>
                                        </p:tav>
                                        <p:tav tm="100000">
                                          <p:val>
                                            <p:strVal val="#ppt_w"/>
                                          </p:val>
                                        </p:tav>
                                      </p:tavLst>
                                    </p:anim>
                                    <p:anim calcmode="lin" valueType="num">
                                      <p:cBhvr>
                                        <p:cTn id="20" dur="250" fill="hold"/>
                                        <p:tgtEl>
                                          <p:spTgt spid="16"/>
                                        </p:tgtEl>
                                        <p:attrNameLst>
                                          <p:attrName>ppt_h</p:attrName>
                                        </p:attrNameLst>
                                      </p:cBhvr>
                                      <p:tavLst>
                                        <p:tav tm="0">
                                          <p:val>
                                            <p:fltVal val="0"/>
                                          </p:val>
                                        </p:tav>
                                        <p:tav tm="100000">
                                          <p:val>
                                            <p:strVal val="#ppt_h"/>
                                          </p:val>
                                        </p:tav>
                                      </p:tavLst>
                                    </p:anim>
                                    <p:animEffect transition="in" filter="fade">
                                      <p:cBhvr>
                                        <p:cTn id="21" dur="25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250" fill="hold"/>
                                        <p:tgtEl>
                                          <p:spTgt spid="2"/>
                                        </p:tgtEl>
                                        <p:attrNameLst>
                                          <p:attrName>ppt_w</p:attrName>
                                        </p:attrNameLst>
                                      </p:cBhvr>
                                      <p:tavLst>
                                        <p:tav tm="0">
                                          <p:val>
                                            <p:fltVal val="0"/>
                                          </p:val>
                                        </p:tav>
                                        <p:tav tm="100000">
                                          <p:val>
                                            <p:strVal val="#ppt_w"/>
                                          </p:val>
                                        </p:tav>
                                      </p:tavLst>
                                    </p:anim>
                                    <p:anim calcmode="lin" valueType="num">
                                      <p:cBhvr>
                                        <p:cTn id="25" dur="250" fill="hold"/>
                                        <p:tgtEl>
                                          <p:spTgt spid="2"/>
                                        </p:tgtEl>
                                        <p:attrNameLst>
                                          <p:attrName>ppt_h</p:attrName>
                                        </p:attrNameLst>
                                      </p:cBhvr>
                                      <p:tavLst>
                                        <p:tav tm="0">
                                          <p:val>
                                            <p:fltVal val="0"/>
                                          </p:val>
                                        </p:tav>
                                        <p:tav tm="100000">
                                          <p:val>
                                            <p:strVal val="#ppt_h"/>
                                          </p:val>
                                        </p:tav>
                                      </p:tavLst>
                                    </p:anim>
                                    <p:animEffect transition="in" filter="fade">
                                      <p:cBhvr>
                                        <p:cTn id="26"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36"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系统设计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3" name="组合 42"/>
          <p:cNvGrpSpPr/>
          <p:nvPr/>
        </p:nvGrpSpPr>
        <p:grpSpPr>
          <a:xfrm>
            <a:off x="925225" y="484441"/>
            <a:ext cx="11512319" cy="7057559"/>
            <a:chOff x="925225" y="484441"/>
            <a:chExt cx="11512319" cy="7057559"/>
          </a:xfrm>
        </p:grpSpPr>
        <p:sp>
          <p:nvSpPr>
            <p:cNvPr id="44" name="矩形 43"/>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5"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6"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0" name="品派设计"/>
          <p:cNvGrpSpPr/>
          <p:nvPr/>
        </p:nvGrpSpPr>
        <p:grpSpPr>
          <a:xfrm>
            <a:off x="651510" y="641350"/>
            <a:ext cx="10720070" cy="5577840"/>
            <a:chOff x="1600" y="2907"/>
            <a:chExt cx="15990" cy="7328"/>
          </a:xfrm>
        </p:grpSpPr>
        <p:sp>
          <p:nvSpPr>
            <p:cNvPr id="51" name="椭圆 50"/>
            <p:cNvSpPr/>
            <p:nvPr/>
          </p:nvSpPr>
          <p:spPr>
            <a:xfrm>
              <a:off x="8941" y="2907"/>
              <a:ext cx="1319" cy="13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latin typeface="思源黑体 Normal" panose="020B0400000000000000" pitchFamily="34" charset="-122"/>
                <a:ea typeface="思源黑体 Normal" panose="020B0400000000000000" pitchFamily="34" charset="-122"/>
                <a:sym typeface="+mn-ea"/>
              </a:endParaRPr>
            </a:p>
          </p:txBody>
        </p:sp>
        <p:sp>
          <p:nvSpPr>
            <p:cNvPr id="52" name="Freeform 387"/>
            <p:cNvSpPr>
              <a:spLocks noEditPoints="1"/>
            </p:cNvSpPr>
            <p:nvPr/>
          </p:nvSpPr>
          <p:spPr bwMode="auto">
            <a:xfrm>
              <a:off x="9344" y="3239"/>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nvGrpSpPr>
            <p:cNvPr id="53" name="组合 52"/>
            <p:cNvGrpSpPr/>
            <p:nvPr/>
          </p:nvGrpSpPr>
          <p:grpSpPr>
            <a:xfrm>
              <a:off x="1600" y="4226"/>
              <a:ext cx="15990" cy="6009"/>
              <a:chOff x="1073" y="3590"/>
              <a:chExt cx="17058" cy="6411"/>
            </a:xfrm>
          </p:grpSpPr>
          <p:sp>
            <p:nvSpPr>
              <p:cNvPr id="69" name="任意多边形 7"/>
              <p:cNvSpPr/>
              <p:nvPr/>
            </p:nvSpPr>
            <p:spPr>
              <a:xfrm>
                <a:off x="3521" y="3907"/>
                <a:ext cx="12159" cy="863"/>
              </a:xfrm>
              <a:custGeom>
                <a:avLst/>
                <a:gdLst>
                  <a:gd name="connsiteX0" fmla="*/ 0 w 12568"/>
                  <a:gd name="connsiteY0" fmla="*/ 863 h 863"/>
                  <a:gd name="connsiteX1" fmla="*/ 0 w 12568"/>
                  <a:gd name="connsiteY1" fmla="*/ 288 h 863"/>
                  <a:gd name="connsiteX2" fmla="*/ 288 w 12568"/>
                  <a:gd name="connsiteY2" fmla="*/ 0 h 863"/>
                  <a:gd name="connsiteX3" fmla="*/ 12280 w 12568"/>
                  <a:gd name="connsiteY3" fmla="*/ 0 h 863"/>
                  <a:gd name="connsiteX4" fmla="*/ 12568 w 12568"/>
                  <a:gd name="connsiteY4" fmla="*/ 288 h 863"/>
                  <a:gd name="connsiteX5" fmla="*/ 12568 w 12568"/>
                  <a:gd name="connsiteY5" fmla="*/ 863 h 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68" h="863">
                    <a:moveTo>
                      <a:pt x="0" y="863"/>
                    </a:moveTo>
                    <a:lnTo>
                      <a:pt x="0" y="288"/>
                    </a:lnTo>
                    <a:cubicBezTo>
                      <a:pt x="0" y="129"/>
                      <a:pt x="129" y="0"/>
                      <a:pt x="288" y="0"/>
                    </a:cubicBezTo>
                    <a:lnTo>
                      <a:pt x="12280" y="0"/>
                    </a:lnTo>
                    <a:cubicBezTo>
                      <a:pt x="12439" y="0"/>
                      <a:pt x="12568" y="129"/>
                      <a:pt x="12568" y="288"/>
                    </a:cubicBezTo>
                    <a:lnTo>
                      <a:pt x="12568" y="863"/>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cxnSp>
            <p:nvCxnSpPr>
              <p:cNvPr id="70" name="直接连接符 69"/>
              <p:cNvCxnSpPr/>
              <p:nvPr/>
            </p:nvCxnSpPr>
            <p:spPr>
              <a:xfrm>
                <a:off x="9600" y="3590"/>
                <a:ext cx="15" cy="217"/>
              </a:xfrm>
              <a:prstGeom prst="lin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圆角矩形 11"/>
              <p:cNvSpPr/>
              <p:nvPr/>
            </p:nvSpPr>
            <p:spPr>
              <a:xfrm>
                <a:off x="1073" y="4770"/>
                <a:ext cx="7983" cy="5231"/>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73" name="圆角矩形 15"/>
              <p:cNvSpPr/>
              <p:nvPr/>
            </p:nvSpPr>
            <p:spPr>
              <a:xfrm>
                <a:off x="9621" y="4770"/>
                <a:ext cx="8510" cy="5077"/>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grpSp>
        <p:grpSp>
          <p:nvGrpSpPr>
            <p:cNvPr id="54" name="组合 53"/>
            <p:cNvGrpSpPr/>
            <p:nvPr/>
          </p:nvGrpSpPr>
          <p:grpSpPr>
            <a:xfrm>
              <a:off x="14817" y="4933"/>
              <a:ext cx="934" cy="934"/>
              <a:chOff x="14817" y="4933"/>
              <a:chExt cx="934" cy="934"/>
            </a:xfrm>
          </p:grpSpPr>
          <p:sp>
            <p:nvSpPr>
              <p:cNvPr id="67" name="椭圆 66"/>
              <p:cNvSpPr/>
              <p:nvPr/>
            </p:nvSpPr>
            <p:spPr>
              <a:xfrm>
                <a:off x="14817"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8" name="Freeform 160"/>
              <p:cNvSpPr>
                <a:spLocks noEditPoints="1"/>
              </p:cNvSpPr>
              <p:nvPr/>
            </p:nvSpPr>
            <p:spPr bwMode="auto">
              <a:xfrm>
                <a:off x="15038" y="5116"/>
                <a:ext cx="492" cy="569"/>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grpSp>
          <p:nvGrpSpPr>
            <p:cNvPr id="56" name="组合 55"/>
            <p:cNvGrpSpPr/>
            <p:nvPr/>
          </p:nvGrpSpPr>
          <p:grpSpPr>
            <a:xfrm>
              <a:off x="3430" y="4933"/>
              <a:ext cx="934" cy="934"/>
              <a:chOff x="3430" y="4933"/>
              <a:chExt cx="934" cy="934"/>
            </a:xfrm>
          </p:grpSpPr>
          <p:sp>
            <p:nvSpPr>
              <p:cNvPr id="63" name="椭圆 62"/>
              <p:cNvSpPr/>
              <p:nvPr/>
            </p:nvSpPr>
            <p:spPr>
              <a:xfrm>
                <a:off x="3430"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4" name="Freeform 17"/>
              <p:cNvSpPr>
                <a:spLocks noEditPoints="1"/>
              </p:cNvSpPr>
              <p:nvPr/>
            </p:nvSpPr>
            <p:spPr bwMode="auto">
              <a:xfrm>
                <a:off x="3611" y="5116"/>
                <a:ext cx="570" cy="526"/>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latin typeface="思源黑体 Normal" panose="020B0400000000000000" pitchFamily="34" charset="-122"/>
                  <a:ea typeface="思源黑体 Normal" panose="020B0400000000000000" pitchFamily="34" charset="-122"/>
                  <a:cs typeface="+mn-ea"/>
                  <a:sym typeface="+mn-lt"/>
                </a:endParaRPr>
              </a:p>
            </p:txBody>
          </p:sp>
        </p:grpSp>
        <p:sp>
          <p:nvSpPr>
            <p:cNvPr id="59" name="Rectangle 60"/>
            <p:cNvSpPr/>
            <p:nvPr/>
          </p:nvSpPr>
          <p:spPr>
            <a:xfrm>
              <a:off x="12049" y="5544"/>
              <a:ext cx="2497" cy="323"/>
            </a:xfrm>
            <a:prstGeom prst="rect">
              <a:avLst/>
            </a:prstGeom>
          </p:spPr>
          <p:txBody>
            <a:bodyPr wrap="square" lIns="0" tIns="0" rIns="0" bIns="0">
              <a:spAutoFit/>
            </a:bodyPr>
            <a:lstStyle/>
            <a:p>
              <a:pPr algn="ctr"/>
              <a:r>
                <a:rPr lang="zh-CN" altLang="en-US" sz="2400" dirty="0">
                  <a:latin typeface="方正正中黑简体" panose="02000000000000000000" charset="-122"/>
                  <a:ea typeface="方正正中黑简体" panose="02000000000000000000" charset="-122"/>
                  <a:cs typeface="微软雅黑" panose="020B0503020204020204" charset="-122"/>
                  <a:sym typeface="+mn-ea"/>
                </a:rPr>
                <a:t>接入层</a:t>
              </a:r>
              <a:endParaRPr lang="zh-CN" altLang="en-US" sz="2400" dirty="0">
                <a:latin typeface="方正正中黑简体" panose="02000000000000000000" charset="-122"/>
                <a:ea typeface="方正正中黑简体" panose="02000000000000000000" charset="-122"/>
                <a:cs typeface="微软雅黑" panose="020B0503020204020204" charset="-122"/>
              </a:endParaRPr>
            </a:p>
          </p:txBody>
        </p:sp>
        <p:sp>
          <p:nvSpPr>
            <p:cNvPr id="60" name="TextBox 59"/>
            <p:cNvSpPr txBox="1"/>
            <p:nvPr/>
          </p:nvSpPr>
          <p:spPr>
            <a:xfrm>
              <a:off x="9860" y="6079"/>
              <a:ext cx="7484" cy="2921"/>
            </a:xfrm>
            <a:prstGeom prst="rect">
              <a:avLst/>
            </a:prstGeom>
            <a:noFill/>
          </p:spPr>
          <p:txBody>
            <a:bodyPr wrap="square" lIns="0" tIns="0" rIns="0" bIns="0" rtlCol="0">
              <a:spAutoFit/>
            </a:bodyPr>
            <a:lstStyle/>
            <a:p>
              <a:pPr algn="just" defTabSz="1219200">
                <a:lnSpc>
                  <a:spcPct val="150000"/>
                </a:lnSpc>
                <a:spcBef>
                  <a:spcPts val="20"/>
                </a:spcBef>
                <a:spcAft>
                  <a:spcPts val="0"/>
                </a:spcAft>
                <a:defRPr/>
              </a:pPr>
              <a:r>
                <a:rPr lang="zh-CN" sz="1600" dirty="0">
                  <a:latin typeface="方正正准黑简体" panose="02000000000000000000" charset="-122"/>
                  <a:ea typeface="方正正准黑简体" panose="02000000000000000000" charset="-122"/>
                  <a:cs typeface="方正正准黑简体" panose="02000000000000000000" charset="-122"/>
                  <a:sym typeface="+mn-lt"/>
                </a:rPr>
                <a:t>所有请求需要鉴权，校验合法身份</a:t>
              </a:r>
              <a:endParaRPr lang="zh-CN" sz="1600" dirty="0">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600" dirty="0">
                  <a:latin typeface="方正正准黑简体" panose="02000000000000000000" charset="-122"/>
                  <a:ea typeface="方正正准黑简体" panose="02000000000000000000" charset="-122"/>
                  <a:cs typeface="方正正准黑简体" panose="02000000000000000000" charset="-122"/>
                  <a:sym typeface="+mn-lt"/>
                </a:rPr>
                <a:t>全局限流功能</a:t>
              </a:r>
              <a:endParaRPr lang="zh-CN" sz="1600" dirty="0">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600" dirty="0">
                  <a:latin typeface="方正正准黑简体" panose="02000000000000000000" charset="-122"/>
                  <a:ea typeface="方正正准黑简体" panose="02000000000000000000" charset="-122"/>
                  <a:cs typeface="方正正准黑简体" panose="02000000000000000000" charset="-122"/>
                  <a:sym typeface="+mn-lt"/>
                </a:rPr>
                <a:t>频控主要是防黑产和恶意用户。</a:t>
              </a:r>
              <a:endParaRPr lang="zh-CN" sz="1600" dirty="0">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600" dirty="0">
                  <a:latin typeface="方正正准黑简体" panose="02000000000000000000" charset="-122"/>
                  <a:ea typeface="方正正准黑简体" panose="02000000000000000000" charset="-122"/>
                  <a:cs typeface="方正正准黑简体" panose="02000000000000000000" charset="-122"/>
                  <a:sym typeface="+mn-lt"/>
                </a:rPr>
                <a:t>设置秒杀条件，例如需要完成 xxx 任务，解锁资格，对于获得资格的步骤，可以进行安全扫描，识别出黑产和恶意用户</a:t>
              </a:r>
              <a:endParaRPr lang="zh-CN" sz="1600" dirty="0">
                <a:latin typeface="方正正准黑简体" panose="02000000000000000000" charset="-122"/>
                <a:ea typeface="方正正准黑简体" panose="02000000000000000000" charset="-122"/>
                <a:cs typeface="方正正准黑简体" panose="02000000000000000000" charset="-122"/>
                <a:sym typeface="+mn-lt"/>
              </a:endParaRPr>
            </a:p>
          </p:txBody>
        </p:sp>
        <p:sp>
          <p:nvSpPr>
            <p:cNvPr id="61" name="Rectangle 60"/>
            <p:cNvSpPr/>
            <p:nvPr/>
          </p:nvSpPr>
          <p:spPr>
            <a:xfrm>
              <a:off x="4181" y="5426"/>
              <a:ext cx="2497" cy="485"/>
            </a:xfrm>
            <a:prstGeom prst="rect">
              <a:avLst/>
            </a:prstGeom>
          </p:spPr>
          <p:txBody>
            <a:bodyPr wrap="square" lIns="0" tIns="0" rIns="0" bIns="0">
              <a:spAutoFit/>
            </a:bodyPr>
            <a:lstStyle/>
            <a:p>
              <a:pPr algn="ctr"/>
              <a:r>
                <a:rPr lang="zh-CN" altLang="en-US" sz="2400" dirty="0">
                  <a:solidFill>
                    <a:schemeClr val="tx1"/>
                  </a:solidFill>
                  <a:latin typeface="方正正中黑简体" panose="02000000000000000000" charset="-122"/>
                  <a:ea typeface="方正正中黑简体" panose="02000000000000000000" charset="-122"/>
                  <a:cs typeface="微软雅黑" panose="020B0503020204020204" charset="-122"/>
                </a:rPr>
                <a:t>客户端</a:t>
              </a:r>
              <a:endParaRPr lang="zh-CN" altLang="en-US" sz="2400" dirty="0">
                <a:solidFill>
                  <a:schemeClr val="tx1"/>
                </a:solidFill>
                <a:latin typeface="方正正中黑简体" panose="02000000000000000000" charset="-122"/>
                <a:ea typeface="方正正中黑简体" panose="02000000000000000000" charset="-122"/>
                <a:cs typeface="微软雅黑" panose="020B0503020204020204" charset="-122"/>
              </a:endParaRPr>
            </a:p>
          </p:txBody>
        </p:sp>
        <p:sp>
          <p:nvSpPr>
            <p:cNvPr id="62" name="TextBox 59"/>
            <p:cNvSpPr txBox="1"/>
            <p:nvPr/>
          </p:nvSpPr>
          <p:spPr>
            <a:xfrm>
              <a:off x="1841" y="5986"/>
              <a:ext cx="6556" cy="4023"/>
            </a:xfrm>
            <a:prstGeom prst="rect">
              <a:avLst/>
            </a:prstGeom>
            <a:noFill/>
          </p:spPr>
          <p:txBody>
            <a:bodyPr wrap="square" lIns="0" tIns="0" rIns="0" bIns="0" rtlCol="0">
              <a:spAutoFit/>
            </a:bodyPr>
            <a:lstStyle/>
            <a:p>
              <a:pPr algn="just" defTabSz="1219200">
                <a:lnSpc>
                  <a:spcPct val="150000"/>
                </a:lnSpc>
                <a:spcBef>
                  <a:spcPts val="20"/>
                </a:spcBef>
                <a:spcAft>
                  <a:spcPts val="0"/>
                </a:spcAft>
                <a:defRPr/>
              </a:pPr>
              <a:r>
                <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rPr>
                <a:t>重试策略</a:t>
              </a:r>
              <a:endPar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200" dirty="0">
                  <a:solidFill>
                    <a:schemeClr val="tx1">
                      <a:lumMod val="75000"/>
                      <a:lumOff val="25000"/>
                    </a:schemeClr>
                  </a:solidFill>
                  <a:latin typeface="PingFang SC Regular" panose="020B0400000000000000" charset="-122"/>
                  <a:ea typeface="PingFang SC Regular" panose="020B0400000000000000" charset="-122"/>
                  <a:cs typeface="PingFang SC Regular" panose="020B0400000000000000" charset="-122"/>
                  <a:sym typeface="+mn-lt"/>
                </a:rPr>
                <a:t>不允许重试错误，此时 ui 和文案都需要有一个提示。同时不允许重试</a:t>
              </a:r>
              <a:endParaRPr lang="zh-CN" sz="1200" dirty="0">
                <a:solidFill>
                  <a:schemeClr val="tx1">
                    <a:lumMod val="75000"/>
                    <a:lumOff val="25000"/>
                  </a:schemeClr>
                </a:solidFill>
                <a:latin typeface="PingFang SC Regular" panose="020B0400000000000000" charset="-122"/>
                <a:ea typeface="PingFang SC Regular" panose="020B0400000000000000" charset="-122"/>
                <a:cs typeface="PingFang SC Regular" panose="020B0400000000000000" charset="-122"/>
                <a:sym typeface="+mn-lt"/>
              </a:endParaRPr>
            </a:p>
            <a:p>
              <a:pPr algn="just" defTabSz="1219200">
                <a:lnSpc>
                  <a:spcPct val="150000"/>
                </a:lnSpc>
                <a:spcBef>
                  <a:spcPts val="20"/>
                </a:spcBef>
                <a:spcAft>
                  <a:spcPts val="0"/>
                </a:spcAft>
                <a:defRPr/>
              </a:pPr>
              <a:r>
                <a:rPr lang="zh-CN" sz="1200" dirty="0">
                  <a:solidFill>
                    <a:schemeClr val="tx1">
                      <a:lumMod val="75000"/>
                      <a:lumOff val="25000"/>
                    </a:schemeClr>
                  </a:solidFill>
                  <a:latin typeface="PingFang SC Regular" panose="020B0400000000000000" charset="-122"/>
                  <a:ea typeface="PingFang SC Regular" panose="020B0400000000000000" charset="-122"/>
                  <a:cs typeface="PingFang SC Regular" panose="020B0400000000000000" charset="-122"/>
                  <a:sym typeface="+mn-lt"/>
                </a:rPr>
                <a:t>可重试错误，需要策略重试，例如二进制退避法。</a:t>
              </a:r>
              <a:endParaRPr lang="zh-CN" sz="1000" dirty="0">
                <a:solidFill>
                  <a:schemeClr val="tx1">
                    <a:lumMod val="50000"/>
                    <a:lumOff val="50000"/>
                  </a:schemeClr>
                </a:solidFill>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rPr>
                <a:t>精心设计的</a:t>
              </a:r>
              <a:r>
                <a:rPr lang="zh-CN" sz="1600" dirty="0">
                  <a:latin typeface="方正正准黑简体" panose="02000000000000000000" charset="-122"/>
                  <a:ea typeface="方正正准黑简体" panose="02000000000000000000" charset="-122"/>
                  <a:cs typeface="方正正准黑简体" panose="02000000000000000000" charset="-122"/>
                  <a:sym typeface="+mn-lt"/>
                </a:rPr>
                <a:t>文案</a:t>
              </a:r>
              <a:r>
                <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rPr>
                <a:t>提示</a:t>
              </a:r>
              <a:endPar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200" dirty="0">
                  <a:solidFill>
                    <a:schemeClr val="tx1">
                      <a:lumMod val="75000"/>
                      <a:lumOff val="25000"/>
                    </a:schemeClr>
                  </a:solidFill>
                  <a:latin typeface="PingFang SC Regular" panose="020B0400000000000000" charset="-122"/>
                  <a:ea typeface="PingFang SC Regular" panose="020B0400000000000000" charset="-122"/>
                  <a:cs typeface="方正正准黑简体" panose="02000000000000000000" charset="-122"/>
                  <a:sym typeface="+mn-lt"/>
                </a:rPr>
                <a:t>【当前活动太火爆，请稍后再重试】【你的货物堵在路上，请稍后查看】</a:t>
              </a:r>
              <a:endParaRPr lang="zh-CN" sz="1000" dirty="0">
                <a:solidFill>
                  <a:schemeClr val="tx1">
                    <a:lumMod val="50000"/>
                    <a:lumOff val="50000"/>
                  </a:schemeClr>
                </a:solidFill>
                <a:latin typeface="方正正准黑简体" panose="02000000000000000000" charset="-122"/>
                <a:ea typeface="方正正准黑简体" panose="020000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600" dirty="0">
                  <a:solidFill>
                    <a:schemeClr val="tx1"/>
                  </a:solidFill>
                  <a:latin typeface="方正正准黑简体" panose="02000000000000000000" charset="-122"/>
                  <a:ea typeface="方正正准黑简体" panose="02000000000000000000" charset="-122"/>
                  <a:cs typeface="方正正准黑简体" panose="02000000000000000000" charset="-122"/>
                  <a:sym typeface="+mn-lt"/>
                </a:rPr>
                <a:t>前端随机丢弃请求</a:t>
              </a:r>
              <a:r>
                <a:rPr lang="zh-CN" sz="1000" dirty="0">
                  <a:solidFill>
                    <a:schemeClr val="tx1">
                      <a:lumMod val="50000"/>
                      <a:lumOff val="50000"/>
                    </a:schemeClr>
                  </a:solidFill>
                  <a:latin typeface="PingFang SC Regular" panose="020B0400000000000000" charset="-122"/>
                  <a:ea typeface="PingFang SC Regular" panose="020B0400000000000000" charset="-122"/>
                  <a:cs typeface="方正正准黑简体" panose="02000000000000000000" charset="-122"/>
                  <a:sym typeface="+mn-lt"/>
                </a:rPr>
                <a:t>作为</a:t>
              </a:r>
              <a:r>
                <a:rPr lang="zh-CN" sz="1200" dirty="0">
                  <a:solidFill>
                    <a:schemeClr val="tx1">
                      <a:lumMod val="75000"/>
                      <a:lumOff val="25000"/>
                    </a:schemeClr>
                  </a:solidFill>
                  <a:latin typeface="PingFang SC Regular" panose="020B0400000000000000" charset="-122"/>
                  <a:ea typeface="PingFang SC Regular" panose="020B0400000000000000" charset="-122"/>
                  <a:cs typeface="方正正准黑简体" panose="02000000000000000000" charset="-122"/>
                  <a:sym typeface="+mn-lt"/>
                </a:rPr>
                <a:t>降级方案</a:t>
              </a:r>
              <a:endParaRPr lang="zh-CN" sz="1000" dirty="0">
                <a:solidFill>
                  <a:schemeClr val="tx1">
                    <a:lumMod val="50000"/>
                    <a:lumOff val="50000"/>
                  </a:schemeClr>
                </a:solidFill>
                <a:latin typeface="PingFang SC Regular" panose="020B0400000000000000" charset="-122"/>
                <a:ea typeface="PingFang SC Regular" panose="020B0400000000000000" charset="-122"/>
                <a:cs typeface="方正正准黑简体" panose="02000000000000000000" charset="-122"/>
                <a:sym typeface="+mn-lt"/>
              </a:endParaRPr>
            </a:p>
            <a:p>
              <a:pPr algn="just" defTabSz="1219200">
                <a:lnSpc>
                  <a:spcPct val="150000"/>
                </a:lnSpc>
                <a:spcBef>
                  <a:spcPts val="20"/>
                </a:spcBef>
                <a:spcAft>
                  <a:spcPts val="0"/>
                </a:spcAft>
                <a:defRPr/>
              </a:pPr>
              <a:r>
                <a:rPr lang="zh-CN" sz="1200" dirty="0">
                  <a:solidFill>
                    <a:schemeClr val="tx1">
                      <a:lumMod val="75000"/>
                      <a:lumOff val="25000"/>
                    </a:schemeClr>
                  </a:solidFill>
                  <a:latin typeface="PingFang SC Regular" panose="020B0400000000000000" charset="-122"/>
                  <a:ea typeface="PingFang SC Regular" panose="020B0400000000000000" charset="-122"/>
                  <a:cs typeface="方正正准黑简体" panose="02000000000000000000" charset="-122"/>
                  <a:sym typeface="+mn-lt"/>
                </a:rPr>
                <a:t>当用户流量远远大于系统容量时，人工下发随机丢弃标记，用户本地客户端开始随机丢弃请求。</a:t>
              </a:r>
              <a:endParaRPr lang="zh-CN" sz="1200" dirty="0">
                <a:solidFill>
                  <a:schemeClr val="tx1">
                    <a:lumMod val="75000"/>
                    <a:lumOff val="25000"/>
                  </a:schemeClr>
                </a:solidFill>
                <a:latin typeface="PingFang SC Regular" panose="020B0400000000000000" charset="-122"/>
                <a:ea typeface="PingFang SC Regular" panose="020B0400000000000000" charset="-122"/>
                <a:cs typeface="方正正准黑简体" panose="02000000000000000000"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rot="15433288">
            <a:off x="2265144" y="-1941401"/>
            <a:ext cx="8481704" cy="9397093"/>
            <a:chOff x="4297364" y="903288"/>
            <a:chExt cx="2946834" cy="3067178"/>
          </a:xfrm>
          <a:solidFill>
            <a:schemeClr val="bg1">
              <a:lumMod val="65000"/>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5"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36"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系统设计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3" name="组合 42"/>
          <p:cNvGrpSpPr/>
          <p:nvPr/>
        </p:nvGrpSpPr>
        <p:grpSpPr>
          <a:xfrm>
            <a:off x="925225" y="484441"/>
            <a:ext cx="11512319" cy="7057559"/>
            <a:chOff x="925225" y="484441"/>
            <a:chExt cx="11512319" cy="7057559"/>
          </a:xfrm>
        </p:grpSpPr>
        <p:sp>
          <p:nvSpPr>
            <p:cNvPr id="44" name="矩形 43"/>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5"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6"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50" name="品派设计"/>
          <p:cNvGrpSpPr/>
          <p:nvPr/>
        </p:nvGrpSpPr>
        <p:grpSpPr>
          <a:xfrm>
            <a:off x="1122045" y="1132840"/>
            <a:ext cx="10153610" cy="5054007"/>
            <a:chOff x="1600" y="2907"/>
            <a:chExt cx="15990" cy="7959"/>
          </a:xfrm>
        </p:grpSpPr>
        <p:sp>
          <p:nvSpPr>
            <p:cNvPr id="51" name="椭圆 50"/>
            <p:cNvSpPr/>
            <p:nvPr/>
          </p:nvSpPr>
          <p:spPr>
            <a:xfrm>
              <a:off x="8941" y="2907"/>
              <a:ext cx="1319" cy="13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latin typeface="思源黑体 Normal" panose="020B0400000000000000" pitchFamily="34" charset="-122"/>
                <a:ea typeface="思源黑体 Normal" panose="020B0400000000000000" pitchFamily="34" charset="-122"/>
                <a:sym typeface="+mn-ea"/>
              </a:endParaRPr>
            </a:p>
          </p:txBody>
        </p:sp>
        <p:sp>
          <p:nvSpPr>
            <p:cNvPr id="52" name="Freeform 387"/>
            <p:cNvSpPr>
              <a:spLocks noEditPoints="1"/>
            </p:cNvSpPr>
            <p:nvPr/>
          </p:nvSpPr>
          <p:spPr bwMode="auto">
            <a:xfrm>
              <a:off x="9344" y="3239"/>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nvGrpSpPr>
            <p:cNvPr id="53" name="组合 52"/>
            <p:cNvGrpSpPr/>
            <p:nvPr/>
          </p:nvGrpSpPr>
          <p:grpSpPr>
            <a:xfrm>
              <a:off x="1600" y="4226"/>
              <a:ext cx="15990" cy="6586"/>
              <a:chOff x="1073" y="3590"/>
              <a:chExt cx="17058" cy="7027"/>
            </a:xfrm>
          </p:grpSpPr>
          <p:sp>
            <p:nvSpPr>
              <p:cNvPr id="69" name="任意多边形 7"/>
              <p:cNvSpPr/>
              <p:nvPr/>
            </p:nvSpPr>
            <p:spPr>
              <a:xfrm>
                <a:off x="3521" y="3907"/>
                <a:ext cx="12159" cy="863"/>
              </a:xfrm>
              <a:custGeom>
                <a:avLst/>
                <a:gdLst>
                  <a:gd name="connsiteX0" fmla="*/ 0 w 12568"/>
                  <a:gd name="connsiteY0" fmla="*/ 863 h 863"/>
                  <a:gd name="connsiteX1" fmla="*/ 0 w 12568"/>
                  <a:gd name="connsiteY1" fmla="*/ 288 h 863"/>
                  <a:gd name="connsiteX2" fmla="*/ 288 w 12568"/>
                  <a:gd name="connsiteY2" fmla="*/ 0 h 863"/>
                  <a:gd name="connsiteX3" fmla="*/ 12280 w 12568"/>
                  <a:gd name="connsiteY3" fmla="*/ 0 h 863"/>
                  <a:gd name="connsiteX4" fmla="*/ 12568 w 12568"/>
                  <a:gd name="connsiteY4" fmla="*/ 288 h 863"/>
                  <a:gd name="connsiteX5" fmla="*/ 12568 w 12568"/>
                  <a:gd name="connsiteY5" fmla="*/ 863 h 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68" h="863">
                    <a:moveTo>
                      <a:pt x="0" y="863"/>
                    </a:moveTo>
                    <a:lnTo>
                      <a:pt x="0" y="288"/>
                    </a:lnTo>
                    <a:cubicBezTo>
                      <a:pt x="0" y="129"/>
                      <a:pt x="129" y="0"/>
                      <a:pt x="288" y="0"/>
                    </a:cubicBezTo>
                    <a:lnTo>
                      <a:pt x="12280" y="0"/>
                    </a:lnTo>
                    <a:cubicBezTo>
                      <a:pt x="12439" y="0"/>
                      <a:pt x="12568" y="129"/>
                      <a:pt x="12568" y="288"/>
                    </a:cubicBezTo>
                    <a:lnTo>
                      <a:pt x="12568" y="863"/>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思源黑体 Normal" panose="020B0400000000000000" pitchFamily="34" charset="-122"/>
                  <a:ea typeface="思源黑体 Normal" panose="020B0400000000000000" pitchFamily="34" charset="-122"/>
                </a:endParaRPr>
              </a:p>
            </p:txBody>
          </p:sp>
          <p:cxnSp>
            <p:nvCxnSpPr>
              <p:cNvPr id="70" name="直接连接符 69"/>
              <p:cNvCxnSpPr/>
              <p:nvPr/>
            </p:nvCxnSpPr>
            <p:spPr>
              <a:xfrm>
                <a:off x="9600" y="3590"/>
                <a:ext cx="15" cy="217"/>
              </a:xfrm>
              <a:prstGeom prst="lin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圆角矩形 11"/>
              <p:cNvSpPr/>
              <p:nvPr/>
            </p:nvSpPr>
            <p:spPr>
              <a:xfrm>
                <a:off x="1073" y="4770"/>
                <a:ext cx="7983" cy="5847"/>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sp>
            <p:nvSpPr>
              <p:cNvPr id="73" name="圆角矩形 15"/>
              <p:cNvSpPr/>
              <p:nvPr/>
            </p:nvSpPr>
            <p:spPr>
              <a:xfrm>
                <a:off x="9621" y="4770"/>
                <a:ext cx="8510" cy="5756"/>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endParaRPr>
              </a:p>
            </p:txBody>
          </p:sp>
        </p:grpSp>
        <p:grpSp>
          <p:nvGrpSpPr>
            <p:cNvPr id="54" name="组合 53"/>
            <p:cNvGrpSpPr/>
            <p:nvPr/>
          </p:nvGrpSpPr>
          <p:grpSpPr>
            <a:xfrm>
              <a:off x="14817" y="4933"/>
              <a:ext cx="934" cy="934"/>
              <a:chOff x="14817" y="4933"/>
              <a:chExt cx="934" cy="934"/>
            </a:xfrm>
          </p:grpSpPr>
          <p:sp>
            <p:nvSpPr>
              <p:cNvPr id="67" name="椭圆 66"/>
              <p:cNvSpPr/>
              <p:nvPr/>
            </p:nvSpPr>
            <p:spPr>
              <a:xfrm>
                <a:off x="14817"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8" name="Freeform 160"/>
              <p:cNvSpPr>
                <a:spLocks noEditPoints="1"/>
              </p:cNvSpPr>
              <p:nvPr/>
            </p:nvSpPr>
            <p:spPr bwMode="auto">
              <a:xfrm>
                <a:off x="15038" y="5116"/>
                <a:ext cx="492" cy="569"/>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latin typeface="思源黑体 Normal" panose="020B0400000000000000" pitchFamily="34" charset="-122"/>
                  <a:ea typeface="思源黑体 Normal" panose="020B0400000000000000" pitchFamily="34" charset="-122"/>
                  <a:sym typeface="+mn-ea"/>
                </a:endParaRPr>
              </a:p>
            </p:txBody>
          </p:sp>
        </p:grpSp>
        <p:grpSp>
          <p:nvGrpSpPr>
            <p:cNvPr id="56" name="组合 55"/>
            <p:cNvGrpSpPr/>
            <p:nvPr/>
          </p:nvGrpSpPr>
          <p:grpSpPr>
            <a:xfrm>
              <a:off x="3430" y="4933"/>
              <a:ext cx="934" cy="934"/>
              <a:chOff x="3430" y="4933"/>
              <a:chExt cx="934" cy="934"/>
            </a:xfrm>
          </p:grpSpPr>
          <p:sp>
            <p:nvSpPr>
              <p:cNvPr id="63" name="椭圆 62"/>
              <p:cNvSpPr/>
              <p:nvPr/>
            </p:nvSpPr>
            <p:spPr>
              <a:xfrm>
                <a:off x="3430"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latin typeface="思源黑体 Normal" panose="020B0400000000000000" pitchFamily="34" charset="-122"/>
                  <a:ea typeface="思源黑体 Normal" panose="020B0400000000000000" pitchFamily="34" charset="-122"/>
                  <a:sym typeface="+mn-ea"/>
                </a:endParaRPr>
              </a:p>
            </p:txBody>
          </p:sp>
          <p:sp>
            <p:nvSpPr>
              <p:cNvPr id="64" name="Freeform 17"/>
              <p:cNvSpPr>
                <a:spLocks noEditPoints="1"/>
              </p:cNvSpPr>
              <p:nvPr/>
            </p:nvSpPr>
            <p:spPr bwMode="auto">
              <a:xfrm>
                <a:off x="3611" y="5116"/>
                <a:ext cx="570" cy="526"/>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latin typeface="思源黑体 Normal" panose="020B0400000000000000" pitchFamily="34" charset="-122"/>
                  <a:ea typeface="思源黑体 Normal" panose="020B0400000000000000" pitchFamily="34" charset="-122"/>
                  <a:cs typeface="+mn-ea"/>
                  <a:sym typeface="+mn-lt"/>
                </a:endParaRPr>
              </a:p>
            </p:txBody>
          </p:sp>
        </p:grpSp>
        <p:sp>
          <p:nvSpPr>
            <p:cNvPr id="59" name="Rectangle 60"/>
            <p:cNvSpPr/>
            <p:nvPr/>
          </p:nvSpPr>
          <p:spPr>
            <a:xfrm>
              <a:off x="12071" y="5464"/>
              <a:ext cx="2497" cy="581"/>
            </a:xfrm>
            <a:prstGeom prst="rect">
              <a:avLst/>
            </a:prstGeom>
          </p:spPr>
          <p:txBody>
            <a:bodyPr wrap="square" lIns="0" tIns="0" rIns="0" bIns="0">
              <a:spAutoFit/>
            </a:bodyPr>
            <a:lstStyle/>
            <a:p>
              <a:pPr lvl="0" algn="ctr"/>
              <a:r>
                <a:rPr lang="zh-CN" altLang="en-US" sz="2400" dirty="0">
                  <a:latin typeface="方正正中黑简体" panose="02000000000000000000" charset="-122"/>
                  <a:ea typeface="方正正中黑简体" panose="02000000000000000000" charset="-122"/>
                  <a:cs typeface="微软雅黑" panose="020B0503020204020204" charset="-122"/>
                  <a:sym typeface="+mn-ea"/>
                </a:rPr>
                <a:t>存储层</a:t>
              </a:r>
              <a:endParaRPr lang="zh-CN" altLang="en-US" sz="2400" dirty="0">
                <a:latin typeface="方正正中黑简体" panose="02000000000000000000" charset="-122"/>
                <a:ea typeface="方正正中黑简体" panose="02000000000000000000" charset="-122"/>
                <a:cs typeface="微软雅黑" panose="020B0503020204020204" charset="-122"/>
                <a:sym typeface="+mn-ea"/>
              </a:endParaRPr>
            </a:p>
          </p:txBody>
        </p:sp>
        <p:sp>
          <p:nvSpPr>
            <p:cNvPr id="60" name="TextBox 59"/>
            <p:cNvSpPr txBox="1"/>
            <p:nvPr/>
          </p:nvSpPr>
          <p:spPr>
            <a:xfrm>
              <a:off x="10042" y="6016"/>
              <a:ext cx="6555" cy="4596"/>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altLang="en-US" sz="1800" dirty="0">
                  <a:latin typeface="方正正中黑简体" panose="02000000000000000000" charset="-122"/>
                  <a:ea typeface="方正正中黑简体" panose="02000000000000000000" charset="-122"/>
                  <a:cs typeface="微软雅黑" panose="020B0503020204020204" charset="-122"/>
                  <a:sym typeface="+mn-lt"/>
                </a:rPr>
                <a:t>主备：</a:t>
              </a:r>
              <a:r>
                <a:rPr lang="zh-CN" altLang="en-US" sz="1400" dirty="0">
                  <a:latin typeface="PingFang SC Regular" panose="020B0400000000000000" charset="-122"/>
                  <a:ea typeface="PingFang SC Regular" panose="020B0400000000000000" charset="-122"/>
                  <a:cs typeface="微软雅黑" panose="020B0503020204020204" charset="-122"/>
                  <a:sym typeface="+mn-lt"/>
                </a:rPr>
                <a:t>主备能互相切换，一般要求在同城跨机房</a:t>
              </a:r>
              <a:endParaRPr lang="zh-CN" altLang="en-US" sz="1400" dirty="0">
                <a:latin typeface="PingFang SC Regular" panose="020B0400000000000000" charset="-122"/>
                <a:ea typeface="PingFang SC Regular" panose="020B04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800" dirty="0">
                  <a:latin typeface="方正正中黑简体" panose="02000000000000000000" charset="-122"/>
                  <a:ea typeface="方正正中黑简体" panose="02000000000000000000" charset="-122"/>
                  <a:cs typeface="微软雅黑" panose="020B0503020204020204" charset="-122"/>
                  <a:sym typeface="+mn-lt"/>
                </a:rPr>
                <a:t>异地容灾：</a:t>
              </a:r>
              <a:r>
                <a:rPr lang="zh-CN" altLang="en-US" sz="1400" dirty="0">
                  <a:latin typeface="PingFang SC Regular" panose="020B0400000000000000" charset="-122"/>
                  <a:ea typeface="PingFang SC Regular" panose="020B0400000000000000" charset="-122"/>
                  <a:cs typeface="微软雅黑" panose="020B0503020204020204" charset="-122"/>
                  <a:sym typeface="+mn-lt"/>
                </a:rPr>
                <a:t>当一地异常，数据能恢复，异地能选主</a:t>
              </a:r>
              <a:endParaRPr lang="zh-CN" altLang="en-US" sz="18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800" dirty="0">
                  <a:latin typeface="方正正中黑简体" panose="02000000000000000000" charset="-122"/>
                  <a:ea typeface="方正正中黑简体" panose="02000000000000000000" charset="-122"/>
                  <a:cs typeface="微软雅黑" panose="020B0503020204020204" charset="-122"/>
                  <a:sym typeface="+mn-lt"/>
                </a:rPr>
                <a:t>数据需要持久化到磁盘，或者更冷的设备</a:t>
              </a:r>
              <a:endParaRPr lang="zh-CN" altLang="en-US" sz="18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800" dirty="0">
                  <a:latin typeface="方正正中黑简体" panose="02000000000000000000" charset="-122"/>
                  <a:ea typeface="方正正中黑简体" panose="02000000000000000000" charset="-122"/>
                  <a:cs typeface="微软雅黑" panose="020B0503020204020204" charset="-122"/>
                  <a:sym typeface="+mn-lt"/>
                </a:rPr>
                <a:t>一致性</a:t>
              </a:r>
              <a:endParaRPr lang="zh-CN" altLang="en-US" sz="18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800" dirty="0">
                  <a:latin typeface="方正正中黑简体" panose="02000000000000000000" charset="-122"/>
                  <a:ea typeface="方正正中黑简体" panose="02000000000000000000" charset="-122"/>
                  <a:cs typeface="微软雅黑" panose="020B0503020204020204" charset="-122"/>
                  <a:sym typeface="+mn-lt"/>
                </a:rPr>
                <a:t>对于秒杀而言，需要严格的一致性，一般要求主备严格的一致。</a:t>
              </a:r>
              <a:endParaRPr lang="zh-CN" altLang="en-US" sz="1800" dirty="0">
                <a:latin typeface="方正正中黑简体" panose="02000000000000000000" charset="-122"/>
                <a:ea typeface="方正正中黑简体" panose="02000000000000000000" charset="-122"/>
                <a:cs typeface="微软雅黑" panose="020B0503020204020204" charset="-122"/>
                <a:sym typeface="+mn-lt"/>
              </a:endParaRPr>
            </a:p>
          </p:txBody>
        </p:sp>
        <p:sp>
          <p:nvSpPr>
            <p:cNvPr id="61" name="Rectangle 60"/>
            <p:cNvSpPr/>
            <p:nvPr/>
          </p:nvSpPr>
          <p:spPr>
            <a:xfrm>
              <a:off x="4364" y="5426"/>
              <a:ext cx="2497" cy="387"/>
            </a:xfrm>
            <a:prstGeom prst="rect">
              <a:avLst/>
            </a:prstGeom>
          </p:spPr>
          <p:txBody>
            <a:bodyPr wrap="square" lIns="0" tIns="0" rIns="0" bIns="0">
              <a:spAutoFit/>
            </a:bodyPr>
            <a:lstStyle/>
            <a:p>
              <a:pPr algn="ctr"/>
              <a:r>
                <a:rPr lang="zh-CN" altLang="en-US" sz="2400" dirty="0">
                  <a:latin typeface="方正正中黑简体" panose="02000000000000000000" charset="-122"/>
                  <a:ea typeface="方正正中黑简体" panose="02000000000000000000" charset="-122"/>
                  <a:cs typeface="微软雅黑" panose="020B0503020204020204" charset="-122"/>
                </a:rPr>
                <a:t>逻辑层</a:t>
              </a:r>
              <a:endParaRPr lang="zh-CN" altLang="en-US" sz="1600" dirty="0">
                <a:solidFill>
                  <a:schemeClr val="tx1">
                    <a:lumMod val="50000"/>
                    <a:lumOff val="50000"/>
                  </a:schemeClr>
                </a:solidFill>
                <a:latin typeface="思源黑体 Normal" panose="020B0400000000000000" pitchFamily="34" charset="-122"/>
                <a:ea typeface="思源黑体 Normal" panose="020B0400000000000000" pitchFamily="34" charset="-122"/>
                <a:cs typeface="微软雅黑" panose="020B0503020204020204" charset="-122"/>
              </a:endParaRPr>
            </a:p>
          </p:txBody>
        </p:sp>
        <p:sp>
          <p:nvSpPr>
            <p:cNvPr id="62" name="TextBox 59"/>
            <p:cNvSpPr txBox="1"/>
            <p:nvPr/>
          </p:nvSpPr>
          <p:spPr>
            <a:xfrm>
              <a:off x="1980" y="6048"/>
              <a:ext cx="6556" cy="4818"/>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altLang="en-US" sz="1600" dirty="0">
                  <a:latin typeface="方正正中黑简体" panose="02000000000000000000" charset="-122"/>
                  <a:ea typeface="方正正中黑简体" panose="02000000000000000000" charset="-122"/>
                  <a:cs typeface="微软雅黑" panose="020B0503020204020204" charset="-122"/>
                  <a:sym typeface="+mn-lt"/>
                </a:rPr>
                <a:t>首先进入校验逻辑</a:t>
              </a:r>
              <a:endParaRPr lang="zh-CN" altLang="en-US" sz="16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200" dirty="0">
                  <a:latin typeface="PingFang SC Regular" panose="020B0400000000000000" charset="-122"/>
                  <a:ea typeface="PingFang SC Regular" panose="020B0400000000000000" charset="-122"/>
                  <a:cs typeface="PingFang SC Regular" panose="020B0400000000000000" charset="-122"/>
                  <a:sym typeface="+mn-lt"/>
                </a:rPr>
                <a:t>例如参数的合法性，是否有资格，如果失败的用户，快速返回，避免请求洞穿到 db</a:t>
              </a:r>
              <a:endParaRPr lang="zh-CN" altLang="en-US" sz="16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r>
                <a:rPr lang="zh-CN" altLang="en-US" sz="1600" dirty="0">
                  <a:latin typeface="方正正中黑简体" panose="02000000000000000000" charset="-122"/>
                  <a:ea typeface="方正正中黑简体" panose="02000000000000000000" charset="-122"/>
                  <a:cs typeface="微软雅黑" panose="020B0503020204020204" charset="-122"/>
                  <a:sym typeface="+mn-lt"/>
                </a:rPr>
                <a:t>异步补单，通常的两种做法是：</a:t>
              </a:r>
              <a:endParaRPr lang="zh-CN" altLang="en-US" sz="1600" dirty="0">
                <a:latin typeface="方正正中黑简体" panose="02000000000000000000" charset="-122"/>
                <a:ea typeface="方正正中黑简体" panose="02000000000000000000" charset="-122"/>
                <a:cs typeface="微软雅黑" panose="020B0503020204020204" charset="-122"/>
                <a:sym typeface="+mn-lt"/>
              </a:endParaRPr>
            </a:p>
            <a:p>
              <a:pPr indent="0" algn="l" defTabSz="1219200">
                <a:lnSpc>
                  <a:spcPct val="150000"/>
                </a:lnSpc>
                <a:spcBef>
                  <a:spcPts val="20"/>
                </a:spcBef>
                <a:spcAft>
                  <a:spcPts val="0"/>
                </a:spcAft>
                <a:buNone/>
                <a:defRPr/>
              </a:pPr>
              <a:r>
                <a:rPr lang="zh-CN" altLang="en-US" sz="1200" dirty="0">
                  <a:latin typeface="PingFang SC Regular" panose="020B0400000000000000" charset="-122"/>
                  <a:ea typeface="PingFang SC Regular" panose="020B0400000000000000" charset="-122"/>
                  <a:cs typeface="PingFang SC Regular" panose="020B0400000000000000" charset="-122"/>
                  <a:sym typeface="+mn-lt"/>
                </a:rPr>
                <a:t>事务回滚，回滚本次行为，提示用户重试。这个代价特别大，而且用户重试和前面的重试策略结合的话，用户体验也不大流畅。</a:t>
              </a:r>
              <a:endParaRPr lang="zh-CN" altLang="en-US" sz="1200" dirty="0">
                <a:latin typeface="PingFang SC Regular" panose="020B0400000000000000" charset="-122"/>
                <a:ea typeface="PingFang SC Regular" panose="020B0400000000000000" charset="-122"/>
                <a:cs typeface="PingFang SC Regular" panose="020B0400000000000000" charset="-122"/>
                <a:sym typeface="+mn-lt"/>
              </a:endParaRPr>
            </a:p>
            <a:p>
              <a:pPr indent="0" algn="l" defTabSz="1219200">
                <a:lnSpc>
                  <a:spcPct val="150000"/>
                </a:lnSpc>
                <a:spcBef>
                  <a:spcPts val="20"/>
                </a:spcBef>
                <a:spcAft>
                  <a:spcPts val="0"/>
                </a:spcAft>
                <a:buNone/>
                <a:defRPr/>
              </a:pPr>
              <a:r>
                <a:rPr lang="zh-CN" altLang="en-US" sz="1200" dirty="0">
                  <a:latin typeface="PingFang SC Regular" panose="020B0400000000000000" charset="-122"/>
                  <a:ea typeface="PingFang SC Regular" panose="020B0400000000000000" charset="-122"/>
                  <a:cs typeface="PingFang SC Regular" panose="020B0400000000000000" charset="-122"/>
                  <a:sym typeface="+mn-lt"/>
                </a:rPr>
                <a:t>异步重做，记录本次用户的 log，提示用户【稍后查看，正在发货中】，后台在峰值过后，启动异步补单。</a:t>
              </a:r>
              <a:endParaRPr lang="zh-CN" altLang="en-US" sz="1600" dirty="0">
                <a:latin typeface="方正正中黑简体" panose="02000000000000000000" charset="-122"/>
                <a:ea typeface="方正正中黑简体" panose="02000000000000000000" charset="-122"/>
                <a:cs typeface="微软雅黑" panose="020B0503020204020204" charset="-122"/>
                <a:sym typeface="+mn-lt"/>
              </a:endParaRPr>
            </a:p>
            <a:p>
              <a:pPr algn="l" defTabSz="1219200">
                <a:lnSpc>
                  <a:spcPct val="150000"/>
                </a:lnSpc>
                <a:spcBef>
                  <a:spcPts val="20"/>
                </a:spcBef>
                <a:spcAft>
                  <a:spcPts val="0"/>
                </a:spcAft>
                <a:defRPr/>
              </a:pPr>
              <a:endParaRPr lang="zh-CN" altLang="en-US" sz="1600" dirty="0">
                <a:latin typeface="方正正中黑简体" panose="02000000000000000000" charset="-122"/>
                <a:ea typeface="方正正中黑简体" panose="02000000000000000000" charset="-122"/>
                <a:cs typeface="微软雅黑" panose="020B0503020204020204"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p:bldP spid="35" grpId="1" animBg="1"/>
      <p:bldP spid="3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500019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制作秒杀系统的需求</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p:cNvSpPr txBox="1"/>
          <p:nvPr/>
        </p:nvSpPr>
        <p:spPr>
          <a:xfrm>
            <a:off x="1682402" y="3091012"/>
            <a:ext cx="4394215"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The reason for making the </a:t>
            </a:r>
            <a:r>
              <a:rPr lang="en-US" altLang="zh-CN" sz="1600" dirty="0" err="1">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seckill</a:t>
            </a:r>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 system</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2244189" y="-1939495"/>
            <a:ext cx="8481704" cy="9397093"/>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5"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p:cNvSpPr txBox="1"/>
          <p:nvPr/>
        </p:nvSpPr>
        <p:spPr>
          <a:xfrm>
            <a:off x="102734" y="584080"/>
            <a:ext cx="1981604" cy="389252"/>
          </a:xfrm>
          <a:prstGeom prst="rect">
            <a:avLst/>
          </a:prstGeom>
          <a:noFill/>
        </p:spPr>
        <p:txBody>
          <a:bodyPr wrap="square">
            <a:normAutofit fontScale="80000"/>
          </a:bodyPr>
          <a:lstStyle/>
          <a:p>
            <a:pPr algn="dist"/>
            <a:r>
              <a:rPr lang="zh-CN" altLang="en-US" dirty="0">
                <a:solidFill>
                  <a:schemeClr val="bg1"/>
                </a:solidFill>
                <a:cs typeface="+mn-ea"/>
                <a:sym typeface="+mn-lt"/>
              </a:rPr>
              <a:t>制作秒杀系统的需求</a:t>
            </a:r>
            <a:endParaRPr lang="zh-CN" altLang="en-US" dirty="0">
              <a:solidFill>
                <a:schemeClr val="bg1"/>
              </a:solidFill>
              <a:cs typeface="+mn-ea"/>
              <a:sym typeface="+mn-lt"/>
            </a:endParaRPr>
          </a:p>
        </p:txBody>
      </p:sp>
      <p:grpSp>
        <p:nvGrpSpPr>
          <p:cNvPr id="47" name="组合 46"/>
          <p:cNvGrpSpPr/>
          <p:nvPr/>
        </p:nvGrpSpPr>
        <p:grpSpPr>
          <a:xfrm>
            <a:off x="925225" y="484441"/>
            <a:ext cx="11512319" cy="7057559"/>
            <a:chOff x="925225" y="484441"/>
            <a:chExt cx="11512319" cy="7057559"/>
          </a:xfrm>
        </p:grpSpPr>
        <p:sp>
          <p:nvSpPr>
            <p:cNvPr id="48" name="矩形 47"/>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2" name="文本框 31"/>
          <p:cNvSpPr txBox="1"/>
          <p:nvPr/>
        </p:nvSpPr>
        <p:spPr>
          <a:xfrm>
            <a:off x="536777" y="1925422"/>
            <a:ext cx="6420525" cy="984885"/>
          </a:xfrm>
          <a:prstGeom prst="rect">
            <a:avLst/>
          </a:prstGeom>
          <a:noFill/>
        </p:spPr>
        <p:txBody>
          <a:bodyPr wrap="square">
            <a:spAutoFit/>
          </a:bodyPr>
          <a:lstStyle/>
          <a:p>
            <a:r>
              <a:rPr lang="zh-CN" altLang="en-US" sz="2000" dirty="0">
                <a:latin typeface="Source Han Sans CN Regular" panose="020B0300000000000000" charset="-122"/>
                <a:ea typeface="Source Han Sans CN Regular" panose="020B0300000000000000" charset="-122"/>
                <a:cs typeface="Source Han Sans CN Regular" panose="020B0300000000000000" charset="-122"/>
              </a:rPr>
              <a:t>在访问量瞬时激增的情况下，秒杀系统是交易体系中非常重要的核心系统。</a:t>
            </a:r>
            <a:r>
              <a:rPr lang="zh-CN" altLang="en-US" dirty="0">
                <a:latin typeface="Source Han Sans CN Regular" panose="020B0300000000000000" charset="-122"/>
                <a:ea typeface="Source Han Sans CN Regular" panose="020B0300000000000000" charset="-122"/>
                <a:cs typeface="Source Han Sans CN Regular" panose="020B0300000000000000" charset="-122"/>
              </a:rPr>
              <a:t>   </a:t>
            </a:r>
            <a:endParaRPr lang="en-US" altLang="zh-CN" dirty="0">
              <a:latin typeface="Source Han Sans CN Regular" panose="020B0300000000000000" charset="-122"/>
              <a:ea typeface="Source Han Sans CN Regular" panose="020B0300000000000000" charset="-122"/>
              <a:cs typeface="Source Han Sans CN Regular" panose="020B0300000000000000" charset="-122"/>
            </a:endParaRPr>
          </a:p>
          <a:p>
            <a:r>
              <a:rPr lang="zh-CN" altLang="en-US" dirty="0">
                <a:latin typeface="Source Han Sans CN Regular" panose="020B0300000000000000" charset="-122"/>
                <a:ea typeface="Source Han Sans CN Regular" panose="020B0300000000000000" charset="-122"/>
                <a:cs typeface="Source Han Sans CN Regular" panose="020B0300000000000000" charset="-122"/>
              </a:rPr>
              <a:t> </a:t>
            </a:r>
            <a:endParaRPr lang="en-US" altLang="zh-CN" dirty="0">
              <a:latin typeface="Source Han Sans CN Regular" panose="020B0300000000000000" charset="-122"/>
              <a:ea typeface="Source Han Sans CN Regular" panose="020B0300000000000000" charset="-122"/>
              <a:cs typeface="Source Han Sans CN Regular" panose="020B0300000000000000" charset="-122"/>
            </a:endParaRPr>
          </a:p>
        </p:txBody>
      </p:sp>
      <p:sp>
        <p:nvSpPr>
          <p:cNvPr id="33" name="文本框 32"/>
          <p:cNvSpPr txBox="1"/>
          <p:nvPr/>
        </p:nvSpPr>
        <p:spPr>
          <a:xfrm>
            <a:off x="487831" y="4196921"/>
            <a:ext cx="6563843" cy="707886"/>
          </a:xfrm>
          <a:prstGeom prst="rect">
            <a:avLst/>
          </a:prstGeom>
          <a:noFill/>
        </p:spPr>
        <p:txBody>
          <a:bodyPr wrap="square">
            <a:spAutoFit/>
          </a:bodyPr>
          <a:lstStyle/>
          <a:p>
            <a:r>
              <a:rPr lang="zh-CN" altLang="en-US" sz="2000" dirty="0">
                <a:latin typeface="Source Han Sans CN Regular" panose="020B0300000000000000" charset="-122"/>
                <a:ea typeface="Source Han Sans CN Regular" panose="020B0300000000000000" charset="-122"/>
                <a:cs typeface="Source Han Sans CN Regular" panose="020B0300000000000000" charset="-122"/>
              </a:rPr>
              <a:t> 2.通过秒杀系统，电商平台可以对参与用户进行筛选，杜绝黄牛，让爆品惠及更广，更公平。</a:t>
            </a:r>
            <a:endParaRPr lang="zh-CN" altLang="en-US" sz="2000" dirty="0">
              <a:latin typeface="Source Han Sans CN Regular" panose="020B0300000000000000" charset="-122"/>
              <a:ea typeface="Source Han Sans CN Regular" panose="020B0300000000000000" charset="-122"/>
              <a:cs typeface="Source Han Sans CN Regular" panose="020B0300000000000000" charset="-122"/>
            </a:endParaRPr>
          </a:p>
        </p:txBody>
      </p:sp>
      <p:sp>
        <p:nvSpPr>
          <p:cNvPr id="34" name="文本框 33"/>
          <p:cNvSpPr txBox="1"/>
          <p:nvPr/>
        </p:nvSpPr>
        <p:spPr>
          <a:xfrm>
            <a:off x="536777" y="2839313"/>
            <a:ext cx="6296024" cy="1014730"/>
          </a:xfrm>
          <a:prstGeom prst="rect">
            <a:avLst/>
          </a:prstGeom>
          <a:noFill/>
        </p:spPr>
        <p:txBody>
          <a:bodyPr wrap="square">
            <a:spAutoFit/>
          </a:bodyPr>
          <a:lstStyle/>
          <a:p>
            <a:r>
              <a:rPr lang="zh-CN" altLang="en-US" sz="2000" dirty="0">
                <a:latin typeface="Source Han Sans CN Regular" panose="020B0300000000000000" charset="-122"/>
                <a:ea typeface="Source Han Sans CN Regular" panose="020B0300000000000000" charset="-122"/>
                <a:cs typeface="Source Han Sans CN Regular" panose="020B0300000000000000" charset="-122"/>
              </a:rPr>
              <a:t>1.供不应求的爆品，合理地设置活动，适时地释放库存，可以持续为电商平台带来稳定的热度和流量，可观的VIP会员费，以及技术口碑的认同</a:t>
            </a:r>
            <a:r>
              <a:rPr lang="zh-CN" altLang="en-US" dirty="0">
                <a:latin typeface="Source Han Sans CN Regular" panose="020B0300000000000000" charset="-122"/>
                <a:ea typeface="Source Han Sans CN Regular" panose="020B0300000000000000" charset="-122"/>
                <a:cs typeface="Source Han Sans CN Regular" panose="020B0300000000000000" charset="-122"/>
              </a:rPr>
              <a:t>。</a:t>
            </a:r>
            <a:endParaRPr lang="zh-CN" altLang="en-US" dirty="0">
              <a:latin typeface="Source Han Sans CN Regular" panose="020B0300000000000000" charset="-122"/>
              <a:ea typeface="Source Han Sans CN Regular" panose="020B0300000000000000" charset="-122"/>
              <a:cs typeface="Source Han Sans CN Regular" panose="020B0300000000000000"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51941" y="2388312"/>
            <a:ext cx="5120758" cy="38512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693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4" name="矩形 8"/>
          <p:cNvSpPr/>
          <p:nvPr/>
        </p:nvSpPr>
        <p:spPr>
          <a:xfrm>
            <a:off x="5090795" y="776605"/>
            <a:ext cx="5432425" cy="1106805"/>
          </a:xfrm>
          <a:prstGeom prst="rect">
            <a:avLst/>
          </a:prstGeom>
        </p:spPr>
        <p:txBody>
          <a:bodyPr wrap="square">
            <a:spAutoFit/>
          </a:bodyPr>
          <a:lstStyle/>
          <a:p>
            <a:pPr algn="just"/>
            <a:r>
              <a:rPr lang="zh-CN" altLang="en-US" sz="6600" b="1" spc="600" dirty="0">
                <a:solidFill>
                  <a:schemeClr val="tx1">
                    <a:lumMod val="75000"/>
                    <a:lumOff val="25000"/>
                  </a:schemeClr>
                </a:solidFill>
                <a:effectLst>
                  <a:outerShdw blurRad="50800" dist="38100" dir="13500000" algn="br" rotWithShape="0">
                    <a:prstClr val="black">
                      <a:alpha val="40000"/>
                    </a:prstClr>
                  </a:outerShdw>
                </a:effectLst>
                <a:latin typeface="方正正准黑简体" panose="02000000000000000000" charset="-122"/>
                <a:ea typeface="方正正准黑简体" panose="02000000000000000000" charset="-122"/>
                <a:cs typeface="+mn-ea"/>
                <a:sym typeface="+mn-lt"/>
              </a:rPr>
              <a:t>秒杀的本质？</a:t>
            </a:r>
            <a:endParaRPr lang="zh-CN" altLang="en-US" sz="6600" b="1" spc="600" dirty="0">
              <a:solidFill>
                <a:schemeClr val="tx1">
                  <a:lumMod val="75000"/>
                  <a:lumOff val="25000"/>
                </a:schemeClr>
              </a:solidFill>
              <a:effectLst>
                <a:outerShdw blurRad="50800" dist="38100" dir="13500000" algn="br" rotWithShape="0">
                  <a:prstClr val="black">
                    <a:alpha val="40000"/>
                  </a:prstClr>
                </a:outerShdw>
              </a:effectLst>
              <a:latin typeface="方正正准黑简体" panose="02000000000000000000" charset="-122"/>
              <a:ea typeface="方正正准黑简体" panose="02000000000000000000" charset="-122"/>
              <a:cs typeface="+mn-ea"/>
              <a:sym typeface="+mn-lt"/>
            </a:endParaRPr>
          </a:p>
        </p:txBody>
      </p:sp>
      <p:sp>
        <p:nvSpPr>
          <p:cNvPr id="2" name="矩形 8"/>
          <p:cNvSpPr/>
          <p:nvPr/>
        </p:nvSpPr>
        <p:spPr>
          <a:xfrm>
            <a:off x="1254760" y="2552700"/>
            <a:ext cx="9403080" cy="1753235"/>
          </a:xfrm>
          <a:prstGeom prst="rect">
            <a:avLst/>
          </a:prstGeom>
        </p:spPr>
        <p:txBody>
          <a:bodyPr wrap="square">
            <a:spAutoFit/>
          </a:bodyPr>
          <a:p>
            <a:pPr indent="0" algn="l">
              <a:buFont typeface="Arial" panose="020B0604020202090204" pitchFamily="34" charset="0"/>
              <a:buNone/>
            </a:pPr>
            <a:r>
              <a:rPr lang="zh-CN" altLang="en-US" sz="3600" spc="600" dirty="0">
                <a:solidFill>
                  <a:schemeClr val="tx1">
                    <a:lumMod val="85000"/>
                    <a:lumOff val="15000"/>
                  </a:schemeClr>
                </a:solidFill>
                <a:effectLst>
                  <a:outerShdw blurRad="50800" dist="38100" dir="13500000" algn="br" rotWithShape="0">
                    <a:prstClr val="black">
                      <a:alpha val="40000"/>
                    </a:prstClr>
                  </a:outerShdw>
                </a:effectLst>
                <a:latin typeface="PingFang SC Regular" panose="020B0400000000000000" charset="-122"/>
                <a:ea typeface="PingFang SC Regular" panose="020B0400000000000000" charset="-122"/>
                <a:cs typeface="+mn-ea"/>
                <a:sym typeface="+mn-lt"/>
              </a:rPr>
              <a:t>对库存的抢夺</a:t>
            </a:r>
            <a:endParaRPr lang="zh-CN" altLang="en-US" sz="3600" spc="600" dirty="0">
              <a:solidFill>
                <a:schemeClr val="tx1">
                  <a:lumMod val="85000"/>
                  <a:lumOff val="15000"/>
                </a:schemeClr>
              </a:solidFill>
              <a:effectLst>
                <a:outerShdw blurRad="50800" dist="38100" dir="13500000" algn="br" rotWithShape="0">
                  <a:prstClr val="black">
                    <a:alpha val="40000"/>
                  </a:prstClr>
                </a:outerShdw>
              </a:effectLst>
              <a:latin typeface="PingFang SC Regular" panose="020B0400000000000000" charset="-122"/>
              <a:ea typeface="PingFang SC Regular" panose="020B0400000000000000" charset="-122"/>
              <a:cs typeface="+mn-ea"/>
              <a:sym typeface="+mn-lt"/>
            </a:endParaRPr>
          </a:p>
          <a:p>
            <a:pPr algn="l"/>
            <a:r>
              <a:rPr lang="zh-CN" altLang="en-US" sz="3600" spc="600" dirty="0">
                <a:solidFill>
                  <a:schemeClr val="tx1">
                    <a:lumMod val="85000"/>
                    <a:lumOff val="15000"/>
                  </a:schemeClr>
                </a:solidFill>
                <a:effectLst>
                  <a:outerShdw blurRad="50800" dist="38100" dir="13500000" algn="br" rotWithShape="0">
                    <a:prstClr val="black">
                      <a:alpha val="40000"/>
                    </a:prstClr>
                  </a:outerShdw>
                </a:effectLst>
                <a:latin typeface="PingFang SC Regular" panose="020B0400000000000000" charset="-122"/>
                <a:ea typeface="PingFang SC Regular" panose="020B0400000000000000" charset="-122"/>
                <a:cs typeface="+mn-ea"/>
                <a:sym typeface="+mn-lt"/>
              </a:rPr>
              <a:t>每个秒杀的用户对数据库查询库存校验库存，然后扣减库</a:t>
            </a:r>
            <a:endParaRPr lang="zh-CN" altLang="en-US" sz="3600" spc="600" dirty="0">
              <a:solidFill>
                <a:schemeClr val="tx1">
                  <a:lumMod val="85000"/>
                  <a:lumOff val="15000"/>
                </a:schemeClr>
              </a:solidFill>
              <a:effectLst>
                <a:outerShdw blurRad="50800" dist="38100" dir="13500000" algn="br" rotWithShape="0">
                  <a:prstClr val="black">
                    <a:alpha val="40000"/>
                  </a:prstClr>
                </a:outerShdw>
              </a:effectLst>
              <a:latin typeface="PingFang SC Regular" panose="020B0400000000000000" charset="-122"/>
              <a:ea typeface="PingFang SC Regular" panose="020B040000000000000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4" y="2516417"/>
            <a:ext cx="4894051" cy="58477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制作秒杀系统的难点</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p:cNvSpPr txBox="1"/>
          <p:nvPr/>
        </p:nvSpPr>
        <p:spPr>
          <a:xfrm>
            <a:off x="1682402" y="3091012"/>
            <a:ext cx="5021879" cy="338554"/>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The difficulty of making the second kill system</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2244189" y="-1939495"/>
            <a:ext cx="8481704" cy="9397093"/>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5"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p:cNvSpPr txBox="1"/>
          <p:nvPr/>
        </p:nvSpPr>
        <p:spPr>
          <a:xfrm>
            <a:off x="102734" y="584080"/>
            <a:ext cx="1981604" cy="389252"/>
          </a:xfrm>
          <a:prstGeom prst="rect">
            <a:avLst/>
          </a:prstGeom>
          <a:noFill/>
        </p:spPr>
        <p:txBody>
          <a:bodyPr wrap="square">
            <a:normAutofit fontScale="92500"/>
          </a:bodyPr>
          <a:lstStyle/>
          <a:p>
            <a:pPr algn="dist"/>
            <a:r>
              <a:rPr lang="zh-CN" altLang="en-US">
                <a:solidFill>
                  <a:schemeClr val="bg1"/>
                </a:solidFill>
                <a:cs typeface="+mn-ea"/>
                <a:sym typeface="+mn-lt"/>
              </a:rPr>
              <a:t>制作秒</a:t>
            </a:r>
            <a:r>
              <a:rPr lang="zh-CN" altLang="en-US" dirty="0">
                <a:solidFill>
                  <a:schemeClr val="bg1"/>
                </a:solidFill>
                <a:cs typeface="+mn-ea"/>
                <a:sym typeface="+mn-lt"/>
              </a:rPr>
              <a:t>杀系统难点</a:t>
            </a:r>
            <a:endParaRPr lang="zh-CN" altLang="en-US" dirty="0">
              <a:solidFill>
                <a:schemeClr val="bg1"/>
              </a:solidFill>
              <a:cs typeface="+mn-ea"/>
              <a:sym typeface="+mn-lt"/>
            </a:endParaRPr>
          </a:p>
        </p:txBody>
      </p:sp>
      <p:grpSp>
        <p:nvGrpSpPr>
          <p:cNvPr id="47" name="组合 46"/>
          <p:cNvGrpSpPr/>
          <p:nvPr/>
        </p:nvGrpSpPr>
        <p:grpSpPr>
          <a:xfrm>
            <a:off x="925225" y="484441"/>
            <a:ext cx="11512319" cy="7057559"/>
            <a:chOff x="925225" y="484441"/>
            <a:chExt cx="11512319" cy="7057559"/>
          </a:xfrm>
        </p:grpSpPr>
        <p:sp>
          <p:nvSpPr>
            <p:cNvPr id="48" name="矩形 47"/>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60" name="组合 7"/>
          <p:cNvGrpSpPr/>
          <p:nvPr/>
        </p:nvGrpSpPr>
        <p:grpSpPr bwMode="auto">
          <a:xfrm>
            <a:off x="765828" y="1306998"/>
            <a:ext cx="4063024" cy="1872162"/>
            <a:chOff x="2989865" y="607026"/>
            <a:chExt cx="3045973" cy="1404402"/>
          </a:xfrm>
        </p:grpSpPr>
        <p:sp>
          <p:nvSpPr>
            <p:cNvPr id="61" name="文本框 66"/>
            <p:cNvSpPr txBox="1">
              <a:spLocks noChangeArrowheads="1"/>
            </p:cNvSpPr>
            <p:nvPr/>
          </p:nvSpPr>
          <p:spPr bwMode="auto">
            <a:xfrm>
              <a:off x="2989865" y="1040295"/>
              <a:ext cx="3045973" cy="97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b="0" i="0" dirty="0">
                  <a:solidFill>
                    <a:srgbClr val="121212"/>
                  </a:solidFill>
                  <a:effectLst/>
                  <a:latin typeface="-apple-system"/>
                  <a:ea typeface="思源黑体 Normal" panose="020B0400000000000000"/>
                </a:rPr>
                <a:t>用户不能接受破窗的体验，例如：系统超时、系统错误的提示，或者直接 </a:t>
              </a:r>
              <a:r>
                <a:rPr lang="en-US" altLang="zh-CN" sz="1800" b="0" i="0" dirty="0">
                  <a:solidFill>
                    <a:srgbClr val="121212"/>
                  </a:solidFill>
                  <a:effectLst/>
                  <a:latin typeface="-apple-system"/>
                  <a:ea typeface="思源黑体 Normal" panose="020B0400000000000000"/>
                </a:rPr>
                <a:t>404 </a:t>
              </a:r>
              <a:r>
                <a:rPr lang="zh-CN" altLang="en-US" sz="1800" b="0" i="0" dirty="0">
                  <a:solidFill>
                    <a:srgbClr val="121212"/>
                  </a:solidFill>
                  <a:effectLst/>
                  <a:latin typeface="-apple-system"/>
                  <a:ea typeface="思源黑体 Normal" panose="020B0400000000000000"/>
                </a:rPr>
                <a:t>页面</a:t>
              </a:r>
              <a:r>
                <a:rPr lang="zh-CN" altLang="en-US" sz="1800" dirty="0">
                  <a:solidFill>
                    <a:schemeClr val="tx1">
                      <a:lumMod val="50000"/>
                      <a:lumOff val="50000"/>
                    </a:schemeClr>
                  </a:solidFill>
                  <a:latin typeface="思源黑体 Normal" panose="020B0400000000000000" pitchFamily="34" charset="-122"/>
                  <a:ea typeface="思源黑体 Normal" panose="020B0400000000000000"/>
                  <a:cs typeface="+mn-ea"/>
                  <a:sym typeface="+mn-lt"/>
                </a:rPr>
                <a:t>。</a:t>
              </a:r>
              <a:endParaRPr lang="en-GB" altLang="zh-CN" sz="1800" dirty="0">
                <a:solidFill>
                  <a:schemeClr val="tx1">
                    <a:lumMod val="50000"/>
                    <a:lumOff val="50000"/>
                  </a:schemeClr>
                </a:solidFill>
                <a:latin typeface="思源黑体 Normal" panose="020B0400000000000000" pitchFamily="34" charset="-122"/>
                <a:ea typeface="思源黑体 Normal" panose="020B0400000000000000"/>
                <a:cs typeface="+mn-ea"/>
                <a:sym typeface="+mn-lt"/>
              </a:endParaRPr>
            </a:p>
          </p:txBody>
        </p:sp>
        <p:sp>
          <p:nvSpPr>
            <p:cNvPr id="62" name="文本框 13"/>
            <p:cNvSpPr txBox="1">
              <a:spLocks noChangeArrowheads="1"/>
            </p:cNvSpPr>
            <p:nvPr/>
          </p:nvSpPr>
          <p:spPr bwMode="auto">
            <a:xfrm>
              <a:off x="2990709" y="607026"/>
              <a:ext cx="1753581" cy="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2400" b="0" i="0" dirty="0">
                  <a:solidFill>
                    <a:srgbClr val="121212"/>
                  </a:solidFill>
                  <a:effectLst/>
                  <a:latin typeface="思源黑体16"/>
                  <a:ea typeface="思源黑体 Normal" panose="020B0400000000000000"/>
                </a:rPr>
                <a:t>友好的用户体验</a:t>
              </a:r>
              <a:endParaRPr lang="zh-CN" altLang="en-US" sz="2400" dirty="0">
                <a:solidFill>
                  <a:schemeClr val="tx2"/>
                </a:solidFill>
                <a:latin typeface="思源黑体16"/>
                <a:ea typeface="思源黑体 Normal" panose="020B0400000000000000"/>
                <a:cs typeface="+mn-ea"/>
                <a:sym typeface="+mn-lt"/>
              </a:endParaRPr>
            </a:p>
          </p:txBody>
        </p:sp>
        <p:sp>
          <p:nvSpPr>
            <p:cNvPr id="64" name="任意多边形 28"/>
            <p:cNvSpPr/>
            <p:nvPr/>
          </p:nvSpPr>
          <p:spPr>
            <a:xfrm>
              <a:off x="3062685" y="966469"/>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7"/>
          <p:cNvGrpSpPr/>
          <p:nvPr/>
        </p:nvGrpSpPr>
        <p:grpSpPr bwMode="auto">
          <a:xfrm>
            <a:off x="765828" y="3775951"/>
            <a:ext cx="4063024" cy="1867482"/>
            <a:chOff x="2989865" y="607026"/>
            <a:chExt cx="3045973" cy="1400891"/>
          </a:xfrm>
        </p:grpSpPr>
        <p:sp>
          <p:nvSpPr>
            <p:cNvPr id="29" name="文本框 66"/>
            <p:cNvSpPr txBox="1">
              <a:spLocks noChangeArrowheads="1"/>
            </p:cNvSpPr>
            <p:nvPr/>
          </p:nvSpPr>
          <p:spPr bwMode="auto">
            <a:xfrm>
              <a:off x="2989865" y="1040295"/>
              <a:ext cx="3045973" cy="96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b="0" i="0" dirty="0">
                  <a:solidFill>
                    <a:srgbClr val="121212"/>
                  </a:solidFill>
                  <a:effectLst/>
                  <a:latin typeface="-apple-system"/>
                  <a:ea typeface="思源黑体 Normal" panose="020B0400000000000000"/>
                </a:rPr>
                <a:t>木桶短板理论，整个系统的瓶颈往往都在 </a:t>
              </a:r>
              <a:r>
                <a:rPr lang="en-US" altLang="zh-CN" sz="1800" b="0" i="0" dirty="0">
                  <a:solidFill>
                    <a:srgbClr val="121212"/>
                  </a:solidFill>
                  <a:effectLst/>
                  <a:latin typeface="-apple-system"/>
                  <a:ea typeface="思源黑体 Normal" panose="020B0400000000000000"/>
                </a:rPr>
                <a:t>DB</a:t>
              </a:r>
              <a:r>
                <a:rPr lang="zh-CN" altLang="en-US" sz="1800" b="0" i="0" dirty="0">
                  <a:solidFill>
                    <a:srgbClr val="121212"/>
                  </a:solidFill>
                  <a:effectLst/>
                  <a:latin typeface="-apple-system"/>
                  <a:ea typeface="思源黑体 Normal" panose="020B0400000000000000"/>
                </a:rPr>
                <a:t>，如何设计出高并发、高可用系统？</a:t>
              </a:r>
              <a:endParaRPr lang="en-GB" altLang="zh-CN" sz="1800" dirty="0">
                <a:solidFill>
                  <a:schemeClr val="tx1">
                    <a:lumMod val="50000"/>
                    <a:lumOff val="50000"/>
                  </a:schemeClr>
                </a:solidFill>
                <a:latin typeface="思源黑体 Normal" panose="020B0400000000000000" pitchFamily="34" charset="-122"/>
                <a:ea typeface="思源黑体 Normal" panose="020B0400000000000000"/>
                <a:cs typeface="+mn-ea"/>
                <a:sym typeface="+mn-lt"/>
              </a:endParaRPr>
            </a:p>
          </p:txBody>
        </p:sp>
        <p:sp>
          <p:nvSpPr>
            <p:cNvPr id="30" name="文本框 13"/>
            <p:cNvSpPr txBox="1">
              <a:spLocks noChangeArrowheads="1"/>
            </p:cNvSpPr>
            <p:nvPr/>
          </p:nvSpPr>
          <p:spPr bwMode="auto">
            <a:xfrm>
              <a:off x="2990709" y="607026"/>
              <a:ext cx="2445784" cy="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2400" b="0" i="0" dirty="0">
                  <a:solidFill>
                    <a:srgbClr val="121212"/>
                  </a:solidFill>
                  <a:effectLst/>
                  <a:latin typeface="-apple-system"/>
                  <a:ea typeface="思源黑体 Normal" panose="020B0400000000000000"/>
                </a:rPr>
                <a:t>瞬时高并发流量的挑战</a:t>
              </a:r>
              <a:endParaRPr lang="zh-CN" altLang="en-US" sz="2400" dirty="0">
                <a:solidFill>
                  <a:schemeClr val="tx2"/>
                </a:solidFill>
                <a:latin typeface="思源黑体16"/>
                <a:ea typeface="思源黑体 Normal" panose="020B0400000000000000"/>
                <a:cs typeface="+mn-ea"/>
                <a:sym typeface="+mn-lt"/>
              </a:endParaRPr>
            </a:p>
          </p:txBody>
        </p:sp>
        <p:sp>
          <p:nvSpPr>
            <p:cNvPr id="31" name="任意多边形 28"/>
            <p:cNvSpPr/>
            <p:nvPr/>
          </p:nvSpPr>
          <p:spPr>
            <a:xfrm>
              <a:off x="3062685" y="966469"/>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70881" y="2037107"/>
            <a:ext cx="7134225" cy="296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par>
                                <p:cTn id="8" presetID="2" presetClass="entr" presetSubtype="2" fill="hold" nodeType="withEffect">
                                  <p:stCondLst>
                                    <p:cond delay="100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1000" fill="hold"/>
                                        <p:tgtEl>
                                          <p:spTgt spid="60"/>
                                        </p:tgtEl>
                                        <p:attrNameLst>
                                          <p:attrName>ppt_x</p:attrName>
                                        </p:attrNameLst>
                                      </p:cBhvr>
                                      <p:tavLst>
                                        <p:tav tm="0">
                                          <p:val>
                                            <p:strVal val="1+#ppt_w/2"/>
                                          </p:val>
                                        </p:tav>
                                        <p:tav tm="100000">
                                          <p:val>
                                            <p:strVal val="#ppt_x"/>
                                          </p:val>
                                        </p:tav>
                                      </p:tavLst>
                                    </p:anim>
                                    <p:anim calcmode="lin" valueType="num">
                                      <p:cBhvr additive="base">
                                        <p:cTn id="11" dur="1000" fill="hold"/>
                                        <p:tgtEl>
                                          <p:spTgt spid="6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100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1000" fill="hold"/>
                                        <p:tgtEl>
                                          <p:spTgt spid="28"/>
                                        </p:tgtEl>
                                        <p:attrNameLst>
                                          <p:attrName>ppt_x</p:attrName>
                                        </p:attrNameLst>
                                      </p:cBhvr>
                                      <p:tavLst>
                                        <p:tav tm="0">
                                          <p:val>
                                            <p:strVal val="1+#ppt_w/2"/>
                                          </p:val>
                                        </p:tav>
                                        <p:tav tm="100000">
                                          <p:val>
                                            <p:strVal val="#ppt_x"/>
                                          </p:val>
                                        </p:tav>
                                      </p:tavLst>
                                    </p:anim>
                                    <p:anim calcmode="lin" valueType="num">
                                      <p:cBhvr additive="base">
                                        <p:cTn id="15"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2244189" y="-1939495"/>
            <a:ext cx="8481704" cy="9397093"/>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5"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p:cNvSpPr txBox="1"/>
          <p:nvPr/>
        </p:nvSpPr>
        <p:spPr>
          <a:xfrm>
            <a:off x="102734" y="584080"/>
            <a:ext cx="1981604" cy="389252"/>
          </a:xfrm>
          <a:prstGeom prst="rect">
            <a:avLst/>
          </a:prstGeom>
          <a:noFill/>
        </p:spPr>
        <p:txBody>
          <a:bodyPr wrap="square">
            <a:normAutofit fontScale="92500"/>
          </a:bodyPr>
          <a:lstStyle/>
          <a:p>
            <a:pPr algn="dist"/>
            <a:r>
              <a:rPr lang="zh-CN" altLang="en-US">
                <a:solidFill>
                  <a:schemeClr val="bg1"/>
                </a:solidFill>
                <a:cs typeface="+mn-ea"/>
                <a:sym typeface="+mn-lt"/>
              </a:rPr>
              <a:t>制作秒</a:t>
            </a:r>
            <a:r>
              <a:rPr lang="zh-CN" altLang="en-US" dirty="0">
                <a:solidFill>
                  <a:schemeClr val="bg1"/>
                </a:solidFill>
                <a:cs typeface="+mn-ea"/>
                <a:sym typeface="+mn-lt"/>
              </a:rPr>
              <a:t>杀系统难点</a:t>
            </a:r>
            <a:endParaRPr lang="zh-CN" altLang="en-US" dirty="0">
              <a:solidFill>
                <a:schemeClr val="bg1"/>
              </a:solidFill>
              <a:cs typeface="+mn-ea"/>
              <a:sym typeface="+mn-lt"/>
            </a:endParaRPr>
          </a:p>
        </p:txBody>
      </p:sp>
      <p:grpSp>
        <p:nvGrpSpPr>
          <p:cNvPr id="47" name="组合 46"/>
          <p:cNvGrpSpPr/>
          <p:nvPr/>
        </p:nvGrpSpPr>
        <p:grpSpPr>
          <a:xfrm>
            <a:off x="925225" y="484441"/>
            <a:ext cx="11512319" cy="7057559"/>
            <a:chOff x="925225" y="484441"/>
            <a:chExt cx="11512319" cy="7057559"/>
          </a:xfrm>
        </p:grpSpPr>
        <p:sp>
          <p:nvSpPr>
            <p:cNvPr id="48" name="矩形 47"/>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60" name="组合 7"/>
          <p:cNvGrpSpPr/>
          <p:nvPr/>
        </p:nvGrpSpPr>
        <p:grpSpPr bwMode="auto">
          <a:xfrm>
            <a:off x="765828" y="1306998"/>
            <a:ext cx="4063024" cy="2330812"/>
            <a:chOff x="2989865" y="607026"/>
            <a:chExt cx="3045973" cy="1748458"/>
          </a:xfrm>
        </p:grpSpPr>
        <p:sp>
          <p:nvSpPr>
            <p:cNvPr id="61" name="文本框 66"/>
            <p:cNvSpPr txBox="1">
              <a:spLocks noChangeArrowheads="1"/>
            </p:cNvSpPr>
            <p:nvPr/>
          </p:nvSpPr>
          <p:spPr bwMode="auto">
            <a:xfrm>
              <a:off x="2989865" y="1040295"/>
              <a:ext cx="3045973" cy="131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b="0" i="0" dirty="0">
                  <a:solidFill>
                    <a:srgbClr val="121212"/>
                  </a:solidFill>
                  <a:effectLst/>
                  <a:latin typeface="-apple-system"/>
                  <a:ea typeface="思源黑体 Normal" panose="020B0400000000000000"/>
                </a:rPr>
                <a:t>限量库存，超卖了发不出货！</a:t>
              </a:r>
              <a:endParaRPr lang="zh-CN" altLang="en-US" sz="1800" b="0" i="0" dirty="0">
                <a:solidFill>
                  <a:srgbClr val="121212"/>
                </a:solidFill>
                <a:effectLst/>
                <a:latin typeface="-apple-system"/>
                <a:ea typeface="思源黑体 Normal" panose="020B0400000000000000"/>
              </a:endParaRPr>
            </a:p>
            <a:p>
              <a:pPr algn="l">
                <a:lnSpc>
                  <a:spcPct val="150000"/>
                </a:lnSpc>
              </a:pPr>
              <a:r>
                <a:rPr lang="zh-CN" altLang="en-US" sz="1800" dirty="0">
                  <a:solidFill>
                    <a:srgbClr val="121212"/>
                  </a:solidFill>
                  <a:effectLst/>
                  <a:latin typeface="-apple-system"/>
                  <a:ea typeface="思源黑体 Normal" panose="020B0400000000000000"/>
                  <a:sym typeface="+mn-ea"/>
                </a:rPr>
                <a:t>大并发请求下很容易出现商品库存的并发修改导致库存减到负数出现超卖现象</a:t>
              </a:r>
              <a:endParaRPr lang="zh-CN" altLang="en-US" sz="1800" b="0" i="0" dirty="0">
                <a:solidFill>
                  <a:srgbClr val="121212"/>
                </a:solidFill>
                <a:effectLst/>
                <a:latin typeface="-apple-system"/>
                <a:ea typeface="思源黑体 Normal" panose="020B0400000000000000"/>
              </a:endParaRPr>
            </a:p>
          </p:txBody>
        </p:sp>
        <p:sp>
          <p:nvSpPr>
            <p:cNvPr id="62" name="文本框 13"/>
            <p:cNvSpPr txBox="1">
              <a:spLocks noChangeArrowheads="1"/>
            </p:cNvSpPr>
            <p:nvPr/>
          </p:nvSpPr>
          <p:spPr bwMode="auto">
            <a:xfrm>
              <a:off x="2990709" y="607026"/>
              <a:ext cx="2193627" cy="34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2400" b="0" i="0" dirty="0">
                  <a:solidFill>
                    <a:srgbClr val="121212"/>
                  </a:solidFill>
                  <a:effectLst/>
                  <a:latin typeface="思源黑体16"/>
                  <a:ea typeface="思源黑体 Normal" panose="020B0400000000000000"/>
                </a:rPr>
                <a:t>有限库存，不能超卖</a:t>
              </a:r>
              <a:endParaRPr lang="zh-CN" altLang="en-US" sz="2400" b="0" i="0" dirty="0">
                <a:solidFill>
                  <a:srgbClr val="121212"/>
                </a:solidFill>
                <a:effectLst/>
                <a:latin typeface="思源黑体16"/>
                <a:ea typeface="思源黑体 Normal" panose="020B0400000000000000"/>
              </a:endParaRPr>
            </a:p>
          </p:txBody>
        </p:sp>
        <p:sp>
          <p:nvSpPr>
            <p:cNvPr id="64" name="任意多边形 28"/>
            <p:cNvSpPr/>
            <p:nvPr/>
          </p:nvSpPr>
          <p:spPr>
            <a:xfrm>
              <a:off x="3062685" y="966469"/>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grpSp>
        <p:nvGrpSpPr>
          <p:cNvPr id="28" name="组合 7"/>
          <p:cNvGrpSpPr/>
          <p:nvPr/>
        </p:nvGrpSpPr>
        <p:grpSpPr bwMode="auto">
          <a:xfrm>
            <a:off x="765684" y="3657840"/>
            <a:ext cx="4064438" cy="2238737"/>
            <a:chOff x="2989757" y="518425"/>
            <a:chExt cx="3047033" cy="1679388"/>
          </a:xfrm>
        </p:grpSpPr>
        <p:sp>
          <p:nvSpPr>
            <p:cNvPr id="29" name="文本框 66"/>
            <p:cNvSpPr txBox="1">
              <a:spLocks noChangeArrowheads="1"/>
            </p:cNvSpPr>
            <p:nvPr/>
          </p:nvSpPr>
          <p:spPr bwMode="auto">
            <a:xfrm>
              <a:off x="2990817" y="882624"/>
              <a:ext cx="3045973" cy="131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b="0" i="0" dirty="0">
                  <a:solidFill>
                    <a:srgbClr val="121212"/>
                  </a:solidFill>
                  <a:effectLst/>
                  <a:latin typeface="-apple-system"/>
                  <a:ea typeface="思源黑体 Normal" panose="020B0400000000000000"/>
                </a:rPr>
                <a:t>脚本模拟用户 凭空多出十几万“阴兵”</a:t>
              </a:r>
              <a:endParaRPr lang="zh-CN" altLang="en-US" sz="1800" b="0" i="0" dirty="0">
                <a:solidFill>
                  <a:srgbClr val="121212"/>
                </a:solidFill>
                <a:effectLst/>
                <a:latin typeface="-apple-system"/>
                <a:ea typeface="思源黑体 Normal" panose="020B0400000000000000"/>
              </a:endParaRPr>
            </a:p>
            <a:p>
              <a:pPr>
                <a:lnSpc>
                  <a:spcPct val="150000"/>
                </a:lnSpc>
              </a:pPr>
              <a:r>
                <a:rPr lang="zh-CN" altLang="en-US" sz="1800" dirty="0">
                  <a:solidFill>
                    <a:srgbClr val="121212"/>
                  </a:solidFill>
                  <a:effectLst/>
                  <a:latin typeface="-apple-system"/>
                  <a:ea typeface="思源黑体 Normal" panose="020B0400000000000000"/>
                  <a:sym typeface="+mn-ea"/>
                </a:rPr>
                <a:t>由于商品的稀缺性，利益相关，造就了黄牛产业链，甚至很多黄牛就是计算机高手。</a:t>
              </a:r>
              <a:endParaRPr lang="zh-CN" altLang="en-US" sz="1800" b="0" i="0" dirty="0">
                <a:solidFill>
                  <a:srgbClr val="121212"/>
                </a:solidFill>
                <a:effectLst/>
                <a:latin typeface="-apple-system"/>
                <a:ea typeface="思源黑体 Normal" panose="020B0400000000000000"/>
              </a:endParaRPr>
            </a:p>
          </p:txBody>
        </p:sp>
        <p:sp>
          <p:nvSpPr>
            <p:cNvPr id="30" name="文本框 13"/>
            <p:cNvSpPr txBox="1">
              <a:spLocks noChangeArrowheads="1"/>
            </p:cNvSpPr>
            <p:nvPr/>
          </p:nvSpPr>
          <p:spPr bwMode="auto">
            <a:xfrm>
              <a:off x="2989757" y="518425"/>
              <a:ext cx="2193627" cy="34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2400" b="0" i="0" dirty="0">
                  <a:solidFill>
                    <a:srgbClr val="121212"/>
                  </a:solidFill>
                  <a:effectLst/>
                  <a:latin typeface="-apple-system"/>
                  <a:ea typeface="思源黑体 Normal" panose="020B0400000000000000"/>
                </a:rPr>
                <a:t>恶意请求，防止黄牛</a:t>
              </a:r>
              <a:endParaRPr lang="zh-CN" altLang="en-US" sz="2400" b="0" i="0" dirty="0">
                <a:solidFill>
                  <a:srgbClr val="121212"/>
                </a:solidFill>
                <a:effectLst/>
                <a:latin typeface="-apple-system"/>
                <a:ea typeface="思源黑体 Normal" panose="020B0400000000000000"/>
              </a:endParaRPr>
            </a:p>
          </p:txBody>
        </p:sp>
        <p:sp>
          <p:nvSpPr>
            <p:cNvPr id="31" name="任意多边形 28"/>
            <p:cNvSpPr/>
            <p:nvPr/>
          </p:nvSpPr>
          <p:spPr>
            <a:xfrm>
              <a:off x="3061748" y="878066"/>
              <a:ext cx="287057" cy="57161"/>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latin typeface="思源黑体 Normal" panose="020B0400000000000000" pitchFamily="34" charset="-122"/>
                <a:ea typeface="思源黑体 Normal" panose="020B0400000000000000" pitchFamily="34" charset="-122"/>
                <a:cs typeface="+mn-ea"/>
                <a:sym typeface="+mn-lt"/>
              </a:endParaRPr>
            </a:p>
          </p:txBody>
        </p:sp>
      </p:gr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70881" y="2037107"/>
            <a:ext cx="7134225" cy="2962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par>
                                <p:cTn id="8" presetID="2" presetClass="entr" presetSubtype="2" fill="hold" nodeType="withEffect">
                                  <p:stCondLst>
                                    <p:cond delay="100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1000" fill="hold"/>
                                        <p:tgtEl>
                                          <p:spTgt spid="60"/>
                                        </p:tgtEl>
                                        <p:attrNameLst>
                                          <p:attrName>ppt_x</p:attrName>
                                        </p:attrNameLst>
                                      </p:cBhvr>
                                      <p:tavLst>
                                        <p:tav tm="0">
                                          <p:val>
                                            <p:strVal val="1+#ppt_w/2"/>
                                          </p:val>
                                        </p:tav>
                                        <p:tav tm="100000">
                                          <p:val>
                                            <p:strVal val="#ppt_x"/>
                                          </p:val>
                                        </p:tav>
                                      </p:tavLst>
                                    </p:anim>
                                    <p:anim calcmode="lin" valueType="num">
                                      <p:cBhvr additive="base">
                                        <p:cTn id="11" dur="1000" fill="hold"/>
                                        <p:tgtEl>
                                          <p:spTgt spid="6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100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1000" fill="hold"/>
                                        <p:tgtEl>
                                          <p:spTgt spid="28"/>
                                        </p:tgtEl>
                                        <p:attrNameLst>
                                          <p:attrName>ppt_x</p:attrName>
                                        </p:attrNameLst>
                                      </p:cBhvr>
                                      <p:tavLst>
                                        <p:tav tm="0">
                                          <p:val>
                                            <p:strVal val="1+#ppt_w/2"/>
                                          </p:val>
                                        </p:tav>
                                        <p:tav tm="100000">
                                          <p:val>
                                            <p:strVal val="#ppt_x"/>
                                          </p:val>
                                        </p:tav>
                                      </p:tavLst>
                                    </p:anim>
                                    <p:anim calcmode="lin" valueType="num">
                                      <p:cBhvr additive="base">
                                        <p:cTn id="15"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196975" y="2516505"/>
            <a:ext cx="4701540" cy="583565"/>
          </a:xfrm>
          <a:prstGeom prst="rect">
            <a:avLst/>
          </a:prstGeom>
        </p:spPr>
        <p:txBody>
          <a:bodyPr wrap="square">
            <a:spAutoFit/>
          </a:bodyPr>
          <a:lstStyle/>
          <a:p>
            <a:pPr algn="dist"/>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秒杀系统的设计思路</a:t>
            </a:r>
            <a:endPar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文本框 24"/>
          <p:cNvSpPr txBox="1"/>
          <p:nvPr/>
        </p:nvSpPr>
        <p:spPr>
          <a:xfrm>
            <a:off x="1649075" y="3093040"/>
            <a:ext cx="4394215" cy="337185"/>
          </a:xfrm>
          <a:prstGeom prst="rect">
            <a:avLst/>
          </a:prstGeom>
          <a:noFill/>
        </p:spPr>
        <p:txBody>
          <a:bodyPr wrap="square" rtlCol="0">
            <a:spAutoFit/>
          </a:bodyPr>
          <a:lstStyle/>
          <a:p>
            <a:r>
              <a:rPr lang="en-US" altLang="zh-CN"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rPr>
              <a:t> DESIGE THINKING</a:t>
            </a:r>
            <a:endParaRPr lang="zh-CN" altLang="en-US" sz="1600" dirty="0">
              <a:solidFill>
                <a:schemeClr val="bg1">
                  <a:lumMod val="8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anim calcmode="lin" valueType="num">
                                      <p:cBhvr>
                                        <p:cTn id="17" dur="1000" fill="hold"/>
                                        <p:tgtEl>
                                          <p:spTgt spid="24"/>
                                        </p:tgtEl>
                                        <p:attrNameLst>
                                          <p:attrName>ppt_x</p:attrName>
                                        </p:attrNameLst>
                                      </p:cBhvr>
                                      <p:tavLst>
                                        <p:tav tm="0">
                                          <p:val>
                                            <p:strVal val="#ppt_x"/>
                                          </p:val>
                                        </p:tav>
                                        <p:tav tm="100000">
                                          <p:val>
                                            <p:strVal val="#ppt_x"/>
                                          </p:val>
                                        </p:tav>
                                      </p:tavLst>
                                    </p:anim>
                                    <p:anim calcmode="lin" valueType="num">
                                      <p:cBhvr>
                                        <p:cTn id="18" dur="1000" fill="hold"/>
                                        <p:tgtEl>
                                          <p:spTgt spid="24"/>
                                        </p:tgtEl>
                                        <p:attrNameLst>
                                          <p:attrName>ppt_y</p:attrName>
                                        </p:attrNameLst>
                                      </p:cBhvr>
                                      <p:tavLst>
                                        <p:tav tm="0">
                                          <p:val>
                                            <p:strVal val="#ppt_y+.1"/>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5173" y="367635"/>
            <a:ext cx="5516880" cy="521970"/>
          </a:xfrm>
          <a:prstGeom prst="rect">
            <a:avLst/>
          </a:prstGeom>
          <a:noFill/>
        </p:spPr>
        <p:txBody>
          <a:bodyPr wrap="none" rtlCol="0">
            <a:spAutoFit/>
          </a:bodyPr>
          <a:lstStyle/>
          <a:p>
            <a:r>
              <a:rPr lang="zh-CN" altLang="en-US" sz="2800" dirty="0">
                <a:latin typeface="方正正准黑简体" panose="02000000000000000000" charset="-122"/>
                <a:ea typeface="方正正准黑简体" panose="02000000000000000000" charset="-122"/>
                <a:cs typeface="+mn-ea"/>
                <a:sym typeface="+mn-lt"/>
              </a:rPr>
              <a:t>设计一个高并发、高可用秒杀系统</a:t>
            </a:r>
            <a:endParaRPr lang="zh-CN" altLang="en-US" sz="2800" dirty="0">
              <a:latin typeface="方正正准黑简体" panose="02000000000000000000" charset="-122"/>
              <a:ea typeface="方正正准黑简体" panose="02000000000000000000" charset="-122"/>
              <a:cs typeface="+mn-ea"/>
              <a:sym typeface="+mn-lt"/>
            </a:endParaRPr>
          </a:p>
        </p:txBody>
      </p:sp>
      <p:sp>
        <p:nvSpPr>
          <p:cNvPr id="15" name="矩形 37"/>
          <p:cNvSpPr/>
          <p:nvPr/>
        </p:nvSpPr>
        <p:spPr>
          <a:xfrm>
            <a:off x="7089775" y="6092190"/>
            <a:ext cx="2462530" cy="335915"/>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rPr>
              <a:t>直筒型系统</a:t>
            </a:r>
            <a:endParaRPr lang="zh-CN" altLang="en-US" sz="1600" b="1" noProof="0" dirty="0">
              <a:ln>
                <a:noFill/>
              </a:ln>
              <a:solidFill>
                <a:schemeClr val="tx1">
                  <a:lumMod val="75000"/>
                  <a:lumOff val="25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3" name="图片 2"/>
          <p:cNvPicPr>
            <a:picLocks noChangeAspect="1"/>
          </p:cNvPicPr>
          <p:nvPr/>
        </p:nvPicPr>
        <p:blipFill>
          <a:blip r:embed="rId1"/>
          <a:stretch>
            <a:fillRect/>
          </a:stretch>
        </p:blipFill>
        <p:spPr>
          <a:xfrm>
            <a:off x="5291455" y="1218565"/>
            <a:ext cx="5801995" cy="4799330"/>
          </a:xfrm>
          <a:prstGeom prst="rect">
            <a:avLst/>
          </a:prstGeom>
        </p:spPr>
      </p:pic>
      <p:sp>
        <p:nvSpPr>
          <p:cNvPr id="5" name="文本框 4"/>
          <p:cNvSpPr txBox="1"/>
          <p:nvPr/>
        </p:nvSpPr>
        <p:spPr>
          <a:xfrm>
            <a:off x="875665" y="2163445"/>
            <a:ext cx="3283585" cy="1198880"/>
          </a:xfrm>
          <a:prstGeom prst="rect">
            <a:avLst/>
          </a:prstGeom>
          <a:noFill/>
        </p:spPr>
        <p:txBody>
          <a:bodyPr wrap="square" rtlCol="0" anchor="t">
            <a:spAutoFit/>
          </a:bodyPr>
          <a:p>
            <a:r>
              <a:rPr lang="zh-CN" altLang="en-US">
                <a:latin typeface="方正正准黑简体" panose="02000000000000000000" charset="-122"/>
                <a:ea typeface="方正正准黑简体" panose="02000000000000000000" charset="-122"/>
                <a:cs typeface="方正正准黑简体" panose="02000000000000000000" charset="-122"/>
              </a:rPr>
              <a:t>用户请求 1:1 的洞穿到 db 层，随着业务规模复杂度提升，一定会有 db 和逻辑层分离、逻辑层和接入层分离。</a:t>
            </a:r>
            <a:endParaRPr lang="zh-CN" altLang="en-US">
              <a:latin typeface="方正正准黑简体" panose="02000000000000000000" charset="-122"/>
              <a:ea typeface="方正正准黑简体" panose="02000000000000000000" charset="-122"/>
              <a:cs typeface="方正正准黑简体" panose="02000000000000000000" charset="-122"/>
            </a:endParaRPr>
          </a:p>
        </p:txBody>
      </p:sp>
      <p:grpSp>
        <p:nvGrpSpPr>
          <p:cNvPr id="43" name="组合 42"/>
          <p:cNvGrpSpPr/>
          <p:nvPr/>
        </p:nvGrpSpPr>
        <p:grpSpPr>
          <a:xfrm>
            <a:off x="234315" y="-111125"/>
            <a:ext cx="11957685" cy="7330440"/>
            <a:chOff x="925225" y="484441"/>
            <a:chExt cx="11512319" cy="7057559"/>
          </a:xfrm>
        </p:grpSpPr>
        <p:sp>
          <p:nvSpPr>
            <p:cNvPr id="44" name="矩形 43"/>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cs typeface="+mn-ea"/>
                <a:sym typeface="+mn-lt"/>
              </a:endParaRPr>
            </a:p>
          </p:txBody>
        </p:sp>
        <p:sp>
          <p:nvSpPr>
            <p:cNvPr id="45"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6"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7"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8"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9"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Words>
  <Application>WPS 演示</Application>
  <PresentationFormat>宽屏</PresentationFormat>
  <Paragraphs>129</Paragraphs>
  <Slides>12</Slides>
  <Notes>25</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12</vt:i4>
      </vt:variant>
    </vt:vector>
  </HeadingPairs>
  <TitlesOfParts>
    <vt:vector size="38" baseType="lpstr">
      <vt:lpstr>Arial</vt:lpstr>
      <vt:lpstr>方正书宋_GBK</vt:lpstr>
      <vt:lpstr>Wingdings</vt:lpstr>
      <vt:lpstr>思源黑体 Normal</vt:lpstr>
      <vt:lpstr>苹方-简</vt:lpstr>
      <vt:lpstr>Source Han Sans CN Regular</vt:lpstr>
      <vt:lpstr>方正正准黑简体</vt:lpstr>
      <vt:lpstr>PingFang SC Regular</vt:lpstr>
      <vt:lpstr>Calibri</vt:lpstr>
      <vt:lpstr>Helvetica Neue</vt:lpstr>
      <vt:lpstr>宋体</vt:lpstr>
      <vt:lpstr>汉仪书宋二KW</vt:lpstr>
      <vt:lpstr>-apple-system</vt:lpstr>
      <vt:lpstr>Thonburi</vt:lpstr>
      <vt:lpstr>思源黑体 Normal</vt:lpstr>
      <vt:lpstr>思源黑体16</vt:lpstr>
      <vt:lpstr>方正正中黑简体</vt:lpstr>
      <vt:lpstr>微软雅黑</vt:lpstr>
      <vt:lpstr>等线</vt:lpstr>
      <vt:lpstr>汉仪中等线KW</vt:lpstr>
      <vt:lpstr>汉仪旗黑</vt:lpstr>
      <vt:lpstr>宋体</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jerry</cp:lastModifiedBy>
  <cp:revision>7</cp:revision>
  <dcterms:created xsi:type="dcterms:W3CDTF">2021-10-28T03:13:40Z</dcterms:created>
  <dcterms:modified xsi:type="dcterms:W3CDTF">2021-10-28T03:13:40Z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