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8" r:id="rId2"/>
  </p:sldMasterIdLst>
  <p:notesMasterIdLst>
    <p:notesMasterId r:id="rId19"/>
  </p:notesMasterIdLst>
  <p:handoutMasterIdLst>
    <p:handoutMasterId r:id="rId20"/>
  </p:handoutMasterIdLst>
  <p:sldIdLst>
    <p:sldId id="307" r:id="rId3"/>
    <p:sldId id="316" r:id="rId4"/>
    <p:sldId id="309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18" r:id="rId13"/>
    <p:sldId id="317" r:id="rId14"/>
    <p:sldId id="319" r:id="rId15"/>
    <p:sldId id="320" r:id="rId16"/>
    <p:sldId id="321" r:id="rId17"/>
    <p:sldId id="322" r:id="rId1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1CD06A-7F10-4E43-98A2-FC8A036416E2}">
          <p14:sldIdLst>
            <p14:sldId id="307"/>
            <p14:sldId id="316"/>
            <p14:sldId id="309"/>
            <p14:sldId id="323"/>
            <p14:sldId id="324"/>
            <p14:sldId id="325"/>
            <p14:sldId id="326"/>
            <p14:sldId id="327"/>
            <p14:sldId id="328"/>
            <p14:sldId id="329"/>
            <p14:sldId id="318"/>
            <p14:sldId id="317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2F2F2"/>
    <a:srgbClr val="DDDFE6"/>
    <a:srgbClr val="262626"/>
    <a:srgbClr val="F1A40B"/>
    <a:srgbClr val="730000"/>
    <a:srgbClr val="01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4660"/>
  </p:normalViewPr>
  <p:slideViewPr>
    <p:cSldViewPr>
      <p:cViewPr>
        <p:scale>
          <a:sx n="125" d="100"/>
          <a:sy n="125" d="100"/>
        </p:scale>
        <p:origin x="-1302" y="-216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4F082F6-CBBB-4FA1-9F0A-679C58783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97ADD02-E822-4CC1-9772-BE7AAB47FE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93BC9-FAF7-44BF-A795-E823AA279484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06DADD9-32C4-43B7-ACB3-95C78BC4C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C131082-4B77-4197-9029-94E0DAE28F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99C2-9058-4AB8-A21C-ED0F040B7C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02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93775-FCDF-4B91-B3D8-7F0BB27E8625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06AF-7BD8-4C1C-A17D-39977C361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9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19BF3BF-B3B0-41AD-9CCA-79F2B5865803}"/>
              </a:ext>
            </a:extLst>
          </p:cNvPr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020402D-97C9-4A01-829A-F803FFFEE24D}"/>
              </a:ext>
            </a:extLst>
          </p:cNvPr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="" xmlns:a16="http://schemas.microsoft.com/office/drawing/2014/main" id="{003F2DB5-E272-46DB-966C-60EC6AECA1FB}"/>
              </a:ext>
            </a:extLst>
          </p:cNvPr>
          <p:cNvSpPr/>
          <p:nvPr userDrawn="1"/>
        </p:nvSpPr>
        <p:spPr>
          <a:xfrm rot="10800000">
            <a:off x="611560" y="136224"/>
            <a:ext cx="203355" cy="175306"/>
          </a:xfrm>
          <a:prstGeom prst="triangle">
            <a:avLst/>
          </a:prstGeom>
          <a:solidFill>
            <a:srgbClr val="F1A40B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A3CDE9A5-96A6-4B4A-A6BB-6165ED366E28}"/>
              </a:ext>
            </a:extLst>
          </p:cNvPr>
          <p:cNvSpPr/>
          <p:nvPr userDrawn="1"/>
        </p:nvSpPr>
        <p:spPr>
          <a:xfrm rot="10800000">
            <a:off x="402997" y="136224"/>
            <a:ext cx="203355" cy="175306"/>
          </a:xfrm>
          <a:prstGeom prst="triangl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2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5" y="913284"/>
            <a:ext cx="8266467" cy="432048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0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54" y="0"/>
            <a:ext cx="123149" cy="419743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154" y="4197433"/>
            <a:ext cx="123149" cy="15244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28691" y="1017296"/>
            <a:ext cx="5059055" cy="6400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3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14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제목 4">
            <a:extLst>
              <a:ext uri="{FF2B5EF4-FFF2-40B4-BE49-F238E27FC236}">
                <a16:creationId xmlns=""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690" y="1177314"/>
            <a:ext cx="5059055" cy="280439"/>
          </a:xfrm>
          <a:prstGeom prst="rect">
            <a:avLst/>
          </a:prstGeom>
        </p:spPr>
        <p:txBody>
          <a:bodyPr anchor="ctr"/>
          <a:lstStyle>
            <a:lvl1pPr>
              <a:defRPr sz="395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=""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994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19">
            <a:extLst>
              <a:ext uri="{FF2B5EF4-FFF2-40B4-BE49-F238E27FC236}">
                <a16:creationId xmlns="" xmlns:a16="http://schemas.microsoft.com/office/drawing/2014/main" id="{B24CF615-CE2A-4925-A806-C9029CF803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52676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2" name="텍스트 개체 틀 19">
            <a:extLst>
              <a:ext uri="{FF2B5EF4-FFF2-40B4-BE49-F238E27FC236}">
                <a16:creationId xmlns="" xmlns:a16="http://schemas.microsoft.com/office/drawing/2014/main" id="{9E4AC335-1101-414C-A104-9FB7D966C0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4017" y="2853352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3CC96611-A76B-470A-8A1F-6D272C8945FC}"/>
              </a:ext>
            </a:extLst>
          </p:cNvPr>
          <p:cNvGrpSpPr/>
          <p:nvPr userDrawn="1"/>
        </p:nvGrpSpPr>
        <p:grpSpPr>
          <a:xfrm>
            <a:off x="950792" y="3691376"/>
            <a:ext cx="7221404" cy="86159"/>
            <a:chOff x="2559310" y="3725261"/>
            <a:chExt cx="7221404" cy="86159"/>
          </a:xfrm>
          <a:solidFill>
            <a:srgbClr val="F8F8F8"/>
          </a:solidFill>
        </p:grpSpPr>
        <p:sp>
          <p:nvSpPr>
            <p:cNvPr id="17" name="모서리가 둥근 직사각형 10">
              <a:extLst>
                <a:ext uri="{FF2B5EF4-FFF2-40B4-BE49-F238E27FC236}">
                  <a16:creationId xmlns="" xmlns:a16="http://schemas.microsoft.com/office/drawing/2014/main" id="{9085AC95-7E51-4D47-B4BB-D2798F66A7B9}"/>
                </a:ext>
              </a:extLst>
            </p:cNvPr>
            <p:cNvSpPr/>
            <p:nvPr userDrawn="1"/>
          </p:nvSpPr>
          <p:spPr>
            <a:xfrm>
              <a:off x="2559310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모서리가 둥근 직사각형 36">
              <a:extLst>
                <a:ext uri="{FF2B5EF4-FFF2-40B4-BE49-F238E27FC236}">
                  <a16:creationId xmlns="" xmlns:a16="http://schemas.microsoft.com/office/drawing/2014/main" id="{D6CF4D30-5095-4529-9F47-AE7D12F2A531}"/>
                </a:ext>
              </a:extLst>
            </p:cNvPr>
            <p:cNvSpPr/>
            <p:nvPr userDrawn="1"/>
          </p:nvSpPr>
          <p:spPr>
            <a:xfrm>
              <a:off x="4465202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모서리가 둥근 직사각형 37">
              <a:extLst>
                <a:ext uri="{FF2B5EF4-FFF2-40B4-BE49-F238E27FC236}">
                  <a16:creationId xmlns="" xmlns:a16="http://schemas.microsoft.com/office/drawing/2014/main" id="{24A61629-5337-417C-87A6-8874EDF49F87}"/>
                </a:ext>
              </a:extLst>
            </p:cNvPr>
            <p:cNvSpPr/>
            <p:nvPr userDrawn="1"/>
          </p:nvSpPr>
          <p:spPr>
            <a:xfrm>
              <a:off x="6371094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="" xmlns:a16="http://schemas.microsoft.com/office/drawing/2014/main" id="{71C497EF-E5DF-43CE-8BF1-A075E0498B31}"/>
                </a:ext>
              </a:extLst>
            </p:cNvPr>
            <p:cNvSpPr/>
            <p:nvPr userDrawn="1"/>
          </p:nvSpPr>
          <p:spPr>
            <a:xfrm>
              <a:off x="8276986" y="3725261"/>
              <a:ext cx="1503728" cy="86159"/>
            </a:xfrm>
            <a:prstGeom prst="roundRect">
              <a:avLst>
                <a:gd name="adj" fmla="val 50000"/>
              </a:avLst>
            </a:prstGeom>
            <a:solidFill>
              <a:srgbClr val="7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텍스트 개체 틀 6">
            <a:extLst>
              <a:ext uri="{FF2B5EF4-FFF2-40B4-BE49-F238E27FC236}">
                <a16:creationId xmlns=""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0503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="" xmlns:a16="http://schemas.microsoft.com/office/drawing/2014/main" id="{A170DC4C-911D-472F-AB13-D6C3C16926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394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3" name="텍스트 개체 틀 6">
            <a:extLst>
              <a:ext uri="{FF2B5EF4-FFF2-40B4-BE49-F238E27FC236}">
                <a16:creationId xmlns="" xmlns:a16="http://schemas.microsoft.com/office/drawing/2014/main" id="{1C44C1F1-D0BD-49B8-9871-7E2B090271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7736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="" xmlns:a16="http://schemas.microsoft.com/office/drawing/2014/main" id="{EA58E9C9-E273-4B76-8B00-A65BCB2915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9077" y="3793604"/>
            <a:ext cx="1503728" cy="3385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LOREM IPSUM</a:t>
            </a:r>
            <a:endParaRPr lang="ko-KR" altLang="en-US" dirty="0"/>
          </a:p>
        </p:txBody>
      </p:sp>
      <p:sp>
        <p:nvSpPr>
          <p:cNvPr id="25" name="텍스트 개체 틀 19">
            <a:extLst>
              <a:ext uri="{FF2B5EF4-FFF2-40B4-BE49-F238E27FC236}">
                <a16:creationId xmlns="" xmlns:a16="http://schemas.microsoft.com/office/drawing/2014/main" id="{7B8E431C-AB18-4BA6-929A-760BBD0405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335" y="2850877"/>
            <a:ext cx="1367025" cy="81720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9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369335"/>
            <a:ext cx="0" cy="3648405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=""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419727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/>
          <p:cNvSpPr>
            <a:spLocks noGrp="1"/>
          </p:cNvSpPr>
          <p:nvPr>
            <p:ph idx="15" hasCustomPrompt="1"/>
          </p:nvPr>
        </p:nvSpPr>
        <p:spPr>
          <a:xfrm>
            <a:off x="247838" y="553244"/>
            <a:ext cx="8433220" cy="324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47838" y="877663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61182" y="1201316"/>
            <a:ext cx="0" cy="3816424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2">
            <a:extLst>
              <a:ext uri="{FF2B5EF4-FFF2-40B4-BE49-F238E27FC236}">
                <a16:creationId xmlns=""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23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2508948" y="193204"/>
            <a:ext cx="1214552" cy="305885"/>
            <a:chOff x="2508948" y="739027"/>
            <a:chExt cx="1214552" cy="30588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948" y="739027"/>
              <a:ext cx="1126948" cy="305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699792" y="749523"/>
              <a:ext cx="10237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/>
                <a:t>슬라이드 쇼</a:t>
              </a:r>
            </a:p>
          </p:txBody>
        </p:sp>
      </p:grpSp>
      <p:sp>
        <p:nvSpPr>
          <p:cNvPr id="26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172511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=""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95536" y="625252"/>
            <a:ext cx="8352928" cy="464888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일반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0BDDD63-CD7B-466F-B74B-A4708712C8B7}"/>
              </a:ext>
            </a:extLst>
          </p:cNvPr>
          <p:cNvSpPr/>
          <p:nvPr userDrawn="1"/>
        </p:nvSpPr>
        <p:spPr>
          <a:xfrm>
            <a:off x="-154" y="136224"/>
            <a:ext cx="9144154" cy="417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-154" y="1"/>
            <a:ext cx="6973561" cy="1362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6973408" y="1"/>
            <a:ext cx="2170593" cy="136223"/>
          </a:xfrm>
          <a:prstGeom prst="rect">
            <a:avLst/>
          </a:prstGeom>
          <a:solidFill>
            <a:srgbClr val="F1A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슬라이드 번호 개체 틀 3"/>
          <p:cNvSpPr txBox="1">
            <a:spLocks noGrp="1"/>
          </p:cNvSpPr>
          <p:nvPr userDrawn="1"/>
        </p:nvSpPr>
        <p:spPr bwMode="auto">
          <a:xfrm>
            <a:off x="6829014" y="5373879"/>
            <a:ext cx="2133600" cy="18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9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9" name="Line 13"/>
          <p:cNvSpPr>
            <a:spLocks noChangeShapeType="1"/>
          </p:cNvSpPr>
          <p:nvPr userDrawn="1"/>
        </p:nvSpPr>
        <p:spPr bwMode="auto">
          <a:xfrm>
            <a:off x="287376" y="5337776"/>
            <a:ext cx="86399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5496" y="136225"/>
            <a:ext cx="8291264" cy="4170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1554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0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="" xmlns:a16="http://schemas.microsoft.com/office/drawing/2014/main" id="{FC4B189E-AD7A-48A6-BC51-6B76282E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697260"/>
            <a:ext cx="8280920" cy="453650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 userDrawn="1"/>
        </p:nvSpPr>
        <p:spPr>
          <a:xfrm>
            <a:off x="-509235" y="4687809"/>
            <a:ext cx="1018469" cy="1018469"/>
          </a:xfrm>
          <a:prstGeom prst="diamond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rot="5400000">
            <a:off x="-201923" y="201922"/>
            <a:ext cx="4687810" cy="4283968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5829655" y="2423475"/>
            <a:ext cx="3496850" cy="3131840"/>
          </a:xfrm>
          <a:prstGeom prst="rtTriangle">
            <a:avLst/>
          </a:prstGeom>
          <a:solidFill>
            <a:schemeClr val="bg2">
              <a:lumMod val="75000"/>
              <a:alpha val="80000"/>
            </a:schemeClr>
          </a:solidFill>
          <a:ln w="31750">
            <a:solidFill>
              <a:schemeClr val="bg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>
            <a:extLst>
              <a:ext uri="{FF2B5EF4-FFF2-40B4-BE49-F238E27FC236}">
                <a16:creationId xmlns=""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784" y="1633364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=""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5856" y="1777380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2" name="제목 4">
            <a:extLst>
              <a:ext uri="{FF2B5EF4-FFF2-40B4-BE49-F238E27FC236}">
                <a16:creationId xmlns="" xmlns:a16="http://schemas.microsoft.com/office/drawing/2014/main" id="{7C3D5377-B03D-4B5F-96B6-26DF7325B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3768" y="1129308"/>
            <a:ext cx="5059055" cy="28043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400" b="1" spc="-15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9" name="텍스트 개체 틀 19">
            <a:extLst>
              <a:ext uri="{FF2B5EF4-FFF2-40B4-BE49-F238E27FC236}">
                <a16:creationId xmlns=""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9020" y="2281436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=""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7092" y="2425452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1" name="텍스트 개체 틀 19">
            <a:extLst>
              <a:ext uri="{FF2B5EF4-FFF2-40B4-BE49-F238E27FC236}">
                <a16:creationId xmlns=""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282" y="2913929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2" name="텍스트 개체 틀 6">
            <a:extLst>
              <a:ext uri="{FF2B5EF4-FFF2-40B4-BE49-F238E27FC236}">
                <a16:creationId xmlns=""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14354" y="3057945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23" name="텍스트 개체 틀 19">
            <a:extLst>
              <a:ext uri="{FF2B5EF4-FFF2-40B4-BE49-F238E27FC236}">
                <a16:creationId xmlns="" xmlns:a16="http://schemas.microsoft.com/office/drawing/2014/main" id="{194EF812-C757-41D2-9AC6-A944FD3022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9592" y="3552463"/>
            <a:ext cx="720079" cy="8172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4" name="텍스트 개체 틀 6">
            <a:extLst>
              <a:ext uri="{FF2B5EF4-FFF2-40B4-BE49-F238E27FC236}">
                <a16:creationId xmlns="" xmlns:a16="http://schemas.microsoft.com/office/drawing/2014/main" id="{1FCDA2F6-FFEA-4CF8-884B-BA8E9449B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7664" y="3696479"/>
            <a:ext cx="2880320" cy="5665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22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2">
            <a:extLst>
              <a:ext uri="{FF2B5EF4-FFF2-40B4-BE49-F238E27FC236}">
                <a16:creationId xmlns="" xmlns:a16="http://schemas.microsoft.com/office/drawing/2014/main" id="{E142F400-7B33-4975-A4A5-BF04E637CEC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64448" y="985292"/>
            <a:ext cx="4284016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sz="1200" dirty="0"/>
          </a:p>
        </p:txBody>
      </p: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31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4092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6200000">
            <a:off x="8283678" y="4854677"/>
            <a:ext cx="821990" cy="898655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8291264" cy="4092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5" hasCustomPrompt="1"/>
          </p:nvPr>
        </p:nvSpPr>
        <p:spPr>
          <a:xfrm>
            <a:off x="315244" y="409228"/>
            <a:ext cx="8433220" cy="3244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 b="1" baseline="0">
                <a:latin typeface="+mj-ea"/>
                <a:ea typeface="+mj-ea"/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1353ABD-8FDF-469B-85E2-48BE34F6AF9D}"/>
              </a:ext>
            </a:extLst>
          </p:cNvPr>
          <p:cNvCxnSpPr/>
          <p:nvPr userDrawn="1"/>
        </p:nvCxnSpPr>
        <p:spPr bwMode="auto">
          <a:xfrm>
            <a:off x="238735" y="733647"/>
            <a:ext cx="8679446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28206" y="985292"/>
            <a:ext cx="365456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9755301-ACCC-471C-89F8-23A85C4B1755}"/>
              </a:ext>
            </a:extLst>
          </p:cNvPr>
          <p:cNvCxnSpPr>
            <a:cxnSpLocks/>
          </p:cNvCxnSpPr>
          <p:nvPr userDrawn="1"/>
        </p:nvCxnSpPr>
        <p:spPr>
          <a:xfrm>
            <a:off x="4283968" y="1057300"/>
            <a:ext cx="0" cy="4201058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>
            <a:spLocks noGrp="1"/>
          </p:cNvSpPr>
          <p:nvPr>
            <p:ph idx="21"/>
          </p:nvPr>
        </p:nvSpPr>
        <p:spPr>
          <a:xfrm>
            <a:off x="423854" y="3193538"/>
            <a:ext cx="3644090" cy="2016224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7" name="Line 13"/>
          <p:cNvSpPr>
            <a:spLocks noChangeShapeType="1"/>
          </p:cNvSpPr>
          <p:nvPr userDrawn="1"/>
        </p:nvSpPr>
        <p:spPr bwMode="auto">
          <a:xfrm>
            <a:off x="287376" y="5377780"/>
            <a:ext cx="831707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043" tIns="40522" rIns="81043" bIns="40522" anchor="ctr"/>
          <a:lstStyle/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텍스트 개체 틀 6">
            <a:extLst>
              <a:ext uri="{FF2B5EF4-FFF2-40B4-BE49-F238E27FC236}">
                <a16:creationId xmlns="" xmlns:a16="http://schemas.microsoft.com/office/drawing/2014/main" id="{184AB995-3162-4ABE-8E16-5F32391F86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376" y="5377780"/>
            <a:ext cx="8101048" cy="24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spc="-80" baseline="0">
                <a:ln>
                  <a:solidFill>
                    <a:srgbClr val="F8F8F8">
                      <a:alpha val="3000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출처는 여기에</a:t>
            </a:r>
          </a:p>
        </p:txBody>
      </p:sp>
      <p:sp>
        <p:nvSpPr>
          <p:cNvPr id="19" name="슬라이드 번호 개체 틀 3"/>
          <p:cNvSpPr txBox="1">
            <a:spLocks noGrp="1"/>
          </p:cNvSpPr>
          <p:nvPr userDrawn="1"/>
        </p:nvSpPr>
        <p:spPr bwMode="auto">
          <a:xfrm>
            <a:off x="7382186" y="5377780"/>
            <a:ext cx="1726318" cy="18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043" tIns="40522" rIns="81043" bIns="40522"/>
          <a:lstStyle/>
          <a:p>
            <a:pPr algn="r">
              <a:spcBef>
                <a:spcPct val="0"/>
              </a:spcBef>
            </a:pPr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- </a:t>
            </a:r>
            <a:fld id="{44FE962B-6538-46E4-B418-C8AA93D92595}" type="slidenum">
              <a:rPr lang="en-US" altLang="ko-KR" sz="1200" b="0" i="1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pPr algn="r">
                <a:spcBef>
                  <a:spcPct val="0"/>
                </a:spcBef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+mj-ea"/>
                <a:ea typeface="+mj-ea"/>
                <a:cs typeface="휴먼명조"/>
              </a:rPr>
              <a:t> -</a:t>
            </a:r>
          </a:p>
        </p:txBody>
      </p:sp>
      <p:sp>
        <p:nvSpPr>
          <p:cNvPr id="20" name="직각 삼각형 19"/>
          <p:cNvSpPr/>
          <p:nvPr userDrawn="1"/>
        </p:nvSpPr>
        <p:spPr>
          <a:xfrm rot="5400000">
            <a:off x="-114858" y="114858"/>
            <a:ext cx="913284" cy="683568"/>
          </a:xfrm>
          <a:prstGeom prst="rt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22"/>
          </p:nvPr>
        </p:nvSpPr>
        <p:spPr>
          <a:xfrm>
            <a:off x="4468772" y="992912"/>
            <a:ext cx="4279692" cy="4265446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6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77923" tIns="38962" rIns="77923" bIns="38962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77923" tIns="38962" rIns="77923" bIns="3896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1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4C7FF638-8B06-4E34-ABA1-D0A79B04245F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5296960"/>
            <a:ext cx="2895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77923" tIns="38962" rIns="77923" bIns="3896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EA6667C-7EA0-4F7A-8DEE-AA3755EDB5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7" r:id="rId5"/>
    <p:sldLayoutId id="2147483676" r:id="rId6"/>
  </p:sldLayoutIdLst>
  <p:timing>
    <p:tnLst>
      <p:par>
        <p:cTn id="1" dur="indefinite" restart="never" nodeType="tmRoot"/>
      </p:par>
    </p:tnLst>
  </p:timing>
  <p:txStyles>
    <p:titleStyle>
      <a:lvl1pPr algn="ctr" defTabSz="779227" rtl="0" eaLnBrk="1" latinLnBrk="1" hangingPunct="1">
        <a:spcBef>
          <a:spcPct val="0"/>
        </a:spcBef>
        <a:buNone/>
        <a:defRPr sz="38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92210" indent="-292210" algn="l" defTabSz="779227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ea"/>
          <a:ea typeface="+mj-ea"/>
          <a:cs typeface="+mn-cs"/>
        </a:defRPr>
      </a:lvl1pPr>
      <a:lvl2pPr marL="633122" indent="-243508" algn="l" defTabSz="779227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j-ea"/>
          <a:ea typeface="+mj-ea"/>
          <a:cs typeface="+mn-cs"/>
        </a:defRPr>
      </a:lvl2pPr>
      <a:lvl3pPr marL="974034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363648" indent="-194807" algn="l" defTabSz="779227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j-ea"/>
          <a:ea typeface="+mj-ea"/>
          <a:cs typeface="+mn-cs"/>
        </a:defRPr>
      </a:lvl4pPr>
      <a:lvl5pPr marL="1753261" indent="-194807" algn="l" defTabSz="779227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j-ea"/>
          <a:ea typeface="+mj-ea"/>
          <a:cs typeface="+mn-cs"/>
        </a:defRPr>
      </a:lvl5pPr>
      <a:lvl6pPr marL="214287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488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02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715" indent="-194807" algn="l" defTabSz="779227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13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2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40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454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067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681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295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909" algn="l" defTabSz="779227" rtl="0" eaLnBrk="1" latinLnBrk="1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1391-9D23-4A36-9EB8-008C07D57357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3A00-B2D0-4C5F-9D73-6867A820F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0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3" r:id="rId3"/>
    <p:sldLayoutId id="214748368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6BEF83-1983-4426-B904-1373201B7FCF}"/>
              </a:ext>
            </a:extLst>
          </p:cNvPr>
          <p:cNvSpPr txBox="1"/>
          <p:nvPr/>
        </p:nvSpPr>
        <p:spPr>
          <a:xfrm>
            <a:off x="4283968" y="4297660"/>
            <a:ext cx="468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spc="-13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세계관 설정</a:t>
            </a:r>
            <a:endParaRPr lang="en-US" altLang="ko-KR" sz="3200" b="1" spc="-13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7E0793B-311D-45EC-8BBD-B1690A6D2427}"/>
              </a:ext>
            </a:extLst>
          </p:cNvPr>
          <p:cNvSpPr txBox="1"/>
          <p:nvPr/>
        </p:nvSpPr>
        <p:spPr>
          <a:xfrm>
            <a:off x="5652120" y="4801716"/>
            <a:ext cx="3273421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050" b="1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발표자 </a:t>
            </a:r>
            <a:r>
              <a:rPr lang="en-US" altLang="ko-KR" sz="1050" b="1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050" b="1" dirty="0" err="1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</a:rPr>
              <a:t>이해솔</a:t>
            </a:r>
            <a:endParaRPr lang="en-US" altLang="ko-KR" sz="1050" b="1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1200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제작 시간 </a:t>
            </a:r>
            <a:r>
              <a:rPr lang="en-US" altLang="ko-KR" sz="1050" b="1" kern="1200" dirty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: </a:t>
            </a:r>
            <a:r>
              <a:rPr lang="en-US" altLang="ko-KR" sz="1050" b="1" dirty="0" smtClean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</a:rPr>
              <a:t>10</a:t>
            </a:r>
            <a:r>
              <a:rPr lang="ko-KR" altLang="en-US" sz="1050" b="1" kern="1200" dirty="0" smtClean="0">
                <a:ln w="31750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+mn-ea"/>
                <a:ea typeface="+mn-ea"/>
                <a:cs typeface="+mn-cs"/>
              </a:rPr>
              <a:t>시간</a:t>
            </a:r>
            <a:endParaRPr lang="en-US" altLang="ko-KR" sz="1050" b="1" kern="1200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  <a:cs typeface="+mn-cs"/>
            </a:endParaRPr>
          </a:p>
          <a:p>
            <a:pPr algn="r">
              <a:lnSpc>
                <a:spcPct val="120000"/>
              </a:lnSpc>
            </a:pPr>
            <a:endParaRPr lang="ko-KR" altLang="en-US" sz="1050" b="1" dirty="0">
              <a:ln w="31750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0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모험가에 대한 정보</a:t>
            </a:r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개발자가 게임 속으로 들어가서 얻게 되는 계급이다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등급에 따라 대우가 달라지기에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판타지 세계의 지위와 능력에 대한 욕구를 충족 시켜줄 수 있다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자신의 등급보다 높은 </a:t>
            </a:r>
            <a:r>
              <a:rPr lang="ko-KR" altLang="en-US" sz="1200" b="0" dirty="0" err="1" smtClean="0"/>
              <a:t>몬스터를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회 이상 죽이거나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등급에 맞는 </a:t>
            </a:r>
            <a:r>
              <a:rPr lang="ko-KR" altLang="en-US" sz="1200" b="0" dirty="0" err="1" smtClean="0"/>
              <a:t>몬스터</a:t>
            </a:r>
            <a:r>
              <a:rPr lang="ko-KR" altLang="en-US" sz="1200" b="0" dirty="0" smtClean="0"/>
              <a:t> 들을 정해진 수보다 높게 죽이면 등급이 올라간다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등급은 </a:t>
            </a:r>
            <a:r>
              <a:rPr lang="ko-KR" altLang="en-US" sz="1200" b="0" dirty="0" err="1" smtClean="0"/>
              <a:t>몬스터의</a:t>
            </a:r>
            <a:r>
              <a:rPr lang="ko-KR" altLang="en-US" sz="1200" b="0" dirty="0" smtClean="0"/>
              <a:t> 위험 수치와 같이 </a:t>
            </a:r>
            <a:r>
              <a:rPr lang="en-US" altLang="ko-KR" sz="1200" b="0" dirty="0" smtClean="0"/>
              <a:t>6</a:t>
            </a:r>
            <a:r>
              <a:rPr lang="ko-KR" altLang="en-US" sz="1200" b="0" dirty="0" smtClean="0"/>
              <a:t>단계로 나뉜다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이름은 미정으로 </a:t>
            </a:r>
            <a:r>
              <a:rPr lang="en-US" altLang="ko-KR" sz="1200" b="0" dirty="0" smtClean="0"/>
              <a:t>(S, A, B, C, D, E) </a:t>
            </a:r>
            <a:r>
              <a:rPr lang="ko-KR" altLang="en-US" sz="1200" b="0" dirty="0" smtClean="0"/>
              <a:t>단계로 생각 중이다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ownloads\각종 ppt 사진\1otcd3pzcho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" y="985838"/>
            <a:ext cx="3647676" cy="27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기본 설정의 자세한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21"/>
          </p:nvPr>
        </p:nvSpPr>
        <p:spPr>
          <a:xfrm>
            <a:off x="423854" y="3793604"/>
            <a:ext cx="3644090" cy="141615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116741992"/>
              </p:ext>
            </p:extLst>
          </p:nvPr>
        </p:nvGraphicFramePr>
        <p:xfrm>
          <a:off x="4468813" y="992188"/>
          <a:ext cx="42799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7323"/>
                <a:gridCol w="2952577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라플란트</a:t>
                      </a:r>
                      <a:r>
                        <a:rPr lang="ko-KR" altLang="en-US" dirty="0" smtClean="0"/>
                        <a:t> 지역의 </a:t>
                      </a:r>
                      <a:r>
                        <a:rPr lang="ko-KR" altLang="en-US" dirty="0" err="1" smtClean="0"/>
                        <a:t>아카이아</a:t>
                      </a:r>
                      <a:r>
                        <a:rPr lang="ko-KR" altLang="en-US" dirty="0" smtClean="0"/>
                        <a:t> 왕국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나라 명칭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아카이아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건국일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가이아력 </a:t>
                      </a:r>
                      <a:r>
                        <a:rPr lang="en-US" altLang="ko-KR" sz="1200" smtClean="0"/>
                        <a:t>xx</a:t>
                      </a:r>
                      <a:r>
                        <a:rPr lang="ko-KR" altLang="en-US" sz="120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수도 명칭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아레카테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라플란트의 지방의 상단부에 위치한다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인구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500</a:t>
                      </a:r>
                      <a:r>
                        <a:rPr lang="ko-KR" altLang="en-US" sz="1200" smtClean="0"/>
                        <a:t>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기사단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smtClean="0"/>
                        <a:t>X</a:t>
                      </a:r>
                      <a:r>
                        <a:rPr lang="ko-KR" altLang="en-US" sz="1200" smtClean="0"/>
                        <a:t>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통화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화폐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페니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실링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골드</a:t>
                      </a:r>
                      <a:r>
                        <a:rPr lang="en-US" altLang="ko-KR" sz="1200" smtClean="0"/>
                        <a:t>, </a:t>
                      </a:r>
                      <a:r>
                        <a:rPr lang="ko-KR" altLang="en-US" sz="1200" smtClean="0"/>
                        <a:t>백금을 쓴다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정치 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입헌 군주제와 종교가 섞였다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종교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에이드 신을 믿는다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특이사항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 rot="10800000">
            <a:off x="2771800" y="1849388"/>
            <a:ext cx="432048" cy="47525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9397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/>
                </a:solidFill>
              </a:rPr>
              <a:t>라플란트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rot="306386">
            <a:off x="851439" y="1003520"/>
            <a:ext cx="2969493" cy="974754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29819" y="98529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세력 범위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C:\Users\Administrator\Downloads\각종 ppt 사진\1otcd3pzcho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" y="985838"/>
            <a:ext cx="3647676" cy="27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/>
              <a:t>기본 설정의 자세한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21"/>
          </p:nvPr>
        </p:nvSpPr>
        <p:spPr>
          <a:xfrm>
            <a:off x="423854" y="3793604"/>
            <a:ext cx="3644090" cy="141615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2905216036"/>
              </p:ext>
            </p:extLst>
          </p:nvPr>
        </p:nvGraphicFramePr>
        <p:xfrm>
          <a:off x="4468813" y="992188"/>
          <a:ext cx="42799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7323"/>
                <a:gridCol w="2952577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라플란트</a:t>
                      </a:r>
                      <a:r>
                        <a:rPr lang="ko-KR" altLang="en-US" dirty="0" smtClean="0"/>
                        <a:t> 지역의 </a:t>
                      </a:r>
                      <a:r>
                        <a:rPr lang="ko-KR" altLang="en-US" dirty="0" err="1" smtClean="0"/>
                        <a:t>프라지아</a:t>
                      </a:r>
                      <a:r>
                        <a:rPr lang="ko-KR" altLang="en-US" dirty="0" smtClean="0"/>
                        <a:t> 왕국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나라 명칭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프리지아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건국일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가이아력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xx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수도 명칭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바르나울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라플란트의</a:t>
                      </a:r>
                      <a:r>
                        <a:rPr lang="ko-KR" altLang="en-US" sz="1200" dirty="0" smtClean="0"/>
                        <a:t> 지방의 하단부에 위치한다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인구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400</a:t>
                      </a:r>
                      <a:r>
                        <a:rPr lang="ko-KR" altLang="en-US" sz="1200" dirty="0" smtClean="0"/>
                        <a:t>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기사단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통화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화폐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페니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실링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골드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백금을 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정치 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입헌 군주제와 종교가 섞였다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종교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에이드 신을 믿는다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특이사항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1873796" y="2598271"/>
            <a:ext cx="432048" cy="475253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87824" y="9397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/>
                </a:solidFill>
              </a:rPr>
              <a:t>라플란트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 rot="1405456">
            <a:off x="385460" y="1932364"/>
            <a:ext cx="2520280" cy="1803451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1849388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세력 범위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주요 사건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58893"/>
              </p:ext>
            </p:extLst>
          </p:nvPr>
        </p:nvGraphicFramePr>
        <p:xfrm>
          <a:off x="428625" y="912813"/>
          <a:ext cx="8266115" cy="44457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0967"/>
                <a:gridCol w="648072"/>
                <a:gridCol w="7147076"/>
              </a:tblGrid>
              <a:tr h="34649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주요사건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11848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가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이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아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력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0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에이드와 </a:t>
                      </a:r>
                      <a:r>
                        <a:rPr lang="ko-KR" altLang="en-US" sz="1200" dirty="0" err="1" smtClean="0"/>
                        <a:t>오드가</a:t>
                      </a:r>
                      <a:r>
                        <a:rPr lang="ko-KR" altLang="en-US" sz="1200" dirty="0" smtClean="0"/>
                        <a:t> 가이아 대륙을 만들었다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18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12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인간과 </a:t>
                      </a:r>
                      <a:r>
                        <a:rPr lang="ko-KR" altLang="en-US" sz="1200" dirty="0" err="1" smtClean="0"/>
                        <a:t>몬스터들을</a:t>
                      </a:r>
                      <a:r>
                        <a:rPr lang="ko-KR" altLang="en-US" sz="1200" dirty="0" smtClean="0"/>
                        <a:t> 창조되었다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18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67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인간과 </a:t>
                      </a:r>
                      <a:r>
                        <a:rPr lang="ko-KR" altLang="en-US" sz="1200" dirty="0" err="1" smtClean="0"/>
                        <a:t>몬스터들</a:t>
                      </a:r>
                      <a:r>
                        <a:rPr lang="ko-KR" altLang="en-US" sz="1200" baseline="0" dirty="0" smtClean="0"/>
                        <a:t> 간의 영역 싸움이 발생하였다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18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68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에이드와 </a:t>
                      </a:r>
                      <a:r>
                        <a:rPr lang="ko-KR" altLang="en-US" sz="1200" dirty="0" err="1" smtClean="0"/>
                        <a:t>오드가</a:t>
                      </a:r>
                      <a:r>
                        <a:rPr lang="ko-KR" altLang="en-US" sz="1200" dirty="0" smtClean="0"/>
                        <a:t> 번영의 주체를 두고 대립하게 되었다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18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69</a:t>
                      </a:r>
                      <a:r>
                        <a:rPr lang="ko-KR" altLang="en-US" sz="1400" b="1" dirty="0" smtClean="0"/>
                        <a:t>년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인간과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몬스터간의</a:t>
                      </a:r>
                      <a:r>
                        <a:rPr lang="ko-KR" altLang="en-US" sz="1200" baseline="0" dirty="0" smtClean="0"/>
                        <a:t> 신들의 대리 전쟁이 발발하였다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5097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에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smtClean="0"/>
                        <a:t>이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드</a:t>
                      </a:r>
                      <a:endParaRPr lang="en-US" altLang="ko-KR" sz="14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 smtClean="0"/>
                        <a:t>력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0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에이드와 인간이 전쟁에서 승리하여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err="1" smtClean="0"/>
                        <a:t>오드와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몬스터는</a:t>
                      </a:r>
                      <a:r>
                        <a:rPr lang="ko-KR" altLang="en-US" sz="1200" dirty="0" smtClean="0"/>
                        <a:t> 척박한 지형으로 물러났다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에이드는 물러난 지형에 왕국들의 기사단을 파병시켜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경계를 다시 못 넘어오도록 막았다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184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오드는</a:t>
                      </a:r>
                      <a:r>
                        <a:rPr lang="ko-KR" altLang="en-US" sz="1200" dirty="0" smtClean="0"/>
                        <a:t> 상황을 반전시키기 위해 대륙</a:t>
                      </a:r>
                      <a:r>
                        <a:rPr lang="ko-KR" altLang="en-US" sz="1200" baseline="0" dirty="0" smtClean="0"/>
                        <a:t> 곳곳의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던전들을</a:t>
                      </a:r>
                      <a:r>
                        <a:rPr lang="ko-KR" altLang="en-US" sz="1200" dirty="0" smtClean="0"/>
                        <a:t> 만들어 </a:t>
                      </a:r>
                      <a:r>
                        <a:rPr lang="ko-KR" altLang="en-US" sz="1200" dirty="0" err="1" smtClean="0"/>
                        <a:t>몬스터를</a:t>
                      </a:r>
                      <a:r>
                        <a:rPr lang="ko-KR" altLang="en-US" sz="1200" dirty="0" smtClean="0"/>
                        <a:t> 소환하기 시작했다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509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12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이상함을 느낀 에이드는 지역들을 조사하라고 명령하였고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조사대는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던전들을</a:t>
                      </a:r>
                      <a:r>
                        <a:rPr lang="ko-KR" altLang="en-US" sz="1200" dirty="0" smtClean="0"/>
                        <a:t> 발견했다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따로 파견할 군사집단이 마땅치 않아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모험가들을 정식으로 인정하고 토벌에 힘을 실어주었다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509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smtClean="0"/>
                        <a:t>15</a:t>
                      </a:r>
                      <a:r>
                        <a:rPr lang="ko-KR" altLang="en-US" sz="1400" b="1" dirty="0" smtClean="0"/>
                        <a:t>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던전의</a:t>
                      </a:r>
                      <a:r>
                        <a:rPr lang="ko-KR" altLang="en-US" sz="1200" dirty="0" smtClean="0"/>
                        <a:t> 수가 생각보다 많아져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다른 세계에 사람들을 불러오기 시작했다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이때 게임을 만드는 개발자가 게임 속으로 들어간 시점이 되었다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6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세계관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주요 인물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에이드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인간들의 신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ko-KR" altLang="en-US" sz="1200" b="0" dirty="0" err="1" smtClean="0"/>
              <a:t>ㆍ인간들이</a:t>
            </a:r>
            <a:r>
              <a:rPr lang="ko-KR" altLang="en-US" sz="1200" b="0" dirty="0" smtClean="0"/>
              <a:t> 숭배하는 신이다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600" dirty="0" err="1" smtClean="0"/>
              <a:t>오드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몬스터들의</a:t>
            </a:r>
            <a:r>
              <a:rPr lang="ko-KR" altLang="en-US" sz="1600" dirty="0" smtClean="0"/>
              <a:t> 신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200" b="0" dirty="0" err="1" smtClean="0"/>
              <a:t>ㆍ몬스터들이</a:t>
            </a:r>
            <a:r>
              <a:rPr lang="ko-KR" altLang="en-US" sz="1200" b="0" dirty="0" smtClean="0"/>
              <a:t> 숭배하는 신이다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6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세계관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주요 인물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</a:t>
            </a:r>
            <a:r>
              <a:rPr lang="ko-KR" altLang="en-US" dirty="0"/>
              <a:t>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인물 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 명칭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ㆍ설명</a:t>
            </a:r>
            <a:endParaRPr lang="en-US" altLang="ko-KR" sz="1200" b="0" dirty="0" smtClean="0"/>
          </a:p>
          <a:p>
            <a:endParaRPr lang="en-US" altLang="ko-KR" dirty="0" smtClean="0"/>
          </a:p>
          <a:p>
            <a:r>
              <a:rPr lang="ko-KR" altLang="en-US" sz="1600" dirty="0" smtClean="0"/>
              <a:t>인</a:t>
            </a:r>
            <a:r>
              <a:rPr lang="ko-KR" altLang="en-US" sz="1600" dirty="0"/>
              <a:t>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 명칭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ㆍ설명</a:t>
            </a:r>
            <a:endParaRPr lang="ko-KR" altLang="en-US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2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세계관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주요 인물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몬스</a:t>
            </a:r>
            <a:r>
              <a:rPr lang="ko-KR" altLang="en-US" dirty="0" err="1"/>
              <a:t>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err="1" smtClean="0"/>
              <a:t>몬스터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1)</a:t>
            </a:r>
            <a:r>
              <a:rPr lang="ko-KR" altLang="en-US" sz="1600" dirty="0"/>
              <a:t> 명칭</a:t>
            </a:r>
            <a:endParaRPr lang="en-US" altLang="ko-KR" sz="1600" dirty="0"/>
          </a:p>
          <a:p>
            <a:r>
              <a:rPr lang="ko-KR" altLang="en-US" sz="1200" b="0" dirty="0" err="1"/>
              <a:t>ㆍ설명</a:t>
            </a:r>
            <a:endParaRPr lang="en-US" altLang="ko-KR" sz="1200" b="0" dirty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몬스</a:t>
            </a:r>
            <a:r>
              <a:rPr lang="ko-KR" altLang="en-US" sz="1600" dirty="0" err="1"/>
              <a:t>터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(2)</a:t>
            </a:r>
            <a:r>
              <a:rPr lang="ko-KR" altLang="en-US" sz="1600" dirty="0"/>
              <a:t> 명칭</a:t>
            </a:r>
            <a:endParaRPr lang="en-US" altLang="ko-KR" sz="1600" dirty="0"/>
          </a:p>
          <a:p>
            <a:r>
              <a:rPr lang="ko-KR" altLang="en-US" sz="1200" b="0" dirty="0" err="1"/>
              <a:t>ㆍ설명</a:t>
            </a:r>
            <a:endParaRPr lang="ko-KR" altLang="en-US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4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Administrator\Downloads\각종 ppt 사진\1otcd3pzcho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" y="985838"/>
            <a:ext cx="3647676" cy="27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가이아 대륙의 기본 설정 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21"/>
          </p:nvPr>
        </p:nvSpPr>
        <p:spPr>
          <a:xfrm>
            <a:off x="423854" y="3793604"/>
            <a:ext cx="3644090" cy="141615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4238078266"/>
              </p:ext>
            </p:extLst>
          </p:nvPr>
        </p:nvGraphicFramePr>
        <p:xfrm>
          <a:off x="4468813" y="992189"/>
          <a:ext cx="4279900" cy="4115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9291"/>
                <a:gridCol w="3240609"/>
              </a:tblGrid>
              <a:tr h="32124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기본 정보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70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기후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지구와 같이 지역에 따른 온대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냉대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열대 기후가 나뉜다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전체 인구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3000</a:t>
                      </a:r>
                      <a:r>
                        <a:rPr lang="ko-KR" altLang="en-US" sz="1200" dirty="0" smtClean="0"/>
                        <a:t>만 명 이상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양식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중세 시대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통화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화폐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/>
                        <a:t>페니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실링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골드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백금을 쓴다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정치 체제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입헌 군주제와 종교가 섞인 형태다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570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계급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후작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남작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귀족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평민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모험가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3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/>
                        <a:t>종교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에이드 신을 믿는다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4570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smtClean="0"/>
                        <a:t>시간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세계가 만들어진 시점의 </a:t>
                      </a:r>
                      <a:r>
                        <a:rPr lang="ko-KR" altLang="en-US" sz="1200" dirty="0" err="1" smtClean="0"/>
                        <a:t>가이아력과</a:t>
                      </a:r>
                      <a:r>
                        <a:rPr lang="ko-KR" altLang="en-US" sz="1200" dirty="0" smtClean="0"/>
                        <a:t> 인간이 승리한 시점인 </a:t>
                      </a:r>
                      <a:r>
                        <a:rPr lang="ko-KR" altLang="en-US" sz="1200" dirty="0" err="1" smtClean="0"/>
                        <a:t>에이드력이</a:t>
                      </a:r>
                      <a:r>
                        <a:rPr lang="ko-KR" altLang="en-US" sz="1200" dirty="0" smtClean="0"/>
                        <a:t>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가이아 세계의 위치 및 지리적 특성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위치 및 지리적 특성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dirty="0" smtClean="0"/>
              <a:t>대륙의 고위도 지역</a:t>
            </a:r>
            <a:r>
              <a:rPr lang="en-US" altLang="ko-KR" dirty="0" smtClean="0"/>
              <a:t>(</a:t>
            </a:r>
            <a:r>
              <a:rPr lang="ko-KR" altLang="en-US" dirty="0" err="1"/>
              <a:t>라플란트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중 일부분</a:t>
            </a:r>
            <a:r>
              <a:rPr lang="ko-KR" altLang="en-US" sz="1200" b="0" dirty="0" smtClean="0"/>
              <a:t>이다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대륙의 북쪽으로 가면 갈수록 추워진다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반대로 남쪽으로 가면 갈수록 더워진다</a:t>
            </a:r>
            <a:r>
              <a:rPr lang="en-US" altLang="ko-KR" sz="1200" b="0" dirty="0" smtClean="0"/>
              <a:t>.</a:t>
            </a:r>
            <a:r>
              <a:rPr lang="ko-KR" altLang="en-US" sz="1200" b="0" dirty="0" smtClean="0"/>
              <a:t> </a:t>
            </a:r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인간의 대부분은 살기 좋은 따뜻한 지역에 존재한다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몬스터의</a:t>
            </a:r>
            <a:r>
              <a:rPr lang="ko-KR" altLang="en-US" sz="1200" b="0" dirty="0" smtClean="0"/>
              <a:t> 대부분은 전쟁에서 패했기에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살기 힘든 춥거나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사막이거나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화산 같은 척박한 지형에 존재한다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dirty="0" smtClean="0"/>
              <a:t>인간의 도시 사이에는 길이 뚫려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도시간 이동이 수월</a:t>
            </a:r>
            <a:r>
              <a:rPr lang="ko-KR" altLang="en-US" sz="1200" b="0" dirty="0" smtClean="0"/>
              <a:t>하다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dirty="0" smtClean="0"/>
              <a:t>바다에 살고 있는 </a:t>
            </a:r>
            <a:r>
              <a:rPr lang="ko-KR" altLang="en-US" dirty="0" err="1" smtClean="0"/>
              <a:t>몬스터가</a:t>
            </a:r>
            <a:r>
              <a:rPr lang="ko-KR" altLang="en-US" dirty="0" smtClean="0"/>
              <a:t> 없어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해상 이동 또한 쉽게 가능</a:t>
            </a:r>
            <a:r>
              <a:rPr lang="ko-KR" altLang="en-US" sz="1200" b="0" dirty="0" smtClean="0"/>
              <a:t>하다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>
          <a:xfrm>
            <a:off x="423854" y="3793604"/>
            <a:ext cx="3644090" cy="141615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9" name="Picture 5" descr="C:\Users\Administrator\Downloads\각종 ppt 사진\1otcd3pzcho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7" y="985838"/>
            <a:ext cx="3647676" cy="27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755576" y="1057300"/>
            <a:ext cx="2808312" cy="24482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2477715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따뜻하여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농사 짓기 좋음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9397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schemeClr val="bg1"/>
                </a:solidFill>
              </a:rPr>
              <a:t>라플란트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/>
              <a:t>중세 시대를 </a:t>
            </a:r>
            <a:r>
              <a:rPr lang="ko-KR" altLang="en-US" sz="1600" dirty="0" smtClean="0"/>
              <a:t>바탕의 양식</a:t>
            </a:r>
            <a:endParaRPr lang="en-US" altLang="ko-KR" sz="1600" dirty="0"/>
          </a:p>
          <a:p>
            <a:r>
              <a:rPr lang="ko-KR" altLang="en-US" sz="1200" b="0" dirty="0" err="1"/>
              <a:t>ㆍ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건축 재료로 나무를 사용하기에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건물 외형에 나무가 자주 보인다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천연 재료들을 사용하기에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컬러는 자연에서 볼 수 있는 컬러로 구성된다</a:t>
            </a:r>
            <a:r>
              <a:rPr lang="en-US" altLang="ko-KR" sz="1200" b="0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sz="1200" b="0" dirty="0" smtClean="0"/>
          </a:p>
          <a:p>
            <a:r>
              <a:rPr lang="ko-KR" altLang="en-US" sz="1600" dirty="0" smtClean="0"/>
              <a:t>통화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화폐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교환 비율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ko-KR" altLang="en-US" sz="1200" b="0" dirty="0" err="1" smtClean="0"/>
              <a:t>페니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소량의 은</a:t>
            </a:r>
            <a:r>
              <a:rPr lang="en-US" altLang="ko-KR" sz="1200" b="0" dirty="0" smtClean="0"/>
              <a:t>), </a:t>
            </a:r>
            <a:r>
              <a:rPr lang="ko-KR" altLang="en-US" sz="1200" b="0" dirty="0" err="1" smtClean="0"/>
              <a:t>실링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소량 이상의 은</a:t>
            </a:r>
            <a:r>
              <a:rPr lang="en-US" altLang="ko-KR" sz="1200" b="0" dirty="0" smtClean="0"/>
              <a:t>), </a:t>
            </a:r>
            <a:r>
              <a:rPr lang="ko-KR" altLang="en-US" sz="1200" b="0" dirty="0" smtClean="0"/>
              <a:t>골드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소량의 금</a:t>
            </a:r>
            <a:r>
              <a:rPr lang="en-US" altLang="ko-KR" sz="1200" b="0" dirty="0" smtClean="0"/>
              <a:t>)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12</a:t>
            </a:r>
            <a:r>
              <a:rPr lang="ko-KR" altLang="en-US" sz="1200" b="0" dirty="0" err="1" smtClean="0"/>
              <a:t>페니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= 1 </a:t>
            </a:r>
            <a:r>
              <a:rPr lang="ko-KR" altLang="en-US" sz="1200" b="0" dirty="0" err="1" smtClean="0"/>
              <a:t>실링</a:t>
            </a:r>
            <a:r>
              <a:rPr lang="en-US" altLang="ko-KR" sz="1200" b="0" dirty="0" smtClean="0"/>
              <a:t>, 20</a:t>
            </a:r>
            <a:r>
              <a:rPr lang="ko-KR" altLang="en-US" sz="1200" b="0" dirty="0" err="1" smtClean="0"/>
              <a:t>실링</a:t>
            </a:r>
            <a:r>
              <a:rPr lang="en-US" altLang="ko-KR" sz="1200" b="0" dirty="0" smtClean="0"/>
              <a:t>, 1</a:t>
            </a:r>
            <a:r>
              <a:rPr lang="ko-KR" altLang="en-US" sz="1200" b="0" dirty="0" smtClean="0"/>
              <a:t>골드로 교환된다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smtClean="0"/>
              <a:t>└</a:t>
            </a:r>
            <a:r>
              <a:rPr lang="en-US" altLang="ko-KR" sz="1200" b="0" dirty="0" smtClean="0"/>
              <a:t>&gt; 240</a:t>
            </a:r>
            <a:r>
              <a:rPr lang="ko-KR" altLang="en-US" sz="1200" b="0" dirty="0" err="1" smtClean="0"/>
              <a:t>페니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= 20</a:t>
            </a:r>
            <a:r>
              <a:rPr lang="ko-KR" altLang="en-US" sz="1200" b="0" dirty="0" err="1" smtClean="0"/>
              <a:t>실링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= 1</a:t>
            </a:r>
            <a:r>
              <a:rPr lang="ko-KR" altLang="en-US" sz="1200" b="0" dirty="0" smtClean="0"/>
              <a:t>골드</a:t>
            </a:r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국가 단위의 경제활동에서 </a:t>
            </a:r>
            <a:r>
              <a:rPr lang="ko-KR" altLang="en-US" dirty="0" smtClean="0"/>
              <a:t>다수의 골드를 지불할 때 드는 운송의 비용과 안전의 문제로 인해 백금이라는 통화</a:t>
            </a:r>
            <a:r>
              <a:rPr lang="ko-KR" altLang="en-US" sz="1200" b="0" dirty="0" smtClean="0"/>
              <a:t>가 추가되었다</a:t>
            </a:r>
            <a:r>
              <a:rPr lang="en-US" altLang="ko-KR" sz="1200" b="0" dirty="0" smtClean="0"/>
              <a:t>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3226457"/>
            <a:ext cx="3643312" cy="1951310"/>
          </a:xfrm>
        </p:spPr>
      </p:pic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11" descr="잔디, 실외, 나무, 하늘이(가) 표시된 사진&#10;&#10;자동 생성된 설명">
            <a:extLst>
              <a:ext uri="{FF2B5EF4-FFF2-40B4-BE49-F238E27FC236}">
                <a16:creationId xmlns="" xmlns:a16="http://schemas.microsoft.com/office/drawing/2014/main" xmlns:lc="http://schemas.openxmlformats.org/drawingml/2006/lockedCanvas" id="{FFFD663B-AA9D-44D0-93CE-638E87FD1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9" y="1060797"/>
            <a:ext cx="3616036" cy="18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가이아 세계의 주민들의 연 수입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단순한 노동자나 농장의 일꾼들은 연간 </a:t>
            </a:r>
            <a:r>
              <a:rPr lang="en-US" altLang="ko-KR" sz="1200" b="0" dirty="0" smtClean="0"/>
              <a:t>0.5</a:t>
            </a:r>
            <a:r>
              <a:rPr lang="ko-KR" altLang="en-US" sz="1200" b="0" dirty="0" smtClean="0"/>
              <a:t>골드를 번다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숙련공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벽돌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목수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대장장이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들은 연간 </a:t>
            </a:r>
            <a:r>
              <a:rPr lang="en-US" altLang="ko-KR" sz="1200" b="0" dirty="0" smtClean="0"/>
              <a:t>1~3</a:t>
            </a:r>
            <a:r>
              <a:rPr lang="ko-KR" altLang="en-US" sz="1200" b="0" dirty="0" smtClean="0"/>
              <a:t>골드를 번다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농민은 연간 </a:t>
            </a:r>
            <a:r>
              <a:rPr lang="en-US" altLang="ko-KR" sz="1200" b="0" dirty="0" smtClean="0"/>
              <a:t>1~2</a:t>
            </a:r>
            <a:r>
              <a:rPr lang="ko-KR" altLang="en-US" sz="1200" b="0" dirty="0" smtClean="0"/>
              <a:t>골드를 번다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작은 규모의 상인들은 </a:t>
            </a:r>
            <a:r>
              <a:rPr lang="en-US" altLang="ko-KR" sz="1200" b="0" dirty="0" smtClean="0"/>
              <a:t>10</a:t>
            </a:r>
            <a:r>
              <a:rPr lang="ko-KR" altLang="en-US" sz="1200" b="0" dirty="0" smtClean="0"/>
              <a:t>골드 이하로 자신의 능력만큼 번다</a:t>
            </a:r>
            <a:r>
              <a:rPr lang="en-US" altLang="ko-KR" sz="1200" b="0" dirty="0" smtClean="0"/>
              <a:t>.</a:t>
            </a:r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작거나 큰 도시 단위나 국가단위의 거상이나 연합의 경우 최대 </a:t>
            </a:r>
            <a:r>
              <a:rPr lang="en-US" altLang="ko-KR" sz="1200" b="0" dirty="0" smtClean="0"/>
              <a:t>3000</a:t>
            </a:r>
            <a:r>
              <a:rPr lang="ko-KR" altLang="en-US" sz="1200" b="0" dirty="0" smtClean="0"/>
              <a:t>골드 가량을 번다</a:t>
            </a:r>
            <a:r>
              <a:rPr lang="en-US" altLang="ko-KR" sz="1200" b="0" dirty="0" smtClean="0"/>
              <a:t>.</a:t>
            </a:r>
            <a:r>
              <a:rPr lang="ko-KR" altLang="en-US" sz="1200" b="0" dirty="0" smtClean="0"/>
              <a:t> </a:t>
            </a:r>
            <a:endParaRPr lang="en-US" altLang="ko-KR" sz="1200" b="0" dirty="0" smtClean="0"/>
          </a:p>
          <a:p>
            <a:endParaRPr lang="en-US" altLang="ko-KR" sz="1200" b="0" dirty="0" smtClean="0"/>
          </a:p>
          <a:p>
            <a:endParaRPr lang="ko-KR" altLang="en-US" sz="1200" b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Mod The Sims - Medieval NPC Replacements: Bon Voy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05" b="23442"/>
          <a:stretch/>
        </p:blipFill>
        <p:spPr bwMode="auto">
          <a:xfrm>
            <a:off x="432297" y="985838"/>
            <a:ext cx="3613923" cy="208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중세시대 축제 배경"/>
          <p:cNvPicPr>
            <a:picLocks noGrp="1" noChangeAspect="1" noChangeArrowheads="1"/>
          </p:cNvPicPr>
          <p:nvPr>
            <p:ph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95" y="3194050"/>
            <a:ext cx="3626448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가이아 세계의 계급 체계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평민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모험가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기사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남작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자작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백작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후작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공작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왕실이 존재한다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 모든 계급은 법에 의해 처벌을 받는다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모험가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일반적으로 평민과 기사 사이의 계급으로 간주된다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이들은 기사단이 토벌하지 못하는 상황에 대신 토벌해주는 집단이다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이들의 연 수입과 대우는 모험가의 등급에 따라 달라진다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등급에는 </a:t>
            </a:r>
            <a:r>
              <a:rPr lang="en-US" altLang="ko-KR" sz="1200" b="0" dirty="0" smtClean="0"/>
              <a:t>6</a:t>
            </a:r>
            <a:r>
              <a:rPr lang="ko-KR" altLang="en-US" sz="1200" b="0" dirty="0" smtClean="0"/>
              <a:t>단계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 미정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가 존재한다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기사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귀족이지만 세습이 불가능한 준 귀족 집단이다</a:t>
            </a:r>
            <a:r>
              <a:rPr lang="en-US" altLang="ko-KR" sz="1200" b="0" dirty="0" smtClean="0"/>
              <a:t>.  </a:t>
            </a:r>
            <a:r>
              <a:rPr lang="ko-KR" altLang="en-US" sz="1200" b="0" dirty="0" err="1" smtClean="0"/>
              <a:t>연수입은</a:t>
            </a:r>
            <a:r>
              <a:rPr lang="ko-KR" altLang="en-US" sz="1200" b="0" dirty="0" smtClean="0"/>
              <a:t> </a:t>
            </a:r>
            <a:r>
              <a:rPr lang="en-US" altLang="ko-KR" sz="1200" b="0" dirty="0" smtClean="0"/>
              <a:t>100</a:t>
            </a:r>
            <a:r>
              <a:rPr lang="ko-KR" altLang="en-US" sz="1200" b="0" dirty="0" smtClean="0"/>
              <a:t>골드 이하이고</a:t>
            </a:r>
            <a:r>
              <a:rPr lang="en-US" altLang="ko-KR" sz="1200" b="0" dirty="0" smtClean="0"/>
              <a:t>, 1</a:t>
            </a:r>
            <a:r>
              <a:rPr lang="ko-KR" altLang="en-US" sz="1200" b="0" dirty="0" smtClean="0"/>
              <a:t>개 이상의 영지를 보유하고 있다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이들을 도와주는 견습생과 일꾼을 보유할 수 있으며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중간 단계의 </a:t>
            </a:r>
            <a:r>
              <a:rPr lang="ko-KR" altLang="en-US" sz="1200" b="0" dirty="0" err="1" smtClean="0"/>
              <a:t>몬스터들과</a:t>
            </a:r>
            <a:r>
              <a:rPr lang="ko-KR" altLang="en-US" sz="1200" b="0" dirty="0" smtClean="0"/>
              <a:t> 대치 및 토벌이 가능하다</a:t>
            </a:r>
            <a:r>
              <a:rPr lang="en-US" altLang="ko-KR" sz="1200" b="0" dirty="0" smtClean="0"/>
              <a:t>.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5" name="Picture 7" descr=" "/>
          <p:cNvPicPr>
            <a:picLocks noGrp="1" noChangeAspect="1" noChangeArrowheads="1"/>
          </p:cNvPicPr>
          <p:nvPr>
            <p:ph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85" y="3194050"/>
            <a:ext cx="2223667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9" y="985838"/>
            <a:ext cx="3165156" cy="2016125"/>
          </a:xfrm>
        </p:spPr>
      </p:pic>
    </p:spTree>
    <p:extLst>
      <p:ext uri="{BB962C8B-B14F-4D97-AF65-F5344CB8AC3E}">
        <p14:creationId xmlns:p14="http://schemas.microsoft.com/office/powerpoint/2010/main" val="315003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가이아 세계의 계급 체계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남작 </a:t>
            </a:r>
            <a:r>
              <a:rPr lang="en-US" altLang="ko-KR" sz="1200" b="0" dirty="0" smtClean="0"/>
              <a:t>: 1</a:t>
            </a:r>
            <a:r>
              <a:rPr lang="ko-KR" altLang="en-US" sz="1200" b="0" dirty="0" smtClean="0"/>
              <a:t>개 이상의 영지를 보유한 세습 가능한 귀족이다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연 수입은 </a:t>
            </a:r>
            <a:r>
              <a:rPr lang="en-US" altLang="ko-KR" sz="1200" b="0" dirty="0" smtClean="0"/>
              <a:t>500</a:t>
            </a:r>
            <a:r>
              <a:rPr lang="ko-KR" altLang="en-US" sz="1200" b="0" dirty="0" smtClean="0"/>
              <a:t>골드 이하이고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영지를 위해 기사와 일꾼을 보유할 수 있다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자작 </a:t>
            </a:r>
            <a:r>
              <a:rPr lang="en-US" altLang="ko-KR" sz="1200" b="0" dirty="0" smtClean="0"/>
              <a:t>: 1</a:t>
            </a:r>
            <a:r>
              <a:rPr lang="ko-KR" altLang="en-US" sz="1200" b="0" dirty="0" smtClean="0"/>
              <a:t>개 이상의 영지를 보유한 귀족이다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백작의 조건에는 애매하나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남작과는 다르게 부유한 재정을 가진 자들을 위해 만들어진 계급이다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연 수입은 </a:t>
            </a:r>
            <a:r>
              <a:rPr lang="en-US" altLang="ko-KR" sz="1200" b="0" dirty="0" smtClean="0"/>
              <a:t>2000</a:t>
            </a:r>
            <a:r>
              <a:rPr lang="ko-KR" altLang="en-US" sz="1200" b="0" dirty="0" smtClean="0"/>
              <a:t>골드 이하로 백작과 비슷하거나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남작보다는 훨씬 부유하다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백작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다수의 영지를 보유한 귀족이다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연 수입은 </a:t>
            </a:r>
            <a:r>
              <a:rPr lang="en-US" altLang="ko-KR" sz="1200" b="0" dirty="0" smtClean="0"/>
              <a:t>6000</a:t>
            </a:r>
            <a:r>
              <a:rPr lang="ko-KR" altLang="en-US" sz="1200" b="0" dirty="0" smtClean="0"/>
              <a:t>골드 이하로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다수의 기사와 일꾼들을 보유할 수 있다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백작부터 왕실 출입이 빈번하게 이루어진다</a:t>
            </a:r>
            <a:r>
              <a:rPr lang="en-US" altLang="ko-KR" sz="1200" b="0" dirty="0" smtClean="0"/>
              <a:t>.</a:t>
            </a:r>
          </a:p>
          <a:p>
            <a:endParaRPr lang="ko-KR" altLang="en-US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8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가이아 세계의 계급 체계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후작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작은 도시나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다수의 영지를 보유한 귀족이다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일반적인 귀족이 오를 수 있는 최고 계급이다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연 수입은 </a:t>
            </a:r>
            <a:r>
              <a:rPr lang="en-US" altLang="ko-KR" sz="1200" b="0" dirty="0" smtClean="0"/>
              <a:t>6000</a:t>
            </a:r>
            <a:r>
              <a:rPr lang="ko-KR" altLang="en-US" sz="1200" b="0" dirty="0" smtClean="0"/>
              <a:t>골드 이상으로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다수의 기사와 일꾼을 보유할 수 있다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공작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주요 도시나 영지를 보유한 귀족이다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이들은 국가의 공신이나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왕실의 피를 이은 왕족들이 차지한다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이들의 연 수입은 최소 </a:t>
            </a:r>
            <a:r>
              <a:rPr lang="en-US" altLang="ko-KR" sz="1200" b="0" dirty="0" smtClean="0"/>
              <a:t>1</a:t>
            </a:r>
            <a:r>
              <a:rPr lang="ko-KR" altLang="en-US" sz="1200" b="0" dirty="0" smtClean="0"/>
              <a:t>만 골드 이상이다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왕실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대륙에 존재하는 다양한 국가의 왕들에 해당한다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이들의 재정은 규모가 크기에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일반적으로 사용되는 골드 대신 백금이라는 통화를 사용한다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백금을 통해 운송 비용과 난이도가 작아졌다</a:t>
            </a:r>
            <a:r>
              <a:rPr lang="en-US" altLang="ko-KR" sz="1200" b="0" dirty="0" smtClean="0"/>
              <a:t>.</a:t>
            </a:r>
          </a:p>
          <a:p>
            <a:endParaRPr lang="ko-KR" altLang="en-US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세계관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ko-KR" altLang="en-US" dirty="0" smtClean="0"/>
              <a:t>기본 설정의 자세한 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ko-KR" altLang="en-US" sz="1600" dirty="0" smtClean="0"/>
              <a:t>가이아 대륙의 무력집단</a:t>
            </a:r>
            <a:endParaRPr lang="en-US" altLang="ko-KR" sz="160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기사단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영지의 기사와 비교하자면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더욱 높은 기준을 만족한 우수한 자들이 뽑힌 집단이다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이들은 무력 수준이 높기에 가장 위험한 </a:t>
            </a:r>
            <a:r>
              <a:rPr lang="ko-KR" altLang="en-US" sz="1200" b="0" dirty="0" err="1" smtClean="0"/>
              <a:t>몬스터와</a:t>
            </a:r>
            <a:r>
              <a:rPr lang="ko-KR" altLang="en-US" sz="1200" b="0" dirty="0" smtClean="0"/>
              <a:t> 경계 사이를 지키게 된다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이들은 몇 년 동안 경계 임무를 성공하면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신과 왕실이 그들의 요구를 들어주기에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묵묵히 자신의 일들을 한다</a:t>
            </a:r>
            <a:r>
              <a:rPr lang="en-US" altLang="ko-KR" sz="1200" b="0" dirty="0" smtClean="0"/>
              <a:t>.</a:t>
            </a:r>
          </a:p>
          <a:p>
            <a:endParaRPr lang="en-US" altLang="ko-KR" sz="1200" b="0" dirty="0" smtClean="0"/>
          </a:p>
          <a:p>
            <a:r>
              <a:rPr lang="ko-KR" altLang="en-US" sz="1200" b="0" dirty="0" err="1" smtClean="0"/>
              <a:t>ㆍ</a:t>
            </a:r>
            <a:r>
              <a:rPr lang="ko-KR" altLang="en-US" sz="1200" b="0" dirty="0" smtClean="0"/>
              <a:t> 모험가 </a:t>
            </a:r>
            <a:r>
              <a:rPr lang="en-US" altLang="ko-KR" sz="1200" b="0" dirty="0" smtClean="0"/>
              <a:t>: </a:t>
            </a:r>
            <a:r>
              <a:rPr lang="ko-KR" altLang="en-US" sz="1200" b="0" dirty="0" smtClean="0"/>
              <a:t>기사단이나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영지의 기사가 하기 힘든 일들을 대신해주는 집단이다</a:t>
            </a:r>
            <a:r>
              <a:rPr lang="en-US" altLang="ko-KR" sz="1200" b="0" dirty="0" smtClean="0"/>
              <a:t>. 6</a:t>
            </a:r>
            <a:r>
              <a:rPr lang="ko-KR" altLang="en-US" sz="1200" b="0" dirty="0" smtClean="0"/>
              <a:t>단계의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등급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이름 미정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에 따라 모험가의 대우와 의뢰 비용이 달라진다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평민의 경우 낮은 등급의 모험가들에게 의뢰를 부탁하고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귀족이나 왕실은 높은 등급의 모험가들에게 의뢰를 부탁한다</a:t>
            </a:r>
            <a:r>
              <a:rPr lang="en-US" altLang="ko-KR" sz="1200" b="0" dirty="0" smtClean="0"/>
              <a:t>.</a:t>
            </a:r>
            <a:endParaRPr lang="en-US" altLang="ko-KR" sz="1200" b="0" dirty="0"/>
          </a:p>
        </p:txBody>
      </p:sp>
      <p:sp>
        <p:nvSpPr>
          <p:cNvPr id="6" name="내용 개체 틀 5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605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1201</Words>
  <Application>Microsoft Office PowerPoint</Application>
  <PresentationFormat>화면 슬라이드 쇼(16:10)</PresentationFormat>
  <Paragraphs>189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blank</vt:lpstr>
      <vt:lpstr>디자인 사용자 지정</vt:lpstr>
      <vt:lpstr>PowerPoint 프레젠테이션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  <vt:lpstr>게임의 세계관 설정</vt:lpstr>
    </vt:vector>
  </TitlesOfParts>
  <Company>SBS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2273</cp:revision>
  <dcterms:created xsi:type="dcterms:W3CDTF">2019-09-02T05:55:58Z</dcterms:created>
  <dcterms:modified xsi:type="dcterms:W3CDTF">2019-09-30T05:12:51Z</dcterms:modified>
</cp:coreProperties>
</file>