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6" r:id="rId2"/>
  </p:sldMasterIdLst>
  <p:notesMasterIdLst>
    <p:notesMasterId r:id="rId28"/>
  </p:notesMasterIdLst>
  <p:handoutMasterIdLst>
    <p:handoutMasterId r:id="rId29"/>
  </p:handoutMasterIdLst>
  <p:sldIdLst>
    <p:sldId id="307" r:id="rId3"/>
    <p:sldId id="360" r:id="rId4"/>
    <p:sldId id="362" r:id="rId5"/>
    <p:sldId id="364" r:id="rId6"/>
    <p:sldId id="359" r:id="rId7"/>
    <p:sldId id="358" r:id="rId8"/>
    <p:sldId id="357" r:id="rId9"/>
    <p:sldId id="366" r:id="rId10"/>
    <p:sldId id="333" r:id="rId11"/>
    <p:sldId id="329" r:id="rId12"/>
    <p:sldId id="336" r:id="rId13"/>
    <p:sldId id="337" r:id="rId14"/>
    <p:sldId id="338" r:id="rId15"/>
    <p:sldId id="319" r:id="rId16"/>
    <p:sldId id="354" r:id="rId17"/>
    <p:sldId id="363" r:id="rId18"/>
    <p:sldId id="368" r:id="rId19"/>
    <p:sldId id="327" r:id="rId20"/>
    <p:sldId id="321" r:id="rId21"/>
    <p:sldId id="325" r:id="rId22"/>
    <p:sldId id="322" r:id="rId23"/>
    <p:sldId id="323" r:id="rId24"/>
    <p:sldId id="328" r:id="rId25"/>
    <p:sldId id="314" r:id="rId26"/>
    <p:sldId id="353" r:id="rId27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21CD06A-7F10-4E43-98A2-FC8A036416E2}">
          <p14:sldIdLst>
            <p14:sldId id="307"/>
            <p14:sldId id="360"/>
            <p14:sldId id="362"/>
            <p14:sldId id="364"/>
            <p14:sldId id="359"/>
            <p14:sldId id="358"/>
            <p14:sldId id="357"/>
            <p14:sldId id="366"/>
            <p14:sldId id="333"/>
            <p14:sldId id="329"/>
            <p14:sldId id="336"/>
            <p14:sldId id="337"/>
            <p14:sldId id="338"/>
            <p14:sldId id="319"/>
            <p14:sldId id="354"/>
            <p14:sldId id="363"/>
            <p14:sldId id="368"/>
            <p14:sldId id="327"/>
            <p14:sldId id="321"/>
            <p14:sldId id="325"/>
            <p14:sldId id="322"/>
            <p14:sldId id="323"/>
            <p14:sldId id="328"/>
            <p14:sldId id="314"/>
            <p14:sldId id="35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DDFE6"/>
    <a:srgbClr val="EEECE1"/>
    <a:srgbClr val="262626"/>
    <a:srgbClr val="F1A40B"/>
    <a:srgbClr val="730000"/>
    <a:srgbClr val="012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720" autoAdjust="0"/>
    <p:restoredTop sz="94660"/>
  </p:normalViewPr>
  <p:slideViewPr>
    <p:cSldViewPr>
      <p:cViewPr>
        <p:scale>
          <a:sx n="100" d="100"/>
          <a:sy n="100" d="100"/>
        </p:scale>
        <p:origin x="-1860" y="-58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온라인게임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Sheet1!$C$6:$H$6</c:f>
              <c:strCache>
                <c:ptCount val="6"/>
                <c:pt idx="0">
                  <c:v>2016년</c:v>
                </c:pt>
                <c:pt idx="1">
                  <c:v>2015년</c:v>
                </c:pt>
                <c:pt idx="2">
                  <c:v>2014년</c:v>
                </c:pt>
                <c:pt idx="3">
                  <c:v>2013년</c:v>
                </c:pt>
                <c:pt idx="4">
                  <c:v>2012년</c:v>
                </c:pt>
                <c:pt idx="5">
                  <c:v>2011년</c:v>
                </c:pt>
              </c:strCache>
            </c:strRef>
          </c:cat>
          <c:val>
            <c:numRef>
              <c:f>Sheet1!$C$7:$H$7</c:f>
              <c:numCache>
                <c:formatCode>General</c:formatCode>
                <c:ptCount val="6"/>
                <c:pt idx="0">
                  <c:v>42.6</c:v>
                </c:pt>
                <c:pt idx="1">
                  <c:v>49.2</c:v>
                </c:pt>
                <c:pt idx="2">
                  <c:v>55.6</c:v>
                </c:pt>
                <c:pt idx="3">
                  <c:v>56.1</c:v>
                </c:pt>
                <c:pt idx="4">
                  <c:v>69.900000000000006</c:v>
                </c:pt>
                <c:pt idx="5">
                  <c:v>70.8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44A-4318-9DD0-3679A3CEF4F1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모바일게임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Sheet1!$C$6:$H$6</c:f>
              <c:strCache>
                <c:ptCount val="6"/>
                <c:pt idx="0">
                  <c:v>2016년</c:v>
                </c:pt>
                <c:pt idx="1">
                  <c:v>2015년</c:v>
                </c:pt>
                <c:pt idx="2">
                  <c:v>2014년</c:v>
                </c:pt>
                <c:pt idx="3">
                  <c:v>2013년</c:v>
                </c:pt>
                <c:pt idx="4">
                  <c:v>2012년</c:v>
                </c:pt>
                <c:pt idx="5">
                  <c:v>2011년</c:v>
                </c:pt>
              </c:strCache>
            </c:strRef>
          </c:cat>
          <c:val>
            <c:numRef>
              <c:f>Sheet1!$C$8:$H$8</c:f>
              <c:numCache>
                <c:formatCode>General</c:formatCode>
                <c:ptCount val="6"/>
                <c:pt idx="0">
                  <c:v>39.700000000000003</c:v>
                </c:pt>
                <c:pt idx="1">
                  <c:v>32.5</c:v>
                </c:pt>
                <c:pt idx="2">
                  <c:v>29.2</c:v>
                </c:pt>
                <c:pt idx="3">
                  <c:v>23.9</c:v>
                </c:pt>
                <c:pt idx="4">
                  <c:v>8.1999999999999993</c:v>
                </c:pt>
                <c:pt idx="5">
                  <c:v>4.8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44A-4318-9DD0-3679A3CEF4F1}"/>
            </c:ext>
          </c:extLst>
        </c:ser>
        <c:ser>
          <c:idx val="2"/>
          <c:order val="2"/>
          <c:tx>
            <c:strRef>
              <c:f>Sheet1!$B$9</c:f>
              <c:strCache>
                <c:ptCount val="1"/>
                <c:pt idx="0">
                  <c:v>PC게임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Sheet1!$C$6:$H$6</c:f>
              <c:strCache>
                <c:ptCount val="6"/>
                <c:pt idx="0">
                  <c:v>2016년</c:v>
                </c:pt>
                <c:pt idx="1">
                  <c:v>2015년</c:v>
                </c:pt>
                <c:pt idx="2">
                  <c:v>2014년</c:v>
                </c:pt>
                <c:pt idx="3">
                  <c:v>2013년</c:v>
                </c:pt>
                <c:pt idx="4">
                  <c:v>2012년</c:v>
                </c:pt>
                <c:pt idx="5">
                  <c:v>2011년</c:v>
                </c:pt>
              </c:strCache>
            </c:strRef>
          </c:cat>
          <c:val>
            <c:numRef>
              <c:f>Sheet1!$C$9:$H$9</c:f>
              <c:numCache>
                <c:formatCode>General</c:formatCode>
                <c:ptCount val="6"/>
                <c:pt idx="0">
                  <c:v>13.5</c:v>
                </c:pt>
                <c:pt idx="1">
                  <c:v>15.5</c:v>
                </c:pt>
                <c:pt idx="2">
                  <c:v>12.3</c:v>
                </c:pt>
                <c:pt idx="3">
                  <c:v>17.100000000000001</c:v>
                </c:pt>
                <c:pt idx="4">
                  <c:v>18.399999999999999</c:v>
                </c:pt>
                <c:pt idx="5">
                  <c:v>19.5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44A-4318-9DD0-3679A3CEF4F1}"/>
            </c:ext>
          </c:extLst>
        </c:ser>
        <c:ser>
          <c:idx val="3"/>
          <c:order val="3"/>
          <c:tx>
            <c:strRef>
              <c:f>Sheet1!$B$10</c:f>
              <c:strCache>
                <c:ptCount val="1"/>
                <c:pt idx="0">
                  <c:v>비디오게임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Sheet1!$C$6:$H$6</c:f>
              <c:strCache>
                <c:ptCount val="6"/>
                <c:pt idx="0">
                  <c:v>2016년</c:v>
                </c:pt>
                <c:pt idx="1">
                  <c:v>2015년</c:v>
                </c:pt>
                <c:pt idx="2">
                  <c:v>2014년</c:v>
                </c:pt>
                <c:pt idx="3">
                  <c:v>2013년</c:v>
                </c:pt>
                <c:pt idx="4">
                  <c:v>2012년</c:v>
                </c:pt>
                <c:pt idx="5">
                  <c:v>2011년</c:v>
                </c:pt>
              </c:strCache>
            </c:strRef>
          </c:cat>
          <c:val>
            <c:numRef>
              <c:f>Sheet1!$C$10:$H$10</c:f>
              <c:numCache>
                <c:formatCode>General</c:formatCode>
                <c:ptCount val="6"/>
                <c:pt idx="0">
                  <c:v>2.4</c:v>
                </c:pt>
                <c:pt idx="1">
                  <c:v>1.6</c:v>
                </c:pt>
                <c:pt idx="2">
                  <c:v>1.6</c:v>
                </c:pt>
                <c:pt idx="3">
                  <c:v>1</c:v>
                </c:pt>
                <c:pt idx="4">
                  <c:v>0.7</c:v>
                </c:pt>
                <c:pt idx="5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44A-4318-9DD0-3679A3CEF4F1}"/>
            </c:ext>
          </c:extLst>
        </c:ser>
        <c:ser>
          <c:idx val="4"/>
          <c:order val="4"/>
          <c:tx>
            <c:strRef>
              <c:f>Sheet1!$B$11</c:f>
              <c:strCache>
                <c:ptCount val="1"/>
                <c:pt idx="0">
                  <c:v>아케이드게임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Sheet1!$C$6:$H$6</c:f>
              <c:strCache>
                <c:ptCount val="6"/>
                <c:pt idx="0">
                  <c:v>2016년</c:v>
                </c:pt>
                <c:pt idx="1">
                  <c:v>2015년</c:v>
                </c:pt>
                <c:pt idx="2">
                  <c:v>2014년</c:v>
                </c:pt>
                <c:pt idx="3">
                  <c:v>2013년</c:v>
                </c:pt>
                <c:pt idx="4">
                  <c:v>2012년</c:v>
                </c:pt>
                <c:pt idx="5">
                  <c:v>2011년</c:v>
                </c:pt>
              </c:strCache>
            </c:strRef>
          </c:cat>
          <c:val>
            <c:numRef>
              <c:f>Sheet1!$C$11:$H$11</c:f>
              <c:numCache>
                <c:formatCode>General</c:formatCode>
                <c:ptCount val="6"/>
                <c:pt idx="0">
                  <c:v>0.7</c:v>
                </c:pt>
                <c:pt idx="1">
                  <c:v>0.4</c:v>
                </c:pt>
                <c:pt idx="2">
                  <c:v>0.4</c:v>
                </c:pt>
                <c:pt idx="3">
                  <c:v>0.7</c:v>
                </c:pt>
                <c:pt idx="4">
                  <c:v>0.7</c:v>
                </c:pt>
                <c:pt idx="5">
                  <c:v>0.9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44A-4318-9DD0-3679A3CEF4F1}"/>
            </c:ext>
          </c:extLst>
        </c:ser>
        <c:ser>
          <c:idx val="5"/>
          <c:order val="5"/>
          <c:tx>
            <c:strRef>
              <c:f>Sheet1!$B$12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Sheet1!$C$6:$H$6</c:f>
              <c:strCache>
                <c:ptCount val="6"/>
                <c:pt idx="0">
                  <c:v>2016년</c:v>
                </c:pt>
                <c:pt idx="1">
                  <c:v>2015년</c:v>
                </c:pt>
                <c:pt idx="2">
                  <c:v>2014년</c:v>
                </c:pt>
                <c:pt idx="3">
                  <c:v>2013년</c:v>
                </c:pt>
                <c:pt idx="4">
                  <c:v>2012년</c:v>
                </c:pt>
                <c:pt idx="5">
                  <c:v>2011년</c:v>
                </c:pt>
              </c:strCache>
            </c:strRef>
          </c:cat>
          <c:val>
            <c:numRef>
              <c:f>Sheet1!$C$12:$H$12</c:f>
              <c:numCache>
                <c:formatCode>General</c:formatCode>
                <c:ptCount val="6"/>
                <c:pt idx="0">
                  <c:v>1.0999999999999801</c:v>
                </c:pt>
                <c:pt idx="1">
                  <c:v>0.79999999999999716</c:v>
                </c:pt>
                <c:pt idx="2">
                  <c:v>0.90000000000000568</c:v>
                </c:pt>
                <c:pt idx="3">
                  <c:v>1.2000000000000028</c:v>
                </c:pt>
                <c:pt idx="4">
                  <c:v>2.0999999999999943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44A-4318-9DD0-3679A3CEF4F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94724480"/>
        <c:axId val="94726016"/>
      </c:barChart>
      <c:catAx>
        <c:axId val="94724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726016"/>
        <c:crosses val="autoZero"/>
        <c:auto val="1"/>
        <c:lblAlgn val="ctr"/>
        <c:lblOffset val="100"/>
        <c:noMultiLvlLbl val="0"/>
      </c:catAx>
      <c:valAx>
        <c:axId val="9472601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472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4F082F6-CBBB-4FA1-9F0A-679C58783E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97ADD02-E822-4CC1-9772-BE7AAB47FE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93BC9-FAF7-44BF-A795-E823AA279484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06DADD9-32C4-43B7-ACB3-95C78BC4C9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C131082-4B77-4197-9029-94E0DAE28F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99C2-9058-4AB8-A21C-ED0F040B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02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93775-FCDF-4B91-B3D8-7F0BB27E8625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106AF-7BD8-4C1C-A17D-39977C361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9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19BF3BF-B3B0-41AD-9CCA-79F2B5865803}"/>
              </a:ext>
            </a:extLst>
          </p:cNvPr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020402D-97C9-4A01-829A-F803FFFEE24D}"/>
              </a:ext>
            </a:extLst>
          </p:cNvPr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xmlns="" id="{003F2DB5-E272-46DB-966C-60EC6AECA1FB}"/>
              </a:ext>
            </a:extLst>
          </p:cNvPr>
          <p:cNvSpPr/>
          <p:nvPr userDrawn="1"/>
        </p:nvSpPr>
        <p:spPr>
          <a:xfrm rot="10800000">
            <a:off x="611560" y="136224"/>
            <a:ext cx="203355" cy="175306"/>
          </a:xfrm>
          <a:prstGeom prst="triangle">
            <a:avLst/>
          </a:prstGeom>
          <a:solidFill>
            <a:srgbClr val="F1A40B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xmlns="" id="{A3CDE9A5-96A6-4B4A-A6BB-6165ED366E28}"/>
              </a:ext>
            </a:extLst>
          </p:cNvPr>
          <p:cNvSpPr/>
          <p:nvPr userDrawn="1"/>
        </p:nvSpPr>
        <p:spPr>
          <a:xfrm rot="10800000">
            <a:off x="402997" y="136224"/>
            <a:ext cx="203355" cy="175306"/>
          </a:xfrm>
          <a:prstGeom prst="triangl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54" y="0"/>
            <a:ext cx="123149" cy="419743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154" y="4197433"/>
            <a:ext cx="123149" cy="15244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28691" y="1017296"/>
            <a:ext cx="5059055" cy="64007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4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xmlns="" id="{7C3D5377-B03D-4B5F-96B6-26DF7325B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690" y="1177314"/>
            <a:ext cx="5059055" cy="280439"/>
          </a:xfrm>
          <a:prstGeom prst="rect">
            <a:avLst/>
          </a:prstGeom>
        </p:spPr>
        <p:txBody>
          <a:bodyPr anchor="ctr"/>
          <a:lstStyle>
            <a:lvl1pPr>
              <a:defRPr sz="3950" b="1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xmlns="" id="{194EF812-C757-41D2-9AC6-A944FD3022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994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1" name="텍스트 개체 틀 19">
            <a:extLst>
              <a:ext uri="{FF2B5EF4-FFF2-40B4-BE49-F238E27FC236}">
                <a16:creationId xmlns:a16="http://schemas.microsoft.com/office/drawing/2014/main" xmlns="" id="{B24CF615-CE2A-4925-A806-C9029CF803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2676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2" name="텍스트 개체 틀 19">
            <a:extLst>
              <a:ext uri="{FF2B5EF4-FFF2-40B4-BE49-F238E27FC236}">
                <a16:creationId xmlns:a16="http://schemas.microsoft.com/office/drawing/2014/main" xmlns="" id="{9E4AC335-1101-414C-A104-9FB7D966C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54017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3CC96611-A76B-470A-8A1F-6D272C8945FC}"/>
              </a:ext>
            </a:extLst>
          </p:cNvPr>
          <p:cNvGrpSpPr/>
          <p:nvPr userDrawn="1"/>
        </p:nvGrpSpPr>
        <p:grpSpPr>
          <a:xfrm>
            <a:off x="950792" y="3691376"/>
            <a:ext cx="7221404" cy="86159"/>
            <a:chOff x="2559310" y="3725261"/>
            <a:chExt cx="7221404" cy="86159"/>
          </a:xfrm>
          <a:solidFill>
            <a:srgbClr val="F8F8F8"/>
          </a:solidFill>
        </p:grpSpPr>
        <p:sp>
          <p:nvSpPr>
            <p:cNvPr id="17" name="모서리가 둥근 직사각형 10">
              <a:extLst>
                <a:ext uri="{FF2B5EF4-FFF2-40B4-BE49-F238E27FC236}">
                  <a16:creationId xmlns:a16="http://schemas.microsoft.com/office/drawing/2014/main" xmlns="" id="{9085AC95-7E51-4D47-B4BB-D2798F66A7B9}"/>
                </a:ext>
              </a:extLst>
            </p:cNvPr>
            <p:cNvSpPr/>
            <p:nvPr userDrawn="1"/>
          </p:nvSpPr>
          <p:spPr>
            <a:xfrm>
              <a:off x="2559310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모서리가 둥근 직사각형 36">
              <a:extLst>
                <a:ext uri="{FF2B5EF4-FFF2-40B4-BE49-F238E27FC236}">
                  <a16:creationId xmlns:a16="http://schemas.microsoft.com/office/drawing/2014/main" xmlns="" id="{D6CF4D30-5095-4529-9F47-AE7D12F2A531}"/>
                </a:ext>
              </a:extLst>
            </p:cNvPr>
            <p:cNvSpPr/>
            <p:nvPr userDrawn="1"/>
          </p:nvSpPr>
          <p:spPr>
            <a:xfrm>
              <a:off x="4465202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모서리가 둥근 직사각형 37">
              <a:extLst>
                <a:ext uri="{FF2B5EF4-FFF2-40B4-BE49-F238E27FC236}">
                  <a16:creationId xmlns:a16="http://schemas.microsoft.com/office/drawing/2014/main" xmlns="" id="{24A61629-5337-417C-87A6-8874EDF49F87}"/>
                </a:ext>
              </a:extLst>
            </p:cNvPr>
            <p:cNvSpPr/>
            <p:nvPr userDrawn="1"/>
          </p:nvSpPr>
          <p:spPr>
            <a:xfrm>
              <a:off x="6371094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모서리가 둥근 직사각형 38">
              <a:extLst>
                <a:ext uri="{FF2B5EF4-FFF2-40B4-BE49-F238E27FC236}">
                  <a16:creationId xmlns:a16="http://schemas.microsoft.com/office/drawing/2014/main" xmlns="" id="{71C497EF-E5DF-43CE-8BF1-A075E0498B31}"/>
                </a:ext>
              </a:extLst>
            </p:cNvPr>
            <p:cNvSpPr/>
            <p:nvPr userDrawn="1"/>
          </p:nvSpPr>
          <p:spPr>
            <a:xfrm>
              <a:off x="8276986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xmlns="" id="{1FCDA2F6-FFEA-4CF8-884B-BA8E9449BF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0503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미정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xmlns="" id="{A170DC4C-911D-472F-AB13-D6C3C16926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6394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미정</a:t>
            </a:r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xmlns="" id="{1C44C1F1-D0BD-49B8-9871-7E2B090271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7736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미정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xmlns="" id="{EA58E9C9-E273-4B76-8B00-A65BCB2915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59077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미정</a:t>
            </a:r>
          </a:p>
        </p:txBody>
      </p:sp>
      <p:sp>
        <p:nvSpPr>
          <p:cNvPr id="25" name="텍스트 개체 틀 19">
            <a:extLst>
              <a:ext uri="{FF2B5EF4-FFF2-40B4-BE49-F238E27FC236}">
                <a16:creationId xmlns:a16="http://schemas.microsoft.com/office/drawing/2014/main" xmlns="" id="{7B8E431C-AB18-4BA6-929A-760BBD0405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51335" y="285087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9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561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4"/>
            <a:ext cx="8291264" cy="5360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/>
          <p:cNvSpPr>
            <a:spLocks noGrp="1"/>
          </p:cNvSpPr>
          <p:nvPr>
            <p:ph idx="15" hasCustomPrompt="1"/>
          </p:nvPr>
        </p:nvSpPr>
        <p:spPr>
          <a:xfrm>
            <a:off x="247838" y="697261"/>
            <a:ext cx="8433220" cy="40657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61353ABD-8FDF-469B-85E2-48BE34F6AF9D}"/>
              </a:ext>
            </a:extLst>
          </p:cNvPr>
          <p:cNvCxnSpPr/>
          <p:nvPr userDrawn="1"/>
        </p:nvCxnSpPr>
        <p:spPr bwMode="auto">
          <a:xfrm>
            <a:off x="247838" y="1108211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28206" y="1299545"/>
            <a:ext cx="3610744" cy="1920213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61182" y="1369335"/>
            <a:ext cx="0" cy="3864429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xmlns="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1299545"/>
            <a:ext cx="4284016" cy="397458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23" name="내용 개체 틀 2"/>
          <p:cNvSpPr>
            <a:spLocks noGrp="1"/>
          </p:cNvSpPr>
          <p:nvPr>
            <p:ph idx="21"/>
          </p:nvPr>
        </p:nvSpPr>
        <p:spPr>
          <a:xfrm>
            <a:off x="423854" y="3361556"/>
            <a:ext cx="3600400" cy="1920213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xmlns="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01620"/>
            <a:ext cx="5580768" cy="127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41972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561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4"/>
            <a:ext cx="8291264" cy="5360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/>
          <p:cNvSpPr>
            <a:spLocks noGrp="1"/>
          </p:cNvSpPr>
          <p:nvPr>
            <p:ph idx="15" hasCustomPrompt="1"/>
          </p:nvPr>
        </p:nvSpPr>
        <p:spPr>
          <a:xfrm>
            <a:off x="247838" y="697261"/>
            <a:ext cx="8433220" cy="40657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61353ABD-8FDF-469B-85E2-48BE34F6AF9D}"/>
              </a:ext>
            </a:extLst>
          </p:cNvPr>
          <p:cNvCxnSpPr/>
          <p:nvPr userDrawn="1"/>
        </p:nvCxnSpPr>
        <p:spPr bwMode="auto">
          <a:xfrm>
            <a:off x="247838" y="1108211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28206" y="1299545"/>
            <a:ext cx="8320258" cy="393421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xmlns="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01620"/>
            <a:ext cx="5580768" cy="127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48695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561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4"/>
            <a:ext cx="8291264" cy="5360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/>
          <p:cNvSpPr>
            <a:spLocks noGrp="1"/>
          </p:cNvSpPr>
          <p:nvPr>
            <p:ph idx="15" hasCustomPrompt="1"/>
          </p:nvPr>
        </p:nvSpPr>
        <p:spPr>
          <a:xfrm>
            <a:off x="247838" y="697261"/>
            <a:ext cx="8433220" cy="40657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61353ABD-8FDF-469B-85E2-48BE34F6AF9D}"/>
              </a:ext>
            </a:extLst>
          </p:cNvPr>
          <p:cNvCxnSpPr/>
          <p:nvPr userDrawn="1"/>
        </p:nvCxnSpPr>
        <p:spPr bwMode="auto">
          <a:xfrm>
            <a:off x="247838" y="1108211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xmlns="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01620"/>
            <a:ext cx="5580768" cy="127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xmlns="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9552" y="1299545"/>
            <a:ext cx="8208912" cy="397458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126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561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4"/>
            <a:ext cx="8291264" cy="53604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/>
          <p:cNvSpPr>
            <a:spLocks noGrp="1"/>
          </p:cNvSpPr>
          <p:nvPr>
            <p:ph idx="15" hasCustomPrompt="1"/>
          </p:nvPr>
        </p:nvSpPr>
        <p:spPr>
          <a:xfrm>
            <a:off x="247838" y="697261"/>
            <a:ext cx="8433220" cy="40657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61353ABD-8FDF-469B-85E2-48BE34F6AF9D}"/>
              </a:ext>
            </a:extLst>
          </p:cNvPr>
          <p:cNvCxnSpPr/>
          <p:nvPr userDrawn="1"/>
        </p:nvCxnSpPr>
        <p:spPr bwMode="auto">
          <a:xfrm>
            <a:off x="247838" y="1108211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28206" y="1299545"/>
            <a:ext cx="3610744" cy="1920213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61182" y="1369335"/>
            <a:ext cx="0" cy="3864429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/>
          <p:cNvSpPr>
            <a:spLocks noGrp="1"/>
          </p:cNvSpPr>
          <p:nvPr>
            <p:ph idx="21"/>
          </p:nvPr>
        </p:nvSpPr>
        <p:spPr>
          <a:xfrm>
            <a:off x="423854" y="3361556"/>
            <a:ext cx="3600400" cy="1920213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xmlns="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01620"/>
            <a:ext cx="5580768" cy="127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22"/>
          </p:nvPr>
        </p:nvSpPr>
        <p:spPr>
          <a:xfrm>
            <a:off x="4477732" y="1301244"/>
            <a:ext cx="4270732" cy="393252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142F400-7B33-4975-A4A5-BF04E637CEC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2915816" y="102147"/>
            <a:ext cx="4464496" cy="288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dirty="0" smtClean="0"/>
              <a:t>텍스트 입력</a:t>
            </a:r>
            <a:endParaRPr lang="ko-KR" altLang="en-US" sz="120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xmlns="" id="{E142F400-7B33-4975-A4A5-BF04E637CE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7584" y="102146"/>
            <a:ext cx="1512168" cy="288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dirty="0" smtClean="0"/>
              <a:t>텍스트 입력</a:t>
            </a:r>
            <a:endParaRPr lang="ko-KR" altLang="en-US" sz="12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E142F400-7B33-4975-A4A5-BF04E637CEC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100392" y="102146"/>
            <a:ext cx="936104" cy="2880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dirty="0" smtClean="0"/>
              <a:t>텍스트 </a:t>
            </a:r>
            <a:endParaRPr lang="ko-KR" altLang="en-US" sz="1200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E142F400-7B33-4975-A4A5-BF04E637CEC3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7452320" y="625252"/>
            <a:ext cx="1584176" cy="37444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dirty="0" smtClean="0"/>
              <a:t>텍스트 </a:t>
            </a:r>
            <a:endParaRPr lang="ko-KR" altLang="en-US" sz="12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xmlns="" id="{E142F400-7B33-4975-A4A5-BF04E637CEC3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07504" y="4585692"/>
            <a:ext cx="8928992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z="1200" dirty="0" smtClean="0"/>
              <a:t>텍스트 </a:t>
            </a:r>
            <a:endParaRPr lang="ko-KR" altLang="en-US" sz="1200" dirty="0"/>
          </a:p>
        </p:txBody>
      </p:sp>
      <p:sp>
        <p:nvSpPr>
          <p:cNvPr id="8" name="내용 개체 틀 2"/>
          <p:cNvSpPr>
            <a:spLocks noGrp="1"/>
          </p:cNvSpPr>
          <p:nvPr>
            <p:ph idx="26"/>
          </p:nvPr>
        </p:nvSpPr>
        <p:spPr>
          <a:xfrm>
            <a:off x="179512" y="547911"/>
            <a:ext cx="7128792" cy="3744416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5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77923" tIns="38962" rIns="77923" bIns="38962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77923" tIns="38962" rIns="77923" bIns="3896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4C7FF638-8B06-4E34-ABA1-D0A79B04245F}" type="datetimeFigureOut">
              <a:rPr lang="ko-KR" altLang="en-US" smtClean="0"/>
              <a:pPr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5296960"/>
            <a:ext cx="2895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EA6667C-7EA0-4F7A-8DEE-AA3755EDB5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3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9" r:id="rId4"/>
    <p:sldLayoutId id="2147483675" r:id="rId5"/>
    <p:sldLayoutId id="2147483674" r:id="rId6"/>
  </p:sldLayoutIdLst>
  <p:txStyles>
    <p:titleStyle>
      <a:lvl1pPr algn="ctr" defTabSz="779227" rtl="0" eaLnBrk="1" latinLnBrk="1" hangingPunct="1">
        <a:spcBef>
          <a:spcPct val="0"/>
        </a:spcBef>
        <a:buNone/>
        <a:defRPr sz="38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92210" indent="-292210" algn="l" defTabSz="779227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ea"/>
          <a:ea typeface="+mj-ea"/>
          <a:cs typeface="+mn-cs"/>
        </a:defRPr>
      </a:lvl1pPr>
      <a:lvl2pPr marL="633122" indent="-243508" algn="l" defTabSz="779227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j-ea"/>
          <a:ea typeface="+mj-ea"/>
          <a:cs typeface="+mn-cs"/>
        </a:defRPr>
      </a:lvl2pPr>
      <a:lvl3pPr marL="974034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363648" indent="-194807" algn="l" defTabSz="779227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j-ea"/>
          <a:ea typeface="+mj-ea"/>
          <a:cs typeface="+mn-cs"/>
        </a:defRPr>
      </a:lvl4pPr>
      <a:lvl5pPr marL="1753261" indent="-194807" algn="l" defTabSz="779227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j-ea"/>
          <a:ea typeface="+mj-ea"/>
          <a:cs typeface="+mn-cs"/>
        </a:defRPr>
      </a:lvl5pPr>
      <a:lvl6pPr marL="2142875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488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02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715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13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27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40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54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67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81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295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909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9" name="Group 315"/>
          <p:cNvGraphicFramePr>
            <a:graphicFrameLocks noGrp="1"/>
          </p:cNvGraphicFramePr>
          <p:nvPr/>
        </p:nvGraphicFramePr>
        <p:xfrm>
          <a:off x="7416800" y="445824"/>
          <a:ext cx="1651000" cy="3943614"/>
        </p:xfrm>
        <a:graphic>
          <a:graphicData uri="http://schemas.openxmlformats.org/drawingml/2006/table">
            <a:tbl>
              <a:tblPr/>
              <a:tblGrid>
                <a:gridCol w="1651000"/>
              </a:tblGrid>
              <a:tr h="3943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L="91462" marR="91462" marT="38100" marB="381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07950" y="447146"/>
            <a:ext cx="7272338" cy="394229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b="0">
              <a:ea typeface="돋움" pitchFamily="50" charset="-127"/>
            </a:endParaRPr>
          </a:p>
        </p:txBody>
      </p:sp>
      <p:graphicFrame>
        <p:nvGraphicFramePr>
          <p:cNvPr id="1332" name="Group 308"/>
          <p:cNvGraphicFramePr>
            <a:graphicFrameLocks noGrp="1"/>
          </p:cNvGraphicFramePr>
          <p:nvPr/>
        </p:nvGraphicFramePr>
        <p:xfrm>
          <a:off x="95250" y="4419865"/>
          <a:ext cx="8972550" cy="1152260"/>
        </p:xfrm>
        <a:graphic>
          <a:graphicData uri="http://schemas.openxmlformats.org/drawingml/2006/table">
            <a:tbl>
              <a:tblPr/>
              <a:tblGrid>
                <a:gridCol w="8972550"/>
              </a:tblGrid>
              <a:tr h="1152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내레이션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사운드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음향효과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]</a:t>
                      </a:r>
                    </a:p>
                  </a:txBody>
                  <a:tcPr marT="38100" marB="381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4" name="Text Box 290"/>
          <p:cNvSpPr txBox="1">
            <a:spLocks noChangeArrowheads="1"/>
          </p:cNvSpPr>
          <p:nvPr/>
        </p:nvSpPr>
        <p:spPr bwMode="auto">
          <a:xfrm>
            <a:off x="8748714" y="5520532"/>
            <a:ext cx="39528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9A356158-B3AB-4996-8989-22B96590D006}" type="slidenum">
              <a:rPr lang="en-US" altLang="ko-KR" b="0">
                <a:ea typeface="돋움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ko-KR" b="0" dirty="0">
              <a:ea typeface="돋움" pitchFamily="50" charset="-127"/>
            </a:endParaRPr>
          </a:p>
        </p:txBody>
      </p:sp>
      <p:graphicFrame>
        <p:nvGraphicFramePr>
          <p:cNvPr id="10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83157"/>
              </p:ext>
            </p:extLst>
          </p:nvPr>
        </p:nvGraphicFramePr>
        <p:xfrm>
          <a:off x="107950" y="100542"/>
          <a:ext cx="8953500" cy="296333"/>
        </p:xfrm>
        <a:graphic>
          <a:graphicData uri="http://schemas.openxmlformats.org/drawingml/2006/table">
            <a:tbl>
              <a:tblPr/>
              <a:tblGrid>
                <a:gridCol w="719138"/>
                <a:gridCol w="1512664"/>
                <a:gridCol w="576064"/>
                <a:gridCol w="4464472"/>
                <a:gridCol w="720725"/>
                <a:gridCol w="960437"/>
              </a:tblGrid>
              <a:tr h="296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Scene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Cut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화면번호</a:t>
                      </a: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44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6BEF83-1983-4426-B904-1373201B7FCF}"/>
              </a:ext>
            </a:extLst>
          </p:cNvPr>
          <p:cNvSpPr txBox="1"/>
          <p:nvPr/>
        </p:nvSpPr>
        <p:spPr>
          <a:xfrm>
            <a:off x="3131840" y="4297660"/>
            <a:ext cx="583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spc="-13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게임 </a:t>
            </a:r>
            <a:r>
              <a:rPr lang="ko-KR" altLang="en-US" sz="3200" b="1" spc="-13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시나리오 작성</a:t>
            </a:r>
            <a:endParaRPr lang="en-US" altLang="ko-KR" sz="3200" b="1" spc="-13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E0793B-311D-45EC-8BBD-B1690A6D2427}"/>
              </a:ext>
            </a:extLst>
          </p:cNvPr>
          <p:cNvSpPr txBox="1"/>
          <p:nvPr/>
        </p:nvSpPr>
        <p:spPr>
          <a:xfrm>
            <a:off x="5652120" y="4801716"/>
            <a:ext cx="327342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b="1" dirty="0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  <a:ea typeface="+mn-ea"/>
              </a:rPr>
              <a:t>발표자 </a:t>
            </a:r>
            <a:r>
              <a:rPr lang="en-US" altLang="ko-KR" sz="1050" b="1" dirty="0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  <a:ea typeface="+mn-ea"/>
              </a:rPr>
              <a:t>: </a:t>
            </a:r>
            <a:r>
              <a:rPr lang="ko-KR" altLang="en-US" sz="1050" b="1" dirty="0" err="1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  <a:ea typeface="+mn-ea"/>
              </a:rPr>
              <a:t>이해솔</a:t>
            </a:r>
            <a:endParaRPr lang="en-US" altLang="ko-KR" sz="1050" b="1" dirty="0">
              <a:ln w="31750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+mn-ea"/>
              <a:ea typeface="+mn-ea"/>
            </a:endParaRPr>
          </a:p>
          <a:p>
            <a:pPr marL="0" marR="0" lvl="0" indent="0" algn="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1200" dirty="0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  <a:ea typeface="+mn-ea"/>
                <a:cs typeface="+mn-cs"/>
              </a:rPr>
              <a:t>제작 시간 </a:t>
            </a:r>
            <a:r>
              <a:rPr lang="en-US" altLang="ko-KR" sz="1050" b="1" kern="1200" dirty="0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  <a:ea typeface="+mn-ea"/>
                <a:cs typeface="+mn-cs"/>
              </a:rPr>
              <a:t>: </a:t>
            </a:r>
            <a:r>
              <a:rPr lang="en-US" altLang="ko-KR" sz="1050" b="1" dirty="0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</a:rPr>
              <a:t>6</a:t>
            </a:r>
            <a:r>
              <a:rPr lang="ko-KR" altLang="en-US" sz="1050" b="1" kern="1200" dirty="0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  <a:ea typeface="+mn-ea"/>
                <a:cs typeface="+mn-cs"/>
              </a:rPr>
              <a:t>시간</a:t>
            </a:r>
            <a:endParaRPr lang="en-US" altLang="ko-KR" sz="1050" b="1" kern="1200" dirty="0">
              <a:ln w="31750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+mn-ea"/>
              <a:ea typeface="+mn-ea"/>
              <a:cs typeface="+mn-cs"/>
            </a:endParaRPr>
          </a:p>
          <a:p>
            <a:pPr algn="r">
              <a:lnSpc>
                <a:spcPct val="120000"/>
              </a:lnSpc>
            </a:pPr>
            <a:endParaRPr lang="ko-KR" altLang="en-US" sz="1050" b="1" dirty="0">
              <a:ln w="31750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0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526EF5-907E-4635-A141-0C6E113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BD1A1B-B6D0-4EFE-81A8-B84235D7C4E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/>
              <a:t>시나리오 구성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97111CEB-100F-4940-90FF-7975BB1AB2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5" y="1417340"/>
            <a:ext cx="792088" cy="3101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863587" y="1727522"/>
            <a:ext cx="2" cy="48190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3" y="2209428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863587" y="2519610"/>
            <a:ext cx="0" cy="5539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3" y="3073524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위기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863587" y="3383706"/>
            <a:ext cx="2" cy="57096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5" y="3954667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절정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63587" y="4264849"/>
            <a:ext cx="2" cy="536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3" y="4801716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결말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9755301-ACCC-471C-89F8-23A85C4B1755}"/>
              </a:ext>
            </a:extLst>
          </p:cNvPr>
          <p:cNvCxnSpPr>
            <a:cxnSpLocks/>
          </p:cNvCxnSpPr>
          <p:nvPr/>
        </p:nvCxnSpPr>
        <p:spPr>
          <a:xfrm>
            <a:off x="1835696" y="1572431"/>
            <a:ext cx="0" cy="3445309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직사각형 1044"/>
          <p:cNvSpPr/>
          <p:nvPr/>
        </p:nvSpPr>
        <p:spPr>
          <a:xfrm>
            <a:off x="3995936" y="1345332"/>
            <a:ext cx="360040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2BEA33EA-BA8A-4428-B7C8-B6B03792265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411760" y="1299545"/>
            <a:ext cx="6336704" cy="3974587"/>
          </a:xfrm>
        </p:spPr>
        <p:txBody>
          <a:bodyPr/>
          <a:lstStyle/>
          <a:p>
            <a:r>
              <a:rPr lang="ko-KR" altLang="en-US" sz="1600" dirty="0" smtClean="0"/>
              <a:t>시나리오의 발단</a:t>
            </a:r>
            <a:endParaRPr lang="en-US" altLang="ko-KR" sz="1600" dirty="0" smtClean="0"/>
          </a:p>
          <a:p>
            <a:pPr lvl="0"/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게임의 </a:t>
            </a:r>
            <a:r>
              <a:rPr lang="ko-KR" altLang="en-US" sz="1200" b="0" dirty="0" err="1" smtClean="0"/>
              <a:t>오프닝으</a:t>
            </a:r>
            <a:r>
              <a:rPr lang="ko-KR" altLang="en-US" sz="1200" b="0" dirty="0" err="1"/>
              <a:t>로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배경이 제시되고</a:t>
            </a:r>
            <a:r>
              <a:rPr lang="en-US" altLang="ko-KR" sz="1200" b="0" dirty="0" smtClean="0"/>
              <a:t>,</a:t>
            </a:r>
            <a:r>
              <a:rPr lang="ko-KR" altLang="en-US" sz="1200" b="0" dirty="0" smtClean="0"/>
              <a:t> 등장인물이 소개되고</a:t>
            </a:r>
            <a:r>
              <a:rPr lang="en-US" altLang="ko-KR" sz="1200" b="0" dirty="0" smtClean="0"/>
              <a:t>,</a:t>
            </a:r>
            <a:r>
              <a:rPr lang="ko-KR" altLang="en-US" sz="1200" b="0" dirty="0" smtClean="0"/>
              <a:t> 게임의 세계관이 드러난다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또한 앞으로 벌어질 사건이 암시된다</a:t>
            </a:r>
            <a:r>
              <a:rPr lang="en-US" altLang="ko-KR" sz="1200" b="0" dirty="0" smtClean="0"/>
              <a:t>. </a:t>
            </a:r>
            <a:endParaRPr lang="en-US" altLang="ko-KR" sz="1200" b="0" dirty="0" smtClean="0"/>
          </a:p>
          <a:p>
            <a:pPr lvl="0"/>
            <a:endParaRPr lang="en-US" altLang="ko-KR" sz="1200" b="0" dirty="0" smtClean="0"/>
          </a:p>
          <a:p>
            <a:pPr lvl="0"/>
            <a:r>
              <a:rPr lang="ko-KR" altLang="en-US" sz="1200" b="0" dirty="0" err="1" smtClean="0"/>
              <a:t>ㆍ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다운로드 때 나오는 컷 신이나 </a:t>
            </a:r>
            <a:r>
              <a:rPr lang="ko-KR" altLang="en-US" sz="1200" b="0" dirty="0" err="1" smtClean="0"/>
              <a:t>시놉시스에</a:t>
            </a:r>
            <a:r>
              <a:rPr lang="ko-KR" altLang="en-US" sz="1200" b="0" dirty="0" smtClean="0"/>
              <a:t> 해당하며</a:t>
            </a:r>
            <a:r>
              <a:rPr lang="en-US" altLang="ko-KR" sz="1200" b="0" dirty="0" smtClean="0"/>
              <a:t>,</a:t>
            </a:r>
            <a:r>
              <a:rPr lang="ko-KR" altLang="en-US" sz="1200" b="0" dirty="0" smtClean="0"/>
              <a:t> 이때 여러 정보를 전파한다</a:t>
            </a:r>
            <a:r>
              <a:rPr lang="en-US" altLang="ko-KR" sz="1200" b="0" dirty="0" smtClean="0"/>
              <a:t>.</a:t>
            </a:r>
          </a:p>
          <a:p>
            <a:pPr lvl="0"/>
            <a:r>
              <a:rPr lang="ko-KR" altLang="en-US" sz="1200" b="0" dirty="0" smtClean="0"/>
              <a:t>└</a:t>
            </a:r>
            <a:r>
              <a:rPr lang="en-US" altLang="ko-KR" sz="1200" b="0" dirty="0" smtClean="0"/>
              <a:t>&gt; </a:t>
            </a:r>
            <a:r>
              <a:rPr lang="ko-KR" altLang="en-US" sz="1200" b="0" dirty="0" smtClean="0"/>
              <a:t>기존에 제작된 세계관과 등장인물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배경이 간소하게 제시되어야 한다</a:t>
            </a:r>
            <a:r>
              <a:rPr lang="en-US" altLang="ko-KR" sz="1200" b="0" dirty="0" smtClean="0"/>
              <a:t>.</a:t>
            </a:r>
          </a:p>
          <a:p>
            <a:pPr lvl="0"/>
            <a:r>
              <a:rPr lang="ko-KR" altLang="en-US" sz="1200" b="0" dirty="0" smtClean="0"/>
              <a:t>└</a:t>
            </a:r>
            <a:r>
              <a:rPr lang="en-US" altLang="ko-KR" sz="1200" b="0" dirty="0" smtClean="0"/>
              <a:t>&gt; </a:t>
            </a:r>
            <a:r>
              <a:rPr lang="ko-KR" altLang="en-US" sz="1200" b="0" dirty="0" smtClean="0"/>
              <a:t>제작하고 </a:t>
            </a:r>
            <a:r>
              <a:rPr lang="ko-KR" altLang="en-US" sz="1200" b="0" dirty="0" smtClean="0"/>
              <a:t>있던 </a:t>
            </a:r>
            <a:r>
              <a:rPr lang="ko-KR" altLang="en-US" sz="1200" b="0" dirty="0" smtClean="0"/>
              <a:t>게임 속으로 들어가게 된 개발자의 모습을 설명해야 한다</a:t>
            </a:r>
            <a:r>
              <a:rPr lang="en-US" altLang="ko-KR" sz="1200" b="0" dirty="0" smtClean="0"/>
              <a:t>.</a:t>
            </a:r>
          </a:p>
          <a:p>
            <a:pPr lvl="0"/>
            <a:endParaRPr lang="en-US" altLang="ko-KR" sz="1200" b="0" dirty="0"/>
          </a:p>
          <a:p>
            <a:pPr lvl="0"/>
            <a:r>
              <a:rPr lang="ko-KR" altLang="en-US" sz="1200" b="0" dirty="0" smtClean="0"/>
              <a:t>즉 기존과 들어간 개발자의 혼합된 내용이 전파 </a:t>
            </a:r>
            <a:r>
              <a:rPr lang="ko-KR" altLang="en-US" sz="1200" b="0" dirty="0" err="1" smtClean="0"/>
              <a:t>되어야함</a:t>
            </a:r>
            <a:r>
              <a:rPr lang="en-US" altLang="ko-KR" sz="1200" b="0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3110" y="-598884"/>
            <a:ext cx="597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이 페이지 내용을 구체적으로 구성하고 설명해야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2" name="꺾인 연결선 21"/>
          <p:cNvCxnSpPr>
            <a:stCxn id="20" idx="3"/>
            <a:endCxn id="13" idx="3"/>
          </p:cNvCxnSpPr>
          <p:nvPr/>
        </p:nvCxnSpPr>
        <p:spPr>
          <a:xfrm flipH="1" flipV="1">
            <a:off x="1259631" y="2364519"/>
            <a:ext cx="2" cy="1745239"/>
          </a:xfrm>
          <a:prstGeom prst="bentConnector3">
            <a:avLst>
              <a:gd name="adj1" fmla="val -114300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526EF5-907E-4635-A141-0C6E113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BD1A1B-B6D0-4EFE-81A8-B84235D7C4E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/>
              <a:t>시나리오 구성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97111CEB-100F-4940-90FF-7975BB1AB2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5" y="1417340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863587" y="1727522"/>
            <a:ext cx="2" cy="48190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3" y="2209428"/>
            <a:ext cx="792088" cy="3101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863587" y="2519610"/>
            <a:ext cx="0" cy="5539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3" y="3073524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위기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863587" y="3383706"/>
            <a:ext cx="2" cy="57096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5" y="3954667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절정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63587" y="4264849"/>
            <a:ext cx="2" cy="536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3" y="4801716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결말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9755301-ACCC-471C-89F8-23A85C4B1755}"/>
              </a:ext>
            </a:extLst>
          </p:cNvPr>
          <p:cNvCxnSpPr>
            <a:cxnSpLocks/>
          </p:cNvCxnSpPr>
          <p:nvPr/>
        </p:nvCxnSpPr>
        <p:spPr>
          <a:xfrm>
            <a:off x="1835696" y="1572431"/>
            <a:ext cx="0" cy="3445309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직사각형 1044"/>
          <p:cNvSpPr/>
          <p:nvPr/>
        </p:nvSpPr>
        <p:spPr>
          <a:xfrm>
            <a:off x="3995936" y="1345332"/>
            <a:ext cx="360040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2BEA33EA-BA8A-4428-B7C8-B6B03792265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411760" y="1299545"/>
            <a:ext cx="6336704" cy="3974587"/>
          </a:xfrm>
        </p:spPr>
        <p:txBody>
          <a:bodyPr/>
          <a:lstStyle/>
          <a:p>
            <a:r>
              <a:rPr lang="ko-KR" altLang="en-US" sz="1600" dirty="0"/>
              <a:t>시나리오의 </a:t>
            </a:r>
            <a:r>
              <a:rPr lang="ko-KR" altLang="en-US" sz="1600" dirty="0" smtClean="0"/>
              <a:t>전개</a:t>
            </a:r>
            <a:endParaRPr lang="en-US" altLang="ko-KR" sz="1600" dirty="0" smtClean="0"/>
          </a:p>
          <a:p>
            <a:pPr lvl="0"/>
            <a:r>
              <a:rPr lang="ko-KR" altLang="en-US" sz="1200" b="0" dirty="0" err="1" smtClean="0"/>
              <a:t>ㆍ</a:t>
            </a:r>
            <a:r>
              <a:rPr lang="ko-KR" altLang="en-US" sz="1200" b="0" dirty="0"/>
              <a:t> 이야기가 복잡하게 얽히고 갈등이 겉으로 드러나는 </a:t>
            </a:r>
            <a:r>
              <a:rPr lang="ko-KR" altLang="en-US" sz="1200" b="0" dirty="0" smtClean="0"/>
              <a:t>단계이다</a:t>
            </a:r>
            <a:r>
              <a:rPr lang="en-US" altLang="ko-KR" sz="1200" b="0" dirty="0" smtClean="0"/>
              <a:t>. </a:t>
            </a:r>
          </a:p>
          <a:p>
            <a:pPr lvl="0"/>
            <a:endParaRPr lang="en-US" altLang="ko-KR" sz="1200" b="0" dirty="0" smtClean="0"/>
          </a:p>
          <a:p>
            <a:pPr lvl="0"/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튜토리얼</a:t>
            </a:r>
            <a:r>
              <a:rPr lang="ko-KR" altLang="en-US" sz="1200" b="0" dirty="0" smtClean="0"/>
              <a:t> 과정이 전개에 해당하며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장로가 유저에게 다른 세계로 넘어왔다는 것을 인지 시켜준다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이때 세계에 대한 보충 설명을 통해 스토리에 대한 개연성과 앞으로의 행동에 대한 </a:t>
            </a:r>
            <a:r>
              <a:rPr lang="ko-KR" altLang="en-US" sz="1200" b="0" dirty="0"/>
              <a:t>당</a:t>
            </a:r>
            <a:r>
              <a:rPr lang="ko-KR" altLang="en-US" sz="1200" b="0" dirty="0" smtClean="0"/>
              <a:t>위성을 만족 해준다</a:t>
            </a:r>
            <a:r>
              <a:rPr lang="en-US" altLang="ko-KR" sz="1200" b="0" dirty="0" smtClean="0"/>
              <a:t>.</a:t>
            </a:r>
          </a:p>
          <a:p>
            <a:pPr lvl="0"/>
            <a:r>
              <a:rPr lang="ko-KR" altLang="en-US" sz="1200" b="0" dirty="0" smtClean="0"/>
              <a:t>└</a:t>
            </a:r>
            <a:r>
              <a:rPr lang="en-US" altLang="ko-KR" sz="1200" b="0" dirty="0" smtClean="0"/>
              <a:t>&gt; </a:t>
            </a:r>
            <a:r>
              <a:rPr lang="ko-KR" altLang="en-US" sz="1200" b="0" dirty="0" smtClean="0"/>
              <a:t>설명을 듣는 도중 개발자는 자신이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만들던 게임과 스토리가 유사해 혼란을 겪는다</a:t>
            </a:r>
            <a:r>
              <a:rPr lang="en-US" altLang="ko-KR" sz="1200" b="0" dirty="0" smtClean="0"/>
              <a:t>.</a:t>
            </a:r>
            <a:endParaRPr lang="en-US" altLang="ko-KR" sz="1200" b="0" dirty="0" smtClean="0"/>
          </a:p>
          <a:p>
            <a:pPr lvl="0"/>
            <a:endParaRPr lang="en-US" altLang="ko-KR" sz="1200" b="0" dirty="0" smtClean="0"/>
          </a:p>
          <a:p>
            <a:pPr lvl="0"/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개발자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유저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가 </a:t>
            </a:r>
            <a:r>
              <a:rPr lang="ko-KR" altLang="en-US" sz="1200" b="0" dirty="0" err="1" smtClean="0"/>
              <a:t>던전에</a:t>
            </a:r>
            <a:r>
              <a:rPr lang="ko-KR" altLang="en-US" sz="1200" b="0" dirty="0" smtClean="0"/>
              <a:t> </a:t>
            </a:r>
            <a:r>
              <a:rPr lang="ko-KR" altLang="en-US" sz="1200" b="0" dirty="0" smtClean="0"/>
              <a:t>참여하겠다는 </a:t>
            </a:r>
            <a:r>
              <a:rPr lang="ko-KR" altLang="en-US" sz="1200" b="0" dirty="0" smtClean="0"/>
              <a:t>결심을 보여준다</a:t>
            </a:r>
            <a:r>
              <a:rPr lang="en-US" altLang="ko-KR" sz="1200" b="0" dirty="0" smtClean="0"/>
              <a:t>. </a:t>
            </a:r>
          </a:p>
          <a:p>
            <a:pPr lvl="0"/>
            <a:r>
              <a:rPr lang="ko-KR" altLang="en-US" sz="1200" b="0" dirty="0" smtClean="0"/>
              <a:t>└</a:t>
            </a:r>
            <a:r>
              <a:rPr lang="en-US" altLang="ko-KR" sz="1200" b="0" dirty="0" smtClean="0"/>
              <a:t>&gt; </a:t>
            </a:r>
            <a:r>
              <a:rPr lang="ko-KR" altLang="en-US" sz="1200" b="0" dirty="0" smtClean="0"/>
              <a:t>만들고 있던 게임의 주인공은 다른 세계에서 온 </a:t>
            </a:r>
            <a:r>
              <a:rPr lang="ko-KR" altLang="en-US" sz="1200" b="0" dirty="0" err="1" smtClean="0"/>
              <a:t>이세계물로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가이아 대륙을 평화롭게 만들면 돌려 보내겠다는 설정이 있었다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그래서 개발자는 자신도 게임 속으로 들어왔기에 되돌아 가기 위해서는 </a:t>
            </a:r>
            <a:r>
              <a:rPr lang="ko-KR" altLang="en-US" sz="1200" b="0" dirty="0" err="1" smtClean="0"/>
              <a:t>엔딩을</a:t>
            </a:r>
            <a:r>
              <a:rPr lang="ko-KR" altLang="en-US" sz="1200" b="0" dirty="0" smtClean="0"/>
              <a:t> 봐야 한다는 생각을 했다</a:t>
            </a:r>
            <a:r>
              <a:rPr lang="en-US" altLang="ko-KR" sz="1200" b="0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3110" y="-598884"/>
            <a:ext cx="597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이 페이지 내용을 구체적으로 구성하고 설명해야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2" name="꺾인 연결선 21"/>
          <p:cNvCxnSpPr>
            <a:stCxn id="20" idx="3"/>
            <a:endCxn id="13" idx="3"/>
          </p:cNvCxnSpPr>
          <p:nvPr/>
        </p:nvCxnSpPr>
        <p:spPr>
          <a:xfrm flipH="1" flipV="1">
            <a:off x="1259631" y="2364519"/>
            <a:ext cx="2" cy="1745239"/>
          </a:xfrm>
          <a:prstGeom prst="bentConnector3">
            <a:avLst>
              <a:gd name="adj1" fmla="val -114300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526EF5-907E-4635-A141-0C6E113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BD1A1B-B6D0-4EFE-81A8-B84235D7C4E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/>
              <a:t>시나리오 구성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97111CEB-100F-4940-90FF-7975BB1AB2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5" y="1417340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863587" y="1727522"/>
            <a:ext cx="2" cy="48190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3" y="2209428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863587" y="2519610"/>
            <a:ext cx="0" cy="5539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3" y="3073524"/>
            <a:ext cx="792088" cy="3101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위기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863587" y="3383706"/>
            <a:ext cx="2" cy="57096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5" y="3954667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절정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63587" y="4264849"/>
            <a:ext cx="2" cy="536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3" y="4801716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결말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9755301-ACCC-471C-89F8-23A85C4B1755}"/>
              </a:ext>
            </a:extLst>
          </p:cNvPr>
          <p:cNvCxnSpPr>
            <a:cxnSpLocks/>
          </p:cNvCxnSpPr>
          <p:nvPr/>
        </p:nvCxnSpPr>
        <p:spPr>
          <a:xfrm>
            <a:off x="1835696" y="1572431"/>
            <a:ext cx="0" cy="3445309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직사각형 1044"/>
          <p:cNvSpPr/>
          <p:nvPr/>
        </p:nvSpPr>
        <p:spPr>
          <a:xfrm>
            <a:off x="3995936" y="1345332"/>
            <a:ext cx="360040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2BEA33EA-BA8A-4428-B7C8-B6B03792265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411760" y="1299545"/>
            <a:ext cx="6336704" cy="3974587"/>
          </a:xfrm>
        </p:spPr>
        <p:txBody>
          <a:bodyPr/>
          <a:lstStyle/>
          <a:p>
            <a:r>
              <a:rPr lang="ko-KR" altLang="en-US" sz="1600" dirty="0"/>
              <a:t>시나리오의 </a:t>
            </a:r>
            <a:r>
              <a:rPr lang="ko-KR" altLang="en-US" sz="1600" dirty="0" smtClean="0"/>
              <a:t>위기</a:t>
            </a:r>
            <a:endParaRPr lang="en-US" altLang="ko-KR" sz="1600" dirty="0" smtClean="0"/>
          </a:p>
          <a:p>
            <a:pPr lvl="0"/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갈등이 </a:t>
            </a:r>
            <a:r>
              <a:rPr lang="ko-KR" altLang="en-US" sz="1200" b="0" dirty="0"/>
              <a:t>고조되고 심화되는 </a:t>
            </a:r>
            <a:r>
              <a:rPr lang="ko-KR" altLang="en-US" sz="1200" b="0" dirty="0" smtClean="0"/>
              <a:t>단계이다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때로는 </a:t>
            </a:r>
            <a:r>
              <a:rPr lang="ko-KR" altLang="en-US" sz="1200" b="0" dirty="0"/>
              <a:t>사건의 반전이 나타나며 새로운 사건이 발생하여 위기감이 </a:t>
            </a:r>
            <a:r>
              <a:rPr lang="ko-KR" altLang="en-US" sz="1200" b="0" dirty="0" smtClean="0"/>
              <a:t>고조된다</a:t>
            </a:r>
            <a:r>
              <a:rPr lang="en-US" altLang="ko-KR" sz="1200" b="0" dirty="0" smtClean="0"/>
              <a:t>.</a:t>
            </a:r>
          </a:p>
          <a:p>
            <a:pPr lvl="0"/>
            <a:endParaRPr lang="en-US" altLang="ko-KR" sz="1200" b="0" dirty="0"/>
          </a:p>
          <a:p>
            <a:pPr lvl="0"/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오든이</a:t>
            </a:r>
            <a:r>
              <a:rPr lang="ko-KR" altLang="en-US" sz="1200" b="0" dirty="0" smtClean="0"/>
              <a:t> 만든 보스 </a:t>
            </a:r>
            <a:r>
              <a:rPr lang="ko-KR" altLang="en-US" sz="1200" b="0" dirty="0" err="1" smtClean="0"/>
              <a:t>몬스터들이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등장하기전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던전의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몬스터수가</a:t>
            </a:r>
            <a:r>
              <a:rPr lang="ko-KR" altLang="en-US" sz="1200" b="0" dirty="0" smtClean="0"/>
              <a:t> 늘어나거나 난이도가 </a:t>
            </a:r>
            <a:r>
              <a:rPr lang="ko-KR" altLang="en-US" sz="1200" b="0" dirty="0" err="1" smtClean="0"/>
              <a:t>높아지는것</a:t>
            </a:r>
            <a:r>
              <a:rPr lang="en-US" altLang="ko-KR" sz="1200" b="0" dirty="0" smtClean="0"/>
              <a:t>. </a:t>
            </a:r>
            <a:r>
              <a:rPr lang="ko-KR" altLang="en-US" sz="1200" b="0" dirty="0" err="1" smtClean="0"/>
              <a:t>그로인해</a:t>
            </a:r>
            <a:r>
              <a:rPr lang="ko-KR" altLang="en-US" sz="1200" b="0" dirty="0" smtClean="0"/>
              <a:t> 기존에 살고 있던 </a:t>
            </a:r>
            <a:r>
              <a:rPr lang="ko-KR" altLang="en-US" sz="1200" b="0" dirty="0" err="1" smtClean="0"/>
              <a:t>왕국민들과</a:t>
            </a:r>
            <a:r>
              <a:rPr lang="ko-KR" altLang="en-US" sz="1200" b="0" dirty="0" smtClean="0"/>
              <a:t> 모험가들이 바쁘게 되는 과정</a:t>
            </a:r>
            <a:endParaRPr lang="en-US" altLang="ko-KR" sz="1200" b="0" dirty="0" smtClean="0"/>
          </a:p>
          <a:p>
            <a:pPr lvl="0"/>
            <a:r>
              <a:rPr lang="ko-KR" altLang="en-US" sz="1200" b="0" dirty="0" smtClean="0"/>
              <a:t>└</a:t>
            </a:r>
            <a:r>
              <a:rPr lang="en-US" altLang="ko-KR" sz="1200" b="0" dirty="0" smtClean="0"/>
              <a:t>&gt; </a:t>
            </a:r>
            <a:r>
              <a:rPr lang="ko-KR" altLang="en-US" sz="1200" b="0" dirty="0" smtClean="0"/>
              <a:t>등급이 낮던 유저도 </a:t>
            </a:r>
            <a:r>
              <a:rPr lang="ko-KR" altLang="en-US" sz="1200" b="0" dirty="0" err="1" smtClean="0"/>
              <a:t>던전에</a:t>
            </a:r>
            <a:r>
              <a:rPr lang="ko-KR" altLang="en-US" sz="1200" b="0" dirty="0" smtClean="0"/>
              <a:t> 적극적으로 참여시키는 과정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23110" y="-598884"/>
            <a:ext cx="597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이 페이지 내용을 구체적으로 구성하고 설명해야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2" name="꺾인 연결선 21"/>
          <p:cNvCxnSpPr>
            <a:stCxn id="20" idx="3"/>
            <a:endCxn id="13" idx="3"/>
          </p:cNvCxnSpPr>
          <p:nvPr/>
        </p:nvCxnSpPr>
        <p:spPr>
          <a:xfrm flipH="1" flipV="1">
            <a:off x="1259631" y="2364519"/>
            <a:ext cx="2" cy="1745239"/>
          </a:xfrm>
          <a:prstGeom prst="bentConnector3">
            <a:avLst>
              <a:gd name="adj1" fmla="val -114300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4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526EF5-907E-4635-A141-0C6E113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BD1A1B-B6D0-4EFE-81A8-B84235D7C4E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/>
              <a:t>시나리오 구성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97111CEB-100F-4940-90FF-7975BB1AB2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5" y="1417340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발단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863587" y="1727522"/>
            <a:ext cx="2" cy="48190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3" y="2209428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863587" y="2519610"/>
            <a:ext cx="0" cy="5539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3" y="3073524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위기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863587" y="3383706"/>
            <a:ext cx="2" cy="57096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5" y="3954667"/>
            <a:ext cx="792088" cy="3101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절정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863587" y="4264849"/>
            <a:ext cx="2" cy="53686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64433B1-B07A-4119-8807-8092B0E25C8C}"/>
              </a:ext>
            </a:extLst>
          </p:cNvPr>
          <p:cNvSpPr/>
          <p:nvPr/>
        </p:nvSpPr>
        <p:spPr>
          <a:xfrm>
            <a:off x="467543" y="4801716"/>
            <a:ext cx="792088" cy="31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결말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9755301-ACCC-471C-89F8-23A85C4B1755}"/>
              </a:ext>
            </a:extLst>
          </p:cNvPr>
          <p:cNvCxnSpPr>
            <a:cxnSpLocks/>
          </p:cNvCxnSpPr>
          <p:nvPr/>
        </p:nvCxnSpPr>
        <p:spPr>
          <a:xfrm>
            <a:off x="1835696" y="1572431"/>
            <a:ext cx="0" cy="3445309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직사각형 1044"/>
          <p:cNvSpPr/>
          <p:nvPr/>
        </p:nvSpPr>
        <p:spPr>
          <a:xfrm>
            <a:off x="3995936" y="1345332"/>
            <a:ext cx="360040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2BEA33EA-BA8A-4428-B7C8-B6B03792265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411760" y="1299545"/>
            <a:ext cx="6336704" cy="3974587"/>
          </a:xfrm>
        </p:spPr>
        <p:txBody>
          <a:bodyPr/>
          <a:lstStyle/>
          <a:p>
            <a:r>
              <a:rPr lang="ko-KR" altLang="en-US" sz="1600" dirty="0"/>
              <a:t>시나리오의 </a:t>
            </a:r>
            <a:r>
              <a:rPr lang="ko-KR" altLang="en-US" sz="1600" dirty="0" smtClean="0"/>
              <a:t>절정</a:t>
            </a:r>
            <a:endParaRPr lang="en-US" altLang="ko-KR" sz="1600" dirty="0" smtClean="0"/>
          </a:p>
          <a:p>
            <a:pPr lvl="0"/>
            <a:r>
              <a:rPr lang="ko-KR" altLang="en-US" sz="1200" b="0" dirty="0" err="1" smtClean="0"/>
              <a:t>ㆍ</a:t>
            </a:r>
            <a:r>
              <a:rPr lang="en-US" altLang="ko-KR" sz="1200" b="0" dirty="0" smtClean="0"/>
              <a:t> </a:t>
            </a:r>
            <a:r>
              <a:rPr lang="ko-KR" altLang="en-US" sz="1200" b="0" dirty="0"/>
              <a:t>갈등과 사건이 최고조에 이르는 </a:t>
            </a:r>
            <a:r>
              <a:rPr lang="ko-KR" altLang="en-US" sz="1200" b="0" dirty="0" smtClean="0"/>
              <a:t>단계이다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/>
              <a:t>또한 해결의 전환점을 맞이하는 </a:t>
            </a:r>
            <a:r>
              <a:rPr lang="ko-KR" altLang="en-US" sz="1200" b="0" dirty="0" smtClean="0"/>
              <a:t>단계이기도 하다</a:t>
            </a:r>
            <a:r>
              <a:rPr lang="en-US" altLang="ko-KR" sz="1200" b="0" dirty="0" smtClean="0"/>
              <a:t>.</a:t>
            </a:r>
            <a:endParaRPr lang="en-US" altLang="ko-KR" sz="1200" b="0" dirty="0" smtClean="0"/>
          </a:p>
          <a:p>
            <a:pPr lvl="0"/>
            <a:endParaRPr lang="en-US" altLang="ko-KR" sz="1200" b="0" dirty="0"/>
          </a:p>
          <a:p>
            <a:pPr lvl="0"/>
            <a:r>
              <a:rPr lang="ko-KR" altLang="en-US" sz="1200" b="0" dirty="0" err="1" smtClean="0"/>
              <a:t>ㆍ</a:t>
            </a:r>
            <a:r>
              <a:rPr lang="ko-KR" altLang="en-US" sz="1200" b="0" dirty="0"/>
              <a:t> </a:t>
            </a:r>
            <a:r>
              <a:rPr lang="ko-KR" altLang="en-US" sz="1200" b="0" dirty="0" err="1" smtClean="0"/>
              <a:t>오든이</a:t>
            </a:r>
            <a:r>
              <a:rPr lang="ko-KR" altLang="en-US" sz="1200" b="0" dirty="0" smtClean="0"/>
              <a:t> 계획한 </a:t>
            </a:r>
            <a:r>
              <a:rPr lang="ko-KR" altLang="en-US" sz="1200" b="0" dirty="0" err="1" smtClean="0"/>
              <a:t>여러가지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테마의 </a:t>
            </a:r>
            <a:r>
              <a:rPr lang="ko-KR" altLang="en-US" sz="1200" b="0" dirty="0" err="1" smtClean="0"/>
              <a:t>보스몬스터들</a:t>
            </a:r>
            <a:endParaRPr lang="en-US" altLang="ko-KR" sz="1200" b="0" dirty="0" smtClean="0"/>
          </a:p>
          <a:p>
            <a:pPr lvl="0"/>
            <a:endParaRPr lang="en-US" altLang="ko-KR" sz="1200" b="0" dirty="0"/>
          </a:p>
          <a:p>
            <a:pPr lvl="0"/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엔딩이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있기 힘든 </a:t>
            </a:r>
            <a:r>
              <a:rPr lang="en-US" altLang="ko-KR" sz="1200" b="0" dirty="0" smtClean="0"/>
              <a:t>MORPG</a:t>
            </a:r>
            <a:r>
              <a:rPr lang="ko-KR" altLang="en-US" sz="1200" b="0" dirty="0" smtClean="0"/>
              <a:t>이기에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하나의 테마에 해당하는 </a:t>
            </a:r>
            <a:r>
              <a:rPr lang="ko-KR" altLang="en-US" sz="1200" b="0" dirty="0" err="1" smtClean="0"/>
              <a:t>보스몬스터가</a:t>
            </a:r>
            <a:r>
              <a:rPr lang="ko-KR" altLang="en-US" sz="1200" b="0" dirty="0" smtClean="0"/>
              <a:t> 끝나면 다음 테마에 해당하는 </a:t>
            </a:r>
            <a:r>
              <a:rPr lang="ko-KR" altLang="en-US" sz="1200" b="0" dirty="0" err="1" smtClean="0"/>
              <a:t>보스몬스터가</a:t>
            </a:r>
            <a:r>
              <a:rPr lang="ko-KR" altLang="en-US" sz="1200" b="0" dirty="0" smtClean="0"/>
              <a:t> 등장하고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그에따라</a:t>
            </a:r>
            <a:r>
              <a:rPr lang="ko-KR" altLang="en-US" sz="1200" b="0" dirty="0" smtClean="0"/>
              <a:t> 새로운 위기가 </a:t>
            </a:r>
            <a:r>
              <a:rPr lang="ko-KR" altLang="en-US" sz="1200" b="0" dirty="0" smtClean="0"/>
              <a:t>생겨남</a:t>
            </a:r>
            <a:endParaRPr lang="en-US" altLang="ko-KR" sz="1200" b="0" dirty="0" smtClean="0"/>
          </a:p>
          <a:p>
            <a:pPr lvl="0"/>
            <a:endParaRPr lang="en-US" altLang="ko-KR" sz="1200" b="0" dirty="0"/>
          </a:p>
          <a:p>
            <a:pPr lvl="0"/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게임이 망하기 전까지 결말이 없기에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전개</a:t>
            </a:r>
            <a:r>
              <a:rPr lang="en-US" altLang="ko-KR" sz="1200" b="0" dirty="0" smtClean="0"/>
              <a:t>-</a:t>
            </a:r>
            <a:r>
              <a:rPr lang="ko-KR" altLang="en-US" sz="1200" b="0" dirty="0" smtClean="0"/>
              <a:t>위기</a:t>
            </a:r>
            <a:r>
              <a:rPr lang="en-US" altLang="ko-KR" sz="1200" b="0" dirty="0" smtClean="0"/>
              <a:t>-</a:t>
            </a:r>
            <a:r>
              <a:rPr lang="ko-KR" altLang="en-US" sz="1200" b="0" dirty="0" smtClean="0"/>
              <a:t>절정 단계가 반복된다</a:t>
            </a:r>
            <a:r>
              <a:rPr lang="en-US" altLang="ko-KR" sz="1200" b="0" dirty="0" smtClean="0"/>
              <a:t>.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23110" y="-598884"/>
            <a:ext cx="597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이 페이지 내용을 구체적으로 구성하고 설명해야 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2" name="꺾인 연결선 21"/>
          <p:cNvCxnSpPr>
            <a:stCxn id="20" idx="3"/>
            <a:endCxn id="13" idx="3"/>
          </p:cNvCxnSpPr>
          <p:nvPr/>
        </p:nvCxnSpPr>
        <p:spPr>
          <a:xfrm flipH="1" flipV="1">
            <a:off x="1259631" y="2364519"/>
            <a:ext cx="2" cy="1745239"/>
          </a:xfrm>
          <a:prstGeom prst="bentConnector3">
            <a:avLst>
              <a:gd name="adj1" fmla="val -114300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4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526EF5-907E-4635-A141-0C6E113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BD1A1B-B6D0-4EFE-81A8-B84235D7C4E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던전의</a:t>
            </a:r>
            <a:r>
              <a:rPr lang="ko-KR" altLang="en-US" dirty="0"/>
              <a:t> </a:t>
            </a:r>
            <a:r>
              <a:rPr lang="ko-KR" altLang="en-US" dirty="0" smtClean="0"/>
              <a:t>구성 방식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2BEA33EA-BA8A-4428-B7C8-B6B03792265D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US" altLang="ko-KR" sz="1600" dirty="0"/>
          </a:p>
          <a:p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r>
              <a:rPr lang="ko-KR" altLang="en-US" sz="1600" dirty="0"/>
              <a:t>도입</a:t>
            </a:r>
            <a:endParaRPr lang="en-US" altLang="ko-KR" sz="1600" dirty="0"/>
          </a:p>
          <a:p>
            <a:r>
              <a:rPr lang="ko-KR" altLang="en-US" sz="1200" b="0" dirty="0" err="1"/>
              <a:t>ㆍ</a:t>
            </a:r>
            <a:r>
              <a:rPr lang="ko-KR" altLang="en-US" sz="1200" b="0" dirty="0"/>
              <a:t> 프롤로그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게임의 조작법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세계관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인터페이스 등 기본적인 내용을 숙지하는 </a:t>
            </a:r>
            <a:r>
              <a:rPr lang="ko-KR" altLang="en-US" sz="1200" b="0" dirty="0" err="1"/>
              <a:t>튜토리얼</a:t>
            </a:r>
            <a:endParaRPr lang="en-US" altLang="ko-KR" sz="1200" b="0" dirty="0"/>
          </a:p>
          <a:p>
            <a:r>
              <a:rPr lang="ko-KR" altLang="en-US" sz="1200" b="0" dirty="0" err="1"/>
              <a:t>ㆍ</a:t>
            </a:r>
            <a:r>
              <a:rPr lang="ko-KR" altLang="en-US" sz="1200" b="0" dirty="0"/>
              <a:t> 에피소드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유저가 점점 강해지기에</a:t>
            </a:r>
            <a:r>
              <a:rPr lang="en-US" altLang="ko-KR" sz="1200" b="0" dirty="0"/>
              <a:t>,</a:t>
            </a:r>
            <a:r>
              <a:rPr lang="ko-KR" altLang="en-US" sz="1200" b="0" dirty="0"/>
              <a:t> 전 에피소드보다 강한 </a:t>
            </a:r>
            <a:r>
              <a:rPr lang="ko-KR" altLang="en-US" sz="1200" b="0" dirty="0" err="1"/>
              <a:t>몬스터들이</a:t>
            </a:r>
            <a:r>
              <a:rPr lang="ko-KR" altLang="en-US" sz="1200" b="0" dirty="0"/>
              <a:t> 난동을 부리게 되는 형태</a:t>
            </a:r>
            <a:endParaRPr lang="en-US" altLang="ko-KR" sz="1200" b="0" dirty="0"/>
          </a:p>
          <a:p>
            <a:r>
              <a:rPr lang="ko-KR" altLang="en-US" sz="1200" b="0" dirty="0" err="1"/>
              <a:t>ㆍ</a:t>
            </a:r>
            <a:r>
              <a:rPr lang="ko-KR" altLang="en-US" sz="1200" b="0" dirty="0"/>
              <a:t> 서브스토리 </a:t>
            </a:r>
            <a:r>
              <a:rPr lang="en-US" altLang="ko-KR" sz="1200" b="0" dirty="0"/>
              <a:t>: </a:t>
            </a:r>
            <a:r>
              <a:rPr lang="ko-KR" altLang="en-US" sz="1200" b="0" dirty="0"/>
              <a:t>에피소드 보스를 공략하는데 도움이 되는 정보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세계에 대한 정보 등을 알려주는 스토리</a:t>
            </a:r>
            <a:endParaRPr lang="en-US" altLang="ko-KR" sz="1200" b="0" dirty="0"/>
          </a:p>
          <a:p>
            <a:endParaRPr lang="en-US" altLang="ko-KR" sz="1600" b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97111CEB-100F-4940-90FF-7975BB1AB2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pic>
        <p:nvPicPr>
          <p:cNvPr id="2054" name="내용 개체 틀 2053"/>
          <p:cNvPicPr>
            <a:picLocks noGrp="1" noChangeAspect="1"/>
          </p:cNvPicPr>
          <p:nvPr>
            <p:ph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8" y="2875966"/>
            <a:ext cx="3600450" cy="1595018"/>
          </a:xfrm>
        </p:spPr>
      </p:pic>
      <p:sp>
        <p:nvSpPr>
          <p:cNvPr id="43" name="직사각형 42"/>
          <p:cNvSpPr/>
          <p:nvPr/>
        </p:nvSpPr>
        <p:spPr>
          <a:xfrm>
            <a:off x="4139952" y="1345332"/>
            <a:ext cx="288032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481504" y="1351381"/>
            <a:ext cx="7597196" cy="851067"/>
            <a:chOff x="1043607" y="3366187"/>
            <a:chExt cx="7597196" cy="851067"/>
          </a:xfrm>
        </p:grpSpPr>
        <p:grpSp>
          <p:nvGrpSpPr>
            <p:cNvPr id="25" name="그룹 24"/>
            <p:cNvGrpSpPr/>
            <p:nvPr/>
          </p:nvGrpSpPr>
          <p:grpSpPr>
            <a:xfrm>
              <a:off x="1043607" y="3366187"/>
              <a:ext cx="5917553" cy="851067"/>
              <a:chOff x="1043607" y="3366187"/>
              <a:chExt cx="5917553" cy="85106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0708B2FF-A3E5-48FC-BDED-D5DFF1687041}"/>
                  </a:ext>
                </a:extLst>
              </p:cNvPr>
              <p:cNvSpPr/>
              <p:nvPr/>
            </p:nvSpPr>
            <p:spPr>
              <a:xfrm>
                <a:off x="1043607" y="3366189"/>
                <a:ext cx="1084073" cy="3881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프롤로그</a:t>
                </a: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xmlns="" id="{550A2816-6366-436C-A637-E61E297F1862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V="1">
                <a:off x="2127680" y="3560251"/>
                <a:ext cx="379546" cy="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164433B1-B07A-4119-8807-8092B0E25C8C}"/>
                  </a:ext>
                </a:extLst>
              </p:cNvPr>
              <p:cNvSpPr/>
              <p:nvPr/>
            </p:nvSpPr>
            <p:spPr>
              <a:xfrm>
                <a:off x="2507226" y="3366187"/>
                <a:ext cx="1084073" cy="388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에피소드 </a:t>
                </a:r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xmlns="" id="{550A2816-6366-436C-A637-E61E297F1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1299" y="3560247"/>
                <a:ext cx="595570" cy="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164433B1-B07A-4119-8807-8092B0E25C8C}"/>
                  </a:ext>
                </a:extLst>
              </p:cNvPr>
              <p:cNvSpPr/>
              <p:nvPr/>
            </p:nvSpPr>
            <p:spPr>
              <a:xfrm>
                <a:off x="4178807" y="3372860"/>
                <a:ext cx="1084073" cy="388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에피소드 </a:t>
                </a:r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164433B1-B07A-4119-8807-8092B0E25C8C}"/>
                  </a:ext>
                </a:extLst>
              </p:cNvPr>
              <p:cNvSpPr/>
              <p:nvPr/>
            </p:nvSpPr>
            <p:spPr>
              <a:xfrm>
                <a:off x="5877087" y="3372860"/>
                <a:ext cx="1084073" cy="388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에피소드 </a:t>
                </a:r>
                <a:r>
                  <a:rPr lang="en-US" altLang="ko-KR" sz="1400" dirty="0"/>
                  <a:t>3</a:t>
                </a:r>
                <a:endParaRPr lang="ko-KR" altLang="en-US" sz="1400" dirty="0"/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xmlns="" id="{550A2816-6366-436C-A637-E61E297F1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1517" y="3566921"/>
                <a:ext cx="595570" cy="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164433B1-B07A-4119-8807-8092B0E25C8C}"/>
                  </a:ext>
                </a:extLst>
              </p:cNvPr>
              <p:cNvSpPr/>
              <p:nvPr/>
            </p:nvSpPr>
            <p:spPr>
              <a:xfrm>
                <a:off x="3275855" y="3815473"/>
                <a:ext cx="1084073" cy="388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서브 스토리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164433B1-B07A-4119-8807-8092B0E25C8C}"/>
                  </a:ext>
                </a:extLst>
              </p:cNvPr>
              <p:cNvSpPr/>
              <p:nvPr/>
            </p:nvSpPr>
            <p:spPr>
              <a:xfrm>
                <a:off x="5008570" y="3829129"/>
                <a:ext cx="1084073" cy="388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서브 스토리</a:t>
                </a:r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xmlns="" id="{550A2816-6366-436C-A637-E61E297F1862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>
                <a:off x="3817891" y="3560247"/>
                <a:ext cx="1" cy="255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xmlns="" id="{550A2816-6366-436C-A637-E61E297F1862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H="1">
                <a:off x="5550607" y="3558118"/>
                <a:ext cx="543" cy="27101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164433B1-B07A-4119-8807-8092B0E25C8C}"/>
                </a:ext>
              </a:extLst>
            </p:cNvPr>
            <p:cNvSpPr/>
            <p:nvPr/>
          </p:nvSpPr>
          <p:spPr>
            <a:xfrm>
              <a:off x="7556730" y="3372860"/>
              <a:ext cx="1084073" cy="3881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에피소드 </a:t>
              </a:r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550A2816-6366-436C-A637-E61E297F1862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60" y="3566922"/>
              <a:ext cx="595570" cy="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164433B1-B07A-4119-8807-8092B0E25C8C}"/>
                </a:ext>
              </a:extLst>
            </p:cNvPr>
            <p:cNvSpPr/>
            <p:nvPr/>
          </p:nvSpPr>
          <p:spPr>
            <a:xfrm>
              <a:off x="6655811" y="3829129"/>
              <a:ext cx="1084073" cy="3881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서브 스토리</a:t>
              </a: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</p:cNvCxnSpPr>
          <p:nvPr/>
        </p:nvCxnSpPr>
        <p:spPr>
          <a:xfrm flipV="1">
            <a:off x="3347864" y="1543313"/>
            <a:ext cx="0" cy="2573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</p:cNvCxnSpPr>
          <p:nvPr/>
        </p:nvCxnSpPr>
        <p:spPr>
          <a:xfrm flipV="1">
            <a:off x="5076056" y="1556969"/>
            <a:ext cx="0" cy="2573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</p:cNvCxnSpPr>
          <p:nvPr/>
        </p:nvCxnSpPr>
        <p:spPr>
          <a:xfrm flipV="1">
            <a:off x="6732240" y="1556969"/>
            <a:ext cx="0" cy="2573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550A2816-6366-436C-A637-E61E297F186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635744" y="1556969"/>
            <a:ext cx="1" cy="2573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0409" y="-667117"/>
            <a:ext cx="8762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게임 스토리의 플롯 구조가 아니라 지금 내용은 게임 </a:t>
            </a:r>
            <a:r>
              <a:rPr lang="ko-KR" altLang="en-US" dirty="0" err="1">
                <a:solidFill>
                  <a:srgbClr val="FF0000"/>
                </a:solidFill>
              </a:rPr>
              <a:t>던전에</a:t>
            </a:r>
            <a:r>
              <a:rPr lang="ko-KR" altLang="en-US" dirty="0">
                <a:solidFill>
                  <a:srgbClr val="FF0000"/>
                </a:solidFill>
              </a:rPr>
              <a:t> 대한 설명이다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ko-KR" altLang="en-US" dirty="0" err="1" smtClean="0"/>
              <a:t>ㅇㄴㅁ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pPr defTabSz="779227">
              <a:spcBef>
                <a:spcPts val="0"/>
              </a:spcBef>
              <a:defRPr/>
            </a:pP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유저는 낯선 환경에서 눈을 뜬다</a:t>
            </a:r>
            <a:r>
              <a:rPr lang="en-US" altLang="ko-KR" sz="1000" b="0" dirty="0" smtClean="0"/>
              <a:t>. </a:t>
            </a:r>
            <a:r>
              <a:rPr lang="ko-KR" altLang="en-US" sz="1000" b="0" dirty="0" smtClean="0"/>
              <a:t>평소와 다른 풍경으로 유저는 혼란을 겪는다</a:t>
            </a:r>
            <a:r>
              <a:rPr lang="en-US" altLang="ko-KR" sz="1000" b="0" dirty="0" smtClean="0"/>
              <a:t>. </a:t>
            </a:r>
            <a:r>
              <a:rPr lang="ko-KR" altLang="en-US" sz="1000" b="0" dirty="0" smtClean="0"/>
              <a:t>이때 점점 커지는 발소리가 들린다</a:t>
            </a:r>
            <a:r>
              <a:rPr lang="en-US" altLang="ko-KR" sz="1000" b="0" dirty="0" smtClean="0"/>
              <a:t>.</a:t>
            </a:r>
            <a:endParaRPr lang="en-US" altLang="ko-KR" sz="1000" b="0" dirty="0"/>
          </a:p>
          <a:p>
            <a:endParaRPr lang="en-US" altLang="ko-KR" sz="1000" b="0" dirty="0">
              <a:ea typeface="돋움" pitchFamily="50" charset="-127"/>
            </a:endParaRPr>
          </a:p>
          <a:p>
            <a:endParaRPr lang="en-US" altLang="ko-KR" sz="1000" b="0" dirty="0">
              <a:ea typeface="돋움" pitchFamily="50" charset="-127"/>
            </a:endParaRPr>
          </a:p>
          <a:p>
            <a:endParaRPr lang="en-US" altLang="ko-KR" sz="1000" b="0" dirty="0">
              <a:ea typeface="돋움" pitchFamily="50" charset="-127"/>
            </a:endParaRPr>
          </a:p>
          <a:p>
            <a:endParaRPr lang="en-US" altLang="ko-KR" sz="1000" b="0" dirty="0">
              <a:ea typeface="돋움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altLang="ko-KR" sz="900" b="0" dirty="0" smtClean="0">
                <a:ea typeface="돋움" pitchFamily="50" charset="-127"/>
              </a:rPr>
              <a:t>-</a:t>
            </a:r>
            <a:r>
              <a:rPr lang="ko-KR" altLang="en-US" sz="900" b="0" dirty="0">
                <a:ea typeface="돋움" pitchFamily="50" charset="-127"/>
              </a:rPr>
              <a:t>멀리서 들려오는 </a:t>
            </a:r>
            <a:r>
              <a:rPr lang="ko-KR" altLang="en-US" sz="900" b="0" dirty="0" smtClean="0">
                <a:ea typeface="돋움" pitchFamily="50" charset="-127"/>
              </a:rPr>
              <a:t>발자국 소리</a:t>
            </a:r>
            <a:endParaRPr lang="en-US" altLang="ko-KR" sz="900" b="0" dirty="0">
              <a:ea typeface="돋움" pitchFamily="50" charset="-127"/>
            </a:endParaRPr>
          </a:p>
          <a:p>
            <a:r>
              <a:rPr lang="en-US" altLang="ko-KR" sz="900" b="0" dirty="0" smtClean="0">
                <a:ea typeface="돋움" pitchFamily="50" charset="-127"/>
              </a:rPr>
              <a:t>-</a:t>
            </a:r>
            <a:r>
              <a:rPr lang="ko-KR" altLang="en-US" sz="900" b="0" dirty="0" smtClean="0">
                <a:ea typeface="돋움" pitchFamily="50" charset="-127"/>
              </a:rPr>
              <a:t>발자국 소리가 점점 크게 들려온다</a:t>
            </a:r>
            <a:r>
              <a:rPr lang="en-US" altLang="ko-KR" sz="900" b="0" dirty="0" smtClean="0">
                <a:ea typeface="돋움" pitchFamily="50" charset="-127"/>
              </a:rPr>
              <a:t>.</a:t>
            </a:r>
            <a:endParaRPr lang="en-US" altLang="ko-KR" sz="900" b="0" dirty="0">
              <a:ea typeface="돋움" pitchFamily="50" charset="-127"/>
            </a:endParaRPr>
          </a:p>
          <a:p>
            <a:endParaRPr lang="ko-KR" altLang="en-US" sz="900" dirty="0"/>
          </a:p>
        </p:txBody>
      </p:sp>
      <p:pic>
        <p:nvPicPr>
          <p:cNvPr id="10" name="Picture 8" descr="Luxury Bedding San Francisco #NurseryBeddingSetsGirl"/>
          <p:cNvPicPr>
            <a:picLocks noGrp="1" noChangeAspect="1" noChangeArrowheads="1"/>
          </p:cNvPicPr>
          <p:nvPr>
            <p:ph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9" y="547688"/>
            <a:ext cx="6487339" cy="37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ko-KR" altLang="en-US" dirty="0" err="1" smtClean="0"/>
              <a:t>ㅇㄴㅁ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pPr defTabSz="779227">
              <a:spcBef>
                <a:spcPts val="0"/>
              </a:spcBef>
              <a:defRPr/>
            </a:pPr>
            <a:r>
              <a:rPr lang="ko-KR" altLang="en-US" sz="1000" b="0" dirty="0" smtClean="0"/>
              <a:t> 가까이 다가온 노인은 </a:t>
            </a:r>
            <a:r>
              <a:rPr lang="ko-KR" altLang="en-US" sz="1000" b="0" dirty="0"/>
              <a:t>설명을 해준다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유저는 노인으로부터 어떻게 오게 되었는지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무엇을 해야 하는지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대륙에 대한 정보들을 </a:t>
            </a:r>
            <a:r>
              <a:rPr lang="ko-KR" altLang="en-US" sz="1000" b="0" dirty="0" smtClean="0"/>
              <a:t>듣게 된다</a:t>
            </a:r>
            <a:r>
              <a:rPr lang="en-US" altLang="ko-KR" sz="1000" b="0" dirty="0" smtClean="0"/>
              <a:t>.</a:t>
            </a:r>
          </a:p>
          <a:p>
            <a:pPr defTabSz="779227">
              <a:spcBef>
                <a:spcPts val="0"/>
              </a:spcBef>
              <a:defRPr/>
            </a:pPr>
            <a:r>
              <a:rPr lang="en-US" altLang="ko-KR" sz="1000" b="0" dirty="0"/>
              <a:t> </a:t>
            </a:r>
            <a:r>
              <a:rPr lang="ko-KR" altLang="en-US" sz="1000" b="0" dirty="0" smtClean="0"/>
              <a:t>유저는 정보를 듣는 동안</a:t>
            </a:r>
            <a:r>
              <a:rPr lang="en-US" altLang="ko-KR" sz="1000" b="0" dirty="0" smtClean="0"/>
              <a:t>, </a:t>
            </a:r>
            <a:r>
              <a:rPr lang="ko-KR" altLang="en-US" sz="1000" b="0" dirty="0" smtClean="0"/>
              <a:t>자신이 만든 게임과 유사한 스토리인 것을 알아챈다</a:t>
            </a:r>
            <a:r>
              <a:rPr lang="en-US" altLang="ko-KR" sz="1000" b="0" dirty="0" smtClean="0"/>
              <a:t>. </a:t>
            </a:r>
            <a:r>
              <a:rPr lang="ko-KR" altLang="en-US" sz="1000" b="0" dirty="0" smtClean="0"/>
              <a:t>그렇게 혼란스러워하는 유저를 보고</a:t>
            </a:r>
            <a:r>
              <a:rPr lang="en-US" altLang="ko-KR" sz="1000" b="0" dirty="0" smtClean="0"/>
              <a:t>, </a:t>
            </a:r>
            <a:r>
              <a:rPr lang="ko-KR" altLang="en-US" sz="1000" b="0" dirty="0" smtClean="0"/>
              <a:t>노인은 저녁에 다시 오겠다는 말과 한번 밖을 돌아보라고 한다</a:t>
            </a:r>
            <a:r>
              <a:rPr lang="en-US" altLang="ko-KR" sz="1000" b="0" dirty="0" smtClean="0"/>
              <a:t>.</a:t>
            </a:r>
            <a:endParaRPr lang="en-US" altLang="ko-KR" sz="1000" b="0" dirty="0"/>
          </a:p>
          <a:p>
            <a:endParaRPr lang="en-US" altLang="ko-KR" sz="1000" b="0" dirty="0">
              <a:ea typeface="돋움" pitchFamily="50" charset="-127"/>
            </a:endParaRPr>
          </a:p>
          <a:p>
            <a:endParaRPr lang="en-US" altLang="ko-KR" sz="1000" b="0" dirty="0">
              <a:ea typeface="돋움" pitchFamily="50" charset="-127"/>
            </a:endParaRPr>
          </a:p>
          <a:p>
            <a:endParaRPr lang="en-US" altLang="ko-KR" sz="1000" b="0" dirty="0">
              <a:ea typeface="돋움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900" b="0" dirty="0" smtClean="0">
                <a:ea typeface="돋움" pitchFamily="50" charset="-127"/>
              </a:rPr>
              <a:t>조용한 분위기의 장작 타는 소리</a:t>
            </a:r>
            <a:endParaRPr lang="en-US" altLang="ko-KR" sz="900" b="0" dirty="0" smtClean="0">
              <a:ea typeface="돋움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0" dirty="0" smtClean="0">
                <a:ea typeface="돋움" pitchFamily="50" charset="-127"/>
              </a:rPr>
              <a:t>노인의 기침소리</a:t>
            </a:r>
            <a:endParaRPr lang="ko-KR" altLang="en-US" sz="900" dirty="0"/>
          </a:p>
        </p:txBody>
      </p:sp>
      <p:pic>
        <p:nvPicPr>
          <p:cNvPr id="9" name="Picture 12" descr="Witcher_3_Concept_Art_12"/>
          <p:cNvPicPr>
            <a:picLocks noGrp="1" noChangeAspect="1" noChangeArrowheads="1"/>
          </p:cNvPicPr>
          <p:nvPr>
            <p:ph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6" y="547688"/>
            <a:ext cx="6672105" cy="37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ko-KR" altLang="en-US" dirty="0" err="1" smtClean="0"/>
              <a:t>ㅇㄴㅁ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ko-KR" altLang="en-US" sz="1000" b="0" dirty="0" smtClean="0">
                <a:ea typeface="돋움" pitchFamily="50" charset="-127"/>
              </a:rPr>
              <a:t> 저녁이 되어서 노인이랑 다시 대화를 하게 되었다</a:t>
            </a:r>
            <a:r>
              <a:rPr lang="en-US" altLang="ko-KR" sz="1000" b="0" dirty="0" smtClean="0">
                <a:ea typeface="돋움" pitchFamily="50" charset="-127"/>
              </a:rPr>
              <a:t>. </a:t>
            </a:r>
            <a:r>
              <a:rPr lang="ko-KR" altLang="en-US" sz="1000" b="0" dirty="0" smtClean="0">
                <a:ea typeface="돋움" pitchFamily="50" charset="-127"/>
              </a:rPr>
              <a:t>노인은 유저에게 인근 </a:t>
            </a:r>
            <a:r>
              <a:rPr lang="ko-KR" altLang="en-US" sz="1000" b="0" dirty="0" err="1" smtClean="0">
                <a:ea typeface="돋움" pitchFamily="50" charset="-127"/>
              </a:rPr>
              <a:t>던전에</a:t>
            </a:r>
            <a:r>
              <a:rPr lang="ko-KR" altLang="en-US" sz="1000" b="0" dirty="0" smtClean="0">
                <a:ea typeface="돋움" pitchFamily="50" charset="-127"/>
              </a:rPr>
              <a:t> 있는 </a:t>
            </a:r>
            <a:r>
              <a:rPr lang="ko-KR" altLang="en-US" sz="1000" b="0" dirty="0" err="1" smtClean="0">
                <a:ea typeface="돋움" pitchFamily="50" charset="-127"/>
              </a:rPr>
              <a:t>고블린을</a:t>
            </a:r>
            <a:r>
              <a:rPr lang="ko-KR" altLang="en-US" sz="1000" b="0" dirty="0" smtClean="0">
                <a:ea typeface="돋움" pitchFamily="50" charset="-127"/>
              </a:rPr>
              <a:t> 잡아달라는 의뢰를 부탁한다</a:t>
            </a:r>
            <a:r>
              <a:rPr lang="en-US" altLang="ko-KR" sz="1000" b="0" dirty="0" smtClean="0">
                <a:ea typeface="돋움" pitchFamily="50" charset="-127"/>
              </a:rPr>
              <a:t>.  </a:t>
            </a:r>
            <a:r>
              <a:rPr lang="ko-KR" altLang="en-US" sz="1000" b="0" dirty="0" smtClean="0">
                <a:ea typeface="돋움" pitchFamily="50" charset="-127"/>
              </a:rPr>
              <a:t>유저는 돌아가기 위해서는 자신들이 만들었던 설정대로 </a:t>
            </a:r>
            <a:r>
              <a:rPr lang="ko-KR" altLang="en-US" sz="1000" b="0" dirty="0" err="1" smtClean="0">
                <a:ea typeface="돋움" pitchFamily="50" charset="-127"/>
              </a:rPr>
              <a:t>던전을</a:t>
            </a:r>
            <a:r>
              <a:rPr lang="ko-KR" altLang="en-US" sz="1000" b="0" dirty="0">
                <a:ea typeface="돋움" pitchFamily="50" charset="-127"/>
              </a:rPr>
              <a:t> </a:t>
            </a:r>
            <a:r>
              <a:rPr lang="ko-KR" altLang="en-US" sz="1000" b="0" dirty="0" smtClean="0">
                <a:ea typeface="돋움" pitchFamily="50" charset="-127"/>
              </a:rPr>
              <a:t>토벌해야 </a:t>
            </a:r>
            <a:r>
              <a:rPr lang="ko-KR" altLang="en-US" sz="1000" b="0" dirty="0" err="1" smtClean="0">
                <a:ea typeface="돋움" pitchFamily="50" charset="-127"/>
              </a:rPr>
              <a:t>겠다는</a:t>
            </a:r>
            <a:r>
              <a:rPr lang="ko-KR" altLang="en-US" sz="1000" b="0" dirty="0" smtClean="0">
                <a:ea typeface="돋움" pitchFamily="50" charset="-127"/>
              </a:rPr>
              <a:t> 결심을 했다</a:t>
            </a:r>
            <a:r>
              <a:rPr lang="en-US" altLang="ko-KR" sz="1000" b="0" dirty="0" smtClean="0">
                <a:ea typeface="돋움" pitchFamily="50" charset="-127"/>
              </a:rPr>
              <a:t>.</a:t>
            </a:r>
            <a:endParaRPr lang="en-US" altLang="ko-KR" sz="1000" b="0" dirty="0">
              <a:ea typeface="돋움" pitchFamily="50" charset="-127"/>
            </a:endParaRPr>
          </a:p>
          <a:p>
            <a:endParaRPr lang="en-US" altLang="ko-KR" sz="1000" b="0" dirty="0">
              <a:ea typeface="돋움" pitchFamily="50" charset="-127"/>
            </a:endParaRPr>
          </a:p>
          <a:p>
            <a:endParaRPr lang="en-US" altLang="ko-KR" sz="1000" b="0" dirty="0">
              <a:ea typeface="돋움" pitchFamily="50" charset="-127"/>
            </a:endParaRPr>
          </a:p>
          <a:p>
            <a:endParaRPr lang="en-US" altLang="ko-KR" sz="1000" b="0" dirty="0">
              <a:ea typeface="돋움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900" b="0" dirty="0" err="1" smtClean="0">
                <a:ea typeface="돋움" pitchFamily="50" charset="-127"/>
              </a:rPr>
              <a:t>던전의</a:t>
            </a:r>
            <a:r>
              <a:rPr lang="ko-KR" altLang="en-US" sz="900" b="0" dirty="0" smtClean="0">
                <a:ea typeface="돋움" pitchFamily="50" charset="-127"/>
              </a:rPr>
              <a:t> 배경 사운드</a:t>
            </a:r>
            <a:endParaRPr lang="en-US" altLang="ko-KR" sz="900" b="0" dirty="0" smtClean="0">
              <a:ea typeface="돋움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0" dirty="0" err="1" smtClean="0">
                <a:ea typeface="돋움" pitchFamily="50" charset="-127"/>
              </a:rPr>
              <a:t>고블린의</a:t>
            </a:r>
            <a:r>
              <a:rPr lang="ko-KR" altLang="en-US" sz="900" b="0" dirty="0" smtClean="0">
                <a:ea typeface="돋움" pitchFamily="50" charset="-127"/>
              </a:rPr>
              <a:t> 소리</a:t>
            </a:r>
            <a:endParaRPr lang="en-US" altLang="ko-KR" sz="900" b="0" dirty="0">
              <a:ea typeface="돋움" pitchFamily="50" charset="-127"/>
            </a:endParaRPr>
          </a:p>
          <a:p>
            <a:endParaRPr lang="ko-KR" altLang="en-US" sz="900" dirty="0"/>
          </a:p>
        </p:txBody>
      </p:sp>
      <p:pic>
        <p:nvPicPr>
          <p:cNvPr id="10" name="Picture 4" descr="Usando Labirintos em seus jogos de RPG de Mesa – leandropug – Medium"/>
          <p:cNvPicPr>
            <a:picLocks noGrp="1" noChangeAspect="1" noChangeArrowheads="1"/>
          </p:cNvPicPr>
          <p:nvPr>
            <p:ph idx="2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3" r="12488"/>
          <a:stretch/>
        </p:blipFill>
        <p:spPr bwMode="auto">
          <a:xfrm>
            <a:off x="251520" y="553244"/>
            <a:ext cx="408220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3244"/>
            <a:ext cx="2747407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8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프롤로그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22"/>
            <p:extLst>
              <p:ext uri="{D42A27DB-BD31-4B8C-83A1-F6EECF244321}">
                <p14:modId xmlns:p14="http://schemas.microsoft.com/office/powerpoint/2010/main" val="2081708993"/>
              </p:ext>
            </p:extLst>
          </p:nvPr>
        </p:nvGraphicFramePr>
        <p:xfrm>
          <a:off x="4478338" y="1301750"/>
          <a:ext cx="4270376" cy="35013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대화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초보자 마을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장소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중세 분위기의 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등장인물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모험가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유저</a:t>
                      </a:r>
                      <a:r>
                        <a:rPr lang="en-US" altLang="ko-KR" sz="1050" dirty="0"/>
                        <a:t>), </a:t>
                      </a:r>
                      <a:r>
                        <a:rPr lang="ko-KR" altLang="en-US" sz="1050" dirty="0"/>
                        <a:t>마을의 장로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사건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/>
                        <a:t>동의를 받은 유저는 어느 허름한 방에서 깨어난다</a:t>
                      </a:r>
                      <a:r>
                        <a:rPr lang="en-US" altLang="ko-KR" sz="1050" b="0" dirty="0"/>
                        <a:t>. </a:t>
                      </a:r>
                      <a:r>
                        <a:rPr lang="ko-KR" altLang="en-US" sz="1050" b="0" dirty="0"/>
                        <a:t>깨어난 직후 갑자기 바뀐 배경으로 혼란을 겪는다</a:t>
                      </a:r>
                      <a:r>
                        <a:rPr lang="en-US" altLang="ko-KR" sz="1050" b="0" dirty="0"/>
                        <a:t>. </a:t>
                      </a:r>
                      <a:r>
                        <a:rPr lang="ko-KR" altLang="en-US" sz="1050" b="0" dirty="0"/>
                        <a:t>정신을 차리고 있는 동안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한 노인이 들어와 설명을 해준다</a:t>
                      </a:r>
                      <a:r>
                        <a:rPr lang="en-US" altLang="ko-KR" sz="1050" b="0" dirty="0"/>
                        <a:t>. </a:t>
                      </a:r>
                      <a:r>
                        <a:rPr lang="ko-KR" altLang="en-US" sz="1050" b="0" dirty="0"/>
                        <a:t>유저는 노인으로부터 어떻게 오게 되었는지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무엇을 해야 하는지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대륙에 대한 정보들을 알게 된다</a:t>
                      </a:r>
                      <a:r>
                        <a:rPr lang="en-US" altLang="ko-KR" sz="1050" b="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보상 </a:t>
                      </a:r>
                      <a:endParaRPr lang="en-US" altLang="ko-KR" sz="12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8" name="Picture 8" descr="Luxury Bedding San Francisco #NurseryBeddingSetsGir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5" y="1300163"/>
            <a:ext cx="3324795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Witcher_3_Concept_Art_12"/>
          <p:cNvPicPr>
            <a:picLocks noGrp="1" noChangeAspect="1" noChangeArrowheads="1"/>
          </p:cNvPicPr>
          <p:nvPr>
            <p:ph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3" y="3362325"/>
            <a:ext cx="3419490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180527" y="-1128782"/>
            <a:ext cx="9324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dirty="0" err="1">
                <a:solidFill>
                  <a:srgbClr val="FF0000"/>
                </a:solidFill>
              </a:rPr>
              <a:t>프로롤그에</a:t>
            </a:r>
            <a:r>
              <a:rPr lang="ko-KR" altLang="en-US" dirty="0">
                <a:solidFill>
                  <a:srgbClr val="FF0000"/>
                </a:solidFill>
              </a:rPr>
              <a:t> 대한 내용은 플롯이나 </a:t>
            </a:r>
            <a:r>
              <a:rPr lang="ko-KR" altLang="en-US" dirty="0" err="1">
                <a:solidFill>
                  <a:srgbClr val="FF0000"/>
                </a:solidFill>
              </a:rPr>
              <a:t>시놉시스라기</a:t>
            </a:r>
            <a:r>
              <a:rPr lang="ko-KR" altLang="en-US" dirty="0">
                <a:solidFill>
                  <a:srgbClr val="FF0000"/>
                </a:solidFill>
              </a:rPr>
              <a:t> 보다는 </a:t>
            </a:r>
            <a:r>
              <a:rPr lang="en-US" altLang="ko-KR" dirty="0">
                <a:solidFill>
                  <a:srgbClr val="FF0000"/>
                </a:solidFill>
              </a:rPr>
              <a:t>8~13</a:t>
            </a:r>
            <a:r>
              <a:rPr lang="ko-KR" altLang="en-US" dirty="0">
                <a:solidFill>
                  <a:srgbClr val="FF0000"/>
                </a:solidFill>
              </a:rPr>
              <a:t>페이지는 스토리 </a:t>
            </a:r>
            <a:r>
              <a:rPr lang="ko-KR" altLang="en-US" dirty="0" err="1">
                <a:solidFill>
                  <a:srgbClr val="FF0000"/>
                </a:solidFill>
              </a:rPr>
              <a:t>텔링</a:t>
            </a:r>
            <a:r>
              <a:rPr lang="ko-KR" altLang="en-US" dirty="0">
                <a:solidFill>
                  <a:srgbClr val="FF0000"/>
                </a:solidFill>
              </a:rPr>
              <a:t> 방법을 어떻게 할지에 대한 설명에 가깝다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프롤로그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22"/>
            <p:extLst>
              <p:ext uri="{D42A27DB-BD31-4B8C-83A1-F6EECF244321}">
                <p14:modId xmlns:p14="http://schemas.microsoft.com/office/powerpoint/2010/main" val="401378516"/>
              </p:ext>
            </p:extLst>
          </p:nvPr>
        </p:nvGraphicFramePr>
        <p:xfrm>
          <a:off x="4478338" y="1301750"/>
          <a:ext cx="4270376" cy="400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의뢰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초보자 마을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장소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중세 분위기의 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등장인물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모험가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유저</a:t>
                      </a:r>
                      <a:r>
                        <a:rPr lang="en-US" altLang="ko-KR" sz="1050" dirty="0"/>
                        <a:t>), </a:t>
                      </a:r>
                      <a:r>
                        <a:rPr lang="ko-KR" altLang="en-US" sz="1050" dirty="0"/>
                        <a:t>마을의 장로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사건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b="0" dirty="0"/>
                        <a:t>정보를 준 노인으로부터 초보자 </a:t>
                      </a:r>
                      <a:r>
                        <a:rPr lang="ko-KR" altLang="en-US" sz="1050" b="0" dirty="0" err="1"/>
                        <a:t>던전을</a:t>
                      </a:r>
                      <a:r>
                        <a:rPr lang="ko-KR" altLang="en-US" sz="1050" b="0" dirty="0"/>
                        <a:t> 토벌해달라는 부탁을 받는다</a:t>
                      </a:r>
                      <a:r>
                        <a:rPr lang="en-US" altLang="ko-KR" sz="105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/>
                        <a:t>던전</a:t>
                      </a:r>
                      <a:r>
                        <a:rPr lang="ko-KR" altLang="en-US" sz="1200" b="1" dirty="0"/>
                        <a:t> 및 </a:t>
                      </a:r>
                      <a:endParaRPr lang="en-US" altLang="ko-KR" sz="12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보스 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b="0" dirty="0"/>
                        <a:t>초보자 </a:t>
                      </a:r>
                      <a:r>
                        <a:rPr lang="ko-KR" altLang="en-US" sz="1050" b="0" dirty="0" err="1"/>
                        <a:t>던전</a:t>
                      </a:r>
                      <a:r>
                        <a:rPr lang="en-US" altLang="ko-KR" sz="1050" b="0" dirty="0"/>
                        <a:t>(</a:t>
                      </a:r>
                      <a:r>
                        <a:rPr lang="ko-KR" altLang="en-US" sz="1050" b="0" dirty="0" err="1"/>
                        <a:t>고블린</a:t>
                      </a:r>
                      <a:r>
                        <a:rPr lang="en-US" altLang="ko-KR" sz="1050" b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/>
                        <a:t>클리어</a:t>
                      </a:r>
                      <a:r>
                        <a:rPr lang="ko-KR" altLang="en-US" sz="1200" b="1" dirty="0"/>
                        <a:t>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b="0" dirty="0"/>
                        <a:t>홉 </a:t>
                      </a:r>
                      <a:r>
                        <a:rPr lang="ko-KR" altLang="en-US" sz="1050" b="0" dirty="0" err="1"/>
                        <a:t>고블린</a:t>
                      </a:r>
                      <a:r>
                        <a:rPr lang="ko-KR" altLang="en-US" sz="1050" b="0" dirty="0"/>
                        <a:t> 사망</a:t>
                      </a:r>
                      <a:endParaRPr lang="en-US" altLang="ko-KR" sz="10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사전 제공 </a:t>
                      </a:r>
                      <a:endParaRPr lang="en-US" altLang="ko-KR" sz="12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50" b="0" dirty="0"/>
                        <a:t>낡은 검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기본 </a:t>
                      </a:r>
                      <a:r>
                        <a:rPr lang="en-US" altLang="ko-KR" sz="1050" b="0" dirty="0" err="1"/>
                        <a:t>hp</a:t>
                      </a:r>
                      <a:r>
                        <a:rPr lang="en-US" altLang="ko-KR" sz="1050" b="0" dirty="0"/>
                        <a:t> </a:t>
                      </a:r>
                      <a:r>
                        <a:rPr lang="ko-KR" altLang="en-US" sz="1050" b="0" dirty="0" err="1"/>
                        <a:t>포션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3</a:t>
                      </a:r>
                      <a:r>
                        <a:rPr lang="ko-KR" altLang="en-US" sz="1050" b="0" dirty="0"/>
                        <a:t>개</a:t>
                      </a:r>
                      <a:r>
                        <a:rPr lang="en-US" altLang="ko-KR" sz="1050" b="0" dirty="0"/>
                        <a:t> </a:t>
                      </a:r>
                      <a:endParaRPr lang="ko-KR" altLang="en-US" sz="10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보상 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0" dirty="0"/>
                        <a:t>경험치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골드</a:t>
                      </a:r>
                      <a:r>
                        <a:rPr lang="en-US" altLang="ko-KR" sz="1050" b="0" dirty="0"/>
                        <a:t>, </a:t>
                      </a:r>
                      <a:r>
                        <a:rPr lang="ko-KR" altLang="en-US" sz="1050" b="0" dirty="0"/>
                        <a:t>낡은 방패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3074" name="Picture 2" descr=" "/>
          <p:cNvPicPr>
            <a:picLocks noGrp="1" noChangeAspect="1" noChangeArrowheads="1"/>
          </p:cNvPicPr>
          <p:nvPr>
            <p:ph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4" y="3362325"/>
            <a:ext cx="2747407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sando Labirintos em seus jogos de RPG de Mesa – leandropug – Mediu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3" r="12488"/>
          <a:stretch/>
        </p:blipFill>
        <p:spPr bwMode="auto">
          <a:xfrm>
            <a:off x="844598" y="1357313"/>
            <a:ext cx="2743200" cy="18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97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플랫폼과 장르별 시장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플랫폼 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/>
              <a:t>온라인에서 </a:t>
            </a:r>
            <a:r>
              <a:rPr lang="ko-KR" altLang="en-US" sz="1600" dirty="0" err="1"/>
              <a:t>모바일로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트랜드가</a:t>
            </a:r>
            <a:r>
              <a:rPr lang="ko-KR" altLang="en-US" sz="1600" dirty="0"/>
              <a:t> 바뀌다</a:t>
            </a:r>
            <a:r>
              <a:rPr lang="en-US" altLang="ko-KR" sz="1600" dirty="0"/>
              <a:t>!</a:t>
            </a:r>
          </a:p>
          <a:p>
            <a:r>
              <a:rPr lang="ko-KR" altLang="en-US" sz="1200" b="0" dirty="0" err="1"/>
              <a:t>ㆍ</a:t>
            </a:r>
            <a:r>
              <a:rPr lang="ko-KR" altLang="en-US" sz="1200" b="0" dirty="0"/>
              <a:t> 온라인 </a:t>
            </a:r>
            <a:r>
              <a:rPr lang="en-US" altLang="ko-KR" sz="1200" b="0" dirty="0"/>
              <a:t>: 11</a:t>
            </a:r>
            <a:r>
              <a:rPr lang="ko-KR" altLang="en-US" sz="1200" b="0" dirty="0"/>
              <a:t>년 </a:t>
            </a:r>
            <a:r>
              <a:rPr lang="en-US" altLang="ko-KR" sz="1200" b="0" dirty="0"/>
              <a:t>70.8% -&gt; 16</a:t>
            </a:r>
            <a:r>
              <a:rPr lang="ko-KR" altLang="en-US" sz="1200" b="0" dirty="0"/>
              <a:t>년 </a:t>
            </a:r>
            <a:r>
              <a:rPr lang="en-US" altLang="ko-KR" sz="1200" b="0" dirty="0"/>
              <a:t>42.6% </a:t>
            </a:r>
            <a:r>
              <a:rPr lang="ko-KR" altLang="en-US" sz="1200" b="0" dirty="0"/>
              <a:t>감소</a:t>
            </a:r>
            <a:endParaRPr lang="en-US" altLang="ko-KR" sz="1200" b="0" dirty="0"/>
          </a:p>
          <a:p>
            <a:r>
              <a:rPr lang="ko-KR" altLang="en-US" sz="1200" dirty="0" err="1"/>
              <a:t>ㆍ</a:t>
            </a:r>
            <a:r>
              <a:rPr lang="ko-KR" altLang="en-US" sz="1200" dirty="0"/>
              <a:t>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: 11</a:t>
            </a:r>
            <a:r>
              <a:rPr lang="ko-KR" altLang="en-US" dirty="0"/>
              <a:t>년 </a:t>
            </a:r>
            <a:r>
              <a:rPr lang="en-US" altLang="ko-KR" dirty="0"/>
              <a:t>4.8% -&gt; 16</a:t>
            </a:r>
            <a:r>
              <a:rPr lang="ko-KR" altLang="en-US" dirty="0"/>
              <a:t>년 </a:t>
            </a:r>
            <a:r>
              <a:rPr lang="en-US" altLang="ko-KR" dirty="0"/>
              <a:t>39.7% 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ko-KR" altLang="en-US" sz="1200" b="0" dirty="0" err="1"/>
              <a:t>ㆍ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PC</a:t>
            </a:r>
            <a:r>
              <a:rPr lang="ko-KR" altLang="en-US" sz="1200" b="0" dirty="0"/>
              <a:t>패키지 </a:t>
            </a:r>
            <a:r>
              <a:rPr lang="en-US" altLang="ko-KR" sz="1200" b="0" dirty="0"/>
              <a:t>: 11</a:t>
            </a:r>
            <a:r>
              <a:rPr lang="ko-KR" altLang="en-US" sz="1200" b="0" dirty="0"/>
              <a:t>년 </a:t>
            </a:r>
            <a:r>
              <a:rPr lang="en-US" altLang="ko-KR" sz="1200" b="0" dirty="0"/>
              <a:t>19.5% -&gt; 16</a:t>
            </a:r>
            <a:r>
              <a:rPr lang="ko-KR" altLang="en-US" sz="1200" b="0" dirty="0"/>
              <a:t>년 </a:t>
            </a:r>
            <a:r>
              <a:rPr lang="en-US" altLang="ko-KR" sz="1200" b="0" dirty="0"/>
              <a:t>13.5% </a:t>
            </a:r>
            <a:r>
              <a:rPr lang="ko-KR" altLang="en-US" sz="1200" b="0" dirty="0"/>
              <a:t>감소</a:t>
            </a:r>
            <a:endParaRPr lang="en-US" altLang="ko-KR" sz="1200" b="0" dirty="0"/>
          </a:p>
          <a:p>
            <a:r>
              <a:rPr lang="ko-KR" altLang="en-US" sz="1200" b="0" dirty="0" err="1"/>
              <a:t>ㆍ</a:t>
            </a:r>
            <a:r>
              <a:rPr lang="ko-KR" altLang="en-US" sz="1200" b="0" dirty="0"/>
              <a:t> 콘솔과 오락실은 총합 </a:t>
            </a:r>
            <a:r>
              <a:rPr lang="en-US" altLang="ko-KR" sz="1200" b="0" dirty="0"/>
              <a:t>5%</a:t>
            </a:r>
            <a:r>
              <a:rPr lang="ko-KR" altLang="en-US" sz="1200" b="0" dirty="0"/>
              <a:t>를 </a:t>
            </a:r>
            <a:r>
              <a:rPr lang="ko-KR" altLang="en-US" sz="1200" b="0" dirty="0" err="1"/>
              <a:t>넘은적이</a:t>
            </a:r>
            <a:r>
              <a:rPr lang="ko-KR" altLang="en-US" sz="1200" b="0" dirty="0"/>
              <a:t> 없음</a:t>
            </a:r>
            <a:endParaRPr lang="en-US" altLang="ko-KR" sz="1200" b="0" dirty="0"/>
          </a:p>
          <a:p>
            <a:endParaRPr lang="en-US" altLang="ko-KR" sz="1200" b="0" dirty="0"/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200" b="0" dirty="0"/>
              <a:t>이러한 사실을 바탕으로 연도가 지나면 지날수록 </a:t>
            </a:r>
            <a:r>
              <a:rPr lang="ko-KR" altLang="en-US" dirty="0" err="1"/>
              <a:t>모바일</a:t>
            </a:r>
            <a:r>
              <a:rPr lang="ko-KR" altLang="en-US" dirty="0"/>
              <a:t> 시장은 더욱 커진다</a:t>
            </a:r>
            <a:r>
              <a:rPr lang="ko-KR" altLang="en-US" sz="1200" b="0" dirty="0"/>
              <a:t>는 것을 알 수 있음</a:t>
            </a:r>
            <a:endParaRPr lang="en-US" altLang="ko-KR" sz="1200" b="0" dirty="0"/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200" b="0" dirty="0"/>
              <a:t>앞으로 만들 게임은 </a:t>
            </a:r>
            <a:r>
              <a:rPr lang="ko-KR" altLang="en-US" dirty="0" err="1"/>
              <a:t>모바일</a:t>
            </a:r>
            <a:r>
              <a:rPr lang="ko-KR" altLang="en-US" dirty="0"/>
              <a:t> 플랫폼을 이용</a:t>
            </a:r>
            <a:r>
              <a:rPr lang="ko-KR" altLang="en-US" sz="1200" b="0" dirty="0"/>
              <a:t>해야 유리함</a:t>
            </a:r>
            <a:endParaRPr lang="en-US" altLang="ko-KR" sz="1200" b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내용 개체 틀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EE9B892C-27CE-40C5-AA07-89130CD88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214791"/>
              </p:ext>
            </p:extLst>
          </p:nvPr>
        </p:nvGraphicFramePr>
        <p:xfrm>
          <a:off x="428625" y="1300163"/>
          <a:ext cx="3609975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99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프롤로그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22"/>
            <p:extLst>
              <p:ext uri="{D42A27DB-BD31-4B8C-83A1-F6EECF244321}">
                <p14:modId xmlns:p14="http://schemas.microsoft.com/office/powerpoint/2010/main" val="2889317491"/>
              </p:ext>
            </p:extLst>
          </p:nvPr>
        </p:nvGraphicFramePr>
        <p:xfrm>
          <a:off x="4478338" y="1301750"/>
          <a:ext cx="4270376" cy="3792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에피소드 </a:t>
                      </a:r>
                      <a:r>
                        <a:rPr lang="ko-KR" altLang="en-US" dirty="0" err="1"/>
                        <a:t>클리어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/>
                        <a:t>지역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초보자 마을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/>
                        <a:t>장소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중세 분위기의 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/>
                        <a:t>등장인물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모험가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유저</a:t>
                      </a:r>
                      <a:r>
                        <a:rPr lang="en-US" altLang="ko-KR" sz="1050" dirty="0"/>
                        <a:t>), </a:t>
                      </a:r>
                      <a:r>
                        <a:rPr lang="ko-KR" altLang="en-US" sz="1050" dirty="0"/>
                        <a:t>마을의 장로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사건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/>
                        <a:t>장로는 </a:t>
                      </a:r>
                      <a:r>
                        <a:rPr lang="ko-KR" altLang="en-US" sz="1050" b="0" dirty="0" err="1"/>
                        <a:t>고블린을</a:t>
                      </a:r>
                      <a:r>
                        <a:rPr lang="ko-KR" altLang="en-US" sz="1050" b="0" dirty="0"/>
                        <a:t> 퇴치한 모험가에게 다음 마을로 가야 등급을 갱신할 수 있다고 말한다</a:t>
                      </a:r>
                      <a:r>
                        <a:rPr lang="en-US" altLang="ko-KR" sz="105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행선지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err="1"/>
                        <a:t>첫번째</a:t>
                      </a:r>
                      <a:r>
                        <a:rPr lang="ko-KR" altLang="en-US" sz="1050" b="0" dirty="0"/>
                        <a:t> 도시의 모험가 전용 주점</a:t>
                      </a:r>
                      <a:endParaRPr lang="en-US" altLang="ko-KR" sz="10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사전 제공 </a:t>
                      </a:r>
                      <a:endParaRPr lang="en-US" altLang="ko-KR" sz="12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50" b="0" dirty="0"/>
                        <a:t>장로의 증표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보상 </a:t>
                      </a:r>
                      <a:endParaRPr lang="en-US" altLang="ko-KR" sz="12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모험가 등급 갱신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1" name="Picture 12" descr="Witcher_3_Concept_Art_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68" y="1300163"/>
            <a:ext cx="3419489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 "/>
          <p:cNvPicPr>
            <a:picLocks noGrp="1" noChangeAspect="1" noChangeArrowheads="1"/>
          </p:cNvPicPr>
          <p:nvPr>
            <p:ph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75" y="3362325"/>
            <a:ext cx="2237825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2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에피소드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22"/>
            <p:extLst>
              <p:ext uri="{D42A27DB-BD31-4B8C-83A1-F6EECF244321}">
                <p14:modId xmlns:p14="http://schemas.microsoft.com/office/powerpoint/2010/main" val="4253757159"/>
              </p:ext>
            </p:extLst>
          </p:nvPr>
        </p:nvGraphicFramePr>
        <p:xfrm>
          <a:off x="4478338" y="1301750"/>
          <a:ext cx="4270376" cy="35013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/>
                        <a:t>대화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 err="1"/>
                        <a:t>첫번째</a:t>
                      </a:r>
                      <a:r>
                        <a:rPr lang="ko-KR" altLang="en-US" sz="1050" dirty="0"/>
                        <a:t> 도시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장소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모험가 전용 주점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등장인물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모험가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유저</a:t>
                      </a:r>
                      <a:r>
                        <a:rPr lang="en-US" altLang="ko-KR" sz="1050" dirty="0"/>
                        <a:t>), </a:t>
                      </a:r>
                      <a:r>
                        <a:rPr lang="ko-KR" altLang="en-US" sz="1050" dirty="0" err="1"/>
                        <a:t>길드장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사건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/>
                        <a:t>길드마스터는 유저에게 증표를 받자 초보 모험가로 인정한다</a:t>
                      </a:r>
                      <a:r>
                        <a:rPr lang="en-US" altLang="ko-KR" sz="1050" b="0" dirty="0"/>
                        <a:t>.</a:t>
                      </a:r>
                      <a:r>
                        <a:rPr lang="en-US" altLang="ko-KR" sz="1050" b="0" baseline="0" dirty="0"/>
                        <a:t> </a:t>
                      </a:r>
                      <a:r>
                        <a:rPr lang="ko-KR" altLang="en-US" sz="1050" b="0" baseline="0" dirty="0"/>
                        <a:t>그리고 유저에게 모험가를 증명해주는 증표를 주고</a:t>
                      </a:r>
                      <a:r>
                        <a:rPr lang="en-US" altLang="ko-KR" sz="1050" b="0" baseline="0" dirty="0"/>
                        <a:t>, </a:t>
                      </a:r>
                      <a:r>
                        <a:rPr lang="ko-KR" altLang="en-US" sz="1050" b="0" baseline="0" dirty="0"/>
                        <a:t>지역에 대한 정보</a:t>
                      </a:r>
                      <a:r>
                        <a:rPr lang="en-US" altLang="ko-KR" sz="1050" b="0" baseline="0" dirty="0"/>
                        <a:t>(</a:t>
                      </a:r>
                      <a:r>
                        <a:rPr lang="ko-KR" altLang="en-US" sz="1050" b="0" baseline="0" dirty="0"/>
                        <a:t>상점</a:t>
                      </a:r>
                      <a:r>
                        <a:rPr lang="en-US" altLang="ko-KR" sz="1050" b="0" baseline="0" dirty="0"/>
                        <a:t>, </a:t>
                      </a:r>
                      <a:r>
                        <a:rPr lang="ko-KR" altLang="en-US" sz="1050" b="0" baseline="0" dirty="0"/>
                        <a:t>여관 등등</a:t>
                      </a:r>
                      <a:r>
                        <a:rPr lang="en-US" altLang="ko-KR" sz="1050" b="0" baseline="0" dirty="0"/>
                        <a:t>)</a:t>
                      </a:r>
                      <a:r>
                        <a:rPr lang="ko-KR" altLang="en-US" sz="1050" b="0" baseline="0" dirty="0"/>
                        <a:t>를 준다</a:t>
                      </a:r>
                      <a:r>
                        <a:rPr lang="en-US" altLang="ko-KR" sz="1050" b="0" baseline="0" dirty="0"/>
                        <a:t>.  </a:t>
                      </a:r>
                      <a:r>
                        <a:rPr lang="ko-KR" altLang="en-US" sz="1050" b="0" baseline="0" dirty="0"/>
                        <a:t>한번 둘러보고 나서 다시 주점으로 돌아오라고 말한다</a:t>
                      </a:r>
                      <a:r>
                        <a:rPr lang="en-US" altLang="ko-KR" sz="1050" b="0" baseline="0" dirty="0"/>
                        <a:t>.</a:t>
                      </a:r>
                      <a:endParaRPr lang="en-US" altLang="ko-KR" sz="10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보상 </a:t>
                      </a:r>
                      <a:endParaRPr lang="en-US" altLang="ko-KR" sz="12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초보자용 모험가 증표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8198" name="Picture 6" descr="관련 이미지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0" y="1300163"/>
            <a:ext cx="3412065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Fantasy"/>
          <p:cNvPicPr>
            <a:picLocks noGrp="1" noChangeAspect="1" noChangeArrowheads="1"/>
          </p:cNvPicPr>
          <p:nvPr>
            <p:ph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95" y="3362325"/>
            <a:ext cx="2672786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63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에피소드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22"/>
            <p:extLst>
              <p:ext uri="{D42A27DB-BD31-4B8C-83A1-F6EECF244321}">
                <p14:modId xmlns:p14="http://schemas.microsoft.com/office/powerpoint/2010/main" val="4040146364"/>
              </p:ext>
            </p:extLst>
          </p:nvPr>
        </p:nvGraphicFramePr>
        <p:xfrm>
          <a:off x="4478338" y="1301750"/>
          <a:ext cx="4270376" cy="400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의뢰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 err="1"/>
                        <a:t>첫번째</a:t>
                      </a:r>
                      <a:r>
                        <a:rPr lang="ko-KR" altLang="en-US" sz="1050" dirty="0"/>
                        <a:t> 지역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이름 미정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장소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모험가 길드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등장인물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모험가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유저</a:t>
                      </a:r>
                      <a:r>
                        <a:rPr lang="en-US" altLang="ko-KR" sz="1050" dirty="0"/>
                        <a:t>), </a:t>
                      </a:r>
                      <a:r>
                        <a:rPr lang="ko-KR" altLang="en-US" sz="1050" dirty="0" err="1"/>
                        <a:t>길드장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사건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b="0" dirty="0"/>
                        <a:t>도시의 모험가들이 어떤 일로 인해 별로 없어서</a:t>
                      </a:r>
                      <a:r>
                        <a:rPr lang="ko-KR" altLang="en-US" sz="1050" b="0" baseline="0" dirty="0"/>
                        <a:t> 낮은 등급임에도 유저에게 의뢰를 맡기게 된다고 말한다</a:t>
                      </a:r>
                      <a:r>
                        <a:rPr lang="en-US" altLang="ko-KR" sz="1050" b="0" baseline="0" dirty="0"/>
                        <a:t>.</a:t>
                      </a:r>
                      <a:endParaRPr lang="en-US" altLang="ko-KR" sz="10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/>
                        <a:t>던전</a:t>
                      </a:r>
                      <a:r>
                        <a:rPr lang="ko-KR" altLang="en-US" sz="1200" b="1" dirty="0"/>
                        <a:t> 및 </a:t>
                      </a:r>
                      <a:endParaRPr lang="en-US" altLang="ko-KR" sz="12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보스 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b="0" dirty="0" err="1"/>
                        <a:t>첫번째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ko-KR" altLang="en-US" sz="1050" b="0" dirty="0" err="1"/>
                        <a:t>던전</a:t>
                      </a:r>
                      <a:r>
                        <a:rPr lang="en-US" altLang="ko-KR" sz="1050" b="0" dirty="0"/>
                        <a:t>(</a:t>
                      </a:r>
                      <a:r>
                        <a:rPr lang="ko-KR" altLang="en-US" sz="1050" b="0" dirty="0" err="1"/>
                        <a:t>오크</a:t>
                      </a:r>
                      <a:r>
                        <a:rPr lang="ko-KR" altLang="en-US" sz="1050" b="0" dirty="0"/>
                        <a:t> 무리</a:t>
                      </a:r>
                      <a:r>
                        <a:rPr lang="en-US" altLang="ko-KR" sz="1050" b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/>
                        <a:t>클리어</a:t>
                      </a:r>
                      <a:r>
                        <a:rPr lang="ko-KR" altLang="en-US" sz="1200" b="1" dirty="0"/>
                        <a:t>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50" b="0" dirty="0" err="1"/>
                        <a:t>오크</a:t>
                      </a:r>
                      <a:r>
                        <a:rPr lang="ko-KR" altLang="en-US" sz="1050" b="0" dirty="0"/>
                        <a:t> 제거</a:t>
                      </a:r>
                      <a:endParaRPr lang="en-US" altLang="ko-KR" sz="105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사전 제공 </a:t>
                      </a:r>
                      <a:endParaRPr lang="en-US" altLang="ko-KR" sz="12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50" b="0" dirty="0"/>
                        <a:t>미정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보상 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미정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7170" name="Picture 2" descr="판타지 주점 일러스트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0" y="1300163"/>
            <a:ext cx="3412065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rtStation - 오크 흉상, David Su"/>
          <p:cNvPicPr>
            <a:picLocks noGrp="1" noChangeAspect="1" noChangeArrowheads="1"/>
          </p:cNvPicPr>
          <p:nvPr>
            <p:ph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85" y="3362325"/>
            <a:ext cx="3372206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1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에피소드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22"/>
            <p:extLst>
              <p:ext uri="{D42A27DB-BD31-4B8C-83A1-F6EECF244321}">
                <p14:modId xmlns:p14="http://schemas.microsoft.com/office/powerpoint/2010/main" val="2060333587"/>
              </p:ext>
            </p:extLst>
          </p:nvPr>
        </p:nvGraphicFramePr>
        <p:xfrm>
          <a:off x="4478338" y="1301750"/>
          <a:ext cx="4270376" cy="3792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7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에피소드 </a:t>
                      </a:r>
                      <a:r>
                        <a:rPr lang="ko-KR" altLang="en-US" dirty="0" err="1"/>
                        <a:t>클리어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/>
                        <a:t>지역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 err="1"/>
                        <a:t>첫번째</a:t>
                      </a:r>
                      <a:r>
                        <a:rPr lang="ko-KR" altLang="en-US" sz="1050" dirty="0"/>
                        <a:t> 도시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/>
                        <a:t>장소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모험가 전용 주점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/>
                        <a:t>등장인물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/>
                        <a:t>모험가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유저</a:t>
                      </a:r>
                      <a:r>
                        <a:rPr lang="en-US" altLang="ko-KR" sz="1050" dirty="0"/>
                        <a:t>), </a:t>
                      </a:r>
                      <a:r>
                        <a:rPr lang="ko-KR" altLang="en-US" sz="1050" dirty="0" err="1"/>
                        <a:t>길드장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사건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/>
                        <a:t>길드마스터는 더 이상 해결할 </a:t>
                      </a:r>
                      <a:r>
                        <a:rPr lang="ko-KR" altLang="en-US" sz="1050" b="0" dirty="0" err="1"/>
                        <a:t>던전이</a:t>
                      </a:r>
                      <a:r>
                        <a:rPr lang="ko-KR" altLang="en-US" sz="1050" b="0" dirty="0"/>
                        <a:t> 없기에 다음 행선지를 알려준다</a:t>
                      </a:r>
                      <a:r>
                        <a:rPr lang="en-US" altLang="ko-KR" sz="105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행선지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dirty="0" err="1"/>
                        <a:t>두번째</a:t>
                      </a:r>
                      <a:r>
                        <a:rPr lang="ko-KR" altLang="en-US" sz="1050" dirty="0"/>
                        <a:t> 도시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사전 제공 </a:t>
                      </a:r>
                      <a:endParaRPr lang="en-US" altLang="ko-KR" sz="12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/>
                        <a:t>없음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보상 </a:t>
                      </a:r>
                      <a:endParaRPr lang="en-US" altLang="ko-KR" sz="12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dirty="0"/>
                        <a:t>X</a:t>
                      </a:r>
                      <a:r>
                        <a:rPr lang="ko-KR" altLang="en-US" sz="1050" dirty="0"/>
                        <a:t>등급 모험가 증표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6146" name="Picture 2" descr=" "/>
          <p:cNvPicPr>
            <a:picLocks noGrp="1" noChangeAspect="1" noChangeArrowheads="1"/>
          </p:cNvPicPr>
          <p:nvPr>
            <p:ph idx="2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75" y="3362325"/>
            <a:ext cx="2237825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관련 이미지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0" y="1300163"/>
            <a:ext cx="3412065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02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526EF5-907E-4635-A141-0C6E113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BD1A1B-B6D0-4EFE-81A8-B84235D7C4E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맵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2BEA33EA-BA8A-4428-B7C8-B6B03792265D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/>
              <a:t>게임 맵 설명</a:t>
            </a:r>
            <a:endParaRPr lang="en-US" altLang="ko-KR" sz="1600" dirty="0"/>
          </a:p>
          <a:p>
            <a:r>
              <a:rPr lang="ko-KR" altLang="en-US" sz="1200" b="0" dirty="0" err="1"/>
              <a:t>ㆍ</a:t>
            </a:r>
            <a:r>
              <a:rPr lang="ko-KR" altLang="en-US" sz="1200" b="0" dirty="0"/>
              <a:t> 초보자 도시</a:t>
            </a:r>
            <a:endParaRPr lang="en-US" altLang="ko-KR" sz="1200" b="0" dirty="0"/>
          </a:p>
          <a:p>
            <a:r>
              <a:rPr lang="en-US" altLang="ko-KR" sz="1200" b="0" dirty="0"/>
              <a:t> </a:t>
            </a:r>
            <a:r>
              <a:rPr lang="ko-KR" altLang="en-US" sz="1200" b="0" dirty="0"/>
              <a:t>이 도시는 가이아 대륙에 처음 온 모험가들을 위한 도시입니다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초보 모험가들을 위해 쉬운 난이도인 던전과 게임에 대한 설명을 도와주는 </a:t>
            </a:r>
            <a:r>
              <a:rPr lang="en-US" altLang="ko-KR" sz="1200" b="0" dirty="0"/>
              <a:t>NPC</a:t>
            </a:r>
            <a:r>
              <a:rPr lang="ko-KR" altLang="en-US" sz="1200" b="0" dirty="0"/>
              <a:t>들이 존재합니다</a:t>
            </a:r>
            <a:r>
              <a:rPr lang="en-US" altLang="ko-KR" sz="1200" b="0" dirty="0"/>
              <a:t>. NPC</a:t>
            </a:r>
            <a:r>
              <a:rPr lang="ko-KR" altLang="en-US" sz="1200" b="0" dirty="0"/>
              <a:t>에는 인터페이스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조작 방법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기본적인 아이템 제공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상점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여관에 해당하는 </a:t>
            </a:r>
            <a:r>
              <a:rPr lang="en-US" altLang="ko-KR" sz="1200" b="0" dirty="0"/>
              <a:t>NPC</a:t>
            </a:r>
            <a:r>
              <a:rPr lang="ko-KR" altLang="en-US" sz="1200" b="0" dirty="0"/>
              <a:t>들이 존재합니다</a:t>
            </a:r>
            <a:r>
              <a:rPr lang="en-US" altLang="ko-KR" sz="1200" b="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200" b="0" dirty="0"/>
          </a:p>
          <a:p>
            <a:r>
              <a:rPr lang="ko-KR" altLang="en-US" sz="1200" b="0" dirty="0" err="1"/>
              <a:t>ㆍ</a:t>
            </a:r>
            <a:r>
              <a:rPr lang="ko-KR" altLang="en-US" sz="1200" b="0" dirty="0"/>
              <a:t> 초보자 던전</a:t>
            </a:r>
            <a:endParaRPr lang="en-US" altLang="ko-KR" sz="1200" b="0" dirty="0"/>
          </a:p>
          <a:p>
            <a:r>
              <a:rPr lang="en-US" altLang="ko-KR" sz="1200" b="0" dirty="0"/>
              <a:t> </a:t>
            </a:r>
            <a:r>
              <a:rPr lang="ko-KR" altLang="en-US" sz="1200" b="0" dirty="0"/>
              <a:t>지도상 초보자 도시와 멀지 않습니다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다만 </a:t>
            </a:r>
            <a:r>
              <a:rPr lang="ko-KR" altLang="en-US" sz="1200" b="0" dirty="0" err="1"/>
              <a:t>텔레포트</a:t>
            </a:r>
            <a:r>
              <a:rPr lang="ko-KR" altLang="en-US" sz="1200" b="0" dirty="0"/>
              <a:t> 기능을 통해 보다 쉽게 이동할 수 있습니다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 던전은 말그대로 초보자들이 어떻게 </a:t>
            </a:r>
            <a:r>
              <a:rPr lang="ko-KR" altLang="en-US" sz="1200" b="0" dirty="0" err="1"/>
              <a:t>던전에서</a:t>
            </a:r>
            <a:r>
              <a:rPr lang="ko-KR" altLang="en-US" sz="1200" b="0" dirty="0"/>
              <a:t> 행동해야 하는가를 알려주기 위한 용도이기에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쉬운 난이도입니다</a:t>
            </a:r>
            <a:r>
              <a:rPr lang="en-US" altLang="ko-KR" sz="1200" b="0" dirty="0"/>
              <a:t>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97111CEB-100F-4940-90FF-7975BB1AB2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5" name="내용 개체 틀 4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ì§ë">
            <a:extLst>
              <a:ext uri="{FF2B5EF4-FFF2-40B4-BE49-F238E27FC236}">
                <a16:creationId xmlns:a16="http://schemas.microsoft.com/office/drawing/2014/main" xmlns="" id="{55556A4D-10D3-42F5-9C23-2C23D568B7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3" y="1300163"/>
            <a:ext cx="3410258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03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스토리텔링</a:t>
            </a:r>
            <a:r>
              <a:rPr lang="ko-KR" altLang="en-US" dirty="0" smtClean="0"/>
              <a:t>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액션 </a:t>
            </a:r>
            <a:r>
              <a:rPr lang="en-US" altLang="ko-KR" dirty="0" smtClean="0"/>
              <a:t>RPG</a:t>
            </a:r>
            <a:r>
              <a:rPr lang="ko-KR" altLang="en-US" dirty="0" smtClean="0"/>
              <a:t>에서의 </a:t>
            </a:r>
            <a:r>
              <a:rPr lang="ko-KR" altLang="en-US" dirty="0" err="1" smtClean="0"/>
              <a:t>스토리텔링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마비노기 영웅전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마비노기 영웅전 </a:t>
            </a:r>
            <a:r>
              <a:rPr lang="ko-KR" altLang="en-US" dirty="0" err="1" smtClean="0"/>
              <a:t>모바일</a:t>
            </a:r>
            <a:endParaRPr lang="ko-KR" altLang="en-US" dirty="0"/>
          </a:p>
        </p:txBody>
      </p:sp>
      <p:graphicFrame>
        <p:nvGraphicFramePr>
          <p:cNvPr id="6" name="내용 개체 틀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80491"/>
              </p:ext>
            </p:extLst>
          </p:nvPr>
        </p:nvGraphicFramePr>
        <p:xfrm>
          <a:off x="428625" y="1259554"/>
          <a:ext cx="8391852" cy="3886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965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구분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제약사항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제약사항에 대한 설명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모</a:t>
                      </a:r>
                      <a:endParaRPr lang="en-US" altLang="ko-KR" sz="1100" b="1" dirty="0"/>
                    </a:p>
                    <a:p>
                      <a:pPr algn="ctr" latinLnBrk="1"/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바</a:t>
                      </a:r>
                      <a:endParaRPr lang="en-US" altLang="ko-KR" sz="1100" b="1" dirty="0"/>
                    </a:p>
                    <a:p>
                      <a:pPr algn="ctr" latinLnBrk="1"/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디스플레이 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및 조작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작은 화면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터치를 통한 불편한 조작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ym typeface="Malgun Gothic"/>
                        </a:rPr>
                        <a:t>입</a:t>
                      </a:r>
                      <a:r>
                        <a:rPr lang="ko-KR" altLang="en-US" sz="900" dirty="0">
                          <a:sym typeface="Malgun Gothic"/>
                        </a:rPr>
                        <a:t>출력 </a:t>
                      </a:r>
                      <a:r>
                        <a:rPr lang="ko-KR" sz="900" dirty="0">
                          <a:sym typeface="Malgun Gothic"/>
                        </a:rPr>
                        <a:t>장치가 </a:t>
                      </a:r>
                      <a:r>
                        <a:rPr lang="ko-KR" altLang="en-US" sz="900" dirty="0">
                          <a:sym typeface="Malgun Gothic"/>
                        </a:rPr>
                        <a:t>동일</a:t>
                      </a:r>
                      <a:r>
                        <a:rPr lang="ko-KR" sz="900" dirty="0">
                          <a:sym typeface="Malgun Gothic"/>
                        </a:rPr>
                        <a:t> 화면에서 진행</a:t>
                      </a:r>
                      <a:r>
                        <a:rPr lang="ko-KR" altLang="en-US" sz="900" dirty="0">
                          <a:sym typeface="Malgun Gothic"/>
                        </a:rPr>
                        <a:t>되기에</a:t>
                      </a:r>
                      <a:r>
                        <a:rPr lang="ko-KR" sz="900" dirty="0">
                          <a:sym typeface="Malgun Gothic"/>
                        </a:rPr>
                        <a:t> 화면</a:t>
                      </a:r>
                      <a:r>
                        <a:rPr lang="en-US" altLang="ko-KR" sz="900" dirty="0">
                          <a:sym typeface="Malgun Gothic"/>
                        </a:rPr>
                        <a:t> </a:t>
                      </a:r>
                      <a:r>
                        <a:rPr lang="ko-KR" altLang="en-US" sz="900" dirty="0">
                          <a:sym typeface="Malgun Gothic"/>
                        </a:rPr>
                        <a:t>공간</a:t>
                      </a:r>
                      <a:r>
                        <a:rPr lang="ko-KR" sz="900" dirty="0">
                          <a:sym typeface="Malgun Gothic"/>
                        </a:rPr>
                        <a:t>이 타 </a:t>
                      </a:r>
                      <a:r>
                        <a:rPr lang="ko-KR" sz="900" dirty="0" err="1">
                          <a:sym typeface="Malgun Gothic"/>
                        </a:rPr>
                        <a:t>플렛폼에</a:t>
                      </a:r>
                      <a:r>
                        <a:rPr lang="ko-KR" sz="900" dirty="0">
                          <a:sym typeface="Malgun Gothic"/>
                        </a:rPr>
                        <a:t> 비해 </a:t>
                      </a:r>
                      <a:r>
                        <a:rPr lang="ko-KR" sz="900" dirty="0" smtClean="0">
                          <a:sym typeface="Malgun Gothic"/>
                        </a:rPr>
                        <a:t>작다</a:t>
                      </a:r>
                      <a:r>
                        <a:rPr lang="en-US" altLang="ko-KR" sz="900" dirty="0" smtClean="0">
                          <a:sym typeface="Malgun Gothic"/>
                        </a:rPr>
                        <a:t>.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그렇기에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조작에 대한 불편함으로 게임을 지속적으로 플레이 하지 않을 수</a:t>
                      </a:r>
                      <a:r>
                        <a:rPr lang="ko-KR" altLang="en-US" sz="900" dirty="0" smtClean="0">
                          <a:sym typeface="Malgun Gothic"/>
                        </a:rPr>
                        <a:t> 있다</a:t>
                      </a:r>
                      <a:r>
                        <a:rPr lang="en-US" altLang="ko-KR" sz="900" dirty="0" smtClean="0">
                          <a:sym typeface="Malgun Gothic"/>
                        </a:rPr>
                        <a:t>.</a:t>
                      </a:r>
                      <a:endParaRPr sz="9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플레이 타임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짧은 플레이타임으로 적은 몰입도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스토리 이해도가 낮음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err="1">
                          <a:sym typeface="Malgun Gothic"/>
                        </a:rPr>
                        <a:t>모바일</a:t>
                      </a:r>
                      <a:r>
                        <a:rPr lang="ko-KR" altLang="en-US" sz="900" dirty="0">
                          <a:sym typeface="Malgun Gothic"/>
                        </a:rPr>
                        <a:t> 게임 특성상 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sym typeface="Malgun Gothic"/>
                        </a:rPr>
                        <a:t>플레이 타임이 </a:t>
                      </a:r>
                      <a:r>
                        <a:rPr lang="ko-KR" sz="1000" b="1" dirty="0">
                          <a:solidFill>
                            <a:srgbClr val="C00000"/>
                          </a:solidFill>
                          <a:sym typeface="Malgun Gothic"/>
                        </a:rPr>
                        <a:t>짧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sym typeface="Malgun Gothic"/>
                        </a:rPr>
                        <a:t>아 </a:t>
                      </a:r>
                      <a:r>
                        <a:rPr lang="ko-KR" sz="1000" b="1" dirty="0">
                          <a:solidFill>
                            <a:srgbClr val="C00000"/>
                          </a:solidFill>
                          <a:sym typeface="Malgun Gothic"/>
                        </a:rPr>
                        <a:t>스토리를 </a:t>
                      </a: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모두</a:t>
                      </a:r>
                      <a:r>
                        <a:rPr lang="ko-KR" sz="1000" b="1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 </a:t>
                      </a:r>
                      <a:r>
                        <a:rPr lang="ko-KR" sz="1000" b="1" dirty="0">
                          <a:solidFill>
                            <a:srgbClr val="C00000"/>
                          </a:solidFill>
                          <a:sym typeface="Malgun Gothic"/>
                        </a:rPr>
                        <a:t>보여 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sym typeface="Malgun Gothic"/>
                        </a:rPr>
                        <a:t>주기 </a:t>
                      </a: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어렵다</a:t>
                      </a:r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.</a:t>
                      </a: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낮은 이해도로 </a:t>
                      </a:r>
                      <a:r>
                        <a:rPr lang="ko-KR" altLang="en-US" sz="1000" b="1" baseline="0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인해 스토리가 게임에서 뜬 느낌을 준다</a:t>
                      </a:r>
                      <a:r>
                        <a:rPr lang="en-US" altLang="ko-KR" sz="900" b="0" baseline="0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.</a:t>
                      </a:r>
                      <a:endParaRPr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/>
                        <a:t>장</a:t>
                      </a:r>
                      <a:r>
                        <a:rPr lang="ko-KR" altLang="en-US" sz="1100" b="1" u="none" strike="noStrike" cap="none" dirty="0"/>
                        <a:t>르</a:t>
                      </a:r>
                      <a:endParaRPr sz="1100" b="1" u="none" strike="noStrike" cap="none" dirty="0"/>
                    </a:p>
                  </a:txBody>
                  <a:tcPr marL="91450" marR="91450" marT="38100" marB="381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ko-KR" altLang="en-US" sz="900" b="0" u="none" strike="noStrike" cap="none" dirty="0"/>
                        <a:t>액션 게임의 빠른 템포</a:t>
                      </a:r>
                      <a:endParaRPr lang="en-US" altLang="ko-KR" sz="900" b="0" u="none" strike="noStrike" cap="none" dirty="0"/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ko-KR" altLang="en-US" sz="900" b="0" u="none" strike="noStrike" cap="none" dirty="0" err="1"/>
                        <a:t>롤플레잉</a:t>
                      </a:r>
                      <a:r>
                        <a:rPr lang="ko-KR" altLang="en-US" sz="900" b="0" u="none" strike="noStrike" cap="none" dirty="0"/>
                        <a:t> 장르의 </a:t>
                      </a:r>
                      <a:r>
                        <a:rPr lang="ko-KR" altLang="en-US" sz="900" b="0" u="none" strike="noStrike" cap="none" dirty="0" err="1"/>
                        <a:t>역활극</a:t>
                      </a:r>
                      <a:endParaRPr lang="en-US" altLang="ko-KR" sz="900" b="0" u="none" strike="noStrike" cap="none" dirty="0"/>
                    </a:p>
                  </a:txBody>
                  <a:tcPr marL="91450" marR="9145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/>
                        <a:t>액션 장르와 롤플레잉 </a:t>
                      </a:r>
                      <a:r>
                        <a:rPr lang="ko-KR" altLang="en-US" sz="900" b="0" u="none" strike="noStrike" cap="none" dirty="0">
                          <a:solidFill>
                            <a:schemeClr val="tx1"/>
                          </a:solidFill>
                        </a:rPr>
                        <a:t>장르 사이의 </a:t>
                      </a:r>
                      <a:r>
                        <a:rPr lang="ko-KR" altLang="en-US" sz="9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C00000"/>
                          </a:solidFill>
                        </a:rPr>
                        <a:t>빠른 </a:t>
                      </a:r>
                      <a:r>
                        <a:rPr lang="ko-KR" altLang="en-US" sz="1000" b="1" u="none" strike="noStrike" cap="none" dirty="0">
                          <a:solidFill>
                            <a:srgbClr val="C00000"/>
                          </a:solidFill>
                        </a:rPr>
                        <a:t>템포와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C00000"/>
                          </a:solidFill>
                        </a:rPr>
                        <a:t>역활극이라는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C00000"/>
                          </a:solidFill>
                        </a:rPr>
                        <a:t> 문제점이 </a:t>
                      </a:r>
                      <a:r>
                        <a:rPr lang="ko-KR" altLang="en-US" sz="1000" b="1" u="none" strike="noStrike" cap="none" dirty="0">
                          <a:solidFill>
                            <a:srgbClr val="C00000"/>
                          </a:solidFill>
                        </a:rPr>
                        <a:t>존재</a:t>
                      </a:r>
                      <a:r>
                        <a:rPr lang="ko-KR" altLang="en-US" sz="900" u="none" strike="noStrike" cap="none" dirty="0"/>
                        <a:t>한다</a:t>
                      </a:r>
                      <a:r>
                        <a:rPr lang="en-US" altLang="ko-KR" sz="900" u="none" strike="noStrike" cap="none" dirty="0"/>
                        <a:t>.</a:t>
                      </a:r>
                      <a:endParaRPr sz="900" b="0" u="none" strike="noStrike" cap="none" dirty="0"/>
                    </a:p>
                  </a:txBody>
                  <a:tcPr marL="91450" marR="9145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dirty="0"/>
                        <a:t>소재</a:t>
                      </a:r>
                      <a:endParaRPr sz="1100" b="1" dirty="0"/>
                    </a:p>
                  </a:txBody>
                  <a:tcPr marL="91450" marR="91450" marT="38100" marB="381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Char char="ü"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대중적과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</a:rPr>
                        <a:t>매니악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 장르의 흡입력</a:t>
                      </a:r>
                      <a:endParaRPr lang="en-US" altLang="ko-KR" sz="900" dirty="0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Char char="ü"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대중적인 소재의 지루함과 단조로움 </a:t>
                      </a:r>
                      <a:endParaRPr lang="en-US" altLang="ko-KR" sz="9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000" b="1" baseline="0" dirty="0" smtClean="0">
                          <a:solidFill>
                            <a:srgbClr val="C00000"/>
                          </a:solidFill>
                        </a:rPr>
                        <a:t>대중적인 소재는 </a:t>
                      </a:r>
                      <a:r>
                        <a:rPr lang="ko-KR" altLang="en-US" sz="1000" b="1" baseline="0" dirty="0">
                          <a:solidFill>
                            <a:srgbClr val="C00000"/>
                          </a:solidFill>
                        </a:rPr>
                        <a:t>쉽게 받아들 일 수 있으나 많이 들어본 얘기라 </a:t>
                      </a:r>
                      <a:r>
                        <a:rPr lang="ko-KR" altLang="en-US" sz="1000" b="1" baseline="0" dirty="0" smtClean="0">
                          <a:solidFill>
                            <a:srgbClr val="C00000"/>
                          </a:solidFill>
                        </a:rPr>
                        <a:t>지루</a:t>
                      </a:r>
                      <a:r>
                        <a:rPr lang="ko-KR" altLang="en-US" sz="900" b="0" baseline="0" dirty="0"/>
                        <a:t>할 수</a:t>
                      </a:r>
                      <a:r>
                        <a:rPr lang="ko-KR" altLang="en-US" sz="800" b="0" baseline="0" dirty="0"/>
                        <a:t> </a:t>
                      </a:r>
                      <a:r>
                        <a:rPr lang="ko-KR" altLang="en-US" sz="900" baseline="0" dirty="0" smtClean="0"/>
                        <a:t>있고</a:t>
                      </a:r>
                      <a:r>
                        <a:rPr lang="en-US" altLang="ko-KR" sz="900" baseline="0" dirty="0"/>
                        <a:t>, </a:t>
                      </a:r>
                      <a:r>
                        <a:rPr lang="ko-KR" altLang="en-US" sz="1000" b="1" baseline="0" dirty="0" err="1">
                          <a:solidFill>
                            <a:srgbClr val="C00000"/>
                          </a:solidFill>
                        </a:rPr>
                        <a:t>매니악</a:t>
                      </a:r>
                      <a:r>
                        <a:rPr lang="ko-KR" altLang="en-US" sz="1000" b="1" baseline="0" dirty="0">
                          <a:solidFill>
                            <a:srgbClr val="C00000"/>
                          </a:solidFill>
                        </a:rPr>
                        <a:t> 소재는 받아 들이기 힘든 단점</a:t>
                      </a:r>
                      <a:r>
                        <a:rPr lang="ko-KR" altLang="en-US" sz="900" baseline="0" dirty="0"/>
                        <a:t>이 존재한다</a:t>
                      </a:r>
                      <a:r>
                        <a:rPr lang="en-US" altLang="ko-KR" sz="900" baseline="0" dirty="0"/>
                        <a:t>.</a:t>
                      </a:r>
                      <a:endParaRPr lang="en-US" altLang="ko-KR" sz="900" dirty="0"/>
                    </a:p>
                  </a:txBody>
                  <a:tcPr marL="91450" marR="9145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u="none" strike="noStrike" cap="none" dirty="0"/>
                        <a:t>스토리 전달 방법</a:t>
                      </a:r>
                      <a:endParaRPr sz="1100" b="1" u="none" strike="noStrike" cap="none" dirty="0"/>
                    </a:p>
                  </a:txBody>
                  <a:tcPr marL="91450" marR="91450" marT="38100" marB="381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ko-KR" altLang="en-US" sz="900" b="0" u="none" strike="noStrike" cap="none" dirty="0"/>
                        <a:t>관점과 상황에 따른 몰입도 차이</a:t>
                      </a:r>
                    </a:p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ko-KR" altLang="en-US" sz="900" b="0" u="none" strike="noStrike" cap="none" dirty="0"/>
                        <a:t>플레이어간 협력</a:t>
                      </a:r>
                    </a:p>
                  </a:txBody>
                  <a:tcPr marL="91450" marR="914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 smtClean="0">
                          <a:sym typeface="Malgun Gothic"/>
                        </a:rPr>
                        <a:t>여러 </a:t>
                      </a:r>
                      <a:r>
                        <a:rPr lang="ko-KR" altLang="en-US" sz="900" dirty="0">
                          <a:sym typeface="Malgun Gothic"/>
                        </a:rPr>
                        <a:t>주인공중 </a:t>
                      </a:r>
                      <a:r>
                        <a:rPr lang="ko-KR" altLang="en-US" sz="900" dirty="0" smtClean="0">
                          <a:sym typeface="Malgun Gothic"/>
                        </a:rPr>
                        <a:t>하나</a:t>
                      </a:r>
                      <a:r>
                        <a:rPr lang="en-US" altLang="ko-KR" sz="900" dirty="0" smtClean="0">
                          <a:sym typeface="Malgun Gothic"/>
                        </a:rPr>
                        <a:t>, </a:t>
                      </a:r>
                      <a:r>
                        <a:rPr lang="ko-KR" altLang="en-US" sz="900" dirty="0" smtClean="0">
                          <a:sym typeface="Malgun Gothic"/>
                        </a:rPr>
                        <a:t>혼자</a:t>
                      </a:r>
                      <a:r>
                        <a:rPr lang="en-US" altLang="ko-KR" sz="900" dirty="0" smtClean="0"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ym typeface="Malgun Gothic"/>
                        </a:rPr>
                        <a:t>참관하는 </a:t>
                      </a:r>
                      <a:r>
                        <a:rPr lang="ko-KR" altLang="en-US" sz="900" dirty="0" smtClean="0">
                          <a:sym typeface="Malgun Gothic"/>
                        </a:rPr>
                        <a:t>입장인지 </a:t>
                      </a: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유저의 관점에 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sym typeface="Malgun Gothic"/>
                        </a:rPr>
                        <a:t>따라 다른 </a:t>
                      </a: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몰입도의</a:t>
                      </a:r>
                      <a:r>
                        <a:rPr lang="ko-KR" altLang="en-US" sz="1000" b="1" baseline="0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 차이와</a:t>
                      </a: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 진행 방식이 다르기에 </a:t>
                      </a:r>
                      <a:r>
                        <a:rPr lang="ko-KR" altLang="en-US" sz="1000" b="1" baseline="0" dirty="0" smtClean="0">
                          <a:solidFill>
                            <a:srgbClr val="C00000"/>
                          </a:solidFill>
                          <a:sym typeface="Malgun Gothic"/>
                        </a:rPr>
                        <a:t>어떻게 진행</a:t>
                      </a:r>
                      <a:r>
                        <a:rPr lang="ko-KR" altLang="en-US" sz="900" baseline="0" dirty="0" smtClean="0">
                          <a:sym typeface="Malgun Gothic"/>
                        </a:rPr>
                        <a:t>할지 고려해야 한다</a:t>
                      </a:r>
                      <a:r>
                        <a:rPr lang="en-US" altLang="ko-KR" sz="900" baseline="0" dirty="0" smtClean="0">
                          <a:sym typeface="Malgun Gothic"/>
                        </a:rPr>
                        <a:t>.</a:t>
                      </a:r>
                      <a:endParaRPr lang="ko-KR" altLang="en-US" sz="9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스토리 전달 시점</a:t>
                      </a:r>
                      <a:endParaRPr sz="1100" b="1" dirty="0"/>
                    </a:p>
                  </a:txBody>
                  <a:tcPr marL="91450" marR="91450" marT="38100" marB="381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Char char="ü"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반복 패턴으로 인한 지루함 </a:t>
                      </a:r>
                      <a:endParaRPr lang="en-US" altLang="ko-KR" sz="900" dirty="0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Char char="ü"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사건에 대한 개연성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당위성</a:t>
                      </a:r>
                      <a:endParaRPr lang="en-US" altLang="ko-KR" sz="9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스토리에 해당하는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</a:rPr>
                        <a:t>퀘스트를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</a:rPr>
                        <a:t> 받고 해결하는 방식이 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반복되는 </a:t>
                      </a: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</a:rPr>
                        <a:t>형태로 지루함을 느낀다</a:t>
                      </a:r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.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000" b="1" dirty="0" smtClean="0">
                          <a:solidFill>
                            <a:srgbClr val="C00000"/>
                          </a:solidFill>
                        </a:rPr>
                        <a:t>스토리 진행에 관한 </a:t>
                      </a:r>
                      <a:r>
                        <a:rPr lang="ko-KR" altLang="en-US" sz="1000" b="1" baseline="0" dirty="0" smtClean="0">
                          <a:solidFill>
                            <a:srgbClr val="C00000"/>
                          </a:solidFill>
                        </a:rPr>
                        <a:t>행동의 </a:t>
                      </a:r>
                      <a:r>
                        <a:rPr lang="ko-KR" altLang="en-US" sz="1000" b="1" baseline="0" dirty="0">
                          <a:solidFill>
                            <a:srgbClr val="C00000"/>
                          </a:solidFill>
                        </a:rPr>
                        <a:t>결과나 과정이 납득</a:t>
                      </a:r>
                      <a:r>
                        <a:rPr lang="ko-KR" altLang="en-US" sz="900" baseline="0" dirty="0">
                          <a:solidFill>
                            <a:srgbClr val="000000"/>
                          </a:solidFill>
                        </a:rPr>
                        <a:t>이 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</a:rPr>
                        <a:t>되어야 한다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u="none" strike="noStrike" cap="none" dirty="0" err="1"/>
                        <a:t>스토리텔링</a:t>
                      </a:r>
                      <a:r>
                        <a:rPr lang="ko-KR" altLang="en-US" sz="1100" b="1" u="none" strike="noStrike" cap="none" dirty="0"/>
                        <a:t> 방법</a:t>
                      </a:r>
                      <a:endParaRPr sz="1100" b="1" u="none" strike="noStrike" cap="none" dirty="0"/>
                    </a:p>
                  </a:txBody>
                  <a:tcPr marL="91450" marR="91450" marT="38100" marB="381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Char char="ü"/>
                      </a:pPr>
                      <a:r>
                        <a:rPr lang="ko-KR" altLang="en-US" sz="900" dirty="0"/>
                        <a:t>개별 제작 난이도 및 비용</a:t>
                      </a:r>
                      <a:endParaRPr lang="en-US" altLang="ko-KR" sz="900" dirty="0"/>
                    </a:p>
                    <a:p>
                      <a:pPr marL="17145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" pitchFamily="2" charset="2"/>
                        <a:buChar char="ü"/>
                      </a:pPr>
                      <a:r>
                        <a:rPr lang="ko-KR" altLang="en-US" sz="900" dirty="0"/>
                        <a:t>사운드와 영상에 대한 용량</a:t>
                      </a:r>
                      <a:endParaRPr sz="900" dirty="0"/>
                    </a:p>
                  </a:txBody>
                  <a:tcPr marL="91450" marR="914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텍스트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이미지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사운드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영상</a:t>
                      </a:r>
                      <a:r>
                        <a:rPr lang="en-US" altLang="ko-KR" sz="900" baseline="0" dirty="0"/>
                        <a:t> </a:t>
                      </a:r>
                      <a:r>
                        <a:rPr lang="ko-KR" altLang="en-US" sz="900" baseline="0" dirty="0"/>
                        <a:t>등 여러 </a:t>
                      </a:r>
                      <a:r>
                        <a:rPr lang="ko-KR" altLang="en-US" sz="900" baseline="0" dirty="0" smtClean="0"/>
                        <a:t>방법이 </a:t>
                      </a:r>
                      <a:r>
                        <a:rPr lang="ko-KR" altLang="en-US" sz="900" baseline="0" dirty="0"/>
                        <a:t>존재하나 </a:t>
                      </a:r>
                      <a:r>
                        <a:rPr lang="ko-KR" altLang="en-US" sz="1000" b="1" baseline="0" dirty="0">
                          <a:solidFill>
                            <a:srgbClr val="C00000"/>
                          </a:solidFill>
                        </a:rPr>
                        <a:t>각각의 제작 난이도와 비용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이 다르다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="1" baseline="0" dirty="0" smtClean="0">
                          <a:solidFill>
                            <a:srgbClr val="C00000"/>
                          </a:solidFill>
                        </a:rPr>
                        <a:t>사운드와 </a:t>
                      </a:r>
                      <a:r>
                        <a:rPr lang="ko-KR" altLang="en-US" sz="1000" b="1" baseline="0" dirty="0">
                          <a:solidFill>
                            <a:srgbClr val="C00000"/>
                          </a:solidFill>
                        </a:rPr>
                        <a:t>영상의 경우 용량에 대한 압박</a:t>
                      </a:r>
                      <a:r>
                        <a:rPr lang="ko-KR" altLang="en-US" sz="900" baseline="0" dirty="0"/>
                        <a:t>이 크다</a:t>
                      </a:r>
                      <a:r>
                        <a:rPr lang="en-US" altLang="ko-KR" sz="900" baseline="0" dirty="0"/>
                        <a:t>.</a:t>
                      </a:r>
                      <a:endParaRPr sz="900" dirty="0"/>
                    </a:p>
                  </a:txBody>
                  <a:tcPr marL="91450" marR="91450" marT="38100" marB="3810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6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9"/>
          <p:cNvPicPr>
            <a:picLocks noGrp="1" noChangeAspect="1"/>
          </p:cNvPicPr>
          <p:nvPr>
            <p:ph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3854584"/>
            <a:ext cx="8324850" cy="137918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플랫폼과 장르별 시장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err="1" smtClean="0"/>
              <a:t>롤플레잉</a:t>
            </a:r>
            <a:r>
              <a:rPr lang="ko-KR" altLang="en-US" dirty="0" smtClean="0"/>
              <a:t> 장르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>
          <a:xfrm>
            <a:off x="287376" y="5377780"/>
            <a:ext cx="8245064" cy="151529"/>
          </a:xfrm>
        </p:spPr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모바일</a:t>
            </a:r>
            <a:r>
              <a:rPr lang="ko-KR" altLang="en-US" dirty="0"/>
              <a:t> 인덱스 </a:t>
            </a:r>
            <a:r>
              <a:rPr lang="en-US" altLang="ko-KR" dirty="0"/>
              <a:t>2019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분기 </a:t>
            </a:r>
            <a:r>
              <a:rPr lang="ko-KR" altLang="en-US" dirty="0" err="1"/>
              <a:t>게임별</a:t>
            </a:r>
            <a:r>
              <a:rPr lang="ko-KR" altLang="en-US" dirty="0"/>
              <a:t> 사용량 분석 보고서 </a:t>
            </a:r>
            <a:r>
              <a:rPr lang="en-US" altLang="ko-KR" dirty="0"/>
              <a:t>/ App Ape Analytics </a:t>
            </a:r>
            <a:r>
              <a:rPr lang="ko-KR" altLang="en-US" dirty="0"/>
              <a:t>한국 남성 사용자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ko-KR" altLang="en-US" dirty="0" err="1"/>
              <a:t>카테고리별</a:t>
            </a:r>
            <a:r>
              <a:rPr lang="ko-KR" altLang="en-US" dirty="0"/>
              <a:t> </a:t>
            </a:r>
            <a:r>
              <a:rPr lang="en-US" altLang="ko-KR" dirty="0"/>
              <a:t>MAU </a:t>
            </a:r>
            <a:r>
              <a:rPr lang="ko-KR" altLang="en-US" dirty="0" smtClean="0"/>
              <a:t>비율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2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err="1"/>
              <a:t>롤플레잉</a:t>
            </a:r>
            <a:r>
              <a:rPr lang="ko-KR" altLang="en-US" sz="1600" b="1" dirty="0"/>
              <a:t> 게임 개발 장점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 err="1"/>
              <a:t>ㆍ</a:t>
            </a:r>
            <a:r>
              <a:rPr lang="ko-KR" altLang="en-US" sz="1200" dirty="0"/>
              <a:t> 월 평균 </a:t>
            </a:r>
            <a:r>
              <a:rPr lang="ko-KR" altLang="en-US" sz="1200" b="1" dirty="0"/>
              <a:t>사용자수 </a:t>
            </a:r>
            <a:r>
              <a:rPr lang="en-US" altLang="ko-KR" sz="1200" b="1" dirty="0"/>
              <a:t>400</a:t>
            </a:r>
            <a:r>
              <a:rPr lang="ko-KR" altLang="en-US" sz="1200" b="1" dirty="0" smtClean="0"/>
              <a:t>만으로 </a:t>
            </a:r>
            <a:r>
              <a:rPr lang="ko-KR" altLang="en-US" sz="1200" dirty="0" smtClean="0"/>
              <a:t>넓은 </a:t>
            </a:r>
            <a:r>
              <a:rPr lang="ko-KR" altLang="en-US" sz="1200" dirty="0"/>
              <a:t>유저 풀 </a:t>
            </a:r>
            <a:r>
              <a:rPr lang="ko-KR" altLang="en-US" sz="1200" dirty="0" smtClean="0"/>
              <a:t>보유한다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 err="1"/>
              <a:t>ㆍ</a:t>
            </a:r>
            <a:r>
              <a:rPr lang="ko-KR" altLang="en-US" sz="1200" dirty="0"/>
              <a:t> 월 평균 </a:t>
            </a: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b="1" dirty="0"/>
              <a:t>이용시간 </a:t>
            </a:r>
            <a:r>
              <a:rPr lang="en-US" altLang="ko-KR" sz="1200" b="1" dirty="0" smtClean="0"/>
              <a:t>51.9 </a:t>
            </a:r>
            <a:r>
              <a:rPr lang="ko-KR" altLang="en-US" sz="1200" b="1" dirty="0" smtClean="0"/>
              <a:t>시간</a:t>
            </a:r>
            <a:r>
              <a:rPr lang="ko-KR" altLang="en-US" sz="1200" dirty="0" smtClean="0"/>
              <a:t>으</a:t>
            </a:r>
            <a:r>
              <a:rPr lang="ko-KR" altLang="en-US" sz="1200" dirty="0"/>
              <a:t>로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충성도 높은 유저 </a:t>
            </a:r>
            <a:r>
              <a:rPr lang="ko-KR" altLang="en-US" sz="1200" dirty="0" smtClean="0"/>
              <a:t>보유한다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 err="1"/>
              <a:t>ㆍ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남성향</a:t>
            </a:r>
            <a:r>
              <a:rPr lang="ko-KR" altLang="en-US" sz="1200" dirty="0"/>
              <a:t> 장르로 </a:t>
            </a:r>
            <a:r>
              <a:rPr lang="en-US" altLang="ko-KR" sz="1400" b="1" dirty="0"/>
              <a:t>30-40</a:t>
            </a:r>
            <a:r>
              <a:rPr lang="ko-KR" altLang="en-US" sz="1400" b="1" dirty="0"/>
              <a:t>대의 높은 구매력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en-US" sz="1200" dirty="0"/>
              <a:t>게임사의 이익 극대화 </a:t>
            </a:r>
            <a:r>
              <a:rPr lang="ko-KR" altLang="en-US" sz="1200" dirty="0" smtClean="0"/>
              <a:t>가능하다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 err="1"/>
              <a:t>ㆍ</a:t>
            </a:r>
            <a:r>
              <a:rPr lang="ko-KR" altLang="en-US" sz="1200" dirty="0"/>
              <a:t> 전체 </a:t>
            </a:r>
            <a:r>
              <a:rPr lang="ko-KR" altLang="en-US" sz="1200" dirty="0" err="1"/>
              <a:t>모바일</a:t>
            </a:r>
            <a:r>
              <a:rPr lang="ko-KR" altLang="en-US" sz="1200" dirty="0"/>
              <a:t> </a:t>
            </a:r>
            <a:r>
              <a:rPr lang="ko-KR" altLang="en-US" sz="1200" b="1" dirty="0"/>
              <a:t>게임 </a:t>
            </a:r>
            <a:r>
              <a:rPr lang="ko-KR" altLang="en-US" sz="1400" b="1" dirty="0"/>
              <a:t>매출의 </a:t>
            </a:r>
            <a:r>
              <a:rPr lang="en-US" altLang="ko-KR" sz="1400" b="1" dirty="0"/>
              <a:t>62.6%</a:t>
            </a:r>
            <a:r>
              <a:rPr lang="ko-KR" altLang="en-US" sz="1400" dirty="0"/>
              <a:t>의 비중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en-US" sz="1200" dirty="0"/>
              <a:t>다수의 </a:t>
            </a:r>
            <a:r>
              <a:rPr lang="ko-KR" altLang="en-US" sz="1200" dirty="0" err="1"/>
              <a:t>헤비</a:t>
            </a:r>
            <a:r>
              <a:rPr lang="ko-KR" altLang="en-US" sz="1200" dirty="0"/>
              <a:t> 유저 </a:t>
            </a:r>
            <a:r>
              <a:rPr lang="ko-KR" altLang="en-US" sz="1200" dirty="0" smtClean="0"/>
              <a:t>보유한다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8" name="내용 개체 틀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01316"/>
            <a:ext cx="1898781" cy="1919287"/>
          </a:xfrm>
          <a:prstGeom prst="rect">
            <a:avLst/>
          </a:prstGeom>
        </p:spPr>
      </p:pic>
      <p:pic>
        <p:nvPicPr>
          <p:cNvPr id="9" name="내용 개체 틀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331119"/>
            <a:ext cx="1851433" cy="19192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272729" y="1633364"/>
            <a:ext cx="184644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73213" y="2252861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95936" y="3793604"/>
            <a:ext cx="432048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96666" y="4376686"/>
            <a:ext cx="380546" cy="772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44008" y="4009628"/>
            <a:ext cx="360040" cy="1135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플랫폼과 장르별 시장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액</a:t>
            </a:r>
            <a:r>
              <a:rPr lang="ko-KR" altLang="en-US" dirty="0"/>
              <a:t>션</a:t>
            </a:r>
            <a:r>
              <a:rPr lang="ko-KR" altLang="en-US" dirty="0" smtClean="0"/>
              <a:t> 장르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 err="1"/>
              <a:t>GameRefinery</a:t>
            </a:r>
            <a:r>
              <a:rPr lang="en-US" altLang="ko-KR" dirty="0"/>
              <a:t>(</a:t>
            </a:r>
            <a:r>
              <a:rPr lang="ko-KR" altLang="en-US" dirty="0" err="1"/>
              <a:t>모바일</a:t>
            </a:r>
            <a:r>
              <a:rPr lang="ko-KR" altLang="en-US" dirty="0"/>
              <a:t> 게임 </a:t>
            </a:r>
            <a:r>
              <a:rPr lang="ko-KR" altLang="en-US" dirty="0" err="1"/>
              <a:t>인사이트</a:t>
            </a:r>
            <a:r>
              <a:rPr lang="ko-KR" altLang="en-US" dirty="0"/>
              <a:t> 제공 플랫폼</a:t>
            </a:r>
            <a:r>
              <a:rPr lang="en-US" altLang="ko-KR" dirty="0"/>
              <a:t>) 2018</a:t>
            </a:r>
            <a:r>
              <a:rPr lang="ko-KR" altLang="en-US" dirty="0"/>
              <a:t>년도 국가별 선호 장르 </a:t>
            </a:r>
            <a:r>
              <a:rPr lang="ko-KR" altLang="en-US" dirty="0" smtClean="0"/>
              <a:t>조사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2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sz="1600" b="1" dirty="0"/>
              <a:t>장르 선택하지 않은 이유</a:t>
            </a:r>
            <a:endParaRPr lang="en-US" altLang="ko-KR" sz="1600" b="1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200" dirty="0" err="1"/>
              <a:t>ㆍ</a:t>
            </a:r>
            <a:r>
              <a:rPr lang="ko-KR" altLang="en-US" sz="1200" dirty="0"/>
              <a:t> 퍼즐 </a:t>
            </a:r>
            <a:r>
              <a:rPr lang="en-US" altLang="ko-KR" sz="1200" dirty="0"/>
              <a:t>RPG : </a:t>
            </a:r>
            <a:r>
              <a:rPr lang="ko-KR" altLang="en-US" sz="1200" dirty="0" err="1"/>
              <a:t>동아시아권에서</a:t>
            </a:r>
            <a:r>
              <a:rPr lang="ko-KR" altLang="en-US" sz="1200" dirty="0"/>
              <a:t> 인기 없음</a:t>
            </a:r>
            <a:endParaRPr lang="en-US" altLang="ko-KR" sz="12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200" dirty="0" err="1"/>
              <a:t>ㆍ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턴제</a:t>
            </a:r>
            <a:r>
              <a:rPr lang="ko-KR" altLang="en-US" sz="1200" dirty="0"/>
              <a:t> </a:t>
            </a:r>
            <a:r>
              <a:rPr lang="en-US" altLang="ko-KR" sz="1200" dirty="0"/>
              <a:t>RPG : </a:t>
            </a:r>
            <a:r>
              <a:rPr lang="ko-KR" altLang="en-US" sz="1200" dirty="0"/>
              <a:t>강력한 </a:t>
            </a:r>
            <a:r>
              <a:rPr lang="en-US" altLang="ko-KR" sz="1200" dirty="0"/>
              <a:t>IP </a:t>
            </a:r>
            <a:r>
              <a:rPr lang="ko-KR" altLang="en-US" sz="1200" dirty="0"/>
              <a:t>싸움</a:t>
            </a:r>
            <a:endParaRPr lang="en-US" altLang="ko-KR" sz="12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200" dirty="0" err="1"/>
              <a:t>ㆍ</a:t>
            </a:r>
            <a:r>
              <a:rPr lang="ko-KR" altLang="en-US" sz="1200" dirty="0"/>
              <a:t> </a:t>
            </a:r>
            <a:r>
              <a:rPr lang="en-US" altLang="ko-KR" sz="1200" dirty="0"/>
              <a:t>MMORPG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대기업들의 싸움터</a:t>
            </a:r>
            <a:r>
              <a:rPr lang="en-US" altLang="ko-KR" sz="1200" dirty="0"/>
              <a:t>, </a:t>
            </a:r>
            <a:r>
              <a:rPr lang="ko-KR" altLang="en-US" sz="1200" dirty="0"/>
              <a:t>강력한 </a:t>
            </a:r>
            <a:r>
              <a:rPr lang="en-US" altLang="ko-KR" sz="1200" dirty="0"/>
              <a:t>IP </a:t>
            </a:r>
            <a:r>
              <a:rPr lang="ko-KR" altLang="en-US" sz="1200" dirty="0"/>
              <a:t>싸움</a:t>
            </a:r>
            <a:endParaRPr lang="en-US" altLang="ko-KR" sz="12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200" dirty="0"/>
              <a:t>└</a:t>
            </a:r>
            <a:r>
              <a:rPr lang="en-US" altLang="ko-KR" sz="1200" dirty="0"/>
              <a:t>&gt; </a:t>
            </a:r>
            <a:r>
              <a:rPr lang="ko-KR" altLang="en-US" sz="1200" dirty="0"/>
              <a:t>모두 신생 업체가 새로운 </a:t>
            </a:r>
            <a:r>
              <a:rPr lang="en-US" altLang="ko-KR" sz="1200" dirty="0"/>
              <a:t>IP</a:t>
            </a:r>
            <a:r>
              <a:rPr lang="ko-KR" altLang="en-US" sz="1200" dirty="0"/>
              <a:t>로 접근하기 어려움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600" b="1" dirty="0"/>
              <a:t>액션 </a:t>
            </a:r>
            <a:r>
              <a:rPr lang="en-US" altLang="ko-KR" sz="1600" b="1" dirty="0"/>
              <a:t>RPG</a:t>
            </a:r>
            <a:r>
              <a:rPr lang="ko-KR" altLang="en-US" sz="1600" b="1" dirty="0"/>
              <a:t>를 선택한 이유</a:t>
            </a:r>
            <a:endParaRPr lang="en-US" altLang="ko-KR" sz="1600" b="1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200" dirty="0" err="1"/>
              <a:t>ㆍ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동아시아권에서</a:t>
            </a:r>
            <a:r>
              <a:rPr lang="ko-KR" altLang="en-US" sz="1200" dirty="0"/>
              <a:t> 인기 </a:t>
            </a:r>
            <a:r>
              <a:rPr lang="en-US" altLang="ko-KR" sz="1200" dirty="0"/>
              <a:t>= </a:t>
            </a:r>
            <a:r>
              <a:rPr lang="ko-KR" altLang="en-US" sz="1200" dirty="0"/>
              <a:t>수출에 용이</a:t>
            </a:r>
            <a:endParaRPr lang="en-US" altLang="ko-KR" sz="12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200" dirty="0" err="1"/>
              <a:t>ㆍ</a:t>
            </a:r>
            <a:r>
              <a:rPr lang="ko-KR" altLang="en-US" sz="1200" dirty="0"/>
              <a:t> 다른 장르에 비해 상대적으로 대기업들이 적음</a:t>
            </a:r>
            <a:endParaRPr lang="en-US" altLang="ko-KR" sz="12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200" dirty="0" err="1"/>
              <a:t>ㆍ</a:t>
            </a:r>
            <a:r>
              <a:rPr lang="ko-KR" altLang="en-US" sz="1200" dirty="0"/>
              <a:t> 새로운 </a:t>
            </a:r>
            <a:r>
              <a:rPr lang="en-US" altLang="ko-KR" sz="1200" dirty="0"/>
              <a:t>IP</a:t>
            </a:r>
            <a:r>
              <a:rPr lang="ko-KR" altLang="en-US" sz="1200" dirty="0"/>
              <a:t>로 접근하기 쉬움</a:t>
            </a:r>
          </a:p>
          <a:p>
            <a:pPr marL="0" indent="0">
              <a:lnSpc>
                <a:spcPct val="170000"/>
              </a:lnSpc>
              <a:buNone/>
            </a:pPr>
            <a:endParaRPr lang="ko-KR" altLang="en-US" sz="1200" dirty="0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DEC2AF8C-234C-4523-8E5C-7C0EA33A27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89348"/>
            <a:ext cx="3609975" cy="280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38969" y="2247194"/>
            <a:ext cx="360040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8969" y="3124260"/>
            <a:ext cx="360040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8969" y="4001999"/>
            <a:ext cx="360040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스토리텔링</a:t>
            </a:r>
            <a:r>
              <a:rPr lang="ko-KR" altLang="en-US" dirty="0" smtClean="0"/>
              <a:t>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플랫폼에서의 </a:t>
            </a:r>
            <a:r>
              <a:rPr lang="ko-KR" altLang="en-US" dirty="0" err="1" smtClean="0"/>
              <a:t>스토리텔링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림보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레이튼</a:t>
            </a:r>
            <a:r>
              <a:rPr lang="ko-KR" altLang="en-US" dirty="0" smtClean="0"/>
              <a:t> 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마녀의 샘</a:t>
            </a:r>
            <a:endParaRPr lang="ko-KR" altLang="en-US" dirty="0"/>
          </a:p>
        </p:txBody>
      </p:sp>
      <p:graphicFrame>
        <p:nvGraphicFramePr>
          <p:cNvPr id="10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078405"/>
              </p:ext>
            </p:extLst>
          </p:nvPr>
        </p:nvGraphicFramePr>
        <p:xfrm>
          <a:off x="428625" y="1300163"/>
          <a:ext cx="8297864" cy="394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246"/>
                <a:gridCol w="1296144"/>
                <a:gridCol w="3024336"/>
                <a:gridCol w="3564138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 smtClean="0"/>
                        <a:t>플</a:t>
                      </a:r>
                      <a:endParaRPr lang="en-US" altLang="ko-KR" sz="11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 smtClean="0"/>
                        <a:t>랫</a:t>
                      </a:r>
                      <a:endParaRPr lang="en-US" altLang="ko-KR" sz="11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/>
                        <a:t>폼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PC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itchFamily="2" charset="2"/>
                        <a:buChar char="ü"/>
                      </a:pPr>
                      <a:r>
                        <a:rPr lang="ko-KR" altLang="en-US" sz="1000" dirty="0"/>
                        <a:t>모바일과 달리 제약 조건이 없음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000" dirty="0"/>
                        <a:t>제약이 없어 장르별 선호도나 의도대로 </a:t>
                      </a:r>
                      <a:r>
                        <a:rPr lang="ko-KR" altLang="en-US" sz="1000" dirty="0" smtClean="0"/>
                        <a:t>제작해도 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모바일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itchFamily="2" charset="2"/>
                        <a:buChar char="ü"/>
                      </a:pPr>
                      <a:r>
                        <a:rPr lang="ko-KR" altLang="en-US" sz="1000" dirty="0"/>
                        <a:t>작은 화면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버튼을 통한 불편한 조작 방법 고려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000" dirty="0"/>
                        <a:t>기본적인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로 화면을 최대한 활용하고 간단한 조작으로 게임의 </a:t>
                      </a:r>
                      <a:r>
                        <a:rPr lang="ko-KR" altLang="en-US" sz="1000" dirty="0" smtClean="0"/>
                        <a:t>몰입에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해치지 않게 만들어야 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다</a:t>
                      </a:r>
                      <a:endParaRPr lang="en-US" altLang="ko-KR" sz="11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른</a:t>
                      </a:r>
                      <a:endParaRPr lang="en-US" altLang="ko-KR" sz="11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림보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어드벤처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itchFamily="2" charset="2"/>
                        <a:buChar char="ü"/>
                      </a:pPr>
                      <a:r>
                        <a:rPr lang="ko-KR" altLang="en-US" sz="1000" dirty="0"/>
                        <a:t>배경 음악이 없고 효과음만 존재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itchFamily="2" charset="2"/>
                        <a:buChar char="ü"/>
                      </a:pPr>
                      <a:r>
                        <a:rPr lang="ko-KR" altLang="en-US" sz="1000" dirty="0"/>
                        <a:t>흑과 </a:t>
                      </a:r>
                      <a:r>
                        <a:rPr lang="ko-KR" altLang="en-US" sz="1000" dirty="0" err="1"/>
                        <a:t>백으로만</a:t>
                      </a:r>
                      <a:r>
                        <a:rPr lang="ko-KR" altLang="en-US" sz="1000" dirty="0"/>
                        <a:t> 이루어진 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000" dirty="0"/>
                        <a:t>무거운 스토리를 강조하기 위한 흑백 톤으로 색칠되어 있으며 효과음을 통해 상황을 </a:t>
                      </a:r>
                      <a:r>
                        <a:rPr lang="ko-KR" altLang="en-US" sz="1000" dirty="0" smtClean="0"/>
                        <a:t>강조한다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레이튼</a:t>
                      </a:r>
                      <a:r>
                        <a:rPr lang="ko-KR" altLang="en-US" sz="1100" b="1" dirty="0"/>
                        <a:t> 교수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퍼즐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조사를 통한 스토리 진행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itchFamily="2" charset="2"/>
                        <a:buChar char="ü"/>
                      </a:pPr>
                      <a:r>
                        <a:rPr lang="ko-KR" altLang="en-US" sz="1000" dirty="0"/>
                        <a:t>상황에 따른 다양한 애니메이션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itchFamily="2" charset="2"/>
                        <a:buChar char="ü"/>
                      </a:pPr>
                      <a:r>
                        <a:rPr lang="ko-KR" altLang="en-US" sz="1000" dirty="0"/>
                        <a:t>장소와 시간에 따른 다른 배경 음악</a:t>
                      </a: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itchFamily="2" charset="2"/>
                        <a:buChar char="ü"/>
                      </a:pPr>
                      <a:r>
                        <a:rPr lang="ko-KR" altLang="en-US" sz="1000" dirty="0"/>
                        <a:t>캐릭터마다 존재하는 고유 음악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000" dirty="0"/>
                        <a:t>직접 탐정이 되어서 해당 장소에 간 것처럼 만들고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상황에 따른 여러가지 애니메이션을 통해 더욱 </a:t>
                      </a:r>
                      <a:r>
                        <a:rPr lang="ko-KR" altLang="en-US" sz="1000" dirty="0" smtClean="0"/>
                        <a:t>게임에 몰입하게 만든다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마녀의 샘</a:t>
                      </a:r>
                      <a:r>
                        <a:rPr lang="en-US" altLang="ko-KR" sz="1100" b="1" dirty="0"/>
                        <a:t>(RPG)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itchFamily="2" charset="2"/>
                        <a:buChar char="ü"/>
                      </a:pPr>
                      <a:r>
                        <a:rPr lang="ko-KR" altLang="en-US" sz="1000" dirty="0" smtClean="0"/>
                        <a:t>모험을 </a:t>
                      </a:r>
                      <a:r>
                        <a:rPr lang="ko-KR" altLang="en-US" sz="1000" dirty="0" err="1" smtClean="0"/>
                        <a:t>하는동안</a:t>
                      </a:r>
                      <a:r>
                        <a:rPr lang="ko-KR" altLang="en-US" sz="1000" dirty="0" smtClean="0"/>
                        <a:t> 모험 일지를 적음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itchFamily="2" charset="2"/>
                        <a:buChar char="ü"/>
                      </a:pPr>
                      <a:r>
                        <a:rPr lang="ko-KR" altLang="en-US" sz="1000" dirty="0" smtClean="0"/>
                        <a:t>행동에 따른 분기점이 생겨 여러 </a:t>
                      </a:r>
                      <a:r>
                        <a:rPr lang="ko-KR" altLang="en-US" sz="1000" dirty="0" err="1" smtClean="0"/>
                        <a:t>엔딩으로</a:t>
                      </a:r>
                      <a:r>
                        <a:rPr lang="ko-KR" altLang="en-US" sz="1000" dirty="0" smtClean="0"/>
                        <a:t> 나뉨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000" dirty="0"/>
                        <a:t>직접 마녀가 되어 행동을 </a:t>
                      </a:r>
                      <a:r>
                        <a:rPr lang="ko-KR" altLang="en-US" sz="1000" dirty="0" smtClean="0"/>
                        <a:t>하고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/>
                        <a:t>행동에 따라 결과가 </a:t>
                      </a:r>
                      <a:r>
                        <a:rPr lang="ko-KR" altLang="en-US" sz="1000" dirty="0" smtClean="0"/>
                        <a:t>달라져 </a:t>
                      </a:r>
                      <a:r>
                        <a:rPr lang="ko-KR" altLang="en-US" sz="1000" dirty="0"/>
                        <a:t>내가 </a:t>
                      </a:r>
                      <a:r>
                        <a:rPr lang="ko-KR" altLang="en-US" sz="1000" dirty="0" smtClean="0"/>
                        <a:t>직접 하는 </a:t>
                      </a:r>
                      <a:r>
                        <a:rPr lang="ko-KR" altLang="en-US" sz="1000" dirty="0"/>
                        <a:t>것 </a:t>
                      </a:r>
                      <a:r>
                        <a:rPr lang="ko-KR" altLang="en-US" sz="1000" dirty="0" smtClean="0"/>
                        <a:t>처럼 느끼게 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/>
                        <a:t>공통점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Wingdings" pitchFamily="2" charset="2"/>
                        <a:buChar char="ü"/>
                      </a:pPr>
                      <a:r>
                        <a:rPr lang="ko-KR" altLang="en-US" sz="1000" dirty="0"/>
                        <a:t>연출 기법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스토리와 연관된 그래픽과 플랫폼별 특징 고려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000" dirty="0"/>
                        <a:t>다양한 연출 기법과 스토리에 연관된 그래픽을 이용해 몰입도를 높이고 낮추지 않기 위해 간단한 조작 및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ko-KR" altLang="en-US" sz="1000" dirty="0" smtClean="0"/>
                        <a:t>구성한다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3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게임 시나리오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9952" y="1273324"/>
            <a:ext cx="288032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914196"/>
              </p:ext>
            </p:extLst>
          </p:nvPr>
        </p:nvGraphicFramePr>
        <p:xfrm>
          <a:off x="395536" y="1057300"/>
          <a:ext cx="8319841" cy="42156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518"/>
                <a:gridCol w="3256903"/>
                <a:gridCol w="847553"/>
                <a:gridCol w="3376867"/>
              </a:tblGrid>
              <a:tr h="41467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게임 시나리오 개요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4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제목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가이아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플랫폼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/>
                        <a:t>모바일</a:t>
                      </a:r>
                      <a:endParaRPr lang="ko-KR" altLang="en-US" sz="1200" b="0" dirty="0"/>
                    </a:p>
                  </a:txBody>
                  <a:tcPr anchor="ctr"/>
                </a:tc>
              </a:tr>
              <a:tr h="414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소재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중세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ko-KR" altLang="en-US" sz="1200" b="0" dirty="0" smtClean="0"/>
                        <a:t>판타지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장르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액션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err="1" smtClean="0"/>
                        <a:t>롤플레잉</a:t>
                      </a:r>
                      <a:endParaRPr lang="ko-KR" altLang="en-US" sz="1200" b="0" dirty="0"/>
                    </a:p>
                  </a:txBody>
                  <a:tcPr anchor="ctr"/>
                </a:tc>
              </a:tr>
              <a:tr h="414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주제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가이아 대륙의 위험을 제거한다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대상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12</a:t>
                      </a:r>
                      <a:r>
                        <a:rPr lang="ko-KR" altLang="en-US" sz="1200" b="0" dirty="0" smtClean="0"/>
                        <a:t>세 </a:t>
                      </a:r>
                      <a:r>
                        <a:rPr lang="ko-KR" altLang="en-US" sz="1200" b="0" dirty="0" err="1" smtClean="0"/>
                        <a:t>이용가</a:t>
                      </a:r>
                      <a:endParaRPr lang="ko-KR" altLang="en-US" sz="1200" b="0" dirty="0"/>
                    </a:p>
                  </a:txBody>
                  <a:tcPr anchor="ctr"/>
                </a:tc>
              </a:tr>
              <a:tr h="453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플레이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유저가 직접 적을 상대하여 스토리를 진행한다</a:t>
                      </a:r>
                      <a:r>
                        <a:rPr lang="en-US" altLang="ko-KR" sz="1200" b="0" dirty="0" smtClean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</a:tr>
              <a:tr h="774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스토리 구조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선형 구조를 선택해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일직선적인 이야기에 플레이어는 반드시 한 길로만 따라 가도록 만든다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즉 플레이어의 의사는 반영되지 않는다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</a:tr>
              <a:tr h="560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간략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스토리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가이아 대륙을 번영시키던 두</a:t>
                      </a:r>
                      <a:r>
                        <a:rPr lang="ko-KR" altLang="en-US" sz="1200" b="0" baseline="0" dirty="0" smtClean="0"/>
                        <a:t> 신이 대립하게 되었다</a:t>
                      </a:r>
                      <a:r>
                        <a:rPr lang="en-US" altLang="ko-KR" sz="1200" b="0" baseline="0" dirty="0" smtClean="0"/>
                        <a:t>. </a:t>
                      </a:r>
                      <a:r>
                        <a:rPr lang="ko-KR" altLang="en-US" sz="1200" b="0" baseline="0" dirty="0" smtClean="0"/>
                        <a:t>신들은 창조물들로 대리 전쟁을 하였고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전쟁에서 인간이 승리했다</a:t>
                      </a:r>
                      <a:r>
                        <a:rPr lang="en-US" altLang="ko-KR" sz="1200" b="0" baseline="0" dirty="0" smtClean="0"/>
                        <a:t>. </a:t>
                      </a:r>
                      <a:r>
                        <a:rPr lang="ko-KR" altLang="en-US" sz="1200" b="0" baseline="0" dirty="0" smtClean="0"/>
                        <a:t>전쟁에서 패한 </a:t>
                      </a:r>
                      <a:r>
                        <a:rPr lang="ko-KR" altLang="en-US" sz="1200" b="0" baseline="0" dirty="0" err="1" smtClean="0"/>
                        <a:t>오드는</a:t>
                      </a:r>
                      <a:r>
                        <a:rPr lang="ko-KR" altLang="en-US" sz="1200" b="0" baseline="0" dirty="0" smtClean="0"/>
                        <a:t> 상황을 반전시키기 위해 뒤틀린 공간인 </a:t>
                      </a:r>
                      <a:r>
                        <a:rPr lang="ko-KR" altLang="en-US" sz="1200" b="0" baseline="0" dirty="0" err="1" smtClean="0"/>
                        <a:t>던전을</a:t>
                      </a:r>
                      <a:r>
                        <a:rPr lang="ko-KR" altLang="en-US" sz="1200" b="0" baseline="0" dirty="0" smtClean="0"/>
                        <a:t> 만들어 보다 강력한 </a:t>
                      </a:r>
                      <a:r>
                        <a:rPr lang="ko-KR" altLang="en-US" sz="1200" b="0" baseline="0" dirty="0" err="1" smtClean="0"/>
                        <a:t>몬스터들을</a:t>
                      </a:r>
                      <a:r>
                        <a:rPr lang="ko-KR" altLang="en-US" sz="1200" b="0" baseline="0" dirty="0" smtClean="0"/>
                        <a:t> 소환하는데</a:t>
                      </a:r>
                      <a:r>
                        <a:rPr lang="en-US" altLang="ko-KR" sz="1200" b="0" baseline="0" dirty="0" smtClean="0"/>
                        <a:t>…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4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특이점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위의 시나리오대로 게임을 제작하는 도중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개발자들이 만들고 있던 게임 속으로 들어가데 되었다</a:t>
                      </a:r>
                      <a:r>
                        <a:rPr lang="en-US" altLang="ko-KR" sz="1200" b="0" dirty="0" smtClean="0"/>
                        <a:t>. </a:t>
                      </a:r>
                      <a:endParaRPr lang="ko-KR" altLang="en-US" sz="12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1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smtClean="0"/>
              <a:t>속 </a:t>
            </a:r>
            <a:r>
              <a:rPr lang="ko-KR" altLang="en-US" dirty="0" err="1" smtClean="0"/>
              <a:t>시놉시스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0"/>
          </p:nvPr>
        </p:nvSpPr>
        <p:spPr/>
        <p:txBody>
          <a:bodyPr numCol="2"/>
          <a:lstStyle/>
          <a:p>
            <a:pPr>
              <a:lnSpc>
                <a:spcPct val="100000"/>
              </a:lnSpc>
            </a:pPr>
            <a:r>
              <a:rPr lang="ko-KR" altLang="en-US" sz="1100" b="0" dirty="0" smtClean="0"/>
              <a:t>처음은 </a:t>
            </a:r>
            <a:r>
              <a:rPr lang="en-US" altLang="ko-KR" sz="1100" b="0" dirty="0"/>
              <a:t>&lt;xx</a:t>
            </a:r>
            <a:r>
              <a:rPr lang="ko-KR" altLang="en-US" sz="1100" b="0" dirty="0"/>
              <a:t>신 에이드</a:t>
            </a:r>
            <a:r>
              <a:rPr lang="en-US" altLang="ko-KR" sz="1100" b="0" dirty="0"/>
              <a:t>&gt; </a:t>
            </a:r>
            <a:r>
              <a:rPr lang="ko-KR" altLang="en-US" sz="1100" b="0" dirty="0"/>
              <a:t>였다</a:t>
            </a:r>
            <a:r>
              <a:rPr lang="en-US" altLang="ko-KR" sz="1100" b="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100" b="0" dirty="0"/>
              <a:t>그녀는 태초의 심연에 끝 모를 빛을 무한히 펼쳐 놓았다</a:t>
            </a:r>
            <a:r>
              <a:rPr lang="en-US" altLang="ko-KR" sz="1100" b="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100" b="0" dirty="0"/>
          </a:p>
          <a:p>
            <a:pPr>
              <a:lnSpc>
                <a:spcPct val="100000"/>
              </a:lnSpc>
            </a:pPr>
            <a:r>
              <a:rPr lang="ko-KR" altLang="en-US" sz="1100" b="0" dirty="0" err="1"/>
              <a:t>그다음은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&lt;xx</a:t>
            </a:r>
            <a:r>
              <a:rPr lang="ko-KR" altLang="en-US" sz="1100" b="0" dirty="0"/>
              <a:t>신 </a:t>
            </a:r>
            <a:r>
              <a:rPr lang="ko-KR" altLang="en-US" sz="1100" b="0" dirty="0" err="1"/>
              <a:t>오드</a:t>
            </a:r>
            <a:r>
              <a:rPr lang="en-US" altLang="ko-KR" sz="1100" b="0" dirty="0"/>
              <a:t>&gt;</a:t>
            </a:r>
            <a:r>
              <a:rPr lang="ko-KR" altLang="en-US" sz="1100" b="0" dirty="0"/>
              <a:t>의 작업이었다</a:t>
            </a:r>
            <a:r>
              <a:rPr lang="en-US" altLang="ko-KR" sz="1100" b="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100" b="0" dirty="0"/>
              <a:t>그녀로부터 </a:t>
            </a:r>
            <a:r>
              <a:rPr lang="ko-KR" altLang="en-US" sz="1100" b="0" dirty="0" err="1"/>
              <a:t>펄쳐친</a:t>
            </a:r>
            <a:r>
              <a:rPr lang="ko-KR" altLang="en-US" sz="1100" b="0" dirty="0"/>
              <a:t> 세상에 그는 대지와 하늘을 만들었다</a:t>
            </a:r>
            <a:r>
              <a:rPr lang="en-US" altLang="ko-KR" sz="1100" b="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100" b="0" dirty="0"/>
              <a:t>어느 순간부터 하늘에서는 비가 내렸고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그것은 바다가 계기가 되었다</a:t>
            </a:r>
            <a:r>
              <a:rPr lang="en-US" altLang="ko-KR" sz="1100" b="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100" b="0" dirty="0"/>
          </a:p>
          <a:p>
            <a:pPr>
              <a:lnSpc>
                <a:spcPct val="100000"/>
              </a:lnSpc>
            </a:pPr>
            <a:r>
              <a:rPr lang="ko-KR" altLang="en-US" sz="1100" b="0" dirty="0" smtClean="0"/>
              <a:t>이렇게 </a:t>
            </a:r>
            <a:r>
              <a:rPr lang="ko-KR" altLang="en-US" sz="1100" b="0" dirty="0"/>
              <a:t>가이아 대륙이 만들어지고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두 신은 대륙에 인간과 지금은 </a:t>
            </a:r>
            <a:r>
              <a:rPr lang="ko-KR" altLang="en-US" sz="1100" b="0" dirty="0" err="1"/>
              <a:t>몬스터라고</a:t>
            </a:r>
            <a:r>
              <a:rPr lang="ko-KR" altLang="en-US" sz="1100" b="0" dirty="0"/>
              <a:t> 불리는 </a:t>
            </a:r>
            <a:r>
              <a:rPr lang="ko-KR" altLang="en-US" sz="1100" b="0" dirty="0" err="1"/>
              <a:t>오크</a:t>
            </a:r>
            <a:r>
              <a:rPr lang="en-US" altLang="ko-KR" sz="1100" b="0" dirty="0"/>
              <a:t>, </a:t>
            </a:r>
            <a:r>
              <a:rPr lang="ko-KR" altLang="en-US" sz="1100" b="0" dirty="0" err="1"/>
              <a:t>마족</a:t>
            </a:r>
            <a:r>
              <a:rPr lang="en-US" altLang="ko-KR" sz="1100" b="0" dirty="0"/>
              <a:t>, </a:t>
            </a:r>
            <a:r>
              <a:rPr lang="ko-KR" altLang="en-US" sz="1100" b="0" dirty="0" err="1"/>
              <a:t>드래곤이라는</a:t>
            </a:r>
            <a:r>
              <a:rPr lang="ko-KR" altLang="en-US" sz="1100" b="0" dirty="0"/>
              <a:t> 창조물들을 만들었다</a:t>
            </a:r>
            <a:r>
              <a:rPr lang="en-US" altLang="ko-KR" sz="1100" b="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100" b="0" dirty="0"/>
          </a:p>
          <a:p>
            <a:pPr>
              <a:lnSpc>
                <a:spcPct val="100000"/>
              </a:lnSpc>
            </a:pPr>
            <a:r>
              <a:rPr lang="en-US" altLang="ko-KR" sz="1100" b="0" dirty="0"/>
              <a:t>xx</a:t>
            </a:r>
            <a:r>
              <a:rPr lang="ko-KR" altLang="en-US" sz="1100" b="0" dirty="0"/>
              <a:t>신 에이드는 인간을 중심으로 균형을 맞춰야 한다고 얘기하였고</a:t>
            </a:r>
            <a:r>
              <a:rPr lang="en-US" altLang="ko-KR" sz="1100" b="0" dirty="0"/>
              <a:t>, </a:t>
            </a:r>
            <a:r>
              <a:rPr lang="ko-KR" altLang="en-US" sz="1100" b="0" dirty="0" err="1"/>
              <a:t>오드는</a:t>
            </a:r>
            <a:r>
              <a:rPr lang="ko-KR" altLang="en-US" sz="1100" b="0" dirty="0"/>
              <a:t> 반대로 </a:t>
            </a:r>
            <a:r>
              <a:rPr lang="ko-KR" altLang="en-US" sz="1100" b="0" dirty="0" err="1"/>
              <a:t>몬스터들을</a:t>
            </a:r>
            <a:r>
              <a:rPr lang="ko-KR" altLang="en-US" sz="1100" b="0" dirty="0"/>
              <a:t> 중심으로 균형을 맞추고자 하였다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처음에는 조화로운 의견 교환을 통해 세상을 만들었지만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그들이 만든 창조물들로 인해 두 신은 돌아서게 되었던 것이다</a:t>
            </a:r>
            <a:r>
              <a:rPr lang="en-US" altLang="ko-KR" sz="1100" b="0" dirty="0"/>
              <a:t>. </a:t>
            </a:r>
            <a:endParaRPr lang="en-US" altLang="ko-KR" sz="1100" b="0" dirty="0" smtClean="0"/>
          </a:p>
          <a:p>
            <a:pPr>
              <a:lnSpc>
                <a:spcPct val="100000"/>
              </a:lnSpc>
            </a:pPr>
            <a:endParaRPr lang="en-US" altLang="ko-KR" sz="1100" b="0" dirty="0"/>
          </a:p>
          <a:p>
            <a:pPr>
              <a:lnSpc>
                <a:spcPct val="100000"/>
              </a:lnSpc>
            </a:pPr>
            <a:r>
              <a:rPr lang="ko-KR" altLang="en-US" sz="1100" b="0" dirty="0"/>
              <a:t>신들이 직접 </a:t>
            </a:r>
            <a:r>
              <a:rPr lang="ko-KR" altLang="en-US" sz="1100" b="0" dirty="0" err="1"/>
              <a:t>행동하게되면</a:t>
            </a:r>
            <a:r>
              <a:rPr lang="ko-KR" altLang="en-US" sz="1100" b="0" dirty="0"/>
              <a:t> 가이아 대륙에 미치는 여파가 크기에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그들은 그들이 만든 창조물들로 전쟁을 하였다</a:t>
            </a:r>
            <a:r>
              <a:rPr lang="en-US" altLang="ko-KR" sz="1100" b="0" dirty="0" smtClean="0"/>
              <a:t>. </a:t>
            </a:r>
            <a:r>
              <a:rPr lang="ko-KR" altLang="en-US" sz="1100" b="0" dirty="0" smtClean="0"/>
              <a:t>그 </a:t>
            </a:r>
            <a:r>
              <a:rPr lang="ko-KR" altLang="en-US" sz="1100" b="0" dirty="0" err="1" smtClean="0"/>
              <a:t>전쟁에서는는</a:t>
            </a:r>
            <a:r>
              <a:rPr lang="ko-KR" altLang="en-US" sz="1100" b="0" dirty="0" smtClean="0"/>
              <a:t> </a:t>
            </a:r>
            <a:r>
              <a:rPr lang="ko-KR" altLang="en-US" sz="1100" b="0" dirty="0"/>
              <a:t>인간이 </a:t>
            </a:r>
            <a:r>
              <a:rPr lang="ko-KR" altLang="en-US" sz="1100" b="0" dirty="0" smtClean="0"/>
              <a:t>이겨</a:t>
            </a:r>
            <a:r>
              <a:rPr lang="en-US" altLang="ko-KR" sz="1100" b="0" dirty="0" smtClean="0"/>
              <a:t>,</a:t>
            </a:r>
            <a:r>
              <a:rPr lang="ko-KR" altLang="en-US" sz="1100" b="0" dirty="0" smtClean="0"/>
              <a:t> </a:t>
            </a:r>
            <a:r>
              <a:rPr lang="ko-KR" altLang="en-US" sz="1100" b="0" dirty="0" err="1" smtClean="0"/>
              <a:t>몬스터와</a:t>
            </a:r>
            <a:r>
              <a:rPr lang="ko-KR" altLang="en-US" sz="1100" b="0" dirty="0" smtClean="0"/>
              <a:t> </a:t>
            </a:r>
            <a:r>
              <a:rPr lang="ko-KR" altLang="en-US" sz="1100" b="0" dirty="0" err="1" smtClean="0"/>
              <a:t>오드는</a:t>
            </a:r>
            <a:r>
              <a:rPr lang="ko-KR" altLang="en-US" sz="1100" b="0" dirty="0" smtClean="0"/>
              <a:t> 가이아 대륙의 중심에서 물러나게 되었다</a:t>
            </a:r>
            <a:r>
              <a:rPr lang="en-US" altLang="ko-KR" sz="11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200" dirty="0" err="1" smtClean="0"/>
              <a:t>에이드력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94</a:t>
            </a:r>
            <a:r>
              <a:rPr lang="ko-KR" altLang="en-US" sz="1200" dirty="0"/>
              <a:t>년</a:t>
            </a:r>
          </a:p>
          <a:p>
            <a:pPr>
              <a:lnSpc>
                <a:spcPct val="100000"/>
              </a:lnSpc>
            </a:pPr>
            <a:endParaRPr lang="ko-KR" altLang="en-US" sz="1100" b="0" dirty="0"/>
          </a:p>
          <a:p>
            <a:pPr>
              <a:lnSpc>
                <a:spcPct val="100000"/>
              </a:lnSpc>
            </a:pPr>
            <a:r>
              <a:rPr lang="ko-KR" altLang="en-US" sz="1100" b="0" dirty="0" smtClean="0"/>
              <a:t>에이드는 </a:t>
            </a:r>
            <a:r>
              <a:rPr lang="ko-KR" altLang="en-US" sz="1100" b="0" dirty="0" smtClean="0"/>
              <a:t>균형을 잡기 위해 유지하던 </a:t>
            </a:r>
            <a:r>
              <a:rPr lang="ko-KR" altLang="en-US" sz="1100" b="0" dirty="0" err="1" smtClean="0"/>
              <a:t>몬스터</a:t>
            </a:r>
            <a:r>
              <a:rPr lang="ko-KR" altLang="en-US" sz="1100" b="0" dirty="0" smtClean="0"/>
              <a:t> 수가 달라진 것을 느꼈다</a:t>
            </a:r>
            <a:r>
              <a:rPr lang="en-US" altLang="ko-KR" sz="1100" b="0" dirty="0" smtClean="0"/>
              <a:t>. </a:t>
            </a:r>
            <a:r>
              <a:rPr lang="ko-KR" altLang="en-US" sz="1100" b="0" dirty="0" smtClean="0"/>
              <a:t>변화를 </a:t>
            </a:r>
            <a:r>
              <a:rPr lang="ko-KR" altLang="en-US" sz="1100" b="0" dirty="0"/>
              <a:t>보다 명확히 하기 위해 </a:t>
            </a:r>
            <a:r>
              <a:rPr lang="ko-KR" altLang="en-US" sz="1100" b="0" dirty="0" smtClean="0"/>
              <a:t>인간 왕국에 변화된 지역의 조사 하라고 말하였다</a:t>
            </a:r>
            <a:r>
              <a:rPr lang="en-US" altLang="ko-KR" sz="1100" b="0" dirty="0" smtClean="0"/>
              <a:t>. </a:t>
            </a:r>
            <a:r>
              <a:rPr lang="ko-KR" altLang="en-US" sz="1100" b="0" dirty="0"/>
              <a:t>그녀를 따르는 </a:t>
            </a:r>
            <a:r>
              <a:rPr lang="ko-KR" altLang="en-US" sz="1100" b="0" dirty="0" smtClean="0"/>
              <a:t>왕국은 말대로 </a:t>
            </a:r>
            <a:r>
              <a:rPr lang="ko-KR" altLang="en-US" sz="1100" b="0" dirty="0"/>
              <a:t>조사를 </a:t>
            </a:r>
            <a:r>
              <a:rPr lang="ko-KR" altLang="en-US" sz="1100" b="0" dirty="0" smtClean="0"/>
              <a:t>시도 하는데</a:t>
            </a:r>
            <a:r>
              <a:rPr lang="en-US" altLang="ko-KR" sz="1100" b="0" dirty="0" smtClean="0"/>
              <a:t>, </a:t>
            </a:r>
            <a:r>
              <a:rPr lang="ko-KR" altLang="en-US" sz="1100" b="0" dirty="0" smtClean="0"/>
              <a:t>그 장소에는 기존에 없었던 것이 있었다</a:t>
            </a:r>
            <a:r>
              <a:rPr lang="en-US" altLang="ko-KR" sz="1100" b="0" dirty="0" smtClean="0"/>
              <a:t>. </a:t>
            </a:r>
            <a:r>
              <a:rPr lang="ko-KR" altLang="en-US" sz="1100" b="0" dirty="0" smtClean="0"/>
              <a:t>이 공간에서 기존과는 다른 </a:t>
            </a:r>
            <a:r>
              <a:rPr lang="ko-KR" altLang="en-US" sz="1100" b="0" dirty="0" err="1" smtClean="0"/>
              <a:t>몬스터가</a:t>
            </a:r>
            <a:r>
              <a:rPr lang="ko-KR" altLang="en-US" sz="1100" b="0" dirty="0" smtClean="0"/>
              <a:t> 나오던 것 이였다</a:t>
            </a:r>
            <a:r>
              <a:rPr lang="en-US" altLang="ko-KR" sz="1100" b="0" dirty="0" smtClean="0"/>
              <a:t>. </a:t>
            </a:r>
            <a:endParaRPr lang="ko-KR" altLang="en-US" sz="1100" dirty="0"/>
          </a:p>
          <a:p>
            <a:pPr>
              <a:lnSpc>
                <a:spcPct val="100000"/>
              </a:lnSpc>
            </a:pPr>
            <a:endParaRPr lang="en-US" altLang="ko-KR" sz="1100" b="0" dirty="0"/>
          </a:p>
          <a:p>
            <a:r>
              <a:rPr lang="ko-KR" altLang="en-US" sz="1100" dirty="0" smtClean="0"/>
              <a:t>이렇게 기존 시나리오를 보는 형태의 구성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개발자가 들어간 </a:t>
            </a:r>
            <a:r>
              <a:rPr lang="ko-KR" altLang="en-US" sz="1100" dirty="0" err="1" smtClean="0"/>
              <a:t>시놉시스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243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시나리오 작성시 </a:t>
            </a:r>
            <a:r>
              <a:rPr lang="ko-KR" altLang="en-US" dirty="0"/>
              <a:t>고려한 사항들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9952" y="1273324"/>
            <a:ext cx="288032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980382"/>
              </p:ext>
            </p:extLst>
          </p:nvPr>
        </p:nvGraphicFramePr>
        <p:xfrm>
          <a:off x="428625" y="1300163"/>
          <a:ext cx="8319839" cy="39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9501"/>
                <a:gridCol w="544775"/>
                <a:gridCol w="7375563"/>
              </a:tblGrid>
              <a:tr h="45776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고려 사항</a:t>
                      </a:r>
                      <a:endParaRPr lang="ko-KR" alt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344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문제 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전체적인 스토리는 어떻게 만들 것인가</a:t>
                      </a:r>
                      <a:r>
                        <a:rPr lang="en-US" altLang="ko-KR" sz="1100" dirty="0" smtClean="0"/>
                        <a:t>?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34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해결 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RPG </a:t>
                      </a:r>
                      <a:r>
                        <a:rPr lang="ko-KR" altLang="en-US" sz="1100" b="0" dirty="0" smtClean="0"/>
                        <a:t>게임을 만들고 있던 개발자들이 자신이 만드는 게임</a:t>
                      </a:r>
                      <a:r>
                        <a:rPr lang="ko-KR" altLang="en-US" sz="1100" b="0" baseline="0" dirty="0" smtClean="0"/>
                        <a:t> 속으로 들어</a:t>
                      </a:r>
                      <a:r>
                        <a:rPr lang="ko-KR" altLang="en-US" sz="1050" b="0" baseline="0" dirty="0" smtClean="0"/>
                        <a:t>가게 </a:t>
                      </a:r>
                      <a:r>
                        <a:rPr lang="ko-KR" altLang="en-US" sz="1100" b="0" baseline="0" dirty="0" smtClean="0"/>
                        <a:t>되었다</a:t>
                      </a:r>
                      <a:r>
                        <a:rPr lang="en-US" altLang="ko-KR" sz="1100" b="0" baseline="0" dirty="0" smtClean="0"/>
                        <a:t>.</a:t>
                      </a:r>
                      <a:endParaRPr lang="en-US" altLang="ko-KR" sz="1100" b="0" dirty="0"/>
                    </a:p>
                  </a:txBody>
                  <a:tcPr anchor="ctr"/>
                </a:tc>
              </a:tr>
              <a:tr h="4344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2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문제 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리소스를 전문적으로 만들지 않았기에 발생되는 오브젝트간 완성도 차이를 어떻게 설명할 것인가</a:t>
                      </a:r>
                      <a:r>
                        <a:rPr lang="en-US" altLang="ko-KR" sz="1100" dirty="0" smtClean="0"/>
                        <a:t>?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34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해결 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게임을 완성하지 않았기에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ko-KR" altLang="en-US" sz="1100" b="0" baseline="0" dirty="0" smtClean="0"/>
                        <a:t>리소스간의 완성도 차이</a:t>
                      </a:r>
                      <a:r>
                        <a:rPr lang="ko-KR" altLang="en-US" sz="1050" b="0" baseline="0" dirty="0" smtClean="0"/>
                        <a:t>가 </a:t>
                      </a:r>
                      <a:r>
                        <a:rPr lang="ko-KR" altLang="en-US" sz="1100" b="0" baseline="0" dirty="0" smtClean="0"/>
                        <a:t>난다는 것으로 설명한다</a:t>
                      </a:r>
                      <a:r>
                        <a:rPr lang="en-US" altLang="ko-KR" sz="1100" b="0" baseline="0" dirty="0" smtClean="0"/>
                        <a:t>.</a:t>
                      </a:r>
                      <a:endParaRPr lang="en-US" altLang="ko-KR" sz="1100" b="0" dirty="0"/>
                    </a:p>
                  </a:txBody>
                  <a:tcPr anchor="ctr"/>
                </a:tc>
              </a:tr>
              <a:tr h="4344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3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문제 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만들던 개발자들이니 게임 속 숨겨진 요소를 알고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보스의 패턴이 쉽게 느껴질 수 있다</a:t>
                      </a:r>
                      <a:r>
                        <a:rPr lang="en-US" altLang="ko-KR" sz="1100" b="0" dirty="0" smtClean="0"/>
                        <a:t>.</a:t>
                      </a:r>
                    </a:p>
                  </a:txBody>
                  <a:tcPr anchor="ctr"/>
                </a:tc>
              </a:tr>
              <a:tr h="434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해결 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792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/>
                        <a:t>모바일</a:t>
                      </a:r>
                      <a:r>
                        <a:rPr lang="ko-KR" altLang="en-US" sz="1100" b="0" dirty="0" smtClean="0"/>
                        <a:t> 플랫폼의 스토리 진행은 게임 회사가 직접적으로 이끌어주듯이</a:t>
                      </a:r>
                      <a:r>
                        <a:rPr lang="en-US" altLang="ko-KR" sz="1100" b="0" dirty="0" smtClean="0"/>
                        <a:t>,</a:t>
                      </a:r>
                      <a:r>
                        <a:rPr lang="ko-KR" altLang="en-US" sz="1100" b="0" dirty="0" smtClean="0"/>
                        <a:t> 세세한 부분까지 알려주는 것에 대한 당위성을 만족시킨다</a:t>
                      </a:r>
                      <a:r>
                        <a:rPr lang="en-US" altLang="ko-KR" sz="1100" b="0" dirty="0" smtClean="0"/>
                        <a:t>. </a:t>
                      </a:r>
                      <a:r>
                        <a:rPr lang="ko-KR" altLang="en-US" sz="1100" b="0" dirty="0" smtClean="0"/>
                        <a:t>새로운 패턴의 경우 버그가 났다는 설정을 넣는다</a:t>
                      </a:r>
                      <a:r>
                        <a:rPr lang="en-US" altLang="ko-KR" sz="1100" b="0" dirty="0" smtClean="0"/>
                        <a:t>.</a:t>
                      </a:r>
                      <a:endParaRPr lang="en-US" altLang="ko-KR" sz="1100" b="0" dirty="0"/>
                    </a:p>
                  </a:txBody>
                  <a:tcPr anchor="ctr"/>
                </a:tc>
              </a:tr>
              <a:tr h="4344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/>
                        <a:t>4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문제 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7792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시나리오 </a:t>
                      </a:r>
                      <a:r>
                        <a:rPr lang="ko-KR" altLang="en-US" sz="1100" dirty="0" smtClean="0"/>
                        <a:t>구성은 어떻게 되어있는가</a:t>
                      </a:r>
                      <a:r>
                        <a:rPr lang="en-US" altLang="ko-KR" sz="1100" dirty="0" smtClean="0"/>
                        <a:t>?</a:t>
                      </a:r>
                      <a:endParaRPr lang="ko-KR" altLang="en-US" sz="1100" dirty="0" smtClean="0"/>
                    </a:p>
                  </a:txBody>
                  <a:tcPr anchor="ctr"/>
                </a:tc>
              </a:tr>
              <a:tr h="434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/>
                        <a:t>해결 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7792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발단</a:t>
                      </a: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전개</a:t>
                      </a: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위기</a:t>
                      </a: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절정 단계로 구성한다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0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8B14A0-186B-45D1-BA18-9CCBB5E4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시나리오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F286CB-2A29-45FA-BBDE-290228C4749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스토리에 대한 당위성과 </a:t>
            </a:r>
            <a:r>
              <a:rPr lang="ko-KR" altLang="en-US" dirty="0"/>
              <a:t>개연성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60B6DD2-039C-464F-B87B-02BF99389A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1F58737-9ACF-499D-B275-772755E2336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9552" y="1103835"/>
            <a:ext cx="8208912" cy="4170297"/>
          </a:xfrm>
        </p:spPr>
        <p:txBody>
          <a:bodyPr/>
          <a:lstStyle/>
          <a:p>
            <a:r>
              <a:rPr lang="ko-KR" altLang="en-US" sz="1600" dirty="0" smtClean="0"/>
              <a:t>스토리에 대한 의문점</a:t>
            </a:r>
            <a:endParaRPr lang="en-US" altLang="ko-KR" sz="160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몬스터</a:t>
            </a:r>
            <a:r>
              <a:rPr lang="ko-KR" altLang="en-US" sz="1200" dirty="0" smtClean="0"/>
              <a:t> 들을 말살 시키지 않은 이유</a:t>
            </a:r>
            <a:endParaRPr lang="en-US" altLang="ko-KR" sz="1200" dirty="0" smtClean="0"/>
          </a:p>
          <a:p>
            <a:r>
              <a:rPr lang="ko-KR" altLang="en-US" sz="1200" b="0" dirty="0" smtClean="0"/>
              <a:t>└</a:t>
            </a:r>
            <a:r>
              <a:rPr lang="en-US" altLang="ko-KR" sz="1200" b="0" dirty="0"/>
              <a:t>&gt; </a:t>
            </a:r>
            <a:r>
              <a:rPr lang="ko-KR" altLang="en-US" sz="1200" b="0" dirty="0" smtClean="0"/>
              <a:t>신이 세계의 균형을 위해서 </a:t>
            </a:r>
            <a:r>
              <a:rPr lang="ko-KR" altLang="en-US" sz="1200" b="0" dirty="0" err="1" smtClean="0"/>
              <a:t>몬스터의</a:t>
            </a:r>
            <a:r>
              <a:rPr lang="ko-KR" altLang="en-US" sz="1200" b="0" dirty="0" smtClean="0"/>
              <a:t> 존재가 필요하다고 말했으며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그들로 부터 얻는 </a:t>
            </a:r>
            <a:r>
              <a:rPr lang="ko-KR" altLang="en-US" sz="1200" b="0" dirty="0"/>
              <a:t>부산물들로 여러 아이템을 </a:t>
            </a:r>
            <a:r>
              <a:rPr lang="ko-KR" altLang="en-US" sz="1200" b="0" dirty="0" smtClean="0"/>
              <a:t>제작이나 강화 할 </a:t>
            </a:r>
            <a:r>
              <a:rPr lang="ko-KR" altLang="en-US" sz="1200" b="0" dirty="0"/>
              <a:t>수 있었다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아이템들로 경제적인 활동이 </a:t>
            </a:r>
            <a:r>
              <a:rPr lang="ko-KR" altLang="en-US" sz="1200" b="0" dirty="0" smtClean="0"/>
              <a:t>발생했고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시간이 지남에 따라 </a:t>
            </a:r>
            <a:r>
              <a:rPr lang="ko-KR" altLang="en-US" sz="1200" b="0" dirty="0" smtClean="0"/>
              <a:t>필요해지는 양이 많기에 </a:t>
            </a:r>
            <a:r>
              <a:rPr lang="ko-KR" altLang="en-US" sz="1200" b="0" dirty="0"/>
              <a:t>완벽한 </a:t>
            </a:r>
            <a:r>
              <a:rPr lang="ko-KR" altLang="en-US" sz="1200" b="0" dirty="0" smtClean="0"/>
              <a:t>토벌은 하지 않았다</a:t>
            </a:r>
            <a:r>
              <a:rPr lang="en-US" altLang="ko-KR" sz="1200" b="0" dirty="0" smtClean="0"/>
              <a:t>.</a:t>
            </a:r>
          </a:p>
          <a:p>
            <a:endParaRPr lang="en-US" altLang="ko-KR" sz="1200" b="0" dirty="0" smtClean="0"/>
          </a:p>
          <a:p>
            <a:r>
              <a:rPr lang="ko-KR" altLang="en-US" sz="1100" dirty="0" err="1"/>
              <a:t>ㆍ</a:t>
            </a:r>
            <a:r>
              <a:rPr lang="ko-KR" altLang="en-US" sz="1200" dirty="0"/>
              <a:t> 신이 해결하지는 못하는가</a:t>
            </a:r>
            <a:r>
              <a:rPr lang="en-US" altLang="ko-KR" sz="1200" dirty="0"/>
              <a:t>?</a:t>
            </a:r>
          </a:p>
          <a:p>
            <a:r>
              <a:rPr lang="ko-KR" altLang="en-US" sz="1200" b="0" dirty="0"/>
              <a:t>└</a:t>
            </a:r>
            <a:r>
              <a:rPr lang="en-US" altLang="ko-KR" sz="1200" b="0" dirty="0"/>
              <a:t>&gt; </a:t>
            </a:r>
            <a:r>
              <a:rPr lang="ko-KR" altLang="en-US" sz="1200" b="0" dirty="0"/>
              <a:t>신이 직접 해결한다면 가이아 대륙에 미치는 영향이 크기에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인간과 </a:t>
            </a:r>
            <a:r>
              <a:rPr lang="ko-KR" altLang="en-US" sz="1200" b="0" dirty="0" err="1" smtClean="0"/>
              <a:t>몬스터들로</a:t>
            </a:r>
            <a:r>
              <a:rPr lang="ko-KR" altLang="en-US" sz="1200" b="0" dirty="0" smtClean="0"/>
              <a:t> 전쟁을 </a:t>
            </a:r>
            <a:r>
              <a:rPr lang="ko-KR" altLang="en-US" sz="1200" b="0" dirty="0"/>
              <a:t>하였다</a:t>
            </a:r>
            <a:r>
              <a:rPr lang="en-US" altLang="ko-KR" sz="1200" b="0" dirty="0"/>
              <a:t>.</a:t>
            </a:r>
          </a:p>
          <a:p>
            <a:endParaRPr lang="en-US" altLang="ko-KR" sz="1200" b="0" dirty="0"/>
          </a:p>
          <a:p>
            <a:r>
              <a:rPr lang="ko-KR" altLang="en-US" sz="1100" dirty="0" err="1"/>
              <a:t>ㆍ</a:t>
            </a:r>
            <a:r>
              <a:rPr lang="ko-KR" altLang="en-US" sz="1200" dirty="0"/>
              <a:t> 왜 </a:t>
            </a:r>
            <a:r>
              <a:rPr lang="ko-KR" altLang="en-US" sz="1200" dirty="0" smtClean="0"/>
              <a:t>개발자 </a:t>
            </a:r>
            <a:r>
              <a:rPr lang="ko-KR" altLang="en-US" sz="1200" dirty="0" smtClean="0"/>
              <a:t>들은 </a:t>
            </a:r>
            <a:r>
              <a:rPr lang="ko-KR" altLang="en-US" sz="1200" dirty="0" err="1" smtClean="0"/>
              <a:t>던전을</a:t>
            </a:r>
            <a:r>
              <a:rPr lang="ko-KR" altLang="en-US" sz="1200" dirty="0" smtClean="0"/>
              <a:t> 계속해서 공략할 것 인가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b="0" dirty="0" smtClean="0"/>
              <a:t>└</a:t>
            </a:r>
            <a:r>
              <a:rPr lang="en-US" altLang="ko-KR" sz="1200" b="0" dirty="0" smtClean="0"/>
              <a:t>&gt; </a:t>
            </a:r>
            <a:r>
              <a:rPr lang="ko-KR" altLang="en-US" sz="1200" b="0" dirty="0" smtClean="0"/>
              <a:t>기존에 만들던 게임의 되돌아가는 조건이 </a:t>
            </a:r>
            <a:r>
              <a:rPr lang="ko-KR" altLang="en-US" sz="1200" b="0" dirty="0" err="1" smtClean="0"/>
              <a:t>엔딩</a:t>
            </a:r>
            <a:r>
              <a:rPr lang="ko-KR" altLang="en-US" sz="1200" b="0" dirty="0" smtClean="0"/>
              <a:t> 이기에</a:t>
            </a:r>
            <a:r>
              <a:rPr lang="en-US" altLang="ko-KR" sz="1200" b="0" dirty="0" smtClean="0"/>
              <a:t>, </a:t>
            </a:r>
            <a:r>
              <a:rPr lang="ko-KR" altLang="en-US" sz="1200" b="0" dirty="0" err="1" smtClean="0"/>
              <a:t>던전</a:t>
            </a:r>
            <a:r>
              <a:rPr lang="ko-KR" altLang="en-US" sz="1200" b="0" dirty="0" smtClean="0"/>
              <a:t> 공략에 참여한다</a:t>
            </a:r>
            <a:r>
              <a:rPr lang="en-US" altLang="ko-KR" sz="1200" b="0" dirty="0" smtClean="0"/>
              <a:t>. </a:t>
            </a:r>
          </a:p>
          <a:p>
            <a:endParaRPr lang="en-US" altLang="ko-KR" sz="1200" b="0" dirty="0"/>
          </a:p>
          <a:p>
            <a:r>
              <a:rPr lang="ko-KR" altLang="en-US" sz="1200" dirty="0"/>
              <a:t>의문점들은 </a:t>
            </a:r>
            <a:r>
              <a:rPr lang="ko-KR" altLang="en-US" sz="1200" dirty="0" err="1"/>
              <a:t>튜토리얼</a:t>
            </a:r>
            <a:r>
              <a:rPr lang="ko-KR" altLang="en-US" sz="1200" dirty="0"/>
              <a:t> 진행 시 물어보고 답변 </a:t>
            </a:r>
            <a:r>
              <a:rPr lang="ko-KR" altLang="en-US" sz="1200" dirty="0" smtClean="0"/>
              <a:t>받는 형태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en-US" altLang="ko-KR" sz="1600" b="0" dirty="0"/>
          </a:p>
          <a:p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24454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</a:spPr>
      <a:bodyPr wrap="none" rtlCol="0" anchor="ctr">
        <a:noAutofit/>
      </a:bodyPr>
      <a:lstStyle>
        <a:defPPr algn="ctr">
          <a:defRPr b="0" dirty="0" smtClean="0"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2244</Words>
  <Application>Microsoft Office PowerPoint</Application>
  <PresentationFormat>화면 슬라이드 쇼(16:10)</PresentationFormat>
  <Paragraphs>411</Paragraphs>
  <Slides>25</Slides>
  <Notes>0</Notes>
  <HiddenSlides>8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27" baseType="lpstr">
      <vt:lpstr>blank</vt:lpstr>
      <vt:lpstr>기본 디자인</vt:lpstr>
      <vt:lpstr>PowerPoint 프레젠테이션</vt:lpstr>
      <vt:lpstr>플랫폼과 장르별 시장 분석</vt:lpstr>
      <vt:lpstr>플랫폼과 장르별 시장 분석</vt:lpstr>
      <vt:lpstr>플랫폼과 장르별 시장 분석</vt:lpstr>
      <vt:lpstr>스토리텔링 분석</vt:lpstr>
      <vt:lpstr>게임 시나리오 작성</vt:lpstr>
      <vt:lpstr>게임 시나리오 작성</vt:lpstr>
      <vt:lpstr>게임 시나리오 작성</vt:lpstr>
      <vt:lpstr>게임 시나리오 작성</vt:lpstr>
      <vt:lpstr>게임 시나리오 작성</vt:lpstr>
      <vt:lpstr>게임 시나리오 작성</vt:lpstr>
      <vt:lpstr>게임 시나리오 작성</vt:lpstr>
      <vt:lpstr>게임 시나리오 작성</vt:lpstr>
      <vt:lpstr>게임 시나리오 작성</vt:lpstr>
      <vt:lpstr>PowerPoint 프레젠테이션</vt:lpstr>
      <vt:lpstr>PowerPoint 프레젠테이션</vt:lpstr>
      <vt:lpstr>PowerPoint 프레젠테이션</vt:lpstr>
      <vt:lpstr>게임 시나리오 작성</vt:lpstr>
      <vt:lpstr>게임 시나리오 작성</vt:lpstr>
      <vt:lpstr>게임 시나리오 작성</vt:lpstr>
      <vt:lpstr>게임 시나리오 작성</vt:lpstr>
      <vt:lpstr>게임 시나리오 작성</vt:lpstr>
      <vt:lpstr>게임 시나리오 작성</vt:lpstr>
      <vt:lpstr>게임 시나리오 작성</vt:lpstr>
      <vt:lpstr>스토리텔링 분석</vt:lpstr>
    </vt:vector>
  </TitlesOfParts>
  <Company>SBS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2118</cp:revision>
  <dcterms:created xsi:type="dcterms:W3CDTF">2019-09-02T05:55:58Z</dcterms:created>
  <dcterms:modified xsi:type="dcterms:W3CDTF">2019-09-25T01:40:09Z</dcterms:modified>
</cp:coreProperties>
</file>