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75" d="100"/>
          <a:sy n="75" d="100"/>
        </p:scale>
        <p:origin x="2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12112" y="1519706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1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7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32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7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4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6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04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2020816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00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2688473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59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3312587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3976124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26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0" y="4551755"/>
            <a:ext cx="2292439" cy="523112"/>
            <a:chOff x="0" y="1483787"/>
            <a:chExt cx="2292439" cy="523112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1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7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7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5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229243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 flipV="1">
            <a:off x="2292438" y="708338"/>
            <a:ext cx="9899562" cy="12032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2856" y="11611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게임 소개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5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전</a:t>
            </a:r>
            <a:r>
              <a:rPr lang="ko-KR" altLang="en-US" sz="2400" b="1" dirty="0">
                <a:latin typeface="+mj-lt"/>
                <a:ea typeface="맑은 고딕" panose="020B0503020000020004" pitchFamily="50" charset="-127"/>
              </a:rPr>
              <a:t>투</a:t>
            </a:r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 구간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" name="Picture 2" descr="동굴 배경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42" y="1272596"/>
            <a:ext cx="6795335" cy="374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99"/>
          <a:stretch/>
        </p:blipFill>
        <p:spPr>
          <a:xfrm flipH="1">
            <a:off x="5157323" y="4291458"/>
            <a:ext cx="363356" cy="4559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47942" y="3470614"/>
            <a:ext cx="1224136" cy="269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40531" y="3470614"/>
            <a:ext cx="1224136" cy="269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486" y="2582145"/>
            <a:ext cx="1224136" cy="269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639161" y="2409341"/>
            <a:ext cx="994268" cy="867177"/>
            <a:chOff x="11136768" y="1887674"/>
            <a:chExt cx="2186944" cy="18002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1235480" y="2031690"/>
              <a:ext cx="1944216" cy="1512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776910" y="1887674"/>
              <a:ext cx="861356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76910" y="3399842"/>
              <a:ext cx="861356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10850106" y="2643758"/>
              <a:ext cx="861356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6200000">
              <a:off x="12749018" y="2643758"/>
              <a:ext cx="861356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57241" y="4747388"/>
            <a:ext cx="6795335" cy="269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346899" y="1641883"/>
            <a:ext cx="347560" cy="361610"/>
            <a:chOff x="5346899" y="1641883"/>
            <a:chExt cx="347560" cy="361610"/>
          </a:xfrm>
        </p:grpSpPr>
        <p:sp>
          <p:nvSpPr>
            <p:cNvPr id="15" name="팔각형 14"/>
            <p:cNvSpPr/>
            <p:nvPr/>
          </p:nvSpPr>
          <p:spPr>
            <a:xfrm>
              <a:off x="5346899" y="1641883"/>
              <a:ext cx="347560" cy="361610"/>
            </a:xfrm>
            <a:prstGeom prst="oct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 rot="5400000" flipV="1">
              <a:off x="5415742" y="1799828"/>
              <a:ext cx="209873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5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발 판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06086"/>
              </p:ext>
            </p:extLst>
          </p:nvPr>
        </p:nvGraphicFramePr>
        <p:xfrm>
          <a:off x="2902856" y="967381"/>
          <a:ext cx="8287046" cy="3960441"/>
        </p:xfrm>
        <a:graphic>
          <a:graphicData uri="http://schemas.openxmlformats.org/drawingml/2006/table">
            <a:tbl>
              <a:tblPr/>
              <a:tblGrid>
                <a:gridCol w="855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6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85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3376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발판 특성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스킬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설                            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이미지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397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기본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밀치기</a:t>
                      </a: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-</a:t>
                      </a:r>
                      <a:r>
                        <a:rPr lang="ko-KR" altLang="en-US" sz="1200" dirty="0" smtClean="0">
                          <a:effectLst/>
                        </a:rPr>
                        <a:t>상호작용 키를 사용하면 발판이 일정한 방향으로 밀려난다</a:t>
                      </a:r>
                      <a:r>
                        <a:rPr lang="en-US" altLang="ko-KR" sz="1200" dirty="0" smtClean="0">
                          <a:effectLst/>
                        </a:rPr>
                        <a:t>.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밀려난 기본발판이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</a:rPr>
                        <a:t>NPC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와 충돌할 경우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</a:rPr>
                        <a:t>NPC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는 데미지를 입는다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effectLst/>
                      </a:endParaRPr>
                    </a:p>
                  </a:txBody>
                  <a:tcPr marL="71438" marR="71438" marT="71438" marB="71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6722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거울</a:t>
                      </a:r>
                      <a:r>
                        <a:rPr lang="en-US" altLang="ko-KR" sz="1200" dirty="0" smtClean="0">
                          <a:effectLst/>
                        </a:rPr>
                        <a:t/>
                      </a:r>
                      <a:br>
                        <a:rPr lang="en-US" altLang="ko-KR" sz="1200" dirty="0" smtClean="0">
                          <a:effectLst/>
                        </a:rPr>
                      </a:b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특수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t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반사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1072866" rtl="0" eaLnBrk="1" fontAlgn="t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돌리기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레이저에 의해서는 파괴되지 않음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해당 발판에 들어온 레이저는 들어온 각에 맞혀서 반사된다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>
                        <a:lnSpc>
                          <a:spcPts val="1800"/>
                        </a:lnSpc>
                      </a:pP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상호작용시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발판의 방향이 바뀐다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800"/>
                        </a:lnSpc>
                      </a:pPr>
                      <a:endParaRPr lang="ko-KR" altLang="en-US" sz="1200" dirty="0"/>
                    </a:p>
                  </a:txBody>
                  <a:tcPr marL="71438" marR="71438" marT="71438" marB="71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2376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용수철</a:t>
                      </a:r>
                      <a:r>
                        <a:rPr lang="en-US" altLang="ko-KR" sz="1200" dirty="0" smtClean="0">
                          <a:effectLst/>
                        </a:rPr>
                        <a:t/>
                      </a:r>
                      <a:br>
                        <a:rPr lang="en-US" altLang="ko-KR" sz="1200" dirty="0" smtClean="0">
                          <a:effectLst/>
                        </a:rPr>
                      </a:b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특수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튕겨내기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해당 발판에 부딪힌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물체를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 부딪힌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반대방향으로 튕겨낸다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>
                        <a:lnSpc>
                          <a:spcPts val="1800"/>
                        </a:lnSpc>
                      </a:pP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캐릭터가 발판 위에서 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정확한 타이밍에 점프 성공 시 더 높이 뛴다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800"/>
                        </a:lnSpc>
                      </a:pPr>
                      <a:endParaRPr lang="ko-KR" altLang="en-US" sz="1200" dirty="0"/>
                    </a:p>
                  </a:txBody>
                  <a:tcPr marL="71438" marR="71438" marT="71438" marB="71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6570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폭탄</a:t>
                      </a:r>
                      <a:r>
                        <a:rPr lang="en-US" altLang="ko-KR" sz="1200" dirty="0" smtClean="0">
                          <a:effectLst/>
                        </a:rPr>
                        <a:t/>
                      </a:r>
                      <a:br>
                        <a:rPr lang="en-US" altLang="ko-KR" sz="1200" dirty="0" smtClean="0">
                          <a:effectLst/>
                        </a:rPr>
                      </a:b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특수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점화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폭발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불발사기의 공격을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 받으면 점화 상태가 된다</a:t>
                      </a:r>
                      <a:endParaRPr lang="en-US" altLang="ko-KR" sz="12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점화 상태가 되면 일정 시간 뒤에 폭발한다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800"/>
                        </a:lnSpc>
                      </a:pPr>
                      <a:endParaRPr lang="ko-KR" altLang="en-US" sz="1200" dirty="0"/>
                    </a:p>
                  </a:txBody>
                  <a:tcPr marL="71438" marR="71438" marT="71438" marB="71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4" name="Picture 2" descr="C:\Users\Administrator\Desktop\벽돌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626" y="1616291"/>
            <a:ext cx="455196" cy="4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Desktop\벽돌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626" y="3393817"/>
            <a:ext cx="455196" cy="4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벽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626" y="4239684"/>
            <a:ext cx="455196" cy="4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0431626" y="2509035"/>
            <a:ext cx="469159" cy="469159"/>
            <a:chOff x="9624490" y="2233636"/>
            <a:chExt cx="469159" cy="469159"/>
          </a:xfrm>
        </p:grpSpPr>
        <p:sp>
          <p:nvSpPr>
            <p:cNvPr id="8" name="직각 삼각형 7"/>
            <p:cNvSpPr/>
            <p:nvPr/>
          </p:nvSpPr>
          <p:spPr>
            <a:xfrm>
              <a:off x="9624490" y="2233636"/>
              <a:ext cx="447234" cy="44723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Picture 3" descr="C:\Users\Administrator\Desktop\벽돌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148" y1="10352" x2="2148" y2="10352"/>
                          <a14:foregroundMark x1="1953" y1="8398" x2="1953" y2="8398"/>
                          <a14:foregroundMark x1="1563" y1="18555" x2="1758" y2="89648"/>
                          <a14:foregroundMark x1="10156" y1="98242" x2="96484" y2="97266"/>
                          <a14:foregroundMark x1="26367" y1="95313" x2="25977" y2="74219"/>
                          <a14:foregroundMark x1="31836" y1="74805" x2="98633" y2="74023"/>
                          <a14:foregroundMark x1="96875" y1="87109" x2="97266" y2="2148"/>
                          <a14:foregroundMark x1="94727" y1="2344" x2="2539" y2="1367"/>
                          <a14:foregroundMark x1="13477" y1="26367" x2="59570" y2="26172"/>
                          <a14:foregroundMark x1="14258" y1="50000" x2="97852" y2="49414"/>
                          <a14:foregroundMark x1="7422" y1="25977" x2="19531" y2="26172"/>
                          <a14:foregroundMark x1="49805" y1="22852" x2="51172" y2="4492"/>
                          <a14:foregroundMark x1="74219" y1="29102" x2="74219" y2="46680"/>
                          <a14:foregroundMark x1="49609" y1="58398" x2="49219" y2="72070"/>
                          <a14:backgroundMark x1="74805" y1="57617" x2="74805" y2="57617"/>
                          <a14:backgroundMark x1="72656" y1="58203" x2="72656" y2="58203"/>
                          <a14:backgroundMark x1="69922" y1="59375" x2="69727" y2="60547"/>
                          <a14:backgroundMark x1="69727" y1="64844" x2="71484" y2="65430"/>
                          <a14:backgroundMark x1="79883" y1="66211" x2="79883" y2="66211"/>
                          <a14:backgroundMark x1="30088" y1="61947" x2="30088" y2="619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4490" y="2233636"/>
              <a:ext cx="469159" cy="469159"/>
            </a:xfrm>
            <a:prstGeom prst="rtTriangl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2902856" y="5111754"/>
            <a:ext cx="852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 smtClean="0"/>
              <a:t> 유저가 </a:t>
            </a:r>
            <a:r>
              <a:rPr lang="ko-KR" altLang="en-US" sz="1200" dirty="0"/>
              <a:t>생성할 수 </a:t>
            </a:r>
            <a:r>
              <a:rPr lang="ko-KR" altLang="en-US" sz="1200" dirty="0" smtClean="0"/>
              <a:t>할 수 있으며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캐릭터의 이동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또는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구조물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함정과 상호작용 가능한 </a:t>
            </a:r>
            <a:r>
              <a:rPr lang="ko-KR" altLang="en-US" sz="1200" b="1" dirty="0">
                <a:solidFill>
                  <a:srgbClr val="FF0000"/>
                </a:solidFill>
              </a:rPr>
              <a:t>지형의 한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종류</a:t>
            </a:r>
            <a:endParaRPr lang="en-US" altLang="ko-KR" sz="1200" dirty="0"/>
          </a:p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 smtClean="0"/>
              <a:t> 특수 발판은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최대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개 까지 생성</a:t>
            </a:r>
            <a:r>
              <a:rPr lang="ko-KR" altLang="en-US" sz="1200" dirty="0" smtClean="0"/>
              <a:t>이 가능하다</a:t>
            </a:r>
            <a:r>
              <a:rPr lang="en-US" altLang="ko-KR" sz="1200" dirty="0" smtClean="0"/>
              <a:t>.</a:t>
            </a:r>
          </a:p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 smtClean="0"/>
              <a:t> 모든 </a:t>
            </a:r>
            <a:r>
              <a:rPr lang="ko-KR" altLang="en-US" sz="1200" dirty="0"/>
              <a:t>발판은 각각 유지 가능 시간이 존재하며 </a:t>
            </a:r>
            <a:r>
              <a:rPr lang="ko-KR" altLang="en-US" sz="1200" b="1" dirty="0">
                <a:solidFill>
                  <a:srgbClr val="FF0000"/>
                </a:solidFill>
              </a:rPr>
              <a:t>시간이 지나면 자동으로 사라진다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dirty="0" smtClean="0">
                <a:effectLst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effectLst/>
              </a:rPr>
              <a:t>몬스터</a:t>
            </a:r>
            <a:r>
              <a:rPr lang="en-US" altLang="ko-KR" sz="1200" b="1" dirty="0" smtClean="0">
                <a:solidFill>
                  <a:srgbClr val="FF0000"/>
                </a:solidFill>
                <a:effectLst/>
              </a:rPr>
              <a:t>,</a:t>
            </a:r>
            <a:r>
              <a:rPr lang="ko-KR" altLang="en-US" sz="1200" b="1" dirty="0" smtClean="0">
                <a:solidFill>
                  <a:srgbClr val="FF0000"/>
                </a:solidFill>
                <a:effectLst/>
              </a:rPr>
              <a:t>함정에 의해 파괴</a:t>
            </a:r>
            <a:r>
              <a:rPr lang="ko-KR" altLang="en-US" sz="1200" dirty="0" smtClean="0">
                <a:effectLst/>
              </a:rPr>
              <a:t>될 수 있다</a:t>
            </a:r>
            <a:r>
              <a:rPr lang="en-US" altLang="ko-KR" sz="1200" dirty="0" smtClean="0">
                <a:effectLst/>
              </a:rPr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534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2856" y="11611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일반 몬스터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72159"/>
              </p:ext>
            </p:extLst>
          </p:nvPr>
        </p:nvGraphicFramePr>
        <p:xfrm>
          <a:off x="2473970" y="933949"/>
          <a:ext cx="9546538" cy="5292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6">
                  <a:extLst>
                    <a:ext uri="{9D8B030D-6E8A-4147-A177-3AD203B41FA5}">
                      <a16:colId xmlns:a16="http://schemas.microsoft.com/office/drawing/2014/main" xmlns="" val="175280753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02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84554">
                  <a:extLst>
                    <a:ext uri="{9D8B030D-6E8A-4147-A177-3AD203B41FA5}">
                      <a16:colId xmlns:a16="http://schemas.microsoft.com/office/drawing/2014/main" xmlns="" val="1819140749"/>
                    </a:ext>
                  </a:extLst>
                </a:gridCol>
              </a:tblGrid>
              <a:tr h="407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분류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선공유무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설명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스킬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9831869"/>
                  </a:ext>
                </a:extLst>
              </a:tr>
              <a:tr h="453030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근거리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선공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가능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비행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2200"/>
                        </a:lnSpc>
                        <a:buFont typeface="맑은 고딕" pitchFamily="50" charset="-127"/>
                        <a:buNone/>
                      </a:pPr>
                      <a:r>
                        <a:rPr lang="ko-KR" altLang="en-US" sz="1200" baseline="0" dirty="0" smtClean="0"/>
                        <a:t>캐릭터 방향으로 돌진 공격을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indent="0" latinLnBrk="1">
                        <a:lnSpc>
                          <a:spcPts val="2200"/>
                        </a:lnSpc>
                        <a:buFont typeface="맑은 고딕" pitchFamily="50" charset="-127"/>
                        <a:buNone/>
                      </a:pPr>
                      <a:r>
                        <a:rPr lang="ko-KR" altLang="en-US" sz="1200" baseline="0" dirty="0" smtClean="0"/>
                        <a:t>캐릭터와 부딪힐 시 넉백상태를 주기 때문에 피하거나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공격해야한다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원거리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선공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가능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비행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2200"/>
                        </a:lnSpc>
                        <a:buFont typeface="맑은 고딕" pitchFamily="50" charset="-127"/>
                        <a:buNone/>
                      </a:pPr>
                      <a:r>
                        <a:rPr lang="ko-KR" altLang="en-US" sz="1200" baseline="0" dirty="0" smtClean="0"/>
                        <a:t>캐릭터 방향으로 원거리 공격을 하며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캐릭터가 가까이오면 도망간다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indent="0" latinLnBrk="1">
                        <a:lnSpc>
                          <a:spcPts val="2200"/>
                        </a:lnSpc>
                        <a:buFont typeface="맑은 고딕" pitchFamily="50" charset="-127"/>
                        <a:buNone/>
                      </a:pPr>
                      <a:r>
                        <a:rPr lang="ko-KR" altLang="en-US" sz="1200" baseline="0" dirty="0" smtClean="0"/>
                        <a:t>일반 공중 몬스터보다 까다롭게 구성하여 난이도증가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476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근거리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선공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공격범위 내에 캐릭터가 들어오면 방향으로 돌진 공격을 하며 </a:t>
                      </a:r>
                      <a:r>
                        <a:rPr lang="ko-KR" altLang="en-US" sz="1200" baseline="0" dirty="0" err="1" smtClean="0"/>
                        <a:t>돌진방향은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무적상태</a:t>
                      </a:r>
                      <a:endParaRPr lang="en-US" altLang="ko-KR" sz="1200" baseline="0" dirty="0" smtClean="0"/>
                    </a:p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몬스터의 공격을 유도하여 균열지형을 </a:t>
                      </a:r>
                      <a:r>
                        <a:rPr lang="ko-KR" altLang="en-US" sz="1200" dirty="0" smtClean="0"/>
                        <a:t>부술 수 있음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근거리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비선공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일정 범위를 </a:t>
                      </a:r>
                      <a:r>
                        <a:rPr lang="ko-KR" altLang="en-US" sz="1200" dirty="0" err="1" smtClean="0"/>
                        <a:t>이동한며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공격을 받아</a:t>
                      </a:r>
                      <a:r>
                        <a:rPr lang="ko-KR" altLang="en-US" sz="1200" baseline="0" dirty="0" smtClean="0"/>
                        <a:t> 사망</a:t>
                      </a:r>
                      <a:r>
                        <a:rPr lang="ko-KR" altLang="en-US" sz="1200" dirty="0" smtClean="0"/>
                        <a:t> 시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err="1" smtClean="0"/>
                        <a:t>개채로분열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ko-KR" altLang="en-US" sz="1200" dirty="0" smtClean="0"/>
                        <a:t>최대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err="1" smtClean="0"/>
                        <a:t>번발동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무작정 공격할 시 분열되어 공간을 차지하기</a:t>
                      </a:r>
                      <a:r>
                        <a:rPr lang="ko-KR" altLang="en-US" sz="1200" baseline="0" dirty="0" smtClean="0"/>
                        <a:t> 때문에 무작정 공격해서는 안됨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3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근거리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선공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일정 </a:t>
                      </a:r>
                      <a:r>
                        <a:rPr lang="ko-KR" altLang="en-US" sz="1200" dirty="0" err="1" smtClean="0"/>
                        <a:t>범위내에</a:t>
                      </a:r>
                      <a:r>
                        <a:rPr lang="ko-KR" altLang="en-US" sz="1200" dirty="0" smtClean="0"/>
                        <a:t> 캐릭터가 들어오면 캐릭터 쪽으로 이동</a:t>
                      </a:r>
                      <a:endParaRPr lang="en-US" altLang="ko-KR" sz="1200" dirty="0" smtClean="0"/>
                    </a:p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점프를 </a:t>
                      </a:r>
                      <a:r>
                        <a:rPr lang="ko-KR" altLang="en-US" sz="1200" dirty="0" smtClean="0"/>
                        <a:t>하여 </a:t>
                      </a:r>
                      <a:r>
                        <a:rPr lang="ko-KR" altLang="en-US" sz="1200" dirty="0" smtClean="0"/>
                        <a:t>이동하기 때문에 </a:t>
                      </a:r>
                      <a:r>
                        <a:rPr lang="ko-KR" altLang="en-US" sz="1200" dirty="0" smtClean="0"/>
                        <a:t>이동 속도는 느리지만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지형을 넘을</a:t>
                      </a:r>
                      <a:r>
                        <a:rPr lang="ko-KR" altLang="en-US" sz="1200" baseline="0" dirty="0" smtClean="0"/>
                        <a:t> 수 있음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593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원거리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선공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불가능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지형안에</a:t>
                      </a:r>
                      <a:r>
                        <a:rPr lang="ko-KR" altLang="en-US" sz="1200" baseline="0" dirty="0" smtClean="0"/>
                        <a:t> 숨어있어서 일정범위까지 가기 전 까진 존재 여부를 모름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공격범위 안에 캐릭터가 들어오면 캐릭터 방향으로 원거리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발을 발사한다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 </a:t>
                      </a:r>
                      <a:endParaRPr lang="en-US" altLang="ko-KR" sz="1200" baseline="0" dirty="0" smtClean="0"/>
                    </a:p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원거리공격은 지형에 </a:t>
                      </a:r>
                      <a:r>
                        <a:rPr lang="ko-KR" altLang="en-US" sz="1200" baseline="0" dirty="0" err="1" smtClean="0"/>
                        <a:t>닿을시</a:t>
                      </a:r>
                      <a:r>
                        <a:rPr lang="ko-KR" altLang="en-US" sz="1200" baseline="0" dirty="0" smtClean="0"/>
                        <a:t> 폭발한다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err="1" smtClean="0"/>
                        <a:t>폭발형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303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원거리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선공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범위에 플레이어를 인식하면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방향으로 방사형 원거리공격을 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1072866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다방향</a:t>
                      </a:r>
                      <a:r>
                        <a:rPr lang="ko-KR" altLang="en-US" sz="1200" dirty="0" smtClean="0"/>
                        <a:t> 공격이기에 공략난이도 상승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5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보스 몬스터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89968"/>
              </p:ext>
            </p:extLst>
          </p:nvPr>
        </p:nvGraphicFramePr>
        <p:xfrm>
          <a:off x="2723603" y="1016165"/>
          <a:ext cx="8978402" cy="474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560">
                  <a:extLst>
                    <a:ext uri="{9D8B030D-6E8A-4147-A177-3AD203B41FA5}">
                      <a16:colId xmlns:a16="http://schemas.microsoft.com/office/drawing/2014/main" xmlns="" val="1752807531"/>
                    </a:ext>
                  </a:extLst>
                </a:gridCol>
                <a:gridCol w="9195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930">
                  <a:extLst>
                    <a:ext uri="{9D8B030D-6E8A-4147-A177-3AD203B41FA5}">
                      <a16:colId xmlns:a16="http://schemas.microsoft.com/office/drawing/2014/main" xmlns="" val="1819140749"/>
                    </a:ext>
                  </a:extLst>
                </a:gridCol>
                <a:gridCol w="6036332">
                  <a:extLst>
                    <a:ext uri="{9D8B030D-6E8A-4147-A177-3AD203B41FA5}">
                      <a16:colId xmlns:a16="http://schemas.microsoft.com/office/drawing/2014/main" xmlns="" val="1333758442"/>
                    </a:ext>
                  </a:extLst>
                </a:gridCol>
              </a:tblGrid>
              <a:tr h="407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분류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설명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스킬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9831869"/>
                  </a:ext>
                </a:extLst>
              </a:tr>
              <a:tr h="203150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보스</a:t>
                      </a:r>
                      <a:endParaRPr lang="ko-KR" altLang="en-US" sz="12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체력</a:t>
                      </a:r>
                      <a:r>
                        <a:rPr lang="en-US" altLang="ko-KR" sz="1200" dirty="0" smtClean="0"/>
                        <a:t>,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공격력</a:t>
                      </a:r>
                      <a:r>
                        <a:rPr lang="en-US" altLang="ko-KR" sz="1200" dirty="0" smtClean="0"/>
                        <a:t>,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타입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등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ts val="2200"/>
                        </a:lnSpc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lang="ko-KR" altLang="en-US" sz="1200" dirty="0" smtClean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aseline="0" dirty="0" err="1" smtClean="0"/>
                        <a:t>돌진패턴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일반</a:t>
                      </a:r>
                      <a:r>
                        <a:rPr lang="en-US" altLang="ko-KR" sz="1200" baseline="0" dirty="0" smtClean="0"/>
                        <a:t>) : </a:t>
                      </a:r>
                      <a:r>
                        <a:rPr lang="ko-KR" altLang="en-US" sz="1200" baseline="0" dirty="0" smtClean="0"/>
                        <a:t>일정한 모션을 이후 캐릭터가 있었던 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위치로 </a:t>
                      </a:r>
                      <a:r>
                        <a:rPr lang="ko-KR" altLang="en-US" sz="1200" baseline="0" dirty="0" err="1" smtClean="0"/>
                        <a:t>돌진공격을</a:t>
                      </a:r>
                      <a:r>
                        <a:rPr lang="ko-KR" altLang="en-US" sz="1200" baseline="0" dirty="0" smtClean="0"/>
                        <a:t> 한다</a:t>
                      </a:r>
                      <a:endParaRPr lang="en-US" altLang="ko-KR" sz="12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일반 패턴의 경우 </a:t>
                      </a:r>
                      <a:r>
                        <a:rPr lang="ko-KR" altLang="en-US" sz="1200" baseline="0" dirty="0" smtClean="0"/>
                        <a:t>회피를 하기 위해 발판을 생성해 안전한 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위치로 이동하여 회피를 주로 하며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회피를 담당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aseline="0" dirty="0" err="1" smtClean="0"/>
                        <a:t>레이저패턴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특수</a:t>
                      </a:r>
                      <a:r>
                        <a:rPr lang="en-US" altLang="ko-KR" sz="1200" baseline="0" dirty="0" smtClean="0"/>
                        <a:t>) : </a:t>
                      </a:r>
                      <a:r>
                        <a:rPr lang="ko-KR" altLang="en-US" sz="1200" baseline="0" dirty="0" smtClean="0"/>
                        <a:t>일정 방향으로 레이저 공격을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aseline="0" dirty="0" smtClean="0"/>
                        <a:t>특수 패턴의 경우 해당하는 패턴에 맞는 동작을 하여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보스를 공략할 수 있다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1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ts val="2200"/>
                        </a:lnSpc>
                        <a:buFontTx/>
                        <a:buNone/>
                      </a:pPr>
                      <a:r>
                        <a:rPr lang="ko-KR" altLang="en-US" sz="1200" dirty="0" err="1" smtClean="0"/>
                        <a:t>구성의도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aseline="0" dirty="0" smtClean="0"/>
                        <a:t>해당 스테이지에 얻은 능력의 주로 사용하게 구성하여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해당 스킬을 숙련도를 높이는 용도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캐릭터의 </a:t>
                      </a:r>
                      <a:r>
                        <a:rPr lang="ko-KR" altLang="en-US" sz="1200" dirty="0" err="1" smtClean="0"/>
                        <a:t>공격기능</a:t>
                      </a:r>
                      <a:r>
                        <a:rPr lang="ko-KR" altLang="en-US" sz="1200" baseline="0" dirty="0" err="1" smtClean="0"/>
                        <a:t>을</a:t>
                      </a:r>
                      <a:r>
                        <a:rPr lang="ko-KR" altLang="en-US" sz="1200" baseline="0" dirty="0" smtClean="0"/>
                        <a:t> 사용하기 보다는 발판의 특수 기능을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사용하여 다양한 공격 방식을 사용하기 위해 특수패턴에만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공격이 가능하도록 구성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670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일반 함정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64744"/>
              </p:ext>
            </p:extLst>
          </p:nvPr>
        </p:nvGraphicFramePr>
        <p:xfrm>
          <a:off x="2902856" y="931721"/>
          <a:ext cx="8706552" cy="5116816"/>
        </p:xfrm>
        <a:graphic>
          <a:graphicData uri="http://schemas.openxmlformats.org/drawingml/2006/table">
            <a:tbl>
              <a:tblPr/>
              <a:tblGrid>
                <a:gridCol w="660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1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50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40003">
                  <a:extLst>
                    <a:ext uri="{9D8B030D-6E8A-4147-A177-3AD203B41FA5}">
                      <a16:colId xmlns:a16="http://schemas.microsoft.com/office/drawing/2014/main" xmlns="" val="2815441834"/>
                    </a:ext>
                  </a:extLst>
                </a:gridCol>
              </a:tblGrid>
              <a:tr h="453376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타입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속성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설                            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799">
                <a:tc rowSpan="3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투사체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smtClean="0"/>
                        <a:t>크기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속도</a:t>
                      </a:r>
                      <a:r>
                        <a:rPr lang="en-US" altLang="ko-KR" sz="1200" smtClean="0"/>
                        <a:t>,</a:t>
                      </a:r>
                      <a:br>
                        <a:rPr lang="en-US" altLang="ko-KR" sz="1200" smtClean="0"/>
                      </a:br>
                      <a:r>
                        <a:rPr lang="ko-KR" altLang="en-US" sz="1200" smtClean="0"/>
                        <a:t>횟수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방향</a:t>
                      </a:r>
                      <a:endParaRPr lang="ko-KR" altLang="en-US" sz="1200" dirty="0"/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함정설명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7286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캐릭터가 종유석 근처의 도착했을 경우 종유석이 떨어진다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경험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떨어지는 종유석에 맞으면 피해를 입는다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떨어질 위치에 발판을 만들어서 막을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떨어지는 위치를 파악하여 떨어지는 위치를 피해 간다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3011408"/>
                  </a:ext>
                </a:extLst>
              </a:tr>
              <a:tr h="283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구성의도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aseline="0" dirty="0" smtClean="0"/>
                        <a:t>탐색 구간에서의 유저가 생각해야되는 범위를 늘리기 위한 요소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1344065"/>
                  </a:ext>
                </a:extLst>
              </a:tr>
              <a:tr h="322241">
                <a:tc rowSpan="3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고정형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속도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방향</a:t>
                      </a:r>
                      <a:endParaRPr lang="ko-KR" altLang="en-US" sz="1200" dirty="0"/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함정설명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7286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공중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지형에 붙어서 존재하며 지형에 부딪히지 않는다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marR="0" indent="-171450" algn="l" defTabSz="107286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중간지점을 기준으로 제자리에서 회전을 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경험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회전하는 함정에 맞으면 피해를 입는다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회전하면서 생기는 사각지대를 통해 회피 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1274658"/>
                  </a:ext>
                </a:extLst>
              </a:tr>
              <a:tr h="32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구성의도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aseline="0" dirty="0" smtClean="0"/>
                        <a:t>돌아가는 타이밍과 다른 요소들을 계산하여 플레이 하게 만드는 요소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8958655"/>
                  </a:ext>
                </a:extLst>
              </a:tr>
              <a:tr h="244125">
                <a:tc rowSpan="3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이동형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속도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방향</a:t>
                      </a:r>
                      <a:endParaRPr lang="ko-KR" altLang="en-US" sz="1200" dirty="0"/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함정설명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정해진 일정한 범위를 반복하여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경험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이동하는 함정을 맞으면 피해를 입니다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이동하는 타이밍에 맞추어 점프를 통해 피할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발판을 이용하여 이동범위를 제한 할</a:t>
                      </a:r>
                      <a:r>
                        <a:rPr lang="ko-KR" altLang="en-US" sz="1200" baseline="0" dirty="0" smtClean="0"/>
                        <a:t>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687987"/>
                  </a:ext>
                </a:extLst>
              </a:tr>
              <a:tr h="244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구성의도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게임의 난이도 상승을 위한 요소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326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83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특수 함정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85933"/>
              </p:ext>
            </p:extLst>
          </p:nvPr>
        </p:nvGraphicFramePr>
        <p:xfrm>
          <a:off x="2902856" y="931721"/>
          <a:ext cx="8752849" cy="4842496"/>
        </p:xfrm>
        <a:graphic>
          <a:graphicData uri="http://schemas.openxmlformats.org/drawingml/2006/table">
            <a:tbl>
              <a:tblPr/>
              <a:tblGrid>
                <a:gridCol w="683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26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96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76847">
                  <a:extLst>
                    <a:ext uri="{9D8B030D-6E8A-4147-A177-3AD203B41FA5}">
                      <a16:colId xmlns:a16="http://schemas.microsoft.com/office/drawing/2014/main" xmlns="" val="2815441834"/>
                    </a:ext>
                  </a:extLst>
                </a:gridCol>
              </a:tblGrid>
              <a:tr h="453376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effectLst/>
                        </a:rPr>
                        <a:t>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effectLst/>
                        </a:rPr>
                        <a:t>속성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설                            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799">
                <a:tc rowSpan="3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effectLst/>
                        </a:rPr>
                        <a:t>레이저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크기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속도</a:t>
                      </a:r>
                      <a:r>
                        <a:rPr lang="en-US" altLang="ko-KR" sz="1200" b="0" dirty="0" smtClean="0"/>
                        <a:t>,</a:t>
                      </a:r>
                      <a:br>
                        <a:rPr lang="en-US" altLang="ko-KR" sz="1200" b="0" dirty="0" smtClean="0"/>
                      </a:br>
                      <a:r>
                        <a:rPr lang="ko-KR" altLang="en-US" sz="1200" b="0" dirty="0" smtClean="0"/>
                        <a:t>횟수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방향</a:t>
                      </a:r>
                      <a:endParaRPr lang="ko-KR" altLang="en-US" sz="1200" b="0" dirty="0"/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함정설명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/>
                        <a:t>일직선 상으로 레이저를 발사한다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경험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/>
                        <a:t>레이저에 닿으면 피해를 입는다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/>
                        <a:t>레이저를 거울발판으로 굴절시켜 방어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반응체에</a:t>
                      </a:r>
                      <a:r>
                        <a:rPr lang="ko-KR" altLang="en-US" sz="1200" b="0" dirty="0" smtClean="0"/>
                        <a:t> 연결시켜 구조물을 작동</a:t>
                      </a:r>
                      <a:endParaRPr lang="en-US" altLang="ko-KR" sz="1200" b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3011408"/>
                  </a:ext>
                </a:extLst>
              </a:tr>
              <a:tr h="283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구성의도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/>
                        <a:t>거울 발판이 없을 때는 이동을 제약하는 함정으로 활용되지만 </a:t>
                      </a:r>
                      <a:r>
                        <a:rPr lang="ko-KR" altLang="en-US" sz="1200" b="0" baseline="0" dirty="0" smtClean="0"/>
                        <a:t>능력을 </a:t>
                      </a:r>
                      <a:r>
                        <a:rPr lang="en-US" altLang="ko-KR" sz="1200" b="0" baseline="0" dirty="0" smtClean="0"/>
                        <a:t/>
                      </a:r>
                      <a:br>
                        <a:rPr lang="en-US" altLang="ko-KR" sz="1200" b="0" baseline="0" dirty="0" smtClean="0"/>
                      </a:br>
                      <a:r>
                        <a:rPr lang="ko-KR" altLang="en-US" sz="1200" b="0" baseline="0" dirty="0" smtClean="0"/>
                        <a:t>얻은 이후에는 구조물 처럼 활용 할 수 있게 되어 유저에게 함정은 위험요소라는 단편적인 기능이 아닌 구조물처럼 활용 가능하다는 경험을 준다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1344065"/>
                  </a:ext>
                </a:extLst>
              </a:tr>
              <a:tr h="322241">
                <a:tc rowSpan="3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effectLst/>
                        </a:rPr>
                        <a:t>투사체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크기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속도</a:t>
                      </a:r>
                      <a:r>
                        <a:rPr lang="en-US" altLang="ko-KR" sz="1200" b="0" dirty="0" smtClean="0"/>
                        <a:t>,</a:t>
                      </a:r>
                      <a:br>
                        <a:rPr lang="en-US" altLang="ko-KR" sz="1200" b="0" dirty="0" smtClean="0"/>
                      </a:br>
                      <a:r>
                        <a:rPr lang="ko-KR" altLang="en-US" sz="1200" b="0" dirty="0" smtClean="0"/>
                        <a:t>횟수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방향</a:t>
                      </a:r>
                      <a:endParaRPr lang="ko-KR" altLang="en-US" sz="1200" b="0" dirty="0"/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함정설명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/>
                        <a:t>지정된 방향으로 </a:t>
                      </a:r>
                      <a:r>
                        <a:rPr lang="ko-KR" altLang="en-US" sz="1200" b="0" dirty="0" err="1" smtClean="0"/>
                        <a:t>화염구를</a:t>
                      </a:r>
                      <a:r>
                        <a:rPr lang="ko-KR" altLang="en-US" sz="1200" b="0" dirty="0" smtClean="0"/>
                        <a:t> 발사한다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경험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 smtClean="0"/>
                        <a:t>화염구에</a:t>
                      </a:r>
                      <a:r>
                        <a:rPr lang="ko-KR" altLang="en-US" sz="1200" b="0" dirty="0" smtClean="0"/>
                        <a:t> 닿으면 피해를 입는다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 smtClean="0"/>
                        <a:t>폭탄발판이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ko-KR" altLang="en-US" sz="1200" b="0" dirty="0" err="1" smtClean="0"/>
                        <a:t>화염구에</a:t>
                      </a:r>
                      <a:r>
                        <a:rPr lang="ko-KR" altLang="en-US" sz="1200" b="0" dirty="0" smtClean="0"/>
                        <a:t> 닿으면 일정 시간 뒤 폭발한다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/>
                        <a:t>폭발되기</a:t>
                      </a:r>
                      <a:r>
                        <a:rPr lang="ko-KR" altLang="en-US" sz="1200" b="0" baseline="0" dirty="0" smtClean="0"/>
                        <a:t> 전에 </a:t>
                      </a:r>
                      <a:r>
                        <a:rPr lang="ko-KR" altLang="en-US" sz="1200" b="0" dirty="0" smtClean="0"/>
                        <a:t>원하는 위치에 놓아 균열지형파괴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dirty="0" smtClean="0"/>
                        <a:t>폭발로 인한 범위 공격</a:t>
                      </a:r>
                      <a:r>
                        <a:rPr lang="en-US" altLang="ko-KR" sz="1200" b="0" dirty="0" smtClean="0"/>
                        <a:t>,</a:t>
                      </a:r>
                      <a:br>
                        <a:rPr lang="en-US" altLang="ko-KR" sz="1200" b="0" dirty="0" smtClean="0"/>
                      </a:br>
                      <a:r>
                        <a:rPr lang="ko-KR" altLang="en-US" sz="1200" b="0" dirty="0" smtClean="0"/>
                        <a:t>폭발 시간을 계산하여 예측공격이 가능하다</a:t>
                      </a:r>
                      <a:r>
                        <a:rPr lang="en-US" altLang="ko-KR" sz="1200" b="0" dirty="0" smtClean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1274658"/>
                  </a:ext>
                </a:extLst>
              </a:tr>
              <a:tr h="32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구성의도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smtClean="0"/>
                        <a:t>새로운 공격방식을 사용 할 수 있기 때문에 게임 공략의 요소를 추가</a:t>
                      </a:r>
                      <a:endParaRPr lang="en-US" altLang="ko-KR" sz="1200" b="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smtClean="0"/>
                        <a:t>함정을 통해야지만 폭발시킬 수 있기 때문에 </a:t>
                      </a:r>
                      <a:r>
                        <a:rPr lang="ko-KR" altLang="en-US" sz="1200" b="0" baseline="0" dirty="0" err="1" smtClean="0"/>
                        <a:t>폭발발판을</a:t>
                      </a:r>
                      <a:r>
                        <a:rPr lang="ko-KR" altLang="en-US" sz="1200" b="0" baseline="0" dirty="0" smtClean="0"/>
                        <a:t> 사용하기위해 </a:t>
                      </a:r>
                      <a:r>
                        <a:rPr lang="en-US" altLang="ko-KR" sz="1200" b="0" baseline="0" dirty="0" smtClean="0"/>
                        <a:t/>
                      </a:r>
                      <a:br>
                        <a:rPr lang="en-US" altLang="ko-KR" sz="1200" b="0" baseline="0" dirty="0" smtClean="0"/>
                      </a:br>
                      <a:r>
                        <a:rPr lang="ko-KR" altLang="en-US" sz="1200" b="0" baseline="0" dirty="0" smtClean="0"/>
                        <a:t>위험을 감수하지만 그만큼 좋은 공격을 </a:t>
                      </a:r>
                      <a:r>
                        <a:rPr lang="ko-KR" altLang="en-US" sz="1200" b="0" baseline="0" dirty="0" err="1" smtClean="0"/>
                        <a:t>쓸수</a:t>
                      </a:r>
                      <a:r>
                        <a:rPr lang="ko-KR" altLang="en-US" sz="1200" b="0" baseline="0" dirty="0" smtClean="0"/>
                        <a:t> 있게 하여 유저의 컨트롤 요소</a:t>
                      </a:r>
                      <a:endParaRPr lang="en-US" altLang="ko-KR" sz="1200" b="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895865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02856" y="5839516"/>
            <a:ext cx="852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특</a:t>
            </a:r>
            <a:r>
              <a:rPr lang="ko-KR" altLang="en-US" sz="1200" dirty="0" smtClean="0"/>
              <a:t>수 함정은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발판을 파괴</a:t>
            </a:r>
            <a:r>
              <a:rPr lang="ko-KR" altLang="en-US" sz="1200" dirty="0" smtClean="0"/>
              <a:t> 할 수 있다</a:t>
            </a:r>
            <a:r>
              <a:rPr lang="en-US" altLang="ko-KR" sz="1200" dirty="0" smtClean="0"/>
              <a:t>.</a:t>
            </a:r>
          </a:p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 smtClean="0"/>
              <a:t>발판과 상호작용을 통해 함정 요소가 아닌 게임 진행을 위한 요소로 사용 할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09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오브젝트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24719"/>
              </p:ext>
            </p:extLst>
          </p:nvPr>
        </p:nvGraphicFramePr>
        <p:xfrm>
          <a:off x="2902855" y="931723"/>
          <a:ext cx="8637103" cy="5623117"/>
        </p:xfrm>
        <a:graphic>
          <a:graphicData uri="http://schemas.openxmlformats.org/drawingml/2006/table">
            <a:tbl>
              <a:tblPr/>
              <a:tblGrid>
                <a:gridCol w="658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7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95587">
                  <a:extLst>
                    <a:ext uri="{9D8B030D-6E8A-4147-A177-3AD203B41FA5}">
                      <a16:colId xmlns:a16="http://schemas.microsoft.com/office/drawing/2014/main" xmlns="" val="1187299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effectLst/>
                        </a:rPr>
                        <a:t>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설                            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005">
                <a:tc rowSpan="8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effectLst/>
                        </a:rPr>
                        <a:t>작동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레버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baseline="0" dirty="0" smtClean="0"/>
                        <a:t>기능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유저가 레버에 붙어서 조작을 하여 </a:t>
                      </a:r>
                      <a:r>
                        <a:rPr lang="en-US" altLang="ko-KR" sz="1200" dirty="0" smtClean="0"/>
                        <a:t>ON/OFF</a:t>
                      </a:r>
                      <a:r>
                        <a:rPr lang="ko-KR" altLang="en-US" sz="1200" dirty="0" smtClean="0"/>
                        <a:t>상태를 바꿀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/>
                        <a:t>ON/OFF</a:t>
                      </a:r>
                      <a:r>
                        <a:rPr lang="ko-KR" altLang="en-US" sz="1200" baseline="0" dirty="0" smtClean="0"/>
                        <a:t> 상태에 따라 이동 지형이 움직인다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baseline="0" dirty="0" err="1" smtClean="0"/>
                        <a:t>구성의도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레버에 의해 변화된 지형으로 캐릭터가 새로운 길을 행동을 할 수 있도록 사용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6029480"/>
                  </a:ext>
                </a:extLst>
              </a:tr>
              <a:tr h="340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baseline="0" dirty="0" smtClean="0"/>
                        <a:t>기능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유저가 가까이 가서 눌러서  </a:t>
                      </a:r>
                      <a:r>
                        <a:rPr lang="en-US" altLang="ko-KR" sz="1200" dirty="0" smtClean="0"/>
                        <a:t>ON</a:t>
                      </a:r>
                      <a:r>
                        <a:rPr lang="ko-KR" altLang="en-US" sz="1200" dirty="0" smtClean="0"/>
                        <a:t>상태로 만들거나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발판밀치기를 사용하여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원거리에서</a:t>
                      </a:r>
                      <a:r>
                        <a:rPr lang="ko-KR" altLang="en-US" sz="1200" baseline="0" dirty="0" smtClean="0"/>
                        <a:t> 버튼을 눌러</a:t>
                      </a:r>
                      <a:r>
                        <a:rPr lang="en-US" altLang="ko-KR" sz="1200" baseline="0" dirty="0" smtClean="0"/>
                        <a:t> ON</a:t>
                      </a:r>
                      <a:r>
                        <a:rPr lang="ko-KR" altLang="en-US" sz="1200" baseline="0" dirty="0" smtClean="0"/>
                        <a:t>상태로 만들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/>
                        <a:t>ON</a:t>
                      </a:r>
                      <a:r>
                        <a:rPr lang="ko-KR" altLang="en-US" sz="1200" baseline="0" dirty="0" smtClean="0"/>
                        <a:t>상태로 변한 버튼은 일정시간이 지나면 자동으로 </a:t>
                      </a:r>
                      <a:r>
                        <a:rPr lang="en-US" altLang="ko-KR" sz="1200" baseline="0" dirty="0" smtClean="0"/>
                        <a:t>OFF</a:t>
                      </a:r>
                      <a:r>
                        <a:rPr lang="ko-KR" altLang="en-US" sz="1200" baseline="0" dirty="0" smtClean="0"/>
                        <a:t>상태로 변하게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/>
                        <a:t>ON/OFF</a:t>
                      </a:r>
                      <a:r>
                        <a:rPr lang="ko-KR" altLang="en-US" sz="1200" baseline="0" dirty="0" smtClean="0"/>
                        <a:t> 상태에 따라 이동 지형이 움직인다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1010357"/>
                  </a:ext>
                </a:extLst>
              </a:tr>
              <a:tr h="178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baseline="0" dirty="0" err="1" smtClean="0"/>
                        <a:t>구성의도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aseline="0" dirty="0" smtClean="0"/>
                        <a:t>자동으로 </a:t>
                      </a:r>
                      <a:r>
                        <a:rPr lang="en-US" altLang="ko-KR" sz="1200" baseline="0" dirty="0" smtClean="0"/>
                        <a:t>OFF</a:t>
                      </a:r>
                      <a:r>
                        <a:rPr lang="ko-KR" altLang="en-US" sz="1200" baseline="0" dirty="0" smtClean="0"/>
                        <a:t>상태를 사용하여 유저는 해당 </a:t>
                      </a:r>
                      <a:r>
                        <a:rPr lang="ko-KR" altLang="en-US" sz="1200" baseline="0" dirty="0" err="1" smtClean="0"/>
                        <a:t>시간내에</a:t>
                      </a:r>
                      <a:r>
                        <a:rPr lang="ko-KR" altLang="en-US" sz="1200" baseline="0" dirty="0" smtClean="0"/>
                        <a:t> 특정 행동을 해야 되는 상황</a:t>
                      </a:r>
                      <a:endParaRPr lang="en-US" altLang="ko-KR" sz="1200" baseline="0" dirty="0" smtClean="0"/>
                    </a:p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aseline="0" dirty="0" smtClean="0"/>
                        <a:t>ON</a:t>
                      </a:r>
                      <a:r>
                        <a:rPr lang="ko-KR" altLang="en-US" sz="1200" baseline="0" dirty="0" smtClean="0"/>
                        <a:t>에서</a:t>
                      </a:r>
                      <a:r>
                        <a:rPr lang="en-US" altLang="ko-KR" sz="1200" baseline="0" dirty="0" smtClean="0"/>
                        <a:t>OFF </a:t>
                      </a:r>
                      <a:r>
                        <a:rPr lang="ko-KR" altLang="en-US" sz="1200" baseline="0" dirty="0" err="1" smtClean="0"/>
                        <a:t>변할때</a:t>
                      </a:r>
                      <a:r>
                        <a:rPr lang="ko-KR" altLang="en-US" sz="1200" baseline="0" dirty="0" smtClean="0"/>
                        <a:t> 까지의 </a:t>
                      </a:r>
                      <a:r>
                        <a:rPr lang="ko-KR" altLang="en-US" sz="1200" baseline="0" dirty="0" err="1" smtClean="0"/>
                        <a:t>해야되는</a:t>
                      </a:r>
                      <a:r>
                        <a:rPr lang="ko-KR" altLang="en-US" sz="1200" baseline="0" dirty="0" smtClean="0"/>
                        <a:t> 행동을 계산하면서 플레이하게 하게 만드는 요소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3682156"/>
                  </a:ext>
                </a:extLst>
              </a:tr>
              <a:tr h="25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반응체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err="1" smtClean="0"/>
                        <a:t>반응체의</a:t>
                      </a:r>
                      <a:r>
                        <a:rPr lang="ko-KR" altLang="en-US" sz="1200" dirty="0" smtClean="0"/>
                        <a:t> 중간에</a:t>
                      </a:r>
                      <a:r>
                        <a:rPr lang="ko-KR" altLang="en-US" sz="1200" baseline="0" dirty="0" smtClean="0"/>
                        <a:t> 어떤 오브젝트에 </a:t>
                      </a:r>
                      <a:r>
                        <a:rPr lang="en-US" altLang="ko-KR" sz="1200" baseline="0" dirty="0" smtClean="0"/>
                        <a:t>ON</a:t>
                      </a:r>
                      <a:r>
                        <a:rPr lang="ko-KR" altLang="en-US" sz="1200" baseline="0" dirty="0" smtClean="0"/>
                        <a:t>상태가 되는지에 대한 오브젝트를 표시</a:t>
                      </a:r>
                      <a:endParaRPr lang="en-US" altLang="ko-KR" sz="1200" baseline="0" dirty="0" smtClean="0"/>
                    </a:p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해당 오브젝트에 닿는 물체에 따라</a:t>
                      </a:r>
                      <a:r>
                        <a:rPr lang="en-US" altLang="ko-KR" sz="1200" dirty="0" smtClean="0"/>
                        <a:t> ON,OFF</a:t>
                      </a:r>
                      <a:r>
                        <a:rPr lang="ko-KR" altLang="en-US" sz="1200" dirty="0" smtClean="0"/>
                        <a:t>상태가 결정된다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dirty="0" smtClean="0"/>
                        <a:t>ON/OFF</a:t>
                      </a:r>
                      <a:r>
                        <a:rPr lang="ko-KR" altLang="en-US" sz="1200" baseline="0" dirty="0" smtClean="0"/>
                        <a:t> 상태에 따라 이동 지형이 움직인다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4278358"/>
                  </a:ext>
                </a:extLst>
              </a:tr>
              <a:tr h="132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err="1" smtClean="0"/>
                        <a:t>구성의도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표시된 요소를 넣기 위해 유저는 맵 구조와 필요</a:t>
                      </a:r>
                      <a:r>
                        <a:rPr lang="ko-KR" altLang="en-US" sz="1200" baseline="0" dirty="0" smtClean="0"/>
                        <a:t>한 요소들을 생각 하게 </a:t>
                      </a:r>
                      <a:r>
                        <a:rPr lang="ko-KR" altLang="en-US" sz="1200" baseline="0" dirty="0" err="1" smtClean="0"/>
                        <a:t>만듬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요소들을 바꾸며 </a:t>
                      </a:r>
                      <a:r>
                        <a:rPr lang="ko-KR" altLang="en-US" sz="1200" dirty="0" err="1" smtClean="0"/>
                        <a:t>반응체를</a:t>
                      </a:r>
                      <a:r>
                        <a:rPr lang="ko-KR" altLang="en-US" sz="1200" dirty="0" smtClean="0"/>
                        <a:t> 재사용의 범위 확장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1754149"/>
                  </a:ext>
                </a:extLst>
              </a:tr>
              <a:tr h="178005">
                <a:tc vMerge="1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열쇠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문을 열기 위한 오브젝트 캐릭터가 들기 스킬을 이용하여 들 수 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/>
                    </a:p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열쇠를 </a:t>
                      </a:r>
                      <a:r>
                        <a:rPr lang="ko-KR" altLang="en-US" sz="1200" dirty="0" smtClean="0"/>
                        <a:t>들은 상태로 문에 가까이가면 문이 열린다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err="1" smtClean="0"/>
                        <a:t>구성의도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들고 움직여야되는 제약요소를 걸어서 플레이 하는데 </a:t>
                      </a:r>
                      <a:r>
                        <a:rPr lang="ko-KR" altLang="en-US" sz="1200" dirty="0" err="1" smtClean="0"/>
                        <a:t>난이도적</a:t>
                      </a:r>
                      <a:r>
                        <a:rPr lang="ko-KR" altLang="en-US" sz="1200" dirty="0" smtClean="0"/>
                        <a:t> 요소를 위해 추가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284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00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지형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30990"/>
              </p:ext>
            </p:extLst>
          </p:nvPr>
        </p:nvGraphicFramePr>
        <p:xfrm>
          <a:off x="2902856" y="931723"/>
          <a:ext cx="8880171" cy="4069716"/>
        </p:xfrm>
        <a:graphic>
          <a:graphicData uri="http://schemas.openxmlformats.org/drawingml/2006/table">
            <a:tbl>
              <a:tblPr/>
              <a:tblGrid>
                <a:gridCol w="6389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68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92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04987">
                  <a:extLst>
                    <a:ext uri="{9D8B030D-6E8A-4147-A177-3AD203B41FA5}">
                      <a16:colId xmlns:a16="http://schemas.microsoft.com/office/drawing/2014/main" xmlns="" val="1187299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effectLst/>
                        </a:rPr>
                        <a:t>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설                            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005">
                <a:tc rowSpan="8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effectLst/>
                        </a:rPr>
                        <a:t>지형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기본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baseline="0" dirty="0" smtClean="0"/>
                        <a:t>기능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캐릭터가 밟고 </a:t>
                      </a:r>
                      <a:r>
                        <a:rPr lang="ko-KR" altLang="en-US" sz="1200" dirty="0" err="1" smtClean="0"/>
                        <a:t>맵을</a:t>
                      </a:r>
                      <a:r>
                        <a:rPr lang="ko-KR" altLang="en-US" sz="1200" dirty="0" smtClean="0"/>
                        <a:t> 이동</a:t>
                      </a:r>
                      <a:r>
                        <a:rPr lang="ko-KR" altLang="en-US" sz="1200" baseline="0" dirty="0" smtClean="0"/>
                        <a:t> 할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baseline="0" dirty="0" err="1" smtClean="0"/>
                        <a:t>구성의도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캐릭터의 이동을 위해 구성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6029480"/>
                  </a:ext>
                </a:extLst>
              </a:tr>
              <a:tr h="340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균열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baseline="0" dirty="0" smtClean="0"/>
                        <a:t>기능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기본 발판과 동일하게 이용되지만 </a:t>
                      </a:r>
                      <a:r>
                        <a:rPr lang="ko-KR" altLang="en-US" sz="1200" dirty="0" err="1" smtClean="0"/>
                        <a:t>균열이있다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몬스터의공격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폭탄 발판을 사용하여 파괴가 가능하다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>
                        <a:lnSpc>
                          <a:spcPts val="22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aseline="0" dirty="0" smtClean="0"/>
                        <a:t>한번 파괴되면 재생성 되지 않는다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1010357"/>
                  </a:ext>
                </a:extLst>
              </a:tr>
              <a:tr h="178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baseline="0" dirty="0" err="1" smtClean="0"/>
                        <a:t>구성의도</a:t>
                      </a:r>
                      <a:endParaRPr lang="en-US" altLang="ko-KR" sz="1200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조건에 의해 길을 만드는 요소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3682156"/>
                  </a:ext>
                </a:extLst>
              </a:tr>
              <a:tr h="25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이동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기본 발판의 동일하게 표시된다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작동 오브젝트들의 상태에 따라 이동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4278358"/>
                  </a:ext>
                </a:extLst>
              </a:tr>
              <a:tr h="132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err="1" smtClean="0"/>
                        <a:t>구성의도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조건에 의해 길을 만드는 요소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1754149"/>
                  </a:ext>
                </a:extLst>
              </a:tr>
              <a:tr h="178005">
                <a:tc vMerge="1"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effectLst/>
                      </a:endParaRPr>
                    </a:p>
                  </a:txBody>
                  <a:tcPr marL="71438" marR="71438" marT="71438" marB="7143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문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캐릭터 이동을 막기 위한 요소</a:t>
                      </a:r>
                      <a:endParaRPr lang="en-US" altLang="ko-KR" sz="1200" dirty="0" smtClean="0"/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열쇠 요소만으로만 작동이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ko-KR" altLang="en-US" sz="1200" dirty="0" err="1" smtClean="0"/>
                        <a:t>구성의도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보스 방의 입구를 표시하기위해 사용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284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32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2856" y="11611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탐색 구간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969753" y="1877360"/>
            <a:ext cx="5679426" cy="3125470"/>
            <a:chOff x="2955141" y="1497152"/>
            <a:chExt cx="5679426" cy="3125470"/>
          </a:xfrm>
        </p:grpSpPr>
        <p:pic>
          <p:nvPicPr>
            <p:cNvPr id="5" name="Picture 2" descr="동굴 배경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620" y="1497152"/>
              <a:ext cx="5671947" cy="3125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74468" y="3377250"/>
              <a:ext cx="80663" cy="12453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338405" y="3779177"/>
              <a:ext cx="2218388" cy="361859"/>
              <a:chOff x="2000790" y="2433558"/>
              <a:chExt cx="4826261" cy="78725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58" name="직사각형 57"/>
              <p:cNvSpPr/>
              <p:nvPr/>
            </p:nvSpPr>
            <p:spPr>
              <a:xfrm>
                <a:off x="2000790" y="3032525"/>
                <a:ext cx="794605" cy="188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502587" y="3015445"/>
                <a:ext cx="1324464" cy="2053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5400000">
                <a:off x="5133621" y="2739655"/>
                <a:ext cx="772560" cy="1897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783970" y="2448247"/>
                <a:ext cx="2735931" cy="1986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690427" y="2433558"/>
                <a:ext cx="104968" cy="7872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153675" y="4162229"/>
              <a:ext cx="148526" cy="3977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06937" y="4523288"/>
              <a:ext cx="5627630" cy="993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79377" y="3384002"/>
              <a:ext cx="1149154" cy="1403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328464" y="3032443"/>
              <a:ext cx="148050" cy="339727"/>
              <a:chOff x="653334" y="1861840"/>
              <a:chExt cx="225663" cy="52734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653334" y="1861840"/>
                <a:ext cx="225663" cy="5273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/>
              <p:cNvSpPr/>
              <p:nvPr/>
            </p:nvSpPr>
            <p:spPr>
              <a:xfrm flipH="1" flipV="1">
                <a:off x="759004" y="2089951"/>
                <a:ext cx="84761" cy="836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4659972" y="1694347"/>
              <a:ext cx="92513" cy="21372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55141" y="2968020"/>
              <a:ext cx="720080" cy="756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64228" y="4280243"/>
              <a:ext cx="380544" cy="2515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58077" y="1716009"/>
              <a:ext cx="116617" cy="18538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57889" y="2540086"/>
              <a:ext cx="1461117" cy="806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25255" y="3884043"/>
              <a:ext cx="799890" cy="1252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624698" y="3501488"/>
              <a:ext cx="1371891" cy="916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rot="10800000">
              <a:off x="2979377" y="3076175"/>
              <a:ext cx="288032" cy="2326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6" descr="C:\Users\Administrator\Downloads\treasure (1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322" y="2266179"/>
              <a:ext cx="252167" cy="253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6560078" y="2035638"/>
              <a:ext cx="1452632" cy="822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624698" y="3282608"/>
              <a:ext cx="1188554" cy="206180"/>
              <a:chOff x="4952550" y="3164893"/>
              <a:chExt cx="1188554" cy="206180"/>
            </a:xfrm>
          </p:grpSpPr>
          <p:sp>
            <p:nvSpPr>
              <p:cNvPr id="54" name="직사각형 53"/>
              <p:cNvSpPr/>
              <p:nvPr/>
            </p:nvSpPr>
            <p:spPr>
              <a:xfrm rot="5400000">
                <a:off x="5545969" y="2708408"/>
                <a:ext cx="55830" cy="11344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952550" y="3164893"/>
                <a:ext cx="89382" cy="2061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0800000">
              <a:off x="3017036" y="3540633"/>
              <a:ext cx="1697078" cy="206180"/>
              <a:chOff x="4928301" y="2885629"/>
              <a:chExt cx="1697078" cy="206180"/>
            </a:xfrm>
          </p:grpSpPr>
          <p:sp>
            <p:nvSpPr>
              <p:cNvPr id="52" name="직사각형 51"/>
              <p:cNvSpPr/>
              <p:nvPr/>
            </p:nvSpPr>
            <p:spPr>
              <a:xfrm rot="5400000">
                <a:off x="5761803" y="2160703"/>
                <a:ext cx="84188" cy="164296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928301" y="2885629"/>
                <a:ext cx="89382" cy="2061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6108400" y="2383336"/>
              <a:ext cx="109158" cy="17577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041754" y="2805812"/>
              <a:ext cx="107129" cy="118539"/>
              <a:chOff x="8040722" y="2162666"/>
              <a:chExt cx="281606" cy="311599"/>
            </a:xfrm>
          </p:grpSpPr>
          <p:sp>
            <p:nvSpPr>
              <p:cNvPr id="50" name="직사각형 49"/>
              <p:cNvSpPr/>
              <p:nvPr/>
            </p:nvSpPr>
            <p:spPr>
              <a:xfrm rot="2536816">
                <a:off x="8258901" y="2162666"/>
                <a:ext cx="60441" cy="3115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1" name="순서도: 지연 50"/>
              <p:cNvSpPr/>
              <p:nvPr/>
            </p:nvSpPr>
            <p:spPr>
              <a:xfrm rot="16200000">
                <a:off x="8130478" y="2262217"/>
                <a:ext cx="102094" cy="281606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551620" y="3838023"/>
              <a:ext cx="186535" cy="220317"/>
              <a:chOff x="7158799" y="3001360"/>
              <a:chExt cx="183603" cy="21846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187126" y="3001360"/>
                <a:ext cx="144016" cy="2184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107286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36433" algn="l" defTabSz="107286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72866" algn="l" defTabSz="107286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9298" algn="l" defTabSz="107286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45731" algn="l" defTabSz="107286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82164" algn="l" defTabSz="107286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18597" algn="l" defTabSz="107286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755029" algn="l" defTabSz="107286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291462" algn="l" defTabSz="107286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58799" y="3008378"/>
                <a:ext cx="183603" cy="211444"/>
              </a:xfrm>
              <a:prstGeom prst="rect">
                <a:avLst/>
              </a:prstGeom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4309974" y="2513975"/>
              <a:ext cx="187788" cy="195379"/>
              <a:chOff x="4370094" y="411819"/>
              <a:chExt cx="187788" cy="195379"/>
            </a:xfrm>
          </p:grpSpPr>
          <p:sp>
            <p:nvSpPr>
              <p:cNvPr id="46" name="팔각형 45"/>
              <p:cNvSpPr/>
              <p:nvPr/>
            </p:nvSpPr>
            <p:spPr>
              <a:xfrm>
                <a:off x="4370094" y="411819"/>
                <a:ext cx="187788" cy="195379"/>
              </a:xfrm>
              <a:prstGeom prst="octagon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5400000" flipV="1">
                <a:off x="4403057" y="498078"/>
                <a:ext cx="121863" cy="228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4024308" y="1694345"/>
              <a:ext cx="104222" cy="13514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635867" y="2947699"/>
              <a:ext cx="417900" cy="86566"/>
              <a:chOff x="3342424" y="114496"/>
              <a:chExt cx="468770" cy="133765"/>
            </a:xfrm>
          </p:grpSpPr>
          <p:sp>
            <p:nvSpPr>
              <p:cNvPr id="44" name="직사각형 43"/>
              <p:cNvSpPr/>
              <p:nvPr/>
            </p:nvSpPr>
            <p:spPr>
              <a:xfrm rot="16200000">
                <a:off x="3509926" y="-53006"/>
                <a:ext cx="133765" cy="46877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위쪽/아래쪽 화살표 44"/>
              <p:cNvSpPr/>
              <p:nvPr/>
            </p:nvSpPr>
            <p:spPr>
              <a:xfrm rot="16200000">
                <a:off x="3526573" y="-577"/>
                <a:ext cx="100469" cy="354331"/>
              </a:xfrm>
              <a:prstGeom prst="up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0" name="Picture 2" descr="C:\Users\Administrator\Downloads\love-pot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128" y="2611664"/>
              <a:ext cx="194593" cy="194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6151463" y="2379280"/>
              <a:ext cx="486340" cy="1102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1542" y="4382839"/>
              <a:ext cx="446612" cy="130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SAVE</a:t>
              </a:r>
              <a:endParaRPr lang="ko-KR" altLang="en-US" sz="8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10537" y="3311542"/>
              <a:ext cx="187625" cy="2583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599"/>
            <a:stretch/>
          </p:blipFill>
          <p:spPr>
            <a:xfrm flipH="1">
              <a:off x="7930890" y="4291959"/>
              <a:ext cx="163639" cy="210055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5097491" y="3318600"/>
              <a:ext cx="1089128" cy="1201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pic>
          <p:nvPicPr>
            <p:cNvPr id="36" name="Picture 2" descr="C:\Users\Administrator\Downloads\love-pot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128" y="2093651"/>
              <a:ext cx="194593" cy="194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5426208" y="2016822"/>
              <a:ext cx="119836" cy="1011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pic>
          <p:nvPicPr>
            <p:cNvPr id="38" name="Picture 2" descr="Bat premium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7034" y="3598968"/>
              <a:ext cx="200855" cy="200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339"/>
            <a:stretch/>
          </p:blipFill>
          <p:spPr>
            <a:xfrm>
              <a:off x="3592939" y="4271629"/>
              <a:ext cx="187871" cy="264043"/>
            </a:xfrm>
            <a:prstGeom prst="rect">
              <a:avLst/>
            </a:prstGeom>
          </p:spPr>
        </p:pic>
        <p:pic>
          <p:nvPicPr>
            <p:cNvPr id="40" name="Picture 2" descr="C:\Users\Administrator\Downloads\love-pot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307" y="1781193"/>
              <a:ext cx="194593" cy="194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/>
            <p:cNvGrpSpPr/>
            <p:nvPr/>
          </p:nvGrpSpPr>
          <p:grpSpPr>
            <a:xfrm>
              <a:off x="7216311" y="1686327"/>
              <a:ext cx="233032" cy="341081"/>
              <a:chOff x="2712972" y="4155925"/>
              <a:chExt cx="360040" cy="534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712972" y="4155926"/>
                <a:ext cx="360040" cy="53477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Picture 4" descr="https://www.onlygfx.com/wp-content/uploads/2018/02/crack-2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2972" y="4155925"/>
                <a:ext cx="344394" cy="534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5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838</Words>
  <Application>Microsoft Office PowerPoint</Application>
  <PresentationFormat>사용자 지정</PresentationFormat>
  <Paragraphs>210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현배</dc:creator>
  <cp:lastModifiedBy>FullName</cp:lastModifiedBy>
  <cp:revision>28</cp:revision>
  <dcterms:created xsi:type="dcterms:W3CDTF">2019-11-10T16:24:34Z</dcterms:created>
  <dcterms:modified xsi:type="dcterms:W3CDTF">2019-11-11T02:10:50Z</dcterms:modified>
</cp:coreProperties>
</file>