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notesMasterIdLst>
    <p:notesMasterId r:id="rId48"/>
  </p:notesMasterIdLst>
  <p:sldIdLst>
    <p:sldId id="467" r:id="rId3"/>
    <p:sldId id="469" r:id="rId4"/>
    <p:sldId id="600" r:id="rId5"/>
    <p:sldId id="602" r:id="rId6"/>
    <p:sldId id="564" r:id="rId7"/>
    <p:sldId id="613" r:id="rId8"/>
    <p:sldId id="626" r:id="rId9"/>
    <p:sldId id="583" r:id="rId10"/>
    <p:sldId id="584" r:id="rId11"/>
    <p:sldId id="614" r:id="rId12"/>
    <p:sldId id="615" r:id="rId13"/>
    <p:sldId id="627" r:id="rId14"/>
    <p:sldId id="616" r:id="rId15"/>
    <p:sldId id="625" r:id="rId16"/>
    <p:sldId id="618" r:id="rId17"/>
    <p:sldId id="619" r:id="rId18"/>
    <p:sldId id="611" r:id="rId19"/>
    <p:sldId id="571" r:id="rId20"/>
    <p:sldId id="579" r:id="rId21"/>
    <p:sldId id="580" r:id="rId22"/>
    <p:sldId id="573" r:id="rId23"/>
    <p:sldId id="574" r:id="rId24"/>
    <p:sldId id="575" r:id="rId25"/>
    <p:sldId id="576" r:id="rId26"/>
    <p:sldId id="577" r:id="rId27"/>
    <p:sldId id="578" r:id="rId28"/>
    <p:sldId id="559" r:id="rId29"/>
    <p:sldId id="560" r:id="rId30"/>
    <p:sldId id="591" r:id="rId31"/>
    <p:sldId id="592" r:id="rId32"/>
    <p:sldId id="596" r:id="rId33"/>
    <p:sldId id="561" r:id="rId34"/>
    <p:sldId id="562" r:id="rId35"/>
    <p:sldId id="563" r:id="rId36"/>
    <p:sldId id="586" r:id="rId37"/>
    <p:sldId id="597" r:id="rId38"/>
    <p:sldId id="598" r:id="rId39"/>
    <p:sldId id="612" r:id="rId40"/>
    <p:sldId id="557" r:id="rId41"/>
    <p:sldId id="603" r:id="rId42"/>
    <p:sldId id="617" r:id="rId43"/>
    <p:sldId id="620" r:id="rId44"/>
    <p:sldId id="621" r:id="rId45"/>
    <p:sldId id="623" r:id="rId46"/>
    <p:sldId id="624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, 목차" id="{67DC5E7B-5A1B-4057-8F90-51131E799521}">
          <p14:sldIdLst>
            <p14:sldId id="467"/>
            <p14:sldId id="469"/>
          </p14:sldIdLst>
        </p14:section>
        <p14:section name="개요" id="{009D2ACF-8530-47AA-BE0F-CB8ABAE6609D}">
          <p14:sldIdLst>
            <p14:sldId id="600"/>
            <p14:sldId id="602"/>
            <p14:sldId id="564"/>
            <p14:sldId id="613"/>
            <p14:sldId id="626"/>
            <p14:sldId id="583"/>
            <p14:sldId id="584"/>
          </p14:sldIdLst>
        </p14:section>
        <p14:section name="구성" id="{4C2C9DF6-BF5C-4A01-A751-6047301EA2C0}">
          <p14:sldIdLst>
            <p14:sldId id="614"/>
            <p14:sldId id="615"/>
            <p14:sldId id="627"/>
            <p14:sldId id="616"/>
            <p14:sldId id="625"/>
          </p14:sldIdLst>
        </p14:section>
        <p14:section name="스토리텔링" id="{E46ECFA8-2FD6-4DD4-8AF7-81DE57822C75}">
          <p14:sldIdLst>
            <p14:sldId id="618"/>
            <p14:sldId id="619"/>
            <p14:sldId id="611"/>
            <p14:sldId id="571"/>
            <p14:sldId id="579"/>
            <p14:sldId id="580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스토리보드" id="{04CE582E-288F-4C13-A1D5-FCFA3EB2D906}">
          <p14:sldIdLst>
            <p14:sldId id="559"/>
            <p14:sldId id="560"/>
            <p14:sldId id="591"/>
            <p14:sldId id="592"/>
            <p14:sldId id="596"/>
            <p14:sldId id="561"/>
            <p14:sldId id="562"/>
            <p14:sldId id="563"/>
            <p14:sldId id="586"/>
            <p14:sldId id="597"/>
            <p14:sldId id="598"/>
          </p14:sldIdLst>
        </p14:section>
        <p14:section name="총정리" id="{85392CB7-AEDF-4CB0-9792-DE390056275D}">
          <p14:sldIdLst>
            <p14:sldId id="612"/>
          </p14:sldIdLst>
        </p14:section>
        <p14:section name="마무으리!" id="{6E791FB1-8BA3-4FD4-987D-9EEBF5DD026B}">
          <p14:sldIdLst>
            <p14:sldId id="557"/>
          </p14:sldIdLst>
        </p14:section>
        <p14:section name="제목 없는 구역" id="{3D6F3F01-3873-4329-B19F-46DA0236A5D3}">
          <p14:sldIdLst>
            <p14:sldId id="603"/>
            <p14:sldId id="617"/>
            <p14:sldId id="620"/>
            <p14:sldId id="621"/>
            <p14:sldId id="623"/>
            <p14:sldId id="6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>
        <p:scale>
          <a:sx n="90" d="100"/>
          <a:sy n="90" d="100"/>
        </p:scale>
        <p:origin x="-249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장르별 월 평균 사용자수</a:t>
            </a: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단위 </a:t>
            </a: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명</a:t>
            </a: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100" b="1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Sheet1!$B$104</c:f>
              <c:strCache>
                <c:ptCount val="1"/>
                <c:pt idx="0">
                  <c:v>카테고리별 월 평균 사용자수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Sheet1!$A$105:$A$114</c:f>
              <c:strCache>
                <c:ptCount val="10"/>
                <c:pt idx="0">
                  <c:v>퍼즐/퀴즈</c:v>
                </c:pt>
                <c:pt idx="1">
                  <c:v>액션</c:v>
                </c:pt>
                <c:pt idx="2">
                  <c:v>아케이드</c:v>
                </c:pt>
                <c:pt idx="3">
                  <c:v>롤플레잉</c:v>
                </c:pt>
                <c:pt idx="4">
                  <c:v>캐주얼</c:v>
                </c:pt>
                <c:pt idx="5">
                  <c:v>카지노</c:v>
                </c:pt>
                <c:pt idx="6">
                  <c:v>어드벤처</c:v>
                </c:pt>
                <c:pt idx="7">
                  <c:v>시물레이션</c:v>
                </c:pt>
                <c:pt idx="8">
                  <c:v>전략</c:v>
                </c:pt>
                <c:pt idx="9">
                  <c:v>보드</c:v>
                </c:pt>
              </c:strCache>
            </c:strRef>
          </c:cat>
          <c:val>
            <c:numRef>
              <c:f>Sheet1!$B$105:$B$114</c:f>
              <c:numCache>
                <c:formatCode>0"만"</c:formatCode>
                <c:ptCount val="10"/>
                <c:pt idx="0">
                  <c:v>628</c:v>
                </c:pt>
                <c:pt idx="1">
                  <c:v>509</c:v>
                </c:pt>
                <c:pt idx="2">
                  <c:v>479</c:v>
                </c:pt>
                <c:pt idx="3">
                  <c:v>400</c:v>
                </c:pt>
                <c:pt idx="4">
                  <c:v>382</c:v>
                </c:pt>
                <c:pt idx="5">
                  <c:v>324</c:v>
                </c:pt>
                <c:pt idx="6">
                  <c:v>287</c:v>
                </c:pt>
                <c:pt idx="7">
                  <c:v>244</c:v>
                </c:pt>
                <c:pt idx="8">
                  <c:v>232</c:v>
                </c:pt>
                <c:pt idx="9">
                  <c:v>211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EB-423D-99CD-3A78EE1271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816320"/>
        <c:axId val="135831552"/>
      </c:barChart>
      <c:catAx>
        <c:axId val="135816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831552"/>
        <c:crosses val="autoZero"/>
        <c:auto val="1"/>
        <c:lblAlgn val="ctr"/>
        <c:lblOffset val="100"/>
        <c:noMultiLvlLbl val="0"/>
      </c:catAx>
      <c:valAx>
        <c:axId val="135831552"/>
        <c:scaling>
          <c:orientation val="minMax"/>
        </c:scaling>
        <c:delete val="1"/>
        <c:axPos val="l"/>
        <c:numFmt formatCode="0&quot;만&quot;" sourceLinked="1"/>
        <c:majorTickMark val="out"/>
        <c:minorTickMark val="none"/>
        <c:tickLblPos val="nextTo"/>
        <c:crossAx val="13581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장르별 월 평균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인당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이용 시간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Sheet1!$E$104</c:f>
              <c:strCache>
                <c:ptCount val="1"/>
                <c:pt idx="0">
                  <c:v>장르별 월 평균 1인당 이용시간(단위 : 시간)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Sheet1!$D$105:$D$114</c:f>
              <c:strCache>
                <c:ptCount val="10"/>
                <c:pt idx="0">
                  <c:v>롤플레잉</c:v>
                </c:pt>
                <c:pt idx="1">
                  <c:v>퍼즐/퀴즈</c:v>
                </c:pt>
                <c:pt idx="2">
                  <c:v>카지노</c:v>
                </c:pt>
                <c:pt idx="3">
                  <c:v>전략</c:v>
                </c:pt>
                <c:pt idx="4">
                  <c:v>캐주얼</c:v>
                </c:pt>
                <c:pt idx="5">
                  <c:v>스포츠</c:v>
                </c:pt>
                <c:pt idx="6">
                  <c:v>시물레이션</c:v>
                </c:pt>
                <c:pt idx="7">
                  <c:v>액션</c:v>
                </c:pt>
                <c:pt idx="8">
                  <c:v>보드</c:v>
                </c:pt>
                <c:pt idx="9">
                  <c:v>어드벤처</c:v>
                </c:pt>
              </c:strCache>
            </c:strRef>
          </c:cat>
          <c:val>
            <c:numRef>
              <c:f>Sheet1!$E$105:$E$114</c:f>
              <c:numCache>
                <c:formatCode>0.0_ </c:formatCode>
                <c:ptCount val="10"/>
                <c:pt idx="0">
                  <c:v>51.9</c:v>
                </c:pt>
                <c:pt idx="1">
                  <c:v>16.3</c:v>
                </c:pt>
                <c:pt idx="2">
                  <c:v>14.7</c:v>
                </c:pt>
                <c:pt idx="3">
                  <c:v>13.9</c:v>
                </c:pt>
                <c:pt idx="4">
                  <c:v>10.7</c:v>
                </c:pt>
                <c:pt idx="5">
                  <c:v>9.5</c:v>
                </c:pt>
                <c:pt idx="6">
                  <c:v>8.8000000000000007</c:v>
                </c:pt>
                <c:pt idx="7">
                  <c:v>7.6</c:v>
                </c:pt>
                <c:pt idx="8">
                  <c:v>7.6</c:v>
                </c:pt>
                <c:pt idx="9">
                  <c:v>7.3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9B-44FE-8431-188C470529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68864"/>
        <c:axId val="135670400"/>
      </c:barChart>
      <c:catAx>
        <c:axId val="13566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670400"/>
        <c:crosses val="autoZero"/>
        <c:auto val="1"/>
        <c:lblAlgn val="ctr"/>
        <c:lblOffset val="100"/>
        <c:noMultiLvlLbl val="0"/>
      </c:catAx>
      <c:valAx>
        <c:axId val="1356704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crossAx val="13566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08178-E8D6-4550-8A53-98A42045338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AE5BE-DEA3-4057-96D9-70AB047BC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9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왜 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→ 어떻게 하겠다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가 기획서이다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이유를 설명한 후에 어떻게 할 것인지를 설명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6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208112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개요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993369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n-ea"/>
                <a:cs typeface="+mn-cs"/>
              </a:rPr>
              <a:t>분석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12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스토리텔링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6404485" y="-63066"/>
            <a:ext cx="270401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 smtClean="0">
                <a:solidFill>
                  <a:prstClr val="white">
                    <a:lumMod val="65000"/>
                  </a:prstClr>
                </a:solidFill>
              </a:rPr>
              <a:t>스토리 보드</a:t>
            </a:r>
            <a:endParaRPr lang="ko-KR" altLang="en-US" sz="24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0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993369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분석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kern="12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스토리텔링</a:t>
            </a:r>
            <a:endParaRPr lang="ko-KR" altLang="en-US" sz="2000" b="1" kern="1200" dirty="0" smtClean="0">
              <a:solidFill>
                <a:schemeClr val="bg1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6404485" y="-63066"/>
            <a:ext cx="270401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 smtClean="0">
                <a:solidFill>
                  <a:prstClr val="white">
                    <a:lumMod val="65000"/>
                  </a:prstClr>
                </a:solidFill>
              </a:rPr>
              <a:t>스토리 보드</a:t>
            </a:r>
            <a:endParaRPr lang="ko-KR" altLang="en-US" sz="24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latin typeface="+mj-ea"/>
                <a:ea typeface="+mj-ea"/>
              </a:rPr>
              <a:t>스토리텔링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분석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6404485" y="-63066"/>
            <a:ext cx="270401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 smtClean="0">
                <a:solidFill>
                  <a:prstClr val="white">
                    <a:lumMod val="65000"/>
                  </a:prstClr>
                </a:solidFill>
              </a:rPr>
              <a:t>스토리 보드</a:t>
            </a:r>
            <a:endParaRPr lang="ko-KR" altLang="en-US" sz="24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564312" y="2259"/>
            <a:ext cx="2612571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스토리 보드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스토리텔링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게임소개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graphicFrame>
        <p:nvGraphicFramePr>
          <p:cNvPr id="7" name="Group 3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82103596"/>
              </p:ext>
            </p:extLst>
          </p:nvPr>
        </p:nvGraphicFramePr>
        <p:xfrm>
          <a:off x="7416800" y="620122"/>
          <a:ext cx="1651000" cy="4647203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647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6"/>
          <p:cNvSpPr>
            <a:spLocks noChangeArrowheads="1"/>
          </p:cNvSpPr>
          <p:nvPr userDrawn="1"/>
        </p:nvSpPr>
        <p:spPr bwMode="auto">
          <a:xfrm>
            <a:off x="107950" y="621679"/>
            <a:ext cx="2735858" cy="46456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9" name="Group 30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1174876"/>
              </p:ext>
            </p:extLst>
          </p:nvPr>
        </p:nvGraphicFramePr>
        <p:xfrm>
          <a:off x="95250" y="5303838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66"/>
          <p:cNvSpPr>
            <a:spLocks noChangeArrowheads="1"/>
          </p:cNvSpPr>
          <p:nvPr userDrawn="1"/>
        </p:nvSpPr>
        <p:spPr bwMode="auto">
          <a:xfrm>
            <a:off x="4625165" y="620687"/>
            <a:ext cx="2735858" cy="46456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12" name="Group 3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6503488"/>
              </p:ext>
            </p:extLst>
          </p:nvPr>
        </p:nvGraphicFramePr>
        <p:xfrm>
          <a:off x="2899734" y="612861"/>
          <a:ext cx="1651000" cy="4647203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647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0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1571439"/>
              </p:ext>
            </p:extLst>
          </p:nvPr>
        </p:nvGraphicFramePr>
        <p:xfrm>
          <a:off x="4625165" y="5303227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59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7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91" r:id="rId3"/>
    <p:sldLayoutId id="2147483692" r:id="rId4"/>
    <p:sldLayoutId id="2147483693" r:id="rId5"/>
    <p:sldLayoutId id="2147483686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" name="Group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13731"/>
              </p:ext>
            </p:extLst>
          </p:nvPr>
        </p:nvGraphicFramePr>
        <p:xfrm>
          <a:off x="7416800" y="534988"/>
          <a:ext cx="1651000" cy="4732337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732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2" name="Rectangle 66"/>
          <p:cNvSpPr>
            <a:spLocks noChangeArrowheads="1"/>
          </p:cNvSpPr>
          <p:nvPr/>
        </p:nvSpPr>
        <p:spPr bwMode="auto">
          <a:xfrm>
            <a:off x="107950" y="536575"/>
            <a:ext cx="2735858" cy="4730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1332" name="Group 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93973"/>
              </p:ext>
            </p:extLst>
          </p:nvPr>
        </p:nvGraphicFramePr>
        <p:xfrm>
          <a:off x="95250" y="5303838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9" name="Text Box 290"/>
          <p:cNvSpPr txBox="1">
            <a:spLocks noChangeArrowheads="1"/>
          </p:cNvSpPr>
          <p:nvPr/>
        </p:nvSpPr>
        <p:spPr bwMode="auto">
          <a:xfrm>
            <a:off x="8748713" y="6624638"/>
            <a:ext cx="3952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C4D20A5C-05AB-46A6-8A88-BFEA40F58C55}" type="slidenum">
              <a:rPr lang="en-US" altLang="ko-KR" b="0">
                <a:ea typeface="돋움" pitchFamily="50" charset="-127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ko-KR" b="0">
              <a:ea typeface="돋움" pitchFamily="50" charset="-127"/>
            </a:endParaRPr>
          </a:p>
        </p:txBody>
      </p:sp>
      <p:sp>
        <p:nvSpPr>
          <p:cNvPr id="8" name="Rectangle 66"/>
          <p:cNvSpPr>
            <a:spLocks noChangeArrowheads="1"/>
          </p:cNvSpPr>
          <p:nvPr userDrawn="1"/>
        </p:nvSpPr>
        <p:spPr bwMode="auto">
          <a:xfrm>
            <a:off x="4625165" y="535583"/>
            <a:ext cx="2735858" cy="4730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9" name="Group 3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9170195"/>
              </p:ext>
            </p:extLst>
          </p:nvPr>
        </p:nvGraphicFramePr>
        <p:xfrm>
          <a:off x="2899734" y="527727"/>
          <a:ext cx="1651000" cy="4732337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732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30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1113491"/>
              </p:ext>
            </p:extLst>
          </p:nvPr>
        </p:nvGraphicFramePr>
        <p:xfrm>
          <a:off x="4625165" y="5303227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6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B0%94%EB%B2%A8(%EB%8D%B0%EC%8A%A4%ED%8B%B0%EB%8B%88%20%EC%B0%A8%EC%9D%BC%EB%93%9C)" TargetMode="External"/><Relationship Id="rId7" Type="http://schemas.openxmlformats.org/officeDocument/2006/relationships/hyperlink" Target="https://namu.wiki/w/%EC%96%B8%EB%85%B8%EC%9A%B4(%EB%8D%B0%EC%8A%A4%ED%8B%B0%EB%8B%88%20%EC%B0%A8%EC%9D%BC%EB%93%9C)" TargetMode="External"/><Relationship Id="rId2" Type="http://schemas.openxmlformats.org/officeDocument/2006/relationships/hyperlink" Target="https://namu.wiki/w/%EC%86%8C%EC%9A%B8%20%EC%B9%B4%EB%A5%B4%ED%83%8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amu.wiki/w/%EB%8D%B0%EC%8A%A4%ED%8B%B0%EB%8B%88%20%EC%B0%A8%EC%9D%BC%EB%93%9C/%EC%B0%A8%EC%9D%BC%EB%93%9C#fn-17" TargetMode="External"/><Relationship Id="rId5" Type="http://schemas.openxmlformats.org/officeDocument/2006/relationships/hyperlink" Target="http://cafe.naver.com/destinychild/164663" TargetMode="External"/><Relationship Id="rId4" Type="http://schemas.openxmlformats.org/officeDocument/2006/relationships/hyperlink" Target="https://namu.wiki/w/%EC%9D%B4%ED%94%BC%EC%8A%A4(%EB%8D%B0%EC%8A%A4%ED%8B%B0%EB%8B%88%20%EC%B0%A8%EC%9D%BC%EB%93%9C)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03648" y="1988840"/>
            <a:ext cx="6336704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 smtClean="0">
                <a:solidFill>
                  <a:prstClr val="white"/>
                </a:solidFill>
              </a:rPr>
              <a:t>제</a:t>
            </a:r>
            <a:r>
              <a:rPr lang="ko-KR" altLang="en-US" sz="6000" b="1" kern="0" dirty="0">
                <a:solidFill>
                  <a:prstClr val="white"/>
                </a:solidFill>
              </a:rPr>
              <a:t>목</a:t>
            </a:r>
            <a:endParaRPr lang="ko-KR" altLang="en-US" sz="6000" b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2987824" y="4069772"/>
            <a:ext cx="3168352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</a:rPr>
              <a:t>정 환</a:t>
            </a: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596336" y="5877272"/>
            <a:ext cx="1152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000" b="1" kern="0" dirty="0" smtClean="0">
                <a:solidFill>
                  <a:prstClr val="white"/>
                </a:solidFill>
              </a:rPr>
              <a:t>시간</a:t>
            </a:r>
            <a:endParaRPr lang="ko-KR" altLang="en-US" sz="20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92696"/>
            <a:ext cx="8640960" cy="1754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데스티니차일드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속성 </a:t>
            </a:r>
            <a:r>
              <a:rPr lang="ko-KR" altLang="en-US" sz="1400" b="1" dirty="0"/>
              <a:t>별 </a:t>
            </a:r>
            <a:r>
              <a:rPr lang="ko-KR" altLang="en-US" sz="1400" b="1" dirty="0" smtClean="0"/>
              <a:t>분류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속성에는 </a:t>
            </a:r>
            <a:r>
              <a:rPr lang="ko-KR" altLang="en-US" sz="1400" dirty="0" err="1"/>
              <a:t>화속성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수속성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목속성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광속성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암속성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 smtClean="0"/>
              <a:t>가지의 </a:t>
            </a:r>
            <a:r>
              <a:rPr lang="ko-KR" altLang="en-US" sz="1400" dirty="0"/>
              <a:t>속성이 존재하며 불과 물과 나무는 가위바위보 형태의 밸런스를 </a:t>
            </a:r>
            <a:r>
              <a:rPr lang="en-US" altLang="ko-KR" sz="1400" dirty="0"/>
              <a:t>(</a:t>
            </a:r>
            <a:r>
              <a:rPr lang="ko-KR" altLang="en-US" sz="1400" dirty="0"/>
              <a:t>화</a:t>
            </a:r>
            <a:r>
              <a:rPr lang="en-US" altLang="ko-KR" sz="1400" dirty="0"/>
              <a:t>&lt;</a:t>
            </a:r>
            <a:r>
              <a:rPr lang="ko-KR" altLang="en-US" sz="1400" dirty="0"/>
              <a:t>수</a:t>
            </a:r>
            <a:r>
              <a:rPr lang="en-US" altLang="ko-KR" sz="1400" dirty="0"/>
              <a:t>&lt;</a:t>
            </a:r>
            <a:r>
              <a:rPr lang="ko-KR" altLang="en-US" sz="1400" dirty="0"/>
              <a:t>목</a:t>
            </a:r>
            <a:r>
              <a:rPr lang="en-US" altLang="ko-KR" sz="1400" dirty="0"/>
              <a:t>&lt;</a:t>
            </a:r>
            <a:r>
              <a:rPr lang="ko-KR" altLang="en-US" sz="1400" dirty="0"/>
              <a:t>화</a:t>
            </a:r>
            <a:r>
              <a:rPr lang="en-US" altLang="ko-KR" sz="1400" dirty="0"/>
              <a:t>), </a:t>
            </a:r>
            <a:r>
              <a:rPr lang="ko-KR" altLang="en-US" sz="1400" dirty="0"/>
              <a:t>광과 암은 서로가 서로에게 약점인 관계다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약점 속성을 </a:t>
            </a:r>
            <a:r>
              <a:rPr lang="ko-KR" altLang="en-US" sz="1400" dirty="0" err="1"/>
              <a:t>공격할땐</a:t>
            </a:r>
            <a:r>
              <a:rPr lang="ko-KR" altLang="en-US" sz="1400" dirty="0"/>
              <a:t> 일반 공격은 </a:t>
            </a:r>
            <a:r>
              <a:rPr lang="en-US" altLang="ko-KR" sz="1400" dirty="0"/>
              <a:t>1.1</a:t>
            </a:r>
            <a:r>
              <a:rPr lang="ko-KR" altLang="en-US" sz="1400" dirty="0"/>
              <a:t>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노말</a:t>
            </a:r>
            <a:r>
              <a:rPr lang="en-US" altLang="ko-KR" sz="1400" dirty="0"/>
              <a:t>, </a:t>
            </a:r>
            <a:r>
              <a:rPr lang="ko-KR" altLang="en-US" sz="1400" dirty="0"/>
              <a:t>슬라이드</a:t>
            </a:r>
            <a:r>
              <a:rPr lang="en-US" altLang="ko-KR" sz="1400" dirty="0"/>
              <a:t>, </a:t>
            </a:r>
            <a:r>
              <a:rPr lang="ko-KR" altLang="en-US" sz="1400" dirty="0"/>
              <a:t>드라이브 </a:t>
            </a:r>
            <a:r>
              <a:rPr lang="ko-KR" altLang="en-US" sz="1400" dirty="0" err="1"/>
              <a:t>스킬은</a:t>
            </a:r>
            <a:r>
              <a:rPr lang="ko-KR" altLang="en-US" sz="1400" dirty="0"/>
              <a:t> </a:t>
            </a:r>
            <a:r>
              <a:rPr lang="en-US" altLang="ko-KR" sz="1400" dirty="0"/>
              <a:t>1.4</a:t>
            </a:r>
            <a:r>
              <a:rPr lang="ko-KR" altLang="en-US" sz="1400" dirty="0" err="1"/>
              <a:t>배데미지를</a:t>
            </a:r>
            <a:r>
              <a:rPr lang="ko-KR" altLang="en-US" sz="1400" dirty="0"/>
              <a:t> 주고 반대로 </a:t>
            </a:r>
            <a:r>
              <a:rPr lang="ko-KR" altLang="en-US" sz="1400" dirty="0" err="1"/>
              <a:t>역상성</a:t>
            </a:r>
            <a:r>
              <a:rPr lang="ko-KR" altLang="en-US" sz="1400" dirty="0"/>
              <a:t> 공격을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일반공격 </a:t>
            </a:r>
            <a:r>
              <a:rPr lang="en-US" altLang="ko-KR" sz="1400" dirty="0"/>
              <a:t>0.9</a:t>
            </a:r>
            <a:r>
              <a:rPr lang="ko-KR" altLang="en-US" sz="1400" dirty="0"/>
              <a:t>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노말</a:t>
            </a:r>
            <a:r>
              <a:rPr lang="en-US" altLang="ko-KR" sz="1400" dirty="0"/>
              <a:t>, </a:t>
            </a:r>
            <a:r>
              <a:rPr lang="ko-KR" altLang="en-US" sz="1400" dirty="0"/>
              <a:t>슬라이드</a:t>
            </a:r>
            <a:r>
              <a:rPr lang="en-US" altLang="ko-KR" sz="1400" dirty="0"/>
              <a:t>, </a:t>
            </a:r>
            <a:r>
              <a:rPr lang="ko-KR" altLang="en-US" sz="1400" dirty="0"/>
              <a:t>드라이브 </a:t>
            </a:r>
            <a:r>
              <a:rPr lang="ko-KR" altLang="en-US" sz="1400" dirty="0" err="1"/>
              <a:t>스킬은</a:t>
            </a:r>
            <a:r>
              <a:rPr lang="ko-KR" altLang="en-US" sz="1400" dirty="0"/>
              <a:t> </a:t>
            </a:r>
            <a:r>
              <a:rPr lang="en-US" altLang="ko-KR" sz="1400" dirty="0"/>
              <a:t>0.7</a:t>
            </a:r>
            <a:r>
              <a:rPr lang="ko-KR" altLang="en-US" sz="1400" dirty="0"/>
              <a:t>배 </a:t>
            </a:r>
            <a:r>
              <a:rPr lang="ko-KR" altLang="en-US" sz="1400" dirty="0" err="1"/>
              <a:t>데미지를</a:t>
            </a:r>
            <a:r>
              <a:rPr lang="ko-KR" altLang="en-US" sz="1400" dirty="0"/>
              <a:t> 준다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화 속성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목 속성에 강하며 수 속성에 약하다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주로 사용하는 </a:t>
            </a:r>
            <a:r>
              <a:rPr lang="ko-KR" altLang="en-US" sz="1400" dirty="0" err="1"/>
              <a:t>버프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디버프로는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공격형</a:t>
            </a:r>
            <a:r>
              <a:rPr lang="en-US" altLang="ko-KR" sz="1400" dirty="0"/>
              <a:t>, </a:t>
            </a:r>
            <a:r>
              <a:rPr lang="ko-KR" altLang="en-US" sz="1400" dirty="0"/>
              <a:t>구속형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출혈</a:t>
            </a:r>
            <a:r>
              <a:rPr lang="en-US" altLang="ko-KR" sz="1400" dirty="0"/>
              <a:t>( </a:t>
            </a:r>
            <a:r>
              <a:rPr lang="ko-KR" altLang="en-US" sz="1400" dirty="0"/>
              <a:t>일정 </a:t>
            </a:r>
            <a:r>
              <a:rPr lang="ko-KR" altLang="en-US" sz="1400" dirty="0" err="1"/>
              <a:t>기간동안</a:t>
            </a:r>
            <a:r>
              <a:rPr lang="ko-KR" altLang="en-US" sz="1400" dirty="0"/>
              <a:t> 매 초마다 수치만큼의 고정 피해를 입힌다</a:t>
            </a:r>
            <a:r>
              <a:rPr lang="en-US" altLang="ko-KR" sz="1400" dirty="0"/>
              <a:t>. </a:t>
            </a:r>
            <a:r>
              <a:rPr lang="ko-KR" altLang="en-US" sz="1400" dirty="0"/>
              <a:t>중첩 가능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구속형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방어력 감소</a:t>
            </a:r>
            <a:r>
              <a:rPr lang="en-US" altLang="ko-KR" sz="1400" dirty="0"/>
              <a:t>(</a:t>
            </a:r>
            <a:r>
              <a:rPr lang="ko-KR" altLang="en-US" sz="1400" dirty="0"/>
              <a:t>적 </a:t>
            </a:r>
            <a:r>
              <a:rPr lang="ko-KR" altLang="en-US" sz="1400" dirty="0" err="1"/>
              <a:t>차일드의</a:t>
            </a:r>
            <a:r>
              <a:rPr lang="ko-KR" altLang="en-US" sz="1400" dirty="0"/>
              <a:t> 방어력을 일정 퍼센트만큼 깎는다</a:t>
            </a:r>
            <a:r>
              <a:rPr lang="en-US" altLang="ko-KR" sz="14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보조형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공격력 상승 </a:t>
            </a:r>
            <a:r>
              <a:rPr lang="en-US" altLang="ko-KR" sz="1400" dirty="0"/>
              <a:t>(</a:t>
            </a:r>
            <a:r>
              <a:rPr lang="ko-KR" altLang="en-US" sz="1400" dirty="0"/>
              <a:t>아군 </a:t>
            </a:r>
            <a:r>
              <a:rPr lang="ko-KR" altLang="en-US" sz="1400" dirty="0" err="1"/>
              <a:t>차일드의</a:t>
            </a:r>
            <a:r>
              <a:rPr lang="ko-KR" altLang="en-US" sz="1400" dirty="0"/>
              <a:t> 공격력을 일정 수치만큼 상승시킨다</a:t>
            </a:r>
            <a:r>
              <a:rPr lang="en-US" altLang="ko-KR" sz="14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회복형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회복과 동시에 </a:t>
            </a:r>
            <a:r>
              <a:rPr lang="ko-KR" altLang="en-US" sz="1400" dirty="0" err="1"/>
              <a:t>디버프</a:t>
            </a:r>
            <a:r>
              <a:rPr lang="ko-KR" altLang="en-US" sz="1400" dirty="0"/>
              <a:t> 제거</a:t>
            </a:r>
            <a:br>
              <a:rPr lang="ko-KR" altLang="en-US" sz="1400" dirty="0"/>
            </a:b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수 속성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화 속성에 강하며 목 속성에 약하다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주로 사용하는 </a:t>
            </a:r>
            <a:r>
              <a:rPr lang="ko-KR" altLang="en-US" sz="1400" dirty="0" err="1"/>
              <a:t>스킬들의</a:t>
            </a:r>
            <a:r>
              <a:rPr lang="ko-KR" altLang="en-US" sz="1400" dirty="0"/>
              <a:t> 특징으로는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공격형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중독</a:t>
            </a:r>
            <a:r>
              <a:rPr lang="en-US" altLang="ko-KR" sz="1400" dirty="0"/>
              <a:t>( </a:t>
            </a:r>
            <a:r>
              <a:rPr lang="ko-KR" altLang="en-US" sz="1400" dirty="0"/>
              <a:t>일정 </a:t>
            </a:r>
            <a:r>
              <a:rPr lang="ko-KR" altLang="en-US" sz="1400" dirty="0" err="1"/>
              <a:t>기간동안</a:t>
            </a:r>
            <a:r>
              <a:rPr lang="ko-KR" altLang="en-US" sz="1400" dirty="0"/>
              <a:t> 적이 행동할 때 마다 수치만큼의 고정 피해를 입히며 피격 시 중독 피해의 </a:t>
            </a:r>
            <a:r>
              <a:rPr lang="en-US" altLang="ko-KR" sz="1400" dirty="0"/>
              <a:t>30%</a:t>
            </a:r>
            <a:r>
              <a:rPr lang="ko-KR" altLang="en-US" sz="1400" dirty="0"/>
              <a:t>만큼 추가 피해를 입힌다</a:t>
            </a:r>
            <a:r>
              <a:rPr lang="en-US" altLang="ko-KR" sz="14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구속형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적 </a:t>
            </a:r>
            <a:r>
              <a:rPr lang="ko-KR" altLang="en-US" sz="1400" dirty="0" err="1"/>
              <a:t>차일드</a:t>
            </a:r>
            <a:r>
              <a:rPr lang="ko-KR" altLang="en-US" sz="1400" dirty="0"/>
              <a:t> 스킬 게이지 충전속도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충전량</a:t>
            </a:r>
            <a:r>
              <a:rPr lang="ko-KR" altLang="en-US" sz="1400" dirty="0"/>
              <a:t> 감소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보조형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아군 </a:t>
            </a:r>
            <a:r>
              <a:rPr lang="ko-KR" altLang="en-US" sz="1400" dirty="0" err="1"/>
              <a:t>차일드</a:t>
            </a:r>
            <a:r>
              <a:rPr lang="ko-KR" altLang="en-US" sz="1400" dirty="0"/>
              <a:t> 스킬 게이지 충전속도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충전량</a:t>
            </a:r>
            <a:r>
              <a:rPr lang="ko-KR" altLang="en-US" sz="1400" dirty="0"/>
              <a:t> 증가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회복형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상태이상인</a:t>
            </a:r>
            <a:r>
              <a:rPr lang="ko-KR" altLang="en-US" sz="1400" dirty="0"/>
              <a:t> 아군 추가 회복</a:t>
            </a:r>
            <a:br>
              <a:rPr lang="ko-KR" altLang="en-US" sz="1400" dirty="0"/>
            </a:b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목 속성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 속성에 강하며 화 속성에 약하다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주로 사용하는 </a:t>
            </a:r>
            <a:r>
              <a:rPr lang="ko-KR" altLang="en-US" sz="1400" dirty="0" err="1"/>
              <a:t>스킬들의</a:t>
            </a:r>
            <a:r>
              <a:rPr lang="ko-KR" altLang="en-US" sz="1400" dirty="0"/>
              <a:t> 특징으로는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공격형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흡혈 </a:t>
            </a:r>
            <a:r>
              <a:rPr lang="en-US" altLang="ko-KR" sz="1400" dirty="0"/>
              <a:t>(</a:t>
            </a:r>
            <a:r>
              <a:rPr lang="ko-KR" altLang="en-US" sz="1400" dirty="0"/>
              <a:t>적에게 준 피해의 일부만큼을 자신의 체력으로 회복한다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데스힐의</a:t>
            </a:r>
            <a:r>
              <a:rPr lang="ko-KR" altLang="en-US" sz="1400" dirty="0"/>
              <a:t> 영향을 받지 않는다</a:t>
            </a:r>
            <a:r>
              <a:rPr lang="en-US" altLang="ko-KR" sz="14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구속형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약점 방어 감소 </a:t>
            </a:r>
            <a:r>
              <a:rPr lang="en-US" altLang="ko-KR" sz="1400" dirty="0"/>
              <a:t>( </a:t>
            </a:r>
            <a:r>
              <a:rPr lang="ko-KR" altLang="en-US" sz="1400" dirty="0"/>
              <a:t>대상 차일드가 약점 속성으로 인해 공격받을 때 피해를 더욱 늘린다</a:t>
            </a:r>
            <a:r>
              <a:rPr lang="en-US" altLang="ko-KR" sz="14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보조형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보호막 추가 </a:t>
            </a:r>
            <a:r>
              <a:rPr lang="en-US" altLang="ko-KR" sz="1400" dirty="0"/>
              <a:t>, </a:t>
            </a:r>
            <a:r>
              <a:rPr lang="ko-KR" altLang="en-US" sz="1400" dirty="0"/>
              <a:t>방어력 추가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광 속성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암 속성에게 더 큰 피해를 주고 더 큰 피해를 받는 서로 약점인 관계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주로 사용하는 </a:t>
            </a:r>
            <a:r>
              <a:rPr lang="ko-KR" altLang="en-US" sz="1400" dirty="0" err="1"/>
              <a:t>스킬들의</a:t>
            </a:r>
            <a:r>
              <a:rPr lang="ko-KR" altLang="en-US" sz="1400" dirty="0"/>
              <a:t> 특징으로는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공격형</a:t>
            </a:r>
            <a:r>
              <a:rPr lang="en-US" altLang="ko-KR" sz="1400" dirty="0"/>
              <a:t>, </a:t>
            </a:r>
            <a:r>
              <a:rPr lang="ko-KR" altLang="en-US" sz="1400" dirty="0"/>
              <a:t>구속형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실명</a:t>
            </a:r>
            <a:r>
              <a:rPr lang="en-US" altLang="ko-KR" sz="1400" dirty="0"/>
              <a:t>(</a:t>
            </a:r>
            <a:r>
              <a:rPr lang="ko-KR" altLang="en-US" sz="1400" dirty="0"/>
              <a:t>일정 </a:t>
            </a:r>
            <a:r>
              <a:rPr lang="ko-KR" altLang="en-US" sz="1400" dirty="0" err="1"/>
              <a:t>기간동안</a:t>
            </a:r>
            <a:r>
              <a:rPr lang="ko-KR" altLang="en-US" sz="1400" dirty="0"/>
              <a:t> 적의 공격이 빗나갈 확률이 증가한다</a:t>
            </a:r>
            <a:r>
              <a:rPr lang="en-US" altLang="ko-KR" sz="1400" dirty="0"/>
              <a:t>.) , HP</a:t>
            </a:r>
            <a:r>
              <a:rPr lang="ko-KR" altLang="en-US" sz="1400" dirty="0" err="1"/>
              <a:t>회복량</a:t>
            </a:r>
            <a:r>
              <a:rPr lang="ko-KR" altLang="en-US" sz="1400" dirty="0"/>
              <a:t> 감소</a:t>
            </a:r>
            <a:r>
              <a:rPr lang="en-US" altLang="ko-KR" sz="1400" dirty="0"/>
              <a:t>/</a:t>
            </a:r>
            <a:r>
              <a:rPr lang="ko-KR" altLang="en-US" sz="1400" dirty="0"/>
              <a:t>불가 </a:t>
            </a:r>
            <a:r>
              <a:rPr lang="en-US" altLang="ko-KR" sz="1400" dirty="0"/>
              <a:t>( </a:t>
            </a:r>
            <a:r>
              <a:rPr lang="ko-KR" altLang="en-US" sz="1400" dirty="0"/>
              <a:t>적 </a:t>
            </a:r>
            <a:r>
              <a:rPr lang="ko-KR" altLang="en-US" sz="1400" dirty="0" err="1"/>
              <a:t>차일드의</a:t>
            </a:r>
            <a:r>
              <a:rPr lang="ko-KR" altLang="en-US" sz="1400" dirty="0"/>
              <a:t> </a:t>
            </a:r>
            <a:r>
              <a:rPr lang="en-US" altLang="ko-KR" sz="1400" dirty="0"/>
              <a:t>HP </a:t>
            </a:r>
            <a:r>
              <a:rPr lang="ko-KR" altLang="en-US" sz="1400" dirty="0" err="1"/>
              <a:t>회복량을</a:t>
            </a:r>
            <a:r>
              <a:rPr lang="ko-KR" altLang="en-US" sz="1400" dirty="0"/>
              <a:t> 줄인다</a:t>
            </a:r>
            <a:r>
              <a:rPr lang="en-US" altLang="ko-KR" sz="1400" dirty="0"/>
              <a:t>/0</a:t>
            </a:r>
            <a:r>
              <a:rPr lang="ko-KR" altLang="en-US" sz="1400" dirty="0"/>
              <a:t>으로 만든다</a:t>
            </a:r>
            <a:r>
              <a:rPr lang="en-US" altLang="ko-KR" sz="14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구속형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석화 </a:t>
            </a:r>
            <a:r>
              <a:rPr lang="en-US" altLang="ko-KR" sz="1400" dirty="0"/>
              <a:t>( </a:t>
            </a:r>
            <a:r>
              <a:rPr lang="ko-KR" altLang="en-US" sz="1400" dirty="0"/>
              <a:t>일정 기간 혹은 </a:t>
            </a:r>
            <a:r>
              <a:rPr lang="en-US" altLang="ko-KR" sz="1400" dirty="0"/>
              <a:t>3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공격당할</a:t>
            </a:r>
            <a:r>
              <a:rPr lang="ko-KR" altLang="en-US" sz="1400" dirty="0"/>
              <a:t> 때 까지 적 </a:t>
            </a:r>
            <a:r>
              <a:rPr lang="ko-KR" altLang="en-US" sz="1400" dirty="0" err="1"/>
              <a:t>차일드의</a:t>
            </a:r>
            <a:r>
              <a:rPr lang="ko-KR" altLang="en-US" sz="1400" dirty="0"/>
              <a:t> 행동을 봉인한다</a:t>
            </a:r>
            <a:r>
              <a:rPr lang="en-US" altLang="ko-KR" sz="14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보조형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회복형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즉시</a:t>
            </a:r>
            <a:r>
              <a:rPr lang="en-US" altLang="ko-KR" sz="1400" dirty="0"/>
              <a:t>, </a:t>
            </a:r>
            <a:r>
              <a:rPr lang="ko-KR" altLang="en-US" sz="1400" dirty="0"/>
              <a:t>지속 </a:t>
            </a:r>
            <a:r>
              <a:rPr lang="ko-KR" altLang="en-US" sz="1400" dirty="0" err="1"/>
              <a:t>회복량</a:t>
            </a:r>
            <a:r>
              <a:rPr lang="ko-KR" altLang="en-US" sz="1400" dirty="0"/>
              <a:t> 증가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암 속성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광 속성에게 더 큰 피해를 주고 더 큰 피해를 받는 서로 약점인 관계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주로 사용하는 </a:t>
            </a:r>
            <a:r>
              <a:rPr lang="ko-KR" altLang="en-US" sz="1400" dirty="0" err="1"/>
              <a:t>스킬들의</a:t>
            </a:r>
            <a:r>
              <a:rPr lang="ko-KR" altLang="en-US" sz="1400" dirty="0"/>
              <a:t> 특징으로는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공격형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방어 무시 공격 </a:t>
            </a:r>
            <a:r>
              <a:rPr lang="en-US" altLang="ko-KR" sz="1400" dirty="0"/>
              <a:t>( </a:t>
            </a:r>
            <a:r>
              <a:rPr lang="ko-KR" altLang="en-US" sz="1400" dirty="0"/>
              <a:t>슬라이드 스킬 사용시 적의 방어력을 무시하는 강력한 연타 공격을 한다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구속형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/>
              <a:t>공격력 감소 </a:t>
            </a:r>
            <a:r>
              <a:rPr lang="en-US" altLang="ko-KR" sz="1400" dirty="0"/>
              <a:t>( </a:t>
            </a:r>
            <a:r>
              <a:rPr lang="ko-KR" altLang="en-US" sz="1400" dirty="0"/>
              <a:t>적 </a:t>
            </a:r>
            <a:r>
              <a:rPr lang="ko-KR" altLang="en-US" sz="1400" dirty="0" err="1"/>
              <a:t>차일드의</a:t>
            </a:r>
            <a:r>
              <a:rPr lang="ko-KR" altLang="en-US" sz="1400" dirty="0"/>
              <a:t> 공격력을 일정 수치만큼 감소시킨다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보조형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크리티컬</a:t>
            </a:r>
            <a:r>
              <a:rPr lang="ko-KR" altLang="en-US" sz="1400" dirty="0"/>
              <a:t> 확률 증가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크리티컬</a:t>
            </a:r>
            <a:r>
              <a:rPr lang="ko-KR" altLang="en-US" sz="1400" dirty="0"/>
              <a:t> 피해 증가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회복형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</a:t>
            </a:r>
            <a:r>
              <a:rPr lang="en-US" altLang="ko-KR" sz="1400" dirty="0"/>
              <a:t>:</a:t>
            </a:r>
            <a:r>
              <a:rPr lang="ko-KR" altLang="en-US" sz="1400" dirty="0"/>
              <a:t>즉시</a:t>
            </a:r>
            <a:r>
              <a:rPr lang="en-US" altLang="ko-KR" sz="1400" dirty="0"/>
              <a:t>, </a:t>
            </a:r>
            <a:r>
              <a:rPr lang="ko-KR" altLang="en-US" sz="1400" dirty="0"/>
              <a:t>지속 </a:t>
            </a:r>
            <a:r>
              <a:rPr lang="ko-KR" altLang="en-US" sz="1400" dirty="0" err="1"/>
              <a:t>회복량</a:t>
            </a:r>
            <a:r>
              <a:rPr lang="ko-KR" altLang="en-US" sz="1400" dirty="0"/>
              <a:t> 증가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불사및광폭화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등이있다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9166796" y="548680"/>
            <a:ext cx="8640960" cy="2432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데스티니차일드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메인은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공격형</a:t>
            </a:r>
            <a:r>
              <a:rPr lang="en-US" altLang="ko-KR" sz="1400" dirty="0"/>
              <a:t>, </a:t>
            </a:r>
            <a:r>
              <a:rPr lang="ko-KR" altLang="en-US" sz="1400" dirty="0"/>
              <a:t>구속형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방어형</a:t>
            </a:r>
            <a:r>
              <a:rPr lang="en-US" altLang="ko-KR" sz="1400" dirty="0"/>
              <a:t>, </a:t>
            </a:r>
            <a:r>
              <a:rPr lang="ko-KR" altLang="en-US" sz="1400" dirty="0"/>
              <a:t>보조형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회복형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가지의 타입으로 구분되며</a:t>
            </a:r>
            <a:r>
              <a:rPr lang="en-US" altLang="ko-KR" sz="1400" dirty="0"/>
              <a:t>, </a:t>
            </a:r>
            <a:r>
              <a:rPr lang="ko-KR" altLang="en-US" sz="1400" dirty="0"/>
              <a:t>추가로 타 </a:t>
            </a:r>
            <a:r>
              <a:rPr lang="ko-KR" altLang="en-US" sz="1400" dirty="0" err="1"/>
              <a:t>차일드에</a:t>
            </a:r>
            <a:r>
              <a:rPr lang="ko-KR" altLang="en-US" sz="1400" dirty="0"/>
              <a:t> 먹일 시 경험치를 많이 올려주는 </a:t>
            </a:r>
            <a:r>
              <a:rPr lang="ko-KR" altLang="en-US" sz="1400" dirty="0" err="1"/>
              <a:t>경험치형과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말그대로</a:t>
            </a:r>
            <a:r>
              <a:rPr lang="ko-KR" altLang="en-US" sz="1400" dirty="0"/>
              <a:t> 진화용 재물인 </a:t>
            </a:r>
            <a:r>
              <a:rPr lang="ko-KR" altLang="en-US" sz="1400" dirty="0" err="1"/>
              <a:t>진화형이</a:t>
            </a:r>
            <a:r>
              <a:rPr lang="ko-KR" altLang="en-US" sz="1400" dirty="0"/>
              <a:t> 존재한다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공격형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이름 그대로 메인 딜러</a:t>
            </a:r>
            <a:r>
              <a:rPr lang="en-US" altLang="ko-KR" sz="1400" dirty="0"/>
              <a:t>. </a:t>
            </a:r>
            <a:r>
              <a:rPr lang="ko-KR" altLang="en-US" sz="1400" dirty="0"/>
              <a:t>모든 </a:t>
            </a:r>
            <a:r>
              <a:rPr lang="ko-KR" altLang="en-US" sz="1400" dirty="0" err="1"/>
              <a:t>타입중</a:t>
            </a:r>
            <a:r>
              <a:rPr lang="ko-KR" altLang="en-US" sz="1400" dirty="0"/>
              <a:t> 가장 공격력이 높고 스킬 구성도 공격적이다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반대급부로 </a:t>
            </a:r>
            <a:r>
              <a:rPr lang="en-US" altLang="ko-KR" sz="1400" dirty="0"/>
              <a:t>HP, </a:t>
            </a:r>
            <a:r>
              <a:rPr lang="ko-KR" altLang="en-US" sz="1400" dirty="0"/>
              <a:t>방어력이 낮은 유리대포들이 많다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smtClean="0"/>
              <a:t>슬라이드 </a:t>
            </a:r>
            <a:r>
              <a:rPr lang="ko-KR" altLang="en-US" sz="1400" dirty="0" err="1"/>
              <a:t>스킬은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타겟을</a:t>
            </a:r>
            <a:r>
              <a:rPr lang="ko-KR" altLang="en-US" sz="1400" dirty="0"/>
              <a:t> 공격해서 </a:t>
            </a:r>
            <a:r>
              <a:rPr lang="ko-KR" altLang="en-US" sz="1400" dirty="0" err="1"/>
              <a:t>데미지를</a:t>
            </a:r>
            <a:r>
              <a:rPr lang="ko-KR" altLang="en-US" sz="1400" dirty="0"/>
              <a:t> 입히거나</a:t>
            </a:r>
            <a:r>
              <a:rPr lang="en-US" altLang="ko-KR" sz="1400" dirty="0"/>
              <a:t>, </a:t>
            </a:r>
            <a:r>
              <a:rPr lang="ko-KR" altLang="en-US" sz="1400" dirty="0"/>
              <a:t>랜덤으로 공격하거나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방어무시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연타공격등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여러가지</a:t>
            </a:r>
            <a:r>
              <a:rPr lang="ko-KR" altLang="en-US" sz="1400" dirty="0"/>
              <a:t> 타입이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smtClean="0"/>
              <a:t>드라이브 </a:t>
            </a:r>
            <a:r>
              <a:rPr lang="ko-KR" altLang="en-US" sz="1400" dirty="0" err="1"/>
              <a:t>스킬은</a:t>
            </a:r>
            <a:r>
              <a:rPr lang="ko-KR" altLang="en-US" sz="1400" dirty="0"/>
              <a:t> 모든 </a:t>
            </a:r>
            <a:r>
              <a:rPr lang="ko-KR" altLang="en-US" sz="1400" dirty="0" err="1"/>
              <a:t>유형중</a:t>
            </a:r>
            <a:r>
              <a:rPr lang="ko-KR" altLang="en-US" sz="1400" dirty="0"/>
              <a:t> 가장 강력한 </a:t>
            </a:r>
            <a:r>
              <a:rPr lang="ko-KR" altLang="en-US" sz="1400" dirty="0" err="1"/>
              <a:t>대미지를</a:t>
            </a:r>
            <a:r>
              <a:rPr lang="ko-KR" altLang="en-US" sz="1400" dirty="0"/>
              <a:t> 주고 </a:t>
            </a:r>
            <a:r>
              <a:rPr lang="en-US" altLang="ko-KR" sz="1400" dirty="0"/>
              <a:t>3</a:t>
            </a:r>
            <a:r>
              <a:rPr lang="ko-KR" altLang="en-US" sz="1400" dirty="0"/>
              <a:t>인 이상을 공격하거나 독</a:t>
            </a:r>
            <a:r>
              <a:rPr lang="en-US" altLang="ko-KR" sz="1400" dirty="0"/>
              <a:t>, </a:t>
            </a:r>
            <a:r>
              <a:rPr lang="ko-KR" altLang="en-US" sz="1400" dirty="0"/>
              <a:t>출혈 등 상태이상을 건다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구속형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공격형과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방어형의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중간정도</a:t>
            </a:r>
            <a:r>
              <a:rPr lang="ko-KR" altLang="en-US" sz="1400" dirty="0"/>
              <a:t> 되는 </a:t>
            </a:r>
            <a:r>
              <a:rPr lang="ko-KR" altLang="en-US" sz="1400" dirty="0" err="1"/>
              <a:t>스탯을</a:t>
            </a:r>
            <a:r>
              <a:rPr lang="ko-KR" altLang="en-US" sz="1400" dirty="0"/>
              <a:t> 가지고 있으며 </a:t>
            </a:r>
            <a:r>
              <a:rPr lang="ko-KR" altLang="en-US" sz="1400" dirty="0" err="1"/>
              <a:t>스킬에</a:t>
            </a:r>
            <a:r>
              <a:rPr lang="ko-KR" altLang="en-US" sz="1400" dirty="0"/>
              <a:t> 부가효과가 붙어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드라이브 </a:t>
            </a:r>
            <a:r>
              <a:rPr lang="ko-KR" altLang="en-US" sz="1400" dirty="0" err="1"/>
              <a:t>스킬은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대미지와</a:t>
            </a:r>
            <a:r>
              <a:rPr lang="ko-KR" altLang="en-US" sz="1400" dirty="0"/>
              <a:t> 함께 상대에게 실명</a:t>
            </a:r>
            <a:r>
              <a:rPr lang="en-US" altLang="ko-KR" sz="1400" dirty="0"/>
              <a:t>, </a:t>
            </a:r>
            <a:r>
              <a:rPr lang="ko-KR" altLang="en-US" sz="1400" dirty="0"/>
              <a:t>공격력</a:t>
            </a:r>
            <a:r>
              <a:rPr lang="en-US" altLang="ko-KR" sz="1400" dirty="0"/>
              <a:t>/</a:t>
            </a:r>
            <a:r>
              <a:rPr lang="ko-KR" altLang="en-US" sz="1400" dirty="0"/>
              <a:t>방어력 감소 같은 상태이상을 걸거나 적의 드라이브 게이지를 깎는 </a:t>
            </a:r>
            <a:r>
              <a:rPr lang="ko-KR" altLang="en-US" sz="1400" dirty="0" err="1"/>
              <a:t>디버프</a:t>
            </a:r>
            <a:r>
              <a:rPr lang="ko-KR" altLang="en-US" sz="1400" dirty="0"/>
              <a:t> 형 </a:t>
            </a:r>
            <a:r>
              <a:rPr lang="ko-KR" altLang="en-US" sz="1400" dirty="0" err="1"/>
              <a:t>차일드들이다</a:t>
            </a:r>
            <a:r>
              <a:rPr lang="en-US" altLang="ko-KR" sz="1400" dirty="0"/>
              <a:t>. </a:t>
            </a:r>
            <a:r>
              <a:rPr lang="ko-KR" altLang="en-US" sz="1400" dirty="0"/>
              <a:t>상태이상은 </a:t>
            </a:r>
            <a:r>
              <a:rPr lang="ko-KR" altLang="en-US" sz="1400" dirty="0" err="1"/>
              <a:t>던전에서</a:t>
            </a:r>
            <a:r>
              <a:rPr lang="ko-KR" altLang="en-US" sz="1400" dirty="0"/>
              <a:t> 썩 효율이 좋지 </a:t>
            </a:r>
            <a:r>
              <a:rPr lang="ko-KR" altLang="en-US" sz="1400" dirty="0" err="1"/>
              <a:t>않기때문에</a:t>
            </a:r>
            <a:r>
              <a:rPr lang="ko-KR" altLang="en-US" sz="1400" dirty="0"/>
              <a:t> 먼저 드라이브 게이지를 모아서 </a:t>
            </a:r>
            <a:r>
              <a:rPr lang="ko-KR" altLang="en-US" sz="1400" dirty="0" err="1"/>
              <a:t>선빵을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날리는게</a:t>
            </a:r>
            <a:r>
              <a:rPr lang="ko-KR" altLang="en-US" sz="1400" dirty="0"/>
              <a:t> 목적인 </a:t>
            </a:r>
            <a:r>
              <a:rPr lang="en-US" altLang="ko-KR" sz="1400" dirty="0"/>
              <a:t>PVP</a:t>
            </a:r>
            <a:r>
              <a:rPr lang="ko-KR" altLang="en-US" sz="1400" dirty="0" err="1"/>
              <a:t>컨텐츠에서</a:t>
            </a:r>
            <a:r>
              <a:rPr lang="ko-KR" altLang="en-US" sz="1400" dirty="0"/>
              <a:t> 주로 사용된다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세부적으로는 </a:t>
            </a:r>
            <a:r>
              <a:rPr lang="ko-KR" altLang="en-US" sz="1400" dirty="0" err="1"/>
              <a:t>리타</a:t>
            </a:r>
            <a:r>
              <a:rPr lang="en-US" altLang="ko-KR" sz="1400" dirty="0"/>
              <a:t>, </a:t>
            </a:r>
            <a:r>
              <a:rPr lang="ko-KR" altLang="en-US" sz="1400" dirty="0"/>
              <a:t>주피터</a:t>
            </a:r>
            <a:r>
              <a:rPr lang="en-US" altLang="ko-KR" sz="1400" dirty="0"/>
              <a:t>, 5</a:t>
            </a:r>
            <a:r>
              <a:rPr lang="ko-KR" altLang="en-US" sz="1400" dirty="0"/>
              <a:t>성 </a:t>
            </a:r>
            <a:r>
              <a:rPr lang="ko-KR" altLang="en-US" sz="1400" dirty="0" err="1"/>
              <a:t>드미테르나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아펩같이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명에게 시간차 </a:t>
            </a:r>
            <a:r>
              <a:rPr lang="ko-KR" altLang="en-US" sz="1400" dirty="0" err="1"/>
              <a:t>딜링을</a:t>
            </a:r>
            <a:r>
              <a:rPr lang="ko-KR" altLang="en-US" sz="1400" dirty="0"/>
              <a:t> 누적시키는 도트딜러 타입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딜보다는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디버프가</a:t>
            </a:r>
            <a:r>
              <a:rPr lang="ko-KR" altLang="en-US" sz="1400" dirty="0"/>
              <a:t> 주가 되어 적의 공격을 봉쇄하거나 방어능력을 약화시키는 </a:t>
            </a:r>
            <a:r>
              <a:rPr lang="ko-KR" altLang="en-US" sz="1400" dirty="0" err="1"/>
              <a:t>란페이나</a:t>
            </a:r>
            <a:r>
              <a:rPr lang="ko-KR" altLang="en-US" sz="1400" dirty="0"/>
              <a:t> 바벨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큐브모아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니르티같은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디버퍼</a:t>
            </a:r>
            <a:r>
              <a:rPr lang="ko-KR" altLang="en-US" sz="1400" dirty="0"/>
              <a:t> 타입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구속형에 속하지만 </a:t>
            </a:r>
            <a:r>
              <a:rPr lang="ko-KR" altLang="en-US" sz="1400" dirty="0" err="1"/>
              <a:t>보조형같은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스킬셋를</a:t>
            </a:r>
            <a:r>
              <a:rPr lang="ko-KR" altLang="en-US" sz="1400" dirty="0"/>
              <a:t> 가진 </a:t>
            </a:r>
            <a:r>
              <a:rPr lang="ko-KR" altLang="en-US" sz="1400" dirty="0" err="1"/>
              <a:t>미리나같은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하이브리드</a:t>
            </a:r>
            <a:r>
              <a:rPr lang="ko-KR" altLang="en-US" sz="1400" dirty="0"/>
              <a:t> 타입이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smtClean="0"/>
              <a:t>본래 </a:t>
            </a:r>
            <a:r>
              <a:rPr lang="ko-KR" altLang="en-US" sz="1400" dirty="0"/>
              <a:t>베타테스트에서는 공방형이라는 </a:t>
            </a:r>
            <a:r>
              <a:rPr lang="ko-KR" altLang="en-US" sz="1400" dirty="0" err="1"/>
              <a:t>공격형과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방어형의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중간정도</a:t>
            </a:r>
            <a:r>
              <a:rPr lang="ko-KR" altLang="en-US" sz="1400" dirty="0"/>
              <a:t> 되는 </a:t>
            </a:r>
            <a:r>
              <a:rPr lang="ko-KR" altLang="en-US" sz="1400" dirty="0" err="1"/>
              <a:t>능력치</a:t>
            </a:r>
            <a:r>
              <a:rPr lang="en-US" altLang="ko-KR" sz="1400" dirty="0"/>
              <a:t>, </a:t>
            </a:r>
            <a:r>
              <a:rPr lang="ko-KR" altLang="en-US" sz="1400" dirty="0"/>
              <a:t>드라이브에 공격력</a:t>
            </a:r>
            <a:r>
              <a:rPr lang="en-US" altLang="ko-KR" sz="1400" dirty="0"/>
              <a:t>, </a:t>
            </a:r>
            <a:r>
              <a:rPr lang="ko-KR" altLang="en-US" sz="1400" dirty="0"/>
              <a:t>방어력 </a:t>
            </a:r>
            <a:r>
              <a:rPr lang="ko-KR" altLang="en-US" sz="1400" dirty="0" err="1"/>
              <a:t>버프가</a:t>
            </a:r>
            <a:r>
              <a:rPr lang="ko-KR" altLang="en-US" sz="1400" dirty="0"/>
              <a:t> 달린 </a:t>
            </a:r>
            <a:r>
              <a:rPr lang="ko-KR" altLang="en-US" sz="1400" dirty="0" err="1"/>
              <a:t>딜탱형</a:t>
            </a:r>
            <a:r>
              <a:rPr lang="ko-KR" altLang="en-US" sz="1400" dirty="0"/>
              <a:t> 캐릭터들이었으나 고유의 특징이 적다고 판단되어 삭제되고 정식 </a:t>
            </a:r>
            <a:r>
              <a:rPr lang="ko-KR" altLang="en-US" sz="1400" dirty="0" err="1"/>
              <a:t>오픈에서는</a:t>
            </a:r>
            <a:r>
              <a:rPr lang="ko-KR" altLang="en-US" sz="1400" dirty="0"/>
              <a:t> 구속형으로 변경됐다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err="1" smtClean="0">
                <a:hlinkClick r:id="rId2" tooltip="소울 카르타"/>
              </a:rPr>
              <a:t>소울</a:t>
            </a:r>
            <a:r>
              <a:rPr lang="ko-KR" altLang="en-US" sz="1400" dirty="0" smtClean="0">
                <a:hlinkClick r:id="rId2" tooltip="소울 카르타"/>
              </a:rPr>
              <a:t> </a:t>
            </a:r>
            <a:r>
              <a:rPr lang="ko-KR" altLang="en-US" sz="1400" dirty="0" err="1">
                <a:hlinkClick r:id="rId2" tooltip="소울 카르타"/>
              </a:rPr>
              <a:t>카르타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추가로 </a:t>
            </a:r>
            <a:r>
              <a:rPr lang="en-US" altLang="ko-KR" sz="1400" dirty="0"/>
              <a:t>PVP </a:t>
            </a:r>
            <a:r>
              <a:rPr lang="ko-KR" altLang="en-US" sz="1400" dirty="0" err="1"/>
              <a:t>컨텐츠에서</a:t>
            </a:r>
            <a:r>
              <a:rPr lang="ko-KR" altLang="en-US" sz="1400" dirty="0"/>
              <a:t> 가장 이득을 본 타입인데 기존에도 강타를 사용하는 </a:t>
            </a:r>
            <a:r>
              <a:rPr lang="ko-KR" altLang="en-US" sz="1400" dirty="0">
                <a:hlinkClick r:id="rId3" tooltip="바벨(데스티니 차일드)"/>
              </a:rPr>
              <a:t>바벨</a:t>
            </a:r>
            <a:r>
              <a:rPr lang="en-US" altLang="ko-KR" sz="1400" dirty="0"/>
              <a:t>, </a:t>
            </a:r>
            <a:r>
              <a:rPr lang="ko-KR" altLang="en-US" sz="1400" dirty="0" err="1">
                <a:hlinkClick r:id="rId4" tooltip="이피스(데스티니 차일드)"/>
              </a:rPr>
              <a:t>이피스</a:t>
            </a:r>
            <a:r>
              <a:rPr lang="ko-KR" altLang="en-US" sz="1400" dirty="0" err="1"/>
              <a:t>는</a:t>
            </a:r>
            <a:r>
              <a:rPr lang="ko-KR" altLang="en-US" sz="1400" dirty="0"/>
              <a:t> 강력한 </a:t>
            </a:r>
            <a:r>
              <a:rPr lang="ko-KR" altLang="en-US" sz="1400" dirty="0" err="1"/>
              <a:t>차일드라는</a:t>
            </a:r>
            <a:r>
              <a:rPr lang="ko-KR" altLang="en-US" sz="1400" dirty="0"/>
              <a:t> 평을 받았는데 여기에 슬라이드 </a:t>
            </a:r>
            <a:r>
              <a:rPr lang="ko-KR" altLang="en-US" sz="1400" dirty="0" err="1"/>
              <a:t>대미지를</a:t>
            </a:r>
            <a:r>
              <a:rPr lang="ko-KR" altLang="en-US" sz="1400" dirty="0"/>
              <a:t> 대폭 증가시켜주는 </a:t>
            </a:r>
            <a:r>
              <a:rPr lang="ko-KR" altLang="en-US" sz="1400" dirty="0" err="1"/>
              <a:t>소울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카르타의</a:t>
            </a:r>
            <a:r>
              <a:rPr lang="ko-KR" altLang="en-US" sz="1400" dirty="0"/>
              <a:t> 추가로 </a:t>
            </a:r>
            <a:r>
              <a:rPr lang="ko-KR" altLang="en-US" sz="1400" dirty="0" err="1"/>
              <a:t>딜과</a:t>
            </a:r>
            <a:r>
              <a:rPr lang="ko-KR" altLang="en-US" sz="1400" dirty="0"/>
              <a:t> </a:t>
            </a:r>
            <a:r>
              <a:rPr lang="en-US" altLang="ko-KR" sz="1400" dirty="0"/>
              <a:t>CC</a:t>
            </a:r>
            <a:r>
              <a:rPr lang="ko-KR" altLang="en-US" sz="1400" dirty="0"/>
              <a:t>를 모두 걸 수 있게 되어 </a:t>
            </a:r>
            <a:r>
              <a:rPr lang="en-US" altLang="ko-KR" sz="1400" dirty="0"/>
              <a:t>PVP </a:t>
            </a:r>
            <a:r>
              <a:rPr lang="ko-KR" altLang="en-US" sz="1400" dirty="0" err="1"/>
              <a:t>컨텐츠를</a:t>
            </a:r>
            <a:r>
              <a:rPr lang="ko-KR" altLang="en-US" sz="1400" dirty="0"/>
              <a:t> 지배하고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방어형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높은 체력과 방어력을 가진 탱커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스킬의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데미지는</a:t>
            </a:r>
            <a:r>
              <a:rPr lang="ko-KR" altLang="en-US" sz="1400" dirty="0"/>
              <a:t> 낮지만 사용 후 짧은 </a:t>
            </a:r>
            <a:r>
              <a:rPr lang="ko-KR" altLang="en-US" sz="1400" dirty="0" err="1"/>
              <a:t>턴동안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데미지를</a:t>
            </a:r>
            <a:r>
              <a:rPr lang="ko-KR" altLang="en-US" sz="1400" dirty="0"/>
              <a:t> 반사하거나 </a:t>
            </a:r>
            <a:r>
              <a:rPr lang="ko-KR" altLang="en-US" sz="1400" dirty="0" err="1"/>
              <a:t>데미지의</a:t>
            </a:r>
            <a:r>
              <a:rPr lang="ko-KR" altLang="en-US" sz="1400" dirty="0"/>
              <a:t> 일부를 흡수하는 등 버티는데 주력화 된 타입</a:t>
            </a:r>
            <a:r>
              <a:rPr lang="en-US" altLang="ko-KR" sz="1400" dirty="0"/>
              <a:t>. </a:t>
            </a:r>
            <a:r>
              <a:rPr lang="ko-KR" altLang="en-US" sz="1400" dirty="0"/>
              <a:t>슬라이드 </a:t>
            </a:r>
            <a:r>
              <a:rPr lang="ko-KR" altLang="en-US" sz="1400" dirty="0" err="1"/>
              <a:t>스킬로</a:t>
            </a:r>
            <a:r>
              <a:rPr lang="ko-KR" altLang="en-US" sz="1400" dirty="0"/>
              <a:t> 역할을 구분하는데 크게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대신맞기</a:t>
            </a:r>
            <a:r>
              <a:rPr lang="en-US" altLang="ko-KR" sz="1400" dirty="0"/>
              <a:t>'</a:t>
            </a:r>
            <a:r>
              <a:rPr lang="ko-KR" altLang="en-US" sz="1400" dirty="0"/>
              <a:t>를 활용해 아군이 맞을 </a:t>
            </a:r>
            <a:r>
              <a:rPr lang="ko-KR" altLang="en-US" sz="1400" dirty="0" err="1"/>
              <a:t>딜을</a:t>
            </a:r>
            <a:r>
              <a:rPr lang="ko-KR" altLang="en-US" sz="1400" dirty="0"/>
              <a:t> 대신 맞아주는 </a:t>
            </a:r>
            <a:r>
              <a:rPr lang="ko-KR" altLang="en-US" sz="1400" dirty="0" err="1"/>
              <a:t>어그로형</a:t>
            </a:r>
            <a:r>
              <a:rPr lang="ko-KR" altLang="en-US" sz="1400" dirty="0"/>
              <a:t> 탱커와 아군에게 </a:t>
            </a:r>
            <a:r>
              <a:rPr lang="ko-KR" altLang="en-US" sz="1400" dirty="0" err="1"/>
              <a:t>버프를</a:t>
            </a:r>
            <a:r>
              <a:rPr lang="ko-KR" altLang="en-US" sz="1400" dirty="0"/>
              <a:t> 걸어 더 튼튼하게 만들어주는 </a:t>
            </a:r>
            <a:r>
              <a:rPr lang="ko-KR" altLang="en-US" sz="1400" dirty="0" err="1"/>
              <a:t>버퍼형</a:t>
            </a:r>
            <a:r>
              <a:rPr lang="ko-KR" altLang="en-US" sz="1400" dirty="0"/>
              <a:t> 탱커로 구분할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smtClean="0"/>
              <a:t>드라이브 </a:t>
            </a:r>
            <a:r>
              <a:rPr lang="ko-KR" altLang="en-US" sz="1400" dirty="0" err="1"/>
              <a:t>스킬은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데미지와</a:t>
            </a:r>
            <a:r>
              <a:rPr lang="ko-KR" altLang="en-US" sz="1400" dirty="0"/>
              <a:t> 함께 아군을 무적화하거나 방어력을 크게 올린다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태생별로</a:t>
            </a:r>
            <a:r>
              <a:rPr lang="ko-KR" altLang="en-US" sz="1400" dirty="0"/>
              <a:t> 차이가 가장 극명하게 나뉘는 타입이다</a:t>
            </a:r>
            <a:r>
              <a:rPr lang="en-US" altLang="ko-KR" sz="1400" dirty="0"/>
              <a:t>. </a:t>
            </a:r>
            <a:r>
              <a:rPr lang="ko-KR" altLang="en-US" sz="1400" dirty="0"/>
              <a:t>보조형에는 </a:t>
            </a:r>
            <a:r>
              <a:rPr lang="ko-KR" altLang="en-US" sz="1400" dirty="0" err="1"/>
              <a:t>윗단계를</a:t>
            </a:r>
            <a:r>
              <a:rPr lang="ko-KR" altLang="en-US" sz="1400" dirty="0"/>
              <a:t> 넘볼 수 있을 정도로 고성능이거나 </a:t>
            </a:r>
            <a:r>
              <a:rPr lang="ko-KR" altLang="en-US" sz="1400" dirty="0" err="1"/>
              <a:t>차별점을</a:t>
            </a:r>
            <a:r>
              <a:rPr lang="ko-KR" altLang="en-US" sz="1400" dirty="0"/>
              <a:t> 가진 차일드가 꽤 존재하고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공격형에는</a:t>
            </a:r>
            <a:r>
              <a:rPr lang="ko-KR" altLang="en-US" sz="1400" dirty="0"/>
              <a:t> 아르테미스와 </a:t>
            </a:r>
            <a:r>
              <a:rPr lang="ko-KR" altLang="en-US" sz="1400" dirty="0" err="1"/>
              <a:t>펜릴이</a:t>
            </a:r>
            <a:r>
              <a:rPr lang="ko-KR" altLang="en-US" sz="1400" dirty="0"/>
              <a:t> 상위 단계와 어깨를 견준다</a:t>
            </a:r>
            <a:r>
              <a:rPr lang="en-US" altLang="ko-KR" sz="1400" dirty="0"/>
              <a:t>. </a:t>
            </a:r>
            <a:r>
              <a:rPr lang="ko-KR" altLang="en-US" sz="1400" dirty="0"/>
              <a:t>구속형과 </a:t>
            </a:r>
            <a:r>
              <a:rPr lang="ko-KR" altLang="en-US" sz="1400" dirty="0" err="1"/>
              <a:t>회복형은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성 미만은 사실상 쓸모가 없다고 </a:t>
            </a:r>
            <a:r>
              <a:rPr lang="ko-KR" altLang="en-US" sz="1400" dirty="0" err="1"/>
              <a:t>평가받는</a:t>
            </a:r>
            <a:r>
              <a:rPr lang="ko-KR" altLang="en-US" sz="1400" dirty="0"/>
              <a:t> 수준이라 논외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방어형의</a:t>
            </a:r>
            <a:r>
              <a:rPr lang="ko-KR" altLang="en-US" sz="1400" dirty="0"/>
              <a:t> 경우 각 단계별로 분명히 좋은 평가를 받는 차일드가 산재해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결코 그 </a:t>
            </a:r>
            <a:r>
              <a:rPr lang="ko-KR" altLang="en-US" sz="1400" dirty="0" err="1"/>
              <a:t>윗단계</a:t>
            </a:r>
            <a:r>
              <a:rPr lang="ko-KR" altLang="en-US" sz="1400" dirty="0"/>
              <a:t> 탱커와 비견되지는 않는다</a:t>
            </a:r>
            <a:r>
              <a:rPr lang="en-US" altLang="ko-KR" sz="1400" dirty="0"/>
              <a:t>. </a:t>
            </a:r>
            <a:r>
              <a:rPr lang="ko-KR" altLang="en-US" sz="1400" dirty="0"/>
              <a:t>특별히 차별화되는 스킬 구성을 가진 차일드가 딱히 없기도 하고</a:t>
            </a:r>
            <a:r>
              <a:rPr lang="en-US" altLang="ko-KR" sz="1400" dirty="0"/>
              <a:t>, </a:t>
            </a:r>
            <a:r>
              <a:rPr lang="ko-KR" altLang="en-US" sz="1400" dirty="0"/>
              <a:t>탱커는 스킬 이상으로 자신에게 쏠리는 </a:t>
            </a:r>
            <a:r>
              <a:rPr lang="ko-KR" altLang="en-US" sz="1400" dirty="0" err="1"/>
              <a:t>딜을</a:t>
            </a:r>
            <a:r>
              <a:rPr lang="ko-KR" altLang="en-US" sz="1400" dirty="0"/>
              <a:t> 견뎌낼 </a:t>
            </a:r>
            <a:r>
              <a:rPr lang="ko-KR" altLang="en-US" sz="1400" b="1" dirty="0"/>
              <a:t>기본 능력치</a:t>
            </a:r>
            <a:r>
              <a:rPr lang="ko-KR" altLang="en-US" sz="1400" dirty="0"/>
              <a:t>의 중요성이 크기 때문이라고 할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smtClean="0"/>
              <a:t>다만 </a:t>
            </a:r>
            <a:r>
              <a:rPr lang="ko-KR" altLang="en-US" sz="1400" dirty="0" err="1"/>
              <a:t>스탯에서</a:t>
            </a:r>
            <a:r>
              <a:rPr lang="ko-KR" altLang="en-US" sz="1400" dirty="0"/>
              <a:t> 방어력이 극단적으로 </a:t>
            </a:r>
            <a:r>
              <a:rPr lang="ko-KR" altLang="en-US" sz="1400" dirty="0" err="1"/>
              <a:t>높은게</a:t>
            </a:r>
            <a:r>
              <a:rPr lang="ko-KR" altLang="en-US" sz="1400" dirty="0"/>
              <a:t> 페널티가 되기도 하는데 현재 </a:t>
            </a:r>
            <a:r>
              <a:rPr lang="ko-KR" altLang="en-US" sz="1400" dirty="0" err="1"/>
              <a:t>데차의</a:t>
            </a:r>
            <a:r>
              <a:rPr lang="ko-KR" altLang="en-US" sz="1400" dirty="0"/>
              <a:t> 방어력 </a:t>
            </a:r>
            <a:r>
              <a:rPr lang="ko-KR" altLang="en-US" sz="1400" dirty="0" err="1"/>
              <a:t>스탯은</a:t>
            </a:r>
            <a:r>
              <a:rPr lang="ko-KR" altLang="en-US" sz="1400" dirty="0"/>
              <a:t> 수치가 </a:t>
            </a:r>
            <a:r>
              <a:rPr lang="en-US" altLang="ko-KR" sz="1400" dirty="0"/>
              <a:t>5</a:t>
            </a:r>
            <a:r>
              <a:rPr lang="ko-KR" altLang="en-US" sz="1400" dirty="0"/>
              <a:t>천이 넘으면 효율이 급감하기 시작한다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그런데 </a:t>
            </a:r>
            <a:r>
              <a:rPr lang="en-US" altLang="ko-KR" sz="1400" dirty="0"/>
              <a:t>5</a:t>
            </a:r>
            <a:r>
              <a:rPr lang="ko-KR" altLang="en-US" sz="1400" dirty="0"/>
              <a:t>성 </a:t>
            </a:r>
            <a:r>
              <a:rPr lang="ko-KR" altLang="en-US" sz="1400" dirty="0" err="1"/>
              <a:t>방어형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차일드를</a:t>
            </a:r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  <a:r>
              <a:rPr lang="ko-KR" altLang="en-US" sz="1400" dirty="0"/>
              <a:t>성으로 진화시키고 한돌이 </a:t>
            </a:r>
            <a:r>
              <a:rPr lang="ko-KR" altLang="en-US" sz="1400" dirty="0" err="1"/>
              <a:t>어느정도</a:t>
            </a:r>
            <a:r>
              <a:rPr lang="ko-KR" altLang="en-US" sz="1400" dirty="0"/>
              <a:t> 진행되면 기본 방어 </a:t>
            </a:r>
            <a:r>
              <a:rPr lang="ko-KR" altLang="en-US" sz="1400" dirty="0" err="1"/>
              <a:t>스탯이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천이 넘기 때문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보조형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직접적인 전투력은 낮지만 공격력 증가</a:t>
            </a:r>
            <a:r>
              <a:rPr lang="en-US" altLang="ko-KR" sz="1400" dirty="0"/>
              <a:t>, </a:t>
            </a:r>
            <a:r>
              <a:rPr lang="ko-KR" altLang="en-US" sz="1400" dirty="0"/>
              <a:t>흡혈 부여 </a:t>
            </a:r>
            <a:r>
              <a:rPr lang="ko-KR" altLang="en-US" sz="1400" dirty="0" err="1"/>
              <a:t>등스킬들의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유틸성이</a:t>
            </a:r>
            <a:r>
              <a:rPr lang="ko-KR" altLang="en-US" sz="1400" dirty="0"/>
              <a:t> 뛰어난 타입으로 슬라이드 </a:t>
            </a:r>
            <a:r>
              <a:rPr lang="ko-KR" altLang="en-US" sz="1400" dirty="0" err="1"/>
              <a:t>스킬은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일반스킬보다</a:t>
            </a:r>
            <a:r>
              <a:rPr lang="ko-KR" altLang="en-US" sz="1400" dirty="0"/>
              <a:t> 더욱 </a:t>
            </a:r>
            <a:r>
              <a:rPr lang="ko-KR" altLang="en-US" sz="1400" dirty="0" err="1"/>
              <a:t>유틸성이</a:t>
            </a:r>
            <a:r>
              <a:rPr lang="ko-KR" altLang="en-US" sz="1400" dirty="0"/>
              <a:t> 강해진다</a:t>
            </a:r>
            <a:r>
              <a:rPr lang="en-US" altLang="ko-KR" sz="1400" dirty="0"/>
              <a:t>. </a:t>
            </a:r>
            <a:r>
              <a:rPr lang="ko-KR" altLang="en-US" sz="1400" dirty="0"/>
              <a:t>드라이브 </a:t>
            </a:r>
            <a:r>
              <a:rPr lang="ko-KR" altLang="en-US" sz="1400" dirty="0" err="1"/>
              <a:t>스킬은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데미지와</a:t>
            </a:r>
            <a:r>
              <a:rPr lang="ko-KR" altLang="en-US" sz="1400" dirty="0"/>
              <a:t> 아군에게 다양한 </a:t>
            </a:r>
            <a:r>
              <a:rPr lang="ko-KR" altLang="en-US" sz="1400" dirty="0" err="1"/>
              <a:t>버프를</a:t>
            </a:r>
            <a:r>
              <a:rPr lang="ko-KR" altLang="en-US" sz="1400" dirty="0"/>
              <a:t> 부여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smtClean="0"/>
              <a:t>아이러니하게도 </a:t>
            </a:r>
            <a:r>
              <a:rPr lang="ko-KR" altLang="en-US" sz="1400" dirty="0"/>
              <a:t>한때는 보조형 계통이 </a:t>
            </a:r>
            <a:r>
              <a:rPr lang="ko-KR" altLang="en-US" sz="1400" dirty="0" err="1"/>
              <a:t>회복형보다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힐</a:t>
            </a:r>
            <a:r>
              <a:rPr lang="ko-KR" altLang="en-US" sz="1400" dirty="0"/>
              <a:t> 효율이 좋은 경우가 많았는데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보조형이 사용하는 회복 기술은 대개 </a:t>
            </a:r>
            <a:r>
              <a:rPr lang="en-US" altLang="ko-KR" sz="1400" dirty="0"/>
              <a:t>10~20</a:t>
            </a:r>
            <a:r>
              <a:rPr lang="ko-KR" altLang="en-US" sz="1400" dirty="0"/>
              <a:t>초간 적은 양을 지속적으로 회복하는 </a:t>
            </a:r>
            <a:r>
              <a:rPr lang="ko-KR" altLang="en-US" sz="1400" dirty="0" err="1"/>
              <a:t>힐이라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즉발형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힐이</a:t>
            </a:r>
            <a:r>
              <a:rPr lang="ko-KR" altLang="en-US" sz="1400" dirty="0"/>
              <a:t> 위주가 되는 </a:t>
            </a:r>
            <a:r>
              <a:rPr lang="ko-KR" altLang="en-US" sz="1400" dirty="0" err="1"/>
              <a:t>회복형보다</a:t>
            </a:r>
            <a:r>
              <a:rPr lang="ko-KR" altLang="en-US" sz="1400" dirty="0"/>
              <a:t> 더 안정적으로 </a:t>
            </a:r>
            <a:r>
              <a:rPr lang="ko-KR" altLang="en-US" sz="1400" dirty="0" err="1"/>
              <a:t>힐을</a:t>
            </a:r>
            <a:r>
              <a:rPr lang="ko-KR" altLang="en-US" sz="1400" dirty="0"/>
              <a:t> 넣을 수 있기 때문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smtClean="0"/>
              <a:t>12</a:t>
            </a:r>
            <a:r>
              <a:rPr lang="ko-KR" altLang="en-US" sz="1400" dirty="0"/>
              <a:t>월 </a:t>
            </a:r>
            <a:r>
              <a:rPr lang="en-US" altLang="ko-KR" sz="1400" dirty="0"/>
              <a:t>7</a:t>
            </a:r>
            <a:r>
              <a:rPr lang="ko-KR" altLang="en-US" sz="1400" dirty="0"/>
              <a:t>일 패치로 일부 보조형 </a:t>
            </a:r>
            <a:r>
              <a:rPr lang="ko-KR" altLang="en-US" sz="1400" dirty="0" err="1"/>
              <a:t>차일드에게</a:t>
            </a:r>
            <a:r>
              <a:rPr lang="ko-KR" altLang="en-US" sz="1400" dirty="0"/>
              <a:t> 슬라이드 스킬 사용 시 상태이상을 회복하는 기능이 추가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패치로 기존에는 </a:t>
            </a:r>
            <a:r>
              <a:rPr lang="ko-KR" altLang="en-US" sz="1400" dirty="0" err="1"/>
              <a:t>꽝카드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취급받던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에르메스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레다</a:t>
            </a:r>
            <a:r>
              <a:rPr lang="ko-KR" altLang="en-US" sz="1400" dirty="0"/>
              <a:t> 하위호환이던 </a:t>
            </a:r>
            <a:r>
              <a:rPr lang="ko-KR" altLang="en-US" sz="1400" dirty="0" err="1"/>
              <a:t>에라토</a:t>
            </a:r>
            <a:r>
              <a:rPr lang="ko-KR" altLang="en-US" sz="1400" dirty="0"/>
              <a:t> 등의 주가가 매우 올랐다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하지만 </a:t>
            </a:r>
            <a:r>
              <a:rPr lang="ko-KR" altLang="en-US" sz="1400" dirty="0" err="1"/>
              <a:t>회복형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차일드에게</a:t>
            </a:r>
            <a:r>
              <a:rPr lang="ko-KR" altLang="en-US" sz="1400" dirty="0"/>
              <a:t> 공격력 계수가 붙고 무적</a:t>
            </a:r>
            <a:r>
              <a:rPr lang="en-US" altLang="ko-KR" sz="1400" dirty="0"/>
              <a:t>, </a:t>
            </a:r>
            <a:r>
              <a:rPr lang="ko-KR" altLang="en-US" sz="1400" dirty="0"/>
              <a:t>불사 등 강력한 지원기가 추가되며 </a:t>
            </a:r>
            <a:r>
              <a:rPr lang="en-US" altLang="ko-KR" sz="1400" dirty="0"/>
              <a:t>17</a:t>
            </a:r>
            <a:r>
              <a:rPr lang="ko-KR" altLang="en-US" sz="1400" dirty="0"/>
              <a:t>년도 이후에는 회복은 </a:t>
            </a:r>
            <a:r>
              <a:rPr lang="ko-KR" altLang="en-US" sz="1400" dirty="0" err="1"/>
              <a:t>회복형에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맡기는게</a:t>
            </a:r>
            <a:r>
              <a:rPr lang="ko-KR" altLang="en-US" sz="1400" dirty="0"/>
              <a:t> 더 좋다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회복형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전투력은 최악이지만 보조형과 함께 아군을 회복시켜줄 수 있는 둘뿐인 타입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smtClean="0"/>
              <a:t>다만 </a:t>
            </a:r>
            <a:r>
              <a:rPr lang="ko-KR" altLang="en-US" sz="1400" dirty="0" err="1"/>
              <a:t>의도된건지</a:t>
            </a:r>
            <a:r>
              <a:rPr lang="ko-KR" altLang="en-US" sz="1400" dirty="0"/>
              <a:t> 버그인지는 몰라도 </a:t>
            </a:r>
            <a:r>
              <a:rPr lang="ko-KR" altLang="en-US" sz="1400" dirty="0" err="1"/>
              <a:t>런칭</a:t>
            </a:r>
            <a:r>
              <a:rPr lang="ko-KR" altLang="en-US" sz="1400" dirty="0"/>
              <a:t> 기준으로 </a:t>
            </a:r>
            <a:r>
              <a:rPr lang="ko-KR" altLang="en-US" sz="1400" dirty="0" err="1"/>
              <a:t>즉발형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스킬의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회복량이</a:t>
            </a:r>
            <a:r>
              <a:rPr lang="ko-KR" altLang="en-US" sz="1400" dirty="0"/>
              <a:t> 상당히 낮아서 </a:t>
            </a:r>
            <a:r>
              <a:rPr lang="en-US" altLang="ko-KR" sz="1400" dirty="0"/>
              <a:t>11</a:t>
            </a:r>
            <a:r>
              <a:rPr lang="ko-KR" altLang="en-US" sz="1400" dirty="0"/>
              <a:t>월 기준으로는 </a:t>
            </a:r>
            <a:r>
              <a:rPr lang="ko-KR" altLang="en-US" sz="1400" dirty="0" err="1"/>
              <a:t>드미테르</a:t>
            </a:r>
            <a:r>
              <a:rPr lang="ko-KR" altLang="en-US" sz="1400" dirty="0"/>
              <a:t> 같은 즉발 </a:t>
            </a:r>
            <a:r>
              <a:rPr lang="ko-KR" altLang="en-US" sz="1400" dirty="0" err="1"/>
              <a:t>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차일드는</a:t>
            </a:r>
            <a:r>
              <a:rPr lang="ko-KR" altLang="en-US" sz="1400" dirty="0"/>
              <a:t> 거의 버려졌고 보호막</a:t>
            </a:r>
            <a:r>
              <a:rPr lang="en-US" altLang="ko-KR" sz="1400" dirty="0"/>
              <a:t>, </a:t>
            </a:r>
            <a:r>
              <a:rPr lang="ko-KR" altLang="en-US" sz="1400" dirty="0"/>
              <a:t>지속 </a:t>
            </a:r>
            <a:r>
              <a:rPr lang="ko-KR" altLang="en-US" sz="1400" dirty="0" err="1"/>
              <a:t>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캐릭들이</a:t>
            </a:r>
            <a:r>
              <a:rPr lang="ko-KR" altLang="en-US" sz="1400" dirty="0"/>
              <a:t> 인기가 많다</a:t>
            </a:r>
            <a:r>
              <a:rPr lang="en-US" altLang="ko-KR" sz="1400" dirty="0"/>
              <a:t>. </a:t>
            </a:r>
            <a:r>
              <a:rPr lang="ko-KR" altLang="en-US" sz="1400" dirty="0"/>
              <a:t>그리고 그런 </a:t>
            </a:r>
            <a:r>
              <a:rPr lang="ko-KR" altLang="en-US" sz="1400" dirty="0" err="1"/>
              <a:t>캐릭들은</a:t>
            </a:r>
            <a:r>
              <a:rPr lang="ko-KR" altLang="en-US" sz="1400" dirty="0"/>
              <a:t> 대부분 보조형에 있어서 </a:t>
            </a:r>
            <a:r>
              <a:rPr lang="ko-KR" altLang="en-US" sz="1400" dirty="0" err="1"/>
              <a:t>회복형</a:t>
            </a:r>
            <a:r>
              <a:rPr lang="ko-KR" altLang="en-US" sz="1400" dirty="0"/>
              <a:t> 들어간 </a:t>
            </a:r>
            <a:r>
              <a:rPr lang="ko-KR" altLang="en-US" sz="1400" dirty="0" err="1"/>
              <a:t>덱</a:t>
            </a:r>
            <a:r>
              <a:rPr lang="ko-KR" altLang="en-US" sz="1400" dirty="0"/>
              <a:t> 보기가 힘들다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smtClean="0"/>
              <a:t>제작진에서도 </a:t>
            </a:r>
            <a:r>
              <a:rPr lang="ko-KR" altLang="en-US" sz="1400" dirty="0"/>
              <a:t>이 문제를 인지했는지 </a:t>
            </a:r>
            <a:r>
              <a:rPr lang="en-US" altLang="ko-KR" sz="1400" dirty="0"/>
              <a:t>11</a:t>
            </a:r>
            <a:r>
              <a:rPr lang="ko-KR" altLang="en-US" sz="1400" dirty="0"/>
              <a:t>월 </a:t>
            </a:r>
            <a:r>
              <a:rPr lang="en-US" altLang="ko-KR" sz="1400" dirty="0"/>
              <a:t>4</a:t>
            </a:r>
            <a:r>
              <a:rPr lang="ko-KR" altLang="en-US" sz="1400" dirty="0"/>
              <a:t>일 </a:t>
            </a:r>
            <a:r>
              <a:rPr lang="ko-KR" altLang="en-US" sz="1400" dirty="0">
                <a:hlinkClick r:id="rId5" tooltip="http://cafe.naver.com/destinychild/164663"/>
              </a:rPr>
              <a:t>스킬 관련 수정 예정사항 안내</a:t>
            </a:r>
            <a:r>
              <a:rPr lang="ko-KR" altLang="en-US" sz="1400" dirty="0"/>
              <a:t>를 통해 체력 회복 </a:t>
            </a:r>
            <a:r>
              <a:rPr lang="ko-KR" altLang="en-US" sz="1400" dirty="0" err="1"/>
              <a:t>스킬을</a:t>
            </a:r>
            <a:r>
              <a:rPr lang="ko-KR" altLang="en-US" sz="1400" dirty="0"/>
              <a:t> 개선하고 </a:t>
            </a:r>
            <a:r>
              <a:rPr lang="ko-KR" altLang="en-US" sz="1400" dirty="0" err="1"/>
              <a:t>회복량도</a:t>
            </a:r>
            <a:r>
              <a:rPr lang="ko-KR" altLang="en-US" sz="1400" dirty="0"/>
              <a:t> 공격력에 비례해 증가시킬 예정을 밝혔고 </a:t>
            </a:r>
            <a:r>
              <a:rPr lang="en-US" altLang="ko-KR" sz="1400" dirty="0"/>
              <a:t>18</a:t>
            </a:r>
            <a:r>
              <a:rPr lang="ko-KR" altLang="en-US" sz="1400" dirty="0"/>
              <a:t>일에 </a:t>
            </a:r>
            <a:r>
              <a:rPr lang="ko-KR" altLang="en-US" sz="1400" dirty="0" err="1"/>
              <a:t>회복형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차일드의</a:t>
            </a:r>
            <a:r>
              <a:rPr lang="ko-KR" altLang="en-US" sz="1400" dirty="0"/>
              <a:t> 즉시</a:t>
            </a:r>
            <a:r>
              <a:rPr lang="en-US" altLang="ko-KR" sz="1400" dirty="0"/>
              <a:t>, </a:t>
            </a:r>
            <a:r>
              <a:rPr lang="ko-KR" altLang="en-US" sz="1400" dirty="0"/>
              <a:t>지속 회복 </a:t>
            </a:r>
            <a:r>
              <a:rPr lang="ko-KR" altLang="en-US" sz="1400" dirty="0" err="1"/>
              <a:t>스킬에</a:t>
            </a:r>
            <a:r>
              <a:rPr lang="ko-KR" altLang="en-US" sz="1400" dirty="0"/>
              <a:t> 공격력 계수가 추가</a:t>
            </a:r>
            <a:r>
              <a:rPr lang="en-US" altLang="ko-KR" sz="1400" baseline="30000" dirty="0">
                <a:hlinkClick r:id="rId6"/>
              </a:rPr>
              <a:t>[17]</a:t>
            </a:r>
            <a:r>
              <a:rPr lang="ko-KR" altLang="en-US" sz="1400" dirty="0"/>
              <a:t>되었고 </a:t>
            </a:r>
            <a:r>
              <a:rPr lang="ko-KR" altLang="en-US" sz="1400" dirty="0" err="1"/>
              <a:t>화속성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암속성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차일드의</a:t>
            </a:r>
            <a:r>
              <a:rPr lang="ko-KR" altLang="en-US" sz="1400" dirty="0"/>
              <a:t> 즉시 회복 </a:t>
            </a:r>
            <a:r>
              <a:rPr lang="ko-KR" altLang="en-US" sz="1400" dirty="0" err="1"/>
              <a:t>스킬에</a:t>
            </a:r>
            <a:r>
              <a:rPr lang="ko-KR" altLang="en-US" sz="1400" dirty="0"/>
              <a:t> 상태이상 제거가 추가되었다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smtClean="0"/>
              <a:t>가장 </a:t>
            </a:r>
            <a:r>
              <a:rPr lang="ko-KR" altLang="en-US" sz="1400" dirty="0"/>
              <a:t>큰 단점은 모든 타입을 통틀어 가장 느린 스킬 차지 속도로</a:t>
            </a:r>
            <a:r>
              <a:rPr lang="en-US" altLang="ko-KR" sz="1400" dirty="0"/>
              <a:t>, </a:t>
            </a:r>
            <a:r>
              <a:rPr lang="ko-KR" altLang="en-US" sz="1400" dirty="0"/>
              <a:t>드라이브가 </a:t>
            </a:r>
            <a:r>
              <a:rPr lang="ko-KR" altLang="en-US" sz="1400" dirty="0" err="1"/>
              <a:t>메인인</a:t>
            </a:r>
            <a:r>
              <a:rPr lang="ko-KR" altLang="en-US" sz="1400" dirty="0"/>
              <a:t> 현 </a:t>
            </a:r>
            <a:r>
              <a:rPr lang="ko-KR" altLang="en-US" sz="1400" dirty="0" err="1"/>
              <a:t>럼블</a:t>
            </a:r>
            <a:r>
              <a:rPr lang="ko-KR" altLang="en-US" sz="1400" dirty="0"/>
              <a:t> 메타와는 완전히 동떨어진다</a:t>
            </a:r>
            <a:r>
              <a:rPr lang="en-US" altLang="ko-KR" sz="1400" dirty="0"/>
              <a:t>. </a:t>
            </a:r>
            <a:r>
              <a:rPr lang="ko-KR" altLang="en-US" sz="1400" dirty="0"/>
              <a:t>게다가 보호막 탱커들이 즉발 전체 </a:t>
            </a:r>
            <a:r>
              <a:rPr lang="ko-KR" altLang="en-US" sz="1400" dirty="0" err="1"/>
              <a:t>힐러</a:t>
            </a:r>
            <a:r>
              <a:rPr lang="ko-KR" altLang="en-US" sz="1400" dirty="0"/>
              <a:t> 역할을 할 수 있는 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회복형</a:t>
            </a:r>
            <a:r>
              <a:rPr lang="ko-KR" altLang="en-US" sz="1400" dirty="0"/>
              <a:t> 카운터 </a:t>
            </a:r>
            <a:r>
              <a:rPr lang="ko-KR" altLang="en-US" sz="1400" dirty="0" err="1"/>
              <a:t>차일드의</a:t>
            </a:r>
            <a:r>
              <a:rPr lang="ko-KR" altLang="en-US" sz="1400" dirty="0"/>
              <a:t> 존재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회복형과</a:t>
            </a:r>
            <a:r>
              <a:rPr lang="ko-KR" altLang="en-US" sz="1400" dirty="0"/>
              <a:t> 비슷한 </a:t>
            </a:r>
            <a:r>
              <a:rPr lang="ko-KR" altLang="en-US" sz="1400" dirty="0" err="1"/>
              <a:t>힐량을</a:t>
            </a:r>
            <a:r>
              <a:rPr lang="ko-KR" altLang="en-US" sz="1400" dirty="0"/>
              <a:t> 지닌 보조형 </a:t>
            </a:r>
            <a:r>
              <a:rPr lang="ko-KR" altLang="en-US" sz="1400" dirty="0" err="1"/>
              <a:t>차일드의</a:t>
            </a:r>
            <a:r>
              <a:rPr lang="ko-KR" altLang="en-US" sz="1400" dirty="0"/>
              <a:t> 존재 등으로 </a:t>
            </a:r>
            <a:r>
              <a:rPr lang="ko-KR" altLang="en-US" sz="1400" dirty="0" err="1"/>
              <a:t>럼블에서는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'</a:t>
            </a:r>
            <a:r>
              <a:rPr lang="ko-KR" altLang="en-US" sz="1400" dirty="0"/>
              <a:t>상위권 가려면 </a:t>
            </a:r>
            <a:r>
              <a:rPr lang="ko-KR" altLang="en-US" sz="1400" dirty="0" err="1"/>
              <a:t>회복형은</a:t>
            </a:r>
            <a:r>
              <a:rPr lang="ko-KR" altLang="en-US" sz="1400" dirty="0"/>
              <a:t> 걸러라</a:t>
            </a:r>
            <a:r>
              <a:rPr lang="en-US" altLang="ko-KR" sz="1400" dirty="0"/>
              <a:t>'</a:t>
            </a:r>
            <a:r>
              <a:rPr lang="ko-KR" altLang="en-US" sz="1400" dirty="0"/>
              <a:t>는 말이 있을 정도로 천시받는 클래스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 유일하게 예외인 게 </a:t>
            </a:r>
            <a:r>
              <a:rPr lang="ko-KR" altLang="en-US" sz="1400" dirty="0" err="1"/>
              <a:t>힐도</a:t>
            </a:r>
            <a:r>
              <a:rPr lang="ko-KR" altLang="en-US" sz="1400" dirty="0"/>
              <a:t> 해주면서 공격력을 올려주는 광폭화 </a:t>
            </a:r>
            <a:r>
              <a:rPr lang="ko-KR" altLang="en-US" sz="1400" dirty="0" err="1"/>
              <a:t>버프가</a:t>
            </a:r>
            <a:r>
              <a:rPr lang="ko-KR" altLang="en-US" sz="1400" dirty="0"/>
              <a:t> 있는 </a:t>
            </a:r>
            <a:r>
              <a:rPr lang="ko-KR" altLang="en-US" sz="1400" dirty="0" err="1"/>
              <a:t>메티스</a:t>
            </a:r>
            <a:r>
              <a:rPr lang="en-US" altLang="ko-KR" sz="1400" dirty="0"/>
              <a:t>. </a:t>
            </a:r>
            <a:r>
              <a:rPr lang="ko-KR" altLang="en-US" sz="1400" dirty="0"/>
              <a:t>다만 이 광폭화마저 체력이 가장 낮은 아군 대상으로 걸리므로 </a:t>
            </a:r>
            <a:r>
              <a:rPr lang="ko-KR" altLang="en-US" sz="1400" b="1" dirty="0"/>
              <a:t>일단 아군이 맞아야 활약이 가능해진다</a:t>
            </a:r>
            <a:r>
              <a:rPr lang="ko-KR" altLang="en-US" sz="1400" dirty="0"/>
              <a:t>는 점에서 상대적으로 </a:t>
            </a:r>
            <a:r>
              <a:rPr lang="ko-KR" altLang="en-US" sz="1400" dirty="0" err="1"/>
              <a:t>수비형</a:t>
            </a:r>
            <a:r>
              <a:rPr lang="en-US" altLang="ko-KR" sz="1400" dirty="0"/>
              <a:t>. </a:t>
            </a:r>
            <a:r>
              <a:rPr lang="ko-KR" altLang="en-US" sz="1400" dirty="0"/>
              <a:t>그나마 오픈 이후 지속적으로 상향을 받고 </a:t>
            </a:r>
            <a:r>
              <a:rPr lang="ko-KR" altLang="en-US" sz="1400" dirty="0" err="1"/>
              <a:t>있는게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위안점이다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smtClean="0"/>
              <a:t>드라이브 </a:t>
            </a:r>
            <a:r>
              <a:rPr lang="ko-KR" altLang="en-US" sz="1400" dirty="0" err="1"/>
              <a:t>스킬은</a:t>
            </a:r>
            <a:r>
              <a:rPr lang="ko-KR" altLang="en-US" sz="1400" dirty="0"/>
              <a:t> 아군의 순간적으로 체력을 대폭 회복하거나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지속적으로 체력을 회복시키거나</a:t>
            </a:r>
            <a:r>
              <a:rPr lang="en-US" altLang="ko-KR" sz="1400" dirty="0"/>
              <a:t>, </a:t>
            </a:r>
            <a:r>
              <a:rPr lang="ko-KR" altLang="en-US" sz="1400" dirty="0"/>
              <a:t>아군을 부활시키는 전형적인 </a:t>
            </a:r>
            <a:r>
              <a:rPr lang="ko-KR" altLang="en-US" sz="1400" dirty="0" err="1"/>
              <a:t>힐러들</a:t>
            </a:r>
            <a:r>
              <a:rPr lang="ko-KR" altLang="en-US" sz="1400" dirty="0"/>
              <a:t> 타입이 많다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회복형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차일드는</a:t>
            </a:r>
            <a:r>
              <a:rPr lang="ko-KR" altLang="en-US" sz="1400" dirty="0"/>
              <a:t> 상대에게 </a:t>
            </a:r>
            <a:r>
              <a:rPr lang="ko-KR" altLang="en-US" sz="1400" dirty="0" err="1"/>
              <a:t>대미지를</a:t>
            </a:r>
            <a:r>
              <a:rPr lang="ko-KR" altLang="en-US" sz="1400" dirty="0"/>
              <a:t> 주는 형식의 드라이브 </a:t>
            </a:r>
            <a:r>
              <a:rPr lang="ko-KR" altLang="en-US" sz="1400" dirty="0" err="1"/>
              <a:t>스킬이</a:t>
            </a:r>
            <a:r>
              <a:rPr lang="ko-KR" altLang="en-US" sz="1400" dirty="0"/>
              <a:t> 없었지만 </a:t>
            </a:r>
            <a:r>
              <a:rPr lang="ko-KR" altLang="en-US" sz="1400" dirty="0" err="1">
                <a:hlinkClick r:id="rId7" tooltip="언노운(데스티니 차일드)"/>
              </a:rPr>
              <a:t>언노운</a:t>
            </a:r>
            <a:r>
              <a:rPr lang="ko-KR" altLang="en-US" sz="1400" dirty="0" err="1"/>
              <a:t>이</a:t>
            </a:r>
            <a:r>
              <a:rPr lang="ko-KR" altLang="en-US" sz="1400" dirty="0"/>
              <a:t> 추가되며 이 기록은 깨졌다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648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50389"/>
              </p:ext>
            </p:extLst>
          </p:nvPr>
        </p:nvGraphicFramePr>
        <p:xfrm>
          <a:off x="467544" y="1052736"/>
          <a:ext cx="8208912" cy="722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600400"/>
                <a:gridCol w="3528392"/>
              </a:tblGrid>
              <a:tr h="398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의도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04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HP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캐릭터의 생명력</a:t>
                      </a:r>
                      <a:r>
                        <a:rPr lang="en-US" altLang="ko-KR" sz="1400" dirty="0" smtClean="0"/>
                        <a:t>. 0</a:t>
                      </a:r>
                      <a:r>
                        <a:rPr lang="ko-KR" altLang="en-US" sz="1400" dirty="0" smtClean="0"/>
                        <a:t>이 되면 사망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현재의 게임 상황이 어떻게 되어가는지 직관적으로 알 수 있도록 표시하기 위해</a:t>
                      </a:r>
                      <a:r>
                        <a:rPr lang="en-US" altLang="ko-KR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단순하게 피해를 받아낼 수 있는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수치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공격력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공격 시 적에게 주는 </a:t>
                      </a:r>
                      <a:r>
                        <a:rPr lang="ko-KR" altLang="en-US" sz="1400" dirty="0" err="1" smtClean="0"/>
                        <a:t>피해량에</a:t>
                      </a:r>
                      <a:r>
                        <a:rPr lang="ko-KR" altLang="en-US" sz="1400" dirty="0" smtClean="0"/>
                        <a:t> 영향을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공격능력을 파악할 수 있게 수치로 표시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방어력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피격 시 입게 되는 </a:t>
                      </a:r>
                      <a:r>
                        <a:rPr lang="ko-KR" altLang="en-US" sz="1400" dirty="0" err="1" smtClean="0"/>
                        <a:t>피해량에</a:t>
                      </a:r>
                      <a:r>
                        <a:rPr lang="ko-KR" altLang="en-US" sz="1400" dirty="0" smtClean="0"/>
                        <a:t> 영향을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피격 시 입게 되는 피해 차감을 통한 방어능력을 수치로 표시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행동력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턴을 획득하는 순서와 횟수에 영향을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턴을 얻는 순서와 횟수에 따라 조작에서의 다른 경험을 주기 위해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캐릭터간 상성을 가지는 속성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속성으로 </a:t>
                      </a:r>
                      <a:r>
                        <a:rPr lang="ko-KR" altLang="en-US" sz="1400" dirty="0" err="1" smtClean="0"/>
                        <a:t>유불리에</a:t>
                      </a:r>
                      <a:r>
                        <a:rPr lang="ko-KR" altLang="en-US" sz="1400" dirty="0" smtClean="0"/>
                        <a:t> 영향을 주도록 하여 전략적으로 활용하기 위해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여러 캐릭터를 수집하게끔 만들기 위해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패시브스킬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사용하지 않아도 적용되는 효과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액티브스킬 발동 이전의 변수요소를 추가하기 위해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기본공격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턴 획득 후 단순 터치 시 하는 행동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한번에 큰 영향을 주지는 않지만 자주 사용하여 그 영향이 쉽게 누적 되어 전략적으로 활용 할 수 있도록 하기 위해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액티브스킬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스킬게이지가</a:t>
                      </a:r>
                      <a:r>
                        <a:rPr lang="ko-KR" altLang="en-US" sz="1400" dirty="0" smtClean="0"/>
                        <a:t> 가득 찬 후 획득한 턴에 터치</a:t>
                      </a:r>
                      <a:r>
                        <a:rPr lang="ko-KR" altLang="en-US" sz="1400" baseline="0" dirty="0" smtClean="0"/>
                        <a:t> 시 사용하게 되는 스킬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자주 사용하기 힘들지만 한번의 사용으로 큰 영향을 주는 행동으로 극적인 변화를 느끼게 하기 위해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96536" y="1928995"/>
            <a:ext cx="558037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ko-KR" altLang="ko-KR" sz="1400" dirty="0" err="1"/>
              <a:t>스킬게이지</a:t>
            </a:r>
            <a:endParaRPr lang="ko-KR" altLang="ko-KR" sz="1400" dirty="0"/>
          </a:p>
          <a:p>
            <a:pPr fontAlgn="t">
              <a:lnSpc>
                <a:spcPct val="150000"/>
              </a:lnSpc>
            </a:pPr>
            <a:r>
              <a:rPr lang="ko-KR" altLang="ko-KR" sz="1400" dirty="0"/>
              <a:t>기본공격 시 채워지며 가득 차면 다음 턴에 액티브 </a:t>
            </a:r>
            <a:r>
              <a:rPr lang="ko-KR" altLang="ko-KR" sz="1400" dirty="0" err="1"/>
              <a:t>스킬을</a:t>
            </a:r>
            <a:r>
              <a:rPr lang="ko-KR" altLang="ko-KR" sz="1400" dirty="0"/>
              <a:t> 사용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fontAlgn="t">
              <a:lnSpc>
                <a:spcPct val="150000"/>
              </a:lnSpc>
            </a:pPr>
            <a:r>
              <a:rPr lang="ko-KR" altLang="ko-KR" sz="1400" dirty="0"/>
              <a:t>언제 </a:t>
            </a:r>
            <a:r>
              <a:rPr lang="ko-KR" altLang="ko-KR" sz="1400" dirty="0" err="1"/>
              <a:t>스킬을</a:t>
            </a:r>
            <a:r>
              <a:rPr lang="ko-KR" altLang="ko-KR" sz="1400" dirty="0"/>
              <a:t> 쓸 수 있을 지</a:t>
            </a:r>
            <a:r>
              <a:rPr lang="en-US" altLang="ko-KR" sz="1400" dirty="0"/>
              <a:t> </a:t>
            </a:r>
            <a:r>
              <a:rPr lang="ko-KR" altLang="ko-KR" sz="1400" dirty="0"/>
              <a:t>직관적으로 알 수 있도록 표시하기 위해</a:t>
            </a:r>
            <a:r>
              <a:rPr lang="en-US" altLang="ko-KR" sz="1400" dirty="0" smtClean="0"/>
              <a:t>.</a:t>
            </a:r>
            <a:endParaRPr lang="ko-KR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7076" y="62068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6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81306"/>
              </p:ext>
            </p:extLst>
          </p:nvPr>
        </p:nvGraphicFramePr>
        <p:xfrm>
          <a:off x="467544" y="1052736"/>
          <a:ext cx="820891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600400"/>
                <a:gridCol w="3528392"/>
              </a:tblGrid>
              <a:tr h="398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의도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04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HP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캐릭터의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에 더해지는 수치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현재의 게임 상황이 어떻게 되어가는지 직관적으로 알 수 있도록 표시하기 위해</a:t>
                      </a:r>
                      <a:r>
                        <a:rPr lang="en-US" altLang="ko-KR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단순하게 피해를 받아낼 수 있는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수치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공격력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공격 시 적에게 주는 </a:t>
                      </a:r>
                      <a:r>
                        <a:rPr lang="ko-KR" altLang="en-US" sz="1400" dirty="0" err="1" smtClean="0"/>
                        <a:t>피해량에</a:t>
                      </a:r>
                      <a:r>
                        <a:rPr lang="ko-KR" altLang="en-US" sz="1400" dirty="0" smtClean="0"/>
                        <a:t> 영향을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공격능력을 파악할 수 있게 수치로 표시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방어력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피격 시 입게 되는 </a:t>
                      </a:r>
                      <a:r>
                        <a:rPr lang="ko-KR" altLang="en-US" sz="1400" dirty="0" err="1" smtClean="0"/>
                        <a:t>피해량에</a:t>
                      </a:r>
                      <a:r>
                        <a:rPr lang="ko-KR" altLang="en-US" sz="1400" dirty="0" smtClean="0"/>
                        <a:t> 영향을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피격 시 입게 되는 피해 차감을 통한 방어능력을 수치로 표시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행동력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턴을 획득하는 순서와 횟수에 영향을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턴을 얻는 순서와 횟수에 따라 조작에서의 다른 경험을 주기 위해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장비아이템이 갖는 속성값으로 동일 속성 캐릭터가 장착 시 </a:t>
                      </a:r>
                      <a:r>
                        <a:rPr lang="ko-KR" altLang="en-US" sz="1400" dirty="0" err="1" smtClean="0"/>
                        <a:t>스텟보너스</a:t>
                      </a:r>
                      <a:r>
                        <a:rPr lang="ko-KR" altLang="en-US" sz="1400" dirty="0" smtClean="0"/>
                        <a:t> 적용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속성으로 </a:t>
                      </a:r>
                      <a:r>
                        <a:rPr lang="ko-KR" altLang="en-US" sz="1400" dirty="0" err="1" smtClean="0"/>
                        <a:t>유불리에</a:t>
                      </a:r>
                      <a:r>
                        <a:rPr lang="ko-KR" altLang="en-US" sz="1400" dirty="0" smtClean="0"/>
                        <a:t> 영향을 주도록 하여 전략적으로 활용하기 위해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여러 캐릭터를 수집하게끔 만들기 위해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7076" y="62068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장비의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52520" y="836712"/>
            <a:ext cx="79896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유저의 설정 공백 여부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특정 인물을 할 것인가</a:t>
            </a:r>
            <a:r>
              <a:rPr lang="en-US" altLang="ko-KR" sz="1400" dirty="0" smtClean="0"/>
              <a:t>) </a:t>
            </a:r>
            <a:r>
              <a:rPr lang="ko-KR" altLang="en-US" sz="1400" dirty="0"/>
              <a:t>특</a:t>
            </a:r>
            <a:r>
              <a:rPr lang="ko-KR" altLang="en-US" sz="1400" dirty="0" smtClean="0"/>
              <a:t>정 인물 </a:t>
            </a:r>
            <a:r>
              <a:rPr lang="en-US" altLang="ko-KR" sz="1400" dirty="0" smtClean="0"/>
              <a:t>X </a:t>
            </a:r>
            <a:r>
              <a:rPr lang="ko-KR" altLang="en-US" sz="1400" dirty="0" smtClean="0"/>
              <a:t>→ 유저의 </a:t>
            </a:r>
            <a:r>
              <a:rPr lang="ko-KR" altLang="en-US" sz="1400" dirty="0" err="1" smtClean="0"/>
              <a:t>페르소나격</a:t>
            </a:r>
            <a:r>
              <a:rPr lang="ko-KR" altLang="en-US" sz="1400" dirty="0" smtClean="0"/>
              <a:t> 캐릭터로 존재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캐릭터는 그냥 캐릭터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카드</a:t>
            </a:r>
            <a:r>
              <a:rPr lang="en-US" altLang="ko-KR" sz="1400" dirty="0" smtClean="0"/>
              <a:t>X)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남녀노소 즐기는 스포츠 설정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있는 것에서 줄여나가기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지원형과 </a:t>
            </a:r>
            <a:r>
              <a:rPr lang="ko-KR" altLang="en-US" sz="1400" dirty="0" err="1" smtClean="0"/>
              <a:t>방어형을</a:t>
            </a:r>
            <a:r>
              <a:rPr lang="ko-KR" altLang="en-US" sz="1400" dirty="0" smtClean="0"/>
              <a:t> 나누는 </a:t>
            </a:r>
            <a:r>
              <a:rPr lang="ko-KR" altLang="en-US" sz="1400" dirty="0" smtClean="0"/>
              <a:t>기준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수집할 </a:t>
            </a:r>
            <a:r>
              <a:rPr lang="ko-KR" altLang="en-US" sz="1400" dirty="0" smtClean="0"/>
              <a:t>이유</a:t>
            </a:r>
            <a:r>
              <a:rPr lang="en-US" altLang="ko-KR" sz="1400" dirty="0" smtClean="0"/>
              <a:t>.(</a:t>
            </a:r>
            <a:r>
              <a:rPr lang="ko-KR" altLang="en-US" sz="1400" dirty="0" err="1" smtClean="0"/>
              <a:t>쿠키런</a:t>
            </a:r>
            <a:r>
              <a:rPr lang="ko-KR" altLang="en-US" sz="1400" dirty="0" smtClean="0"/>
              <a:t> 참고</a:t>
            </a:r>
            <a:r>
              <a:rPr lang="en-US" altLang="ko-KR" sz="1400" dirty="0" smtClean="0"/>
              <a:t>.) </a:t>
            </a:r>
            <a:r>
              <a:rPr lang="ko-KR" altLang="en-US" sz="1400" dirty="0" smtClean="0"/>
              <a:t>옵션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외형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쿠키와 </a:t>
            </a:r>
            <a:r>
              <a:rPr lang="ko-KR" altLang="en-US" sz="1400" dirty="0" err="1" smtClean="0"/>
              <a:t>펫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보물</a:t>
            </a:r>
            <a:r>
              <a:rPr lang="en-US" altLang="ko-KR" sz="1400" dirty="0" smtClean="0"/>
              <a:t>), </a:t>
            </a:r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각각의 </a:t>
            </a:r>
            <a:r>
              <a:rPr lang="ko-KR" altLang="en-US" sz="1400" dirty="0" err="1" smtClean="0"/>
              <a:t>컨텐츠를</a:t>
            </a:r>
            <a:r>
              <a:rPr lang="ko-KR" altLang="en-US" sz="1400" dirty="0" smtClean="0"/>
              <a:t> 어떻게 적용할 것인지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흡혈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회복이 </a:t>
            </a:r>
            <a:r>
              <a:rPr lang="ko-KR" altLang="en-US" sz="1400" dirty="0" err="1" smtClean="0"/>
              <a:t>방어형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공격형에</a:t>
            </a:r>
            <a:r>
              <a:rPr lang="ko-KR" altLang="en-US" sz="1400" dirty="0" smtClean="0"/>
              <a:t> 있으면 굳이 지원형이 있을 필요가 없다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지원형의 확실한 효과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지원형의 </a:t>
            </a:r>
            <a:r>
              <a:rPr lang="ko-KR" altLang="en-US" sz="1400" dirty="0" err="1" smtClean="0"/>
              <a:t>스킬이</a:t>
            </a:r>
            <a:r>
              <a:rPr lang="ko-KR" altLang="en-US" sz="1400" dirty="0" smtClean="0"/>
              <a:t> 확실한 </a:t>
            </a:r>
            <a:r>
              <a:rPr lang="ko-KR" altLang="en-US" sz="1400" dirty="0" err="1" smtClean="0"/>
              <a:t>메리트를</a:t>
            </a:r>
            <a:r>
              <a:rPr lang="ko-KR" altLang="en-US" sz="1400" dirty="0" smtClean="0"/>
              <a:t> 가질 필요가 있음</a:t>
            </a:r>
            <a:r>
              <a:rPr lang="en-US" altLang="ko-KR" sz="1400" dirty="0" smtClean="0"/>
              <a:t>.)</a:t>
            </a:r>
            <a:r>
              <a:rPr lang="en-US" altLang="ko-KR" sz="1400" dirty="0" err="1" smtClean="0"/>
              <a:t>pvp</a:t>
            </a:r>
            <a:r>
              <a:rPr lang="ko-KR" altLang="en-US" sz="1400" dirty="0" err="1" smtClean="0"/>
              <a:t>스텟은</a:t>
            </a:r>
            <a:r>
              <a:rPr lang="ko-KR" altLang="en-US" sz="1400" dirty="0" smtClean="0"/>
              <a:t> 따로 존재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보상조건으로 캐릭터 유형조건 추가 가능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39138"/>
              </p:ext>
            </p:extLst>
          </p:nvPr>
        </p:nvGraphicFramePr>
        <p:xfrm>
          <a:off x="467544" y="826834"/>
          <a:ext cx="8136905" cy="3081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415"/>
                <a:gridCol w="565777"/>
                <a:gridCol w="792088"/>
                <a:gridCol w="792088"/>
                <a:gridCol w="792088"/>
                <a:gridCol w="2160240"/>
                <a:gridCol w="1872209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HP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공격력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방어력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행동력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액티브스킬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패시브스킬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공격형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높은 배율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광범위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조건부 추가타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조건부 공격력 상승 등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방어형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방어력 상승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보호막효과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대신 </a:t>
                      </a:r>
                      <a:r>
                        <a:rPr lang="ko-KR" altLang="en-US" sz="1400" dirty="0" smtClean="0"/>
                        <a:t>피해 입음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피해반사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조건부 방어력 </a:t>
                      </a:r>
                      <a:r>
                        <a:rPr lang="ko-KR" altLang="en-US" sz="1400" dirty="0" smtClean="0"/>
                        <a:t>상승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피격시</a:t>
                      </a:r>
                      <a:r>
                        <a:rPr lang="ko-KR" altLang="en-US" sz="1400" baseline="0" dirty="0" smtClean="0"/>
                        <a:t> 반격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지원형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아군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회복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상태이상 회복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보호막부여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적에게 </a:t>
                      </a:r>
                      <a:r>
                        <a:rPr lang="ko-KR" altLang="en-US" sz="1400" dirty="0" err="1" smtClean="0"/>
                        <a:t>디버프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아군 </a:t>
                      </a:r>
                      <a:r>
                        <a:rPr lang="ko-KR" altLang="en-US" sz="1400" dirty="0" smtClean="0"/>
                        <a:t>추가회복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상태이상 회복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보호막 부여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66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6568"/>
              </p:ext>
            </p:extLst>
          </p:nvPr>
        </p:nvGraphicFramePr>
        <p:xfrm>
          <a:off x="251520" y="764705"/>
          <a:ext cx="8712968" cy="5804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593"/>
                <a:gridCol w="3035839"/>
                <a:gridCol w="2448272"/>
                <a:gridCol w="2376264"/>
              </a:tblGrid>
              <a:tr h="432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컨텐츠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내용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의도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보상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25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각 지역 일반스테이지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기본적으로 캐릭터성장이나 재화수급을 위해 플레이 하는 가장 기본적인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컨텐츠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난이도 허들이 낮은 </a:t>
                      </a:r>
                      <a:r>
                        <a:rPr lang="ko-KR" altLang="en-US" sz="1400" dirty="0" err="1" smtClean="0"/>
                        <a:t>컨텐츠로</a:t>
                      </a:r>
                      <a:r>
                        <a:rPr lang="ko-KR" altLang="en-US" sz="1400" baseline="0" dirty="0" smtClean="0"/>
                        <a:t> 성장이나 재화수급으로 자주 플레이 하게 만들기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낮은 등급의 캐릭터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장비아이템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경험치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재료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골드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통상적인 재화</a:t>
                      </a:r>
                      <a:r>
                        <a:rPr lang="en-US" altLang="ko-KR" sz="1400" dirty="0" smtClean="0"/>
                        <a:t>)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23501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챌린지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단계별로 강해지는 적을 이겨나가는 </a:t>
                      </a:r>
                      <a:r>
                        <a:rPr lang="ko-KR" altLang="en-US" sz="1400" dirty="0" err="1" smtClean="0"/>
                        <a:t>컨텐츠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기간단위로 초기화되어 다시 할 수 있으며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기간 </a:t>
                      </a:r>
                      <a:r>
                        <a:rPr lang="ko-KR" altLang="en-US" sz="1400" dirty="0" smtClean="0"/>
                        <a:t>내에서는 한번 사용한 캐릭터를 다시 사용하지 못함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도전 </a:t>
                      </a:r>
                      <a:r>
                        <a:rPr lang="ko-KR" altLang="en-US" sz="1400" dirty="0" smtClean="0"/>
                        <a:t>실패 시 다시 도전할 수는 있으나 실패 때 사용했던 캐릭터는 다시 사용 불가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좋은 성적을 거두기 위해서는 많은 캐릭터를 수집하고 육성할 필요가 있음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여러 캐릭터 수집과 육성 유도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장비아이템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재료캐릭터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골드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통상적인 재화</a:t>
                      </a:r>
                      <a:r>
                        <a:rPr lang="en-US" altLang="ko-KR" sz="1400" dirty="0" smtClean="0"/>
                        <a:t>), </a:t>
                      </a:r>
                      <a:r>
                        <a:rPr lang="ko-KR" altLang="en-US" sz="1400" dirty="0" err="1" smtClean="0"/>
                        <a:t>소환권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1536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PVP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유저들 끼리 경쟁하는 </a:t>
                      </a:r>
                      <a:r>
                        <a:rPr lang="ko-KR" altLang="en-US" sz="1400" dirty="0" err="1" smtClean="0"/>
                        <a:t>컨텐츠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각 유저들이 설정한 </a:t>
                      </a:r>
                      <a:r>
                        <a:rPr lang="ko-KR" altLang="en-US" sz="1400" dirty="0" err="1" smtClean="0"/>
                        <a:t>방어진형을</a:t>
                      </a:r>
                      <a:r>
                        <a:rPr lang="ko-KR" altLang="en-US" sz="1400" dirty="0" smtClean="0"/>
                        <a:t> 상대로 전투</a:t>
                      </a:r>
                      <a:r>
                        <a:rPr lang="en-US" altLang="ko-KR" sz="1400" dirty="0" smtClean="0"/>
                        <a:t>. PVP</a:t>
                      </a:r>
                      <a:r>
                        <a:rPr lang="ko-KR" altLang="en-US" sz="1400" dirty="0" smtClean="0"/>
                        <a:t>점수를 기반으로 순위를 매긴다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유저들 </a:t>
                      </a:r>
                      <a:r>
                        <a:rPr lang="ko-KR" altLang="en-US" sz="1400" dirty="0" err="1" smtClean="0"/>
                        <a:t>끼리의</a:t>
                      </a:r>
                      <a:r>
                        <a:rPr lang="ko-KR" altLang="en-US" sz="1400" dirty="0" smtClean="0"/>
                        <a:t> 경쟁을 통해 캐릭터 수집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육성의 동기를 부여하기 위해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재화</a:t>
                      </a:r>
                      <a:r>
                        <a:rPr lang="en-US" altLang="ko-KR" sz="1400" dirty="0" smtClean="0"/>
                        <a:t>(PVP</a:t>
                      </a:r>
                      <a:r>
                        <a:rPr lang="ko-KR" altLang="en-US" sz="1400" dirty="0" smtClean="0"/>
                        <a:t>상점에서 사용 할 수 있는 재화</a:t>
                      </a:r>
                      <a:r>
                        <a:rPr lang="en-US" altLang="ko-KR" sz="1400" dirty="0" smtClean="0"/>
                        <a:t>), PVP</a:t>
                      </a:r>
                      <a:r>
                        <a:rPr lang="ko-KR" altLang="en-US" sz="1400" dirty="0" smtClean="0"/>
                        <a:t>점수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랭킹보상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유료재화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꾸미기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스킨 등</a:t>
                      </a:r>
                      <a:r>
                        <a:rPr lang="en-US" altLang="ko-KR" sz="1400" dirty="0" smtClean="0"/>
                        <a:t>).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PVP</a:t>
                      </a:r>
                      <a:r>
                        <a:rPr lang="ko-KR" altLang="en-US" sz="1400" dirty="0" smtClean="0"/>
                        <a:t>상점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재료캐릭터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소환권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24528" y="5805264"/>
            <a:ext cx="25122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보상을 통해서 할 수 있는 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유저가 </a:t>
            </a:r>
            <a:r>
              <a:rPr lang="ko-KR" altLang="en-US" sz="1400" dirty="0" err="1" smtClean="0"/>
              <a:t>해야하는</a:t>
            </a:r>
            <a:r>
              <a:rPr lang="ko-KR" altLang="en-US" sz="1400" dirty="0" smtClean="0"/>
              <a:t> 이유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순환도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9168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724" y="-46185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항목이 </a:t>
            </a:r>
            <a:r>
              <a:rPr lang="ko-KR" altLang="en-US" smtClean="0"/>
              <a:t>나뉘는 것은 표로 작성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31123"/>
              </p:ext>
            </p:extLst>
          </p:nvPr>
        </p:nvGraphicFramePr>
        <p:xfrm>
          <a:off x="611560" y="908720"/>
          <a:ext cx="78488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96744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시간적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현대 </a:t>
                      </a:r>
                      <a:r>
                        <a:rPr lang="en-US" altLang="ko-KR" sz="1400" dirty="0" smtClean="0"/>
                        <a:t>or </a:t>
                      </a:r>
                      <a:r>
                        <a:rPr lang="ko-KR" altLang="en-US" sz="1400" dirty="0" err="1" smtClean="0"/>
                        <a:t>근미래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공간적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지구</a:t>
                      </a:r>
                      <a:r>
                        <a:rPr lang="en-US" altLang="ko-KR" sz="1400" dirty="0" smtClean="0"/>
                        <a:t>(?)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대의명분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분쟁을 중재하는 역할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각 국가간 기회비용이 심한 전쟁 대신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경쟁하는 요소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소재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홀로그렘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소환수를</a:t>
                      </a:r>
                      <a:r>
                        <a:rPr lang="ko-KR" altLang="en-US" sz="1400" dirty="0" smtClean="0"/>
                        <a:t> 이용한 테이블게임 스포츠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 </a:t>
                      </a:r>
                      <a:r>
                        <a:rPr lang="ko-KR" altLang="en-US" sz="1400" dirty="0" err="1" smtClean="0"/>
                        <a:t>홀로그렘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소환수들은</a:t>
                      </a:r>
                      <a:r>
                        <a:rPr lang="ko-KR" altLang="en-US" sz="1400" dirty="0" smtClean="0"/>
                        <a:t> 스포츠의 인기와 흥행에 탄력을 받아 상품으로 많이 출시가 되었으며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 중에는 취향이 강하게 반영된 개성적인 상품들도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원래는 스포츠가 아니었지만 대중화 되면서 스포츠의 성격을 띄게 되었다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컨텐츠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실력을 쌓기 위해 세계를 돌아다니며 여행</a:t>
                      </a:r>
                      <a:r>
                        <a:rPr lang="en-US" altLang="ko-KR" sz="1400" dirty="0" smtClean="0"/>
                        <a:t>.(PVE</a:t>
                      </a:r>
                      <a:r>
                        <a:rPr lang="ko-KR" altLang="en-US" sz="1400" dirty="0" err="1" smtClean="0"/>
                        <a:t>컨텐츠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각종 리그나 대회</a:t>
                      </a:r>
                      <a:r>
                        <a:rPr lang="en-US" altLang="ko-KR" sz="1400" dirty="0" smtClean="0"/>
                        <a:t>.(PVP</a:t>
                      </a:r>
                      <a:r>
                        <a:rPr lang="ko-KR" altLang="en-US" sz="1400" dirty="0" err="1" smtClean="0"/>
                        <a:t>컨텐츠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36712" y="188640"/>
            <a:ext cx="7614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 장르는 무엇이고 유저에게 어떤 요소가 가장 중요한지에 대한 고민을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해야 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221088"/>
            <a:ext cx="7236276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시작단계에서 내가 기준이 되면 안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다른 사람은 어떻게 생각할까를 항상 생각하기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굳이 터치해야 하는 이유를 설명이 필요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소환수의 개성이 드러날 부분이 필요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동료의 플레이 스타일이 필요한 이유가 없음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세계관 내에서의 플레이어 위치가 없다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정령사나</a:t>
            </a:r>
            <a:r>
              <a:rPr lang="ko-KR" altLang="en-US" sz="1400" dirty="0" smtClean="0"/>
              <a:t> 마법사끼리 싸우는 소재</a:t>
            </a:r>
            <a:r>
              <a:rPr lang="en-US" altLang="ko-KR" sz="1400" dirty="0" smtClean="0"/>
              <a:t>(?) </a:t>
            </a:r>
            <a:r>
              <a:rPr lang="ko-KR" altLang="en-US" sz="1400" dirty="0" smtClean="0"/>
              <a:t>참고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용어의 수정이 필요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전쟁을 대체한다는 설정 자체가 무거움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시놉시스가</a:t>
            </a:r>
            <a:r>
              <a:rPr lang="ko-KR" altLang="en-US" sz="1400" dirty="0" smtClean="0"/>
              <a:t> 필요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홀로그렘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소환수</a:t>
            </a:r>
            <a:r>
              <a:rPr lang="ko-KR" altLang="en-US" sz="1400" dirty="0" smtClean="0"/>
              <a:t> 설정으로 간다면 현대나 </a:t>
            </a:r>
            <a:r>
              <a:rPr lang="ko-KR" altLang="en-US" sz="1400" dirty="0" err="1" smtClean="0"/>
              <a:t>근미래</a:t>
            </a:r>
            <a:r>
              <a:rPr lang="ko-KR" altLang="en-US" sz="1400" dirty="0" smtClean="0"/>
              <a:t> 보단 시간이 꾀나 지난 시점이 좋음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성장과 강화기능에 대한 설정이 필요함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56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-2835696"/>
            <a:ext cx="72362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시작단계에서 내가 기준이 되면 안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다른 사람은 어떻게 생각할까를 항상 생각하기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굳이 터치해야 하는 이유를 설명이 필요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소환수의 개성이 드러날 부분이 필요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동료의 플레이 스타일이 필요한 이유가 없음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세계관 내에서의 플레이어 위치가 없다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정령사나</a:t>
            </a:r>
            <a:r>
              <a:rPr lang="ko-KR" altLang="en-US" sz="1400" dirty="0" smtClean="0"/>
              <a:t> 마법사끼리 싸우는 소재</a:t>
            </a:r>
            <a:r>
              <a:rPr lang="en-US" altLang="ko-KR" sz="1400" dirty="0" smtClean="0"/>
              <a:t>(?) </a:t>
            </a:r>
            <a:r>
              <a:rPr lang="ko-KR" altLang="en-US" sz="1400" dirty="0" smtClean="0"/>
              <a:t>참고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용어의 수정이 필요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전쟁을 대체한다는 설정 자체가 무거움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시놉시스가</a:t>
            </a:r>
            <a:r>
              <a:rPr lang="ko-KR" altLang="en-US" sz="1400" dirty="0" smtClean="0"/>
              <a:t> 필요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홀로그렘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소환수</a:t>
            </a:r>
            <a:r>
              <a:rPr lang="ko-KR" altLang="en-US" sz="1400" dirty="0" smtClean="0"/>
              <a:t> 설정으로 간다면 현대나 </a:t>
            </a:r>
            <a:r>
              <a:rPr lang="ko-KR" altLang="en-US" sz="1400" dirty="0" err="1" smtClean="0"/>
              <a:t>근미래</a:t>
            </a:r>
            <a:r>
              <a:rPr lang="ko-KR" altLang="en-US" sz="1400" dirty="0" smtClean="0"/>
              <a:t> 보단 시간이 꾀나 지난 시점이 좋음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성장과 강화기능에 대한 설정이 필요함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표로 항목을 나누어 정리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8709436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다마고치와</a:t>
            </a:r>
            <a:r>
              <a:rPr lang="ko-KR" altLang="en-US" sz="1400" dirty="0" smtClean="0"/>
              <a:t> 온라인게임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홀로그렘</a:t>
            </a:r>
            <a:r>
              <a:rPr lang="ko-KR" altLang="en-US" sz="1400" dirty="0" smtClean="0"/>
              <a:t> 기술력이 더해져 탄생하게 된 테이블게임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관리와 성장요소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및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대전요소를 바탕으로 </a:t>
            </a:r>
            <a:r>
              <a:rPr lang="ko-KR" altLang="en-US" sz="1400" dirty="0" err="1" smtClean="0"/>
              <a:t>컬트적인</a:t>
            </a:r>
            <a:r>
              <a:rPr lang="ko-KR" altLang="en-US" sz="1400" dirty="0" smtClean="0"/>
              <a:t> 인기를 끌며 흥행에 성공하고 대중적인 스포츠가 되었다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강대국들은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 스포츠를 이용하여 국력을 과시하기도 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 게임은 기존의 아날로그 </a:t>
            </a:r>
            <a:r>
              <a:rPr lang="ko-KR" altLang="en-US" sz="1400" dirty="0" err="1" smtClean="0"/>
              <a:t>다마고치</a:t>
            </a:r>
            <a:r>
              <a:rPr lang="ko-KR" altLang="en-US" sz="1400" dirty="0" smtClean="0"/>
              <a:t> 와는 다르게 여러 캐릭터를 수집하고 육성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키우던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캐릭터가 사망한다고 다시 육성 할 필요도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이러한 특징이 허들을 낮추고 대중성을 확보한 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이유가 되었다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신세대 게이머들에게는 </a:t>
            </a:r>
            <a:r>
              <a:rPr lang="ko-KR" altLang="en-US" sz="1400" dirty="0" err="1" smtClean="0"/>
              <a:t>다마고치</a:t>
            </a:r>
            <a:r>
              <a:rPr lang="ko-KR" altLang="en-US" sz="1400" dirty="0" smtClean="0"/>
              <a:t> 기반이라는 것이 신선하게 다가오기도 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 테이블 게임을 이용해 각 나라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지역마다 특색 있는 행사와 대회들이 열린다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세계를 여행하며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이러한 행사에 참여하고 우수한 성적을 거두며 이름을 알리는 스타게이머들도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주인공은 이 테이블게임을 통해 여러 무대를 체험하고 경험을 쌓기 위해 여행에 나서게 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캐릭터들은 각 게이머들의 디바이스와 게임사의 서버에 저장이 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기본적인 수익모델은 온라인게임과 </a:t>
            </a:r>
            <a:r>
              <a:rPr lang="ko-KR" altLang="en-US" sz="1400" dirty="0" err="1" smtClean="0"/>
              <a:t>모바일게임의</a:t>
            </a:r>
            <a:r>
              <a:rPr lang="ko-KR" altLang="en-US" sz="1400" dirty="0" smtClean="0"/>
              <a:t> 형태를 많이 가지고 왔기에 캐릭터는 </a:t>
            </a:r>
            <a:r>
              <a:rPr lang="ko-KR" altLang="en-US" sz="1400" dirty="0" err="1" smtClean="0"/>
              <a:t>인게임</a:t>
            </a:r>
            <a:r>
              <a:rPr lang="ko-KR" altLang="en-US" sz="1400" dirty="0" smtClean="0"/>
              <a:t> 유료재화를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통해 획득이 가능하고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신규캐릭터 출시와 밸런스패치 등의 관리가 이루어 지고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캐릭터의 육성은 동일한 형태에서 출발하더라도 게이머의 관리나 성장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튜닝에 따라 발휘하는 성능이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달라지기도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기본적으로 테이블 위에는 </a:t>
            </a:r>
            <a:r>
              <a:rPr lang="en-US" altLang="ko-KR" sz="1400" dirty="0" smtClean="0"/>
              <a:t>1 ~ 5</a:t>
            </a:r>
            <a:r>
              <a:rPr lang="ko-KR" altLang="en-US" sz="1400" dirty="0" smtClean="0"/>
              <a:t>개의 캐릭터가 올라오며 성장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튜닝에 따라 </a:t>
            </a:r>
            <a:r>
              <a:rPr lang="ko-KR" altLang="en-US" sz="1400" dirty="0" err="1" smtClean="0"/>
              <a:t>세팅</a:t>
            </a:r>
            <a:r>
              <a:rPr lang="ko-KR" altLang="en-US" sz="1400" dirty="0" smtClean="0"/>
              <a:t> 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스테이터스를</a:t>
            </a:r>
            <a:r>
              <a:rPr lang="ko-KR" altLang="en-US" sz="1400" dirty="0" smtClean="0"/>
              <a:t> 기반으로 턴을 획득하여 공격을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게임의 승패는 상대방의 캐릭터를 모두 쓰러트리거나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제한시간이 다 하였을 </a:t>
            </a:r>
            <a:r>
              <a:rPr lang="ko-KR" altLang="en-US" sz="1400" dirty="0"/>
              <a:t>때</a:t>
            </a:r>
            <a:r>
              <a:rPr lang="ko-KR" altLang="en-US" sz="1400" dirty="0" smtClean="0"/>
              <a:t> 상대방의 캐릭터를 많이 쓰러트린 쪽이 승리 한다</a:t>
            </a:r>
            <a:r>
              <a:rPr lang="en-US" altLang="ko-KR" sz="1400" dirty="0" smtClean="0"/>
              <a:t>.(01:30)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실시간으로 오프라인에서 대결이 이루어 지기도 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온라인에서의 대전도 가능하다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43007"/>
              </p:ext>
            </p:extLst>
          </p:nvPr>
        </p:nvGraphicFramePr>
        <p:xfrm>
          <a:off x="9324528" y="208444"/>
          <a:ext cx="6096000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시간적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미래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공간적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현실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지구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소재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다마고치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온라인게임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홀로그렘이</a:t>
                      </a:r>
                      <a:r>
                        <a:rPr lang="ko-KR" altLang="en-US" sz="1400" baseline="0" dirty="0" smtClean="0"/>
                        <a:t> 혼합된 테이블게임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테이블게임의 캐릭터를 수집하고 육성하는 게임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육성한 캐릭터를 통해 전투를 벌인다</a:t>
                      </a:r>
                      <a:r>
                        <a:rPr lang="en-US" altLang="ko-KR" sz="1400" baseline="0" dirty="0" smtClean="0"/>
                        <a:t>.(PVE, PVP)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94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2645" y="4869160"/>
            <a:ext cx="511870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튜토리얼과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스토리텔링을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짧게 여러 번 나누어서 진행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한번에 많은 양의 정보를 제공하면 기억하기 힘들기 때문에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분할하여 전달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076" y="62068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플랫폼의 특징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82247"/>
              </p:ext>
            </p:extLst>
          </p:nvPr>
        </p:nvGraphicFramePr>
        <p:xfrm>
          <a:off x="347076" y="1268761"/>
          <a:ext cx="8257371" cy="2518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457"/>
                <a:gridCol w="2752457"/>
                <a:gridCol w="2752457"/>
              </a:tblGrid>
              <a:tr h="396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디스플레이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 환경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컨텐츠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런타임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10706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화면이 타 플랫폼보다 작음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입력장치와 출력장치가 동일하여</a:t>
                      </a:r>
                      <a:r>
                        <a:rPr lang="ko-KR" altLang="en-US" sz="1400" baseline="0" dirty="0" smtClean="0"/>
                        <a:t> 인터페이스영역이 화면을 가림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화면을 많이 차지하는 전달 방식은 부적합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휴대성을</a:t>
                      </a:r>
                      <a:r>
                        <a:rPr lang="ko-KR" altLang="en-US" sz="1400" dirty="0" smtClean="0"/>
                        <a:t> 통해 이동 중이나 잠시 쉬는 시간</a:t>
                      </a:r>
                      <a:r>
                        <a:rPr lang="ko-KR" altLang="en-US" sz="1400" baseline="0" dirty="0" smtClean="0"/>
                        <a:t> 등의 주변 환경이 플레이에 몰입 할 수 있는 경우가 상대적으로 적음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유저가 스토리를 보지 않게 될 수도 있음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단기적인 </a:t>
                      </a:r>
                      <a:r>
                        <a:rPr lang="ko-KR" altLang="en-US" sz="1400" dirty="0" err="1" smtClean="0"/>
                        <a:t>컨텐츠의</a:t>
                      </a:r>
                      <a:r>
                        <a:rPr lang="ko-KR" altLang="en-US" sz="1400" dirty="0" smtClean="0"/>
                        <a:t> 집합으로 짧은 플레이 타임을 여러 차례 플레이 하게 됨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게임 안에서 스토리를 보여줄 수 있는 시간적 여유가 상대적으로 적음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3995936" y="4023355"/>
            <a:ext cx="115212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87882"/>
              </p:ext>
            </p:extLst>
          </p:nvPr>
        </p:nvGraphicFramePr>
        <p:xfrm>
          <a:off x="395536" y="1124953"/>
          <a:ext cx="8280920" cy="4679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220"/>
                <a:gridCol w="7196700"/>
              </a:tblGrid>
              <a:tr h="907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튜토리얼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플레이방법 습득 중에는 집중 할 수 있도록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최대한 스토리 관련 정보는 적게 전달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습득한 플레이방법을 활용하고 익숙해지기 위한 </a:t>
                      </a:r>
                      <a:r>
                        <a:rPr lang="en-US" altLang="ko-KR" sz="1400" dirty="0" smtClean="0"/>
                        <a:t>2 ~ 3</a:t>
                      </a:r>
                      <a:r>
                        <a:rPr lang="ko-KR" altLang="en-US" sz="1400" dirty="0" smtClean="0"/>
                        <a:t>회 반복 구간에서 스토리와 관련된 내용을 전달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</a:tr>
              <a:tr h="907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초반 </a:t>
                      </a:r>
                      <a:r>
                        <a:rPr lang="ko-KR" altLang="en-US" sz="1400" dirty="0" err="1" smtClean="0"/>
                        <a:t>튜토리얼</a:t>
                      </a:r>
                      <a:r>
                        <a:rPr lang="ko-KR" altLang="en-US" sz="1400" dirty="0" smtClean="0"/>
                        <a:t> 구간 이후에는 스테이지 플레이에서 스토리관련 정보 전달 하지 않고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플레이에 집중 할 수 있도록 설계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</a:tr>
              <a:tr h="907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클리어</a:t>
                      </a:r>
                      <a:r>
                        <a:rPr lang="ko-KR" altLang="en-US" sz="1400" dirty="0" smtClean="0"/>
                        <a:t> 후 연출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클리어</a:t>
                      </a:r>
                      <a:r>
                        <a:rPr lang="ko-KR" altLang="en-US" sz="1400" dirty="0" smtClean="0"/>
                        <a:t> 후 연출에서 전달할 스토리가 있을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텍스트박스로 대사를 통한 전달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클리어</a:t>
                      </a:r>
                      <a:r>
                        <a:rPr lang="ko-KR" altLang="en-US" sz="1400" dirty="0" smtClean="0"/>
                        <a:t> 한 스테이지의 정보와 관련된 스토리의 정보도 함께 습득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</a:tr>
              <a:tr h="907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로딩 화면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로딩화면에서 조작방법이나 주요 </a:t>
                      </a:r>
                      <a:r>
                        <a:rPr lang="ko-KR" altLang="en-US" sz="1400" dirty="0" err="1" smtClean="0"/>
                        <a:t>컨텐츠의</a:t>
                      </a:r>
                      <a:r>
                        <a:rPr lang="ko-KR" altLang="en-US" sz="1400" dirty="0" smtClean="0"/>
                        <a:t> 팁 등을 </a:t>
                      </a:r>
                      <a:r>
                        <a:rPr lang="ko-KR" altLang="en-US" sz="1400" dirty="0" err="1" smtClean="0"/>
                        <a:t>스크린샷과</a:t>
                      </a:r>
                      <a:r>
                        <a:rPr lang="ko-KR" altLang="en-US" sz="1400" dirty="0" smtClean="0"/>
                        <a:t> 텍스트설명 등으로 출력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스토리와 관련된 정보는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컷 만화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웹툰</a:t>
                      </a:r>
                      <a:r>
                        <a:rPr lang="ko-KR" altLang="en-US" sz="1400" dirty="0" smtClean="0"/>
                        <a:t> 형식 혹은 단서와 텍스트로 출력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</a:tr>
              <a:tr h="907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스토리 열람 시스템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스토리 열람 시스템을 도입하여 스토리를 따로 확인 할 수 있는 공간 마련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스토리에 관련된 정보 뿐만 아니라 로딩화면에서 출력될 팁</a:t>
                      </a:r>
                      <a:r>
                        <a:rPr lang="ko-KR" altLang="en-US" sz="1400" baseline="0" dirty="0" smtClean="0"/>
                        <a:t>도 확인 가능하게 설계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076" y="62068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스토리텔링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방법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6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528" y="1196752"/>
            <a:ext cx="5509842" cy="475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사후세계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죄를 짓지 않아도 벌을 받거나 죄를 짓고서도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잘만 살아가는 등의 불합리함과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부조리를 가지고 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천사도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악마도 없이 그저 사람이 사람을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지배하고 통제하고 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차이점이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있다면 기약 없이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무한하게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지속된다는 것이다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사후세계에서도 끝나지 않는 영원한 불합리함과 부조리에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불만이 생겨 반란을 일으킨다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유저는 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되어 이 반란을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승리로 이끌어야 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캐릭터들을 모집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무장하여 훈련시키고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강하게 만들어야 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반란의 시작으로 문지기를 돌파하고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초열지옥으로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올라가야 하는데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영혼이 가지는 힘이 마법설정을 대체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수련을 통해서도 힘을 키울 수 있음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속세에서의 과학상식에서는 벗어난 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076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시놉시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9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2106533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3568" y="3243183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62896" y="359660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65459" y="357301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시장분석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65459" y="39730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플레이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3608" y="1960661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44577" y="2106533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05501" y="1960661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833693" y="2106533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33693" y="3243183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113021" y="359660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299682" y="357301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튜토리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얼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113021" y="399665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99682" y="3973066"/>
            <a:ext cx="15023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플레이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클리어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후 연출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193733" y="1960661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스토리텔링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79512" y="-99392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목</a:t>
            </a:r>
            <a:r>
              <a:rPr lang="ko-KR" altLang="en-US" sz="2400" b="1" kern="0" dirty="0"/>
              <a:t>차</a:t>
            </a:r>
          </a:p>
        </p:txBody>
      </p:sp>
      <p:sp>
        <p:nvSpPr>
          <p:cNvPr id="37" name="타원 36"/>
          <p:cNvSpPr/>
          <p:nvPr/>
        </p:nvSpPr>
        <p:spPr>
          <a:xfrm>
            <a:off x="962896" y="399665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113021" y="4404435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99682" y="438085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로딩화면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13021" y="4794672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9682" y="4771087"/>
            <a:ext cx="13003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스토리 열람 시스템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049797" y="359660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86235" y="3573016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캐릭터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스테이터스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86235" y="3973066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장비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스테이터스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049797" y="399665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038441" y="4428020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86235" y="440443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컨텐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츠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38441" y="4818257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86235" y="4794672"/>
            <a:ext cx="466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1111</a:t>
            </a:r>
          </a:p>
        </p:txBody>
      </p:sp>
      <p:sp>
        <p:nvSpPr>
          <p:cNvPr id="38" name="타원 37"/>
          <p:cNvSpPr/>
          <p:nvPr/>
        </p:nvSpPr>
        <p:spPr>
          <a:xfrm>
            <a:off x="962896" y="4364077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5459" y="434049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전투 종료단계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44577" y="3214549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137949" y="2123506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7949" y="3260156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97989" y="1977634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스토리보드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7076" y="620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플롯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46844"/>
              </p:ext>
            </p:extLst>
          </p:nvPr>
        </p:nvGraphicFramePr>
        <p:xfrm>
          <a:off x="318047" y="1113304"/>
          <a:ext cx="8567671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34"/>
                <a:gridCol w="3509566"/>
                <a:gridCol w="4248471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발단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이미지</a:t>
                      </a:r>
                      <a:r>
                        <a:rPr lang="en-US" altLang="ko-KR" sz="1400" dirty="0" smtClean="0"/>
                        <a:t>+</a:t>
                      </a:r>
                      <a:r>
                        <a:rPr lang="ko-KR" altLang="en-US" sz="1400" dirty="0" smtClean="0"/>
                        <a:t>텍스트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25710"/>
              </p:ext>
            </p:extLst>
          </p:nvPr>
        </p:nvGraphicFramePr>
        <p:xfrm>
          <a:off x="318047" y="2276872"/>
          <a:ext cx="8567671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34"/>
                <a:gridCol w="3509566"/>
                <a:gridCol w="4248471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전개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튜토리얼</a:t>
                      </a:r>
                      <a:r>
                        <a:rPr lang="en-US" altLang="ko-KR" sz="1400" dirty="0" smtClean="0"/>
                        <a:t>+</a:t>
                      </a:r>
                      <a:r>
                        <a:rPr lang="ko-KR" altLang="en-US" sz="1400" dirty="0" smtClean="0"/>
                        <a:t>플레이가 시작되는 지점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성장을 위한 수단과 방법에 익숙해지는 구간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메인 스테이지 진행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95768"/>
              </p:ext>
            </p:extLst>
          </p:nvPr>
        </p:nvGraphicFramePr>
        <p:xfrm>
          <a:off x="318047" y="3501008"/>
          <a:ext cx="8567671" cy="69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34"/>
                <a:gridCol w="3509566"/>
                <a:gridCol w="4248471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위기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강한 적을 마주함으로써 성장의 필요성을 느끼게 되는 구간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메인 스테이지 </a:t>
                      </a:r>
                      <a:r>
                        <a:rPr lang="ko-KR" altLang="en-US" sz="1400" dirty="0" smtClean="0"/>
                        <a:t>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4352"/>
              </p:ext>
            </p:extLst>
          </p:nvPr>
        </p:nvGraphicFramePr>
        <p:xfrm>
          <a:off x="318047" y="4797152"/>
          <a:ext cx="8567671" cy="69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34"/>
                <a:gridCol w="3509566"/>
                <a:gridCol w="4248471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절정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본격적으로 난이도가 올라가게 되는 구간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메인 </a:t>
                      </a:r>
                      <a:r>
                        <a:rPr lang="ko-KR" altLang="en-US" sz="1400" baseline="0" dirty="0" smtClean="0"/>
                        <a:t>스테이지 </a:t>
                      </a:r>
                      <a:r>
                        <a:rPr lang="ko-KR" altLang="en-US" sz="1400" baseline="0" dirty="0" smtClean="0"/>
                        <a:t>중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10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076" y="620688"/>
            <a:ext cx="609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튜토리얼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–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텍스트를 통한 세계관 배경 전달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1092737"/>
            <a:ext cx="3096344" cy="5504613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영역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87261"/>
              </p:ext>
            </p:extLst>
          </p:nvPr>
        </p:nvGraphicFramePr>
        <p:xfrm>
          <a:off x="3851920" y="1085940"/>
          <a:ext cx="5112568" cy="5511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2568"/>
              </a:tblGrid>
              <a:tr h="353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스토리텔링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759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이미지 </a:t>
                      </a:r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텍스트를 통해 현재 상황과 싸우게 된 이유를 설명하면서 이어질 전투 </a:t>
                      </a:r>
                      <a:r>
                        <a:rPr lang="ko-KR" altLang="en-US" sz="1400" baseline="0" dirty="0" err="1" smtClean="0"/>
                        <a:t>튜토리얼에</a:t>
                      </a:r>
                      <a:r>
                        <a:rPr lang="ko-KR" altLang="en-US" sz="1400" baseline="0" dirty="0" smtClean="0"/>
                        <a:t> 대한 암시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53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기획의도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277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전투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튜토리얼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전 단계에서 세계관이나 스토리에 대한 설명이 너무 길어지면 유저가 이탈하게 될 수도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부정적인 인식을 적게 주기 위해서는 최소한의 이해를 위한 설명만 하는 것이 효과적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플레이를 하지 않으면 이 단계에서 상세한 설명이 의미가 없어짐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5317034"/>
            <a:ext cx="2683748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다마고치가</a:t>
            </a:r>
            <a:r>
              <a:rPr lang="ko-KR" altLang="en-US" sz="1400" dirty="0" smtClean="0"/>
              <a:t> 어쩌고저쩌고 설명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43193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51776" y="1040100"/>
            <a:ext cx="3125979" cy="5562127"/>
            <a:chOff x="170313" y="561949"/>
            <a:chExt cx="2608151" cy="4640744"/>
          </a:xfrm>
        </p:grpSpPr>
        <p:grpSp>
          <p:nvGrpSpPr>
            <p:cNvPr id="91" name="그룹 90"/>
            <p:cNvGrpSpPr/>
            <p:nvPr/>
          </p:nvGrpSpPr>
          <p:grpSpPr>
            <a:xfrm>
              <a:off x="182642" y="609815"/>
              <a:ext cx="2583493" cy="4592877"/>
              <a:chOff x="9396536" y="1681874"/>
              <a:chExt cx="3096344" cy="5504613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9396536" y="1681874"/>
                <a:ext cx="3096344" cy="55046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화면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2123236" y="1745466"/>
                <a:ext cx="279737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4" name="Picture 6" descr="C:\Users\Administrator\Desktop\게임제안서\noun_Monster_223606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1427" y="1957343"/>
                <a:ext cx="864413" cy="9272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11" descr="C:\Users\Administrator\Desktop\게임제안서\noun_Cat Girl_194390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0296" y="6206589"/>
                <a:ext cx="559697" cy="728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2" descr="C:\Users\Administrator\Desktop\게임제안서\noun_Death_19439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6459" y="6208961"/>
                <a:ext cx="768397" cy="725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13" descr="C:\Users\Administrator\Desktop\게임제안서\noun_fairy_1943914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5940" y="5349897"/>
                <a:ext cx="618986" cy="725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4" descr="C:\Users\Administrator\Desktop\게임제안서\noun_princess_1943929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8759" y="6208960"/>
                <a:ext cx="559697" cy="72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9" name="그룹 98"/>
              <p:cNvGrpSpPr/>
              <p:nvPr/>
            </p:nvGrpSpPr>
            <p:grpSpPr>
              <a:xfrm>
                <a:off x="10790059" y="6075606"/>
                <a:ext cx="522859" cy="101002"/>
                <a:chOff x="2822329" y="5718091"/>
                <a:chExt cx="1856202" cy="216025"/>
              </a:xfrm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>
                <a:off x="9812867" y="6934670"/>
                <a:ext cx="522859" cy="101002"/>
                <a:chOff x="2822329" y="5718091"/>
                <a:chExt cx="1856202" cy="216025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10774318" y="6940415"/>
                <a:ext cx="522859" cy="101002"/>
                <a:chOff x="2822329" y="5718091"/>
                <a:chExt cx="1856202" cy="216025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11720386" y="6939770"/>
                <a:ext cx="522859" cy="101002"/>
                <a:chOff x="2822329" y="5718091"/>
                <a:chExt cx="1856202" cy="216025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" name="Picture 6" descr="C:\Users\Administrator\Desktop\게임제안서\noun_Monster_223606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6459" y="1957342"/>
                <a:ext cx="864413" cy="9272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4" name="그룹 103"/>
              <p:cNvGrpSpPr/>
              <p:nvPr/>
            </p:nvGrpSpPr>
            <p:grpSpPr>
              <a:xfrm>
                <a:off x="9996229" y="2884622"/>
                <a:ext cx="522859" cy="101002"/>
                <a:chOff x="2822329" y="5718091"/>
                <a:chExt cx="1856202" cy="216025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>
                <a:off x="11685348" y="2883977"/>
                <a:ext cx="522859" cy="101002"/>
                <a:chOff x="2822329" y="5718091"/>
                <a:chExt cx="1856202" cy="216025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0045791" y="4376408"/>
                <a:ext cx="364202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④</a:t>
                </a:r>
                <a:endParaRPr lang="en-US" altLang="ko-KR" sz="1400" dirty="0" smtClean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9464382" y="2259220"/>
                <a:ext cx="259239" cy="4205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9542951" y="2360185"/>
                <a:ext cx="102099" cy="40324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9811427" y="5379820"/>
                <a:ext cx="364202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⑤</a:t>
                </a:r>
                <a:endParaRPr lang="en-US" altLang="ko-KR" sz="1400" dirty="0" smtClean="0"/>
              </a:p>
            </p:txBody>
          </p:sp>
          <p:sp>
            <p:nvSpPr>
              <p:cNvPr id="110" name="눈물 방울 109"/>
              <p:cNvSpPr/>
              <p:nvPr/>
            </p:nvSpPr>
            <p:spPr>
              <a:xfrm rot="8100000">
                <a:off x="10738158" y="4516113"/>
                <a:ext cx="674549" cy="674549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0787400" y="4565355"/>
                <a:ext cx="576064" cy="57606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눈물 방울 111"/>
              <p:cNvSpPr/>
              <p:nvPr/>
            </p:nvSpPr>
            <p:spPr>
              <a:xfrm rot="5400000">
                <a:off x="10042788" y="4775582"/>
                <a:ext cx="674549" cy="674549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 rot="18900000">
                <a:off x="10092030" y="4824824"/>
                <a:ext cx="576064" cy="57606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4" name="그룹 113"/>
              <p:cNvGrpSpPr/>
              <p:nvPr/>
            </p:nvGrpSpPr>
            <p:grpSpPr>
              <a:xfrm>
                <a:off x="9701098" y="5687674"/>
                <a:ext cx="337275" cy="337275"/>
                <a:chOff x="1022797" y="2875702"/>
                <a:chExt cx="674549" cy="674549"/>
              </a:xfrm>
            </p:grpSpPr>
            <p:sp>
              <p:nvSpPr>
                <p:cNvPr id="132" name="눈물 방울 131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5" name="그룹 114"/>
              <p:cNvGrpSpPr/>
              <p:nvPr/>
            </p:nvGrpSpPr>
            <p:grpSpPr>
              <a:xfrm>
                <a:off x="9700470" y="3656328"/>
                <a:ext cx="337275" cy="337275"/>
                <a:chOff x="1022797" y="2875702"/>
                <a:chExt cx="674549" cy="674549"/>
              </a:xfrm>
            </p:grpSpPr>
            <p:sp>
              <p:nvSpPr>
                <p:cNvPr id="130" name="눈물 방울 129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6" name="그룹 115"/>
              <p:cNvGrpSpPr/>
              <p:nvPr/>
            </p:nvGrpSpPr>
            <p:grpSpPr>
              <a:xfrm>
                <a:off x="9700455" y="3282929"/>
                <a:ext cx="337275" cy="337275"/>
                <a:chOff x="1022797" y="2875702"/>
                <a:chExt cx="674549" cy="674549"/>
              </a:xfrm>
            </p:grpSpPr>
            <p:sp>
              <p:nvSpPr>
                <p:cNvPr id="128" name="눈물 방울 127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7" name="그룹 116"/>
              <p:cNvGrpSpPr/>
              <p:nvPr/>
            </p:nvGrpSpPr>
            <p:grpSpPr>
              <a:xfrm>
                <a:off x="9684860" y="5211183"/>
                <a:ext cx="337275" cy="337275"/>
                <a:chOff x="1022797" y="2875702"/>
                <a:chExt cx="674549" cy="674549"/>
              </a:xfrm>
            </p:grpSpPr>
            <p:sp>
              <p:nvSpPr>
                <p:cNvPr id="126" name="눈물 방울 125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>
                <a:off x="9690059" y="4075574"/>
                <a:ext cx="337275" cy="337275"/>
                <a:chOff x="1022797" y="2875702"/>
                <a:chExt cx="674549" cy="674549"/>
              </a:xfrm>
            </p:grpSpPr>
            <p:sp>
              <p:nvSpPr>
                <p:cNvPr id="124" name="눈물 방울 123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9690060" y="4438307"/>
                <a:ext cx="337275" cy="337275"/>
                <a:chOff x="1022797" y="2875702"/>
                <a:chExt cx="674549" cy="674549"/>
              </a:xfrm>
            </p:grpSpPr>
            <p:sp>
              <p:nvSpPr>
                <p:cNvPr id="122" name="눈물 방울 121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눈물 방울 119"/>
              <p:cNvSpPr/>
              <p:nvPr/>
            </p:nvSpPr>
            <p:spPr>
              <a:xfrm rot="10800000">
                <a:off x="11454991" y="4779224"/>
                <a:ext cx="674549" cy="674549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 rot="2700000">
                <a:off x="11504233" y="4828466"/>
                <a:ext cx="576064" cy="57606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179388" y="561949"/>
              <a:ext cx="2595822" cy="2608059"/>
            </a:xfrm>
            <a:prstGeom prst="rect">
              <a:avLst/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170313" y="588549"/>
              <a:ext cx="2595822" cy="930870"/>
              <a:chOff x="9377929" y="209509"/>
              <a:chExt cx="2595822" cy="930870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9377929" y="209510"/>
                <a:ext cx="2595822" cy="9308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9" name="Picture 14" descr="C:\Users\Administrator\Desktop\게임제안서\noun_princess_1943929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8732" y="298203"/>
                <a:ext cx="507553" cy="658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9920015" y="494048"/>
                <a:ext cx="18774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턴을 획득했군</a:t>
                </a:r>
                <a:r>
                  <a:rPr lang="en-US" altLang="ko-KR" sz="1200" dirty="0" smtClean="0"/>
                  <a:t>! </a:t>
                </a:r>
                <a:r>
                  <a:rPr lang="ko-KR" altLang="en-US" sz="1200" dirty="0" smtClean="0"/>
                  <a:t>활성화된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err="1" smtClean="0"/>
                  <a:t>스킬버튼을</a:t>
                </a:r>
                <a:r>
                  <a:rPr lang="ko-KR" altLang="en-US" sz="1200" dirty="0" smtClean="0"/>
                  <a:t> 터치해봐</a:t>
                </a:r>
                <a:r>
                  <a:rPr lang="en-US" altLang="ko-KR" sz="1200" dirty="0" smtClean="0"/>
                  <a:t>!</a:t>
                </a: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11384927" y="214311"/>
                <a:ext cx="585570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SKIP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10803247" y="209510"/>
                <a:ext cx="581679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AUTO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0221568" y="209509"/>
                <a:ext cx="581679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이등변 삼각형 153"/>
              <p:cNvSpPr/>
              <p:nvPr/>
            </p:nvSpPr>
            <p:spPr>
              <a:xfrm rot="5400000">
                <a:off x="10326058" y="254512"/>
                <a:ext cx="220088" cy="189731"/>
              </a:xfrm>
              <a:prstGeom prst="triangle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b="0" dirty="0" smtClean="0">
                  <a:ea typeface="돋움" pitchFamily="50" charset="-127"/>
                </a:endParaRPr>
              </a:p>
            </p:txBody>
          </p:sp>
          <p:sp>
            <p:nvSpPr>
              <p:cNvPr id="155" name="이등변 삼각형 154"/>
              <p:cNvSpPr/>
              <p:nvPr/>
            </p:nvSpPr>
            <p:spPr>
              <a:xfrm rot="5400000">
                <a:off x="10443545" y="254512"/>
                <a:ext cx="220088" cy="189731"/>
              </a:xfrm>
              <a:prstGeom prst="triangle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b="0" dirty="0" smtClean="0">
                  <a:ea typeface="돋움" pitchFamily="50" charset="-127"/>
                </a:endParaRPr>
              </a:p>
            </p:txBody>
          </p:sp>
          <p:sp>
            <p:nvSpPr>
              <p:cNvPr id="156" name="이등변 삼각형 155"/>
              <p:cNvSpPr/>
              <p:nvPr/>
            </p:nvSpPr>
            <p:spPr>
              <a:xfrm rot="5400000">
                <a:off x="10561031" y="254512"/>
                <a:ext cx="220088" cy="189731"/>
              </a:xfrm>
              <a:prstGeom prst="triangle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b="0" dirty="0" smtClean="0">
                  <a:ea typeface="돋움" pitchFamily="50" charset="-127"/>
                </a:endParaRPr>
              </a:p>
            </p:txBody>
          </p:sp>
        </p:grpSp>
        <p:sp>
          <p:nvSpPr>
            <p:cNvPr id="157" name="직사각형 156"/>
            <p:cNvSpPr/>
            <p:nvPr/>
          </p:nvSpPr>
          <p:spPr>
            <a:xfrm>
              <a:off x="182642" y="3777621"/>
              <a:ext cx="2595822" cy="1425072"/>
            </a:xfrm>
            <a:prstGeom prst="rect">
              <a:avLst/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1332220" y="3171443"/>
              <a:ext cx="1430661" cy="606178"/>
            </a:xfrm>
            <a:prstGeom prst="rect">
              <a:avLst/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85804" y="3172470"/>
              <a:ext cx="502613" cy="606178"/>
            </a:xfrm>
            <a:prstGeom prst="rect">
              <a:avLst/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7076" y="62068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튜토리얼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단계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텍스트로 인터페이스와 조작방법 설명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83391"/>
              </p:ext>
            </p:extLst>
          </p:nvPr>
        </p:nvGraphicFramePr>
        <p:xfrm>
          <a:off x="3851920" y="1085940"/>
          <a:ext cx="5112568" cy="5587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2568"/>
              </a:tblGrid>
              <a:tr h="353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스토리텔링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759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스토리 부분의 정보를 적게 제공하여 플레이 방법 습득에 집중할 수 있도록 구성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간단하게 이미지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텍스트를 통해 전투상황임을 인식시키고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조작방법에 대한 설명에 집중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이번 전투가 왜 있는가에 대한 최소한의 내용만 전달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반란의 시작으로 </a:t>
                      </a:r>
                      <a:r>
                        <a:rPr lang="ko-KR" altLang="en-US" sz="1400" dirty="0" err="1" smtClean="0"/>
                        <a:t>중천계에서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초열지옥으로</a:t>
                      </a:r>
                      <a:r>
                        <a:rPr lang="ko-KR" altLang="en-US" sz="1400" dirty="0" smtClean="0"/>
                        <a:t> 올라가는 관문의 문지기를 퇴치하는 내용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53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기획의도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277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왜 전투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튜토리얼이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시작되었는지에 대한 상황의 이해 필요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한번에 많은 양의 정보를 전달하는 것은 기억을 하기에 비효율적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이번 전투의 발생 원인과 상황만 파악하고 추 후에 추가적인 이야기 전달이 이루어져도 충분하다고 판단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162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510658" y="1040100"/>
            <a:ext cx="3188844" cy="5562127"/>
            <a:chOff x="516275" y="1959318"/>
            <a:chExt cx="2660602" cy="4640743"/>
          </a:xfrm>
        </p:grpSpPr>
        <p:grpSp>
          <p:nvGrpSpPr>
            <p:cNvPr id="118" name="그룹 117"/>
            <p:cNvGrpSpPr/>
            <p:nvPr/>
          </p:nvGrpSpPr>
          <p:grpSpPr>
            <a:xfrm>
              <a:off x="564499" y="2007184"/>
              <a:ext cx="2583493" cy="4592877"/>
              <a:chOff x="9396536" y="1681874"/>
              <a:chExt cx="3096344" cy="5504613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9396536" y="1681874"/>
                <a:ext cx="3096344" cy="55046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화면</a:t>
                </a:r>
                <a:endParaRPr lang="ko-KR" altLang="en-US" dirty="0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12123236" y="1745466"/>
                <a:ext cx="279737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2" name="Picture 6" descr="C:\Users\Administrator\Desktop\게임제안서\noun_Monster_223606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1427" y="1957343"/>
                <a:ext cx="864413" cy="9272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11" descr="C:\Users\Administrator\Desktop\게임제안서\noun_Cat Girl_194390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0296" y="6206589"/>
                <a:ext cx="559697" cy="728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12" descr="C:\Users\Administrator\Desktop\게임제안서\noun_Death_19439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6459" y="6208961"/>
                <a:ext cx="768397" cy="725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3" descr="C:\Users\Administrator\Desktop\게임제안서\noun_fairy_1943914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5940" y="5349897"/>
                <a:ext cx="618986" cy="725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14" descr="C:\Users\Administrator\Desktop\게임제안서\noun_princess_1943929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8759" y="6208960"/>
                <a:ext cx="559697" cy="72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7" name="그룹 136"/>
              <p:cNvGrpSpPr/>
              <p:nvPr/>
            </p:nvGrpSpPr>
            <p:grpSpPr>
              <a:xfrm>
                <a:off x="10790059" y="6075606"/>
                <a:ext cx="522859" cy="101002"/>
                <a:chOff x="2822329" y="5718091"/>
                <a:chExt cx="1856202" cy="216025"/>
              </a:xfrm>
            </p:grpSpPr>
            <p:sp>
              <p:nvSpPr>
                <p:cNvPr id="182" name="직사각형 181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37"/>
              <p:cNvGrpSpPr/>
              <p:nvPr/>
            </p:nvGrpSpPr>
            <p:grpSpPr>
              <a:xfrm>
                <a:off x="9812867" y="6934670"/>
                <a:ext cx="522859" cy="101002"/>
                <a:chOff x="2822329" y="5718091"/>
                <a:chExt cx="1856202" cy="216025"/>
              </a:xfrm>
            </p:grpSpPr>
            <p:sp>
              <p:nvSpPr>
                <p:cNvPr id="180" name="직사각형 179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138"/>
              <p:cNvGrpSpPr/>
              <p:nvPr/>
            </p:nvGrpSpPr>
            <p:grpSpPr>
              <a:xfrm>
                <a:off x="10774318" y="6940415"/>
                <a:ext cx="522859" cy="101002"/>
                <a:chOff x="2822329" y="5718091"/>
                <a:chExt cx="1856202" cy="216025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0" name="그룹 139"/>
              <p:cNvGrpSpPr/>
              <p:nvPr/>
            </p:nvGrpSpPr>
            <p:grpSpPr>
              <a:xfrm>
                <a:off x="11720386" y="6939770"/>
                <a:ext cx="522859" cy="101002"/>
                <a:chOff x="2822329" y="5718091"/>
                <a:chExt cx="1856202" cy="21602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1" name="Picture 6" descr="C:\Users\Administrator\Desktop\게임제안서\noun_Monster_223606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6459" y="1957342"/>
                <a:ext cx="864413" cy="9272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2" name="그룹 141"/>
              <p:cNvGrpSpPr/>
              <p:nvPr/>
            </p:nvGrpSpPr>
            <p:grpSpPr>
              <a:xfrm>
                <a:off x="9996229" y="2884622"/>
                <a:ext cx="522859" cy="101002"/>
                <a:chOff x="2822329" y="5718091"/>
                <a:chExt cx="1856202" cy="216025"/>
              </a:xfrm>
            </p:grpSpPr>
            <p:sp>
              <p:nvSpPr>
                <p:cNvPr id="174" name="직사각형 173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>
                <a:off x="11685348" y="2883977"/>
                <a:ext cx="522859" cy="101002"/>
                <a:chOff x="2822329" y="5718091"/>
                <a:chExt cx="1856202" cy="216025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10045791" y="4376408"/>
                <a:ext cx="364202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④</a:t>
                </a:r>
                <a:endParaRPr lang="en-US" altLang="ko-KR" sz="1400" dirty="0" smtClean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9464382" y="2259220"/>
                <a:ext cx="259239" cy="4205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9542951" y="2360185"/>
                <a:ext cx="102099" cy="40324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9811427" y="5379820"/>
                <a:ext cx="364202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⑤</a:t>
                </a:r>
                <a:endParaRPr lang="en-US" altLang="ko-KR" sz="1400" dirty="0" smtClean="0"/>
              </a:p>
            </p:txBody>
          </p:sp>
          <p:sp>
            <p:nvSpPr>
              <p:cNvPr id="148" name="눈물 방울 147"/>
              <p:cNvSpPr/>
              <p:nvPr/>
            </p:nvSpPr>
            <p:spPr>
              <a:xfrm rot="8100000">
                <a:off x="10738158" y="4516113"/>
                <a:ext cx="674549" cy="674549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0787400" y="4565355"/>
                <a:ext cx="576064" cy="57606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눈물 방울 149"/>
              <p:cNvSpPr/>
              <p:nvPr/>
            </p:nvSpPr>
            <p:spPr>
              <a:xfrm rot="5400000">
                <a:off x="10042788" y="4775582"/>
                <a:ext cx="674549" cy="674549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rot="18900000">
                <a:off x="10092030" y="4824824"/>
                <a:ext cx="576064" cy="57606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9701098" y="5687674"/>
                <a:ext cx="337275" cy="337275"/>
                <a:chOff x="1022797" y="2875702"/>
                <a:chExt cx="674549" cy="674549"/>
              </a:xfrm>
            </p:grpSpPr>
            <p:sp>
              <p:nvSpPr>
                <p:cNvPr id="170" name="눈물 방울 169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>
                <a:off x="9700470" y="3656328"/>
                <a:ext cx="337275" cy="337275"/>
                <a:chOff x="1022797" y="2875702"/>
                <a:chExt cx="674549" cy="674549"/>
              </a:xfrm>
            </p:grpSpPr>
            <p:sp>
              <p:nvSpPr>
                <p:cNvPr id="168" name="눈물 방울 167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9700455" y="3282929"/>
                <a:ext cx="337275" cy="337275"/>
                <a:chOff x="1022797" y="2875702"/>
                <a:chExt cx="674549" cy="674549"/>
              </a:xfrm>
            </p:grpSpPr>
            <p:sp>
              <p:nvSpPr>
                <p:cNvPr id="166" name="눈물 방울 165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5" name="그룹 154"/>
              <p:cNvGrpSpPr/>
              <p:nvPr/>
            </p:nvGrpSpPr>
            <p:grpSpPr>
              <a:xfrm>
                <a:off x="9684860" y="5211183"/>
                <a:ext cx="337275" cy="337275"/>
                <a:chOff x="1022797" y="2875702"/>
                <a:chExt cx="674549" cy="674549"/>
              </a:xfrm>
            </p:grpSpPr>
            <p:sp>
              <p:nvSpPr>
                <p:cNvPr id="164" name="눈물 방울 163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9690059" y="4075574"/>
                <a:ext cx="337275" cy="337275"/>
                <a:chOff x="1022797" y="2875702"/>
                <a:chExt cx="674549" cy="674549"/>
              </a:xfrm>
            </p:grpSpPr>
            <p:sp>
              <p:nvSpPr>
                <p:cNvPr id="162" name="눈물 방울 161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9690060" y="4438307"/>
                <a:ext cx="337275" cy="337275"/>
                <a:chOff x="1022797" y="2875702"/>
                <a:chExt cx="674549" cy="674549"/>
              </a:xfrm>
            </p:grpSpPr>
            <p:sp>
              <p:nvSpPr>
                <p:cNvPr id="160" name="눈물 방울 159"/>
                <p:cNvSpPr/>
                <p:nvPr/>
              </p:nvSpPr>
              <p:spPr>
                <a:xfrm rot="13500000">
                  <a:off x="1022797" y="2875702"/>
                  <a:ext cx="674549" cy="674549"/>
                </a:xfrm>
                <a:prstGeom prst="teardrop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 rot="5400000">
                  <a:off x="1072039" y="2924944"/>
                  <a:ext cx="576064" cy="576064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눈물 방울 157"/>
              <p:cNvSpPr/>
              <p:nvPr/>
            </p:nvSpPr>
            <p:spPr>
              <a:xfrm rot="10800000">
                <a:off x="11454991" y="4779224"/>
                <a:ext cx="674549" cy="674549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2700000">
                <a:off x="11504233" y="4828466"/>
                <a:ext cx="576064" cy="57606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561245" y="1959318"/>
              <a:ext cx="2595822" cy="4614794"/>
            </a:xfrm>
            <a:prstGeom prst="rect">
              <a:avLst/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52170" y="1985918"/>
              <a:ext cx="2624707" cy="930870"/>
              <a:chOff x="9377929" y="209509"/>
              <a:chExt cx="2624707" cy="930870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9377929" y="209510"/>
                <a:ext cx="2595822" cy="9308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920015" y="494048"/>
                <a:ext cx="2082621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혹한지옥 녀석들인 듯 한데</a:t>
                </a:r>
                <a:r>
                  <a:rPr lang="en-US" altLang="ko-KR" sz="1200" dirty="0" smtClean="0"/>
                  <a:t>!</a:t>
                </a: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1384927" y="214311"/>
                <a:ext cx="585570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SKIP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0803247" y="209510"/>
                <a:ext cx="581679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AUTO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0221568" y="209509"/>
                <a:ext cx="581679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이등변 삼각형 126"/>
              <p:cNvSpPr/>
              <p:nvPr/>
            </p:nvSpPr>
            <p:spPr>
              <a:xfrm rot="5400000">
                <a:off x="10326058" y="254512"/>
                <a:ext cx="220088" cy="189731"/>
              </a:xfrm>
              <a:prstGeom prst="triangle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b="0" dirty="0" smtClean="0">
                  <a:ea typeface="돋움" pitchFamily="50" charset="-127"/>
                </a:endParaRPr>
              </a:p>
            </p:txBody>
          </p:sp>
          <p:sp>
            <p:nvSpPr>
              <p:cNvPr id="128" name="이등변 삼각형 127"/>
              <p:cNvSpPr/>
              <p:nvPr/>
            </p:nvSpPr>
            <p:spPr>
              <a:xfrm rot="5400000">
                <a:off x="10443545" y="254512"/>
                <a:ext cx="220088" cy="189731"/>
              </a:xfrm>
              <a:prstGeom prst="triangle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b="0" dirty="0" smtClean="0">
                  <a:ea typeface="돋움" pitchFamily="50" charset="-127"/>
                </a:endParaRPr>
              </a:p>
            </p:txBody>
          </p:sp>
          <p:sp>
            <p:nvSpPr>
              <p:cNvPr id="129" name="이등변 삼각형 128"/>
              <p:cNvSpPr/>
              <p:nvPr/>
            </p:nvSpPr>
            <p:spPr>
              <a:xfrm rot="5400000">
                <a:off x="10561031" y="254512"/>
                <a:ext cx="220088" cy="189731"/>
              </a:xfrm>
              <a:prstGeom prst="triangle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b="0" dirty="0" smtClean="0">
                  <a:ea typeface="돋움" pitchFamily="50" charset="-127"/>
                </a:endParaRPr>
              </a:p>
            </p:txBody>
          </p:sp>
        </p:grpSp>
        <p:pic>
          <p:nvPicPr>
            <p:cNvPr id="121" name="Picture 2" descr="C:\Users\user\Desktop\폴더\기획국비\스토리텔링\스토리보드\이미지\noun_Monster_223606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75" y="2024256"/>
              <a:ext cx="720080" cy="77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47076" y="6206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 진행 단계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텍스트를 통한 스토리 진행 전달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52943"/>
              </p:ext>
            </p:extLst>
          </p:nvPr>
        </p:nvGraphicFramePr>
        <p:xfrm>
          <a:off x="3851920" y="1085940"/>
          <a:ext cx="5112568" cy="5084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2568"/>
              </a:tblGrid>
              <a:tr h="326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스토리텔링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766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튜토리얼에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포함된 스테이지 진행 구간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 진행을 하면서 전투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튜토리얼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단계를 거침으로서 생긴 변화와 앞으로 일어날 일들 암시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추가적으로 세계관 이해에 필요한 정보를 전달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</a:tr>
              <a:tr h="326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기획의도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553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전달하는 정보의 성격에 따라 구분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집중을 하여 효율적인 전달을 위해 플레이방법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튜토리얼과는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분할하여 전달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다음으로 습득할 플레이방법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정보 사이에 구간을 두어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앞에서 습득한 플레이방법에 충분히 익숙해지게 하기 위함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19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39552" y="1092736"/>
            <a:ext cx="3097067" cy="5504613"/>
            <a:chOff x="9388399" y="1804844"/>
            <a:chExt cx="2625535" cy="4666530"/>
          </a:xfrm>
        </p:grpSpPr>
        <p:grpSp>
          <p:nvGrpSpPr>
            <p:cNvPr id="43" name="그룹 42"/>
            <p:cNvGrpSpPr/>
            <p:nvPr/>
          </p:nvGrpSpPr>
          <p:grpSpPr>
            <a:xfrm>
              <a:off x="9396536" y="1818221"/>
              <a:ext cx="2617398" cy="4653153"/>
              <a:chOff x="2698505" y="882090"/>
              <a:chExt cx="3096344" cy="550461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698505" y="882090"/>
                <a:ext cx="3096344" cy="55046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화면</a:t>
                </a:r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425205" y="945682"/>
                <a:ext cx="279737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Picture 11" descr="C:\Users\Administrator\Desktop\게임제안서\noun_Cat Girl_194390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6537" y="5133202"/>
                <a:ext cx="605418" cy="7875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2" descr="C:\Users\Administrator\Desktop\게임제안서\noun_Death_194390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650" y="5135767"/>
                <a:ext cx="831167" cy="784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3" descr="C:\Users\Administrator\Desktop\게임제안서\noun_fairy_1943914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7336" y="4207604"/>
                <a:ext cx="669551" cy="784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14" descr="C:\Users\Administrator\Desktop\게임제안서\noun_princess_1943929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5000" y="5135767"/>
                <a:ext cx="605418" cy="784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1" name="그룹 50"/>
              <p:cNvGrpSpPr/>
              <p:nvPr/>
            </p:nvGrpSpPr>
            <p:grpSpPr>
              <a:xfrm>
                <a:off x="3972020" y="4992596"/>
                <a:ext cx="522859" cy="101002"/>
                <a:chOff x="2822329" y="5718091"/>
                <a:chExt cx="1856202" cy="216025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2994828" y="5920759"/>
                <a:ext cx="522859" cy="101002"/>
                <a:chOff x="2822329" y="5718091"/>
                <a:chExt cx="1856202" cy="216025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956279" y="5926504"/>
                <a:ext cx="522859" cy="101002"/>
                <a:chOff x="2822329" y="5718091"/>
                <a:chExt cx="1856202" cy="216025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4902347" y="5925859"/>
                <a:ext cx="522859" cy="101002"/>
                <a:chOff x="2822329" y="5718091"/>
                <a:chExt cx="1856202" cy="216025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2822329" y="5718091"/>
                  <a:ext cx="1856202" cy="2160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2874280" y="5749904"/>
                  <a:ext cx="1220095" cy="152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5" name="직사각형 54"/>
              <p:cNvSpPr/>
              <p:nvPr/>
            </p:nvSpPr>
            <p:spPr>
              <a:xfrm>
                <a:off x="3462226" y="3347180"/>
                <a:ext cx="1626594" cy="55317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이등변 삼각형 55"/>
              <p:cNvSpPr/>
              <p:nvPr/>
            </p:nvSpPr>
            <p:spPr>
              <a:xfrm flipV="1">
                <a:off x="4050615" y="3900355"/>
                <a:ext cx="344474" cy="29696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56701" y="3421981"/>
                <a:ext cx="410726" cy="410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080708" y="3421981"/>
                <a:ext cx="410726" cy="410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84764" y="3421981"/>
                <a:ext cx="410726" cy="410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9388399" y="1804844"/>
              <a:ext cx="2625535" cy="4022143"/>
              <a:chOff x="3425435" y="581342"/>
              <a:chExt cx="3114427" cy="477109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3726791" y="890172"/>
                <a:ext cx="2509010" cy="4462261"/>
              </a:xfrm>
              <a:prstGeom prst="rect">
                <a:avLst/>
              </a:prstGeom>
              <a:solidFill>
                <a:srgbClr val="00B050"/>
              </a:solidFill>
              <a:ln w="381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00650" y="1045396"/>
                <a:ext cx="1145913" cy="52285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전투승리</a:t>
                </a:r>
                <a:endParaRPr lang="ko-KR" altLang="en-US" sz="1400" b="1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408339" y="4699001"/>
                <a:ext cx="1145913" cy="5228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다음전투</a:t>
                </a:r>
                <a:endParaRPr lang="ko-KR" altLang="en-US" sz="1400" b="1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400649" y="4086933"/>
                <a:ext cx="1145913" cy="5228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/>
                  <a:t>다시하</a:t>
                </a:r>
                <a:r>
                  <a:rPr lang="ko-KR" altLang="en-US" sz="1400" b="1" dirty="0" err="1"/>
                  <a:t>기</a:t>
                </a:r>
                <a:endParaRPr lang="ko-KR" altLang="en-US" sz="1400" b="1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00648" y="3474865"/>
                <a:ext cx="1145913" cy="5228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나가</a:t>
                </a:r>
                <a:r>
                  <a:rPr lang="ko-KR" altLang="en-US" sz="1400" b="1" dirty="0"/>
                  <a:t>기</a:t>
                </a: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054868" y="1743466"/>
                <a:ext cx="1914501" cy="1590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획득</a:t>
                </a:r>
                <a:endParaRPr lang="en-US" altLang="ko-KR" sz="1400" b="1" dirty="0" smtClean="0">
                  <a:solidFill>
                    <a:schemeClr val="tx1"/>
                  </a:solidFill>
                </a:endParaRPr>
              </a:p>
              <a:p>
                <a:endParaRPr lang="en-US" altLang="ko-KR" sz="14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경험치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9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달성도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25%</a:t>
                </a: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3425435" y="581342"/>
                <a:ext cx="3114427" cy="2775668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9394880" y="4714556"/>
              <a:ext cx="2610291" cy="175681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259485" y="4144798"/>
              <a:ext cx="754449" cy="569758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394383" y="4144798"/>
              <a:ext cx="754449" cy="569758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9388399" y="1818003"/>
              <a:ext cx="2595822" cy="930870"/>
              <a:chOff x="9377929" y="209509"/>
              <a:chExt cx="2595822" cy="930870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9377929" y="209510"/>
                <a:ext cx="2595822" cy="9308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1" name="Picture 14" descr="C:\Users\Administrator\Desktop\게임제안서\noun_princess_1943929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8732" y="298203"/>
                <a:ext cx="507553" cy="658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9920015" y="494048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어떻게든 올라오는 것은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성공했지만 사방이 적이야</a:t>
                </a:r>
                <a:r>
                  <a:rPr lang="en-US" altLang="ko-KR" sz="1200" dirty="0" smtClean="0"/>
                  <a:t>!</a:t>
                </a: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1384927" y="214311"/>
                <a:ext cx="585570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SKIP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0803247" y="209510"/>
                <a:ext cx="581679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AUTO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0221568" y="209509"/>
                <a:ext cx="581679" cy="2797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이등변 삼각형 85"/>
              <p:cNvSpPr/>
              <p:nvPr/>
            </p:nvSpPr>
            <p:spPr>
              <a:xfrm rot="5400000">
                <a:off x="10326058" y="254512"/>
                <a:ext cx="220088" cy="189731"/>
              </a:xfrm>
              <a:prstGeom prst="triangle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b="0" dirty="0" smtClean="0">
                  <a:ea typeface="돋움" pitchFamily="50" charset="-127"/>
                </a:endParaRPr>
              </a:p>
            </p:txBody>
          </p:sp>
          <p:sp>
            <p:nvSpPr>
              <p:cNvPr id="87" name="이등변 삼각형 86"/>
              <p:cNvSpPr/>
              <p:nvPr/>
            </p:nvSpPr>
            <p:spPr>
              <a:xfrm rot="5400000">
                <a:off x="10443545" y="254512"/>
                <a:ext cx="220088" cy="189731"/>
              </a:xfrm>
              <a:prstGeom prst="triangle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b="0" dirty="0" smtClean="0">
                  <a:ea typeface="돋움" pitchFamily="50" charset="-127"/>
                </a:endParaRPr>
              </a:p>
            </p:txBody>
          </p:sp>
          <p:sp>
            <p:nvSpPr>
              <p:cNvPr id="88" name="이등변 삼각형 87"/>
              <p:cNvSpPr/>
              <p:nvPr/>
            </p:nvSpPr>
            <p:spPr>
              <a:xfrm rot="5400000">
                <a:off x="10561031" y="254512"/>
                <a:ext cx="220088" cy="189731"/>
              </a:xfrm>
              <a:prstGeom prst="triangle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b="0" dirty="0" smtClean="0">
                  <a:ea typeface="돋움" pitchFamily="50" charset="-127"/>
                </a:endParaRPr>
              </a:p>
            </p:txBody>
          </p:sp>
        </p:grp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21966"/>
              </p:ext>
            </p:extLst>
          </p:nvPr>
        </p:nvGraphicFramePr>
        <p:xfrm>
          <a:off x="3851920" y="1085940"/>
          <a:ext cx="5112568" cy="5084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2568"/>
              </a:tblGrid>
              <a:tr h="326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스토리텔링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766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스테이지 플레이에서 스토리관련 정보 전달 하지 않고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플레이에 집중 할 수 있도록 설계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후에는 전달할 스토리를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텍스트박스로 구성하여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짧게 전달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</a:tr>
              <a:tr h="326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기획의도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553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후 결과 창은 주로 유저들이 전투를 통해 얻은 것을 확인하기 위해 텍스트를 읽게 되는 구간이기 때문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스토리의 전달이 게임 진행을 끊어 부정적인 인상으로 남지 않기 위해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9414" y="70748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클리어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후 연출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6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929" y="624561"/>
            <a:ext cx="703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로딩화면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튜토리얼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전의 이미지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텍스트를 통한 전달방법을 사용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98190"/>
              </p:ext>
            </p:extLst>
          </p:nvPr>
        </p:nvGraphicFramePr>
        <p:xfrm>
          <a:off x="3851920" y="1085939"/>
          <a:ext cx="5112568" cy="5511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2568"/>
              </a:tblGrid>
              <a:tr h="332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스토리텔링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012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팁의 형태로 주요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컨텐츠의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정보 등을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스크린샷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텍스트 설명을 통해 전달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게임 초반부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컷 만화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웹툰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형식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텍스트를 통해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스토리 관련된 정보를 짧게 전달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</a:tr>
              <a:tr h="332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기획의도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44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게임에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익숙해 지기 위한 구간에 팁을 노출시켜 유저의 원활한 플레이에 도움을 주기 위해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관심을 가지지 않더라도 반복적으로 마주하다 보면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한번쯤을 자세히 보게 될 가능성이 높아짐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로딩시간은 길지 않으므로 짧은 정보를 전달 할 수 있는 방법으로 설정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39552" y="1092737"/>
            <a:ext cx="1553349" cy="2761509"/>
            <a:chOff x="9468544" y="1214614"/>
            <a:chExt cx="3096344" cy="5504612"/>
          </a:xfrm>
        </p:grpSpPr>
        <p:sp>
          <p:nvSpPr>
            <p:cNvPr id="4" name="직사각형 3"/>
            <p:cNvSpPr/>
            <p:nvPr/>
          </p:nvSpPr>
          <p:spPr>
            <a:xfrm>
              <a:off x="9468544" y="1214614"/>
              <a:ext cx="1548172" cy="2752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컷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016716" y="1223817"/>
              <a:ext cx="1548172" cy="2752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r>
                <a:rPr lang="ko-KR" altLang="en-US" dirty="0" smtClean="0"/>
                <a:t>컷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468544" y="3966920"/>
              <a:ext cx="1548172" cy="2752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r>
                <a:rPr lang="ko-KR" altLang="en-US" dirty="0" smtClean="0"/>
                <a:t>컷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016716" y="3966920"/>
              <a:ext cx="1548172" cy="2752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r>
                <a:rPr lang="ko-KR" altLang="en-US" dirty="0" smtClean="0"/>
                <a:t>컷</a:t>
              </a:r>
              <a:endParaRPr lang="ko-KR" altLang="en-US" dirty="0"/>
            </a:p>
          </p:txBody>
        </p:sp>
        <p:sp>
          <p:nvSpPr>
            <p:cNvPr id="3" name="오른쪽 화살표 2"/>
            <p:cNvSpPr/>
            <p:nvPr/>
          </p:nvSpPr>
          <p:spPr>
            <a:xfrm>
              <a:off x="10766131" y="2305355"/>
              <a:ext cx="612754" cy="58922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 rot="8100000">
              <a:off x="10722577" y="3672305"/>
              <a:ext cx="612754" cy="58922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10766131" y="5048458"/>
              <a:ext cx="612754" cy="58922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4730" y="3854247"/>
            <a:ext cx="1548172" cy="2752306"/>
            <a:chOff x="-4284984" y="897502"/>
            <a:chExt cx="3096344" cy="5504613"/>
          </a:xfrm>
        </p:grpSpPr>
        <p:sp>
          <p:nvSpPr>
            <p:cNvPr id="19" name="직사각형 18"/>
            <p:cNvSpPr/>
            <p:nvPr/>
          </p:nvSpPr>
          <p:spPr>
            <a:xfrm>
              <a:off x="-4284984" y="897502"/>
              <a:ext cx="3096344" cy="5504613"/>
            </a:xfrm>
            <a:prstGeom prst="rect">
              <a:avLst/>
            </a:prstGeom>
            <a:solidFill>
              <a:schemeClr val="bg1">
                <a:lumMod val="5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-4284984" y="912621"/>
              <a:ext cx="3096344" cy="54894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 영역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-3996952" y="5147837"/>
              <a:ext cx="2592288" cy="1038255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텍스트 영역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092902" y="3845041"/>
            <a:ext cx="1553350" cy="2761511"/>
            <a:chOff x="-5185084" y="-1071552"/>
            <a:chExt cx="3096344" cy="5504613"/>
          </a:xfrm>
        </p:grpSpPr>
        <p:sp>
          <p:nvSpPr>
            <p:cNvPr id="22" name="직사각형 21"/>
            <p:cNvSpPr/>
            <p:nvPr/>
          </p:nvSpPr>
          <p:spPr>
            <a:xfrm>
              <a:off x="-5185084" y="-1071552"/>
              <a:ext cx="3096344" cy="5504613"/>
            </a:xfrm>
            <a:prstGeom prst="rect">
              <a:avLst/>
            </a:prstGeom>
            <a:solidFill>
              <a:schemeClr val="bg1">
                <a:lumMod val="5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4897052" y="-751513"/>
              <a:ext cx="2592288" cy="3816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 영역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4897052" y="3178783"/>
              <a:ext cx="2592288" cy="1038255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텍스트 영역</a:t>
              </a: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02332" y="1092737"/>
            <a:ext cx="1543920" cy="2744744"/>
            <a:chOff x="2115679" y="3861808"/>
            <a:chExt cx="1543920" cy="2744744"/>
          </a:xfrm>
        </p:grpSpPr>
        <p:sp>
          <p:nvSpPr>
            <p:cNvPr id="26" name="직사각형 25"/>
            <p:cNvSpPr/>
            <p:nvPr/>
          </p:nvSpPr>
          <p:spPr>
            <a:xfrm>
              <a:off x="2115679" y="3861808"/>
              <a:ext cx="1543920" cy="6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컷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15679" y="5234181"/>
              <a:ext cx="1543920" cy="6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r>
                <a:rPr lang="ko-KR" altLang="en-US" dirty="0" smtClean="0"/>
                <a:t>컷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15679" y="4547994"/>
              <a:ext cx="1543920" cy="6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r>
                <a:rPr lang="ko-KR" altLang="en-US" dirty="0" smtClean="0"/>
                <a:t>컷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15679" y="5920366"/>
              <a:ext cx="1543920" cy="6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r>
                <a:rPr lang="ko-KR" altLang="en-US" dirty="0" smtClean="0"/>
                <a:t>컷</a:t>
              </a:r>
              <a:endParaRPr lang="ko-KR" altLang="en-US" dirty="0"/>
            </a:p>
          </p:txBody>
        </p:sp>
        <p:sp>
          <p:nvSpPr>
            <p:cNvPr id="30" name="오른쪽 화살표 29"/>
            <p:cNvSpPr/>
            <p:nvPr/>
          </p:nvSpPr>
          <p:spPr>
            <a:xfrm rot="5400000">
              <a:off x="2715876" y="4400194"/>
              <a:ext cx="307402" cy="295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5400000">
              <a:off x="2715876" y="5086381"/>
              <a:ext cx="307402" cy="295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 rot="5400000">
              <a:off x="2715876" y="5772566"/>
              <a:ext cx="307402" cy="295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 열람 시스템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9552" y="1092737"/>
            <a:ext cx="3096344" cy="5504613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14188"/>
              </p:ext>
            </p:extLst>
          </p:nvPr>
        </p:nvGraphicFramePr>
        <p:xfrm>
          <a:off x="3851920" y="1085941"/>
          <a:ext cx="5040560" cy="5511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0"/>
              </a:tblGrid>
              <a:tr h="358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스토리텔링</a:t>
                      </a:r>
                      <a:r>
                        <a:rPr lang="ko-KR" altLang="en-US" sz="1400" dirty="0" smtClean="0"/>
                        <a:t> 방법</a:t>
                      </a:r>
                      <a:endParaRPr lang="ko-KR" altLang="en-US" sz="1400" dirty="0"/>
                    </a:p>
                  </a:txBody>
                  <a:tcPr/>
                </a:tc>
              </a:tr>
              <a:tr h="24785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스토리 열람시스템에서 로딩화면 중에 뜨는 팁 등의 조작방법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주요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컨텐츠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정보창도 확인 가능하도록 설계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로딩화면과 각 스토리는 카테고리로 묶어서 분할 구분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스토리를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파악하는데 집중할 수 있도록 필요한 경우에는 이미지를 포함한 장문의 텍스트도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8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기획의도</a:t>
                      </a:r>
                      <a:endParaRPr lang="ko-KR" altLang="en-US" sz="1400" dirty="0"/>
                    </a:p>
                  </a:txBody>
                  <a:tcPr/>
                </a:tc>
              </a:tr>
              <a:tr h="2316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궁금한 내용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확인하고 싶은 정보가 있을 경우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인게임에서도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충분히 확인 할 수 있도록 하기 위해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플레이 중에는 스토리에 집중하여 파악이 힘들기 때문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텍스트가 길어지더라도 충분한 설명이 필요하다면 자세한 묘사를 하는 것이 파악에 도움이 되기 때문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55576" y="1412776"/>
            <a:ext cx="2664296" cy="4896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43808" y="1546101"/>
            <a:ext cx="423664" cy="423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90758" y="2060848"/>
            <a:ext cx="304800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6906" y="2181387"/>
            <a:ext cx="152400" cy="205222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79984" y="1565176"/>
            <a:ext cx="1719808" cy="404589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스토리 북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9984" y="2060848"/>
            <a:ext cx="186382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로딩화면 ▲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15045" y="3931830"/>
            <a:ext cx="522859" cy="52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27496" y="3931830"/>
            <a:ext cx="522859" cy="52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68213" y="3931830"/>
            <a:ext cx="522859" cy="52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5045" y="3248367"/>
            <a:ext cx="522859" cy="52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96479" y="3248367"/>
            <a:ext cx="522859" cy="52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15045" y="2564904"/>
            <a:ext cx="522859" cy="52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55762" y="2564904"/>
            <a:ext cx="522859" cy="52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96479" y="2564904"/>
            <a:ext cx="522859" cy="52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55762" y="3248367"/>
            <a:ext cx="522859" cy="52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52313" y="4581128"/>
            <a:ext cx="186382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r>
              <a:rPr lang="ko-KR" altLang="en-US" b="1" dirty="0" smtClean="0"/>
              <a:t>장 시</a:t>
            </a:r>
            <a:r>
              <a:rPr lang="ko-KR" altLang="en-US" b="1" dirty="0"/>
              <a:t>작</a:t>
            </a:r>
            <a:r>
              <a:rPr lang="ko-KR" altLang="en-US" b="1" dirty="0" smtClean="0"/>
              <a:t> </a:t>
            </a:r>
            <a:r>
              <a:rPr lang="ko-KR" altLang="en-US" b="1" dirty="0"/>
              <a:t>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52313" y="5093568"/>
            <a:ext cx="186382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 smtClean="0"/>
              <a:t>장 엇갈림 </a:t>
            </a:r>
            <a:r>
              <a:rPr lang="ko-KR" altLang="en-US" b="1" dirty="0"/>
              <a:t>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52313" y="5606008"/>
            <a:ext cx="186382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r>
              <a:rPr lang="ko-KR" altLang="en-US" b="1" dirty="0" smtClean="0"/>
              <a:t>장 재확인 </a:t>
            </a:r>
            <a:r>
              <a:rPr lang="ko-KR" altLang="en-US" b="1" dirty="0"/>
              <a:t>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3453" y="6725376"/>
            <a:ext cx="352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인터페이스의 상호작용에 대한 설명 필요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0680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388" y="3633337"/>
            <a:ext cx="1763624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다마고치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홀로그렘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06564" y="4044161"/>
            <a:ext cx="1301959" cy="373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으어어어어어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1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28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화면에 대한 설명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28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화면에 대한 설명</a:t>
            </a:r>
            <a:endParaRPr lang="en-US" altLang="ko-KR" b="0" dirty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89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 사용하지</a:t>
            </a:r>
            <a:r>
              <a:rPr lang="en-US" altLang="ko-KR" b="0" dirty="0" smtClean="0">
                <a:ea typeface="돋움" pitchFamily="50" charset="-127"/>
              </a:rPr>
              <a:t>(</a:t>
            </a:r>
            <a:r>
              <a:rPr lang="ko-KR" altLang="en-US" b="0" dirty="0" smtClean="0">
                <a:ea typeface="돋움" pitchFamily="50" charset="-127"/>
              </a:rPr>
              <a:t>설명하지</a:t>
            </a:r>
            <a:r>
              <a:rPr lang="en-US" altLang="ko-KR" b="0" dirty="0" smtClean="0">
                <a:ea typeface="돋움" pitchFamily="50" charset="-127"/>
              </a:rPr>
              <a:t>)</a:t>
            </a:r>
            <a:r>
              <a:rPr lang="ko-KR" altLang="en-US" b="0" dirty="0" smtClean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버튼 터치 시</a:t>
            </a:r>
            <a:r>
              <a:rPr lang="en-US" altLang="ko-KR" b="0" dirty="0">
                <a:ea typeface="돋움" pitchFamily="50" charset="-127"/>
              </a:rPr>
              <a:t> </a:t>
            </a:r>
            <a:r>
              <a:rPr lang="ko-KR" altLang="en-US" b="0" dirty="0" smtClean="0">
                <a:ea typeface="돋움" pitchFamily="50" charset="-127"/>
              </a:rPr>
              <a:t>인터페이스 설명텍스트로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넘어간다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398392" y="7029400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텍스트만 바뀌는 부분은 지문과 설명으로</a:t>
            </a:r>
            <a:r>
              <a:rPr lang="en-US" altLang="ko-KR" dirty="0"/>
              <a:t> </a:t>
            </a:r>
            <a:r>
              <a:rPr lang="ko-KR" altLang="en-US" dirty="0" smtClean="0"/>
              <a:t>작성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2642" y="668554"/>
            <a:ext cx="2583493" cy="4592877"/>
            <a:chOff x="9396536" y="1681874"/>
            <a:chExt cx="3096344" cy="5504613"/>
          </a:xfrm>
        </p:grpSpPr>
        <p:sp>
          <p:nvSpPr>
            <p:cNvPr id="84" name="직사각형 83"/>
            <p:cNvSpPr/>
            <p:nvPr/>
          </p:nvSpPr>
          <p:spPr>
            <a:xfrm>
              <a:off x="9396536" y="1681874"/>
              <a:ext cx="3096344" cy="5504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2123236" y="1745466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6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1427" y="1957343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296" y="6206589"/>
              <a:ext cx="559697" cy="72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6208961"/>
              <a:ext cx="768397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5940" y="5349897"/>
              <a:ext cx="618986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8759" y="6208960"/>
              <a:ext cx="559697" cy="72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1" name="그룹 90"/>
            <p:cNvGrpSpPr/>
            <p:nvPr/>
          </p:nvGrpSpPr>
          <p:grpSpPr>
            <a:xfrm>
              <a:off x="10790059" y="6075606"/>
              <a:ext cx="522859" cy="101002"/>
              <a:chOff x="2822329" y="5718091"/>
              <a:chExt cx="1856202" cy="216025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9812867" y="6934670"/>
              <a:ext cx="522859" cy="101002"/>
              <a:chOff x="2822329" y="5718091"/>
              <a:chExt cx="1856202" cy="216025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0774318" y="6940415"/>
              <a:ext cx="522859" cy="101002"/>
              <a:chOff x="2822329" y="5718091"/>
              <a:chExt cx="1856202" cy="216025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1720386" y="6939770"/>
              <a:ext cx="522859" cy="101002"/>
              <a:chOff x="2822329" y="5718091"/>
              <a:chExt cx="1856202" cy="216025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3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1957342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" name="그룹 103"/>
            <p:cNvGrpSpPr/>
            <p:nvPr/>
          </p:nvGrpSpPr>
          <p:grpSpPr>
            <a:xfrm>
              <a:off x="9996229" y="2884622"/>
              <a:ext cx="522859" cy="101002"/>
              <a:chOff x="2822329" y="5718091"/>
              <a:chExt cx="1856202" cy="216025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11685348" y="2883977"/>
              <a:ext cx="522859" cy="101002"/>
              <a:chOff x="2822329" y="5718091"/>
              <a:chExt cx="1856202" cy="216025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0045791" y="4376408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④</a:t>
              </a:r>
              <a:endParaRPr lang="en-US" altLang="ko-KR" sz="1400" dirty="0" smtClean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464382" y="2259220"/>
              <a:ext cx="259239" cy="4205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9542951" y="2360185"/>
              <a:ext cx="102099" cy="4032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811427" y="5379820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⑤</a:t>
              </a:r>
              <a:endParaRPr lang="en-US" altLang="ko-KR" sz="1400" dirty="0" smtClean="0"/>
            </a:p>
          </p:txBody>
        </p:sp>
        <p:sp>
          <p:nvSpPr>
            <p:cNvPr id="119" name="눈물 방울 118"/>
            <p:cNvSpPr/>
            <p:nvPr/>
          </p:nvSpPr>
          <p:spPr>
            <a:xfrm rot="8100000">
              <a:off x="10738158" y="4516113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0787400" y="4565355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눈물 방울 120"/>
            <p:cNvSpPr/>
            <p:nvPr/>
          </p:nvSpPr>
          <p:spPr>
            <a:xfrm rot="5400000">
              <a:off x="10042788" y="4775582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 rot="18900000">
              <a:off x="10092030" y="4824824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9701098" y="5687674"/>
              <a:ext cx="337275" cy="337275"/>
              <a:chOff x="1022797" y="2875702"/>
              <a:chExt cx="674549" cy="674549"/>
            </a:xfrm>
          </p:grpSpPr>
          <p:sp>
            <p:nvSpPr>
              <p:cNvPr id="124" name="눈물 방울 123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9700470" y="3656328"/>
              <a:ext cx="337275" cy="337275"/>
              <a:chOff x="1022797" y="2875702"/>
              <a:chExt cx="674549" cy="674549"/>
            </a:xfrm>
          </p:grpSpPr>
          <p:sp>
            <p:nvSpPr>
              <p:cNvPr id="127" name="눈물 방울 126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9700455" y="3282929"/>
              <a:ext cx="337275" cy="337275"/>
              <a:chOff x="1022797" y="2875702"/>
              <a:chExt cx="674549" cy="674549"/>
            </a:xfrm>
          </p:grpSpPr>
          <p:sp>
            <p:nvSpPr>
              <p:cNvPr id="130" name="눈물 방울 129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9684860" y="5211183"/>
              <a:ext cx="337275" cy="337275"/>
              <a:chOff x="1022797" y="2875702"/>
              <a:chExt cx="674549" cy="674549"/>
            </a:xfrm>
          </p:grpSpPr>
          <p:sp>
            <p:nvSpPr>
              <p:cNvPr id="133" name="눈물 방울 132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9690059" y="4075574"/>
              <a:ext cx="337275" cy="337275"/>
              <a:chOff x="1022797" y="2875702"/>
              <a:chExt cx="674549" cy="674549"/>
            </a:xfrm>
          </p:grpSpPr>
          <p:sp>
            <p:nvSpPr>
              <p:cNvPr id="136" name="눈물 방울 135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9690060" y="4438307"/>
              <a:ext cx="337275" cy="337275"/>
              <a:chOff x="1022797" y="2875702"/>
              <a:chExt cx="674549" cy="674549"/>
            </a:xfrm>
          </p:grpSpPr>
          <p:sp>
            <p:nvSpPr>
              <p:cNvPr id="139" name="눈물 방울 138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눈물 방울 140"/>
            <p:cNvSpPr/>
            <p:nvPr/>
          </p:nvSpPr>
          <p:spPr>
            <a:xfrm rot="10800000">
              <a:off x="11454991" y="4779224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 rot="2700000">
              <a:off x="11504233" y="4828466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79388" y="620688"/>
            <a:ext cx="2595822" cy="4614794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0313" y="4304612"/>
            <a:ext cx="2595822" cy="930870"/>
            <a:chOff x="9377929" y="209509"/>
            <a:chExt cx="2595822" cy="930870"/>
          </a:xfrm>
        </p:grpSpPr>
        <p:sp>
          <p:nvSpPr>
            <p:cNvPr id="41" name="직사각형 40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9920015" y="494048"/>
              <a:ext cx="2031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문지기로군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비켜줄 생각이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없다면 처치하고 넘어간다</a:t>
              </a:r>
              <a:r>
                <a:rPr lang="en-US" altLang="ko-KR" sz="1200" dirty="0" smtClean="0"/>
                <a:t>!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47" name="이등변 삼각형 146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719270" y="624447"/>
            <a:ext cx="2583493" cy="4592877"/>
            <a:chOff x="9396536" y="1681874"/>
            <a:chExt cx="3096344" cy="5504613"/>
          </a:xfrm>
        </p:grpSpPr>
        <p:sp>
          <p:nvSpPr>
            <p:cNvPr id="150" name="직사각형 149"/>
            <p:cNvSpPr/>
            <p:nvPr/>
          </p:nvSpPr>
          <p:spPr>
            <a:xfrm>
              <a:off x="9396536" y="1681874"/>
              <a:ext cx="3096344" cy="5504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2123236" y="1745466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2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1427" y="1957343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296" y="6206589"/>
              <a:ext cx="559697" cy="72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6208961"/>
              <a:ext cx="768397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5940" y="5349897"/>
              <a:ext cx="618986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8759" y="6208960"/>
              <a:ext cx="559697" cy="72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7" name="그룹 156"/>
            <p:cNvGrpSpPr/>
            <p:nvPr/>
          </p:nvGrpSpPr>
          <p:grpSpPr>
            <a:xfrm>
              <a:off x="10790059" y="6075606"/>
              <a:ext cx="522859" cy="101002"/>
              <a:chOff x="2822329" y="5718091"/>
              <a:chExt cx="1856202" cy="216025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9812867" y="6934670"/>
              <a:ext cx="522859" cy="101002"/>
              <a:chOff x="2822329" y="5718091"/>
              <a:chExt cx="1856202" cy="216025"/>
            </a:xfrm>
          </p:grpSpPr>
          <p:sp>
            <p:nvSpPr>
              <p:cNvPr id="200" name="직사각형 199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0774318" y="6940415"/>
              <a:ext cx="522859" cy="101002"/>
              <a:chOff x="2822329" y="5718091"/>
              <a:chExt cx="1856202" cy="216025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11720386" y="6939770"/>
              <a:ext cx="522859" cy="101002"/>
              <a:chOff x="2822329" y="5718091"/>
              <a:chExt cx="1856202" cy="216025"/>
            </a:xfrm>
          </p:grpSpPr>
          <p:sp>
            <p:nvSpPr>
              <p:cNvPr id="196" name="직사각형 195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1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1957342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2" name="그룹 161"/>
            <p:cNvGrpSpPr/>
            <p:nvPr/>
          </p:nvGrpSpPr>
          <p:grpSpPr>
            <a:xfrm>
              <a:off x="9996229" y="2884622"/>
              <a:ext cx="522859" cy="101002"/>
              <a:chOff x="2822329" y="5718091"/>
              <a:chExt cx="1856202" cy="216025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11685348" y="2883977"/>
              <a:ext cx="522859" cy="101002"/>
              <a:chOff x="2822329" y="5718091"/>
              <a:chExt cx="1856202" cy="216025"/>
            </a:xfrm>
          </p:grpSpPr>
          <p:sp>
            <p:nvSpPr>
              <p:cNvPr id="192" name="직사각형 19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10045791" y="4376408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④</a:t>
              </a:r>
              <a:endParaRPr lang="en-US" altLang="ko-KR" sz="1400" dirty="0" smtClean="0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9464382" y="2259220"/>
              <a:ext cx="259239" cy="4205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9542951" y="2360185"/>
              <a:ext cx="102099" cy="4032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811427" y="5379820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⑤</a:t>
              </a:r>
              <a:endParaRPr lang="en-US" altLang="ko-KR" sz="1400" dirty="0" smtClean="0"/>
            </a:p>
          </p:txBody>
        </p:sp>
        <p:sp>
          <p:nvSpPr>
            <p:cNvPr id="168" name="눈물 방울 167"/>
            <p:cNvSpPr/>
            <p:nvPr/>
          </p:nvSpPr>
          <p:spPr>
            <a:xfrm rot="8100000">
              <a:off x="10738158" y="4516113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10787400" y="4565355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눈물 방울 169"/>
            <p:cNvSpPr/>
            <p:nvPr/>
          </p:nvSpPr>
          <p:spPr>
            <a:xfrm rot="5400000">
              <a:off x="10042788" y="4775582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 rot="18900000">
              <a:off x="10092030" y="4824824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9701098" y="5687674"/>
              <a:ext cx="337275" cy="337275"/>
              <a:chOff x="1022797" y="2875702"/>
              <a:chExt cx="674549" cy="674549"/>
            </a:xfrm>
          </p:grpSpPr>
          <p:sp>
            <p:nvSpPr>
              <p:cNvPr id="190" name="눈물 방울 189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9700470" y="3656328"/>
              <a:ext cx="337275" cy="337275"/>
              <a:chOff x="1022797" y="2875702"/>
              <a:chExt cx="674549" cy="674549"/>
            </a:xfrm>
          </p:grpSpPr>
          <p:sp>
            <p:nvSpPr>
              <p:cNvPr id="188" name="눈물 방울 187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9700455" y="3282929"/>
              <a:ext cx="337275" cy="337275"/>
              <a:chOff x="1022797" y="2875702"/>
              <a:chExt cx="674549" cy="674549"/>
            </a:xfrm>
          </p:grpSpPr>
          <p:sp>
            <p:nvSpPr>
              <p:cNvPr id="186" name="눈물 방울 185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9684860" y="5211183"/>
              <a:ext cx="337275" cy="337275"/>
              <a:chOff x="1022797" y="2875702"/>
              <a:chExt cx="674549" cy="674549"/>
            </a:xfrm>
          </p:grpSpPr>
          <p:sp>
            <p:nvSpPr>
              <p:cNvPr id="184" name="눈물 방울 183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9690059" y="4075574"/>
              <a:ext cx="337275" cy="337275"/>
              <a:chOff x="1022797" y="2875702"/>
              <a:chExt cx="674549" cy="674549"/>
            </a:xfrm>
          </p:grpSpPr>
          <p:sp>
            <p:nvSpPr>
              <p:cNvPr id="182" name="눈물 방울 181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9690060" y="4438307"/>
              <a:ext cx="337275" cy="337275"/>
              <a:chOff x="1022797" y="2875702"/>
              <a:chExt cx="674549" cy="674549"/>
            </a:xfrm>
          </p:grpSpPr>
          <p:sp>
            <p:nvSpPr>
              <p:cNvPr id="180" name="눈물 방울 179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눈물 방울 177"/>
            <p:cNvSpPr/>
            <p:nvPr/>
          </p:nvSpPr>
          <p:spPr>
            <a:xfrm rot="10800000">
              <a:off x="11454991" y="4779224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 rot="2700000">
              <a:off x="11504233" y="4828466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" name="직사각형 203"/>
          <p:cNvSpPr/>
          <p:nvPr/>
        </p:nvSpPr>
        <p:spPr>
          <a:xfrm>
            <a:off x="5284772" y="624447"/>
            <a:ext cx="2027066" cy="4578244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5" name="그룹 204"/>
          <p:cNvGrpSpPr/>
          <p:nvPr/>
        </p:nvGrpSpPr>
        <p:grpSpPr>
          <a:xfrm>
            <a:off x="4706941" y="4282419"/>
            <a:ext cx="2595822" cy="930870"/>
            <a:chOff x="9377929" y="209509"/>
            <a:chExt cx="2595822" cy="930870"/>
          </a:xfrm>
        </p:grpSpPr>
        <p:sp>
          <p:nvSpPr>
            <p:cNvPr id="206" name="직사각형 205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7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9920015" y="494048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왼쪽의 막대는 턴 획득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순서를 나타내는 막대야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2" name="이등변 삼각형 211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213" name="이등변 삼각형 212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214" name="이등변 삼각형 213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4719270" y="643188"/>
            <a:ext cx="565502" cy="564476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217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 사용하지</a:t>
            </a:r>
            <a:r>
              <a:rPr lang="en-US" altLang="ko-KR" b="0" dirty="0">
                <a:ea typeface="돋움" pitchFamily="50" charset="-127"/>
              </a:rPr>
              <a:t>(</a:t>
            </a:r>
            <a:r>
              <a:rPr lang="ko-KR" altLang="en-US" b="0" dirty="0">
                <a:ea typeface="돋움" pitchFamily="50" charset="-127"/>
              </a:rPr>
              <a:t>설명하지</a:t>
            </a:r>
            <a:r>
              <a:rPr lang="en-US" altLang="ko-KR" b="0" dirty="0">
                <a:ea typeface="돋움" pitchFamily="50" charset="-127"/>
              </a:rPr>
              <a:t>)</a:t>
            </a:r>
            <a:r>
              <a:rPr lang="ko-KR" altLang="en-US" b="0" dirty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버튼 터치 시 조작 설명으로 넘어간다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4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그룹 126"/>
          <p:cNvGrpSpPr/>
          <p:nvPr/>
        </p:nvGrpSpPr>
        <p:grpSpPr>
          <a:xfrm>
            <a:off x="182642" y="609815"/>
            <a:ext cx="2583493" cy="4592877"/>
            <a:chOff x="9396536" y="1681874"/>
            <a:chExt cx="3096344" cy="5504613"/>
          </a:xfrm>
        </p:grpSpPr>
        <p:sp>
          <p:nvSpPr>
            <p:cNvPr id="128" name="직사각형 127"/>
            <p:cNvSpPr/>
            <p:nvPr/>
          </p:nvSpPr>
          <p:spPr>
            <a:xfrm>
              <a:off x="9396536" y="1681874"/>
              <a:ext cx="3096344" cy="5504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2123236" y="1745466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0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1427" y="1957343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296" y="6206589"/>
              <a:ext cx="559697" cy="72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6208961"/>
              <a:ext cx="768397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5940" y="5349897"/>
              <a:ext cx="618986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8759" y="6208960"/>
              <a:ext cx="559697" cy="72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5" name="그룹 134"/>
            <p:cNvGrpSpPr/>
            <p:nvPr/>
          </p:nvGrpSpPr>
          <p:grpSpPr>
            <a:xfrm>
              <a:off x="10790059" y="6075606"/>
              <a:ext cx="522859" cy="101002"/>
              <a:chOff x="2822329" y="5718091"/>
              <a:chExt cx="1856202" cy="216025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9812867" y="6934670"/>
              <a:ext cx="522859" cy="101002"/>
              <a:chOff x="2822329" y="5718091"/>
              <a:chExt cx="1856202" cy="216025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10774318" y="6940415"/>
              <a:ext cx="522859" cy="101002"/>
              <a:chOff x="2822329" y="5718091"/>
              <a:chExt cx="1856202" cy="216025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11720386" y="6939770"/>
              <a:ext cx="522859" cy="101002"/>
              <a:chOff x="2822329" y="5718091"/>
              <a:chExt cx="1856202" cy="216025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9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1957342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0" name="그룹 139"/>
            <p:cNvGrpSpPr/>
            <p:nvPr/>
          </p:nvGrpSpPr>
          <p:grpSpPr>
            <a:xfrm>
              <a:off x="9996229" y="2884622"/>
              <a:ext cx="522859" cy="101002"/>
              <a:chOff x="2822329" y="5718091"/>
              <a:chExt cx="1856202" cy="216025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11685348" y="2883977"/>
              <a:ext cx="522859" cy="101002"/>
              <a:chOff x="2822329" y="5718091"/>
              <a:chExt cx="1856202" cy="216025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10045791" y="4376408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④</a:t>
              </a:r>
              <a:endParaRPr lang="en-US" altLang="ko-KR" sz="1400" dirty="0" smtClean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9464382" y="2259220"/>
              <a:ext cx="259239" cy="4205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9542951" y="2360185"/>
              <a:ext cx="102099" cy="4032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811427" y="5379820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⑤</a:t>
              </a:r>
              <a:endParaRPr lang="en-US" altLang="ko-KR" sz="1400" dirty="0" smtClean="0"/>
            </a:p>
          </p:txBody>
        </p:sp>
        <p:sp>
          <p:nvSpPr>
            <p:cNvPr id="146" name="눈물 방울 145"/>
            <p:cNvSpPr/>
            <p:nvPr/>
          </p:nvSpPr>
          <p:spPr>
            <a:xfrm rot="8100000">
              <a:off x="10738158" y="4516113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0787400" y="4565355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눈물 방울 147"/>
            <p:cNvSpPr/>
            <p:nvPr/>
          </p:nvSpPr>
          <p:spPr>
            <a:xfrm rot="5400000">
              <a:off x="10042788" y="4775582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 rot="18900000">
              <a:off x="10092030" y="4824824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9701098" y="5687674"/>
              <a:ext cx="337275" cy="337275"/>
              <a:chOff x="1022797" y="2875702"/>
              <a:chExt cx="674549" cy="674549"/>
            </a:xfrm>
          </p:grpSpPr>
          <p:sp>
            <p:nvSpPr>
              <p:cNvPr id="168" name="눈물 방울 167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9700470" y="3656328"/>
              <a:ext cx="337275" cy="337275"/>
              <a:chOff x="1022797" y="2875702"/>
              <a:chExt cx="674549" cy="674549"/>
            </a:xfrm>
          </p:grpSpPr>
          <p:sp>
            <p:nvSpPr>
              <p:cNvPr id="166" name="눈물 방울 165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9700455" y="3282929"/>
              <a:ext cx="337275" cy="337275"/>
              <a:chOff x="1022797" y="2875702"/>
              <a:chExt cx="674549" cy="674549"/>
            </a:xfrm>
          </p:grpSpPr>
          <p:sp>
            <p:nvSpPr>
              <p:cNvPr id="164" name="눈물 방울 163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9684860" y="5211183"/>
              <a:ext cx="337275" cy="337275"/>
              <a:chOff x="1022797" y="2875702"/>
              <a:chExt cx="674549" cy="674549"/>
            </a:xfrm>
          </p:grpSpPr>
          <p:sp>
            <p:nvSpPr>
              <p:cNvPr id="162" name="눈물 방울 161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9690059" y="4075574"/>
              <a:ext cx="337275" cy="337275"/>
              <a:chOff x="1022797" y="2875702"/>
              <a:chExt cx="674549" cy="674549"/>
            </a:xfrm>
          </p:grpSpPr>
          <p:sp>
            <p:nvSpPr>
              <p:cNvPr id="160" name="눈물 방울 159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9690060" y="4438307"/>
              <a:ext cx="337275" cy="337275"/>
              <a:chOff x="1022797" y="2875702"/>
              <a:chExt cx="674549" cy="674549"/>
            </a:xfrm>
          </p:grpSpPr>
          <p:sp>
            <p:nvSpPr>
              <p:cNvPr id="158" name="눈물 방울 157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6" name="눈물 방울 155"/>
            <p:cNvSpPr/>
            <p:nvPr/>
          </p:nvSpPr>
          <p:spPr>
            <a:xfrm rot="10800000">
              <a:off x="11454991" y="4779224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 rot="2700000">
              <a:off x="11504233" y="4828466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직사각형 181"/>
          <p:cNvSpPr/>
          <p:nvPr/>
        </p:nvSpPr>
        <p:spPr>
          <a:xfrm>
            <a:off x="179388" y="607917"/>
            <a:ext cx="2595822" cy="2562091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/>
          <p:cNvSpPr/>
          <p:nvPr/>
        </p:nvSpPr>
        <p:spPr>
          <a:xfrm>
            <a:off x="182642" y="3777621"/>
            <a:ext cx="2595822" cy="1425072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직사각형 193"/>
          <p:cNvSpPr/>
          <p:nvPr/>
        </p:nvSpPr>
        <p:spPr>
          <a:xfrm>
            <a:off x="1332220" y="3171443"/>
            <a:ext cx="1430661" cy="606178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직사각형 194"/>
          <p:cNvSpPr/>
          <p:nvPr/>
        </p:nvSpPr>
        <p:spPr>
          <a:xfrm>
            <a:off x="185804" y="3172470"/>
            <a:ext cx="502613" cy="606178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197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grpSp>
        <p:nvGrpSpPr>
          <p:cNvPr id="3" name="그룹 2"/>
          <p:cNvGrpSpPr/>
          <p:nvPr/>
        </p:nvGrpSpPr>
        <p:grpSpPr>
          <a:xfrm>
            <a:off x="4714341" y="580473"/>
            <a:ext cx="2592761" cy="4609354"/>
            <a:chOff x="9828584" y="848434"/>
            <a:chExt cx="3096344" cy="5504613"/>
          </a:xfrm>
        </p:grpSpPr>
        <p:sp>
          <p:nvSpPr>
            <p:cNvPr id="198" name="직사각형 197"/>
            <p:cNvSpPr/>
            <p:nvPr/>
          </p:nvSpPr>
          <p:spPr>
            <a:xfrm>
              <a:off x="9828584" y="848434"/>
              <a:ext cx="3096344" cy="5504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2555284" y="912026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0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3475" y="1123903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2344" y="5373149"/>
              <a:ext cx="559697" cy="72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8507" y="5375521"/>
              <a:ext cx="768397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988" y="4516457"/>
              <a:ext cx="618986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807" y="5375520"/>
              <a:ext cx="559697" cy="72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" name="그룹 204"/>
            <p:cNvGrpSpPr/>
            <p:nvPr/>
          </p:nvGrpSpPr>
          <p:grpSpPr>
            <a:xfrm>
              <a:off x="11222107" y="5242166"/>
              <a:ext cx="522859" cy="101002"/>
              <a:chOff x="2822329" y="5718091"/>
              <a:chExt cx="1856202" cy="216025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>
              <a:off x="10244915" y="6101230"/>
              <a:ext cx="522859" cy="101002"/>
              <a:chOff x="2822329" y="5718091"/>
              <a:chExt cx="1856202" cy="216025"/>
            </a:xfrm>
          </p:grpSpPr>
          <p:sp>
            <p:nvSpPr>
              <p:cNvPr id="209" name="직사각형 20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>
              <a:off x="11206366" y="6106975"/>
              <a:ext cx="522859" cy="101002"/>
              <a:chOff x="2822329" y="5718091"/>
              <a:chExt cx="1856202" cy="216025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12152434" y="6106330"/>
              <a:ext cx="522859" cy="101002"/>
              <a:chOff x="2822329" y="5718091"/>
              <a:chExt cx="1856202" cy="216025"/>
            </a:xfrm>
          </p:grpSpPr>
          <p:sp>
            <p:nvSpPr>
              <p:cNvPr id="215" name="직사각형 21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7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8507" y="1123902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8" name="그룹 217"/>
            <p:cNvGrpSpPr/>
            <p:nvPr/>
          </p:nvGrpSpPr>
          <p:grpSpPr>
            <a:xfrm>
              <a:off x="10428277" y="2051182"/>
              <a:ext cx="522859" cy="101002"/>
              <a:chOff x="2822329" y="5718091"/>
              <a:chExt cx="1856202" cy="216025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12117396" y="2050537"/>
              <a:ext cx="522859" cy="101002"/>
              <a:chOff x="2822329" y="5718091"/>
              <a:chExt cx="1856202" cy="216025"/>
            </a:xfrm>
          </p:grpSpPr>
          <p:sp>
            <p:nvSpPr>
              <p:cNvPr id="222" name="직사각형 22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4" name="직사각형 223"/>
            <p:cNvSpPr/>
            <p:nvPr/>
          </p:nvSpPr>
          <p:spPr>
            <a:xfrm>
              <a:off x="9896430" y="1425780"/>
              <a:ext cx="259239" cy="4205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9974999" y="1526745"/>
              <a:ext cx="102099" cy="4032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눈물 방울 225"/>
            <p:cNvSpPr/>
            <p:nvPr/>
          </p:nvSpPr>
          <p:spPr>
            <a:xfrm rot="8100000">
              <a:off x="11170206" y="3682673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/>
            <p:cNvSpPr/>
            <p:nvPr/>
          </p:nvSpPr>
          <p:spPr>
            <a:xfrm>
              <a:off x="11219448" y="3731915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눈물 방울 227"/>
            <p:cNvSpPr/>
            <p:nvPr/>
          </p:nvSpPr>
          <p:spPr>
            <a:xfrm rot="6300000">
              <a:off x="10670934" y="2959855"/>
              <a:ext cx="674549" cy="674549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/>
            <p:cNvSpPr/>
            <p:nvPr/>
          </p:nvSpPr>
          <p:spPr>
            <a:xfrm rot="19800000">
              <a:off x="10720176" y="3009097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눈물 방울 229"/>
            <p:cNvSpPr/>
            <p:nvPr/>
          </p:nvSpPr>
          <p:spPr>
            <a:xfrm rot="9900000">
              <a:off x="11676426" y="2979471"/>
              <a:ext cx="674549" cy="674549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/>
            <p:cNvSpPr/>
            <p:nvPr/>
          </p:nvSpPr>
          <p:spPr>
            <a:xfrm rot="2700000">
              <a:off x="11725668" y="3028713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10133146" y="4854234"/>
              <a:ext cx="337275" cy="337275"/>
              <a:chOff x="1022797" y="2875702"/>
              <a:chExt cx="674549" cy="674549"/>
            </a:xfrm>
          </p:grpSpPr>
          <p:sp>
            <p:nvSpPr>
              <p:cNvPr id="233" name="눈물 방울 232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>
              <a:off x="10132518" y="2822888"/>
              <a:ext cx="337275" cy="337275"/>
              <a:chOff x="1022797" y="2875702"/>
              <a:chExt cx="674549" cy="674549"/>
            </a:xfrm>
          </p:grpSpPr>
          <p:sp>
            <p:nvSpPr>
              <p:cNvPr id="236" name="눈물 방울 235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8" name="그룹 237"/>
            <p:cNvGrpSpPr/>
            <p:nvPr/>
          </p:nvGrpSpPr>
          <p:grpSpPr>
            <a:xfrm>
              <a:off x="10132503" y="2449489"/>
              <a:ext cx="337275" cy="337275"/>
              <a:chOff x="1022797" y="2875702"/>
              <a:chExt cx="674549" cy="674549"/>
            </a:xfrm>
          </p:grpSpPr>
          <p:sp>
            <p:nvSpPr>
              <p:cNvPr id="239" name="눈물 방울 238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>
              <a:off x="10116908" y="4377743"/>
              <a:ext cx="337275" cy="337275"/>
              <a:chOff x="1022797" y="2875702"/>
              <a:chExt cx="674549" cy="674549"/>
            </a:xfrm>
          </p:grpSpPr>
          <p:sp>
            <p:nvSpPr>
              <p:cNvPr id="242" name="눈물 방울 241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10122107" y="3242134"/>
              <a:ext cx="337275" cy="337275"/>
              <a:chOff x="1022797" y="2875702"/>
              <a:chExt cx="674549" cy="674549"/>
            </a:xfrm>
          </p:grpSpPr>
          <p:sp>
            <p:nvSpPr>
              <p:cNvPr id="245" name="눈물 방울 244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10122108" y="3604867"/>
              <a:ext cx="337275" cy="337275"/>
              <a:chOff x="1022797" y="2875702"/>
              <a:chExt cx="674549" cy="674549"/>
            </a:xfrm>
          </p:grpSpPr>
          <p:sp>
            <p:nvSpPr>
              <p:cNvPr id="248" name="눈물 방울 247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0" name="직사각형 249"/>
          <p:cNvSpPr/>
          <p:nvPr/>
        </p:nvSpPr>
        <p:spPr>
          <a:xfrm>
            <a:off x="4711280" y="580474"/>
            <a:ext cx="2595822" cy="1732764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직사각형 260"/>
          <p:cNvSpPr/>
          <p:nvPr/>
        </p:nvSpPr>
        <p:spPr>
          <a:xfrm>
            <a:off x="4706515" y="3029815"/>
            <a:ext cx="2595822" cy="2160012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직사각형 261"/>
          <p:cNvSpPr/>
          <p:nvPr/>
        </p:nvSpPr>
        <p:spPr>
          <a:xfrm>
            <a:off x="4726278" y="2313238"/>
            <a:ext cx="646369" cy="715557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직사각형 262"/>
          <p:cNvSpPr/>
          <p:nvPr/>
        </p:nvSpPr>
        <p:spPr>
          <a:xfrm>
            <a:off x="6017246" y="2318508"/>
            <a:ext cx="1285091" cy="710287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 사용하지</a:t>
            </a:r>
            <a:r>
              <a:rPr lang="en-US" altLang="ko-KR" b="0" dirty="0" smtClean="0">
                <a:ea typeface="돋움" pitchFamily="50" charset="-127"/>
              </a:rPr>
              <a:t>(</a:t>
            </a:r>
            <a:r>
              <a:rPr lang="ko-KR" altLang="en-US" b="0" dirty="0" smtClean="0">
                <a:ea typeface="돋움" pitchFamily="50" charset="-127"/>
              </a:rPr>
              <a:t>설명하지</a:t>
            </a:r>
            <a:r>
              <a:rPr lang="en-US" altLang="ko-KR" b="0" dirty="0" smtClean="0">
                <a:ea typeface="돋움" pitchFamily="50" charset="-127"/>
              </a:rPr>
              <a:t>)</a:t>
            </a:r>
            <a:r>
              <a:rPr lang="ko-KR" altLang="en-US" b="0" dirty="0" smtClean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버튼 터치 시 </a:t>
            </a:r>
            <a:r>
              <a:rPr lang="en-US" altLang="ko-KR" b="0" dirty="0" smtClean="0">
                <a:ea typeface="돋움" pitchFamily="50" charset="-127"/>
              </a:rPr>
              <a:t>‘</a:t>
            </a: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전투를 </a:t>
            </a:r>
            <a:r>
              <a:rPr lang="ko-KR" altLang="en-US" b="0" dirty="0" err="1" smtClean="0">
                <a:ea typeface="돋움" pitchFamily="50" charset="-127"/>
              </a:rPr>
              <a:t>스킵하시겠습니까</a:t>
            </a:r>
            <a:r>
              <a:rPr lang="en-US" altLang="ko-KR" b="0" dirty="0" smtClean="0">
                <a:ea typeface="돋움" pitchFamily="50" charset="-127"/>
              </a:rPr>
              <a:t>?’ </a:t>
            </a:r>
            <a:r>
              <a:rPr lang="ko-KR" altLang="en-US" b="0" dirty="0" err="1" smtClean="0">
                <a:ea typeface="돋움" pitchFamily="50" charset="-127"/>
              </a:rPr>
              <a:t>경고메세지</a:t>
            </a:r>
            <a:r>
              <a:rPr lang="ko-KR" altLang="en-US" b="0" dirty="0" smtClean="0">
                <a:ea typeface="돋움" pitchFamily="50" charset="-127"/>
              </a:rPr>
              <a:t> 창 출력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결정 시 전투결과 창으로 이동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sp>
        <p:nvSpPr>
          <p:cNvPr id="267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 사용하지</a:t>
            </a:r>
            <a:r>
              <a:rPr lang="en-US" altLang="ko-KR" b="0" dirty="0">
                <a:ea typeface="돋움" pitchFamily="50" charset="-127"/>
              </a:rPr>
              <a:t>(</a:t>
            </a:r>
            <a:r>
              <a:rPr lang="ko-KR" altLang="en-US" b="0" dirty="0">
                <a:ea typeface="돋움" pitchFamily="50" charset="-127"/>
              </a:rPr>
              <a:t>설명하지</a:t>
            </a:r>
            <a:r>
              <a:rPr lang="en-US" altLang="ko-KR" b="0" dirty="0">
                <a:ea typeface="돋움" pitchFamily="50" charset="-127"/>
              </a:rPr>
              <a:t>)</a:t>
            </a:r>
            <a:r>
              <a:rPr lang="ko-KR" altLang="en-US" b="0" dirty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</a:t>
            </a:r>
            <a:r>
              <a:rPr lang="ko-KR" altLang="en-US" b="0" dirty="0">
                <a:ea typeface="돋움" pitchFamily="50" charset="-127"/>
              </a:rPr>
              <a:t>버튼 터치 시 </a:t>
            </a:r>
            <a:r>
              <a:rPr lang="en-US" altLang="ko-KR" b="0" dirty="0">
                <a:ea typeface="돋움" pitchFamily="50" charset="-127"/>
              </a:rPr>
              <a:t>‘</a:t>
            </a: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전투를 </a:t>
            </a:r>
            <a:r>
              <a:rPr lang="ko-KR" altLang="en-US" b="0" dirty="0" err="1">
                <a:ea typeface="돋움" pitchFamily="50" charset="-127"/>
              </a:rPr>
              <a:t>스킵하시겠습니까</a:t>
            </a:r>
            <a:r>
              <a:rPr lang="en-US" altLang="ko-KR" b="0" dirty="0">
                <a:ea typeface="돋움" pitchFamily="50" charset="-127"/>
              </a:rPr>
              <a:t>?’ </a:t>
            </a:r>
            <a:r>
              <a:rPr lang="ko-KR" altLang="en-US" b="0" dirty="0" err="1">
                <a:ea typeface="돋움" pitchFamily="50" charset="-127"/>
              </a:rPr>
              <a:t>경고메세지</a:t>
            </a:r>
            <a:r>
              <a:rPr lang="ko-KR" altLang="en-US" b="0" dirty="0">
                <a:ea typeface="돋움" pitchFamily="50" charset="-127"/>
              </a:rPr>
              <a:t> 창 출력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결정 시 전투결과 창으로 이동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170313" y="4258706"/>
            <a:ext cx="2595822" cy="930870"/>
            <a:chOff x="9377929" y="209509"/>
            <a:chExt cx="2595822" cy="930870"/>
          </a:xfrm>
        </p:grpSpPr>
        <p:sp>
          <p:nvSpPr>
            <p:cNvPr id="184" name="직사각형 183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5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TextBox 185"/>
            <p:cNvSpPr txBox="1"/>
            <p:nvPr/>
          </p:nvSpPr>
          <p:spPr>
            <a:xfrm>
              <a:off x="9920015" y="494048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턴을 획득했군</a:t>
              </a:r>
              <a:r>
                <a:rPr lang="en-US" altLang="ko-KR" sz="1200" dirty="0" smtClean="0"/>
                <a:t>! </a:t>
              </a:r>
              <a:r>
                <a:rPr lang="ko-KR" altLang="en-US" sz="1200" dirty="0" smtClean="0"/>
                <a:t>활성화된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err="1" smtClean="0"/>
                <a:t>스킬버튼을</a:t>
              </a:r>
              <a:r>
                <a:rPr lang="ko-KR" altLang="en-US" sz="1200" dirty="0" smtClean="0"/>
                <a:t> 터치해봐</a:t>
              </a:r>
              <a:r>
                <a:rPr lang="en-US" altLang="ko-KR" sz="1200" dirty="0" smtClean="0"/>
                <a:t>!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0" name="이등변 삼각형 189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91" name="이등변 삼각형 190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92" name="이등변 삼각형 191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4711280" y="4271571"/>
            <a:ext cx="2595822" cy="930870"/>
            <a:chOff x="9377929" y="209509"/>
            <a:chExt cx="2595822" cy="930870"/>
          </a:xfrm>
        </p:grpSpPr>
        <p:sp>
          <p:nvSpPr>
            <p:cNvPr id="252" name="직사각형 251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3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4" name="TextBox 253"/>
            <p:cNvSpPr txBox="1"/>
            <p:nvPr/>
          </p:nvSpPr>
          <p:spPr>
            <a:xfrm>
              <a:off x="9920015" y="494048"/>
              <a:ext cx="1980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터치를 유지하면 </a:t>
              </a:r>
              <a:r>
                <a:rPr lang="ko-KR" altLang="en-US" sz="1200" dirty="0" err="1" smtClean="0"/>
                <a:t>타겟으로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선택할 대상이 나타나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8" name="이등변 삼각형 257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259" name="이등변 삼각형 258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260" name="이등변 삼각형 259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49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340" y="4941168"/>
            <a:ext cx="6388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전체적으로 게임이용률이 상승하였음을 알 수 있음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거의 </a:t>
            </a:r>
            <a:r>
              <a:rPr lang="ko-KR" altLang="en-US" sz="1600" b="1" dirty="0" smtClean="0"/>
              <a:t>대부분의 유저들이 </a:t>
            </a:r>
            <a:r>
              <a:rPr lang="ko-KR" altLang="en-US" sz="1600" b="1" dirty="0" err="1" smtClean="0"/>
              <a:t>모바일게임을</a:t>
            </a:r>
            <a:r>
              <a:rPr lang="ko-KR" altLang="en-US" sz="1600" b="1" dirty="0" smtClean="0"/>
              <a:t> 플레이</a:t>
            </a:r>
            <a:r>
              <a:rPr lang="ko-KR" altLang="en-US" sz="1400" dirty="0" smtClean="0"/>
              <a:t> 하는 것을 알 수 있음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스마트폰이</a:t>
            </a:r>
            <a:r>
              <a:rPr lang="ko-KR" altLang="en-US" sz="1400" dirty="0" smtClean="0"/>
              <a:t> </a:t>
            </a:r>
            <a:r>
              <a:rPr lang="ko-KR" altLang="en-US" sz="1600" b="1" dirty="0" smtClean="0"/>
              <a:t>가장 좋은 </a:t>
            </a:r>
            <a:r>
              <a:rPr lang="ko-KR" altLang="en-US" sz="1600" b="1" dirty="0" err="1" smtClean="0"/>
              <a:t>접근성을</a:t>
            </a:r>
            <a:r>
              <a:rPr lang="ko-KR" altLang="en-US" sz="1600" b="1" dirty="0" smtClean="0"/>
              <a:t> 가진 하드웨어</a:t>
            </a:r>
            <a:r>
              <a:rPr lang="ko-KR" altLang="en-US" sz="1400" dirty="0" smtClean="0"/>
              <a:t>이며</a:t>
            </a:r>
            <a:r>
              <a:rPr lang="en-US" altLang="ko-KR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그 입지를 유지할 것으로 판단됨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074" name="Picture 2" descr="C:\Users\Administrator\Desktop\게임제안서\게임플랫폼이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46047"/>
            <a:ext cx="7801364" cy="36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7076" y="62068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플랫폼 선정 이유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3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 smtClean="0"/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grpSp>
        <p:nvGrpSpPr>
          <p:cNvPr id="280" name="그룹 279"/>
          <p:cNvGrpSpPr/>
          <p:nvPr/>
        </p:nvGrpSpPr>
        <p:grpSpPr>
          <a:xfrm>
            <a:off x="182642" y="609815"/>
            <a:ext cx="2583493" cy="4592877"/>
            <a:chOff x="9396536" y="1681874"/>
            <a:chExt cx="3096344" cy="5504613"/>
          </a:xfrm>
        </p:grpSpPr>
        <p:sp>
          <p:nvSpPr>
            <p:cNvPr id="281" name="직사각형 280"/>
            <p:cNvSpPr/>
            <p:nvPr/>
          </p:nvSpPr>
          <p:spPr>
            <a:xfrm>
              <a:off x="9396536" y="1681874"/>
              <a:ext cx="3096344" cy="5504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12123236" y="1745466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4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296" y="6206589"/>
              <a:ext cx="559697" cy="72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5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6208961"/>
              <a:ext cx="768397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5940" y="5349897"/>
              <a:ext cx="618986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7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8759" y="6208960"/>
              <a:ext cx="559697" cy="72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8" name="그룹 287"/>
            <p:cNvGrpSpPr/>
            <p:nvPr/>
          </p:nvGrpSpPr>
          <p:grpSpPr>
            <a:xfrm>
              <a:off x="10790059" y="6075606"/>
              <a:ext cx="522859" cy="101002"/>
              <a:chOff x="2822329" y="5718091"/>
              <a:chExt cx="1856202" cy="216025"/>
            </a:xfrm>
          </p:grpSpPr>
          <p:sp>
            <p:nvSpPr>
              <p:cNvPr id="333" name="직사각형 33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직사각형 33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9" name="그룹 288"/>
            <p:cNvGrpSpPr/>
            <p:nvPr/>
          </p:nvGrpSpPr>
          <p:grpSpPr>
            <a:xfrm>
              <a:off x="9812867" y="6934670"/>
              <a:ext cx="522859" cy="101002"/>
              <a:chOff x="2822329" y="5718091"/>
              <a:chExt cx="1856202" cy="216025"/>
            </a:xfrm>
          </p:grpSpPr>
          <p:sp>
            <p:nvSpPr>
              <p:cNvPr id="331" name="직사각형 330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>
              <a:off x="10774318" y="6940415"/>
              <a:ext cx="522859" cy="101002"/>
              <a:chOff x="2822329" y="5718091"/>
              <a:chExt cx="1856202" cy="216025"/>
            </a:xfrm>
          </p:grpSpPr>
          <p:sp>
            <p:nvSpPr>
              <p:cNvPr id="329" name="직사각형 32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1" name="그룹 290"/>
            <p:cNvGrpSpPr/>
            <p:nvPr/>
          </p:nvGrpSpPr>
          <p:grpSpPr>
            <a:xfrm>
              <a:off x="11720386" y="6939770"/>
              <a:ext cx="522859" cy="101002"/>
              <a:chOff x="2822329" y="5718091"/>
              <a:chExt cx="1856202" cy="216025"/>
            </a:xfrm>
          </p:grpSpPr>
          <p:sp>
            <p:nvSpPr>
              <p:cNvPr id="327" name="직사각형 32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2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1957342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4" name="그룹 293"/>
            <p:cNvGrpSpPr/>
            <p:nvPr/>
          </p:nvGrpSpPr>
          <p:grpSpPr>
            <a:xfrm>
              <a:off x="11685348" y="2883977"/>
              <a:ext cx="522859" cy="101002"/>
              <a:chOff x="2822329" y="5718091"/>
              <a:chExt cx="1856202" cy="216025"/>
            </a:xfrm>
          </p:grpSpPr>
          <p:sp>
            <p:nvSpPr>
              <p:cNvPr id="323" name="직사각형 32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직사각형 32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5" name="TextBox 294"/>
            <p:cNvSpPr txBox="1"/>
            <p:nvPr/>
          </p:nvSpPr>
          <p:spPr>
            <a:xfrm>
              <a:off x="10045791" y="4376408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④</a:t>
              </a:r>
              <a:endParaRPr lang="en-US" altLang="ko-KR" sz="1400" dirty="0" smtClean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9464382" y="2259220"/>
              <a:ext cx="259239" cy="4205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9542951" y="2360185"/>
              <a:ext cx="102099" cy="4032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9811427" y="5379820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⑤</a:t>
              </a:r>
              <a:endParaRPr lang="en-US" altLang="ko-KR" sz="1400" dirty="0" smtClean="0"/>
            </a:p>
          </p:txBody>
        </p:sp>
        <p:sp>
          <p:nvSpPr>
            <p:cNvPr id="299" name="눈물 방울 298"/>
            <p:cNvSpPr/>
            <p:nvPr/>
          </p:nvSpPr>
          <p:spPr>
            <a:xfrm rot="8100000">
              <a:off x="10738158" y="4516113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/>
            <p:cNvSpPr/>
            <p:nvPr/>
          </p:nvSpPr>
          <p:spPr>
            <a:xfrm>
              <a:off x="10787400" y="4565355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눈물 방울 300"/>
            <p:cNvSpPr/>
            <p:nvPr/>
          </p:nvSpPr>
          <p:spPr>
            <a:xfrm rot="5400000">
              <a:off x="10042788" y="4775582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 rot="18900000">
              <a:off x="10092030" y="4824824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9701098" y="5687674"/>
              <a:ext cx="337275" cy="337275"/>
              <a:chOff x="1022797" y="2875702"/>
              <a:chExt cx="674549" cy="674549"/>
            </a:xfrm>
          </p:grpSpPr>
          <p:sp>
            <p:nvSpPr>
              <p:cNvPr id="321" name="눈물 방울 320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9700470" y="3656328"/>
              <a:ext cx="337275" cy="337275"/>
              <a:chOff x="1022797" y="2875702"/>
              <a:chExt cx="674549" cy="674549"/>
            </a:xfrm>
          </p:grpSpPr>
          <p:sp>
            <p:nvSpPr>
              <p:cNvPr id="319" name="눈물 방울 318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9700455" y="3282929"/>
              <a:ext cx="337275" cy="337275"/>
              <a:chOff x="1022797" y="2875702"/>
              <a:chExt cx="674549" cy="674549"/>
            </a:xfrm>
          </p:grpSpPr>
          <p:sp>
            <p:nvSpPr>
              <p:cNvPr id="317" name="눈물 방울 316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>
              <a:off x="9684860" y="5211183"/>
              <a:ext cx="337275" cy="337275"/>
              <a:chOff x="1022797" y="2875702"/>
              <a:chExt cx="674549" cy="674549"/>
            </a:xfrm>
          </p:grpSpPr>
          <p:sp>
            <p:nvSpPr>
              <p:cNvPr id="315" name="눈물 방울 314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7" name="그룹 306"/>
            <p:cNvGrpSpPr/>
            <p:nvPr/>
          </p:nvGrpSpPr>
          <p:grpSpPr>
            <a:xfrm>
              <a:off x="9690059" y="4075574"/>
              <a:ext cx="337275" cy="337275"/>
              <a:chOff x="1022797" y="2875702"/>
              <a:chExt cx="674549" cy="674549"/>
            </a:xfrm>
          </p:grpSpPr>
          <p:sp>
            <p:nvSpPr>
              <p:cNvPr id="313" name="눈물 방울 312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8" name="그룹 307"/>
            <p:cNvGrpSpPr/>
            <p:nvPr/>
          </p:nvGrpSpPr>
          <p:grpSpPr>
            <a:xfrm>
              <a:off x="9690060" y="4438307"/>
              <a:ext cx="337275" cy="337275"/>
              <a:chOff x="1022797" y="2875702"/>
              <a:chExt cx="674549" cy="674549"/>
            </a:xfrm>
          </p:grpSpPr>
          <p:sp>
            <p:nvSpPr>
              <p:cNvPr id="311" name="눈물 방울 310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9" name="눈물 방울 308"/>
            <p:cNvSpPr/>
            <p:nvPr/>
          </p:nvSpPr>
          <p:spPr>
            <a:xfrm rot="10800000">
              <a:off x="11454991" y="4779224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/>
            <p:cNvSpPr/>
            <p:nvPr/>
          </p:nvSpPr>
          <p:spPr>
            <a:xfrm rot="2700000">
              <a:off x="11504233" y="4828466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43422" y="1889989"/>
            <a:ext cx="2609522" cy="3306598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1170516" y="614907"/>
            <a:ext cx="1582428" cy="1275082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5" name="그룹 334"/>
          <p:cNvGrpSpPr/>
          <p:nvPr/>
        </p:nvGrpSpPr>
        <p:grpSpPr>
          <a:xfrm>
            <a:off x="150272" y="4260702"/>
            <a:ext cx="2595822" cy="930870"/>
            <a:chOff x="9377929" y="209509"/>
            <a:chExt cx="2595822" cy="930870"/>
          </a:xfrm>
        </p:grpSpPr>
        <p:sp>
          <p:nvSpPr>
            <p:cNvPr id="336" name="직사각형 335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7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TextBox 337"/>
            <p:cNvSpPr txBox="1"/>
            <p:nvPr/>
          </p:nvSpPr>
          <p:spPr>
            <a:xfrm>
              <a:off x="9920015" y="494048"/>
              <a:ext cx="1877437" cy="603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좋아</a:t>
              </a:r>
              <a:r>
                <a:rPr lang="en-US" altLang="ko-KR" sz="1200" dirty="0"/>
                <a:t>! </a:t>
              </a:r>
              <a:r>
                <a:rPr lang="ko-KR" altLang="en-US" sz="1200" dirty="0"/>
                <a:t>공격이 성공적으로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먹혀 들어서 처치했군</a:t>
              </a:r>
              <a:r>
                <a:rPr lang="en-US" altLang="ko-KR" sz="1200" dirty="0" smtClean="0"/>
                <a:t>!</a:t>
              </a: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2" name="이등변 삼각형 341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343" name="이등변 삼각형 342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344" name="이등변 삼각형 343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grpSp>
        <p:nvGrpSpPr>
          <p:cNvPr id="345" name="그룹 344"/>
          <p:cNvGrpSpPr/>
          <p:nvPr/>
        </p:nvGrpSpPr>
        <p:grpSpPr>
          <a:xfrm>
            <a:off x="4704282" y="603709"/>
            <a:ext cx="2583493" cy="4592877"/>
            <a:chOff x="9396536" y="1681874"/>
            <a:chExt cx="3096344" cy="5504613"/>
          </a:xfrm>
        </p:grpSpPr>
        <p:sp>
          <p:nvSpPr>
            <p:cNvPr id="346" name="직사각형 345"/>
            <p:cNvSpPr/>
            <p:nvPr/>
          </p:nvSpPr>
          <p:spPr>
            <a:xfrm>
              <a:off x="9396536" y="1681874"/>
              <a:ext cx="3096344" cy="5504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12123236" y="1745466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48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296" y="6206589"/>
              <a:ext cx="559697" cy="72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9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6208961"/>
              <a:ext cx="768397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0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5940" y="5349897"/>
              <a:ext cx="618986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1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8759" y="6208960"/>
              <a:ext cx="559697" cy="72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2" name="그룹 351"/>
            <p:cNvGrpSpPr/>
            <p:nvPr/>
          </p:nvGrpSpPr>
          <p:grpSpPr>
            <a:xfrm>
              <a:off x="10790059" y="6075606"/>
              <a:ext cx="522859" cy="101002"/>
              <a:chOff x="2822329" y="5718091"/>
              <a:chExt cx="1856202" cy="216025"/>
            </a:xfrm>
          </p:grpSpPr>
          <p:sp>
            <p:nvSpPr>
              <p:cNvPr id="394" name="직사각형 393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/>
            <p:nvPr/>
          </p:nvGrpSpPr>
          <p:grpSpPr>
            <a:xfrm>
              <a:off x="9812867" y="6934670"/>
              <a:ext cx="522859" cy="101002"/>
              <a:chOff x="2822329" y="5718091"/>
              <a:chExt cx="1856202" cy="216025"/>
            </a:xfrm>
          </p:grpSpPr>
          <p:sp>
            <p:nvSpPr>
              <p:cNvPr id="392" name="직사각형 39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4" name="그룹 353"/>
            <p:cNvGrpSpPr/>
            <p:nvPr/>
          </p:nvGrpSpPr>
          <p:grpSpPr>
            <a:xfrm>
              <a:off x="10774318" y="6940415"/>
              <a:ext cx="522859" cy="101002"/>
              <a:chOff x="2822329" y="5718091"/>
              <a:chExt cx="1856202" cy="216025"/>
            </a:xfrm>
          </p:grpSpPr>
          <p:sp>
            <p:nvSpPr>
              <p:cNvPr id="390" name="직사각형 389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5" name="그룹 354"/>
            <p:cNvGrpSpPr/>
            <p:nvPr/>
          </p:nvGrpSpPr>
          <p:grpSpPr>
            <a:xfrm>
              <a:off x="11720386" y="6939770"/>
              <a:ext cx="522859" cy="101002"/>
              <a:chOff x="2822329" y="5718091"/>
              <a:chExt cx="1856202" cy="216025"/>
            </a:xfrm>
          </p:grpSpPr>
          <p:sp>
            <p:nvSpPr>
              <p:cNvPr id="388" name="직사각형 387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6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1957342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7" name="그룹 356"/>
            <p:cNvGrpSpPr/>
            <p:nvPr/>
          </p:nvGrpSpPr>
          <p:grpSpPr>
            <a:xfrm>
              <a:off x="11685348" y="2883977"/>
              <a:ext cx="522859" cy="101002"/>
              <a:chOff x="2822329" y="5718091"/>
              <a:chExt cx="1856202" cy="216025"/>
            </a:xfrm>
          </p:grpSpPr>
          <p:sp>
            <p:nvSpPr>
              <p:cNvPr id="386" name="직사각형 385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8" name="TextBox 357"/>
            <p:cNvSpPr txBox="1"/>
            <p:nvPr/>
          </p:nvSpPr>
          <p:spPr>
            <a:xfrm>
              <a:off x="10045791" y="4376408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④</a:t>
              </a:r>
              <a:endParaRPr lang="en-US" altLang="ko-KR" sz="1400" dirty="0" smtClean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9464382" y="2259220"/>
              <a:ext cx="259239" cy="4205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9542951" y="2360185"/>
              <a:ext cx="102099" cy="4032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9811427" y="5379820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⑤</a:t>
              </a:r>
              <a:endParaRPr lang="en-US" altLang="ko-KR" sz="1400" dirty="0" smtClean="0"/>
            </a:p>
          </p:txBody>
        </p:sp>
        <p:sp>
          <p:nvSpPr>
            <p:cNvPr id="362" name="눈물 방울 361"/>
            <p:cNvSpPr/>
            <p:nvPr/>
          </p:nvSpPr>
          <p:spPr>
            <a:xfrm rot="8100000">
              <a:off x="10738158" y="4516113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10787400" y="4565355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눈물 방울 363"/>
            <p:cNvSpPr/>
            <p:nvPr/>
          </p:nvSpPr>
          <p:spPr>
            <a:xfrm rot="5400000">
              <a:off x="10042788" y="4775582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/>
            <p:cNvSpPr/>
            <p:nvPr/>
          </p:nvSpPr>
          <p:spPr>
            <a:xfrm rot="18900000">
              <a:off x="10092030" y="4824824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6" name="그룹 365"/>
            <p:cNvGrpSpPr/>
            <p:nvPr/>
          </p:nvGrpSpPr>
          <p:grpSpPr>
            <a:xfrm>
              <a:off x="9701098" y="5687674"/>
              <a:ext cx="337275" cy="337275"/>
              <a:chOff x="1022797" y="2875702"/>
              <a:chExt cx="674549" cy="674549"/>
            </a:xfrm>
          </p:grpSpPr>
          <p:sp>
            <p:nvSpPr>
              <p:cNvPr id="384" name="눈물 방울 383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7" name="그룹 366"/>
            <p:cNvGrpSpPr/>
            <p:nvPr/>
          </p:nvGrpSpPr>
          <p:grpSpPr>
            <a:xfrm>
              <a:off x="9700470" y="3656328"/>
              <a:ext cx="337275" cy="337275"/>
              <a:chOff x="1022797" y="2875702"/>
              <a:chExt cx="674549" cy="674549"/>
            </a:xfrm>
          </p:grpSpPr>
          <p:sp>
            <p:nvSpPr>
              <p:cNvPr id="382" name="눈물 방울 381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/>
            <p:nvPr/>
          </p:nvGrpSpPr>
          <p:grpSpPr>
            <a:xfrm>
              <a:off x="9700455" y="3282929"/>
              <a:ext cx="337275" cy="337275"/>
              <a:chOff x="1022797" y="2875702"/>
              <a:chExt cx="674549" cy="674549"/>
            </a:xfrm>
          </p:grpSpPr>
          <p:sp>
            <p:nvSpPr>
              <p:cNvPr id="380" name="눈물 방울 379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9" name="그룹 368"/>
            <p:cNvGrpSpPr/>
            <p:nvPr/>
          </p:nvGrpSpPr>
          <p:grpSpPr>
            <a:xfrm>
              <a:off x="9684860" y="5211183"/>
              <a:ext cx="337275" cy="337275"/>
              <a:chOff x="1022797" y="2875702"/>
              <a:chExt cx="674549" cy="674549"/>
            </a:xfrm>
          </p:grpSpPr>
          <p:sp>
            <p:nvSpPr>
              <p:cNvPr id="378" name="눈물 방울 377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/>
            <p:nvPr/>
          </p:nvGrpSpPr>
          <p:grpSpPr>
            <a:xfrm>
              <a:off x="9690059" y="4075574"/>
              <a:ext cx="337275" cy="337275"/>
              <a:chOff x="1022797" y="2875702"/>
              <a:chExt cx="674549" cy="674549"/>
            </a:xfrm>
          </p:grpSpPr>
          <p:sp>
            <p:nvSpPr>
              <p:cNvPr id="376" name="눈물 방울 375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1" name="그룹 370"/>
            <p:cNvGrpSpPr/>
            <p:nvPr/>
          </p:nvGrpSpPr>
          <p:grpSpPr>
            <a:xfrm>
              <a:off x="9690060" y="4438307"/>
              <a:ext cx="337275" cy="337275"/>
              <a:chOff x="1022797" y="2875702"/>
              <a:chExt cx="674549" cy="674549"/>
            </a:xfrm>
          </p:grpSpPr>
          <p:sp>
            <p:nvSpPr>
              <p:cNvPr id="374" name="눈물 방울 373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2" name="눈물 방울 371"/>
            <p:cNvSpPr/>
            <p:nvPr/>
          </p:nvSpPr>
          <p:spPr>
            <a:xfrm rot="10800000">
              <a:off x="11454991" y="4779224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/>
            <p:cNvSpPr/>
            <p:nvPr/>
          </p:nvSpPr>
          <p:spPr>
            <a:xfrm rot="2700000">
              <a:off x="11504233" y="4828466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6" name="직사각형 395"/>
          <p:cNvSpPr/>
          <p:nvPr/>
        </p:nvSpPr>
        <p:spPr>
          <a:xfrm>
            <a:off x="4698117" y="607965"/>
            <a:ext cx="2595822" cy="2338773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7" name="직사각형 396"/>
          <p:cNvSpPr/>
          <p:nvPr/>
        </p:nvSpPr>
        <p:spPr>
          <a:xfrm>
            <a:off x="4684417" y="3496351"/>
            <a:ext cx="2609522" cy="1747673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8" name="직사각형 397"/>
          <p:cNvSpPr/>
          <p:nvPr/>
        </p:nvSpPr>
        <p:spPr>
          <a:xfrm>
            <a:off x="4698688" y="2946738"/>
            <a:ext cx="1107629" cy="549613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9" name="직사각형 398"/>
          <p:cNvSpPr/>
          <p:nvPr/>
        </p:nvSpPr>
        <p:spPr>
          <a:xfrm>
            <a:off x="6421793" y="2946738"/>
            <a:ext cx="872718" cy="549613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0" name="그룹 399"/>
          <p:cNvGrpSpPr/>
          <p:nvPr/>
        </p:nvGrpSpPr>
        <p:grpSpPr>
          <a:xfrm>
            <a:off x="4711536" y="4271822"/>
            <a:ext cx="2595822" cy="930870"/>
            <a:chOff x="9377929" y="209509"/>
            <a:chExt cx="2595822" cy="930870"/>
          </a:xfrm>
        </p:grpSpPr>
        <p:sp>
          <p:nvSpPr>
            <p:cNvPr id="401" name="직사각형 400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2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3" name="TextBox 402"/>
            <p:cNvSpPr txBox="1"/>
            <p:nvPr/>
          </p:nvSpPr>
          <p:spPr>
            <a:xfrm>
              <a:off x="9920015" y="494048"/>
              <a:ext cx="1826141" cy="603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이번에는 </a:t>
              </a:r>
              <a:r>
                <a:rPr lang="ko-KR" altLang="en-US" sz="1200" dirty="0" err="1"/>
                <a:t>쿨타임이</a:t>
              </a:r>
              <a:r>
                <a:rPr lang="ko-KR" altLang="en-US" sz="1200" dirty="0"/>
                <a:t> 있는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강력한 </a:t>
              </a:r>
              <a:r>
                <a:rPr lang="ko-KR" altLang="en-US" sz="1200" dirty="0" err="1"/>
                <a:t>스킬을</a:t>
              </a:r>
              <a:r>
                <a:rPr lang="ko-KR" altLang="en-US" sz="1200" dirty="0"/>
                <a:t> 써보자</a:t>
              </a:r>
              <a:r>
                <a:rPr lang="en-US" altLang="ko-KR" sz="1200" dirty="0" smtClean="0"/>
                <a:t>!</a:t>
              </a: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7" name="이등변 삼각형 406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408" name="이등변 삼각형 407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409" name="이등변 삼각형 408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sp>
        <p:nvSpPr>
          <p:cNvPr id="135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 사용하지</a:t>
            </a:r>
            <a:r>
              <a:rPr lang="en-US" altLang="ko-KR" b="0" dirty="0" smtClean="0">
                <a:ea typeface="돋움" pitchFamily="50" charset="-127"/>
              </a:rPr>
              <a:t>(</a:t>
            </a:r>
            <a:r>
              <a:rPr lang="ko-KR" altLang="en-US" b="0" dirty="0" smtClean="0">
                <a:ea typeface="돋움" pitchFamily="50" charset="-127"/>
              </a:rPr>
              <a:t>설명하지</a:t>
            </a:r>
            <a:r>
              <a:rPr lang="en-US" altLang="ko-KR" b="0" dirty="0" smtClean="0">
                <a:ea typeface="돋움" pitchFamily="50" charset="-127"/>
              </a:rPr>
              <a:t>)</a:t>
            </a:r>
            <a:r>
              <a:rPr lang="ko-KR" altLang="en-US" b="0" dirty="0" smtClean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</a:t>
            </a:r>
            <a:r>
              <a:rPr lang="ko-KR" altLang="en-US" b="0" dirty="0">
                <a:ea typeface="돋움" pitchFamily="50" charset="-127"/>
              </a:rPr>
              <a:t>버튼 터치 시 </a:t>
            </a:r>
            <a:r>
              <a:rPr lang="en-US" altLang="ko-KR" b="0" dirty="0">
                <a:ea typeface="돋움" pitchFamily="50" charset="-127"/>
              </a:rPr>
              <a:t>‘</a:t>
            </a: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전투를 </a:t>
            </a:r>
            <a:r>
              <a:rPr lang="ko-KR" altLang="en-US" b="0" dirty="0" err="1">
                <a:ea typeface="돋움" pitchFamily="50" charset="-127"/>
              </a:rPr>
              <a:t>스킵하시겠습니까</a:t>
            </a:r>
            <a:r>
              <a:rPr lang="en-US" altLang="ko-KR" b="0" dirty="0">
                <a:ea typeface="돋움" pitchFamily="50" charset="-127"/>
              </a:rPr>
              <a:t>?’ </a:t>
            </a:r>
            <a:r>
              <a:rPr lang="ko-KR" altLang="en-US" b="0" dirty="0" err="1">
                <a:ea typeface="돋움" pitchFamily="50" charset="-127"/>
              </a:rPr>
              <a:t>경고메세지</a:t>
            </a:r>
            <a:r>
              <a:rPr lang="ko-KR" altLang="en-US" b="0" dirty="0">
                <a:ea typeface="돋움" pitchFamily="50" charset="-127"/>
              </a:rPr>
              <a:t> 창 출력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결정 시 전투결과 창으로 이동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sp>
        <p:nvSpPr>
          <p:cNvPr id="136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 사용하지</a:t>
            </a:r>
            <a:r>
              <a:rPr lang="en-US" altLang="ko-KR" b="0" dirty="0">
                <a:ea typeface="돋움" pitchFamily="50" charset="-127"/>
              </a:rPr>
              <a:t>(</a:t>
            </a:r>
            <a:r>
              <a:rPr lang="ko-KR" altLang="en-US" b="0" dirty="0">
                <a:ea typeface="돋움" pitchFamily="50" charset="-127"/>
              </a:rPr>
              <a:t>설명하지</a:t>
            </a:r>
            <a:r>
              <a:rPr lang="en-US" altLang="ko-KR" b="0" dirty="0">
                <a:ea typeface="돋움" pitchFamily="50" charset="-127"/>
              </a:rPr>
              <a:t>)</a:t>
            </a:r>
            <a:r>
              <a:rPr lang="ko-KR" altLang="en-US" b="0" dirty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버튼 터치 시 </a:t>
            </a:r>
            <a:r>
              <a:rPr lang="en-US" altLang="ko-KR" b="0" dirty="0">
                <a:ea typeface="돋움" pitchFamily="50" charset="-127"/>
              </a:rPr>
              <a:t>‘</a:t>
            </a: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전투를 </a:t>
            </a:r>
            <a:r>
              <a:rPr lang="ko-KR" altLang="en-US" b="0" dirty="0" err="1">
                <a:ea typeface="돋움" pitchFamily="50" charset="-127"/>
              </a:rPr>
              <a:t>스킵하시겠습니까</a:t>
            </a:r>
            <a:r>
              <a:rPr lang="en-US" altLang="ko-KR" b="0" dirty="0">
                <a:ea typeface="돋움" pitchFamily="50" charset="-127"/>
              </a:rPr>
              <a:t>?’ </a:t>
            </a:r>
            <a:r>
              <a:rPr lang="ko-KR" altLang="en-US" b="0" dirty="0" err="1">
                <a:ea typeface="돋움" pitchFamily="50" charset="-127"/>
              </a:rPr>
              <a:t>경고메세지</a:t>
            </a:r>
            <a:r>
              <a:rPr lang="ko-KR" altLang="en-US" b="0" dirty="0">
                <a:ea typeface="돋움" pitchFamily="50" charset="-127"/>
              </a:rPr>
              <a:t> 창 출력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결정 시 전투결과 창으로 이동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45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 smtClean="0"/>
          </a:p>
        </p:txBody>
      </p:sp>
      <p:grpSp>
        <p:nvGrpSpPr>
          <p:cNvPr id="262" name="그룹 261"/>
          <p:cNvGrpSpPr/>
          <p:nvPr/>
        </p:nvGrpSpPr>
        <p:grpSpPr>
          <a:xfrm>
            <a:off x="180915" y="653690"/>
            <a:ext cx="2583493" cy="4592877"/>
            <a:chOff x="9396536" y="1681874"/>
            <a:chExt cx="3096344" cy="5504613"/>
          </a:xfrm>
        </p:grpSpPr>
        <p:sp>
          <p:nvSpPr>
            <p:cNvPr id="263" name="직사각형 262"/>
            <p:cNvSpPr/>
            <p:nvPr/>
          </p:nvSpPr>
          <p:spPr>
            <a:xfrm>
              <a:off x="9396536" y="1681874"/>
              <a:ext cx="3096344" cy="5504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12123236" y="1745466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296" y="6206589"/>
              <a:ext cx="559697" cy="72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6208961"/>
              <a:ext cx="768397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5940" y="5349897"/>
              <a:ext cx="618986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8759" y="6208960"/>
              <a:ext cx="559697" cy="72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9" name="그룹 268"/>
            <p:cNvGrpSpPr/>
            <p:nvPr/>
          </p:nvGrpSpPr>
          <p:grpSpPr>
            <a:xfrm>
              <a:off x="10790059" y="6075606"/>
              <a:ext cx="522859" cy="101002"/>
              <a:chOff x="2822329" y="5718091"/>
              <a:chExt cx="1856202" cy="216025"/>
            </a:xfrm>
          </p:grpSpPr>
          <p:sp>
            <p:nvSpPr>
              <p:cNvPr id="311" name="직사각형 310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9812867" y="6934670"/>
              <a:ext cx="522859" cy="101002"/>
              <a:chOff x="2822329" y="5718091"/>
              <a:chExt cx="1856202" cy="216025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10774318" y="6940415"/>
              <a:ext cx="522859" cy="101002"/>
              <a:chOff x="2822329" y="5718091"/>
              <a:chExt cx="1856202" cy="216025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2" name="그룹 271"/>
            <p:cNvGrpSpPr/>
            <p:nvPr/>
          </p:nvGrpSpPr>
          <p:grpSpPr>
            <a:xfrm>
              <a:off x="11720386" y="6939770"/>
              <a:ext cx="522859" cy="101002"/>
              <a:chOff x="2822329" y="5718091"/>
              <a:chExt cx="1856202" cy="216025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10045791" y="4376408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④</a:t>
              </a:r>
              <a:endParaRPr lang="en-US" altLang="ko-KR" sz="1400" dirty="0" smtClean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9464382" y="2259220"/>
              <a:ext cx="259239" cy="4205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9542951" y="2360185"/>
              <a:ext cx="102099" cy="4032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9811427" y="5379820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⑤</a:t>
              </a:r>
              <a:endParaRPr lang="en-US" altLang="ko-KR" sz="1400" dirty="0" smtClean="0"/>
            </a:p>
          </p:txBody>
        </p:sp>
        <p:sp>
          <p:nvSpPr>
            <p:cNvPr id="279" name="눈물 방울 278"/>
            <p:cNvSpPr/>
            <p:nvPr/>
          </p:nvSpPr>
          <p:spPr>
            <a:xfrm rot="8100000">
              <a:off x="10738158" y="4516113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10787400" y="4565355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눈물 방울 280"/>
            <p:cNvSpPr/>
            <p:nvPr/>
          </p:nvSpPr>
          <p:spPr>
            <a:xfrm rot="5400000">
              <a:off x="10042788" y="4775582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 rot="18900000">
              <a:off x="10092030" y="4824824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3" name="그룹 282"/>
            <p:cNvGrpSpPr/>
            <p:nvPr/>
          </p:nvGrpSpPr>
          <p:grpSpPr>
            <a:xfrm>
              <a:off x="9701098" y="5687674"/>
              <a:ext cx="337275" cy="337275"/>
              <a:chOff x="1022797" y="2875702"/>
              <a:chExt cx="674549" cy="674549"/>
            </a:xfrm>
          </p:grpSpPr>
          <p:sp>
            <p:nvSpPr>
              <p:cNvPr id="301" name="눈물 방울 300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9700470" y="3656328"/>
              <a:ext cx="337275" cy="337275"/>
              <a:chOff x="1022797" y="2875702"/>
              <a:chExt cx="674549" cy="674549"/>
            </a:xfrm>
          </p:grpSpPr>
          <p:sp>
            <p:nvSpPr>
              <p:cNvPr id="299" name="눈물 방울 298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5" name="그룹 284"/>
            <p:cNvGrpSpPr/>
            <p:nvPr/>
          </p:nvGrpSpPr>
          <p:grpSpPr>
            <a:xfrm>
              <a:off x="9700455" y="3282929"/>
              <a:ext cx="337275" cy="337275"/>
              <a:chOff x="1022797" y="2875702"/>
              <a:chExt cx="674549" cy="674549"/>
            </a:xfrm>
          </p:grpSpPr>
          <p:sp>
            <p:nvSpPr>
              <p:cNvPr id="297" name="눈물 방울 296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>
              <a:off x="9684860" y="5211183"/>
              <a:ext cx="337275" cy="337275"/>
              <a:chOff x="1022797" y="2875702"/>
              <a:chExt cx="674549" cy="674549"/>
            </a:xfrm>
          </p:grpSpPr>
          <p:sp>
            <p:nvSpPr>
              <p:cNvPr id="295" name="눈물 방울 294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9690059" y="4075574"/>
              <a:ext cx="337275" cy="337275"/>
              <a:chOff x="1022797" y="2875702"/>
              <a:chExt cx="674549" cy="674549"/>
            </a:xfrm>
          </p:grpSpPr>
          <p:sp>
            <p:nvSpPr>
              <p:cNvPr id="293" name="눈물 방울 292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8" name="그룹 287"/>
            <p:cNvGrpSpPr/>
            <p:nvPr/>
          </p:nvGrpSpPr>
          <p:grpSpPr>
            <a:xfrm>
              <a:off x="9690060" y="4438307"/>
              <a:ext cx="337275" cy="337275"/>
              <a:chOff x="1022797" y="2875702"/>
              <a:chExt cx="674549" cy="674549"/>
            </a:xfrm>
          </p:grpSpPr>
          <p:sp>
            <p:nvSpPr>
              <p:cNvPr id="291" name="눈물 방울 290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9" name="눈물 방울 288"/>
            <p:cNvSpPr/>
            <p:nvPr/>
          </p:nvSpPr>
          <p:spPr>
            <a:xfrm rot="10800000">
              <a:off x="11454991" y="4779224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/>
            <p:cNvSpPr/>
            <p:nvPr/>
          </p:nvSpPr>
          <p:spPr>
            <a:xfrm rot="2700000">
              <a:off x="11504233" y="4828466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45420" y="1922974"/>
            <a:ext cx="2609522" cy="3323593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145420" y="647891"/>
            <a:ext cx="1610118" cy="1275082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6" name="그룹 315"/>
          <p:cNvGrpSpPr/>
          <p:nvPr/>
        </p:nvGrpSpPr>
        <p:grpSpPr>
          <a:xfrm>
            <a:off x="180915" y="4315697"/>
            <a:ext cx="2595822" cy="930870"/>
            <a:chOff x="9377929" y="209509"/>
            <a:chExt cx="2595822" cy="930870"/>
          </a:xfrm>
        </p:grpSpPr>
        <p:sp>
          <p:nvSpPr>
            <p:cNvPr id="317" name="직사각형 316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" name="TextBox 318"/>
            <p:cNvSpPr txBox="1"/>
            <p:nvPr/>
          </p:nvSpPr>
          <p:spPr>
            <a:xfrm>
              <a:off x="9920015" y="494048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문지기들을 성공적으로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처치 하였어</a:t>
              </a:r>
              <a:r>
                <a:rPr lang="en-US" altLang="ko-KR" sz="1200" dirty="0" smtClean="0"/>
                <a:t>!</a:t>
              </a: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3" name="이등변 삼각형 322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324" name="이등변 삼각형 323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325" name="이등변 삼각형 324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696711" y="621288"/>
            <a:ext cx="2583493" cy="4592877"/>
            <a:chOff x="9396536" y="1681874"/>
            <a:chExt cx="3096344" cy="5504613"/>
          </a:xfrm>
        </p:grpSpPr>
        <p:sp>
          <p:nvSpPr>
            <p:cNvPr id="141" name="직사각형 140"/>
            <p:cNvSpPr/>
            <p:nvPr/>
          </p:nvSpPr>
          <p:spPr>
            <a:xfrm>
              <a:off x="9396536" y="1681874"/>
              <a:ext cx="3096344" cy="5504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2123236" y="1745466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3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296" y="6206589"/>
              <a:ext cx="559697" cy="72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6208961"/>
              <a:ext cx="768397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5940" y="5349897"/>
              <a:ext cx="618986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8759" y="6208960"/>
              <a:ext cx="559697" cy="72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1" name="그룹 160"/>
            <p:cNvGrpSpPr/>
            <p:nvPr/>
          </p:nvGrpSpPr>
          <p:grpSpPr>
            <a:xfrm>
              <a:off x="10790059" y="6075606"/>
              <a:ext cx="522859" cy="101002"/>
              <a:chOff x="2822329" y="5718091"/>
              <a:chExt cx="1856202" cy="216025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9812867" y="6934670"/>
              <a:ext cx="522859" cy="101002"/>
              <a:chOff x="2822329" y="5718091"/>
              <a:chExt cx="1856202" cy="216025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10774318" y="6940415"/>
              <a:ext cx="522859" cy="101002"/>
              <a:chOff x="2822329" y="5718091"/>
              <a:chExt cx="1856202" cy="216025"/>
            </a:xfrm>
          </p:grpSpPr>
          <p:sp>
            <p:nvSpPr>
              <p:cNvPr id="195" name="직사각형 19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11720386" y="6939770"/>
              <a:ext cx="522859" cy="101002"/>
              <a:chOff x="2822329" y="5718091"/>
              <a:chExt cx="1856202" cy="216025"/>
            </a:xfrm>
          </p:grpSpPr>
          <p:sp>
            <p:nvSpPr>
              <p:cNvPr id="193" name="직사각형 19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10045791" y="4376408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④</a:t>
              </a:r>
              <a:endParaRPr lang="en-US" altLang="ko-KR" sz="1400" dirty="0" smtClean="0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9464382" y="2259220"/>
              <a:ext cx="259239" cy="4205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9542951" y="2360185"/>
              <a:ext cx="102099" cy="4032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811427" y="5379820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⑤</a:t>
              </a:r>
              <a:endParaRPr lang="en-US" altLang="ko-KR" sz="1400" dirty="0" smtClean="0"/>
            </a:p>
          </p:txBody>
        </p:sp>
        <p:sp>
          <p:nvSpPr>
            <p:cNvPr id="169" name="눈물 방울 168"/>
            <p:cNvSpPr/>
            <p:nvPr/>
          </p:nvSpPr>
          <p:spPr>
            <a:xfrm rot="8100000">
              <a:off x="10738158" y="4516113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10787400" y="4565355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눈물 방울 170"/>
            <p:cNvSpPr/>
            <p:nvPr/>
          </p:nvSpPr>
          <p:spPr>
            <a:xfrm rot="5400000">
              <a:off x="10042788" y="4775582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 rot="18900000">
              <a:off x="10092030" y="4824824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9701098" y="5687674"/>
              <a:ext cx="337275" cy="337275"/>
              <a:chOff x="1022797" y="2875702"/>
              <a:chExt cx="674549" cy="674549"/>
            </a:xfrm>
          </p:grpSpPr>
          <p:sp>
            <p:nvSpPr>
              <p:cNvPr id="191" name="눈물 방울 190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9700470" y="3656328"/>
              <a:ext cx="337275" cy="337275"/>
              <a:chOff x="1022797" y="2875702"/>
              <a:chExt cx="674549" cy="674549"/>
            </a:xfrm>
          </p:grpSpPr>
          <p:sp>
            <p:nvSpPr>
              <p:cNvPr id="189" name="눈물 방울 188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9700455" y="3282929"/>
              <a:ext cx="337275" cy="337275"/>
              <a:chOff x="1022797" y="2875702"/>
              <a:chExt cx="674549" cy="674549"/>
            </a:xfrm>
          </p:grpSpPr>
          <p:sp>
            <p:nvSpPr>
              <p:cNvPr id="187" name="눈물 방울 186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9684860" y="5211183"/>
              <a:ext cx="337275" cy="337275"/>
              <a:chOff x="1022797" y="2875702"/>
              <a:chExt cx="674549" cy="674549"/>
            </a:xfrm>
          </p:grpSpPr>
          <p:sp>
            <p:nvSpPr>
              <p:cNvPr id="185" name="눈물 방울 184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9690059" y="4075574"/>
              <a:ext cx="337275" cy="337275"/>
              <a:chOff x="1022797" y="2875702"/>
              <a:chExt cx="674549" cy="674549"/>
            </a:xfrm>
          </p:grpSpPr>
          <p:sp>
            <p:nvSpPr>
              <p:cNvPr id="183" name="눈물 방울 182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9690060" y="4438307"/>
              <a:ext cx="337275" cy="337275"/>
              <a:chOff x="1022797" y="2875702"/>
              <a:chExt cx="674549" cy="674549"/>
            </a:xfrm>
          </p:grpSpPr>
          <p:sp>
            <p:nvSpPr>
              <p:cNvPr id="181" name="눈물 방울 180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9" name="눈물 방울 178"/>
            <p:cNvSpPr/>
            <p:nvPr/>
          </p:nvSpPr>
          <p:spPr>
            <a:xfrm rot="10800000">
              <a:off x="11454991" y="4779224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2700000">
              <a:off x="11504233" y="4828466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937365" y="863925"/>
            <a:ext cx="2115154" cy="3761792"/>
            <a:chOff x="4937365" y="812073"/>
            <a:chExt cx="2115154" cy="3761792"/>
          </a:xfrm>
        </p:grpSpPr>
        <p:sp>
          <p:nvSpPr>
            <p:cNvPr id="146" name="직사각형 145"/>
            <p:cNvSpPr/>
            <p:nvPr/>
          </p:nvSpPr>
          <p:spPr>
            <a:xfrm>
              <a:off x="4937365" y="812073"/>
              <a:ext cx="2115154" cy="376179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505444" y="942931"/>
              <a:ext cx="966032" cy="4407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전투승리</a:t>
              </a:r>
              <a:endParaRPr lang="ko-KR" altLang="en-US" sz="1400" b="1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511926" y="4023006"/>
              <a:ext cx="966032" cy="440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다음전투</a:t>
              </a:r>
              <a:endParaRPr lang="ko-KR" altLang="en-US" sz="1400" b="1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05443" y="3507018"/>
              <a:ext cx="966032" cy="440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/>
                <a:t>다시하</a:t>
              </a:r>
              <a:r>
                <a:rPr lang="ko-KR" altLang="en-US" sz="1400" b="1" dirty="0" err="1"/>
                <a:t>기</a:t>
              </a:r>
              <a:endParaRPr lang="ko-KR" altLang="en-US" sz="1400" b="1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505442" y="2991031"/>
              <a:ext cx="966032" cy="440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나가</a:t>
              </a:r>
              <a:r>
                <a:rPr lang="ko-KR" altLang="en-US" sz="1400" b="1" dirty="0"/>
                <a:t>기</a:t>
              </a: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213942" y="1531420"/>
              <a:ext cx="1613969" cy="1340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획득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경험치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17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9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달성도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25%</a:t>
              </a: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4682174" y="621287"/>
            <a:ext cx="2625535" cy="234302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4688655" y="3513930"/>
            <a:ext cx="2610291" cy="171527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>
            <a:off x="6553260" y="2964316"/>
            <a:ext cx="754449" cy="54961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>
            <a:off x="4688158" y="2964316"/>
            <a:ext cx="754449" cy="54961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1" name="그룹 200"/>
          <p:cNvGrpSpPr/>
          <p:nvPr/>
        </p:nvGrpSpPr>
        <p:grpSpPr>
          <a:xfrm>
            <a:off x="4688158" y="4283295"/>
            <a:ext cx="2595822" cy="930870"/>
            <a:chOff x="9377929" y="209509"/>
            <a:chExt cx="2595822" cy="930870"/>
          </a:xfrm>
        </p:grpSpPr>
        <p:sp>
          <p:nvSpPr>
            <p:cNvPr id="202" name="직사각형 201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3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9920015" y="494048"/>
              <a:ext cx="1723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위층으로 </a:t>
              </a:r>
              <a:r>
                <a:rPr lang="ko-KR" altLang="en-US" sz="1200" dirty="0"/>
                <a:t>올라가자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나가기 버튼을 눌러봐</a:t>
              </a:r>
              <a:r>
                <a:rPr lang="en-US" altLang="ko-KR" sz="1200" dirty="0" smtClean="0"/>
                <a:t>.</a:t>
              </a:r>
              <a:endParaRPr lang="en-US" altLang="ko-KR" sz="120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8" name="이등변 삼각형 207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209" name="이등변 삼각형 208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210" name="이등변 삼각형 209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sp>
        <p:nvSpPr>
          <p:cNvPr id="211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 사용하지</a:t>
            </a:r>
            <a:r>
              <a:rPr lang="en-US" altLang="ko-KR" b="0" dirty="0" smtClean="0">
                <a:ea typeface="돋움" pitchFamily="50" charset="-127"/>
              </a:rPr>
              <a:t>(</a:t>
            </a:r>
            <a:r>
              <a:rPr lang="ko-KR" altLang="en-US" b="0" dirty="0" smtClean="0">
                <a:ea typeface="돋움" pitchFamily="50" charset="-127"/>
              </a:rPr>
              <a:t>설명하지</a:t>
            </a:r>
            <a:r>
              <a:rPr lang="en-US" altLang="ko-KR" b="0" dirty="0" smtClean="0">
                <a:ea typeface="돋움" pitchFamily="50" charset="-127"/>
              </a:rPr>
              <a:t>)</a:t>
            </a:r>
            <a:r>
              <a:rPr lang="ko-KR" altLang="en-US" b="0" dirty="0" smtClean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</a:t>
            </a:r>
            <a:r>
              <a:rPr lang="ko-KR" altLang="en-US" b="0" dirty="0">
                <a:ea typeface="돋움" pitchFamily="50" charset="-127"/>
              </a:rPr>
              <a:t>버튼 터치 시 </a:t>
            </a:r>
            <a:r>
              <a:rPr lang="en-US" altLang="ko-KR" b="0" dirty="0">
                <a:ea typeface="돋움" pitchFamily="50" charset="-127"/>
              </a:rPr>
              <a:t>‘</a:t>
            </a: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전투를 </a:t>
            </a:r>
            <a:r>
              <a:rPr lang="ko-KR" altLang="en-US" b="0" dirty="0" err="1">
                <a:ea typeface="돋움" pitchFamily="50" charset="-127"/>
              </a:rPr>
              <a:t>스킵하시겠습니까</a:t>
            </a:r>
            <a:r>
              <a:rPr lang="en-US" altLang="ko-KR" b="0" dirty="0">
                <a:ea typeface="돋움" pitchFamily="50" charset="-127"/>
              </a:rPr>
              <a:t>?’ </a:t>
            </a:r>
            <a:r>
              <a:rPr lang="ko-KR" altLang="en-US" b="0" dirty="0" err="1">
                <a:ea typeface="돋움" pitchFamily="50" charset="-127"/>
              </a:rPr>
              <a:t>경고메세지</a:t>
            </a:r>
            <a:r>
              <a:rPr lang="ko-KR" altLang="en-US" b="0" dirty="0">
                <a:ea typeface="돋움" pitchFamily="50" charset="-127"/>
              </a:rPr>
              <a:t> 창 출력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결정 시 전투결과 창으로 이동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sp>
        <p:nvSpPr>
          <p:cNvPr id="212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 사용하지</a:t>
            </a:r>
            <a:r>
              <a:rPr lang="en-US" altLang="ko-KR" b="0" dirty="0">
                <a:ea typeface="돋움" pitchFamily="50" charset="-127"/>
              </a:rPr>
              <a:t>(</a:t>
            </a:r>
            <a:r>
              <a:rPr lang="ko-KR" altLang="en-US" b="0" dirty="0">
                <a:ea typeface="돋움" pitchFamily="50" charset="-127"/>
              </a:rPr>
              <a:t>설명하지</a:t>
            </a:r>
            <a:r>
              <a:rPr lang="en-US" altLang="ko-KR" b="0" dirty="0">
                <a:ea typeface="돋움" pitchFamily="50" charset="-127"/>
              </a:rPr>
              <a:t>)</a:t>
            </a:r>
            <a:r>
              <a:rPr lang="ko-KR" altLang="en-US" b="0" dirty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버튼 터치 시 </a:t>
            </a:r>
            <a:r>
              <a:rPr lang="ko-KR" altLang="en-US" b="0" dirty="0" smtClean="0">
                <a:ea typeface="돋움" pitchFamily="50" charset="-127"/>
              </a:rPr>
              <a:t>나가기 버튼만 활성화 된 채로 텍스트박스만 사라진다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11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9120" y="637422"/>
            <a:ext cx="2617398" cy="4653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4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6" y="1402056"/>
            <a:ext cx="1908830" cy="24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49276" y="637422"/>
            <a:ext cx="2627242" cy="6268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754923" y="693804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004" y="705263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54923" y="953747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9004" y="955150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9276" y="4792660"/>
            <a:ext cx="2627242" cy="4954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8238" y="489878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0273" y="489878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72308" y="489878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504343" y="489878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36378" y="489878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368413" y="489878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37922" y="4048012"/>
            <a:ext cx="659794" cy="65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10376" y="4048012"/>
            <a:ext cx="659794" cy="65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953675" y="4048012"/>
            <a:ext cx="659794" cy="65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8238" y="705263"/>
            <a:ext cx="464974" cy="4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계정레밸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159120" y="637422"/>
            <a:ext cx="2610291" cy="465315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78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166354" y="4359705"/>
            <a:ext cx="2595822" cy="930870"/>
            <a:chOff x="9377929" y="209509"/>
            <a:chExt cx="2595822" cy="930870"/>
          </a:xfrm>
        </p:grpSpPr>
        <p:sp>
          <p:nvSpPr>
            <p:cNvPr id="82" name="직사각형 81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9920015" y="494048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이곳이 관문 너머의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위쪽세계인가</a:t>
              </a:r>
              <a:r>
                <a:rPr lang="en-US" altLang="ko-KR" sz="1200" dirty="0" smtClean="0"/>
                <a:t>?”</a:t>
              </a:r>
              <a:endParaRPr lang="en-US" altLang="ko-KR" sz="12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90" name="이등변 삼각형 89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 사용하지</a:t>
            </a:r>
            <a:r>
              <a:rPr lang="en-US" altLang="ko-KR" b="0" dirty="0" smtClean="0">
                <a:ea typeface="돋움" pitchFamily="50" charset="-127"/>
              </a:rPr>
              <a:t>(</a:t>
            </a:r>
            <a:r>
              <a:rPr lang="ko-KR" altLang="en-US" b="0" dirty="0" smtClean="0">
                <a:ea typeface="돋움" pitchFamily="50" charset="-127"/>
              </a:rPr>
              <a:t>설명하지</a:t>
            </a:r>
            <a:r>
              <a:rPr lang="en-US" altLang="ko-KR" b="0" dirty="0" smtClean="0">
                <a:ea typeface="돋움" pitchFamily="50" charset="-127"/>
              </a:rPr>
              <a:t>)</a:t>
            </a:r>
            <a:r>
              <a:rPr lang="ko-KR" altLang="en-US" b="0" dirty="0" smtClean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버튼 터치 시</a:t>
            </a:r>
            <a:r>
              <a:rPr lang="en-US" altLang="ko-KR" b="0" dirty="0">
                <a:ea typeface="돋움" pitchFamily="50" charset="-127"/>
              </a:rPr>
              <a:t> </a:t>
            </a:r>
            <a:r>
              <a:rPr lang="ko-KR" altLang="en-US" b="0" dirty="0" smtClean="0">
                <a:ea typeface="돋움" pitchFamily="50" charset="-127"/>
              </a:rPr>
              <a:t>인터페이스 설명텍스트로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넘어간다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 사용하지</a:t>
            </a:r>
            <a:r>
              <a:rPr lang="en-US" altLang="ko-KR" b="0" dirty="0">
                <a:ea typeface="돋움" pitchFamily="50" charset="-127"/>
              </a:rPr>
              <a:t>(</a:t>
            </a:r>
            <a:r>
              <a:rPr lang="ko-KR" altLang="en-US" b="0" dirty="0">
                <a:ea typeface="돋움" pitchFamily="50" charset="-127"/>
              </a:rPr>
              <a:t>설명하지</a:t>
            </a:r>
            <a:r>
              <a:rPr lang="en-US" altLang="ko-KR" b="0" dirty="0">
                <a:ea typeface="돋움" pitchFamily="50" charset="-127"/>
              </a:rPr>
              <a:t>)</a:t>
            </a:r>
            <a:r>
              <a:rPr lang="ko-KR" altLang="en-US" b="0" dirty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버튼 터치 시 모험 버튼만 활성화 </a:t>
            </a:r>
            <a:r>
              <a:rPr lang="ko-KR" altLang="en-US" b="0" dirty="0" err="1" smtClean="0">
                <a:ea typeface="돋움" pitchFamily="50" charset="-127"/>
              </a:rPr>
              <a:t>된채</a:t>
            </a:r>
            <a:r>
              <a:rPr lang="ko-KR" altLang="en-US" b="0" dirty="0" smtClean="0">
                <a:ea typeface="돋움" pitchFamily="50" charset="-127"/>
              </a:rPr>
              <a:t> 텍스트박스는 사라짐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06941" y="591172"/>
            <a:ext cx="2617398" cy="4653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94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87" y="1355806"/>
            <a:ext cx="1908830" cy="24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4697097" y="591172"/>
            <a:ext cx="2627242" cy="6268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6302744" y="647554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76825" y="659013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302744" y="907497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276825" y="908900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97097" y="4746410"/>
            <a:ext cx="2627242" cy="4954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4756059" y="485253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5188094" y="485253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620129" y="485253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052164" y="485253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484199" y="485253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916234" y="4852530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685743" y="4001762"/>
            <a:ext cx="659794" cy="65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858197" y="4001762"/>
            <a:ext cx="659794" cy="65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6501496" y="4001762"/>
            <a:ext cx="659794" cy="65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756059" y="659013"/>
            <a:ext cx="464974" cy="4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계정레밸</a:t>
            </a:r>
            <a:endParaRPr lang="ko-KR" altLang="en-US" sz="1100" dirty="0"/>
          </a:p>
        </p:txBody>
      </p:sp>
      <p:sp>
        <p:nvSpPr>
          <p:cNvPr id="111" name="직사각형 110"/>
          <p:cNvSpPr/>
          <p:nvPr/>
        </p:nvSpPr>
        <p:spPr>
          <a:xfrm>
            <a:off x="4706941" y="591172"/>
            <a:ext cx="2610291" cy="336314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4697098" y="4714512"/>
            <a:ext cx="2632394" cy="52981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6403429" y="3954322"/>
            <a:ext cx="913804" cy="76018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4706325" y="3954321"/>
            <a:ext cx="913804" cy="76018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톱니 모양의 오른쪽 화살표 118"/>
          <p:cNvSpPr/>
          <p:nvPr/>
        </p:nvSpPr>
        <p:spPr>
          <a:xfrm rot="5400000">
            <a:off x="5814432" y="3505649"/>
            <a:ext cx="397724" cy="3720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/>
          <p:cNvGrpSpPr/>
          <p:nvPr/>
        </p:nvGrpSpPr>
        <p:grpSpPr>
          <a:xfrm>
            <a:off x="4717729" y="2482082"/>
            <a:ext cx="2595822" cy="930870"/>
            <a:chOff x="9377929" y="209509"/>
            <a:chExt cx="2595822" cy="930870"/>
          </a:xfrm>
        </p:grpSpPr>
        <p:sp>
          <p:nvSpPr>
            <p:cNvPr id="121" name="직사각형 120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9920015" y="494048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이대로 이곳에 있으면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위험할거야</a:t>
              </a:r>
              <a:r>
                <a:rPr lang="en-US" altLang="ko-KR" sz="1200" dirty="0" smtClean="0"/>
                <a:t>!</a:t>
              </a:r>
              <a:endParaRPr lang="en-US" altLang="ko-KR" sz="12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74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163928" y="577933"/>
            <a:ext cx="2624570" cy="4665904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다이아몬드 1"/>
          <p:cNvSpPr/>
          <p:nvPr/>
        </p:nvSpPr>
        <p:spPr>
          <a:xfrm>
            <a:off x="565645" y="4459799"/>
            <a:ext cx="1152128" cy="364571"/>
          </a:xfrm>
          <a:prstGeom prst="diamond">
            <a:avLst/>
          </a:prstGeom>
          <a:solidFill>
            <a:srgbClr val="00B050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 smtClean="0">
              <a:ea typeface="돋움" pitchFamily="50" charset="-127"/>
            </a:endParaRPr>
          </a:p>
        </p:txBody>
      </p:sp>
      <p:sp>
        <p:nvSpPr>
          <p:cNvPr id="70" name="다이아몬드 69"/>
          <p:cNvSpPr/>
          <p:nvPr/>
        </p:nvSpPr>
        <p:spPr>
          <a:xfrm>
            <a:off x="1034258" y="3635810"/>
            <a:ext cx="1152128" cy="364571"/>
          </a:xfrm>
          <a:prstGeom prst="diamond">
            <a:avLst/>
          </a:prstGeom>
          <a:solidFill>
            <a:srgbClr val="0070C0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 smtClean="0">
              <a:ea typeface="돋움" pitchFamily="50" charset="-127"/>
            </a:endParaRPr>
          </a:p>
        </p:txBody>
      </p:sp>
      <p:sp>
        <p:nvSpPr>
          <p:cNvPr id="71" name="다이아몬드 70"/>
          <p:cNvSpPr/>
          <p:nvPr/>
        </p:nvSpPr>
        <p:spPr>
          <a:xfrm>
            <a:off x="1388673" y="2797244"/>
            <a:ext cx="1152128" cy="364571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 smtClean="0">
              <a:ea typeface="돋움" pitchFamily="50" charset="-127"/>
            </a:endParaRPr>
          </a:p>
        </p:txBody>
      </p:sp>
      <p:sp>
        <p:nvSpPr>
          <p:cNvPr id="72" name="다이아몬드 71"/>
          <p:cNvSpPr/>
          <p:nvPr/>
        </p:nvSpPr>
        <p:spPr>
          <a:xfrm>
            <a:off x="360946" y="2156312"/>
            <a:ext cx="1152128" cy="364571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 smtClean="0">
              <a:ea typeface="돋움" pitchFamily="50" charset="-127"/>
            </a:endParaRPr>
          </a:p>
        </p:txBody>
      </p:sp>
      <p:sp>
        <p:nvSpPr>
          <p:cNvPr id="73" name="다이아몬드 72"/>
          <p:cNvSpPr/>
          <p:nvPr/>
        </p:nvSpPr>
        <p:spPr>
          <a:xfrm>
            <a:off x="778984" y="1360133"/>
            <a:ext cx="1152128" cy="364571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 smtClean="0">
              <a:ea typeface="돋움" pitchFamily="50" charset="-127"/>
            </a:endParaRPr>
          </a:p>
        </p:txBody>
      </p:sp>
      <p:cxnSp>
        <p:nvCxnSpPr>
          <p:cNvPr id="4" name="구부러진 연결선 3"/>
          <p:cNvCxnSpPr>
            <a:stCxn id="70" idx="0"/>
            <a:endCxn id="71" idx="2"/>
          </p:cNvCxnSpPr>
          <p:nvPr/>
        </p:nvCxnSpPr>
        <p:spPr bwMode="auto">
          <a:xfrm rot="5400000" flipH="1" flipV="1">
            <a:off x="1550532" y="3221606"/>
            <a:ext cx="473995" cy="354415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구부러진 연결선 73"/>
          <p:cNvCxnSpPr>
            <a:stCxn id="71" idx="0"/>
            <a:endCxn id="72" idx="2"/>
          </p:cNvCxnSpPr>
          <p:nvPr/>
        </p:nvCxnSpPr>
        <p:spPr bwMode="auto">
          <a:xfrm rot="16200000" flipV="1">
            <a:off x="1312694" y="2145200"/>
            <a:ext cx="276361" cy="1027727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구부러진 연결선 75"/>
          <p:cNvCxnSpPr>
            <a:stCxn id="72" idx="0"/>
            <a:endCxn id="73" idx="2"/>
          </p:cNvCxnSpPr>
          <p:nvPr/>
        </p:nvCxnSpPr>
        <p:spPr bwMode="auto">
          <a:xfrm rot="5400000" flipH="1" flipV="1">
            <a:off x="930225" y="1731489"/>
            <a:ext cx="431608" cy="418038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구부러진 연결선 78"/>
          <p:cNvCxnSpPr>
            <a:endCxn id="73" idx="0"/>
          </p:cNvCxnSpPr>
          <p:nvPr/>
        </p:nvCxnSpPr>
        <p:spPr bwMode="auto">
          <a:xfrm rot="16200000" flipH="1">
            <a:off x="806724" y="811808"/>
            <a:ext cx="775859" cy="32079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구부러진 연결선 82"/>
          <p:cNvCxnSpPr>
            <a:stCxn id="2" idx="0"/>
            <a:endCxn id="70" idx="2"/>
          </p:cNvCxnSpPr>
          <p:nvPr/>
        </p:nvCxnSpPr>
        <p:spPr bwMode="auto">
          <a:xfrm rot="5400000" flipH="1" flipV="1">
            <a:off x="1146306" y="3995784"/>
            <a:ext cx="459418" cy="468613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직사각형 90"/>
          <p:cNvSpPr/>
          <p:nvPr/>
        </p:nvSpPr>
        <p:spPr>
          <a:xfrm>
            <a:off x="152161" y="584273"/>
            <a:ext cx="2610291" cy="295995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142318" y="4045066"/>
            <a:ext cx="2632394" cy="119877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2226657" y="3544224"/>
            <a:ext cx="535795" cy="5008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151545" y="3544223"/>
            <a:ext cx="913804" cy="5008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톱니 모양의 오른쪽 화살표 94"/>
          <p:cNvSpPr/>
          <p:nvPr/>
        </p:nvSpPr>
        <p:spPr>
          <a:xfrm rot="5400000">
            <a:off x="1438024" y="3174666"/>
            <a:ext cx="397724" cy="3720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 사용하지</a:t>
            </a:r>
            <a:r>
              <a:rPr lang="en-US" altLang="ko-KR" b="0" dirty="0" smtClean="0">
                <a:ea typeface="돋움" pitchFamily="50" charset="-127"/>
              </a:rPr>
              <a:t>(</a:t>
            </a:r>
            <a:r>
              <a:rPr lang="ko-KR" altLang="en-US" b="0" dirty="0" smtClean="0">
                <a:ea typeface="돋움" pitchFamily="50" charset="-127"/>
              </a:rPr>
              <a:t>설명하지</a:t>
            </a:r>
            <a:r>
              <a:rPr lang="en-US" altLang="ko-KR" b="0" dirty="0" smtClean="0">
                <a:ea typeface="돋움" pitchFamily="50" charset="-127"/>
              </a:rPr>
              <a:t>)</a:t>
            </a:r>
            <a:r>
              <a:rPr lang="ko-KR" altLang="en-US" b="0" dirty="0" smtClean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버튼 터치 시</a:t>
            </a:r>
            <a:r>
              <a:rPr lang="en-US" altLang="ko-KR" b="0" dirty="0">
                <a:ea typeface="돋움" pitchFamily="50" charset="-127"/>
              </a:rPr>
              <a:t> </a:t>
            </a:r>
            <a:r>
              <a:rPr lang="ko-KR" altLang="en-US" b="0" dirty="0" smtClean="0">
                <a:ea typeface="돋움" pitchFamily="50" charset="-127"/>
              </a:rPr>
              <a:t>진행할 스테이지 버튼만 활성화 된 채 텍스트박스는 사라짐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 사용하지</a:t>
            </a:r>
            <a:r>
              <a:rPr lang="en-US" altLang="ko-KR" b="0" dirty="0">
                <a:ea typeface="돋움" pitchFamily="50" charset="-127"/>
              </a:rPr>
              <a:t>(</a:t>
            </a:r>
            <a:r>
              <a:rPr lang="ko-KR" altLang="en-US" b="0" dirty="0">
                <a:ea typeface="돋움" pitchFamily="50" charset="-127"/>
              </a:rPr>
              <a:t>설명하지</a:t>
            </a:r>
            <a:r>
              <a:rPr lang="en-US" altLang="ko-KR" b="0" dirty="0">
                <a:ea typeface="돋움" pitchFamily="50" charset="-127"/>
              </a:rPr>
              <a:t>)</a:t>
            </a:r>
            <a:r>
              <a:rPr lang="ko-KR" altLang="en-US" b="0" dirty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버튼 터치 시 전투시작 버튼만 활성화 된 채 텍스트박스는 사라짐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388" y="4316329"/>
            <a:ext cx="2595822" cy="930870"/>
            <a:chOff x="9377929" y="209509"/>
            <a:chExt cx="2595822" cy="930870"/>
          </a:xfrm>
        </p:grpSpPr>
        <p:sp>
          <p:nvSpPr>
            <p:cNvPr id="80" name="직사각형 79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9920015" y="494048"/>
              <a:ext cx="1723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다음 장소로 이동할 수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있게 </a:t>
              </a:r>
              <a:r>
                <a:rPr lang="ko-KR" altLang="en-US" sz="1200" dirty="0" smtClean="0"/>
                <a:t>되었군</a:t>
              </a:r>
              <a:r>
                <a:rPr lang="en-US" altLang="ko-KR" sz="1200" dirty="0" smtClean="0"/>
                <a:t>!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714858" y="577933"/>
            <a:ext cx="2624570" cy="4665904"/>
            <a:chOff x="539552" y="1092737"/>
            <a:chExt cx="3096344" cy="5504613"/>
          </a:xfrm>
        </p:grpSpPr>
        <p:sp>
          <p:nvSpPr>
            <p:cNvPr id="96" name="직사각형 95"/>
            <p:cNvSpPr/>
            <p:nvPr/>
          </p:nvSpPr>
          <p:spPr>
            <a:xfrm>
              <a:off x="539552" y="1092737"/>
              <a:ext cx="3096344" cy="5504613"/>
            </a:xfrm>
            <a:prstGeom prst="rect">
              <a:avLst/>
            </a:prstGeom>
            <a:solidFill>
              <a:schemeClr val="bg1">
                <a:lumMod val="5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39552" y="4528415"/>
              <a:ext cx="3096344" cy="13354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27584" y="5994544"/>
              <a:ext cx="1145913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반복전투</a:t>
              </a:r>
              <a:endParaRPr lang="ko-KR" altLang="en-US" sz="14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217059" y="5983444"/>
              <a:ext cx="1132860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전투시작</a:t>
              </a:r>
              <a:endParaRPr lang="ko-KR" altLang="en-US" sz="14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39552" y="4528415"/>
              <a:ext cx="1580071" cy="6424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35624" y="524030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476341" y="524030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35624" y="4592228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217058" y="4592228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957774" y="4581128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476341" y="4592228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19623" y="5180526"/>
              <a:ext cx="1510058" cy="6424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217058" y="524030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57774" y="522920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52" y="1379650"/>
              <a:ext cx="903518" cy="969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직사각형 110"/>
            <p:cNvSpPr/>
            <p:nvPr/>
          </p:nvSpPr>
          <p:spPr>
            <a:xfrm>
              <a:off x="1943888" y="1750529"/>
              <a:ext cx="1536745" cy="5983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경험치 </a:t>
              </a:r>
              <a:r>
                <a:rPr lang="en-US" altLang="ko-KR" sz="1200" dirty="0" smtClean="0"/>
                <a:t>13 ~ 17</a:t>
              </a:r>
            </a:p>
            <a:p>
              <a:r>
                <a:rPr lang="ko-KR" altLang="en-US" sz="1200" dirty="0" smtClean="0"/>
                <a:t>골드 </a:t>
              </a:r>
              <a:r>
                <a:rPr lang="en-US" altLang="ko-KR" sz="1200" dirty="0" smtClean="0"/>
                <a:t>9 ~ 11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943888" y="1481341"/>
              <a:ext cx="784084" cy="2784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몬스터</a:t>
              </a:r>
              <a:endParaRPr lang="en-US" altLang="ko-KR" sz="1200" dirty="0" smtClean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696549" y="1481341"/>
              <a:ext cx="784084" cy="2784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보</a:t>
              </a:r>
              <a:r>
                <a:rPr lang="ko-KR" altLang="en-US" sz="1200" dirty="0"/>
                <a:t>상</a:t>
              </a:r>
              <a:endParaRPr lang="en-US" altLang="ko-KR" sz="1200" dirty="0" smtClean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266252" y="1158098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765" y="3845136"/>
              <a:ext cx="444157" cy="577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929" y="3845044"/>
              <a:ext cx="609774" cy="57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075" y="3169304"/>
              <a:ext cx="491208" cy="57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859" y="3845044"/>
              <a:ext cx="444157" cy="57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88187"/>
              </p:ext>
            </p:extLst>
          </p:nvPr>
        </p:nvGraphicFramePr>
        <p:xfrm>
          <a:off x="4777657" y="1692712"/>
          <a:ext cx="2485563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521"/>
                <a:gridCol w="828521"/>
                <a:gridCol w="828521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>
          <a:xfrm>
            <a:off x="4706941" y="577934"/>
            <a:ext cx="2610291" cy="409731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4721997" y="4675244"/>
            <a:ext cx="1332185" cy="56859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톱니 모양의 오른쪽 화살표 121"/>
          <p:cNvSpPr/>
          <p:nvPr/>
        </p:nvSpPr>
        <p:spPr>
          <a:xfrm rot="5400000">
            <a:off x="6495308" y="4290371"/>
            <a:ext cx="397724" cy="3720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706941" y="579472"/>
            <a:ext cx="2624707" cy="930870"/>
            <a:chOff x="9377929" y="209509"/>
            <a:chExt cx="2624707" cy="930870"/>
          </a:xfrm>
        </p:grpSpPr>
        <p:sp>
          <p:nvSpPr>
            <p:cNvPr id="58" name="직사각형 57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9920015" y="494048"/>
              <a:ext cx="2082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이곳에서는 참여하는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캐릭터들을 설정할 수 </a:t>
              </a:r>
              <a:r>
                <a:rPr lang="ko-KR" altLang="en-US" sz="1200" dirty="0" smtClean="0"/>
                <a:t>있어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2445022" y="609296"/>
            <a:ext cx="292785" cy="279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6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78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 사용하지</a:t>
            </a:r>
            <a:r>
              <a:rPr lang="en-US" altLang="ko-KR" b="0" dirty="0" smtClean="0">
                <a:ea typeface="돋움" pitchFamily="50" charset="-127"/>
              </a:rPr>
              <a:t>(</a:t>
            </a:r>
            <a:r>
              <a:rPr lang="ko-KR" altLang="en-US" b="0" dirty="0" smtClean="0">
                <a:ea typeface="돋움" pitchFamily="50" charset="-127"/>
              </a:rPr>
              <a:t>설명하지</a:t>
            </a:r>
            <a:r>
              <a:rPr lang="en-US" altLang="ko-KR" b="0" dirty="0" smtClean="0">
                <a:ea typeface="돋움" pitchFamily="50" charset="-127"/>
              </a:rPr>
              <a:t>)</a:t>
            </a:r>
            <a:r>
              <a:rPr lang="ko-KR" altLang="en-US" b="0" dirty="0" smtClean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버튼 터치 시</a:t>
            </a:r>
            <a:r>
              <a:rPr lang="en-US" altLang="ko-KR" b="0" dirty="0">
                <a:ea typeface="돋움" pitchFamily="50" charset="-127"/>
              </a:rPr>
              <a:t> </a:t>
            </a:r>
            <a:r>
              <a:rPr lang="ko-KR" altLang="en-US" b="0" dirty="0" smtClean="0">
                <a:ea typeface="돋움" pitchFamily="50" charset="-127"/>
              </a:rPr>
              <a:t>텍스트박스가 사라지고 바로 전투 돌입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 사용하지</a:t>
            </a:r>
            <a:r>
              <a:rPr lang="en-US" altLang="ko-KR" b="0" dirty="0">
                <a:ea typeface="돋움" pitchFamily="50" charset="-127"/>
              </a:rPr>
              <a:t>(</a:t>
            </a:r>
            <a:r>
              <a:rPr lang="ko-KR" altLang="en-US" b="0" dirty="0">
                <a:ea typeface="돋움" pitchFamily="50" charset="-127"/>
              </a:rPr>
              <a:t>설명하지</a:t>
            </a:r>
            <a:r>
              <a:rPr lang="en-US" altLang="ko-KR" b="0" dirty="0">
                <a:ea typeface="돋움" pitchFamily="50" charset="-127"/>
              </a:rPr>
              <a:t>)</a:t>
            </a:r>
            <a:r>
              <a:rPr lang="ko-KR" altLang="en-US" b="0" dirty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버튼 터치 시 나가기 버튼만 활성화 된 채 텍스트박스는 사라짐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82642" y="652347"/>
            <a:ext cx="2583493" cy="4592877"/>
            <a:chOff x="9396536" y="1681874"/>
            <a:chExt cx="3096344" cy="5504613"/>
          </a:xfrm>
        </p:grpSpPr>
        <p:sp>
          <p:nvSpPr>
            <p:cNvPr id="91" name="직사각형 90"/>
            <p:cNvSpPr/>
            <p:nvPr/>
          </p:nvSpPr>
          <p:spPr>
            <a:xfrm>
              <a:off x="9396536" y="1681874"/>
              <a:ext cx="3096344" cy="5504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2123236" y="1745466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3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1427" y="1957343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296" y="6206589"/>
              <a:ext cx="559697" cy="72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6208961"/>
              <a:ext cx="768397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5940" y="5349897"/>
              <a:ext cx="618986" cy="7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8759" y="6208960"/>
              <a:ext cx="559697" cy="72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8" name="그룹 97"/>
            <p:cNvGrpSpPr/>
            <p:nvPr/>
          </p:nvGrpSpPr>
          <p:grpSpPr>
            <a:xfrm>
              <a:off x="10790059" y="6075606"/>
              <a:ext cx="522859" cy="101002"/>
              <a:chOff x="2822329" y="5718091"/>
              <a:chExt cx="1856202" cy="216025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9812867" y="6934670"/>
              <a:ext cx="522859" cy="101002"/>
              <a:chOff x="2822329" y="5718091"/>
              <a:chExt cx="1856202" cy="216025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774318" y="6940415"/>
              <a:ext cx="522859" cy="101002"/>
              <a:chOff x="2822329" y="5718091"/>
              <a:chExt cx="1856202" cy="216025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11720386" y="6939770"/>
              <a:ext cx="522859" cy="101002"/>
              <a:chOff x="2822329" y="5718091"/>
              <a:chExt cx="1856202" cy="216025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6459" y="1957342"/>
              <a:ext cx="864413" cy="92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그룹 102"/>
            <p:cNvGrpSpPr/>
            <p:nvPr/>
          </p:nvGrpSpPr>
          <p:grpSpPr>
            <a:xfrm>
              <a:off x="9996229" y="2884622"/>
              <a:ext cx="522859" cy="101002"/>
              <a:chOff x="2822329" y="5718091"/>
              <a:chExt cx="1856202" cy="216025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11685348" y="2883977"/>
              <a:ext cx="522859" cy="101002"/>
              <a:chOff x="2822329" y="5718091"/>
              <a:chExt cx="1856202" cy="216025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0045791" y="4376408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④</a:t>
              </a:r>
              <a:endParaRPr lang="en-US" altLang="ko-KR" sz="1400" dirty="0" smtClean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9464382" y="2259220"/>
              <a:ext cx="259239" cy="4205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9542951" y="2360185"/>
              <a:ext cx="102099" cy="4032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811427" y="5379820"/>
              <a:ext cx="364202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⑤</a:t>
              </a:r>
              <a:endParaRPr lang="en-US" altLang="ko-KR" sz="1400" dirty="0" smtClean="0"/>
            </a:p>
          </p:txBody>
        </p:sp>
        <p:sp>
          <p:nvSpPr>
            <p:cNvPr id="109" name="눈물 방울 108"/>
            <p:cNvSpPr/>
            <p:nvPr/>
          </p:nvSpPr>
          <p:spPr>
            <a:xfrm rot="8100000">
              <a:off x="10738158" y="4516113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10787400" y="4565355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눈물 방울 110"/>
            <p:cNvSpPr/>
            <p:nvPr/>
          </p:nvSpPr>
          <p:spPr>
            <a:xfrm rot="5400000">
              <a:off x="10042788" y="4775582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 rot="18900000">
              <a:off x="10092030" y="4824824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9701098" y="5687674"/>
              <a:ext cx="337275" cy="337275"/>
              <a:chOff x="1022797" y="2875702"/>
              <a:chExt cx="674549" cy="674549"/>
            </a:xfrm>
          </p:grpSpPr>
          <p:sp>
            <p:nvSpPr>
              <p:cNvPr id="131" name="눈물 방울 130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9700470" y="3656328"/>
              <a:ext cx="337275" cy="337275"/>
              <a:chOff x="1022797" y="2875702"/>
              <a:chExt cx="674549" cy="674549"/>
            </a:xfrm>
          </p:grpSpPr>
          <p:sp>
            <p:nvSpPr>
              <p:cNvPr id="129" name="눈물 방울 128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9700455" y="3282929"/>
              <a:ext cx="337275" cy="337275"/>
              <a:chOff x="1022797" y="2875702"/>
              <a:chExt cx="674549" cy="674549"/>
            </a:xfrm>
          </p:grpSpPr>
          <p:sp>
            <p:nvSpPr>
              <p:cNvPr id="127" name="눈물 방울 126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9684860" y="5211183"/>
              <a:ext cx="337275" cy="337275"/>
              <a:chOff x="1022797" y="2875702"/>
              <a:chExt cx="674549" cy="674549"/>
            </a:xfrm>
          </p:grpSpPr>
          <p:sp>
            <p:nvSpPr>
              <p:cNvPr id="125" name="눈물 방울 124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9690059" y="4075574"/>
              <a:ext cx="337275" cy="337275"/>
              <a:chOff x="1022797" y="2875702"/>
              <a:chExt cx="674549" cy="674549"/>
            </a:xfrm>
          </p:grpSpPr>
          <p:sp>
            <p:nvSpPr>
              <p:cNvPr id="123" name="눈물 방울 122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9690060" y="4438307"/>
              <a:ext cx="337275" cy="337275"/>
              <a:chOff x="1022797" y="2875702"/>
              <a:chExt cx="674549" cy="674549"/>
            </a:xfrm>
          </p:grpSpPr>
          <p:sp>
            <p:nvSpPr>
              <p:cNvPr id="121" name="눈물 방울 120"/>
              <p:cNvSpPr/>
              <p:nvPr/>
            </p:nvSpPr>
            <p:spPr>
              <a:xfrm rot="13500000">
                <a:off x="1022797" y="2875702"/>
                <a:ext cx="674549" cy="674549"/>
              </a:xfrm>
              <a:prstGeom prst="teardrop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 rot="5400000">
                <a:off x="1072039" y="2924944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눈물 방울 118"/>
            <p:cNvSpPr/>
            <p:nvPr/>
          </p:nvSpPr>
          <p:spPr>
            <a:xfrm rot="10800000">
              <a:off x="11454991" y="4779224"/>
              <a:ext cx="674549" cy="67454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 rot="2700000">
              <a:off x="11504233" y="4828466"/>
              <a:ext cx="576064" cy="57606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179388" y="604481"/>
            <a:ext cx="2595822" cy="4614794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170313" y="631081"/>
            <a:ext cx="2624707" cy="930870"/>
            <a:chOff x="9377929" y="209509"/>
            <a:chExt cx="2624707" cy="930870"/>
          </a:xfrm>
        </p:grpSpPr>
        <p:sp>
          <p:nvSpPr>
            <p:cNvPr id="147" name="직사각형 146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920015" y="494048"/>
              <a:ext cx="2082621" cy="32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혹한지옥 녀석들인 듯 한데</a:t>
              </a:r>
              <a:r>
                <a:rPr lang="en-US" altLang="ko-KR" sz="1200" dirty="0" smtClean="0"/>
                <a:t>!</a:t>
              </a: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55" name="이등변 삼각형 154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pic>
        <p:nvPicPr>
          <p:cNvPr id="73" name="Picture 2" descr="C:\Users\user\Desktop\폴더\기획국비\스토리텔링\스토리보드\이미지\noun_Monster_223606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8" y="669419"/>
            <a:ext cx="720080" cy="7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8" name="그룹 187"/>
          <p:cNvGrpSpPr/>
          <p:nvPr/>
        </p:nvGrpSpPr>
        <p:grpSpPr>
          <a:xfrm>
            <a:off x="4692124" y="596998"/>
            <a:ext cx="2617398" cy="4653153"/>
            <a:chOff x="2698505" y="882090"/>
            <a:chExt cx="3096344" cy="5504613"/>
          </a:xfrm>
        </p:grpSpPr>
        <p:sp>
          <p:nvSpPr>
            <p:cNvPr id="189" name="직사각형 188"/>
            <p:cNvSpPr/>
            <p:nvPr/>
          </p:nvSpPr>
          <p:spPr>
            <a:xfrm>
              <a:off x="2698505" y="882090"/>
              <a:ext cx="3096344" cy="5504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425205" y="945682"/>
              <a:ext cx="279737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1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537" y="5133202"/>
              <a:ext cx="605418" cy="78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650" y="5135767"/>
              <a:ext cx="831167" cy="784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336" y="4207604"/>
              <a:ext cx="669551" cy="784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5000" y="5135767"/>
              <a:ext cx="605418" cy="784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5" name="그룹 194"/>
            <p:cNvGrpSpPr/>
            <p:nvPr/>
          </p:nvGrpSpPr>
          <p:grpSpPr>
            <a:xfrm>
              <a:off x="3972020" y="4992596"/>
              <a:ext cx="522859" cy="101002"/>
              <a:chOff x="2822329" y="5718091"/>
              <a:chExt cx="1856202" cy="216025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2994828" y="5920759"/>
              <a:ext cx="522859" cy="101002"/>
              <a:chOff x="2822329" y="5718091"/>
              <a:chExt cx="1856202" cy="216025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3956279" y="5926504"/>
              <a:ext cx="522859" cy="101002"/>
              <a:chOff x="2822329" y="5718091"/>
              <a:chExt cx="1856202" cy="216025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4902347" y="5925859"/>
              <a:ext cx="522859" cy="101002"/>
              <a:chOff x="2822329" y="5718091"/>
              <a:chExt cx="1856202" cy="216025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직사각형 198"/>
            <p:cNvSpPr/>
            <p:nvPr/>
          </p:nvSpPr>
          <p:spPr>
            <a:xfrm>
              <a:off x="3462226" y="3347180"/>
              <a:ext cx="1626594" cy="5531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이등변 삼각형 199"/>
            <p:cNvSpPr/>
            <p:nvPr/>
          </p:nvSpPr>
          <p:spPr>
            <a:xfrm flipV="1">
              <a:off x="4050615" y="3900355"/>
              <a:ext cx="344474" cy="29696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556701" y="3421981"/>
              <a:ext cx="410726" cy="41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080708" y="3421981"/>
              <a:ext cx="410726" cy="41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584764" y="3421981"/>
              <a:ext cx="410726" cy="41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4683987" y="583621"/>
            <a:ext cx="2625535" cy="4022143"/>
            <a:chOff x="3425435" y="581342"/>
            <a:chExt cx="3114427" cy="4771091"/>
          </a:xfrm>
        </p:grpSpPr>
        <p:sp>
          <p:nvSpPr>
            <p:cNvPr id="213" name="직사각형 212"/>
            <p:cNvSpPr/>
            <p:nvPr/>
          </p:nvSpPr>
          <p:spPr>
            <a:xfrm>
              <a:off x="3726791" y="890172"/>
              <a:ext cx="2509010" cy="4462261"/>
            </a:xfrm>
            <a:prstGeom prst="rect">
              <a:avLst/>
            </a:pr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400650" y="1045396"/>
              <a:ext cx="1145913" cy="5228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전투승리</a:t>
              </a:r>
              <a:endParaRPr lang="ko-KR" altLang="en-US" sz="1400" b="1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408339" y="4699001"/>
              <a:ext cx="1145913" cy="522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다음전투</a:t>
              </a:r>
              <a:endParaRPr lang="ko-KR" altLang="en-US" sz="1400" b="1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400649" y="4086933"/>
              <a:ext cx="1145913" cy="522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/>
                <a:t>다시하</a:t>
              </a:r>
              <a:r>
                <a:rPr lang="ko-KR" altLang="en-US" sz="1400" b="1" dirty="0" err="1"/>
                <a:t>기</a:t>
              </a:r>
              <a:endParaRPr lang="ko-KR" altLang="en-US" sz="1400" b="1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4400648" y="3474865"/>
              <a:ext cx="1145913" cy="522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나가</a:t>
              </a:r>
              <a:r>
                <a:rPr lang="ko-KR" altLang="en-US" sz="1400" b="1" dirty="0"/>
                <a:t>기</a:t>
              </a: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4054868" y="1743466"/>
              <a:ext cx="1914501" cy="1590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획득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경험치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17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9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달성도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25%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3425435" y="581342"/>
              <a:ext cx="3114427" cy="2775668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0" name="직사각형 219"/>
          <p:cNvSpPr/>
          <p:nvPr/>
        </p:nvSpPr>
        <p:spPr>
          <a:xfrm>
            <a:off x="4690468" y="3493333"/>
            <a:ext cx="2610291" cy="175681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직사각형 220"/>
          <p:cNvSpPr/>
          <p:nvPr/>
        </p:nvSpPr>
        <p:spPr>
          <a:xfrm>
            <a:off x="6555073" y="2923575"/>
            <a:ext cx="754449" cy="56975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직사각형 221"/>
          <p:cNvSpPr/>
          <p:nvPr/>
        </p:nvSpPr>
        <p:spPr>
          <a:xfrm>
            <a:off x="4689971" y="2923575"/>
            <a:ext cx="754449" cy="56975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683987" y="4318852"/>
            <a:ext cx="2595822" cy="930870"/>
            <a:chOff x="9377929" y="209509"/>
            <a:chExt cx="2595822" cy="930870"/>
          </a:xfrm>
        </p:grpSpPr>
        <p:sp>
          <p:nvSpPr>
            <p:cNvPr id="81" name="직사각형 80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9920015" y="494048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어떻게든 올라오는 것은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성공했지만 사방이 적이야</a:t>
              </a:r>
              <a:r>
                <a:rPr lang="en-US" altLang="ko-KR" sz="1200" dirty="0" smtClean="0"/>
                <a:t>!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37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388" y="601805"/>
            <a:ext cx="2617398" cy="4653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4" y="1366439"/>
            <a:ext cx="1908830" cy="24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9544" y="601805"/>
            <a:ext cx="2627242" cy="6268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75191" y="658187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9272" y="669646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5191" y="918130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9272" y="919533"/>
            <a:ext cx="962676" cy="21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544" y="4757043"/>
            <a:ext cx="2627242" cy="4954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8506" y="4863163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0541" y="4863163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92576" y="4863163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4611" y="4863163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56646" y="4863163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88681" y="4863163"/>
            <a:ext cx="347194" cy="3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58190" y="4012395"/>
            <a:ext cx="659794" cy="65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0644" y="4012395"/>
            <a:ext cx="659794" cy="65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73943" y="4012395"/>
            <a:ext cx="659794" cy="65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8506" y="669646"/>
            <a:ext cx="464974" cy="4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계정레밸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179388" y="601806"/>
            <a:ext cx="2610291" cy="415523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62269" y="4757043"/>
            <a:ext cx="1713251" cy="49545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69544" y="4759500"/>
            <a:ext cx="438056" cy="49545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톱니 모양의 오른쪽 화살표 28"/>
          <p:cNvSpPr/>
          <p:nvPr/>
        </p:nvSpPr>
        <p:spPr>
          <a:xfrm rot="5400000">
            <a:off x="635276" y="4372170"/>
            <a:ext cx="397724" cy="3720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61694" y="601805"/>
            <a:ext cx="2617398" cy="4653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661694" y="602643"/>
            <a:ext cx="2617397" cy="4652315"/>
            <a:chOff x="3629698" y="969867"/>
            <a:chExt cx="3096344" cy="5503623"/>
          </a:xfrm>
        </p:grpSpPr>
        <p:pic>
          <p:nvPicPr>
            <p:cNvPr id="33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996" y="1491366"/>
              <a:ext cx="1311576" cy="170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5177870" y="969867"/>
              <a:ext cx="1548172" cy="2752305"/>
            </a:xfrm>
            <a:prstGeom prst="rect">
              <a:avLst/>
            </a:pr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29698" y="3721181"/>
              <a:ext cx="3096344" cy="275230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825770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66487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07204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47920" y="58595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25770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566487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307204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47920" y="51761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25770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307204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47920" y="44926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25770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66487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307204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047920" y="38091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09349" y="1034236"/>
              <a:ext cx="326787" cy="326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99616" y="3286335"/>
              <a:ext cx="808335" cy="261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상세보기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87416" y="6132112"/>
              <a:ext cx="808335" cy="3413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47788" y="3279095"/>
              <a:ext cx="808335" cy="261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장비관</a:t>
              </a:r>
              <a:r>
                <a:rPr lang="ko-KR" altLang="en-US" sz="900" dirty="0"/>
                <a:t>리</a:t>
              </a:r>
            </a:p>
          </p:txBody>
        </p:sp>
        <p:sp>
          <p:nvSpPr>
            <p:cNvPr id="55" name="이등변 삼각형 54"/>
            <p:cNvSpPr/>
            <p:nvPr/>
          </p:nvSpPr>
          <p:spPr>
            <a:xfrm>
              <a:off x="5784618" y="6204832"/>
              <a:ext cx="413929" cy="1966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462780" y="4393920"/>
              <a:ext cx="746989" cy="72468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566487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668801" y="615339"/>
            <a:ext cx="2610291" cy="292265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661694" y="4049138"/>
            <a:ext cx="2610291" cy="120336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966839" y="3537991"/>
            <a:ext cx="1305145" cy="51114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61694" y="3537991"/>
            <a:ext cx="736120" cy="51114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톱니 모양의 오른쪽 화살표 67"/>
          <p:cNvSpPr/>
          <p:nvPr/>
        </p:nvSpPr>
        <p:spPr>
          <a:xfrm rot="5400000">
            <a:off x="5458832" y="3112186"/>
            <a:ext cx="397724" cy="3720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 smtClean="0"/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 사용하지</a:t>
            </a:r>
            <a:r>
              <a:rPr lang="en-US" altLang="ko-KR" b="0" dirty="0" smtClean="0">
                <a:ea typeface="돋움" pitchFamily="50" charset="-127"/>
              </a:rPr>
              <a:t>(</a:t>
            </a:r>
            <a:r>
              <a:rPr lang="ko-KR" altLang="en-US" b="0" dirty="0" smtClean="0">
                <a:ea typeface="돋움" pitchFamily="50" charset="-127"/>
              </a:rPr>
              <a:t>설명하지</a:t>
            </a:r>
            <a:r>
              <a:rPr lang="en-US" altLang="ko-KR" b="0" dirty="0" smtClean="0">
                <a:ea typeface="돋움" pitchFamily="50" charset="-127"/>
              </a:rPr>
              <a:t>)</a:t>
            </a:r>
            <a:r>
              <a:rPr lang="ko-KR" altLang="en-US" b="0" dirty="0" smtClean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스킵</a:t>
            </a:r>
            <a:r>
              <a:rPr lang="ko-KR" altLang="en-US" b="0" dirty="0" smtClean="0">
                <a:ea typeface="돋움" pitchFamily="50" charset="-127"/>
              </a:rPr>
              <a:t> 버튼 터치 시 캐릭터 강화 </a:t>
            </a: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err="1">
                <a:ea typeface="돋움" pitchFamily="50" charset="-127"/>
              </a:rPr>
              <a:t>을</a:t>
            </a:r>
            <a:r>
              <a:rPr lang="ko-KR" altLang="en-US" b="0" dirty="0" smtClean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스킵하시겠습니까</a:t>
            </a:r>
            <a:r>
              <a:rPr lang="en-US" altLang="ko-KR" b="0" dirty="0">
                <a:ea typeface="돋움" pitchFamily="50" charset="-127"/>
              </a:rPr>
              <a:t>?’ </a:t>
            </a:r>
            <a:r>
              <a:rPr lang="ko-KR" altLang="en-US" b="0" dirty="0" err="1">
                <a:ea typeface="돋움" pitchFamily="50" charset="-127"/>
              </a:rPr>
              <a:t>경고메세지</a:t>
            </a:r>
            <a:r>
              <a:rPr lang="ko-KR" altLang="en-US" b="0" dirty="0">
                <a:ea typeface="돋움" pitchFamily="50" charset="-127"/>
              </a:rPr>
              <a:t> 창 출력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결정 시 </a:t>
            </a:r>
            <a:r>
              <a:rPr lang="ko-KR" altLang="en-US" b="0" dirty="0" smtClean="0">
                <a:ea typeface="돋움" pitchFamily="50" charset="-127"/>
              </a:rPr>
              <a:t>다음 </a:t>
            </a:r>
            <a:r>
              <a:rPr lang="ko-KR" altLang="en-US" b="0" dirty="0" err="1" smtClean="0">
                <a:ea typeface="돋움" pitchFamily="50" charset="-127"/>
              </a:rPr>
              <a:t>컨텐츠</a:t>
            </a:r>
            <a:r>
              <a:rPr lang="ko-KR" altLang="en-US" b="0" dirty="0" smtClean="0">
                <a:ea typeface="돋움" pitchFamily="50" charset="-127"/>
              </a:rPr>
              <a:t> </a:t>
            </a: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시작 전 까지 자유 플레이 가능</a:t>
            </a:r>
            <a:r>
              <a:rPr lang="en-US" altLang="ko-KR" b="0" dirty="0" smtClean="0">
                <a:ea typeface="돋움" pitchFamily="50" charset="-127"/>
              </a:rPr>
              <a:t>.</a:t>
            </a:r>
            <a:endParaRPr lang="en-US" altLang="ko-KR" b="0" dirty="0">
              <a:ea typeface="돋움" pitchFamily="50" charset="-127"/>
            </a:endParaRP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 사용하지</a:t>
            </a:r>
            <a:r>
              <a:rPr lang="en-US" altLang="ko-KR" b="0" dirty="0">
                <a:ea typeface="돋움" pitchFamily="50" charset="-127"/>
              </a:rPr>
              <a:t>(</a:t>
            </a:r>
            <a:r>
              <a:rPr lang="ko-KR" altLang="en-US" b="0" dirty="0">
                <a:ea typeface="돋움" pitchFamily="50" charset="-127"/>
              </a:rPr>
              <a:t>설명하지</a:t>
            </a:r>
            <a:r>
              <a:rPr lang="en-US" altLang="ko-KR" b="0" dirty="0">
                <a:ea typeface="돋움" pitchFamily="50" charset="-127"/>
              </a:rPr>
              <a:t>)</a:t>
            </a:r>
            <a:r>
              <a:rPr lang="ko-KR" altLang="en-US" b="0" dirty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버튼 터치 시 캐릭터 강화 </a:t>
            </a:r>
            <a:r>
              <a:rPr lang="ko-KR" altLang="en-US" b="0" dirty="0" err="1">
                <a:ea typeface="돋움" pitchFamily="50" charset="-127"/>
              </a:rPr>
              <a:t>튜토리얼을</a:t>
            </a:r>
            <a:r>
              <a:rPr lang="ko-KR" altLang="en-US" b="0" dirty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스킵하시겠습니까</a:t>
            </a:r>
            <a:r>
              <a:rPr lang="en-US" altLang="ko-KR" b="0" dirty="0">
                <a:ea typeface="돋움" pitchFamily="50" charset="-127"/>
              </a:rPr>
              <a:t>?’ </a:t>
            </a:r>
            <a:r>
              <a:rPr lang="ko-KR" altLang="en-US" b="0" dirty="0" err="1">
                <a:ea typeface="돋움" pitchFamily="50" charset="-127"/>
              </a:rPr>
              <a:t>경고메세지</a:t>
            </a:r>
            <a:r>
              <a:rPr lang="ko-KR" altLang="en-US" b="0" dirty="0">
                <a:ea typeface="돋움" pitchFamily="50" charset="-127"/>
              </a:rPr>
              <a:t> 창 출력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결정 시 다음 </a:t>
            </a:r>
            <a:r>
              <a:rPr lang="ko-KR" altLang="en-US" b="0" dirty="0" err="1">
                <a:ea typeface="돋움" pitchFamily="50" charset="-127"/>
              </a:rPr>
              <a:t>컨텐츠</a:t>
            </a:r>
            <a:r>
              <a:rPr lang="ko-KR" altLang="en-US" b="0" dirty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시작 전 까지 자유 플레이 가능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175662" y="2487913"/>
            <a:ext cx="2676004" cy="930870"/>
            <a:chOff x="9377929" y="209509"/>
            <a:chExt cx="2676004" cy="930870"/>
          </a:xfrm>
        </p:grpSpPr>
        <p:sp>
          <p:nvSpPr>
            <p:cNvPr id="78" name="직사각형 77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9920015" y="494048"/>
              <a:ext cx="21339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캐릭터 창으로 이동하면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캐릭터의 상태를 알 수 있어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이등변 삼각형 83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668928" y="4324356"/>
            <a:ext cx="2595822" cy="930870"/>
            <a:chOff x="9377929" y="209509"/>
            <a:chExt cx="2595822" cy="930870"/>
          </a:xfrm>
        </p:grpSpPr>
        <p:sp>
          <p:nvSpPr>
            <p:cNvPr id="88" name="직사각형 87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9920015" y="494048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캐릭터가 강해지는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방법을 </a:t>
              </a:r>
              <a:r>
                <a:rPr lang="ko-KR" altLang="en-US" sz="1200" dirty="0" smtClean="0"/>
                <a:t>알려줄게</a:t>
              </a:r>
              <a:r>
                <a:rPr lang="en-US" altLang="ko-KR" sz="1200" dirty="0"/>
                <a:t>.</a:t>
              </a:r>
              <a:endParaRPr lang="en-US" altLang="ko-KR" sz="1200" dirty="0" smtClean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96" name="이등변 삼각형 95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4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72281" y="601805"/>
            <a:ext cx="2617398" cy="4653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72281" y="602643"/>
            <a:ext cx="2617397" cy="4652315"/>
            <a:chOff x="3629698" y="969867"/>
            <a:chExt cx="3096344" cy="5503623"/>
          </a:xfrm>
        </p:grpSpPr>
        <p:pic>
          <p:nvPicPr>
            <p:cNvPr id="33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996" y="1491366"/>
              <a:ext cx="1311576" cy="170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5177870" y="969867"/>
              <a:ext cx="1548172" cy="2752305"/>
            </a:xfrm>
            <a:prstGeom prst="rect">
              <a:avLst/>
            </a:pr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29698" y="3721181"/>
              <a:ext cx="3096344" cy="275230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825770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66487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07204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47920" y="58595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25770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566487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307204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47920" y="51761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25770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307204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47920" y="44926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25770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66487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307204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047920" y="38091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09349" y="1034236"/>
              <a:ext cx="326787" cy="326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99616" y="3286335"/>
              <a:ext cx="808335" cy="261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상세보기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87416" y="6132112"/>
              <a:ext cx="808335" cy="34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47788" y="3279095"/>
              <a:ext cx="808335" cy="261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장비관</a:t>
              </a:r>
              <a:r>
                <a:rPr lang="ko-KR" altLang="en-US" sz="900" dirty="0"/>
                <a:t>리</a:t>
              </a:r>
            </a:p>
          </p:txBody>
        </p:sp>
        <p:sp>
          <p:nvSpPr>
            <p:cNvPr id="55" name="이등변 삼각형 54"/>
            <p:cNvSpPr/>
            <p:nvPr/>
          </p:nvSpPr>
          <p:spPr>
            <a:xfrm>
              <a:off x="5784618" y="6204832"/>
              <a:ext cx="413929" cy="1966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462780" y="4393920"/>
              <a:ext cx="746989" cy="72468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566487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79388" y="615338"/>
            <a:ext cx="2610291" cy="428572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72280" y="4901060"/>
            <a:ext cx="1621397" cy="3538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538797" y="4901060"/>
            <a:ext cx="236539" cy="3538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톱니 모양의 오른쪽 화살표 65"/>
          <p:cNvSpPr/>
          <p:nvPr/>
        </p:nvSpPr>
        <p:spPr>
          <a:xfrm rot="5400000">
            <a:off x="1936466" y="4516186"/>
            <a:ext cx="397724" cy="3720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661694" y="591172"/>
            <a:ext cx="2617398" cy="4653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4661694" y="592010"/>
            <a:ext cx="2617397" cy="4652315"/>
            <a:chOff x="3629698" y="969867"/>
            <a:chExt cx="3096344" cy="5503623"/>
          </a:xfrm>
        </p:grpSpPr>
        <p:pic>
          <p:nvPicPr>
            <p:cNvPr id="74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996" y="1491366"/>
              <a:ext cx="1311576" cy="170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직사각형 74"/>
            <p:cNvSpPr/>
            <p:nvPr/>
          </p:nvSpPr>
          <p:spPr>
            <a:xfrm>
              <a:off x="5177870" y="969867"/>
              <a:ext cx="1548172" cy="2752305"/>
            </a:xfrm>
            <a:prstGeom prst="rect">
              <a:avLst/>
            </a:pr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629698" y="3721181"/>
              <a:ext cx="3096344" cy="275230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047920" y="58595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25770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307204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047920" y="44926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825770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566487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307204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047920" y="38091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309349" y="1034236"/>
              <a:ext cx="326787" cy="326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999616" y="3286335"/>
              <a:ext cx="808335" cy="261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상세보기</a:t>
              </a:r>
              <a:endParaRPr lang="ko-KR" altLang="en-US" sz="9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587416" y="4754086"/>
              <a:ext cx="808336" cy="34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547788" y="3279095"/>
              <a:ext cx="808335" cy="261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장비관</a:t>
              </a:r>
              <a:r>
                <a:rPr lang="ko-KR" altLang="en-US" sz="900" dirty="0"/>
                <a:t>리</a:t>
              </a:r>
            </a:p>
          </p:txBody>
        </p:sp>
        <p:sp>
          <p:nvSpPr>
            <p:cNvPr id="96" name="이등변 삼각형 95"/>
            <p:cNvSpPr/>
            <p:nvPr/>
          </p:nvSpPr>
          <p:spPr>
            <a:xfrm rot="10800000">
              <a:off x="5784618" y="4826806"/>
              <a:ext cx="413929" cy="1966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62780" y="4393920"/>
              <a:ext cx="746989" cy="72468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566487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25770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566487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307204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825770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566487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307204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047920" y="51761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4661694" y="4081036"/>
            <a:ext cx="2617398" cy="116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827437" y="4734760"/>
            <a:ext cx="441982" cy="44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5453579" y="4734760"/>
            <a:ext cx="441982" cy="44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6079721" y="4734760"/>
            <a:ext cx="441982" cy="44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827437" y="4157017"/>
            <a:ext cx="441982" cy="44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453579" y="4157017"/>
            <a:ext cx="441982" cy="44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79721" y="4157017"/>
            <a:ext cx="441982" cy="44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705862" y="4147634"/>
            <a:ext cx="441982" cy="44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4661694" y="604705"/>
            <a:ext cx="2617525" cy="347633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661694" y="4662829"/>
            <a:ext cx="2617525" cy="59117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5997359" y="4081036"/>
            <a:ext cx="1281860" cy="59117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4654328" y="4073039"/>
            <a:ext cx="704220" cy="59117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톱니 모양의 오른쪽 화살표 119"/>
          <p:cNvSpPr/>
          <p:nvPr/>
        </p:nvSpPr>
        <p:spPr>
          <a:xfrm rot="5400000">
            <a:off x="5485520" y="3714140"/>
            <a:ext cx="397724" cy="3720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 smtClean="0"/>
          </a:p>
        </p:txBody>
      </p:sp>
      <p:sp>
        <p:nvSpPr>
          <p:cNvPr id="100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103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 사용하지</a:t>
            </a:r>
            <a:r>
              <a:rPr lang="en-US" altLang="ko-KR" b="0" dirty="0" smtClean="0">
                <a:ea typeface="돋움" pitchFamily="50" charset="-127"/>
              </a:rPr>
              <a:t>(</a:t>
            </a:r>
            <a:r>
              <a:rPr lang="ko-KR" altLang="en-US" b="0" dirty="0" smtClean="0">
                <a:ea typeface="돋움" pitchFamily="50" charset="-127"/>
              </a:rPr>
              <a:t>설명하지</a:t>
            </a:r>
            <a:r>
              <a:rPr lang="en-US" altLang="ko-KR" b="0" dirty="0" smtClean="0">
                <a:ea typeface="돋움" pitchFamily="50" charset="-127"/>
              </a:rPr>
              <a:t>)</a:t>
            </a:r>
            <a:r>
              <a:rPr lang="ko-KR" altLang="en-US" b="0" dirty="0" smtClean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버튼 터치 시 캐릭터 강화 </a:t>
            </a:r>
            <a:r>
              <a:rPr lang="ko-KR" altLang="en-US" b="0" dirty="0" err="1">
                <a:ea typeface="돋움" pitchFamily="50" charset="-127"/>
              </a:rPr>
              <a:t>튜토리얼을</a:t>
            </a:r>
            <a:r>
              <a:rPr lang="ko-KR" altLang="en-US" b="0" dirty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스킵하시겠습니까</a:t>
            </a:r>
            <a:r>
              <a:rPr lang="en-US" altLang="ko-KR" b="0" dirty="0">
                <a:ea typeface="돋움" pitchFamily="50" charset="-127"/>
              </a:rPr>
              <a:t>?’ </a:t>
            </a:r>
            <a:r>
              <a:rPr lang="ko-KR" altLang="en-US" b="0" dirty="0" err="1">
                <a:ea typeface="돋움" pitchFamily="50" charset="-127"/>
              </a:rPr>
              <a:t>경고메세지</a:t>
            </a:r>
            <a:r>
              <a:rPr lang="ko-KR" altLang="en-US" b="0" dirty="0">
                <a:ea typeface="돋움" pitchFamily="50" charset="-127"/>
              </a:rPr>
              <a:t> 창 출력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결정 시 다음 </a:t>
            </a:r>
            <a:r>
              <a:rPr lang="ko-KR" altLang="en-US" b="0" dirty="0" err="1">
                <a:ea typeface="돋움" pitchFamily="50" charset="-127"/>
              </a:rPr>
              <a:t>컨텐츠</a:t>
            </a:r>
            <a:r>
              <a:rPr lang="ko-KR" altLang="en-US" b="0" dirty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시작 전 까지 자유 플레이 가능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 사용하지</a:t>
            </a:r>
            <a:r>
              <a:rPr lang="en-US" altLang="ko-KR" b="0" dirty="0">
                <a:ea typeface="돋움" pitchFamily="50" charset="-127"/>
              </a:rPr>
              <a:t>(</a:t>
            </a:r>
            <a:r>
              <a:rPr lang="ko-KR" altLang="en-US" b="0" dirty="0">
                <a:ea typeface="돋움" pitchFamily="50" charset="-127"/>
              </a:rPr>
              <a:t>설명하지</a:t>
            </a:r>
            <a:r>
              <a:rPr lang="en-US" altLang="ko-KR" b="0" dirty="0">
                <a:ea typeface="돋움" pitchFamily="50" charset="-127"/>
              </a:rPr>
              <a:t>)</a:t>
            </a:r>
            <a:r>
              <a:rPr lang="ko-KR" altLang="en-US" b="0" dirty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버튼 터치 시 캐릭터 강화 </a:t>
            </a:r>
            <a:r>
              <a:rPr lang="ko-KR" altLang="en-US" b="0" dirty="0" err="1">
                <a:ea typeface="돋움" pitchFamily="50" charset="-127"/>
              </a:rPr>
              <a:t>튜토리얼을</a:t>
            </a:r>
            <a:r>
              <a:rPr lang="ko-KR" altLang="en-US" b="0" dirty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스킵하시겠습니까</a:t>
            </a:r>
            <a:r>
              <a:rPr lang="en-US" altLang="ko-KR" b="0" dirty="0">
                <a:ea typeface="돋움" pitchFamily="50" charset="-127"/>
              </a:rPr>
              <a:t>?’ </a:t>
            </a:r>
            <a:r>
              <a:rPr lang="ko-KR" altLang="en-US" b="0" dirty="0" err="1">
                <a:ea typeface="돋움" pitchFamily="50" charset="-127"/>
              </a:rPr>
              <a:t>경고메세지</a:t>
            </a:r>
            <a:r>
              <a:rPr lang="ko-KR" altLang="en-US" b="0" dirty="0">
                <a:ea typeface="돋움" pitchFamily="50" charset="-127"/>
              </a:rPr>
              <a:t> 창 출력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결정 시 다음 </a:t>
            </a:r>
            <a:r>
              <a:rPr lang="ko-KR" altLang="en-US" b="0" dirty="0" err="1">
                <a:ea typeface="돋움" pitchFamily="50" charset="-127"/>
              </a:rPr>
              <a:t>컨텐츠</a:t>
            </a:r>
            <a:r>
              <a:rPr lang="ko-KR" altLang="en-US" b="0" dirty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시작 전 까지 자유 플레이 가능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4654328" y="604706"/>
            <a:ext cx="2595822" cy="930870"/>
            <a:chOff x="9377929" y="209509"/>
            <a:chExt cx="2595822" cy="930870"/>
          </a:xfrm>
        </p:grpSpPr>
        <p:sp>
          <p:nvSpPr>
            <p:cNvPr id="123" name="직사각형 122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/>
            <p:cNvSpPr txBox="1"/>
            <p:nvPr/>
          </p:nvSpPr>
          <p:spPr>
            <a:xfrm>
              <a:off x="9920015" y="494048"/>
              <a:ext cx="1774845" cy="603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자</a:t>
              </a:r>
              <a:r>
                <a:rPr lang="en-US" altLang="ko-KR" sz="1200" dirty="0"/>
                <a:t>! </a:t>
              </a:r>
              <a:r>
                <a:rPr lang="ko-KR" altLang="en-US" sz="1200" dirty="0"/>
                <a:t>성장 버튼을 누르고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 err="1"/>
                <a:t>레밸업을</a:t>
              </a:r>
              <a:r>
                <a:rPr lang="ko-KR" altLang="en-US" sz="1200" dirty="0"/>
                <a:t> 하러 가보자</a:t>
              </a:r>
              <a:r>
                <a:rPr lang="en-US" altLang="ko-KR" sz="1200" dirty="0" smtClean="0"/>
                <a:t>!</a:t>
              </a: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30" name="이등변 삼각형 129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31" name="이등변 삼각형 130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79514" y="615338"/>
            <a:ext cx="2624707" cy="930870"/>
            <a:chOff x="9377929" y="209509"/>
            <a:chExt cx="2624707" cy="930870"/>
          </a:xfrm>
        </p:grpSpPr>
        <p:sp>
          <p:nvSpPr>
            <p:cNvPr id="133" name="직사각형 132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9920015" y="494048"/>
              <a:ext cx="2082621" cy="603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오른쪽 아래 </a:t>
              </a:r>
              <a:r>
                <a:rPr lang="ko-KR" altLang="en-US" sz="1200" dirty="0" err="1"/>
                <a:t>퀵</a:t>
              </a:r>
              <a:r>
                <a:rPr lang="ko-KR" altLang="en-US" sz="1200" dirty="0"/>
                <a:t> 메뉴 버튼을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눌러봐</a:t>
              </a:r>
              <a:endParaRPr lang="en-US" altLang="ko-KR" sz="1200" dirty="0" smtClean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9" name="이등변 삼각형 138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40" name="이등변 삼각형 139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41" name="이등변 삼각형 140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76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72281" y="601805"/>
            <a:ext cx="2617398" cy="4653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72281" y="602643"/>
            <a:ext cx="2617397" cy="4652315"/>
            <a:chOff x="3629698" y="969867"/>
            <a:chExt cx="3096344" cy="5503623"/>
          </a:xfrm>
        </p:grpSpPr>
        <p:pic>
          <p:nvPicPr>
            <p:cNvPr id="33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996" y="1491366"/>
              <a:ext cx="1311576" cy="170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5177870" y="969867"/>
              <a:ext cx="1548172" cy="2752305"/>
            </a:xfrm>
            <a:prstGeom prst="rect">
              <a:avLst/>
            </a:pr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29698" y="3721181"/>
              <a:ext cx="3096344" cy="275230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825770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66487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07204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47920" y="58595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25770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566487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307204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47920" y="51761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25770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307204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47920" y="44926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25770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66487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307204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047920" y="38091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09349" y="1034236"/>
              <a:ext cx="326787" cy="326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462780" y="4393920"/>
              <a:ext cx="746989" cy="72468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566487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12627" y="5859582"/>
              <a:ext cx="1276719" cy="541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선택해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307204" y="5859582"/>
              <a:ext cx="1263575" cy="541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강화하</a:t>
              </a:r>
              <a:r>
                <a:rPr lang="ko-KR" altLang="en-US" sz="900" dirty="0"/>
                <a:t>기</a:t>
              </a: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72280" y="602643"/>
            <a:ext cx="2610291" cy="293694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톱니 모양의 오른쪽 화살표 65"/>
          <p:cNvSpPr/>
          <p:nvPr/>
        </p:nvSpPr>
        <p:spPr>
          <a:xfrm rot="5400000">
            <a:off x="6456084" y="4271278"/>
            <a:ext cx="397724" cy="3720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72280" y="4641151"/>
            <a:ext cx="2617397" cy="6138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337873" y="4728257"/>
            <a:ext cx="1079234" cy="45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선택해</a:t>
            </a:r>
            <a:r>
              <a:rPr lang="ko-KR" altLang="en-US" sz="900" dirty="0"/>
              <a:t>제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601267" y="4728257"/>
            <a:ext cx="1068123" cy="45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강화하</a:t>
            </a:r>
            <a:r>
              <a:rPr lang="ko-KR" altLang="en-US" sz="900" dirty="0"/>
              <a:t>기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75832" y="4078610"/>
            <a:ext cx="2610291" cy="117634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1447752" y="3539592"/>
            <a:ext cx="1338371" cy="53901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172280" y="3541234"/>
            <a:ext cx="734884" cy="53962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702859" y="594568"/>
            <a:ext cx="2617398" cy="4653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702859" y="595406"/>
            <a:ext cx="2617397" cy="4652315"/>
            <a:chOff x="3629698" y="969867"/>
            <a:chExt cx="3096344" cy="5503623"/>
          </a:xfrm>
        </p:grpSpPr>
        <p:pic>
          <p:nvPicPr>
            <p:cNvPr id="5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996" y="1491366"/>
              <a:ext cx="1311576" cy="170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5177870" y="969867"/>
              <a:ext cx="1548172" cy="2752305"/>
            </a:xfrm>
            <a:prstGeom prst="rect">
              <a:avLst/>
            </a:pr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29698" y="3721181"/>
              <a:ext cx="3096344" cy="275230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825770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566487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07204" y="58706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47920" y="5859582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25770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566487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07204" y="51872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047920" y="5176120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25770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307204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47920" y="44926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825770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566487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307204" y="38202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047920" y="3809194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309349" y="1034236"/>
              <a:ext cx="326787" cy="326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462780" y="4393920"/>
              <a:ext cx="746989" cy="72468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566487" y="4503757"/>
              <a:ext cx="522859" cy="522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12627" y="5859582"/>
              <a:ext cx="1276719" cy="541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선택해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307204" y="5859582"/>
              <a:ext cx="1263575" cy="541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강화하</a:t>
              </a:r>
              <a:r>
                <a:rPr lang="ko-KR" altLang="en-US" sz="900" dirty="0"/>
                <a:t>기</a:t>
              </a: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4702858" y="4633914"/>
            <a:ext cx="2617397" cy="6138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868451" y="4721020"/>
            <a:ext cx="1079234" cy="45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선택해</a:t>
            </a:r>
            <a:r>
              <a:rPr lang="ko-KR" altLang="en-US" sz="900" dirty="0"/>
              <a:t>제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131845" y="4721020"/>
            <a:ext cx="1068123" cy="45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강화하</a:t>
            </a:r>
            <a:r>
              <a:rPr lang="ko-KR" altLang="en-US" sz="900" dirty="0"/>
              <a:t>기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4702857" y="4656151"/>
            <a:ext cx="1335665" cy="5881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4702858" y="595406"/>
            <a:ext cx="2610291" cy="406074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톱니 모양의 오른쪽 화살표 97"/>
          <p:cNvSpPr/>
          <p:nvPr/>
        </p:nvSpPr>
        <p:spPr>
          <a:xfrm rot="5400000">
            <a:off x="986295" y="3069951"/>
            <a:ext cx="397724" cy="3720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톱니 모양의 오른쪽 화살표 103"/>
          <p:cNvSpPr/>
          <p:nvPr/>
        </p:nvSpPr>
        <p:spPr>
          <a:xfrm rot="5400000">
            <a:off x="6467045" y="4245645"/>
            <a:ext cx="397724" cy="3720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179388" y="5452482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 eaLnBrk="1" hangingPunct="1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4706941" y="5445224"/>
            <a:ext cx="4176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smtClean="0"/>
              <a:t>텍스트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 smtClean="0"/>
          </a:p>
        </p:txBody>
      </p:sp>
      <p:sp>
        <p:nvSpPr>
          <p:cNvPr id="107" name="Text Box 3"/>
          <p:cNvSpPr txBox="1">
            <a:spLocks noChangeArrowheads="1"/>
          </p:cNvSpPr>
          <p:nvPr/>
        </p:nvSpPr>
        <p:spPr bwMode="auto">
          <a:xfrm>
            <a:off x="2915816" y="750877"/>
            <a:ext cx="165618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튜토리얼</a:t>
            </a:r>
            <a:r>
              <a:rPr lang="ko-KR" altLang="en-US" b="0" dirty="0" smtClean="0">
                <a:ea typeface="돋움" pitchFamily="50" charset="-127"/>
              </a:rPr>
              <a:t> 시 사용하지</a:t>
            </a:r>
            <a:r>
              <a:rPr lang="en-US" altLang="ko-KR" b="0" dirty="0" smtClean="0">
                <a:ea typeface="돋움" pitchFamily="50" charset="-127"/>
              </a:rPr>
              <a:t>(</a:t>
            </a:r>
            <a:r>
              <a:rPr lang="ko-KR" altLang="en-US" b="0" dirty="0" smtClean="0">
                <a:ea typeface="돋움" pitchFamily="50" charset="-127"/>
              </a:rPr>
              <a:t>설명하지</a:t>
            </a:r>
            <a:r>
              <a:rPr lang="en-US" altLang="ko-KR" b="0" dirty="0" smtClean="0">
                <a:ea typeface="돋움" pitchFamily="50" charset="-127"/>
              </a:rPr>
              <a:t>)</a:t>
            </a:r>
            <a:r>
              <a:rPr lang="ko-KR" altLang="en-US" b="0" dirty="0" smtClean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버튼 터치 시 캐릭터 강화 </a:t>
            </a:r>
            <a:r>
              <a:rPr lang="ko-KR" altLang="en-US" b="0" dirty="0" err="1">
                <a:ea typeface="돋움" pitchFamily="50" charset="-127"/>
              </a:rPr>
              <a:t>튜토리얼을</a:t>
            </a:r>
            <a:r>
              <a:rPr lang="ko-KR" altLang="en-US" b="0" dirty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스킵하시겠습니까</a:t>
            </a:r>
            <a:r>
              <a:rPr lang="en-US" altLang="ko-KR" b="0" dirty="0">
                <a:ea typeface="돋움" pitchFamily="50" charset="-127"/>
              </a:rPr>
              <a:t>?’ </a:t>
            </a:r>
            <a:r>
              <a:rPr lang="ko-KR" altLang="en-US" b="0" dirty="0" err="1">
                <a:ea typeface="돋움" pitchFamily="50" charset="-127"/>
              </a:rPr>
              <a:t>경고메세지</a:t>
            </a:r>
            <a:r>
              <a:rPr lang="ko-KR" altLang="en-US" b="0" dirty="0">
                <a:ea typeface="돋움" pitchFamily="50" charset="-127"/>
              </a:rPr>
              <a:t> 창 출력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결정 시 다음 </a:t>
            </a:r>
            <a:r>
              <a:rPr lang="ko-KR" altLang="en-US" b="0" dirty="0" err="1">
                <a:ea typeface="돋움" pitchFamily="50" charset="-127"/>
              </a:rPr>
              <a:t>컨텐츠</a:t>
            </a:r>
            <a:r>
              <a:rPr lang="ko-KR" altLang="en-US" b="0" dirty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시작 전 까지 자유 플레이 가능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</p:txBody>
      </p:sp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7380312" y="764704"/>
            <a:ext cx="165618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 사용하지</a:t>
            </a:r>
            <a:r>
              <a:rPr lang="en-US" altLang="ko-KR" b="0" dirty="0">
                <a:ea typeface="돋움" pitchFamily="50" charset="-127"/>
              </a:rPr>
              <a:t>(</a:t>
            </a:r>
            <a:r>
              <a:rPr lang="ko-KR" altLang="en-US" b="0" dirty="0">
                <a:ea typeface="돋움" pitchFamily="50" charset="-127"/>
              </a:rPr>
              <a:t>설명하지</a:t>
            </a:r>
            <a:r>
              <a:rPr lang="en-US" altLang="ko-KR" b="0" dirty="0">
                <a:ea typeface="돋움" pitchFamily="50" charset="-127"/>
              </a:rPr>
              <a:t>)</a:t>
            </a:r>
            <a:r>
              <a:rPr lang="ko-KR" altLang="en-US" b="0" dirty="0">
                <a:ea typeface="돋움" pitchFamily="50" charset="-127"/>
              </a:rPr>
              <a:t> 않는 부분은 음영처리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화면 아무 영역이나 탭 하면 다음 대사로 넘어감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텍스트박스 위쪽에</a:t>
            </a: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smtClean="0">
                <a:ea typeface="돋움" pitchFamily="50" charset="-127"/>
              </a:rPr>
              <a:t>배속설정</a:t>
            </a:r>
            <a:r>
              <a:rPr lang="en-US" altLang="ko-KR" b="0" dirty="0" smtClean="0">
                <a:ea typeface="돋움" pitchFamily="50" charset="-127"/>
              </a:rPr>
              <a:t>, </a:t>
            </a:r>
            <a:r>
              <a:rPr lang="ko-KR" altLang="en-US" b="0" dirty="0" smtClean="0">
                <a:ea typeface="돋움" pitchFamily="50" charset="-127"/>
              </a:rPr>
              <a:t>자동진행</a:t>
            </a:r>
            <a:r>
              <a:rPr lang="en-US" altLang="ko-KR" b="0" dirty="0" smtClean="0">
                <a:ea typeface="돋움" pitchFamily="50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 smtClean="0">
                <a:ea typeface="돋움" pitchFamily="50" charset="-127"/>
              </a:rPr>
              <a:t>설명스킵</a:t>
            </a:r>
            <a:r>
              <a:rPr lang="ko-KR" altLang="en-US" b="0" dirty="0" smtClean="0">
                <a:ea typeface="돋움" pitchFamily="50" charset="-127"/>
              </a:rPr>
              <a:t> 버튼을 배치</a:t>
            </a:r>
            <a:r>
              <a:rPr lang="en-US" altLang="ko-KR" b="0" dirty="0" smtClean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 dirty="0" smtClean="0"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버튼 터치 시 캐릭터 강화 </a:t>
            </a:r>
            <a:r>
              <a:rPr lang="ko-KR" altLang="en-US" b="0" dirty="0" err="1">
                <a:ea typeface="돋움" pitchFamily="50" charset="-127"/>
              </a:rPr>
              <a:t>튜토리얼을</a:t>
            </a:r>
            <a:r>
              <a:rPr lang="ko-KR" altLang="en-US" b="0" dirty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스킵하시겠습니까</a:t>
            </a:r>
            <a:r>
              <a:rPr lang="en-US" altLang="ko-KR" b="0" dirty="0">
                <a:ea typeface="돋움" pitchFamily="50" charset="-127"/>
              </a:rPr>
              <a:t>?’ </a:t>
            </a:r>
            <a:r>
              <a:rPr lang="ko-KR" altLang="en-US" b="0" dirty="0" err="1">
                <a:ea typeface="돋움" pitchFamily="50" charset="-127"/>
              </a:rPr>
              <a:t>경고메세지</a:t>
            </a:r>
            <a:r>
              <a:rPr lang="ko-KR" altLang="en-US" b="0" dirty="0">
                <a:ea typeface="돋움" pitchFamily="50" charset="-127"/>
              </a:rPr>
              <a:t> 창 출력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 err="1">
                <a:ea typeface="돋움" pitchFamily="50" charset="-127"/>
              </a:rPr>
              <a:t>스킵</a:t>
            </a:r>
            <a:r>
              <a:rPr lang="ko-KR" altLang="en-US" b="0" dirty="0">
                <a:ea typeface="돋움" pitchFamily="50" charset="-127"/>
              </a:rPr>
              <a:t> 결정 시 다음 </a:t>
            </a:r>
            <a:r>
              <a:rPr lang="ko-KR" altLang="en-US" b="0" dirty="0" err="1">
                <a:ea typeface="돋움" pitchFamily="50" charset="-127"/>
              </a:rPr>
              <a:t>컨텐츠</a:t>
            </a:r>
            <a:r>
              <a:rPr lang="ko-KR" altLang="en-US" b="0" dirty="0">
                <a:ea typeface="돋움" pitchFamily="50" charset="-127"/>
              </a:rPr>
              <a:t> </a:t>
            </a:r>
            <a:r>
              <a:rPr lang="ko-KR" altLang="en-US" b="0" dirty="0" err="1">
                <a:ea typeface="돋움" pitchFamily="50" charset="-127"/>
              </a:rPr>
              <a:t>튜토리얼</a:t>
            </a:r>
            <a:r>
              <a:rPr lang="ko-KR" altLang="en-US" b="0" dirty="0">
                <a:ea typeface="돋움" pitchFamily="50" charset="-127"/>
              </a:rPr>
              <a:t> 시작 전 까지 자유 플레이 가능</a:t>
            </a:r>
            <a:r>
              <a:rPr lang="en-US" altLang="ko-KR" b="0" dirty="0">
                <a:ea typeface="돋움" pitchFamily="50" charset="-127"/>
              </a:rPr>
              <a:t>.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176265" y="4313455"/>
            <a:ext cx="2595822" cy="930870"/>
            <a:chOff x="9377929" y="209509"/>
            <a:chExt cx="2595822" cy="930870"/>
          </a:xfrm>
        </p:grpSpPr>
        <p:sp>
          <p:nvSpPr>
            <p:cNvPr id="110" name="직사각형 109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9920015" y="494048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전투를 통해 얻은 재료들로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강해질 수 </a:t>
              </a:r>
              <a:r>
                <a:rPr lang="ko-KR" altLang="en-US" sz="1200" dirty="0" smtClean="0"/>
                <a:t>있어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18" name="이등변 삼각형 117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702035" y="606186"/>
            <a:ext cx="2605471" cy="930870"/>
            <a:chOff x="9377929" y="209509"/>
            <a:chExt cx="2605471" cy="930870"/>
          </a:xfrm>
        </p:grpSpPr>
        <p:sp>
          <p:nvSpPr>
            <p:cNvPr id="168" name="직사각형 167"/>
            <p:cNvSpPr/>
            <p:nvPr/>
          </p:nvSpPr>
          <p:spPr>
            <a:xfrm>
              <a:off x="9377929" y="209510"/>
              <a:ext cx="2595822" cy="930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9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8732" y="298203"/>
              <a:ext cx="507553" cy="65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TextBox 169"/>
            <p:cNvSpPr txBox="1"/>
            <p:nvPr/>
          </p:nvSpPr>
          <p:spPr>
            <a:xfrm>
              <a:off x="9920015" y="494048"/>
              <a:ext cx="2063385" cy="603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재료를 전부 선택했다면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강화하기 버튼을 눌러볼까</a:t>
              </a:r>
              <a:r>
                <a:rPr lang="en-US" altLang="ko-KR" sz="1200" dirty="0"/>
                <a:t>?</a:t>
              </a:r>
              <a:endParaRPr lang="en-US" altLang="ko-KR" sz="1200" dirty="0" smtClean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1384927" y="214311"/>
              <a:ext cx="585570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SKIP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0803247" y="209510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AUTO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10221568" y="209509"/>
              <a:ext cx="581679" cy="279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4" name="이등변 삼각형 173"/>
            <p:cNvSpPr/>
            <p:nvPr/>
          </p:nvSpPr>
          <p:spPr>
            <a:xfrm rot="5400000">
              <a:off x="10326058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75" name="이등변 삼각형 174"/>
            <p:cNvSpPr/>
            <p:nvPr/>
          </p:nvSpPr>
          <p:spPr>
            <a:xfrm rot="5400000">
              <a:off x="10443545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  <p:sp>
          <p:nvSpPr>
            <p:cNvPr id="176" name="이등변 삼각형 175"/>
            <p:cNvSpPr/>
            <p:nvPr/>
          </p:nvSpPr>
          <p:spPr>
            <a:xfrm rot="5400000">
              <a:off x="10561031" y="254512"/>
              <a:ext cx="220088" cy="189731"/>
            </a:xfrm>
            <a:prstGeom prst="triangle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 smtClean="0"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22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8">
            <a:extLst>
              <a:ext uri="{FF2B5EF4-FFF2-40B4-BE49-F238E27FC236}">
                <a16:creationId xmlns="" xmlns:a16="http://schemas.microsoft.com/office/drawing/2014/main" id="{DB18A185-01C6-47D2-B4FD-CEA301505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03421"/>
              </p:ext>
            </p:extLst>
          </p:nvPr>
        </p:nvGraphicFramePr>
        <p:xfrm>
          <a:off x="395536" y="1196752"/>
          <a:ext cx="8031808" cy="54200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3024336"/>
                <a:gridCol w="36393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760"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의도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14431"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게임개요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터치 후 슬라이드를 하는 조작방법을 통해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한 손으로 플레이 가능하며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뛰어난 반사신경을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요구하지 않는 </a:t>
                      </a:r>
                      <a:r>
                        <a:rPr lang="ko-KR" altLang="en-US" sz="1050" b="0" baseline="0" dirty="0" err="1" smtClean="0">
                          <a:solidFill>
                            <a:schemeClr val="tx1"/>
                          </a:solidFill>
                        </a:rPr>
                        <a:t>턴제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RPG.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쉽고 가벼운 조작과 세로포맷을 통해 한 손으로 플레이 가능한 특징으로</a:t>
                      </a:r>
                      <a:endParaRPr lang="en-US" altLang="ko-KR" sz="10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주변 환경적 요인에 영향을 적게 받는 특징으로 쉬운 </a:t>
                      </a:r>
                      <a:r>
                        <a:rPr lang="ko-KR" altLang="en-US" sz="1050" baseline="0" dirty="0" err="1" smtClean="0">
                          <a:solidFill>
                            <a:schemeClr val="tx1"/>
                          </a:solidFill>
                        </a:rPr>
                        <a:t>접근성을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확보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장르를 통해 충성도 높은 유저의 확보를 위해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35">
                <a:tc>
                  <a:txBody>
                    <a:bodyPr/>
                    <a:lstStyle/>
                    <a:p>
                      <a:pPr marL="0" marR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입력장치와 출력장치가 동일하여</a:t>
                      </a:r>
                      <a:r>
                        <a:rPr lang="ko-KR" altLang="en-US" sz="1050" baseline="0" dirty="0" smtClean="0"/>
                        <a:t> 인터페이스영역이 화면을 가림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주변 환경이 플레이에 몰입 할 수 있는 경우가 상대적으로 적음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짧은 플레이 타임을 여러 차례 플레이 하게 됨</a:t>
                      </a:r>
                      <a:r>
                        <a:rPr lang="en-US" altLang="ko-KR" sz="1050" dirty="0" smtClean="0"/>
                        <a:t>.</a:t>
                      </a:r>
                      <a:endParaRPr lang="en-US" altLang="ko-KR" sz="1050" baseline="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화면을 많이 차지하는 전달 방식은 부적합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유저가 스토리를 보지 않게 될 수도 있음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게임 안에서 스토리를 보여줄 수 있는 시간적 여유가 상대적으로 적음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한번에 많은 양의 정보를 전달하기 힘들기 때문에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07073"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스토리텔링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전달하는 정보의 성격에 따라 구분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집중하여 전달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튜토리얼과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스토리텔링을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 짧게 여러 번 나누어서 진행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한번에 많은 양의 정보를 전달하지 않기 위해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전달하는 정보의 내용에 집중하기 쉽게 하기 위해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8587"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스토리 보드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튜토리얼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전 이미지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텍스트를 통한 세계관 전달 → 전투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튜토리얼을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통한 플레이방법 전달 → 스테이지 입장방법 전달 및 스테이지 진행 시 짧게 분할하여 이야기 전달 → 캐릭터성장 방법 전달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게임 플레이 흐름에 맞게 자연스러운 플레이 방법 습득을 위해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전달하는 정보의 양을 적절하게 분할하기 위해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564312" y="2259"/>
            <a:ext cx="2612571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스토리 보드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스토리텔링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게임소개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총정</a:t>
            </a:r>
            <a:r>
              <a:rPr lang="ko-KR" altLang="en-US" sz="2400" b="1" kern="0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21468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858920" y="2411114"/>
            <a:ext cx="5482982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kern="0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6000" kern="0" dirty="0" smtClean="0">
                <a:solidFill>
                  <a:prstClr val="white"/>
                </a:solidFill>
              </a:rPr>
              <a:t>.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AD00A3-B1CB-4860-9200-A59792416B0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1520" y="4438228"/>
            <a:ext cx="3762375" cy="180022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smtClean="0"/>
              <a:t>사용자 수 상위권을 차지하고 있는 </a:t>
            </a:r>
            <a:r>
              <a:rPr lang="ko-KR" altLang="en-US" sz="1400" dirty="0" err="1" smtClean="0"/>
              <a:t>롤플레잉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장르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장르 자체의 인지도를 통해 다른 장르 보다 </a:t>
            </a:r>
            <a:r>
              <a:rPr lang="ko-KR" altLang="en-US" sz="1400" dirty="0" err="1" smtClean="0"/>
              <a:t>유저층</a:t>
            </a:r>
            <a:r>
              <a:rPr lang="ko-KR" altLang="en-US" sz="1400" dirty="0" smtClean="0"/>
              <a:t> 확보가 수월할 것으로 판단됨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/>
              <a:t>오랜 시간을 투자하며 즐길만한 게임</a:t>
            </a:r>
            <a:r>
              <a:rPr lang="ko-KR" altLang="en-US" sz="1400" dirty="0" smtClean="0"/>
              <a:t>으로</a:t>
            </a: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err="1" smtClean="0"/>
              <a:t>롤플레잉</a:t>
            </a:r>
            <a:r>
              <a:rPr lang="ko-KR" altLang="en-US" sz="1400" dirty="0" smtClean="0"/>
              <a:t> 장르를 주로 선택할 것으로 추측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5A5435AB-719E-4145-A997-C053D2E5046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860032" y="4366220"/>
            <a:ext cx="4104456" cy="19431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smtClean="0"/>
              <a:t>다른 장르에 비해 </a:t>
            </a:r>
            <a:r>
              <a:rPr lang="ko-KR" altLang="en-US" sz="1600" b="1" dirty="0" smtClean="0"/>
              <a:t>최소 세 배 이상의 플레이타임을 확보</a:t>
            </a:r>
            <a:r>
              <a:rPr lang="ko-KR" altLang="en-US" sz="1400" dirty="0" smtClean="0"/>
              <a:t>하고 있는 </a:t>
            </a:r>
            <a:r>
              <a:rPr lang="ko-KR" altLang="en-US" sz="1400" dirty="0" err="1" smtClean="0"/>
              <a:t>롤플레잉</a:t>
            </a:r>
            <a:r>
              <a:rPr lang="ko-KR" altLang="en-US" sz="1400" dirty="0" smtClean="0"/>
              <a:t> 장르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err="1" smtClean="0"/>
              <a:t>롤플레잉</a:t>
            </a:r>
            <a:r>
              <a:rPr lang="ko-KR" altLang="en-US" sz="1400" dirty="0" smtClean="0"/>
              <a:t> 장르의 유저들의 </a:t>
            </a:r>
            <a:r>
              <a:rPr lang="ko-KR" altLang="en-US" sz="1600" b="1" dirty="0" err="1" smtClean="0"/>
              <a:t>충성도와</a:t>
            </a:r>
            <a:r>
              <a:rPr lang="ko-KR" altLang="en-US" sz="1600" b="1" dirty="0" smtClean="0"/>
              <a:t> 지속성이 가장 높다고 판단</a:t>
            </a:r>
            <a:r>
              <a:rPr lang="ko-KR" altLang="en-US" sz="1400" dirty="0" smtClean="0"/>
              <a:t>됨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smtClean="0"/>
              <a:t>플레이타임이 길수록 다른 게임으로 떠나기 </a:t>
            </a:r>
            <a:r>
              <a:rPr lang="ko-KR" altLang="en-US" sz="1400" dirty="0" err="1" smtClean="0"/>
              <a:t>힘듬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9" name="그림 개체 틀 8">
            <a:extLst>
              <a:ext uri="{FF2B5EF4-FFF2-40B4-BE49-F238E27FC236}">
                <a16:creationId xmlns:a16="http://schemas.microsoft.com/office/drawing/2014/main" xmlns="" id="{99A93174-7DA8-40C1-9079-CDED61D1965C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92855430"/>
              </p:ext>
            </p:extLst>
          </p:nvPr>
        </p:nvGraphicFramePr>
        <p:xfrm>
          <a:off x="252338" y="880060"/>
          <a:ext cx="4088561" cy="326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그림 개체 틀 9">
            <a:extLst>
              <a:ext uri="{FF2B5EF4-FFF2-40B4-BE49-F238E27FC236}">
                <a16:creationId xmlns:a16="http://schemas.microsoft.com/office/drawing/2014/main" xmlns="" id="{E148EFAE-DD55-4354-8316-ADEDACE2BE6D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1275913784"/>
              </p:ext>
            </p:extLst>
          </p:nvPr>
        </p:nvGraphicFramePr>
        <p:xfrm>
          <a:off x="4788024" y="908720"/>
          <a:ext cx="4040834" cy="322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6013345-F1F2-4EE0-8AEF-749B6FB58C36}"/>
              </a:ext>
            </a:extLst>
          </p:cNvPr>
          <p:cNvSpPr/>
          <p:nvPr/>
        </p:nvSpPr>
        <p:spPr>
          <a:xfrm>
            <a:off x="1547664" y="1772817"/>
            <a:ext cx="468052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6013345-F1F2-4EE0-8AEF-749B6FB58C36}"/>
              </a:ext>
            </a:extLst>
          </p:cNvPr>
          <p:cNvSpPr/>
          <p:nvPr/>
        </p:nvSpPr>
        <p:spPr>
          <a:xfrm>
            <a:off x="5004048" y="1412776"/>
            <a:ext cx="432048" cy="2592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7076" y="620688"/>
            <a:ext cx="221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RPG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장르 선정 이유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8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user\Desktop\폴더\기획국비\스토리텔링\스토리텔링기획\첨부이미지\Screenshot_20190917-0726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" y="990020"/>
            <a:ext cx="1938586" cy="34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er\Desktop\폴더\기획국비\스토리텔링\스토리텔링기획\첨부이미지\Screenshot_20190917-0727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07" y="990019"/>
            <a:ext cx="1938586" cy="34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1520" y="4509120"/>
            <a:ext cx="4193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다운로드 단계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미니게임 →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인트로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영상 → 전투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튜토리얼로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진행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다운로드 시간에 방치를 하는 것이 아니라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플레이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영상시청으로 참여 유도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인트로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영상에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스킵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기능이 있어 비용을 투자한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만큼의 효율을 못 볼 수도 있음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076" y="620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나이츠크로니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2" descr="C:\Users\user\Desktop\폴더\기획국비\스토리텔링\스토리텔링기획\첨부이미지\Screenshot_20190917-07324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810" y="990020"/>
            <a:ext cx="1939565" cy="34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user\Desktop\폴더\기획국비\스토리텔링\스토리텔링기획\첨부이미지\Screenshot_20190917-07332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75" y="991761"/>
            <a:ext cx="1939565" cy="34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28809" y="4554434"/>
            <a:ext cx="4025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세계관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시나리오 소개영상 이후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튜토리얼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진행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튜토리얼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단계에서 텍스트 설명 부분이 길다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세계관에 대한 완전한 이해를 요구하지 않고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빠르게 플레이를 진행하면서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분할하여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전달하는 것으로 게임을 진행하면서 자연스럽게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습득하는 것이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효율적일 것이라 판단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33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575"/>
              </p:ext>
            </p:extLst>
          </p:nvPr>
        </p:nvGraphicFramePr>
        <p:xfrm>
          <a:off x="144016" y="4457632"/>
          <a:ext cx="810039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505"/>
                <a:gridCol w="1065841"/>
                <a:gridCol w="6395046"/>
              </a:tblGrid>
              <a:tr h="3960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색상 </a:t>
                      </a:r>
                      <a:r>
                        <a:rPr lang="ko-KR" altLang="en-US" sz="1400" dirty="0" err="1" smtClean="0"/>
                        <a:t>컨셉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 </a:t>
                      </a:r>
                      <a:r>
                        <a:rPr lang="ko-KR" altLang="en-US" sz="1400" dirty="0" err="1" smtClean="0"/>
                        <a:t>이펙트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컨셉</a:t>
                      </a:r>
                      <a:endParaRPr lang="ko-KR" altLang="en-US" sz="1400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붉은 계열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아지랑이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잿가루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컨셉의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이펙트</a:t>
                      </a:r>
                      <a:endParaRPr lang="ko-KR" altLang="en-US" sz="1400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푸른 계열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물결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한기가 뿜어져 나오는 </a:t>
                      </a:r>
                      <a:r>
                        <a:rPr lang="ko-KR" altLang="en-US" sz="1400" dirty="0" err="1" smtClean="0"/>
                        <a:t>컨셉의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이펙트</a:t>
                      </a:r>
                      <a:endParaRPr lang="ko-KR" altLang="en-US" sz="1400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번개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노란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계열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정전기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전기 </a:t>
                      </a:r>
                      <a:r>
                        <a:rPr lang="ko-KR" altLang="en-US" sz="1400" dirty="0" err="1" smtClean="0"/>
                        <a:t>컨셉의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이펙트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25485"/>
              </p:ext>
            </p:extLst>
          </p:nvPr>
        </p:nvGraphicFramePr>
        <p:xfrm>
          <a:off x="9036496" y="692696"/>
          <a:ext cx="8208912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600400"/>
                <a:gridCol w="3528392"/>
              </a:tblGrid>
              <a:tr h="3989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의도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HP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캐릭터의 생명력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공격력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방어력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피격 시 입게 되는 </a:t>
                      </a:r>
                      <a:r>
                        <a:rPr lang="ko-KR" altLang="en-US" sz="1400" dirty="0" err="1" smtClean="0"/>
                        <a:t>피해량에</a:t>
                      </a:r>
                      <a:r>
                        <a:rPr lang="ko-KR" altLang="en-US" sz="1400" dirty="0" smtClean="0"/>
                        <a:t> 영향을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속도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턴을 획득하는 순서와 횟수에 영향을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캐릭터간 상성을 가지는 속성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패시브스킬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사용하지 않아도 적용되는 효과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기본공격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턴 획득 후 단순 터치 시 하는 행동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액티브스킬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스킬게이지가</a:t>
                      </a:r>
                      <a:r>
                        <a:rPr lang="ko-KR" altLang="en-US" sz="1400" dirty="0" smtClean="0"/>
                        <a:t> 가득 찬 후 획득한 턴에 터치</a:t>
                      </a:r>
                      <a:r>
                        <a:rPr lang="ko-KR" altLang="en-US" sz="1400" baseline="0" dirty="0" smtClean="0"/>
                        <a:t> 시 사용하게 되는 스킬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스킬게이지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기본공격 시 채워지며 가득 차면 다음 턴에 액티브 </a:t>
                      </a:r>
                      <a:r>
                        <a:rPr lang="ko-KR" altLang="en-US" sz="1400" dirty="0" err="1" smtClean="0"/>
                        <a:t>스킬을</a:t>
                      </a:r>
                      <a:r>
                        <a:rPr lang="ko-KR" altLang="en-US" sz="1400" dirty="0" smtClean="0"/>
                        <a:t> 사용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8032" y="6319967"/>
            <a:ext cx="365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스테이터스</a:t>
            </a:r>
            <a:r>
              <a:rPr lang="ko-KR" altLang="en-US" sz="1400" dirty="0" smtClean="0"/>
              <a:t> 특징과 그래픽특징을 분리할 것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속성은 우선순위 나중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33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60528"/>
              </p:ext>
            </p:extLst>
          </p:nvPr>
        </p:nvGraphicFramePr>
        <p:xfrm>
          <a:off x="2332327" y="729207"/>
          <a:ext cx="6696744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529"/>
                <a:gridCol w="1023262"/>
                <a:gridCol w="748105"/>
                <a:gridCol w="1616871"/>
                <a:gridCol w="736039"/>
                <a:gridCol w="1628938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남자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대 후반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기획의도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스토리 전개</a:t>
                      </a:r>
                      <a:r>
                        <a:rPr lang="ko-KR" altLang="en-US" sz="1400" baseline="0" dirty="0" smtClean="0"/>
                        <a:t> 속에서 새로운 에피소드나 </a:t>
                      </a:r>
                      <a:r>
                        <a:rPr lang="ko-KR" altLang="en-US" sz="1400" baseline="0" dirty="0" err="1" smtClean="0"/>
                        <a:t>컨텐츠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이벤트를 소개 및 개입을 위한 플레이어의 동료역할을 수행할 캐릭터를 제작하기 위해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역할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플레이어의 동료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신규 </a:t>
                      </a:r>
                      <a:r>
                        <a:rPr lang="ko-KR" altLang="en-US" sz="1400" dirty="0" err="1" smtClean="0"/>
                        <a:t>컨텐츠나</a:t>
                      </a:r>
                      <a:r>
                        <a:rPr lang="ko-KR" altLang="en-US" sz="1400" dirty="0" smtClean="0"/>
                        <a:t> 공지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이벤트에 대한 안내</a:t>
                      </a:r>
                      <a:r>
                        <a:rPr lang="ko-KR" altLang="en-US" sz="1400" baseline="0" dirty="0" smtClean="0"/>
                        <a:t>와 정보전달의 역할을 담당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플레이어의 플레이에 대한 개입을 담당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특징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붉은색 </a:t>
                      </a:r>
                      <a:r>
                        <a:rPr lang="en-US" altLang="ko-KR" sz="1400" baseline="0" dirty="0" smtClean="0"/>
                        <a:t>or </a:t>
                      </a:r>
                      <a:r>
                        <a:rPr lang="ko-KR" altLang="en-US" sz="1400" baseline="0" dirty="0" smtClean="0"/>
                        <a:t>금발의 난색계열 머리카락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장식이 들어간 의상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급하고 다혈질적인 성격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똑똑하지만 급한 성격 때문에 일을 그르치는 경우가 흔하다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악하거나 나쁘지는 않지만 급하고 다혈질적인 성격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때문에 오해를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자주 받고 사건사고를 일으키기도 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급한 성격답게 강한 화력으로 속전속결 플레이스타일이 특기이다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새로운 일이나 사건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이슈 등에 관심이 많다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재미난 일을 찾아 다니며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같이 가자고 조르거나 먼저 가서 놀고 있겠다고 훌쩍 가버리곤 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AutoShape 2" descr="데스노트 멜로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데스노트 멜로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데스노트 멜로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데스노트 멜로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 descr="C:\Users\user\Desktop\폴더\기획국비\스토리텔링\설정기획\이미지\데스노트멜로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0" y="692696"/>
            <a:ext cx="203062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폴더\기획국비\스토리텔링\설정기획\이미지\뭔캐릭터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3964401"/>
            <a:ext cx="2019930" cy="28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5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폴더\기획국비\스토리텔링\설정기획\이미지\키네시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465996"/>
            <a:ext cx="2055761" cy="31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70630"/>
              </p:ext>
            </p:extLst>
          </p:nvPr>
        </p:nvGraphicFramePr>
        <p:xfrm>
          <a:off x="2339752" y="764704"/>
          <a:ext cx="6696744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1224136"/>
                <a:gridCol w="792088"/>
                <a:gridCol w="1656184"/>
                <a:gridCol w="648072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남자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대 후반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기획의도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스토리 전개</a:t>
                      </a:r>
                      <a:r>
                        <a:rPr lang="ko-KR" altLang="en-US" sz="1400" baseline="0" dirty="0" smtClean="0"/>
                        <a:t> 속에서 상세한 정보를 설명해 줄 수 있는 플레이어의 동료역할을 수행할 캐릭터 제작을 위해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역할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플레이어의 동료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스토리열람 시스템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전투기록 등의 </a:t>
                      </a:r>
                      <a:r>
                        <a:rPr lang="ko-KR" altLang="en-US" sz="1400" baseline="0" dirty="0" err="1" smtClean="0"/>
                        <a:t>컨텐츠</a:t>
                      </a:r>
                      <a:r>
                        <a:rPr lang="ko-KR" altLang="en-US" sz="1400" baseline="0" dirty="0" smtClean="0"/>
                        <a:t> 기능을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담당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dirty="0" smtClean="0"/>
                        <a:t>상세한 설명이 필요한 부분에서의 추가 설명을 담당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특징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차분하거나 아무렇게나</a:t>
                      </a:r>
                      <a:r>
                        <a:rPr lang="ko-KR" altLang="en-US" sz="1400" baseline="0" dirty="0" smtClean="0"/>
                        <a:t> 방치된 머리모양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err="1" smtClean="0"/>
                        <a:t>흑청발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튀지 않는 깔끔한 셔츠 차림새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조용하고 차분한 성격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따분하다는 듯한 무표정이 특징이며</a:t>
                      </a:r>
                      <a:r>
                        <a:rPr lang="ko-KR" altLang="en-US" sz="1400" baseline="0" dirty="0" smtClean="0"/>
                        <a:t> 대부분의 문제들에 있어서 심드렁하다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이 심드렁한 태도가 상대방에게 무시당한다는 느낌을 주기도 하여 오해를 받거나 사건사고가 발생하기도 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의욕이 없어 보이는 것 때문에 </a:t>
                      </a:r>
                      <a:r>
                        <a:rPr lang="ko-KR" altLang="en-US" sz="1400" baseline="0" dirty="0" err="1" smtClean="0"/>
                        <a:t>얕보이게</a:t>
                      </a:r>
                      <a:r>
                        <a:rPr lang="ko-KR" altLang="en-US" sz="1400" baseline="0" dirty="0" smtClean="0"/>
                        <a:t> 되는 경향이 있으며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유지력</a:t>
                      </a:r>
                      <a:r>
                        <a:rPr lang="ko-KR" altLang="en-US" sz="1400" dirty="0" smtClean="0"/>
                        <a:t> 강한 </a:t>
                      </a:r>
                      <a:r>
                        <a:rPr lang="ko-KR" altLang="en-US" sz="1400" dirty="0" err="1" smtClean="0"/>
                        <a:t>회복형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덱으로</a:t>
                      </a:r>
                      <a:r>
                        <a:rPr lang="ko-KR" altLang="en-US" sz="1400" dirty="0" smtClean="0"/>
                        <a:t> 천천히 제압해 나가는</a:t>
                      </a:r>
                      <a:r>
                        <a:rPr lang="ko-KR" altLang="en-US" sz="1400" baseline="0" dirty="0" smtClean="0"/>
                        <a:t> 플레이 스타일이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특기이다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독서가 취미이며 일기를 쓰는 습관이 있음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C:\Users\user\Desktop\폴더\기획국비\스토리텔링\설정기획\이미지\오레키호타로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0" y="764704"/>
            <a:ext cx="2117343" cy="241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폴더\기획국비\스토리텔링\설정기획\이미지\대륙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53625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180528" y="-891480"/>
            <a:ext cx="976761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이 세계를 설명하는데 너무 많은 노력이 든다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여기에 대한 부분을 고민해야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이전에 캐주얼 하게 구성하는 것에 대한 얘기를 한 이유를 생각을 해봐야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폴더\기획국비\스토리텔링\설정기획\이미지\설인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6" y="798228"/>
            <a:ext cx="16002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폴더\기획국비\스토리텔링\설정기획\이미지\설인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36" y="804936"/>
            <a:ext cx="15906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폴더\기획국비\스토리텔링\설정기획\이미지\용암몬스터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11" y="836328"/>
            <a:ext cx="16002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user\Desktop\폴더\기획국비\스토리텔링\설정기획\이미지\용암몬스터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11" y="878185"/>
            <a:ext cx="15906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user\Desktop\폴더\기획국비\스토리텔링\설정기획\이미지\풀떼기몬스터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61" y="2395339"/>
            <a:ext cx="15811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user\Desktop\폴더\기획국비\스토리텔링\설정기획\이미지\풀뗴기몬스터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6" y="2385814"/>
            <a:ext cx="16097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1520" y="-531440"/>
            <a:ext cx="91440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표로 항목을 구성하여 그것이 어떤 설정을 갖고 있는지를 분석하고 그것에 대한 기획의도를 넣을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21990"/>
              </p:ext>
            </p:extLst>
          </p:nvPr>
        </p:nvGraphicFramePr>
        <p:xfrm>
          <a:off x="652226" y="1196752"/>
          <a:ext cx="7758207" cy="502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456"/>
                <a:gridCol w="1584176"/>
                <a:gridCol w="5184575"/>
              </a:tblGrid>
              <a:tr h="43204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선정 이유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플랫폼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접근성이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좋은 플랫폼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으로 유저확보에 유리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장르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턴제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RPG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플레이타임이 많은</a:t>
                      </a: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장르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플랫폼에 맞춰 어렵지 않은 조작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뛰어난 반사신경을 요구하지 않는 조작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).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소재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미래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판타지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게임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캐주얼한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느낌을 주기 위해 게임 속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세계에서 게임을 즐긴다는 소재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참고게임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나이츠크로니클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데스티니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차일드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세로포맷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화면구성을 참고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나이츠크로니클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실시간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턴제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전투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컨셉을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참고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데스티니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차일드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58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타겟유저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 ~ 40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경제활동을 시작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하고 가장 </a:t>
                      </a: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활발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히 하는 연령대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58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기획의도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쉽고 가벼운 조작과 세로포맷을 통해 한 손으로 플레이 가능한 특징으로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주변 환경적 요인에 영향을 적게 받는 특징으로 쉬운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접근성을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확보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RPG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장르를 통해 충성도 높은 유저의 확보를 위해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게임소개</a:t>
            </a:r>
            <a:endParaRPr lang="ko-KR" altLang="en-US" sz="2400" b="1" kern="0" dirty="0"/>
          </a:p>
        </p:txBody>
      </p:sp>
    </p:spTree>
    <p:extLst>
      <p:ext uri="{BB962C8B-B14F-4D97-AF65-F5344CB8AC3E}">
        <p14:creationId xmlns:p14="http://schemas.microsoft.com/office/powerpoint/2010/main" val="1769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226" y="1041914"/>
            <a:ext cx="2583493" cy="4592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6300" y="1094973"/>
            <a:ext cx="233404" cy="233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26471" y="4369184"/>
            <a:ext cx="1759897" cy="1185077"/>
            <a:chOff x="3196450" y="4150668"/>
            <a:chExt cx="2095925" cy="1411351"/>
          </a:xfrm>
        </p:grpSpPr>
        <p:pic>
          <p:nvPicPr>
            <p:cNvPr id="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679" y="4865465"/>
              <a:ext cx="466994" cy="60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48" y="4867444"/>
              <a:ext cx="641127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664" y="4150668"/>
              <a:ext cx="516463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360" y="4867443"/>
              <a:ext cx="466994" cy="60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4011788" y="4756177"/>
              <a:ext cx="436257" cy="84273"/>
              <a:chOff x="2822329" y="5718091"/>
              <a:chExt cx="1856202" cy="21602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96450" y="5472953"/>
              <a:ext cx="436257" cy="84273"/>
              <a:chOff x="2822329" y="5718091"/>
              <a:chExt cx="1856202" cy="21602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998654" y="5477746"/>
              <a:ext cx="436257" cy="84273"/>
              <a:chOff x="2822329" y="5718091"/>
              <a:chExt cx="1856202" cy="2160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788024" y="5477208"/>
              <a:ext cx="436257" cy="84273"/>
              <a:chOff x="2822329" y="5718091"/>
              <a:chExt cx="1856202" cy="21602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497835" y="1523633"/>
            <a:ext cx="216301" cy="3508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3390" y="1607875"/>
            <a:ext cx="85188" cy="336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52213" y="4384228"/>
            <a:ext cx="281412" cy="281412"/>
            <a:chOff x="1022797" y="2875702"/>
            <a:chExt cx="674549" cy="674549"/>
          </a:xfrm>
        </p:grpSpPr>
        <p:sp>
          <p:nvSpPr>
            <p:cNvPr id="24" name="눈물 방울 2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1689" y="2808405"/>
            <a:ext cx="281412" cy="281412"/>
            <a:chOff x="1022797" y="2875702"/>
            <a:chExt cx="674549" cy="674549"/>
          </a:xfrm>
        </p:grpSpPr>
        <p:sp>
          <p:nvSpPr>
            <p:cNvPr id="27" name="눈물 방울 26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51677" y="2496852"/>
            <a:ext cx="281412" cy="281412"/>
            <a:chOff x="1022797" y="2875702"/>
            <a:chExt cx="674549" cy="674549"/>
          </a:xfrm>
        </p:grpSpPr>
        <p:sp>
          <p:nvSpPr>
            <p:cNvPr id="30" name="눈물 방울 29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8665" y="3986659"/>
            <a:ext cx="281412" cy="281412"/>
            <a:chOff x="1022797" y="2875702"/>
            <a:chExt cx="674549" cy="674549"/>
          </a:xfrm>
        </p:grpSpPr>
        <p:sp>
          <p:nvSpPr>
            <p:cNvPr id="33" name="눈물 방울 32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3002" y="3158210"/>
            <a:ext cx="281412" cy="281412"/>
            <a:chOff x="1022797" y="2875702"/>
            <a:chExt cx="674549" cy="674549"/>
          </a:xfrm>
        </p:grpSpPr>
        <p:sp>
          <p:nvSpPr>
            <p:cNvPr id="36" name="눈물 방울 35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43003" y="3460864"/>
            <a:ext cx="281412" cy="281412"/>
            <a:chOff x="1022797" y="2875702"/>
            <a:chExt cx="674549" cy="674549"/>
          </a:xfrm>
        </p:grpSpPr>
        <p:sp>
          <p:nvSpPr>
            <p:cNvPr id="39" name="눈물 방울 3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12731"/>
              </p:ext>
            </p:extLst>
          </p:nvPr>
        </p:nvGraphicFramePr>
        <p:xfrm>
          <a:off x="1006729" y="3838915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29355"/>
              </p:ext>
            </p:extLst>
          </p:nvPr>
        </p:nvGraphicFramePr>
        <p:xfrm>
          <a:off x="1021490" y="1416920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1328377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1328376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247711" y="1921094"/>
            <a:ext cx="334212" cy="64561"/>
            <a:chOff x="2822329" y="5718091"/>
            <a:chExt cx="1856202" cy="216025"/>
          </a:xfrm>
        </p:grpSpPr>
        <p:sp>
          <p:nvSpPr>
            <p:cNvPr id="46" name="직사각형 4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87629" y="1920682"/>
            <a:ext cx="334212" cy="64561"/>
            <a:chOff x="2822329" y="5718091"/>
            <a:chExt cx="1856202" cy="216025"/>
          </a:xfrm>
        </p:grpSpPr>
        <p:sp>
          <p:nvSpPr>
            <p:cNvPr id="49" name="직사각형 48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820414" y="1920683"/>
            <a:ext cx="334212" cy="64561"/>
            <a:chOff x="2822329" y="5718091"/>
            <a:chExt cx="1856202" cy="216025"/>
          </a:xfrm>
        </p:grpSpPr>
        <p:sp>
          <p:nvSpPr>
            <p:cNvPr id="52" name="직사각형 51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1964263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1964262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1247711" y="2556980"/>
            <a:ext cx="334212" cy="64561"/>
            <a:chOff x="2822329" y="5718091"/>
            <a:chExt cx="1856202" cy="216025"/>
          </a:xfrm>
        </p:grpSpPr>
        <p:sp>
          <p:nvSpPr>
            <p:cNvPr id="57" name="직사각형 5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387629" y="2556568"/>
            <a:ext cx="334212" cy="64561"/>
            <a:chOff x="2822329" y="5718091"/>
            <a:chExt cx="1856202" cy="216025"/>
          </a:xfrm>
        </p:grpSpPr>
        <p:sp>
          <p:nvSpPr>
            <p:cNvPr id="60" name="직사각형 5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28" y="1328377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659208" y="2071424"/>
            <a:ext cx="281412" cy="281412"/>
            <a:chOff x="1022797" y="2875702"/>
            <a:chExt cx="674549" cy="674549"/>
          </a:xfrm>
        </p:grpSpPr>
        <p:sp>
          <p:nvSpPr>
            <p:cNvPr id="64" name="눈물 방울 6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9196" y="1759871"/>
            <a:ext cx="281412" cy="281412"/>
            <a:chOff x="1022797" y="2875702"/>
            <a:chExt cx="674549" cy="674549"/>
          </a:xfrm>
        </p:grpSpPr>
        <p:sp>
          <p:nvSpPr>
            <p:cNvPr id="67" name="눈물 방울 66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40438" y="4723923"/>
            <a:ext cx="281412" cy="281412"/>
            <a:chOff x="1022797" y="2875702"/>
            <a:chExt cx="674549" cy="674549"/>
          </a:xfrm>
        </p:grpSpPr>
        <p:sp>
          <p:nvSpPr>
            <p:cNvPr id="70" name="눈물 방울 69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36172"/>
              </p:ext>
            </p:extLst>
          </p:nvPr>
        </p:nvGraphicFramePr>
        <p:xfrm>
          <a:off x="3909452" y="1036096"/>
          <a:ext cx="469499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07"/>
                <a:gridCol w="1199769"/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게임을 일시 정지 하는 버튼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유저가 싸워야 되는 대상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몬스터를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출력시키는 영역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턴 획득 표시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턴을 획득하는 순서를 한눈에 확인 할 수 있는 인터페이스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플레이어의 캐릭터가 출력되는 영역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3923928" y="4883583"/>
            <a:ext cx="42162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기획의도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익숙한 자세로 손에 쥐고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손으로 조작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가능한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설계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1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226" y="1041914"/>
            <a:ext cx="2583493" cy="4592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6300" y="1094973"/>
            <a:ext cx="233404" cy="233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26471" y="4369184"/>
            <a:ext cx="1759897" cy="1185077"/>
            <a:chOff x="3196450" y="4150668"/>
            <a:chExt cx="2095925" cy="1411351"/>
          </a:xfrm>
        </p:grpSpPr>
        <p:pic>
          <p:nvPicPr>
            <p:cNvPr id="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679" y="4865465"/>
              <a:ext cx="466994" cy="60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48" y="4867444"/>
              <a:ext cx="641127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664" y="4150668"/>
              <a:ext cx="516463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360" y="4867443"/>
              <a:ext cx="466994" cy="60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4011788" y="4756177"/>
              <a:ext cx="436257" cy="84273"/>
              <a:chOff x="2822329" y="5718091"/>
              <a:chExt cx="1856202" cy="21602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96450" y="5472953"/>
              <a:ext cx="436257" cy="84273"/>
              <a:chOff x="2822329" y="5718091"/>
              <a:chExt cx="1856202" cy="21602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998654" y="5477746"/>
              <a:ext cx="436257" cy="84273"/>
              <a:chOff x="2822329" y="5718091"/>
              <a:chExt cx="1856202" cy="2160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788024" y="5477208"/>
              <a:ext cx="436257" cy="84273"/>
              <a:chOff x="2822329" y="5718091"/>
              <a:chExt cx="1856202" cy="21602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497835" y="1523633"/>
            <a:ext cx="216301" cy="3508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3390" y="1607875"/>
            <a:ext cx="85188" cy="336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52213" y="4384228"/>
            <a:ext cx="281412" cy="281412"/>
            <a:chOff x="1022797" y="2875702"/>
            <a:chExt cx="674549" cy="674549"/>
          </a:xfrm>
        </p:grpSpPr>
        <p:sp>
          <p:nvSpPr>
            <p:cNvPr id="24" name="눈물 방울 2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1689" y="2808405"/>
            <a:ext cx="281412" cy="281412"/>
            <a:chOff x="1022797" y="2875702"/>
            <a:chExt cx="674549" cy="674549"/>
          </a:xfrm>
        </p:grpSpPr>
        <p:sp>
          <p:nvSpPr>
            <p:cNvPr id="27" name="눈물 방울 26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51677" y="2496852"/>
            <a:ext cx="281412" cy="281412"/>
            <a:chOff x="1022797" y="2875702"/>
            <a:chExt cx="674549" cy="674549"/>
          </a:xfrm>
        </p:grpSpPr>
        <p:sp>
          <p:nvSpPr>
            <p:cNvPr id="30" name="눈물 방울 29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8665" y="3986659"/>
            <a:ext cx="281412" cy="281412"/>
            <a:chOff x="1022797" y="2875702"/>
            <a:chExt cx="674549" cy="674549"/>
          </a:xfrm>
        </p:grpSpPr>
        <p:sp>
          <p:nvSpPr>
            <p:cNvPr id="33" name="눈물 방울 32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3002" y="3158210"/>
            <a:ext cx="281412" cy="281412"/>
            <a:chOff x="1022797" y="2875702"/>
            <a:chExt cx="674549" cy="674549"/>
          </a:xfrm>
        </p:grpSpPr>
        <p:sp>
          <p:nvSpPr>
            <p:cNvPr id="36" name="눈물 방울 35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43003" y="3460864"/>
            <a:ext cx="281412" cy="281412"/>
            <a:chOff x="1022797" y="2875702"/>
            <a:chExt cx="674549" cy="674549"/>
          </a:xfrm>
        </p:grpSpPr>
        <p:sp>
          <p:nvSpPr>
            <p:cNvPr id="39" name="눈물 방울 3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32821"/>
              </p:ext>
            </p:extLst>
          </p:nvPr>
        </p:nvGraphicFramePr>
        <p:xfrm>
          <a:off x="1006729" y="3838915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65127"/>
              </p:ext>
            </p:extLst>
          </p:nvPr>
        </p:nvGraphicFramePr>
        <p:xfrm>
          <a:off x="1021490" y="1416920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1328377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1328376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247711" y="1921094"/>
            <a:ext cx="334212" cy="64561"/>
            <a:chOff x="2822329" y="5718091"/>
            <a:chExt cx="1856202" cy="216025"/>
          </a:xfrm>
        </p:grpSpPr>
        <p:sp>
          <p:nvSpPr>
            <p:cNvPr id="46" name="직사각형 4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87629" y="1920682"/>
            <a:ext cx="334212" cy="64561"/>
            <a:chOff x="2822329" y="5718091"/>
            <a:chExt cx="1856202" cy="216025"/>
          </a:xfrm>
        </p:grpSpPr>
        <p:sp>
          <p:nvSpPr>
            <p:cNvPr id="49" name="직사각형 48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820414" y="1920683"/>
            <a:ext cx="334212" cy="64561"/>
            <a:chOff x="2822329" y="5718091"/>
            <a:chExt cx="1856202" cy="216025"/>
          </a:xfrm>
        </p:grpSpPr>
        <p:sp>
          <p:nvSpPr>
            <p:cNvPr id="52" name="직사각형 51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1964263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1964262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1247711" y="2556980"/>
            <a:ext cx="334212" cy="64561"/>
            <a:chOff x="2822329" y="5718091"/>
            <a:chExt cx="1856202" cy="216025"/>
          </a:xfrm>
        </p:grpSpPr>
        <p:sp>
          <p:nvSpPr>
            <p:cNvPr id="57" name="직사각형 5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387629" y="2556568"/>
            <a:ext cx="334212" cy="64561"/>
            <a:chOff x="2822329" y="5718091"/>
            <a:chExt cx="1856202" cy="216025"/>
          </a:xfrm>
        </p:grpSpPr>
        <p:sp>
          <p:nvSpPr>
            <p:cNvPr id="60" name="직사각형 5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28" y="1328377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659208" y="2071424"/>
            <a:ext cx="281412" cy="281412"/>
            <a:chOff x="1022797" y="2875702"/>
            <a:chExt cx="674549" cy="674549"/>
          </a:xfrm>
        </p:grpSpPr>
        <p:sp>
          <p:nvSpPr>
            <p:cNvPr id="64" name="눈물 방울 6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9196" y="1759871"/>
            <a:ext cx="281412" cy="281412"/>
            <a:chOff x="1022797" y="2875702"/>
            <a:chExt cx="674549" cy="674549"/>
          </a:xfrm>
        </p:grpSpPr>
        <p:sp>
          <p:nvSpPr>
            <p:cNvPr id="67" name="눈물 방울 66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40438" y="4723923"/>
            <a:ext cx="281412" cy="281412"/>
            <a:chOff x="1022797" y="2875702"/>
            <a:chExt cx="674549" cy="674549"/>
          </a:xfrm>
        </p:grpSpPr>
        <p:sp>
          <p:nvSpPr>
            <p:cNvPr id="70" name="눈물 방울 69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324528" y="617311"/>
            <a:ext cx="5352747" cy="8494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실시간 </a:t>
            </a:r>
            <a:r>
              <a:rPr lang="ko-KR" altLang="en-US" sz="1400" dirty="0" err="1" smtClean="0"/>
              <a:t>턴제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RPG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왼쪽 인터페이스 막대에서 가장 아래쪽으로 내려오는 캐릭터가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턴을 획득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아군캐릭터가 턴을 획득 시 해당 캐릭터를 터치 하는 것으로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공격 발동</a:t>
            </a:r>
            <a:r>
              <a:rPr lang="en-US" altLang="ko-KR" sz="1400" dirty="0" smtClean="0"/>
              <a:t>.(</a:t>
            </a:r>
            <a:r>
              <a:rPr lang="ko-KR" altLang="en-US" sz="1400" dirty="0" err="1" smtClean="0"/>
              <a:t>행동력</a:t>
            </a:r>
            <a:r>
              <a:rPr lang="ko-KR" altLang="en-US" sz="1400" dirty="0" smtClean="0"/>
              <a:t> 시스템으로 턴 획득 횟수 조절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턴 획득에 맞춰 터치하는 타이밍에 따라 공격으로 주는 </a:t>
            </a:r>
            <a:r>
              <a:rPr lang="ko-KR" altLang="en-US" sz="1400" dirty="0" err="1" smtClean="0"/>
              <a:t>데미지가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달라짐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자신이 있는 열에서 가장 앞에 있는 적을 우선적으로 공격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배치에 따른 전략적 요소로 활용</a:t>
            </a:r>
            <a:r>
              <a:rPr lang="en-US" altLang="ko-KR" sz="1400" dirty="0" smtClean="0"/>
              <a:t>.)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스킬게이지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시스템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터치 시에는 기본공격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기본공격 타격 시 판정에 따라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스킬게이지</a:t>
            </a:r>
            <a:r>
              <a:rPr lang="ko-KR" altLang="en-US" sz="1400" dirty="0" smtClean="0"/>
              <a:t> 충전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스킬게이지가</a:t>
            </a:r>
            <a:r>
              <a:rPr lang="ko-KR" altLang="en-US" sz="1400" dirty="0" smtClean="0"/>
              <a:t> 가득 찬 캐릭터는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스킬을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시전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보호막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아군 회복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상태이상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범위공격 등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판정에 따른 </a:t>
            </a:r>
            <a:r>
              <a:rPr lang="ko-KR" altLang="en-US" sz="1400" dirty="0" err="1" smtClean="0"/>
              <a:t>공격데미지</a:t>
            </a:r>
            <a:r>
              <a:rPr lang="ko-KR" altLang="en-US" sz="1400" dirty="0" smtClean="0"/>
              <a:t> 차등 적용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퍼펙트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130%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그레잇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 110%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노멀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100%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배드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70%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미스 </a:t>
            </a:r>
            <a:r>
              <a:rPr lang="en-US" altLang="ko-KR" sz="1400" dirty="0" smtClean="0"/>
              <a:t>: 40%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터치 </a:t>
            </a:r>
            <a:r>
              <a:rPr lang="ko-KR" altLang="en-US" sz="1400" dirty="0" smtClean="0"/>
              <a:t>시 </a:t>
            </a:r>
            <a:r>
              <a:rPr lang="ko-KR" altLang="en-US" sz="1400" dirty="0" err="1" smtClean="0"/>
              <a:t>추가데미지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터치 </a:t>
            </a:r>
            <a:r>
              <a:rPr lang="ko-KR" altLang="en-US" sz="1400" dirty="0" err="1" smtClean="0"/>
              <a:t>안할</a:t>
            </a:r>
            <a:r>
              <a:rPr lang="ko-KR" altLang="en-US" sz="1400" dirty="0" smtClean="0"/>
              <a:t> 시 </a:t>
            </a:r>
            <a:r>
              <a:rPr lang="ko-KR" altLang="en-US" sz="1400" dirty="0" err="1" smtClean="0"/>
              <a:t>데미지가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약함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굳이 한 손을 고집하는 이유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가로세로 호환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64474"/>
              </p:ext>
            </p:extLst>
          </p:nvPr>
        </p:nvGraphicFramePr>
        <p:xfrm>
          <a:off x="3228528" y="689962"/>
          <a:ext cx="6096000" cy="663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2911872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 방법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왼쪽 인터페이스 막대에서 가장 아래쪽으로 내려오는 캐릭터가</a:t>
                      </a:r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턴을 획득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아군캐릭터가 턴을 획득 시 해당 캐릭터를 터치 하는 것으로</a:t>
                      </a:r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공격 발동</a:t>
                      </a:r>
                      <a:r>
                        <a:rPr lang="en-US" altLang="ko-KR" sz="1400" dirty="0" smtClean="0"/>
                        <a:t>.(</a:t>
                      </a:r>
                      <a:r>
                        <a:rPr lang="ko-KR" altLang="en-US" sz="1400" dirty="0" err="1" smtClean="0"/>
                        <a:t>행동력</a:t>
                      </a:r>
                      <a:r>
                        <a:rPr lang="ko-KR" altLang="en-US" sz="1400" dirty="0" smtClean="0"/>
                        <a:t> 시스템으로 턴 획득 횟수 조절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턴 획득에 맞춰 터치하는 타이밍에 따라 공격으로 주는 </a:t>
                      </a:r>
                      <a:r>
                        <a:rPr lang="ko-KR" altLang="en-US" sz="1400" dirty="0" err="1" smtClean="0"/>
                        <a:t>데미지가</a:t>
                      </a:r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달라짐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자신이 있는 열에서 가장 앞에 있는 적을 우선적으로 공격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핵심 시스템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스킬게이지</a:t>
                      </a:r>
                      <a:r>
                        <a:rPr lang="ko-KR" altLang="en-US" sz="1400" dirty="0" smtClean="0"/>
                        <a:t> 시스템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터치 시에는 기본공격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기본공격 타격 시 판정에 따라</a:t>
                      </a:r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스킬게이지</a:t>
                      </a:r>
                      <a:r>
                        <a:rPr lang="ko-KR" altLang="en-US" sz="1400" dirty="0" smtClean="0"/>
                        <a:t> 충전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스킬게이지가</a:t>
                      </a:r>
                      <a:r>
                        <a:rPr lang="ko-KR" altLang="en-US" sz="1400" dirty="0" smtClean="0"/>
                        <a:t> 가득 찬 캐릭터는</a:t>
                      </a:r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스킬을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시전</a:t>
                      </a:r>
                      <a:r>
                        <a:rPr lang="en-US" altLang="ko-KR" sz="1400" dirty="0" smtClean="0"/>
                        <a:t>.(</a:t>
                      </a:r>
                      <a:r>
                        <a:rPr lang="ko-KR" altLang="en-US" sz="1400" dirty="0" smtClean="0"/>
                        <a:t>보호막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아군 회복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상태이상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범위공격 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6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04555"/>
              </p:ext>
            </p:extLst>
          </p:nvPr>
        </p:nvGraphicFramePr>
        <p:xfrm>
          <a:off x="3909452" y="1036096"/>
          <a:ext cx="4694996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07"/>
                <a:gridCol w="1199769"/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게임을 일시 정지 하는 버튼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유저가 싸워야 되는 대상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몬스터를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출력시키는 영역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턴 획득 표시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턴을 획득하는 순서를 한눈에 확인 할 수 있는 인터페이스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스킬아이콘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유저가 사용할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스킬의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목록을 출력하는 인터페이스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⑤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플레이어의 캐릭터가 출력되는 영역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923928" y="4883583"/>
            <a:ext cx="42162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기획의도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익숙한 자세로 손에 쥐고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손으로 조작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가능한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설계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0616" y="1127198"/>
            <a:ext cx="3096344" cy="55046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266252" y="1158098"/>
            <a:ext cx="279737" cy="279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3" y="1369975"/>
            <a:ext cx="864413" cy="9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1" descr="C:\Users\Administrator\Desktop\게임제안서\noun_Cat Girl_19439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12" y="5619221"/>
            <a:ext cx="559697" cy="7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C:\Users\Administrator\Desktop\게임제안서\noun_Death_19439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75" y="5621593"/>
            <a:ext cx="768397" cy="7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3" descr="C:\Users\Administrator\Desktop\게임제안서\noun_fairy_194391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56" y="4762529"/>
            <a:ext cx="618986" cy="7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75" y="5621592"/>
            <a:ext cx="559697" cy="72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1933075" y="5488238"/>
            <a:ext cx="522859" cy="101002"/>
            <a:chOff x="2822329" y="5718091"/>
            <a:chExt cx="1856202" cy="216025"/>
          </a:xfrm>
        </p:grpSpPr>
        <p:sp>
          <p:nvSpPr>
            <p:cNvPr id="53" name="직사각형 52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955883" y="6347302"/>
            <a:ext cx="522859" cy="101002"/>
            <a:chOff x="2822329" y="5718091"/>
            <a:chExt cx="1856202" cy="216025"/>
          </a:xfrm>
        </p:grpSpPr>
        <p:sp>
          <p:nvSpPr>
            <p:cNvPr id="56" name="직사각형 5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917334" y="6353047"/>
            <a:ext cx="522859" cy="101002"/>
            <a:chOff x="2822329" y="5718091"/>
            <a:chExt cx="1856202" cy="216025"/>
          </a:xfrm>
        </p:grpSpPr>
        <p:sp>
          <p:nvSpPr>
            <p:cNvPr id="73" name="직사각형 72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863402" y="6352402"/>
            <a:ext cx="522859" cy="101002"/>
            <a:chOff x="2822329" y="5718091"/>
            <a:chExt cx="1856202" cy="216025"/>
          </a:xfrm>
        </p:grpSpPr>
        <p:sp>
          <p:nvSpPr>
            <p:cNvPr id="76" name="직사각형 7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75" y="1369974"/>
            <a:ext cx="864413" cy="9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1139245" y="2297254"/>
            <a:ext cx="522859" cy="101002"/>
            <a:chOff x="2822329" y="5718091"/>
            <a:chExt cx="1856202" cy="216025"/>
          </a:xfrm>
        </p:grpSpPr>
        <p:sp>
          <p:nvSpPr>
            <p:cNvPr id="85" name="직사각형 84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828364" y="2296609"/>
            <a:ext cx="522859" cy="101002"/>
            <a:chOff x="2822329" y="5718091"/>
            <a:chExt cx="1856202" cy="216025"/>
          </a:xfrm>
        </p:grpSpPr>
        <p:sp>
          <p:nvSpPr>
            <p:cNvPr id="88" name="직사각형 87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938645" y="1401565"/>
            <a:ext cx="2625243" cy="109133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980186" y="972924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①</a:t>
            </a:r>
            <a:endParaRPr lang="en-US" altLang="ko-KR" sz="140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1199155" y="3895334"/>
            <a:ext cx="2073401" cy="98015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94877" y="1127198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②</a:t>
            </a:r>
            <a:endParaRPr lang="en-US" altLang="ko-KR" sz="14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427625" y="1346809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③</a:t>
            </a:r>
            <a:endParaRPr lang="en-US" altLang="ko-KR" sz="14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188807" y="3789040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④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07398" y="1671852"/>
            <a:ext cx="259239" cy="4205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5967" y="1772817"/>
            <a:ext cx="102099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54443" y="4792452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⑤</a:t>
            </a:r>
            <a:endParaRPr lang="en-US" altLang="ko-KR" sz="1400" dirty="0" smtClean="0"/>
          </a:p>
        </p:txBody>
      </p:sp>
      <p:sp>
        <p:nvSpPr>
          <p:cNvPr id="6" name="눈물 방울 5"/>
          <p:cNvSpPr/>
          <p:nvPr/>
        </p:nvSpPr>
        <p:spPr>
          <a:xfrm rot="8100000">
            <a:off x="1881174" y="3928745"/>
            <a:ext cx="674549" cy="674549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30416" y="3977987"/>
            <a:ext cx="576064" cy="5760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눈물 방울 59"/>
          <p:cNvSpPr/>
          <p:nvPr/>
        </p:nvSpPr>
        <p:spPr>
          <a:xfrm rot="5400000">
            <a:off x="1185804" y="4188214"/>
            <a:ext cx="674549" cy="674549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 rot="18900000">
            <a:off x="1235046" y="4237456"/>
            <a:ext cx="576064" cy="5760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4114" y="5100306"/>
            <a:ext cx="337275" cy="337275"/>
            <a:chOff x="1022797" y="2875702"/>
            <a:chExt cx="674549" cy="674549"/>
          </a:xfrm>
        </p:grpSpPr>
        <p:sp>
          <p:nvSpPr>
            <p:cNvPr id="62" name="눈물 방울 61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43486" y="3068960"/>
            <a:ext cx="337275" cy="337275"/>
            <a:chOff x="1022797" y="2875702"/>
            <a:chExt cx="674549" cy="674549"/>
          </a:xfrm>
        </p:grpSpPr>
        <p:sp>
          <p:nvSpPr>
            <p:cNvPr id="66" name="눈물 방울 65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3471" y="2695561"/>
            <a:ext cx="337275" cy="337275"/>
            <a:chOff x="1022797" y="2875702"/>
            <a:chExt cx="674549" cy="674549"/>
          </a:xfrm>
        </p:grpSpPr>
        <p:sp>
          <p:nvSpPr>
            <p:cNvPr id="69" name="눈물 방울 6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27876" y="4623815"/>
            <a:ext cx="337275" cy="337275"/>
            <a:chOff x="1022797" y="2875702"/>
            <a:chExt cx="674549" cy="674549"/>
          </a:xfrm>
        </p:grpSpPr>
        <p:sp>
          <p:nvSpPr>
            <p:cNvPr id="72" name="눈물 방울 71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33075" y="3488206"/>
            <a:ext cx="337275" cy="337275"/>
            <a:chOff x="1022797" y="2875702"/>
            <a:chExt cx="674549" cy="674549"/>
          </a:xfrm>
        </p:grpSpPr>
        <p:sp>
          <p:nvSpPr>
            <p:cNvPr id="99" name="눈물 방울 9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833076" y="3850939"/>
            <a:ext cx="337275" cy="337275"/>
            <a:chOff x="1022797" y="2875702"/>
            <a:chExt cx="674549" cy="674549"/>
          </a:xfrm>
        </p:grpSpPr>
        <p:sp>
          <p:nvSpPr>
            <p:cNvPr id="102" name="눈물 방울 101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눈물 방울 103"/>
          <p:cNvSpPr/>
          <p:nvPr/>
        </p:nvSpPr>
        <p:spPr>
          <a:xfrm rot="10800000">
            <a:off x="2598007" y="4191856"/>
            <a:ext cx="674549" cy="674549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 rot="2700000">
            <a:off x="2647249" y="4241098"/>
            <a:ext cx="576064" cy="5760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902145" y="4742998"/>
            <a:ext cx="2553235" cy="176281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74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779912" y="1052736"/>
            <a:ext cx="515718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진행단계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턴 획득 시스템의 계산에 따라 순서대로 턴 획득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턴을 우선 획득한 캐릭터 혹은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스킬 사용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턴 획득 시 턴을 획득한 캐릭터 위에 표시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턴을 획득한 캐릭터의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캐릭터 상단에 인터페이스로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가능한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그대로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불가능한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스킬은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어둡게 표시됨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쿨타임일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경우 남은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쿨타임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같이 표시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스킬아이콘을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터치유지 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 인터페이스 위에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타겟으로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설정 가능한 대상들이 출력됨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터치를 유지한 채로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타겟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대상으로 슬라이드 후 손을 떼는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것을호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패시브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자동으로 발동되며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테두리를 다르게 표시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공격 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연산수치만큼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HP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턴 획득 시 자동으로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공격당한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캐릭터는 연산수치만큼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HP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39552" y="1094506"/>
            <a:ext cx="3096344" cy="55046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3266252" y="1158098"/>
            <a:ext cx="279737" cy="279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8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3" y="1369975"/>
            <a:ext cx="864413" cy="9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1" descr="C:\Users\Administrator\Desktop\게임제안서\noun_Cat Girl_19439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12" y="5619221"/>
            <a:ext cx="559697" cy="7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2" descr="C:\Users\Administrator\Desktop\게임제안서\noun_Death_19439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75" y="5621593"/>
            <a:ext cx="768397" cy="7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3" descr="C:\Users\Administrator\Desktop\게임제안서\noun_fairy_194391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56" y="4762529"/>
            <a:ext cx="618986" cy="7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75" y="5621592"/>
            <a:ext cx="559697" cy="72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그룹 112"/>
          <p:cNvGrpSpPr/>
          <p:nvPr/>
        </p:nvGrpSpPr>
        <p:grpSpPr>
          <a:xfrm>
            <a:off x="1933075" y="5488238"/>
            <a:ext cx="522859" cy="101002"/>
            <a:chOff x="2822329" y="5718091"/>
            <a:chExt cx="1856202" cy="216025"/>
          </a:xfrm>
        </p:grpSpPr>
        <p:sp>
          <p:nvSpPr>
            <p:cNvPr id="114" name="직사각형 113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955883" y="6347302"/>
            <a:ext cx="522859" cy="101002"/>
            <a:chOff x="2822329" y="5718091"/>
            <a:chExt cx="1856202" cy="216025"/>
          </a:xfrm>
        </p:grpSpPr>
        <p:sp>
          <p:nvSpPr>
            <p:cNvPr id="117" name="직사각형 11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917334" y="6353047"/>
            <a:ext cx="522859" cy="101002"/>
            <a:chOff x="2822329" y="5718091"/>
            <a:chExt cx="1856202" cy="216025"/>
          </a:xfrm>
        </p:grpSpPr>
        <p:sp>
          <p:nvSpPr>
            <p:cNvPr id="120" name="직사각형 11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63402" y="6352402"/>
            <a:ext cx="522859" cy="101002"/>
            <a:chOff x="2822329" y="5718091"/>
            <a:chExt cx="1856202" cy="216025"/>
          </a:xfrm>
        </p:grpSpPr>
        <p:sp>
          <p:nvSpPr>
            <p:cNvPr id="123" name="직사각형 122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5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75" y="1369974"/>
            <a:ext cx="864413" cy="9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그룹 125"/>
          <p:cNvGrpSpPr/>
          <p:nvPr/>
        </p:nvGrpSpPr>
        <p:grpSpPr>
          <a:xfrm>
            <a:off x="1139245" y="2297254"/>
            <a:ext cx="522859" cy="101002"/>
            <a:chOff x="2822329" y="5718091"/>
            <a:chExt cx="1856202" cy="216025"/>
          </a:xfrm>
        </p:grpSpPr>
        <p:sp>
          <p:nvSpPr>
            <p:cNvPr id="127" name="직사각형 12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2828364" y="2296609"/>
            <a:ext cx="522859" cy="101002"/>
            <a:chOff x="2822329" y="5718091"/>
            <a:chExt cx="1856202" cy="216025"/>
          </a:xfrm>
        </p:grpSpPr>
        <p:sp>
          <p:nvSpPr>
            <p:cNvPr id="130" name="직사각형 12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607398" y="1671852"/>
            <a:ext cx="259239" cy="4205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85967" y="1772817"/>
            <a:ext cx="102099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눈물 방울 136"/>
          <p:cNvSpPr/>
          <p:nvPr/>
        </p:nvSpPr>
        <p:spPr>
          <a:xfrm rot="8100000">
            <a:off x="1881174" y="3928745"/>
            <a:ext cx="674549" cy="674549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930416" y="3977987"/>
            <a:ext cx="576064" cy="5760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눈물 방울 138"/>
          <p:cNvSpPr/>
          <p:nvPr/>
        </p:nvSpPr>
        <p:spPr>
          <a:xfrm rot="6300000">
            <a:off x="1381902" y="3205927"/>
            <a:ext cx="674549" cy="674549"/>
          </a:xfrm>
          <a:prstGeom prst="teardro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 rot="19800000">
            <a:off x="1431144" y="3255169"/>
            <a:ext cx="576064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눈물 방울 140"/>
          <p:cNvSpPr/>
          <p:nvPr/>
        </p:nvSpPr>
        <p:spPr>
          <a:xfrm rot="9900000">
            <a:off x="2387394" y="3225543"/>
            <a:ext cx="674549" cy="674549"/>
          </a:xfrm>
          <a:prstGeom prst="teardro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 rot="2700000">
            <a:off x="2436636" y="3274785"/>
            <a:ext cx="576064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844114" y="5100306"/>
            <a:ext cx="337275" cy="337275"/>
            <a:chOff x="1022797" y="2875702"/>
            <a:chExt cx="674549" cy="674549"/>
          </a:xfrm>
        </p:grpSpPr>
        <p:sp>
          <p:nvSpPr>
            <p:cNvPr id="144" name="눈물 방울 14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43486" y="3068960"/>
            <a:ext cx="337275" cy="337275"/>
            <a:chOff x="1022797" y="2875702"/>
            <a:chExt cx="674549" cy="674549"/>
          </a:xfrm>
        </p:grpSpPr>
        <p:sp>
          <p:nvSpPr>
            <p:cNvPr id="147" name="눈물 방울 146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843471" y="2695561"/>
            <a:ext cx="337275" cy="337275"/>
            <a:chOff x="1022797" y="2875702"/>
            <a:chExt cx="674549" cy="674549"/>
          </a:xfrm>
        </p:grpSpPr>
        <p:sp>
          <p:nvSpPr>
            <p:cNvPr id="150" name="눈물 방울 149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27876" y="4623815"/>
            <a:ext cx="337275" cy="337275"/>
            <a:chOff x="1022797" y="2875702"/>
            <a:chExt cx="674549" cy="674549"/>
          </a:xfrm>
        </p:grpSpPr>
        <p:sp>
          <p:nvSpPr>
            <p:cNvPr id="153" name="눈물 방울 152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833075" y="3488206"/>
            <a:ext cx="337275" cy="337275"/>
            <a:chOff x="1022797" y="2875702"/>
            <a:chExt cx="674549" cy="674549"/>
          </a:xfrm>
        </p:grpSpPr>
        <p:sp>
          <p:nvSpPr>
            <p:cNvPr id="156" name="눈물 방울 155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33076" y="3850939"/>
            <a:ext cx="337275" cy="337275"/>
            <a:chOff x="1022797" y="2875702"/>
            <a:chExt cx="674549" cy="674549"/>
          </a:xfrm>
        </p:grpSpPr>
        <p:sp>
          <p:nvSpPr>
            <p:cNvPr id="159" name="눈물 방울 15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802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</a:spPr>
      <a:bodyPr wrap="none" rtlCol="0" anchor="ctr">
        <a:noAutofit/>
      </a:bodyPr>
      <a:lstStyle>
        <a:defPPr algn="ctr">
          <a:defRPr b="0" dirty="0" smtClean="0"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4844</Words>
  <Application>Microsoft Office PowerPoint</Application>
  <PresentationFormat>화면 슬라이드 쇼(4:3)</PresentationFormat>
  <Paragraphs>1057</Paragraphs>
  <Slides>45</Slides>
  <Notes>5</Notes>
  <HiddenSlides>24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47" baseType="lpstr">
      <vt:lpstr>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여가 활동의 주된 목적(N=10,498)</dc:title>
  <dc:creator>Microsoft Corporation</dc:creator>
  <cp:lastModifiedBy>Windows 사용자</cp:lastModifiedBy>
  <cp:revision>601</cp:revision>
  <dcterms:created xsi:type="dcterms:W3CDTF">2006-10-05T04:04:58Z</dcterms:created>
  <dcterms:modified xsi:type="dcterms:W3CDTF">2019-10-08T00:56:55Z</dcterms:modified>
</cp:coreProperties>
</file>