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25"/>
  </p:notesMasterIdLst>
  <p:sldIdLst>
    <p:sldId id="467" r:id="rId3"/>
    <p:sldId id="469" r:id="rId4"/>
    <p:sldId id="675" r:id="rId5"/>
    <p:sldId id="600" r:id="rId6"/>
    <p:sldId id="602" r:id="rId7"/>
    <p:sldId id="680" r:id="rId8"/>
    <p:sldId id="564" r:id="rId9"/>
    <p:sldId id="626" r:id="rId10"/>
    <p:sldId id="676" r:id="rId11"/>
    <p:sldId id="677" r:id="rId12"/>
    <p:sldId id="638" r:id="rId13"/>
    <p:sldId id="653" r:id="rId14"/>
    <p:sldId id="678" r:id="rId15"/>
    <p:sldId id="679" r:id="rId16"/>
    <p:sldId id="628" r:id="rId17"/>
    <p:sldId id="657" r:id="rId18"/>
    <p:sldId id="660" r:id="rId19"/>
    <p:sldId id="667" r:id="rId20"/>
    <p:sldId id="625" r:id="rId21"/>
    <p:sldId id="674" r:id="rId22"/>
    <p:sldId id="612" r:id="rId23"/>
    <p:sldId id="55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 목차" id="{67DC5E7B-5A1B-4057-8F90-51131E799521}">
          <p14:sldIdLst>
            <p14:sldId id="467"/>
            <p14:sldId id="469"/>
            <p14:sldId id="675"/>
          </p14:sldIdLst>
        </p14:section>
        <p14:section name="개요" id="{009D2ACF-8530-47AA-BE0F-CB8ABAE6609D}">
          <p14:sldIdLst>
            <p14:sldId id="600"/>
            <p14:sldId id="602"/>
            <p14:sldId id="680"/>
            <p14:sldId id="564"/>
          </p14:sldIdLst>
        </p14:section>
        <p14:section name="플레이" id="{CF9BE381-EA4C-4C9B-B250-E706DFA87819}">
          <p14:sldIdLst>
            <p14:sldId id="626"/>
            <p14:sldId id="676"/>
            <p14:sldId id="677"/>
            <p14:sldId id="638"/>
            <p14:sldId id="653"/>
            <p14:sldId id="678"/>
            <p14:sldId id="679"/>
            <p14:sldId id="628"/>
            <p14:sldId id="657"/>
            <p14:sldId id="660"/>
            <p14:sldId id="667"/>
            <p14:sldId id="625"/>
            <p14:sldId id="674"/>
          </p14:sldIdLst>
        </p14:section>
        <p14:section name="총정리" id="{85392CB7-AEDF-4CB0-9792-DE390056275D}">
          <p14:sldIdLst>
            <p14:sldId id="612"/>
          </p14:sldIdLst>
        </p14:section>
        <p14:section name="마무으리!" id="{6E791FB1-8BA3-4FD4-987D-9EEBF5DD026B}">
          <p14:sldIdLst>
            <p14:sldId id="5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1" autoAdjust="0"/>
    <p:restoredTop sz="94660"/>
  </p:normalViewPr>
  <p:slideViewPr>
    <p:cSldViewPr>
      <p:cViewPr>
        <p:scale>
          <a:sx n="90" d="100"/>
          <a:sy n="90" d="100"/>
        </p:scale>
        <p:origin x="-22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장르별 월 평균 사용자수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단위 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명</a:t>
            </a: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b="1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Sheet1!$B$104</c:f>
              <c:strCache>
                <c:ptCount val="1"/>
                <c:pt idx="0">
                  <c:v>카테고리별 월 평균 사용자수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Sheet1!$A$105:$A$114</c:f>
              <c:strCache>
                <c:ptCount val="10"/>
                <c:pt idx="0">
                  <c:v>퍼즐/퀴즈</c:v>
                </c:pt>
                <c:pt idx="1">
                  <c:v>액션</c:v>
                </c:pt>
                <c:pt idx="2">
                  <c:v>아케이드</c:v>
                </c:pt>
                <c:pt idx="3">
                  <c:v>롤플레잉</c:v>
                </c:pt>
                <c:pt idx="4">
                  <c:v>캐주얼</c:v>
                </c:pt>
                <c:pt idx="5">
                  <c:v>카지노</c:v>
                </c:pt>
                <c:pt idx="6">
                  <c:v>어드벤처</c:v>
                </c:pt>
                <c:pt idx="7">
                  <c:v>시물레이션</c:v>
                </c:pt>
                <c:pt idx="8">
                  <c:v>전략</c:v>
                </c:pt>
                <c:pt idx="9">
                  <c:v>보드</c:v>
                </c:pt>
              </c:strCache>
            </c:strRef>
          </c:cat>
          <c:val>
            <c:numRef>
              <c:f>Sheet1!$B$105:$B$114</c:f>
              <c:numCache>
                <c:formatCode>0"만"</c:formatCode>
                <c:ptCount val="10"/>
                <c:pt idx="0">
                  <c:v>628</c:v>
                </c:pt>
                <c:pt idx="1">
                  <c:v>509</c:v>
                </c:pt>
                <c:pt idx="2">
                  <c:v>479</c:v>
                </c:pt>
                <c:pt idx="3">
                  <c:v>400</c:v>
                </c:pt>
                <c:pt idx="4">
                  <c:v>382</c:v>
                </c:pt>
                <c:pt idx="5">
                  <c:v>324</c:v>
                </c:pt>
                <c:pt idx="6">
                  <c:v>287</c:v>
                </c:pt>
                <c:pt idx="7">
                  <c:v>244</c:v>
                </c:pt>
                <c:pt idx="8">
                  <c:v>232</c:v>
                </c:pt>
                <c:pt idx="9">
                  <c:v>211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EB-423D-99CD-3A78EE1271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894400"/>
        <c:axId val="183897088"/>
      </c:barChart>
      <c:catAx>
        <c:axId val="18389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897088"/>
        <c:crosses val="autoZero"/>
        <c:auto val="1"/>
        <c:lblAlgn val="ctr"/>
        <c:lblOffset val="100"/>
        <c:noMultiLvlLbl val="0"/>
      </c:catAx>
      <c:valAx>
        <c:axId val="183897088"/>
        <c:scaling>
          <c:orientation val="minMax"/>
        </c:scaling>
        <c:delete val="1"/>
        <c:axPos val="l"/>
        <c:numFmt formatCode="0&quot;만&quot;" sourceLinked="1"/>
        <c:majorTickMark val="out"/>
        <c:minorTickMark val="none"/>
        <c:tickLblPos val="nextTo"/>
        <c:crossAx val="18389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장르별 월 평균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인당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이용 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Sheet1!$E$104</c:f>
              <c:strCache>
                <c:ptCount val="1"/>
                <c:pt idx="0">
                  <c:v>장르별 월 평균 1인당 이용시간(단위 : 시간)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Sheet1!$D$105:$D$114</c:f>
              <c:strCache>
                <c:ptCount val="10"/>
                <c:pt idx="0">
                  <c:v>롤플레잉</c:v>
                </c:pt>
                <c:pt idx="1">
                  <c:v>퍼즐/퀴즈</c:v>
                </c:pt>
                <c:pt idx="2">
                  <c:v>카지노</c:v>
                </c:pt>
                <c:pt idx="3">
                  <c:v>전략</c:v>
                </c:pt>
                <c:pt idx="4">
                  <c:v>캐주얼</c:v>
                </c:pt>
                <c:pt idx="5">
                  <c:v>스포츠</c:v>
                </c:pt>
                <c:pt idx="6">
                  <c:v>시물레이션</c:v>
                </c:pt>
                <c:pt idx="7">
                  <c:v>액션</c:v>
                </c:pt>
                <c:pt idx="8">
                  <c:v>보드</c:v>
                </c:pt>
                <c:pt idx="9">
                  <c:v>어드벤처</c:v>
                </c:pt>
              </c:strCache>
            </c:strRef>
          </c:cat>
          <c:val>
            <c:numRef>
              <c:f>Sheet1!$E$105:$E$114</c:f>
              <c:numCache>
                <c:formatCode>0.0_ </c:formatCode>
                <c:ptCount val="10"/>
                <c:pt idx="0">
                  <c:v>51.9</c:v>
                </c:pt>
                <c:pt idx="1">
                  <c:v>16.3</c:v>
                </c:pt>
                <c:pt idx="2">
                  <c:v>14.7</c:v>
                </c:pt>
                <c:pt idx="3">
                  <c:v>13.9</c:v>
                </c:pt>
                <c:pt idx="4">
                  <c:v>10.7</c:v>
                </c:pt>
                <c:pt idx="5">
                  <c:v>9.5</c:v>
                </c:pt>
                <c:pt idx="6">
                  <c:v>8.8000000000000007</c:v>
                </c:pt>
                <c:pt idx="7">
                  <c:v>7.6</c:v>
                </c:pt>
                <c:pt idx="8">
                  <c:v>7.6</c:v>
                </c:pt>
                <c:pt idx="9">
                  <c:v>7.3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9B-44FE-8431-188C470529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945856"/>
        <c:axId val="183948800"/>
      </c:barChart>
      <c:catAx>
        <c:axId val="18394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948800"/>
        <c:crosses val="autoZero"/>
        <c:auto val="1"/>
        <c:lblAlgn val="ctr"/>
        <c:lblOffset val="100"/>
        <c:noMultiLvlLbl val="0"/>
      </c:catAx>
      <c:valAx>
        <c:axId val="183948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crossAx val="18394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8178-E8D6-4550-8A53-98A420453382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E5BE-DEA3-4057-96D9-70AB047BC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왜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→ 어떻게 하겠다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가 기획서이다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이유를 설명한 후에 어떻게 할 것인지를 설명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6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E5BE-DEA3-4057-96D9-70AB047BCA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08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n-ea"/>
                <a:cs typeface="+mn-cs"/>
              </a:rPr>
              <a:t>플레이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컨텐츠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12852"/>
            <a:ext cx="2704019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</a:rPr>
              <a:t>총정리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플레이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컨텐츠</a:t>
            </a:r>
            <a:endParaRPr lang="ko-KR" altLang="en-US" sz="2000" b="1" kern="1200" dirty="0" smtClean="0">
              <a:solidFill>
                <a:schemeClr val="bg1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12852"/>
            <a:ext cx="2704019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</a:rPr>
              <a:t>총정리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latin typeface="+mj-ea"/>
                <a:ea typeface="+mj-ea"/>
              </a:rPr>
              <a:t>컨텐츠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플레이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12852"/>
            <a:ext cx="2704019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</a:rPr>
              <a:t>총정리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564312" y="2259"/>
            <a:ext cx="2612571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총정리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컨텐츠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플레이</a:t>
            </a: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41801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8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7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13731"/>
              </p:ext>
            </p:extLst>
          </p:nvPr>
        </p:nvGraphicFramePr>
        <p:xfrm>
          <a:off x="7416800" y="534988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" name="Rectangle 66"/>
          <p:cNvSpPr>
            <a:spLocks noChangeArrowheads="1"/>
          </p:cNvSpPr>
          <p:nvPr/>
        </p:nvSpPr>
        <p:spPr bwMode="auto">
          <a:xfrm>
            <a:off x="107950" y="536575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332" name="Group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93973"/>
              </p:ext>
            </p:extLst>
          </p:nvPr>
        </p:nvGraphicFramePr>
        <p:xfrm>
          <a:off x="95250" y="5303838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9" name="Text Box 290"/>
          <p:cNvSpPr txBox="1">
            <a:spLocks noChangeArrowheads="1"/>
          </p:cNvSpPr>
          <p:nvPr/>
        </p:nvSpPr>
        <p:spPr bwMode="auto">
          <a:xfrm>
            <a:off x="8748713" y="6624638"/>
            <a:ext cx="395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4D20A5C-05AB-46A6-8A88-BFEA40F58C55}" type="slidenum">
              <a:rPr lang="en-US" altLang="ko-KR" b="0">
                <a:ea typeface="돋움" pitchFamily="50" charset="-127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b="0">
              <a:ea typeface="돋움" pitchFamily="50" charset="-127"/>
            </a:endParaRPr>
          </a:p>
        </p:txBody>
      </p:sp>
      <p:sp>
        <p:nvSpPr>
          <p:cNvPr id="8" name="Rectangle 66"/>
          <p:cNvSpPr>
            <a:spLocks noChangeArrowheads="1"/>
          </p:cNvSpPr>
          <p:nvPr userDrawn="1"/>
        </p:nvSpPr>
        <p:spPr bwMode="auto">
          <a:xfrm>
            <a:off x="4625165" y="535583"/>
            <a:ext cx="2735858" cy="473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9" name="Group 3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9170195"/>
              </p:ext>
            </p:extLst>
          </p:nvPr>
        </p:nvGraphicFramePr>
        <p:xfrm>
          <a:off x="2899734" y="527727"/>
          <a:ext cx="1651000" cy="4732337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473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0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1113491"/>
              </p:ext>
            </p:extLst>
          </p:nvPr>
        </p:nvGraphicFramePr>
        <p:xfrm>
          <a:off x="4625165" y="5303227"/>
          <a:ext cx="4404742" cy="1382712"/>
        </p:xfrm>
        <a:graphic>
          <a:graphicData uri="http://schemas.openxmlformats.org/drawingml/2006/table">
            <a:tbl>
              <a:tblPr/>
              <a:tblGrid>
                <a:gridCol w="4404742"/>
              </a:tblGrid>
              <a:tr h="138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03648" y="1988840"/>
            <a:ext cx="6336704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smtClean="0">
                <a:solidFill>
                  <a:prstClr val="white"/>
                </a:solidFill>
              </a:rPr>
              <a:t>가볍게 즐기는 전략</a:t>
            </a:r>
            <a:r>
              <a:rPr lang="en-US" altLang="ko-KR" sz="4400" b="1" kern="0" dirty="0" smtClean="0">
                <a:solidFill>
                  <a:prstClr val="white"/>
                </a:solidFill>
              </a:rPr>
              <a:t>RPG</a:t>
            </a:r>
            <a:endParaRPr lang="ko-KR" altLang="en-US" sz="4400" b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987824" y="4069772"/>
            <a:ext cx="316835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white"/>
                </a:solidFill>
              </a:rPr>
              <a:t>정 환</a:t>
            </a: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596336" y="5877272"/>
            <a:ext cx="115212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kern="0" dirty="0" smtClean="0">
                <a:solidFill>
                  <a:prstClr val="white"/>
                </a:solidFill>
              </a:rPr>
              <a:t>시간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693" y="7011977"/>
            <a:ext cx="868378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전체적으로 문서의 텍스트를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폰트 정도 줄여서 작성하고 대신 추가로 이미지를 넣거나 중요한 부분을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강조하여 내용이해가 쉽도록 문서 구성을 개성 할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게임 개발자 인터뷰 같은 것을 읽고 자신의 문장을 어떻게 작성 할지 고민해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나의 기준을 빼고 문서를 작성 할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 </a:t>
            </a:r>
            <a:r>
              <a:rPr lang="ko-KR" altLang="en-US" sz="1400" dirty="0" smtClean="0">
                <a:solidFill>
                  <a:srgbClr val="FF0000"/>
                </a:solidFill>
              </a:rPr>
              <a:t>내가 맛있는 음식이 남도 동일하게 맛있는 것이 아니듯</a:t>
            </a:r>
            <a:r>
              <a:rPr lang="en-US" altLang="ko-KR" sz="1400" dirty="0" smtClean="0">
                <a:solidFill>
                  <a:srgbClr val="FF0000"/>
                </a:solidFill>
              </a:rPr>
              <a:t>~!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유저와 개발자는 동일한 기준이 안 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4802106"/>
            <a:ext cx="800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err="1" smtClean="0">
                <a:solidFill>
                  <a:srgbClr val="FF0000"/>
                </a:solidFill>
              </a:rPr>
              <a:t>탬플릿</a:t>
            </a:r>
            <a:r>
              <a:rPr lang="ko-KR" altLang="en-US" sz="9600" b="1" dirty="0" smtClean="0">
                <a:solidFill>
                  <a:srgbClr val="FF0000"/>
                </a:solidFill>
              </a:rPr>
              <a:t> 바꾸기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659"/>
              </p:ext>
            </p:extLst>
          </p:nvPr>
        </p:nvGraphicFramePr>
        <p:xfrm>
          <a:off x="710630" y="386104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62714"/>
              </p:ext>
            </p:extLst>
          </p:nvPr>
        </p:nvGraphicFramePr>
        <p:xfrm>
          <a:off x="725391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</a:tr>
              <a:tr h="57932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</a:tr>
              <a:tr h="5793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951612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091530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524315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951612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29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091530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46534"/>
              </p:ext>
            </p:extLst>
          </p:nvPr>
        </p:nvGraphicFramePr>
        <p:xfrm>
          <a:off x="3228528" y="1195615"/>
          <a:ext cx="5447928" cy="4609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928"/>
              </a:tblGrid>
              <a:tr h="4568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타겟</a:t>
                      </a:r>
                      <a:r>
                        <a:rPr lang="ko-KR" altLang="en-US" sz="1200" baseline="0" dirty="0" smtClean="0"/>
                        <a:t> 선택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156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타겟은</a:t>
                      </a:r>
                      <a:r>
                        <a:rPr lang="ko-KR" altLang="en-US" sz="1200" dirty="0" smtClean="0"/>
                        <a:t> 직접 선택하지 않고 자동으로 선택된다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타겟</a:t>
                      </a:r>
                      <a:r>
                        <a:rPr lang="ko-KR" altLang="en-US" sz="1200" dirty="0" smtClean="0"/>
                        <a:t> 선택 순서는 자신이 있는 열의 가까운 행을 우선순위로 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예시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아군의 하늘색 칸 캐릭터로 공격 시 적 영역의 빨간색 칸 </a:t>
                      </a:r>
                      <a:r>
                        <a:rPr lang="ko-KR" altLang="en-US" sz="1200" baseline="0" dirty="0" err="1" smtClean="0"/>
                        <a:t>몬스터를</a:t>
                      </a:r>
                      <a:r>
                        <a:rPr lang="ko-KR" altLang="en-US" sz="1200" baseline="0" dirty="0" smtClean="0"/>
                        <a:t> 우선 공격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448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기획의도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21420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공격의 </a:t>
                      </a:r>
                      <a:r>
                        <a:rPr lang="ko-KR" altLang="en-US" sz="1200" baseline="0" dirty="0" err="1" smtClean="0"/>
                        <a:t>타겟을</a:t>
                      </a:r>
                      <a:r>
                        <a:rPr lang="ko-KR" altLang="en-US" sz="1200" baseline="0" dirty="0" smtClean="0"/>
                        <a:t> 직접 선택하느라 조작이 늘어날 필요 없이 </a:t>
                      </a:r>
                      <a:r>
                        <a:rPr lang="ko-KR" altLang="en-US" sz="1200" baseline="0" dirty="0" err="1" smtClean="0"/>
                        <a:t>타겟을</a:t>
                      </a:r>
                      <a:r>
                        <a:rPr lang="ko-KR" altLang="en-US" sz="1200" baseline="0" dirty="0" smtClean="0"/>
                        <a:t> 자동으로 선정 함으로써 조작에서의 난이도 허들을 낮춰준다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우선공격 순서를 둠으로써 캐릭터의 배치에 따른 전략적 요소를 증가시킴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플레이방법</a:t>
            </a:r>
            <a:endParaRPr lang="ko-KR" altLang="en-US" sz="2400" b="1" kern="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30372" y="3795893"/>
            <a:ext cx="1759897" cy="1780501"/>
            <a:chOff x="830372" y="3795893"/>
            <a:chExt cx="1759897" cy="178050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94" y="4991515"/>
              <a:ext cx="392123" cy="51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930" y="4993176"/>
              <a:ext cx="538339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4391317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75" y="4993175"/>
              <a:ext cx="392123" cy="50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1514991" y="4899748"/>
              <a:ext cx="366314" cy="70762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30372" y="5501607"/>
              <a:ext cx="366314" cy="70762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503963" y="5505632"/>
              <a:ext cx="366314" cy="70762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166778" y="5505180"/>
              <a:ext cx="366314" cy="70762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3795893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그룹 63"/>
            <p:cNvGrpSpPr/>
            <p:nvPr/>
          </p:nvGrpSpPr>
          <p:grpSpPr>
            <a:xfrm>
              <a:off x="1514991" y="4304324"/>
              <a:ext cx="366314" cy="70762"/>
              <a:chOff x="2822329" y="5718091"/>
              <a:chExt cx="1856202" cy="21602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11851" y="5999203"/>
            <a:ext cx="5025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자동 </a:t>
            </a:r>
            <a:r>
              <a:rPr lang="ko-KR" altLang="en-US" sz="1400" dirty="0" err="1" smtClean="0"/>
              <a:t>타겟선정</a:t>
            </a:r>
            <a:r>
              <a:rPr lang="ko-KR" altLang="en-US" sz="1400" dirty="0" smtClean="0"/>
              <a:t> 우선순위는 </a:t>
            </a:r>
            <a:r>
              <a:rPr lang="ko-KR" altLang="en-US" sz="1400" dirty="0" err="1" smtClean="0"/>
              <a:t>플로우차트에서</a:t>
            </a:r>
            <a:r>
              <a:rPr lang="ko-KR" altLang="en-US" sz="1400" dirty="0" smtClean="0"/>
              <a:t> 상세하게 다룸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70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56485"/>
              </p:ext>
            </p:extLst>
          </p:nvPr>
        </p:nvGraphicFramePr>
        <p:xfrm>
          <a:off x="467543" y="1471032"/>
          <a:ext cx="8352929" cy="2184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707"/>
                <a:gridCol w="817909"/>
                <a:gridCol w="789707"/>
                <a:gridCol w="789707"/>
                <a:gridCol w="789707"/>
                <a:gridCol w="2274968"/>
                <a:gridCol w="2101224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유형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공격력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방어력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행동력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액티브스킬 유형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패시브스킬</a:t>
                      </a:r>
                      <a:r>
                        <a:rPr lang="ko-KR" altLang="en-US" sz="1200" dirty="0" smtClean="0"/>
                        <a:t> 유형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공격형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높은 배율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광범위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다단히트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조건부 추가타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조건부 공격력 상승 등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방어형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상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방어력 상승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보호막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대신 피해 입음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피해반사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조건부 방어력 상승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반격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지원형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아군</a:t>
                      </a:r>
                      <a:r>
                        <a:rPr lang="ko-KR" altLang="en-US" sz="1200" baseline="0" dirty="0" smtClean="0"/>
                        <a:t> 회복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상태이상 회복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보호막부여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아군 추가회복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상태이상 회복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보호막 부여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391" y="4365104"/>
            <a:ext cx="81644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기획의도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캐릭터의 유형을 통해 유저의 파</a:t>
            </a:r>
            <a:r>
              <a:rPr lang="ko-KR" altLang="en-US" sz="1400" b="1" dirty="0">
                <a:solidFill>
                  <a:srgbClr val="FF0000"/>
                </a:solidFill>
              </a:rPr>
              <a:t>티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구성 시 가이드라인을 제시한다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각 유형을 전략적으로 활용하여 높은 난이도를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클리어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시 성취감을 얻을 수 있도록 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각 유형마다 특징을 통해 수행 할 수 있는 역할을 다르게 하여 여러 캐릭터를 수집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육성하게 만든다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2880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유형</a:t>
            </a:r>
            <a:endParaRPr lang="ko-KR" altLang="en-US" sz="24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274778" y="5916774"/>
            <a:ext cx="79441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전략적 활용이 성취감으로 이어지나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특징을 통해 수행 할 수 있는 역할을 다르게</a:t>
            </a:r>
            <a:r>
              <a:rPr lang="en-US" altLang="ko-KR" sz="1400" dirty="0" smtClean="0">
                <a:solidFill>
                  <a:srgbClr val="FF0000"/>
                </a:solidFill>
              </a:rPr>
              <a:t>”? 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모두 대명사고 그것에 대한 구체성이 없다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각 유형마다 어떤 개성이 있어서 수집하도록 하는 것인가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유형 안에서 구분되는 요소가 있어야 하는 것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아닌가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41129"/>
              </p:ext>
            </p:extLst>
          </p:nvPr>
        </p:nvGraphicFramePr>
        <p:xfrm>
          <a:off x="395536" y="1268760"/>
          <a:ext cx="8352929" cy="3366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3240360"/>
                <a:gridCol w="4320481"/>
              </a:tblGrid>
              <a:tr h="398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캐릭터간 상성을 가지는 속성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전기 세가지 속성이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속성을 통해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유불리에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영향을 주도록 하여 전략적으로 활용하게 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여러 캐릭터를 수집하게끔 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패시브스킬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사용하지 않아도 적용되는 효과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전략적 요소를 추가하고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캐릭터들의 특징을 강화시킨다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기본공격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 획득 후 조작 시 하게 되는 기본 행동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한번에 큰 영향을 주지는 않지만 자주 사용하여 그 영향이 쉽게 누적 되어 전략적으로 활용 할 수 있도록 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액티브스킬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스킬게이지가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가득 찬 후 획득한 턴에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하게 되는 행동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일반공격이라는 한가지의 행동만으로는 미리 계산된 영역 이외의 변수를 만들기 힘들다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자주 사용하기 힘들지만 한번의 사용으로 큰 영향을 주는 행동으로 극적인 변화를 느끼게 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793" y="5589240"/>
            <a:ext cx="7859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장비장착이나 성장을 통해 변화하지 하지 않는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능력치를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캐릭터의 개성을 부여 하기 위해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캐릭터들의 특징을 훼손하지 않게 하기 위해 오직 캐릭터만 보유하고 있는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능력치로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고정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가지는 개성을 통해 캐릭터를 수집하고 싶게 만든다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54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err="1" smtClean="0"/>
              <a:t>고정스테이터스</a:t>
            </a:r>
            <a:endParaRPr lang="ko-KR" altLang="en-US" sz="2400" b="1" kern="0" dirty="0"/>
          </a:p>
        </p:txBody>
      </p:sp>
      <p:sp>
        <p:nvSpPr>
          <p:cNvPr id="5" name="직사각형 4"/>
          <p:cNvSpPr/>
          <p:nvPr/>
        </p:nvSpPr>
        <p:spPr>
          <a:xfrm>
            <a:off x="422391" y="6878942"/>
            <a:ext cx="820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그냥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스테이터스라고</a:t>
            </a:r>
            <a:r>
              <a:rPr lang="ko-KR" altLang="en-US" sz="1400" dirty="0" smtClean="0">
                <a:solidFill>
                  <a:srgbClr val="FF0000"/>
                </a:solidFill>
              </a:rPr>
              <a:t> 표현하기 보다는 고정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스테이터스라거나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규분하여</a:t>
            </a:r>
            <a:r>
              <a:rPr lang="ko-KR" altLang="en-US" sz="1400" dirty="0" smtClean="0">
                <a:solidFill>
                  <a:srgbClr val="FF0000"/>
                </a:solidFill>
              </a:rPr>
              <a:t> 설명하는 것이 더 좋다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이렇게 나눔으로 유저가 어떤 플레이를 하게 되는지에 대한 상황 설명이 필요하다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43404"/>
              </p:ext>
            </p:extLst>
          </p:nvPr>
        </p:nvGraphicFramePr>
        <p:xfrm>
          <a:off x="395536" y="1254912"/>
          <a:ext cx="8352929" cy="2607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3240360"/>
                <a:gridCol w="4320481"/>
              </a:tblGrid>
              <a:tr h="398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HP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생명력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단순하게 피해를 받아낼 수 있는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게임 상황을 파악할 수 있도록 표시하기 위해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/>
                        <a:t>공격력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공격능력을 표시하는 수치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공격능력을 파악할 수 있게 수치로 표시해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/>
                        <a:t>방어력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피격 시 입게 되는 </a:t>
                      </a:r>
                      <a:r>
                        <a:rPr lang="ko-KR" altLang="en-US" sz="1200" dirty="0" err="1" smtClean="0"/>
                        <a:t>피해량</a:t>
                      </a:r>
                      <a:r>
                        <a:rPr lang="ko-KR" altLang="en-US" sz="1200" dirty="0" smtClean="0"/>
                        <a:t> 차감에 영향을 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피격 시 입게 되는 피해 차감을 통한 방어능력을 수치로 표시해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 smtClean="0"/>
                        <a:t>행동력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턴을 획득하는 순서와 간격에 영향을 주는 수치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턴을 얻는 순서와 간격에 따라 조작에서의 다른 경험을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7076" y="4797152"/>
            <a:ext cx="851547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기획의도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장비 장착과 </a:t>
            </a:r>
            <a:r>
              <a:rPr lang="ko-KR" altLang="en-US" sz="1400" dirty="0" err="1" smtClean="0"/>
              <a:t>레밸업을</a:t>
            </a:r>
            <a:r>
              <a:rPr lang="ko-KR" altLang="en-US" sz="1400" dirty="0" smtClean="0"/>
              <a:t> 통해 추가적으로 성장시킬 수 있는 </a:t>
            </a:r>
            <a:r>
              <a:rPr lang="ko-KR" altLang="en-US" sz="1400" dirty="0" err="1" smtClean="0"/>
              <a:t>능력치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캐릭터의 개성을 강화시키거나 약점을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완화시켜주는 수단으로 활용시키기 위해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성장하는 </a:t>
            </a:r>
            <a:r>
              <a:rPr lang="ko-KR" altLang="en-US" sz="1400" dirty="0" err="1" smtClean="0"/>
              <a:t>능력치를</a:t>
            </a:r>
            <a:r>
              <a:rPr lang="ko-KR" altLang="en-US" sz="1400" dirty="0" smtClean="0"/>
              <a:t> 둠으로써 플레이에 노력을 투자하게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만들기 위해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성장을 통한 반복플레이의 당위성 제공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각 캐릭터는 </a:t>
            </a:r>
            <a:r>
              <a:rPr lang="ko-KR" altLang="en-US" sz="1400" dirty="0" err="1" smtClean="0"/>
              <a:t>세개의</a:t>
            </a:r>
            <a:r>
              <a:rPr lang="ko-KR" altLang="en-US" sz="1400" dirty="0" smtClean="0"/>
              <a:t> 장비슬롯을 가진다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54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</a:t>
            </a:r>
            <a:r>
              <a:rPr lang="en-US" altLang="ko-KR" sz="2400" b="1" kern="0" dirty="0"/>
              <a:t>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err="1" smtClean="0"/>
              <a:t>성장스테이터스</a:t>
            </a:r>
            <a:endParaRPr lang="ko-KR" alt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21127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1507"/>
              </p:ext>
            </p:extLst>
          </p:nvPr>
        </p:nvGraphicFramePr>
        <p:xfrm>
          <a:off x="395536" y="1268760"/>
          <a:ext cx="8352929" cy="4962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3240360"/>
                <a:gridCol w="4320481"/>
              </a:tblGrid>
              <a:tr h="398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의도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속성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캐릭터간 상성을 가지는 속성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전기 세가지 속성이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속성을 통해 </a:t>
                      </a:r>
                      <a:r>
                        <a:rPr lang="ko-KR" altLang="en-US" sz="1200" dirty="0" err="1" smtClean="0"/>
                        <a:t>유불리에</a:t>
                      </a:r>
                      <a:r>
                        <a:rPr lang="ko-KR" altLang="en-US" sz="1200" dirty="0" smtClean="0"/>
                        <a:t> 영향을 주도록 하여 전략적으로 활용하게 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여러 캐릭터를 수집하게끔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패시브스킬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사용하지 않아도 적용되는 효과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전략적 요소를 추가하고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각 캐릭터들의 특징을 강화시킨다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기본공격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 획득 시 하게 되는 기본 행동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한번에 큰 영향을 주지는 않지만 자주 사용하여 그 영향이 쉽게 누적 되어 전략적으로 활용 할 수 있도록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액티브스킬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스킬게이지가</a:t>
                      </a:r>
                      <a:r>
                        <a:rPr lang="ko-KR" altLang="en-US" sz="1200" dirty="0" smtClean="0"/>
                        <a:t> 가득 찬 후 획득한 턴에</a:t>
                      </a:r>
                      <a:r>
                        <a:rPr lang="ko-KR" altLang="en-US" sz="1200" baseline="0" dirty="0" smtClean="0"/>
                        <a:t> 하게 되는 행동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자주 사용하기 힘들지만 한번의 사용으로 큰 영향을 주는 행동으로 극적인 변화를 느끼게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HP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생명력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단순하게 피해를 받아낼 수 있는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현재의 게임과 각 캐릭터의 상황을 파악할 수 있도록 표시하기 위해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공격력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공격능력을 표시하는 수치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공격능력을 파악할 수 있게 수치로 표시해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방어력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피격 시 입게 되는 </a:t>
                      </a:r>
                      <a:r>
                        <a:rPr lang="ko-KR" altLang="en-US" sz="1200" dirty="0" err="1" smtClean="0"/>
                        <a:t>피해량</a:t>
                      </a:r>
                      <a:r>
                        <a:rPr lang="ko-KR" altLang="en-US" sz="1200" dirty="0" smtClean="0"/>
                        <a:t> 차감에 영향을 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피격 시 입게 되는 피해 차감을 통한 방어능력을 수치로 표시해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행동력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턴을 획득하는 순서와 </a:t>
                      </a:r>
                      <a:r>
                        <a:rPr lang="ko-KR" altLang="en-US" sz="1200" dirty="0" smtClean="0"/>
                        <a:t>간격에 </a:t>
                      </a:r>
                      <a:r>
                        <a:rPr lang="ko-KR" altLang="en-US" sz="1200" dirty="0" smtClean="0"/>
                        <a:t>영향을 주는 수치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턴을 얻는 순서와 </a:t>
                      </a:r>
                      <a:r>
                        <a:rPr lang="ko-KR" altLang="en-US" sz="1200" dirty="0" smtClean="0"/>
                        <a:t>간격에 </a:t>
                      </a:r>
                      <a:r>
                        <a:rPr lang="ko-KR" altLang="en-US" sz="1200" dirty="0" smtClean="0"/>
                        <a:t>따라 조작에서의 다른 경험을 주기 위함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-1251520"/>
            <a:ext cx="77893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기획의도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캐릭터가 가지는 고유의 특징을 통해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각 캐릭터의 개성을 부여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장비아이템에는 없는 </a:t>
            </a:r>
            <a:r>
              <a:rPr lang="ko-KR" altLang="en-US" sz="1400" dirty="0" err="1" smtClean="0"/>
              <a:t>스테이터스</a:t>
            </a:r>
            <a:r>
              <a:rPr lang="ko-KR" altLang="en-US" sz="1400" dirty="0" smtClean="0"/>
              <a:t> 값을 가짐으로써 장비장착을 통한 캐릭터 특징의 훼손을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방지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54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</a:t>
            </a:r>
            <a:r>
              <a:rPr lang="en-US" altLang="ko-KR" sz="2400" b="1" kern="0" dirty="0" smtClean="0"/>
              <a:t>-</a:t>
            </a:r>
            <a:r>
              <a:rPr lang="ko-KR" altLang="en-US" sz="2400" b="1" kern="0" dirty="0" smtClean="0"/>
              <a:t> </a:t>
            </a:r>
            <a:r>
              <a:rPr lang="ko-KR" altLang="en-US" sz="2400" b="1" kern="0" dirty="0" err="1" smtClean="0"/>
              <a:t>스테이터스</a:t>
            </a:r>
            <a:endParaRPr lang="ko-KR" alt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28975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6427"/>
              </p:ext>
            </p:extLst>
          </p:nvPr>
        </p:nvGraphicFramePr>
        <p:xfrm>
          <a:off x="539552" y="1374920"/>
          <a:ext cx="8424937" cy="3020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3600400"/>
                <a:gridCol w="3816425"/>
              </a:tblGrid>
              <a:tr h="3908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시스템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기획의도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8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판정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시스템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판정에 따라 행동의 효과 값 차등 적용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퍼펙트</a:t>
                      </a:r>
                      <a:r>
                        <a:rPr lang="ko-KR" altLang="en-US" sz="1200" dirty="0" smtClean="0"/>
                        <a:t> → </a:t>
                      </a:r>
                      <a:r>
                        <a:rPr lang="ko-KR" altLang="en-US" sz="1200" dirty="0" err="1" smtClean="0"/>
                        <a:t>크리티컬</a:t>
                      </a:r>
                      <a:r>
                        <a:rPr lang="ko-KR" altLang="en-US" sz="1200" dirty="0" smtClean="0"/>
                        <a:t> 판정 </a:t>
                      </a:r>
                      <a:r>
                        <a:rPr lang="ko-KR" altLang="en-US" sz="1200" dirty="0" err="1" smtClean="0"/>
                        <a:t>효과값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130%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노말</a:t>
                      </a:r>
                      <a:r>
                        <a:rPr lang="ko-KR" altLang="en-US" sz="1200" dirty="0" smtClean="0"/>
                        <a:t> → </a:t>
                      </a:r>
                      <a:r>
                        <a:rPr lang="ko-KR" altLang="en-US" sz="1200" dirty="0" err="1" smtClean="0"/>
                        <a:t>노말</a:t>
                      </a:r>
                      <a:r>
                        <a:rPr lang="ko-KR" altLang="en-US" sz="1200" dirty="0" smtClean="0"/>
                        <a:t> 판정 </a:t>
                      </a:r>
                      <a:r>
                        <a:rPr lang="ko-KR" altLang="en-US" sz="1200" dirty="0" err="1" smtClean="0"/>
                        <a:t>효과값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100%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배드</a:t>
                      </a:r>
                      <a:r>
                        <a:rPr lang="ko-KR" altLang="en-US" sz="1200" dirty="0" smtClean="0"/>
                        <a:t> → 빗맞음 판정 </a:t>
                      </a:r>
                      <a:r>
                        <a:rPr lang="ko-KR" altLang="en-US" sz="1200" dirty="0" err="1" smtClean="0"/>
                        <a:t>효과값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70%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미스 → 미스 판정 </a:t>
                      </a:r>
                      <a:r>
                        <a:rPr lang="ko-KR" altLang="en-US" sz="1200" dirty="0" err="1" smtClean="0"/>
                        <a:t>효과값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정확한 타이밍에 터치를 하였을 때의 확실한 </a:t>
                      </a:r>
                      <a:r>
                        <a:rPr lang="ko-KR" altLang="en-US" sz="1200" dirty="0" err="1" smtClean="0"/>
                        <a:t>매리트를</a:t>
                      </a:r>
                      <a:r>
                        <a:rPr lang="ko-KR" altLang="en-US" sz="1200" dirty="0" smtClean="0"/>
                        <a:t> 통해 개입의 중요성을 높인다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좋은 판정</a:t>
                      </a:r>
                      <a:r>
                        <a:rPr lang="ko-KR" altLang="en-US" sz="1200" baseline="0" dirty="0" smtClean="0"/>
                        <a:t> 시 확실하게 눈에 띄는 차이를 통한 쾌감을 주기 위해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116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스킬게이지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시스템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공격 타격 시 판정에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따라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스킬게이지</a:t>
                      </a:r>
                      <a:r>
                        <a:rPr lang="ko-KR" altLang="en-US" sz="1200" dirty="0" smtClean="0"/>
                        <a:t> 충전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스킬게이지가</a:t>
                      </a:r>
                      <a:r>
                        <a:rPr lang="ko-KR" altLang="en-US" sz="1200" dirty="0" smtClean="0"/>
                        <a:t> 가득 찬 캐릭터는 다음 획득 턴에 조작 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스킬을</a:t>
                      </a:r>
                      <a:r>
                        <a:rPr lang="ko-KR" altLang="en-US" sz="1200" baseline="0" dirty="0" smtClean="0"/>
                        <a:t> 사용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스킬 사용에 있어 제약을 둠으로써 가치 있는 희소한 행동이라는 느낌을 주기 위해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핵심시스</a:t>
            </a:r>
            <a:r>
              <a:rPr lang="ko-KR" altLang="en-US" sz="2400" b="1" kern="0" dirty="0"/>
              <a:t>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391" y="4941168"/>
            <a:ext cx="8101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기획의도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판정을 통해 치명타를 적용시킴으로써</a:t>
            </a:r>
            <a:r>
              <a:rPr lang="en-US" altLang="ko-KR" sz="1400" dirty="0"/>
              <a:t> </a:t>
            </a:r>
            <a:r>
              <a:rPr lang="ko-KR" altLang="en-US" sz="1400" dirty="0"/>
              <a:t>캐릭터</a:t>
            </a:r>
            <a:r>
              <a:rPr lang="en-US" altLang="ko-KR" sz="1400" dirty="0"/>
              <a:t>/</a:t>
            </a:r>
            <a:r>
              <a:rPr lang="ko-KR" altLang="en-US" sz="1400" dirty="0" smtClean="0"/>
              <a:t>장비가 포함하는 </a:t>
            </a:r>
            <a:r>
              <a:rPr lang="ko-KR" altLang="en-US" sz="1400" dirty="0" err="1"/>
              <a:t>스텟을</a:t>
            </a:r>
            <a:r>
              <a:rPr lang="ko-KR" altLang="en-US" sz="1400" dirty="0"/>
              <a:t> 줄여 계산의 허들을 낮춘다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조작을 통해 보완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스킬을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원하는 타이밍에 사용하기 위해서의 </a:t>
            </a:r>
            <a:r>
              <a:rPr lang="ko-KR" altLang="en-US" sz="1400" dirty="0"/>
              <a:t>노력이나 계산을 하게끔 </a:t>
            </a:r>
            <a:r>
              <a:rPr lang="ko-KR" altLang="en-US" sz="1400" dirty="0" smtClean="0"/>
              <a:t>하기 위해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174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68321"/>
              </p:ext>
            </p:extLst>
          </p:nvPr>
        </p:nvGraphicFramePr>
        <p:xfrm>
          <a:off x="539552" y="1407091"/>
          <a:ext cx="8424937" cy="1818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3744416"/>
                <a:gridCol w="3816425"/>
              </a:tblGrid>
              <a:tr h="3908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시스템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기획의도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속성 시스템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전기 세가지 속성이 있으며</a:t>
                      </a:r>
                      <a:endParaRPr lang="en-US" altLang="ko-KR" sz="12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불</a:t>
                      </a:r>
                      <a:r>
                        <a:rPr lang="en-US" altLang="ko-KR" sz="1200" baseline="0" dirty="0" smtClean="0"/>
                        <a:t>&lt;</a:t>
                      </a:r>
                      <a:r>
                        <a:rPr lang="ko-KR" altLang="en-US" sz="1200" baseline="0" dirty="0" smtClean="0"/>
                        <a:t>물</a:t>
                      </a:r>
                      <a:r>
                        <a:rPr lang="en-US" altLang="ko-KR" sz="1200" baseline="0" dirty="0" smtClean="0"/>
                        <a:t>&lt;</a:t>
                      </a:r>
                      <a:r>
                        <a:rPr lang="ko-KR" altLang="en-US" sz="1200" baseline="0" dirty="0" smtClean="0"/>
                        <a:t>전기</a:t>
                      </a:r>
                      <a:r>
                        <a:rPr lang="en-US" altLang="ko-KR" sz="1200" baseline="0" dirty="0" smtClean="0"/>
                        <a:t>&lt;</a:t>
                      </a:r>
                      <a:r>
                        <a:rPr lang="ko-KR" altLang="en-US" sz="1200" baseline="0" dirty="0" smtClean="0"/>
                        <a:t>불 의 상성 관계를 가짐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유리한 속성은 불리한 속성에게 </a:t>
                      </a:r>
                      <a:r>
                        <a:rPr lang="en-US" altLang="ko-KR" sz="1200" baseline="0" dirty="0" smtClean="0"/>
                        <a:t>30% </a:t>
                      </a:r>
                      <a:r>
                        <a:rPr lang="ko-KR" altLang="en-US" sz="1200" baseline="0" dirty="0" smtClean="0"/>
                        <a:t>추가피해를 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불리한 속성은 유리한 속성에게 </a:t>
                      </a:r>
                      <a:r>
                        <a:rPr lang="en-US" altLang="ko-KR" sz="1200" baseline="0" dirty="0" smtClean="0"/>
                        <a:t>30% </a:t>
                      </a:r>
                      <a:r>
                        <a:rPr lang="ko-KR" altLang="en-US" sz="1200" baseline="0" dirty="0" smtClean="0"/>
                        <a:t>감소한 피해를 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속성을 통해 유리한 상성을 활용할 필요성을 느끼게 하여 많은 캐릭터를 수집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육성하게 만든다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핵심시스</a:t>
            </a:r>
            <a:r>
              <a:rPr lang="ko-KR" altLang="en-US" sz="2400" b="1" kern="0" dirty="0"/>
              <a:t>템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000564" y="4615508"/>
            <a:ext cx="816918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전기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3222474" y="4606436"/>
            <a:ext cx="81691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43549" y="3684575"/>
            <a:ext cx="816918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</a:t>
            </a:r>
          </a:p>
        </p:txBody>
      </p:sp>
      <p:sp>
        <p:nvSpPr>
          <p:cNvPr id="77" name="오른쪽 화살표 76"/>
          <p:cNvSpPr/>
          <p:nvPr/>
        </p:nvSpPr>
        <p:spPr>
          <a:xfrm rot="2516838">
            <a:off x="5015451" y="3976020"/>
            <a:ext cx="680096" cy="4252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4211960" y="4645854"/>
            <a:ext cx="680096" cy="4252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18553269">
            <a:off x="3439108" y="3952257"/>
            <a:ext cx="680096" cy="42522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5282198"/>
            <a:ext cx="7112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 err="1" smtClean="0"/>
              <a:t>데미지</a:t>
            </a:r>
            <a:r>
              <a:rPr lang="ko-KR" altLang="en-US" sz="1400" dirty="0" smtClean="0"/>
              <a:t> 공식 </a:t>
            </a:r>
            <a:r>
              <a:rPr lang="en-US" altLang="ko-KR" sz="1400" dirty="0" smtClean="0"/>
              <a:t>: {(</a:t>
            </a:r>
            <a:r>
              <a:rPr lang="ko-KR" altLang="en-US" sz="1400" dirty="0" err="1" smtClean="0"/>
              <a:t>스텟</a:t>
            </a:r>
            <a:r>
              <a:rPr lang="en-US" altLang="ko-KR" sz="1400" dirty="0" smtClean="0"/>
              <a:t>*</a:t>
            </a:r>
            <a:r>
              <a:rPr lang="ko-KR" altLang="ko-KR" sz="1400" dirty="0" smtClean="0"/>
              <a:t>행동 </a:t>
            </a:r>
            <a:r>
              <a:rPr lang="ko-KR" altLang="ko-KR" sz="1400" dirty="0" err="1"/>
              <a:t>효과값</a:t>
            </a:r>
            <a:r>
              <a:rPr lang="en-US" altLang="ko-KR" sz="1400" dirty="0"/>
              <a:t>*</a:t>
            </a:r>
            <a:r>
              <a:rPr lang="ko-KR" altLang="ko-KR" sz="1400" dirty="0"/>
              <a:t>터치판정</a:t>
            </a:r>
            <a:r>
              <a:rPr lang="en-US" altLang="ko-KR" sz="1400" dirty="0"/>
              <a:t>)-</a:t>
            </a:r>
            <a:r>
              <a:rPr lang="ko-KR" altLang="ko-KR" sz="1400" dirty="0" err="1"/>
              <a:t>타겟</a:t>
            </a:r>
            <a:r>
              <a:rPr lang="ko-KR" altLang="ko-KR" sz="1400" dirty="0"/>
              <a:t> 방어력</a:t>
            </a:r>
            <a:r>
              <a:rPr lang="en-US" altLang="ko-KR" sz="1400" dirty="0"/>
              <a:t>}*</a:t>
            </a:r>
            <a:r>
              <a:rPr lang="ko-KR" altLang="ko-KR" sz="1400" dirty="0" smtClean="0"/>
              <a:t>속성배율</a:t>
            </a:r>
            <a:endParaRPr lang="en-US" altLang="ko-KR" sz="14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공격력 </a:t>
            </a:r>
            <a:r>
              <a:rPr lang="en-US" altLang="ko-KR" sz="1400" dirty="0" smtClean="0"/>
              <a:t>300</a:t>
            </a:r>
            <a:r>
              <a:rPr lang="ko-KR" altLang="en-US" sz="1400" dirty="0" smtClean="0"/>
              <a:t>인 </a:t>
            </a:r>
            <a:r>
              <a:rPr lang="ko-KR" altLang="en-US" sz="1400" dirty="0" err="1" smtClean="0"/>
              <a:t>불속성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110% </a:t>
            </a:r>
            <a:r>
              <a:rPr lang="ko-KR" altLang="en-US" sz="1400" dirty="0" smtClean="0"/>
              <a:t>배율을 가진 공격으로</a:t>
            </a:r>
            <a:endParaRPr lang="en-US" altLang="ko-KR" sz="14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/>
              <a:t>방어력이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인 전기속성 </a:t>
            </a:r>
            <a:r>
              <a:rPr lang="ko-KR" altLang="en-US" sz="1400" dirty="0" err="1" smtClean="0"/>
              <a:t>몬스터를</a:t>
            </a:r>
            <a:r>
              <a:rPr lang="ko-KR" altLang="en-US" sz="1400" dirty="0" smtClean="0"/>
              <a:t> 빗맞음 판정 공격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→ </a:t>
            </a:r>
            <a:r>
              <a:rPr lang="en-US" altLang="ko-KR" sz="1400" dirty="0" smtClean="0"/>
              <a:t>{(300*1.1*0.7)-100}*1.3=170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/>
              <a:t>최종적으로 </a:t>
            </a:r>
            <a:r>
              <a:rPr lang="en-US" altLang="ko-KR" sz="1400" dirty="0" smtClean="0"/>
              <a:t>170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데미지를</a:t>
            </a:r>
            <a:r>
              <a:rPr lang="ko-KR" altLang="en-US" sz="1400" dirty="0" smtClean="0"/>
              <a:t> 입힌다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81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8330" y="1196752"/>
            <a:ext cx="2617398" cy="4653153"/>
            <a:chOff x="251520" y="795174"/>
            <a:chExt cx="2617398" cy="4653153"/>
          </a:xfrm>
        </p:grpSpPr>
        <p:sp>
          <p:nvSpPr>
            <p:cNvPr id="30" name="직사각형 29"/>
            <p:cNvSpPr/>
            <p:nvPr/>
          </p:nvSpPr>
          <p:spPr>
            <a:xfrm>
              <a:off x="251520" y="795174"/>
              <a:ext cx="2617398" cy="4653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pic>
          <p:nvPicPr>
            <p:cNvPr id="3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19" y="1236845"/>
              <a:ext cx="1108700" cy="143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1560219" y="796012"/>
              <a:ext cx="1308699" cy="2326575"/>
            </a:xfrm>
            <a:prstGeom prst="rect">
              <a:avLst/>
            </a:pr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1520" y="3121749"/>
              <a:ext cx="2617397" cy="232657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17263" y="4938762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43405" y="4938762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69547" y="4938762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95688" y="4929379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17263" y="4361019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43405" y="4361019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69547" y="4361019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95688" y="4351636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17263" y="3783275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669547" y="3783275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295688" y="3773892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17263" y="3205531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43405" y="3205531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69547" y="3205531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95688" y="3196148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16679" y="850424"/>
              <a:ext cx="276239" cy="276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4219" y="2754166"/>
              <a:ext cx="683301" cy="220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상세보기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06415" y="5159754"/>
              <a:ext cx="683301" cy="288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>
              <a:off x="2073114" y="5221225"/>
              <a:ext cx="349902" cy="166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5740" y="3690428"/>
              <a:ext cx="631444" cy="6125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43405" y="3783275"/>
              <a:ext cx="441982" cy="441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7538" y="941417"/>
              <a:ext cx="968535" cy="183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err="1" smtClean="0"/>
                <a:t>프린세스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err="1" smtClean="0"/>
                <a:t>공격형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100" dirty="0" err="1" smtClean="0"/>
                <a:t>불속성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/>
                <a:t>HP : 999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공격력 </a:t>
              </a:r>
              <a:r>
                <a:rPr lang="en-US" altLang="ko-KR" sz="1100" dirty="0" smtClean="0"/>
                <a:t>: 169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/>
                <a:t>방어력 </a:t>
              </a:r>
              <a:r>
                <a:rPr lang="en-US" altLang="ko-KR" sz="1100" dirty="0" smtClean="0"/>
                <a:t>: 123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 err="1" smtClean="0"/>
                <a:t>행동력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: 111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680258" y="2788971"/>
              <a:ext cx="276239" cy="276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00338" y="2788971"/>
              <a:ext cx="276239" cy="276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40298" y="2785292"/>
              <a:ext cx="276239" cy="276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46208"/>
              </p:ext>
            </p:extLst>
          </p:nvPr>
        </p:nvGraphicFramePr>
        <p:xfrm>
          <a:off x="5940152" y="1197590"/>
          <a:ext cx="2808312" cy="465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83"/>
                <a:gridCol w="2271429"/>
              </a:tblGrid>
              <a:tr h="2178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캐릭터 관리화면에서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캐릭터의 이름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외형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주요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스텟을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확인 가능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상세보기를 통해 유저에게 표기되는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스테이터스를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확인 가능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735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캐릭터의 정보를 확인하고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파티구성에 참고할 수 있게 하기 위해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전투 진입 전 계산의 영향을 받는 영역과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전투 진입 후 조작의 영향을 받는 부분을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분할하여 구성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2" y="548680"/>
            <a:ext cx="26595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관리화면</a:t>
            </a:r>
            <a:endParaRPr lang="ko-KR" altLang="en-US" sz="2400" b="1" kern="0" dirty="0"/>
          </a:p>
        </p:txBody>
      </p:sp>
      <p:sp>
        <p:nvSpPr>
          <p:cNvPr id="58" name="직사각형 57"/>
          <p:cNvSpPr/>
          <p:nvPr/>
        </p:nvSpPr>
        <p:spPr>
          <a:xfrm>
            <a:off x="3120707" y="1196157"/>
            <a:ext cx="2617732" cy="465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395780" y="1249215"/>
            <a:ext cx="236497" cy="23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10363"/>
              </p:ext>
            </p:extLst>
          </p:nvPr>
        </p:nvGraphicFramePr>
        <p:xfrm>
          <a:off x="3602741" y="3685167"/>
          <a:ext cx="1640886" cy="1467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62"/>
                <a:gridCol w="546962"/>
                <a:gridCol w="546962"/>
              </a:tblGrid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</a:tr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223" marR="77223" marT="38612" marB="38612"/>
                </a:tc>
              </a:tr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51582"/>
              </p:ext>
            </p:extLst>
          </p:nvPr>
        </p:nvGraphicFramePr>
        <p:xfrm>
          <a:off x="3602741" y="2135379"/>
          <a:ext cx="1640886" cy="1467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62"/>
                <a:gridCol w="546962"/>
                <a:gridCol w="546962"/>
              </a:tblGrid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</a:tr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</a:tr>
              <a:tr h="489254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223" marR="77223" marT="38612" marB="38612"/>
                </a:tc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657530" y="2046835"/>
            <a:ext cx="1529856" cy="1144755"/>
            <a:chOff x="-2996629" y="1549689"/>
            <a:chExt cx="1728192" cy="1293165"/>
          </a:xfrm>
        </p:grpSpPr>
        <p:pic>
          <p:nvPicPr>
            <p:cNvPr id="63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6629" y="1549690"/>
              <a:ext cx="552534" cy="59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20971" y="1549689"/>
              <a:ext cx="552534" cy="59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그룹 64"/>
            <p:cNvGrpSpPr/>
            <p:nvPr/>
          </p:nvGrpSpPr>
          <p:grpSpPr>
            <a:xfrm>
              <a:off x="-2878503" y="2142407"/>
              <a:ext cx="334212" cy="64561"/>
              <a:chOff x="2822329" y="5718091"/>
              <a:chExt cx="1856202" cy="216025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-1738585" y="2141995"/>
              <a:ext cx="334212" cy="64561"/>
              <a:chOff x="2822329" y="5718091"/>
              <a:chExt cx="1856202" cy="216025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-2305800" y="2141996"/>
              <a:ext cx="334212" cy="64561"/>
              <a:chOff x="2822329" y="5718091"/>
              <a:chExt cx="1856202" cy="216025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5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6629" y="2185576"/>
              <a:ext cx="552534" cy="59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20971" y="2185575"/>
              <a:ext cx="552534" cy="59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7" name="그룹 76"/>
            <p:cNvGrpSpPr/>
            <p:nvPr/>
          </p:nvGrpSpPr>
          <p:grpSpPr>
            <a:xfrm>
              <a:off x="-2878503" y="2778293"/>
              <a:ext cx="334212" cy="64561"/>
              <a:chOff x="2822329" y="5718091"/>
              <a:chExt cx="1856202" cy="21602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-1738585" y="2777881"/>
              <a:ext cx="334212" cy="64561"/>
              <a:chOff x="2822329" y="5718091"/>
              <a:chExt cx="1856202" cy="216025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9" name="Picture 6" descr="C:\Users\Administrator\Desktop\게임제안서\noun_Monster_223606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88186" y="1549690"/>
              <a:ext cx="552534" cy="59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3761154" y="1520264"/>
            <a:ext cx="1319863" cy="513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경험치 </a:t>
            </a:r>
            <a:r>
              <a:rPr lang="en-US" altLang="ko-KR" sz="1200" dirty="0" smtClean="0"/>
              <a:t>13 ~ 17</a:t>
            </a:r>
          </a:p>
          <a:p>
            <a:r>
              <a:rPr lang="ko-KR" altLang="en-US" sz="1200" dirty="0" smtClean="0"/>
              <a:t>골드 </a:t>
            </a:r>
            <a:r>
              <a:rPr lang="en-US" altLang="ko-KR" sz="1200" dirty="0" smtClean="0"/>
              <a:t>9 ~ 11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761154" y="1292090"/>
            <a:ext cx="1319860" cy="2391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보</a:t>
            </a:r>
            <a:r>
              <a:rPr lang="ko-KR" altLang="en-US" sz="1200" dirty="0"/>
              <a:t>상</a:t>
            </a:r>
            <a:endParaRPr lang="en-US" altLang="ko-KR" sz="12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3330013" y="5227606"/>
            <a:ext cx="984190" cy="44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반복전투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4507780" y="5218198"/>
            <a:ext cx="972979" cy="44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전투시작</a:t>
            </a:r>
            <a:endParaRPr lang="ko-KR" altLang="en-US" sz="1400" b="1" dirty="0"/>
          </a:p>
        </p:txBody>
      </p:sp>
      <p:grpSp>
        <p:nvGrpSpPr>
          <p:cNvPr id="94" name="그룹 93"/>
          <p:cNvGrpSpPr/>
          <p:nvPr/>
        </p:nvGrpSpPr>
        <p:grpSpPr>
          <a:xfrm>
            <a:off x="3680447" y="4167819"/>
            <a:ext cx="1483415" cy="998900"/>
            <a:chOff x="3196450" y="4150668"/>
            <a:chExt cx="2095925" cy="1411351"/>
          </a:xfrm>
        </p:grpSpPr>
        <p:pic>
          <p:nvPicPr>
            <p:cNvPr id="9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그룹 105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415755" y="6165304"/>
            <a:ext cx="3749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관리화면 이 여기서 꼭</a:t>
            </a:r>
            <a:r>
              <a:rPr lang="en-US" altLang="ko-KR" sz="1400" dirty="0" smtClean="0">
                <a:solidFill>
                  <a:srgbClr val="FF0000"/>
                </a:solidFill>
              </a:rPr>
              <a:t>~ </a:t>
            </a:r>
            <a:r>
              <a:rPr lang="ko-KR" altLang="en-US" sz="1400" dirty="0" smtClean="0">
                <a:solidFill>
                  <a:srgbClr val="FF0000"/>
                </a:solidFill>
              </a:rPr>
              <a:t>필요한 것일까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8742" y="1217002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</a:t>
            </a:r>
            <a:r>
              <a:rPr lang="ko-KR" altLang="en-US" sz="1200" dirty="0"/>
              <a:t>장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메인 스테이지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트레이닝 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아르바이트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10820" y="3839157"/>
            <a:ext cx="2160240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</a:t>
            </a:r>
            <a:r>
              <a:rPr lang="ko-KR" altLang="en-US" sz="1200" dirty="0"/>
              <a:t>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컨텐츠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도전의 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레이</a:t>
            </a:r>
            <a:r>
              <a:rPr lang="ko-KR" altLang="en-US" sz="1200" dirty="0" err="1"/>
              <a:t>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361771" y="3839157"/>
            <a:ext cx="2160240" cy="64807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PVP</a:t>
            </a:r>
            <a:r>
              <a:rPr lang="ko-KR" altLang="en-US" sz="1200" dirty="0" err="1" smtClean="0"/>
              <a:t>컨텐츠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리그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스코어 경쟁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051720" y="2009090"/>
            <a:ext cx="1069693" cy="163981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306" y="221122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높은 난이도 도전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좋은 보상을 받기 위한 도전</a:t>
            </a:r>
            <a:endParaRPr lang="en-US" altLang="ko-KR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338185" y="2009090"/>
            <a:ext cx="1003212" cy="16398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223" y="2646213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성장에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필요한 재화 획득</a:t>
            </a:r>
            <a:endParaRPr lang="en-US" altLang="ko-KR" sz="12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833379" y="4250955"/>
            <a:ext cx="3312368" cy="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2833379" y="4072510"/>
            <a:ext cx="3312368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5875718" y="2009091"/>
            <a:ext cx="1000538" cy="165298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89190" y="2132856"/>
            <a:ext cx="971042" cy="152921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3793" y="278471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유저들과의 경쟁</a:t>
            </a:r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428520" y="22112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순위를 올리기 위한 성장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획득한 </a:t>
            </a:r>
            <a:r>
              <a:rPr lang="ko-KR" altLang="en-US" sz="1200" dirty="0" err="1" smtClean="0"/>
              <a:t>커스텀</a:t>
            </a:r>
            <a:r>
              <a:rPr lang="ko-KR" altLang="en-US" sz="1200" dirty="0" smtClean="0"/>
              <a:t> 아이템의 활용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88982" y="1217002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타 </a:t>
            </a:r>
            <a:r>
              <a:rPr lang="ko-KR" altLang="en-US" sz="1200" dirty="0" err="1"/>
              <a:t>컨텐츠를</a:t>
            </a:r>
            <a:r>
              <a:rPr lang="ko-KR" altLang="en-US" sz="1200" dirty="0"/>
              <a:t> 플레이 하기 위한 준비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경험치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낮은 등급의 캐릭터</a:t>
            </a:r>
            <a:r>
              <a:rPr lang="en-US" altLang="ko-KR" sz="1200" dirty="0"/>
              <a:t>/</a:t>
            </a:r>
            <a:r>
              <a:rPr lang="ko-KR" altLang="en-US" sz="1200" dirty="0" smtClean="0"/>
              <a:t>장비 획득</a:t>
            </a:r>
            <a:endParaRPr lang="en-US" altLang="ko-KR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37294" y="4487229"/>
            <a:ext cx="225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높은 난이도의 </a:t>
            </a:r>
            <a:r>
              <a:rPr lang="en-US" altLang="ko-KR" sz="1200" dirty="0" smtClean="0"/>
              <a:t>PVE.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높은 등급의 캐릭터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장비 획득</a:t>
            </a:r>
            <a:endParaRPr lang="en-US" altLang="ko-KR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1577" y="4487229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경쟁을 즐기는 유저들이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최종적으로 즐기게 되는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커스텀</a:t>
            </a:r>
            <a:r>
              <a:rPr lang="ko-KR" altLang="en-US" sz="1200" dirty="0" smtClean="0"/>
              <a:t> 아이템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유료재화 획득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837997" y="430256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유저들과의 경쟁</a:t>
            </a:r>
            <a:endParaRPr lang="en-US" altLang="ko-K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9264" y="35856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활용 가능 캐릭터 확보</a:t>
            </a:r>
            <a:endParaRPr lang="en-US" altLang="ko-KR" sz="1200" dirty="0" smtClean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2" y="548680"/>
            <a:ext cx="26595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 smtClean="0"/>
              <a:t>컨텐츠</a:t>
            </a:r>
            <a:r>
              <a:rPr lang="ko-KR" altLang="en-US" sz="2400" b="1" kern="0" dirty="0" smtClean="0"/>
              <a:t> 순환도</a:t>
            </a:r>
            <a:endParaRPr lang="ko-KR" altLang="en-US" sz="2400" b="1" kern="0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" y="5444642"/>
            <a:ext cx="865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성장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가장 자주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많이 플레이 할 수 있는 </a:t>
            </a:r>
            <a:r>
              <a:rPr lang="ko-KR" altLang="en-US" sz="1200" dirty="0" err="1" smtClean="0"/>
              <a:t>컨텐츠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성장이나 성장을 위한 재화를 획득하는데 최적화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도전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높은 등급의 장비와 캐릭터를 획득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성장을 위한 </a:t>
            </a:r>
            <a:r>
              <a:rPr lang="ko-KR" altLang="en-US" sz="1200" dirty="0" err="1" smtClean="0"/>
              <a:t>컨텐츠로는</a:t>
            </a:r>
            <a:r>
              <a:rPr lang="ko-KR" altLang="en-US" sz="1200" dirty="0" smtClean="0"/>
              <a:t> 부적합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PVP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순위에 따른 유료재화 차등 보상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꾸미기요소에</a:t>
            </a:r>
            <a:r>
              <a:rPr lang="ko-KR" altLang="en-US" sz="1200" dirty="0" smtClean="0"/>
              <a:t> 해당하는 </a:t>
            </a:r>
            <a:r>
              <a:rPr lang="ko-KR" altLang="en-US" sz="1200" dirty="0" err="1" smtClean="0"/>
              <a:t>커스텀아이템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등을 획득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865790" y="861831"/>
            <a:ext cx="461216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순환도의 구체적인 설명이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내용을 어떤 문장으로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 </a:t>
            </a:r>
            <a:r>
              <a:rPr lang="ko-KR" altLang="en-US" sz="1400" dirty="0" smtClean="0"/>
              <a:t>다르다면 다르다는 것을 </a:t>
            </a:r>
            <a:r>
              <a:rPr lang="ko-KR" altLang="en-US" sz="1400" dirty="0" smtClean="0"/>
              <a:t>표현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952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73255"/>
              </p:ext>
            </p:extLst>
          </p:nvPr>
        </p:nvGraphicFramePr>
        <p:xfrm>
          <a:off x="251520" y="1268760"/>
          <a:ext cx="8468563" cy="4100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55"/>
                <a:gridCol w="2745602"/>
                <a:gridCol w="2438253"/>
                <a:gridCol w="2438253"/>
              </a:tblGrid>
              <a:tr h="3257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컨텐츠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핵심 보상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의도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88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메인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스테이지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기본적으로 캐릭터성장이나 재화수급을 위해 플레이 하는 가장 기본적인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메인 스테이지의 진척도를 통해 다른 </a:t>
                      </a:r>
                      <a:r>
                        <a:rPr lang="ko-KR" altLang="en-US" sz="1200" dirty="0" err="1" smtClean="0"/>
                        <a:t>컨텐츠를</a:t>
                      </a:r>
                      <a:r>
                        <a:rPr lang="ko-KR" altLang="en-US" sz="1200" dirty="0" smtClean="0"/>
                        <a:t> 순차적으로 오픈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골드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인게임</a:t>
                      </a:r>
                      <a:r>
                        <a:rPr lang="ko-KR" altLang="en-US" sz="1200" dirty="0" smtClean="0"/>
                        <a:t> 재화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난이도 허들이 낮은 </a:t>
                      </a:r>
                      <a:r>
                        <a:rPr lang="ko-KR" altLang="en-US" sz="1200" dirty="0" err="1" smtClean="0"/>
                        <a:t>컨텐츠로</a:t>
                      </a:r>
                      <a:r>
                        <a:rPr lang="ko-KR" altLang="en-US" sz="1200" baseline="0" dirty="0" smtClean="0"/>
                        <a:t> 성장이나 재화수급으로 자주 플레이 하게 만들기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타 </a:t>
                      </a:r>
                      <a:r>
                        <a:rPr lang="ko-KR" altLang="en-US" sz="1200" baseline="0" dirty="0" err="1" smtClean="0"/>
                        <a:t>컨텐츠의</a:t>
                      </a:r>
                      <a:r>
                        <a:rPr lang="ko-KR" altLang="en-US" sz="1200" baseline="0" dirty="0" smtClean="0"/>
                        <a:t> 진입을 위한 요구 </a:t>
                      </a:r>
                      <a:r>
                        <a:rPr lang="ko-KR" altLang="en-US" sz="1200" baseline="0" dirty="0" err="1" smtClean="0"/>
                        <a:t>성장치까지</a:t>
                      </a:r>
                      <a:r>
                        <a:rPr lang="ko-KR" altLang="en-US" sz="1200" baseline="0" dirty="0" smtClean="0"/>
                        <a:t> 플레이 하게 되는 가이드라인 역할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1131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트레이닝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입장</a:t>
                      </a:r>
                      <a:r>
                        <a:rPr lang="ko-KR" altLang="en-US" sz="1200" baseline="0" dirty="0" smtClean="0"/>
                        <a:t> 조건으로 </a:t>
                      </a:r>
                      <a:r>
                        <a:rPr lang="ko-KR" altLang="en-US" sz="1200" baseline="0" dirty="0" err="1" smtClean="0"/>
                        <a:t>스테미너의</a:t>
                      </a:r>
                      <a:r>
                        <a:rPr lang="ko-KR" altLang="en-US" sz="1200" baseline="0" dirty="0" smtClean="0"/>
                        <a:t> 소모량을 많이 잡고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추가로 골드를 소모시켜 </a:t>
                      </a:r>
                      <a:r>
                        <a:rPr lang="ko-KR" altLang="en-US" sz="1200" dirty="0" smtClean="0"/>
                        <a:t>대량의 경험치를 보상으로 얻을 수 있는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대량의 경험치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경험치 </a:t>
                      </a:r>
                      <a:r>
                        <a:rPr lang="ko-KR" altLang="en-US" sz="1200" dirty="0" err="1" smtClean="0"/>
                        <a:t>포션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시간이 부족하거나 빠른 성장을 하고 싶은 유저들을 위한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  <a:tr h="1131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파견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대량의 </a:t>
                      </a:r>
                      <a:r>
                        <a:rPr lang="ko-KR" altLang="en-US" sz="1200" dirty="0" err="1" smtClean="0"/>
                        <a:t>스테미너를</a:t>
                      </a:r>
                      <a:r>
                        <a:rPr lang="ko-KR" altLang="en-US" sz="1200" dirty="0" smtClean="0"/>
                        <a:t> 소모하고 </a:t>
                      </a:r>
                      <a:r>
                        <a:rPr lang="ko-KR" altLang="en-US" sz="1200" dirty="0" err="1" smtClean="0"/>
                        <a:t>일정시간</a:t>
                      </a:r>
                      <a:r>
                        <a:rPr lang="ko-KR" altLang="en-US" sz="1200" baseline="0" dirty="0" err="1" smtClean="0"/>
                        <a:t>동안</a:t>
                      </a:r>
                      <a:r>
                        <a:rPr lang="ko-KR" altLang="en-US" sz="1200" baseline="0" dirty="0" smtClean="0"/>
                        <a:t> 특정 파티를 파견 보내는 </a:t>
                      </a:r>
                      <a:r>
                        <a:rPr lang="ko-KR" altLang="en-US" sz="1200" baseline="0" dirty="0" err="1" smtClean="0"/>
                        <a:t>컨텐츠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원정 시스템</a:t>
                      </a:r>
                      <a:r>
                        <a:rPr lang="en-US" altLang="ko-KR" sz="1200" baseline="0" dirty="0" smtClean="0"/>
                        <a:t>). </a:t>
                      </a:r>
                      <a:r>
                        <a:rPr lang="ko-KR" altLang="en-US" sz="1200" baseline="0" dirty="0" smtClean="0"/>
                        <a:t>파견 중인 캐릭터는 타 </a:t>
                      </a:r>
                      <a:r>
                        <a:rPr lang="ko-KR" altLang="en-US" sz="1200" baseline="0" dirty="0" err="1" smtClean="0"/>
                        <a:t>컨텐츠에</a:t>
                      </a:r>
                      <a:r>
                        <a:rPr lang="ko-KR" altLang="en-US" sz="1200" baseline="0" dirty="0" smtClean="0"/>
                        <a:t> 사용 불가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골드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동일 </a:t>
                      </a:r>
                      <a:r>
                        <a:rPr lang="ko-KR" altLang="en-US" sz="1200" dirty="0" err="1" smtClean="0"/>
                        <a:t>스테미너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소비</a:t>
                      </a:r>
                      <a:r>
                        <a:rPr lang="ko-KR" altLang="en-US" sz="1200" baseline="0" dirty="0" smtClean="0"/>
                        <a:t> 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메인 스테이지의 </a:t>
                      </a:r>
                      <a:r>
                        <a:rPr lang="en-US" altLang="ko-KR" sz="1200" dirty="0" smtClean="0"/>
                        <a:t>80</a:t>
                      </a:r>
                      <a:r>
                        <a:rPr lang="ko-KR" altLang="en-US" sz="1200" dirty="0" smtClean="0"/>
                        <a:t>의 보상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시간이 부족한 유저들을 위해 직접 플레이를 하지 않아도 파견을 통해 보상을 획득 할 수 있는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파견캐릭터를 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2" y="548680"/>
            <a:ext cx="3960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 smtClean="0"/>
              <a:t>컨텐츠</a:t>
            </a:r>
            <a:r>
              <a:rPr lang="ko-KR" altLang="en-US" sz="2400" b="1" kern="0" dirty="0" smtClean="0"/>
              <a:t> 상세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smtClean="0"/>
              <a:t>성장 </a:t>
            </a:r>
            <a:r>
              <a:rPr lang="ko-KR" altLang="en-US" sz="2400" b="1" kern="0" dirty="0" err="1" smtClean="0"/>
              <a:t>컨텐츠</a:t>
            </a:r>
            <a:endParaRPr lang="ko-KR" altLang="en-US" sz="2400" b="1" kern="0" dirty="0"/>
          </a:p>
        </p:txBody>
      </p:sp>
      <p:sp>
        <p:nvSpPr>
          <p:cNvPr id="5" name="직사각형 4"/>
          <p:cNvSpPr/>
          <p:nvPr/>
        </p:nvSpPr>
        <p:spPr>
          <a:xfrm>
            <a:off x="-1036" y="-675456"/>
            <a:ext cx="9786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보상이 어떤 것들이 있고 그것이 어떻게 활용되는지를 알아야 그 보상의 가치를 알고 그것이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콘텐츠에서</a:t>
            </a:r>
            <a:r>
              <a:rPr lang="ko-KR" altLang="en-US" sz="1400" dirty="0" smtClean="0">
                <a:solidFill>
                  <a:srgbClr val="FF0000"/>
                </a:solidFill>
              </a:rPr>
              <a:t> 어떤 용도로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유저에게 플레이를 유도하는지 알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0472" y="1052736"/>
            <a:ext cx="461216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</a:t>
            </a:r>
            <a:r>
              <a:rPr lang="ko-KR" altLang="en-US" sz="1400" dirty="0" smtClean="0"/>
              <a:t>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내용을 어떤 문장으로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보상을 통해 할 수 있는 것을 설명할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 다르다면 다르다는 것을 </a:t>
            </a:r>
            <a:r>
              <a:rPr lang="ko-KR" altLang="en-US" sz="1400" dirty="0" smtClean="0"/>
              <a:t>표현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916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568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62896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5459" y="35730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시장분석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65459" y="397306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게임소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3608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4577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05501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플레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833693" y="2106533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33693" y="3243183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13021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99682" y="3573016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순환도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113021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99682" y="3973066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상세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성장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컨텐츠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93733" y="1960661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츠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79512" y="-99392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목</a:t>
            </a:r>
            <a:r>
              <a:rPr lang="ko-KR" altLang="en-US" sz="2400" b="1" kern="0" dirty="0"/>
              <a:t>차</a:t>
            </a:r>
          </a:p>
        </p:txBody>
      </p:sp>
      <p:sp>
        <p:nvSpPr>
          <p:cNvPr id="37" name="타원 36"/>
          <p:cNvSpPr/>
          <p:nvPr/>
        </p:nvSpPr>
        <p:spPr>
          <a:xfrm>
            <a:off x="962896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13021" y="4404435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9682" y="4380850"/>
            <a:ext cx="1585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상세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도전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, PVP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049797" y="359660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86235" y="357301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플레이화면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86235" y="397306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플레이방법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049797" y="3996651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38441" y="4428020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86235" y="440443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핵심시스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38441" y="4818257"/>
            <a:ext cx="135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44577" y="3214549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37949" y="2123506"/>
            <a:ext cx="81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7949" y="3260156"/>
            <a:ext cx="81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7989" y="1977634"/>
            <a:ext cx="18265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총정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86235" y="478657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스테이터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스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9242" y="1124744"/>
            <a:ext cx="768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목차를 더 체계적으로 구성 해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콘텐츠에</a:t>
            </a:r>
            <a:r>
              <a:rPr lang="ko-KR" altLang="en-US" sz="1400" dirty="0" smtClean="0">
                <a:solidFill>
                  <a:srgbClr val="FF0000"/>
                </a:solidFill>
              </a:rPr>
              <a:t> 대한 부분 중 타 게임에서는 보기 어렵거나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타게임과</a:t>
            </a:r>
            <a:r>
              <a:rPr lang="ko-KR" altLang="en-US" sz="1400" dirty="0" smtClean="0">
                <a:solidFill>
                  <a:srgbClr val="FF0000"/>
                </a:solidFill>
              </a:rPr>
              <a:t> 다른 방식으로 진행되는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콘텐츠는</a:t>
            </a:r>
            <a:r>
              <a:rPr lang="ko-KR" altLang="en-US" sz="1400" dirty="0" smtClean="0">
                <a:solidFill>
                  <a:srgbClr val="FF0000"/>
                </a:solidFill>
              </a:rPr>
              <a:t> 핵심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콘텐츠로</a:t>
            </a:r>
            <a:r>
              <a:rPr lang="ko-KR" altLang="en-US" sz="1400" dirty="0" smtClean="0">
                <a:solidFill>
                  <a:srgbClr val="FF0000"/>
                </a:solidFill>
              </a:rPr>
              <a:t> 따로 설명해 줄 것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957" y="596842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수정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37807"/>
              </p:ext>
            </p:extLst>
          </p:nvPr>
        </p:nvGraphicFramePr>
        <p:xfrm>
          <a:off x="251520" y="1268760"/>
          <a:ext cx="8316163" cy="4732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647569"/>
                <a:gridCol w="2428235"/>
                <a:gridCol w="2448271"/>
              </a:tblGrid>
              <a:tr h="3257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컨텐츠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핵심 보상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의도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52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챌린지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단계별로 강해지는 적을 이겨나가는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기간단위로 초기화되어 다시 할 수 있으며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기간 내에서는 한번 사용한 캐릭터를 다시 사용하지 못함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도전의 탑 유사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높은 등급의 캐릭터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장비아이템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소환권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좋은 성적을 거두기 위해서는 많은 캐릭터를 수집하고 육성할 필요가 있음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여러 캐릭터 수집과 육성 유도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다음 단계의 보상에 대한 기대로 플레이를 유도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  <a:tr h="1452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레이드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하나의 강한 적을 상대하는 높은 난이도의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싱글플레이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파티플레이로 도전 가능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높은 등급의 캐릭터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장비아이템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소환권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커스텀</a:t>
                      </a:r>
                      <a:r>
                        <a:rPr lang="ko-KR" altLang="en-US" sz="1200" baseline="0" dirty="0" smtClean="0"/>
                        <a:t> 아이템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높은 난이도의 </a:t>
                      </a:r>
                      <a:r>
                        <a:rPr lang="ko-KR" altLang="en-US" sz="1200" dirty="0" err="1" smtClean="0"/>
                        <a:t>컨텐츠를</a:t>
                      </a:r>
                      <a:r>
                        <a:rPr lang="ko-KR" altLang="en-US" sz="1200" dirty="0" smtClean="0"/>
                        <a:t> 공략 함으로써 만족감과 성취감을 제공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파티플레이의 협력을 통한 재미 부여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  <a:tr h="1452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PVP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유저가 설정한 </a:t>
                      </a:r>
                      <a:r>
                        <a:rPr lang="ko-KR" altLang="en-US" sz="1200" dirty="0" err="1" smtClean="0"/>
                        <a:t>방어진형을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고스트데이터로</a:t>
                      </a:r>
                      <a:r>
                        <a:rPr lang="ko-KR" altLang="en-US" sz="1200" dirty="0" smtClean="0"/>
                        <a:t> 불러와서 전투하는 </a:t>
                      </a:r>
                      <a:r>
                        <a:rPr lang="ko-KR" altLang="en-US" sz="1200" dirty="0" err="1" smtClean="0"/>
                        <a:t>컨텐츠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커스텀</a:t>
                      </a:r>
                      <a:r>
                        <a:rPr lang="ko-KR" altLang="en-US" sz="1200" baseline="0" dirty="0" smtClean="0"/>
                        <a:t> 아이템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프로필테두리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err="1" smtClean="0"/>
                        <a:t>이펙트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트로피 가구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스킨 </a:t>
                      </a:r>
                      <a:r>
                        <a:rPr lang="ko-KR" altLang="en-US" sz="1200" baseline="0" dirty="0" smtClean="0"/>
                        <a:t>등 꾸미기 요소</a:t>
                      </a:r>
                      <a:r>
                        <a:rPr lang="en-US" altLang="ko-KR" sz="1200" baseline="0" dirty="0" smtClean="0"/>
                        <a:t>), </a:t>
                      </a:r>
                      <a:r>
                        <a:rPr lang="ko-KR" altLang="en-US" sz="1200" baseline="0" dirty="0" smtClean="0"/>
                        <a:t>유료재화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유저가 캐릭터의 성장이나 배치로 새로운 난이도를 만들어내는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경쟁의식을 부여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보상을 통해 수집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성장의욕을 부여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2" y="548680"/>
            <a:ext cx="4608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 smtClean="0"/>
              <a:t>컨텐츠</a:t>
            </a:r>
            <a:r>
              <a:rPr lang="ko-KR" altLang="en-US" sz="2400" b="1" kern="0" dirty="0" smtClean="0"/>
              <a:t> 상세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smtClean="0"/>
              <a:t>도전</a:t>
            </a:r>
            <a:r>
              <a:rPr lang="en-US" altLang="ko-KR" sz="2400" b="1" kern="0" dirty="0" smtClean="0"/>
              <a:t>, PVP</a:t>
            </a:r>
            <a:r>
              <a:rPr lang="ko-KR" altLang="en-US" sz="2400" b="1" kern="0" dirty="0" smtClean="0"/>
              <a:t> </a:t>
            </a:r>
            <a:r>
              <a:rPr lang="ko-KR" altLang="en-US" sz="2400" b="1" kern="0" dirty="0" err="1" smtClean="0"/>
              <a:t>컨텐츠</a:t>
            </a:r>
            <a:endParaRPr lang="ko-KR" altLang="en-US" sz="24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8820472" y="1052736"/>
            <a:ext cx="461216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</a:t>
            </a:r>
            <a:r>
              <a:rPr lang="ko-KR" altLang="en-US" sz="1400" dirty="0" smtClean="0"/>
              <a:t>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내용을 어떤 문장으로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보상을 통해 할 수 있는 것을 설명할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 다르다면 다르다는 것을 </a:t>
            </a:r>
            <a:r>
              <a:rPr lang="ko-KR" altLang="en-US" sz="1400" dirty="0" smtClean="0"/>
              <a:t>표현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170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8">
            <a:extLst>
              <a:ext uri="{FF2B5EF4-FFF2-40B4-BE49-F238E27FC236}">
                <a16:creationId xmlns="" xmlns:a16="http://schemas.microsoft.com/office/drawing/2014/main" id="{DB18A185-01C6-47D2-B4FD-CEA301505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27527"/>
              </p:ext>
            </p:extLst>
          </p:nvPr>
        </p:nvGraphicFramePr>
        <p:xfrm>
          <a:off x="395536" y="1196752"/>
          <a:ext cx="8031808" cy="516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/>
                <a:gridCol w="3024336"/>
                <a:gridCol w="3639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760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의도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4431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플랫폼의 실시간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턴제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RPG.</a:t>
                      </a:r>
                    </a:p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쉽고 가벼운 조작과 세로포맷을 통해 한 손으로 플레이 가능한 특징으로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플랫폼에 최적화된 게임을 구성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RPG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장르를 통해 충성도 높은 유저의 확보를 위해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135">
                <a:tc>
                  <a:txBody>
                    <a:bodyPr/>
                    <a:lstStyle/>
                    <a:p>
                      <a:pPr marL="0" marR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속성과 캐릭터유형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배치를 통해 전략적인 재미와 스스로 조절할 수 있는 조작의 재미 부여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여러 캐릭터를 수집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육성 할수록 다양하게 시도할 수 있는 전략구성을 통해 수익 창출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조작의 강도를 스스로 조절할 수 있다는 참신하고 독특하다는 느낌의 재미를 제공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7073">
                <a:tc>
                  <a:txBody>
                    <a:bodyPr/>
                    <a:lstStyle/>
                    <a:p>
                      <a:pPr marL="0" marR="0" lvl="0" indent="0" algn="ctr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낮은 난이도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가장 많은 플레이를 하게 될 성장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높은 난이도와 좋은 보상으로 만족감을 주는 도전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유저의 설정에 따라 난이도와 재미가 달라지는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PVP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컨텐츠로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구성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쉽고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자주 플레이 할 수 있는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컨텐츠를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통해 플레이 타임 확보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높은 난이도의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컨텐츠를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통해 도전의욕 부여와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시 성취감을 부여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유저가 설정하는 가지각색의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방어진형을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통해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PVP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의 무궁무진한 플레이 경험을 제공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총정</a:t>
            </a:r>
            <a:r>
              <a:rPr lang="ko-KR" altLang="en-US" sz="2400" b="1" kern="0" dirty="0"/>
              <a:t>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2391" y="6878942"/>
            <a:ext cx="285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아직 전체적인 정리가 부족함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858920" y="2411114"/>
            <a:ext cx="5482982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000" kern="0" dirty="0" smtClean="0">
                <a:solidFill>
                  <a:prstClr val="white"/>
                </a:solidFill>
              </a:rPr>
              <a:t>.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3651962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전투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배치에 따른 조작과 플레이의 변화 예시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인터페이스를 포함한 화면구성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게임에서 일어날 수 있는 상황에 대한 설명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설명을 참고할 화면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모호한 문장 수정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전투에서의 규칙 설명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세계관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UX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이렇게 구성한 이유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가장 중요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75490" y="764704"/>
            <a:ext cx="461216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배치의 </a:t>
            </a:r>
            <a:r>
              <a:rPr lang="ko-KR" altLang="en-US" sz="1400" dirty="0" err="1" smtClean="0"/>
              <a:t>전략성이</a:t>
            </a:r>
            <a:r>
              <a:rPr lang="ko-KR" altLang="en-US" sz="1400" dirty="0" smtClean="0"/>
              <a:t> 중심인 만큼 배치에 대한 내용이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진형버프</a:t>
            </a:r>
            <a:r>
              <a:rPr lang="ko-KR" altLang="en-US" sz="1400" dirty="0" smtClean="0"/>
              <a:t> 고려해 </a:t>
            </a:r>
            <a:r>
              <a:rPr lang="ko-KR" altLang="en-US" sz="1400" dirty="0" err="1" smtClean="0"/>
              <a:t>볼것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순환도의 구체적인 설명이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무슨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내용을 어떤 </a:t>
            </a:r>
            <a:r>
              <a:rPr lang="ko-KR" altLang="en-US" sz="1400" dirty="0" smtClean="0"/>
              <a:t>문장으로 표현할 것인지</a:t>
            </a:r>
            <a:r>
              <a:rPr lang="en-US" altLang="ko-KR" sz="1400" dirty="0" smtClean="0"/>
              <a:t>.)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보상을 통해 할 수 있는 것을 설명할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 다르다면 다르다는 것을 표현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오토에 대한 고찰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193" y="5381352"/>
            <a:ext cx="8156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게임소개의 </a:t>
            </a:r>
            <a:r>
              <a:rPr lang="ko-KR" altLang="en-US" sz="1400" dirty="0" err="1" smtClean="0"/>
              <a:t>타겟유저</a:t>
            </a:r>
            <a:r>
              <a:rPr lang="ko-KR" altLang="en-US" sz="1400" dirty="0" smtClean="0"/>
              <a:t> 부분에서 하고자 하는 방향이 명확하지 않음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핵심보상으로 내용을 바꾸고 유저가 원하는 보상을 위주로 구성할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순환도에서 내용을 단어로 바꾸고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설명이 부족한 부분을 채울 텍스트박스 따로 하단에 배치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정리가 </a:t>
            </a:r>
            <a:r>
              <a:rPr lang="ko-KR" altLang="en-US" sz="1400" dirty="0" err="1" smtClean="0"/>
              <a:t>안되는</a:t>
            </a:r>
            <a:r>
              <a:rPr lang="ko-KR" altLang="en-US" sz="1400" dirty="0" smtClean="0"/>
              <a:t> 부분 정리를 해야 함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탬플릿</a:t>
            </a:r>
            <a:r>
              <a:rPr lang="ko-KR" altLang="en-US" sz="1400" dirty="0" smtClean="0"/>
              <a:t> 새로 만들어야 함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691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340" y="4941168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전체적으로 게임이용률이 상승하였음을 알 수 있음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거의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대부분의 유저들이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모바일게임을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플레이</a:t>
            </a:r>
            <a:r>
              <a:rPr lang="ko-KR" altLang="en-US" sz="1400" dirty="0" smtClean="0"/>
              <a:t> 하는 것을 알 수 있음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스마트폰이</a:t>
            </a:r>
            <a:r>
              <a:rPr lang="ko-KR" altLang="en-US" sz="1400" dirty="0" smtClean="0"/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가장 좋은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접근성을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가진 하드웨어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그 입지를 유지할 것으로 판단됨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 descr="C:\Users\Administrator\Desktop\게임제안서\게임플랫폼이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6047"/>
            <a:ext cx="7801364" cy="36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076" y="6206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플랫폼 선정 이유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AD00A3-B1CB-4860-9200-A59792416B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1520" y="4549195"/>
            <a:ext cx="3762375" cy="18002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사용자 수 상위권을 차지하고 있는 </a:t>
            </a:r>
            <a:r>
              <a:rPr lang="ko-KR" altLang="en-US" sz="1400" dirty="0" err="1" smtClean="0"/>
              <a:t>롤플레잉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장르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장르 자체의 인지도를 통해 다른 장르 보다 </a:t>
            </a:r>
            <a:r>
              <a:rPr lang="ko-KR" altLang="en-US" sz="1400" dirty="0" err="1" smtClean="0"/>
              <a:t>유저층</a:t>
            </a:r>
            <a:r>
              <a:rPr lang="ko-KR" altLang="en-US" sz="1400" dirty="0" smtClean="0"/>
              <a:t> 확보가 수월할 것으로 판단됨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오랜 시간을 투자하며 즐길만한 게임</a:t>
            </a:r>
            <a:r>
              <a:rPr lang="ko-KR" altLang="en-US" sz="1400" dirty="0" smtClean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장르를 주로 선택할 것으로 추측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A5435AB-719E-4145-A997-C053D2E504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22936" y="4477035"/>
            <a:ext cx="4105275" cy="19431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다른 장르에 비해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최소 세 배 이상의 플레이타임을 확보</a:t>
            </a:r>
            <a:r>
              <a:rPr lang="ko-KR" altLang="en-US" sz="1400" dirty="0" smtClean="0"/>
              <a:t>하고 있는 </a:t>
            </a: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err="1" smtClean="0"/>
              <a:t>롤플레잉</a:t>
            </a:r>
            <a:r>
              <a:rPr lang="ko-KR" altLang="en-US" sz="1400" dirty="0" smtClean="0"/>
              <a:t> 장르의 유저들의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충성도와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지속성이 가장 높다고 판단</a:t>
            </a:r>
            <a:r>
              <a:rPr lang="ko-KR" altLang="en-US" sz="1400" dirty="0" smtClean="0"/>
              <a:t>됨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/>
              <a:t>플레이타임이 길수록 다른 게임으로 떠나기 </a:t>
            </a:r>
            <a:r>
              <a:rPr lang="ko-KR" altLang="en-US" sz="1400" dirty="0" err="1" smtClean="0"/>
              <a:t>힘듬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9" name="그림 개체 틀 8">
            <a:extLst>
              <a:ext uri="{FF2B5EF4-FFF2-40B4-BE49-F238E27FC236}">
                <a16:creationId xmlns:a16="http://schemas.microsoft.com/office/drawing/2014/main" xmlns="" id="{99A93174-7DA8-40C1-9079-CDED61D1965C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1045352242"/>
              </p:ext>
            </p:extLst>
          </p:nvPr>
        </p:nvGraphicFramePr>
        <p:xfrm>
          <a:off x="251520" y="990020"/>
          <a:ext cx="4087813" cy="326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그림 개체 틀 9">
            <a:extLst>
              <a:ext uri="{FF2B5EF4-FFF2-40B4-BE49-F238E27FC236}">
                <a16:creationId xmlns:a16="http://schemas.microsoft.com/office/drawing/2014/main" xmlns="" id="{E148EFAE-DD55-4354-8316-ADEDACE2BE6D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128637543"/>
              </p:ext>
            </p:extLst>
          </p:nvPr>
        </p:nvGraphicFramePr>
        <p:xfrm>
          <a:off x="4788024" y="1019460"/>
          <a:ext cx="4040187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6013345-F1F2-4EE0-8AEF-749B6FB58C36}"/>
              </a:ext>
            </a:extLst>
          </p:cNvPr>
          <p:cNvSpPr/>
          <p:nvPr/>
        </p:nvSpPr>
        <p:spPr>
          <a:xfrm>
            <a:off x="1619672" y="1916831"/>
            <a:ext cx="468052" cy="2088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6013345-F1F2-4EE0-8AEF-749B6FB58C36}"/>
              </a:ext>
            </a:extLst>
          </p:cNvPr>
          <p:cNvSpPr/>
          <p:nvPr/>
        </p:nvSpPr>
        <p:spPr>
          <a:xfrm>
            <a:off x="5004048" y="1412776"/>
            <a:ext cx="432048" cy="2592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7076" y="620688"/>
            <a:ext cx="22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RPG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장르 선정 이유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30491"/>
              </p:ext>
            </p:extLst>
          </p:nvPr>
        </p:nvGraphicFramePr>
        <p:xfrm>
          <a:off x="652226" y="1196752"/>
          <a:ext cx="7758207" cy="491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56"/>
                <a:gridCol w="1584176"/>
                <a:gridCol w="5184575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선정 이유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rgbClr val="0070C0"/>
                          </a:solidFill>
                        </a:rPr>
                        <a:t>접근성이</a:t>
                      </a: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 좋은 플랫폼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유저확보에 유리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>
                          <a:solidFill>
                            <a:srgbClr val="0070C0"/>
                          </a:solidFill>
                        </a:rPr>
                        <a:t>플레이타임이 많은</a:t>
                      </a:r>
                      <a:r>
                        <a:rPr lang="en-US" altLang="ko-KR" sz="14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0070C0"/>
                          </a:solidFill>
                        </a:rPr>
                        <a:t>장르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플랫폼에 맞춰 어렵지 않은 조작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뛰어난 반사신경을 요구하지 않는 조작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소재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판타지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캐주얼한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느낌을 주기 위해 게임 속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세계에서 게임을 즐긴다는 소재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참고게임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세로포맷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화면구성과 </a:t>
                      </a: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실시간 </a:t>
                      </a:r>
                      <a:r>
                        <a:rPr lang="ko-KR" altLang="en-US" sz="1400" b="1" dirty="0" err="1" smtClean="0">
                          <a:solidFill>
                            <a:srgbClr val="0070C0"/>
                          </a:solidFill>
                        </a:rPr>
                        <a:t>턴제</a:t>
                      </a:r>
                      <a:r>
                        <a:rPr lang="ko-KR" alt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컨셉을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참고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타겟유저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조작을 통한 플레이를 좋아하는 유저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기획의도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4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진입 전에 짠 전략과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중의 조작으로 </a:t>
                      </a:r>
                      <a:r>
                        <a:rPr lang="ko-KR" altLang="en-US" sz="1400" b="1" baseline="0" dirty="0" smtClean="0">
                          <a:solidFill>
                            <a:srgbClr val="0070C0"/>
                          </a:solidFill>
                        </a:rPr>
                        <a:t>플레이에 영향을 주는 부분을 분할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하여 집중할 수 있는 게임 기획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쉬운 접근성과 조작방법을 통해 </a:t>
                      </a:r>
                      <a:r>
                        <a:rPr lang="ko-KR" altLang="en-US" sz="1400" b="1" baseline="0" dirty="0" smtClean="0">
                          <a:solidFill>
                            <a:srgbClr val="0070C0"/>
                          </a:solidFill>
                        </a:rPr>
                        <a:t>가볍게 즐길 수도 있는 게임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전략적 요소를 활용함으로써 </a:t>
                      </a:r>
                      <a:r>
                        <a:rPr lang="ko-KR" altLang="en-US" sz="1400" b="1" baseline="0" dirty="0" smtClean="0">
                          <a:solidFill>
                            <a:srgbClr val="0070C0"/>
                          </a:solidFill>
                        </a:rPr>
                        <a:t>파고들 요소도 있는 게임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기획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게임소개</a:t>
            </a:r>
            <a:endParaRPr lang="ko-KR" altLang="en-US" sz="2400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531804" y="-5720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 수정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-649034"/>
            <a:ext cx="5649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아래 내용은 위의 시장 분석을 통해 설명해 주어야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기획의도에는 왜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강조된 부분이 없나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기획의도는 안 중요한가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5119" y="1268760"/>
            <a:ext cx="4572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</a:t>
            </a:r>
            <a:r>
              <a:rPr lang="ko-KR" altLang="en-US" sz="1400" dirty="0" smtClean="0"/>
              <a:t>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어떤 </a:t>
            </a:r>
            <a:r>
              <a:rPr lang="ko-KR" altLang="en-US" sz="1400" dirty="0" smtClean="0"/>
              <a:t>내용을 어떤 </a:t>
            </a:r>
            <a:r>
              <a:rPr lang="ko-KR" altLang="en-US" sz="1400" dirty="0" smtClean="0"/>
              <a:t>문장으로 표현할 것인지</a:t>
            </a:r>
            <a:r>
              <a:rPr lang="en-US" altLang="ko-KR" sz="1400" dirty="0" smtClean="0"/>
              <a:t>.)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229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61616"/>
              </p:ext>
            </p:extLst>
          </p:nvPr>
        </p:nvGraphicFramePr>
        <p:xfrm>
          <a:off x="652226" y="1196752"/>
          <a:ext cx="7758207" cy="5025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56"/>
                <a:gridCol w="1584176"/>
                <a:gridCol w="5184575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선정 이유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rgbClr val="0070C0"/>
                          </a:solidFill>
                        </a:rPr>
                        <a:t>접근성이</a:t>
                      </a: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</a:rPr>
                        <a:t> 좋은 플랫폼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유저확보에 유리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rgbClr val="0070C0"/>
                          </a:solidFill>
                        </a:rPr>
                        <a:t>플레이타임이 많은</a:t>
                      </a:r>
                      <a:r>
                        <a:rPr lang="en-US" altLang="ko-KR" sz="16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0070C0"/>
                          </a:solidFill>
                        </a:rPr>
                        <a:t>장르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플랫폼에 맞춰 어렵지 않은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뛰어난 반사신경을 요구하지 않는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소재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판타지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캐주얼한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느낌을 주기 위해 게임 속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세계에서 게임을 즐긴다는 소재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참고게임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</a:rPr>
                        <a:t>세로포맷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화면구성과 </a:t>
                      </a: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</a:rPr>
                        <a:t>실시간 </a:t>
                      </a:r>
                      <a:r>
                        <a:rPr lang="ko-KR" altLang="en-US" sz="1600" b="1" dirty="0" err="1" smtClean="0">
                          <a:solidFill>
                            <a:srgbClr val="0070C0"/>
                          </a:solidFill>
                        </a:rPr>
                        <a:t>턴제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컨셉을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참고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타겟유저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~ 20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조작을 통한 재미를 좋아하는 연령대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커뮤니티활동을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통해 전략적인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부분의 정보 수집이 익숙한 연령대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진입 전 계산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전투 중에는 조작으로 플레이에 영향을 주는 부분을 분할하여 집중할 수 있는 게임 기획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쉬운 접근성과 조작방법을 통해 가볍게 즐길 수도 있는 게임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전략적 요소를 활용함으로써 파고들 요소도 있는 게임 기획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게임소개</a:t>
            </a:r>
            <a:endParaRPr lang="ko-KR" altLang="en-US" sz="2400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531804" y="-5720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 수정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-649034"/>
            <a:ext cx="5649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아래 내용은 위의 시장 분석을 통해 설명해 주어야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기획의도에는 왜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강조된 부분이 없나</a:t>
            </a:r>
            <a:r>
              <a:rPr lang="en-US" altLang="ko-KR" sz="1400" dirty="0" smtClean="0">
                <a:solidFill>
                  <a:srgbClr val="FF0000"/>
                </a:solidFill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</a:rPr>
              <a:t>기획의도는 안 중요한가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47918"/>
              </p:ext>
            </p:extLst>
          </p:nvPr>
        </p:nvGraphicFramePr>
        <p:xfrm>
          <a:off x="710630" y="386104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49392"/>
              </p:ext>
            </p:extLst>
          </p:nvPr>
        </p:nvGraphicFramePr>
        <p:xfrm>
          <a:off x="725391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951612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091530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524315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951612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91530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29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32965"/>
              </p:ext>
            </p:extLst>
          </p:nvPr>
        </p:nvGraphicFramePr>
        <p:xfrm>
          <a:off x="3228528" y="1195615"/>
          <a:ext cx="5591944" cy="4859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44"/>
              </a:tblGrid>
              <a:tr h="43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플레이 방법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19326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실시간 </a:t>
                      </a:r>
                      <a:r>
                        <a:rPr lang="ko-KR" altLang="en-US" sz="1200" dirty="0" err="1" smtClean="0"/>
                        <a:t>턴제로</a:t>
                      </a:r>
                      <a:r>
                        <a:rPr lang="ko-KR" altLang="en-US" sz="1200" dirty="0" smtClean="0"/>
                        <a:t> 각 </a:t>
                      </a:r>
                      <a:r>
                        <a:rPr lang="ko-KR" altLang="en-US" sz="1200" dirty="0" err="1" smtClean="0"/>
                        <a:t>캐릭터별로</a:t>
                      </a:r>
                      <a:r>
                        <a:rPr lang="ko-KR" altLang="en-US" sz="1200" dirty="0" smtClean="0"/>
                        <a:t> 턴을 획득하게 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턴 획득 시 아군 캐릭터를 터치하는 것으로 공격을 발동시킨다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타겟은</a:t>
                      </a:r>
                      <a:r>
                        <a:rPr lang="ko-KR" altLang="en-US" sz="1200" dirty="0" smtClean="0"/>
                        <a:t> 직접 선택하지 않고 자동으로 선택된다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유저는 오로지 획득한 턴에 맞춰서 터치하는 것으로 플레이를 하게 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전투 진입 시 배치를 하고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전투 중에는 배치의 이동 없음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  <a:tr h="405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기획 의도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88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터치라는 단순한 조작으로</a:t>
                      </a:r>
                      <a:r>
                        <a:rPr lang="ko-KR" altLang="en-US" sz="1200" baseline="0" dirty="0" smtClean="0"/>
                        <a:t> 플레이방법 자체의 어려움을 줄이기 위해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타이밍에 맞춰서 터치한다는 리듬적 요소를 넣음으로써 최소한의 개입과 조작시의 재미를 유도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전투 진입 전과 전투 중에 영향을 주는 요소를 각각 분할하여 어느 구간을 진행하냐에 따라 집중을 할 수 있게 하기 위해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플레이방법</a:t>
            </a:r>
            <a:endParaRPr lang="ko-KR" altLang="en-US" sz="2400" b="1" kern="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830372" y="3795893"/>
            <a:ext cx="1759897" cy="1780501"/>
            <a:chOff x="830372" y="3795893"/>
            <a:chExt cx="1759897" cy="1780501"/>
          </a:xfrm>
        </p:grpSpPr>
        <p:pic>
          <p:nvPicPr>
            <p:cNvPr id="88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94" y="4991515"/>
              <a:ext cx="392123" cy="51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930" y="4993176"/>
              <a:ext cx="538339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4391317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75" y="4993175"/>
              <a:ext cx="392123" cy="50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그룹 91"/>
            <p:cNvGrpSpPr/>
            <p:nvPr/>
          </p:nvGrpSpPr>
          <p:grpSpPr>
            <a:xfrm>
              <a:off x="1514991" y="4899748"/>
              <a:ext cx="366314" cy="70762"/>
              <a:chOff x="2822329" y="5718091"/>
              <a:chExt cx="1856202" cy="21602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30372" y="5501607"/>
              <a:ext cx="366314" cy="70762"/>
              <a:chOff x="2822329" y="5718091"/>
              <a:chExt cx="1856202" cy="216025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503963" y="5505632"/>
              <a:ext cx="366314" cy="70762"/>
              <a:chOff x="2822329" y="5718091"/>
              <a:chExt cx="1856202" cy="216025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2166778" y="5505180"/>
              <a:ext cx="366314" cy="70762"/>
              <a:chOff x="2822329" y="5718091"/>
              <a:chExt cx="1856202" cy="216025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6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3795893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7" name="그룹 96"/>
            <p:cNvGrpSpPr/>
            <p:nvPr/>
          </p:nvGrpSpPr>
          <p:grpSpPr>
            <a:xfrm>
              <a:off x="1514991" y="4304324"/>
              <a:ext cx="366314" cy="70762"/>
              <a:chOff x="2822329" y="5718091"/>
              <a:chExt cx="1856202" cy="21602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1291950" y="3926983"/>
            <a:ext cx="8123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터</a:t>
            </a:r>
            <a:r>
              <a:rPr lang="ko-KR" altLang="en-US" sz="1400" dirty="0"/>
              <a:t>치</a:t>
            </a:r>
          </a:p>
        </p:txBody>
      </p:sp>
      <p:sp>
        <p:nvSpPr>
          <p:cNvPr id="21" name="타원 20"/>
          <p:cNvSpPr/>
          <p:nvPr/>
        </p:nvSpPr>
        <p:spPr>
          <a:xfrm>
            <a:off x="1360798" y="4365104"/>
            <a:ext cx="691132" cy="656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6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24225"/>
              </p:ext>
            </p:extLst>
          </p:nvPr>
        </p:nvGraphicFramePr>
        <p:xfrm>
          <a:off x="710630" y="386104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79619"/>
              </p:ext>
            </p:extLst>
          </p:nvPr>
        </p:nvGraphicFramePr>
        <p:xfrm>
          <a:off x="725391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951612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091530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524315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6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4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951612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91530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29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83746"/>
              </p:ext>
            </p:extLst>
          </p:nvPr>
        </p:nvGraphicFramePr>
        <p:xfrm>
          <a:off x="3228528" y="1195615"/>
          <a:ext cx="5519936" cy="4800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9936"/>
              </a:tblGrid>
              <a:tr h="410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캐릭터 배치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19147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유저의 캐릭터는 </a:t>
                      </a:r>
                      <a:r>
                        <a:rPr lang="en-US" altLang="ko-KR" sz="1200" baseline="0" dirty="0" smtClean="0"/>
                        <a:t>1 ~ 5</a:t>
                      </a:r>
                      <a:r>
                        <a:rPr lang="ko-KR" altLang="en-US" sz="1200" baseline="0" dirty="0" smtClean="0"/>
                        <a:t>개 배치 가능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캐릭터의 배치에 따라 달라지는 조작과 플레이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캐릭터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en-US" altLang="ko-KR" sz="1200" baseline="0" dirty="0" smtClean="0"/>
                        <a:t>= </a:t>
                      </a:r>
                      <a:r>
                        <a:rPr lang="ko-KR" altLang="en-US" sz="1200" baseline="0" dirty="0" smtClean="0"/>
                        <a:t>버튼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en-US" altLang="ko-KR" sz="1200" baseline="0" dirty="0" smtClean="0"/>
                        <a:t>~ </a:t>
                      </a:r>
                      <a:r>
                        <a:rPr lang="ko-KR" altLang="en-US" sz="1200" baseline="0" dirty="0" smtClean="0"/>
                        <a:t>캐릭터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en-US" altLang="ko-KR" sz="1200" baseline="0" dirty="0" smtClean="0"/>
                        <a:t>= </a:t>
                      </a:r>
                      <a:r>
                        <a:rPr lang="ko-KR" altLang="en-US" sz="1200" baseline="0" dirty="0" smtClean="0"/>
                        <a:t>버튼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개</a:t>
                      </a:r>
                      <a:endParaRPr lang="en-US" altLang="ko-KR" sz="120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왼쪽의 이미지 하단 아군 영역 중 하늘색으로 칠해진 캐릭터 칸이 조작 영역이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배치 예시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err="1" smtClean="0"/>
                        <a:t>ㄱ</a:t>
                      </a:r>
                      <a:r>
                        <a:rPr lang="ko-KR" altLang="en-US" sz="1200" baseline="0" dirty="0" smtClean="0"/>
                        <a:t> 자 배치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ㄴ 자 배치</a:t>
                      </a:r>
                      <a:r>
                        <a:rPr lang="en-US" altLang="ko-KR" sz="1200" baseline="0" dirty="0" smtClean="0"/>
                        <a:t>, T </a:t>
                      </a:r>
                      <a:r>
                        <a:rPr lang="ko-KR" altLang="en-US" sz="1200" baseline="0" dirty="0" smtClean="0"/>
                        <a:t>자 배치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2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기획의도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46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배치할 캐릭터의 수와 배치하는 위치에 따라</a:t>
                      </a:r>
                      <a:r>
                        <a:rPr lang="ko-KR" altLang="en-US" sz="1200" baseline="0" dirty="0" smtClean="0"/>
                        <a:t> 조작영역과 터치횟수가 달라지는 경험을 주기 위해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자신이 하게 될 플레이를 조절할 수 있는 요소로 작용시키기 위해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효과적인 플레이를 위해 파고들만한 요소를 만들기 위해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캐릭터의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배치라는 전략적인 요소로 조작의 허들을 낮추고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전투 시 조작의 영향으로 계산의 허들을 낮춘다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플레이방법</a:t>
            </a:r>
            <a:endParaRPr lang="ko-KR" altLang="en-US" sz="2400" b="1" kern="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30372" y="3795893"/>
            <a:ext cx="1759897" cy="1780501"/>
            <a:chOff x="830372" y="3795893"/>
            <a:chExt cx="1759897" cy="178050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94" y="4991515"/>
              <a:ext cx="392123" cy="51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930" y="4993176"/>
              <a:ext cx="538339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4391317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75" y="4993175"/>
              <a:ext cx="392123" cy="50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1514991" y="4899748"/>
              <a:ext cx="366314" cy="70762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30372" y="5501607"/>
              <a:ext cx="366314" cy="70762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503963" y="5505632"/>
              <a:ext cx="366314" cy="70762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166778" y="5505180"/>
              <a:ext cx="366314" cy="70762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094" y="3795893"/>
              <a:ext cx="433661" cy="50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그룹 63"/>
            <p:cNvGrpSpPr/>
            <p:nvPr/>
          </p:nvGrpSpPr>
          <p:grpSpPr>
            <a:xfrm>
              <a:off x="1514991" y="4304324"/>
              <a:ext cx="366314" cy="70762"/>
              <a:chOff x="2822329" y="5718091"/>
              <a:chExt cx="1856202" cy="216025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2915816" y="-649034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달라지는 경험이 무엇인지를 설명해야지 경험이 달라진다는 말만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한다고 해서 다른 경험이 생기지 않는다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1226" y="6174846"/>
            <a:ext cx="7905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FF0000"/>
                </a:solidFill>
              </a:rPr>
              <a:t>붉은 색으로 표기 된 내용이 무슨 내용인지 이해가 어려움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문장 중 모호한 부분이 없는지 확인해 볼 것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itchFamily="2" charset="2"/>
              <a:buChar char="ü"/>
            </a:pP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92480" y="1212387"/>
            <a:ext cx="461216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배치의 </a:t>
            </a:r>
            <a:r>
              <a:rPr lang="ko-KR" altLang="en-US" sz="1400" dirty="0" err="1" smtClean="0"/>
              <a:t>전략성이</a:t>
            </a:r>
            <a:r>
              <a:rPr lang="ko-KR" altLang="en-US" sz="1400" dirty="0" smtClean="0"/>
              <a:t> 중심인 만큼 배치에 대한 내용이 필요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진형버프</a:t>
            </a:r>
            <a:r>
              <a:rPr lang="ko-KR" altLang="en-US" sz="1400" dirty="0" smtClean="0"/>
              <a:t> 고려해 </a:t>
            </a:r>
            <a:r>
              <a:rPr lang="ko-KR" altLang="en-US" sz="1400" dirty="0" err="1" smtClean="0"/>
              <a:t>볼것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내용의 </a:t>
            </a:r>
            <a:r>
              <a:rPr lang="ko-KR" altLang="en-US" sz="1400" dirty="0" smtClean="0"/>
              <a:t>배치 </a:t>
            </a:r>
            <a:r>
              <a:rPr lang="ko-KR" altLang="en-US" sz="1400" dirty="0" err="1" smtClean="0"/>
              <a:t>신경쓸것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텍스트가 </a:t>
            </a:r>
            <a:r>
              <a:rPr lang="ko-KR" altLang="en-US" sz="1400" dirty="0" smtClean="0"/>
              <a:t>많으면 답답하다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설명이 </a:t>
            </a:r>
            <a:r>
              <a:rPr lang="ko-KR" altLang="en-US" sz="1400" dirty="0" smtClean="0"/>
              <a:t>필요한 부분을 적고 필요하지 않은 부분은 생략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 포인트를 줄이고 이미지를 첨부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기사내용을 보고 참고할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내용을 어떤 문장으로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문서를 보는 사람입장에서 작성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내용이랑 의도가 안 맞는 경우가 많다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43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</a:spPr>
      <a:bodyPr wrap="none" rtlCol="0" anchor="ctr">
        <a:noAutofit/>
      </a:bodyPr>
      <a:lstStyle>
        <a:defPPr algn="ctr">
          <a:defRPr b="0" dirty="0" smtClean="0"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2931</Words>
  <Application>Microsoft Office PowerPoint</Application>
  <PresentationFormat>화면 슬라이드 쇼(4:3)</PresentationFormat>
  <Paragraphs>469</Paragraphs>
  <Slides>22</Slides>
  <Notes>5</Notes>
  <HiddenSlides>2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여가 활동의 주된 목적(N=10,498)</dc:title>
  <dc:creator>Microsoft Corporation</dc:creator>
  <cp:lastModifiedBy>Windows 사용자</cp:lastModifiedBy>
  <cp:revision>992</cp:revision>
  <dcterms:created xsi:type="dcterms:W3CDTF">2006-10-05T04:04:58Z</dcterms:created>
  <dcterms:modified xsi:type="dcterms:W3CDTF">2019-11-15T06:25:44Z</dcterms:modified>
</cp:coreProperties>
</file>